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90" r:id="rId4"/>
    <p:sldMasterId id="2147483702" r:id="rId5"/>
  </p:sldMasterIdLst>
  <p:notesMasterIdLst>
    <p:notesMasterId r:id="rId7"/>
  </p:notesMasterIdLst>
  <p:handoutMasterIdLst>
    <p:handoutMasterId r:id="rId53"/>
  </p:handoutMasterIdLst>
  <p:sldIdLst>
    <p:sldId id="724" r:id="rId6"/>
    <p:sldId id="340" r:id="rId8"/>
    <p:sldId id="519" r:id="rId9"/>
    <p:sldId id="419" r:id="rId10"/>
    <p:sldId id="522" r:id="rId11"/>
    <p:sldId id="422" r:id="rId12"/>
    <p:sldId id="421" r:id="rId13"/>
    <p:sldId id="430" r:id="rId14"/>
    <p:sldId id="427" r:id="rId15"/>
    <p:sldId id="431" r:id="rId16"/>
    <p:sldId id="521" r:id="rId17"/>
    <p:sldId id="520" r:id="rId18"/>
    <p:sldId id="513" r:id="rId19"/>
    <p:sldId id="514" r:id="rId20"/>
    <p:sldId id="515" r:id="rId21"/>
    <p:sldId id="516" r:id="rId22"/>
    <p:sldId id="517" r:id="rId23"/>
    <p:sldId id="518" r:id="rId24"/>
    <p:sldId id="525" r:id="rId25"/>
    <p:sldId id="526" r:id="rId26"/>
    <p:sldId id="524" r:id="rId27"/>
    <p:sldId id="528" r:id="rId28"/>
    <p:sldId id="532" r:id="rId29"/>
    <p:sldId id="529" r:id="rId30"/>
    <p:sldId id="530" r:id="rId31"/>
    <p:sldId id="531" r:id="rId32"/>
    <p:sldId id="628" r:id="rId33"/>
    <p:sldId id="629" r:id="rId34"/>
    <p:sldId id="631" r:id="rId35"/>
    <p:sldId id="423" r:id="rId36"/>
    <p:sldId id="527" r:id="rId37"/>
    <p:sldId id="523" r:id="rId38"/>
    <p:sldId id="425" r:id="rId39"/>
    <p:sldId id="625" r:id="rId40"/>
    <p:sldId id="429" r:id="rId41"/>
    <p:sldId id="634" r:id="rId42"/>
    <p:sldId id="635" r:id="rId43"/>
    <p:sldId id="428" r:id="rId44"/>
    <p:sldId id="626" r:id="rId45"/>
    <p:sldId id="632" r:id="rId46"/>
    <p:sldId id="633" r:id="rId47"/>
    <p:sldId id="627" r:id="rId48"/>
    <p:sldId id="636" r:id="rId49"/>
    <p:sldId id="639" r:id="rId50"/>
    <p:sldId id="637" r:id="rId51"/>
    <p:sldId id="638" r:id="rId52"/>
  </p:sldIdLst>
  <p:sldSz cx="9144000" cy="5143500" type="screen16x9"/>
  <p:notesSz cx="6858000" cy="9144000"/>
  <p:custDataLst>
    <p:tags r:id="rId5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F0FF"/>
    <a:srgbClr val="9BE7FF"/>
    <a:srgbClr val="FFFEA5"/>
    <a:srgbClr val="FFFE7D"/>
    <a:srgbClr val="135745"/>
    <a:srgbClr val="460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60"/>
  </p:normalViewPr>
  <p:slideViewPr>
    <p:cSldViewPr snapToGrid="0">
      <p:cViewPr varScale="1">
        <p:scale>
          <a:sx n="165" d="100"/>
          <a:sy n="165" d="100"/>
        </p:scale>
        <p:origin x="568"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8" Type="http://schemas.openxmlformats.org/officeDocument/2006/relationships/tags" Target="tags/tag282.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4564-77D0-4A44-96BA-8C44AE0B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41957-7EFC-4003-ADA7-BA44853D4B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p>
        </p:txBody>
      </p:sp>
      <p:sp>
        <p:nvSpPr>
          <p:cNvPr id="1638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r>
              <a:rPr lang="en-US" altLang="zh-CN" sz="1200" dirty="0">
                <a:latin typeface="Calibri" panose="020F0502020204030204" pitchFamily="34" charset="0"/>
                <a:ea typeface="等线" panose="02010600030101010101" charset="-122"/>
              </a:rPr>
              <a:t>1</a:t>
            </a:r>
            <a:endParaRPr lang="zh-CN" altLang="en-US" sz="1200" dirty="0">
              <a:latin typeface="Calibri" panose="020F0502020204030204" pitchFamily="34" charset="0"/>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45720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71450"/>
            <a:ext cx="6019800" cy="45720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171450"/>
            <a:ext cx="8229600" cy="651272"/>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457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57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4648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图表占位符 2"/>
          <p:cNvSpPr>
            <a:spLocks noGrp="1"/>
          </p:cNvSpPr>
          <p:nvPr>
            <p:ph type="chart"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171450"/>
            <a:ext cx="8229600" cy="4572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Sp="0">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0965" indent="0" algn="ctr">
              <a:buNone/>
              <a:defRPr/>
            </a:lvl5pPr>
            <a:lvl6pPr marL="1713865" indent="0" algn="ctr">
              <a:buNone/>
              <a:defRPr/>
            </a:lvl6pPr>
            <a:lvl7pPr marL="2056765" indent="0" algn="ctr">
              <a:buNone/>
              <a:defRPr/>
            </a:lvl7pPr>
            <a:lvl8pPr marL="2399665" indent="0" algn="ctr">
              <a:buNone/>
              <a:defRPr/>
            </a:lvl8pPr>
            <a:lvl9pPr marL="2742565" indent="0" algn="ctr">
              <a:buNone/>
              <a:defRPr/>
            </a:lvl9pPr>
          </a:lstStyle>
          <a:p>
            <a:r>
              <a:rPr lang="zh-CN" altLang="en-US"/>
              <a:t>单击此处编辑母版副标题样式</a:t>
            </a:r>
            <a:endParaRPr lang="zh-CN" altLang="en-US"/>
          </a:p>
        </p:txBody>
      </p:sp>
      <p:sp>
        <p:nvSpPr>
          <p:cNvPr id="16" name="日期占位符 3"/>
          <p:cNvSpPr>
            <a:spLocks noGrp="1"/>
          </p:cNvSpPr>
          <p:nvPr>
            <p:ph type="dt" sz="half" idx="2"/>
          </p:nvPr>
        </p:nvSpPr>
        <p:spPr bwMode="auto">
          <a:xfrm>
            <a:off x="457200" y="4902994"/>
            <a:ext cx="2133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7" name="页脚占位符 4"/>
          <p:cNvSpPr>
            <a:spLocks noGrp="1"/>
          </p:cNvSpPr>
          <p:nvPr>
            <p:ph type="ftr" sz="quarter" idx="3"/>
          </p:nvPr>
        </p:nvSpPr>
        <p:spPr bwMode="auto">
          <a:xfrm>
            <a:off x="3124200" y="4902994"/>
            <a:ext cx="2895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8" name="灯片编号占位符 5"/>
          <p:cNvSpPr>
            <a:spLocks noGrp="1"/>
          </p:cNvSpPr>
          <p:nvPr>
            <p:ph type="sldNum" sz="quarter" idx="4"/>
          </p:nvPr>
        </p:nvSpPr>
        <p:spPr bwMode="auto">
          <a:xfrm>
            <a:off x="6553200" y="4902994"/>
            <a:ext cx="2133600" cy="183356"/>
          </a:xfrm>
          <a:prstGeom prst="rect">
            <a:avLst/>
          </a:prstGeom>
          <a:ln>
            <a:miter lim="800000"/>
          </a:ln>
        </p:spPr>
        <p:txBody>
          <a:bodyPr vert="horz" wrap="square" lIns="91440" tIns="45720" rIns="91440" bIns="45720" numCol="1" anchor="t" anchorCtr="0" compatLnSpc="1"/>
          <a:lstStyle/>
          <a:p>
            <a:pPr algn="r" eaLnBrk="1" hangingPunct="1"/>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chemeClr val="bg1"/>
        </a:solidFill>
        <a:effectLst/>
      </p:bgPr>
    </p:bg>
    <p:spTree>
      <p:nvGrpSpPr>
        <p:cNvPr id="1" name=""/>
        <p:cNvGrpSpPr/>
        <p:nvPr/>
      </p:nvGrpSpPr>
      <p:grpSpPr>
        <a:xfrm>
          <a:off x="0" y="0"/>
          <a:ext cx="0" cy="0"/>
          <a:chOff x="0" y="0"/>
          <a:chExt cx="0" cy="0"/>
        </a:xfrm>
      </p:grpSpPr>
      <p:grpSp>
        <p:nvGrpSpPr>
          <p:cNvPr id="1024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1025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8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0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标题和内容">
    <p:bg>
      <p:bgPr>
        <a:solidFill>
          <a:schemeClr val="bg1"/>
        </a:solidFill>
        <a:effectLst/>
      </p:bgPr>
    </p:bg>
    <p:spTree>
      <p:nvGrpSpPr>
        <p:cNvPr id="1" name=""/>
        <p:cNvGrpSpPr/>
        <p:nvPr/>
      </p:nvGrpSpPr>
      <p:grpSpPr>
        <a:xfrm>
          <a:off x="0" y="0"/>
          <a:ext cx="0" cy="0"/>
          <a:chOff x="0" y="0"/>
          <a:chExt cx="0" cy="0"/>
        </a:xfrm>
      </p:grpSpPr>
      <p:grpSp>
        <p:nvGrpSpPr>
          <p:cNvPr id="2048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2049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20"/>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065" indent="0" algn="ctr">
              <a:buNone/>
              <a:defRPr>
                <a:solidFill>
                  <a:schemeClr val="tx1">
                    <a:tint val="75000"/>
                  </a:schemeClr>
                </a:solidFill>
              </a:defRPr>
            </a:lvl4pPr>
            <a:lvl5pPr marL="1370965" indent="0" algn="ctr">
              <a:buNone/>
              <a:defRPr>
                <a:solidFill>
                  <a:schemeClr val="tx1">
                    <a:tint val="75000"/>
                  </a:schemeClr>
                </a:solidFill>
              </a:defRPr>
            </a:lvl5pPr>
            <a:lvl6pPr marL="1713865" indent="0" algn="ctr">
              <a:buNone/>
              <a:defRPr>
                <a:solidFill>
                  <a:schemeClr val="tx1">
                    <a:tint val="75000"/>
                  </a:schemeClr>
                </a:solidFill>
              </a:defRPr>
            </a:lvl6pPr>
            <a:lvl7pPr marL="2056765" indent="0" algn="ctr">
              <a:buNone/>
              <a:defRPr>
                <a:solidFill>
                  <a:schemeClr val="tx1">
                    <a:tint val="75000"/>
                  </a:schemeClr>
                </a:solidFill>
              </a:defRPr>
            </a:lvl7pPr>
            <a:lvl8pPr marL="2399665" indent="0" algn="ctr">
              <a:buNone/>
              <a:defRPr>
                <a:solidFill>
                  <a:schemeClr val="tx1">
                    <a:tint val="75000"/>
                  </a:schemeClr>
                </a:solidFill>
              </a:defRPr>
            </a:lvl8pPr>
            <a:lvl9pPr marL="27425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065" indent="0">
              <a:buNone/>
              <a:defRPr sz="1050">
                <a:solidFill>
                  <a:schemeClr val="tx1">
                    <a:tint val="75000"/>
                  </a:schemeClr>
                </a:solidFill>
              </a:defRPr>
            </a:lvl4pPr>
            <a:lvl5pPr marL="1370965" indent="0">
              <a:buNone/>
              <a:defRPr sz="1050">
                <a:solidFill>
                  <a:schemeClr val="tx1">
                    <a:tint val="75000"/>
                  </a:schemeClr>
                </a:solidFill>
              </a:defRPr>
            </a:lvl5pPr>
            <a:lvl6pPr marL="1713865" indent="0">
              <a:buNone/>
              <a:defRPr sz="1050">
                <a:solidFill>
                  <a:schemeClr val="tx1">
                    <a:tint val="75000"/>
                  </a:schemeClr>
                </a:solidFill>
              </a:defRPr>
            </a:lvl6pPr>
            <a:lvl7pPr marL="2056765" indent="0">
              <a:buNone/>
              <a:defRPr sz="1050">
                <a:solidFill>
                  <a:schemeClr val="tx1">
                    <a:tint val="75000"/>
                  </a:schemeClr>
                </a:solidFill>
              </a:defRPr>
            </a:lvl7pPr>
            <a:lvl8pPr marL="2399665" indent="0">
              <a:buNone/>
              <a:defRPr sz="1050">
                <a:solidFill>
                  <a:schemeClr val="tx1">
                    <a:tint val="75000"/>
                  </a:schemeClr>
                </a:solidFill>
              </a:defRPr>
            </a:lvl8pPr>
            <a:lvl9pPr marL="2742565"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200151"/>
            <a:ext cx="541178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3789" y="1200151"/>
            <a:ext cx="54117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4645025" y="1151335"/>
            <a:ext cx="4041776"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4645025" y="1631156"/>
            <a:ext cx="404177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457200" y="1076326"/>
            <a:ext cx="3008313" cy="351829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92289"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1792289" y="459581"/>
            <a:ext cx="5486400" cy="3086100"/>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1792289" y="4025504"/>
            <a:ext cx="5486400" cy="60364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42375" y="205979"/>
            <a:ext cx="27432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05979"/>
            <a:ext cx="8080375"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BE63CE4-A815-48B0-B627-A9C0EA42211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DF80E26-B76E-4502-B185-AE977ABF66E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a:t>编辑母版文本样式</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FD2701D-EDA3-4C07-9CA9-E790A2D935C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54C1C6D-635A-42EC-8043-5AFCBE6203D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E05736B-4E32-4F53-A42E-19690C3AB0F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7" name="日期占位符 2"/>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A4A6617-17E8-4ACA-846C-BC54B89316F5}"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3"/>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4"/>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8ECFC9"/>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55350A-71BF-4607-9A2C-F0E59B27A7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2"/>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3"/>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a:t>编辑母版文本样式</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49F0479-1AEC-4C21-A620-BF0B09FF022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等线" panose="02010600030101010101" charset="-122"/>
            </a:endParaRP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a:t>编辑母版文本样式</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7155865-037A-49B0-8976-4FA94D7B839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D0029B4-A30C-4EFB-A87B-7A8B6F187F6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8ECFC9"/>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1044B25-63FF-4B51-87B1-9DC6EE14778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两栏内容">
    <p:bg>
      <p:bgPr>
        <a:gradFill rotWithShape="1">
          <a:gsLst>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2018/8/13</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PhAnim="0"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2" name="Picture 11" descr="artplus_nature_naturalcity42_d"/>
          <p:cNvPicPr>
            <a:picLocks noChangeAspect="1"/>
          </p:cNvPicPr>
          <p:nvPr/>
        </p:nvPicPr>
        <p:blipFill>
          <a:blip r:embed="rId3"/>
          <a:stretch>
            <a:fillRect/>
          </a:stretch>
        </p:blipFill>
        <p:spPr>
          <a:xfrm>
            <a:off x="5626100" y="2146697"/>
            <a:ext cx="623888" cy="434578"/>
          </a:xfrm>
          <a:prstGeom prst="rect">
            <a:avLst/>
          </a:prstGeom>
          <a:noFill/>
          <a:ln w="9525">
            <a:noFill/>
          </a:ln>
        </p:spPr>
      </p:pic>
      <p:pic>
        <p:nvPicPr>
          <p:cNvPr id="131" name="Picture 8" descr="artplus_nature_naturalcity42_e"/>
          <p:cNvPicPr>
            <a:picLocks noChangeAspect="1"/>
          </p:cNvPicPr>
          <p:nvPr/>
        </p:nvPicPr>
        <p:blipFill>
          <a:blip r:embed="rId4"/>
          <a:stretch>
            <a:fillRect/>
          </a:stretch>
        </p:blipFill>
        <p:spPr>
          <a:xfrm>
            <a:off x="5943600" y="1495425"/>
            <a:ext cx="1546225" cy="1247775"/>
          </a:xfrm>
          <a:prstGeom prst="rect">
            <a:avLst/>
          </a:prstGeom>
          <a:noFill/>
          <a:ln w="9525">
            <a:noFill/>
          </a:ln>
        </p:spPr>
      </p:pic>
      <p:pic>
        <p:nvPicPr>
          <p:cNvPr id="130" name="Picture 9" descr="artplus_nature_naturalcity42_b"/>
          <p:cNvPicPr>
            <a:picLocks noChangeAspect="1"/>
          </p:cNvPicPr>
          <p:nvPr/>
        </p:nvPicPr>
        <p:blipFill>
          <a:blip r:embed="rId5"/>
          <a:stretch>
            <a:fillRect/>
          </a:stretch>
        </p:blipFill>
        <p:spPr>
          <a:xfrm>
            <a:off x="5195888" y="2322910"/>
            <a:ext cx="2971800" cy="428625"/>
          </a:xfrm>
          <a:prstGeom prst="rect">
            <a:avLst/>
          </a:prstGeom>
          <a:noFill/>
          <a:ln w="9525">
            <a:noFill/>
          </a:ln>
        </p:spPr>
      </p:pic>
      <p:pic>
        <p:nvPicPr>
          <p:cNvPr id="129" name="Picture 13" descr="artplus_nature_naturalcity42_f"/>
          <p:cNvPicPr>
            <a:picLocks noChangeAspect="1"/>
          </p:cNvPicPr>
          <p:nvPr/>
        </p:nvPicPr>
        <p:blipFill>
          <a:blip r:embed="rId6"/>
          <a:stretch>
            <a:fillRect/>
          </a:stretch>
        </p:blipFill>
        <p:spPr>
          <a:xfrm>
            <a:off x="4876800" y="3371850"/>
            <a:ext cx="4911725" cy="1412081"/>
          </a:xfrm>
          <a:prstGeom prst="rect">
            <a:avLst/>
          </a:prstGeom>
          <a:noFill/>
          <a:ln w="9525">
            <a:noFill/>
          </a:ln>
        </p:spPr>
      </p:pic>
      <p:pic>
        <p:nvPicPr>
          <p:cNvPr id="128" name="Picture 10" descr="artplus_nature_naturalcity42_c"/>
          <p:cNvPicPr>
            <a:picLocks noChangeAspect="1"/>
          </p:cNvPicPr>
          <p:nvPr/>
        </p:nvPicPr>
        <p:blipFill>
          <a:blip r:embed="rId7"/>
          <a:stretch>
            <a:fillRect/>
          </a:stretch>
        </p:blipFill>
        <p:spPr>
          <a:xfrm>
            <a:off x="9296400" y="2171700"/>
            <a:ext cx="1112838" cy="650081"/>
          </a:xfrm>
          <a:prstGeom prst="rect">
            <a:avLst/>
          </a:prstGeom>
          <a:noFill/>
          <a:ln w="9525">
            <a:noFill/>
          </a:ln>
        </p:spPr>
      </p:pic>
      <p:pic>
        <p:nvPicPr>
          <p:cNvPr id="127" name="Picture 12" descr="artplus_nature_naturalcity42_i"/>
          <p:cNvPicPr>
            <a:picLocks noChangeAspect="1"/>
          </p:cNvPicPr>
          <p:nvPr/>
        </p:nvPicPr>
        <p:blipFill>
          <a:blip r:embed="rId8"/>
          <a:stretch>
            <a:fillRect/>
          </a:stretch>
        </p:blipFill>
        <p:spPr>
          <a:xfrm>
            <a:off x="6956425" y="2514600"/>
            <a:ext cx="1654175" cy="658416"/>
          </a:xfrm>
          <a:prstGeom prst="rect">
            <a:avLst/>
          </a:prstGeom>
          <a:noFill/>
          <a:ln w="9525">
            <a:noFill/>
          </a:ln>
        </p:spPr>
      </p:pic>
      <p:pic>
        <p:nvPicPr>
          <p:cNvPr id="126" name="Picture 7" descr="artplus_nature_naturalcity42_a"/>
          <p:cNvPicPr>
            <a:picLocks noChangeAspect="1"/>
          </p:cNvPicPr>
          <p:nvPr/>
        </p:nvPicPr>
        <p:blipFill>
          <a:blip r:embed="rId9"/>
          <a:stretch>
            <a:fillRect/>
          </a:stretch>
        </p:blipFill>
        <p:spPr>
          <a:xfrm>
            <a:off x="4870450" y="2375297"/>
            <a:ext cx="4425950" cy="2241947"/>
          </a:xfrm>
          <a:prstGeom prst="rect">
            <a:avLst/>
          </a:prstGeom>
          <a:noFill/>
          <a:ln w="9525">
            <a:noFill/>
          </a:ln>
        </p:spPr>
      </p:pic>
      <p:grpSp>
        <p:nvGrpSpPr>
          <p:cNvPr id="17" name="Group 15"/>
          <p:cNvGrpSpPr/>
          <p:nvPr/>
        </p:nvGrpSpPr>
        <p:grpSpPr>
          <a:xfrm>
            <a:off x="0" y="228600"/>
            <a:ext cx="6838950" cy="2524125"/>
            <a:chOff x="664" y="1951"/>
            <a:chExt cx="4308" cy="2120"/>
          </a:xfrm>
        </p:grpSpPr>
        <p:sp>
          <p:nvSpPr>
            <p:cNvPr id="2061" name="Freeform 16"/>
            <p:cNvSpPr/>
            <p:nvPr/>
          </p:nvSpPr>
          <p:spPr>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l" t="t" r="r" b="b"/>
              <a:pathLst>
                <a:path w="1691"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w="12700">
              <a:noFill/>
            </a:ln>
          </p:spPr>
          <p:txBody>
            <a:bodyPr/>
            <a:lstStyle/>
            <a:p>
              <a:endParaRPr lang="zh-CN" altLang="en-US" sz="3000"/>
            </a:p>
          </p:txBody>
        </p:sp>
        <p:sp>
          <p:nvSpPr>
            <p:cNvPr id="2062" name="Freeform 17"/>
            <p:cNvSpPr/>
            <p:nvPr/>
          </p:nvSpPr>
          <p:spPr>
            <a:xfrm>
              <a:off x="703" y="2230"/>
              <a:ext cx="34" cy="28"/>
            </a:xfrm>
            <a:custGeom>
              <a:avLst/>
              <a:gdLst/>
              <a:ahLst/>
              <a:cxnLst>
                <a:cxn ang="0">
                  <a:pos x="16" y="4"/>
                </a:cxn>
                <a:cxn ang="0">
                  <a:pos x="0" y="22"/>
                </a:cxn>
                <a:cxn ang="0">
                  <a:pos x="22" y="38"/>
                </a:cxn>
                <a:cxn ang="0">
                  <a:pos x="46" y="26"/>
                </a:cxn>
                <a:cxn ang="0">
                  <a:pos x="30" y="0"/>
                </a:cxn>
                <a:cxn ang="0">
                  <a:pos x="16" y="4"/>
                </a:cxn>
              </a:cxnLst>
              <a:rect l="l" t="t" r="r" b="b"/>
              <a:pathLst>
                <a:path w="46" h="38">
                  <a:moveTo>
                    <a:pt x="16" y="4"/>
                  </a:moveTo>
                  <a:lnTo>
                    <a:pt x="0" y="22"/>
                  </a:lnTo>
                  <a:lnTo>
                    <a:pt x="22" y="38"/>
                  </a:lnTo>
                  <a:lnTo>
                    <a:pt x="46" y="26"/>
                  </a:lnTo>
                  <a:lnTo>
                    <a:pt x="30" y="0"/>
                  </a:lnTo>
                  <a:lnTo>
                    <a:pt x="16" y="4"/>
                  </a:lnTo>
                  <a:close/>
                </a:path>
              </a:pathLst>
            </a:custGeom>
            <a:solidFill>
              <a:srgbClr val="FEFEFE">
                <a:alpha val="30196"/>
              </a:srgbClr>
            </a:solidFill>
            <a:ln w="12700">
              <a:noFill/>
            </a:ln>
          </p:spPr>
          <p:txBody>
            <a:bodyPr/>
            <a:lstStyle/>
            <a:p>
              <a:endParaRPr lang="zh-CN" altLang="en-US" sz="3000"/>
            </a:p>
          </p:txBody>
        </p:sp>
        <p:sp>
          <p:nvSpPr>
            <p:cNvPr id="2063" name="Freeform 18"/>
            <p:cNvSpPr/>
            <p:nvPr/>
          </p:nvSpPr>
          <p:spPr>
            <a:xfrm>
              <a:off x="1010" y="2353"/>
              <a:ext cx="39" cy="32"/>
            </a:xfrm>
            <a:custGeom>
              <a:avLst/>
              <a:gdLst/>
              <a:ahLst/>
              <a:cxnLst>
                <a:cxn ang="0">
                  <a:pos x="12" y="0"/>
                </a:cxn>
                <a:cxn ang="0">
                  <a:pos x="26" y="44"/>
                </a:cxn>
                <a:cxn ang="0">
                  <a:pos x="42" y="42"/>
                </a:cxn>
                <a:cxn ang="0">
                  <a:pos x="38" y="16"/>
                </a:cxn>
                <a:cxn ang="0">
                  <a:pos x="26" y="2"/>
                </a:cxn>
                <a:cxn ang="0">
                  <a:pos x="12" y="0"/>
                </a:cxn>
              </a:cxnLst>
              <a:rect l="l" t="t"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w="12700">
              <a:noFill/>
            </a:ln>
          </p:spPr>
          <p:txBody>
            <a:bodyPr/>
            <a:lstStyle/>
            <a:p>
              <a:endParaRPr lang="zh-CN" altLang="en-US" sz="3000"/>
            </a:p>
          </p:txBody>
        </p:sp>
        <p:sp>
          <p:nvSpPr>
            <p:cNvPr id="2064" name="Freeform 19"/>
            <p:cNvSpPr/>
            <p:nvPr/>
          </p:nvSpPr>
          <p:spPr>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l" t="t"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w="12700">
              <a:noFill/>
            </a:ln>
          </p:spPr>
          <p:txBody>
            <a:bodyPr/>
            <a:lstStyle/>
            <a:p>
              <a:endParaRPr lang="zh-CN" altLang="en-US" sz="3000"/>
            </a:p>
          </p:txBody>
        </p:sp>
        <p:sp>
          <p:nvSpPr>
            <p:cNvPr id="2065" name="Freeform 20"/>
            <p:cNvSpPr/>
            <p:nvPr/>
          </p:nvSpPr>
          <p:spPr>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l" t="t" r="r" b="b"/>
              <a:pathLst>
                <a:path w="211"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w="12700">
              <a:noFill/>
            </a:ln>
          </p:spPr>
          <p:txBody>
            <a:bodyPr/>
            <a:lstStyle/>
            <a:p>
              <a:endParaRPr lang="zh-CN" altLang="en-US" sz="3000"/>
            </a:p>
          </p:txBody>
        </p:sp>
        <p:sp>
          <p:nvSpPr>
            <p:cNvPr id="2066" name="Freeform 21"/>
            <p:cNvSpPr/>
            <p:nvPr/>
          </p:nvSpPr>
          <p:spPr>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l" t="t"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w="12700">
              <a:noFill/>
            </a:ln>
          </p:spPr>
          <p:txBody>
            <a:bodyPr/>
            <a:lstStyle/>
            <a:p>
              <a:endParaRPr lang="zh-CN" altLang="en-US" sz="3000"/>
            </a:p>
          </p:txBody>
        </p:sp>
        <p:sp>
          <p:nvSpPr>
            <p:cNvPr id="2067" name="Freeform 22"/>
            <p:cNvSpPr/>
            <p:nvPr/>
          </p:nvSpPr>
          <p:spPr>
            <a:xfrm>
              <a:off x="1553" y="288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68" name="Freeform 23"/>
            <p:cNvSpPr/>
            <p:nvPr/>
          </p:nvSpPr>
          <p:spPr>
            <a:xfrm>
              <a:off x="1609" y="2886"/>
              <a:ext cx="12" cy="25"/>
            </a:xfrm>
            <a:custGeom>
              <a:avLst/>
              <a:gdLst/>
              <a:ahLst/>
              <a:cxnLst>
                <a:cxn ang="0">
                  <a:pos x="14" y="0"/>
                </a:cxn>
                <a:cxn ang="0">
                  <a:pos x="0" y="14"/>
                </a:cxn>
                <a:cxn ang="0">
                  <a:pos x="16" y="34"/>
                </a:cxn>
                <a:cxn ang="0">
                  <a:pos x="12" y="18"/>
                </a:cxn>
                <a:cxn ang="0">
                  <a:pos x="16" y="6"/>
                </a:cxn>
                <a:cxn ang="0">
                  <a:pos x="14" y="0"/>
                </a:cxn>
              </a:cxnLst>
              <a:rect l="l" t="t"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w="12700">
              <a:noFill/>
            </a:ln>
          </p:spPr>
          <p:txBody>
            <a:bodyPr/>
            <a:lstStyle/>
            <a:p>
              <a:endParaRPr lang="zh-CN" altLang="en-US" sz="3000"/>
            </a:p>
          </p:txBody>
        </p:sp>
        <p:sp>
          <p:nvSpPr>
            <p:cNvPr id="2069" name="Freeform 24"/>
            <p:cNvSpPr/>
            <p:nvPr/>
          </p:nvSpPr>
          <p:spPr>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l" t="t"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w="12700">
              <a:noFill/>
            </a:ln>
          </p:spPr>
          <p:txBody>
            <a:bodyPr/>
            <a:lstStyle/>
            <a:p>
              <a:endParaRPr lang="zh-CN" altLang="en-US" sz="3000"/>
            </a:p>
          </p:txBody>
        </p:sp>
        <p:sp>
          <p:nvSpPr>
            <p:cNvPr id="2070" name="Freeform 25"/>
            <p:cNvSpPr/>
            <p:nvPr/>
          </p:nvSpPr>
          <p:spPr>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l" t="t"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w="12700">
              <a:noFill/>
            </a:ln>
          </p:spPr>
          <p:txBody>
            <a:bodyPr/>
            <a:lstStyle/>
            <a:p>
              <a:endParaRPr lang="zh-CN" altLang="en-US" sz="3000"/>
            </a:p>
          </p:txBody>
        </p:sp>
        <p:sp>
          <p:nvSpPr>
            <p:cNvPr id="2071" name="Freeform 26"/>
            <p:cNvSpPr/>
            <p:nvPr/>
          </p:nvSpPr>
          <p:spPr>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l" t="t"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w="12700">
              <a:noFill/>
            </a:ln>
          </p:spPr>
          <p:txBody>
            <a:bodyPr/>
            <a:lstStyle/>
            <a:p>
              <a:endParaRPr lang="zh-CN" altLang="en-US" sz="3000"/>
            </a:p>
          </p:txBody>
        </p:sp>
        <p:sp>
          <p:nvSpPr>
            <p:cNvPr id="2072" name="Freeform 27"/>
            <p:cNvSpPr/>
            <p:nvPr/>
          </p:nvSpPr>
          <p:spPr>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l" t="t"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w="12700">
              <a:noFill/>
            </a:ln>
          </p:spPr>
          <p:txBody>
            <a:bodyPr/>
            <a:lstStyle/>
            <a:p>
              <a:endParaRPr lang="zh-CN" altLang="en-US" sz="3000"/>
            </a:p>
          </p:txBody>
        </p:sp>
        <p:sp>
          <p:nvSpPr>
            <p:cNvPr id="2073" name="Freeform 28"/>
            <p:cNvSpPr/>
            <p:nvPr/>
          </p:nvSpPr>
          <p:spPr>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l" t="t"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w="12700">
              <a:noFill/>
            </a:ln>
          </p:spPr>
          <p:txBody>
            <a:bodyPr/>
            <a:lstStyle/>
            <a:p>
              <a:endParaRPr lang="zh-CN" altLang="en-US" sz="3000"/>
            </a:p>
          </p:txBody>
        </p:sp>
        <p:sp>
          <p:nvSpPr>
            <p:cNvPr id="2074" name="Freeform 29"/>
            <p:cNvSpPr/>
            <p:nvPr/>
          </p:nvSpPr>
          <p:spPr>
            <a:xfrm>
              <a:off x="1693" y="2065"/>
              <a:ext cx="54" cy="25"/>
            </a:xfrm>
            <a:custGeom>
              <a:avLst/>
              <a:gdLst/>
              <a:ahLst/>
              <a:cxnLst>
                <a:cxn ang="0">
                  <a:pos x="40" y="0"/>
                </a:cxn>
                <a:cxn ang="0">
                  <a:pos x="10" y="16"/>
                </a:cxn>
                <a:cxn ang="0">
                  <a:pos x="24" y="34"/>
                </a:cxn>
                <a:cxn ang="0">
                  <a:pos x="52" y="28"/>
                </a:cxn>
                <a:cxn ang="0">
                  <a:pos x="64" y="20"/>
                </a:cxn>
                <a:cxn ang="0">
                  <a:pos x="40" y="0"/>
                </a:cxn>
              </a:cxnLst>
              <a:rect l="l" t="t"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w="12700">
              <a:noFill/>
            </a:ln>
          </p:spPr>
          <p:txBody>
            <a:bodyPr/>
            <a:lstStyle/>
            <a:p>
              <a:endParaRPr lang="zh-CN" altLang="en-US" sz="3000"/>
            </a:p>
          </p:txBody>
        </p:sp>
        <p:sp>
          <p:nvSpPr>
            <p:cNvPr id="2075" name="Freeform 30"/>
            <p:cNvSpPr/>
            <p:nvPr/>
          </p:nvSpPr>
          <p:spPr>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l" t="t"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w="12700">
              <a:noFill/>
            </a:ln>
          </p:spPr>
          <p:txBody>
            <a:bodyPr/>
            <a:lstStyle/>
            <a:p>
              <a:endParaRPr lang="zh-CN" altLang="en-US" sz="3000"/>
            </a:p>
          </p:txBody>
        </p:sp>
        <p:sp>
          <p:nvSpPr>
            <p:cNvPr id="2076" name="Freeform 31"/>
            <p:cNvSpPr/>
            <p:nvPr/>
          </p:nvSpPr>
          <p:spPr>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l" t="t" r="r" b="b"/>
              <a:pathLst>
                <a:path w="57"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w="12700">
              <a:noFill/>
            </a:ln>
          </p:spPr>
          <p:txBody>
            <a:bodyPr/>
            <a:lstStyle/>
            <a:p>
              <a:endParaRPr lang="zh-CN" altLang="en-US" sz="3000"/>
            </a:p>
          </p:txBody>
        </p:sp>
        <p:sp>
          <p:nvSpPr>
            <p:cNvPr id="2077" name="Freeform 32"/>
            <p:cNvSpPr/>
            <p:nvPr/>
          </p:nvSpPr>
          <p:spPr>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l" t="t"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w="12700">
              <a:noFill/>
            </a:ln>
          </p:spPr>
          <p:txBody>
            <a:bodyPr/>
            <a:lstStyle/>
            <a:p>
              <a:endParaRPr lang="zh-CN" altLang="en-US" sz="3000"/>
            </a:p>
          </p:txBody>
        </p:sp>
        <p:sp>
          <p:nvSpPr>
            <p:cNvPr id="2078" name="Freeform 33"/>
            <p:cNvSpPr/>
            <p:nvPr/>
          </p:nvSpPr>
          <p:spPr>
            <a:xfrm>
              <a:off x="664" y="2245"/>
              <a:ext cx="25" cy="15"/>
            </a:xfrm>
            <a:custGeom>
              <a:avLst/>
              <a:gdLst/>
              <a:ahLst/>
              <a:cxnLst>
                <a:cxn ang="0">
                  <a:pos x="34" y="0"/>
                </a:cxn>
                <a:cxn ang="0">
                  <a:pos x="24" y="20"/>
                </a:cxn>
                <a:cxn ang="0">
                  <a:pos x="4" y="18"/>
                </a:cxn>
                <a:cxn ang="0">
                  <a:pos x="4" y="6"/>
                </a:cxn>
                <a:cxn ang="0">
                  <a:pos x="34" y="0"/>
                </a:cxn>
              </a:cxnLst>
              <a:rect l="l" t="t"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w="12700">
              <a:noFill/>
            </a:ln>
          </p:spPr>
          <p:txBody>
            <a:bodyPr/>
            <a:lstStyle/>
            <a:p>
              <a:endParaRPr lang="zh-CN" altLang="en-US" sz="3000"/>
            </a:p>
          </p:txBody>
        </p:sp>
        <p:sp>
          <p:nvSpPr>
            <p:cNvPr id="2079" name="Freeform 34"/>
            <p:cNvSpPr/>
            <p:nvPr/>
          </p:nvSpPr>
          <p:spPr>
            <a:xfrm>
              <a:off x="1421" y="2756"/>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0" name="Freeform 35"/>
            <p:cNvSpPr/>
            <p:nvPr/>
          </p:nvSpPr>
          <p:spPr>
            <a:xfrm>
              <a:off x="1424" y="2781"/>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1" name="Freeform 36"/>
            <p:cNvSpPr/>
            <p:nvPr/>
          </p:nvSpPr>
          <p:spPr>
            <a:xfrm>
              <a:off x="1628" y="2913"/>
              <a:ext cx="15"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2" name="Freeform 37"/>
            <p:cNvSpPr/>
            <p:nvPr/>
          </p:nvSpPr>
          <p:spPr>
            <a:xfrm>
              <a:off x="1752" y="2429"/>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3" name="Freeform 38"/>
            <p:cNvSpPr/>
            <p:nvPr/>
          </p:nvSpPr>
          <p:spPr>
            <a:xfrm>
              <a:off x="1652" y="2224"/>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4" name="Freeform 39"/>
            <p:cNvSpPr/>
            <p:nvPr/>
          </p:nvSpPr>
          <p:spPr>
            <a:xfrm>
              <a:off x="1717" y="2045"/>
              <a:ext cx="39"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5" name="Freeform 40"/>
            <p:cNvSpPr/>
            <p:nvPr/>
          </p:nvSpPr>
          <p:spPr>
            <a:xfrm>
              <a:off x="1780" y="215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6" name="Freeform 41"/>
            <p:cNvSpPr/>
            <p:nvPr/>
          </p:nvSpPr>
          <p:spPr>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l" t="t"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w="12700">
              <a:noFill/>
            </a:ln>
          </p:spPr>
          <p:txBody>
            <a:bodyPr/>
            <a:lstStyle/>
            <a:p>
              <a:endParaRPr lang="zh-CN" altLang="en-US" sz="3000"/>
            </a:p>
          </p:txBody>
        </p:sp>
        <p:sp>
          <p:nvSpPr>
            <p:cNvPr id="2087" name="Freeform 42"/>
            <p:cNvSpPr/>
            <p:nvPr/>
          </p:nvSpPr>
          <p:spPr>
            <a:xfrm>
              <a:off x="2009" y="2135"/>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88" name="Freeform 43"/>
            <p:cNvSpPr/>
            <p:nvPr/>
          </p:nvSpPr>
          <p:spPr>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l" t="t"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w="12700">
              <a:noFill/>
            </a:ln>
          </p:spPr>
          <p:txBody>
            <a:bodyPr/>
            <a:lstStyle/>
            <a:p>
              <a:endParaRPr lang="zh-CN" altLang="en-US" sz="3000"/>
            </a:p>
          </p:txBody>
        </p:sp>
        <p:sp>
          <p:nvSpPr>
            <p:cNvPr id="2089" name="Freeform 44"/>
            <p:cNvSpPr/>
            <p:nvPr/>
          </p:nvSpPr>
          <p:spPr>
            <a:xfrm>
              <a:off x="2393" y="2038"/>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90" name="Freeform 45"/>
            <p:cNvSpPr/>
            <p:nvPr/>
          </p:nvSpPr>
          <p:spPr>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l" t="t"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w="12700">
              <a:noFill/>
            </a:ln>
          </p:spPr>
          <p:txBody>
            <a:bodyPr/>
            <a:lstStyle/>
            <a:p>
              <a:endParaRPr lang="zh-CN" altLang="en-US" sz="3000"/>
            </a:p>
          </p:txBody>
        </p:sp>
        <p:sp>
          <p:nvSpPr>
            <p:cNvPr id="2091" name="Freeform 46"/>
            <p:cNvSpPr/>
            <p:nvPr/>
          </p:nvSpPr>
          <p:spPr>
            <a:xfrm>
              <a:off x="2759" y="2039"/>
              <a:ext cx="48" cy="21"/>
            </a:xfrm>
            <a:custGeom>
              <a:avLst/>
              <a:gdLst/>
              <a:ahLst/>
              <a:cxnLst>
                <a:cxn ang="0">
                  <a:pos x="36" y="6"/>
                </a:cxn>
                <a:cxn ang="0">
                  <a:pos x="8" y="4"/>
                </a:cxn>
                <a:cxn ang="0">
                  <a:pos x="24" y="28"/>
                </a:cxn>
                <a:cxn ang="0">
                  <a:pos x="54" y="14"/>
                </a:cxn>
                <a:cxn ang="0">
                  <a:pos x="36" y="6"/>
                </a:cxn>
              </a:cxnLst>
              <a:rect l="l" t="t"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w="12700">
              <a:noFill/>
            </a:ln>
          </p:spPr>
          <p:txBody>
            <a:bodyPr/>
            <a:lstStyle/>
            <a:p>
              <a:endParaRPr lang="zh-CN" altLang="en-US" sz="3000"/>
            </a:p>
          </p:txBody>
        </p:sp>
        <p:sp>
          <p:nvSpPr>
            <p:cNvPr id="2092" name="Freeform 47"/>
            <p:cNvSpPr/>
            <p:nvPr/>
          </p:nvSpPr>
          <p:spPr>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l" t="t"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w="12700">
              <a:noFill/>
            </a:ln>
          </p:spPr>
          <p:txBody>
            <a:bodyPr/>
            <a:lstStyle/>
            <a:p>
              <a:endParaRPr lang="zh-CN" altLang="en-US" sz="3000"/>
            </a:p>
          </p:txBody>
        </p:sp>
        <p:sp>
          <p:nvSpPr>
            <p:cNvPr id="2093" name="Freeform 48"/>
            <p:cNvSpPr/>
            <p:nvPr/>
          </p:nvSpPr>
          <p:spPr>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l" t="t"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w="12700">
              <a:noFill/>
            </a:ln>
          </p:spPr>
          <p:txBody>
            <a:bodyPr/>
            <a:lstStyle/>
            <a:p>
              <a:endParaRPr lang="zh-CN" altLang="en-US" sz="3000"/>
            </a:p>
          </p:txBody>
        </p:sp>
        <p:sp>
          <p:nvSpPr>
            <p:cNvPr id="2094" name="Freeform 49"/>
            <p:cNvSpPr/>
            <p:nvPr/>
          </p:nvSpPr>
          <p:spPr>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l" t="t"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w="12700">
              <a:noFill/>
            </a:ln>
          </p:spPr>
          <p:txBody>
            <a:bodyPr/>
            <a:lstStyle/>
            <a:p>
              <a:endParaRPr lang="zh-CN" altLang="en-US" sz="3000"/>
            </a:p>
          </p:txBody>
        </p:sp>
        <p:sp>
          <p:nvSpPr>
            <p:cNvPr id="2095" name="Freeform 50"/>
            <p:cNvSpPr/>
            <p:nvPr/>
          </p:nvSpPr>
          <p:spPr>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l" t="t"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w="12700">
              <a:noFill/>
            </a:ln>
          </p:spPr>
          <p:txBody>
            <a:bodyPr/>
            <a:lstStyle/>
            <a:p>
              <a:endParaRPr lang="zh-CN" altLang="en-US" sz="3000"/>
            </a:p>
          </p:txBody>
        </p:sp>
        <p:sp>
          <p:nvSpPr>
            <p:cNvPr id="2096" name="Freeform 51"/>
            <p:cNvSpPr/>
            <p:nvPr/>
          </p:nvSpPr>
          <p:spPr>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l" t="t"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w="12700">
              <a:noFill/>
            </a:ln>
          </p:spPr>
          <p:txBody>
            <a:bodyPr/>
            <a:lstStyle/>
            <a:p>
              <a:endParaRPr lang="zh-CN" altLang="en-US" sz="3000"/>
            </a:p>
          </p:txBody>
        </p:sp>
        <p:sp>
          <p:nvSpPr>
            <p:cNvPr id="2097" name="Freeform 52"/>
            <p:cNvSpPr/>
            <p:nvPr/>
          </p:nvSpPr>
          <p:spPr>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l" t="t"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w="12700">
              <a:noFill/>
            </a:ln>
          </p:spPr>
          <p:txBody>
            <a:bodyPr/>
            <a:lstStyle/>
            <a:p>
              <a:endParaRPr lang="zh-CN" altLang="en-US" sz="3000"/>
            </a:p>
          </p:txBody>
        </p:sp>
        <p:sp>
          <p:nvSpPr>
            <p:cNvPr id="2098" name="Freeform 53"/>
            <p:cNvSpPr/>
            <p:nvPr/>
          </p:nvSpPr>
          <p:spPr>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l" t="t"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w="12700">
              <a:noFill/>
            </a:ln>
          </p:spPr>
          <p:txBody>
            <a:bodyPr/>
            <a:lstStyle/>
            <a:p>
              <a:endParaRPr lang="zh-CN" altLang="en-US" sz="3000"/>
            </a:p>
          </p:txBody>
        </p:sp>
        <p:sp>
          <p:nvSpPr>
            <p:cNvPr id="2099" name="Freeform 54"/>
            <p:cNvSpPr/>
            <p:nvPr/>
          </p:nvSpPr>
          <p:spPr>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l" t="t"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w="12700">
              <a:noFill/>
            </a:ln>
          </p:spPr>
          <p:txBody>
            <a:bodyPr/>
            <a:lstStyle/>
            <a:p>
              <a:endParaRPr lang="zh-CN" altLang="en-US" sz="3000"/>
            </a:p>
          </p:txBody>
        </p:sp>
        <p:sp>
          <p:nvSpPr>
            <p:cNvPr id="2100" name="Freeform 55"/>
            <p:cNvSpPr/>
            <p:nvPr/>
          </p:nvSpPr>
          <p:spPr>
            <a:xfrm>
              <a:off x="4846" y="3832"/>
              <a:ext cx="37" cy="26"/>
            </a:xfrm>
            <a:custGeom>
              <a:avLst/>
              <a:gdLst/>
              <a:ahLst/>
              <a:cxnLst>
                <a:cxn ang="0">
                  <a:pos x="29" y="0"/>
                </a:cxn>
                <a:cxn ang="0">
                  <a:pos x="8" y="11"/>
                </a:cxn>
                <a:cxn ang="0">
                  <a:pos x="24" y="35"/>
                </a:cxn>
                <a:cxn ang="0">
                  <a:pos x="39" y="26"/>
                </a:cxn>
                <a:cxn ang="0">
                  <a:pos x="29" y="0"/>
                </a:cxn>
              </a:cxnLst>
              <a:rect l="l" t="t"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w="12700">
              <a:noFill/>
            </a:ln>
          </p:spPr>
          <p:txBody>
            <a:bodyPr/>
            <a:lstStyle/>
            <a:p>
              <a:endParaRPr lang="zh-CN" altLang="en-US" sz="3000"/>
            </a:p>
          </p:txBody>
        </p:sp>
        <p:sp>
          <p:nvSpPr>
            <p:cNvPr id="2101" name="Freeform 56"/>
            <p:cNvSpPr/>
            <p:nvPr/>
          </p:nvSpPr>
          <p:spPr>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l" t="t"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w="12700">
              <a:noFill/>
            </a:ln>
          </p:spPr>
          <p:txBody>
            <a:bodyPr/>
            <a:lstStyle/>
            <a:p>
              <a:endParaRPr lang="zh-CN" altLang="en-US" sz="3000"/>
            </a:p>
          </p:txBody>
        </p:sp>
        <p:sp>
          <p:nvSpPr>
            <p:cNvPr id="2102" name="Freeform 57"/>
            <p:cNvSpPr/>
            <p:nvPr/>
          </p:nvSpPr>
          <p:spPr>
            <a:xfrm>
              <a:off x="3655" y="3034"/>
              <a:ext cx="49" cy="61"/>
            </a:xfrm>
            <a:custGeom>
              <a:avLst/>
              <a:gdLst/>
              <a:ahLst/>
              <a:cxnLst>
                <a:cxn ang="0">
                  <a:pos x="29" y="0"/>
                </a:cxn>
                <a:cxn ang="0">
                  <a:pos x="25" y="60"/>
                </a:cxn>
                <a:cxn ang="0">
                  <a:pos x="29" y="76"/>
                </a:cxn>
                <a:cxn ang="0">
                  <a:pos x="41" y="80"/>
                </a:cxn>
                <a:cxn ang="0">
                  <a:pos x="57" y="76"/>
                </a:cxn>
                <a:cxn ang="0">
                  <a:pos x="29" y="0"/>
                </a:cxn>
              </a:cxnLst>
              <a:rect l="l" t="t"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w="12700">
              <a:noFill/>
            </a:ln>
          </p:spPr>
          <p:txBody>
            <a:bodyPr/>
            <a:lstStyle/>
            <a:p>
              <a:endParaRPr lang="zh-CN" altLang="en-US" sz="3000"/>
            </a:p>
          </p:txBody>
        </p:sp>
        <p:sp>
          <p:nvSpPr>
            <p:cNvPr id="2103" name="Freeform 58"/>
            <p:cNvSpPr/>
            <p:nvPr/>
          </p:nvSpPr>
          <p:spPr>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l" t="t"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w="12700">
              <a:noFill/>
            </a:ln>
          </p:spPr>
          <p:txBody>
            <a:bodyPr/>
            <a:lstStyle/>
            <a:p>
              <a:endParaRPr lang="zh-CN" altLang="en-US" sz="3000"/>
            </a:p>
          </p:txBody>
        </p:sp>
        <p:sp>
          <p:nvSpPr>
            <p:cNvPr id="2104" name="Freeform 59"/>
            <p:cNvSpPr/>
            <p:nvPr/>
          </p:nvSpPr>
          <p:spPr>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l" t="t"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w="12700">
              <a:noFill/>
            </a:ln>
          </p:spPr>
          <p:txBody>
            <a:bodyPr/>
            <a:lstStyle/>
            <a:p>
              <a:endParaRPr lang="zh-CN" altLang="en-US" sz="3000"/>
            </a:p>
          </p:txBody>
        </p:sp>
        <p:sp>
          <p:nvSpPr>
            <p:cNvPr id="2105" name="Freeform 60"/>
            <p:cNvSpPr/>
            <p:nvPr/>
          </p:nvSpPr>
          <p:spPr>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l" t="t"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w="12700">
              <a:noFill/>
            </a:ln>
          </p:spPr>
          <p:txBody>
            <a:bodyPr/>
            <a:lstStyle/>
            <a:p>
              <a:endParaRPr lang="zh-CN" altLang="en-US" sz="3000"/>
            </a:p>
          </p:txBody>
        </p:sp>
        <p:sp>
          <p:nvSpPr>
            <p:cNvPr id="2106" name="Freeform 61"/>
            <p:cNvSpPr/>
            <p:nvPr/>
          </p:nvSpPr>
          <p:spPr>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l" t="t"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w="12700">
              <a:noFill/>
            </a:ln>
          </p:spPr>
          <p:txBody>
            <a:bodyPr/>
            <a:lstStyle/>
            <a:p>
              <a:endParaRPr lang="zh-CN" altLang="en-US" sz="3000"/>
            </a:p>
          </p:txBody>
        </p:sp>
        <p:sp>
          <p:nvSpPr>
            <p:cNvPr id="2107" name="Freeform 62"/>
            <p:cNvSpPr/>
            <p:nvPr/>
          </p:nvSpPr>
          <p:spPr>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l" t="t" r="r" b="b"/>
              <a:pathLst>
                <a:path w="110"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w="12700">
              <a:noFill/>
            </a:ln>
          </p:spPr>
          <p:txBody>
            <a:bodyPr/>
            <a:lstStyle/>
            <a:p>
              <a:endParaRPr lang="zh-CN" altLang="en-US" sz="3000"/>
            </a:p>
          </p:txBody>
        </p:sp>
        <p:sp>
          <p:nvSpPr>
            <p:cNvPr id="2108" name="Freeform 63"/>
            <p:cNvSpPr/>
            <p:nvPr/>
          </p:nvSpPr>
          <p:spPr>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l" t="t"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w="12700">
              <a:noFill/>
            </a:ln>
          </p:spPr>
          <p:txBody>
            <a:bodyPr/>
            <a:lstStyle/>
            <a:p>
              <a:endParaRPr lang="zh-CN" altLang="en-US" sz="3000"/>
            </a:p>
          </p:txBody>
        </p:sp>
        <p:sp>
          <p:nvSpPr>
            <p:cNvPr id="2109" name="Freeform 64"/>
            <p:cNvSpPr/>
            <p:nvPr/>
          </p:nvSpPr>
          <p:spPr>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l" t="t"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w="12700">
              <a:noFill/>
            </a:ln>
          </p:spPr>
          <p:txBody>
            <a:bodyPr/>
            <a:lstStyle/>
            <a:p>
              <a:endParaRPr lang="zh-CN" altLang="en-US" sz="3000"/>
            </a:p>
          </p:txBody>
        </p:sp>
        <p:sp>
          <p:nvSpPr>
            <p:cNvPr id="2110" name="Freeform 65"/>
            <p:cNvSpPr/>
            <p:nvPr/>
          </p:nvSpPr>
          <p:spPr>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l" t="t"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w="12700">
              <a:noFill/>
            </a:ln>
          </p:spPr>
          <p:txBody>
            <a:bodyPr/>
            <a:lstStyle/>
            <a:p>
              <a:endParaRPr lang="zh-CN" altLang="en-US" sz="3000"/>
            </a:p>
          </p:txBody>
        </p:sp>
        <p:sp>
          <p:nvSpPr>
            <p:cNvPr id="2111" name="Freeform 66"/>
            <p:cNvSpPr/>
            <p:nvPr/>
          </p:nvSpPr>
          <p:spPr>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l" t="t"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w="12700">
              <a:noFill/>
            </a:ln>
          </p:spPr>
          <p:txBody>
            <a:bodyPr/>
            <a:lstStyle/>
            <a:p>
              <a:endParaRPr lang="zh-CN" altLang="en-US" sz="3000"/>
            </a:p>
          </p:txBody>
        </p:sp>
        <p:sp>
          <p:nvSpPr>
            <p:cNvPr id="2112" name="Freeform 67"/>
            <p:cNvSpPr/>
            <p:nvPr/>
          </p:nvSpPr>
          <p:spPr>
            <a:xfrm>
              <a:off x="4181" y="3275"/>
              <a:ext cx="18" cy="17"/>
            </a:xfrm>
            <a:custGeom>
              <a:avLst/>
              <a:gdLst/>
              <a:ahLst/>
              <a:cxnLst>
                <a:cxn ang="0">
                  <a:pos x="0" y="0"/>
                </a:cxn>
                <a:cxn ang="0">
                  <a:pos x="6" y="23"/>
                </a:cxn>
                <a:cxn ang="0">
                  <a:pos x="24" y="11"/>
                </a:cxn>
                <a:cxn ang="0">
                  <a:pos x="0" y="0"/>
                </a:cxn>
              </a:cxnLst>
              <a:rect l="l" t="t"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w="12700">
              <a:noFill/>
            </a:ln>
          </p:spPr>
          <p:txBody>
            <a:bodyPr/>
            <a:lstStyle/>
            <a:p>
              <a:endParaRPr lang="zh-CN" altLang="en-US" sz="3000"/>
            </a:p>
          </p:txBody>
        </p:sp>
        <p:sp>
          <p:nvSpPr>
            <p:cNvPr id="2113" name="Freeform 68"/>
            <p:cNvSpPr/>
            <p:nvPr/>
          </p:nvSpPr>
          <p:spPr>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l" t="t"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w="12700">
              <a:noFill/>
            </a:ln>
          </p:spPr>
          <p:txBody>
            <a:bodyPr/>
            <a:lstStyle/>
            <a:p>
              <a:endParaRPr lang="zh-CN" altLang="en-US" sz="3000"/>
            </a:p>
          </p:txBody>
        </p:sp>
        <p:sp>
          <p:nvSpPr>
            <p:cNvPr id="2114" name="Freeform 69"/>
            <p:cNvSpPr/>
            <p:nvPr/>
          </p:nvSpPr>
          <p:spPr>
            <a:xfrm>
              <a:off x="4277" y="3335"/>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15" name="Freeform 70"/>
            <p:cNvSpPr/>
            <p:nvPr/>
          </p:nvSpPr>
          <p:spPr>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l" t="t" r="r" b="b"/>
              <a:pathLst>
                <a:path w="61" h="62">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w="12700">
              <a:noFill/>
            </a:ln>
          </p:spPr>
          <p:txBody>
            <a:bodyPr/>
            <a:lstStyle/>
            <a:p>
              <a:endParaRPr lang="zh-CN" altLang="en-US" sz="3000"/>
            </a:p>
          </p:txBody>
        </p:sp>
        <p:sp>
          <p:nvSpPr>
            <p:cNvPr id="2116" name="Freeform 71"/>
            <p:cNvSpPr/>
            <p:nvPr/>
          </p:nvSpPr>
          <p:spPr>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l" t="t"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w="12700">
              <a:noFill/>
            </a:ln>
          </p:spPr>
          <p:txBody>
            <a:bodyPr/>
            <a:lstStyle/>
            <a:p>
              <a:endParaRPr lang="zh-CN" altLang="en-US" sz="3000"/>
            </a:p>
          </p:txBody>
        </p:sp>
        <p:sp>
          <p:nvSpPr>
            <p:cNvPr id="2117" name="Freeform 72"/>
            <p:cNvSpPr/>
            <p:nvPr/>
          </p:nvSpPr>
          <p:spPr>
            <a:xfrm>
              <a:off x="4098" y="3371"/>
              <a:ext cx="32" cy="27"/>
            </a:xfrm>
            <a:custGeom>
              <a:avLst/>
              <a:gdLst/>
              <a:ahLst/>
              <a:cxnLst>
                <a:cxn ang="0">
                  <a:pos x="21" y="3"/>
                </a:cxn>
                <a:cxn ang="0">
                  <a:pos x="6" y="6"/>
                </a:cxn>
                <a:cxn ang="0">
                  <a:pos x="33" y="36"/>
                </a:cxn>
                <a:cxn ang="0">
                  <a:pos x="42" y="30"/>
                </a:cxn>
                <a:cxn ang="0">
                  <a:pos x="21" y="3"/>
                </a:cxn>
              </a:cxnLst>
              <a:rect l="l" t="t"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w="12700">
              <a:noFill/>
            </a:ln>
          </p:spPr>
          <p:txBody>
            <a:bodyPr/>
            <a:lstStyle/>
            <a:p>
              <a:endParaRPr lang="zh-CN" altLang="en-US" sz="3000"/>
            </a:p>
          </p:txBody>
        </p:sp>
        <p:sp>
          <p:nvSpPr>
            <p:cNvPr id="2118" name="Freeform 73"/>
            <p:cNvSpPr/>
            <p:nvPr/>
          </p:nvSpPr>
          <p:spPr>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l" t="t"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w="12700">
              <a:noFill/>
            </a:ln>
          </p:spPr>
          <p:txBody>
            <a:bodyPr/>
            <a:lstStyle/>
            <a:p>
              <a:endParaRPr lang="zh-CN" altLang="en-US" sz="3000"/>
            </a:p>
          </p:txBody>
        </p:sp>
        <p:sp>
          <p:nvSpPr>
            <p:cNvPr id="2119" name="Freeform 74"/>
            <p:cNvSpPr/>
            <p:nvPr/>
          </p:nvSpPr>
          <p:spPr>
            <a:xfrm>
              <a:off x="4111" y="3353"/>
              <a:ext cx="34" cy="24"/>
            </a:xfrm>
            <a:custGeom>
              <a:avLst/>
              <a:gdLst/>
              <a:ahLst/>
              <a:cxnLst>
                <a:cxn ang="0">
                  <a:pos x="21" y="0"/>
                </a:cxn>
                <a:cxn ang="0">
                  <a:pos x="0" y="7"/>
                </a:cxn>
                <a:cxn ang="0">
                  <a:pos x="27" y="31"/>
                </a:cxn>
                <a:cxn ang="0">
                  <a:pos x="45" y="24"/>
                </a:cxn>
                <a:cxn ang="0">
                  <a:pos x="22" y="10"/>
                </a:cxn>
                <a:cxn ang="0">
                  <a:pos x="21" y="0"/>
                </a:cxn>
              </a:cxnLst>
              <a:rect l="l" t="t"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w="12700">
              <a:noFill/>
            </a:ln>
          </p:spPr>
          <p:txBody>
            <a:bodyPr/>
            <a:lstStyle/>
            <a:p>
              <a:endParaRPr lang="zh-CN" altLang="en-US" sz="3000"/>
            </a:p>
          </p:txBody>
        </p:sp>
        <p:sp>
          <p:nvSpPr>
            <p:cNvPr id="2120" name="Freeform 75"/>
            <p:cNvSpPr/>
            <p:nvPr/>
          </p:nvSpPr>
          <p:spPr>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l" t="t"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w="12700">
              <a:noFill/>
            </a:ln>
          </p:spPr>
          <p:txBody>
            <a:bodyPr/>
            <a:lstStyle/>
            <a:p>
              <a:endParaRPr lang="zh-CN" altLang="en-US" sz="3000"/>
            </a:p>
          </p:txBody>
        </p:sp>
        <p:sp>
          <p:nvSpPr>
            <p:cNvPr id="2121" name="Freeform 76"/>
            <p:cNvSpPr/>
            <p:nvPr/>
          </p:nvSpPr>
          <p:spPr>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l" t="t"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w="12700">
              <a:noFill/>
            </a:ln>
          </p:spPr>
          <p:txBody>
            <a:bodyPr/>
            <a:lstStyle/>
            <a:p>
              <a:endParaRPr lang="zh-CN" altLang="en-US" sz="3000"/>
            </a:p>
          </p:txBody>
        </p:sp>
        <p:sp>
          <p:nvSpPr>
            <p:cNvPr id="2122" name="Freeform 77"/>
            <p:cNvSpPr/>
            <p:nvPr/>
          </p:nvSpPr>
          <p:spPr>
            <a:xfrm>
              <a:off x="4135" y="2995"/>
              <a:ext cx="10" cy="25"/>
            </a:xfrm>
            <a:custGeom>
              <a:avLst/>
              <a:gdLst/>
              <a:ahLst/>
              <a:cxnLst>
                <a:cxn ang="0">
                  <a:pos x="11" y="0"/>
                </a:cxn>
                <a:cxn ang="0">
                  <a:pos x="1" y="10"/>
                </a:cxn>
                <a:cxn ang="0">
                  <a:pos x="11" y="25"/>
                </a:cxn>
                <a:cxn ang="0">
                  <a:pos x="11" y="0"/>
                </a:cxn>
              </a:cxnLst>
              <a:rect l="l" t="t"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w="12700">
              <a:noFill/>
            </a:ln>
          </p:spPr>
          <p:txBody>
            <a:bodyPr/>
            <a:lstStyle/>
            <a:p>
              <a:endParaRPr lang="zh-CN" altLang="en-US" sz="3000"/>
            </a:p>
          </p:txBody>
        </p:sp>
        <p:sp>
          <p:nvSpPr>
            <p:cNvPr id="2123" name="Freeform 78"/>
            <p:cNvSpPr/>
            <p:nvPr/>
          </p:nvSpPr>
          <p:spPr>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l" t="t"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w="12700">
              <a:noFill/>
            </a:ln>
          </p:spPr>
          <p:txBody>
            <a:bodyPr/>
            <a:lstStyle/>
            <a:p>
              <a:endParaRPr lang="zh-CN" altLang="en-US" sz="3000"/>
            </a:p>
          </p:txBody>
        </p:sp>
        <p:sp>
          <p:nvSpPr>
            <p:cNvPr id="2124" name="Freeform 79"/>
            <p:cNvSpPr/>
            <p:nvPr/>
          </p:nvSpPr>
          <p:spPr>
            <a:xfrm>
              <a:off x="3876" y="3076"/>
              <a:ext cx="12" cy="27"/>
            </a:xfrm>
            <a:custGeom>
              <a:avLst/>
              <a:gdLst/>
              <a:ahLst/>
              <a:cxnLst>
                <a:cxn ang="0">
                  <a:pos x="14" y="3"/>
                </a:cxn>
                <a:cxn ang="0">
                  <a:pos x="0" y="7"/>
                </a:cxn>
                <a:cxn ang="0">
                  <a:pos x="8" y="22"/>
                </a:cxn>
                <a:cxn ang="0">
                  <a:pos x="14" y="3"/>
                </a:cxn>
              </a:cxnLst>
              <a:rect l="l" t="t"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w="12700">
              <a:noFill/>
            </a:ln>
          </p:spPr>
          <p:txBody>
            <a:bodyPr/>
            <a:lstStyle/>
            <a:p>
              <a:endParaRPr lang="zh-CN" altLang="en-US" sz="3000"/>
            </a:p>
          </p:txBody>
        </p:sp>
        <p:sp>
          <p:nvSpPr>
            <p:cNvPr id="2125" name="Freeform 80"/>
            <p:cNvSpPr/>
            <p:nvPr/>
          </p:nvSpPr>
          <p:spPr>
            <a:xfrm>
              <a:off x="3866" y="305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26" name="Freeform 81"/>
            <p:cNvSpPr/>
            <p:nvPr/>
          </p:nvSpPr>
          <p:spPr>
            <a:xfrm>
              <a:off x="3862" y="3035"/>
              <a:ext cx="12" cy="14"/>
            </a:xfrm>
            <a:custGeom>
              <a:avLst/>
              <a:gdLst/>
              <a:ahLst/>
              <a:cxnLst>
                <a:cxn ang="0">
                  <a:pos x="10" y="5"/>
                </a:cxn>
                <a:cxn ang="0">
                  <a:pos x="0" y="10"/>
                </a:cxn>
                <a:cxn ang="0">
                  <a:pos x="12" y="19"/>
                </a:cxn>
                <a:cxn ang="0">
                  <a:pos x="10" y="5"/>
                </a:cxn>
              </a:cxnLst>
              <a:rect l="l" t="t"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w="12700">
              <a:noFill/>
            </a:ln>
          </p:spPr>
          <p:txBody>
            <a:bodyPr/>
            <a:lstStyle/>
            <a:p>
              <a:endParaRPr lang="zh-CN" altLang="en-US" sz="3000"/>
            </a:p>
          </p:txBody>
        </p:sp>
        <p:sp>
          <p:nvSpPr>
            <p:cNvPr id="2127" name="Freeform 82"/>
            <p:cNvSpPr/>
            <p:nvPr/>
          </p:nvSpPr>
          <p:spPr>
            <a:xfrm>
              <a:off x="3850" y="2995"/>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28" name="Freeform 83"/>
            <p:cNvSpPr/>
            <p:nvPr/>
          </p:nvSpPr>
          <p:spPr>
            <a:xfrm>
              <a:off x="3852" y="3020"/>
              <a:ext cx="16" cy="13"/>
            </a:xfrm>
            <a:custGeom>
              <a:avLst/>
              <a:gdLst/>
              <a:ahLst/>
              <a:cxnLst>
                <a:cxn ang="0">
                  <a:pos x="13" y="0"/>
                </a:cxn>
                <a:cxn ang="0">
                  <a:pos x="19" y="18"/>
                </a:cxn>
                <a:cxn ang="0">
                  <a:pos x="14" y="6"/>
                </a:cxn>
                <a:cxn ang="0">
                  <a:pos x="13" y="0"/>
                </a:cxn>
              </a:cxnLst>
              <a:rect l="l" t="t"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w="12700">
              <a:noFill/>
            </a:ln>
          </p:spPr>
          <p:txBody>
            <a:bodyPr/>
            <a:lstStyle/>
            <a:p>
              <a:endParaRPr lang="zh-CN" altLang="en-US" sz="3000"/>
            </a:p>
          </p:txBody>
        </p:sp>
        <p:sp>
          <p:nvSpPr>
            <p:cNvPr id="2129" name="Freeform 84"/>
            <p:cNvSpPr/>
            <p:nvPr/>
          </p:nvSpPr>
          <p:spPr>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l" t="t"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w="12700">
              <a:noFill/>
            </a:ln>
          </p:spPr>
          <p:txBody>
            <a:bodyPr/>
            <a:lstStyle/>
            <a:p>
              <a:endParaRPr lang="zh-CN" altLang="en-US" sz="3000"/>
            </a:p>
          </p:txBody>
        </p:sp>
        <p:sp>
          <p:nvSpPr>
            <p:cNvPr id="2130" name="Freeform 85"/>
            <p:cNvSpPr/>
            <p:nvPr/>
          </p:nvSpPr>
          <p:spPr>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l" t="t"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w="12700">
              <a:noFill/>
            </a:ln>
          </p:spPr>
          <p:txBody>
            <a:bodyPr/>
            <a:lstStyle/>
            <a:p>
              <a:endParaRPr lang="zh-CN" altLang="en-US" sz="3000"/>
            </a:p>
          </p:txBody>
        </p:sp>
        <p:sp>
          <p:nvSpPr>
            <p:cNvPr id="2131" name="Freeform 86"/>
            <p:cNvSpPr/>
            <p:nvPr/>
          </p:nvSpPr>
          <p:spPr>
            <a:xfrm>
              <a:off x="4759" y="3569"/>
              <a:ext cx="17" cy="23"/>
            </a:xfrm>
            <a:custGeom>
              <a:avLst/>
              <a:gdLst/>
              <a:ahLst/>
              <a:cxnLst>
                <a:cxn ang="0">
                  <a:pos x="9" y="0"/>
                </a:cxn>
                <a:cxn ang="0">
                  <a:pos x="0" y="14"/>
                </a:cxn>
                <a:cxn ang="0">
                  <a:pos x="12" y="30"/>
                </a:cxn>
                <a:cxn ang="0">
                  <a:pos x="9" y="0"/>
                </a:cxn>
              </a:cxnLst>
              <a:rect l="l" t="t"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w="12700">
              <a:noFill/>
            </a:ln>
          </p:spPr>
          <p:txBody>
            <a:bodyPr/>
            <a:lstStyle/>
            <a:p>
              <a:endParaRPr lang="zh-CN" altLang="en-US" sz="3000"/>
            </a:p>
          </p:txBody>
        </p:sp>
        <p:sp>
          <p:nvSpPr>
            <p:cNvPr id="2132" name="Freeform 87"/>
            <p:cNvSpPr/>
            <p:nvPr/>
          </p:nvSpPr>
          <p:spPr>
            <a:xfrm>
              <a:off x="4751" y="3547"/>
              <a:ext cx="20" cy="17"/>
            </a:xfrm>
            <a:custGeom>
              <a:avLst/>
              <a:gdLst/>
              <a:ahLst/>
              <a:cxnLst>
                <a:cxn ang="0">
                  <a:pos x="19" y="0"/>
                </a:cxn>
                <a:cxn ang="0">
                  <a:pos x="0" y="14"/>
                </a:cxn>
                <a:cxn ang="0">
                  <a:pos x="21" y="20"/>
                </a:cxn>
                <a:cxn ang="0">
                  <a:pos x="19" y="0"/>
                </a:cxn>
              </a:cxnLst>
              <a:rect l="l" t="t"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w="12700">
              <a:noFill/>
            </a:ln>
          </p:spPr>
          <p:txBody>
            <a:bodyPr/>
            <a:lstStyle/>
            <a:p>
              <a:endParaRPr lang="zh-CN" altLang="en-US" sz="3000"/>
            </a:p>
          </p:txBody>
        </p:sp>
        <p:sp>
          <p:nvSpPr>
            <p:cNvPr id="2133" name="Freeform 88"/>
            <p:cNvSpPr/>
            <p:nvPr/>
          </p:nvSpPr>
          <p:spPr>
            <a:xfrm>
              <a:off x="4598" y="3353"/>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34" name="Freeform 89"/>
            <p:cNvSpPr/>
            <p:nvPr/>
          </p:nvSpPr>
          <p:spPr>
            <a:xfrm>
              <a:off x="4632" y="3396"/>
              <a:ext cx="26" cy="33"/>
            </a:xfrm>
            <a:custGeom>
              <a:avLst/>
              <a:gdLst/>
              <a:ahLst/>
              <a:cxnLst>
                <a:cxn ang="0">
                  <a:pos x="30" y="0"/>
                </a:cxn>
                <a:cxn ang="0">
                  <a:pos x="10" y="9"/>
                </a:cxn>
                <a:cxn ang="0">
                  <a:pos x="14" y="32"/>
                </a:cxn>
                <a:cxn ang="0">
                  <a:pos x="26" y="36"/>
                </a:cxn>
                <a:cxn ang="0">
                  <a:pos x="30" y="0"/>
                </a:cxn>
              </a:cxnLst>
              <a:rect l="l" t="t"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w="12700">
              <a:noFill/>
            </a:ln>
          </p:spPr>
          <p:txBody>
            <a:bodyPr/>
            <a:lstStyle/>
            <a:p>
              <a:endParaRPr lang="zh-CN" altLang="en-US" sz="3000"/>
            </a:p>
          </p:txBody>
        </p:sp>
        <p:sp>
          <p:nvSpPr>
            <p:cNvPr id="2135" name="Freeform 90"/>
            <p:cNvSpPr/>
            <p:nvPr/>
          </p:nvSpPr>
          <p:spPr>
            <a:xfrm>
              <a:off x="4659" y="3459"/>
              <a:ext cx="28" cy="28"/>
            </a:xfrm>
            <a:custGeom>
              <a:avLst/>
              <a:gdLst/>
              <a:ahLst/>
              <a:cxnLst>
                <a:cxn ang="0">
                  <a:pos x="34" y="2"/>
                </a:cxn>
                <a:cxn ang="0">
                  <a:pos x="10" y="2"/>
                </a:cxn>
                <a:cxn ang="0">
                  <a:pos x="14" y="25"/>
                </a:cxn>
                <a:cxn ang="0">
                  <a:pos x="26" y="29"/>
                </a:cxn>
                <a:cxn ang="0">
                  <a:pos x="34" y="2"/>
                </a:cxn>
              </a:cxnLst>
              <a:rect l="l" t="t"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w="12700">
              <a:noFill/>
            </a:ln>
          </p:spPr>
          <p:txBody>
            <a:bodyPr/>
            <a:lstStyle/>
            <a:p>
              <a:endParaRPr lang="zh-CN" altLang="en-US" sz="3000"/>
            </a:p>
          </p:txBody>
        </p:sp>
        <p:sp>
          <p:nvSpPr>
            <p:cNvPr id="2136" name="Freeform 91"/>
            <p:cNvSpPr/>
            <p:nvPr/>
          </p:nvSpPr>
          <p:spPr>
            <a:xfrm>
              <a:off x="4693" y="3449"/>
              <a:ext cx="28" cy="26"/>
            </a:xfrm>
            <a:custGeom>
              <a:avLst/>
              <a:gdLst/>
              <a:ahLst/>
              <a:cxnLst>
                <a:cxn ang="0">
                  <a:pos x="34" y="2"/>
                </a:cxn>
                <a:cxn ang="0">
                  <a:pos x="10" y="2"/>
                </a:cxn>
                <a:cxn ang="0">
                  <a:pos x="16" y="22"/>
                </a:cxn>
                <a:cxn ang="0">
                  <a:pos x="27" y="22"/>
                </a:cxn>
                <a:cxn ang="0">
                  <a:pos x="34" y="2"/>
                </a:cxn>
              </a:cxnLst>
              <a:rect l="l" t="t"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w="12700">
              <a:noFill/>
            </a:ln>
          </p:spPr>
          <p:txBody>
            <a:bodyPr/>
            <a:lstStyle/>
            <a:p>
              <a:endParaRPr lang="zh-CN" altLang="en-US" sz="3000"/>
            </a:p>
          </p:txBody>
        </p:sp>
        <p:sp>
          <p:nvSpPr>
            <p:cNvPr id="2137" name="Freeform 92"/>
            <p:cNvSpPr/>
            <p:nvPr/>
          </p:nvSpPr>
          <p:spPr>
            <a:xfrm>
              <a:off x="4683" y="3413"/>
              <a:ext cx="26" cy="20"/>
            </a:xfrm>
            <a:custGeom>
              <a:avLst/>
              <a:gdLst/>
              <a:ahLst/>
              <a:cxnLst>
                <a:cxn ang="0">
                  <a:pos x="31" y="1"/>
                </a:cxn>
                <a:cxn ang="0">
                  <a:pos x="10" y="2"/>
                </a:cxn>
                <a:cxn ang="0">
                  <a:pos x="13" y="15"/>
                </a:cxn>
                <a:cxn ang="0">
                  <a:pos x="25" y="19"/>
                </a:cxn>
                <a:cxn ang="0">
                  <a:pos x="31" y="1"/>
                </a:cxn>
              </a:cxnLst>
              <a:rect l="l" t="t"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w="12700">
              <a:noFill/>
            </a:ln>
          </p:spPr>
          <p:txBody>
            <a:bodyPr/>
            <a:lstStyle/>
            <a:p>
              <a:endParaRPr lang="zh-CN" altLang="en-US" sz="3000"/>
            </a:p>
          </p:txBody>
        </p:sp>
        <p:sp>
          <p:nvSpPr>
            <p:cNvPr id="2138" name="Freeform 93"/>
            <p:cNvSpPr/>
            <p:nvPr/>
          </p:nvSpPr>
          <p:spPr>
            <a:xfrm>
              <a:off x="4657" y="3388"/>
              <a:ext cx="26" cy="35"/>
            </a:xfrm>
            <a:custGeom>
              <a:avLst/>
              <a:gdLst/>
              <a:ahLst/>
              <a:cxnLst>
                <a:cxn ang="0">
                  <a:pos x="28" y="16"/>
                </a:cxn>
                <a:cxn ang="0">
                  <a:pos x="19" y="2"/>
                </a:cxn>
                <a:cxn ang="0">
                  <a:pos x="10" y="25"/>
                </a:cxn>
                <a:cxn ang="0">
                  <a:pos x="19" y="35"/>
                </a:cxn>
                <a:cxn ang="0">
                  <a:pos x="27" y="29"/>
                </a:cxn>
                <a:cxn ang="0">
                  <a:pos x="28" y="16"/>
                </a:cxn>
              </a:cxnLst>
              <a:rect l="l" t="t"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w="12700">
              <a:noFill/>
            </a:ln>
          </p:spPr>
          <p:txBody>
            <a:bodyPr/>
            <a:lstStyle/>
            <a:p>
              <a:endParaRPr lang="zh-CN" altLang="en-US" sz="3000"/>
            </a:p>
          </p:txBody>
        </p:sp>
        <p:sp>
          <p:nvSpPr>
            <p:cNvPr id="2139" name="Freeform 94"/>
            <p:cNvSpPr/>
            <p:nvPr/>
          </p:nvSpPr>
          <p:spPr>
            <a:xfrm>
              <a:off x="4625" y="3372"/>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0" name="Freeform 95"/>
            <p:cNvSpPr/>
            <p:nvPr/>
          </p:nvSpPr>
          <p:spPr>
            <a:xfrm>
              <a:off x="4665" y="3425"/>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1" name="Freeform 96"/>
            <p:cNvSpPr/>
            <p:nvPr/>
          </p:nvSpPr>
          <p:spPr>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l" t="t"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w="12700">
              <a:noFill/>
            </a:ln>
          </p:spPr>
          <p:txBody>
            <a:bodyPr/>
            <a:lstStyle/>
            <a:p>
              <a:endParaRPr lang="zh-CN" altLang="en-US" sz="3000"/>
            </a:p>
          </p:txBody>
        </p:sp>
        <p:sp>
          <p:nvSpPr>
            <p:cNvPr id="2142" name="Freeform 97"/>
            <p:cNvSpPr/>
            <p:nvPr/>
          </p:nvSpPr>
          <p:spPr>
            <a:xfrm>
              <a:off x="3139" y="2155"/>
              <a:ext cx="40" cy="12"/>
            </a:xfrm>
            <a:custGeom>
              <a:avLst/>
              <a:gdLst/>
              <a:ahLst/>
              <a:cxnLst>
                <a:cxn ang="0">
                  <a:pos x="24" y="0"/>
                </a:cxn>
                <a:cxn ang="0">
                  <a:pos x="12" y="2"/>
                </a:cxn>
                <a:cxn ang="0">
                  <a:pos x="32" y="16"/>
                </a:cxn>
                <a:cxn ang="0">
                  <a:pos x="44" y="14"/>
                </a:cxn>
                <a:cxn ang="0">
                  <a:pos x="24" y="0"/>
                </a:cxn>
              </a:cxnLst>
              <a:rect l="l" t="t" r="r" b="b"/>
              <a:pathLst>
                <a:path w="52"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w="12700">
              <a:noFill/>
            </a:ln>
          </p:spPr>
          <p:txBody>
            <a:bodyPr/>
            <a:lstStyle/>
            <a:p>
              <a:endParaRPr lang="zh-CN" altLang="en-US" sz="3000"/>
            </a:p>
          </p:txBody>
        </p:sp>
        <p:sp>
          <p:nvSpPr>
            <p:cNvPr id="2143" name="Freeform 98"/>
            <p:cNvSpPr/>
            <p:nvPr/>
          </p:nvSpPr>
          <p:spPr>
            <a:xfrm>
              <a:off x="3344" y="1999"/>
              <a:ext cx="42" cy="28"/>
            </a:xfrm>
            <a:custGeom>
              <a:avLst/>
              <a:gdLst/>
              <a:ahLst/>
              <a:cxnLst>
                <a:cxn ang="0">
                  <a:pos x="57" y="4"/>
                </a:cxn>
                <a:cxn ang="0">
                  <a:pos x="25" y="24"/>
                </a:cxn>
                <a:cxn ang="0">
                  <a:pos x="11" y="34"/>
                </a:cxn>
                <a:cxn ang="0">
                  <a:pos x="9" y="4"/>
                </a:cxn>
                <a:cxn ang="0">
                  <a:pos x="21" y="0"/>
                </a:cxn>
                <a:cxn ang="0">
                  <a:pos x="57" y="4"/>
                </a:cxn>
              </a:cxnLst>
              <a:rect l="l" t="t"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w="12700">
              <a:noFill/>
            </a:ln>
          </p:spPr>
          <p:txBody>
            <a:bodyPr/>
            <a:lstStyle/>
            <a:p>
              <a:endParaRPr lang="zh-CN" altLang="en-US" sz="3000"/>
            </a:p>
          </p:txBody>
        </p:sp>
        <p:sp>
          <p:nvSpPr>
            <p:cNvPr id="2144" name="Freeform 99"/>
            <p:cNvSpPr/>
            <p:nvPr/>
          </p:nvSpPr>
          <p:spPr>
            <a:xfrm>
              <a:off x="3374" y="2012"/>
              <a:ext cx="50" cy="20"/>
            </a:xfrm>
            <a:custGeom>
              <a:avLst/>
              <a:gdLst/>
              <a:ahLst/>
              <a:cxnLst>
                <a:cxn ang="0">
                  <a:pos x="29" y="0"/>
                </a:cxn>
                <a:cxn ang="0">
                  <a:pos x="11" y="6"/>
                </a:cxn>
                <a:cxn ang="0">
                  <a:pos x="57" y="26"/>
                </a:cxn>
                <a:cxn ang="0">
                  <a:pos x="63" y="24"/>
                </a:cxn>
                <a:cxn ang="0">
                  <a:pos x="29" y="0"/>
                </a:cxn>
              </a:cxnLst>
              <a:rect l="l" t="t"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w="12700">
              <a:noFill/>
            </a:ln>
          </p:spPr>
          <p:txBody>
            <a:bodyPr/>
            <a:lstStyle/>
            <a:p>
              <a:endParaRPr lang="zh-CN" altLang="en-US" sz="3000"/>
            </a:p>
          </p:txBody>
        </p:sp>
        <p:sp>
          <p:nvSpPr>
            <p:cNvPr id="2145" name="Freeform 100"/>
            <p:cNvSpPr/>
            <p:nvPr/>
          </p:nvSpPr>
          <p:spPr>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l" t="t"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w="12700">
              <a:noFill/>
            </a:ln>
          </p:spPr>
          <p:txBody>
            <a:bodyPr/>
            <a:lstStyle/>
            <a:p>
              <a:endParaRPr lang="zh-CN" altLang="en-US" sz="3000"/>
            </a:p>
          </p:txBody>
        </p:sp>
        <p:sp>
          <p:nvSpPr>
            <p:cNvPr id="2146" name="Freeform 101"/>
            <p:cNvSpPr/>
            <p:nvPr/>
          </p:nvSpPr>
          <p:spPr>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l" t="t"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w="12700">
              <a:noFill/>
            </a:ln>
          </p:spPr>
          <p:txBody>
            <a:bodyPr/>
            <a:lstStyle/>
            <a:p>
              <a:endParaRPr lang="zh-CN" altLang="en-US" sz="3000"/>
            </a:p>
          </p:txBody>
        </p:sp>
        <p:sp>
          <p:nvSpPr>
            <p:cNvPr id="2147" name="Freeform 102"/>
            <p:cNvSpPr/>
            <p:nvPr/>
          </p:nvSpPr>
          <p:spPr>
            <a:xfrm>
              <a:off x="3867" y="2041"/>
              <a:ext cx="46" cy="24"/>
            </a:xfrm>
            <a:custGeom>
              <a:avLst/>
              <a:gdLst/>
              <a:ahLst/>
              <a:cxnLst>
                <a:cxn ang="0">
                  <a:pos x="32" y="4"/>
                </a:cxn>
                <a:cxn ang="0">
                  <a:pos x="62" y="10"/>
                </a:cxn>
                <a:cxn ang="0">
                  <a:pos x="30" y="32"/>
                </a:cxn>
                <a:cxn ang="0">
                  <a:pos x="6" y="22"/>
                </a:cxn>
                <a:cxn ang="0">
                  <a:pos x="32" y="4"/>
                </a:cxn>
              </a:cxnLst>
              <a:rect l="l" t="t"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w="12700">
              <a:noFill/>
            </a:ln>
          </p:spPr>
          <p:txBody>
            <a:bodyPr/>
            <a:lstStyle/>
            <a:p>
              <a:endParaRPr lang="zh-CN" altLang="en-US" sz="3000"/>
            </a:p>
          </p:txBody>
        </p:sp>
        <p:sp>
          <p:nvSpPr>
            <p:cNvPr id="2148" name="Freeform 103"/>
            <p:cNvSpPr/>
            <p:nvPr/>
          </p:nvSpPr>
          <p:spPr>
            <a:xfrm>
              <a:off x="3846" y="2070"/>
              <a:ext cx="37" cy="17"/>
            </a:xfrm>
            <a:custGeom>
              <a:avLst/>
              <a:gdLst/>
              <a:ahLst/>
              <a:cxnLst>
                <a:cxn ang="0">
                  <a:pos x="20" y="1"/>
                </a:cxn>
                <a:cxn ang="0">
                  <a:pos x="6" y="5"/>
                </a:cxn>
                <a:cxn ang="0">
                  <a:pos x="38" y="23"/>
                </a:cxn>
                <a:cxn ang="0">
                  <a:pos x="20" y="1"/>
                </a:cxn>
              </a:cxnLst>
              <a:rect l="l" t="t"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w="12700">
              <a:noFill/>
            </a:ln>
          </p:spPr>
          <p:txBody>
            <a:bodyPr/>
            <a:lstStyle/>
            <a:p>
              <a:endParaRPr lang="zh-CN" altLang="en-US" sz="3000"/>
            </a:p>
          </p:txBody>
        </p:sp>
        <p:sp>
          <p:nvSpPr>
            <p:cNvPr id="2149" name="Freeform 104"/>
            <p:cNvSpPr/>
            <p:nvPr/>
          </p:nvSpPr>
          <p:spPr>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l" t="t"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w="12700">
              <a:noFill/>
            </a:ln>
          </p:spPr>
          <p:txBody>
            <a:bodyPr/>
            <a:lstStyle/>
            <a:p>
              <a:endParaRPr lang="zh-CN" altLang="en-US" sz="3000"/>
            </a:p>
          </p:txBody>
        </p:sp>
        <p:sp>
          <p:nvSpPr>
            <p:cNvPr id="2150" name="Freeform 105"/>
            <p:cNvSpPr/>
            <p:nvPr/>
          </p:nvSpPr>
          <p:spPr>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l" t="t"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w="12700">
              <a:noFill/>
            </a:ln>
          </p:spPr>
          <p:txBody>
            <a:bodyPr/>
            <a:lstStyle/>
            <a:p>
              <a:endParaRPr lang="zh-CN" altLang="en-US" sz="3000"/>
            </a:p>
          </p:txBody>
        </p:sp>
        <p:sp>
          <p:nvSpPr>
            <p:cNvPr id="2151" name="Freeform 106"/>
            <p:cNvSpPr/>
            <p:nvPr/>
          </p:nvSpPr>
          <p:spPr>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l" t="t" r="r" b="b"/>
              <a:pathLst>
                <a:path w="146" h="251">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w="12700">
              <a:noFill/>
            </a:ln>
          </p:spPr>
          <p:txBody>
            <a:bodyPr/>
            <a:lstStyle/>
            <a:p>
              <a:endParaRPr lang="zh-CN" altLang="en-US" sz="3000"/>
            </a:p>
          </p:txBody>
        </p:sp>
        <p:sp>
          <p:nvSpPr>
            <p:cNvPr id="2152" name="Freeform 107"/>
            <p:cNvSpPr/>
            <p:nvPr/>
          </p:nvSpPr>
          <p:spPr>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l" t="t"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w="12700">
              <a:noFill/>
            </a:ln>
          </p:spPr>
          <p:txBody>
            <a:bodyPr/>
            <a:lstStyle/>
            <a:p>
              <a:endParaRPr lang="zh-CN" altLang="en-US" sz="3000"/>
            </a:p>
          </p:txBody>
        </p:sp>
        <p:sp>
          <p:nvSpPr>
            <p:cNvPr id="2153" name="Freeform 108"/>
            <p:cNvSpPr/>
            <p:nvPr/>
          </p:nvSpPr>
          <p:spPr>
            <a:xfrm>
              <a:off x="2955" y="1997"/>
              <a:ext cx="19" cy="22"/>
            </a:xfrm>
            <a:custGeom>
              <a:avLst/>
              <a:gdLst/>
              <a:ahLst/>
              <a:cxnLst>
                <a:cxn ang="0">
                  <a:pos x="18" y="0"/>
                </a:cxn>
                <a:cxn ang="0">
                  <a:pos x="0" y="18"/>
                </a:cxn>
                <a:cxn ang="0">
                  <a:pos x="18" y="26"/>
                </a:cxn>
                <a:cxn ang="0">
                  <a:pos x="18" y="0"/>
                </a:cxn>
              </a:cxnLst>
              <a:rect l="l" t="t" r="r" b="b"/>
              <a:pathLst>
                <a:path w="26" h="28">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w="12700">
              <a:noFill/>
            </a:ln>
          </p:spPr>
          <p:txBody>
            <a:bodyPr/>
            <a:lstStyle/>
            <a:p>
              <a:endParaRPr lang="zh-CN" altLang="en-US" sz="3000"/>
            </a:p>
          </p:txBody>
        </p:sp>
        <p:sp>
          <p:nvSpPr>
            <p:cNvPr id="2154" name="Freeform 109"/>
            <p:cNvSpPr/>
            <p:nvPr/>
          </p:nvSpPr>
          <p:spPr>
            <a:xfrm>
              <a:off x="2979" y="1996"/>
              <a:ext cx="37" cy="27"/>
            </a:xfrm>
            <a:custGeom>
              <a:avLst/>
              <a:gdLst/>
              <a:ahLst/>
              <a:cxnLst>
                <a:cxn ang="0">
                  <a:pos x="14" y="6"/>
                </a:cxn>
                <a:cxn ang="0">
                  <a:pos x="0" y="18"/>
                </a:cxn>
                <a:cxn ang="0">
                  <a:pos x="6" y="32"/>
                </a:cxn>
                <a:cxn ang="0">
                  <a:pos x="18" y="36"/>
                </a:cxn>
                <a:cxn ang="0">
                  <a:pos x="40" y="26"/>
                </a:cxn>
                <a:cxn ang="0">
                  <a:pos x="14" y="6"/>
                </a:cxn>
              </a:cxnLst>
              <a:rect l="l" t="t"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w="12700">
              <a:noFill/>
            </a:ln>
          </p:spPr>
          <p:txBody>
            <a:bodyPr/>
            <a:lstStyle/>
            <a:p>
              <a:endParaRPr lang="zh-CN" altLang="en-US" sz="3000"/>
            </a:p>
          </p:txBody>
        </p:sp>
        <p:sp>
          <p:nvSpPr>
            <p:cNvPr id="2155" name="Freeform 110"/>
            <p:cNvSpPr/>
            <p:nvPr/>
          </p:nvSpPr>
          <p:spPr>
            <a:xfrm>
              <a:off x="3040" y="1987"/>
              <a:ext cx="20" cy="16"/>
            </a:xfrm>
            <a:custGeom>
              <a:avLst/>
              <a:gdLst/>
              <a:ahLst/>
              <a:cxnLst>
                <a:cxn ang="0">
                  <a:pos x="11" y="0"/>
                </a:cxn>
                <a:cxn ang="0">
                  <a:pos x="3" y="12"/>
                </a:cxn>
                <a:cxn ang="0">
                  <a:pos x="19" y="22"/>
                </a:cxn>
                <a:cxn ang="0">
                  <a:pos x="11" y="0"/>
                </a:cxn>
              </a:cxnLst>
              <a:rect l="l" t="t"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w="12700">
              <a:noFill/>
            </a:ln>
          </p:spPr>
          <p:txBody>
            <a:bodyPr/>
            <a:lstStyle/>
            <a:p>
              <a:endParaRPr lang="zh-CN" altLang="en-US" sz="3000"/>
            </a:p>
          </p:txBody>
        </p:sp>
        <p:sp>
          <p:nvSpPr>
            <p:cNvPr id="2156" name="Freeform 111"/>
            <p:cNvSpPr/>
            <p:nvPr/>
          </p:nvSpPr>
          <p:spPr>
            <a:xfrm>
              <a:off x="3022" y="2005"/>
              <a:ext cx="15" cy="13"/>
            </a:xfrm>
            <a:custGeom>
              <a:avLst/>
              <a:gdLst/>
              <a:ahLst/>
              <a:cxnLst>
                <a:cxn ang="0">
                  <a:pos x="11" y="0"/>
                </a:cxn>
                <a:cxn ang="0">
                  <a:pos x="9" y="18"/>
                </a:cxn>
                <a:cxn ang="0">
                  <a:pos x="11" y="0"/>
                </a:cxn>
              </a:cxnLst>
              <a:rect l="l" t="t" r="r" b="b"/>
              <a:pathLst>
                <a:path w="20" h="18">
                  <a:moveTo>
                    <a:pt x="11" y="0"/>
                  </a:moveTo>
                  <a:cubicBezTo>
                    <a:pt x="1" y="14"/>
                    <a:pt x="0" y="9"/>
                    <a:pt x="9" y="18"/>
                  </a:cubicBezTo>
                  <a:cubicBezTo>
                    <a:pt x="20" y="14"/>
                    <a:pt x="16" y="18"/>
                    <a:pt x="11" y="0"/>
                  </a:cubicBezTo>
                  <a:close/>
                </a:path>
              </a:pathLst>
            </a:custGeom>
            <a:solidFill>
              <a:srgbClr val="FEFEFE">
                <a:alpha val="30196"/>
              </a:srgbClr>
            </a:solidFill>
            <a:ln w="12700">
              <a:noFill/>
            </a:ln>
          </p:spPr>
          <p:txBody>
            <a:bodyPr/>
            <a:lstStyle/>
            <a:p>
              <a:endParaRPr lang="zh-CN" altLang="en-US" sz="3000"/>
            </a:p>
          </p:txBody>
        </p:sp>
        <p:sp>
          <p:nvSpPr>
            <p:cNvPr id="2157" name="Freeform 112"/>
            <p:cNvSpPr/>
            <p:nvPr/>
          </p:nvSpPr>
          <p:spPr>
            <a:xfrm>
              <a:off x="4162" y="2021"/>
              <a:ext cx="18" cy="33"/>
            </a:xfrm>
            <a:custGeom>
              <a:avLst/>
              <a:gdLst/>
              <a:ahLst/>
              <a:cxnLst>
                <a:cxn ang="0">
                  <a:pos x="24" y="0"/>
                </a:cxn>
                <a:cxn ang="0">
                  <a:pos x="8" y="16"/>
                </a:cxn>
                <a:cxn ang="0">
                  <a:pos x="0" y="34"/>
                </a:cxn>
                <a:cxn ang="0">
                  <a:pos x="16" y="40"/>
                </a:cxn>
                <a:cxn ang="0">
                  <a:pos x="24" y="0"/>
                </a:cxn>
              </a:cxnLst>
              <a:rect l="l" t="t"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w="12700">
              <a:noFill/>
            </a:ln>
          </p:spPr>
          <p:txBody>
            <a:bodyPr/>
            <a:lstStyle/>
            <a:p>
              <a:endParaRPr lang="zh-CN" altLang="en-US" sz="3000"/>
            </a:p>
          </p:txBody>
        </p:sp>
        <p:sp>
          <p:nvSpPr>
            <p:cNvPr id="2158" name="Freeform 113"/>
            <p:cNvSpPr/>
            <p:nvPr/>
          </p:nvSpPr>
          <p:spPr>
            <a:xfrm>
              <a:off x="3278" y="3473"/>
              <a:ext cx="31" cy="18"/>
            </a:xfrm>
            <a:custGeom>
              <a:avLst/>
              <a:gdLst/>
              <a:ahLst/>
              <a:cxnLst>
                <a:cxn ang="0">
                  <a:pos x="30" y="0"/>
                </a:cxn>
                <a:cxn ang="0">
                  <a:pos x="26" y="24"/>
                </a:cxn>
                <a:cxn ang="0">
                  <a:pos x="30" y="0"/>
                </a:cxn>
              </a:cxnLst>
              <a:rect l="l" t="t" r="r" b="b"/>
              <a:pathLst>
                <a:path w="41" h="24">
                  <a:moveTo>
                    <a:pt x="30" y="0"/>
                  </a:moveTo>
                  <a:cubicBezTo>
                    <a:pt x="4" y="4"/>
                    <a:pt x="0" y="17"/>
                    <a:pt x="26" y="24"/>
                  </a:cubicBezTo>
                  <a:cubicBezTo>
                    <a:pt x="41" y="19"/>
                    <a:pt x="38" y="10"/>
                    <a:pt x="30" y="0"/>
                  </a:cubicBezTo>
                  <a:close/>
                </a:path>
              </a:pathLst>
            </a:custGeom>
            <a:solidFill>
              <a:srgbClr val="FEFEFE">
                <a:alpha val="30196"/>
              </a:srgbClr>
            </a:solidFill>
            <a:ln w="12700">
              <a:noFill/>
            </a:ln>
          </p:spPr>
          <p:txBody>
            <a:bodyPr/>
            <a:lstStyle/>
            <a:p>
              <a:endParaRPr lang="zh-CN" altLang="en-US" sz="3000"/>
            </a:p>
          </p:txBody>
        </p:sp>
        <p:sp>
          <p:nvSpPr>
            <p:cNvPr id="2159" name="Freeform 114"/>
            <p:cNvSpPr/>
            <p:nvPr/>
          </p:nvSpPr>
          <p:spPr>
            <a:xfrm>
              <a:off x="3318" y="3466"/>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0" name="Freeform 115"/>
            <p:cNvSpPr/>
            <p:nvPr/>
          </p:nvSpPr>
          <p:spPr>
            <a:xfrm>
              <a:off x="3251" y="3312"/>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1" name="Freeform 116"/>
            <p:cNvSpPr/>
            <p:nvPr/>
          </p:nvSpPr>
          <p:spPr>
            <a:xfrm>
              <a:off x="3311" y="3239"/>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2" name="Freeform 117"/>
            <p:cNvSpPr/>
            <p:nvPr/>
          </p:nvSpPr>
          <p:spPr>
            <a:xfrm>
              <a:off x="3287" y="3238"/>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3" name="Freeform 118"/>
            <p:cNvSpPr/>
            <p:nvPr/>
          </p:nvSpPr>
          <p:spPr>
            <a:xfrm>
              <a:off x="3276" y="3260"/>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4" name="Freeform 119"/>
            <p:cNvSpPr/>
            <p:nvPr/>
          </p:nvSpPr>
          <p:spPr>
            <a:xfrm>
              <a:off x="3251" y="3294"/>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5" name="Freeform 120"/>
            <p:cNvSpPr/>
            <p:nvPr/>
          </p:nvSpPr>
          <p:spPr>
            <a:xfrm>
              <a:off x="3270" y="3281"/>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6" name="Freeform 121"/>
            <p:cNvSpPr/>
            <p:nvPr/>
          </p:nvSpPr>
          <p:spPr>
            <a:xfrm>
              <a:off x="2537" y="229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7" name="Freeform 122"/>
            <p:cNvSpPr/>
            <p:nvPr/>
          </p:nvSpPr>
          <p:spPr>
            <a:xfrm>
              <a:off x="2476" y="2259"/>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8" name="Freeform 123"/>
            <p:cNvSpPr/>
            <p:nvPr/>
          </p:nvSpPr>
          <p:spPr>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l" t="t"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w="12700">
              <a:noFill/>
            </a:ln>
          </p:spPr>
          <p:txBody>
            <a:bodyPr/>
            <a:lstStyle/>
            <a:p>
              <a:endParaRPr lang="zh-CN" altLang="en-US" sz="3000"/>
            </a:p>
          </p:txBody>
        </p:sp>
      </p:grpSp>
      <p:sp>
        <p:nvSpPr>
          <p:cNvPr id="16" name="Rectangle 127"/>
          <p:cNvSpPr>
            <a:spLocks noChangeArrowheads="1"/>
          </p:cNvSpPr>
          <p:nvPr/>
        </p:nvSpPr>
        <p:spPr bwMode="gray">
          <a:xfrm>
            <a:off x="152400" y="0"/>
            <a:ext cx="9144000" cy="1371600"/>
          </a:xfrm>
          <a:prstGeom prst="rect">
            <a:avLst/>
          </a:prstGeom>
          <a:gradFill rotWithShape="1">
            <a:gsLst>
              <a:gs pos="0">
                <a:schemeClr val="accent1"/>
              </a:gs>
              <a:gs pos="100000">
                <a:schemeClr val="accent1">
                  <a:gamma/>
                  <a:tint val="0"/>
                  <a:invGamma/>
                  <a:alpha val="0"/>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2000"/>
                                        <p:tgtEl>
                                          <p:spTgt spid="12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1000"/>
                                        <p:tgtEl>
                                          <p:spTgt spid="130"/>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wipe(down)">
                                      <p:cBhvr>
                                        <p:cTn id="18" dur="500"/>
                                        <p:tgtEl>
                                          <p:spTgt spid="132"/>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wipe(down)">
                                      <p:cBhvr>
                                        <p:cTn id="22" dur="500"/>
                                        <p:tgtEl>
                                          <p:spTgt spid="131"/>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07 2.37743E-06 L -0.21076 0.04787" pathEditMode="relative" rAng="0" ptsTypes="AA">
                                      <p:cBhvr>
                                        <p:cTn id="25" dur="2000" fill="hold"/>
                                        <p:tgtEl>
                                          <p:spTgt spid="128"/>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1000"/>
                                        <p:tgtEl>
                                          <p:spTgt spid="128"/>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wipe(down)">
                                      <p:cBhvr>
                                        <p:cTn id="32" dur="500"/>
                                        <p:tgtEl>
                                          <p:spTgt spid="127"/>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wipe(down)">
                                      <p:cBhvr>
                                        <p:cTn id="36" dur="1000"/>
                                        <p:tgtEl>
                                          <p:spTgt spid="129"/>
                                        </p:tgtEl>
                                      </p:cBhvr>
                                    </p:animEffect>
                                  </p:childTnLst>
                                </p:cTn>
                              </p:par>
                              <p:par>
                                <p:cTn id="37" presetID="10" presetClass="entr" presetSubtype="0" fill="hold" nodeType="withEffect">
                                  <p:stCondLst>
                                    <p:cond delay="8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2" Type="http://schemas.openxmlformats.org/officeDocument/2006/relationships/theme" Target="../theme/theme2.xml"/><Relationship Id="rId41" Type="http://schemas.openxmlformats.org/officeDocument/2006/relationships/image" Target="../media/image16.png"/><Relationship Id="rId40" Type="http://schemas.openxmlformats.org/officeDocument/2006/relationships/image" Target="../media/image15.png"/><Relationship Id="rId4" Type="http://schemas.openxmlformats.org/officeDocument/2006/relationships/slideLayout" Target="../slideLayouts/slideLayout11.xml"/><Relationship Id="rId39" Type="http://schemas.openxmlformats.org/officeDocument/2006/relationships/image" Target="../media/image14.png"/><Relationship Id="rId38" Type="http://schemas.openxmlformats.org/officeDocument/2006/relationships/image" Target="../media/image13.png"/><Relationship Id="rId37" Type="http://schemas.openxmlformats.org/officeDocument/2006/relationships/image" Target="../media/image12.png"/><Relationship Id="rId36" Type="http://schemas.openxmlformats.org/officeDocument/2006/relationships/image" Target="../media/image11.png"/><Relationship Id="rId35" Type="http://schemas.openxmlformats.org/officeDocument/2006/relationships/image" Target="../media/image10.png"/><Relationship Id="rId34" Type="http://schemas.openxmlformats.org/officeDocument/2006/relationships/image" Target="../media/image9.jpeg"/><Relationship Id="rId33" Type="http://schemas.openxmlformats.org/officeDocument/2006/relationships/slideLayout" Target="../slideLayouts/slideLayout40.xml"/><Relationship Id="rId32" Type="http://schemas.openxmlformats.org/officeDocument/2006/relationships/slideLayout" Target="../slideLayouts/slideLayout39.xml"/><Relationship Id="rId31" Type="http://schemas.openxmlformats.org/officeDocument/2006/relationships/slideLayout" Target="../slideLayouts/slideLayout38.xml"/><Relationship Id="rId30" Type="http://schemas.openxmlformats.org/officeDocument/2006/relationships/slideLayout" Target="../slideLayouts/slideLayout37.xml"/><Relationship Id="rId3" Type="http://schemas.openxmlformats.org/officeDocument/2006/relationships/slideLayout" Target="../slideLayouts/slideLayout10.xml"/><Relationship Id="rId29" Type="http://schemas.openxmlformats.org/officeDocument/2006/relationships/slideLayout" Target="../slideLayouts/slideLayout36.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0" Type="http://schemas.openxmlformats.org/officeDocument/2006/relationships/slideLayout" Target="../slideLayouts/slideLayout27.xml"/><Relationship Id="rId2" Type="http://schemas.openxmlformats.org/officeDocument/2006/relationships/slideLayout" Target="../slideLayouts/slideLayout9.xml"/><Relationship Id="rId19" Type="http://schemas.openxmlformats.org/officeDocument/2006/relationships/slideLayout" Target="../slideLayouts/slideLayout26.xml"/><Relationship Id="rId18" Type="http://schemas.openxmlformats.org/officeDocument/2006/relationships/slideLayout" Target="../slideLayouts/slideLayout25.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8" Type="http://schemas.openxmlformats.org/officeDocument/2006/relationships/theme" Target="../theme/theme3.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17.png"/><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3" Type="http://schemas.openxmlformats.org/officeDocument/2006/relationships/theme" Target="../theme/theme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19" descr="1"/>
          <p:cNvPicPr>
            <a:picLocks noChangeAspect="1"/>
          </p:cNvPicPr>
          <p:nvPr/>
        </p:nvPicPr>
        <p:blipFill>
          <a:blip r:embed="rId34"/>
          <a:srcRect b="38461"/>
          <a:stretch>
            <a:fillRect/>
          </a:stretch>
        </p:blipFill>
        <p:spPr>
          <a:xfrm>
            <a:off x="0" y="4743450"/>
            <a:ext cx="9144000" cy="407194"/>
          </a:xfrm>
          <a:prstGeom prst="rect">
            <a:avLst/>
          </a:prstGeom>
          <a:noFill/>
          <a:ln w="9525">
            <a:noFill/>
          </a:ln>
        </p:spPr>
      </p:pic>
      <p:sp>
        <p:nvSpPr>
          <p:cNvPr id="1041" name="Rectangle 17"/>
          <p:cNvSpPr>
            <a:spLocks noChangeArrowheads="1"/>
          </p:cNvSpPr>
          <p:nvPr/>
        </p:nvSpPr>
        <p:spPr bwMode="gray">
          <a:xfrm>
            <a:off x="0" y="0"/>
            <a:ext cx="9144000" cy="914400"/>
          </a:xfrm>
          <a:prstGeom prst="rect">
            <a:avLst/>
          </a:prstGeom>
          <a:gradFill rotWithShape="1">
            <a:gsLst>
              <a:gs pos="0">
                <a:schemeClr val="accent1"/>
              </a:gs>
              <a:gs pos="100000">
                <a:schemeClr val="accent1">
                  <a:gamma/>
                  <a:tint val="0"/>
                  <a:invGamma/>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
        <p:nvSpPr>
          <p:cNvPr id="1028" name="Rectangle 3"/>
          <p:cNvSpPr>
            <a:spLocks noGrp="1"/>
          </p:cNvSpPr>
          <p:nvPr>
            <p:ph type="body" idx="1"/>
          </p:nvPr>
        </p:nvSpPr>
        <p:spPr>
          <a:xfrm>
            <a:off x="457200" y="971550"/>
            <a:ext cx="8229600" cy="3771900"/>
          </a:xfrm>
          <a:prstGeom prst="rect">
            <a:avLst/>
          </a:prstGeom>
          <a:noFill/>
          <a:ln w="9525">
            <a:noFill/>
          </a:ln>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2" name="Rectangle 4"/>
          <p:cNvSpPr>
            <a:spLocks noGrp="1" noChangeArrowheads="1"/>
          </p:cNvSpPr>
          <p:nvPr>
            <p:ph type="dt" sz="half" idx="2"/>
          </p:nvPr>
        </p:nvSpPr>
        <p:spPr bwMode="auto">
          <a:xfrm>
            <a:off x="457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l">
              <a:defRPr sz="9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902994"/>
            <a:ext cx="2895600" cy="183356"/>
          </a:xfrm>
          <a:prstGeom prst="rect">
            <a:avLst/>
          </a:prstGeom>
          <a:noFill/>
          <a:ln w="9525">
            <a:noFill/>
            <a:miter lim="800000"/>
          </a:ln>
          <a:effectLst/>
        </p:spPr>
        <p:txBody>
          <a:bodyPr vert="horz" wrap="square" lIns="91440" tIns="45720" rIns="91440" bIns="45720" numCol="1" anchor="t" anchorCtr="0" compatLnSpc="1"/>
          <a:lstStyle>
            <a:lvl1pPr>
              <a:defRPr sz="9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r">
              <a:defRPr sz="900" b="0">
                <a:latin typeface="Arial" panose="020B0604020202020204" pitchFamily="34" charset="0"/>
              </a:defRPr>
            </a:lvl1pPr>
          </a:lstStyle>
          <a:p>
            <a:pPr lvl="0" eaLnBrk="1" hangingPunct="1"/>
            <a:fld id="{9A0DB2DC-4C9A-4742-B13C-FB6460FD3503}" type="slidenum">
              <a:rPr lang="zh-CN" altLang="en-US"/>
            </a:fld>
            <a:endParaRPr lang="zh-CN" altLang="en-US">
              <a:latin typeface="Impact" panose="020B0806030902050204" pitchFamily="34" charset="0"/>
            </a:endParaRPr>
          </a:p>
        </p:txBody>
      </p:sp>
      <p:pic>
        <p:nvPicPr>
          <p:cNvPr id="1032" name="Picture 9" descr="artplus_nature_naturalcity42_a"/>
          <p:cNvPicPr>
            <a:picLocks noChangeAspect="1"/>
          </p:cNvPicPr>
          <p:nvPr/>
        </p:nvPicPr>
        <p:blipFill>
          <a:blip r:embed="rId35"/>
          <a:stretch>
            <a:fillRect/>
          </a:stretch>
        </p:blipFill>
        <p:spPr>
          <a:xfrm>
            <a:off x="7772400" y="4343400"/>
            <a:ext cx="1235075" cy="625079"/>
          </a:xfrm>
          <a:prstGeom prst="rect">
            <a:avLst/>
          </a:prstGeom>
          <a:noFill/>
          <a:ln w="9525">
            <a:noFill/>
          </a:ln>
        </p:spPr>
      </p:pic>
      <p:pic>
        <p:nvPicPr>
          <p:cNvPr id="1033" name="Picture 10" descr="artplus_nature_naturalcity42_b"/>
          <p:cNvPicPr>
            <a:picLocks noChangeAspect="1"/>
          </p:cNvPicPr>
          <p:nvPr/>
        </p:nvPicPr>
        <p:blipFill>
          <a:blip r:embed="rId36"/>
          <a:stretch>
            <a:fillRect/>
          </a:stretch>
        </p:blipFill>
        <p:spPr>
          <a:xfrm>
            <a:off x="7981950" y="4437460"/>
            <a:ext cx="828675" cy="119063"/>
          </a:xfrm>
          <a:prstGeom prst="rect">
            <a:avLst/>
          </a:prstGeom>
          <a:noFill/>
          <a:ln w="9525">
            <a:noFill/>
          </a:ln>
        </p:spPr>
      </p:pic>
      <p:pic>
        <p:nvPicPr>
          <p:cNvPr id="1034" name="Picture 11" descr="artplus_nature_naturalcity42_e"/>
          <p:cNvPicPr>
            <a:picLocks noChangeAspect="1"/>
          </p:cNvPicPr>
          <p:nvPr/>
        </p:nvPicPr>
        <p:blipFill>
          <a:blip r:embed="rId37"/>
          <a:stretch>
            <a:fillRect/>
          </a:stretch>
        </p:blipFill>
        <p:spPr>
          <a:xfrm>
            <a:off x="8161338" y="4206479"/>
            <a:ext cx="430212" cy="347663"/>
          </a:xfrm>
          <a:prstGeom prst="rect">
            <a:avLst/>
          </a:prstGeom>
          <a:noFill/>
          <a:ln w="9525">
            <a:noFill/>
          </a:ln>
        </p:spPr>
      </p:pic>
      <p:pic>
        <p:nvPicPr>
          <p:cNvPr id="1035" name="Picture 12" descr="artplus_nature_naturalcity42_d"/>
          <p:cNvPicPr>
            <a:picLocks noChangeAspect="1"/>
          </p:cNvPicPr>
          <p:nvPr/>
        </p:nvPicPr>
        <p:blipFill>
          <a:blip r:embed="rId38"/>
          <a:stretch>
            <a:fillRect/>
          </a:stretch>
        </p:blipFill>
        <p:spPr>
          <a:xfrm>
            <a:off x="8102600" y="4387454"/>
            <a:ext cx="173038" cy="121444"/>
          </a:xfrm>
          <a:prstGeom prst="rect">
            <a:avLst/>
          </a:prstGeom>
          <a:noFill/>
          <a:ln w="9525">
            <a:noFill/>
          </a:ln>
        </p:spPr>
      </p:pic>
      <p:pic>
        <p:nvPicPr>
          <p:cNvPr id="1036" name="Picture 13" descr="artplus_nature_naturalcity42_i"/>
          <p:cNvPicPr>
            <a:picLocks noChangeAspect="1"/>
          </p:cNvPicPr>
          <p:nvPr/>
        </p:nvPicPr>
        <p:blipFill>
          <a:blip r:embed="rId39"/>
          <a:stretch>
            <a:fillRect/>
          </a:stretch>
        </p:blipFill>
        <p:spPr>
          <a:xfrm>
            <a:off x="8469313" y="4476750"/>
            <a:ext cx="461962" cy="183356"/>
          </a:xfrm>
          <a:prstGeom prst="rect">
            <a:avLst/>
          </a:prstGeom>
          <a:noFill/>
          <a:ln w="9525">
            <a:noFill/>
          </a:ln>
        </p:spPr>
      </p:pic>
      <p:pic>
        <p:nvPicPr>
          <p:cNvPr id="1037" name="Picture 14" descr="artplus_nature_naturalcity42_c"/>
          <p:cNvPicPr>
            <a:picLocks noChangeAspect="1"/>
          </p:cNvPicPr>
          <p:nvPr/>
        </p:nvPicPr>
        <p:blipFill>
          <a:blip r:embed="rId40"/>
          <a:stretch>
            <a:fillRect/>
          </a:stretch>
        </p:blipFill>
        <p:spPr>
          <a:xfrm>
            <a:off x="8534400" y="4457700"/>
            <a:ext cx="309563" cy="180975"/>
          </a:xfrm>
          <a:prstGeom prst="rect">
            <a:avLst/>
          </a:prstGeom>
          <a:noFill/>
          <a:ln w="9525">
            <a:noFill/>
          </a:ln>
        </p:spPr>
      </p:pic>
      <p:pic>
        <p:nvPicPr>
          <p:cNvPr id="1039" name="Picture 15" descr="artplus_nature_naturalcity42_f"/>
          <p:cNvPicPr>
            <a:picLocks noChangeAspect="1"/>
          </p:cNvPicPr>
          <p:nvPr/>
        </p:nvPicPr>
        <p:blipFill>
          <a:blip r:embed="rId41"/>
          <a:stretch>
            <a:fillRect/>
          </a:stretch>
        </p:blipFill>
        <p:spPr>
          <a:xfrm>
            <a:off x="7773988" y="4572000"/>
            <a:ext cx="1370012" cy="392906"/>
          </a:xfrm>
          <a:prstGeom prst="rect">
            <a:avLst/>
          </a:prstGeom>
          <a:noFill/>
          <a:ln w="9525">
            <a:noFill/>
          </a:ln>
        </p:spPr>
      </p:pic>
      <p:sp>
        <p:nvSpPr>
          <p:cNvPr id="3" name="Rectangle 2"/>
          <p:cNvSpPr>
            <a:spLocks noGrp="1"/>
          </p:cNvSpPr>
          <p:nvPr>
            <p:ph type="title"/>
          </p:nvPr>
        </p:nvSpPr>
        <p:spPr>
          <a:xfrm>
            <a:off x="457200" y="171450"/>
            <a:ext cx="8229600" cy="651272"/>
          </a:xfrm>
          <a:prstGeom prst="rect">
            <a:avLst/>
          </a:prstGeom>
          <a:noFill/>
          <a:ln w="9525">
            <a:noFill/>
          </a:ln>
        </p:spPr>
        <p:txBody>
          <a:bodyPr anchor="ctr" anchorCtr="0"/>
          <a:lstStyle/>
          <a:p>
            <a:pPr lvl="0"/>
            <a:r>
              <a:rPr lang="en-US" altLang="zh-CN"/>
              <a:t>Click to edit Master title style</a:t>
            </a:r>
            <a:endParaRPr lang="en-US" altLang="zh-CN"/>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ctr" rtl="0" eaLnBrk="0" fontAlgn="base" hangingPunct="0">
        <a:spcBef>
          <a:spcPct val="0"/>
        </a:spcBef>
        <a:spcAft>
          <a:spcPct val="0"/>
        </a:spcAft>
        <a:defRPr sz="315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panose="020B0604020202020204" pitchFamily="34" charset="0"/>
        </a:defRPr>
      </a:lvl2pPr>
      <a:lvl3pPr algn="ctr" rtl="0" eaLnBrk="0" fontAlgn="base" hangingPunct="0">
        <a:spcBef>
          <a:spcPct val="0"/>
        </a:spcBef>
        <a:spcAft>
          <a:spcPct val="0"/>
        </a:spcAft>
        <a:defRPr sz="4200" b="1" i="1">
          <a:solidFill>
            <a:schemeClr val="tx1"/>
          </a:solidFill>
          <a:latin typeface="Arial" panose="020B0604020202020204" pitchFamily="34" charset="0"/>
        </a:defRPr>
      </a:lvl3pPr>
      <a:lvl4pPr algn="ctr" rtl="0" eaLnBrk="0" fontAlgn="base" hangingPunct="0">
        <a:spcBef>
          <a:spcPct val="0"/>
        </a:spcBef>
        <a:spcAft>
          <a:spcPct val="0"/>
        </a:spcAft>
        <a:defRPr sz="4200" b="1" i="1">
          <a:solidFill>
            <a:schemeClr val="tx1"/>
          </a:solidFill>
          <a:latin typeface="Arial" panose="020B0604020202020204" pitchFamily="34" charset="0"/>
        </a:defRPr>
      </a:lvl4pPr>
      <a:lvl5pPr algn="ctr" rtl="0" eaLnBrk="0" fontAlgn="base" hangingPunct="0">
        <a:spcBef>
          <a:spcPct val="0"/>
        </a:spcBef>
        <a:spcAft>
          <a:spcPct val="0"/>
        </a:spcAft>
        <a:defRPr sz="4200" b="1" i="1">
          <a:solidFill>
            <a:schemeClr val="tx1"/>
          </a:solidFill>
          <a:latin typeface="Arial" panose="020B0604020202020204" pitchFamily="34" charset="0"/>
        </a:defRPr>
      </a:lvl5pPr>
      <a:lvl6pPr marL="457200" algn="ctr" rtl="0" fontAlgn="base">
        <a:spcBef>
          <a:spcPct val="0"/>
        </a:spcBef>
        <a:spcAft>
          <a:spcPct val="0"/>
        </a:spcAft>
        <a:defRPr sz="4200" b="1" i="1">
          <a:solidFill>
            <a:schemeClr val="tx1"/>
          </a:solidFill>
          <a:latin typeface="Arial" panose="020B0604020202020204" pitchFamily="34" charset="0"/>
        </a:defRPr>
      </a:lvl6pPr>
      <a:lvl7pPr marL="914400" algn="ctr" rtl="0" fontAlgn="base">
        <a:spcBef>
          <a:spcPct val="0"/>
        </a:spcBef>
        <a:spcAft>
          <a:spcPct val="0"/>
        </a:spcAft>
        <a:defRPr sz="4200" b="1" i="1">
          <a:solidFill>
            <a:schemeClr val="tx1"/>
          </a:solidFill>
          <a:latin typeface="Arial" panose="020B0604020202020204" pitchFamily="34" charset="0"/>
        </a:defRPr>
      </a:lvl7pPr>
      <a:lvl8pPr marL="1371600" algn="ctr" rtl="0" fontAlgn="base">
        <a:spcBef>
          <a:spcPct val="0"/>
        </a:spcBef>
        <a:spcAft>
          <a:spcPct val="0"/>
        </a:spcAft>
        <a:defRPr sz="4200" b="1" i="1">
          <a:solidFill>
            <a:schemeClr val="tx1"/>
          </a:solidFill>
          <a:latin typeface="Arial" panose="020B0604020202020204" pitchFamily="34" charset="0"/>
        </a:defRPr>
      </a:lvl8pPr>
      <a:lvl9pPr marL="1828800" algn="ctr" rtl="0" fontAlgn="base">
        <a:spcBef>
          <a:spcPct val="0"/>
        </a:spcBef>
        <a:spcAft>
          <a:spcPct val="0"/>
        </a:spcAft>
        <a:defRPr sz="4200" b="1" i="1">
          <a:solidFill>
            <a:schemeClr val="tx1"/>
          </a:solidFill>
          <a:latin typeface="Arial" panose="020B0604020202020204" pitchFamily="34" charset="0"/>
        </a:defRPr>
      </a:lvl9pPr>
    </p:titleStyle>
    <p:bodyStyle>
      <a:lvl1pPr marL="257175" indent="-257175" algn="l" rtl="0" eaLnBrk="0" fontAlgn="base" hangingPunct="0">
        <a:spcBef>
          <a:spcPct val="15000"/>
        </a:spcBef>
        <a:spcAft>
          <a:spcPct val="0"/>
        </a:spcAft>
        <a:buClr>
          <a:schemeClr val="folHlink"/>
        </a:buClr>
        <a:buFont typeface="Wingdings" panose="05000000000000000000" pitchFamily="2" charset="2"/>
        <a:buChar char="v"/>
        <a:defRPr sz="2400">
          <a:solidFill>
            <a:schemeClr val="tx1"/>
          </a:solidFill>
          <a:latin typeface="+mn-lt"/>
          <a:ea typeface="+mn-ea"/>
          <a:cs typeface="+mn-cs"/>
        </a:defRPr>
      </a:lvl1pPr>
      <a:lvl2pPr marL="556895" indent="-213995" algn="l" rtl="0" eaLnBrk="0" fontAlgn="base" hangingPunct="0">
        <a:spcBef>
          <a:spcPct val="15000"/>
        </a:spcBef>
        <a:spcAft>
          <a:spcPct val="0"/>
        </a:spcAft>
        <a:buClr>
          <a:schemeClr val="tx2"/>
        </a:buClr>
        <a:buFont typeface="Wingdings" panose="05000000000000000000" pitchFamily="2" charset="2"/>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2415" indent="-171450" algn="l" rtl="0" eaLnBrk="0" fontAlgn="base" hangingPunct="0">
        <a:spcBef>
          <a:spcPct val="15000"/>
        </a:spcBef>
        <a:spcAft>
          <a:spcPct val="0"/>
        </a:spcAft>
        <a:buChar char="»"/>
        <a:defRPr sz="1500">
          <a:solidFill>
            <a:schemeClr val="tx1"/>
          </a:solidFill>
          <a:latin typeface="+mn-lt"/>
        </a:defRPr>
      </a:lvl5pPr>
      <a:lvl6pPr marL="1885315" indent="-171450" algn="l" rtl="0" fontAlgn="base">
        <a:spcBef>
          <a:spcPct val="15000"/>
        </a:spcBef>
        <a:spcAft>
          <a:spcPct val="0"/>
        </a:spcAft>
        <a:buChar char="»"/>
        <a:defRPr sz="1500">
          <a:solidFill>
            <a:schemeClr val="tx1"/>
          </a:solidFill>
          <a:latin typeface="+mn-lt"/>
        </a:defRPr>
      </a:lvl6pPr>
      <a:lvl7pPr marL="2228215" indent="-171450" algn="l" rtl="0" fontAlgn="base">
        <a:spcBef>
          <a:spcPct val="15000"/>
        </a:spcBef>
        <a:spcAft>
          <a:spcPct val="0"/>
        </a:spcAft>
        <a:buChar char="»"/>
        <a:defRPr sz="1500">
          <a:solidFill>
            <a:schemeClr val="tx1"/>
          </a:solidFill>
          <a:latin typeface="+mn-lt"/>
        </a:defRPr>
      </a:lvl7pPr>
      <a:lvl8pPr marL="2571115" indent="-171450" algn="l" rtl="0" fontAlgn="base">
        <a:spcBef>
          <a:spcPct val="15000"/>
        </a:spcBef>
        <a:spcAft>
          <a:spcPct val="0"/>
        </a:spcAft>
        <a:buChar char="»"/>
        <a:defRPr sz="1500">
          <a:solidFill>
            <a:schemeClr val="tx1"/>
          </a:solidFill>
          <a:latin typeface="+mn-lt"/>
        </a:defRPr>
      </a:lvl8pPr>
      <a:lvl9pPr marL="2914015" indent="-171450" algn="l" rtl="0" fontAlgn="base">
        <a:spcBef>
          <a:spcPct val="15000"/>
        </a:spcBef>
        <a:spcAft>
          <a:spcPct val="0"/>
        </a:spcAft>
        <a:buChar char="»"/>
        <a:defRPr sz="1500">
          <a:solidFill>
            <a:schemeClr val="tx1"/>
          </a:solidFill>
          <a:latin typeface="+mn-lt"/>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464AD9-C849-45B6-BBCC-5E990A5EEF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3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2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1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0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065"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ECFC9"/>
        </a:solidFill>
        <a:effectLst/>
      </p:bgPr>
    </p:bg>
    <p:spTree>
      <p:nvGrpSpPr>
        <p:cNvPr id="1" name=""/>
        <p:cNvGrpSpPr/>
        <p:nvPr/>
      </p:nvGrpSpPr>
      <p:grpSpPr/>
      <p:sp>
        <p:nvSpPr>
          <p:cNvPr id="1026" name="标题占位符 1"/>
          <p:cNvSpPr>
            <a:spLocks noGrp="1"/>
          </p:cNvSpPr>
          <p:nvPr>
            <p:ph type="title"/>
          </p:nvPr>
        </p:nvSpPr>
        <p:spPr>
          <a:xfrm>
            <a:off x="628650" y="273844"/>
            <a:ext cx="7886700" cy="994172"/>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28650" y="1369219"/>
            <a:ext cx="7886700" cy="3263504"/>
          </a:xfrm>
          <a:prstGeom prst="rect">
            <a:avLst/>
          </a:prstGeom>
          <a:noFill/>
          <a:ln w="9525">
            <a:noFill/>
          </a:ln>
        </p:spPr>
        <p:txBody>
          <a:bodyPr/>
          <a:p>
            <a:pPr lvl="0"/>
            <a:r>
              <a:rPr lang="zh-CN" altLang="en-US" dirty="0"/>
              <a:t>编辑母版文本样式</a:t>
            </a:r>
            <a:endParaRPr lang="zh-CN" altLang="en-US" dirty="0"/>
          </a:p>
          <a:p>
            <a:pPr lvl="0"/>
            <a:r>
              <a:rPr lang="zh-CN" altLang="en-US" dirty="0"/>
              <a:t>第二级</a:t>
            </a:r>
            <a:endParaRPr lang="zh-CN" altLang="en-US" dirty="0"/>
          </a:p>
          <a:p>
            <a:pPr lvl="0"/>
            <a:r>
              <a:rPr lang="zh-CN" altLang="en-US" dirty="0"/>
              <a:t>第三级</a:t>
            </a:r>
            <a:endParaRPr lang="zh-CN" altLang="en-US" dirty="0"/>
          </a:p>
          <a:p>
            <a:pPr lvl="0"/>
            <a:r>
              <a:rPr lang="zh-CN" altLang="en-US" dirty="0"/>
              <a:t>第四级</a:t>
            </a:r>
            <a:endParaRPr lang="zh-CN" altLang="en-US" dirty="0"/>
          </a:p>
          <a:p>
            <a:pPr lvl="0"/>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2018/8/13</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p:titleStyle>
    <p:bodyStyle>
      <a:lvl1pPr marL="171450" indent="-171450" algn="l" rtl="0" eaLnBrk="0" fontAlgn="base" hangingPunct="0">
        <a:lnSpc>
          <a:spcPct val="90000"/>
        </a:lnSpc>
        <a:spcBef>
          <a:spcPct val="150000"/>
        </a:spcBef>
        <a:spcAft>
          <a:spcPct val="0"/>
        </a:spcAft>
        <a:buFont typeface="Arial" panose="020B0604020202020204" pitchFamily="34" charset="0"/>
        <a:buChar char="•"/>
        <a:defRPr sz="2100" kern="1200">
          <a:solidFill>
            <a:schemeClr val="tx1"/>
          </a:solidFill>
          <a:latin typeface="+mn-lt"/>
          <a:ea typeface="+mn-ea"/>
          <a:cs typeface="等线" panose="02010600030101010101" charset="-122"/>
        </a:defRPr>
      </a:lvl1pPr>
      <a:lvl2pPr marL="514350" indent="-171450" algn="l" rtl="0" eaLnBrk="0" fontAlgn="base" hangingPunct="0">
        <a:lnSpc>
          <a:spcPct val="90000"/>
        </a:lnSpc>
        <a:spcBef>
          <a:spcPct val="75000"/>
        </a:spcBef>
        <a:spcAft>
          <a:spcPct val="0"/>
        </a:spcAft>
        <a:buFont typeface="Arial" panose="020B0604020202020204" pitchFamily="34" charset="0"/>
        <a:buChar char="•"/>
        <a:defRPr sz="1800" kern="1200">
          <a:solidFill>
            <a:schemeClr val="tx1"/>
          </a:solidFill>
          <a:latin typeface="+mn-lt"/>
          <a:ea typeface="+mn-ea"/>
          <a:cs typeface="等线" panose="02010600030101010101" charset="-122"/>
        </a:defRPr>
      </a:lvl2pPr>
      <a:lvl3pPr marL="857250"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3pPr>
      <a:lvl4pPr marL="1200150"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4pPr>
      <a:lvl5pPr marL="1542415"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5pPr>
      <a:lvl6pPr marL="18853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2.xml"/><Relationship Id="rId2" Type="http://schemas.openxmlformats.org/officeDocument/2006/relationships/tags" Target="../tags/tag64.xml"/><Relationship Id="rId1" Type="http://schemas.openxmlformats.org/officeDocument/2006/relationships/image" Target="../media/image18.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03.xml"/><Relationship Id="rId5" Type="http://schemas.openxmlformats.org/officeDocument/2006/relationships/image" Target="../media/image26.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08.xml"/><Relationship Id="rId5" Type="http://schemas.openxmlformats.org/officeDocument/2006/relationships/image" Target="../media/image26.png"/><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1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114.xml"/><Relationship Id="rId7" Type="http://schemas.openxmlformats.org/officeDocument/2006/relationships/image" Target="../media/image26.png"/><Relationship Id="rId6" Type="http://schemas.openxmlformats.org/officeDocument/2006/relationships/image" Target="../media/image27.jpe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1" Type="http://schemas.openxmlformats.org/officeDocument/2006/relationships/slideLayout" Target="../slideLayouts/slideLayout14.xml"/><Relationship Id="rId10" Type="http://schemas.openxmlformats.org/officeDocument/2006/relationships/tags" Target="../tags/tag115.xml"/><Relationship Id="rId1" Type="http://schemas.openxmlformats.org/officeDocument/2006/relationships/tags" Target="../tags/tag109.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image" Target="../media/image26.png"/><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image" Target="../media/image26.png"/><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image" Target="../media/image26.pn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5.xml"/><Relationship Id="rId6" Type="http://schemas.openxmlformats.org/officeDocument/2006/relationships/image" Target="../media/image28.png"/><Relationship Id="rId5" Type="http://schemas.openxmlformats.org/officeDocument/2006/relationships/tags" Target="../tags/tag134.xml"/><Relationship Id="rId4" Type="http://schemas.openxmlformats.org/officeDocument/2006/relationships/image" Target="../media/image26.png"/><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40.xml"/><Relationship Id="rId6" Type="http://schemas.openxmlformats.org/officeDocument/2006/relationships/image" Target="../media/image28.png"/><Relationship Id="rId5" Type="http://schemas.openxmlformats.org/officeDocument/2006/relationships/tags" Target="../tags/tag139.xml"/><Relationship Id="rId4" Type="http://schemas.openxmlformats.org/officeDocument/2006/relationships/image" Target="../media/image26.png"/><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5.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tags" Target="../tags/tag144.xml"/><Relationship Id="rId4" Type="http://schemas.openxmlformats.org/officeDocument/2006/relationships/image" Target="../media/image26.png"/><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0.xml"/><Relationship Id="rId7" Type="http://schemas.openxmlformats.org/officeDocument/2006/relationships/image" Target="../media/image29.png"/><Relationship Id="rId6" Type="http://schemas.openxmlformats.org/officeDocument/2006/relationships/image" Target="../media/image30.png"/><Relationship Id="rId5" Type="http://schemas.openxmlformats.org/officeDocument/2006/relationships/tags" Target="../tags/tag149.xml"/><Relationship Id="rId4" Type="http://schemas.openxmlformats.org/officeDocument/2006/relationships/image" Target="../media/image26.png"/><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0" Type="http://schemas.openxmlformats.org/officeDocument/2006/relationships/slideLayout" Target="../slideLayouts/slideLayout14.xml"/><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26.png"/><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1.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161.xml"/><Relationship Id="rId7" Type="http://schemas.openxmlformats.org/officeDocument/2006/relationships/image" Target="../media/image26.png"/><Relationship Id="rId6" Type="http://schemas.openxmlformats.org/officeDocument/2006/relationships/image" Target="../media/image27.jpeg"/><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1" Type="http://schemas.openxmlformats.org/officeDocument/2006/relationships/slideLayout" Target="../slideLayouts/slideLayout14.xml"/><Relationship Id="rId10" Type="http://schemas.openxmlformats.org/officeDocument/2006/relationships/tags" Target="../tags/tag162.xml"/><Relationship Id="rId1" Type="http://schemas.openxmlformats.org/officeDocument/2006/relationships/tags" Target="../tags/tag156.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66.xml"/><Relationship Id="rId4" Type="http://schemas.openxmlformats.org/officeDocument/2006/relationships/image" Target="../media/image26.png"/><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0.xml"/><Relationship Id="rId4" Type="http://schemas.openxmlformats.org/officeDocument/2006/relationships/image" Target="../media/image26.png"/><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4.xml"/><Relationship Id="rId4" Type="http://schemas.openxmlformats.org/officeDocument/2006/relationships/image" Target="../media/image26.png"/><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78.xml"/><Relationship Id="rId4" Type="http://schemas.openxmlformats.org/officeDocument/2006/relationships/image" Target="../media/image26.png"/><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82.xml"/><Relationship Id="rId4" Type="http://schemas.openxmlformats.org/officeDocument/2006/relationships/image" Target="../media/image26.png"/><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86.xml"/><Relationship Id="rId4" Type="http://schemas.openxmlformats.org/officeDocument/2006/relationships/image" Target="../media/image26.png"/><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0.xml"/><Relationship Id="rId4" Type="http://schemas.openxmlformats.org/officeDocument/2006/relationships/image" Target="../media/image26.png"/><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4.xml"/><Relationship Id="rId4" Type="http://schemas.openxmlformats.org/officeDocument/2006/relationships/image" Target="../media/image26.png"/><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3.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71.xml"/><Relationship Id="rId7" Type="http://schemas.openxmlformats.org/officeDocument/2006/relationships/image" Target="../media/image26.png"/><Relationship Id="rId6" Type="http://schemas.openxmlformats.org/officeDocument/2006/relationships/image" Target="../media/image27.jpe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1" Type="http://schemas.openxmlformats.org/officeDocument/2006/relationships/slideLayout" Target="../slideLayouts/slideLayout14.xml"/><Relationship Id="rId10" Type="http://schemas.openxmlformats.org/officeDocument/2006/relationships/tags" Target="../tags/tag72.xml"/><Relationship Id="rId1" Type="http://schemas.openxmlformats.org/officeDocument/2006/relationships/tags" Target="../tags/tag66.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8.xml"/><Relationship Id="rId4" Type="http://schemas.openxmlformats.org/officeDocument/2006/relationships/image" Target="../media/image26.png"/><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2.xml"/><Relationship Id="rId4" Type="http://schemas.openxmlformats.org/officeDocument/2006/relationships/image" Target="../media/image26.png"/><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06.xml"/><Relationship Id="rId4" Type="http://schemas.openxmlformats.org/officeDocument/2006/relationships/image" Target="../media/image26.png"/><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0.xml"/><Relationship Id="rId4" Type="http://schemas.openxmlformats.org/officeDocument/2006/relationships/image" Target="../media/image26.png"/><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4.xml"/><Relationship Id="rId4" Type="http://schemas.openxmlformats.org/officeDocument/2006/relationships/image" Target="../media/image26.png"/><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8.xml"/><Relationship Id="rId4" Type="http://schemas.openxmlformats.org/officeDocument/2006/relationships/image" Target="../media/image26.png"/><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1.xml"/><Relationship Id="rId3" Type="http://schemas.openxmlformats.org/officeDocument/2006/relationships/image" Target="../media/image26.png"/><Relationship Id="rId2" Type="http://schemas.openxmlformats.org/officeDocument/2006/relationships/tags" Target="../tags/tag220.xml"/><Relationship Id="rId1" Type="http://schemas.openxmlformats.org/officeDocument/2006/relationships/tags" Target="../tags/tag219.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5.xml"/><Relationship Id="rId4" Type="http://schemas.openxmlformats.org/officeDocument/2006/relationships/image" Target="../media/image26.png"/><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9.xml"/><Relationship Id="rId4" Type="http://schemas.openxmlformats.org/officeDocument/2006/relationships/image" Target="../media/image26.png"/><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3.xml"/><Relationship Id="rId4" Type="http://schemas.openxmlformats.org/officeDocument/2006/relationships/image" Target="../media/image26.png"/><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6.xml"/><Relationship Id="rId4" Type="http://schemas.openxmlformats.org/officeDocument/2006/relationships/image" Target="../media/image26.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7.xml"/><Relationship Id="rId4" Type="http://schemas.openxmlformats.org/officeDocument/2006/relationships/image" Target="../media/image26.png"/><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41.xml"/><Relationship Id="rId4" Type="http://schemas.openxmlformats.org/officeDocument/2006/relationships/image" Target="../media/image26.png"/><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image" Target="../media/image26.png"/><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image" Target="../media/image26.png"/><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image" Target="../media/image26.png"/><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image" Target="../media/image26.png"/><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s>
</file>

<file path=ppt/slides/_rels/slide46.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microsoft.com/office/2007/relationships/hdphoto" Target="../media/image33.wdp"/><Relationship Id="rId6" Type="http://schemas.openxmlformats.org/officeDocument/2006/relationships/image" Target="../media/image32.jpeg"/><Relationship Id="rId5" Type="http://schemas.openxmlformats.org/officeDocument/2006/relationships/tags" Target="../tags/tag263.xml"/><Relationship Id="rId4" Type="http://schemas.openxmlformats.org/officeDocument/2006/relationships/image" Target="../media/image31.png"/><Relationship Id="rId3" Type="http://schemas.openxmlformats.org/officeDocument/2006/relationships/tags" Target="../tags/tag262.xml"/><Relationship Id="rId27" Type="http://schemas.openxmlformats.org/officeDocument/2006/relationships/notesSlide" Target="../notesSlides/notesSlide2.xml"/><Relationship Id="rId26" Type="http://schemas.openxmlformats.org/officeDocument/2006/relationships/slideLayout" Target="../slideLayouts/slideLayout41.xml"/><Relationship Id="rId25" Type="http://schemas.openxmlformats.org/officeDocument/2006/relationships/image" Target="../media/image36.png"/><Relationship Id="rId24" Type="http://schemas.openxmlformats.org/officeDocument/2006/relationships/image" Target="../media/image35.jpeg"/><Relationship Id="rId23" Type="http://schemas.openxmlformats.org/officeDocument/2006/relationships/tags" Target="../tags/tag278.xml"/><Relationship Id="rId22" Type="http://schemas.openxmlformats.org/officeDocument/2006/relationships/tags" Target="../tags/tag277.xml"/><Relationship Id="rId21" Type="http://schemas.openxmlformats.org/officeDocument/2006/relationships/tags" Target="../tags/tag276.xml"/><Relationship Id="rId20" Type="http://schemas.openxmlformats.org/officeDocument/2006/relationships/tags" Target="../tags/tag275.xml"/><Relationship Id="rId2" Type="http://schemas.microsoft.com/office/2007/relationships/media" Target="../media/audio1.wav"/><Relationship Id="rId19" Type="http://schemas.openxmlformats.org/officeDocument/2006/relationships/tags" Target="../tags/tag274.xml"/><Relationship Id="rId18" Type="http://schemas.openxmlformats.org/officeDocument/2006/relationships/tags" Target="../tags/tag273.xml"/><Relationship Id="rId17" Type="http://schemas.openxmlformats.org/officeDocument/2006/relationships/tags" Target="../tags/tag272.xml"/><Relationship Id="rId16" Type="http://schemas.openxmlformats.org/officeDocument/2006/relationships/tags" Target="../tags/tag27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image" Target="../media/image34.jpeg"/><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0.xml"/><Relationship Id="rId4" Type="http://schemas.openxmlformats.org/officeDocument/2006/relationships/image" Target="../media/image26.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4.xml"/><Relationship Id="rId4" Type="http://schemas.openxmlformats.org/officeDocument/2006/relationships/image" Target="../media/image26.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88.xml"/><Relationship Id="rId4" Type="http://schemas.openxmlformats.org/officeDocument/2006/relationships/image" Target="../media/image26.png"/><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2.xml"/><Relationship Id="rId4" Type="http://schemas.openxmlformats.org/officeDocument/2006/relationships/image" Target="../media/image26.png"/><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image" Target="../media/image26.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descr="C:\Users\Administrator\Desktop\src=http___www.jxryqy.com __www.jxryqy.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0"/>
            <a:ext cx="9143365" cy="514286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2"/>
            </p:custDataLst>
          </p:nvPr>
        </p:nvSpPr>
        <p:spPr>
          <a:xfrm>
            <a:off x="260350" y="209550"/>
            <a:ext cx="6200140" cy="1365885"/>
          </a:xfrm>
          <a:prstGeom prst="rect">
            <a:avLst/>
          </a:prstGeom>
          <a:noFill/>
          <a:effectLst>
            <a:softEdge rad="12700"/>
          </a:effectLst>
        </p:spPr>
        <p:txBody>
          <a:bodyPr wrap="square" rtlCol="0" anchor="t">
            <a:spAutoFit/>
          </a:bodyPr>
          <a:p>
            <a:r>
              <a:rPr lang="zh-CN" altLang="en-US"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2022年6月高考</a:t>
            </a:r>
            <a:r>
              <a:rPr lang="en-US" altLang="zh-CN"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考前惊鸿一瞥：</a:t>
            </a:r>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1780"/>
              </a:lnSpc>
            </a:pPr>
            <a:r>
              <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4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400" b="1">
                <a:ln>
                  <a:solidFill>
                    <a:srgbClr val="FFC000"/>
                  </a:solid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应用文写作</a:t>
            </a:r>
            <a:endParaRPr lang="zh-CN" altLang="en-US" sz="4400" b="1">
              <a:ln>
                <a:solidFill>
                  <a:srgbClr val="FFC000"/>
                </a:solid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5437505" y="3491865"/>
            <a:ext cx="2958465" cy="706755"/>
          </a:xfrm>
          <a:prstGeom prst="rect">
            <a:avLst/>
          </a:prstGeom>
          <a:noFill/>
        </p:spPr>
        <p:txBody>
          <a:bodyPr wrap="square" rtlCol="0">
            <a:spAutoFit/>
          </a:bodyPr>
          <a:p>
            <a:r>
              <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rPr>
              <a:t>浙江省常山县第一中学</a:t>
            </a:r>
            <a:endPar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endParaRPr>
          </a:p>
          <a:p>
            <a:r>
              <a:rPr lang="en-US" altLang="zh-CN"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rPr>
              <a:t>        </a:t>
            </a:r>
            <a:r>
              <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rPr>
              <a:t>吴俊峰</a:t>
            </a:r>
            <a:endParaRPr lang="zh-CN" altLang="en-US" sz="2000" b="1">
              <a:solidFill>
                <a:schemeClr val="accent5">
                  <a:lumMod val="50000"/>
                </a:schemeClr>
              </a:solidFill>
              <a:latin typeface="汉仪青云简" panose="00020600040101010101" charset="-122"/>
              <a:ea typeface="汉仪青云简" panose="00020600040101010101" charset="-122"/>
              <a:cs typeface="汉仪青云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7" dur="2000" fill="hold"/>
                                              <p:tgtEl>
                                                <p:spTgt spid="3">
                                                  <p:txEl>
                                                    <p:pRg st="0" end="0"/>
                                                  </p:txEl>
                                                </p:spTgt>
                                              </p:tgtEl>
                                              <p:attrNameLst>
                                                <p:attrName>num.show</p:attrName>
                                              </p:attrNameLst>
                                            </p:cBhvr>
                                            <p:tavLst>
                                              <p:tav tm="0">
                                                <p:val>
                                                  <p:fltVal val="0"/>
                                                </p:val>
                                              </p:tav>
                                              <p:tav tm="100000">
                                                <p:val>
                                                  <p:strVal val="#ppt_v"/>
                                                </p:val>
                                              </p:tav>
                                            </p:tavLst>
                                          </p:anim>
                                        </wppc:dynamicDigit>
                                      </p:ext>
                                    </p:extLs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12" dur="2000" fill="hold"/>
                                              <p:tgtEl>
                                                <p:spTgt spid="3">
                                                  <p:txEl>
                                                    <p:pRg st="1" end="1"/>
                                                  </p:txEl>
                                                </p:spTgt>
                                              </p:tgtEl>
                                              <p:attrNameLst>
                                                <p:attrName>num.show</p:attrName>
                                              </p:attrNameLst>
                                            </p:cBhvr>
                                            <p:tavLst>
                                              <p:tav tm="0">
                                                <p:val>
                                                  <p:fltVal val="0"/>
                                                </p:val>
                                              </p:tav>
                                              <p:tav tm="100000">
                                                <p:val>
                                                  <p:strVal val="#ppt_v"/>
                                                </p:val>
                                              </p:tav>
                                            </p:tavLst>
                                          </p:anim>
                                        </wppc:dynamicDigit>
                                      </p:ext>
                                    </p:extLs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17" dur="500"/>
                                        <p:tgtEl>
                                          <p:spTgt spid="3">
                                            <p:txEl>
                                              <p:p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22" dur="500"/>
                                        <p:tgtEl>
                                          <p:spTgt spid="3">
                                            <p:txEl>
                                              <p:pRg st="4294967295" end="429496729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27" dur="500"/>
                                        <p:tgtEl>
                                          <p:spTgt spid="3">
                                            <p:txEl>
                                              <p:pRg st="4294967295" end="429496729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32" dur="500"/>
                                        <p:tgtEl>
                                          <p:spTgt spid="3">
                                            <p:txEl>
                                              <p:pRg st="4294967295" end="429496729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44" dur="1000" fill="hold"/>
                                        <p:tgtEl>
                                          <p:spTgt spid="10"/>
                                        </p:tgtEl>
                                        <p:attrNameLst>
                                          <p:attrName>ppt_y</p:attrName>
                                        </p:attrNameLst>
                                      </p:cBhvr>
                                      <p:tavLst>
                                        <p:tav tm="0">
                                          <p:val>
                                            <p:strVal val="#ppt_y"/>
                                          </p:val>
                                        </p:tav>
                                        <p:tav tm="100000">
                                          <p:val>
                                            <p:strVal val="#ppt_y"/>
                                          </p:val>
                                        </p:tav>
                                      </p:tavLst>
                                    </p:anim>
                                    <p:animEffect transition="in" filter="fade">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常见国家的相关表达</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3"/>
            </p:custDataLst>
          </p:nvPr>
        </p:nvGraphicFramePr>
        <p:xfrm>
          <a:off x="623570" y="638810"/>
          <a:ext cx="8241665" cy="4370070"/>
        </p:xfrm>
        <a:graphic>
          <a:graphicData uri="http://schemas.openxmlformats.org/drawingml/2006/table">
            <a:tbl>
              <a:tblPr firstRow="1" bandRow="1">
                <a:tableStyleId>{5C22544A-7EE6-4342-B048-85BDC9FD1C3A}</a:tableStyleId>
              </a:tblPr>
              <a:tblGrid>
                <a:gridCol w="1599565"/>
                <a:gridCol w="2424430"/>
                <a:gridCol w="2151380"/>
                <a:gridCol w="2066290"/>
              </a:tblGrid>
              <a:tr h="407670">
                <a:tc>
                  <a:txBody>
                    <a:bodyPr/>
                    <a:p>
                      <a:pPr algn="ctr">
                        <a:buNone/>
                      </a:pPr>
                      <a:r>
                        <a:rPr lang="zh-CN" altLang="en-US"/>
                        <a:t>国家</a:t>
                      </a:r>
                      <a:endParaRPr lang="zh-CN" altLang="en-US"/>
                    </a:p>
                  </a:txBody>
                  <a:tcPr>
                    <a:solidFill>
                      <a:schemeClr val="accent5">
                        <a:lumMod val="75000"/>
                      </a:schemeClr>
                    </a:solidFill>
                  </a:tcPr>
                </a:tc>
                <a:tc>
                  <a:txBody>
                    <a:bodyPr/>
                    <a:p>
                      <a:pPr algn="ctr">
                        <a:buNone/>
                      </a:pPr>
                      <a:r>
                        <a:rPr lang="zh-CN" altLang="en-US"/>
                        <a:t>名词</a:t>
                      </a:r>
                      <a:endParaRPr lang="zh-CN" altLang="en-US"/>
                    </a:p>
                  </a:txBody>
                  <a:tcPr>
                    <a:solidFill>
                      <a:schemeClr val="accent5">
                        <a:lumMod val="75000"/>
                      </a:schemeClr>
                    </a:solidFill>
                  </a:tcPr>
                </a:tc>
                <a:tc>
                  <a:txBody>
                    <a:bodyPr/>
                    <a:p>
                      <a:pPr algn="ctr">
                        <a:buNone/>
                      </a:pPr>
                      <a:r>
                        <a:rPr lang="zh-CN" altLang="en-US"/>
                        <a:t>形容词</a:t>
                      </a:r>
                      <a:endParaRPr lang="zh-CN" altLang="en-US"/>
                    </a:p>
                  </a:txBody>
                  <a:tcPr>
                    <a:solidFill>
                      <a:schemeClr val="accent5">
                        <a:lumMod val="75000"/>
                      </a:schemeClr>
                    </a:solidFill>
                  </a:tcPr>
                </a:tc>
                <a:tc>
                  <a:txBody>
                    <a:bodyPr/>
                    <a:p>
                      <a:pPr algn="ctr">
                        <a:buNone/>
                      </a:pPr>
                      <a:r>
                        <a:rPr lang="zh-CN" altLang="en-US"/>
                        <a:t>人</a:t>
                      </a:r>
                      <a:endParaRPr lang="zh-CN" altLang="en-US"/>
                    </a:p>
                  </a:txBody>
                  <a:tcPr>
                    <a:solidFill>
                      <a:schemeClr val="accent5">
                        <a:lumMod val="75000"/>
                      </a:schemeClr>
                    </a:solidFill>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爱尔兰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Ireland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Irish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the Irish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3304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新西兰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New Zealand</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Zelanian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New Zealander</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美国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America, the USA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American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American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加拿大</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Canada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Canadian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Canadian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英国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England,  the UK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English, British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Englishman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澳大利亚</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Australia		</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Australian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Australian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r>
              <a:tr h="27813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法国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France</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French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French</a:t>
                      </a:r>
                      <a:endParaRPr lang="zh-CN" altLang="en-US" sz="1400" dirty="0" smtClean="0">
                        <a:noFill/>
                        <a:latin typeface="Times New Roman" panose="02020603050405020304" pitchFamily="18" charset="0"/>
                        <a:cs typeface="Times New Roman" panose="02020603050405020304" pitchFamily="18" charset="0"/>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德国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Germany</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German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German</a:t>
                      </a:r>
                      <a:endParaRPr lang="zh-CN" altLang="en-US" sz="1400" dirty="0" smtClean="0">
                        <a:noFill/>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意大利</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Italy</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Italian</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Italian</a:t>
                      </a:r>
                      <a:endParaRPr lang="zh-CN" altLang="en-US" sz="1400" dirty="0" smtClean="0">
                        <a:noFill/>
                        <a:latin typeface="Times New Roman" panose="02020603050405020304" pitchFamily="18" charset="0"/>
                        <a:cs typeface="Times New Roman" panose="02020603050405020304" pitchFamily="18" charset="0"/>
                      </a:endParaRPr>
                    </a:p>
                  </a:txBody>
                  <a:tcPr/>
                </a:tc>
              </a:tr>
              <a:tr h="29337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荷兰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Holland/Netherlands</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Dutch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Dutch</a:t>
                      </a:r>
                      <a:endParaRPr lang="zh-CN" altLang="en-US" sz="1400" dirty="0" smtClean="0">
                        <a:noFill/>
                        <a:latin typeface="Times New Roman" panose="02020603050405020304" pitchFamily="18" charset="0"/>
                        <a:cs typeface="Times New Roman" panose="02020603050405020304" pitchFamily="18" charset="0"/>
                      </a:endParaRPr>
                    </a:p>
                  </a:txBody>
                  <a:tcPr/>
                </a:tc>
              </a:tr>
              <a:tr h="26162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瑞典</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Sweden</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Swedish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Swedish</a:t>
                      </a:r>
                      <a:endParaRPr lang="zh-CN" altLang="en-US" sz="1400" dirty="0" smtClean="0">
                        <a:noFill/>
                        <a:latin typeface="Times New Roman" panose="02020603050405020304" pitchFamily="18" charset="0"/>
                        <a:cs typeface="Times New Roman" panose="02020603050405020304" pitchFamily="18" charset="0"/>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瑞士</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Switzerland</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Swiss</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Swiss</a:t>
                      </a:r>
                      <a:endParaRPr lang="zh-CN" altLang="en-US" sz="1400" dirty="0" smtClean="0">
                        <a:noFill/>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西班牙</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Spain</a:t>
                      </a:r>
                      <a:endParaRPr lang="zh-CN" altLang="en-US" sz="1400" dirty="0" smtClean="0">
                        <a:noFill/>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sym typeface="+mn-ea"/>
                        </a:rPr>
                        <a:t>Spanish</a:t>
                      </a:r>
                      <a:endParaRPr lang="zh-CN" altLang="en-US" sz="1400" dirty="0" smtClean="0">
                        <a:no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noFill/>
                          <a:latin typeface="Times New Roman" panose="02020603050405020304" pitchFamily="18" charset="0"/>
                          <a:cs typeface="Times New Roman" panose="02020603050405020304" pitchFamily="18" charset="0"/>
                        </a:rPr>
                        <a:t>Spanish</a:t>
                      </a:r>
                      <a:endParaRPr lang="zh-CN" altLang="en-US" sz="1400" dirty="0" smtClean="0">
                        <a:noFill/>
                        <a:latin typeface="Times New Roman" panose="02020603050405020304" pitchFamily="18" charset="0"/>
                        <a:cs typeface="Times New Roman" panose="02020603050405020304" pitchFamily="18" charset="0"/>
                      </a:endParaRPr>
                    </a:p>
                  </a:txBody>
                  <a:tcPr/>
                </a:tc>
              </a:tr>
            </a:tbl>
          </a:graphicData>
        </a:graphic>
      </p:graphicFrame>
      <p:graphicFrame>
        <p:nvGraphicFramePr>
          <p:cNvPr id="7" name="表格 6"/>
          <p:cNvGraphicFramePr/>
          <p:nvPr>
            <p:custDataLst>
              <p:tags r:id="rId4"/>
            </p:custDataLst>
          </p:nvPr>
        </p:nvGraphicFramePr>
        <p:xfrm>
          <a:off x="623570" y="638810"/>
          <a:ext cx="8241665" cy="4370070"/>
        </p:xfrm>
        <a:graphic>
          <a:graphicData uri="http://schemas.openxmlformats.org/drawingml/2006/table">
            <a:tbl>
              <a:tblPr firstRow="1" bandRow="1">
                <a:tableStyleId>{5C22544A-7EE6-4342-B048-85BDC9FD1C3A}</a:tableStyleId>
              </a:tblPr>
              <a:tblGrid>
                <a:gridCol w="1599565"/>
                <a:gridCol w="2424430"/>
                <a:gridCol w="2151380"/>
                <a:gridCol w="2066290"/>
              </a:tblGrid>
              <a:tr h="407670">
                <a:tc>
                  <a:txBody>
                    <a:bodyPr/>
                    <a:p>
                      <a:pPr algn="ctr">
                        <a:buNone/>
                      </a:pPr>
                      <a:r>
                        <a:rPr lang="zh-CN" altLang="en-US"/>
                        <a:t>国家</a:t>
                      </a:r>
                      <a:endParaRPr lang="zh-CN" altLang="en-US"/>
                    </a:p>
                  </a:txBody>
                  <a:tcPr>
                    <a:solidFill>
                      <a:schemeClr val="accent5">
                        <a:lumMod val="75000"/>
                      </a:schemeClr>
                    </a:solidFill>
                  </a:tcPr>
                </a:tc>
                <a:tc>
                  <a:txBody>
                    <a:bodyPr/>
                    <a:p>
                      <a:pPr algn="ctr">
                        <a:buNone/>
                      </a:pPr>
                      <a:r>
                        <a:rPr lang="zh-CN" altLang="en-US"/>
                        <a:t>名词</a:t>
                      </a:r>
                      <a:endParaRPr lang="zh-CN" altLang="en-US"/>
                    </a:p>
                  </a:txBody>
                  <a:tcPr>
                    <a:solidFill>
                      <a:schemeClr val="accent5">
                        <a:lumMod val="75000"/>
                      </a:schemeClr>
                    </a:solidFill>
                  </a:tcPr>
                </a:tc>
                <a:tc>
                  <a:txBody>
                    <a:bodyPr/>
                    <a:p>
                      <a:pPr algn="ctr">
                        <a:buNone/>
                      </a:pPr>
                      <a:r>
                        <a:rPr lang="zh-CN" altLang="en-US"/>
                        <a:t>形容词</a:t>
                      </a:r>
                      <a:endParaRPr lang="zh-CN" altLang="en-US"/>
                    </a:p>
                  </a:txBody>
                  <a:tcPr>
                    <a:solidFill>
                      <a:schemeClr val="accent5">
                        <a:lumMod val="75000"/>
                      </a:schemeClr>
                    </a:solidFill>
                  </a:tcPr>
                </a:tc>
                <a:tc>
                  <a:txBody>
                    <a:bodyPr/>
                    <a:p>
                      <a:pPr algn="ctr">
                        <a:buNone/>
                      </a:pPr>
                      <a:r>
                        <a:rPr lang="zh-CN" altLang="en-US"/>
                        <a:t>人</a:t>
                      </a:r>
                      <a:endParaRPr lang="zh-CN" altLang="en-US"/>
                    </a:p>
                  </a:txBody>
                  <a:tcPr>
                    <a:solidFill>
                      <a:schemeClr val="accent5">
                        <a:lumMod val="75000"/>
                      </a:schemeClr>
                    </a:solidFill>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爱尔兰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Ireland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Irish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the Irish</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3304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新西兰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New Zealand</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Zelanian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New Zealander</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美国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America, the USA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American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American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加拿大</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Canada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Canadian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Canadian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英国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England,  the UK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English, British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Englishman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澳大利亚</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Australia		</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Australian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Australian</a:t>
                      </a:r>
                      <a:endParaRPr lang="zh-CN" altLang="en-US" sz="1400" dirty="0" smtClean="0">
                        <a:latin typeface="Times New Roman" panose="02020603050405020304" pitchFamily="18" charset="0"/>
                        <a:cs typeface="Times New Roman" panose="02020603050405020304" pitchFamily="18" charset="0"/>
                        <a:sym typeface="+mn-ea"/>
                      </a:endParaRPr>
                    </a:p>
                  </a:txBody>
                  <a:tcPr/>
                </a:tc>
              </a:tr>
              <a:tr h="27813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法国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France</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French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French</a:t>
                      </a:r>
                      <a:endParaRPr lang="zh-CN" altLang="en-US" sz="1400" dirty="0" smtClean="0">
                        <a:latin typeface="Times New Roman" panose="02020603050405020304" pitchFamily="18" charset="0"/>
                        <a:cs typeface="Times New Roman" panose="02020603050405020304" pitchFamily="18" charset="0"/>
                      </a:endParaRPr>
                    </a:p>
                  </a:txBody>
                  <a:tcPr/>
                </a:tc>
              </a:tr>
              <a:tr h="23876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德国</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Germany</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German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German</a:t>
                      </a:r>
                      <a:endParaRPr lang="zh-CN" altLang="en-US" sz="1400" dirty="0" smtClean="0">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意大利</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Italy</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Italian</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Italian</a:t>
                      </a:r>
                      <a:endParaRPr lang="zh-CN" altLang="en-US" sz="1400" dirty="0" smtClean="0">
                        <a:latin typeface="Times New Roman" panose="02020603050405020304" pitchFamily="18" charset="0"/>
                        <a:cs typeface="Times New Roman" panose="02020603050405020304" pitchFamily="18" charset="0"/>
                      </a:endParaRPr>
                    </a:p>
                  </a:txBody>
                  <a:tcPr/>
                </a:tc>
              </a:tr>
              <a:tr h="29337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荷兰</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Holland/Netherlands</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Dutch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Dutch</a:t>
                      </a:r>
                      <a:endParaRPr lang="zh-CN" altLang="en-US" sz="1400" dirty="0" smtClean="0">
                        <a:latin typeface="Times New Roman" panose="02020603050405020304" pitchFamily="18" charset="0"/>
                        <a:cs typeface="Times New Roman" panose="02020603050405020304" pitchFamily="18" charset="0"/>
                      </a:endParaRPr>
                    </a:p>
                  </a:txBody>
                  <a:tcPr/>
                </a:tc>
              </a:tr>
              <a:tr h="26162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瑞典</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Sweden</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Swedish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Swedish</a:t>
                      </a:r>
                      <a:endParaRPr lang="zh-CN" altLang="en-US" sz="1400" dirty="0" smtClean="0">
                        <a:latin typeface="Times New Roman" panose="02020603050405020304" pitchFamily="18" charset="0"/>
                        <a:cs typeface="Times New Roman" panose="02020603050405020304" pitchFamily="18" charset="0"/>
                      </a:endParaRPr>
                    </a:p>
                  </a:txBody>
                  <a:tcPr/>
                </a:tc>
              </a:tr>
              <a:tr h="244475">
                <a:tc>
                  <a:txBody>
                    <a:bodyPr/>
                    <a:p>
                      <a:pPr>
                        <a:buNone/>
                      </a:pPr>
                      <a:r>
                        <a:rPr lang="zh-CN" altLang="en-US" sz="1400" dirty="0" smtClean="0">
                          <a:latin typeface="Times New Roman" panose="02020603050405020304" pitchFamily="18" charset="0"/>
                          <a:cs typeface="Times New Roman" panose="02020603050405020304" pitchFamily="18" charset="0"/>
                          <a:sym typeface="+mn-ea"/>
                        </a:rPr>
                        <a:t>瑞士</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Switzerland</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Swiss</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Swiss</a:t>
                      </a:r>
                      <a:endParaRPr lang="zh-CN" altLang="en-US" sz="1400" dirty="0" smtClean="0">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dirty="0" smtClean="0">
                          <a:latin typeface="Times New Roman" panose="02020603050405020304" pitchFamily="18" charset="0"/>
                          <a:cs typeface="Times New Roman" panose="02020603050405020304" pitchFamily="18" charset="0"/>
                          <a:sym typeface="+mn-ea"/>
                        </a:rPr>
                        <a:t>西班牙</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Spain</a:t>
                      </a:r>
                      <a:endParaRPr lang="zh-CN" altLang="en-US" sz="1400" dirty="0" smtClean="0">
                        <a:latin typeface="Times New Roman" panose="02020603050405020304" pitchFamily="18" charset="0"/>
                        <a:cs typeface="Times New Roman" panose="02020603050405020304" pitchFamily="18" charset="0"/>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sym typeface="+mn-ea"/>
                        </a:rPr>
                        <a:t>Spanish</a:t>
                      </a:r>
                      <a:endParaRPr lang="zh-CN" altLang="en-US" sz="14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dirty="0" smtClean="0">
                          <a:latin typeface="Times New Roman" panose="02020603050405020304" pitchFamily="18" charset="0"/>
                          <a:cs typeface="Times New Roman" panose="02020603050405020304" pitchFamily="18" charset="0"/>
                        </a:rPr>
                        <a:t>Spanish</a:t>
                      </a:r>
                      <a:endParaRPr lang="zh-CN" altLang="en-US" sz="1400" dirty="0" smtClean="0">
                        <a:latin typeface="Times New Roman" panose="02020603050405020304" pitchFamily="18" charset="0"/>
                        <a:cs typeface="Times New Roman" panose="02020603050405020304" pitchFamily="18" charset="0"/>
                      </a:endParaRPr>
                    </a:p>
                  </a:txBody>
                  <a:tcPr/>
                </a:tc>
              </a:tr>
            </a:tbl>
          </a:graphicData>
        </a:graphic>
      </p:graphicFrame>
      <p:pic>
        <p:nvPicPr>
          <p:cNvPr id="4" name="图片 3" descr="未标题-1.png"/>
          <p:cNvPicPr>
            <a:picLocks noChangeAspect="1"/>
          </p:cNvPicPr>
          <p:nvPr/>
        </p:nvPicPr>
        <p:blipFill>
          <a:blip r:embed="rId5" cstate="print"/>
          <a:stretch>
            <a:fillRect/>
          </a:stretch>
        </p:blipFill>
        <p:spPr>
          <a:xfrm>
            <a:off x="8150225" y="0"/>
            <a:ext cx="459740" cy="74993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常见易错表达</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3"/>
            </p:custDataLst>
          </p:nvPr>
        </p:nvGraphicFramePr>
        <p:xfrm>
          <a:off x="367665" y="650240"/>
          <a:ext cx="8554085" cy="4491990"/>
        </p:xfrm>
        <a:graphic>
          <a:graphicData uri="http://schemas.openxmlformats.org/drawingml/2006/table">
            <a:tbl>
              <a:tblPr firstRow="1" bandRow="1">
                <a:tableStyleId>{5C22544A-7EE6-4342-B048-85BDC9FD1C3A}</a:tableStyleId>
              </a:tblPr>
              <a:tblGrid>
                <a:gridCol w="1496695"/>
                <a:gridCol w="1548130"/>
                <a:gridCol w="2606675"/>
                <a:gridCol w="2902585"/>
              </a:tblGrid>
              <a:tr h="407670">
                <a:tc>
                  <a:txBody>
                    <a:bodyPr/>
                    <a:p>
                      <a:pPr algn="ctr">
                        <a:buNone/>
                      </a:pPr>
                      <a:r>
                        <a:rPr lang="zh-CN" altLang="en-US"/>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c>
                  <a:txBody>
                    <a:bodyPr/>
                    <a:p>
                      <a:pPr algn="ctr">
                        <a:buNone/>
                      </a:pPr>
                      <a:r>
                        <a:rPr lang="zh-CN" altLang="en-US">
                          <a:sym typeface="+mn-ea"/>
                        </a:rPr>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writting</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writing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yours truely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yours truly</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performence</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performance</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latin typeface="Times New Roman" panose="02020603050405020304" pitchFamily="18" charset="0"/>
                          <a:cs typeface="Times New Roman" panose="02020603050405020304" pitchFamily="18" charset="0"/>
                          <a:sym typeface="+mn-ea"/>
                        </a:rPr>
                        <a:t>a unforgetable experience</a:t>
                      </a:r>
                      <a:endParaRPr lang="en-US" altLang="zh-CN" sz="1400" b="1"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a</a:t>
                      </a:r>
                      <a:r>
                        <a:rPr lang="en-US" altLang="zh-CN" sz="1400" b="1" dirty="0" smtClean="0">
                          <a:noFill/>
                          <a:latin typeface="Times New Roman" panose="02020603050405020304" pitchFamily="18" charset="0"/>
                          <a:cs typeface="Times New Roman" panose="02020603050405020304" pitchFamily="18" charset="0"/>
                          <a:sym typeface="+mn-ea"/>
                        </a:rPr>
                        <a:t>n</a:t>
                      </a:r>
                      <a:r>
                        <a:rPr lang="zh-CN" altLang="en-US" sz="1400" b="1" dirty="0" smtClean="0">
                          <a:noFill/>
                          <a:latin typeface="Times New Roman" panose="02020603050405020304" pitchFamily="18" charset="0"/>
                          <a:cs typeface="Times New Roman" panose="02020603050405020304" pitchFamily="18" charset="0"/>
                          <a:sym typeface="+mn-ea"/>
                        </a:rPr>
                        <a:t> unforget</a:t>
                      </a:r>
                      <a:r>
                        <a:rPr lang="en-US" altLang="zh-CN" sz="1400" b="1" dirty="0" smtClean="0">
                          <a:noFill/>
                          <a:latin typeface="Times New Roman" panose="02020603050405020304" pitchFamily="18" charset="0"/>
                          <a:cs typeface="Times New Roman" panose="02020603050405020304" pitchFamily="18" charset="0"/>
                          <a:sym typeface="+mn-ea"/>
                        </a:rPr>
                        <a:t>t</a:t>
                      </a:r>
                      <a:r>
                        <a:rPr lang="zh-CN" altLang="en-US" sz="1400" b="1" dirty="0" smtClean="0">
                          <a:noFill/>
                          <a:latin typeface="Times New Roman" panose="02020603050405020304" pitchFamily="18" charset="0"/>
                          <a:cs typeface="Times New Roman" panose="02020603050405020304" pitchFamily="18" charset="0"/>
                          <a:sym typeface="+mn-ea"/>
                        </a:rPr>
                        <a:t>able experience</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goverment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government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make a great progress</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make great progress</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23876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enviroment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environment</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this letter to convey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I</a:t>
                      </a:r>
                      <a:r>
                        <a:rPr lang="en-US" altLang="zh-CN" sz="1400" b="1" dirty="0" smtClean="0">
                          <a:noFill/>
                          <a:latin typeface="Times New Roman" panose="02020603050405020304" pitchFamily="18" charset="0"/>
                          <a:cs typeface="Times New Roman" panose="02020603050405020304" pitchFamily="18" charset="0"/>
                          <a:sym typeface="+mn-ea"/>
                        </a:rPr>
                        <a:t>’</a:t>
                      </a:r>
                      <a:r>
                        <a:rPr lang="zh-CN" altLang="en-US" sz="1400" b="1" dirty="0" smtClean="0">
                          <a:noFill/>
                          <a:latin typeface="Times New Roman" panose="02020603050405020304" pitchFamily="18" charset="0"/>
                          <a:cs typeface="Times New Roman" panose="02020603050405020304" pitchFamily="18" charset="0"/>
                          <a:sym typeface="+mn-ea"/>
                        </a:rPr>
                        <a:t>m writing to convey</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occassion</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occasion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rowSpan="3">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Learning that you</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ll back your country, so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to express my best wish for you.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3">
                  <a:txBody>
                    <a:bodyPr/>
                    <a:p>
                      <a:pPr>
                        <a:buNone/>
                      </a:pPr>
                      <a:r>
                        <a:rPr lang="zh-CN" altLang="en-US" sz="1400" b="1" dirty="0" smtClean="0">
                          <a:noFill/>
                          <a:latin typeface="Times New Roman" panose="02020603050405020304" pitchFamily="18" charset="0"/>
                          <a:cs typeface="Times New Roman" panose="02020603050405020304" pitchFamily="18" charset="0"/>
                          <a:sym typeface="+mn-ea"/>
                        </a:rPr>
                        <a:t>Learning that you</a:t>
                      </a:r>
                      <a:r>
                        <a:rPr lang="en-US" altLang="zh-CN" sz="1400" b="1" dirty="0" smtClean="0">
                          <a:noFill/>
                          <a:latin typeface="Times New Roman" panose="02020603050405020304" pitchFamily="18" charset="0"/>
                          <a:cs typeface="Times New Roman" panose="02020603050405020304" pitchFamily="18" charset="0"/>
                          <a:sym typeface="+mn-ea"/>
                        </a:rPr>
                        <a:t>’</a:t>
                      </a:r>
                      <a:r>
                        <a:rPr lang="zh-CN" altLang="en-US" sz="1400" b="1" dirty="0" smtClean="0">
                          <a:noFill/>
                          <a:latin typeface="Times New Roman" panose="02020603050405020304" pitchFamily="18" charset="0"/>
                          <a:cs typeface="Times New Roman" panose="02020603050405020304" pitchFamily="18" charset="0"/>
                          <a:sym typeface="+mn-ea"/>
                        </a:rPr>
                        <a:t>ll go back to / return to your country, I</a:t>
                      </a:r>
                      <a:r>
                        <a:rPr lang="en-US" altLang="zh-CN" sz="1400" b="1" dirty="0" smtClean="0">
                          <a:noFill/>
                          <a:latin typeface="Times New Roman" panose="02020603050405020304" pitchFamily="18" charset="0"/>
                          <a:cs typeface="Times New Roman" panose="02020603050405020304" pitchFamily="18" charset="0"/>
                          <a:sym typeface="+mn-ea"/>
                        </a:rPr>
                        <a:t>’</a:t>
                      </a:r>
                      <a:r>
                        <a:rPr lang="zh-CN" altLang="en-US" sz="1400" b="1" dirty="0" smtClean="0">
                          <a:noFill/>
                          <a:latin typeface="Times New Roman" panose="02020603050405020304" pitchFamily="18" charset="0"/>
                          <a:cs typeface="Times New Roman" panose="02020603050405020304" pitchFamily="18" charset="0"/>
                          <a:sym typeface="+mn-ea"/>
                        </a:rPr>
                        <a:t>m writing to express my best wishes for you. </a:t>
                      </a:r>
                      <a:endParaRPr lang="zh-CN" altLang="en-US" sz="1400" b="1" dirty="0" smtClean="0">
                        <a:noFill/>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succed/succees</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succe</a:t>
                      </a:r>
                      <a:r>
                        <a:rPr lang="en-US" altLang="zh-CN" sz="1400" b="1" dirty="0" smtClean="0">
                          <a:noFill/>
                          <a:latin typeface="Times New Roman" panose="02020603050405020304" pitchFamily="18" charset="0"/>
                          <a:ea typeface="黑体" panose="02010609060101010101" charset="-122"/>
                          <a:cs typeface="Times New Roman" panose="02020603050405020304" pitchFamily="18" charset="0"/>
                          <a:sym typeface="+mn-ea"/>
                        </a:rPr>
                        <a:t>e</a:t>
                      </a: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d/succe</a:t>
                      </a:r>
                      <a:r>
                        <a:rPr lang="en-US" altLang="zh-CN" sz="1400" b="1" dirty="0" smtClean="0">
                          <a:noFill/>
                          <a:latin typeface="Times New Roman" panose="02020603050405020304" pitchFamily="18" charset="0"/>
                          <a:ea typeface="黑体" panose="02010609060101010101" charset="-122"/>
                          <a:cs typeface="Times New Roman" panose="02020603050405020304" pitchFamily="18" charset="0"/>
                          <a:sym typeface="+mn-ea"/>
                        </a:rPr>
                        <a:t>s</a:t>
                      </a: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rPr>
                        <a:t>s</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sym typeface="+mn-ea"/>
                      </a:endParaRPr>
                    </a:p>
                  </a:txBody>
                  <a:tcPr/>
                </a:tc>
                <a:tc vMerge="1">
                  <a:tcPr/>
                </a:tc>
                <a:tc vMerge="1">
                  <a:tcPr/>
                </a:tc>
              </a:tr>
              <a:tr h="27813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benefical </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beneficial </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r h="1968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Wenesday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Wednesday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Under your help</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With your help</a:t>
                      </a:r>
                      <a:endParaRPr lang="zh-CN" altLang="en-US" sz="1400" b="1" dirty="0" smtClean="0">
                        <a:noFill/>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Febrary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February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 </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useful</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advice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 useful advice</a:t>
                      </a:r>
                      <a:r>
                        <a:rPr lang="en-US" altLang="zh-CN" sz="1400" b="1" dirty="0" smtClean="0">
                          <a:noFill/>
                          <a:latin typeface="Times New Roman" panose="02020603050405020304" pitchFamily="18" charset="0"/>
                          <a:cs typeface="Times New Roman" panose="02020603050405020304" pitchFamily="18" charset="0"/>
                        </a:rPr>
                        <a:t> (</a:t>
                      </a:r>
                      <a:r>
                        <a:rPr lang="zh-CN" altLang="en-US" sz="1400" b="1" dirty="0" smtClean="0">
                          <a:noFill/>
                          <a:latin typeface="Times New Roman" panose="02020603050405020304" pitchFamily="18" charset="0"/>
                          <a:cs typeface="Times New Roman" panose="02020603050405020304" pitchFamily="18" charset="0"/>
                        </a:rPr>
                        <a:t>news, information</a:t>
                      </a:r>
                      <a:r>
                        <a:rPr lang="en-US" altLang="zh-CN" sz="1400" b="1" dirty="0" smtClean="0">
                          <a:noFill/>
                          <a:latin typeface="Times New Roman" panose="02020603050405020304" pitchFamily="18" charset="0"/>
                          <a:cs typeface="Times New Roman" panose="02020603050405020304" pitchFamily="18" charset="0"/>
                        </a:rPr>
                        <a:t>)</a:t>
                      </a:r>
                      <a:endParaRPr lang="en-US" altLang="zh-CN" sz="1400" b="1" dirty="0" smtClean="0">
                        <a:no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oportunity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opportunity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sincerely gratitude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/thank</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sincere gratitude</a:t>
                      </a:r>
                      <a:r>
                        <a:rPr lang="en-US" altLang="zh-CN" sz="1400" b="1" dirty="0" smtClean="0">
                          <a:noFill/>
                          <a:latin typeface="Times New Roman" panose="02020603050405020304" pitchFamily="18" charset="0"/>
                          <a:cs typeface="Times New Roman" panose="02020603050405020304" pitchFamily="18" charset="0"/>
                        </a:rPr>
                        <a:t>/ /thanks</a:t>
                      </a:r>
                      <a:endParaRPr lang="en-US" altLang="zh-CN" sz="1400" b="1" dirty="0" smtClean="0">
                        <a:no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fourty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forty</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Congratulation</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on you</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cs typeface="Times New Roman" panose="02020603050405020304" pitchFamily="18" charset="0"/>
                        </a:rPr>
                        <a:t>Congratulation</a:t>
                      </a:r>
                      <a:r>
                        <a:rPr lang="en-US" altLang="zh-CN" sz="1400" b="1" dirty="0" smtClean="0">
                          <a:noFill/>
                          <a:latin typeface="Times New Roman" panose="02020603050405020304" pitchFamily="18" charset="0"/>
                          <a:cs typeface="Times New Roman" panose="02020603050405020304" pitchFamily="18" charset="0"/>
                        </a:rPr>
                        <a:t>s to</a:t>
                      </a:r>
                      <a:r>
                        <a:rPr lang="zh-CN" altLang="en-US" sz="1400" b="1" dirty="0" smtClean="0">
                          <a:noFill/>
                          <a:latin typeface="Times New Roman" panose="02020603050405020304" pitchFamily="18" charset="0"/>
                          <a:cs typeface="Times New Roman" panose="02020603050405020304" pitchFamily="18" charset="0"/>
                        </a:rPr>
                        <a:t> you</a:t>
                      </a:r>
                      <a:r>
                        <a:rPr lang="en-US" altLang="zh-CN" sz="1400" b="1" dirty="0" smtClean="0">
                          <a:noFill/>
                          <a:latin typeface="Times New Roman" panose="02020603050405020304" pitchFamily="18" charset="0"/>
                          <a:cs typeface="Times New Roman" panose="02020603050405020304" pitchFamily="18" charset="0"/>
                        </a:rPr>
                        <a:t> </a:t>
                      </a:r>
                      <a:r>
                        <a:rPr lang="zh-CN" altLang="en-US" sz="1400" b="1" dirty="0" smtClean="0">
                          <a:noFill/>
                          <a:latin typeface="Times New Roman" panose="02020603050405020304" pitchFamily="18" charset="0"/>
                          <a:cs typeface="Times New Roman" panose="02020603050405020304" pitchFamily="18" charset="0"/>
                          <a:sym typeface="+mn-ea"/>
                        </a:rPr>
                        <a:t>on </a:t>
                      </a:r>
                      <a:r>
                        <a:rPr lang="en-US" altLang="zh-CN" sz="1400" b="1" dirty="0" smtClean="0">
                          <a:noFill/>
                          <a:latin typeface="Times New Roman" panose="02020603050405020304" pitchFamily="18" charset="0"/>
                          <a:cs typeface="Times New Roman" panose="02020603050405020304" pitchFamily="18" charset="0"/>
                          <a:sym typeface="+mn-ea"/>
                        </a:rPr>
                        <a:t>sth</a:t>
                      </a:r>
                      <a:endParaRPr lang="en-US" altLang="zh-CN" sz="1400" b="1" dirty="0" smtClean="0">
                        <a:no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healther</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health</a:t>
                      </a:r>
                      <a:r>
                        <a:rPr lang="en-US" altLang="zh-CN" sz="1400" b="1" dirty="0" smtClean="0">
                          <a:noFill/>
                          <a:latin typeface="Times New Roman" panose="02020603050405020304" pitchFamily="18" charset="0"/>
                          <a:ea typeface="黑体" panose="02010609060101010101" charset="-122"/>
                          <a:cs typeface="Times New Roman" panose="02020603050405020304" pitchFamily="18" charset="0"/>
                        </a:rPr>
                        <a:t>i</a:t>
                      </a: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er</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rowSpan="2">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d appreciate if you c</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offer some advice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s</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on such matter.</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2">
                  <a:txBody>
                    <a:bodyPr/>
                    <a:p>
                      <a:pPr>
                        <a:buNone/>
                      </a:pPr>
                      <a:r>
                        <a:rPr lang="zh-CN" altLang="en-US" sz="1400" b="1" dirty="0" smtClean="0">
                          <a:noFill/>
                          <a:latin typeface="Times New Roman" panose="02020603050405020304" pitchFamily="18" charset="0"/>
                          <a:cs typeface="Times New Roman" panose="02020603050405020304" pitchFamily="18" charset="0"/>
                        </a:rPr>
                        <a:t> I</a:t>
                      </a:r>
                      <a:r>
                        <a:rPr lang="en-US" altLang="zh-CN" sz="1400" b="1" dirty="0" smtClean="0">
                          <a:noFill/>
                          <a:latin typeface="Times New Roman" panose="02020603050405020304" pitchFamily="18" charset="0"/>
                          <a:cs typeface="Times New Roman" panose="02020603050405020304" pitchFamily="18" charset="0"/>
                        </a:rPr>
                        <a:t>’</a:t>
                      </a:r>
                      <a:r>
                        <a:rPr lang="zh-CN" altLang="en-US" sz="1400" b="1" dirty="0" smtClean="0">
                          <a:noFill/>
                          <a:latin typeface="Times New Roman" panose="02020603050405020304" pitchFamily="18" charset="0"/>
                          <a:cs typeface="Times New Roman" panose="02020603050405020304" pitchFamily="18" charset="0"/>
                        </a:rPr>
                        <a:t>d appreciate it if you could offer some advice on such a matter.</a:t>
                      </a:r>
                      <a:endParaRPr lang="zh-CN" altLang="en-US" sz="1400" b="1" dirty="0" smtClean="0">
                        <a:noFill/>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restarant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noFill/>
                          <a:latin typeface="Times New Roman" panose="02020603050405020304" pitchFamily="18" charset="0"/>
                          <a:ea typeface="黑体" panose="02010609060101010101" charset="-122"/>
                          <a:cs typeface="Times New Roman" panose="02020603050405020304" pitchFamily="18" charset="0"/>
                        </a:rPr>
                        <a:t>restaurant</a:t>
                      </a:r>
                      <a:endParaRPr lang="zh-CN" altLang="en-US" sz="1400" b="1" dirty="0" smtClean="0">
                        <a:no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bl>
          </a:graphicData>
        </a:graphic>
      </p:graphicFrame>
      <p:graphicFrame>
        <p:nvGraphicFramePr>
          <p:cNvPr id="6" name="表格 5"/>
          <p:cNvGraphicFramePr/>
          <p:nvPr>
            <p:custDataLst>
              <p:tags r:id="rId4"/>
            </p:custDataLst>
          </p:nvPr>
        </p:nvGraphicFramePr>
        <p:xfrm>
          <a:off x="367665" y="650240"/>
          <a:ext cx="8554085" cy="4491990"/>
        </p:xfrm>
        <a:graphic>
          <a:graphicData uri="http://schemas.openxmlformats.org/drawingml/2006/table">
            <a:tbl>
              <a:tblPr firstRow="1" bandRow="1">
                <a:tableStyleId>{5C22544A-7EE6-4342-B048-85BDC9FD1C3A}</a:tableStyleId>
              </a:tblPr>
              <a:tblGrid>
                <a:gridCol w="1496695"/>
                <a:gridCol w="1548130"/>
                <a:gridCol w="2606675"/>
                <a:gridCol w="2902585"/>
              </a:tblGrid>
              <a:tr h="407670">
                <a:tc>
                  <a:txBody>
                    <a:bodyPr/>
                    <a:p>
                      <a:pPr algn="ctr">
                        <a:buNone/>
                      </a:pPr>
                      <a:r>
                        <a:rPr lang="zh-CN" altLang="en-US"/>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c>
                  <a:txBody>
                    <a:bodyPr/>
                    <a:p>
                      <a:pPr algn="ctr">
                        <a:buNone/>
                      </a:pPr>
                      <a:r>
                        <a:rPr lang="zh-CN" altLang="en-US">
                          <a:sym typeface="+mn-ea"/>
                        </a:rPr>
                        <a:t>易错表达</a:t>
                      </a:r>
                      <a:endParaRPr lang="zh-CN" altLang="en-US"/>
                    </a:p>
                  </a:txBody>
                  <a:tcPr>
                    <a:solidFill>
                      <a:schemeClr val="accent5">
                        <a:lumMod val="75000"/>
                      </a:schemeClr>
                    </a:solidFill>
                  </a:tcPr>
                </a:tc>
                <a:tc>
                  <a:txBody>
                    <a:bodyPr/>
                    <a:p>
                      <a:pPr algn="ctr">
                        <a:buNone/>
                      </a:pPr>
                      <a:r>
                        <a:rPr lang="zh-CN" altLang="en-US"/>
                        <a:t>纠错</a:t>
                      </a:r>
                      <a:endParaRPr lang="zh-CN" altLang="en-US"/>
                    </a:p>
                  </a:txBody>
                  <a:tcPr>
                    <a:solidFill>
                      <a:schemeClr val="accent5">
                        <a:lumMod val="75000"/>
                      </a:schemeClr>
                    </a:solidFill>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writting</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writing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yours truely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yours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truly</a:t>
                      </a:r>
                      <a:endParaRPr lang="zh-CN" altLang="en-US" sz="1400" b="1" dirty="0" smtClean="0">
                        <a:solidFill>
                          <a:srgbClr val="C00000"/>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performence</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performance</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latin typeface="Times New Roman" panose="02020603050405020304" pitchFamily="18" charset="0"/>
                          <a:cs typeface="Times New Roman" panose="02020603050405020304" pitchFamily="18" charset="0"/>
                          <a:sym typeface="+mn-ea"/>
                        </a:rPr>
                        <a:t>a unforgetable experience</a:t>
                      </a:r>
                      <a:endParaRPr lang="en-US" altLang="zh-CN" sz="1400" b="1"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a</a:t>
                      </a:r>
                      <a:r>
                        <a:rPr lang="en-US" altLang="zh-CN" sz="1400" b="1" dirty="0" smtClean="0">
                          <a:solidFill>
                            <a:srgbClr val="C00000"/>
                          </a:solidFill>
                          <a:latin typeface="Times New Roman" panose="02020603050405020304" pitchFamily="18" charset="0"/>
                          <a:cs typeface="Times New Roman" panose="02020603050405020304" pitchFamily="18" charset="0"/>
                          <a:sym typeface="+mn-ea"/>
                        </a:rPr>
                        <a:t>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unforge</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t</a:t>
                      </a:r>
                      <a:r>
                        <a:rPr lang="en-US" altLang="zh-CN" sz="1400" b="1" dirty="0" smtClean="0">
                          <a:solidFill>
                            <a:srgbClr val="C00000"/>
                          </a:solidFill>
                          <a:latin typeface="Times New Roman" panose="02020603050405020304" pitchFamily="18" charset="0"/>
                          <a:cs typeface="Times New Roman" panose="02020603050405020304" pitchFamily="18" charset="0"/>
                          <a:sym typeface="+mn-ea"/>
                        </a:rPr>
                        <a:t>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able experience</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255905">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goverment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government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make a great progress</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make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great progress</a:t>
                      </a:r>
                      <a:endParaRPr lang="zh-CN" altLang="en-US" sz="1400" b="1" dirty="0" smtClean="0">
                        <a:solidFill>
                          <a:srgbClr val="C00000"/>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enviroment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environment</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this letter to convey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writing to</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convey</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occassion</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occasion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rowSpan="3">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Learning that you</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ll back your country, so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to express my best wish for you.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3">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Learning that you</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ll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go back to / return to</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your country</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 </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m writing to express my best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wishes</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for you.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244475">
                <a:tc>
                  <a:txBody>
                    <a:bodyPr/>
                    <a:p>
                      <a:pPr>
                        <a:buNone/>
                      </a:pPr>
                      <a:r>
                        <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rPr>
                        <a:t>succed/succees</a:t>
                      </a:r>
                      <a:endParaRPr lang="en-US" altLang="zh-CN"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succe</a:t>
                      </a:r>
                      <a:r>
                        <a:rPr lang="en-US" altLang="zh-CN"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e</a:t>
                      </a: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d/succe</a:t>
                      </a:r>
                      <a:r>
                        <a:rPr lang="en-US" altLang="zh-CN"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s</a:t>
                      </a: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rPr>
                        <a:t>s</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sym typeface="+mn-ea"/>
                      </a:endParaRPr>
                    </a:p>
                  </a:txBody>
                  <a:tcPr/>
                </a:tc>
                <a:tc vMerge="1">
                  <a:tcPr/>
                </a:tc>
                <a:tc vMerge="1">
                  <a:tcPr/>
                </a:tc>
              </a:tr>
              <a:tr h="27813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benefical </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beneficial </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r h="1968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Wenesday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Wednesday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Under your help</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cs typeface="Times New Roman" panose="02020603050405020304" pitchFamily="18" charset="0"/>
                        </a:rPr>
                        <a:t>With</a:t>
                      </a:r>
                      <a:r>
                        <a:rPr lang="zh-CN" altLang="en-US" sz="1400" b="1" dirty="0" smtClean="0">
                          <a:solidFill>
                            <a:schemeClr val="tx1"/>
                          </a:solidFill>
                          <a:latin typeface="Times New Roman" panose="02020603050405020304" pitchFamily="18" charset="0"/>
                          <a:cs typeface="Times New Roman" panose="02020603050405020304" pitchFamily="18" charset="0"/>
                        </a:rPr>
                        <a:t> your help</a:t>
                      </a:r>
                      <a:endParaRPr lang="zh-CN" altLang="en-US" sz="1400" b="1" dirty="0" smtClean="0">
                        <a:solidFill>
                          <a:schemeClr val="tx1"/>
                        </a:solidFill>
                        <a:latin typeface="Times New Roman" panose="02020603050405020304" pitchFamily="18" charset="0"/>
                        <a:cs typeface="Times New Roman" panose="02020603050405020304" pitchFamily="18" charset="0"/>
                      </a:endParaRPr>
                    </a:p>
                  </a:txBody>
                  <a:tcPr/>
                </a:tc>
              </a:tr>
              <a:tr h="25019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Febrary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February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 </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useful</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advice </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rPr>
                        <a:t> useful </a:t>
                      </a:r>
                      <a:r>
                        <a:rPr lang="zh-CN" altLang="en-US" sz="1400" b="1" dirty="0" smtClean="0">
                          <a:solidFill>
                            <a:srgbClr val="C00000"/>
                          </a:solidFill>
                          <a:latin typeface="Times New Roman" panose="02020603050405020304" pitchFamily="18" charset="0"/>
                          <a:cs typeface="Times New Roman" panose="02020603050405020304" pitchFamily="18" charset="0"/>
                        </a:rPr>
                        <a:t>advice</a:t>
                      </a:r>
                      <a:r>
                        <a:rPr lang="en-US" altLang="zh-CN" sz="1400" b="1" dirty="0" smtClean="0">
                          <a:solidFill>
                            <a:srgbClr val="C00000"/>
                          </a:solidFill>
                          <a:latin typeface="Times New Roman" panose="02020603050405020304" pitchFamily="18" charset="0"/>
                          <a:cs typeface="Times New Roman" panose="02020603050405020304" pitchFamily="18" charset="0"/>
                        </a:rPr>
                        <a:t> (</a:t>
                      </a:r>
                      <a:r>
                        <a:rPr lang="zh-CN" altLang="en-US" sz="1400" b="1" dirty="0" smtClean="0">
                          <a:solidFill>
                            <a:srgbClr val="C00000"/>
                          </a:solidFill>
                          <a:latin typeface="Times New Roman" panose="02020603050405020304" pitchFamily="18" charset="0"/>
                          <a:cs typeface="Times New Roman" panose="02020603050405020304" pitchFamily="18" charset="0"/>
                        </a:rPr>
                        <a:t>news, information</a:t>
                      </a:r>
                      <a:r>
                        <a:rPr lang="en-US" altLang="zh-CN" sz="1400" b="1" dirty="0" smtClean="0">
                          <a:solidFill>
                            <a:srgbClr val="C00000"/>
                          </a:solidFill>
                          <a:latin typeface="Times New Roman" panose="02020603050405020304" pitchFamily="18" charset="0"/>
                          <a:cs typeface="Times New Roman" panose="02020603050405020304" pitchFamily="18" charset="0"/>
                        </a:rPr>
                        <a:t>)</a:t>
                      </a:r>
                      <a:endParaRPr lang="en-US" altLang="zh-CN" sz="1400" b="1" dirty="0" smtClean="0">
                        <a:solidFill>
                          <a:srgbClr val="C00000"/>
                        </a:solid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oportunity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opportunity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sincerely gratitude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/thank</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cs typeface="Times New Roman" panose="02020603050405020304" pitchFamily="18" charset="0"/>
                        </a:rPr>
                        <a:t>sincere</a:t>
                      </a:r>
                      <a:r>
                        <a:rPr lang="zh-CN" altLang="en-US" sz="1400" b="1" dirty="0" smtClean="0">
                          <a:solidFill>
                            <a:schemeClr val="tx1"/>
                          </a:solidFill>
                          <a:latin typeface="Times New Roman" panose="02020603050405020304" pitchFamily="18" charset="0"/>
                          <a:cs typeface="Times New Roman" panose="02020603050405020304" pitchFamily="18" charset="0"/>
                        </a:rPr>
                        <a:t> gratitude</a:t>
                      </a:r>
                      <a:r>
                        <a:rPr lang="en-US" altLang="zh-CN" sz="1400" b="1" dirty="0" smtClean="0">
                          <a:solidFill>
                            <a:schemeClr val="tx1"/>
                          </a:solidFill>
                          <a:latin typeface="Times New Roman" panose="02020603050405020304" pitchFamily="18" charset="0"/>
                          <a:cs typeface="Times New Roman" panose="02020603050405020304" pitchFamily="18" charset="0"/>
                        </a:rPr>
                        <a:t>/ /thanks</a:t>
                      </a:r>
                      <a:endParaRPr lang="en-US" altLang="zh-CN" sz="1400" b="1" dirty="0" smtClean="0">
                        <a:solidFill>
                          <a:schemeClr val="tx1"/>
                        </a:solidFill>
                        <a:latin typeface="Times New Roman" panose="02020603050405020304" pitchFamily="18" charset="0"/>
                        <a:cs typeface="Times New Roman" panose="02020603050405020304" pitchFamily="18" charset="0"/>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fourty</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forty</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Congratulation</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 on you</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rPr>
                        <a:t>Congratulation</a:t>
                      </a:r>
                      <a:r>
                        <a:rPr lang="en-US" altLang="zh-CN" sz="1400" b="1" dirty="0" smtClean="0">
                          <a:solidFill>
                            <a:srgbClr val="C00000"/>
                          </a:solidFill>
                          <a:latin typeface="Times New Roman" panose="02020603050405020304" pitchFamily="18" charset="0"/>
                          <a:cs typeface="Times New Roman" panose="02020603050405020304" pitchFamily="18" charset="0"/>
                        </a:rPr>
                        <a:t>s</a:t>
                      </a:r>
                      <a:r>
                        <a:rPr lang="en-US" altLang="zh-CN" sz="1400" b="1" dirty="0" smtClean="0">
                          <a:solidFill>
                            <a:schemeClr val="tx1"/>
                          </a:solidFill>
                          <a:latin typeface="Times New Roman" panose="02020603050405020304" pitchFamily="18" charset="0"/>
                          <a:cs typeface="Times New Roman" panose="02020603050405020304" pitchFamily="18" charset="0"/>
                        </a:rPr>
                        <a:t> </a:t>
                      </a:r>
                      <a:r>
                        <a:rPr lang="en-US" altLang="zh-CN" sz="1400" b="1" dirty="0" smtClean="0">
                          <a:solidFill>
                            <a:srgbClr val="C00000"/>
                          </a:solidFill>
                          <a:latin typeface="Times New Roman" panose="02020603050405020304" pitchFamily="18" charset="0"/>
                          <a:cs typeface="Times New Roman" panose="02020603050405020304" pitchFamily="18" charset="0"/>
                        </a:rPr>
                        <a:t>to</a:t>
                      </a:r>
                      <a:r>
                        <a:rPr lang="zh-CN" altLang="en-US" sz="1400" b="1" dirty="0" smtClean="0">
                          <a:solidFill>
                            <a:schemeClr val="tx1"/>
                          </a:solidFill>
                          <a:latin typeface="Times New Roman" panose="02020603050405020304" pitchFamily="18" charset="0"/>
                          <a:cs typeface="Times New Roman" panose="02020603050405020304" pitchFamily="18" charset="0"/>
                        </a:rPr>
                        <a:t> you</a:t>
                      </a:r>
                      <a:r>
                        <a:rPr lang="en-US" altLang="zh-CN" sz="1400" b="1" dirty="0" smtClean="0">
                          <a:solidFill>
                            <a:schemeClr val="tx1"/>
                          </a:solidFill>
                          <a:latin typeface="Times New Roman" panose="02020603050405020304" pitchFamily="18" charset="0"/>
                          <a:cs typeface="Times New Roman" panose="02020603050405020304" pitchFamily="18" charset="0"/>
                        </a:rPr>
                        <a:t> </a:t>
                      </a:r>
                      <a:r>
                        <a:rPr lang="zh-CN" altLang="en-US" sz="1400" b="1" dirty="0" smtClean="0">
                          <a:solidFill>
                            <a:srgbClr val="C00000"/>
                          </a:solidFill>
                          <a:latin typeface="Times New Roman" panose="02020603050405020304" pitchFamily="18" charset="0"/>
                          <a:cs typeface="Times New Roman" panose="02020603050405020304" pitchFamily="18" charset="0"/>
                          <a:sym typeface="+mn-ea"/>
                        </a:rPr>
                        <a:t>on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sth</a:t>
                      </a:r>
                      <a:endParaRPr lang="en-US" altLang="zh-CN"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r>
              <a:tr h="30480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healther</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health</a:t>
                      </a:r>
                      <a:r>
                        <a:rPr lang="en-US" altLang="zh-CN"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i</a:t>
                      </a: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er</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rowSpan="2">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I</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d appreciate if you c</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an</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offer some advice</a:t>
                      </a:r>
                      <a:r>
                        <a:rPr lang="en-US" altLang="zh-CN" sz="1400" b="1" dirty="0" smtClean="0">
                          <a:solidFill>
                            <a:schemeClr val="tx1"/>
                          </a:solidFill>
                          <a:latin typeface="Times New Roman" panose="02020603050405020304" pitchFamily="18" charset="0"/>
                          <a:cs typeface="Times New Roman" panose="02020603050405020304" pitchFamily="18" charset="0"/>
                          <a:sym typeface="+mn-ea"/>
                        </a:rPr>
                        <a:t>s</a:t>
                      </a:r>
                      <a:r>
                        <a:rPr lang="zh-CN" altLang="en-US" sz="1400" b="1" dirty="0" smtClean="0">
                          <a:solidFill>
                            <a:schemeClr val="tx1"/>
                          </a:solidFill>
                          <a:latin typeface="Times New Roman" panose="02020603050405020304" pitchFamily="18" charset="0"/>
                          <a:cs typeface="Times New Roman" panose="02020603050405020304" pitchFamily="18" charset="0"/>
                          <a:sym typeface="+mn-ea"/>
                        </a:rPr>
                        <a:t> on such matter.</a:t>
                      </a:r>
                      <a:endParaRPr lang="zh-CN" altLang="en-US" sz="1400" b="1" dirty="0" smtClean="0">
                        <a:solidFill>
                          <a:schemeClr val="tx1"/>
                        </a:solidFill>
                        <a:latin typeface="Times New Roman" panose="02020603050405020304" pitchFamily="18" charset="0"/>
                        <a:cs typeface="Times New Roman" panose="02020603050405020304" pitchFamily="18" charset="0"/>
                        <a:sym typeface="+mn-ea"/>
                      </a:endParaRPr>
                    </a:p>
                  </a:txBody>
                  <a:tcPr/>
                </a:tc>
                <a:tc rowSpan="2">
                  <a:txBody>
                    <a:bodyPr/>
                    <a:p>
                      <a:pPr>
                        <a:buNone/>
                      </a:pPr>
                      <a:r>
                        <a:rPr lang="zh-CN" altLang="en-US" sz="1400" b="1" dirty="0" smtClean="0">
                          <a:solidFill>
                            <a:schemeClr val="tx1"/>
                          </a:solidFill>
                          <a:latin typeface="Times New Roman" panose="02020603050405020304" pitchFamily="18" charset="0"/>
                          <a:cs typeface="Times New Roman" panose="02020603050405020304" pitchFamily="18" charset="0"/>
                        </a:rPr>
                        <a:t> I</a:t>
                      </a:r>
                      <a:r>
                        <a:rPr lang="en-US" altLang="zh-CN" sz="1400" b="1" dirty="0" smtClean="0">
                          <a:solidFill>
                            <a:schemeClr val="tx1"/>
                          </a:solidFill>
                          <a:latin typeface="Times New Roman" panose="02020603050405020304" pitchFamily="18" charset="0"/>
                          <a:cs typeface="Times New Roman" panose="02020603050405020304" pitchFamily="18" charset="0"/>
                        </a:rPr>
                        <a:t>’</a:t>
                      </a:r>
                      <a:r>
                        <a:rPr lang="zh-CN" altLang="en-US" sz="1400" b="1" dirty="0" smtClean="0">
                          <a:solidFill>
                            <a:schemeClr val="tx1"/>
                          </a:solidFill>
                          <a:latin typeface="Times New Roman" panose="02020603050405020304" pitchFamily="18" charset="0"/>
                          <a:cs typeface="Times New Roman" panose="02020603050405020304" pitchFamily="18" charset="0"/>
                        </a:rPr>
                        <a:t>d appreciate </a:t>
                      </a:r>
                      <a:r>
                        <a:rPr lang="zh-CN" altLang="en-US" sz="1400" b="1" dirty="0" smtClean="0">
                          <a:solidFill>
                            <a:srgbClr val="C00000"/>
                          </a:solidFill>
                          <a:latin typeface="Times New Roman" panose="02020603050405020304" pitchFamily="18" charset="0"/>
                          <a:cs typeface="Times New Roman" panose="02020603050405020304" pitchFamily="18" charset="0"/>
                        </a:rPr>
                        <a:t>it</a:t>
                      </a:r>
                      <a:r>
                        <a:rPr lang="zh-CN" altLang="en-US" sz="1400" b="1" dirty="0" smtClean="0">
                          <a:solidFill>
                            <a:schemeClr val="tx1"/>
                          </a:solidFill>
                          <a:latin typeface="Times New Roman" panose="02020603050405020304" pitchFamily="18" charset="0"/>
                          <a:cs typeface="Times New Roman" panose="02020603050405020304" pitchFamily="18" charset="0"/>
                        </a:rPr>
                        <a:t> if you </a:t>
                      </a:r>
                      <a:r>
                        <a:rPr lang="zh-CN" altLang="en-US" sz="1400" b="1" dirty="0" smtClean="0">
                          <a:solidFill>
                            <a:srgbClr val="C00000"/>
                          </a:solidFill>
                          <a:latin typeface="Times New Roman" panose="02020603050405020304" pitchFamily="18" charset="0"/>
                          <a:cs typeface="Times New Roman" panose="02020603050405020304" pitchFamily="18" charset="0"/>
                        </a:rPr>
                        <a:t>could</a:t>
                      </a:r>
                      <a:r>
                        <a:rPr lang="zh-CN" altLang="en-US" sz="1400" b="1" dirty="0" smtClean="0">
                          <a:solidFill>
                            <a:schemeClr val="tx1"/>
                          </a:solidFill>
                          <a:latin typeface="Times New Roman" panose="02020603050405020304" pitchFamily="18" charset="0"/>
                          <a:cs typeface="Times New Roman" panose="02020603050405020304" pitchFamily="18" charset="0"/>
                        </a:rPr>
                        <a:t> offer some </a:t>
                      </a:r>
                      <a:r>
                        <a:rPr lang="zh-CN" altLang="en-US" sz="1400" b="1" dirty="0" smtClean="0">
                          <a:solidFill>
                            <a:srgbClr val="C00000"/>
                          </a:solidFill>
                          <a:latin typeface="Times New Roman" panose="02020603050405020304" pitchFamily="18" charset="0"/>
                          <a:cs typeface="Times New Roman" panose="02020603050405020304" pitchFamily="18" charset="0"/>
                        </a:rPr>
                        <a:t>advice</a:t>
                      </a:r>
                      <a:r>
                        <a:rPr lang="zh-CN" altLang="en-US" sz="1400" b="1" dirty="0" smtClean="0">
                          <a:solidFill>
                            <a:schemeClr val="tx1"/>
                          </a:solidFill>
                          <a:latin typeface="Times New Roman" panose="02020603050405020304" pitchFamily="18" charset="0"/>
                          <a:cs typeface="Times New Roman" panose="02020603050405020304" pitchFamily="18" charset="0"/>
                        </a:rPr>
                        <a:t> on such </a:t>
                      </a:r>
                      <a:r>
                        <a:rPr lang="zh-CN" altLang="en-US" sz="1400" b="1" dirty="0" smtClean="0">
                          <a:solidFill>
                            <a:srgbClr val="C00000"/>
                          </a:solidFill>
                          <a:latin typeface="Times New Roman" panose="02020603050405020304" pitchFamily="18" charset="0"/>
                          <a:cs typeface="Times New Roman" panose="02020603050405020304" pitchFamily="18" charset="0"/>
                        </a:rPr>
                        <a:t>a</a:t>
                      </a:r>
                      <a:r>
                        <a:rPr lang="zh-CN" altLang="en-US" sz="1400" b="1" dirty="0" smtClean="0">
                          <a:solidFill>
                            <a:schemeClr val="tx1"/>
                          </a:solidFill>
                          <a:latin typeface="Times New Roman" panose="02020603050405020304" pitchFamily="18" charset="0"/>
                          <a:cs typeface="Times New Roman" panose="02020603050405020304" pitchFamily="18" charset="0"/>
                        </a:rPr>
                        <a:t> matter.</a:t>
                      </a:r>
                      <a:endParaRPr lang="zh-CN" altLang="en-US" sz="1400" b="1" dirty="0" smtClean="0">
                        <a:solidFill>
                          <a:schemeClr val="tx1"/>
                        </a:solidFill>
                        <a:latin typeface="Times New Roman" panose="02020603050405020304" pitchFamily="18" charset="0"/>
                        <a:cs typeface="Times New Roman" panose="02020603050405020304" pitchFamily="18" charset="0"/>
                      </a:endParaRPr>
                    </a:p>
                  </a:txBody>
                  <a:tcPr/>
                </a:tc>
              </a:tr>
              <a:tr h="273050">
                <a:tc>
                  <a:txBody>
                    <a:bodyPr/>
                    <a:p>
                      <a:pPr>
                        <a:buNone/>
                      </a:pPr>
                      <a:r>
                        <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rPr>
                        <a:t>restarant</a:t>
                      </a:r>
                      <a:endParaRPr lang="zh-CN" altLang="en-US" sz="1400" b="1" dirty="0" smtClean="0">
                        <a:latin typeface="Times New Roman" panose="02020603050405020304" pitchFamily="18" charset="0"/>
                        <a:ea typeface="黑体" panose="02010609060101010101" charset="-122"/>
                        <a:cs typeface="Times New Roman" panose="02020603050405020304" pitchFamily="18" charset="0"/>
                        <a:sym typeface="+mn-ea"/>
                      </a:endParaRPr>
                    </a:p>
                  </a:txBody>
                  <a:tcPr/>
                </a:tc>
                <a:tc>
                  <a:txBody>
                    <a:bodyPr/>
                    <a:p>
                      <a:pPr>
                        <a:buNone/>
                      </a:pPr>
                      <a:r>
                        <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rPr>
                        <a:t>restaurant</a:t>
                      </a:r>
                      <a:endParaRPr lang="zh-CN" altLang="en-US" sz="1400" b="1" dirty="0"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tc vMerge="1">
                  <a:tcPr/>
                </a:tc>
                <a:tc vMerge="1">
                  <a:tcPr/>
                </a:tc>
              </a:tr>
            </a:tbl>
          </a:graphicData>
        </a:graphic>
      </p:graphicFrame>
      <p:pic>
        <p:nvPicPr>
          <p:cNvPr id="4" name="图片 3" descr="未标题-1.png"/>
          <p:cNvPicPr>
            <a:picLocks noChangeAspect="1"/>
          </p:cNvPicPr>
          <p:nvPr/>
        </p:nvPicPr>
        <p:blipFill>
          <a:blip r:embed="rId5" cstate="print"/>
          <a:stretch>
            <a:fillRect/>
          </a:stretch>
        </p:blipFill>
        <p:spPr>
          <a:xfrm>
            <a:off x="8150225" y="0"/>
            <a:ext cx="459740" cy="74993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把握正确的交际方向，拓展真实的交际内容</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33702" y="1143372"/>
            <a:ext cx="642620"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2</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260725" y="925195"/>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语篇的严谨</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solidFill>
                  <a:srgbClr val="FFC000"/>
                </a:solidFill>
                <a:latin typeface="微软雅黑" panose="020B0503020204020204" pitchFamily="34" charset="-122"/>
                <a:ea typeface="微软雅黑" panose="020B0503020204020204" pitchFamily="34" charset="-122"/>
              </a:rPr>
              <a:t>审题细心，角色代入</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55993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423545">
                <a:tc>
                  <a:txBody>
                    <a:bodyPr/>
                    <a:p>
                      <a:pPr algn="ctr">
                        <a:buNone/>
                      </a:pPr>
                      <a:r>
                        <a:rPr lang="zh-CN" altLang="en-US">
                          <a:solidFill>
                            <a:schemeClr val="tx1"/>
                          </a:solidFill>
                        </a:rPr>
                        <a:t>试题呈现</a:t>
                      </a:r>
                      <a:r>
                        <a:rPr lang="en-US" altLang="zh-CN" sz="1600">
                          <a:solidFill>
                            <a:schemeClr val="tx1"/>
                          </a:solidFill>
                        </a:rPr>
                        <a:t>Presentation</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600">
                          <a:solidFill>
                            <a:schemeClr val="tx1"/>
                          </a:solidFill>
                        </a:rPr>
                        <a:t>Level</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600">
                          <a:solidFill>
                            <a:schemeClr val="tx1"/>
                          </a:solidFill>
                        </a:rPr>
                        <a:t>Completeness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600">
                          <a:solidFill>
                            <a:schemeClr val="tx1"/>
                          </a:solidFill>
                          <a:sym typeface="+mn-ea"/>
                        </a:rPr>
                        <a:t>L</a:t>
                      </a:r>
                      <a:r>
                        <a:rPr lang="zh-CN" altLang="en-US" sz="1600">
                          <a:solidFill>
                            <a:schemeClr val="tx1"/>
                          </a:solidFill>
                          <a:sym typeface="+mn-ea"/>
                        </a:rPr>
                        <a:t>ogic</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600">
                          <a:solidFill>
                            <a:schemeClr val="tx1"/>
                          </a:solidFill>
                        </a:rPr>
                        <a:t>Authenticity</a:t>
                      </a:r>
                      <a:endParaRPr lang="zh-CN" altLang="en-US" sz="1600">
                        <a:solidFill>
                          <a:schemeClr val="tx1"/>
                        </a:solidFill>
                      </a:endParaRPr>
                    </a:p>
                  </a:txBody>
                  <a:tcPr>
                    <a:solidFill>
                      <a:schemeClr val="tx2">
                        <a:lumMod val="20000"/>
                        <a:lumOff val="80000"/>
                      </a:schemeClr>
                    </a:solidFill>
                  </a:tcPr>
                </a:tc>
              </a:tr>
              <a:tr h="786130">
                <a:tc rowSpan="4">
                  <a:txBody>
                    <a:bodyPr/>
                    <a:p>
                      <a:pPr>
                        <a:buNone/>
                      </a:pPr>
                      <a:endParaRPr lang="zh-CN" altLang="en-US" sz="1400"/>
                    </a:p>
                    <a:p>
                      <a:pPr>
                        <a:buNone/>
                      </a:pP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000" i="1"/>
                        <a:t>Level-1.</a:t>
                      </a:r>
                      <a:endParaRPr lang="en-US" altLang="zh-CN" sz="1000" i="1"/>
                    </a:p>
                    <a:p>
                      <a:pPr>
                        <a:buNone/>
                      </a:pPr>
                      <a:endParaRPr lang="en-US" altLang="zh-CN" sz="1000" i="1"/>
                    </a:p>
                    <a:p>
                      <a:pPr>
                        <a:buNone/>
                      </a:pPr>
                      <a:endParaRPr lang="zh-CN" altLang="en-US" sz="1400" b="1">
                        <a:solidFill>
                          <a:srgbClr val="C00000"/>
                        </a:solidFill>
                      </a:endParaRPr>
                    </a:p>
                  </a:txBody>
                  <a:tcPr>
                    <a:solidFill>
                      <a:schemeClr val="accent1">
                        <a:lumMod val="20000"/>
                        <a:lumOff val="80000"/>
                      </a:schemeClr>
                    </a:solidFill>
                  </a:tcPr>
                </a:tc>
                <a:tc rowSpan="4">
                  <a:txBody>
                    <a:bodyPr/>
                    <a:p>
                      <a:pPr>
                        <a:buNone/>
                      </a:pPr>
                      <a:endParaRPr lang="en-US" altLang="zh-CN" sz="1200"/>
                    </a:p>
                  </a:txBody>
                  <a:tcPr>
                    <a:solidFill>
                      <a:schemeClr val="accent1">
                        <a:lumMod val="20000"/>
                        <a:lumOff val="80000"/>
                      </a:schemeClr>
                    </a:solidFill>
                  </a:tcPr>
                </a:tc>
                <a:tc rowSpan="4">
                  <a:txBody>
                    <a:bodyPr/>
                    <a:p>
                      <a:pPr>
                        <a:buNone/>
                      </a:pPr>
                      <a:endParaRPr lang="zh-CN" altLang="en-US" sz="1400"/>
                    </a:p>
                    <a:p>
                      <a:pPr>
                        <a:buNone/>
                      </a:pP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400">
                          <a:sym typeface="+mn-ea"/>
                        </a:rPr>
                        <a:t>Para-1: </a:t>
                      </a:r>
                      <a:r>
                        <a:rPr lang="zh-CN" altLang="en-US" sz="1400"/>
                        <a:t>写作者+</a:t>
                      </a:r>
                      <a:endParaRPr lang="zh-CN" altLang="en-US" sz="1400"/>
                    </a:p>
                    <a:p>
                      <a:pPr>
                        <a:buNone/>
                      </a:pPr>
                      <a:endParaRPr lang="zh-CN" altLang="en-US" sz="1400"/>
                    </a:p>
                    <a:p>
                      <a:pPr>
                        <a:buNone/>
                      </a:pPr>
                      <a:endParaRPr lang="zh-CN" altLang="en-US" sz="1400"/>
                    </a:p>
                    <a:p>
                      <a:pPr>
                        <a:buNone/>
                      </a:pPr>
                      <a:r>
                        <a:rPr lang="zh-CN" altLang="en-US" sz="1400"/>
                        <a:t>+写作对象</a:t>
                      </a:r>
                      <a:endParaRPr lang="zh-CN" altLang="en-US" sz="1400"/>
                    </a:p>
                  </a:txBody>
                  <a:tcPr>
                    <a:solidFill>
                      <a:schemeClr val="accent1">
                        <a:lumMod val="20000"/>
                        <a:lumOff val="80000"/>
                      </a:schemeClr>
                    </a:solidFill>
                  </a:tcPr>
                </a:tc>
              </a:tr>
              <a:tr h="1152525">
                <a:tc vMerge="1">
                  <a:tcPr>
                    <a:solidFill>
                      <a:schemeClr val="tx2">
                        <a:lumMod val="20000"/>
                        <a:lumOff val="80000"/>
                      </a:schemeClr>
                    </a:solidFill>
                  </a:tcPr>
                </a:tc>
                <a:tc rowSpan="2">
                  <a:txBody>
                    <a:bodyPr/>
                    <a:p>
                      <a:pPr>
                        <a:buNone/>
                      </a:pPr>
                      <a:r>
                        <a:rPr lang="zh-CN" altLang="en-US" sz="1000" i="1"/>
                        <a:t>Level</a:t>
                      </a:r>
                      <a:r>
                        <a:rPr lang="en-US" altLang="zh-CN" sz="1000" i="1"/>
                        <a:t>-2</a:t>
                      </a:r>
                      <a:r>
                        <a:rPr lang="zh-CN" altLang="en-US" sz="1000" i="1"/>
                        <a:t>.</a:t>
                      </a:r>
                      <a:endParaRPr lang="zh-CN" altLang="en-US" sz="1000" i="1"/>
                    </a:p>
                    <a:p>
                      <a:pPr>
                        <a:buNone/>
                      </a:pPr>
                      <a:endParaRPr lang="zh-CN" altLang="en-US" sz="1000" i="1"/>
                    </a:p>
                    <a:p>
                      <a:pPr>
                        <a:buNone/>
                      </a:pPr>
                      <a:endParaRPr lang="zh-CN" altLang="en-US" sz="1400">
                        <a:solidFill>
                          <a:srgbClr val="C00000"/>
                        </a:solidFill>
                      </a:endParaRPr>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a:txBody>
                    <a:bodyPr/>
                    <a:p>
                      <a:pPr>
                        <a:buNone/>
                      </a:pPr>
                      <a:r>
                        <a:rPr lang="en-US" altLang="zh-CN" sz="1400">
                          <a:sym typeface="+mn-ea"/>
                        </a:rPr>
                        <a:t>Para-2: </a:t>
                      </a:r>
                      <a:r>
                        <a:rPr lang="zh-CN" altLang="en-US" sz="1400"/>
                        <a:t>写作者+</a:t>
                      </a:r>
                      <a:endParaRPr lang="zh-CN" altLang="en-US" sz="1400" b="1">
                        <a:solidFill>
                          <a:srgbClr val="C00000"/>
                        </a:solidFill>
                      </a:endParaRPr>
                    </a:p>
                    <a:p>
                      <a:pPr>
                        <a:buNone/>
                      </a:pPr>
                      <a:endParaRPr lang="zh-CN" altLang="en-US" sz="1400" b="1">
                        <a:solidFill>
                          <a:srgbClr val="C00000"/>
                        </a:solidFill>
                      </a:endParaRPr>
                    </a:p>
                    <a:p>
                      <a:pPr>
                        <a:buNone/>
                      </a:pPr>
                      <a:endParaRPr lang="zh-CN" altLang="en-US" sz="1400" b="1">
                        <a:solidFill>
                          <a:srgbClr val="C00000"/>
                        </a:solidFill>
                      </a:endParaRPr>
                    </a:p>
                    <a:p>
                      <a:pPr>
                        <a:buNone/>
                      </a:pPr>
                      <a:r>
                        <a:rPr lang="zh-CN" altLang="en-US" sz="1400"/>
                        <a:t>+写作对象</a:t>
                      </a:r>
                      <a:endParaRPr lang="zh-CN" altLang="en-US" sz="1400"/>
                    </a:p>
                  </a:txBody>
                  <a:tcPr>
                    <a:solidFill>
                      <a:schemeClr val="accent1">
                        <a:lumMod val="20000"/>
                        <a:lumOff val="80000"/>
                      </a:schemeClr>
                    </a:solidFill>
                  </a:tcPr>
                </a:tc>
              </a:tr>
              <a:tr h="0">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rowSpan="2">
                  <a:txBody>
                    <a:bodyPr/>
                    <a:p>
                      <a:pPr>
                        <a:buNone/>
                      </a:pPr>
                      <a:r>
                        <a:rPr lang="en-US" altLang="zh-CN" sz="1400">
                          <a:sym typeface="+mn-ea"/>
                        </a:rPr>
                        <a:t>Para-3: </a:t>
                      </a:r>
                      <a:r>
                        <a:rPr lang="zh-CN" altLang="en-US" sz="1400"/>
                        <a:t>写作者+</a:t>
                      </a:r>
                      <a:endParaRPr lang="zh-CN" altLang="en-US" sz="1400"/>
                    </a:p>
                    <a:p>
                      <a:pPr>
                        <a:buNone/>
                      </a:pPr>
                      <a:endParaRPr lang="zh-CN" altLang="en-US" sz="1400"/>
                    </a:p>
                    <a:p>
                      <a:pPr>
                        <a:buNone/>
                      </a:pPr>
                      <a:endParaRPr lang="zh-CN" altLang="en-US" sz="1400"/>
                    </a:p>
                    <a:p>
                      <a:pPr>
                        <a:buNone/>
                      </a:pPr>
                      <a:r>
                        <a:rPr lang="zh-CN" altLang="en-US" sz="1400"/>
                        <a:t>+写作对象</a:t>
                      </a:r>
                      <a:endParaRPr lang="zh-CN" altLang="en-US" sz="1400"/>
                    </a:p>
                    <a:p>
                      <a:pPr>
                        <a:buNone/>
                      </a:pPr>
                      <a:endParaRPr lang="zh-CN" altLang="en-US" sz="1400">
                        <a:solidFill>
                          <a:srgbClr val="0070C0"/>
                        </a:solidFill>
                        <a:sym typeface="+mn-ea"/>
                      </a:endParaRPr>
                    </a:p>
                  </a:txBody>
                  <a:tcPr>
                    <a:solidFill>
                      <a:schemeClr val="accent1">
                        <a:lumMod val="20000"/>
                        <a:lumOff val="80000"/>
                      </a:schemeClr>
                    </a:solidFill>
                  </a:tcPr>
                </a:tc>
              </a:tr>
              <a:tr h="1128395">
                <a:tc vMerge="1">
                  <a:tcPr>
                    <a:solidFill>
                      <a:schemeClr val="tx2">
                        <a:lumMod val="20000"/>
                        <a:lumOff val="80000"/>
                      </a:schemeClr>
                    </a:solidFill>
                  </a:tcPr>
                </a:tc>
                <a:tc>
                  <a:txBody>
                    <a:bodyPr/>
                    <a:p>
                      <a:pPr algn="l">
                        <a:buNone/>
                      </a:pPr>
                      <a:r>
                        <a:rPr lang="zh-CN" altLang="en-US" sz="1000">
                          <a:sym typeface="+mn-ea"/>
                        </a:rPr>
                        <a:t>Level</a:t>
                      </a:r>
                      <a:r>
                        <a:rPr lang="en-US" altLang="zh-CN" sz="1000">
                          <a:sym typeface="+mn-ea"/>
                        </a:rPr>
                        <a:t>-3</a:t>
                      </a:r>
                      <a:r>
                        <a:rPr lang="zh-CN" altLang="en-US" sz="1000">
                          <a:sym typeface="+mn-ea"/>
                        </a:rPr>
                        <a:t>.</a:t>
                      </a:r>
                      <a:endParaRPr lang="zh-CN" altLang="en-US" sz="1000">
                        <a:sym typeface="+mn-ea"/>
                      </a:endParaRPr>
                    </a:p>
                    <a:p>
                      <a:pPr algn="l">
                        <a:buNone/>
                      </a:pPr>
                      <a:endParaRPr lang="zh-CN" altLang="en-US" sz="1000">
                        <a:sym typeface="+mn-ea"/>
                      </a:endParaRPr>
                    </a:p>
                    <a:p>
                      <a:pPr algn="l">
                        <a:buNone/>
                      </a:pPr>
                      <a:endParaRPr lang="zh-CN" altLang="en-US" sz="1400">
                        <a:sym typeface="+mn-ea"/>
                      </a:endParaRPr>
                    </a:p>
                    <a:p>
                      <a:pPr algn="l">
                        <a:buNone/>
                      </a:pPr>
                      <a:r>
                        <a:rPr lang="en-US" altLang="zh-CN" sz="1600"/>
                        <a:t>  </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Mind map</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49935"/>
          <a:ext cx="8710295" cy="455993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423545">
                <a:tc>
                  <a:txBody>
                    <a:bodyPr/>
                    <a:p>
                      <a:pPr algn="ctr">
                        <a:buNone/>
                      </a:pPr>
                      <a:r>
                        <a:rPr lang="zh-CN" altLang="en-US">
                          <a:solidFill>
                            <a:schemeClr val="tx1"/>
                          </a:solidFill>
                        </a:rPr>
                        <a:t>试题呈现</a:t>
                      </a:r>
                      <a:r>
                        <a:rPr lang="en-US" altLang="zh-CN" sz="1600">
                          <a:solidFill>
                            <a:schemeClr val="tx1"/>
                          </a:solidFill>
                        </a:rPr>
                        <a:t>Presentation</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600">
                          <a:solidFill>
                            <a:schemeClr val="tx1"/>
                          </a:solidFill>
                        </a:rPr>
                        <a:t>Level</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600">
                          <a:solidFill>
                            <a:schemeClr val="tx1"/>
                          </a:solidFill>
                        </a:rPr>
                        <a:t>Completeness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600">
                          <a:solidFill>
                            <a:schemeClr val="tx1"/>
                          </a:solidFill>
                          <a:sym typeface="+mn-ea"/>
                        </a:rPr>
                        <a:t>L</a:t>
                      </a:r>
                      <a:r>
                        <a:rPr lang="zh-CN" altLang="en-US" sz="1600">
                          <a:solidFill>
                            <a:schemeClr val="tx1"/>
                          </a:solidFill>
                          <a:sym typeface="+mn-ea"/>
                        </a:rPr>
                        <a:t>ogic</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600">
                          <a:solidFill>
                            <a:schemeClr val="tx1"/>
                          </a:solidFill>
                        </a:rPr>
                        <a:t>Authenticity</a:t>
                      </a:r>
                      <a:endParaRPr lang="zh-CN" altLang="en-US" sz="1600">
                        <a:solidFill>
                          <a:schemeClr val="tx1"/>
                        </a:solidFill>
                      </a:endParaRPr>
                    </a:p>
                  </a:txBody>
                  <a:tcPr>
                    <a:solidFill>
                      <a:schemeClr val="tx2">
                        <a:lumMod val="20000"/>
                        <a:lumOff val="80000"/>
                      </a:schemeClr>
                    </a:solidFill>
                  </a:tcPr>
                </a:tc>
              </a:tr>
              <a:tr h="786130">
                <a:tc rowSpan="4">
                  <a:txBody>
                    <a:bodyPr/>
                    <a:p>
                      <a:pPr>
                        <a:buNone/>
                      </a:pPr>
                      <a:endParaRPr lang="zh-CN" altLang="en-US" sz="1400"/>
                    </a:p>
                    <a:p>
                      <a:pPr>
                        <a:buNone/>
                      </a:pPr>
                      <a:r>
                        <a:rPr lang="zh-CN" altLang="en-US" sz="1400"/>
                        <a:t>1.交际双方</a:t>
                      </a:r>
                      <a:endParaRPr lang="zh-CN" altLang="en-US" sz="1400"/>
                    </a:p>
                    <a:p>
                      <a:pPr>
                        <a:buNone/>
                      </a:pPr>
                      <a:r>
                        <a:rPr lang="zh-CN" altLang="en-US" sz="1400" b="1">
                          <a:solidFill>
                            <a:srgbClr val="C00000"/>
                          </a:solidFill>
                        </a:rPr>
                        <a:t>（树立读者意识）</a:t>
                      </a:r>
                      <a:endParaRPr lang="zh-CN" altLang="en-US" sz="1400" b="1">
                        <a:solidFill>
                          <a:srgbClr val="C00000"/>
                        </a:solidFill>
                      </a:endParaRPr>
                    </a:p>
                    <a:p>
                      <a:pPr>
                        <a:buNone/>
                      </a:pPr>
                      <a:endParaRPr lang="zh-CN" altLang="en-US" sz="1400"/>
                    </a:p>
                    <a:p>
                      <a:pPr>
                        <a:buNone/>
                      </a:pPr>
                      <a:endParaRPr lang="zh-CN" altLang="en-US" sz="1400"/>
                    </a:p>
                    <a:p>
                      <a:pPr>
                        <a:buNone/>
                      </a:pPr>
                      <a:r>
                        <a:rPr lang="zh-CN" altLang="en-US" sz="1400"/>
                        <a:t>2.交际背景</a:t>
                      </a:r>
                      <a:endParaRPr lang="zh-CN" altLang="en-US" sz="1400"/>
                    </a:p>
                    <a:p>
                      <a:pPr>
                        <a:buNone/>
                      </a:pPr>
                      <a:r>
                        <a:rPr lang="zh-CN" altLang="en-US" sz="1400" b="1">
                          <a:solidFill>
                            <a:srgbClr val="C00000"/>
                          </a:solidFill>
                        </a:rPr>
                        <a:t>（设立主题语境）</a:t>
                      </a:r>
                      <a:endParaRPr lang="zh-CN" altLang="en-US" sz="1400"/>
                    </a:p>
                    <a:p>
                      <a:pPr>
                        <a:buNone/>
                      </a:pPr>
                      <a:endParaRPr lang="zh-CN" altLang="en-US" sz="1400"/>
                    </a:p>
                    <a:p>
                      <a:pPr>
                        <a:buNone/>
                      </a:pPr>
                      <a:endParaRPr lang="zh-CN" altLang="en-US" sz="1400"/>
                    </a:p>
                    <a:p>
                      <a:pPr>
                        <a:buNone/>
                      </a:pPr>
                      <a:r>
                        <a:rPr lang="zh-CN" altLang="en-US" sz="1400"/>
                        <a:t>3.交际要点</a:t>
                      </a:r>
                      <a:endParaRPr lang="zh-CN" altLang="en-US" sz="1400"/>
                    </a:p>
                    <a:p>
                      <a:pPr>
                        <a:buNone/>
                      </a:pPr>
                      <a:r>
                        <a:rPr lang="zh-CN" altLang="en-US" sz="1400" b="1">
                          <a:solidFill>
                            <a:srgbClr val="C00000"/>
                          </a:solidFill>
                        </a:rPr>
                        <a:t>（</a:t>
                      </a:r>
                      <a:r>
                        <a:rPr lang="zh-CN" altLang="en-US" sz="1400" b="1">
                          <a:solidFill>
                            <a:srgbClr val="C00000"/>
                          </a:solidFill>
                          <a:sym typeface="+mn-ea"/>
                        </a:rPr>
                        <a:t>建立</a:t>
                      </a:r>
                      <a:r>
                        <a:rPr lang="zh-CN" altLang="en-US" sz="1400" b="1">
                          <a:solidFill>
                            <a:srgbClr val="C00000"/>
                          </a:solidFill>
                        </a:rPr>
                        <a:t>语篇意识）</a:t>
                      </a: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000" i="1"/>
                        <a:t>Level-1.</a:t>
                      </a:r>
                      <a:endParaRPr lang="en-US" altLang="zh-CN" sz="1000" i="1"/>
                    </a:p>
                    <a:p>
                      <a:pPr>
                        <a:buNone/>
                      </a:pPr>
                      <a:endParaRPr lang="en-US" altLang="zh-CN" sz="1000" i="1"/>
                    </a:p>
                    <a:p>
                      <a:pPr>
                        <a:buNone/>
                      </a:pPr>
                      <a:r>
                        <a:rPr lang="zh-CN" altLang="en-US" sz="1400"/>
                        <a:t>交际双方</a:t>
                      </a:r>
                      <a:r>
                        <a:rPr lang="zh-CN" altLang="en-US" sz="1400" b="1">
                          <a:solidFill>
                            <a:srgbClr val="C00000"/>
                          </a:solidFill>
                        </a:rPr>
                        <a:t>对象明确</a:t>
                      </a:r>
                      <a:endParaRPr lang="zh-CN" altLang="en-US" sz="1400" b="1">
                        <a:solidFill>
                          <a:srgbClr val="C00000"/>
                        </a:solidFill>
                      </a:endParaRPr>
                    </a:p>
                  </a:txBody>
                  <a:tcPr>
                    <a:solidFill>
                      <a:schemeClr val="accent1">
                        <a:lumMod val="20000"/>
                        <a:lumOff val="80000"/>
                      </a:schemeClr>
                    </a:solidFill>
                  </a:tcPr>
                </a:tc>
                <a:tc rowSpan="4">
                  <a:txBody>
                    <a:bodyPr/>
                    <a:p>
                      <a:pPr>
                        <a:buNone/>
                      </a:pPr>
                      <a:r>
                        <a:rPr lang="zh-CN" altLang="en-US" sz="1000">
                          <a:solidFill>
                            <a:srgbClr val="0070C0"/>
                          </a:solidFill>
                        </a:rPr>
                        <a:t>第五档（13—15）要求</a:t>
                      </a:r>
                      <a:r>
                        <a:rPr lang="zh-CN" altLang="en-US" sz="1400">
                          <a:solidFill>
                            <a:srgbClr val="0070C0"/>
                          </a:solidFill>
                        </a:rPr>
                        <a:t>：</a:t>
                      </a:r>
                      <a:endParaRPr lang="zh-CN" altLang="en-US" sz="1400">
                        <a:solidFill>
                          <a:srgbClr val="0070C0"/>
                        </a:solidFill>
                      </a:endParaRPr>
                    </a:p>
                    <a:p>
                      <a:pPr>
                        <a:buNone/>
                      </a:pPr>
                      <a:r>
                        <a:rPr lang="zh-CN" altLang="en-US" sz="1200">
                          <a:solidFill>
                            <a:schemeClr val="tx1"/>
                          </a:solidFill>
                        </a:rPr>
                        <a:t>覆盖</a:t>
                      </a:r>
                      <a:r>
                        <a:rPr lang="zh-CN" altLang="en-US" sz="1200">
                          <a:solidFill>
                            <a:srgbClr val="C00000"/>
                          </a:solidFill>
                        </a:rPr>
                        <a:t>所有</a:t>
                      </a:r>
                      <a:r>
                        <a:rPr lang="zh-CN" altLang="en-US" sz="1200">
                          <a:solidFill>
                            <a:schemeClr val="tx1"/>
                          </a:solidFill>
                        </a:rPr>
                        <a:t>内容要点</a:t>
                      </a:r>
                      <a:r>
                        <a:rPr lang="zh-CN" altLang="en-US" sz="1200"/>
                        <a:t>。</a:t>
                      </a:r>
                      <a:endParaRPr lang="zh-CN" altLang="en-US" sz="14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第四档（1</a:t>
                      </a:r>
                      <a:r>
                        <a:rPr lang="en-US" altLang="zh-CN" sz="1000">
                          <a:solidFill>
                            <a:srgbClr val="0070C0"/>
                          </a:solidFill>
                          <a:sym typeface="+mn-ea"/>
                        </a:rPr>
                        <a:t>0</a:t>
                      </a:r>
                      <a:r>
                        <a:rPr lang="zh-CN" altLang="en-US" sz="1000">
                          <a:solidFill>
                            <a:srgbClr val="0070C0"/>
                          </a:solidFill>
                          <a:sym typeface="+mn-ea"/>
                        </a:rPr>
                        <a:t>—1</a:t>
                      </a:r>
                      <a:r>
                        <a:rPr lang="en-US" altLang="zh-CN" sz="1000">
                          <a:solidFill>
                            <a:srgbClr val="0070C0"/>
                          </a:solidFill>
                          <a:sym typeface="+mn-ea"/>
                        </a:rPr>
                        <a:t>2</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endParaRPr>
                    </a:p>
                    <a:p>
                      <a:pPr>
                        <a:buNone/>
                      </a:pPr>
                      <a:r>
                        <a:rPr lang="zh-CN" altLang="en-US" sz="1200"/>
                        <a:t>虽</a:t>
                      </a:r>
                      <a:r>
                        <a:rPr lang="zh-CN" altLang="en-US" sz="1200">
                          <a:solidFill>
                            <a:srgbClr val="C00000"/>
                          </a:solidFill>
                        </a:rPr>
                        <a:t>漏掉1、2个次重点</a:t>
                      </a:r>
                      <a:r>
                        <a:rPr lang="zh-CN" altLang="en-US" sz="1200"/>
                        <a:t>，但覆盖所有主要内容。</a:t>
                      </a:r>
                      <a:endParaRPr lang="zh-CN" altLang="en-US" sz="12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第三档（</a:t>
                      </a:r>
                      <a:r>
                        <a:rPr lang="en-US" altLang="zh-CN" sz="1000">
                          <a:solidFill>
                            <a:srgbClr val="0070C0"/>
                          </a:solidFill>
                          <a:sym typeface="+mn-ea"/>
                        </a:rPr>
                        <a:t>7</a:t>
                      </a:r>
                      <a:r>
                        <a:rPr lang="zh-CN" altLang="en-US" sz="1000">
                          <a:solidFill>
                            <a:srgbClr val="0070C0"/>
                          </a:solidFill>
                          <a:sym typeface="+mn-ea"/>
                        </a:rPr>
                        <a:t>—</a:t>
                      </a:r>
                      <a:r>
                        <a:rPr lang="en-US" altLang="zh-CN" sz="1000">
                          <a:solidFill>
                            <a:srgbClr val="0070C0"/>
                          </a:solidFill>
                          <a:sym typeface="+mn-ea"/>
                        </a:rPr>
                        <a:t>9</a:t>
                      </a:r>
                      <a:r>
                        <a:rPr lang="zh-CN" altLang="en-US" sz="1000">
                          <a:solidFill>
                            <a:srgbClr val="0070C0"/>
                          </a:solidFill>
                          <a:sym typeface="+mn-ea"/>
                        </a:rPr>
                        <a:t>）要求：</a:t>
                      </a:r>
                      <a:endParaRPr lang="en-US" altLang="zh-CN" sz="1400">
                        <a:solidFill>
                          <a:srgbClr val="0070C0"/>
                        </a:solidFill>
                      </a:endParaRPr>
                    </a:p>
                    <a:p>
                      <a:pPr>
                        <a:buNone/>
                      </a:pPr>
                      <a:r>
                        <a:rPr lang="en-US" altLang="zh-CN" sz="1200"/>
                        <a:t>虽</a:t>
                      </a:r>
                      <a:r>
                        <a:rPr lang="en-US" altLang="zh-CN" sz="1200">
                          <a:solidFill>
                            <a:srgbClr val="C00000"/>
                          </a:solidFill>
                        </a:rPr>
                        <a:t>漏掉一些内容</a:t>
                      </a:r>
                      <a:r>
                        <a:rPr lang="en-US" altLang="zh-CN" sz="1200"/>
                        <a:t>，但覆盖所有主要内容。</a:t>
                      </a:r>
                      <a:endParaRPr lang="en-US" altLang="zh-CN" sz="1400"/>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第二档（</a:t>
                      </a:r>
                      <a:r>
                        <a:rPr lang="en-US" altLang="zh-CN" sz="1000">
                          <a:solidFill>
                            <a:srgbClr val="0070C0"/>
                          </a:solidFill>
                          <a:sym typeface="+mn-ea"/>
                        </a:rPr>
                        <a:t>4</a:t>
                      </a:r>
                      <a:r>
                        <a:rPr lang="zh-CN" altLang="en-US" sz="1000">
                          <a:solidFill>
                            <a:srgbClr val="0070C0"/>
                          </a:solidFill>
                          <a:sym typeface="+mn-ea"/>
                        </a:rPr>
                        <a:t>—</a:t>
                      </a:r>
                      <a:r>
                        <a:rPr lang="en-US" altLang="zh-CN" sz="1000">
                          <a:solidFill>
                            <a:srgbClr val="0070C0"/>
                          </a:solidFill>
                          <a:sym typeface="+mn-ea"/>
                        </a:rPr>
                        <a:t>6</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sym typeface="+mn-ea"/>
                      </a:endParaRPr>
                    </a:p>
                    <a:p>
                      <a:pPr>
                        <a:buNone/>
                      </a:pPr>
                      <a:r>
                        <a:rPr lang="zh-CN" altLang="en-US" sz="1200">
                          <a:solidFill>
                            <a:srgbClr val="C00000"/>
                          </a:solidFill>
                          <a:sym typeface="+mn-ea"/>
                        </a:rPr>
                        <a:t>漏掉或未描述清楚一些主要内容</a:t>
                      </a:r>
                      <a:r>
                        <a:rPr lang="zh-CN" altLang="en-US" sz="1200">
                          <a:sym typeface="+mn-ea"/>
                        </a:rPr>
                        <a:t>，写了一些无关内容。</a:t>
                      </a:r>
                      <a:endParaRPr lang="zh-CN" altLang="en-US" sz="1400">
                        <a:sym typeface="+mn-ea"/>
                      </a:endParaRPr>
                    </a:p>
                    <a:p>
                      <a:pPr fontAlgn="auto">
                        <a:lnSpc>
                          <a:spcPts val="700"/>
                        </a:lnSpc>
                        <a:buNone/>
                      </a:pPr>
                      <a:endParaRPr lang="zh-CN" altLang="en-US" sz="1000">
                        <a:solidFill>
                          <a:srgbClr val="0070C0"/>
                        </a:solidFill>
                        <a:sym typeface="+mn-ea"/>
                      </a:endParaRPr>
                    </a:p>
                    <a:p>
                      <a:pPr>
                        <a:buNone/>
                      </a:pPr>
                      <a:r>
                        <a:rPr lang="zh-CN" altLang="en-US" sz="1000">
                          <a:solidFill>
                            <a:srgbClr val="0070C0"/>
                          </a:solidFill>
                          <a:sym typeface="+mn-ea"/>
                        </a:rPr>
                        <a:t>第一档（1—</a:t>
                      </a:r>
                      <a:r>
                        <a:rPr lang="en-US" altLang="zh-CN" sz="1000">
                          <a:solidFill>
                            <a:srgbClr val="0070C0"/>
                          </a:solidFill>
                          <a:sym typeface="+mn-ea"/>
                        </a:rPr>
                        <a:t>3</a:t>
                      </a:r>
                      <a:r>
                        <a:rPr lang="zh-CN" altLang="en-US" sz="1000">
                          <a:solidFill>
                            <a:srgbClr val="0070C0"/>
                          </a:solidFill>
                          <a:sym typeface="+mn-ea"/>
                        </a:rPr>
                        <a:t>）要求</a:t>
                      </a:r>
                      <a:r>
                        <a:rPr lang="zh-CN" altLang="en-US" sz="1400">
                          <a:solidFill>
                            <a:srgbClr val="0070C0"/>
                          </a:solidFill>
                          <a:sym typeface="+mn-ea"/>
                        </a:rPr>
                        <a:t>：</a:t>
                      </a:r>
                      <a:endParaRPr lang="zh-CN" altLang="en-US" sz="1400">
                        <a:solidFill>
                          <a:srgbClr val="0070C0"/>
                        </a:solidFill>
                        <a:sym typeface="+mn-ea"/>
                      </a:endParaRPr>
                    </a:p>
                    <a:p>
                      <a:pPr>
                        <a:buNone/>
                      </a:pPr>
                      <a:r>
                        <a:rPr lang="en-US" altLang="zh-CN" sz="1200">
                          <a:solidFill>
                            <a:srgbClr val="C00000"/>
                          </a:solidFill>
                        </a:rPr>
                        <a:t>明显遗漏主要内容</a:t>
                      </a:r>
                      <a:r>
                        <a:rPr lang="en-US" altLang="zh-CN" sz="1200"/>
                        <a:t>，写了一些无关内容，原因可能是未理解试题要求。</a:t>
                      </a:r>
                      <a:endParaRPr lang="en-US" altLang="zh-CN" sz="1200"/>
                    </a:p>
                  </a:txBody>
                  <a:tcPr>
                    <a:solidFill>
                      <a:schemeClr val="accent1">
                        <a:lumMod val="20000"/>
                        <a:lumOff val="80000"/>
                      </a:schemeClr>
                    </a:solidFill>
                  </a:tcPr>
                </a:tc>
                <a:tc rowSpan="4">
                  <a:txBody>
                    <a:bodyPr/>
                    <a:p>
                      <a:pPr>
                        <a:buNone/>
                      </a:pPr>
                      <a:endParaRPr lang="zh-CN" altLang="en-US" sz="1400"/>
                    </a:p>
                    <a:p>
                      <a:pPr>
                        <a:buNone/>
                      </a:pPr>
                      <a:r>
                        <a:rPr lang="zh-CN" altLang="en-US" sz="1400"/>
                        <a:t>交际双方</a:t>
                      </a:r>
                      <a:r>
                        <a:rPr lang="zh-CN" altLang="en-US" sz="1400" b="1">
                          <a:solidFill>
                            <a:srgbClr val="C00000"/>
                          </a:solidFill>
                        </a:rPr>
                        <a:t>统一语境</a:t>
                      </a:r>
                      <a:endParaRPr lang="zh-CN" altLang="en-US" sz="1400"/>
                    </a:p>
                    <a:p>
                      <a:pPr>
                        <a:buNone/>
                      </a:pPr>
                      <a:endParaRPr lang="zh-CN" altLang="en-US" sz="1400"/>
                    </a:p>
                    <a:p>
                      <a:pPr>
                        <a:buNone/>
                      </a:pPr>
                      <a:endParaRPr lang="zh-CN" altLang="en-US" sz="1400"/>
                    </a:p>
                    <a:p>
                      <a:pPr>
                        <a:buNone/>
                      </a:pPr>
                      <a:r>
                        <a:rPr lang="zh-CN" altLang="en-US" sz="1400"/>
                        <a:t>交际背景</a:t>
                      </a:r>
                      <a:r>
                        <a:rPr lang="zh-CN" altLang="en-US" sz="1400" b="1">
                          <a:solidFill>
                            <a:srgbClr val="C00000"/>
                          </a:solidFill>
                        </a:rPr>
                        <a:t>方向明确</a:t>
                      </a:r>
                      <a:endParaRPr lang="zh-CN" altLang="en-US" sz="1400"/>
                    </a:p>
                    <a:p>
                      <a:pPr>
                        <a:buNone/>
                      </a:pPr>
                      <a:endParaRPr lang="zh-CN" altLang="en-US" sz="1400"/>
                    </a:p>
                    <a:p>
                      <a:pPr>
                        <a:buNone/>
                      </a:pPr>
                      <a:endParaRPr lang="zh-CN" altLang="en-US" sz="1400"/>
                    </a:p>
                    <a:p>
                      <a:pPr>
                        <a:buNone/>
                      </a:pPr>
                      <a:r>
                        <a:rPr lang="zh-CN" altLang="en-US" sz="1400"/>
                        <a:t>要点</a:t>
                      </a:r>
                      <a:r>
                        <a:rPr lang="zh-CN" altLang="en-US" sz="1400" b="0">
                          <a:solidFill>
                            <a:schemeClr val="tx1"/>
                          </a:solidFill>
                          <a:sym typeface="+mn-ea"/>
                        </a:rPr>
                        <a:t>展开</a:t>
                      </a:r>
                      <a:r>
                        <a:rPr lang="zh-CN" altLang="en-US" sz="1400" b="1">
                          <a:solidFill>
                            <a:srgbClr val="C00000"/>
                          </a:solidFill>
                          <a:sym typeface="+mn-ea"/>
                        </a:rPr>
                        <a:t>紧扣</a:t>
                      </a:r>
                      <a:r>
                        <a:rPr lang="zh-CN" altLang="en-US" sz="1400" b="1">
                          <a:solidFill>
                            <a:srgbClr val="C00000"/>
                          </a:solidFill>
                        </a:rPr>
                        <a:t>主题</a:t>
                      </a:r>
                      <a:endParaRPr lang="zh-CN" altLang="en-US" sz="1400"/>
                    </a:p>
                    <a:p>
                      <a:pPr>
                        <a:buNone/>
                      </a:pPr>
                      <a:endParaRPr lang="zh-CN" altLang="en-US" sz="1400"/>
                    </a:p>
                    <a:p>
                      <a:pPr>
                        <a:buNone/>
                      </a:pPr>
                      <a:endParaRPr lang="zh-CN" altLang="en-US" sz="1400"/>
                    </a:p>
                    <a:p>
                      <a:pPr>
                        <a:buNone/>
                      </a:pPr>
                      <a:r>
                        <a:rPr lang="zh-CN" altLang="en-US" sz="1400"/>
                        <a:t>要点之间</a:t>
                      </a:r>
                      <a:r>
                        <a:rPr lang="zh-CN" altLang="en-US" sz="1400" b="1">
                          <a:solidFill>
                            <a:srgbClr val="C00000"/>
                          </a:solidFill>
                        </a:rPr>
                        <a:t>逻辑关联</a:t>
                      </a:r>
                      <a:endParaRPr lang="zh-CN" altLang="en-US" sz="1400" b="1">
                        <a:solidFill>
                          <a:srgbClr val="C00000"/>
                        </a:solidFill>
                      </a:endParaRPr>
                    </a:p>
                  </a:txBody>
                  <a:tcPr>
                    <a:solidFill>
                      <a:schemeClr val="accent1">
                        <a:lumMod val="20000"/>
                        <a:lumOff val="80000"/>
                      </a:schemeClr>
                    </a:solidFill>
                  </a:tcPr>
                </a:tc>
                <a:tc>
                  <a:txBody>
                    <a:bodyPr/>
                    <a:p>
                      <a:pPr>
                        <a:buNone/>
                      </a:pPr>
                      <a:r>
                        <a:rPr lang="en-US" altLang="zh-CN" sz="1400"/>
                        <a:t>Para-1: </a:t>
                      </a:r>
                      <a:endParaRPr lang="en-US" altLang="zh-CN" sz="1400"/>
                    </a:p>
                    <a:p>
                      <a:pPr>
                        <a:buNone/>
                      </a:pPr>
                      <a:r>
                        <a:rPr lang="zh-CN" altLang="en-US" sz="1400"/>
                        <a:t>写作者+</a:t>
                      </a:r>
                      <a:r>
                        <a:rPr lang="zh-CN" altLang="en-US" sz="1400" b="1">
                          <a:solidFill>
                            <a:srgbClr val="C00000"/>
                          </a:solidFill>
                        </a:rPr>
                        <a:t>写作背景导入下的情感交流</a:t>
                      </a:r>
                      <a:r>
                        <a:rPr lang="zh-CN" altLang="en-US" sz="1400"/>
                        <a:t>+写作对象</a:t>
                      </a:r>
                      <a:endParaRPr lang="zh-CN" altLang="en-US" sz="1400"/>
                    </a:p>
                  </a:txBody>
                  <a:tcPr>
                    <a:solidFill>
                      <a:schemeClr val="accent1">
                        <a:lumMod val="20000"/>
                        <a:lumOff val="80000"/>
                      </a:schemeClr>
                    </a:solidFill>
                  </a:tcPr>
                </a:tc>
              </a:tr>
              <a:tr h="1152525">
                <a:tc vMerge="1">
                  <a:tcPr>
                    <a:solidFill>
                      <a:schemeClr val="tx2">
                        <a:lumMod val="20000"/>
                        <a:lumOff val="80000"/>
                      </a:schemeClr>
                    </a:solidFill>
                  </a:tcPr>
                </a:tc>
                <a:tc rowSpan="2">
                  <a:txBody>
                    <a:bodyPr/>
                    <a:p>
                      <a:pPr>
                        <a:buNone/>
                      </a:pPr>
                      <a:r>
                        <a:rPr lang="zh-CN" altLang="en-US" sz="1000" i="1"/>
                        <a:t>Level</a:t>
                      </a:r>
                      <a:r>
                        <a:rPr lang="en-US" altLang="zh-CN" sz="1000" i="1"/>
                        <a:t>-2</a:t>
                      </a:r>
                      <a:r>
                        <a:rPr lang="zh-CN" altLang="en-US" sz="1000" i="1"/>
                        <a:t>.</a:t>
                      </a:r>
                      <a:endParaRPr lang="zh-CN" altLang="en-US" sz="1000" i="1"/>
                    </a:p>
                    <a:p>
                      <a:pPr>
                        <a:buNone/>
                      </a:pPr>
                      <a:endParaRPr lang="zh-CN" altLang="en-US" sz="1000" i="1"/>
                    </a:p>
                    <a:p>
                      <a:pPr>
                        <a:buNone/>
                      </a:pPr>
                      <a:r>
                        <a:rPr lang="zh-CN" altLang="en-US" sz="1400"/>
                        <a:t>交际背景</a:t>
                      </a:r>
                      <a:r>
                        <a:rPr lang="zh-CN" altLang="en-US" sz="1400" b="1">
                          <a:solidFill>
                            <a:srgbClr val="C00000"/>
                          </a:solidFill>
                        </a:rPr>
                        <a:t>交代清晰</a:t>
                      </a:r>
                      <a:endParaRPr lang="zh-CN" altLang="en-US" sz="1400"/>
                    </a:p>
                    <a:p>
                      <a:pPr>
                        <a:buNone/>
                      </a:pPr>
                      <a:r>
                        <a:rPr lang="zh-CN" altLang="en-US" sz="1400">
                          <a:solidFill>
                            <a:srgbClr val="C00000"/>
                          </a:solidFill>
                        </a:rPr>
                        <a:t>（</a:t>
                      </a:r>
                      <a:r>
                        <a:rPr lang="zh-CN" altLang="en-US" sz="1200">
                          <a:solidFill>
                            <a:srgbClr val="C00000"/>
                          </a:solidFill>
                        </a:rPr>
                        <a:t>交际背景</a:t>
                      </a:r>
                      <a:r>
                        <a:rPr lang="en-US" altLang="zh-CN" sz="1200">
                          <a:solidFill>
                            <a:srgbClr val="C00000"/>
                          </a:solidFill>
                        </a:rPr>
                        <a:t>=</a:t>
                      </a:r>
                      <a:r>
                        <a:rPr lang="zh-CN" altLang="en-US" sz="1200">
                          <a:solidFill>
                            <a:srgbClr val="C00000"/>
                          </a:solidFill>
                        </a:rPr>
                        <a:t>主题语境</a:t>
                      </a:r>
                      <a:r>
                        <a:rPr lang="zh-CN" altLang="en-US" sz="1400">
                          <a:solidFill>
                            <a:srgbClr val="C00000"/>
                          </a:solidFill>
                        </a:rPr>
                        <a:t>）</a:t>
                      </a:r>
                      <a:endParaRPr lang="zh-CN" altLang="en-US" sz="1400">
                        <a:solidFill>
                          <a:srgbClr val="C00000"/>
                        </a:solidFill>
                      </a:endParaRPr>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a:txBody>
                    <a:bodyPr/>
                    <a:p>
                      <a:pPr>
                        <a:buNone/>
                      </a:pPr>
                      <a:r>
                        <a:rPr lang="en-US" altLang="zh-CN" sz="1400">
                          <a:sym typeface="+mn-ea"/>
                        </a:rPr>
                        <a:t>Para-2: </a:t>
                      </a:r>
                      <a:endParaRPr lang="en-US" altLang="zh-CN" sz="1400">
                        <a:sym typeface="+mn-ea"/>
                      </a:endParaRPr>
                    </a:p>
                    <a:p>
                      <a:pPr>
                        <a:buNone/>
                      </a:pPr>
                      <a:r>
                        <a:rPr lang="zh-CN" altLang="en-US" sz="1400"/>
                        <a:t>写作者+</a:t>
                      </a:r>
                      <a:r>
                        <a:rPr lang="zh-CN" altLang="en-US" sz="1400" b="1">
                          <a:solidFill>
                            <a:srgbClr val="C00000"/>
                          </a:solidFill>
                        </a:rPr>
                        <a:t>主题语境下的要点呈现，实现交际目的</a:t>
                      </a:r>
                      <a:r>
                        <a:rPr lang="zh-CN" altLang="en-US" sz="1400"/>
                        <a:t>+写作对象</a:t>
                      </a:r>
                      <a:endParaRPr lang="zh-CN" altLang="en-US" sz="1400"/>
                    </a:p>
                  </a:txBody>
                  <a:tcPr>
                    <a:solidFill>
                      <a:schemeClr val="accent1">
                        <a:lumMod val="20000"/>
                        <a:lumOff val="80000"/>
                      </a:schemeClr>
                    </a:solidFill>
                  </a:tcPr>
                </a:tc>
              </a:tr>
              <a:tr h="0">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rowSpan="2">
                  <a:txBody>
                    <a:bodyPr/>
                    <a:p>
                      <a:pPr>
                        <a:buNone/>
                      </a:pPr>
                      <a:r>
                        <a:rPr lang="en-US" altLang="zh-CN" sz="1400">
                          <a:sym typeface="+mn-ea"/>
                        </a:rPr>
                        <a:t>Para-3: </a:t>
                      </a:r>
                      <a:endParaRPr lang="en-US" altLang="zh-CN" sz="1400">
                        <a:sym typeface="+mn-ea"/>
                      </a:endParaRPr>
                    </a:p>
                    <a:p>
                      <a:pPr>
                        <a:buNone/>
                      </a:pPr>
                      <a:r>
                        <a:rPr lang="zh-CN" altLang="en-US" sz="1400"/>
                        <a:t>写作者+</a:t>
                      </a:r>
                      <a:r>
                        <a:rPr lang="zh-CN" altLang="en-US" sz="1400" b="1">
                          <a:solidFill>
                            <a:srgbClr val="C00000"/>
                          </a:solidFill>
                        </a:rPr>
                        <a:t>写作体裁框架下的期盼、祝愿、鼓励等情感</a:t>
                      </a:r>
                      <a:r>
                        <a:rPr lang="zh-CN" altLang="en-US" sz="1400"/>
                        <a:t>+写作对象</a:t>
                      </a:r>
                      <a:endParaRPr lang="zh-CN" altLang="en-US" sz="1400"/>
                    </a:p>
                    <a:p>
                      <a:pPr>
                        <a:buNone/>
                      </a:pPr>
                      <a:endParaRPr lang="zh-CN" altLang="en-US" sz="1400">
                        <a:solidFill>
                          <a:srgbClr val="0070C0"/>
                        </a:solidFill>
                        <a:sym typeface="+mn-ea"/>
                      </a:endParaRPr>
                    </a:p>
                  </a:txBody>
                  <a:tcPr>
                    <a:solidFill>
                      <a:schemeClr val="accent1">
                        <a:lumMod val="20000"/>
                        <a:lumOff val="80000"/>
                      </a:schemeClr>
                    </a:solidFill>
                  </a:tcPr>
                </a:tc>
              </a:tr>
              <a:tr h="1128395">
                <a:tc vMerge="1">
                  <a:tcPr>
                    <a:solidFill>
                      <a:schemeClr val="tx2">
                        <a:lumMod val="20000"/>
                        <a:lumOff val="80000"/>
                      </a:schemeClr>
                    </a:solidFill>
                  </a:tcPr>
                </a:tc>
                <a:tc>
                  <a:txBody>
                    <a:bodyPr/>
                    <a:p>
                      <a:pPr algn="l">
                        <a:buNone/>
                      </a:pPr>
                      <a:r>
                        <a:rPr lang="zh-CN" altLang="en-US" sz="1000">
                          <a:sym typeface="+mn-ea"/>
                        </a:rPr>
                        <a:t>Level</a:t>
                      </a:r>
                      <a:r>
                        <a:rPr lang="en-US" altLang="zh-CN" sz="1000">
                          <a:sym typeface="+mn-ea"/>
                        </a:rPr>
                        <a:t>-3</a:t>
                      </a:r>
                      <a:r>
                        <a:rPr lang="zh-CN" altLang="en-US" sz="1000">
                          <a:sym typeface="+mn-ea"/>
                        </a:rPr>
                        <a:t>.</a:t>
                      </a:r>
                      <a:endParaRPr lang="zh-CN" altLang="en-US" sz="1000">
                        <a:sym typeface="+mn-ea"/>
                      </a:endParaRPr>
                    </a:p>
                    <a:p>
                      <a:pPr algn="l">
                        <a:buNone/>
                      </a:pPr>
                      <a:endParaRPr lang="zh-CN" altLang="en-US" sz="1000">
                        <a:sym typeface="+mn-ea"/>
                      </a:endParaRPr>
                    </a:p>
                    <a:p>
                      <a:pPr algn="l">
                        <a:buNone/>
                      </a:pPr>
                      <a:r>
                        <a:rPr lang="zh-CN" altLang="en-US" sz="1400">
                          <a:sym typeface="+mn-ea"/>
                        </a:rPr>
                        <a:t>内容要点</a:t>
                      </a:r>
                      <a:r>
                        <a:rPr lang="zh-CN" altLang="en-US" sz="1400" b="1">
                          <a:solidFill>
                            <a:srgbClr val="C00000"/>
                          </a:solidFill>
                          <a:sym typeface="+mn-ea"/>
                        </a:rPr>
                        <a:t>详略得当</a:t>
                      </a:r>
                      <a:endParaRPr lang="zh-CN" altLang="en-US" sz="1400">
                        <a:sym typeface="+mn-ea"/>
                      </a:endParaRPr>
                    </a:p>
                    <a:p>
                      <a:pPr algn="l">
                        <a:buNone/>
                      </a:pPr>
                      <a:r>
                        <a:rPr lang="en-US" altLang="zh-CN" sz="1600"/>
                        <a:t>  </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Mind map</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16535" y="4023360"/>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以极简的语言概要，突显重心和特色</a:t>
            </a:r>
            <a:endParaRPr lang="zh-CN" altLang="en-US" sz="1600">
              <a:solidFill>
                <a:srgbClr val="0070C0"/>
              </a:solidFill>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16535" y="790575"/>
          <a:ext cx="8710295" cy="420624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09600">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en-US" altLang="zh-CN" sz="12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rPr>
                        <a:t>Clear levels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rPr>
                        <a:t>Complete</a:t>
                      </a:r>
                      <a:r>
                        <a:rPr lang="en-US" altLang="zh-CN" sz="1200">
                          <a:solidFill>
                            <a:srgbClr val="002060"/>
                          </a:solidFill>
                        </a:rPr>
                        <a:t> points</a:t>
                      </a:r>
                      <a:endParaRPr lang="en-US" altLang="zh-CN" sz="1200">
                        <a:solidFill>
                          <a:srgbClr val="002060"/>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en-US" altLang="zh-CN"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rPr>
                        <a:t>Authentic</a:t>
                      </a:r>
                      <a:r>
                        <a:rPr lang="en-US" altLang="zh-CN" sz="1200">
                          <a:solidFill>
                            <a:srgbClr val="002060"/>
                          </a:solidFill>
                        </a:rPr>
                        <a:t> emotions</a:t>
                      </a:r>
                      <a:endParaRPr lang="en-US" altLang="zh-CN" sz="1200">
                        <a:solidFill>
                          <a:srgbClr val="002060"/>
                        </a:solidFill>
                      </a:endParaRPr>
                    </a:p>
                  </a:txBody>
                  <a:tcPr>
                    <a:solidFill>
                      <a:schemeClr val="tx2">
                        <a:lumMod val="20000"/>
                        <a:lumOff val="80000"/>
                      </a:schemeClr>
                    </a:solidFill>
                  </a:tcPr>
                </a:tc>
              </a:tr>
              <a:tr h="786130">
                <a:tc rowSpan="3">
                  <a:txBody>
                    <a:bodyPr/>
                    <a:p>
                      <a:pPr>
                        <a:buNone/>
                      </a:pPr>
                      <a:r>
                        <a:rPr lang="zh-CN" altLang="en-US" sz="1200" i="1"/>
                        <a:t>（</a:t>
                      </a:r>
                      <a:r>
                        <a:rPr lang="en-US" altLang="zh-CN" sz="1200" i="1"/>
                        <a:t>2022</a:t>
                      </a:r>
                      <a:r>
                        <a:rPr lang="zh-CN" altLang="en-US" sz="1200" i="1"/>
                        <a:t>年</a:t>
                      </a:r>
                      <a:r>
                        <a:rPr lang="en-US" altLang="zh-CN" sz="1200" i="1"/>
                        <a:t>1</a:t>
                      </a:r>
                      <a:r>
                        <a:rPr lang="zh-CN" altLang="en-US" sz="1200" i="1"/>
                        <a:t>月浙江高考）</a:t>
                      </a:r>
                      <a:endParaRPr lang="zh-CN" altLang="en-US" sz="1200" i="1"/>
                    </a:p>
                    <a:p>
                      <a:pPr>
                        <a:buNone/>
                      </a:pPr>
                      <a:r>
                        <a:rPr lang="zh-CN" altLang="en-US" sz="1600"/>
                        <a:t> </a:t>
                      </a:r>
                      <a:r>
                        <a:rPr lang="en-US" altLang="zh-CN" sz="1600"/>
                        <a:t>  </a:t>
                      </a:r>
                      <a:r>
                        <a:rPr lang="zh-CN" altLang="en-US" sz="1600"/>
                        <a:t>假定你是李华，在“中国—爱尔兰文化节”活动中结识了爱尔兰朋友Chris，现在他已回国。请你给他写一封邮件，内容包括:</a:t>
                      </a:r>
                      <a:endParaRPr lang="zh-CN" altLang="en-US" sz="1600"/>
                    </a:p>
                    <a:p>
                      <a:pPr>
                        <a:buNone/>
                      </a:pPr>
                      <a:r>
                        <a:rPr lang="zh-CN" altLang="en-US" sz="1600"/>
                        <a:t>1.回忆活动经历；</a:t>
                      </a:r>
                      <a:endParaRPr lang="zh-CN" altLang="en-US" sz="1600"/>
                    </a:p>
                    <a:p>
                      <a:pPr>
                        <a:buNone/>
                      </a:pPr>
                      <a:r>
                        <a:rPr lang="zh-CN" altLang="en-US" sz="1600"/>
                        <a:t>2.分享个人收获；</a:t>
                      </a:r>
                      <a:endParaRPr lang="zh-CN" altLang="en-US" sz="1600"/>
                    </a:p>
                    <a:p>
                      <a:pPr>
                        <a:buNone/>
                      </a:pPr>
                      <a:r>
                        <a:rPr lang="zh-CN" altLang="en-US" sz="1600"/>
                        <a:t>3.希望保持联系。</a:t>
                      </a:r>
                      <a:endParaRPr lang="zh-CN" altLang="en-US" sz="1600"/>
                    </a:p>
                  </a:txBody>
                  <a:tcPr>
                    <a:solidFill>
                      <a:schemeClr val="accent1">
                        <a:lumMod val="20000"/>
                        <a:lumOff val="80000"/>
                      </a:schemeClr>
                    </a:solidFill>
                  </a:tcPr>
                </a:tc>
                <a:tc>
                  <a:txBody>
                    <a:bodyPr/>
                    <a:p>
                      <a:pPr>
                        <a:buNone/>
                      </a:pPr>
                      <a:r>
                        <a:rPr lang="zh-CN" altLang="en-US" sz="1600"/>
                        <a:t>Dear Chris,</a:t>
                      </a:r>
                      <a:endParaRPr lang="zh-CN" altLang="en-US" sz="1600"/>
                    </a:p>
                    <a:p>
                      <a:pPr>
                        <a:buNone/>
                      </a:pPr>
                      <a:r>
                        <a:rPr lang="en-US" altLang="zh-CN" sz="1600"/>
                        <a:t>   ...</a:t>
                      </a:r>
                      <a:endParaRPr lang="en-US" altLang="zh-CN" sz="1600"/>
                    </a:p>
                    <a:p>
                      <a:pPr>
                        <a:buNone/>
                      </a:pPr>
                      <a:r>
                        <a:rPr lang="en-US" altLang="zh-CN" sz="1600"/>
                        <a:t>            Yours,                                                     </a:t>
                      </a:r>
                      <a:endParaRPr lang="en-US" altLang="zh-CN" sz="1600"/>
                    </a:p>
                    <a:p>
                      <a:pPr>
                        <a:buNone/>
                      </a:pPr>
                      <a:r>
                        <a:rPr lang="en-US" altLang="zh-CN" sz="1600"/>
                        <a:t>           Li Hua       </a:t>
                      </a:r>
                      <a:endParaRPr lang="en-US" altLang="zh-CN" sz="1600"/>
                    </a:p>
                  </a:txBody>
                  <a:tcPr>
                    <a:solidFill>
                      <a:schemeClr val="accent1">
                        <a:lumMod val="20000"/>
                        <a:lumOff val="80000"/>
                      </a:schemeClr>
                    </a:solidFill>
                  </a:tcPr>
                </a:tc>
                <a:tc>
                  <a:txBody>
                    <a:bodyPr/>
                    <a:p>
                      <a:pPr>
                        <a:buNone/>
                      </a:pPr>
                      <a:r>
                        <a:rPr lang="zh-CN" altLang="en-US" sz="1600">
                          <a:sym typeface="+mn-ea"/>
                        </a:rPr>
                        <a:t>在“中—爱文化节”活动中结识的爱尔兰朋友Chris已回国</a:t>
                      </a:r>
                      <a:endParaRPr lang="zh-CN" altLang="en-US" sz="1600">
                        <a:sym typeface="+mn-ea"/>
                      </a:endParaRPr>
                    </a:p>
                  </a:txBody>
                  <a:tcPr>
                    <a:solidFill>
                      <a:schemeClr val="accent1">
                        <a:lumMod val="20000"/>
                        <a:lumOff val="80000"/>
                      </a:schemeClr>
                    </a:solidFill>
                  </a:tcPr>
                </a:tc>
                <a:tc rowSpan="3">
                  <a:txBody>
                    <a:bodyPr/>
                    <a:p>
                      <a:pPr algn="ctr">
                        <a:buNone/>
                      </a:pPr>
                      <a:r>
                        <a:rPr lang="zh-CN" altLang="en-US" sz="1600"/>
                        <a:t>结识的朋友回国</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sym typeface="+mn-ea"/>
                        </a:rPr>
                        <a:t>希望保持联系</a:t>
                      </a:r>
                      <a:endParaRPr lang="zh-CN" altLang="en-US" sz="1600"/>
                    </a:p>
                    <a:p>
                      <a:pPr algn="ctr">
                        <a:buNone/>
                      </a:pPr>
                      <a:endParaRPr lang="zh-CN" altLang="en-US" sz="1600"/>
                    </a:p>
                    <a:p>
                      <a:pPr algn="ctr">
                        <a:buNone/>
                      </a:pPr>
                      <a:endParaRPr lang="zh-CN" altLang="en-US" sz="1600"/>
                    </a:p>
                    <a:p>
                      <a:pPr algn="ctr">
                        <a:buNone/>
                      </a:pPr>
                      <a:endParaRPr lang="zh-CN" altLang="en-US" sz="1600"/>
                    </a:p>
                    <a:p>
                      <a:pPr algn="ctr">
                        <a:buNone/>
                      </a:pPr>
                      <a:r>
                        <a:rPr lang="zh-CN" altLang="en-US" sz="1600"/>
                        <a:t>回忆活动经历</a:t>
                      </a:r>
                      <a:endParaRPr lang="zh-CN" altLang="en-US" sz="1600"/>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endParaRPr lang="zh-CN" altLang="en-US" sz="1600">
                        <a:solidFill>
                          <a:srgbClr val="C00000"/>
                        </a:solidFill>
                      </a:endParaRPr>
                    </a:p>
                    <a:p>
                      <a:pPr algn="ctr">
                        <a:buNone/>
                      </a:pPr>
                      <a:r>
                        <a:rPr lang="zh-CN" altLang="en-US" sz="1600"/>
                        <a:t>分享个人收获</a:t>
                      </a:r>
                      <a:endParaRPr lang="zh-CN" altLang="en-US" sz="1600"/>
                    </a:p>
                  </a:txBody>
                  <a:tcPr>
                    <a:solidFill>
                      <a:schemeClr val="accent1">
                        <a:lumMod val="20000"/>
                        <a:lumOff val="80000"/>
                      </a:schemeClr>
                    </a:solidFill>
                  </a:tcPr>
                </a:tc>
                <a:tc rowSpan="3">
                  <a:txBody>
                    <a:bodyPr/>
                    <a:p>
                      <a:pPr algn="l">
                        <a:buNone/>
                      </a:pPr>
                      <a:r>
                        <a:rPr lang="en-US" altLang="zh-CN" sz="1600">
                          <a:sym typeface="+mn-ea"/>
                        </a:rPr>
                        <a:t> </a:t>
                      </a:r>
                      <a:r>
                        <a:rPr lang="en-US" altLang="zh-CN" sz="1400">
                          <a:sym typeface="+mn-ea"/>
                        </a:rPr>
                        <a:t>Para-1: </a:t>
                      </a:r>
                      <a:endParaRPr lang="en-US" altLang="zh-CN" sz="1400">
                        <a:sym typeface="+mn-ea"/>
                      </a:endParaRPr>
                    </a:p>
                    <a:p>
                      <a:pPr algn="l">
                        <a:buNone/>
                      </a:pPr>
                      <a:r>
                        <a:rPr lang="en-US" altLang="zh-CN" sz="1600">
                          <a:sym typeface="+mn-ea"/>
                        </a:rPr>
                        <a:t> </a:t>
                      </a:r>
                      <a:r>
                        <a:rPr lang="zh-CN" altLang="en-US" sz="1600">
                          <a:sym typeface="+mn-ea"/>
                        </a:rPr>
                        <a:t>朋友回国</a:t>
                      </a:r>
                      <a:endParaRPr lang="zh-CN" altLang="en-US" sz="1600"/>
                    </a:p>
                    <a:p>
                      <a:pPr algn="l">
                        <a:buNone/>
                      </a:pPr>
                      <a:r>
                        <a:rPr lang="en-US" altLang="zh-CN" sz="1600"/>
                        <a:t>     </a:t>
                      </a:r>
                      <a:r>
                        <a:rPr lang="zh-CN" altLang="en-US" sz="1600"/>
                        <a:t>↓</a:t>
                      </a:r>
                      <a:r>
                        <a:rPr lang="en-US" altLang="zh-CN" sz="1600"/>
                        <a:t>   </a:t>
                      </a:r>
                      <a:endParaRPr lang="en-US" altLang="zh-CN" sz="1600"/>
                    </a:p>
                    <a:p>
                      <a:pPr algn="l">
                        <a:buNone/>
                      </a:pPr>
                      <a:r>
                        <a:rPr lang="en-US" altLang="zh-CN" sz="1400">
                          <a:sym typeface="+mn-ea"/>
                        </a:rPr>
                        <a:t>Para-2: </a:t>
                      </a:r>
                      <a:endParaRPr lang="en-US" altLang="zh-CN" sz="1400">
                        <a:sym typeface="+mn-ea"/>
                      </a:endParaRPr>
                    </a:p>
                    <a:p>
                      <a:pPr algn="ctr">
                        <a:buNone/>
                      </a:pPr>
                      <a:r>
                        <a:rPr lang="zh-CN" altLang="en-US" sz="1600">
                          <a:sym typeface="+mn-ea"/>
                        </a:rPr>
                        <a:t>回忆活动经历</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r>
                        <a:rPr lang="en-US" altLang="zh-CN" sz="1600">
                          <a:solidFill>
                            <a:srgbClr val="C00000"/>
                          </a:solidFill>
                        </a:rPr>
                        <a:t> </a:t>
                      </a:r>
                      <a:endParaRPr lang="zh-CN" altLang="en-US" sz="1600">
                        <a:solidFill>
                          <a:srgbClr val="C00000"/>
                        </a:solidFill>
                      </a:endParaRPr>
                    </a:p>
                    <a:p>
                      <a:pPr algn="ctr">
                        <a:buNone/>
                      </a:pPr>
                      <a:r>
                        <a:rPr lang="zh-CN" altLang="en-US" sz="1600">
                          <a:sym typeface="+mn-ea"/>
                        </a:rPr>
                        <a:t>分享个人收获</a:t>
                      </a:r>
                      <a:endParaRPr lang="zh-CN" altLang="en-US" sz="1600">
                        <a:sym typeface="+mn-ea"/>
                      </a:endParaRPr>
                    </a:p>
                    <a:p>
                      <a:pPr algn="l">
                        <a:buNone/>
                      </a:pPr>
                      <a:r>
                        <a:rPr lang="zh-CN" altLang="en-US" sz="1600">
                          <a:sym typeface="+mn-ea"/>
                        </a:rPr>
                        <a:t> </a:t>
                      </a:r>
                      <a:r>
                        <a:rPr lang="en-US" altLang="zh-CN" sz="1600">
                          <a:sym typeface="+mn-ea"/>
                        </a:rPr>
                        <a:t>   </a:t>
                      </a:r>
                      <a:r>
                        <a:rPr lang="zh-CN" altLang="en-US" sz="1600"/>
                        <a:t>↓</a:t>
                      </a:r>
                      <a:r>
                        <a:rPr lang="en-US" altLang="zh-CN" sz="1600"/>
                        <a:t>   </a:t>
                      </a:r>
                      <a:endParaRPr lang="en-US" altLang="zh-CN" sz="1600"/>
                    </a:p>
                    <a:p>
                      <a:pPr algn="l">
                        <a:buNone/>
                      </a:pPr>
                      <a:r>
                        <a:rPr lang="en-US" altLang="zh-CN" sz="1000"/>
                        <a:t> </a:t>
                      </a:r>
                      <a:endParaRPr lang="zh-CN" altLang="en-US" sz="1000"/>
                    </a:p>
                    <a:p>
                      <a:pPr algn="l">
                        <a:buNone/>
                      </a:pPr>
                      <a:r>
                        <a:rPr lang="zh-CN" altLang="en-US" sz="1600"/>
                        <a:t> </a:t>
                      </a:r>
                      <a:r>
                        <a:rPr lang="en-US" altLang="zh-CN" sz="1600"/>
                        <a:t>   </a:t>
                      </a:r>
                      <a:r>
                        <a:rPr lang="zh-CN" altLang="en-US" sz="1600">
                          <a:sym typeface="+mn-ea"/>
                        </a:rPr>
                        <a:t>↓</a:t>
                      </a:r>
                      <a:r>
                        <a:rPr lang="en-US" altLang="zh-CN" sz="1600">
                          <a:sym typeface="+mn-ea"/>
                        </a:rPr>
                        <a:t>   </a:t>
                      </a:r>
                      <a:endParaRPr lang="en-US" altLang="zh-CN" sz="1600">
                        <a:sym typeface="+mn-ea"/>
                      </a:endParaRPr>
                    </a:p>
                    <a:p>
                      <a:pPr algn="l">
                        <a:buNone/>
                      </a:pPr>
                      <a:r>
                        <a:rPr lang="en-US" altLang="zh-CN" sz="1400">
                          <a:sym typeface="+mn-ea"/>
                        </a:rPr>
                        <a:t>Para-3: </a:t>
                      </a:r>
                      <a:endParaRPr lang="en-US" altLang="zh-CN" sz="1400">
                        <a:sym typeface="+mn-ea"/>
                      </a:endParaRPr>
                    </a:p>
                    <a:p>
                      <a:pPr algn="ctr">
                        <a:buNone/>
                      </a:pPr>
                      <a:r>
                        <a:rPr lang="zh-CN" altLang="en-US" sz="1600">
                          <a:sym typeface="+mn-ea"/>
                        </a:rPr>
                        <a:t>希望保持联系</a:t>
                      </a:r>
                      <a:endParaRPr lang="zh-CN" altLang="en-US" sz="1600">
                        <a:sym typeface="+mn-ea"/>
                      </a:endParaRPr>
                    </a:p>
                    <a:p>
                      <a:pPr algn="l">
                        <a:buNone/>
                      </a:pPr>
                      <a:r>
                        <a:rPr lang="zh-CN" altLang="en-US" sz="1600">
                          <a:sym typeface="+mn-ea"/>
                        </a:rPr>
                        <a:t> </a:t>
                      </a:r>
                      <a:r>
                        <a:rPr lang="en-US" altLang="zh-CN" sz="1600">
                          <a:sym typeface="+mn-ea"/>
                        </a:rPr>
                        <a:t>   ↓   </a:t>
                      </a:r>
                      <a:endParaRPr lang="zh-CN" altLang="en-US" sz="1600">
                        <a:solidFill>
                          <a:srgbClr val="C00000"/>
                        </a:solidFill>
                        <a:sym typeface="+mn-ea"/>
                      </a:endParaRPr>
                    </a:p>
                    <a:p>
                      <a:pPr algn="l">
                        <a:buNone/>
                      </a:pPr>
                      <a:r>
                        <a:rPr lang="zh-CN" altLang="en-US" sz="1600">
                          <a:sym typeface="+mn-ea"/>
                        </a:rPr>
                        <a:t> </a:t>
                      </a:r>
                      <a:r>
                        <a:rPr lang="en-US" altLang="zh-CN" sz="1600">
                          <a:sym typeface="+mn-ea"/>
                        </a:rPr>
                        <a:t>   ↓   </a:t>
                      </a:r>
                      <a:endParaRPr lang="en-US" altLang="zh-CN" sz="1600">
                        <a:solidFill>
                          <a:srgbClr val="C00000"/>
                        </a:solidFill>
                        <a:sym typeface="+mn-ea"/>
                      </a:endParaRPr>
                    </a:p>
                    <a:p>
                      <a:pPr>
                        <a:buNone/>
                      </a:pPr>
                      <a:endParaRPr lang="en-US" altLang="zh-CN" sz="1600">
                        <a:solidFill>
                          <a:srgbClr val="C00000"/>
                        </a:solidFill>
                        <a:sym typeface="+mn-ea"/>
                      </a:endParaRPr>
                    </a:p>
                  </a:txBody>
                  <a:tcPr>
                    <a:solidFill>
                      <a:schemeClr val="accent1">
                        <a:lumMod val="20000"/>
                        <a:lumOff val="80000"/>
                      </a:schemeClr>
                    </a:solidFill>
                  </a:tcPr>
                </a:tc>
              </a:tr>
              <a:tr h="786130">
                <a:tc vMerge="1">
                  <a:tcPr>
                    <a:solidFill>
                      <a:schemeClr val="tx2">
                        <a:lumMod val="20000"/>
                        <a:lumOff val="80000"/>
                      </a:schemeClr>
                    </a:solidFill>
                  </a:tcPr>
                </a:tc>
                <a:tc>
                  <a:txBody>
                    <a:bodyPr/>
                    <a:p>
                      <a:pPr>
                        <a:buNone/>
                      </a:pPr>
                      <a:r>
                        <a:rPr lang="zh-CN" altLang="en-US" sz="1600"/>
                        <a:t>背景信息：“中国—爱尔兰文化节”</a:t>
                      </a:r>
                      <a:endParaRPr lang="zh-CN" altLang="en-US" sz="1600"/>
                    </a:p>
                  </a:txBody>
                  <a:tcPr>
                    <a:solidFill>
                      <a:schemeClr val="accent1">
                        <a:lumMod val="20000"/>
                        <a:lumOff val="80000"/>
                      </a:schemeClr>
                    </a:solidFill>
                  </a:tcPr>
                </a:tc>
                <a:tc rowSpan="2">
                  <a:txBody>
                    <a:bodyPr/>
                    <a:p>
                      <a:pPr algn="l">
                        <a:buNone/>
                      </a:pPr>
                      <a:endParaRPr lang="zh-CN" altLang="en-US" sz="1600">
                        <a:sym typeface="+mn-ea"/>
                      </a:endParaRPr>
                    </a:p>
                    <a:p>
                      <a:pPr algn="l">
                        <a:buNone/>
                      </a:pPr>
                      <a:endParaRPr lang="zh-CN" altLang="en-US" sz="1600">
                        <a:sym typeface="+mn-ea"/>
                      </a:endParaRPr>
                    </a:p>
                    <a:p>
                      <a:pPr algn="l">
                        <a:buNone/>
                      </a:pPr>
                      <a:r>
                        <a:rPr lang="zh-CN" altLang="en-US" sz="1600">
                          <a:sym typeface="+mn-ea"/>
                        </a:rPr>
                        <a:t>1.</a:t>
                      </a:r>
                      <a:r>
                        <a:rPr lang="zh-CN" altLang="en-US" sz="1600" b="1">
                          <a:solidFill>
                            <a:srgbClr val="C00000"/>
                          </a:solidFill>
                          <a:sym typeface="+mn-ea"/>
                        </a:rPr>
                        <a:t>回忆</a:t>
                      </a:r>
                      <a:r>
                        <a:rPr lang="zh-CN" altLang="en-US" sz="1600">
                          <a:sym typeface="+mn-ea"/>
                        </a:rPr>
                        <a:t>活动经历；</a:t>
                      </a:r>
                      <a:endParaRPr lang="zh-CN" altLang="en-US" sz="1600"/>
                    </a:p>
                    <a:p>
                      <a:pPr algn="l">
                        <a:buNone/>
                      </a:pPr>
                      <a:r>
                        <a:rPr lang="zh-CN" altLang="en-US" sz="1600">
                          <a:sym typeface="+mn-ea"/>
                        </a:rPr>
                        <a:t>2.</a:t>
                      </a:r>
                      <a:r>
                        <a:rPr lang="zh-CN" altLang="en-US" sz="1600">
                          <a:solidFill>
                            <a:srgbClr val="C00000"/>
                          </a:solidFill>
                          <a:sym typeface="+mn-ea"/>
                        </a:rPr>
                        <a:t>分享</a:t>
                      </a:r>
                      <a:r>
                        <a:rPr lang="zh-CN" altLang="en-US" sz="1600">
                          <a:sym typeface="+mn-ea"/>
                        </a:rPr>
                        <a:t>个人收获；</a:t>
                      </a:r>
                      <a:endParaRPr lang="zh-CN" altLang="en-US" sz="1600"/>
                    </a:p>
                    <a:p>
                      <a:pPr algn="l">
                        <a:buNone/>
                      </a:pPr>
                      <a:r>
                        <a:rPr lang="zh-CN" altLang="en-US" sz="1600">
                          <a:sym typeface="+mn-ea"/>
                        </a:rPr>
                        <a:t>3.</a:t>
                      </a:r>
                      <a:r>
                        <a:rPr lang="zh-CN" altLang="en-US" sz="1600">
                          <a:solidFill>
                            <a:srgbClr val="C00000"/>
                          </a:solidFill>
                          <a:sym typeface="+mn-ea"/>
                        </a:rPr>
                        <a:t>希望</a:t>
                      </a:r>
                      <a:r>
                        <a:rPr lang="zh-CN" altLang="en-US" sz="1600">
                          <a:sym typeface="+mn-ea"/>
                        </a:rPr>
                        <a:t>保持联系。</a:t>
                      </a:r>
                      <a:endParaRPr lang="zh-CN" altLang="en-US" sz="1600"/>
                    </a:p>
                    <a:p>
                      <a:pPr>
                        <a:buNone/>
                      </a:pP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r h="1299210">
                <a:tc vMerge="1">
                  <a:tcPr>
                    <a:solidFill>
                      <a:schemeClr val="tx2">
                        <a:lumMod val="20000"/>
                        <a:lumOff val="80000"/>
                      </a:schemeClr>
                    </a:solidFill>
                  </a:tcPr>
                </a:tc>
                <a:tc>
                  <a:txBody>
                    <a:bodyPr/>
                    <a:p>
                      <a:pPr>
                        <a:buNone/>
                      </a:pPr>
                      <a:endParaRPr lang="zh-CN" altLang="en-US" sz="1600"/>
                    </a:p>
                    <a:p>
                      <a:pPr>
                        <a:buNone/>
                      </a:pPr>
                      <a:r>
                        <a:rPr lang="zh-CN" altLang="en-US" sz="1600"/>
                        <a:t>三个内容要点</a:t>
                      </a:r>
                      <a:endParaRPr lang="zh-CN" altLang="en-US" sz="1600"/>
                    </a:p>
                  </a:txBody>
                  <a:tcPr>
                    <a:solidFill>
                      <a:schemeClr val="accent1">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c vMerge="1">
                  <a:tcPr>
                    <a:solidFill>
                      <a:schemeClr val="tx2">
                        <a:lumMod val="20000"/>
                        <a:lumOff val="80000"/>
                      </a:schemeClr>
                    </a:solidFill>
                  </a:tcPr>
                </a:tc>
              </a:tr>
            </a:tbl>
          </a:graphicData>
        </a:graphic>
      </p:graphicFrame>
      <p:sp>
        <p:nvSpPr>
          <p:cNvPr id="5" name="TextBox 3"/>
          <p:cNvSpPr txBox="1"/>
          <p:nvPr/>
        </p:nvSpPr>
        <p:spPr>
          <a:xfrm>
            <a:off x="534035" y="144780"/>
            <a:ext cx="6694805"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Analyze and explore based on Mind map</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741670" y="1598930"/>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5741670" y="3556635"/>
            <a:ext cx="1380490" cy="829945"/>
          </a:xfrm>
          <a:prstGeom prst="rect">
            <a:avLst/>
          </a:prstGeom>
          <a:noFill/>
        </p:spPr>
        <p:txBody>
          <a:bodyPr wrap="square" rtlCol="0" anchor="t">
            <a:spAutoFit/>
          </a:bodyPr>
          <a:p>
            <a:pPr algn="ctr" defTabSz="913765"/>
            <a:r>
              <a:rPr lang="zh-CN" altLang="en-US" sz="1600">
                <a:solidFill>
                  <a:srgbClr val="C00000"/>
                </a:solidFill>
                <a:sym typeface="+mn-ea"/>
              </a:rPr>
              <a:t>（因）</a:t>
            </a:r>
            <a:endParaRPr lang="zh-CN" altLang="en-US" sz="1600">
              <a:solidFill>
                <a:srgbClr val="C00000"/>
              </a:solidFill>
            </a:endParaRPr>
          </a:p>
          <a:p>
            <a:pPr algn="ctr" defTabSz="913765"/>
            <a:r>
              <a:rPr lang="zh-CN" altLang="en-US" sz="1600">
                <a:solidFill>
                  <a:srgbClr val="C00000"/>
                </a:solidFill>
                <a:sym typeface="+mn-ea"/>
              </a:rPr>
              <a:t>↑↓</a:t>
            </a:r>
            <a:endParaRPr lang="zh-CN" altLang="en-US" sz="1600">
              <a:solidFill>
                <a:srgbClr val="C00000"/>
              </a:solidFill>
              <a:sym typeface="+mn-ea"/>
            </a:endParaRPr>
          </a:p>
          <a:p>
            <a:pPr algn="ctr" defTabSz="913765"/>
            <a:r>
              <a:rPr lang="zh-CN" altLang="en-US" sz="1600">
                <a:solidFill>
                  <a:srgbClr val="C00000"/>
                </a:solidFill>
                <a:sym typeface="+mn-ea"/>
              </a:rPr>
              <a:t>（果）</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7877810" y="1884045"/>
            <a:ext cx="589280" cy="337185"/>
          </a:xfrm>
          <a:prstGeom prst="rect">
            <a:avLst/>
          </a:prstGeom>
          <a:noFill/>
        </p:spPr>
        <p:txBody>
          <a:bodyPr wrap="none" rtlCol="0" anchor="t">
            <a:spAutoFit/>
          </a:bodyPr>
          <a:p>
            <a:r>
              <a:rPr lang="zh-CN" altLang="en-US" sz="1600">
                <a:solidFill>
                  <a:srgbClr val="C00000"/>
                </a:solidFill>
                <a:sym typeface="+mn-ea"/>
              </a:rPr>
              <a:t>思念</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7924165" y="2561590"/>
            <a:ext cx="589280" cy="337185"/>
          </a:xfrm>
          <a:prstGeom prst="rect">
            <a:avLst/>
          </a:prstGeom>
          <a:noFill/>
        </p:spPr>
        <p:txBody>
          <a:bodyPr wrap="none" rtlCol="0" anchor="t">
            <a:spAutoFit/>
          </a:bodyPr>
          <a:p>
            <a:r>
              <a:rPr lang="zh-CN" altLang="en-US" sz="1600">
                <a:solidFill>
                  <a:srgbClr val="C00000"/>
                </a:solidFill>
                <a:sym typeface="+mn-ea"/>
              </a:rPr>
              <a:t>开心</a:t>
            </a:r>
            <a:endParaRPr lang="zh-CN" altLang="en-US"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7583805" y="3065145"/>
            <a:ext cx="1672590" cy="491490"/>
          </a:xfrm>
          <a:prstGeom prst="rect">
            <a:avLst/>
          </a:prstGeom>
          <a:noFill/>
        </p:spPr>
        <p:txBody>
          <a:bodyPr wrap="square" rtlCol="0" anchor="t">
            <a:spAutoFit/>
          </a:bodyPr>
          <a:p>
            <a:pPr algn="l" defTabSz="913765"/>
            <a:r>
              <a:rPr lang="en-US" altLang="zh-CN" sz="1600">
                <a:solidFill>
                  <a:schemeClr val="dk1"/>
                </a:solidFill>
                <a:sym typeface="+mn-ea"/>
              </a:rPr>
              <a:t> </a:t>
            </a:r>
            <a:r>
              <a:rPr lang="zh-CN" altLang="en-US" sz="1600">
                <a:solidFill>
                  <a:srgbClr val="C00000"/>
                </a:solidFill>
                <a:sym typeface="+mn-ea"/>
              </a:rPr>
              <a:t>文化理解</a:t>
            </a:r>
            <a:endParaRPr lang="zh-CN" altLang="en-US" sz="1600">
              <a:solidFill>
                <a:srgbClr val="C00000"/>
              </a:solidFill>
            </a:endParaRPr>
          </a:p>
          <a:p>
            <a:pPr algn="l" defTabSz="913765"/>
            <a:r>
              <a:rPr lang="zh-CN" altLang="en-US" sz="1000">
                <a:solidFill>
                  <a:srgbClr val="C00000"/>
                </a:solidFill>
                <a:sym typeface="+mn-ea"/>
              </a:rPr>
              <a:t>（</a:t>
            </a:r>
            <a:r>
              <a:rPr lang="en-US" altLang="zh-CN" sz="1000">
                <a:solidFill>
                  <a:srgbClr val="C00000"/>
                </a:solidFill>
                <a:sym typeface="+mn-ea"/>
              </a:rPr>
              <a:t>自我文化与跨文化 </a:t>
            </a:r>
            <a:r>
              <a:rPr lang="zh-CN" altLang="en-US" sz="1000">
                <a:solidFill>
                  <a:srgbClr val="C00000"/>
                </a:solidFill>
                <a:sym typeface="+mn-ea"/>
              </a:rPr>
              <a:t>）</a:t>
            </a:r>
            <a:endParaRPr lang="zh-CN" altLang="en-US"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7646670" y="3461385"/>
            <a:ext cx="1052195" cy="337185"/>
          </a:xfrm>
          <a:prstGeom prst="rect">
            <a:avLst/>
          </a:prstGeom>
          <a:noFill/>
        </p:spPr>
        <p:txBody>
          <a:bodyPr wrap="none" rtlCol="0" anchor="t">
            <a:spAutoFit/>
          </a:bodyPr>
          <a:p>
            <a:r>
              <a:rPr lang="en-US" altLang="zh-CN" sz="1600">
                <a:solidFill>
                  <a:schemeClr val="dk1"/>
                </a:solidFill>
                <a:sym typeface="+mn-ea"/>
              </a:rPr>
              <a:t> </a:t>
            </a:r>
            <a:r>
              <a:rPr lang="zh-CN" altLang="en-US" sz="1600">
                <a:solidFill>
                  <a:srgbClr val="C00000"/>
                </a:solidFill>
                <a:sym typeface="+mn-ea"/>
              </a:rPr>
              <a:t>国际友谊</a:t>
            </a:r>
            <a:endParaRPr lang="zh-CN" altLang="en-US"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7703820" y="4154805"/>
            <a:ext cx="995680" cy="337185"/>
          </a:xfrm>
          <a:prstGeom prst="rect">
            <a:avLst/>
          </a:prstGeom>
          <a:noFill/>
        </p:spPr>
        <p:txBody>
          <a:bodyPr wrap="none" rtlCol="0" anchor="t">
            <a:spAutoFit/>
          </a:bodyPr>
          <a:p>
            <a:r>
              <a:rPr lang="zh-CN" altLang="en-US" sz="1600">
                <a:solidFill>
                  <a:srgbClr val="C00000"/>
                </a:solidFill>
                <a:sym typeface="+mn-ea"/>
              </a:rPr>
              <a:t>加深友谊</a:t>
            </a:r>
            <a:endParaRPr lang="zh-CN" altLang="en-US"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7675880" y="4452620"/>
            <a:ext cx="995680" cy="337185"/>
          </a:xfrm>
          <a:prstGeom prst="rect">
            <a:avLst/>
          </a:prstGeom>
          <a:noFill/>
        </p:spPr>
        <p:txBody>
          <a:bodyPr wrap="none" rtlCol="0" anchor="t">
            <a:spAutoFit/>
          </a:bodyPr>
          <a:p>
            <a:r>
              <a:rPr lang="zh-CN" altLang="en-US" sz="1600">
                <a:solidFill>
                  <a:srgbClr val="C00000"/>
                </a:solidFill>
                <a:sym typeface="+mn-ea"/>
              </a:rPr>
              <a:t>增强交流</a:t>
            </a:r>
            <a:endParaRPr lang="zh-CN" altLang="en-US" dirty="0" smtClean="0">
              <a:latin typeface="Times New Roman" panose="02020603050405020304" pitchFamily="18" charset="0"/>
              <a:cs typeface="Times New Roman" panose="02020603050405020304" pitchFamily="18" charset="0"/>
            </a:endParaRPr>
          </a:p>
        </p:txBody>
      </p:sp>
      <p:sp>
        <p:nvSpPr>
          <p:cNvPr id="14" name="文本框 13"/>
          <p:cNvSpPr txBox="1"/>
          <p:nvPr/>
        </p:nvSpPr>
        <p:spPr>
          <a:xfrm>
            <a:off x="266065" y="4063365"/>
            <a:ext cx="1985645" cy="768350"/>
          </a:xfrm>
          <a:prstGeom prst="rect">
            <a:avLst/>
          </a:prstGeom>
          <a:noFill/>
        </p:spPr>
        <p:txBody>
          <a:bodyPr wrap="square" rtlCol="0" anchor="t">
            <a:spAutoFit/>
          </a:bodyPr>
          <a:p>
            <a:pPr marL="171450" indent="-171450" algn="l" defTabSz="913765">
              <a:buFont typeface="Wingdings" panose="05000000000000000000" charset="0"/>
              <a:buChar char="Ø"/>
            </a:pPr>
            <a:r>
              <a:rPr lang="zh-CN" altLang="en-US" sz="1200" b="1">
                <a:solidFill>
                  <a:srgbClr val="C00000"/>
                </a:solidFill>
                <a:sym typeface="+mn-ea"/>
              </a:rPr>
              <a:t>Unique presentation：</a:t>
            </a:r>
            <a:r>
              <a:rPr lang="zh-CN" altLang="en-US" sz="1600">
                <a:solidFill>
                  <a:srgbClr val="0070C0"/>
                </a:solidFill>
                <a:sym typeface="+mn-ea"/>
              </a:rPr>
              <a:t>“中爱文化节”活动的回忆和收获</a:t>
            </a:r>
            <a:endParaRPr lang="zh-CN" altLang="en-US" sz="1600">
              <a:solidFill>
                <a:srgbClr val="0070C0"/>
              </a:solidFill>
              <a:sym typeface="+mn-ea"/>
            </a:endParaRPr>
          </a:p>
        </p:txBody>
      </p:sp>
      <p:cxnSp>
        <p:nvCxnSpPr>
          <p:cNvPr id="15" name="直接连接符 14"/>
          <p:cNvCxnSpPr/>
          <p:nvPr/>
        </p:nvCxnSpPr>
        <p:spPr>
          <a:xfrm>
            <a:off x="5579110" y="3020060"/>
            <a:ext cx="1649730" cy="0"/>
          </a:xfrm>
          <a:prstGeom prst="line">
            <a:avLst/>
          </a:prstGeom>
          <a:noFill/>
          <a:ln w="12700" cap="flat" cmpd="sng" algn="ctr">
            <a:solidFill>
              <a:sysClr val="window" lastClr="FFFFFF"/>
            </a:solidFill>
            <a:prstDash val="solid"/>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accent5">
                  <a:lumMod val="75000"/>
                </a:schemeClr>
              </a:solidFill>
            </a:endParaRPr>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信息分层</a:t>
                      </a:r>
                      <a:endParaRPr lang="zh-CN" altLang="en-US">
                        <a:solidFill>
                          <a:srgbClr val="C00000"/>
                        </a:solidFill>
                      </a:endParaRPr>
                    </a:p>
                    <a:p>
                      <a:pPr algn="ctr">
                        <a:buNone/>
                      </a:pPr>
                      <a:r>
                        <a:rPr lang="en-US" altLang="zh-CN" sz="1200">
                          <a:solidFill>
                            <a:srgbClr val="C00000"/>
                          </a:solidFill>
                          <a:sym typeface="+mn-ea"/>
                        </a:rPr>
                        <a:t>Clear levels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要点齐全</a:t>
                      </a:r>
                      <a:endParaRPr lang="zh-CN" altLang="en-US">
                        <a:solidFill>
                          <a:srgbClr val="C00000"/>
                        </a:solidFill>
                      </a:endParaRPr>
                    </a:p>
                    <a:p>
                      <a:pPr algn="ctr">
                        <a:buNone/>
                      </a:pPr>
                      <a:r>
                        <a:rPr lang="zh-CN" altLang="en-US" sz="1200">
                          <a:solidFill>
                            <a:srgbClr val="C00000"/>
                          </a:solidFill>
                          <a:sym typeface="+mn-ea"/>
                        </a:rPr>
                        <a:t>Complete</a:t>
                      </a:r>
                      <a:r>
                        <a:rPr lang="en-US" altLang="zh-CN" sz="1200">
                          <a:solidFill>
                            <a:srgbClr val="C00000"/>
                          </a:solidFill>
                          <a:sym typeface="+mn-ea"/>
                        </a:rPr>
                        <a:t> points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lgn="l">
                        <a:buNone/>
                      </a:pPr>
                      <a:r>
                        <a:rPr lang="zh-CN" altLang="en-US" sz="1200" i="1">
                          <a:sym typeface="+mn-ea"/>
                        </a:rPr>
                        <a:t>（</a:t>
                      </a:r>
                      <a:r>
                        <a:rPr lang="en-US" altLang="zh-CN" sz="1200" i="1">
                          <a:sym typeface="+mn-ea"/>
                        </a:rPr>
                        <a:t>2022</a:t>
                      </a:r>
                      <a:r>
                        <a:rPr lang="zh-CN" altLang="en-US" sz="1200" i="1">
                          <a:sym typeface="+mn-ea"/>
                        </a:rPr>
                        <a:t>年</a:t>
                      </a:r>
                      <a:r>
                        <a:rPr lang="en-US" altLang="zh-CN" sz="1200" i="1">
                          <a:sym typeface="+mn-ea"/>
                        </a:rPr>
                        <a:t>1</a:t>
                      </a:r>
                      <a:r>
                        <a:rPr lang="zh-CN" altLang="en-US" sz="1200" i="1">
                          <a:sym typeface="+mn-ea"/>
                        </a:rPr>
                        <a:t>月浙江高考）</a:t>
                      </a:r>
                      <a:endParaRPr lang="zh-CN" altLang="en-US" sz="1600" b="1"/>
                    </a:p>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chemeClr val="accent3">
                              <a:lumMod val="75000"/>
                            </a:schemeClr>
                          </a:solidFill>
                        </a:rPr>
                        <a:t>.希望保持联系。</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Appreciation</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3625850"/>
          </a:xfrm>
          <a:prstGeom prst="rect">
            <a:avLst/>
          </a:prstGeom>
          <a:noFill/>
        </p:spPr>
        <p:txBody>
          <a:bodyPr wrap="square" rtlCol="0" anchor="t">
            <a:spAutoFit/>
          </a:bodyPr>
          <a:p>
            <a:pPr algn="l" defTabSz="913765">
              <a:lnSpc>
                <a:spcPts val="2120"/>
              </a:lnSpc>
            </a:pPr>
            <a:r>
              <a:rPr lang="en-US" altLang="zh-CN" sz="1600" b="1">
                <a:solidFill>
                  <a:srgbClr val="C00000"/>
                </a:solidFill>
                <a:sym typeface="+mn-ea"/>
              </a:rPr>
              <a:t>Dear Chris</a:t>
            </a:r>
            <a:r>
              <a:rPr lang="en-US" altLang="zh-CN" sz="1600" b="1">
                <a:solidFill>
                  <a:schemeClr val="dk1"/>
                </a:solidFill>
                <a:sym typeface="+mn-ea"/>
              </a:rPr>
              <a:t>,</a:t>
            </a:r>
            <a:endParaRPr lang="en-US" altLang="zh-CN" sz="1600" b="1"/>
          </a:p>
          <a:p>
            <a:pPr algn="l" defTabSz="913765">
              <a:lnSpc>
                <a:spcPts val="2120"/>
              </a:lnSpc>
            </a:pPr>
            <a:r>
              <a:rPr lang="en-US" altLang="zh-CN" sz="1600" b="1">
                <a:solidFill>
                  <a:schemeClr val="dk1"/>
                </a:solidFill>
                <a:sym typeface="+mn-ea"/>
              </a:rPr>
              <a:t>    </a:t>
            </a:r>
            <a:r>
              <a:rPr lang="en-US" altLang="zh-CN" sz="1600" b="1">
                <a:solidFill>
                  <a:srgbClr val="7030A0"/>
                </a:solidFill>
                <a:sym typeface="+mn-ea"/>
              </a:rPr>
              <a:t>How was your journey home?</a:t>
            </a:r>
            <a:endParaRPr lang="en-US" altLang="zh-CN" sz="1600" b="1">
              <a:solidFill>
                <a:srgbClr val="7030A0"/>
              </a:solidFill>
            </a:endParaRPr>
          </a:p>
          <a:p>
            <a:pPr algn="l" defTabSz="913765">
              <a:lnSpc>
                <a:spcPts val="2120"/>
              </a:lnSpc>
            </a:pPr>
            <a:r>
              <a:rPr lang="en-US" altLang="zh-CN" sz="1600" b="1">
                <a:solidFill>
                  <a:schemeClr val="dk1"/>
                </a:solidFill>
                <a:sym typeface="+mn-ea"/>
              </a:rPr>
              <a:t>    </a:t>
            </a:r>
            <a:r>
              <a:rPr lang="en-US" altLang="zh-CN" sz="1600" b="1">
                <a:solidFill>
                  <a:schemeClr val="accent6">
                    <a:lumMod val="50000"/>
                  </a:schemeClr>
                </a:solidFill>
                <a:sym typeface="+mn-ea"/>
              </a:rPr>
              <a:t> I’m still excited about what we experienced together</a:t>
            </a:r>
            <a:r>
              <a:rPr lang="en-US" altLang="zh-CN" sz="1600" b="1">
                <a:solidFill>
                  <a:schemeClr val="dk1"/>
                </a:solidFill>
                <a:sym typeface="+mn-ea"/>
              </a:rPr>
              <a:t> </a:t>
            </a:r>
            <a:r>
              <a:rPr lang="en-US" altLang="zh-CN" sz="1600" b="1">
                <a:solidFill>
                  <a:srgbClr val="7030A0"/>
                </a:solidFill>
                <a:sym typeface="+mn-ea"/>
              </a:rPr>
              <a:t>during the China-Ireland Cultural Festival</a:t>
            </a:r>
            <a:r>
              <a:rPr lang="en-US" altLang="zh-CN" sz="1600" b="1">
                <a:solidFill>
                  <a:schemeClr val="dk1"/>
                </a:solidFill>
                <a:sym typeface="+mn-ea"/>
              </a:rPr>
              <a:t>. </a:t>
            </a:r>
            <a:r>
              <a:rPr lang="en-US" altLang="zh-CN" sz="1600" b="1">
                <a:solidFill>
                  <a:schemeClr val="accent6">
                    <a:lumMod val="50000"/>
                  </a:schemeClr>
                </a:solidFill>
                <a:sym typeface="+mn-ea"/>
              </a:rPr>
              <a:t>The lectures we attended, the movies we watched, and the exhibitions we visited were really impressive.</a:t>
            </a:r>
            <a:r>
              <a:rPr lang="en-US" altLang="zh-CN" sz="1600" b="1">
                <a:solidFill>
                  <a:schemeClr val="dk1"/>
                </a:solidFill>
                <a:sym typeface="+mn-ea"/>
              </a:rPr>
              <a:t> </a:t>
            </a:r>
            <a:r>
              <a:rPr lang="en-US" altLang="zh-CN" sz="1600" b="1">
                <a:solidFill>
                  <a:srgbClr val="002060"/>
                </a:solidFill>
                <a:sym typeface="+mn-ea"/>
              </a:rPr>
              <a:t>I certainly learned a lot about the Irish culture. What is amazing is that I gained a deeper understanding of my own culture as well.</a:t>
            </a:r>
            <a:endParaRPr lang="en-US" altLang="zh-CN" sz="1600" b="1">
              <a:solidFill>
                <a:srgbClr val="002060"/>
              </a:solidFill>
            </a:endParaRPr>
          </a:p>
          <a:p>
            <a:pPr algn="l" defTabSz="913765">
              <a:lnSpc>
                <a:spcPts val="2120"/>
              </a:lnSpc>
            </a:pPr>
            <a:r>
              <a:rPr lang="en-US" altLang="zh-CN" sz="1600" b="1">
                <a:solidFill>
                  <a:schemeClr val="dk1"/>
                </a:solidFill>
                <a:sym typeface="+mn-ea"/>
              </a:rPr>
              <a:t> </a:t>
            </a:r>
            <a:r>
              <a:rPr lang="en-US" altLang="zh-CN" sz="1600" b="1">
                <a:solidFill>
                  <a:schemeClr val="accent3">
                    <a:lumMod val="75000"/>
                  </a:schemeClr>
                </a:solidFill>
                <a:sym typeface="+mn-ea"/>
              </a:rPr>
              <a:t>  I hope I can visit Ireland some day and gain first-hand experience of your culture. I also hope you will come to China again sometime. Let’s keep in touch.</a:t>
            </a:r>
            <a:endParaRPr lang="en-US" altLang="zh-CN" sz="1600" b="1">
              <a:solidFill>
                <a:schemeClr val="accent3">
                  <a:lumMod val="75000"/>
                </a:schemeClr>
              </a:solidFill>
            </a:endParaRPr>
          </a:p>
          <a:p>
            <a:pPr algn="l" defTabSz="913765">
              <a:lnSpc>
                <a:spcPts val="2120"/>
              </a:lnSpc>
            </a:pPr>
            <a:r>
              <a:rPr lang="en-US" altLang="zh-CN" sz="1600" b="1">
                <a:solidFill>
                  <a:schemeClr val="dk1"/>
                </a:solidFill>
                <a:sym typeface="+mn-ea"/>
              </a:rPr>
              <a:t>                                                                              </a:t>
            </a:r>
            <a:r>
              <a:rPr lang="en-US" altLang="zh-CN" sz="1600" b="1">
                <a:solidFill>
                  <a:srgbClr val="C00000"/>
                </a:solidFill>
                <a:sym typeface="+mn-ea"/>
              </a:rPr>
              <a:t>Yours,</a:t>
            </a:r>
            <a:endParaRPr lang="en-US" altLang="zh-CN" sz="1600" b="1">
              <a:solidFill>
                <a:srgbClr val="C00000"/>
              </a:solidFill>
            </a:endParaRPr>
          </a:p>
          <a:p>
            <a:pPr algn="l" defTabSz="913765">
              <a:lnSpc>
                <a:spcPts val="2120"/>
              </a:lnSpc>
            </a:pPr>
            <a:r>
              <a:rPr lang="en-US" altLang="zh-CN" sz="1600" b="1">
                <a:solidFill>
                  <a:srgbClr val="C00000"/>
                </a:solidFill>
                <a:sym typeface="+mn-ea"/>
              </a:rPr>
              <a:t>                                                                              Li Hua </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en-US" altLang="zh-CN" sz="1200">
                          <a:solidFill>
                            <a:srgbClr val="C00000"/>
                          </a:solidFill>
                          <a:sym typeface="+mn-ea"/>
                        </a:rPr>
                        <a:t>L</a:t>
                      </a:r>
                      <a:r>
                        <a:rPr lang="zh-CN" altLang="en-US" sz="1200">
                          <a:solidFill>
                            <a:srgbClr val="C00000"/>
                          </a:solidFill>
                          <a:sym typeface="+mn-ea"/>
                        </a:rPr>
                        <a:t>ogic</a:t>
                      </a:r>
                      <a:r>
                        <a:rPr lang="en-US" altLang="zh-CN" sz="1200">
                          <a:solidFill>
                            <a:srgbClr val="C00000"/>
                          </a:solidFill>
                          <a:sym typeface="+mn-ea"/>
                        </a:rPr>
                        <a:t>  bridges</a:t>
                      </a:r>
                      <a:endParaRPr lang="en-US" altLang="zh-CN" sz="1200">
                        <a:solidFill>
                          <a:srgbClr val="C0000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lgn="l">
                        <a:buNone/>
                      </a:pPr>
                      <a:r>
                        <a:rPr lang="zh-CN" altLang="en-US" sz="1200" i="1">
                          <a:sym typeface="+mn-ea"/>
                        </a:rPr>
                        <a:t>（</a:t>
                      </a:r>
                      <a:r>
                        <a:rPr lang="en-US" altLang="zh-CN" sz="1200" i="1">
                          <a:sym typeface="+mn-ea"/>
                        </a:rPr>
                        <a:t>2022</a:t>
                      </a:r>
                      <a:r>
                        <a:rPr lang="zh-CN" altLang="en-US" sz="1200" i="1">
                          <a:sym typeface="+mn-ea"/>
                        </a:rPr>
                        <a:t>年</a:t>
                      </a:r>
                      <a:r>
                        <a:rPr lang="en-US" altLang="zh-CN" sz="1200" i="1">
                          <a:sym typeface="+mn-ea"/>
                        </a:rPr>
                        <a:t>1</a:t>
                      </a:r>
                      <a:r>
                        <a:rPr lang="zh-CN" altLang="en-US" sz="1200" i="1">
                          <a:sym typeface="+mn-ea"/>
                        </a:rPr>
                        <a:t>月浙江高考）</a:t>
                      </a:r>
                      <a:endParaRPr lang="zh-CN" altLang="en-US" sz="1200" i="1"/>
                    </a:p>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rgbClr val="00B050"/>
                          </a:solidFill>
                        </a:rPr>
                        <a:t>.希望保持联系</a:t>
                      </a:r>
                      <a:r>
                        <a:rPr lang="zh-CN" altLang="en-US" sz="1600" b="1">
                          <a:solidFill>
                            <a:schemeClr val="accent3">
                              <a:lumMod val="75000"/>
                            </a:schemeClr>
                          </a:solidFill>
                        </a:rPr>
                        <a:t>。</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Appreciation</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Chris,</a:t>
            </a:r>
            <a:endParaRPr lang="en-US" altLang="zh-CN" sz="1600" b="1">
              <a:solidFill>
                <a:schemeClr val="tx1"/>
              </a:solidFill>
            </a:endParaRPr>
          </a:p>
          <a:p>
            <a:pPr algn="l" defTabSz="913765">
              <a:lnSpc>
                <a:spcPts val="2120"/>
              </a:lnSpc>
            </a:pPr>
            <a:r>
              <a:rPr lang="en-US" altLang="zh-CN" sz="1600" b="1">
                <a:solidFill>
                  <a:schemeClr val="tx1"/>
                </a:solidFill>
                <a:sym typeface="+mn-ea"/>
              </a:rPr>
              <a:t>    How was your journey home?</a:t>
            </a:r>
            <a:endParaRPr lang="en-US" altLang="zh-CN" sz="1600" b="1">
              <a:solidFill>
                <a:schemeClr val="tx1"/>
              </a:solidFill>
            </a:endParaRPr>
          </a:p>
          <a:p>
            <a:pPr algn="l" defTabSz="913765">
              <a:lnSpc>
                <a:spcPts val="2120"/>
              </a:lnSpc>
            </a:pPr>
            <a:r>
              <a:rPr lang="en-US" altLang="zh-CN" sz="1600" b="1">
                <a:solidFill>
                  <a:schemeClr val="tx1"/>
                </a:solidFill>
                <a:sym typeface="+mn-ea"/>
              </a:rPr>
              <a:t>     I’m still excited about what we experienced together during the China-Ireland Cultural Festival. The lectures we attended, the movies we watched, and the exhibitions we visited </a:t>
            </a:r>
            <a:r>
              <a:rPr lang="en-US" altLang="zh-CN" sz="1600" b="1" u="sng">
                <a:solidFill>
                  <a:schemeClr val="accent6">
                    <a:lumMod val="50000"/>
                  </a:schemeClr>
                </a:solidFill>
                <a:sym typeface="+mn-ea"/>
              </a:rPr>
              <a:t>were really impressive</a:t>
            </a:r>
            <a:r>
              <a:rPr lang="zh-CN" altLang="en-US" sz="1600" b="1" u="sng" baseline="-25000">
                <a:solidFill>
                  <a:schemeClr val="accent6">
                    <a:lumMod val="50000"/>
                  </a:schemeClr>
                </a:solidFill>
                <a:sym typeface="+mn-ea"/>
              </a:rPr>
              <a:t>（因）</a:t>
            </a:r>
            <a:r>
              <a:rPr lang="en-US" altLang="zh-CN" sz="1600" b="1">
                <a:solidFill>
                  <a:schemeClr val="tx1"/>
                </a:solidFill>
                <a:sym typeface="+mn-ea"/>
              </a:rPr>
              <a:t>.</a:t>
            </a:r>
            <a:r>
              <a:rPr lang="en-US" altLang="zh-CN" sz="1600" b="1">
                <a:solidFill>
                  <a:srgbClr val="002060"/>
                </a:solidFill>
                <a:sym typeface="+mn-ea"/>
              </a:rPr>
              <a:t> </a:t>
            </a:r>
            <a:r>
              <a:rPr lang="en-US" altLang="zh-CN" sz="1600" b="1" u="sng">
                <a:solidFill>
                  <a:srgbClr val="002060"/>
                </a:solidFill>
                <a:sym typeface="+mn-ea"/>
              </a:rPr>
              <a:t>I </a:t>
            </a:r>
            <a:r>
              <a:rPr lang="en-US" altLang="zh-CN" sz="1600" b="1" u="sng">
                <a:solidFill>
                  <a:schemeClr val="accent6">
                    <a:lumMod val="50000"/>
                  </a:schemeClr>
                </a:solidFill>
                <a:sym typeface="+mn-ea"/>
              </a:rPr>
              <a:t>certainly</a:t>
            </a:r>
            <a:r>
              <a:rPr lang="en-US" altLang="zh-CN" sz="1600" b="1" u="sng">
                <a:solidFill>
                  <a:srgbClr val="002060"/>
                </a:solidFill>
                <a:sym typeface="+mn-ea"/>
              </a:rPr>
              <a:t> learned a lot</a:t>
            </a:r>
            <a:r>
              <a:rPr lang="zh-CN" altLang="en-US" sz="1600" b="1" u="sng" baseline="-25000">
                <a:solidFill>
                  <a:srgbClr val="002060"/>
                </a:solidFill>
                <a:sym typeface="+mn-ea"/>
              </a:rPr>
              <a:t>（果）</a:t>
            </a:r>
            <a:r>
              <a:rPr lang="en-US" altLang="zh-CN" sz="1600" b="1">
                <a:solidFill>
                  <a:srgbClr val="002060"/>
                </a:solidFill>
                <a:sym typeface="+mn-ea"/>
              </a:rPr>
              <a:t> about the Irish culture. </a:t>
            </a:r>
            <a:r>
              <a:rPr lang="en-US" altLang="zh-CN" sz="1600" b="1" u="sng">
                <a:solidFill>
                  <a:srgbClr val="002060"/>
                </a:solidFill>
                <a:sym typeface="+mn-ea"/>
              </a:rPr>
              <a:t>What is amazing is that I gained a deeper understanding of my own culture as well</a:t>
            </a:r>
            <a:r>
              <a:rPr lang="zh-CN" altLang="en-US" sz="1600" b="1" u="sng" baseline="-25000">
                <a:solidFill>
                  <a:srgbClr val="002060"/>
                </a:solidFill>
                <a:sym typeface="+mn-ea"/>
              </a:rPr>
              <a:t>（并列和递进）</a:t>
            </a:r>
            <a:r>
              <a:rPr lang="en-US" altLang="zh-CN" sz="1600" b="1">
                <a:solidFill>
                  <a:srgbClr val="002060"/>
                </a:solidFill>
                <a:sym typeface="+mn-ea"/>
              </a:rPr>
              <a:t>.</a:t>
            </a:r>
            <a:endParaRPr lang="en-US" altLang="zh-CN" sz="1600" b="1">
              <a:solidFill>
                <a:srgbClr val="002060"/>
              </a:solidFill>
            </a:endParaRPr>
          </a:p>
          <a:p>
            <a:pPr algn="l" defTabSz="913765">
              <a:lnSpc>
                <a:spcPts val="2120"/>
              </a:lnSpc>
            </a:pPr>
            <a:r>
              <a:rPr lang="en-US" altLang="zh-CN" sz="1600" b="1">
                <a:solidFill>
                  <a:schemeClr val="tx1"/>
                </a:solidFill>
                <a:sym typeface="+mn-ea"/>
              </a:rPr>
              <a:t>  </a:t>
            </a:r>
            <a:r>
              <a:rPr lang="en-US" altLang="zh-CN" sz="1600" b="1" u="sng">
                <a:solidFill>
                  <a:srgbClr val="00B050"/>
                </a:solidFill>
                <a:sym typeface="+mn-ea"/>
              </a:rPr>
              <a:t> I hope I can visit Ireland some day and gain first-hand experience of your culture. I also hope you will come to China again sometime</a:t>
            </a:r>
            <a:r>
              <a:rPr lang="zh-CN" altLang="en-US" sz="1600" b="1" u="sng" baseline="-25000">
                <a:solidFill>
                  <a:srgbClr val="00B050"/>
                </a:solidFill>
                <a:sym typeface="+mn-ea"/>
              </a:rPr>
              <a:t>（因）</a:t>
            </a:r>
            <a:r>
              <a:rPr lang="en-US" altLang="zh-CN" sz="1600" b="1">
                <a:solidFill>
                  <a:schemeClr val="tx1"/>
                </a:solidFill>
                <a:sym typeface="+mn-ea"/>
              </a:rPr>
              <a:t>. </a:t>
            </a:r>
            <a:r>
              <a:rPr lang="en-US" altLang="zh-CN" sz="1600" b="1" u="sng">
                <a:solidFill>
                  <a:srgbClr val="00B050"/>
                </a:solidFill>
                <a:sym typeface="+mn-ea"/>
              </a:rPr>
              <a:t>Let’s keep in touch</a:t>
            </a:r>
            <a:r>
              <a:rPr lang="zh-CN" altLang="en-US" sz="1600" b="1" u="sng" baseline="-25000">
                <a:solidFill>
                  <a:srgbClr val="00B050"/>
                </a:solidFill>
                <a:sym typeface="+mn-ea"/>
              </a:rPr>
              <a:t>（果）</a:t>
            </a:r>
            <a:r>
              <a:rPr lang="en-US" altLang="zh-CN" sz="1600" b="1">
                <a:solidFill>
                  <a:schemeClr val="tx1"/>
                </a:solidFill>
                <a:sym typeface="+mn-ea"/>
              </a:rPr>
              <a:t>.</a:t>
            </a:r>
            <a:endParaRPr lang="en-US" altLang="zh-CN" sz="1600" b="1">
              <a:solidFill>
                <a:schemeClr val="tx1"/>
              </a:solidFill>
            </a:endParaRPr>
          </a:p>
          <a:p>
            <a:pPr algn="l" defTabSz="913765">
              <a:lnSpc>
                <a:spcPts val="2120"/>
              </a:lnSpc>
            </a:pPr>
            <a:r>
              <a:rPr lang="en-US" altLang="zh-CN" sz="1600" b="1">
                <a:solidFill>
                  <a:schemeClr val="tx1"/>
                </a:solidFill>
                <a:sym typeface="+mn-ea"/>
              </a:rPr>
              <a:t>                                                                              Yours,</a:t>
            </a:r>
            <a:endParaRPr lang="en-US" altLang="zh-CN" sz="1600" b="1">
              <a:solidFill>
                <a:schemeClr val="tx1"/>
              </a:solidFill>
            </a:endParaRPr>
          </a:p>
          <a:p>
            <a:pPr algn="l" defTabSz="913765">
              <a:lnSpc>
                <a:spcPts val="2120"/>
              </a:lnSpc>
            </a:pPr>
            <a:r>
              <a:rPr lang="en-US" altLang="zh-CN" sz="1600" b="1">
                <a:solidFill>
                  <a:schemeClr val="tx1"/>
                </a:solidFill>
                <a:sym typeface="+mn-ea"/>
              </a:rPr>
              <a:t>                                                                              Li Hua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chemeClr val="tx1"/>
                        </a:solidFill>
                      </a:endParaRPr>
                    </a:p>
                    <a:p>
                      <a:pPr algn="ctr">
                        <a:buNone/>
                      </a:pPr>
                      <a:r>
                        <a:rPr lang="en-US" altLang="zh-CN" sz="1200">
                          <a:solidFill>
                            <a:srgbClr val="002060"/>
                          </a:solidFill>
                          <a:sym typeface="+mn-ea"/>
                        </a:rPr>
                        <a:t>L</a:t>
                      </a:r>
                      <a:r>
                        <a:rPr lang="zh-CN" altLang="en-US" sz="1200">
                          <a:solidFill>
                            <a:srgbClr val="002060"/>
                          </a:solidFill>
                          <a:sym typeface="+mn-ea"/>
                        </a:rPr>
                        <a:t>ogic</a:t>
                      </a:r>
                      <a:r>
                        <a:rPr lang="en-US" altLang="zh-CN" sz="1200">
                          <a:solidFill>
                            <a:srgbClr val="002060"/>
                          </a:solidFill>
                          <a:sym typeface="+mn-ea"/>
                        </a:rPr>
                        <a:t>  bridges</a:t>
                      </a:r>
                      <a:endParaRPr lang="zh-CN" altLang="en-US" sz="1600">
                        <a:solidFill>
                          <a:schemeClr val="tx1"/>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C00000"/>
                          </a:solidFill>
                          <a:sym typeface="+mn-ea"/>
                        </a:rPr>
                        <a:t>Authentic</a:t>
                      </a:r>
                      <a:r>
                        <a:rPr lang="en-US" altLang="zh-CN" sz="1200">
                          <a:solidFill>
                            <a:srgbClr val="C00000"/>
                          </a:solidFill>
                          <a:sym typeface="+mn-ea"/>
                        </a:rPr>
                        <a:t> emotions</a:t>
                      </a:r>
                      <a:endParaRPr lang="en-US" altLang="zh-CN" sz="1200">
                        <a:solidFill>
                          <a:srgbClr val="C00000"/>
                        </a:solidFill>
                        <a:sym typeface="+mn-ea"/>
                      </a:endParaRPr>
                    </a:p>
                  </a:txBody>
                  <a:tcPr>
                    <a:solidFill>
                      <a:schemeClr val="tx2">
                        <a:lumMod val="20000"/>
                        <a:lumOff val="80000"/>
                      </a:schemeClr>
                    </a:solidFill>
                  </a:tcPr>
                </a:tc>
              </a:tr>
              <a:tr h="3322320">
                <a:tc>
                  <a:txBody>
                    <a:bodyPr/>
                    <a:p>
                      <a:pPr algn="l">
                        <a:buNone/>
                      </a:pPr>
                      <a:r>
                        <a:rPr lang="zh-CN" altLang="en-US" sz="1200" i="1">
                          <a:sym typeface="+mn-ea"/>
                        </a:rPr>
                        <a:t>（</a:t>
                      </a:r>
                      <a:r>
                        <a:rPr lang="en-US" altLang="zh-CN" sz="1200" i="1">
                          <a:sym typeface="+mn-ea"/>
                        </a:rPr>
                        <a:t>2022</a:t>
                      </a:r>
                      <a:r>
                        <a:rPr lang="zh-CN" altLang="en-US" sz="1200" i="1">
                          <a:sym typeface="+mn-ea"/>
                        </a:rPr>
                        <a:t>年</a:t>
                      </a:r>
                      <a:r>
                        <a:rPr lang="en-US" altLang="zh-CN" sz="1200" i="1">
                          <a:sym typeface="+mn-ea"/>
                        </a:rPr>
                        <a:t>1</a:t>
                      </a:r>
                      <a:r>
                        <a:rPr lang="zh-CN" altLang="en-US" sz="1200" i="1">
                          <a:sym typeface="+mn-ea"/>
                        </a:rPr>
                        <a:t>月浙江高考）</a:t>
                      </a:r>
                      <a:endParaRPr lang="zh-CN" altLang="en-US" sz="1200" i="1"/>
                    </a:p>
                    <a:p>
                      <a:pPr>
                        <a:buNone/>
                      </a:pPr>
                      <a:r>
                        <a:rPr lang="zh-CN" altLang="en-US" sz="1600" b="1"/>
                        <a:t>假定你是</a:t>
                      </a:r>
                      <a:r>
                        <a:rPr lang="zh-CN" altLang="en-US" sz="1600" b="1">
                          <a:solidFill>
                            <a:srgbClr val="C00000"/>
                          </a:solidFill>
                        </a:rPr>
                        <a:t>李华</a:t>
                      </a:r>
                      <a:r>
                        <a:rPr lang="zh-CN" altLang="en-US" sz="1600" b="1"/>
                        <a:t>，</a:t>
                      </a:r>
                      <a:r>
                        <a:rPr lang="zh-CN" altLang="en-US" sz="1600" b="1">
                          <a:solidFill>
                            <a:srgbClr val="7030A0"/>
                          </a:solidFill>
                        </a:rPr>
                        <a:t>在“中国—爱尔兰文化节”活动中结识了爱尔兰朋友</a:t>
                      </a:r>
                      <a:r>
                        <a:rPr lang="zh-CN" altLang="en-US" sz="1600" b="1">
                          <a:solidFill>
                            <a:srgbClr val="C00000"/>
                          </a:solidFill>
                        </a:rPr>
                        <a:t>Chris</a:t>
                      </a:r>
                      <a:r>
                        <a:rPr lang="zh-CN" altLang="en-US" sz="1600" b="1"/>
                        <a:t>，</a:t>
                      </a:r>
                      <a:r>
                        <a:rPr lang="zh-CN" altLang="en-US" sz="1600" b="1">
                          <a:solidFill>
                            <a:srgbClr val="7030A0"/>
                          </a:solidFill>
                        </a:rPr>
                        <a:t>现在他已回国</a:t>
                      </a:r>
                      <a:r>
                        <a:rPr lang="zh-CN" altLang="en-US" sz="1600" b="1"/>
                        <a:t>。请你给他写一封邮件，内容包括:</a:t>
                      </a:r>
                      <a:endParaRPr lang="zh-CN" altLang="en-US" sz="1600" b="1"/>
                    </a:p>
                    <a:p>
                      <a:pPr>
                        <a:buNone/>
                      </a:pPr>
                      <a:r>
                        <a:rPr lang="zh-CN" altLang="en-US" sz="1600" b="1"/>
                        <a:t>1.</a:t>
                      </a:r>
                      <a:r>
                        <a:rPr lang="zh-CN" altLang="en-US" sz="1600" b="1">
                          <a:solidFill>
                            <a:schemeClr val="accent6">
                              <a:lumMod val="50000"/>
                            </a:schemeClr>
                          </a:solidFill>
                        </a:rPr>
                        <a:t>回忆活动经历</a:t>
                      </a:r>
                      <a:r>
                        <a:rPr lang="zh-CN" altLang="en-US" sz="1600" b="1"/>
                        <a:t>；</a:t>
                      </a:r>
                      <a:endParaRPr lang="zh-CN" altLang="en-US" sz="1600" b="1"/>
                    </a:p>
                    <a:p>
                      <a:pPr>
                        <a:buNone/>
                      </a:pPr>
                      <a:r>
                        <a:rPr lang="zh-CN" altLang="en-US" sz="1600" b="1"/>
                        <a:t>2</a:t>
                      </a:r>
                      <a:r>
                        <a:rPr lang="zh-CN" altLang="en-US" sz="1600" b="1">
                          <a:solidFill>
                            <a:srgbClr val="002060"/>
                          </a:solidFill>
                        </a:rPr>
                        <a:t>.分享个人收获</a:t>
                      </a:r>
                      <a:r>
                        <a:rPr lang="zh-CN" altLang="en-US" sz="1600" b="1"/>
                        <a:t>；</a:t>
                      </a:r>
                      <a:endParaRPr lang="zh-CN" altLang="en-US" sz="1600" b="1"/>
                    </a:p>
                    <a:p>
                      <a:pPr>
                        <a:buNone/>
                      </a:pPr>
                      <a:r>
                        <a:rPr lang="zh-CN" altLang="en-US" sz="1600" b="1"/>
                        <a:t>3</a:t>
                      </a:r>
                      <a:r>
                        <a:rPr lang="zh-CN" altLang="en-US" sz="1600" b="1">
                          <a:solidFill>
                            <a:schemeClr val="accent3">
                              <a:lumMod val="75000"/>
                            </a:schemeClr>
                          </a:solidFill>
                        </a:rPr>
                        <a:t>.希望保持联系。</a:t>
                      </a:r>
                      <a:endParaRPr lang="zh-CN" altLang="en-US" sz="1600" b="1">
                        <a:solidFill>
                          <a:schemeClr val="accent3">
                            <a:lumMod val="75000"/>
                          </a:schemeClr>
                        </a:solidFill>
                      </a:endParaRPr>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92170"/>
            <a:ext cx="902970" cy="1751330"/>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Appreciation</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367790"/>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Chris,</a:t>
            </a:r>
            <a:endParaRPr lang="en-US" altLang="zh-CN" sz="1600" b="1">
              <a:solidFill>
                <a:schemeClr val="tx1"/>
              </a:solidFill>
            </a:endParaRPr>
          </a:p>
          <a:p>
            <a:pPr algn="l" defTabSz="913765">
              <a:lnSpc>
                <a:spcPts val="2120"/>
              </a:lnSpc>
            </a:pPr>
            <a:r>
              <a:rPr lang="en-US" altLang="zh-CN" sz="1600" b="1">
                <a:solidFill>
                  <a:schemeClr val="tx1"/>
                </a:solidFill>
                <a:sym typeface="+mn-ea"/>
              </a:rPr>
              <a:t>    How was your journey home?</a:t>
            </a:r>
            <a:endParaRPr lang="en-US" altLang="zh-CN" sz="1600" b="1">
              <a:solidFill>
                <a:schemeClr val="tx1"/>
              </a:solidFill>
            </a:endParaRPr>
          </a:p>
          <a:p>
            <a:pPr algn="l" defTabSz="913765">
              <a:lnSpc>
                <a:spcPts val="2120"/>
              </a:lnSpc>
            </a:pPr>
            <a:r>
              <a:rPr lang="en-US" altLang="zh-CN" sz="1600" b="1">
                <a:solidFill>
                  <a:schemeClr val="tx1"/>
                </a:solidFill>
                <a:sym typeface="+mn-ea"/>
              </a:rPr>
              <a:t>     I’m </a:t>
            </a:r>
            <a:r>
              <a:rPr lang="en-US" altLang="zh-CN" sz="1600" b="1">
                <a:solidFill>
                  <a:srgbClr val="C00000"/>
                </a:solidFill>
                <a:sym typeface="+mn-ea"/>
              </a:rPr>
              <a:t>still excited</a:t>
            </a:r>
            <a:r>
              <a:rPr lang="en-US" altLang="zh-CN" sz="1600" b="1">
                <a:solidFill>
                  <a:schemeClr val="tx1"/>
                </a:solidFill>
                <a:sym typeface="+mn-ea"/>
              </a:rPr>
              <a:t> about what we experienced together during the China-Ireland Cultural Festival. The lectures we attended, the movies we watched, and the exhibitions we visited </a:t>
            </a:r>
            <a:r>
              <a:rPr lang="en-US" altLang="zh-CN" sz="1600" b="1">
                <a:solidFill>
                  <a:srgbClr val="C00000"/>
                </a:solidFill>
                <a:sym typeface="+mn-ea"/>
              </a:rPr>
              <a:t>were really impressive</a:t>
            </a:r>
            <a:r>
              <a:rPr lang="en-US" altLang="zh-CN" sz="1600" b="1">
                <a:solidFill>
                  <a:schemeClr val="tx1"/>
                </a:solidFill>
                <a:sym typeface="+mn-ea"/>
              </a:rPr>
              <a:t>. I certainly learned a lot about the Irish culture. What is </a:t>
            </a:r>
            <a:r>
              <a:rPr lang="en-US" altLang="zh-CN" sz="1600" b="1">
                <a:solidFill>
                  <a:srgbClr val="C00000"/>
                </a:solidFill>
                <a:sym typeface="+mn-ea"/>
              </a:rPr>
              <a:t>amazing</a:t>
            </a:r>
            <a:r>
              <a:rPr lang="en-US" altLang="zh-CN" sz="1600" b="1">
                <a:solidFill>
                  <a:schemeClr val="tx1"/>
                </a:solidFill>
                <a:sym typeface="+mn-ea"/>
              </a:rPr>
              <a:t> is that I gained a deeper understanding of my own culture as well.</a:t>
            </a:r>
            <a:endParaRPr lang="en-US" altLang="zh-CN" sz="1600" b="1">
              <a:solidFill>
                <a:schemeClr val="tx1"/>
              </a:solidFill>
            </a:endParaRPr>
          </a:p>
          <a:p>
            <a:pPr algn="l" defTabSz="913765">
              <a:lnSpc>
                <a:spcPts val="2120"/>
              </a:lnSpc>
            </a:pPr>
            <a:r>
              <a:rPr lang="en-US" altLang="zh-CN" sz="1600" b="1">
                <a:solidFill>
                  <a:schemeClr val="tx1"/>
                </a:solidFill>
                <a:sym typeface="+mn-ea"/>
              </a:rPr>
              <a:t>   I </a:t>
            </a:r>
            <a:r>
              <a:rPr lang="en-US" altLang="zh-CN" sz="1600" b="1">
                <a:solidFill>
                  <a:srgbClr val="C00000"/>
                </a:solidFill>
                <a:sym typeface="+mn-ea"/>
              </a:rPr>
              <a:t>hope</a:t>
            </a:r>
            <a:r>
              <a:rPr lang="en-US" altLang="zh-CN" sz="1600" b="1">
                <a:solidFill>
                  <a:schemeClr val="tx1"/>
                </a:solidFill>
                <a:sym typeface="+mn-ea"/>
              </a:rPr>
              <a:t> I can visit Ireland some day and gain first-hand experience of your culture. I</a:t>
            </a:r>
            <a:r>
              <a:rPr lang="en-US" altLang="zh-CN" sz="1600" b="1">
                <a:solidFill>
                  <a:srgbClr val="C00000"/>
                </a:solidFill>
                <a:sym typeface="+mn-ea"/>
              </a:rPr>
              <a:t> also hope</a:t>
            </a:r>
            <a:r>
              <a:rPr lang="en-US" altLang="zh-CN" sz="1600" b="1">
                <a:solidFill>
                  <a:schemeClr val="tx1"/>
                </a:solidFill>
                <a:sym typeface="+mn-ea"/>
              </a:rPr>
              <a:t> you will come to China again sometime. Let’s keep in touch.</a:t>
            </a:r>
            <a:endParaRPr lang="en-US" altLang="zh-CN" sz="1600" b="1">
              <a:solidFill>
                <a:schemeClr val="tx1"/>
              </a:solidFill>
            </a:endParaRPr>
          </a:p>
          <a:p>
            <a:pPr algn="l" defTabSz="913765">
              <a:lnSpc>
                <a:spcPts val="2120"/>
              </a:lnSpc>
            </a:pPr>
            <a:r>
              <a:rPr lang="en-US" altLang="zh-CN" sz="1600" b="1">
                <a:solidFill>
                  <a:schemeClr val="tx1"/>
                </a:solidFill>
                <a:sym typeface="+mn-ea"/>
              </a:rPr>
              <a:t>                                                                              Yours,</a:t>
            </a:r>
            <a:endParaRPr lang="en-US" altLang="zh-CN" sz="1600" b="1">
              <a:solidFill>
                <a:schemeClr val="tx1"/>
              </a:solidFill>
            </a:endParaRPr>
          </a:p>
          <a:p>
            <a:pPr algn="l" defTabSz="913765">
              <a:lnSpc>
                <a:spcPts val="2120"/>
              </a:lnSpc>
            </a:pPr>
            <a:r>
              <a:rPr lang="en-US" altLang="zh-CN" sz="1600" b="1">
                <a:solidFill>
                  <a:schemeClr val="tx1"/>
                </a:solidFill>
                <a:sym typeface="+mn-ea"/>
              </a:rPr>
              <a:t>                                                                              Li Hua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2951480" y="1978025"/>
            <a:ext cx="438150" cy="222885"/>
          </a:xfrm>
          <a:prstGeom prst="roundRect">
            <a:avLst/>
          </a:prstGeom>
          <a:noFill/>
          <a:ln>
            <a:solidFill>
              <a:schemeClr val="accent2">
                <a:lumMod val="75000"/>
              </a:schemeClr>
            </a:solid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7784465" y="2537460"/>
            <a:ext cx="580390" cy="222885"/>
          </a:xfrm>
          <a:prstGeom prst="roundRect">
            <a:avLst/>
          </a:prstGeom>
          <a:noFill/>
          <a:ln w="25400" cap="flat" cmpd="sng" algn="ctr">
            <a:solidFill>
              <a:schemeClr val="accent2">
                <a:lumMod val="75000"/>
              </a:scheme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3968750" y="3892550"/>
            <a:ext cx="438150" cy="222885"/>
          </a:xfrm>
          <a:prstGeom prst="roundRect">
            <a:avLst/>
          </a:prstGeom>
          <a:noFill/>
          <a:ln w="25400" cap="flat" cmpd="sng" algn="ctr">
            <a:solidFill>
              <a:schemeClr val="accent3">
                <a:lumMod val="75000"/>
              </a:scheme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3609340" y="2760345"/>
            <a:ext cx="853440" cy="251460"/>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4830445" y="3069590"/>
            <a:ext cx="710565" cy="222885"/>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6828155" y="1978025"/>
            <a:ext cx="821055" cy="222885"/>
          </a:xfrm>
          <a:prstGeom prst="roundRect">
            <a:avLst/>
          </a:prstGeom>
          <a:noFill/>
          <a:ln w="25400" cap="flat" cmpd="sng" algn="ctr">
            <a:solidFill>
              <a:srgbClr val="C0504D">
                <a:lumMod val="75000"/>
              </a:srgbClr>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24100" y="3353435"/>
            <a:ext cx="710565" cy="222885"/>
          </a:xfrm>
          <a:prstGeom prst="roundRect">
            <a:avLst/>
          </a:prstGeom>
          <a:noFill/>
          <a:ln w="25400" cap="flat" cmpd="sng" algn="ctr">
            <a:solidFill>
              <a:srgbClr val="0070C0"/>
            </a:solidFill>
            <a:prstDash val="solid"/>
          </a:ln>
          <a:effectLst/>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367790" y="4102735"/>
            <a:ext cx="733425" cy="1178560"/>
          </a:xfrm>
          <a:prstGeom prst="rect">
            <a:avLst/>
          </a:prstGeom>
        </p:spPr>
      </p:pic>
      <p:sp>
        <p:nvSpPr>
          <p:cNvPr id="15" name="矩形 14"/>
          <p:cNvSpPr/>
          <p:nvPr/>
        </p:nvSpPr>
        <p:spPr>
          <a:xfrm>
            <a:off x="2243455" y="4326255"/>
            <a:ext cx="6366510" cy="732790"/>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827530" y="4325620"/>
            <a:ext cx="6715760" cy="714375"/>
          </a:xfrm>
          <a:prstGeom prst="rect">
            <a:avLst/>
          </a:prstGeom>
          <a:noFill/>
        </p:spPr>
        <p:txBody>
          <a:bodyPr wrap="square" rtlCol="0">
            <a:spAutoFit/>
          </a:bodyPr>
          <a:p>
            <a:r>
              <a:rPr lang="en-US" altLang="zh-CN"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摒弃生僻词，合理运用小词，如</a:t>
            </a:r>
            <a:r>
              <a:rPr lang="en-US" altLang="zh-CN" b="1" dirty="0" smtClean="0">
                <a:latin typeface="Times New Roman" panose="02020603050405020304" pitchFamily="18" charset="0"/>
                <a:cs typeface="Times New Roman" panose="02020603050405020304" pitchFamily="18" charset="0"/>
              </a:rPr>
              <a:t>“ </a:t>
            </a:r>
            <a:r>
              <a:rPr lang="en-US" altLang="zh-CN" b="1" u="sng" dirty="0" smtClean="0">
                <a:latin typeface="Times New Roman" panose="02020603050405020304" pitchFamily="18" charset="0"/>
                <a:cs typeface="Times New Roman" panose="02020603050405020304" pitchFamily="18" charset="0"/>
              </a:rPr>
              <a:t>still</a:t>
            </a:r>
            <a:r>
              <a:rPr lang="en-US" altLang="zh-CN" b="1" dirty="0" smtClean="0">
                <a:latin typeface="Times New Roman" panose="02020603050405020304" pitchFamily="18" charset="0"/>
                <a:cs typeface="Times New Roman" panose="02020603050405020304" pitchFamily="18" charset="0"/>
              </a:rPr>
              <a:t> excited</a:t>
            </a:r>
            <a:r>
              <a:rPr lang="zh-CN" altLang="en-US" b="1" dirty="0" smtClean="0">
                <a:latin typeface="Times New Roman" panose="02020603050405020304" pitchFamily="18" charset="0"/>
                <a:cs typeface="Times New Roman" panose="02020603050405020304" pitchFamily="18" charset="0"/>
              </a:rPr>
              <a:t>，</a:t>
            </a:r>
            <a:r>
              <a:rPr lang="zh-CN" altLang="en-US" b="1" u="sng" dirty="0" smtClean="0">
                <a:latin typeface="Times New Roman" panose="02020603050405020304" pitchFamily="18" charset="0"/>
                <a:cs typeface="Times New Roman" panose="02020603050405020304" pitchFamily="18" charset="0"/>
              </a:rPr>
              <a:t>really</a:t>
            </a:r>
            <a:r>
              <a:rPr lang="en-US" altLang="zh-CN" b="1" dirty="0" smtClean="0">
                <a:latin typeface="Times New Roman" panose="02020603050405020304" pitchFamily="18" charset="0"/>
                <a:cs typeface="Times New Roman" panose="02020603050405020304" pitchFamily="18" charset="0"/>
              </a:rPr>
              <a:t> </a:t>
            </a:r>
            <a:r>
              <a:rPr lang="zh-CN" altLang="en-US" b="1" dirty="0" smtClean="0">
                <a:latin typeface="Times New Roman" panose="02020603050405020304" pitchFamily="18" charset="0"/>
                <a:cs typeface="Times New Roman" panose="02020603050405020304" pitchFamily="18" charset="0"/>
              </a:rPr>
              <a:t>impressive</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形象表示经历难忘，历历在目；用</a:t>
            </a:r>
            <a:r>
              <a:rPr lang="en-US" altLang="zh-CN" b="1" dirty="0" smtClean="0">
                <a:latin typeface="Times New Roman" panose="02020603050405020304" pitchFamily="18" charset="0"/>
                <a:cs typeface="Times New Roman" panose="02020603050405020304" pitchFamily="18" charset="0"/>
              </a:rPr>
              <a:t> “certainly</a:t>
            </a:r>
            <a:r>
              <a:rPr lang="zh-CN" altLang="en-US" b="1" baseline="-25000" dirty="0" smtClean="0">
                <a:latin typeface="Times New Roman" panose="02020603050405020304" pitchFamily="18" charset="0"/>
                <a:cs typeface="Times New Roman" panose="02020603050405020304" pitchFamily="18" charset="0"/>
              </a:rPr>
              <a:t>因果</a:t>
            </a:r>
            <a:r>
              <a:rPr lang="zh-CN" altLang="en-US" b="1" dirty="0" smtClean="0">
                <a:latin typeface="Times New Roman" panose="02020603050405020304" pitchFamily="18" charset="0"/>
                <a:cs typeface="Times New Roman" panose="02020603050405020304" pitchFamily="18" charset="0"/>
              </a:rPr>
              <a:t>，as well</a:t>
            </a:r>
            <a:r>
              <a:rPr lang="zh-CN" altLang="en-US" b="1" baseline="-25000" dirty="0" smtClean="0">
                <a:latin typeface="Times New Roman" panose="02020603050405020304" pitchFamily="18" charset="0"/>
                <a:cs typeface="Times New Roman" panose="02020603050405020304" pitchFamily="18" charset="0"/>
              </a:rPr>
              <a:t>递进</a:t>
            </a:r>
            <a:r>
              <a:rPr lang="zh-CN" altLang="en-US" b="1" dirty="0" smtClean="0">
                <a:latin typeface="Times New Roman" panose="02020603050405020304" pitchFamily="18" charset="0"/>
                <a:cs typeface="Times New Roman" panose="02020603050405020304" pitchFamily="18" charset="0"/>
              </a:rPr>
              <a:t>，also</a:t>
            </a:r>
            <a:r>
              <a:rPr lang="zh-CN" altLang="en-US" b="1" baseline="-25000" dirty="0" smtClean="0">
                <a:latin typeface="Times New Roman" panose="02020603050405020304" pitchFamily="18" charset="0"/>
                <a:cs typeface="Times New Roman" panose="02020603050405020304" pitchFamily="18" charset="0"/>
              </a:rPr>
              <a:t>并列</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清晰表明语义逻辑和上下文的衔接。这些小词的运用，文风朴实，娓娓道来，</a:t>
            </a:r>
            <a:r>
              <a:rPr lang="zh-CN" altLang="en-US" b="1" dirty="0" smtClean="0">
                <a:latin typeface="Times New Roman" panose="02020603050405020304" pitchFamily="18" charset="0"/>
                <a:cs typeface="Times New Roman" panose="02020603050405020304" pitchFamily="18" charset="0"/>
                <a:sym typeface="+mn-ea"/>
              </a:rPr>
              <a:t>体现了</a:t>
            </a:r>
            <a:r>
              <a:rPr lang="zh-CN" altLang="en-US" b="1" dirty="0" smtClean="0">
                <a:latin typeface="Times New Roman" panose="02020603050405020304" pitchFamily="18" charset="0"/>
                <a:cs typeface="Times New Roman" panose="02020603050405020304" pitchFamily="18" charset="0"/>
              </a:rPr>
              <a:t>朋友之间亲和自然的真实交际。</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bldLvl="0" animBg="1"/>
      <p:bldP spid="15" grpId="1" animBg="1"/>
      <p:bldP spid="16" grpId="0"/>
      <p:bldP spid="1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003675"/>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68135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rgbClr val="C00000"/>
                          </a:solidFill>
                        </a:rPr>
                        <a:t>合理建构</a:t>
                      </a:r>
                      <a:endParaRPr lang="zh-CN" altLang="en-US">
                        <a:solidFill>
                          <a:srgbClr val="C00000"/>
                        </a:solidFill>
                      </a:endParaRPr>
                    </a:p>
                    <a:p>
                      <a:pPr algn="ctr">
                        <a:buNone/>
                      </a:pPr>
                      <a:r>
                        <a:rPr lang="zh-CN" altLang="en-US" sz="1200">
                          <a:solidFill>
                            <a:srgbClr val="002060"/>
                          </a:solidFill>
                          <a:sym typeface="+mn-ea"/>
                        </a:rPr>
                        <a:t>Logic  bridges</a:t>
                      </a:r>
                      <a:endParaRPr lang="zh-CN" altLang="en-US"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chemeClr val="tx1"/>
                          </a:solidFill>
                        </a:rPr>
                        <a:t>真实交际</a:t>
                      </a:r>
                      <a:endParaRPr lang="zh-CN" altLang="en-US">
                        <a:solidFill>
                          <a:schemeClr val="tx1"/>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322320">
                <a:tc>
                  <a:txBody>
                    <a:bodyPr/>
                    <a:p>
                      <a:pPr algn="l">
                        <a:buNone/>
                      </a:pPr>
                      <a:r>
                        <a:rPr lang="en-US" altLang="zh-CN" sz="1400" b="1"/>
                        <a:t>   </a:t>
                      </a:r>
                      <a:r>
                        <a:rPr lang="zh-CN" altLang="en-US" sz="1400" b="1"/>
                        <a:t>假如你是李华。在你们学校任教一年的新西兰外教 Mr. Smith 即将结束教学任务启程回国。作为班长，你代表同学们在班级的欢送会上致欢送辞，并赠送礼物冰墩墩（Bing DwenDwen），内容包括：1. 感谢 Mr. Smith 的付出；</a:t>
                      </a:r>
                      <a:endParaRPr lang="zh-CN" altLang="en-US" sz="1400" b="1"/>
                    </a:p>
                    <a:p>
                      <a:pPr>
                        <a:buNone/>
                      </a:pPr>
                      <a:r>
                        <a:rPr lang="zh-CN" altLang="en-US" sz="1400" b="1"/>
                        <a:t>2. 选择礼物的理由；</a:t>
                      </a:r>
                      <a:endParaRPr lang="zh-CN" altLang="en-US" sz="1400" b="1"/>
                    </a:p>
                    <a:p>
                      <a:pPr>
                        <a:buNone/>
                      </a:pPr>
                      <a:r>
                        <a:rPr lang="zh-CN" altLang="en-US" sz="1400" b="1"/>
                        <a:t>3. 对他的美好祝愿。</a:t>
                      </a:r>
                      <a:endParaRPr lang="zh-CN" altLang="en-US" sz="1400" b="1"/>
                    </a:p>
                    <a:p>
                      <a:pPr>
                        <a:buNone/>
                      </a:pPr>
                      <a:endParaRPr lang="zh-CN" altLang="en-US" sz="14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sp>
        <p:nvSpPr>
          <p:cNvPr id="5" name="TextBox 3"/>
          <p:cNvSpPr txBox="1"/>
          <p:nvPr/>
        </p:nvSpPr>
        <p:spPr>
          <a:xfrm>
            <a:off x="534035" y="144780"/>
            <a:ext cx="76860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考场如何快速审题？</a:t>
            </a:r>
            <a:r>
              <a:rPr lang="zh-CN" altLang="en-US" sz="2000" b="1" baseline="-25000" dirty="0">
                <a:solidFill>
                  <a:srgbClr val="C00000"/>
                </a:solidFill>
                <a:latin typeface="微软雅黑" panose="020B0503020204020204" pitchFamily="34" charset="-122"/>
                <a:ea typeface="微软雅黑" panose="020B0503020204020204" pitchFamily="34" charset="-122"/>
              </a:rPr>
              <a:t>抓三点</a:t>
            </a:r>
            <a:r>
              <a:rPr lang="en-US" altLang="zh-CN" sz="2000" b="1" baseline="-25000" dirty="0">
                <a:solidFill>
                  <a:srgbClr val="C00000"/>
                </a:solidFill>
                <a:latin typeface="微软雅黑" panose="020B0503020204020204" pitchFamily="34" charset="-122"/>
                <a:ea typeface="微软雅黑" panose="020B0503020204020204" pitchFamily="34" charset="-122"/>
              </a:rPr>
              <a:t>“</a:t>
            </a:r>
            <a:r>
              <a:rPr lang="zh-CN" altLang="en-US" sz="2000" b="1" baseline="-25000" dirty="0">
                <a:solidFill>
                  <a:srgbClr val="C00000"/>
                </a:solidFill>
                <a:latin typeface="微软雅黑" panose="020B0503020204020204" pitchFamily="34" charset="-122"/>
                <a:ea typeface="微软雅黑" panose="020B0503020204020204" pitchFamily="34" charset="-122"/>
              </a:rPr>
              <a:t>出发点</a:t>
            </a:r>
            <a:r>
              <a:rPr lang="en-US" altLang="zh-CN" sz="2000" b="1" baseline="-25000" dirty="0">
                <a:solidFill>
                  <a:srgbClr val="C00000"/>
                </a:solidFill>
                <a:latin typeface="微软雅黑" panose="020B0503020204020204" pitchFamily="34" charset="-122"/>
                <a:ea typeface="微软雅黑" panose="020B0503020204020204" pitchFamily="34" charset="-122"/>
              </a:rPr>
              <a:t>---</a:t>
            </a:r>
            <a:r>
              <a:rPr lang="zh-CN" altLang="en-US" sz="2000" b="1" baseline="-25000" dirty="0">
                <a:solidFill>
                  <a:srgbClr val="C00000"/>
                </a:solidFill>
                <a:latin typeface="微软雅黑" panose="020B0503020204020204" pitchFamily="34" charset="-122"/>
                <a:ea typeface="微软雅黑" panose="020B0503020204020204" pitchFamily="34" charset="-122"/>
              </a:rPr>
              <a:t>共鸣点</a:t>
            </a:r>
            <a:r>
              <a:rPr lang="en-US" altLang="zh-CN" sz="2000" b="1" baseline="-25000" dirty="0">
                <a:solidFill>
                  <a:srgbClr val="C00000"/>
                </a:solidFill>
                <a:latin typeface="微软雅黑" panose="020B0503020204020204" pitchFamily="34" charset="-122"/>
                <a:ea typeface="微软雅黑" panose="020B0503020204020204" pitchFamily="34" charset="-122"/>
              </a:rPr>
              <a:t>---耦合点”</a:t>
            </a:r>
            <a:r>
              <a:rPr lang="zh-CN" altLang="en-US" sz="2000" b="1" baseline="-25000" dirty="0">
                <a:solidFill>
                  <a:srgbClr val="C00000"/>
                </a:solidFill>
                <a:latin typeface="微软雅黑" panose="020B0503020204020204" pitchFamily="34" charset="-122"/>
                <a:ea typeface="微软雅黑" panose="020B0503020204020204" pitchFamily="34" charset="-122"/>
              </a:rPr>
              <a:t>，促写作的重点亮点泪点到位</a:t>
            </a:r>
            <a:endParaRPr lang="zh-CN" altLang="en-US" sz="2000" b="1" baseline="-25000"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58595"/>
            <a:ext cx="6689725" cy="1994535"/>
          </a:xfrm>
          <a:prstGeom prst="rect">
            <a:avLst/>
          </a:prstGeom>
          <a:noFill/>
        </p:spPr>
        <p:txBody>
          <a:bodyPr wrap="square" rtlCol="0" anchor="t">
            <a:spAutoFit/>
          </a:bodyPr>
          <a:p>
            <a:pPr algn="l" defTabSz="913765">
              <a:lnSpc>
                <a:spcPts val="2120"/>
              </a:lnSpc>
            </a:pP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交际的</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出发点</a:t>
            </a: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情感的</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共鸣点</a:t>
            </a: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要点的</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耦合点</a:t>
            </a:r>
            <a:r>
              <a:rPr lang="zh-CN" altLang="en-US" sz="1600" b="1"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a:p>
            <a:pPr algn="l" defTabSz="913765">
              <a:lnSpc>
                <a:spcPts val="2120"/>
              </a:lnSpc>
            </a:pPr>
            <a:endParaRPr lang="zh-CN" altLang="en-US"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117975" y="1458595"/>
            <a:ext cx="2540000" cy="337185"/>
          </a:xfrm>
          <a:prstGeom prst="rect">
            <a:avLst/>
          </a:prstGeom>
          <a:noFill/>
        </p:spPr>
        <p:txBody>
          <a:bodyPr wrap="square" rtlCol="0" anchor="t">
            <a:spAutoFit/>
          </a:bodyPr>
          <a:p>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欢送外教回国</a:t>
            </a:r>
            <a:endPar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4117975" y="1916430"/>
            <a:ext cx="3460750" cy="337185"/>
          </a:xfrm>
          <a:prstGeom prst="rect">
            <a:avLst/>
          </a:prstGeom>
          <a:noFill/>
        </p:spPr>
        <p:txBody>
          <a:bodyPr wrap="square" rtlCol="0" anchor="t">
            <a:spAutoFit/>
          </a:bodyPr>
          <a:p>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依依不舍</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感激付出</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祝愿未来</a:t>
            </a:r>
            <a:endPar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163060" y="2391410"/>
            <a:ext cx="4502785" cy="583565"/>
          </a:xfrm>
          <a:prstGeom prst="rect">
            <a:avLst/>
          </a:prstGeom>
          <a:noFill/>
        </p:spPr>
        <p:txBody>
          <a:bodyPr wrap="square" rtlCol="0" anchor="t">
            <a:spAutoFit/>
          </a:bodyPr>
          <a:p>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付出是重点</a:t>
            </a:r>
            <a:r>
              <a:rPr lang="zh-CN" altLang="en-US" sz="1600" b="1" baseline="-25000" dirty="0" smtClean="0">
                <a:solidFill>
                  <a:srgbClr val="C00000"/>
                </a:solidFill>
                <a:latin typeface="Times New Roman" panose="02020603050405020304" pitchFamily="18" charset="0"/>
                <a:cs typeface="Times New Roman" panose="02020603050405020304" pitchFamily="18" charset="0"/>
              </a:rPr>
              <a:t>感人事迹</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礼物是亮点</a:t>
            </a:r>
            <a:r>
              <a:rPr lang="zh-CN" altLang="en-US" sz="1600" b="1" baseline="-25000" dirty="0" smtClean="0">
                <a:solidFill>
                  <a:srgbClr val="C00000"/>
                </a:solidFill>
                <a:latin typeface="Times New Roman" panose="02020603050405020304" pitchFamily="18" charset="0"/>
                <a:cs typeface="Times New Roman" panose="02020603050405020304" pitchFamily="18" charset="0"/>
              </a:rPr>
              <a:t>中华文化传播</a:t>
            </a:r>
            <a:r>
              <a:rPr lang="en-US" altLang="zh-CN" sz="16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zh-CN" altLang="en-US" sz="1600" b="1" dirty="0" smtClean="0">
                <a:solidFill>
                  <a:schemeClr val="accent5">
                    <a:lumMod val="75000"/>
                  </a:schemeClr>
                </a:solidFill>
                <a:latin typeface="Times New Roman" panose="02020603050405020304" pitchFamily="18" charset="0"/>
                <a:cs typeface="Times New Roman" panose="02020603050405020304" pitchFamily="18" charset="0"/>
              </a:rPr>
              <a:t>祝愿是泪点</a:t>
            </a:r>
            <a:r>
              <a:rPr lang="zh-CN" altLang="en-US" sz="1600" b="1" baseline="-25000" dirty="0" smtClean="0">
                <a:solidFill>
                  <a:srgbClr val="C00000"/>
                </a:solidFill>
                <a:latin typeface="Times New Roman" panose="02020603050405020304" pitchFamily="18" charset="0"/>
                <a:cs typeface="Times New Roman" panose="02020603050405020304" pitchFamily="18" charset="0"/>
              </a:rPr>
              <a:t>情感交流</a:t>
            </a:r>
            <a:endParaRPr lang="zh-CN" altLang="en-US" sz="1600" b="1" baseline="-25000" dirty="0" smtClean="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0710" y="3620135"/>
            <a:ext cx="1032510" cy="1482725"/>
          </a:xfrm>
          <a:prstGeom prst="rect">
            <a:avLst/>
          </a:prstGeom>
        </p:spPr>
      </p:pic>
      <p:sp>
        <p:nvSpPr>
          <p:cNvPr id="15" name="矩形 14"/>
          <p:cNvSpPr/>
          <p:nvPr/>
        </p:nvSpPr>
        <p:spPr>
          <a:xfrm>
            <a:off x="3086735" y="3112770"/>
            <a:ext cx="5133975" cy="1791335"/>
          </a:xfrm>
          <a:prstGeom prst="rect">
            <a:avLst/>
          </a:prstGeom>
          <a:solidFill>
            <a:srgbClr val="FFFEA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861185" y="3145790"/>
            <a:ext cx="1830705" cy="1735455"/>
          </a:xfrm>
          <a:prstGeom prst="rect">
            <a:avLst/>
          </a:prstGeom>
        </p:spPr>
      </p:pic>
      <p:sp>
        <p:nvSpPr>
          <p:cNvPr id="16" name="文本框 15"/>
          <p:cNvSpPr txBox="1"/>
          <p:nvPr/>
        </p:nvSpPr>
        <p:spPr>
          <a:xfrm>
            <a:off x="2540635" y="3241040"/>
            <a:ext cx="5725795" cy="1545590"/>
          </a:xfrm>
          <a:prstGeom prst="rect">
            <a:avLst/>
          </a:prstGeom>
          <a:noFill/>
        </p:spPr>
        <p:txBody>
          <a:bodyPr wrap="square" rtlCol="0">
            <a:spAutoFit/>
          </a:bodyPr>
          <a:p>
            <a:r>
              <a:rPr lang="zh-CN" altLang="en-US" b="1" dirty="0" smtClean="0">
                <a:latin typeface="Times New Roman" panose="02020603050405020304" pitchFamily="18" charset="0"/>
                <a:cs typeface="Times New Roman" panose="02020603050405020304" pitchFamily="18" charset="0"/>
              </a:rPr>
              <a:t>审题误区：</a:t>
            </a:r>
            <a:endParaRPr lang="zh-CN" altLang="en-US"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1.</a:t>
            </a:r>
            <a:r>
              <a:rPr lang="zh-CN" altLang="en-US" b="1" dirty="0" smtClean="0">
                <a:latin typeface="Times New Roman" panose="02020603050405020304" pitchFamily="18" charset="0"/>
                <a:cs typeface="Times New Roman" panose="02020603050405020304" pitchFamily="18" charset="0"/>
              </a:rPr>
              <a:t>背熟了</a:t>
            </a:r>
            <a:r>
              <a:rPr lang="en-US" altLang="zh-CN" b="1" dirty="0" smtClean="0">
                <a:latin typeface="Times New Roman" panose="02020603050405020304" pitchFamily="18" charset="0"/>
                <a:cs typeface="Times New Roman" panose="02020603050405020304" pitchFamily="18" charset="0"/>
              </a:rPr>
              <a:t>“冰墩墩（Bing Dwen Dwen）”</a:t>
            </a:r>
            <a:r>
              <a:rPr lang="zh-CN" altLang="en-US" b="1" dirty="0" smtClean="0">
                <a:latin typeface="Times New Roman" panose="02020603050405020304" pitchFamily="18" charset="0"/>
                <a:cs typeface="Times New Roman" panose="02020603050405020304" pitchFamily="18" charset="0"/>
              </a:rPr>
              <a:t>的素材，就不假思索地大写特写，成了一场产品发布会；</a:t>
            </a:r>
            <a:endParaRPr lang="zh-CN" altLang="en-US"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2.</a:t>
            </a:r>
            <a:r>
              <a:rPr lang="zh-CN" altLang="en-US" b="1" dirty="0" smtClean="0">
                <a:latin typeface="Times New Roman" panose="02020603050405020304" pitchFamily="18" charset="0"/>
                <a:cs typeface="Times New Roman" panose="02020603050405020304" pitchFamily="18" charset="0"/>
              </a:rPr>
              <a:t>对 Mr. Smith 的付出写得很抽象，人云亦云，没有把握新西兰外教的特点，如</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we’ll never forget the help you offered us. It was under your professional guidance that we have made such rapid progress in English. </a:t>
            </a:r>
            <a:r>
              <a:rPr lang="en-US" altLang="zh-CN" b="1" dirty="0" smtClean="0">
                <a:latin typeface="Times New Roman" panose="02020603050405020304" pitchFamily="18" charset="0"/>
                <a:cs typeface="Times New Roman" panose="02020603050405020304" pitchFamily="18" charset="0"/>
              </a:rPr>
              <a:t>”</a:t>
            </a:r>
            <a:r>
              <a:rPr lang="zh-CN" altLang="en-US" b="1" dirty="0" smtClean="0">
                <a:latin typeface="Times New Roman" panose="02020603050405020304" pitchFamily="18" charset="0"/>
                <a:cs typeface="Times New Roman" panose="02020603050405020304" pitchFamily="18" charset="0"/>
              </a:rPr>
              <a:t>写得很敷衍。应写出具体感人的事件。</a:t>
            </a:r>
            <a:endParaRPr lang="zh-CN" altLang="en-US" b="1"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5" grpId="0" bldLvl="0" animBg="1"/>
      <p:bldP spid="15" grpId="1" animBg="1"/>
      <p:bldP spid="16" grpId="0"/>
      <p:bldP spid="16" grpId="1"/>
      <p:bldP spid="7" grpId="0"/>
      <p:bldP spid="7" grpId="1"/>
      <p:bldP spid="8" grpId="0"/>
      <p:bldP spid="8" grpId="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30293" y="1731555"/>
            <a:ext cx="4412200" cy="914847"/>
            <a:chOff x="3650291" y="1805278"/>
            <a:chExt cx="4412200" cy="914847"/>
          </a:xfrm>
        </p:grpSpPr>
        <p:pic>
          <p:nvPicPr>
            <p:cNvPr id="5" name="矩形 2"/>
            <p:cNvPicPr>
              <a:picLocks noChangeArrowheads="1"/>
            </p:cNvPicPr>
            <p:nvPr/>
          </p:nvPicPr>
          <p:blipFill>
            <a:blip r:embed="rId1" cstate="print"/>
            <a:srcRect/>
            <a:stretch>
              <a:fillRect/>
            </a:stretch>
          </p:blipFill>
          <p:spPr bwMode="auto">
            <a:xfrm>
              <a:off x="3650291" y="2069512"/>
              <a:ext cx="4412200" cy="650613"/>
            </a:xfrm>
            <a:prstGeom prst="rect">
              <a:avLst/>
            </a:prstGeom>
            <a:noFill/>
            <a:ln w="9525" cmpd="sng">
              <a:noFill/>
              <a:miter lim="800000"/>
              <a:headEnd/>
              <a:tailEnd/>
            </a:ln>
          </p:spPr>
        </p:pic>
        <p:grpSp>
          <p:nvGrpSpPr>
            <p:cNvPr id="6" name="组合 5"/>
            <p:cNvGrpSpPr/>
            <p:nvPr/>
          </p:nvGrpSpPr>
          <p:grpSpPr>
            <a:xfrm>
              <a:off x="3941944" y="1805278"/>
              <a:ext cx="746584" cy="746584"/>
              <a:chOff x="3811619" y="2311385"/>
              <a:chExt cx="950912" cy="950912"/>
            </a:xfrm>
          </p:grpSpPr>
          <p:pic>
            <p:nvPicPr>
              <p:cNvPr id="7" name="圆角矩形 9"/>
              <p:cNvPicPr>
                <a:picLocks noChangeAspect="1" noChangeArrowheads="1"/>
              </p:cNvPicPr>
              <p:nvPr/>
            </p:nvPicPr>
            <p:blipFill>
              <a:blip r:embed="rId2" cstate="print"/>
              <a:srcRect/>
              <a:stretch>
                <a:fillRect/>
              </a:stretch>
            </p:blipFill>
            <p:spPr bwMode="auto">
              <a:xfrm>
                <a:off x="3811619" y="2311385"/>
                <a:ext cx="950912" cy="950912"/>
              </a:xfrm>
              <a:prstGeom prst="rect">
                <a:avLst/>
              </a:prstGeom>
              <a:noFill/>
              <a:ln w="9525" cmpd="sng">
                <a:noFill/>
                <a:miter lim="800000"/>
                <a:headEnd/>
                <a:tailEnd/>
              </a:ln>
            </p:spPr>
          </p:pic>
          <p:sp>
            <p:nvSpPr>
              <p:cNvPr id="8" name="TextBox 61"/>
              <p:cNvSpPr txBox="1">
                <a:spLocks noChangeArrowheads="1"/>
              </p:cNvSpPr>
              <p:nvPr/>
            </p:nvSpPr>
            <p:spPr bwMode="auto">
              <a:xfrm>
                <a:off x="4102131" y="2601897"/>
                <a:ext cx="379413" cy="392011"/>
              </a:xfrm>
              <a:prstGeom prst="rect">
                <a:avLst/>
              </a:prstGeom>
              <a:noFill/>
              <a:ln w="9525">
                <a:noFill/>
                <a:miter lim="800000"/>
              </a:ln>
            </p:spPr>
            <p:txBody>
              <a:bodyPr>
                <a:spAutoFit/>
              </a:bodyPr>
              <a:p>
                <a:pPr algn="ctr" eaLnBrk="0" hangingPunct="0"/>
                <a:r>
                  <a:rPr lang="en-US" sz="1400" b="1" dirty="0">
                    <a:latin typeface="微软雅黑" panose="020B0503020204020204" pitchFamily="34" charset="-122"/>
                    <a:ea typeface="微软雅黑" panose="020B0503020204020204" pitchFamily="34" charset="-122"/>
                  </a:rPr>
                  <a:t>2</a:t>
                </a:r>
                <a:endParaRPr lang="zh-CN" altLang="en-US" sz="1400" b="1" dirty="0">
                  <a:latin typeface="微软雅黑" panose="020B0503020204020204" pitchFamily="34" charset="-122"/>
                  <a:ea typeface="微软雅黑" panose="020B0503020204020204" pitchFamily="34" charset="-122"/>
                </a:endParaRPr>
              </a:p>
            </p:txBody>
          </p:sp>
        </p:grpSp>
      </p:grpSp>
      <p:sp>
        <p:nvSpPr>
          <p:cNvPr id="2" name="TextBox 71"/>
          <p:cNvSpPr txBox="1">
            <a:spLocks noChangeArrowheads="1"/>
          </p:cNvSpPr>
          <p:nvPr/>
        </p:nvSpPr>
        <p:spPr bwMode="auto">
          <a:xfrm>
            <a:off x="4178300" y="1946275"/>
            <a:ext cx="3660140"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语篇的严谨：</a:t>
            </a:r>
            <a:r>
              <a:rPr lang="zh-CN" altLang="en-US" sz="1600" dirty="0">
                <a:latin typeface="微软雅黑" panose="020B0503020204020204" pitchFamily="34" charset="-122"/>
                <a:ea typeface="微软雅黑" panose="020B0503020204020204" pitchFamily="34" charset="-122"/>
              </a:rPr>
              <a:t>审题细心，角色代入</a:t>
            </a:r>
            <a:endParaRPr lang="zh-CN" altLang="en-US" sz="16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2832155" y="2709096"/>
            <a:ext cx="4809797" cy="919832"/>
            <a:chOff x="3247708" y="2494528"/>
            <a:chExt cx="4809797" cy="919832"/>
          </a:xfrm>
        </p:grpSpPr>
        <p:pic>
          <p:nvPicPr>
            <p:cNvPr id="11" name="矩形 3"/>
            <p:cNvPicPr>
              <a:picLocks noChangeArrowheads="1"/>
            </p:cNvPicPr>
            <p:nvPr/>
          </p:nvPicPr>
          <p:blipFill>
            <a:blip r:embed="rId3" cstate="print"/>
            <a:srcRect/>
            <a:stretch>
              <a:fillRect/>
            </a:stretch>
          </p:blipFill>
          <p:spPr bwMode="auto">
            <a:xfrm>
              <a:off x="3247708" y="2762501"/>
              <a:ext cx="4809797" cy="651859"/>
            </a:xfrm>
            <a:prstGeom prst="rect">
              <a:avLst/>
            </a:prstGeom>
            <a:noFill/>
            <a:ln w="9525" cmpd="sng">
              <a:noFill/>
              <a:miter lim="800000"/>
              <a:headEnd/>
              <a:tailEnd/>
            </a:ln>
          </p:spPr>
        </p:pic>
        <p:grpSp>
          <p:nvGrpSpPr>
            <p:cNvPr id="12" name="组合 11"/>
            <p:cNvGrpSpPr/>
            <p:nvPr/>
          </p:nvGrpSpPr>
          <p:grpSpPr>
            <a:xfrm>
              <a:off x="3597942" y="2494528"/>
              <a:ext cx="746584" cy="746585"/>
              <a:chOff x="3373469" y="3189272"/>
              <a:chExt cx="950912" cy="950913"/>
            </a:xfrm>
          </p:grpSpPr>
          <p:pic>
            <p:nvPicPr>
              <p:cNvPr id="13" name="圆角矩形 12"/>
              <p:cNvPicPr>
                <a:picLocks noChangeAspect="1" noChangeArrowheads="1"/>
              </p:cNvPicPr>
              <p:nvPr/>
            </p:nvPicPr>
            <p:blipFill>
              <a:blip r:embed="rId4" cstate="print"/>
              <a:srcRect/>
              <a:stretch>
                <a:fillRect/>
              </a:stretch>
            </p:blipFill>
            <p:spPr bwMode="auto">
              <a:xfrm>
                <a:off x="3373469" y="3189272"/>
                <a:ext cx="950912" cy="950913"/>
              </a:xfrm>
              <a:prstGeom prst="rect">
                <a:avLst/>
              </a:prstGeom>
              <a:noFill/>
              <a:ln w="9525" cmpd="sng">
                <a:noFill/>
                <a:miter lim="800000"/>
                <a:headEnd/>
                <a:tailEnd/>
              </a:ln>
            </p:spPr>
          </p:pic>
          <p:sp>
            <p:nvSpPr>
              <p:cNvPr id="14" name="TextBox 61"/>
              <p:cNvSpPr txBox="1">
                <a:spLocks noChangeArrowheads="1"/>
              </p:cNvSpPr>
              <p:nvPr/>
            </p:nvSpPr>
            <p:spPr bwMode="auto">
              <a:xfrm>
                <a:off x="3662394" y="3476610"/>
                <a:ext cx="379413"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3</a:t>
                </a:r>
                <a:endParaRPr lang="zh-CN" altLang="en-US" sz="1400" b="1">
                  <a:latin typeface="微软雅黑" panose="020B0503020204020204" pitchFamily="34" charset="-122"/>
                  <a:ea typeface="微软雅黑" panose="020B0503020204020204" pitchFamily="34" charset="-122"/>
                </a:endParaRPr>
              </a:p>
            </p:txBody>
          </p:sp>
        </p:grpSp>
      </p:grpSp>
      <p:pic>
        <p:nvPicPr>
          <p:cNvPr id="30" name="任意多边形 18"/>
          <p:cNvPicPr>
            <a:picLocks noChangeArrowheads="1"/>
          </p:cNvPicPr>
          <p:nvPr/>
        </p:nvPicPr>
        <p:blipFill>
          <a:blip r:embed="rId5" cstate="print"/>
          <a:srcRect/>
          <a:stretch>
            <a:fillRect/>
          </a:stretch>
        </p:blipFill>
        <p:spPr bwMode="auto">
          <a:xfrm>
            <a:off x="1608174" y="403152"/>
            <a:ext cx="2398043" cy="3872516"/>
          </a:xfrm>
          <a:prstGeom prst="rect">
            <a:avLst/>
          </a:prstGeom>
          <a:noFill/>
          <a:ln w="9525" cmpd="sng">
            <a:noFill/>
            <a:miter lim="800000"/>
            <a:headEnd/>
            <a:tailEnd/>
          </a:ln>
        </p:spPr>
      </p:pic>
      <p:sp>
        <p:nvSpPr>
          <p:cNvPr id="31" name="TextBox 34"/>
          <p:cNvSpPr txBox="1">
            <a:spLocks noChangeArrowheads="1"/>
          </p:cNvSpPr>
          <p:nvPr/>
        </p:nvSpPr>
        <p:spPr bwMode="auto">
          <a:xfrm>
            <a:off x="3802380" y="2891155"/>
            <a:ext cx="3366770"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语篇的风格：</a:t>
            </a:r>
            <a:r>
              <a:rPr lang="zh-CN" altLang="en-US" sz="1600" dirty="0">
                <a:latin typeface="微软雅黑" panose="020B0503020204020204" pitchFamily="34" charset="-122"/>
                <a:ea typeface="微软雅黑" panose="020B0503020204020204" pitchFamily="34" charset="-122"/>
              </a:rPr>
              <a:t>词汇丰富，语义连贯</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3579863" y="891285"/>
            <a:ext cx="4019590" cy="894904"/>
            <a:chOff x="4037916" y="1130984"/>
            <a:chExt cx="4019590" cy="894904"/>
          </a:xfrm>
        </p:grpSpPr>
        <p:pic>
          <p:nvPicPr>
            <p:cNvPr id="35" name="矩形 1"/>
            <p:cNvPicPr>
              <a:picLocks noChangeArrowheads="1"/>
            </p:cNvPicPr>
            <p:nvPr/>
          </p:nvPicPr>
          <p:blipFill>
            <a:blip r:embed="rId6" cstate="print"/>
            <a:srcRect/>
            <a:stretch>
              <a:fillRect/>
            </a:stretch>
          </p:blipFill>
          <p:spPr bwMode="auto">
            <a:xfrm>
              <a:off x="4037916" y="1375275"/>
              <a:ext cx="4019590" cy="650613"/>
            </a:xfrm>
            <a:prstGeom prst="rect">
              <a:avLst/>
            </a:prstGeom>
            <a:noFill/>
            <a:ln w="9525" cmpd="sng">
              <a:noFill/>
              <a:miter lim="800000"/>
              <a:headEnd/>
              <a:tailEnd/>
            </a:ln>
          </p:spPr>
        </p:pic>
        <p:grpSp>
          <p:nvGrpSpPr>
            <p:cNvPr id="36" name="组合 35"/>
            <p:cNvGrpSpPr/>
            <p:nvPr/>
          </p:nvGrpSpPr>
          <p:grpSpPr>
            <a:xfrm>
              <a:off x="4344526" y="1130984"/>
              <a:ext cx="746585" cy="746585"/>
              <a:chOff x="4324381" y="1452547"/>
              <a:chExt cx="950913" cy="950913"/>
            </a:xfrm>
          </p:grpSpPr>
          <p:pic>
            <p:nvPicPr>
              <p:cNvPr id="37" name="圆角矩形 22"/>
              <p:cNvPicPr>
                <a:picLocks noChangeAspect="1" noChangeArrowheads="1"/>
              </p:cNvPicPr>
              <p:nvPr/>
            </p:nvPicPr>
            <p:blipFill>
              <a:blip r:embed="rId7" cstate="print"/>
              <a:srcRect/>
              <a:stretch>
                <a:fillRect/>
              </a:stretch>
            </p:blipFill>
            <p:spPr bwMode="auto">
              <a:xfrm>
                <a:off x="4324381" y="1452547"/>
                <a:ext cx="950913" cy="950913"/>
              </a:xfrm>
              <a:prstGeom prst="rect">
                <a:avLst/>
              </a:prstGeom>
              <a:noFill/>
              <a:ln w="9525" cmpd="sng">
                <a:noFill/>
                <a:miter lim="800000"/>
                <a:headEnd/>
                <a:tailEnd/>
              </a:ln>
            </p:spPr>
          </p:pic>
          <p:sp>
            <p:nvSpPr>
              <p:cNvPr id="38" name="TextBox 61"/>
              <p:cNvSpPr txBox="1">
                <a:spLocks noChangeArrowheads="1"/>
              </p:cNvSpPr>
              <p:nvPr/>
            </p:nvSpPr>
            <p:spPr bwMode="auto">
              <a:xfrm>
                <a:off x="4611719" y="1738297"/>
                <a:ext cx="379412"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1</a:t>
                </a:r>
                <a:endParaRPr lang="zh-CN" altLang="en-US" sz="1400" b="1">
                  <a:latin typeface="微软雅黑" panose="020B0503020204020204" pitchFamily="34" charset="-122"/>
                  <a:ea typeface="微软雅黑" panose="020B0503020204020204" pitchFamily="34" charset="-122"/>
                </a:endParaRPr>
              </a:p>
            </p:txBody>
          </p:sp>
        </p:grpSp>
      </p:grpSp>
      <p:sp>
        <p:nvSpPr>
          <p:cNvPr id="39" name="TextBox 34"/>
          <p:cNvSpPr txBox="1">
            <a:spLocks noChangeArrowheads="1"/>
          </p:cNvSpPr>
          <p:nvPr/>
        </p:nvSpPr>
        <p:spPr bwMode="auto">
          <a:xfrm>
            <a:off x="4516120" y="1001395"/>
            <a:ext cx="3937635"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语篇的外貌：</a:t>
            </a:r>
            <a:r>
              <a:rPr lang="zh-CN" altLang="en-US" sz="1600" dirty="0">
                <a:latin typeface="微软雅黑" panose="020B0503020204020204" pitchFamily="34" charset="-122"/>
                <a:ea typeface="微软雅黑" panose="020B0503020204020204" pitchFamily="34" charset="-122"/>
              </a:rPr>
              <a:t>格式正确，拼写无误</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36603" y="688904"/>
            <a:ext cx="1500198" cy="3000395"/>
            <a:chOff x="1028728" y="892104"/>
            <a:chExt cx="1500198" cy="3000395"/>
          </a:xfrm>
        </p:grpSpPr>
        <p:pic>
          <p:nvPicPr>
            <p:cNvPr id="41" name="图片 40" descr="未标题-1.png"/>
            <p:cNvPicPr>
              <a:picLocks noChangeAspect="1"/>
            </p:cNvPicPr>
            <p:nvPr/>
          </p:nvPicPr>
          <p:blipFill>
            <a:blip r:embed="rId8" cstate="print"/>
            <a:stretch>
              <a:fillRect/>
            </a:stretch>
          </p:blipFill>
          <p:spPr>
            <a:xfrm>
              <a:off x="1028728" y="892104"/>
              <a:ext cx="1500198" cy="3000395"/>
            </a:xfrm>
            <a:prstGeom prst="rect">
              <a:avLst/>
            </a:prstGeom>
          </p:spPr>
        </p:pic>
        <p:sp>
          <p:nvSpPr>
            <p:cNvPr id="42" name="文本框 41"/>
            <p:cNvSpPr txBox="1"/>
            <p:nvPr/>
          </p:nvSpPr>
          <p:spPr>
            <a:xfrm>
              <a:off x="1145220" y="2754713"/>
              <a:ext cx="1210588" cy="707886"/>
            </a:xfrm>
            <a:prstGeom prst="rect">
              <a:avLst/>
            </a:prstGeom>
            <a:noFill/>
          </p:spPr>
          <p:txBody>
            <a:bodyPr wrap="none" rtlCol="0">
              <a:spAutoFit/>
            </a:bodyPr>
            <a:p>
              <a:r>
                <a:rPr lang="zh-CN" altLang="en-US" sz="4000" b="1" dirty="0">
                  <a:latin typeface="微软雅黑" panose="020B0503020204020204" pitchFamily="34" charset="-122"/>
                  <a:ea typeface="微软雅黑" panose="020B0503020204020204" pitchFamily="34" charset="-122"/>
                </a:rPr>
                <a:t>目录</a:t>
              </a:r>
              <a:endParaRPr lang="zh-CN" altLang="en-US" sz="4000" b="1" dirty="0">
                <a:latin typeface="微软雅黑" panose="020B0503020204020204" pitchFamily="34" charset="-122"/>
                <a:ea typeface="微软雅黑" panose="020B0503020204020204" pitchFamily="34" charset="-122"/>
              </a:endParaRPr>
            </a:p>
          </p:txBody>
        </p:sp>
      </p:grpSp>
    </p:spTree>
    <p:custDataLst>
      <p:tags r:id="rId9"/>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ppt_x</p:attrName>
                                        </p:attrNameLst>
                                      </p:cBhvr>
                                      <p:tavLst>
                                        <p:tav tm="0">
                                          <p:val>
                                            <p:strVal val="#ppt_x-.2"/>
                                          </p:val>
                                        </p:tav>
                                        <p:tav tm="100000">
                                          <p:val>
                                            <p:strVal val="#ppt_x"/>
                                          </p:val>
                                        </p:tav>
                                      </p:tavLst>
                                    </p:anim>
                                    <p:anim calcmode="lin" valueType="num">
                                      <p:cBhvr>
                                        <p:cTn id="1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
                                        </p:tgtEl>
                                      </p:cBhvr>
                                    </p:animEffect>
                                  </p:childTnLst>
                                </p:cTn>
                              </p:par>
                            </p:childTnLst>
                          </p:cTn>
                        </p:par>
                        <p:par>
                          <p:cTn id="20" fill="hold">
                            <p:stCondLst>
                              <p:cond delay="25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9"/>
                                        </p:tgtEl>
                                        <p:attrNameLst>
                                          <p:attrName>style.visibility</p:attrName>
                                        </p:attrNameLst>
                                      </p:cBhvr>
                                      <p:to>
                                        <p:strVal val="visible"/>
                                      </p:to>
                                    </p:set>
                                    <p:anim calcmode="discrete" valueType="clr">
                                      <p:cBhvr override="childStyle">
                                        <p:cTn id="23"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9"/>
                                        </p:tgtEl>
                                        <p:attrNameLst>
                                          <p:attrName>fillcolor</p:attrName>
                                        </p:attrNameLst>
                                      </p:cBhvr>
                                      <p:tavLst>
                                        <p:tav tm="0">
                                          <p:val>
                                            <p:clrVal>
                                              <a:schemeClr val="accent2"/>
                                            </p:clrVal>
                                          </p:val>
                                        </p:tav>
                                        <p:tav tm="50000">
                                          <p:val>
                                            <p:clrVal>
                                              <a:schemeClr val="hlink"/>
                                            </p:clrVal>
                                          </p:val>
                                        </p:tav>
                                      </p:tavLst>
                                    </p:anim>
                                    <p:set>
                                      <p:cBhvr>
                                        <p:cTn id="25" dur="80"/>
                                        <p:tgtEl>
                                          <p:spTgt spid="39"/>
                                        </p:tgtEl>
                                        <p:attrNameLst>
                                          <p:attrName>fill.type</p:attrName>
                                        </p:attrNameLst>
                                      </p:cBhvr>
                                      <p:to>
                                        <p:strVal val="solid"/>
                                      </p:to>
                                    </p:set>
                                  </p:childTnLst>
                                </p:cTn>
                              </p:par>
                            </p:childTnLst>
                          </p:cTn>
                        </p:par>
                        <p:par>
                          <p:cTn id="26" fill="hold">
                            <p:stCondLst>
                              <p:cond delay="2139"/>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3139"/>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2"/>
                                        </p:tgtEl>
                                        <p:attrNameLst>
                                          <p:attrName>style.visibility</p:attrName>
                                        </p:attrNameLst>
                                      </p:cBhvr>
                                      <p:to>
                                        <p:strVal val="visible"/>
                                      </p:to>
                                    </p:set>
                                    <p:anim calcmode="discrete" valueType="clr">
                                      <p:cBhvr override="childStyle">
                                        <p:cTn id="3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
                                        </p:tgtEl>
                                        <p:attrNameLst>
                                          <p:attrName>fillcolor</p:attrName>
                                        </p:attrNameLst>
                                      </p:cBhvr>
                                      <p:tavLst>
                                        <p:tav tm="0">
                                          <p:val>
                                            <p:clrVal>
                                              <a:schemeClr val="accent2"/>
                                            </p:clrVal>
                                          </p:val>
                                        </p:tav>
                                        <p:tav tm="50000">
                                          <p:val>
                                            <p:clrVal>
                                              <a:schemeClr val="hlink"/>
                                            </p:clrVal>
                                          </p:val>
                                        </p:tav>
                                      </p:tavLst>
                                    </p:anim>
                                    <p:set>
                                      <p:cBhvr>
                                        <p:cTn id="37" dur="80"/>
                                        <p:tgtEl>
                                          <p:spTgt spid="2"/>
                                        </p:tgtEl>
                                        <p:attrNameLst>
                                          <p:attrName>fill.type</p:attrName>
                                        </p:attrNameLst>
                                      </p:cBhvr>
                                      <p:to>
                                        <p:strVal val="solid"/>
                                      </p:to>
                                    </p:set>
                                  </p:childTnLst>
                                </p:cTn>
                              </p:par>
                            </p:childTnLst>
                          </p:cTn>
                        </p:par>
                        <p:par>
                          <p:cTn id="38" fill="hold">
                            <p:stCondLst>
                              <p:cond delay="3779"/>
                            </p:stCondLst>
                            <p:childTnLst>
                              <p:par>
                                <p:cTn id="39" presetID="29"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childTnLst>
                          </p:cTn>
                        </p:par>
                        <p:par>
                          <p:cTn id="44" fill="hold">
                            <p:stCondLst>
                              <p:cond delay="4779"/>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31"/>
                                        </p:tgtEl>
                                        <p:attrNameLst>
                                          <p:attrName>style.visibility</p:attrName>
                                        </p:attrNameLst>
                                      </p:cBhvr>
                                      <p:to>
                                        <p:strVal val="visible"/>
                                      </p:to>
                                    </p:set>
                                    <p:anim calcmode="discrete" valueType="clr">
                                      <p:cBhvr override="childStyle">
                                        <p:cTn id="47"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31"/>
                                        </p:tgtEl>
                                        <p:attrNameLst>
                                          <p:attrName>fillcolor</p:attrName>
                                        </p:attrNameLst>
                                      </p:cBhvr>
                                      <p:tavLst>
                                        <p:tav tm="0">
                                          <p:val>
                                            <p:clrVal>
                                              <a:schemeClr val="accent2"/>
                                            </p:clrVal>
                                          </p:val>
                                        </p:tav>
                                        <p:tav tm="50000">
                                          <p:val>
                                            <p:clrVal>
                                              <a:schemeClr val="hlink"/>
                                            </p:clrVal>
                                          </p:val>
                                        </p:tav>
                                      </p:tavLst>
                                    </p:anim>
                                    <p:set>
                                      <p:cBhvr>
                                        <p:cTn id="49"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1"/>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graphicFrame>
        <p:nvGraphicFramePr>
          <p:cNvPr id="3" name="表格 2"/>
          <p:cNvGraphicFramePr/>
          <p:nvPr>
            <p:custDataLst>
              <p:tags r:id="rId5"/>
            </p:custDataLst>
          </p:nvPr>
        </p:nvGraphicFramePr>
        <p:xfrm>
          <a:off x="222885" y="749935"/>
          <a:ext cx="8710295" cy="4243070"/>
        </p:xfrm>
        <a:graphic>
          <a:graphicData uri="http://schemas.openxmlformats.org/drawingml/2006/table">
            <a:tbl>
              <a:tblPr firstRow="1" bandRow="1">
                <a:tableStyleId>{5C22544A-7EE6-4342-B048-85BDC9FD1C3A}</a:tableStyleId>
              </a:tblPr>
              <a:tblGrid>
                <a:gridCol w="1969135"/>
                <a:gridCol w="1685290"/>
                <a:gridCol w="1685290"/>
                <a:gridCol w="1685290"/>
                <a:gridCol w="1685290"/>
              </a:tblGrid>
              <a:tr h="721995">
                <a:tc>
                  <a:txBody>
                    <a:bodyPr/>
                    <a:p>
                      <a:pPr algn="ctr">
                        <a:buNone/>
                      </a:pPr>
                      <a:r>
                        <a:rPr lang="zh-CN" altLang="en-US">
                          <a:solidFill>
                            <a:schemeClr val="tx1"/>
                          </a:solidFill>
                        </a:rPr>
                        <a:t>试题呈现</a:t>
                      </a:r>
                      <a:endParaRPr lang="zh-CN" altLang="en-US">
                        <a:solidFill>
                          <a:schemeClr val="tx1"/>
                        </a:solidFill>
                      </a:endParaRPr>
                    </a:p>
                    <a:p>
                      <a:pPr algn="ctr">
                        <a:buNone/>
                      </a:pPr>
                      <a:r>
                        <a:rPr lang="en-US" altLang="zh-CN" sz="1200">
                          <a:solidFill>
                            <a:schemeClr val="tx1"/>
                          </a:solidFill>
                          <a:sym typeface="+mn-ea"/>
                        </a:rPr>
                        <a:t>Unique presentation</a:t>
                      </a:r>
                      <a:endParaRPr lang="zh-CN" altLang="en-US">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信息分层</a:t>
                      </a:r>
                      <a:endParaRPr lang="zh-CN" altLang="en-US">
                        <a:solidFill>
                          <a:schemeClr val="tx1"/>
                        </a:solidFill>
                      </a:endParaRPr>
                    </a:p>
                    <a:p>
                      <a:pPr algn="ctr">
                        <a:buNone/>
                      </a:pPr>
                      <a:r>
                        <a:rPr lang="en-US" altLang="zh-CN" sz="1200">
                          <a:solidFill>
                            <a:srgbClr val="002060"/>
                          </a:solidFill>
                          <a:sym typeface="+mn-ea"/>
                        </a:rPr>
                        <a:t>Clear levels</a:t>
                      </a:r>
                      <a:endParaRPr lang="en-US" altLang="zh-CN"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要点齐全</a:t>
                      </a:r>
                      <a:endParaRPr lang="zh-CN" altLang="en-US">
                        <a:solidFill>
                          <a:schemeClr val="tx1"/>
                        </a:solidFill>
                      </a:endParaRPr>
                    </a:p>
                    <a:p>
                      <a:pPr algn="ctr">
                        <a:buNone/>
                      </a:pPr>
                      <a:r>
                        <a:rPr lang="zh-CN" altLang="en-US" sz="1200">
                          <a:solidFill>
                            <a:srgbClr val="002060"/>
                          </a:solidFill>
                          <a:sym typeface="+mn-ea"/>
                        </a:rPr>
                        <a:t>Complete</a:t>
                      </a:r>
                      <a:r>
                        <a:rPr lang="en-US" altLang="zh-CN" sz="1200">
                          <a:solidFill>
                            <a:srgbClr val="002060"/>
                          </a:solidFill>
                          <a:sym typeface="+mn-ea"/>
                        </a:rPr>
                        <a:t> points</a:t>
                      </a:r>
                      <a:endParaRPr lang="zh-CN" altLang="en-US" sz="1600">
                        <a:solidFill>
                          <a:schemeClr val="tx1"/>
                        </a:solidFill>
                      </a:endParaRPr>
                    </a:p>
                  </a:txBody>
                  <a:tcPr>
                    <a:solidFill>
                      <a:schemeClr val="tx2">
                        <a:lumMod val="20000"/>
                        <a:lumOff val="80000"/>
                      </a:schemeClr>
                    </a:solidFill>
                  </a:tcPr>
                </a:tc>
                <a:tc>
                  <a:txBody>
                    <a:bodyPr/>
                    <a:p>
                      <a:pPr algn="ctr">
                        <a:buNone/>
                      </a:pPr>
                      <a:r>
                        <a:rPr lang="zh-CN" altLang="en-US">
                          <a:solidFill>
                            <a:schemeClr val="tx1"/>
                          </a:solidFill>
                        </a:rPr>
                        <a:t>合理建构</a:t>
                      </a:r>
                      <a:endParaRPr lang="zh-CN" altLang="en-US">
                        <a:solidFill>
                          <a:srgbClr val="C00000"/>
                        </a:solidFill>
                      </a:endParaRPr>
                    </a:p>
                    <a:p>
                      <a:pPr algn="ctr">
                        <a:buNone/>
                      </a:pPr>
                      <a:r>
                        <a:rPr lang="zh-CN" altLang="en-US" sz="1200">
                          <a:solidFill>
                            <a:srgbClr val="002060"/>
                          </a:solidFill>
                          <a:sym typeface="+mn-ea"/>
                        </a:rPr>
                        <a:t>Logic  bridges</a:t>
                      </a:r>
                      <a:endParaRPr lang="zh-CN" altLang="en-US" sz="1200">
                        <a:solidFill>
                          <a:srgbClr val="002060"/>
                        </a:solidFill>
                        <a:sym typeface="+mn-ea"/>
                      </a:endParaRPr>
                    </a:p>
                  </a:txBody>
                  <a:tcPr>
                    <a:solidFill>
                      <a:schemeClr val="tx2">
                        <a:lumMod val="20000"/>
                        <a:lumOff val="80000"/>
                      </a:schemeClr>
                    </a:solidFill>
                  </a:tcPr>
                </a:tc>
                <a:tc>
                  <a:txBody>
                    <a:bodyPr/>
                    <a:p>
                      <a:pPr algn="ctr">
                        <a:buNone/>
                      </a:pPr>
                      <a:r>
                        <a:rPr lang="zh-CN" altLang="en-US">
                          <a:solidFill>
                            <a:srgbClr val="C00000"/>
                          </a:solidFill>
                        </a:rPr>
                        <a:t>真实交际</a:t>
                      </a:r>
                      <a:endParaRPr lang="zh-CN" altLang="en-US">
                        <a:solidFill>
                          <a:srgbClr val="C00000"/>
                        </a:solidFill>
                      </a:endParaRPr>
                    </a:p>
                    <a:p>
                      <a:pPr algn="ctr">
                        <a:buNone/>
                      </a:pPr>
                      <a:r>
                        <a:rPr lang="zh-CN" altLang="en-US" sz="1200">
                          <a:solidFill>
                            <a:srgbClr val="002060"/>
                          </a:solidFill>
                          <a:sym typeface="+mn-ea"/>
                        </a:rPr>
                        <a:t>Authentic</a:t>
                      </a:r>
                      <a:r>
                        <a:rPr lang="en-US" altLang="zh-CN" sz="1200">
                          <a:solidFill>
                            <a:srgbClr val="002060"/>
                          </a:solidFill>
                          <a:sym typeface="+mn-ea"/>
                        </a:rPr>
                        <a:t> emotions</a:t>
                      </a:r>
                      <a:endParaRPr lang="zh-CN" altLang="en-US" sz="1600">
                        <a:solidFill>
                          <a:schemeClr val="tx1"/>
                        </a:solidFill>
                      </a:endParaRPr>
                    </a:p>
                  </a:txBody>
                  <a:tcPr>
                    <a:solidFill>
                      <a:schemeClr val="tx2">
                        <a:lumMod val="20000"/>
                        <a:lumOff val="80000"/>
                      </a:schemeClr>
                    </a:solidFill>
                  </a:tcPr>
                </a:tc>
              </a:tr>
              <a:tr h="3521075">
                <a:tc>
                  <a:txBody>
                    <a:bodyPr/>
                    <a:p>
                      <a:pPr algn="l">
                        <a:buNone/>
                      </a:pPr>
                      <a:r>
                        <a:rPr lang="en-US" altLang="zh-CN" sz="1400" b="1"/>
                        <a:t>   </a:t>
                      </a:r>
                      <a:r>
                        <a:rPr lang="zh-CN" altLang="en-US" sz="1400" b="1"/>
                        <a:t>假如你是李华。在你们学校任教一年的</a:t>
                      </a:r>
                      <a:r>
                        <a:rPr lang="zh-CN" altLang="en-US" sz="1400" b="1">
                          <a:solidFill>
                            <a:srgbClr val="7030A0"/>
                          </a:solidFill>
                        </a:rPr>
                        <a:t>新西兰</a:t>
                      </a:r>
                      <a:r>
                        <a:rPr lang="zh-CN" altLang="en-US" sz="1400" b="1">
                          <a:solidFill>
                            <a:srgbClr val="0070C0"/>
                          </a:solidFill>
                        </a:rPr>
                        <a:t>外教</a:t>
                      </a:r>
                      <a:r>
                        <a:rPr lang="zh-CN" altLang="en-US" sz="1400" b="1"/>
                        <a:t> Mr. Smith 即将结束教学任务启程回国。作为班长，你代表同学们在班级的欢送会上致欢送辞，并赠送礼物冰墩墩（Bing Dwen </a:t>
                      </a:r>
                      <a:endParaRPr lang="zh-CN" altLang="en-US" sz="1400" b="1"/>
                    </a:p>
                    <a:p>
                      <a:pPr>
                        <a:buNone/>
                      </a:pPr>
                      <a:r>
                        <a:rPr lang="zh-CN" altLang="en-US" sz="1400" b="1"/>
                        <a:t>Dwen），内容包括：1. 感谢 Mr. Smith 的</a:t>
                      </a:r>
                      <a:r>
                        <a:rPr lang="zh-CN" altLang="en-US" sz="1400" b="1">
                          <a:solidFill>
                            <a:srgbClr val="C00000"/>
                          </a:solidFill>
                        </a:rPr>
                        <a:t>付出</a:t>
                      </a:r>
                      <a:r>
                        <a:rPr lang="zh-CN" altLang="en-US" sz="1400" b="1"/>
                        <a:t>；</a:t>
                      </a:r>
                      <a:endParaRPr lang="zh-CN" altLang="en-US" sz="1400" b="1"/>
                    </a:p>
                    <a:p>
                      <a:pPr>
                        <a:buNone/>
                      </a:pPr>
                      <a:r>
                        <a:rPr lang="zh-CN" altLang="en-US" sz="1400" b="1"/>
                        <a:t>2. 选择礼物的理由；</a:t>
                      </a:r>
                      <a:endParaRPr lang="zh-CN" altLang="en-US" sz="1400" b="1"/>
                    </a:p>
                    <a:p>
                      <a:pPr>
                        <a:buNone/>
                      </a:pPr>
                      <a:r>
                        <a:rPr lang="zh-CN" altLang="en-US" sz="1400" b="1"/>
                        <a:t>3. 对他的美好祝愿。</a:t>
                      </a:r>
                      <a:endParaRPr lang="zh-CN" altLang="en-US" sz="1400" b="1"/>
                    </a:p>
                    <a:p>
                      <a:pPr>
                        <a:buNone/>
                      </a:pPr>
                      <a:endParaRPr lang="zh-CN" altLang="en-US" sz="1400" b="1"/>
                    </a:p>
                  </a:txBody>
                  <a:tcPr>
                    <a:solidFill>
                      <a:schemeClr val="bg1">
                        <a:lumMod val="95000"/>
                      </a:schemeClr>
                    </a:solidFill>
                  </a:tcPr>
                </a:tc>
                <a:tc gridSpan="4">
                  <a:txBody>
                    <a:bodyPr/>
                    <a:p>
                      <a:pPr fontAlgn="auto">
                        <a:lnSpc>
                          <a:spcPts val="2120"/>
                        </a:lnSpc>
                        <a:buNone/>
                      </a:pPr>
                      <a:endParaRPr lang="en-US" altLang="zh-CN" sz="1600" b="1">
                        <a:solidFill>
                          <a:srgbClr val="C00000"/>
                        </a:solidFill>
                      </a:endParaRPr>
                    </a:p>
                  </a:txBody>
                  <a:tcPr>
                    <a:noFill/>
                  </a:tcPr>
                </a:tc>
                <a:tc hMerge="1">
                  <a:tcPr>
                    <a:solidFill>
                      <a:schemeClr val="tx2">
                        <a:lumMod val="20000"/>
                        <a:lumOff val="80000"/>
                      </a:schemeClr>
                    </a:solidFill>
                  </a:tcPr>
                </a:tc>
                <a:tc hMerge="1">
                  <a:tcPr>
                    <a:solidFill>
                      <a:schemeClr val="tx2">
                        <a:lumMod val="20000"/>
                        <a:lumOff val="80000"/>
                      </a:schemeClr>
                    </a:solidFill>
                  </a:tcPr>
                </a:tc>
                <a:tc hMerge="1">
                  <a:tcPr>
                    <a:solidFill>
                      <a:schemeClr val="tx2">
                        <a:lumMod val="20000"/>
                        <a:lumOff val="80000"/>
                      </a:schemeClr>
                    </a:solidFill>
                  </a:tcPr>
                </a:tc>
              </a:tr>
            </a:tbl>
          </a:graphicData>
        </a:graphic>
      </p:graphicFrame>
      <p:sp>
        <p:nvSpPr>
          <p:cNvPr id="5" name="TextBox 3"/>
          <p:cNvSpPr txBox="1"/>
          <p:nvPr/>
        </p:nvSpPr>
        <p:spPr>
          <a:xfrm>
            <a:off x="534035" y="144780"/>
            <a:ext cx="749871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考场如何快速组织语言？</a:t>
            </a:r>
            <a:r>
              <a:rPr lang="zh-CN" altLang="en-US" sz="2000" b="1" baseline="-25000" dirty="0">
                <a:solidFill>
                  <a:srgbClr val="C00000"/>
                </a:solidFill>
                <a:latin typeface="微软雅黑" panose="020B0503020204020204" pitchFamily="34" charset="-122"/>
                <a:ea typeface="微软雅黑" panose="020B0503020204020204" pitchFamily="34" charset="-122"/>
              </a:rPr>
              <a:t>用具象化的语言</a:t>
            </a:r>
            <a:r>
              <a:rPr lang="en-US" altLang="zh-CN" sz="2000" b="1" baseline="-25000" dirty="0">
                <a:solidFill>
                  <a:srgbClr val="C00000"/>
                </a:solidFill>
                <a:latin typeface="微软雅黑" panose="020B0503020204020204" pitchFamily="34" charset="-122"/>
                <a:ea typeface="微软雅黑" panose="020B0503020204020204" pitchFamily="34" charset="-122"/>
              </a:rPr>
              <a:t> </a:t>
            </a:r>
            <a:r>
              <a:rPr lang="zh-CN" altLang="en-US" sz="2000" b="1" baseline="-25000" dirty="0">
                <a:solidFill>
                  <a:srgbClr val="C00000"/>
                </a:solidFill>
                <a:latin typeface="微软雅黑" panose="020B0503020204020204" pitchFamily="34" charset="-122"/>
                <a:ea typeface="微软雅黑" panose="020B0503020204020204" pitchFamily="34" charset="-122"/>
              </a:rPr>
              <a:t>使行文更有感染力和说服力</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43455" y="1424305"/>
            <a:ext cx="6689725" cy="3625850"/>
          </a:xfrm>
          <a:prstGeom prst="rect">
            <a:avLst/>
          </a:prstGeom>
          <a:noFill/>
        </p:spPr>
        <p:txBody>
          <a:bodyPr wrap="square" rtlCol="0" anchor="t">
            <a:spAutoFit/>
          </a:bodyPr>
          <a:p>
            <a:pPr algn="l" defTabSz="913765">
              <a:lnSpc>
                <a:spcPts val="2120"/>
              </a:lnSpc>
            </a:pPr>
            <a:r>
              <a:rPr lang="en-US" altLang="zh-CN" sz="1600" b="1">
                <a:solidFill>
                  <a:schemeClr val="tx1"/>
                </a:solidFill>
                <a:sym typeface="+mn-ea"/>
              </a:rPr>
              <a:t>Dear Mr. Smith,</a:t>
            </a:r>
            <a:endParaRPr lang="en-US" altLang="zh-CN" sz="1600" b="1">
              <a:solidFill>
                <a:schemeClr val="tx1"/>
              </a:solidFill>
              <a:sym typeface="+mn-ea"/>
            </a:endParaRPr>
          </a:p>
          <a:p>
            <a:pPr algn="l" defTabSz="913765">
              <a:lnSpc>
                <a:spcPts val="2120"/>
              </a:lnSpc>
            </a:pPr>
            <a:r>
              <a:rPr lang="en-US" altLang="zh-CN" sz="1600" b="1">
                <a:solidFill>
                  <a:schemeClr val="tx1"/>
                </a:solidFill>
                <a:sym typeface="+mn-ea"/>
              </a:rPr>
              <a:t>   In this bittersweet evening, I’m here, on behalf of our classmates, to convey our heartfelt thanks to you.</a:t>
            </a:r>
            <a:endParaRPr lang="en-US" altLang="zh-CN" sz="1600" b="1">
              <a:solidFill>
                <a:schemeClr val="tx1"/>
              </a:solidFill>
              <a:sym typeface="+mn-ea"/>
            </a:endParaRPr>
          </a:p>
          <a:p>
            <a:pPr algn="l" defTabSz="913765">
              <a:lnSpc>
                <a:spcPts val="2120"/>
              </a:lnSpc>
            </a:pPr>
            <a:r>
              <a:rPr lang="en-US" altLang="zh-CN" sz="1600" b="1">
                <a:solidFill>
                  <a:schemeClr val="tx1"/>
                </a:solidFill>
                <a:sym typeface="+mn-ea"/>
              </a:rPr>
              <a:t>   Looking back on the past year, </a:t>
            </a:r>
            <a:r>
              <a:rPr lang="en-US" altLang="zh-CN" sz="1600" b="1">
                <a:noFill/>
                <a:sym typeface="+mn-ea"/>
              </a:rPr>
              <a:t>we’ll never forget your lively classes which shook off the pressure of our study. We want to thank you for all the sleepless nights when you spent polishing our lines and rehearsing the play during English Drama Weeks. We want to thank you for your horizon-broadening introduction of New Zealand culture. </a:t>
            </a:r>
            <a:r>
              <a:rPr lang="en-US" altLang="zh-CN" sz="1600" b="1">
                <a:solidFill>
                  <a:schemeClr val="tx1"/>
                </a:solidFill>
                <a:sym typeface="+mn-ea"/>
              </a:rPr>
              <a:t>We have carefully chosen Bing Dwen Dwen for you as a farewell present, representing joy, strength and willpower, and that’s also our sincere wish — “Together for a shared future”. </a:t>
            </a:r>
            <a:endParaRPr lang="en-US" altLang="zh-CN" sz="1600" b="1">
              <a:solidFill>
                <a:schemeClr val="tx1"/>
              </a:solidFill>
              <a:sym typeface="+mn-ea"/>
            </a:endParaRPr>
          </a:p>
          <a:p>
            <a:pPr algn="l" defTabSz="913765">
              <a:lnSpc>
                <a:spcPts val="2120"/>
              </a:lnSpc>
            </a:pPr>
            <a:r>
              <a:rPr lang="en-US" altLang="zh-CN" sz="1600" b="1">
                <a:solidFill>
                  <a:schemeClr val="tx1"/>
                </a:solidFill>
                <a:sym typeface="+mn-ea"/>
              </a:rPr>
              <a:t>    Wish you a pleasant journey home and enjoy your life back in New Zealand! </a:t>
            </a:r>
            <a:endParaRPr lang="en-US" altLang="zh-CN" sz="1600" b="1"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2243455" y="2231390"/>
            <a:ext cx="6751955" cy="1722120"/>
          </a:xfrm>
          <a:prstGeom prst="rect">
            <a:avLst/>
          </a:prstGeom>
          <a:noFill/>
        </p:spPr>
        <p:txBody>
          <a:bodyPr wrap="square" rtlCol="0" anchor="t">
            <a:spAutoFit/>
          </a:bodyPr>
          <a:p>
            <a:pPr fontAlgn="auto">
              <a:lnSpc>
                <a:spcPts val="2120"/>
              </a:lnSpc>
            </a:pPr>
            <a:r>
              <a:rPr lang="en-US" altLang="zh-CN" sz="1600" b="1">
                <a:solidFill>
                  <a:srgbClr val="C00000"/>
                </a:solidFill>
                <a:sym typeface="+mn-ea"/>
              </a:rPr>
              <a:t>                                                          we’ll never forget your lively classes which shook off the pressure of our study. </a:t>
            </a:r>
            <a:r>
              <a:rPr lang="en-US" altLang="zh-CN" sz="1600" b="1">
                <a:solidFill>
                  <a:srgbClr val="0070C0"/>
                </a:solidFill>
                <a:sym typeface="+mn-ea"/>
              </a:rPr>
              <a:t>We want to thank you for all the sleepless nights when you spent polishing our lines and rehearsing the play during English Drama Weeks.</a:t>
            </a:r>
            <a:r>
              <a:rPr lang="en-US" altLang="zh-CN" sz="1600" b="1">
                <a:sym typeface="+mn-ea"/>
              </a:rPr>
              <a:t> </a:t>
            </a:r>
            <a:r>
              <a:rPr lang="en-US" altLang="zh-CN" sz="1600" b="1">
                <a:solidFill>
                  <a:srgbClr val="7030A0"/>
                </a:solidFill>
                <a:sym typeface="+mn-ea"/>
              </a:rPr>
              <a:t>We want to thank you for your horizon-broadening introduction of New Zealand culture. </a:t>
            </a:r>
            <a:endParaRPr lang="zh-CN" altLang="en-US"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表意清楚，语法无误，句型正确，地道自然</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20685" y="1143372"/>
            <a:ext cx="66865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3</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260725" y="925195"/>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语篇的风格</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solidFill>
                  <a:srgbClr val="FFC000"/>
                </a:solidFill>
                <a:latin typeface="微软雅黑" panose="020B0503020204020204" pitchFamily="34" charset="-122"/>
                <a:ea typeface="微软雅黑" panose="020B0503020204020204" pitchFamily="34" charset="-122"/>
              </a:rPr>
              <a:t>词汇丰富，语义连贯</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常用词汇</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3525" y="680085"/>
            <a:ext cx="8754745" cy="4030980"/>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老年人 </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t</a:t>
            </a:r>
            <a:r>
              <a:rPr lang="zh-CN" altLang="en-US" sz="1800" dirty="0" smtClean="0">
                <a:noFill/>
                <a:latin typeface="Times New Roman" panose="02020603050405020304" pitchFamily="18" charset="0"/>
                <a:cs typeface="Times New Roman" panose="02020603050405020304" pitchFamily="18" charset="0"/>
              </a:rPr>
              <a:t>he age</a:t>
            </a:r>
            <a:r>
              <a:rPr lang="en-US" altLang="zh-CN" sz="1800" dirty="0" smtClean="0">
                <a:noFill/>
                <a:latin typeface="Times New Roman" panose="02020603050405020304" pitchFamily="18" charset="0"/>
                <a:cs typeface="Times New Roman" panose="02020603050405020304" pitchFamily="18" charset="0"/>
              </a:rPr>
              <a:t>d</a:t>
            </a: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s</a:t>
            </a:r>
            <a:r>
              <a:rPr lang="zh-CN" altLang="en-US" sz="1800" dirty="0" smtClean="0">
                <a:noFill/>
                <a:latin typeface="Times New Roman" panose="02020603050405020304" pitchFamily="18" charset="0"/>
                <a:cs typeface="Times New Roman" panose="02020603050405020304" pitchFamily="18" charset="0"/>
              </a:rPr>
              <a:t>enior citizen</a:t>
            </a:r>
            <a:r>
              <a:rPr lang="en-US" altLang="zh-CN" sz="1800" dirty="0" smtClean="0">
                <a:noFill/>
                <a:latin typeface="Times New Roman" panose="02020603050405020304" pitchFamily="18" charset="0"/>
                <a:cs typeface="Times New Roman" panose="02020603050405020304" pitchFamily="18" charset="0"/>
              </a:rPr>
              <a:t>s </a:t>
            </a:r>
            <a:r>
              <a:rPr lang="zh-CN" altLang="en-US" sz="1800" dirty="0" smtClean="0">
                <a:noFill/>
                <a:latin typeface="Times New Roman" panose="02020603050405020304" pitchFamily="18" charset="0"/>
                <a:cs typeface="Times New Roman" panose="02020603050405020304" pitchFamily="18" charset="0"/>
              </a:rPr>
              <a:t>/ senior</a:t>
            </a:r>
            <a:r>
              <a:rPr lang="en-US" altLang="zh-CN" sz="1800" dirty="0" smtClean="0">
                <a:noFill/>
                <a:latin typeface="Times New Roman" panose="02020603050405020304" pitchFamily="18" charset="0"/>
                <a:cs typeface="Times New Roman" panose="02020603050405020304" pitchFamily="18" charset="0"/>
              </a:rPr>
              <a:t>s /</a:t>
            </a:r>
            <a:r>
              <a:rPr lang="zh-CN" altLang="en-US" sz="1800" dirty="0" smtClean="0">
                <a:noFill/>
                <a:latin typeface="Times New Roman" panose="02020603050405020304" pitchFamily="18" charset="0"/>
                <a:cs typeface="Times New Roman" panose="02020603050405020304" pitchFamily="18" charset="0"/>
              </a:rPr>
              <a:t>the elderly </a:t>
            </a:r>
            <a:endParaRPr lang="en-US" altLang="zh-CN"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指导度过复杂多元的青春期</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navigate through </a:t>
            </a:r>
            <a:r>
              <a:rPr lang="en-US" altLang="zh-CN" sz="1800" dirty="0" smtClean="0">
                <a:noFill/>
                <a:latin typeface="Times New Roman" panose="02020603050405020304" pitchFamily="18" charset="0"/>
                <a:cs typeface="Times New Roman" panose="02020603050405020304" pitchFamily="18" charset="0"/>
                <a:sym typeface="+mn-ea"/>
              </a:rPr>
              <a:t>diverse and complex </a:t>
            </a:r>
            <a:r>
              <a:rPr lang="zh-CN" altLang="en-US" sz="1800" dirty="0" smtClean="0">
                <a:noFill/>
                <a:latin typeface="Times New Roman" panose="02020603050405020304" pitchFamily="18" charset="0"/>
                <a:cs typeface="Times New Roman" panose="02020603050405020304" pitchFamily="18" charset="0"/>
                <a:sym typeface="+mn-ea"/>
              </a:rPr>
              <a:t>adolescence</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志趣相投的同学友谊的催化剂</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 catalyst</a:t>
            </a:r>
            <a:r>
              <a:rPr lang="zh-CN" altLang="en-US" sz="1800" baseline="-25000" dirty="0" smtClean="0">
                <a:noFill/>
                <a:latin typeface="Times New Roman" panose="02020603050405020304" pitchFamily="18" charset="0"/>
                <a:cs typeface="Times New Roman" panose="02020603050405020304" pitchFamily="18" charset="0"/>
                <a:sym typeface="+mn-ea"/>
              </a:rPr>
              <a:t> /ˈkætəlɪst/ </a:t>
            </a:r>
            <a:r>
              <a:rPr lang="zh-CN" altLang="en-US" sz="1800" dirty="0" smtClean="0">
                <a:noFill/>
                <a:latin typeface="Times New Roman" panose="02020603050405020304" pitchFamily="18" charset="0"/>
                <a:cs typeface="Times New Roman" panose="02020603050405020304" pitchFamily="18" charset="0"/>
                <a:sym typeface="+mn-ea"/>
              </a:rPr>
              <a:t>for friendship</a:t>
            </a:r>
            <a:r>
              <a:rPr lang="en-US" altLang="zh-CN" sz="1800" dirty="0" smtClean="0">
                <a:noFill/>
                <a:latin typeface="Times New Roman" panose="02020603050405020304" pitchFamily="18" charset="0"/>
                <a:cs typeface="Times New Roman" panose="02020603050405020304" pitchFamily="18" charset="0"/>
                <a:sym typeface="+mn-ea"/>
              </a:rPr>
              <a:t> between like-minded peers</a:t>
            </a:r>
            <a:r>
              <a:rPr lang="zh-CN" altLang="en-US" sz="1800" dirty="0" smtClean="0">
                <a:latin typeface="Times New Roman" panose="02020603050405020304" pitchFamily="18" charset="0"/>
                <a:cs typeface="Times New Roman" panose="02020603050405020304" pitchFamily="18" charset="0"/>
                <a:sym typeface="+mn-ea"/>
              </a:rPr>
              <a:t>语言技能的助推器</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 booster for linguistic</a:t>
            </a:r>
            <a:r>
              <a:rPr lang="zh-CN" altLang="en-US" sz="1800" baseline="-25000" dirty="0" smtClean="0">
                <a:noFill/>
                <a:latin typeface="Times New Roman" panose="02020603050405020304" pitchFamily="18" charset="0"/>
                <a:cs typeface="Times New Roman" panose="02020603050405020304" pitchFamily="18" charset="0"/>
                <a:sym typeface="+mn-ea"/>
              </a:rPr>
              <a:t>/lɪŋˈɡwɪstɪk/</a:t>
            </a:r>
            <a:r>
              <a:rPr lang="zh-CN" altLang="en-US" sz="1800" dirty="0" smtClean="0">
                <a:noFill/>
                <a:latin typeface="Times New Roman" panose="02020603050405020304" pitchFamily="18" charset="0"/>
                <a:cs typeface="Times New Roman" panose="02020603050405020304" pitchFamily="18" charset="0"/>
                <a:sym typeface="+mn-ea"/>
              </a:rPr>
              <a:t> skills</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寻求您建设性指导</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seek for </a:t>
            </a:r>
            <a:r>
              <a:rPr lang="en-US" altLang="zh-CN" sz="1800" dirty="0" smtClean="0">
                <a:noFill/>
                <a:latin typeface="Times New Roman" panose="02020603050405020304" pitchFamily="18" charset="0"/>
                <a:cs typeface="Times New Roman" panose="02020603050405020304" pitchFamily="18" charset="0"/>
                <a:sym typeface="+mn-ea"/>
              </a:rPr>
              <a:t>c</a:t>
            </a:r>
            <a:r>
              <a:rPr lang="zh-CN" altLang="en-US" sz="1800" dirty="0" smtClean="0">
                <a:noFill/>
                <a:latin typeface="Times New Roman" panose="02020603050405020304" pitchFamily="18" charset="0"/>
                <a:cs typeface="Times New Roman" panose="02020603050405020304" pitchFamily="18" charset="0"/>
                <a:sym typeface="+mn-ea"/>
              </a:rPr>
              <a:t>onstcuctive </a:t>
            </a:r>
            <a:r>
              <a:rPr lang="en-US" altLang="zh-CN" sz="1800" dirty="0" smtClean="0">
                <a:noFill/>
                <a:latin typeface="Times New Roman" panose="02020603050405020304" pitchFamily="18" charset="0"/>
                <a:cs typeface="Times New Roman" panose="02020603050405020304" pitchFamily="18" charset="0"/>
                <a:sym typeface="+mn-ea"/>
              </a:rPr>
              <a:t>g</a:t>
            </a:r>
            <a:r>
              <a:rPr lang="zh-CN" altLang="en-US" sz="1800" dirty="0" smtClean="0">
                <a:noFill/>
                <a:latin typeface="Times New Roman" panose="02020603050405020304" pitchFamily="18" charset="0"/>
                <a:cs typeface="Times New Roman" panose="02020603050405020304" pitchFamily="18" charset="0"/>
                <a:sym typeface="+mn-ea"/>
              </a:rPr>
              <a:t>uidance</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修改我的草稿</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台词 </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polish my draft</a:t>
            </a:r>
            <a:r>
              <a:rPr lang="en-US" altLang="zh-CN" sz="1800" dirty="0" smtClean="0">
                <a:noFill/>
                <a:latin typeface="Times New Roman" panose="02020603050405020304" pitchFamily="18" charset="0"/>
                <a:cs typeface="Times New Roman" panose="02020603050405020304" pitchFamily="18" charset="0"/>
              </a:rPr>
              <a:t>/lines</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衷心感谢</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heartfelt appreciation </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cordia</a:t>
            </a:r>
            <a:r>
              <a:rPr lang="en-US" altLang="zh-CN" sz="1800" dirty="0" smtClean="0">
                <a:noFill/>
                <a:latin typeface="Times New Roman" panose="02020603050405020304" pitchFamily="18" charset="0"/>
                <a:cs typeface="Times New Roman" panose="02020603050405020304" pitchFamily="18" charset="0"/>
                <a:sym typeface="+mn-ea"/>
              </a:rPr>
              <a:t>l </a:t>
            </a:r>
            <a:r>
              <a:rPr lang="zh-CN" altLang="en-US" sz="1800" dirty="0" smtClean="0">
                <a:noFill/>
                <a:latin typeface="Times New Roman" panose="02020603050405020304" pitchFamily="18" charset="0"/>
                <a:cs typeface="Times New Roman" panose="02020603050405020304" pitchFamily="18" charset="0"/>
                <a:sym typeface="+mn-ea"/>
              </a:rPr>
              <a:t>thanks </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sincere </a:t>
            </a:r>
            <a:r>
              <a:rPr lang="en-US" altLang="zh-CN" sz="1800" dirty="0" smtClean="0">
                <a:noFill/>
                <a:latin typeface="Times New Roman" panose="02020603050405020304" pitchFamily="18" charset="0"/>
                <a:cs typeface="Times New Roman" panose="02020603050405020304" pitchFamily="18" charset="0"/>
                <a:sym typeface="+mn-ea"/>
              </a:rPr>
              <a:t>gr</a:t>
            </a:r>
            <a:r>
              <a:rPr lang="zh-CN" altLang="en-US" sz="1800" dirty="0" smtClean="0">
                <a:noFill/>
                <a:latin typeface="Times New Roman" panose="02020603050405020304" pitchFamily="18" charset="0"/>
                <a:cs typeface="Times New Roman" panose="02020603050405020304" pitchFamily="18" charset="0"/>
                <a:sym typeface="+mn-ea"/>
              </a:rPr>
              <a:t>atitude</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不经意的善举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action of random </a:t>
            </a:r>
            <a:r>
              <a:rPr lang="en-US" altLang="zh-CN" sz="1800" dirty="0" smtClean="0">
                <a:noFill/>
                <a:latin typeface="Times New Roman" panose="02020603050405020304" pitchFamily="18" charset="0"/>
                <a:cs typeface="Times New Roman" panose="02020603050405020304" pitchFamily="18" charset="0"/>
                <a:sym typeface="+mn-ea"/>
              </a:rPr>
              <a:t>k</a:t>
            </a:r>
            <a:r>
              <a:rPr lang="zh-CN" altLang="en-US" sz="1800" dirty="0" smtClean="0">
                <a:noFill/>
                <a:latin typeface="Times New Roman" panose="02020603050405020304" pitchFamily="18" charset="0"/>
                <a:cs typeface="Times New Roman" panose="02020603050405020304" pitchFamily="18" charset="0"/>
                <a:sym typeface="+mn-ea"/>
              </a:rPr>
              <a:t>indness</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及时的归还对我意味很多</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your timely </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 means a l</a:t>
            </a:r>
            <a:r>
              <a:rPr lang="en-US" altLang="zh-CN" sz="1800" dirty="0" smtClean="0">
                <a:noFill/>
                <a:latin typeface="Times New Roman" panose="02020603050405020304" pitchFamily="18" charset="0"/>
                <a:cs typeface="Times New Roman" panose="02020603050405020304" pitchFamily="18" charset="0"/>
                <a:sym typeface="+mn-ea"/>
              </a:rPr>
              <a:t>o</a:t>
            </a:r>
            <a:r>
              <a:rPr lang="zh-CN" altLang="en-US" sz="1800" dirty="0" smtClean="0">
                <a:noFill/>
                <a:latin typeface="Times New Roman" panose="02020603050405020304" pitchFamily="18" charset="0"/>
                <a:cs typeface="Times New Roman" panose="02020603050405020304" pitchFamily="18" charset="0"/>
                <a:sym typeface="+mn-ea"/>
              </a:rPr>
              <a:t>t to me</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陷入极大的麻烦中</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be</a:t>
            </a:r>
            <a:r>
              <a:rPr lang="zh-CN" altLang="en-US" sz="1800" dirty="0" smtClean="0">
                <a:noFill/>
                <a:latin typeface="Times New Roman" panose="02020603050405020304" pitchFamily="18" charset="0"/>
                <a:cs typeface="Times New Roman" panose="02020603050405020304" pitchFamily="18" charset="0"/>
                <a:sym typeface="+mn-ea"/>
              </a:rPr>
              <a:t> caught in numerous trouble/dilemm</a:t>
            </a:r>
            <a:r>
              <a:rPr lang="en-US" altLang="zh-CN" sz="1800" dirty="0" smtClean="0">
                <a:noFill/>
                <a:latin typeface="Times New Roman" panose="02020603050405020304" pitchFamily="18" charset="0"/>
                <a:cs typeface="Times New Roman" panose="02020603050405020304" pitchFamily="18" charset="0"/>
                <a:sym typeface="+mn-ea"/>
              </a:rPr>
              <a:t>a</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根据事先的安排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according to the prior arrangement</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报名参加比赛</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sign up for/ enroll for/ enter for the contest </a:t>
            </a:r>
            <a:endParaRPr lang="zh-CN" altLang="en-US"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63525" y="680085"/>
            <a:ext cx="8754745" cy="4030980"/>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老年人 </a:t>
            </a:r>
            <a:r>
              <a:rPr lang="en-US" altLang="zh-CN" sz="1800" dirty="0" smtClean="0">
                <a:latin typeface="Times New Roman" panose="02020603050405020304" pitchFamily="18" charset="0"/>
                <a:cs typeface="Times New Roman" panose="02020603050405020304" pitchFamily="18" charset="0"/>
              </a:rPr>
              <a:t>                                           t</a:t>
            </a:r>
            <a:r>
              <a:rPr lang="zh-CN" altLang="en-US" sz="1800" dirty="0" smtClean="0">
                <a:latin typeface="Times New Roman" panose="02020603050405020304" pitchFamily="18" charset="0"/>
                <a:cs typeface="Times New Roman" panose="02020603050405020304" pitchFamily="18" charset="0"/>
              </a:rPr>
              <a:t>he age</a:t>
            </a:r>
            <a:r>
              <a:rPr lang="en-US" altLang="zh-CN" sz="1800" dirty="0" smtClean="0">
                <a:latin typeface="Times New Roman" panose="02020603050405020304" pitchFamily="18" charset="0"/>
                <a:cs typeface="Times New Roman" panose="02020603050405020304" pitchFamily="18" charset="0"/>
              </a:rPr>
              <a:t>d</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s</a:t>
            </a:r>
            <a:r>
              <a:rPr lang="zh-CN" altLang="en-US" sz="1800" dirty="0" smtClean="0">
                <a:latin typeface="Times New Roman" panose="02020603050405020304" pitchFamily="18" charset="0"/>
                <a:cs typeface="Times New Roman" panose="02020603050405020304" pitchFamily="18" charset="0"/>
              </a:rPr>
              <a:t>enior citizen</a:t>
            </a:r>
            <a:r>
              <a:rPr lang="en-US" altLang="zh-CN" sz="1800" dirty="0" smtClean="0">
                <a:latin typeface="Times New Roman" panose="02020603050405020304" pitchFamily="18" charset="0"/>
                <a:cs typeface="Times New Roman" panose="02020603050405020304" pitchFamily="18" charset="0"/>
              </a:rPr>
              <a:t>s </a:t>
            </a:r>
            <a:r>
              <a:rPr lang="zh-CN" altLang="en-US" sz="1800" dirty="0" smtClean="0">
                <a:latin typeface="Times New Roman" panose="02020603050405020304" pitchFamily="18" charset="0"/>
                <a:cs typeface="Times New Roman" panose="02020603050405020304" pitchFamily="18" charset="0"/>
              </a:rPr>
              <a:t>/ senior</a:t>
            </a:r>
            <a:r>
              <a:rPr lang="en-US" altLang="zh-CN" sz="1800" dirty="0" smtClean="0">
                <a:latin typeface="Times New Roman" panose="02020603050405020304" pitchFamily="18" charset="0"/>
                <a:cs typeface="Times New Roman" panose="02020603050405020304" pitchFamily="18" charset="0"/>
              </a:rPr>
              <a:t>s /</a:t>
            </a:r>
            <a:r>
              <a:rPr lang="zh-CN" altLang="en-US" sz="1800" dirty="0" smtClean="0">
                <a:latin typeface="Times New Roman" panose="02020603050405020304" pitchFamily="18" charset="0"/>
                <a:cs typeface="Times New Roman" panose="02020603050405020304" pitchFamily="18" charset="0"/>
              </a:rPr>
              <a:t>the elderly </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指导度过复杂多元的青春期</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navigate through </a:t>
            </a:r>
            <a:r>
              <a:rPr lang="en-US" altLang="zh-CN" sz="1800" dirty="0" smtClean="0">
                <a:latin typeface="Times New Roman" panose="02020603050405020304" pitchFamily="18" charset="0"/>
                <a:cs typeface="Times New Roman" panose="02020603050405020304" pitchFamily="18" charset="0"/>
                <a:sym typeface="+mn-ea"/>
              </a:rPr>
              <a:t>diverse and complex </a:t>
            </a:r>
            <a:r>
              <a:rPr lang="zh-CN" altLang="en-US" sz="1800" dirty="0" smtClean="0">
                <a:latin typeface="Times New Roman" panose="02020603050405020304" pitchFamily="18" charset="0"/>
                <a:cs typeface="Times New Roman" panose="02020603050405020304" pitchFamily="18" charset="0"/>
                <a:sym typeface="+mn-ea"/>
              </a:rPr>
              <a:t>adolescence</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志趣相投的同学友谊的催化剂</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 catalyst</a:t>
            </a:r>
            <a:r>
              <a:rPr lang="zh-CN" altLang="en-US" sz="1800" baseline="-25000" dirty="0" smtClean="0">
                <a:latin typeface="Times New Roman" panose="02020603050405020304" pitchFamily="18" charset="0"/>
                <a:cs typeface="Times New Roman" panose="02020603050405020304" pitchFamily="18" charset="0"/>
                <a:sym typeface="+mn-ea"/>
              </a:rPr>
              <a:t> /ˈkætəlɪst/ </a:t>
            </a:r>
            <a:r>
              <a:rPr lang="zh-CN" altLang="en-US" sz="1800" dirty="0" smtClean="0">
                <a:latin typeface="Times New Roman" panose="02020603050405020304" pitchFamily="18" charset="0"/>
                <a:cs typeface="Times New Roman" panose="02020603050405020304" pitchFamily="18" charset="0"/>
                <a:sym typeface="+mn-ea"/>
              </a:rPr>
              <a:t>for friendship</a:t>
            </a:r>
            <a:r>
              <a:rPr lang="en-US" altLang="zh-CN" sz="1800" dirty="0" smtClean="0">
                <a:latin typeface="Times New Roman" panose="02020603050405020304" pitchFamily="18" charset="0"/>
                <a:cs typeface="Times New Roman" panose="02020603050405020304" pitchFamily="18" charset="0"/>
                <a:sym typeface="+mn-ea"/>
              </a:rPr>
              <a:t> between like-minded peers</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语言技能的助推器</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 booster for linguistic</a:t>
            </a:r>
            <a:r>
              <a:rPr lang="zh-CN" altLang="en-US" sz="1800" baseline="-25000" dirty="0" smtClean="0">
                <a:latin typeface="Times New Roman" panose="02020603050405020304" pitchFamily="18" charset="0"/>
                <a:cs typeface="Times New Roman" panose="02020603050405020304" pitchFamily="18" charset="0"/>
                <a:sym typeface="+mn-ea"/>
              </a:rPr>
              <a:t>/lɪŋˈɡwɪstɪk/</a:t>
            </a:r>
            <a:r>
              <a:rPr lang="zh-CN" altLang="en-US" sz="1800" dirty="0" smtClean="0">
                <a:latin typeface="Times New Roman" panose="02020603050405020304" pitchFamily="18" charset="0"/>
                <a:cs typeface="Times New Roman" panose="02020603050405020304" pitchFamily="18" charset="0"/>
                <a:sym typeface="+mn-ea"/>
              </a:rPr>
              <a:t> skills</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寻求您建设性指导</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seek for </a:t>
            </a:r>
            <a:r>
              <a:rPr lang="en-US" altLang="zh-CN" sz="1800" dirty="0" smtClean="0">
                <a:latin typeface="Times New Roman" panose="02020603050405020304" pitchFamily="18" charset="0"/>
                <a:cs typeface="Times New Roman" panose="02020603050405020304" pitchFamily="18" charset="0"/>
                <a:sym typeface="+mn-ea"/>
              </a:rPr>
              <a:t>c</a:t>
            </a:r>
            <a:r>
              <a:rPr lang="zh-CN" altLang="en-US" sz="1800" dirty="0" smtClean="0">
                <a:latin typeface="Times New Roman" panose="02020603050405020304" pitchFamily="18" charset="0"/>
                <a:cs typeface="Times New Roman" panose="02020603050405020304" pitchFamily="18" charset="0"/>
                <a:sym typeface="+mn-ea"/>
              </a:rPr>
              <a:t>onstcuctive </a:t>
            </a:r>
            <a:r>
              <a:rPr lang="en-US" altLang="zh-CN" sz="1800" dirty="0" smtClean="0">
                <a:latin typeface="Times New Roman" panose="02020603050405020304" pitchFamily="18" charset="0"/>
                <a:cs typeface="Times New Roman" panose="02020603050405020304" pitchFamily="18" charset="0"/>
                <a:sym typeface="+mn-ea"/>
              </a:rPr>
              <a:t>g</a:t>
            </a:r>
            <a:r>
              <a:rPr lang="zh-CN" altLang="en-US" sz="1800" dirty="0" smtClean="0">
                <a:latin typeface="Times New Roman" panose="02020603050405020304" pitchFamily="18" charset="0"/>
                <a:cs typeface="Times New Roman" panose="02020603050405020304" pitchFamily="18" charset="0"/>
                <a:sym typeface="+mn-ea"/>
              </a:rPr>
              <a:t>uidance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修改我的草稿</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台词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polish my draft</a:t>
            </a:r>
            <a:r>
              <a:rPr lang="en-US" altLang="zh-CN" sz="1800" dirty="0" smtClean="0">
                <a:latin typeface="Times New Roman" panose="02020603050405020304" pitchFamily="18" charset="0"/>
                <a:cs typeface="Times New Roman" panose="02020603050405020304" pitchFamily="18" charset="0"/>
              </a:rPr>
              <a:t>/lines</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衷心感谢</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heartfelt appreciation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cordia</a:t>
            </a:r>
            <a:r>
              <a:rPr lang="en-US" altLang="zh-CN" sz="1800" dirty="0" smtClean="0">
                <a:latin typeface="Times New Roman" panose="02020603050405020304" pitchFamily="18" charset="0"/>
                <a:cs typeface="Times New Roman" panose="02020603050405020304" pitchFamily="18" charset="0"/>
                <a:sym typeface="+mn-ea"/>
              </a:rPr>
              <a:t>l </a:t>
            </a:r>
            <a:r>
              <a:rPr lang="zh-CN" altLang="en-US" sz="1800" dirty="0" smtClean="0">
                <a:latin typeface="Times New Roman" panose="02020603050405020304" pitchFamily="18" charset="0"/>
                <a:cs typeface="Times New Roman" panose="02020603050405020304" pitchFamily="18" charset="0"/>
                <a:sym typeface="+mn-ea"/>
              </a:rPr>
              <a:t>thanks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sincere </a:t>
            </a:r>
            <a:r>
              <a:rPr lang="en-US" altLang="zh-CN" sz="1800" dirty="0" smtClean="0">
                <a:latin typeface="Times New Roman" panose="02020603050405020304" pitchFamily="18" charset="0"/>
                <a:cs typeface="Times New Roman" panose="02020603050405020304" pitchFamily="18" charset="0"/>
                <a:sym typeface="+mn-ea"/>
              </a:rPr>
              <a:t>gr</a:t>
            </a:r>
            <a:r>
              <a:rPr lang="zh-CN" altLang="en-US" sz="1800" dirty="0" smtClean="0">
                <a:latin typeface="Times New Roman" panose="02020603050405020304" pitchFamily="18" charset="0"/>
                <a:cs typeface="Times New Roman" panose="02020603050405020304" pitchFamily="18" charset="0"/>
                <a:sym typeface="+mn-ea"/>
              </a:rPr>
              <a:t>atitude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不经意的善举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action of random </a:t>
            </a:r>
            <a:r>
              <a:rPr lang="en-US" altLang="zh-CN" sz="1800" dirty="0" smtClean="0">
                <a:latin typeface="Times New Roman" panose="02020603050405020304" pitchFamily="18" charset="0"/>
                <a:cs typeface="Times New Roman" panose="02020603050405020304" pitchFamily="18" charset="0"/>
                <a:sym typeface="+mn-ea"/>
              </a:rPr>
              <a:t>k</a:t>
            </a:r>
            <a:r>
              <a:rPr lang="zh-CN" altLang="en-US" sz="1800" dirty="0" smtClean="0">
                <a:latin typeface="Times New Roman" panose="02020603050405020304" pitchFamily="18" charset="0"/>
                <a:cs typeface="Times New Roman" panose="02020603050405020304" pitchFamily="18" charset="0"/>
                <a:sym typeface="+mn-ea"/>
              </a:rPr>
              <a:t>indness</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及时的归还对我意味很多</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your timely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means a l</a:t>
            </a:r>
            <a:r>
              <a:rPr lang="en-US" altLang="zh-CN" sz="1800" dirty="0" smtClean="0">
                <a:latin typeface="Times New Roman" panose="02020603050405020304" pitchFamily="18" charset="0"/>
                <a:cs typeface="Times New Roman" panose="02020603050405020304" pitchFamily="18" charset="0"/>
                <a:sym typeface="+mn-ea"/>
              </a:rPr>
              <a:t>o</a:t>
            </a:r>
            <a:r>
              <a:rPr lang="zh-CN" altLang="en-US" sz="1800" dirty="0" smtClean="0">
                <a:latin typeface="Times New Roman" panose="02020603050405020304" pitchFamily="18" charset="0"/>
                <a:cs typeface="Times New Roman" panose="02020603050405020304" pitchFamily="18" charset="0"/>
                <a:sym typeface="+mn-ea"/>
              </a:rPr>
              <a:t>t to me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陷入极大的麻烦中</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be</a:t>
            </a:r>
            <a:r>
              <a:rPr lang="zh-CN" altLang="en-US" sz="1800" dirty="0" smtClean="0">
                <a:latin typeface="Times New Roman" panose="02020603050405020304" pitchFamily="18" charset="0"/>
                <a:cs typeface="Times New Roman" panose="02020603050405020304" pitchFamily="18" charset="0"/>
                <a:sym typeface="+mn-ea"/>
              </a:rPr>
              <a:t> caught in numerous trouble/dilemm</a:t>
            </a:r>
            <a:r>
              <a:rPr lang="en-US" altLang="zh-CN" sz="1800" dirty="0" smtClean="0">
                <a:latin typeface="Times New Roman" panose="02020603050405020304" pitchFamily="18" charset="0"/>
                <a:cs typeface="Times New Roman" panose="02020603050405020304" pitchFamily="18" charset="0"/>
                <a:sym typeface="+mn-ea"/>
              </a:rPr>
              <a:t>a</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根据事先的安排       </a:t>
            </a:r>
            <a:r>
              <a:rPr lang="en-US" altLang="zh-CN" sz="1800" dirty="0" smtClean="0">
                <a:latin typeface="Times New Roman" panose="02020603050405020304" pitchFamily="18" charset="0"/>
                <a:cs typeface="Times New Roman" panose="02020603050405020304" pitchFamily="18" charset="0"/>
                <a:sym typeface="+mn-ea"/>
              </a:rPr>
              <a:t>                    according to the prior arrangement</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报名参加比赛</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sign up for/ enroll for/ enter for the contest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barn(inVertical)">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barn(inVertical)">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barn(inVertical)">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barn(inVertical)">
                                      <p:cBhvr>
                                        <p:cTn id="6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常用词汇</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3525" y="634365"/>
            <a:ext cx="8754745" cy="4359275"/>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万众一心，众志成城</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Together, individuals can make a difference.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联合活动/共同努力</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joint</a:t>
            </a:r>
            <a:r>
              <a:rPr lang="en-US" altLang="zh-CN" sz="1800" dirty="0" smtClean="0">
                <a:noFill/>
                <a:latin typeface="Times New Roman" panose="02020603050405020304" pitchFamily="18" charset="0"/>
                <a:cs typeface="Times New Roman" panose="02020603050405020304" pitchFamily="18" charset="0"/>
                <a:sym typeface="+mn-ea"/>
              </a:rPr>
              <a:t> activities / effort</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尽一切努力；尽所有努力 </a:t>
            </a:r>
            <a:r>
              <a:rPr lang="en-US" altLang="zh-CN" sz="1800" dirty="0" smtClean="0">
                <a:noFill/>
                <a:latin typeface="Times New Roman" panose="02020603050405020304" pitchFamily="18" charset="0"/>
                <a:cs typeface="Times New Roman" panose="02020603050405020304" pitchFamily="18" charset="0"/>
                <a:sym typeface="+mn-ea"/>
              </a:rPr>
              <a:t> exert every effort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产生积极/深远影响                 </a:t>
            </a:r>
            <a:r>
              <a:rPr lang="en-US" altLang="zh-CN" sz="1800" dirty="0" smtClean="0">
                <a:noFill/>
                <a:latin typeface="Times New Roman" panose="02020603050405020304" pitchFamily="18" charset="0"/>
                <a:cs typeface="Times New Roman" panose="02020603050405020304" pitchFamily="18" charset="0"/>
                <a:sym typeface="+mn-ea"/>
              </a:rPr>
              <a:t>exert positive/ farreaching influence on </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丰富课外文化生活                 </a:t>
            </a:r>
            <a:r>
              <a:rPr lang="en-US" altLang="zh-CN" sz="1800" dirty="0" smtClean="0">
                <a:noFill/>
                <a:latin typeface="Times New Roman" panose="02020603050405020304" pitchFamily="18" charset="0"/>
                <a:cs typeface="Times New Roman" panose="02020603050405020304" pitchFamily="18" charset="0"/>
                <a:sym typeface="+mn-ea"/>
              </a:rPr>
              <a:t> enrich extra-curricular cultural life</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深入彻底的讨论/研究/</a:t>
            </a:r>
            <a:r>
              <a:rPr lang="en-US" altLang="zh-CN" sz="1800" dirty="0" smtClean="0">
                <a:latin typeface="Times New Roman" panose="02020603050405020304" pitchFamily="18" charset="0"/>
                <a:cs typeface="Times New Roman" panose="02020603050405020304" pitchFamily="18" charset="0"/>
              </a:rPr>
              <a:t> 访谈   </a:t>
            </a:r>
            <a:r>
              <a:rPr lang="zh-CN" altLang="en-US" sz="1800" dirty="0" smtClean="0">
                <a:noFill/>
                <a:latin typeface="Times New Roman" panose="02020603050405020304" pitchFamily="18" charset="0"/>
                <a:cs typeface="Times New Roman" panose="02020603050405020304" pitchFamily="18" charset="0"/>
                <a:sym typeface="+mn-ea"/>
              </a:rPr>
              <a:t>in-depth</a:t>
            </a:r>
            <a:r>
              <a:rPr lang="en-US" altLang="zh-CN" sz="1800" dirty="0" smtClean="0">
                <a:noFill/>
                <a:latin typeface="Times New Roman" panose="02020603050405020304" pitchFamily="18" charset="0"/>
                <a:cs typeface="Times New Roman" panose="02020603050405020304" pitchFamily="18" charset="0"/>
                <a:sym typeface="+mn-ea"/>
              </a:rPr>
              <a:t> discussion/study/ interview</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必看的节目/网站/景点            </a:t>
            </a:r>
            <a:r>
              <a:rPr lang="en-US" altLang="zh-CN" sz="1800" dirty="0" smtClean="0">
                <a:noFill/>
                <a:latin typeface="Times New Roman" panose="02020603050405020304" pitchFamily="18" charset="0"/>
                <a:cs typeface="Times New Roman" panose="02020603050405020304" pitchFamily="18" charset="0"/>
              </a:rPr>
              <a:t>must-see shows/ website/ attractions</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周密策划/精心装饰</a:t>
            </a:r>
            <a:r>
              <a:rPr lang="zh-CN" altLang="en-US" sz="1800" dirty="0" smtClean="0">
                <a:latin typeface="Times New Roman" panose="02020603050405020304" pitchFamily="18" charset="0"/>
                <a:cs typeface="Times New Roman" panose="02020603050405020304" pitchFamily="18" charset="0"/>
                <a:sym typeface="+mn-ea"/>
              </a:rPr>
              <a:t>的</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rPr>
              <a:t>elaborately</a:t>
            </a:r>
            <a:r>
              <a:rPr lang="en-US" altLang="zh-CN" sz="1800" baseline="-25000" dirty="0" smtClean="0">
                <a:noFill/>
                <a:latin typeface="Times New Roman" panose="02020603050405020304" pitchFamily="18" charset="0"/>
                <a:cs typeface="Times New Roman" panose="02020603050405020304" pitchFamily="18" charset="0"/>
              </a:rPr>
              <a:t> /ɪˈlæbərətli/ </a:t>
            </a:r>
            <a:r>
              <a:rPr lang="en-US" altLang="zh-CN" sz="1800" dirty="0" smtClean="0">
                <a:noFill/>
                <a:latin typeface="Times New Roman" panose="02020603050405020304" pitchFamily="18" charset="0"/>
                <a:cs typeface="Times New Roman" panose="02020603050405020304" pitchFamily="18" charset="0"/>
              </a:rPr>
              <a:t> planned/  </a:t>
            </a:r>
            <a:r>
              <a:rPr lang="en-US" altLang="zh-CN" sz="1800" dirty="0" smtClean="0">
                <a:noFill/>
                <a:latin typeface="Times New Roman" panose="02020603050405020304" pitchFamily="18" charset="0"/>
                <a:cs typeface="Times New Roman" panose="02020603050405020304" pitchFamily="18" charset="0"/>
                <a:sym typeface="+mn-ea"/>
              </a:rPr>
              <a:t>decorated/ designed</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刺绣引起我的共鸣                  </a:t>
            </a:r>
            <a:r>
              <a:rPr lang="en-US" altLang="zh-CN" sz="1800" dirty="0" smtClean="0">
                <a:noFill/>
                <a:latin typeface="Times New Roman" panose="02020603050405020304" pitchFamily="18" charset="0"/>
                <a:cs typeface="Times New Roman" panose="02020603050405020304" pitchFamily="18" charset="0"/>
              </a:rPr>
              <a:t>embroidery in Chinese culture still resonates</a:t>
            </a:r>
            <a:r>
              <a:rPr lang="en-US" altLang="zh-CN" sz="1800" baseline="-25000" dirty="0" smtClean="0">
                <a:noFill/>
                <a:latin typeface="Times New Roman" panose="02020603050405020304" pitchFamily="18" charset="0"/>
                <a:cs typeface="Times New Roman" panose="02020603050405020304" pitchFamily="18" charset="0"/>
              </a:rPr>
              <a:t> /ˈrezəneɪt/  </a:t>
            </a:r>
            <a:r>
              <a:rPr lang="en-US" altLang="zh-CN" sz="1800" dirty="0" smtClean="0">
                <a:noFill/>
                <a:latin typeface="Times New Roman" panose="02020603050405020304" pitchFamily="18" charset="0"/>
                <a:cs typeface="Times New Roman" panose="02020603050405020304" pitchFamily="18" charset="0"/>
              </a:rPr>
              <a:t>with me</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跨文化视野</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cross-cultural notions and vision</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品尝地道的英语                      </a:t>
            </a:r>
            <a:r>
              <a:rPr lang="en-US" altLang="zh-CN" sz="1800" dirty="0" smtClean="0">
                <a:noFill/>
                <a:latin typeface="Times New Roman" panose="02020603050405020304" pitchFamily="18" charset="0"/>
                <a:cs typeface="Times New Roman" panose="02020603050405020304" pitchFamily="18" charset="0"/>
              </a:rPr>
              <a:t>savour a dip of authentic English</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迷人的十二生肖                    </a:t>
            </a:r>
            <a:r>
              <a:rPr lang="en-US" altLang="zh-CN" sz="1800" dirty="0" smtClean="0">
                <a:noFill/>
                <a:latin typeface="Times New Roman" panose="02020603050405020304" pitchFamily="18" charset="0"/>
                <a:cs typeface="Times New Roman" panose="02020603050405020304" pitchFamily="18" charset="0"/>
              </a:rPr>
              <a:t>  twelve appealing Chinese zodiac</a:t>
            </a:r>
            <a:endParaRPr lang="en-US" altLang="zh-CN" sz="1800" dirty="0" smtClean="0">
              <a:noFill/>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领会到体育的独特魅力         </a:t>
            </a:r>
            <a:r>
              <a:rPr lang="en-US" altLang="zh-CN" sz="1800" dirty="0" smtClean="0">
                <a:noFill/>
                <a:latin typeface="Times New Roman" panose="02020603050405020304" pitchFamily="18" charset="0"/>
                <a:cs typeface="Times New Roman" panose="02020603050405020304" pitchFamily="18" charset="0"/>
              </a:rPr>
              <a:t>fully appreciate the unique charm of sports</a:t>
            </a:r>
            <a:endParaRPr lang="en-US" altLang="zh-CN"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63525" y="634365"/>
            <a:ext cx="8754745" cy="4359275"/>
          </a:xfrm>
          <a:prstGeom prst="rect">
            <a:avLst/>
          </a:prstGeom>
          <a:noFill/>
        </p:spPr>
        <p:txBody>
          <a:bodyPr wrap="square" rtlCol="0" anchor="t">
            <a:spAutoFit/>
          </a:bodyPr>
          <a:p>
            <a:pPr fontAlgn="auto">
              <a:lnSpc>
                <a:spcPts val="2560"/>
              </a:lnSpc>
            </a:pPr>
            <a:r>
              <a:rPr lang="zh-CN" altLang="en-US" sz="1800" dirty="0" smtClean="0">
                <a:latin typeface="Times New Roman" panose="02020603050405020304" pitchFamily="18" charset="0"/>
                <a:cs typeface="Times New Roman" panose="02020603050405020304" pitchFamily="18" charset="0"/>
              </a:rPr>
              <a:t>万众一心，众志成城</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Together, individuals can make a difference.</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sym typeface="+mn-ea"/>
              </a:rPr>
              <a:t>联合活动/</a:t>
            </a:r>
            <a:r>
              <a:rPr lang="zh-CN" altLang="en-US" sz="1800" dirty="0" smtClean="0">
                <a:latin typeface="Times New Roman" panose="02020603050405020304" pitchFamily="18" charset="0"/>
                <a:cs typeface="Times New Roman" panose="02020603050405020304" pitchFamily="18" charset="0"/>
                <a:sym typeface="+mn-ea"/>
              </a:rPr>
              <a:t>共同</a:t>
            </a:r>
            <a:r>
              <a:rPr lang="zh-CN" altLang="en-US" sz="1800" dirty="0" smtClean="0">
                <a:latin typeface="Times New Roman" panose="02020603050405020304" pitchFamily="18" charset="0"/>
                <a:cs typeface="Times New Roman" panose="02020603050405020304" pitchFamily="18" charset="0"/>
                <a:sym typeface="+mn-ea"/>
              </a:rPr>
              <a:t>努力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joint</a:t>
            </a:r>
            <a:r>
              <a:rPr lang="en-US" altLang="zh-CN" sz="1800" dirty="0" smtClean="0">
                <a:latin typeface="Times New Roman" panose="02020603050405020304" pitchFamily="18" charset="0"/>
                <a:cs typeface="Times New Roman" panose="02020603050405020304" pitchFamily="18" charset="0"/>
                <a:sym typeface="+mn-ea"/>
              </a:rPr>
              <a:t> activities / effort</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尽一切努力；尽所有努力  exert</a:t>
            </a:r>
            <a:r>
              <a:rPr lang="en-US" altLang="zh-CN" sz="1800" baseline="-25000" dirty="0" smtClean="0">
                <a:latin typeface="Times New Roman" panose="02020603050405020304" pitchFamily="18" charset="0"/>
                <a:cs typeface="Times New Roman" panose="02020603050405020304" pitchFamily="18" charset="0"/>
                <a:sym typeface="+mn-ea"/>
              </a:rPr>
              <a:t> /ɪɡˈzɜːt/ </a:t>
            </a:r>
            <a:r>
              <a:rPr lang="en-US" altLang="zh-CN" sz="1800" dirty="0" smtClean="0">
                <a:latin typeface="Times New Roman" panose="02020603050405020304" pitchFamily="18" charset="0"/>
                <a:cs typeface="Times New Roman" panose="02020603050405020304" pitchFamily="18" charset="0"/>
                <a:sym typeface="+mn-ea"/>
              </a:rPr>
              <a:t> every effort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产生积极/深远影响                 </a:t>
            </a:r>
            <a:r>
              <a:rPr lang="en-US" altLang="zh-CN" sz="1800" dirty="0" smtClean="0">
                <a:latin typeface="Times New Roman" panose="02020603050405020304" pitchFamily="18" charset="0"/>
                <a:cs typeface="Times New Roman" panose="02020603050405020304" pitchFamily="18" charset="0"/>
                <a:sym typeface="+mn-ea"/>
              </a:rPr>
              <a:t>exert positive/ farreaching influence on  </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丰富课外文化生活                  enrich extra-curricular </a:t>
            </a:r>
            <a:r>
              <a:rPr lang="en-US" altLang="zh-CN" sz="1800" baseline="-25000" dirty="0" smtClean="0">
                <a:latin typeface="Times New Roman" panose="02020603050405020304" pitchFamily="18" charset="0"/>
                <a:cs typeface="Times New Roman" panose="02020603050405020304" pitchFamily="18" charset="0"/>
                <a:sym typeface="+mn-ea"/>
              </a:rPr>
              <a:t>/kəˈrɪkjələ/ </a:t>
            </a:r>
            <a:r>
              <a:rPr lang="en-US" altLang="zh-CN" sz="1800" dirty="0" smtClean="0">
                <a:latin typeface="Times New Roman" panose="02020603050405020304" pitchFamily="18" charset="0"/>
                <a:cs typeface="Times New Roman" panose="02020603050405020304" pitchFamily="18" charset="0"/>
                <a:sym typeface="+mn-ea"/>
              </a:rPr>
              <a:t> cultural life</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深入彻底的讨论/研究/</a:t>
            </a:r>
            <a:r>
              <a:rPr lang="en-US" altLang="zh-CN" sz="1800" dirty="0" smtClean="0">
                <a:latin typeface="Times New Roman" panose="02020603050405020304" pitchFamily="18" charset="0"/>
                <a:cs typeface="Times New Roman" panose="02020603050405020304" pitchFamily="18" charset="0"/>
              </a:rPr>
              <a:t> 访谈   </a:t>
            </a:r>
            <a:r>
              <a:rPr lang="zh-CN" altLang="en-US" sz="1800" dirty="0" smtClean="0">
                <a:latin typeface="Times New Roman" panose="02020603050405020304" pitchFamily="18" charset="0"/>
                <a:cs typeface="Times New Roman" panose="02020603050405020304" pitchFamily="18" charset="0"/>
                <a:sym typeface="+mn-ea"/>
              </a:rPr>
              <a:t>in-depth</a:t>
            </a:r>
            <a:r>
              <a:rPr lang="en-US" altLang="zh-CN" sz="1800" dirty="0" smtClean="0">
                <a:latin typeface="Times New Roman" panose="02020603050405020304" pitchFamily="18" charset="0"/>
                <a:cs typeface="Times New Roman" panose="02020603050405020304" pitchFamily="18" charset="0"/>
                <a:sym typeface="+mn-ea"/>
              </a:rPr>
              <a:t> discussion/study/ interview</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必看的节目/网站/景点            must-see shows/ website/ attractions</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周密策划/精心装饰</a:t>
            </a:r>
            <a:r>
              <a:rPr lang="zh-CN" altLang="en-US" sz="1800" dirty="0" smtClean="0">
                <a:latin typeface="Times New Roman" panose="02020603050405020304" pitchFamily="18" charset="0"/>
                <a:cs typeface="Times New Roman" panose="02020603050405020304" pitchFamily="18" charset="0"/>
                <a:sym typeface="+mn-ea"/>
              </a:rPr>
              <a:t>的</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rPr>
              <a:t>elaborately</a:t>
            </a:r>
            <a:r>
              <a:rPr lang="en-US" altLang="zh-CN" sz="1800" baseline="-25000" dirty="0" smtClean="0">
                <a:latin typeface="Times New Roman" panose="02020603050405020304" pitchFamily="18" charset="0"/>
                <a:cs typeface="Times New Roman" panose="02020603050405020304" pitchFamily="18" charset="0"/>
              </a:rPr>
              <a:t> /ɪˈlæbərətli/ </a:t>
            </a:r>
            <a:r>
              <a:rPr lang="en-US" altLang="zh-CN" sz="1800" dirty="0" smtClean="0">
                <a:latin typeface="Times New Roman" panose="02020603050405020304" pitchFamily="18" charset="0"/>
                <a:cs typeface="Times New Roman" panose="02020603050405020304" pitchFamily="18" charset="0"/>
              </a:rPr>
              <a:t> planned/  </a:t>
            </a:r>
            <a:r>
              <a:rPr lang="en-US" altLang="zh-CN" sz="1800" dirty="0" smtClean="0">
                <a:latin typeface="Times New Roman" panose="02020603050405020304" pitchFamily="18" charset="0"/>
                <a:cs typeface="Times New Roman" panose="02020603050405020304" pitchFamily="18" charset="0"/>
                <a:sym typeface="+mn-ea"/>
              </a:rPr>
              <a:t>decorated/ designed</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刺绣引起我的共鸣                  embroidery in Chinese culture still resonates</a:t>
            </a:r>
            <a:r>
              <a:rPr lang="en-US" altLang="zh-CN" sz="1800" baseline="-25000" dirty="0" smtClean="0">
                <a:latin typeface="Times New Roman" panose="02020603050405020304" pitchFamily="18" charset="0"/>
                <a:cs typeface="Times New Roman" panose="02020603050405020304" pitchFamily="18" charset="0"/>
              </a:rPr>
              <a:t> /ˈrezəneɪt/  </a:t>
            </a:r>
            <a:r>
              <a:rPr lang="en-US" altLang="zh-CN" sz="1800" dirty="0" smtClean="0">
                <a:latin typeface="Times New Roman" panose="02020603050405020304" pitchFamily="18" charset="0"/>
                <a:cs typeface="Times New Roman" panose="02020603050405020304" pitchFamily="18" charset="0"/>
              </a:rPr>
              <a:t>with me</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zh-CN" altLang="en-US" sz="1800" dirty="0" smtClean="0">
                <a:latin typeface="Times New Roman" panose="02020603050405020304" pitchFamily="18" charset="0"/>
                <a:cs typeface="Times New Roman" panose="02020603050405020304" pitchFamily="18" charset="0"/>
              </a:rPr>
              <a:t>跨文化视野</a:t>
            </a:r>
            <a:r>
              <a:rPr lang="en-US" altLang="zh-CN" sz="1800" dirty="0" smtClean="0">
                <a:latin typeface="Times New Roman" panose="02020603050405020304" pitchFamily="18" charset="0"/>
                <a:cs typeface="Times New Roman" panose="02020603050405020304" pitchFamily="18" charset="0"/>
              </a:rPr>
              <a:t>                              cross-cultural notions and vision</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品尝地道的英语                      savour a dip of authentic English</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迷人的十二生肖                      twelve appealing Chinese zodiac</a:t>
            </a:r>
            <a:r>
              <a:rPr lang="en-US" altLang="zh-CN" sz="1800" baseline="-25000" dirty="0" smtClean="0">
                <a:latin typeface="Times New Roman" panose="02020603050405020304" pitchFamily="18" charset="0"/>
                <a:cs typeface="Times New Roman" panose="02020603050405020304" pitchFamily="18" charset="0"/>
              </a:rPr>
              <a:t> /ˈzəʊdiæk/ </a:t>
            </a:r>
            <a:endParaRPr lang="en-US" altLang="zh-CN" sz="1800" baseline="-250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领会到体育的独特魅力         fully appreciate the unique charm of sports</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barn(inVertical)">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barn(inVertical)">
                                      <p:cBhvr>
                                        <p:cTn id="58" dur="500"/>
                                        <p:tgtEl>
                                          <p:spTgt spid="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barn(inVertical)">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barn(inVertical)">
                                      <p:cBhvr>
                                        <p:cTn id="68" dur="500"/>
                                        <p:tgtEl>
                                          <p:spTgt spid="3">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barn(inVertical)">
                                      <p:cBhvr>
                                        <p:cTn id="7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常见赠礼</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3355" y="680085"/>
            <a:ext cx="8651875" cy="3969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这里有一些中国结，在中国象征着和平和友好，祝愿你们幸福、繁荣和学术进步。</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rPr>
              <a:t>Here are some Chinese knots for you, symbols of friendliness and peace in China, wishing you greater happiness, prosperity and academic progress. </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送你一本孔子的《论语》，</a:t>
            </a:r>
            <a:r>
              <a:rPr lang="zh-CN" altLang="en-US" sz="1800" dirty="0" smtClean="0">
                <a:latin typeface="Times New Roman" panose="02020603050405020304" pitchFamily="18" charset="0"/>
                <a:cs typeface="Times New Roman" panose="02020603050405020304" pitchFamily="18" charset="0"/>
                <a:sym typeface="+mn-ea"/>
              </a:rPr>
              <a:t>中国传统文化的精髓的折射。</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At</a:t>
            </a:r>
            <a:r>
              <a:rPr lang="en-US" sz="1800" dirty="0" smtClean="0">
                <a:latin typeface="Times New Roman" panose="02020603050405020304" pitchFamily="18" charset="0"/>
                <a:cs typeface="Times New Roman" panose="02020603050405020304" pitchFamily="18" charset="0"/>
              </a:rPr>
              <a:t>t</a:t>
            </a:r>
            <a:r>
              <a:rPr sz="1800" dirty="0" smtClean="0">
                <a:latin typeface="Times New Roman" panose="02020603050405020304" pitchFamily="18" charset="0"/>
                <a:cs typeface="Times New Roman" panose="02020603050405020304" pitchFamily="18" charset="0"/>
              </a:rPr>
              <a:t>ached </a:t>
            </a:r>
            <a:r>
              <a:rPr lang="en-US" sz="1800" dirty="0" smtClean="0">
                <a:latin typeface="Times New Roman" panose="02020603050405020304" pitchFamily="18" charset="0"/>
                <a:cs typeface="Times New Roman" panose="02020603050405020304" pitchFamily="18" charset="0"/>
              </a:rPr>
              <a:t>t</a:t>
            </a:r>
            <a:r>
              <a:rPr sz="1800" dirty="0" smtClean="0">
                <a:latin typeface="Times New Roman" panose="02020603050405020304" pitchFamily="18" charset="0"/>
                <a:cs typeface="Times New Roman" panose="02020603050405020304" pitchFamily="18" charset="0"/>
              </a:rPr>
              <a:t>o the letter is a b</a:t>
            </a:r>
            <a:r>
              <a:rPr lang="en-US" sz="1800" dirty="0" smtClean="0">
                <a:latin typeface="Times New Roman" panose="02020603050405020304" pitchFamily="18" charset="0"/>
                <a:cs typeface="Times New Roman" panose="02020603050405020304" pitchFamily="18" charset="0"/>
              </a:rPr>
              <a:t>oo</a:t>
            </a:r>
            <a:r>
              <a:rPr sz="1800" dirty="0" smtClean="0">
                <a:latin typeface="Times New Roman" panose="02020603050405020304" pitchFamily="18" charset="0"/>
                <a:cs typeface="Times New Roman" panose="02020603050405020304" pitchFamily="18" charset="0"/>
              </a:rPr>
              <a:t>k</a:t>
            </a:r>
            <a:r>
              <a:rPr sz="1800" i="1" dirty="0" smtClean="0">
                <a:latin typeface="Times New Roman" panose="02020603050405020304" pitchFamily="18" charset="0"/>
                <a:cs typeface="Times New Roman" panose="02020603050405020304" pitchFamily="18" charset="0"/>
              </a:rPr>
              <a:t> The Analects</a:t>
            </a:r>
            <a:r>
              <a:rPr sz="1800" i="1" baseline="-25000" dirty="0" smtClean="0">
                <a:latin typeface="Times New Roman" panose="02020603050405020304" pitchFamily="18" charset="0"/>
                <a:cs typeface="Times New Roman" panose="02020603050405020304" pitchFamily="18" charset="0"/>
              </a:rPr>
              <a:t> /ˈænəlekts/ </a:t>
            </a:r>
            <a:r>
              <a:rPr sz="1800" dirty="0" smtClean="0">
                <a:latin typeface="Times New Roman" panose="02020603050405020304" pitchFamily="18" charset="0"/>
                <a:cs typeface="Times New Roman" panose="02020603050405020304" pitchFamily="18" charset="0"/>
              </a:rPr>
              <a:t> b</a:t>
            </a:r>
            <a:r>
              <a:rPr lang="en-US" sz="1800" dirty="0" smtClean="0">
                <a:latin typeface="Times New Roman" panose="02020603050405020304" pitchFamily="18" charset="0"/>
                <a:cs typeface="Times New Roman" panose="02020603050405020304" pitchFamily="18" charset="0"/>
              </a:rPr>
              <a:t>y </a:t>
            </a:r>
            <a:r>
              <a:rPr sz="1800" dirty="0" smtClean="0">
                <a:latin typeface="Times New Roman" panose="02020603050405020304" pitchFamily="18" charset="0"/>
                <a:cs typeface="Times New Roman" panose="02020603050405020304" pitchFamily="18" charset="0"/>
                <a:sym typeface="+mn-ea"/>
              </a:rPr>
              <a:t>Confucious</a:t>
            </a:r>
            <a:r>
              <a:rPr lang="en-US" sz="1800" dirty="0" smtClean="0">
                <a:latin typeface="Times New Roman" panose="02020603050405020304" pitchFamily="18" charset="0"/>
                <a:cs typeface="Times New Roman" panose="02020603050405020304" pitchFamily="18" charset="0"/>
                <a:sym typeface="+mn-ea"/>
              </a:rPr>
              <a:t>,  a reflection of  essence </a:t>
            </a:r>
            <a:r>
              <a:rPr lang="en-US" sz="1800" baseline="-25000" dirty="0" smtClean="0">
                <a:latin typeface="Times New Roman" panose="02020603050405020304" pitchFamily="18" charset="0"/>
                <a:cs typeface="Times New Roman" panose="02020603050405020304" pitchFamily="18" charset="0"/>
                <a:sym typeface="+mn-ea"/>
              </a:rPr>
              <a:t>/ˈes(ə)ns/ </a:t>
            </a:r>
            <a:r>
              <a:rPr lang="en-US" sz="1800" dirty="0" smtClean="0">
                <a:latin typeface="Times New Roman" panose="02020603050405020304" pitchFamily="18" charset="0"/>
                <a:cs typeface="Times New Roman" panose="02020603050405020304" pitchFamily="18" charset="0"/>
                <a:sym typeface="+mn-ea"/>
              </a:rPr>
              <a:t> of Chinese culture.</a:t>
            </a:r>
            <a:endParaRPr 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我们精心为您挑选了冰墩墩作为送别礼物，它代表着欢乐、力量和毅力，也是我们真诚的祝福——“携手共进，共铸未来”。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rPr>
              <a:t>We have carefully chosen Bing Dwen Dwen for you as a farewell present, representing joy, strength and willpower, and that’s also our sincere wish — “Together for a shared future</a:t>
            </a:r>
            <a:r>
              <a:rPr sz="1800" baseline="-25000" dirty="0" smtClean="0">
                <a:latin typeface="Times New Roman" panose="02020603050405020304" pitchFamily="18" charset="0"/>
                <a:cs typeface="Times New Roman" panose="02020603050405020304" pitchFamily="18" charset="0"/>
              </a:rPr>
              <a:t>北京冬奥会口号</a:t>
            </a:r>
            <a:r>
              <a:rPr sz="1800" dirty="0" smtClean="0">
                <a:latin typeface="Times New Roman" panose="02020603050405020304" pitchFamily="18" charset="0"/>
                <a:cs typeface="Times New Roman" panose="02020603050405020304" pitchFamily="18" charset="0"/>
              </a:rPr>
              <a:t>”.</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请原谅我的过错。我还送你一个精致的瓷器茶杯，以弥补给你带来的不便。</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rPr>
              <a:t>Please forgive me for my fault. I also send you a delicate chinese tea cup to make up for any inconvenience caused.</a:t>
            </a:r>
            <a:endParaRPr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1135" y="543560"/>
            <a:ext cx="8855710" cy="4359275"/>
          </a:xfrm>
          <a:prstGeom prst="rect">
            <a:avLst/>
          </a:prstGeom>
          <a:noFill/>
        </p:spPr>
        <p:txBody>
          <a:bodyPr wrap="square" rtlCol="0" anchor="t">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唤起... 的意识</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arouse one's awareness/consciousness of  </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陶冶情操                                          </a:t>
            </a:r>
            <a:r>
              <a:rPr lang="zh-CN" altLang="en-US" sz="1800" dirty="0" smtClean="0">
                <a:noFill/>
                <a:latin typeface="Times New Roman" panose="02020603050405020304" pitchFamily="18" charset="0"/>
                <a:cs typeface="Times New Roman" panose="02020603050405020304" pitchFamily="18" charset="0"/>
                <a:sym typeface="+mn-ea"/>
              </a:rPr>
              <a:t>    cultivate/nourish/nurture one’s mind  </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培养主动性、想象力和创造力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cultivate</a:t>
            </a:r>
            <a:r>
              <a:rPr lang="en-US" altLang="zh-CN" sz="1800" dirty="0" smtClean="0">
                <a:noFill/>
                <a:latin typeface="Times New Roman" panose="02020603050405020304" pitchFamily="18" charset="0"/>
                <a:cs typeface="Times New Roman" panose="02020603050405020304" pitchFamily="18" charset="0"/>
                <a:sym typeface="+mn-ea"/>
              </a:rPr>
              <a:t>/foster</a:t>
            </a:r>
            <a:r>
              <a:rPr lang="zh-CN" altLang="en-US" sz="1800" dirty="0" smtClean="0">
                <a:noFill/>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initiative, </a:t>
            </a:r>
            <a:r>
              <a:rPr lang="zh-CN" altLang="en-US" sz="1800" dirty="0" smtClean="0">
                <a:noFill/>
                <a:latin typeface="Times New Roman" panose="02020603050405020304" pitchFamily="18" charset="0"/>
                <a:cs typeface="Times New Roman" panose="02020603050405020304" pitchFamily="18" charset="0"/>
                <a:sym typeface="+mn-ea"/>
              </a:rPr>
              <a:t>imagination and creativity</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4.收获一次有益且愉快的经历             </a:t>
            </a:r>
            <a:r>
              <a:rPr lang="en-US" altLang="zh-CN" sz="1800" dirty="0" smtClean="0">
                <a:noFill/>
                <a:latin typeface="Times New Roman" panose="02020603050405020304" pitchFamily="18" charset="0"/>
                <a:cs typeface="Times New Roman" panose="02020603050405020304" pitchFamily="18" charset="0"/>
                <a:sym typeface="+mn-ea"/>
              </a:rPr>
              <a:t> harvest a rewarding and enjoyable experience</a:t>
            </a:r>
            <a:endParaRPr lang="en-US" altLang="zh-CN"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5.</a:t>
            </a:r>
            <a:r>
              <a:rPr lang="zh-CN" altLang="en-US" sz="1800" dirty="0" smtClean="0">
                <a:latin typeface="Times New Roman" panose="02020603050405020304" pitchFamily="18" charset="0"/>
                <a:cs typeface="Times New Roman" panose="02020603050405020304" pitchFamily="18" charset="0"/>
                <a:sym typeface="+mn-ea"/>
              </a:rPr>
              <a:t>塑造学生的世界观，人生观和价值观</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shape students</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 outlook on world, life and value</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6.</a:t>
            </a:r>
            <a:r>
              <a:rPr lang="zh-CN" altLang="en-US" sz="1800" dirty="0" smtClean="0">
                <a:latin typeface="Times New Roman" panose="02020603050405020304" pitchFamily="18" charset="0"/>
                <a:cs typeface="Times New Roman" panose="02020603050405020304" pitchFamily="18" charset="0"/>
                <a:sym typeface="+mn-ea"/>
              </a:rPr>
              <a:t>为校园生活增添新的色彩</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add a new dimension</a:t>
            </a:r>
            <a:r>
              <a:rPr lang="en-US" altLang="zh-CN" sz="1800" dirty="0" smtClean="0">
                <a:noFill/>
                <a:latin typeface="Times New Roman" panose="02020603050405020304" pitchFamily="18" charset="0"/>
                <a:cs typeface="Times New Roman" panose="02020603050405020304" pitchFamily="18" charset="0"/>
                <a:sym typeface="+mn-ea"/>
              </a:rPr>
              <a:t>/</a:t>
            </a:r>
            <a:r>
              <a:rPr lang="zh-CN" altLang="en-US" sz="1800" dirty="0" smtClean="0">
                <a:noFill/>
                <a:latin typeface="Times New Roman" panose="02020603050405020304" pitchFamily="18" charset="0"/>
                <a:cs typeface="Times New Roman" panose="02020603050405020304" pitchFamily="18" charset="0"/>
                <a:sym typeface="+mn-ea"/>
              </a:rPr>
              <a:t> flavor</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to campus life  </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7.</a:t>
            </a:r>
            <a:r>
              <a:rPr lang="zh-CN" altLang="en-US" sz="1800" dirty="0" smtClean="0">
                <a:latin typeface="Times New Roman" panose="02020603050405020304" pitchFamily="18" charset="0"/>
                <a:cs typeface="Times New Roman" panose="02020603050405020304" pitchFamily="18" charset="0"/>
                <a:sym typeface="+mn-ea"/>
              </a:rPr>
              <a:t>提高了我们的身体和心理素质</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improve</a:t>
            </a:r>
            <a:r>
              <a:rPr lang="en-US" altLang="zh-CN" sz="1800" dirty="0" smtClean="0">
                <a:noFill/>
                <a:latin typeface="Times New Roman" panose="02020603050405020304" pitchFamily="18" charset="0"/>
                <a:cs typeface="Times New Roman" panose="02020603050405020304" pitchFamily="18" charset="0"/>
                <a:sym typeface="+mn-ea"/>
              </a:rPr>
              <a:t>/facilitate</a:t>
            </a:r>
            <a:r>
              <a:rPr lang="en-US" altLang="zh-CN" sz="1800" baseline="-25000" dirty="0" smtClean="0">
                <a:noFill/>
                <a:latin typeface="Times New Roman" panose="02020603050405020304" pitchFamily="18" charset="0"/>
                <a:cs typeface="Times New Roman" panose="02020603050405020304" pitchFamily="18" charset="0"/>
                <a:sym typeface="+mn-ea"/>
              </a:rPr>
              <a:t> /fəˈsɪlɪteɪt/ </a:t>
            </a:r>
            <a:r>
              <a:rPr lang="zh-CN" altLang="en-US" sz="1800" dirty="0" smtClean="0">
                <a:noFill/>
                <a:latin typeface="Times New Roman" panose="02020603050405020304" pitchFamily="18" charset="0"/>
                <a:cs typeface="Times New Roman" panose="02020603050405020304" pitchFamily="18" charset="0"/>
                <a:sym typeface="+mn-ea"/>
              </a:rPr>
              <a:t> our physical and psychological quality</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8.</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促进</a:t>
            </a:r>
            <a:r>
              <a:rPr lang="zh-CN" altLang="en-US" sz="1800" dirty="0" smtClean="0">
                <a:latin typeface="Times New Roman" panose="02020603050405020304" pitchFamily="18" charset="0"/>
                <a:cs typeface="Times New Roman" panose="02020603050405020304" pitchFamily="18" charset="0"/>
                <a:sym typeface="+mn-ea"/>
              </a:rPr>
              <a:t>不同文化之间的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相互了解</a:t>
            </a:r>
            <a:endParaRPr lang="zh-CN" altLang="en-US" sz="1800" dirty="0" smtClean="0">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boost mutual understandings between various cultures</a:t>
            </a:r>
            <a:endParaRPr lang="zh-CN" altLang="en-US" sz="1800" dirty="0" smtClean="0">
              <a:noFill/>
              <a:latin typeface="Times New Roman" panose="02020603050405020304" pitchFamily="18" charset="0"/>
              <a:cs typeface="Times New Roman" panose="02020603050405020304" pitchFamily="18" charset="0"/>
              <a:sym typeface="+mn-ea"/>
            </a:endParaRPr>
          </a:p>
          <a:p>
            <a:pPr fontAlgn="auto">
              <a:lnSpc>
                <a:spcPts val="2560"/>
              </a:lnSpc>
            </a:pPr>
            <a:endParaRPr lang="zh-CN" altLang="en-US" sz="1800" dirty="0" smtClean="0">
              <a:no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191135" y="552450"/>
            <a:ext cx="8855710" cy="4359275"/>
          </a:xfrm>
          <a:prstGeom prst="rect">
            <a:avLst/>
          </a:prstGeom>
          <a:noFill/>
        </p:spPr>
        <p:txBody>
          <a:bodyPr wrap="square" rtlCol="0" anchor="t">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唤起... 的意识</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arouse one's awareness/consciousness of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陶冶情操                                              cultivate/</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nourish</a:t>
            </a:r>
            <a:r>
              <a:rPr lang="zh-CN" altLang="en-US" sz="1800" baseline="-25000" dirty="0" smtClean="0">
                <a:latin typeface="Times New Roman" panose="02020603050405020304" pitchFamily="18" charset="0"/>
                <a:cs typeface="Times New Roman" panose="02020603050405020304" pitchFamily="18" charset="0"/>
                <a:sym typeface="+mn-ea"/>
              </a:rPr>
              <a:t>/ˈnʌrɪʃ/</a:t>
            </a:r>
            <a:r>
              <a:rPr lang="zh-CN" altLang="en-US" sz="1800" dirty="0" smtClean="0">
                <a:latin typeface="Times New Roman" panose="02020603050405020304" pitchFamily="18" charset="0"/>
                <a:cs typeface="Times New Roman" panose="02020603050405020304" pitchFamily="18" charset="0"/>
                <a:sym typeface="+mn-ea"/>
              </a:rPr>
              <a:t> /nurture one</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 mind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培养主动性、想象力和创造力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cultivate</a:t>
            </a:r>
            <a:r>
              <a:rPr lang="en-US" altLang="zh-CN" sz="1800" dirty="0" smtClean="0">
                <a:latin typeface="Times New Roman" panose="02020603050405020304" pitchFamily="18" charset="0"/>
                <a:cs typeface="Times New Roman" panose="02020603050405020304" pitchFamily="18" charset="0"/>
                <a:sym typeface="+mn-ea"/>
              </a:rPr>
              <a:t>/ foster</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initiative, </a:t>
            </a:r>
            <a:r>
              <a:rPr lang="zh-CN" altLang="en-US" sz="1800" dirty="0" smtClean="0">
                <a:latin typeface="Times New Roman" panose="02020603050405020304" pitchFamily="18" charset="0"/>
                <a:cs typeface="Times New Roman" panose="02020603050405020304" pitchFamily="18" charset="0"/>
                <a:sym typeface="+mn-ea"/>
              </a:rPr>
              <a:t>imagination and creativity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4.收获一次有益且愉快的经历              </a:t>
            </a:r>
            <a:r>
              <a:rPr lang="en-US" altLang="zh-CN" sz="1800" dirty="0" smtClean="0">
                <a:latin typeface="Times New Roman" panose="02020603050405020304" pitchFamily="18" charset="0"/>
                <a:cs typeface="Times New Roman" panose="02020603050405020304" pitchFamily="18" charset="0"/>
                <a:sym typeface="+mn-ea"/>
              </a:rPr>
              <a:t>harvest a rewarding and enjoyable experience</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5.</a:t>
            </a:r>
            <a:r>
              <a:rPr lang="zh-CN" altLang="en-US" sz="1800" dirty="0" smtClean="0">
                <a:latin typeface="Times New Roman" panose="02020603050405020304" pitchFamily="18" charset="0"/>
                <a:cs typeface="Times New Roman" panose="02020603050405020304" pitchFamily="18" charset="0"/>
                <a:sym typeface="+mn-ea"/>
              </a:rPr>
              <a:t>塑造学生的世界观，人生观和价值观</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shape students</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outlook on world, life and value</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6.</a:t>
            </a:r>
            <a:r>
              <a:rPr lang="zh-CN" altLang="en-US" sz="1800" dirty="0" smtClean="0">
                <a:latin typeface="Times New Roman" panose="02020603050405020304" pitchFamily="18" charset="0"/>
                <a:cs typeface="Times New Roman" panose="02020603050405020304" pitchFamily="18" charset="0"/>
                <a:sym typeface="+mn-ea"/>
              </a:rPr>
              <a:t>为校园生活增添新的色彩</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add a new dimension</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flavor</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to campus life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7.</a:t>
            </a:r>
            <a:r>
              <a:rPr lang="zh-CN" altLang="en-US" sz="1800" dirty="0" smtClean="0">
                <a:latin typeface="Times New Roman" panose="02020603050405020304" pitchFamily="18" charset="0"/>
                <a:cs typeface="Times New Roman" panose="02020603050405020304" pitchFamily="18" charset="0"/>
                <a:sym typeface="+mn-ea"/>
              </a:rPr>
              <a:t>提高了我们的身体和心理素质</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improve</a:t>
            </a:r>
            <a:r>
              <a:rPr lang="en-US" altLang="zh-CN" sz="1800" dirty="0" smtClean="0">
                <a:latin typeface="Times New Roman" panose="02020603050405020304" pitchFamily="18" charset="0"/>
                <a:cs typeface="Times New Roman" panose="02020603050405020304" pitchFamily="18" charset="0"/>
                <a:sym typeface="+mn-ea"/>
              </a:rPr>
              <a:t>/facilitate</a:t>
            </a:r>
            <a:r>
              <a:rPr lang="en-US" altLang="zh-CN" sz="1800" baseline="-25000" dirty="0" smtClean="0">
                <a:latin typeface="Times New Roman" panose="02020603050405020304" pitchFamily="18" charset="0"/>
                <a:cs typeface="Times New Roman" panose="02020603050405020304" pitchFamily="18" charset="0"/>
                <a:sym typeface="+mn-ea"/>
              </a:rPr>
              <a:t> /fəˈsɪlɪteɪt/ </a:t>
            </a:r>
            <a:r>
              <a:rPr lang="zh-CN" altLang="en-US" sz="1800" dirty="0" smtClean="0">
                <a:latin typeface="Times New Roman" panose="02020603050405020304" pitchFamily="18" charset="0"/>
                <a:cs typeface="Times New Roman" panose="02020603050405020304" pitchFamily="18" charset="0"/>
                <a:sym typeface="+mn-ea"/>
              </a:rPr>
              <a:t> our physical and psychological quality</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8.</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促进</a:t>
            </a:r>
            <a:r>
              <a:rPr lang="zh-CN" altLang="en-US" sz="1800" dirty="0" smtClean="0">
                <a:latin typeface="Times New Roman" panose="02020603050405020304" pitchFamily="18" charset="0"/>
                <a:cs typeface="Times New Roman" panose="02020603050405020304" pitchFamily="18" charset="0"/>
                <a:sym typeface="+mn-ea"/>
              </a:rPr>
              <a:t>不同文化之间的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相互了解</a:t>
            </a:r>
            <a:endParaRPr lang="zh-CN" altLang="en-US" sz="1800" dirty="0" smtClean="0">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boost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mutual</a:t>
            </a:r>
            <a:r>
              <a:rPr lang="zh-CN" altLang="en-US" sz="1800" baseline="-25000" dirty="0" smtClean="0">
                <a:solidFill>
                  <a:srgbClr val="C00000"/>
                </a:solidFill>
                <a:latin typeface="Times New Roman" panose="02020603050405020304" pitchFamily="18" charset="0"/>
                <a:cs typeface="Times New Roman" panose="02020603050405020304" pitchFamily="18" charset="0"/>
                <a:sym typeface="+mn-ea"/>
              </a:rPr>
              <a:t> /ˈmjuːtʃuəl/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understandings</a:t>
            </a:r>
            <a:r>
              <a:rPr lang="zh-CN" altLang="en-US" sz="1800" dirty="0" smtClean="0">
                <a:latin typeface="Times New Roman" panose="02020603050405020304" pitchFamily="18" charset="0"/>
                <a:cs typeface="Times New Roman" panose="02020603050405020304" pitchFamily="18" charset="0"/>
                <a:sym typeface="+mn-ea"/>
              </a:rPr>
              <a:t> between various cultures</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60"/>
              </a:lnSpc>
            </a:pP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barn(inVertical)">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barn(inVertical)">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71780" y="623570"/>
            <a:ext cx="8600440" cy="4399915"/>
          </a:xfrm>
          <a:prstGeom prst="rect">
            <a:avLst/>
          </a:prstGeom>
          <a:noFill/>
        </p:spPr>
        <p:txBody>
          <a:bodyPr wrap="square" rtlCol="0" anchor="t">
            <a:spAutoFit/>
          </a:bodyPr>
          <a:p>
            <a:pPr indent="0">
              <a:buFont typeface="Wingdings" panose="05000000000000000000" charset="0"/>
              <a:buNone/>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9.</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激发</a:t>
            </a:r>
            <a:r>
              <a:rPr lang="zh-CN" altLang="en-US" sz="1800" dirty="0" smtClean="0">
                <a:latin typeface="Times New Roman" panose="02020603050405020304" pitchFamily="18" charset="0"/>
                <a:cs typeface="Times New Roman" panose="02020603050405020304" pitchFamily="18" charset="0"/>
                <a:sym typeface="+mn-ea"/>
              </a:rPr>
              <a:t>对... 的兴趣</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好奇心</a:t>
            </a:r>
            <a:r>
              <a:rPr lang="en-US" altLang="zh-CN" sz="1800" dirty="0" smtClean="0">
                <a:latin typeface="Times New Roman" panose="02020603050405020304" pitchFamily="18" charset="0"/>
                <a:cs typeface="Times New Roman" panose="02020603050405020304" pitchFamily="18" charset="0"/>
                <a:sym typeface="+mn-ea"/>
              </a:rPr>
              <a:t> / 热情</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stimulate/</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spark</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trigger/ fuel</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one</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interest in</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curiosity about</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passion for</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10.</a:t>
            </a:r>
            <a:r>
              <a:rPr lang="zh-CN" altLang="en-US" sz="1800" dirty="0" smtClean="0">
                <a:latin typeface="Times New Roman" panose="02020603050405020304" pitchFamily="18" charset="0"/>
                <a:cs typeface="Times New Roman" panose="02020603050405020304" pitchFamily="18" charset="0"/>
                <a:sym typeface="+mn-ea"/>
              </a:rPr>
              <a:t>不仅能</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加强</a:t>
            </a:r>
            <a:r>
              <a:rPr lang="zh-CN" altLang="en-US" sz="1800" dirty="0" smtClean="0">
                <a:latin typeface="Times New Roman" panose="02020603050405020304" pitchFamily="18" charset="0"/>
                <a:cs typeface="Times New Roman" panose="02020603050405020304" pitchFamily="18" charset="0"/>
                <a:sym typeface="+mn-ea"/>
              </a:rPr>
              <a:t>我们的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毅力</a:t>
            </a:r>
            <a:r>
              <a:rPr lang="zh-CN" altLang="en-US" sz="1800" dirty="0" smtClean="0">
                <a:latin typeface="Times New Roman" panose="02020603050405020304" pitchFamily="18" charset="0"/>
                <a:cs typeface="Times New Roman" panose="02020603050405020304" pitchFamily="18" charset="0"/>
                <a:sym typeface="+mn-ea"/>
              </a:rPr>
              <a:t>，也能</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增进</a:t>
            </a:r>
            <a:r>
              <a:rPr lang="zh-CN" altLang="en-US" sz="1800" dirty="0" smtClean="0">
                <a:latin typeface="Times New Roman" panose="02020603050405020304" pitchFamily="18" charset="0"/>
                <a:cs typeface="Times New Roman" panose="02020603050405020304" pitchFamily="18" charset="0"/>
                <a:sym typeface="+mn-ea"/>
              </a:rPr>
              <a:t>我们的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友谊</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Not only can it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strengthen</a:t>
            </a:r>
            <a:r>
              <a:rPr lang="zh-CN" altLang="en-US" sz="1800" dirty="0" smtClean="0">
                <a:latin typeface="Times New Roman" panose="02020603050405020304" pitchFamily="18" charset="0"/>
                <a:cs typeface="Times New Roman" panose="02020603050405020304" pitchFamily="18" charset="0"/>
                <a:sym typeface="+mn-ea"/>
              </a:rPr>
              <a:t> our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perseverance</a:t>
            </a:r>
            <a:r>
              <a:rPr lang="zh-CN" altLang="en-US" sz="1800" dirty="0" smtClean="0">
                <a:latin typeface="Times New Roman" panose="02020603050405020304" pitchFamily="18" charset="0"/>
                <a:cs typeface="Times New Roman" panose="02020603050405020304" pitchFamily="18" charset="0"/>
                <a:sym typeface="+mn-ea"/>
              </a:rPr>
              <a:t>, but it</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 enhances</a:t>
            </a:r>
            <a:r>
              <a:rPr lang="zh-CN" altLang="en-US" sz="1800" dirty="0" smtClean="0">
                <a:latin typeface="Times New Roman" panose="02020603050405020304" pitchFamily="18" charset="0"/>
                <a:cs typeface="Times New Roman" panose="02020603050405020304" pitchFamily="18" charset="0"/>
                <a:sym typeface="+mn-ea"/>
              </a:rPr>
              <a:t> our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friendship</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11.</a:t>
            </a:r>
            <a:r>
              <a:rPr lang="zh-CN" altLang="en-US" sz="1800" dirty="0" smtClean="0">
                <a:latin typeface="Times New Roman" panose="02020603050405020304" pitchFamily="18" charset="0"/>
                <a:cs typeface="Times New Roman" panose="02020603050405020304" pitchFamily="18" charset="0"/>
                <a:sym typeface="+mn-ea"/>
              </a:rPr>
              <a:t>提供一个</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极好的</a:t>
            </a:r>
            <a:r>
              <a:rPr lang="zh-CN" altLang="en-US" sz="1800" dirty="0" smtClean="0">
                <a:latin typeface="Times New Roman" panose="02020603050405020304" pitchFamily="18" charset="0"/>
                <a:cs typeface="Times New Roman" panose="02020603050405020304" pitchFamily="18" charset="0"/>
                <a:sym typeface="+mn-ea"/>
              </a:rPr>
              <a:t>平台来</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提升</a:t>
            </a:r>
            <a:r>
              <a:rPr lang="zh-CN" altLang="en-US" sz="1800" dirty="0" smtClean="0">
                <a:latin typeface="Times New Roman" panose="02020603050405020304" pitchFamily="18" charset="0"/>
                <a:cs typeface="Times New Roman" panose="02020603050405020304" pitchFamily="18" charset="0"/>
                <a:sym typeface="+mn-ea"/>
              </a:rPr>
              <a:t>……</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provide a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fantastic/splendid/stunning/brill</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i</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ant</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platform</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to elevate /enhance /motivate</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solidFill>
                  <a:srgbClr val="7030A0"/>
                </a:solidFill>
                <a:latin typeface="Times New Roman" panose="02020603050405020304" pitchFamily="18" charset="0"/>
                <a:cs typeface="Times New Roman" panose="02020603050405020304" pitchFamily="18" charset="0"/>
                <a:sym typeface="+mn-ea"/>
              </a:rPr>
              <a:t>12.</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促进</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志趣相投</a:t>
            </a:r>
            <a:r>
              <a:rPr lang="zh-CN" altLang="en-US" sz="1800" dirty="0" smtClean="0">
                <a:latin typeface="Times New Roman" panose="02020603050405020304" pitchFamily="18" charset="0"/>
                <a:cs typeface="Times New Roman" panose="02020603050405020304" pitchFamily="18" charset="0"/>
                <a:sym typeface="+mn-ea"/>
              </a:rPr>
              <a:t>、</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热爱汉语学习</a:t>
            </a:r>
            <a:r>
              <a:rPr lang="zh-CN" altLang="en-US" sz="1800" dirty="0" smtClean="0">
                <a:latin typeface="Times New Roman" panose="02020603050405020304" pitchFamily="18" charset="0"/>
                <a:cs typeface="Times New Roman" panose="02020603050405020304" pitchFamily="18" charset="0"/>
                <a:sym typeface="+mn-ea"/>
              </a:rPr>
              <a:t>的同学之间的友谊.</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a</a:t>
            </a:r>
            <a:r>
              <a:rPr lang="zh-CN" altLang="en-US" sz="1800" dirty="0" smtClean="0">
                <a:solidFill>
                  <a:srgbClr val="7030A0"/>
                </a:solidFill>
                <a:latin typeface="Times New Roman" panose="02020603050405020304" pitchFamily="18" charset="0"/>
                <a:cs typeface="Times New Roman" panose="02020603050405020304" pitchFamily="18" charset="0"/>
              </a:rPr>
              <a:t> catalyst </a:t>
            </a:r>
            <a:r>
              <a:rPr lang="zh-CN" altLang="en-US" sz="1800" baseline="-25000" dirty="0" smtClean="0">
                <a:solidFill>
                  <a:srgbClr val="7030A0"/>
                </a:solidFill>
                <a:latin typeface="Times New Roman" panose="02020603050405020304" pitchFamily="18" charset="0"/>
                <a:cs typeface="Times New Roman" panose="02020603050405020304" pitchFamily="18" charset="0"/>
              </a:rPr>
              <a:t>/ˈkætəlɪst/</a:t>
            </a:r>
            <a:r>
              <a:rPr lang="zh-CN" altLang="en-US" sz="1800" dirty="0" smtClean="0">
                <a:latin typeface="Times New Roman" panose="02020603050405020304" pitchFamily="18" charset="0"/>
                <a:cs typeface="Times New Roman" panose="02020603050405020304" pitchFamily="18" charset="0"/>
              </a:rPr>
              <a:t> for friendship between </a:t>
            </a:r>
            <a:r>
              <a:rPr lang="zh-CN" altLang="en-US" sz="1800" dirty="0" smtClean="0">
                <a:solidFill>
                  <a:srgbClr val="C00000"/>
                </a:solidFill>
                <a:latin typeface="Times New Roman" panose="02020603050405020304" pitchFamily="18" charset="0"/>
                <a:cs typeface="Times New Roman" panose="02020603050405020304" pitchFamily="18" charset="0"/>
              </a:rPr>
              <a:t>like-minded peers</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00B050"/>
                </a:solidFill>
                <a:latin typeface="Times New Roman" panose="02020603050405020304" pitchFamily="18" charset="0"/>
                <a:cs typeface="Times New Roman" panose="02020603050405020304" pitchFamily="18" charset="0"/>
              </a:rPr>
              <a:t>sharing similar passion in Chinese learning</a:t>
            </a:r>
            <a:endParaRPr lang="zh-CN" altLang="en-US" sz="1800" dirty="0" smtClean="0">
              <a:latin typeface="Times New Roman" panose="02020603050405020304" pitchFamily="18" charset="0"/>
              <a:cs typeface="Times New Roman" panose="02020603050405020304" pitchFamily="18" charset="0"/>
            </a:endParaRPr>
          </a:p>
          <a:p>
            <a:pPr algn="l">
              <a:lnSpc>
                <a:spcPts val="2560"/>
              </a:lnSpc>
            </a:pP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13.培养/建立</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成就感</a:t>
            </a:r>
            <a:r>
              <a:rPr lang="en-US" altLang="zh-CN" sz="1800" dirty="0" smtClean="0">
                <a:latin typeface="Times New Roman" panose="02020603050405020304" pitchFamily="18" charset="0"/>
                <a:cs typeface="Times New Roman" panose="02020603050405020304" pitchFamily="18" charset="0"/>
                <a:sym typeface="+mn-ea"/>
              </a:rPr>
              <a:t>/</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归属感</a:t>
            </a:r>
            <a:r>
              <a:rPr lang="en-US" altLang="zh-CN" sz="1800" dirty="0" smtClean="0">
                <a:latin typeface="Times New Roman" panose="02020603050405020304" pitchFamily="18" charset="0"/>
                <a:cs typeface="Times New Roman" panose="02020603050405020304" pitchFamily="18" charset="0"/>
                <a:sym typeface="+mn-ea"/>
              </a:rPr>
              <a:t>/</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优越感</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责任感和团队精神</a:t>
            </a:r>
            <a:endParaRPr lang="en-US" altLang="zh-CN" sz="1800" dirty="0" smtClean="0">
              <a:solidFill>
                <a:srgbClr val="7030A0"/>
              </a:solidFill>
              <a:latin typeface="Times New Roman" panose="02020603050405020304" pitchFamily="18" charset="0"/>
              <a:cs typeface="Times New Roman" panose="02020603050405020304" pitchFamily="18" charset="0"/>
            </a:endParaRPr>
          </a:p>
          <a:p>
            <a:pPr marL="285750" indent="-285750" algn="l">
              <a:lnSpc>
                <a:spcPts val="25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cultivate/ build </a:t>
            </a:r>
            <a:r>
              <a:rPr lang="zh-CN" altLang="en-US" sz="1800" dirty="0" smtClean="0">
                <a:latin typeface="Times New Roman" panose="02020603050405020304" pitchFamily="18" charset="0"/>
                <a:cs typeface="Times New Roman" panose="02020603050405020304" pitchFamily="18" charset="0"/>
                <a:sym typeface="+mn-ea"/>
              </a:rPr>
              <a:t>a sense of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achievement</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belonging</a:t>
            </a:r>
            <a:r>
              <a:rPr lang="en-US" altLang="zh-CN" sz="1800" dirty="0" smtClean="0">
                <a:latin typeface="Times New Roman" panose="02020603050405020304" pitchFamily="18" charset="0"/>
                <a:cs typeface="Times New Roman" panose="02020603050405020304" pitchFamily="18" charset="0"/>
                <a:sym typeface="+mn-ea"/>
              </a:rPr>
              <a:t> /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superiority </a:t>
            </a:r>
            <a:r>
              <a:rPr lang="en-US" altLang="zh-CN" sz="1800" baseline="-25000" dirty="0" smtClean="0">
                <a:solidFill>
                  <a:srgbClr val="7030A0"/>
                </a:solidFill>
                <a:latin typeface="Times New Roman" panose="02020603050405020304" pitchFamily="18" charset="0"/>
                <a:cs typeface="Times New Roman" panose="02020603050405020304" pitchFamily="18" charset="0"/>
                <a:sym typeface="+mn-ea"/>
              </a:rPr>
              <a:t>/suːˌpɪəriˈɒrəti/</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responsibility as well as the spirit of teamwork </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solidFill>
                <a:srgbClr val="C00000"/>
              </a:solidFill>
              <a:latin typeface="Times New Roman" panose="02020603050405020304" pitchFamily="18" charset="0"/>
              <a:cs typeface="Times New Roman" panose="02020603050405020304" pitchFamily="18" charset="0"/>
              <a:sym typeface="+mn-ea"/>
            </a:endParaRPr>
          </a:p>
          <a:p>
            <a:r>
              <a:rPr lang="en-US" altLang="zh-CN" sz="1800" dirty="0" smtClean="0">
                <a:solidFill>
                  <a:srgbClr val="C00000"/>
                </a:solidFill>
                <a:latin typeface="Times New Roman" panose="02020603050405020304" pitchFamily="18" charset="0"/>
                <a:cs typeface="Times New Roman" panose="02020603050405020304" pitchFamily="18" charset="0"/>
                <a:sym typeface="+mn-ea"/>
              </a:rPr>
              <a:t>14.</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消除</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误解/</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偏见</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负面情绪</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疲劳和压力</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remove /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eliminate </a:t>
            </a:r>
            <a:r>
              <a:rPr lang="zh-CN" altLang="en-US" sz="1800" baseline="-25000" dirty="0" smtClean="0">
                <a:solidFill>
                  <a:srgbClr val="C00000"/>
                </a:solidFill>
                <a:latin typeface="Times New Roman" panose="02020603050405020304" pitchFamily="18" charset="0"/>
                <a:cs typeface="Times New Roman" panose="02020603050405020304" pitchFamily="18" charset="0"/>
                <a:sym typeface="+mn-ea"/>
              </a:rPr>
              <a:t>/ɪˈlɪmɪneɪt/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erase</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the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misunderstanding/</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prejudice</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 negative emotions </a:t>
            </a:r>
            <a:r>
              <a:rPr lang="en-US" altLang="zh-CN" sz="1800" dirty="0" smtClean="0">
                <a:solidFill>
                  <a:srgbClr val="00B050"/>
                </a:solidFill>
                <a:latin typeface="Times New Roman" panose="02020603050405020304" pitchFamily="18" charset="0"/>
                <a:cs typeface="Times New Roman" panose="02020603050405020304" pitchFamily="18" charset="0"/>
                <a:sym typeface="+mn-ea"/>
              </a:rPr>
              <a:t>/</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fatigue </a:t>
            </a:r>
            <a:r>
              <a:rPr lang="zh-CN" altLang="en-US" sz="1800" i="1" baseline="-25000" dirty="0" smtClean="0">
                <a:solidFill>
                  <a:srgbClr val="00B050"/>
                </a:solidFill>
                <a:latin typeface="Times New Roman" panose="02020603050405020304" pitchFamily="18" charset="0"/>
                <a:cs typeface="Times New Roman" panose="02020603050405020304" pitchFamily="18" charset="0"/>
                <a:sym typeface="+mn-ea"/>
              </a:rPr>
              <a:t>/fəˈtiːɡ/ </a:t>
            </a:r>
            <a:r>
              <a:rPr lang="zh-CN" altLang="en-US" sz="1800" i="1" dirty="0" smtClean="0">
                <a:solidFill>
                  <a:srgbClr val="00B050"/>
                </a:solidFill>
                <a:latin typeface="Times New Roman" panose="02020603050405020304" pitchFamily="18" charset="0"/>
                <a:cs typeface="Times New Roman" panose="02020603050405020304" pitchFamily="18" charset="0"/>
                <a:sym typeface="+mn-ea"/>
              </a:rPr>
              <a:t> </a:t>
            </a:r>
            <a:r>
              <a:rPr lang="zh-CN" altLang="en-US" sz="1800" dirty="0" smtClean="0">
                <a:solidFill>
                  <a:srgbClr val="00B050"/>
                </a:solidFill>
                <a:latin typeface="Times New Roman" panose="02020603050405020304" pitchFamily="18" charset="0"/>
                <a:cs typeface="Times New Roman" panose="02020603050405020304" pitchFamily="18" charset="0"/>
                <a:sym typeface="+mn-ea"/>
              </a:rPr>
              <a:t>and pressure</a:t>
            </a:r>
            <a:endParaRPr lang="zh-CN" altLang="en-US" sz="1800" dirty="0" smtClean="0">
              <a:solidFill>
                <a:srgbClr val="00B050"/>
              </a:solidFill>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barn(inVertical)">
                                      <p:cBhvr>
                                        <p:cTn id="33" dur="500"/>
                                        <p:tgtEl>
                                          <p:spTgt spid="2">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barn(inVertical)">
                                      <p:cBhvr>
                                        <p:cTn id="3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71780" y="749935"/>
            <a:ext cx="8600440" cy="369252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15.</a:t>
            </a:r>
            <a:r>
              <a:rPr lang="zh-CN" altLang="en-US" sz="1800" dirty="0" smtClean="0">
                <a:latin typeface="Times New Roman" panose="02020603050405020304" pitchFamily="18" charset="0"/>
                <a:cs typeface="Times New Roman" panose="02020603050405020304" pitchFamily="18" charset="0"/>
                <a:sym typeface="+mn-ea"/>
              </a:rPr>
              <a:t>这项活动强调学生的全面发展，特别是在身体健康和心理耐力方面。它还提高了教师的士气，使他们意识到定期锻炼的重要性。 </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This activity emphasized students’ overall development, especially in physical health and mental endurance</a:t>
            </a:r>
            <a:r>
              <a:rPr lang="zh-CN" altLang="en-US" sz="1800" baseline="-25000" dirty="0" smtClean="0">
                <a:latin typeface="Times New Roman" panose="02020603050405020304" pitchFamily="18" charset="0"/>
                <a:cs typeface="Times New Roman" panose="02020603050405020304" pitchFamily="18" charset="0"/>
                <a:sym typeface="+mn-ea"/>
              </a:rPr>
              <a:t> /ɪnˈdjʊərəns/ 忍耐力</a:t>
            </a:r>
            <a:r>
              <a:rPr lang="zh-CN" altLang="en-US" sz="1800" dirty="0" smtClean="0">
                <a:latin typeface="Times New Roman" panose="02020603050405020304" pitchFamily="18" charset="0"/>
                <a:cs typeface="Times New Roman" panose="02020603050405020304" pitchFamily="18" charset="0"/>
                <a:sym typeface="+mn-ea"/>
              </a:rPr>
              <a:t> . It also boosted morale</a:t>
            </a:r>
            <a:r>
              <a:rPr lang="zh-CN" altLang="en-US" sz="1800" baseline="-25000" dirty="0" smtClean="0">
                <a:latin typeface="Times New Roman" panose="02020603050405020304" pitchFamily="18" charset="0"/>
                <a:cs typeface="Times New Roman" panose="02020603050405020304" pitchFamily="18" charset="0"/>
                <a:sym typeface="+mn-ea"/>
              </a:rPr>
              <a:t> /məˈrɑːl/ n. 士气，斗志 </a:t>
            </a:r>
            <a:r>
              <a:rPr lang="zh-CN" altLang="en-US" sz="1800" dirty="0" smtClean="0">
                <a:latin typeface="Times New Roman" panose="02020603050405020304" pitchFamily="18" charset="0"/>
                <a:cs typeface="Times New Roman" panose="02020603050405020304" pitchFamily="18" charset="0"/>
                <a:sym typeface="+mn-ea"/>
              </a:rPr>
              <a:t>of the teaching staff, awaking them to the importance of regular workout. </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16.</a:t>
            </a:r>
            <a:r>
              <a:rPr lang="zh-CN" altLang="en-US" sz="1800" dirty="0" smtClean="0">
                <a:latin typeface="Times New Roman" panose="02020603050405020304" pitchFamily="18" charset="0"/>
                <a:cs typeface="Times New Roman" panose="02020603050405020304" pitchFamily="18" charset="0"/>
                <a:sym typeface="+mn-ea"/>
              </a:rPr>
              <a:t>虽然活动很有挑战性，但每个人都很享受，所有参与者都从中受益。</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Challenging as the activity was</a:t>
            </a:r>
            <a:r>
              <a:rPr lang="zh-CN" altLang="en-US" sz="1800" baseline="-25000" dirty="0" smtClean="0">
                <a:latin typeface="Times New Roman" panose="02020603050405020304" pitchFamily="18" charset="0"/>
                <a:cs typeface="Times New Roman" panose="02020603050405020304" pitchFamily="18" charset="0"/>
                <a:sym typeface="+mn-ea"/>
              </a:rPr>
              <a:t>让步状从</a:t>
            </a:r>
            <a:r>
              <a:rPr lang="zh-CN" altLang="en-US" sz="1800" dirty="0" smtClean="0">
                <a:latin typeface="Times New Roman" panose="02020603050405020304" pitchFamily="18" charset="0"/>
                <a:cs typeface="Times New Roman" panose="02020603050405020304" pitchFamily="18" charset="0"/>
                <a:sym typeface="+mn-ea"/>
              </a:rPr>
              <a:t>, everyone enjoyed it and all the participants benefited a lot from it.    </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17.</a:t>
            </a:r>
            <a:r>
              <a:rPr lang="zh-CN" altLang="en-US" sz="1800" dirty="0" smtClean="0">
                <a:latin typeface="Times New Roman" panose="02020603050405020304" pitchFamily="18" charset="0"/>
                <a:cs typeface="Times New Roman" panose="02020603050405020304" pitchFamily="18" charset="0"/>
                <a:sym typeface="+mn-ea"/>
              </a:rPr>
              <a:t>旨在与污染作斗争的同时，享受美好的户外，越野生态背包跑 捡起食品包装等垃圾，并为沿途的环境保护做贡献! </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Aimed to fight against pollution while enjoying the great outdoors, the Cross-Country Eco-Race Carry is designed to pick up food packaging and other such trash</a:t>
            </a:r>
            <a:r>
              <a:rPr lang="zh-CN" altLang="en-US" sz="1800" baseline="-25000" dirty="0" smtClean="0">
                <a:latin typeface="Times New Roman" panose="02020603050405020304" pitchFamily="18" charset="0"/>
                <a:cs typeface="Times New Roman" panose="02020603050405020304" pitchFamily="18" charset="0"/>
                <a:sym typeface="+mn-ea"/>
              </a:rPr>
              <a:t> /træʃ/n. 垃圾；废物</a:t>
            </a:r>
            <a:r>
              <a:rPr lang="zh-CN" altLang="en-US" sz="1800" dirty="0" smtClean="0">
                <a:latin typeface="Times New Roman" panose="02020603050405020304" pitchFamily="18" charset="0"/>
                <a:cs typeface="Times New Roman" panose="02020603050405020304" pitchFamily="18" charset="0"/>
                <a:sym typeface="+mn-ea"/>
              </a:rPr>
              <a:t>while running, and contribute to environmental protection along the route!   </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评价</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活动反响</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意义</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收获</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71780" y="875030"/>
            <a:ext cx="8600440" cy="286131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 18.</a:t>
            </a:r>
            <a:r>
              <a:rPr lang="zh-CN" altLang="en-US" sz="1800" dirty="0" smtClean="0">
                <a:latin typeface="Times New Roman" panose="02020603050405020304" pitchFamily="18" charset="0"/>
                <a:cs typeface="Times New Roman" panose="02020603050405020304" pitchFamily="18" charset="0"/>
                <a:sym typeface="+mn-ea"/>
              </a:rPr>
              <a:t>在欣赏这些画作的同时，我也被那些才华横溢的同学们展现出来的高超绘画技巧所折服。与此同时，那些熟悉的风景也会加深我们对家乡的爱。</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不要错过这个难得的机会，让您沉浸在这些精美的艺术品中，重新发现我们家乡的魅力。</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While admiring all those paintings, I was amazed at the excellent painting techniques showcased</a:t>
            </a:r>
            <a:r>
              <a:rPr lang="zh-CN" altLang="en-US" sz="1800" baseline="-25000" dirty="0" smtClean="0">
                <a:latin typeface="Times New Roman" panose="02020603050405020304" pitchFamily="18" charset="0"/>
                <a:cs typeface="Times New Roman" panose="02020603050405020304" pitchFamily="18" charset="0"/>
                <a:sym typeface="+mn-ea"/>
              </a:rPr>
              <a:t> /ˈʃəʊkeɪs/展示（本领、才华或优良品质）</a:t>
            </a:r>
            <a:r>
              <a:rPr lang="zh-CN" altLang="en-US" sz="1800" dirty="0" smtClean="0">
                <a:latin typeface="Times New Roman" panose="02020603050405020304" pitchFamily="18" charset="0"/>
                <a:cs typeface="Times New Roman" panose="02020603050405020304" pitchFamily="18" charset="0"/>
                <a:sym typeface="+mn-ea"/>
              </a:rPr>
              <a:t>by those talented schoolmates. Meanwhile, those familiar well-illustrated</a:t>
            </a:r>
            <a:r>
              <a:rPr lang="zh-CN" altLang="en-US" sz="1800" baseline="-25000" dirty="0" smtClean="0">
                <a:latin typeface="Times New Roman" panose="02020603050405020304" pitchFamily="18" charset="0"/>
                <a:cs typeface="Times New Roman" panose="02020603050405020304" pitchFamily="18" charset="0"/>
                <a:sym typeface="+mn-ea"/>
              </a:rPr>
              <a:t>/ˈɪləstreɪt/（用示例、图画等）说明，解释</a:t>
            </a:r>
            <a:r>
              <a:rPr lang="zh-CN" altLang="en-US" sz="1800" dirty="0" smtClean="0">
                <a:latin typeface="Times New Roman" panose="02020603050405020304" pitchFamily="18" charset="0"/>
                <a:cs typeface="Times New Roman" panose="02020603050405020304" pitchFamily="18" charset="0"/>
                <a:sym typeface="+mn-ea"/>
              </a:rPr>
              <a:t> landscapes are bound to deepen our love for our hometown.</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Do not miss this rare opportunity to immerse yourself in those delicate artworks and rediscover the charm of our hometown.</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联系方式</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报名方式</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投稿方式</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4625" y="749935"/>
            <a:ext cx="8758555" cy="3969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1.鉴于你的口才和对中文的巨大热情，我想知道你是否对这次比赛感兴趣，那么你应该在</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周三之前</a:t>
            </a:r>
            <a:r>
              <a:rPr lang="en-US" altLang="zh-CN" sz="1800" dirty="0" smtClean="0">
                <a:latin typeface="Times New Roman" panose="02020603050405020304" pitchFamily="18" charset="0"/>
                <a:cs typeface="Times New Roman" panose="02020603050405020304" pitchFamily="18" charset="0"/>
                <a:sym typeface="+mn-ea"/>
              </a:rPr>
              <a:t>在</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我们学校的网站上</a:t>
            </a:r>
            <a:r>
              <a:rPr lang="en-US" altLang="zh-CN" sz="1800" dirty="0" smtClean="0">
                <a:latin typeface="Times New Roman" panose="02020603050405020304" pitchFamily="18" charset="0"/>
                <a:cs typeface="Times New Roman" panose="02020603050405020304" pitchFamily="18" charset="0"/>
                <a:sym typeface="+mn-ea"/>
              </a:rPr>
              <a:t>或到</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我们101房间的办公室</a:t>
            </a:r>
            <a:r>
              <a:rPr lang="en-US" altLang="zh-CN" sz="1800" dirty="0" smtClean="0">
                <a:latin typeface="Times New Roman" panose="02020603050405020304" pitchFamily="18" charset="0"/>
                <a:cs typeface="Times New Roman" panose="02020603050405020304" pitchFamily="18" charset="0"/>
                <a:sym typeface="+mn-ea"/>
              </a:rPr>
              <a:t>提交你的申请。</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Given your superb eloquence</a:t>
            </a:r>
            <a:r>
              <a:rPr lang="en-US" altLang="zh-CN" sz="1800" baseline="-25000" dirty="0" smtClean="0">
                <a:latin typeface="Times New Roman" panose="02020603050405020304" pitchFamily="18" charset="0"/>
                <a:cs typeface="Times New Roman" panose="02020603050405020304" pitchFamily="18" charset="0"/>
                <a:sym typeface="+mn-ea"/>
              </a:rPr>
              <a:t> /ˈeləkwəns/</a:t>
            </a:r>
            <a:r>
              <a:rPr lang="en-US" altLang="zh-CN" sz="1800" dirty="0" smtClean="0">
                <a:latin typeface="Times New Roman" panose="02020603050405020304" pitchFamily="18" charset="0"/>
                <a:cs typeface="Times New Roman" panose="02020603050405020304" pitchFamily="18" charset="0"/>
                <a:sym typeface="+mn-ea"/>
              </a:rPr>
              <a:t> and immense enthusiasm in Chinese, I'm wondering if the contest holds a fascination for you, in which case you are supposed to</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submit your application on our school website</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 or to our office in Room 101</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before Wednesday</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 2.如果您在北京时间5月10日下午6点有空，请在Zoom上点击</a:t>
            </a:r>
            <a:r>
              <a:rPr lang="zh-CN" altLang="en-US" sz="1800" dirty="0" smtClean="0">
                <a:latin typeface="Times New Roman" panose="02020603050405020304" pitchFamily="18" charset="0"/>
                <a:cs typeface="Times New Roman" panose="02020603050405020304" pitchFamily="18" charset="0"/>
                <a:sym typeface="+mn-ea"/>
              </a:rPr>
              <a:t>进入</a:t>
            </a:r>
            <a:r>
              <a:rPr lang="en-US" altLang="zh-CN" sz="1800" dirty="0" smtClean="0">
                <a:latin typeface="Times New Roman" panose="02020603050405020304" pitchFamily="18" charset="0"/>
                <a:cs typeface="Times New Roman" panose="02020603050405020304" pitchFamily="18" charset="0"/>
                <a:sym typeface="+mn-ea"/>
              </a:rPr>
              <a:t>号码(1234)。  </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If you are available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at 6:00 p.m. (Beijing Time), May 10th</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click in the entry number (1234) on Zoom</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如果找到，请尽快打电话153767676与我联系。</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 If found, please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contact me at 153767676</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at your earliest convenience</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每份投稿需在5分钟内以MP4格式录制。 请在5月15日前将作品发送至</a:t>
            </a:r>
            <a:r>
              <a:rPr lang="zh-CN" altLang="en-US" sz="1800" i="1" dirty="0" smtClean="0">
                <a:latin typeface="Times New Roman" panose="02020603050405020304" pitchFamily="18" charset="0"/>
                <a:cs typeface="Times New Roman" panose="02020603050405020304" pitchFamily="18" charset="0"/>
                <a:sym typeface="+mn-ea"/>
              </a:rPr>
              <a:t>Student Union @126.com</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 Every submission needs to be recorded in a video format of MP4 within five minutes. Please </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send your work to </a:t>
            </a:r>
            <a:r>
              <a:rPr lang="zh-CN" altLang="en-US" sz="1800" i="1" dirty="0" smtClean="0">
                <a:solidFill>
                  <a:srgbClr val="7030A0"/>
                </a:solidFill>
                <a:latin typeface="Times New Roman" panose="02020603050405020304" pitchFamily="18" charset="0"/>
                <a:cs typeface="Times New Roman" panose="02020603050405020304" pitchFamily="18" charset="0"/>
                <a:sym typeface="+mn-ea"/>
              </a:rPr>
              <a:t>Student Union</a:t>
            </a:r>
            <a:r>
              <a:rPr lang="en-US" altLang="zh-CN" sz="1800" i="1"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i="1" dirty="0" smtClean="0">
                <a:solidFill>
                  <a:srgbClr val="7030A0"/>
                </a:solidFill>
                <a:latin typeface="Times New Roman" panose="02020603050405020304" pitchFamily="18" charset="0"/>
                <a:cs typeface="Times New Roman" panose="02020603050405020304" pitchFamily="18" charset="0"/>
                <a:sym typeface="+mn-ea"/>
              </a:rPr>
              <a:t>@126.com</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before May 15</a:t>
            </a:r>
            <a:r>
              <a:rPr lang="zh-CN" altLang="en-US" sz="1800" baseline="30000" dirty="0" smtClean="0">
                <a:solidFill>
                  <a:srgbClr val="C00000"/>
                </a:solidFill>
                <a:latin typeface="Times New Roman" panose="02020603050405020304" pitchFamily="18" charset="0"/>
                <a:cs typeface="Times New Roman" panose="02020603050405020304" pitchFamily="18" charset="0"/>
                <a:sym typeface="+mn-ea"/>
              </a:rPr>
              <a:t>th</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较多的</a:t>
            </a: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低水平失误将导致一键式评分（9分以下） </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89264" y="1143372"/>
            <a:ext cx="53149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1</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24200" y="944880"/>
            <a:ext cx="4608830"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语篇的外貌：</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 </a:t>
            </a:r>
            <a:r>
              <a:rPr lang="zh-CN" altLang="en-US" sz="3600" b="1" dirty="0">
                <a:solidFill>
                  <a:srgbClr val="FFC000"/>
                </a:solidFill>
                <a:latin typeface="微软雅黑" panose="020B0503020204020204" pitchFamily="34" charset="-122"/>
                <a:ea typeface="微软雅黑" panose="020B0503020204020204" pitchFamily="34" charset="-122"/>
              </a:rPr>
              <a:t>格式正确，拼写无误</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提出建议</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态度</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观点</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8120" y="634365"/>
            <a:ext cx="8550910" cy="424624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我认为你会展示非凡的表现。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I'm deemed that </a:t>
            </a:r>
            <a:r>
              <a:rPr lang="zh-CN" altLang="en-US" sz="1800" dirty="0" smtClean="0">
                <a:latin typeface="Times New Roman" panose="02020603050405020304" pitchFamily="18" charset="0"/>
                <a:cs typeface="Times New Roman" panose="02020603050405020304" pitchFamily="18" charset="0"/>
              </a:rPr>
              <a:t>you'll show</a:t>
            </a:r>
            <a:r>
              <a:rPr lang="en-US" altLang="zh-CN" sz="1800" dirty="0" smtClean="0">
                <a:latin typeface="Times New Roman" panose="02020603050405020304" pitchFamily="18" charset="0"/>
                <a:cs typeface="Times New Roman" panose="02020603050405020304" pitchFamily="18" charset="0"/>
              </a:rPr>
              <a:t>case</a:t>
            </a:r>
            <a:r>
              <a:rPr lang="zh-CN" altLang="en-US" sz="1800" dirty="0" smtClean="0">
                <a:latin typeface="Times New Roman" panose="02020603050405020304" pitchFamily="18" charset="0"/>
                <a:cs typeface="Times New Roman" panose="02020603050405020304" pitchFamily="18" charset="0"/>
              </a:rPr>
              <a:t> your extraordinary performance.</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我相信你的闪光想法一定会被欣赏。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I'm sure that</a:t>
            </a:r>
            <a:r>
              <a:rPr lang="zh-CN" altLang="en-US" sz="1800" dirty="0" smtClean="0">
                <a:latin typeface="Times New Roman" panose="02020603050405020304" pitchFamily="18" charset="0"/>
                <a:cs typeface="Times New Roman" panose="02020603050405020304" pitchFamily="18" charset="0"/>
              </a:rPr>
              <a:t> your sparkling thoughts will definitely be appreciated.</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我相信这对你来说将是一场盛宴。</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a:t>
            </a:r>
            <a:r>
              <a:rPr lang="en-US" altLang="zh-CN" sz="1800" dirty="0" smtClean="0">
                <a:solidFill>
                  <a:srgbClr val="0070C0"/>
                </a:solidFill>
                <a:latin typeface="Times New Roman" panose="02020603050405020304" pitchFamily="18" charset="0"/>
                <a:cs typeface="Times New Roman" panose="02020603050405020304" pitchFamily="18" charset="0"/>
              </a:rPr>
              <a:t>’</a:t>
            </a:r>
            <a:r>
              <a:rPr lang="zh-CN" altLang="en-US" sz="1800" dirty="0" smtClean="0">
                <a:solidFill>
                  <a:srgbClr val="0070C0"/>
                </a:solidFill>
                <a:latin typeface="Times New Roman" panose="02020603050405020304" pitchFamily="18" charset="0"/>
                <a:cs typeface="Times New Roman" panose="02020603050405020304" pitchFamily="18" charset="0"/>
              </a:rPr>
              <a:t>m positive </a:t>
            </a:r>
            <a:r>
              <a:rPr lang="zh-CN" altLang="en-US" sz="1800" dirty="0" smtClean="0">
                <a:latin typeface="Times New Roman" panose="02020603050405020304" pitchFamily="18" charset="0"/>
                <a:cs typeface="Times New Roman" panose="02020603050405020304" pitchFamily="18" charset="0"/>
              </a:rPr>
              <a:t>it will be a feast for you.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我强烈呼吁每个人都参与到捐款中来。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 strongly appeal </a:t>
            </a:r>
            <a:r>
              <a:rPr lang="zh-CN" altLang="en-US" sz="1800" dirty="0" smtClean="0">
                <a:latin typeface="Times New Roman" panose="02020603050405020304" pitchFamily="18" charset="0"/>
                <a:cs typeface="Times New Roman" panose="02020603050405020304" pitchFamily="18" charset="0"/>
              </a:rPr>
              <a:t>to everyone to get involved in the donations.</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5.</a:t>
            </a:r>
            <a:r>
              <a:rPr lang="zh-CN" altLang="en-US" sz="1800" dirty="0" smtClean="0">
                <a:latin typeface="Times New Roman" panose="02020603050405020304" pitchFamily="18" charset="0"/>
                <a:cs typeface="Times New Roman" panose="02020603050405020304" pitchFamily="18" charset="0"/>
              </a:rPr>
              <a:t>强烈建议您亲自前来欣赏这些精美的艺术品。不要错过它!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solidFill>
                  <a:srgbClr val="0070C0"/>
                </a:solidFill>
                <a:latin typeface="Times New Roman" panose="02020603050405020304" pitchFamily="18" charset="0"/>
                <a:cs typeface="Times New Roman" panose="02020603050405020304" pitchFamily="18" charset="0"/>
              </a:rPr>
              <a:t>I</a:t>
            </a:r>
            <a:r>
              <a:rPr lang="zh-CN" altLang="en-US" sz="1800" dirty="0" smtClean="0">
                <a:solidFill>
                  <a:srgbClr val="0070C0"/>
                </a:solidFill>
                <a:latin typeface="Times New Roman" panose="02020603050405020304" pitchFamily="18" charset="0"/>
                <a:cs typeface="Times New Roman" panose="02020603050405020304" pitchFamily="18" charset="0"/>
              </a:rPr>
              <a:t>t is highly recommended that</a:t>
            </a:r>
            <a:r>
              <a:rPr lang="zh-CN" altLang="en-US" sz="1800" dirty="0" smtClean="0">
                <a:latin typeface="Times New Roman" panose="02020603050405020304" pitchFamily="18" charset="0"/>
                <a:cs typeface="Times New Roman" panose="02020603050405020304" pitchFamily="18" charset="0"/>
              </a:rPr>
              <a:t> you come and relish </a:t>
            </a:r>
            <a:r>
              <a:rPr lang="zh-CN" altLang="en-US" sz="1800" baseline="-25000" dirty="0" smtClean="0">
                <a:latin typeface="Times New Roman" panose="02020603050405020304" pitchFamily="18" charset="0"/>
                <a:cs typeface="Times New Roman" panose="02020603050405020304" pitchFamily="18" charset="0"/>
              </a:rPr>
              <a:t>/ˈrelɪʃ/尽情享受</a:t>
            </a:r>
            <a:r>
              <a:rPr lang="zh-CN" altLang="en-US" sz="1800" dirty="0" smtClean="0">
                <a:latin typeface="Times New Roman" panose="02020603050405020304" pitchFamily="18" charset="0"/>
                <a:cs typeface="Times New Roman" panose="02020603050405020304" pitchFamily="18" charset="0"/>
              </a:rPr>
              <a:t> the delicate artworks by yourself. Don’t miss it!</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6.</a:t>
            </a:r>
            <a:r>
              <a:rPr lang="zh-CN" altLang="en-US" sz="1800" dirty="0" smtClean="0">
                <a:latin typeface="Times New Roman" panose="02020603050405020304" pitchFamily="18" charset="0"/>
                <a:cs typeface="Times New Roman" panose="02020603050405020304" pitchFamily="18" charset="0"/>
              </a:rPr>
              <a:t>我敢打赌它永远不会让你不满意。</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I bet </a:t>
            </a:r>
            <a:r>
              <a:rPr lang="zh-CN" altLang="en-US" sz="1800" dirty="0" smtClean="0">
                <a:latin typeface="Times New Roman" panose="02020603050405020304" pitchFamily="18" charset="0"/>
                <a:cs typeface="Times New Roman" panose="02020603050405020304" pitchFamily="18" charset="0"/>
              </a:rPr>
              <a:t>it will never fail to satisfy you.</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7.</a:t>
            </a:r>
            <a:r>
              <a:rPr lang="zh-CN" altLang="en-US" sz="1800" dirty="0" smtClean="0">
                <a:latin typeface="Times New Roman" panose="02020603050405020304" pitchFamily="18" charset="0"/>
                <a:cs typeface="Times New Roman" panose="02020603050405020304" pitchFamily="18" charset="0"/>
              </a:rPr>
              <a:t>不要错失如此简单的快乐哟！</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rgbClr val="0070C0"/>
                </a:solidFill>
                <a:latin typeface="Times New Roman" panose="02020603050405020304" pitchFamily="18" charset="0"/>
                <a:cs typeface="Times New Roman" panose="02020603050405020304" pitchFamily="18" charset="0"/>
              </a:rPr>
              <a:t>Never deprive yourself of </a:t>
            </a:r>
            <a:r>
              <a:rPr lang="zh-CN" altLang="en-US" sz="1800" dirty="0" smtClean="0">
                <a:latin typeface="Times New Roman" panose="02020603050405020304" pitchFamily="18" charset="0"/>
                <a:cs typeface="Times New Roman" panose="02020603050405020304" pitchFamily="18" charset="0"/>
              </a:rPr>
              <a:t>such simple pleasures!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p:tgtEl>
                                          <p:spTgt spid="2">
                                            <p:txEl>
                                              <p:pRg st="11" end="11"/>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 calcmode="lin" valueType="num">
                                      <p:cBhvr additive="base">
                                        <p:cTn id="49" dur="500"/>
                                        <p:tgtEl>
                                          <p:spTgt spid="2">
                                            <p:txEl>
                                              <p:pRg st="13" end="13"/>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报道/宣传稿的标题</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主题</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56210" y="613410"/>
            <a:ext cx="8776970" cy="4261485"/>
          </a:xfrm>
          <a:prstGeom prst="rect">
            <a:avLst/>
          </a:prstGeom>
          <a:noFill/>
        </p:spPr>
        <p:txBody>
          <a:bodyPr wrap="square" rtlCol="0" anchor="t">
            <a:spAutoFit/>
          </a:bodyPr>
          <a:p>
            <a:pPr marL="285750" indent="-285750" fontAlgn="auto">
              <a:lnSpc>
                <a:spcPts val="2760"/>
              </a:lnSpc>
              <a:buFont typeface="Wingdings" panose="05000000000000000000" charset="0"/>
              <a:buChar char="Ø"/>
            </a:pP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报道/宣传稿的标题：醒目精炼</a:t>
            </a:r>
            <a:endPar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1. </a:t>
            </a:r>
            <a:r>
              <a:rPr lang="zh-CN" altLang="en-US" sz="1800" dirty="0" smtClean="0">
                <a:latin typeface="Times New Roman" panose="02020603050405020304" pitchFamily="18" charset="0"/>
                <a:cs typeface="Times New Roman" panose="02020603050405020304" pitchFamily="18" charset="0"/>
              </a:rPr>
              <a:t>你绝对不想错过的特殊比赛</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A Special Contest You Won’t Want to Miss</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sym typeface="+mn-ea"/>
              </a:rPr>
              <a:t>2. </a:t>
            </a:r>
            <a:r>
              <a:rPr lang="zh-CN" altLang="en-US" sz="1800" dirty="0" smtClean="0">
                <a:latin typeface="Times New Roman" panose="02020603050405020304" pitchFamily="18" charset="0"/>
                <a:cs typeface="Times New Roman" panose="02020603050405020304" pitchFamily="18" charset="0"/>
                <a:sym typeface="+mn-ea"/>
              </a:rPr>
              <a:t>2021年6月浙江卷应用文“ 参观国画展的宣传报道”</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一场印象深刻的展览</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An Impressive Exhibition</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一场优秀的中国画展览</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An Excellent Chinese Painting Exhibition</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让人无法抗拒的中国画展览</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The irresistible Chinese Painting exhibition</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和我一起参加艺术展</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Join Me To The Art Exhibition </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向河南灾区捐款捐物的倡议书</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帮助河南刻不容缓</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sym typeface="+mn-ea"/>
              </a:rPr>
              <a:t>Helping Henan can’t be delayed</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河南需要你的帮助</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Henan needs your help</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一起帮助做得更好                  </a:t>
            </a:r>
            <a:r>
              <a:rPr lang="zh-CN" altLang="en-US" sz="1800" dirty="0" smtClean="0">
                <a:noFill/>
                <a:latin typeface="Times New Roman" panose="02020603050405020304" pitchFamily="18" charset="0"/>
                <a:cs typeface="Times New Roman" panose="02020603050405020304" pitchFamily="18" charset="0"/>
              </a:rPr>
              <a:t> Helping together, being better</a:t>
            </a:r>
            <a:endParaRPr lang="zh-CN" altLang="en-US" sz="1800" dirty="0" smtClean="0">
              <a:latin typeface="Times New Roman" panose="02020603050405020304" pitchFamily="18" charset="0"/>
              <a:cs typeface="Times New Roman" panose="02020603050405020304" pitchFamily="18" charset="0"/>
            </a:endParaRPr>
          </a:p>
          <a:p>
            <a:endParaRPr lang="zh-CN" altLang="en-US" sz="1800"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408305" y="989330"/>
            <a:ext cx="8148320" cy="3630930"/>
          </a:xfrm>
          <a:prstGeom prst="rect">
            <a:avLst/>
          </a:prstGeom>
          <a:noFill/>
        </p:spPr>
        <p:txBody>
          <a:bodyPr wrap="square" rtlCol="0" anchor="t">
            <a:spAutoFit/>
          </a:bodyPr>
          <a:p>
            <a:pPr algn="l">
              <a:lnSpc>
                <a:spcPts val="2760"/>
              </a:lnSpc>
            </a:pPr>
            <a:r>
              <a:rPr lang="en-US" altLang="zh-CN" sz="1800" dirty="0" smtClean="0">
                <a:noFill/>
                <a:latin typeface="Times New Roman" panose="02020603050405020304" pitchFamily="18" charset="0"/>
                <a:cs typeface="Times New Roman" panose="02020603050405020304" pitchFamily="18" charset="0"/>
                <a:sym typeface="+mn-ea"/>
              </a:rPr>
              <a:t>1. </a:t>
            </a:r>
            <a:r>
              <a:rPr lang="zh-CN" altLang="en-US" sz="1800" dirty="0" smtClean="0">
                <a:noFill/>
                <a:latin typeface="Times New Roman" panose="02020603050405020304" pitchFamily="18" charset="0"/>
                <a:cs typeface="Times New Roman" panose="02020603050405020304" pitchFamily="18" charset="0"/>
                <a:sym typeface="+mn-ea"/>
              </a:rPr>
              <a:t>你绝对不想错过的特殊比赛</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 Special Contest You Won’t Want to Miss</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noFill/>
                <a:latin typeface="Times New Roman" panose="02020603050405020304" pitchFamily="18" charset="0"/>
                <a:cs typeface="Times New Roman" panose="02020603050405020304" pitchFamily="18" charset="0"/>
                <a:sym typeface="+mn-ea"/>
              </a:rPr>
              <a:t>2. </a:t>
            </a:r>
            <a:r>
              <a:rPr lang="zh-CN" altLang="en-US" sz="1800" dirty="0" smtClean="0">
                <a:noFill/>
                <a:latin typeface="Times New Roman" panose="02020603050405020304" pitchFamily="18" charset="0"/>
                <a:cs typeface="Times New Roman" panose="02020603050405020304" pitchFamily="18" charset="0"/>
                <a:sym typeface="+mn-ea"/>
              </a:rPr>
              <a:t>2021年6月浙江卷应用文“ 参观国画展的宣传报道”</a:t>
            </a:r>
            <a:endParaRPr lang="zh-CN" altLang="en-US" sz="1800" dirty="0" smtClean="0">
              <a:noFill/>
              <a:latin typeface="Times New Roman" panose="02020603050405020304" pitchFamily="18" charset="0"/>
              <a:cs typeface="Times New Roman" panose="02020603050405020304" pitchFamily="18" charset="0"/>
              <a:sym typeface="+mn-ea"/>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一场印象深刻的展览</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 Impressive Exhibition</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一场优秀的中国画展览</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 Excellent Chinese Painting Exhibition</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让人无法抗拒的中国画展览</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The irresistible Chinese Painting exhibition</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和我一起参加艺术展</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Join Me To The Art Exhibition </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noFill/>
                <a:latin typeface="Times New Roman" panose="02020603050405020304" pitchFamily="18" charset="0"/>
                <a:cs typeface="Times New Roman" panose="02020603050405020304" pitchFamily="18" charset="0"/>
                <a:sym typeface="+mn-ea"/>
              </a:rPr>
              <a:t>3.</a:t>
            </a:r>
            <a:r>
              <a:rPr lang="zh-CN" altLang="en-US" sz="1800" dirty="0" smtClean="0">
                <a:noFill/>
                <a:latin typeface="Times New Roman" panose="02020603050405020304" pitchFamily="18" charset="0"/>
                <a:cs typeface="Times New Roman" panose="02020603050405020304" pitchFamily="18" charset="0"/>
                <a:sym typeface="+mn-ea"/>
              </a:rPr>
              <a:t>向河南灾区捐款捐物的倡议书</a:t>
            </a:r>
            <a:endParaRPr lang="zh-CN" altLang="en-US" sz="1800" dirty="0" smtClean="0">
              <a:noFill/>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帮助河南刻不容缓</a:t>
            </a:r>
            <a:r>
              <a:rPr lang="en-US" altLang="zh-CN" sz="1800" dirty="0" smtClean="0">
                <a:noFill/>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Helping Henan can’t be delayed</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河南需要你的帮助</a:t>
            </a:r>
            <a:r>
              <a:rPr lang="zh-CN" altLang="en-US" sz="1800" dirty="0" smtClean="0">
                <a:noFill/>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Henan needs your help</a:t>
            </a:r>
            <a:endParaRPr lang="zh-CN" altLang="en-US" sz="1800" dirty="0" smtClean="0">
              <a:latin typeface="Times New Roman" panose="02020603050405020304" pitchFamily="18" charset="0"/>
              <a:cs typeface="Times New Roman" panose="02020603050405020304" pitchFamily="18" charset="0"/>
            </a:endParaRPr>
          </a:p>
          <a:p>
            <a:pPr algn="l">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no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sym typeface="+mn-ea"/>
              </a:rPr>
              <a:t>一起帮助做得更好 </a:t>
            </a:r>
            <a:r>
              <a:rPr lang="zh-CN" altLang="en-US" sz="1800" dirty="0" smtClean="0">
                <a:latin typeface="Times New Roman" panose="02020603050405020304" pitchFamily="18" charset="0"/>
                <a:cs typeface="Times New Roman" panose="02020603050405020304" pitchFamily="18" charset="0"/>
                <a:sym typeface="+mn-ea"/>
              </a:rPr>
              <a:t>                  Helping together, being better</a:t>
            </a:r>
            <a:endParaRPr lang="zh-CN" altLang="en-US"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down)">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down)">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down)">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down)">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wipe(down)">
                                      <p:cBhvr>
                                        <p:cTn id="36" dur="500"/>
                                        <p:tgtEl>
                                          <p:spTgt spid="7">
                                            <p:txEl>
                                              <p:pRg st="5" end="5"/>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wipe(down)">
                                      <p:cBhvr>
                                        <p:cTn id="39" dur="500"/>
                                        <p:tgtEl>
                                          <p:spTgt spid="7">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Effect transition="in" filter="wipe(down)">
                                      <p:cBhvr>
                                        <p:cTn id="44" dur="500"/>
                                        <p:tgtEl>
                                          <p:spTgt spid="7">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wipe(down)">
                                      <p:cBhvr>
                                        <p:cTn id="49" dur="500"/>
                                        <p:tgtEl>
                                          <p:spTgt spid="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7">
                                            <p:txEl>
                                              <p:pRg st="9" end="9"/>
                                            </p:txEl>
                                          </p:spTgt>
                                        </p:tgtEl>
                                        <p:attrNameLst>
                                          <p:attrName>style.visibility</p:attrName>
                                        </p:attrNameLst>
                                      </p:cBhvr>
                                      <p:to>
                                        <p:strVal val="visible"/>
                                      </p:to>
                                    </p:set>
                                    <p:animEffect transition="in" filter="wipe(down)">
                                      <p:cBhvr>
                                        <p:cTn id="54"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活动或演讲的主题</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56210" y="664845"/>
            <a:ext cx="8776970" cy="4338320"/>
          </a:xfrm>
          <a:prstGeom prst="rect">
            <a:avLst/>
          </a:prstGeom>
          <a:noFill/>
        </p:spPr>
        <p:txBody>
          <a:bodyPr wrap="square" rtlCol="0" anchor="t">
            <a:spAutoFit/>
          </a:bodyPr>
          <a:p>
            <a:pPr marL="285750" indent="-285750" fontAlgn="auto">
              <a:lnSpc>
                <a:spcPts val="2760"/>
              </a:lnSpc>
              <a:buFont typeface="Wingdings" panose="05000000000000000000" charset="0"/>
              <a:buChar char="Ø"/>
            </a:pP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活动主题：押韵，朗朗上口</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工作产生快乐</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themed “Working generates pleasure</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劳动培养孕育光荣</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Labor fosters</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breeds g</a:t>
            </a:r>
            <a:r>
              <a:rPr lang="en-US" altLang="zh-CN" sz="1800" dirty="0" smtClean="0">
                <a:latin typeface="Times New Roman" panose="02020603050405020304" pitchFamily="18" charset="0"/>
                <a:cs typeface="Times New Roman" panose="02020603050405020304" pitchFamily="18" charset="0"/>
                <a:sym typeface="+mn-ea"/>
              </a:rPr>
              <a:t>lory</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拥抱劳动</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享受热爱</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sym typeface="+mn-ea"/>
              </a:rPr>
              <a:t>Embrace </a:t>
            </a:r>
            <a:r>
              <a:rPr lang="zh-CN" altLang="en-US" sz="1800" dirty="0" smtClean="0">
                <a:latin typeface="Times New Roman" panose="02020603050405020304" pitchFamily="18" charset="0"/>
                <a:cs typeface="Times New Roman" panose="02020603050405020304" pitchFamily="18" charset="0"/>
                <a:sym typeface="+mn-ea"/>
              </a:rPr>
              <a:t>labo</a:t>
            </a:r>
            <a:r>
              <a:rPr lang="en-US" altLang="zh-CN" sz="1800" dirty="0" smtClean="0">
                <a:latin typeface="Times New Roman" panose="02020603050405020304" pitchFamily="18" charset="0"/>
                <a:cs typeface="Times New Roman" panose="02020603050405020304" pitchFamily="18" charset="0"/>
                <a:sym typeface="+mn-ea"/>
              </a:rPr>
              <a:t>r, Enjoy love</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振作起来，拥抱自然</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Brace Yourself, Embrace </a:t>
            </a:r>
            <a:r>
              <a:rPr lang="en-US" altLang="zh-CN" sz="1800" dirty="0" smtClean="0">
                <a:latin typeface="Times New Roman" panose="02020603050405020304" pitchFamily="18" charset="0"/>
                <a:cs typeface="Times New Roman" panose="02020603050405020304" pitchFamily="18" charset="0"/>
              </a:rPr>
              <a:t>Nature</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关爱贫困学生，分享爱心</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Caring poor students, sharing love”</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从商到清:中国艺术的历史</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From Shang to Qing: Chinese Art Through the Ages</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Char char="Ø"/>
            </a:pPr>
            <a:r>
              <a:rPr lang="en-US" altLang="zh-CN" sz="1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演讲</a:t>
            </a:r>
            <a:r>
              <a:rPr lang="en-US" altLang="zh-CN" sz="1800" b="1" dirty="0" smtClean="0">
                <a:solidFill>
                  <a:schemeClr val="accent5">
                    <a:lumMod val="75000"/>
                  </a:schemeClr>
                </a:solidFill>
                <a:latin typeface="Times New Roman" panose="02020603050405020304" pitchFamily="18" charset="0"/>
                <a:cs typeface="Times New Roman" panose="02020603050405020304" pitchFamily="18" charset="0"/>
              </a:rPr>
              <a:t>的主题: </a:t>
            </a:r>
            <a:endParaRPr lang="en-US" altLang="zh-CN" sz="1800" b="1" dirty="0" smtClean="0">
              <a:solidFill>
                <a:schemeClr val="accent5">
                  <a:lumMod val="75000"/>
                </a:schemeClr>
              </a:solidFill>
              <a:latin typeface="Times New Roman" panose="02020603050405020304" pitchFamily="18" charset="0"/>
              <a:cs typeface="Times New Roman" panose="02020603050405020304" pitchFamily="18" charset="0"/>
            </a:endParaRPr>
          </a:p>
          <a:p>
            <a:pPr marL="285750" indent="-285750"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应该正确地做事还是做正确的事</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Doing </a:t>
            </a:r>
            <a:r>
              <a:rPr lang="zh-CN" altLang="en-US" sz="1800" dirty="0" smtClean="0">
                <a:latin typeface="Times New Roman" panose="02020603050405020304" pitchFamily="18" charset="0"/>
                <a:cs typeface="Times New Roman" panose="02020603050405020304" pitchFamily="18" charset="0"/>
                <a:sym typeface="+mn-ea"/>
              </a:rPr>
              <a:t>things right</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or doing </a:t>
            </a:r>
            <a:r>
              <a:rPr lang="zh-CN" altLang="en-US" sz="1800" dirty="0" smtClean="0">
                <a:latin typeface="Times New Roman" panose="02020603050405020304" pitchFamily="18" charset="0"/>
                <a:cs typeface="Times New Roman" panose="02020603050405020304" pitchFamily="18" charset="0"/>
                <a:sym typeface="+mn-ea"/>
              </a:rPr>
              <a:t>right things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“世界公民</a:t>
            </a:r>
            <a:r>
              <a:rPr lang="zh-CN" altLang="en-US" sz="1800" dirty="0" smtClean="0">
                <a:latin typeface="Times New Roman" panose="02020603050405020304" pitchFamily="18" charset="0"/>
                <a:cs typeface="Times New Roman" panose="02020603050405020304" pitchFamily="18" charset="0"/>
                <a:sym typeface="+mn-ea"/>
              </a:rPr>
              <a:t>”应具备的素质</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The qualities of a </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global citizen”</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没有人是一座孤岛</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No person is an island</a:t>
            </a:r>
            <a:endParaRPr lang="zh-CN" altLang="en-US" sz="1800" dirty="0" smtClean="0">
              <a:latin typeface="Times New Roman" panose="02020603050405020304" pitchFamily="18" charset="0"/>
              <a:cs typeface="Times New Roman" panose="02020603050405020304" pitchFamily="18" charset="0"/>
            </a:endParaRPr>
          </a:p>
          <a:p>
            <a:pPr fontAlgn="auto">
              <a:lnSpc>
                <a:spcPts val="27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山川异域，风月同天</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Miles apart, close at heart</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sym typeface="+mn-ea"/>
              </a:rPr>
              <a:t>介绍、回忆或描写</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40030" y="647065"/>
            <a:ext cx="8663940" cy="4246245"/>
          </a:xfrm>
          <a:prstGeom prst="rect">
            <a:avLst/>
          </a:prstGeom>
          <a:noFill/>
        </p:spPr>
        <p:txBody>
          <a:bodyPr wrap="square" rtlCol="0">
            <a:spAutoFit/>
          </a:bodyPr>
          <a:p>
            <a:pPr fontAlgn="auto">
              <a:lnSpc>
                <a:spcPts val="2160"/>
              </a:lnSpc>
            </a:pPr>
            <a:r>
              <a:rPr lang="en-US" altLang="zh-CN" sz="1800" dirty="0" smtClean="0">
                <a:latin typeface="Times New Roman" panose="02020603050405020304" pitchFamily="18" charset="0"/>
                <a:cs typeface="Times New Roman" panose="02020603050405020304" pitchFamily="18" charset="0"/>
                <a:sym typeface="+mn-ea"/>
              </a:rPr>
              <a:t>1.具有</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建设性、创造性和合作性</a:t>
            </a:r>
            <a:r>
              <a:rPr lang="zh-CN" altLang="en-US" sz="1800" dirty="0" smtClean="0">
                <a:latin typeface="Times New Roman" panose="02020603050405020304" pitchFamily="18" charset="0"/>
                <a:cs typeface="Times New Roman" panose="02020603050405020304" pitchFamily="18" charset="0"/>
                <a:sym typeface="+mn-ea"/>
              </a:rPr>
              <a:t>的方法</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16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rPr>
              <a:t>in a </a:t>
            </a:r>
            <a:r>
              <a:rPr lang="en-US" altLang="zh-CN" sz="1800" dirty="0" smtClean="0">
                <a:solidFill>
                  <a:srgbClr val="C00000"/>
                </a:solidFill>
                <a:latin typeface="Times New Roman" panose="02020603050405020304" pitchFamily="18" charset="0"/>
                <a:cs typeface="Times New Roman" panose="02020603050405020304" pitchFamily="18" charset="0"/>
              </a:rPr>
              <a:t>constructive, creative and cooperative</a:t>
            </a:r>
            <a:r>
              <a:rPr lang="en-US" altLang="zh-CN" sz="1800" dirty="0" smtClean="0">
                <a:latin typeface="Times New Roman" panose="02020603050405020304" pitchFamily="18" charset="0"/>
                <a:cs typeface="Times New Roman" panose="02020603050405020304" pitchFamily="18" charset="0"/>
              </a:rPr>
              <a:t> way</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2.参与</a:t>
            </a:r>
            <a:r>
              <a:rPr lang="en-US" altLang="zh-CN" sz="1800" dirty="0" smtClean="0">
                <a:solidFill>
                  <a:srgbClr val="C00000"/>
                </a:solidFill>
                <a:latin typeface="Times New Roman" panose="02020603050405020304" pitchFamily="18" charset="0"/>
                <a:cs typeface="Times New Roman" panose="02020603050405020304" pitchFamily="18" charset="0"/>
              </a:rPr>
              <a:t>服务社区</a:t>
            </a:r>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solidFill>
                  <a:srgbClr val="0070C0"/>
                </a:solidFill>
                <a:latin typeface="Times New Roman" panose="02020603050405020304" pitchFamily="18" charset="0"/>
                <a:cs typeface="Times New Roman" panose="02020603050405020304" pitchFamily="18" charset="0"/>
              </a:rPr>
              <a:t>传播垃圾分类知识</a:t>
            </a:r>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solidFill>
                  <a:srgbClr val="7030A0"/>
                </a:solidFill>
                <a:latin typeface="Times New Roman" panose="02020603050405020304" pitchFamily="18" charset="0"/>
                <a:cs typeface="Times New Roman" panose="02020603050405020304" pitchFamily="18" charset="0"/>
              </a:rPr>
              <a:t>为敬老院的老人带去温暖</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sym typeface="+mn-ea"/>
              </a:rPr>
              <a:t>participate in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serving communities</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circulating knowledge about garbage classification</a:t>
            </a:r>
            <a:r>
              <a:rPr lang="en-US" altLang="zh-CN" sz="1800" dirty="0" smtClean="0">
                <a:latin typeface="Times New Roman" panose="02020603050405020304" pitchFamily="18" charset="0"/>
                <a:cs typeface="Times New Roman" panose="02020603050405020304" pitchFamily="18" charset="0"/>
                <a:sym typeface="+mn-ea"/>
              </a:rPr>
              <a:t> and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bringing warmth to the elderly in the nursing home</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3.对</a:t>
            </a:r>
            <a:r>
              <a:rPr lang="en-US" altLang="zh-CN" sz="1800" dirty="0" smtClean="0">
                <a:solidFill>
                  <a:srgbClr val="C00000"/>
                </a:solidFill>
                <a:latin typeface="Times New Roman" panose="02020603050405020304" pitchFamily="18" charset="0"/>
                <a:cs typeface="Times New Roman" panose="02020603050405020304" pitchFamily="18" charset="0"/>
              </a:rPr>
              <a:t>双减政策</a:t>
            </a:r>
            <a:r>
              <a:rPr lang="en-US" altLang="zh-CN" sz="1800" dirty="0" smtClean="0">
                <a:latin typeface="Times New Roman" panose="02020603050405020304" pitchFamily="18" charset="0"/>
                <a:cs typeface="Times New Roman" panose="02020603050405020304" pitchFamily="18" charset="0"/>
              </a:rPr>
              <a:t>实施后</a:t>
            </a:r>
            <a:r>
              <a:rPr lang="en-US" altLang="zh-CN" sz="1800" dirty="0" smtClean="0">
                <a:solidFill>
                  <a:srgbClr val="0070C0"/>
                </a:solidFill>
                <a:latin typeface="Times New Roman" panose="02020603050405020304" pitchFamily="18" charset="0"/>
                <a:cs typeface="Times New Roman" panose="02020603050405020304" pitchFamily="18" charset="0"/>
              </a:rPr>
              <a:t>学生课业负荷进行问卷调查</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u="sng" dirty="0" smtClean="0">
                <a:solidFill>
                  <a:srgbClr val="0070C0"/>
                </a:solidFill>
                <a:latin typeface="Times New Roman" panose="02020603050405020304" pitchFamily="18" charset="0"/>
                <a:cs typeface="Times New Roman" panose="02020603050405020304" pitchFamily="18" charset="0"/>
                <a:sym typeface="+mn-ea"/>
              </a:rPr>
              <a:t>carry out a questionnaire</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 about </a:t>
            </a:r>
            <a:r>
              <a:rPr lang="en-US" altLang="zh-CN" sz="1800" u="sng" dirty="0" smtClean="0">
                <a:solidFill>
                  <a:srgbClr val="0070C0"/>
                </a:solidFill>
                <a:latin typeface="Times New Roman" panose="02020603050405020304" pitchFamily="18" charset="0"/>
                <a:cs typeface="Times New Roman" panose="02020603050405020304" pitchFamily="18" charset="0"/>
                <a:sym typeface="+mn-ea"/>
              </a:rPr>
              <a:t>students’ school workload</a:t>
            </a:r>
            <a:r>
              <a:rPr lang="en-US" altLang="zh-CN" sz="1800" dirty="0" smtClean="0">
                <a:latin typeface="Times New Roman" panose="02020603050405020304" pitchFamily="18" charset="0"/>
                <a:cs typeface="Times New Roman" panose="02020603050405020304" pitchFamily="18" charset="0"/>
                <a:sym typeface="+mn-ea"/>
              </a:rPr>
              <a:t> after the</a:t>
            </a:r>
            <a:r>
              <a:rPr lang="en-US" altLang="zh-CN" sz="1800" u="sng" dirty="0" smtClean="0">
                <a:solidFill>
                  <a:srgbClr val="C00000"/>
                </a:solidFill>
                <a:latin typeface="Times New Roman" panose="02020603050405020304" pitchFamily="18" charset="0"/>
                <a:cs typeface="Times New Roman" panose="02020603050405020304" pitchFamily="18" charset="0"/>
                <a:sym typeface="+mn-ea"/>
              </a:rPr>
              <a:t> double-reduction policy</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4.</a:t>
            </a:r>
            <a:r>
              <a:rPr lang="en-US" altLang="zh-CN" sz="1800" dirty="0" smtClean="0">
                <a:solidFill>
                  <a:srgbClr val="0070C0"/>
                </a:solidFill>
                <a:latin typeface="Times New Roman" panose="02020603050405020304" pitchFamily="18" charset="0"/>
                <a:cs typeface="Times New Roman" panose="02020603050405020304" pitchFamily="18" charset="0"/>
              </a:rPr>
              <a:t>对垃圾分类进行调查</a:t>
            </a:r>
            <a:r>
              <a:rPr lang="en-US" altLang="zh-CN" sz="1800" dirty="0" smtClean="0">
                <a:latin typeface="Times New Roman" panose="02020603050405020304" pitchFamily="18" charset="0"/>
                <a:cs typeface="Times New Roman" panose="02020603050405020304" pitchFamily="18" charset="0"/>
              </a:rPr>
              <a:t>，试图找出</a:t>
            </a:r>
            <a:r>
              <a:rPr lang="en-US" altLang="zh-CN" sz="1800" dirty="0" smtClean="0">
                <a:solidFill>
                  <a:srgbClr val="7030A0"/>
                </a:solidFill>
                <a:latin typeface="Times New Roman" panose="02020603050405020304" pitchFamily="18" charset="0"/>
                <a:cs typeface="Times New Roman" panose="02020603050405020304" pitchFamily="18" charset="0"/>
              </a:rPr>
              <a:t>阻碍其有效运行的原因</a:t>
            </a:r>
            <a:r>
              <a:rPr lang="en-US" altLang="zh-CN" sz="1800" dirty="0" smtClean="0">
                <a:latin typeface="Times New Roman" panose="02020603050405020304" pitchFamily="18" charset="0"/>
                <a:cs typeface="Times New Roman" panose="02020603050405020304" pitchFamily="18" charset="0"/>
              </a:rPr>
              <a:t>，并在可能的情况下</a:t>
            </a:r>
            <a:r>
              <a:rPr lang="en-US" altLang="zh-CN" sz="1800" dirty="0" smtClean="0">
                <a:solidFill>
                  <a:srgbClr val="C00000"/>
                </a:solidFill>
                <a:latin typeface="Times New Roman" panose="02020603050405020304" pitchFamily="18" charset="0"/>
                <a:cs typeface="Times New Roman" panose="02020603050405020304" pitchFamily="18" charset="0"/>
              </a:rPr>
              <a:t>提出一些切实可行的解决方案</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conduct a survey about garbage classification</a:t>
            </a:r>
            <a:r>
              <a:rPr lang="en-US" altLang="zh-CN" sz="1800" dirty="0" smtClean="0">
                <a:latin typeface="Times New Roman" panose="02020603050405020304" pitchFamily="18" charset="0"/>
                <a:cs typeface="Times New Roman" panose="02020603050405020304" pitchFamily="18" charset="0"/>
                <a:sym typeface="+mn-ea"/>
              </a:rPr>
              <a:t>, in an effort to find out </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what prevents its effective operation</a:t>
            </a:r>
            <a:r>
              <a:rPr lang="en-US" altLang="zh-CN" sz="1800" dirty="0" smtClean="0">
                <a:latin typeface="Times New Roman" panose="02020603050405020304" pitchFamily="18" charset="0"/>
                <a:cs typeface="Times New Roman" panose="02020603050405020304" pitchFamily="18" charset="0"/>
                <a:sym typeface="+mn-ea"/>
              </a:rPr>
              <a:t> and if possible,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put forward some practical solutions</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rPr>
              <a:t>5.抽出时间</a:t>
            </a:r>
            <a:r>
              <a:rPr lang="en-US" altLang="zh-CN" sz="1800" dirty="0" smtClean="0">
                <a:solidFill>
                  <a:srgbClr val="C00000"/>
                </a:solidFill>
                <a:latin typeface="Times New Roman" panose="02020603050405020304" pitchFamily="18" charset="0"/>
                <a:cs typeface="Times New Roman" panose="02020603050405020304" pitchFamily="18" charset="0"/>
              </a:rPr>
              <a:t>陪伴</a:t>
            </a:r>
            <a:r>
              <a:rPr lang="en-US" altLang="zh-CN" sz="1800" dirty="0" smtClean="0">
                <a:solidFill>
                  <a:srgbClr val="0070C0"/>
                </a:solidFill>
                <a:latin typeface="Times New Roman" panose="02020603050405020304" pitchFamily="18" charset="0"/>
                <a:cs typeface="Times New Roman" panose="02020603050405020304" pitchFamily="18" charset="0"/>
              </a:rPr>
              <a:t>留守儿童</a:t>
            </a:r>
            <a:r>
              <a:rPr lang="en-US" altLang="zh-CN" sz="1800" dirty="0" smtClean="0">
                <a:latin typeface="Times New Roman" panose="02020603050405020304" pitchFamily="18" charset="0"/>
                <a:cs typeface="Times New Roman" panose="02020603050405020304" pitchFamily="18" charset="0"/>
              </a:rPr>
              <a:t>，减少他们的孤独感。</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rPr>
              <a:t>spare time to </a:t>
            </a:r>
            <a:r>
              <a:rPr lang="en-US" altLang="zh-CN" sz="1800" u="sng" dirty="0" smtClean="0">
                <a:solidFill>
                  <a:srgbClr val="C00000"/>
                </a:solidFill>
                <a:latin typeface="Times New Roman" panose="02020603050405020304" pitchFamily="18" charset="0"/>
                <a:cs typeface="Times New Roman" panose="02020603050405020304" pitchFamily="18" charset="0"/>
              </a:rPr>
              <a:t>keep</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0070C0"/>
                </a:solidFill>
                <a:latin typeface="Times New Roman" panose="02020603050405020304" pitchFamily="18" charset="0"/>
                <a:cs typeface="Times New Roman" panose="02020603050405020304" pitchFamily="18" charset="0"/>
              </a:rPr>
              <a:t>the left-behind children</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C00000"/>
                </a:solidFill>
                <a:latin typeface="Times New Roman" panose="02020603050405020304" pitchFamily="18" charset="0"/>
                <a:cs typeface="Times New Roman" panose="02020603050405020304" pitchFamily="18" charset="0"/>
              </a:rPr>
              <a:t>company</a:t>
            </a:r>
            <a:r>
              <a:rPr lang="en-US" altLang="zh-CN" sz="1800" dirty="0" smtClean="0">
                <a:latin typeface="Times New Roman" panose="02020603050405020304" pitchFamily="18" charset="0"/>
                <a:cs typeface="Times New Roman" panose="02020603050405020304" pitchFamily="18" charset="0"/>
              </a:rPr>
              <a:t>  so that they may suffer from less loneliness.</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rPr>
              <a:t>介绍、回忆或描写</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69545" y="749935"/>
            <a:ext cx="8763635" cy="3969385"/>
          </a:xfrm>
          <a:prstGeom prst="rect">
            <a:avLst/>
          </a:prstGeom>
          <a:noFill/>
        </p:spPr>
        <p:txBody>
          <a:bodyPr wrap="square" rtlCol="0">
            <a:spAutoFit/>
          </a:bodyPr>
          <a:p>
            <a:pPr fontAlgn="auto">
              <a:lnSpc>
                <a:spcPts val="2160"/>
              </a:lnSpc>
            </a:pPr>
            <a:r>
              <a:rPr sz="1800" dirty="0" smtClean="0">
                <a:latin typeface="黑体" panose="02010609060101010101" charset="-122"/>
                <a:ea typeface="黑体" panose="02010609060101010101" charset="-122"/>
                <a:cs typeface="黑体" panose="02010609060101010101" charset="-122"/>
                <a:sym typeface="+mn-ea"/>
              </a:rPr>
              <a:t> </a:t>
            </a:r>
            <a:r>
              <a:rPr lang="en-US" sz="1800" dirty="0" smtClean="0">
                <a:latin typeface="黑体" panose="02010609060101010101" charset="-122"/>
                <a:ea typeface="黑体" panose="02010609060101010101" charset="-122"/>
                <a:cs typeface="黑体" panose="02010609060101010101" charset="-122"/>
                <a:sym typeface="+mn-ea"/>
              </a:rPr>
              <a:t>6.</a:t>
            </a:r>
            <a:r>
              <a:rPr sz="1800" dirty="0" smtClean="0">
                <a:latin typeface="黑体" panose="02010609060101010101" charset="-122"/>
                <a:ea typeface="黑体" panose="02010609060101010101" charset="-122"/>
                <a:cs typeface="黑体" panose="02010609060101010101" charset="-122"/>
                <a:sym typeface="+mn-ea"/>
              </a:rPr>
              <a:t>我们</a:t>
            </a:r>
            <a:r>
              <a:rPr sz="1800" dirty="0" smtClean="0">
                <a:solidFill>
                  <a:srgbClr val="0070C0"/>
                </a:solidFill>
                <a:latin typeface="黑体" panose="02010609060101010101" charset="-122"/>
                <a:ea typeface="黑体" panose="02010609060101010101" charset="-122"/>
                <a:cs typeface="黑体" panose="02010609060101010101" charset="-122"/>
                <a:sym typeface="+mn-ea"/>
              </a:rPr>
              <a:t>最好</a:t>
            </a:r>
            <a:r>
              <a:rPr sz="1800" dirty="0" smtClean="0">
                <a:solidFill>
                  <a:srgbClr val="7030A0"/>
                </a:solidFill>
                <a:latin typeface="黑体" panose="02010609060101010101" charset="-122"/>
                <a:ea typeface="黑体" panose="02010609060101010101" charset="-122"/>
                <a:cs typeface="黑体" panose="02010609060101010101" charset="-122"/>
                <a:sym typeface="+mn-ea"/>
              </a:rPr>
              <a:t>乘坐公共交通工具或与朋友拼车</a:t>
            </a:r>
            <a:r>
              <a:rPr sz="1800" dirty="0" smtClean="0">
                <a:latin typeface="黑体" panose="02010609060101010101" charset="-122"/>
                <a:ea typeface="黑体" panose="02010609060101010101" charset="-122"/>
                <a:cs typeface="黑体" panose="02010609060101010101" charset="-122"/>
                <a:sym typeface="+mn-ea"/>
              </a:rPr>
              <a:t>，使</a:t>
            </a:r>
            <a:r>
              <a:rPr sz="1800" dirty="0" smtClean="0">
                <a:solidFill>
                  <a:srgbClr val="C00000"/>
                </a:solidFill>
                <a:latin typeface="黑体" panose="02010609060101010101" charset="-122"/>
                <a:ea typeface="黑体" panose="02010609060101010101" charset="-122"/>
                <a:cs typeface="黑体" panose="02010609060101010101" charset="-122"/>
                <a:sym typeface="+mn-ea"/>
              </a:rPr>
              <a:t>我们的环境有很大改观</a:t>
            </a:r>
            <a:r>
              <a:rPr sz="1800" dirty="0" smtClean="0">
                <a:latin typeface="黑体" panose="02010609060101010101" charset="-122"/>
                <a:ea typeface="黑体" panose="02010609060101010101" charset="-122"/>
                <a:cs typeface="黑体" panose="02010609060101010101" charset="-122"/>
                <a:sym typeface="+mn-ea"/>
              </a:rPr>
              <a:t>。 </a:t>
            </a:r>
            <a:r>
              <a:rPr sz="1800" dirty="0" smtClean="0">
                <a:solidFill>
                  <a:srgbClr val="00B050"/>
                </a:solidFill>
                <a:latin typeface="黑体" panose="02010609060101010101" charset="-122"/>
                <a:ea typeface="黑体" panose="02010609060101010101" charset="-122"/>
                <a:cs typeface="黑体" panose="02010609060101010101" charset="-122"/>
                <a:sym typeface="+mn-ea"/>
              </a:rPr>
              <a:t>其次</a:t>
            </a:r>
            <a:r>
              <a:rPr sz="1800" dirty="0" smtClean="0">
                <a:latin typeface="黑体" panose="02010609060101010101" charset="-122"/>
                <a:ea typeface="黑体" panose="02010609060101010101" charset="-122"/>
                <a:cs typeface="黑体" panose="02010609060101010101" charset="-122"/>
                <a:sym typeface="+mn-ea"/>
              </a:rPr>
              <a:t>，</a:t>
            </a:r>
            <a:r>
              <a:rPr sz="1800" dirty="0" smtClean="0">
                <a:solidFill>
                  <a:srgbClr val="7030A0"/>
                </a:solidFill>
                <a:latin typeface="黑体" panose="02010609060101010101" charset="-122"/>
                <a:ea typeface="黑体" panose="02010609060101010101" charset="-122"/>
                <a:cs typeface="黑体" panose="02010609060101010101" charset="-122"/>
                <a:sym typeface="+mn-ea"/>
              </a:rPr>
              <a:t>骑自行车</a:t>
            </a:r>
            <a:r>
              <a:rPr sz="1800" dirty="0" smtClean="0">
                <a:latin typeface="黑体" panose="02010609060101010101" charset="-122"/>
                <a:ea typeface="黑体" panose="02010609060101010101" charset="-122"/>
                <a:cs typeface="黑体" panose="02010609060101010101" charset="-122"/>
                <a:sym typeface="+mn-ea"/>
              </a:rPr>
              <a:t>是节能减排的一个明智的解决方案，这也是我们锻炼身体的一个极好的方式。 如果时间允许，</a:t>
            </a:r>
            <a:r>
              <a:rPr sz="1800" dirty="0" smtClean="0">
                <a:solidFill>
                  <a:srgbClr val="7030A0"/>
                </a:solidFill>
                <a:latin typeface="黑体" panose="02010609060101010101" charset="-122"/>
                <a:ea typeface="黑体" panose="02010609060101010101" charset="-122"/>
                <a:cs typeface="黑体" panose="02010609060101010101" charset="-122"/>
                <a:sym typeface="+mn-ea"/>
              </a:rPr>
              <a:t>散步</a:t>
            </a:r>
            <a:r>
              <a:rPr sz="1800" dirty="0" smtClean="0">
                <a:latin typeface="黑体" panose="02010609060101010101" charset="-122"/>
                <a:ea typeface="黑体" panose="02010609060101010101" charset="-122"/>
                <a:cs typeface="黑体" panose="02010609060101010101" charset="-122"/>
                <a:sym typeface="+mn-ea"/>
              </a:rPr>
              <a:t>可以让你放松并欣赏沿途的风景。  </a:t>
            </a:r>
            <a:endParaRPr sz="1800" dirty="0" smtClean="0">
              <a:latin typeface="黑体" panose="02010609060101010101" charset="-122"/>
              <a:ea typeface="黑体" panose="02010609060101010101" charset="-122"/>
              <a:cs typeface="黑体" panose="02010609060101010101" charset="-122"/>
              <a:sym typeface="+mn-ea"/>
            </a:endParaRPr>
          </a:p>
          <a:p>
            <a:pPr marL="285750" indent="-285750" fontAlgn="auto">
              <a:lnSpc>
                <a:spcPts val="2160"/>
              </a:lnSpc>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We</a:t>
            </a:r>
            <a:r>
              <a:rPr sz="1800" u="sng" dirty="0" smtClean="0">
                <a:solidFill>
                  <a:srgbClr val="0070C0"/>
                </a:solidFill>
                <a:latin typeface="Times New Roman" panose="02020603050405020304" pitchFamily="18" charset="0"/>
                <a:cs typeface="Times New Roman" panose="02020603050405020304" pitchFamily="18" charset="0"/>
                <a:sym typeface="+mn-ea"/>
              </a:rPr>
              <a:t>’d better</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7030A0"/>
                </a:solidFill>
                <a:latin typeface="Times New Roman" panose="02020603050405020304" pitchFamily="18" charset="0"/>
                <a:cs typeface="Times New Roman" panose="02020603050405020304" pitchFamily="18" charset="0"/>
                <a:sym typeface="+mn-ea"/>
              </a:rPr>
              <a:t>take public transportation or carpool with friend</a:t>
            </a:r>
            <a:r>
              <a:rPr sz="1800" dirty="0" smtClean="0">
                <a:latin typeface="Times New Roman" panose="02020603050405020304" pitchFamily="18" charset="0"/>
                <a:cs typeface="Times New Roman" panose="02020603050405020304" pitchFamily="18" charset="0"/>
                <a:sym typeface="+mn-ea"/>
              </a:rPr>
              <a:t>s, </a:t>
            </a:r>
            <a:r>
              <a:rPr sz="1800" dirty="0" smtClean="0">
                <a:solidFill>
                  <a:srgbClr val="C00000"/>
                </a:solidFill>
                <a:latin typeface="Times New Roman" panose="02020603050405020304" pitchFamily="18" charset="0"/>
                <a:cs typeface="Times New Roman" panose="02020603050405020304" pitchFamily="18" charset="0"/>
                <a:sym typeface="+mn-ea"/>
              </a:rPr>
              <a:t>making a great difference to our environment</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00B050"/>
                </a:solidFill>
                <a:latin typeface="Times New Roman" panose="02020603050405020304" pitchFamily="18" charset="0"/>
                <a:cs typeface="Times New Roman" panose="02020603050405020304" pitchFamily="18" charset="0"/>
                <a:sym typeface="+mn-ea"/>
              </a:rPr>
              <a:t>Secondly, </a:t>
            </a:r>
            <a:r>
              <a:rPr sz="1800" dirty="0" smtClean="0">
                <a:solidFill>
                  <a:srgbClr val="7030A0"/>
                </a:solidFill>
                <a:latin typeface="Times New Roman" panose="02020603050405020304" pitchFamily="18" charset="0"/>
                <a:cs typeface="Times New Roman" panose="02020603050405020304" pitchFamily="18" charset="0"/>
                <a:sym typeface="+mn-ea"/>
              </a:rPr>
              <a:t>bicycling</a:t>
            </a:r>
            <a:r>
              <a:rPr sz="1800" dirty="0" smtClean="0">
                <a:solidFill>
                  <a:srgbClr val="0070C0"/>
                </a:solidFill>
                <a:latin typeface="Times New Roman" panose="02020603050405020304" pitchFamily="18" charset="0"/>
                <a:cs typeface="Times New Roman" panose="02020603050405020304" pitchFamily="18" charset="0"/>
                <a:sym typeface="+mn-ea"/>
              </a:rPr>
              <a:t> </a:t>
            </a:r>
            <a:r>
              <a:rPr sz="1800" u="sng" dirty="0" smtClean="0">
                <a:solidFill>
                  <a:srgbClr val="0070C0"/>
                </a:solidFill>
                <a:latin typeface="Times New Roman" panose="02020603050405020304" pitchFamily="18" charset="0"/>
                <a:cs typeface="Times New Roman" panose="02020603050405020304" pitchFamily="18" charset="0"/>
                <a:sym typeface="+mn-ea"/>
              </a:rPr>
              <a:t>is a wise solution</a:t>
            </a:r>
            <a:r>
              <a:rPr sz="1800" dirty="0" smtClean="0">
                <a:solidFill>
                  <a:srgbClr val="0070C0"/>
                </a:solidFill>
                <a:latin typeface="Times New Roman" panose="02020603050405020304" pitchFamily="18" charset="0"/>
                <a:cs typeface="Times New Roman" panose="02020603050405020304" pitchFamily="18" charset="0"/>
                <a:sym typeface="+mn-ea"/>
              </a:rPr>
              <a:t> to</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C00000"/>
                </a:solidFill>
                <a:latin typeface="Times New Roman" panose="02020603050405020304" pitchFamily="18" charset="0"/>
                <a:cs typeface="Times New Roman" panose="02020603050405020304" pitchFamily="18" charset="0"/>
                <a:sym typeface="+mn-ea"/>
              </a:rPr>
              <a:t>energy conservation and emission reduction</a:t>
            </a:r>
            <a:r>
              <a:rPr sz="1800" dirty="0" smtClean="0">
                <a:latin typeface="Times New Roman" panose="02020603050405020304" pitchFamily="18" charset="0"/>
                <a:cs typeface="Times New Roman" panose="02020603050405020304" pitchFamily="18" charset="0"/>
                <a:sym typeface="+mn-ea"/>
              </a:rPr>
              <a:t>, which is </a:t>
            </a:r>
            <a:r>
              <a:rPr sz="1800" dirty="0" smtClean="0">
                <a:solidFill>
                  <a:srgbClr val="00B050"/>
                </a:solidFill>
                <a:latin typeface="Times New Roman" panose="02020603050405020304" pitchFamily="18" charset="0"/>
                <a:cs typeface="Times New Roman" panose="02020603050405020304" pitchFamily="18" charset="0"/>
                <a:sym typeface="+mn-ea"/>
              </a:rPr>
              <a:t>also </a:t>
            </a:r>
            <a:r>
              <a:rPr sz="1800" dirty="0" smtClean="0">
                <a:solidFill>
                  <a:srgbClr val="C00000"/>
                </a:solidFill>
                <a:latin typeface="Times New Roman" panose="02020603050405020304" pitchFamily="18" charset="0"/>
                <a:cs typeface="Times New Roman" panose="02020603050405020304" pitchFamily="18" charset="0"/>
                <a:sym typeface="+mn-ea"/>
              </a:rPr>
              <a:t>a superb way for us to do exercise for our health</a:t>
            </a:r>
            <a:r>
              <a:rPr sz="1800" dirty="0" smtClean="0">
                <a:latin typeface="Times New Roman" panose="02020603050405020304" pitchFamily="18" charset="0"/>
                <a:cs typeface="Times New Roman" panose="02020603050405020304" pitchFamily="18" charset="0"/>
                <a:sym typeface="+mn-ea"/>
              </a:rPr>
              <a:t>. </a:t>
            </a:r>
            <a:r>
              <a:rPr lang="en-US" sz="1800" dirty="0" smtClean="0">
                <a:solidFill>
                  <a:srgbClr val="00B050"/>
                </a:solidFill>
                <a:latin typeface="Times New Roman" panose="02020603050405020304" pitchFamily="18" charset="0"/>
                <a:cs typeface="Times New Roman" panose="02020603050405020304" pitchFamily="18" charset="0"/>
                <a:sym typeface="+mn-ea"/>
              </a:rPr>
              <a:t>T</a:t>
            </a:r>
            <a:r>
              <a:rPr sz="1800" dirty="0" smtClean="0">
                <a:solidFill>
                  <a:srgbClr val="00B050"/>
                </a:solidFill>
                <a:latin typeface="Times New Roman" panose="02020603050405020304" pitchFamily="18" charset="0"/>
                <a:cs typeface="Times New Roman" panose="02020603050405020304" pitchFamily="18" charset="0"/>
                <a:sym typeface="+mn-ea"/>
              </a:rPr>
              <a:t>ime permitt</a:t>
            </a:r>
            <a:r>
              <a:rPr lang="en-US" sz="1800" dirty="0" smtClean="0">
                <a:solidFill>
                  <a:srgbClr val="00B050"/>
                </a:solidFill>
                <a:latin typeface="Times New Roman" panose="02020603050405020304" pitchFamily="18" charset="0"/>
                <a:cs typeface="Times New Roman" panose="02020603050405020304" pitchFamily="18" charset="0"/>
                <a:sym typeface="+mn-ea"/>
              </a:rPr>
              <a:t>ing</a:t>
            </a:r>
            <a:r>
              <a:rPr sz="1800" dirty="0" smtClean="0">
                <a:solidFill>
                  <a:srgbClr val="00B050"/>
                </a:solidFill>
                <a:latin typeface="Times New Roman" panose="02020603050405020304" pitchFamily="18" charset="0"/>
                <a:cs typeface="Times New Roman" panose="02020603050405020304" pitchFamily="18" charset="0"/>
                <a:sym typeface="+mn-ea"/>
              </a:rPr>
              <a:t>,</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7030A0"/>
                </a:solidFill>
                <a:latin typeface="Times New Roman" panose="02020603050405020304" pitchFamily="18" charset="0"/>
                <a:cs typeface="Times New Roman" panose="02020603050405020304" pitchFamily="18" charset="0"/>
                <a:sym typeface="+mn-ea"/>
              </a:rPr>
              <a:t>walking</a:t>
            </a:r>
            <a:r>
              <a:rPr sz="1800" dirty="0" smtClean="0">
                <a:latin typeface="Times New Roman" panose="02020603050405020304" pitchFamily="18" charset="0"/>
                <a:cs typeface="Times New Roman" panose="02020603050405020304" pitchFamily="18" charset="0"/>
                <a:sym typeface="+mn-ea"/>
              </a:rPr>
              <a:t> </a:t>
            </a:r>
            <a:r>
              <a:rPr sz="1800" u="sng" dirty="0" smtClean="0">
                <a:solidFill>
                  <a:srgbClr val="0070C0"/>
                </a:solidFill>
                <a:latin typeface="Times New Roman" panose="02020603050405020304" pitchFamily="18" charset="0"/>
                <a:cs typeface="Times New Roman" panose="02020603050405020304" pitchFamily="18" charset="0"/>
                <a:sym typeface="+mn-ea"/>
              </a:rPr>
              <a:t>allows you to</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C00000"/>
                </a:solidFill>
                <a:latin typeface="Times New Roman" panose="02020603050405020304" pitchFamily="18" charset="0"/>
                <a:cs typeface="Times New Roman" panose="02020603050405020304" pitchFamily="18" charset="0"/>
                <a:sym typeface="+mn-ea"/>
              </a:rPr>
              <a:t>relax and enjoy the scenery along the way</a:t>
            </a:r>
            <a:r>
              <a:rPr sz="1800" dirty="0" smtClean="0">
                <a:latin typeface="Times New Roman" panose="02020603050405020304" pitchFamily="18" charset="0"/>
                <a:cs typeface="Times New Roman" panose="02020603050405020304" pitchFamily="18" charset="0"/>
                <a:sym typeface="+mn-ea"/>
              </a:rPr>
              <a:t>.</a:t>
            </a:r>
            <a:endParaRPr sz="1800" dirty="0" smtClean="0">
              <a:latin typeface="Times New Roman" panose="02020603050405020304" pitchFamily="18" charset="0"/>
              <a:cs typeface="Times New Roman" panose="02020603050405020304" pitchFamily="18" charset="0"/>
              <a:sym typeface="+mn-ea"/>
            </a:endParaRPr>
          </a:p>
          <a:p>
            <a:pPr fontAlgn="auto">
              <a:lnSpc>
                <a:spcPts val="2160"/>
              </a:lnSpc>
            </a:pPr>
            <a:endParaRPr sz="1800" dirty="0" smtClean="0">
              <a:latin typeface="Times New Roman" panose="02020603050405020304" pitchFamily="18" charset="0"/>
              <a:cs typeface="Times New Roman" panose="02020603050405020304" pitchFamily="18" charset="0"/>
              <a:sym typeface="+mn-ea"/>
            </a:endParaRPr>
          </a:p>
          <a:p>
            <a:pPr fontAlgn="auto">
              <a:lnSpc>
                <a:spcPts val="2160"/>
              </a:lnSpc>
            </a:pPr>
            <a:r>
              <a:rPr lang="en-US" altLang="zh-CN" sz="1800" dirty="0" smtClean="0">
                <a:latin typeface="Times New Roman" panose="02020603050405020304" pitchFamily="18" charset="0"/>
                <a:cs typeface="Times New Roman" panose="02020603050405020304" pitchFamily="18" charset="0"/>
                <a:sym typeface="+mn-ea"/>
              </a:rPr>
              <a:t>7.</a:t>
            </a:r>
            <a:r>
              <a:rPr lang="zh-CN" altLang="en-US" sz="1800" dirty="0" smtClean="0">
                <a:latin typeface="Times New Roman" panose="02020603050405020304" pitchFamily="18" charset="0"/>
                <a:cs typeface="Times New Roman" panose="02020603050405020304" pitchFamily="18" charset="0"/>
                <a:sym typeface="+mn-ea"/>
              </a:rPr>
              <a:t>各种各样的</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中国传统文化</a:t>
            </a:r>
            <a:r>
              <a:rPr lang="zh-CN" altLang="en-US" sz="1800" dirty="0" smtClean="0">
                <a:latin typeface="Times New Roman" panose="02020603050405020304" pitchFamily="18" charset="0"/>
                <a:cs typeface="Times New Roman" panose="02020603050405020304" pitchFamily="18" charset="0"/>
                <a:sym typeface="+mn-ea"/>
              </a:rPr>
              <a:t>表演，包括</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民间音乐、中国传统戏剧、相声、舞狮和中国武术</a:t>
            </a:r>
            <a:r>
              <a:rPr lang="zh-CN" altLang="en-US" sz="1800" dirty="0" smtClean="0">
                <a:latin typeface="Times New Roman" panose="02020603050405020304" pitchFamily="18" charset="0"/>
                <a:cs typeface="Times New Roman" panose="02020603050405020304" pitchFamily="18" charset="0"/>
                <a:sym typeface="+mn-ea"/>
              </a:rPr>
              <a:t>。此外，还将上演根据英国剧作家</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莎士比亚的代表作《哈姆雷特》改编的英国剧</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160"/>
              </a:lnSpc>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sym typeface="+mn-ea"/>
              </a:rPr>
              <a:t> A wide variety of performances </a:t>
            </a:r>
            <a:r>
              <a:rPr sz="1800" dirty="0" smtClean="0">
                <a:solidFill>
                  <a:srgbClr val="C00000"/>
                </a:solidFill>
                <a:latin typeface="Times New Roman" panose="02020603050405020304" pitchFamily="18" charset="0"/>
                <a:cs typeface="Times New Roman" panose="02020603050405020304" pitchFamily="18" charset="0"/>
                <a:sym typeface="+mn-ea"/>
              </a:rPr>
              <a:t>featuring traditional Chinese culture </a:t>
            </a:r>
            <a:r>
              <a:rPr sz="1800" dirty="0" smtClean="0">
                <a:latin typeface="Times New Roman" panose="02020603050405020304" pitchFamily="18" charset="0"/>
                <a:cs typeface="Times New Roman" panose="02020603050405020304" pitchFamily="18" charset="0"/>
                <a:sym typeface="+mn-ea"/>
              </a:rPr>
              <a:t>will be put on stage, including </a:t>
            </a:r>
            <a:r>
              <a:rPr sz="1800" dirty="0" smtClean="0">
                <a:solidFill>
                  <a:srgbClr val="C00000"/>
                </a:solidFill>
                <a:latin typeface="Times New Roman" panose="02020603050405020304" pitchFamily="18" charset="0"/>
                <a:cs typeface="Times New Roman" panose="02020603050405020304" pitchFamily="18" charset="0"/>
                <a:sym typeface="+mn-ea"/>
              </a:rPr>
              <a:t>folk music, traditional Chinese operas, cross talk, lion dance and Chinese martial arts</a:t>
            </a:r>
            <a:r>
              <a:rPr sz="1800" dirty="0" smtClean="0">
                <a:latin typeface="Times New Roman" panose="02020603050405020304" pitchFamily="18" charset="0"/>
                <a:cs typeface="Times New Roman" panose="02020603050405020304" pitchFamily="18" charset="0"/>
                <a:sym typeface="+mn-ea"/>
              </a:rPr>
              <a:t>. Besides, an English drama </a:t>
            </a:r>
            <a:r>
              <a:rPr sz="1800" dirty="0" smtClean="0">
                <a:solidFill>
                  <a:srgbClr val="7030A0"/>
                </a:solidFill>
                <a:latin typeface="Times New Roman" panose="02020603050405020304" pitchFamily="18" charset="0"/>
                <a:cs typeface="Times New Roman" panose="02020603050405020304" pitchFamily="18" charset="0"/>
                <a:sym typeface="+mn-ea"/>
              </a:rPr>
              <a:t>based on British playwright Shakespeare’s masterpiece </a:t>
            </a:r>
            <a:r>
              <a:rPr sz="1800" i="1" dirty="0" smtClean="0">
                <a:solidFill>
                  <a:srgbClr val="7030A0"/>
                </a:solidFill>
                <a:latin typeface="Times New Roman" panose="02020603050405020304" pitchFamily="18" charset="0"/>
                <a:cs typeface="Times New Roman" panose="02020603050405020304" pitchFamily="18" charset="0"/>
                <a:sym typeface="+mn-ea"/>
              </a:rPr>
              <a:t>Hamlet</a:t>
            </a:r>
            <a:r>
              <a:rPr sz="1800" dirty="0" smtClean="0">
                <a:solidFill>
                  <a:srgbClr val="7030A0"/>
                </a:solidFill>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will be performed. </a:t>
            </a:r>
            <a:endParaRPr sz="1800" dirty="0" smtClean="0">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499745" y="88265"/>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文化交流活动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4950" y="633095"/>
            <a:ext cx="8674735" cy="4246245"/>
          </a:xfrm>
          <a:prstGeom prst="rect">
            <a:avLst/>
          </a:prstGeom>
          <a:noFill/>
        </p:spPr>
        <p:txBody>
          <a:bodyPr wrap="square" rtlCol="0">
            <a:spAutoFit/>
          </a:bodyPr>
          <a:p>
            <a:r>
              <a:rPr lang="en-US" altLang="zh-CN" sz="1800" dirty="0" smtClean="0">
                <a:latin typeface="Times New Roman" panose="02020603050405020304" pitchFamily="18" charset="0"/>
                <a:cs typeface="Times New Roman" panose="02020603050405020304" pitchFamily="18" charset="0"/>
                <a:sym typeface="+mn-ea"/>
              </a:rPr>
              <a:t>1.放烟花炮竹                          </a:t>
            </a:r>
            <a:r>
              <a:rPr lang="en-US" altLang="zh-CN" sz="1800" dirty="0" smtClean="0">
                <a:noFill/>
                <a:latin typeface="Times New Roman" panose="02020603050405020304" pitchFamily="18" charset="0"/>
                <a:cs typeface="Times New Roman" panose="02020603050405020304" pitchFamily="18" charset="0"/>
                <a:sym typeface="+mn-ea"/>
              </a:rPr>
              <a:t> s</a:t>
            </a:r>
            <a:r>
              <a:rPr lang="en-US" altLang="zh-CN" sz="1800" dirty="0" smtClean="0">
                <a:noFill/>
                <a:latin typeface="Times New Roman" panose="02020603050405020304" pitchFamily="18" charset="0"/>
                <a:cs typeface="Times New Roman" panose="02020603050405020304" pitchFamily="18" charset="0"/>
              </a:rPr>
              <a:t>et off fireworks and crackers</a:t>
            </a:r>
            <a:endParaRPr lang="en-US" altLang="zh-CN"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2.剪纸窗花 </a:t>
            </a:r>
            <a:r>
              <a:rPr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paper-cut (for window</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decoraiion)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3.逛庙会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stro</a:t>
            </a:r>
            <a:r>
              <a:rPr lang="en-US" sz="1800" dirty="0" smtClean="0">
                <a:noFill/>
                <a:latin typeface="Times New Roman" panose="02020603050405020304" pitchFamily="18" charset="0"/>
                <a:cs typeface="Times New Roman" panose="02020603050405020304" pitchFamily="18" charset="0"/>
              </a:rPr>
              <a:t>l</a:t>
            </a:r>
            <a:r>
              <a:rPr sz="1800" dirty="0" smtClean="0">
                <a:noFill/>
                <a:latin typeface="Times New Roman" panose="02020603050405020304" pitchFamily="18" charset="0"/>
                <a:cs typeface="Times New Roman" panose="02020603050405020304" pitchFamily="18" charset="0"/>
              </a:rPr>
              <a:t>l temple fairs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4.包饺子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make dumplings</a:t>
            </a:r>
            <a:r>
              <a:rPr sz="1800" dirty="0" smtClean="0">
                <a:latin typeface="Times New Roman" panose="02020603050405020304" pitchFamily="18" charset="0"/>
                <a:cs typeface="Times New Roman" panose="02020603050405020304" pitchFamily="18" charset="0"/>
              </a:rPr>
              <a:t>  </a:t>
            </a:r>
            <a:endParaRPr sz="1800" dirty="0" smtClean="0">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sym typeface="+mn-ea"/>
              </a:rPr>
              <a:t>5.猜灯迷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guess the lantern riddles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6.吃团圆饭  </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rPr>
              <a:t>enjoy a family reunion dinner</a:t>
            </a:r>
            <a:endParaRPr sz="1800" dirty="0" smtClean="0">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rPr>
              <a:t>7.展示中国古代的艺术天才</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display the Chinese artistic genius from ancient times</a:t>
            </a:r>
            <a:endParaRPr sz="1800" dirty="0" smtClean="0">
              <a:noFill/>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rPr>
              <a:t>8.具有非凡的美丽和品质</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be of exceptional beauty and quality</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9.沉浸在丰富多样的传统习俗中</a:t>
            </a:r>
            <a:endParaRPr lang="en-US" altLang="zh-CN" sz="1800" dirty="0" smtClean="0">
              <a:latin typeface="Times New Roman" panose="02020603050405020304" pitchFamily="18" charset="0"/>
              <a:cs typeface="Times New Roman" panose="02020603050405020304" pitchFamily="18" charset="0"/>
              <a:sym typeface="+mn-ea"/>
            </a:endParaRPr>
          </a:p>
          <a:p>
            <a:pPr algn="l">
              <a:buClrTx/>
              <a:buSzTx/>
              <a:buFontTx/>
            </a:pP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sym typeface="+mn-ea"/>
              </a:rPr>
              <a:t> be immersed in its rich/abundant/diverse traditional customs.</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10. 打开一扇了解中国书法之美和背后的故事的门</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open a door to understanding the beauty of Chinese calligraphy and the stories behind.</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11.越剧不仅可以让你接触到中国的传统文化，还可以让你耳目一新的享受。</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Not only can Yue Opera expose you to a traditional Chinese culture, it also brings a feast for both your eyes and ears. </a:t>
            </a:r>
            <a:endParaRPr lang="en-US" altLang="zh-CN"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34950" y="633095"/>
            <a:ext cx="8674735" cy="4246245"/>
          </a:xfrm>
          <a:prstGeom prst="rect">
            <a:avLst/>
          </a:prstGeom>
          <a:noFill/>
        </p:spPr>
        <p:txBody>
          <a:bodyPr wrap="square" rtlCol="0">
            <a:spAutoFit/>
          </a:bodyPr>
          <a:p>
            <a:r>
              <a:rPr lang="en-US" altLang="zh-CN" sz="1800" dirty="0" smtClean="0">
                <a:latin typeface="Times New Roman" panose="02020603050405020304" pitchFamily="18" charset="0"/>
                <a:cs typeface="Times New Roman" panose="02020603050405020304" pitchFamily="18" charset="0"/>
                <a:sym typeface="+mn-ea"/>
              </a:rPr>
              <a:t>1.放烟花炮竹                           s</a:t>
            </a:r>
            <a:r>
              <a:rPr lang="en-US" altLang="zh-CN" sz="1800" dirty="0" smtClean="0">
                <a:latin typeface="Times New Roman" panose="02020603050405020304" pitchFamily="18" charset="0"/>
                <a:cs typeface="Times New Roman" panose="02020603050405020304" pitchFamily="18" charset="0"/>
              </a:rPr>
              <a:t>et off fireworks and crackers</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2.剪纸窗花 </a:t>
            </a:r>
            <a:r>
              <a:rPr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paper-cut (for window</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decora</a:t>
            </a:r>
            <a:r>
              <a:rPr lang="en-US" sz="1800" dirty="0" smtClean="0">
                <a:latin typeface="Times New Roman" panose="02020603050405020304" pitchFamily="18" charset="0"/>
                <a:cs typeface="Times New Roman" panose="02020603050405020304" pitchFamily="18" charset="0"/>
              </a:rPr>
              <a:t>t</a:t>
            </a:r>
            <a:r>
              <a:rPr sz="1800" dirty="0" smtClean="0">
                <a:latin typeface="Times New Roman" panose="02020603050405020304" pitchFamily="18" charset="0"/>
                <a:cs typeface="Times New Roman" panose="02020603050405020304" pitchFamily="18" charset="0"/>
              </a:rPr>
              <a:t>ion) </a:t>
            </a:r>
            <a:endParaRPr sz="1800" dirty="0" smtClean="0">
              <a:latin typeface="Times New Roman" panose="02020603050405020304" pitchFamily="18" charset="0"/>
              <a:cs typeface="Times New Roman" panose="02020603050405020304" pitchFamily="18" charset="0"/>
            </a:endParaRPr>
          </a:p>
          <a:p>
            <a:pPr algn="l">
              <a:buClrTx/>
              <a:buSzTx/>
              <a:buFontTx/>
            </a:pPr>
            <a:r>
              <a:rPr lang="en-US" altLang="zh-CN" sz="1800" dirty="0" smtClean="0">
                <a:latin typeface="Times New Roman" panose="02020603050405020304" pitchFamily="18" charset="0"/>
                <a:cs typeface="Times New Roman" panose="02020603050405020304" pitchFamily="18" charset="0"/>
                <a:sym typeface="+mn-ea"/>
              </a:rPr>
              <a:t>3.逛庙会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stro</a:t>
            </a:r>
            <a:r>
              <a:rPr lang="en-US" sz="1800" dirty="0" smtClean="0">
                <a:latin typeface="Times New Roman" panose="02020603050405020304" pitchFamily="18" charset="0"/>
                <a:cs typeface="Times New Roman" panose="02020603050405020304" pitchFamily="18" charset="0"/>
              </a:rPr>
              <a:t>l</a:t>
            </a:r>
            <a:r>
              <a:rPr sz="1800" dirty="0" smtClean="0">
                <a:latin typeface="Times New Roman" panose="02020603050405020304" pitchFamily="18" charset="0"/>
                <a:cs typeface="Times New Roman" panose="02020603050405020304" pitchFamily="18" charset="0"/>
              </a:rPr>
              <a:t>l temple fairs  </a:t>
            </a:r>
            <a:endParaRPr sz="1800" dirty="0" smtClean="0">
              <a:no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4.包饺子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make dumplings  </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5.猜灯迷   </a:t>
            </a:r>
            <a:r>
              <a:rPr lang="en-US"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rPr>
              <a:t>g</a:t>
            </a:r>
            <a:r>
              <a:rPr sz="1800" dirty="0" smtClean="0">
                <a:latin typeface="Times New Roman" panose="02020603050405020304" pitchFamily="18" charset="0"/>
                <a:cs typeface="Times New Roman" panose="02020603050405020304" pitchFamily="18" charset="0"/>
              </a:rPr>
              <a:t>uess the lantern riddles </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6.吃团圆饭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rPr>
              <a:t>enjoy a family reunion</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dinner</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7.展示中国古代的艺术天才</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display the Chinese artistic genius from ancient times</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8.具有非凡的美丽和品质</a:t>
            </a:r>
            <a:r>
              <a:rPr lang="en-US" sz="1800" dirty="0" smtClean="0">
                <a:latin typeface="Times New Roman" panose="02020603050405020304" pitchFamily="18" charset="0"/>
                <a:cs typeface="Times New Roman" panose="02020603050405020304" pitchFamily="18" charset="0"/>
              </a:rPr>
              <a:t>        b</a:t>
            </a:r>
            <a:r>
              <a:rPr sz="1800" dirty="0" smtClean="0">
                <a:latin typeface="Times New Roman" panose="02020603050405020304" pitchFamily="18" charset="0"/>
                <a:cs typeface="Times New Roman" panose="02020603050405020304" pitchFamily="18" charset="0"/>
              </a:rPr>
              <a:t>e of exceptional beauty and quality</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9.沉浸在丰富多样的传统习俗中</a:t>
            </a:r>
            <a:endParaRPr lang="en-US" altLang="zh-CN" sz="1800" dirty="0" smtClean="0">
              <a:latin typeface="Times New Roman" panose="02020603050405020304" pitchFamily="18" charset="0"/>
              <a:cs typeface="Times New Roman" panose="02020603050405020304" pitchFamily="18" charset="0"/>
              <a:sym typeface="+mn-ea"/>
            </a:endParaRPr>
          </a:p>
          <a:p>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be immersed in its rich/</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abundant/</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diverse traditional customs.</a:t>
            </a:r>
            <a:endParaRPr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10. 打开一扇了解中国书法之美和背后的故事的门</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open a door to understanding the beauty of Chinese calligraphy and the stories behind.</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11.越剧不仅可以让你接触到中国的传统文化，还可以让你耳目一新的享受。</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Not only can Yue Opera expose you to a traditional Chinese culture, it also brings a feast for both your eyes and ears. </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arn(inVertic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arn(inVertical)">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barn(inVertical)">
                                      <p:cBhvr>
                                        <p:cTn id="58" dur="500"/>
                                        <p:tgtEl>
                                          <p:spTgt spid="3">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Effect transition="in" filter="barn(inVertical)">
                                      <p:cBhvr>
                                        <p:cTn id="6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4" name="图片 3" descr="未标题-1.png"/>
          <p:cNvPicPr>
            <a:picLocks noChangeAspect="1"/>
          </p:cNvPicPr>
          <p:nvPr/>
        </p:nvPicPr>
        <p:blipFill>
          <a:blip r:embed="rId3"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文化交流活动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4950" y="576580"/>
            <a:ext cx="8674735" cy="4461510"/>
          </a:xfrm>
          <a:prstGeom prst="rect">
            <a:avLst/>
          </a:prstGeom>
          <a:noFill/>
        </p:spPr>
        <p:txBody>
          <a:bodyPr wrap="square" rtlCol="0">
            <a:spAutoFit/>
          </a:bodyPr>
          <a:p>
            <a:r>
              <a:rPr lang="en-US" altLang="zh-CN" sz="1800" dirty="0" smtClean="0">
                <a:latin typeface="Times New Roman" panose="02020603050405020304" pitchFamily="18" charset="0"/>
                <a:cs typeface="Times New Roman" panose="02020603050405020304" pitchFamily="18" charset="0"/>
              </a:rPr>
              <a:t>12.</a:t>
            </a:r>
            <a:r>
              <a:rPr lang="en-US" altLang="zh-CN" sz="1600" dirty="0" smtClean="0">
                <a:latin typeface="Times New Roman" panose="02020603050405020304" pitchFamily="18" charset="0"/>
                <a:cs typeface="Times New Roman" panose="02020603050405020304" pitchFamily="18" charset="0"/>
              </a:rPr>
              <a:t>因为你擅长</a:t>
            </a:r>
            <a:r>
              <a:rPr lang="en-US" altLang="zh-CN" sz="1600" dirty="0" smtClean="0">
                <a:solidFill>
                  <a:srgbClr val="7030A0"/>
                </a:solidFill>
                <a:latin typeface="Times New Roman" panose="02020603050405020304" pitchFamily="18" charset="0"/>
                <a:cs typeface="Times New Roman" panose="02020603050405020304" pitchFamily="18" charset="0"/>
              </a:rPr>
              <a:t>中国武术/ 相声/书法/京剧/中华经典文学朗诵</a:t>
            </a:r>
            <a:r>
              <a:rPr lang="en-US" altLang="zh-CN" sz="1600" dirty="0" smtClean="0">
                <a:latin typeface="Times New Roman" panose="02020603050405020304" pitchFamily="18" charset="0"/>
                <a:cs typeface="Times New Roman" panose="02020603050405020304" pitchFamily="18" charset="0"/>
              </a:rPr>
              <a:t>，你可以现场表演, 给评委留下深刻印象。</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Because you are good at </a:t>
            </a:r>
            <a:r>
              <a:rPr lang="en-US" altLang="zh-CN" sz="1800" dirty="0" smtClean="0">
                <a:solidFill>
                  <a:srgbClr val="7030A0"/>
                </a:solidFill>
                <a:latin typeface="Times New Roman" panose="02020603050405020304" pitchFamily="18" charset="0"/>
                <a:cs typeface="Times New Roman" panose="02020603050405020304" pitchFamily="18" charset="0"/>
              </a:rPr>
              <a:t>Kung fu / cross-talk/ calligraphy/ Beijing Opera/ Chinese Classics Recitation</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0070C0"/>
                </a:solidFill>
                <a:latin typeface="Times New Roman" panose="02020603050405020304" pitchFamily="18" charset="0"/>
                <a:cs typeface="Times New Roman" panose="02020603050405020304" pitchFamily="18" charset="0"/>
              </a:rPr>
              <a:t>it is more advisable to</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demonstrate your specialty</a:t>
            </a:r>
            <a:r>
              <a:rPr lang="en-US" altLang="zh-CN" sz="1800" baseline="-25000" dirty="0" smtClean="0">
                <a:latin typeface="Times New Roman" panose="02020603050405020304" pitchFamily="18" charset="0"/>
                <a:cs typeface="Times New Roman" panose="02020603050405020304" pitchFamily="18" charset="0"/>
              </a:rPr>
              <a:t>/ˈspeʃəlti/ </a:t>
            </a:r>
            <a:r>
              <a:rPr lang="en-US" altLang="zh-CN" sz="1800" dirty="0" smtClean="0">
                <a:latin typeface="Times New Roman" panose="02020603050405020304" pitchFamily="18" charset="0"/>
                <a:cs typeface="Times New Roman" panose="02020603050405020304" pitchFamily="18" charset="0"/>
              </a:rPr>
              <a:t> on the spot, leaving the judges a deep impression.</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13.</a:t>
            </a:r>
            <a:r>
              <a:rPr lang="en-US" altLang="zh-CN" sz="1600" dirty="0" smtClean="0">
                <a:latin typeface="Times New Roman" panose="02020603050405020304" pitchFamily="18" charset="0"/>
                <a:cs typeface="Times New Roman" panose="02020603050405020304" pitchFamily="18" charset="0"/>
              </a:rPr>
              <a:t>因为你很喜欢中国文化，尤其是</a:t>
            </a:r>
            <a:r>
              <a:rPr lang="en-US" altLang="zh-CN" sz="1600" dirty="0" smtClean="0">
                <a:solidFill>
                  <a:srgbClr val="7030A0"/>
                </a:solidFill>
                <a:latin typeface="Times New Roman" panose="02020603050405020304" pitchFamily="18" charset="0"/>
                <a:cs typeface="Times New Roman" panose="02020603050405020304" pitchFamily="18" charset="0"/>
              </a:rPr>
              <a:t>端午节/中国茶文化/中医</a:t>
            </a:r>
            <a:r>
              <a:rPr lang="en-US" altLang="zh-CN" sz="1600" dirty="0" smtClean="0">
                <a:latin typeface="Times New Roman" panose="02020603050405020304" pitchFamily="18" charset="0"/>
                <a:cs typeface="Times New Roman" panose="02020603050405020304" pitchFamily="18" charset="0"/>
              </a:rPr>
              <a:t>，如果你能把你知道的介绍给面试官，这也是一个新奇的想法。</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Since you take a great fancy to Chinese culture, especially </a:t>
            </a:r>
            <a:r>
              <a:rPr lang="en-US" altLang="zh-CN" sz="1800" dirty="0" smtClean="0">
                <a:solidFill>
                  <a:srgbClr val="7030A0"/>
                </a:solidFill>
                <a:latin typeface="Times New Roman" panose="02020603050405020304" pitchFamily="18" charset="0"/>
                <a:cs typeface="Times New Roman" panose="02020603050405020304" pitchFamily="18" charset="0"/>
              </a:rPr>
              <a:t>the Dragon Boat Festival/ Chinese tea culture/ traditional Chinese medicine</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0070C0"/>
                </a:solidFill>
                <a:latin typeface="Times New Roman" panose="02020603050405020304" pitchFamily="18" charset="0"/>
                <a:cs typeface="Times New Roman" panose="02020603050405020304" pitchFamily="18" charset="0"/>
              </a:rPr>
              <a:t>it would also be a novel idea</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if you could introduce what you know to the interviewers.</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14.</a:t>
            </a:r>
            <a:r>
              <a:rPr lang="en-US" altLang="zh-CN" sz="1600" dirty="0" smtClean="0">
                <a:latin typeface="Times New Roman" panose="02020603050405020304" pitchFamily="18" charset="0"/>
                <a:cs typeface="Times New Roman" panose="02020603050405020304" pitchFamily="18" charset="0"/>
              </a:rPr>
              <a:t>你</a:t>
            </a:r>
            <a:r>
              <a:rPr lang="en-US" altLang="zh-CN" sz="1600" dirty="0" smtClean="0">
                <a:solidFill>
                  <a:srgbClr val="7030A0"/>
                </a:solidFill>
                <a:latin typeface="Times New Roman" panose="02020603050405020304" pitchFamily="18" charset="0"/>
                <a:cs typeface="Times New Roman" panose="02020603050405020304" pitchFamily="18" charset="0"/>
              </a:rPr>
              <a:t>读一些关于孔子的书</a:t>
            </a:r>
            <a:r>
              <a:rPr lang="en-US" altLang="zh-CN" sz="1600" dirty="0" smtClean="0">
                <a:latin typeface="Times New Roman" panose="02020603050405020304" pitchFamily="18" charset="0"/>
                <a:cs typeface="Times New Roman" panose="02020603050405020304" pitchFamily="18" charset="0"/>
              </a:rPr>
              <a:t>是明智的，这有助于更好地理解中国传统文化。 </a:t>
            </a:r>
            <a:r>
              <a:rPr lang="en-US" altLang="zh-CN" sz="1600" dirty="0" smtClean="0">
                <a:solidFill>
                  <a:srgbClr val="7030A0"/>
                </a:solidFill>
                <a:latin typeface="Times New Roman" panose="02020603050405020304" pitchFamily="18" charset="0"/>
                <a:cs typeface="Times New Roman" panose="02020603050405020304" pitchFamily="18" charset="0"/>
              </a:rPr>
              <a:t>学习一些中国的问候语</a:t>
            </a:r>
            <a:r>
              <a:rPr lang="en-US" altLang="zh-CN" sz="1600" dirty="0" smtClean="0">
                <a:latin typeface="Times New Roman" panose="02020603050405020304" pitchFamily="18" charset="0"/>
                <a:cs typeface="Times New Roman" panose="02020603050405020304" pitchFamily="18" charset="0"/>
              </a:rPr>
              <a:t>也是有</a:t>
            </a:r>
            <a:r>
              <a:rPr lang="zh-CN" altLang="en-US" sz="1600" dirty="0" smtClean="0">
                <a:latin typeface="Times New Roman" panose="02020603050405020304" pitchFamily="18" charset="0"/>
                <a:cs typeface="Times New Roman" panose="02020603050405020304" pitchFamily="18" charset="0"/>
              </a:rPr>
              <a:t>用</a:t>
            </a:r>
            <a:r>
              <a:rPr lang="en-US" altLang="zh-CN" sz="1600" dirty="0" smtClean="0">
                <a:latin typeface="Times New Roman" panose="02020603050405020304" pitchFamily="18" charset="0"/>
                <a:cs typeface="Times New Roman" panose="02020603050405020304" pitchFamily="18" charset="0"/>
              </a:rPr>
              <a:t>的。 此外，</a:t>
            </a:r>
            <a:r>
              <a:rPr lang="en-US" altLang="zh-CN" sz="1600" dirty="0" smtClean="0">
                <a:solidFill>
                  <a:srgbClr val="7030A0"/>
                </a:solidFill>
                <a:latin typeface="Times New Roman" panose="02020603050405020304" pitchFamily="18" charset="0"/>
                <a:cs typeface="Times New Roman" panose="02020603050405020304" pitchFamily="18" charset="0"/>
              </a:rPr>
              <a:t>穿汉服</a:t>
            </a:r>
            <a:r>
              <a:rPr lang="en-US" altLang="zh-CN" sz="1600" dirty="0" smtClean="0">
                <a:latin typeface="Times New Roman" panose="02020603050405020304" pitchFamily="18" charset="0"/>
                <a:cs typeface="Times New Roman" panose="02020603050405020304" pitchFamily="18" charset="0"/>
              </a:rPr>
              <a:t>会让你在求职者中脱颖而出，给面试官留下深刻印象。</a:t>
            </a:r>
            <a:r>
              <a:rPr lang="en-US" altLang="zh-CN" sz="1800" dirty="0" smtClean="0">
                <a:latin typeface="Times New Roman" panose="02020603050405020304" pitchFamily="18" charset="0"/>
                <a:cs typeface="Times New Roman" panose="02020603050405020304" pitchFamily="18" charset="0"/>
              </a:rPr>
              <a:t>  </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u="sng" dirty="0" smtClean="0">
                <a:solidFill>
                  <a:srgbClr val="0070C0"/>
                </a:solidFill>
                <a:latin typeface="Times New Roman" panose="02020603050405020304" pitchFamily="18" charset="0"/>
                <a:cs typeface="Times New Roman" panose="02020603050405020304" pitchFamily="18" charset="0"/>
              </a:rPr>
              <a:t>It would be wise of you to</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read some books about Confucius</a:t>
            </a:r>
            <a:r>
              <a:rPr lang="en-US" altLang="zh-CN" sz="1800" dirty="0" smtClean="0">
                <a:latin typeface="Times New Roman" panose="02020603050405020304" pitchFamily="18" charset="0"/>
                <a:cs typeface="Times New Roman" panose="02020603050405020304" pitchFamily="18" charset="0"/>
              </a:rPr>
              <a:t>, which helps to better understand traditional Chinese cultures. </a:t>
            </a:r>
            <a:r>
              <a:rPr lang="en-US" altLang="zh-CN" sz="1800" u="sng" dirty="0" smtClean="0">
                <a:solidFill>
                  <a:srgbClr val="0070C0"/>
                </a:solidFill>
                <a:latin typeface="Times New Roman" panose="02020603050405020304" pitchFamily="18" charset="0"/>
                <a:cs typeface="Times New Roman" panose="02020603050405020304" pitchFamily="18" charset="0"/>
              </a:rPr>
              <a:t>It would</a:t>
            </a:r>
            <a:r>
              <a:rPr lang="en-US" altLang="zh-CN" sz="1800" u="sng" dirty="0" smtClean="0">
                <a:solidFill>
                  <a:srgbClr val="C00000"/>
                </a:solidFill>
                <a:latin typeface="Times New Roman" panose="02020603050405020304" pitchFamily="18" charset="0"/>
                <a:cs typeface="Times New Roman" panose="02020603050405020304" pitchFamily="18" charset="0"/>
              </a:rPr>
              <a:t> also</a:t>
            </a:r>
            <a:r>
              <a:rPr lang="en-US" altLang="zh-CN" sz="1800" u="sng" dirty="0" smtClean="0">
                <a:solidFill>
                  <a:srgbClr val="0070C0"/>
                </a:solidFill>
                <a:latin typeface="Times New Roman" panose="02020603050405020304" pitchFamily="18" charset="0"/>
                <a:cs typeface="Times New Roman" panose="02020603050405020304" pitchFamily="18" charset="0"/>
              </a:rPr>
              <a:t> be beneficial to</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learn a few Chinese greetings</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Additionally</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Wearing Han-style clothing</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solidFill>
                  <a:srgbClr val="0070C0"/>
                </a:solidFill>
                <a:latin typeface="Times New Roman" panose="02020603050405020304" pitchFamily="18" charset="0"/>
                <a:cs typeface="Times New Roman" panose="02020603050405020304" pitchFamily="18" charset="0"/>
              </a:rPr>
              <a:t>will surely make you</a:t>
            </a:r>
            <a:r>
              <a:rPr lang="en-US" altLang="zh-CN" sz="1800" dirty="0" smtClean="0">
                <a:latin typeface="Times New Roman" panose="02020603050405020304" pitchFamily="18" charset="0"/>
                <a:cs typeface="Times New Roman" panose="02020603050405020304" pitchFamily="18" charset="0"/>
              </a:rPr>
              <a:t> stand out among the candidates and impress the interviewers greatly.</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down)">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文化交流活动</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4945" y="683260"/>
            <a:ext cx="8674735" cy="3046095"/>
          </a:xfrm>
          <a:prstGeom prst="rect">
            <a:avLst/>
          </a:prstGeom>
          <a:noFill/>
        </p:spPr>
        <p:txBody>
          <a:bodyPr wrap="square" rtlCol="0">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rPr>
              <a:t>15.为了让您在这里留下难忘的回忆，我们将安排各种活动。 欢迎会结束后，我们将带你参观学校，让你更熟悉它。 然后你将</a:t>
            </a:r>
            <a:r>
              <a:rPr lang="en-US" altLang="zh-CN" sz="1800" dirty="0" smtClean="0">
                <a:solidFill>
                  <a:srgbClr val="7030A0"/>
                </a:solidFill>
                <a:latin typeface="Times New Roman" panose="02020603050405020304" pitchFamily="18" charset="0"/>
                <a:cs typeface="Times New Roman" panose="02020603050405020304" pitchFamily="18" charset="0"/>
              </a:rPr>
              <a:t>参加一节中文课</a:t>
            </a:r>
            <a:r>
              <a:rPr lang="en-US" altLang="zh-CN" sz="1800" dirty="0" smtClean="0">
                <a:latin typeface="Times New Roman" panose="02020603050405020304" pitchFamily="18" charset="0"/>
                <a:cs typeface="Times New Roman" panose="02020603050405020304" pitchFamily="18" charset="0"/>
              </a:rPr>
              <a:t>，在那里你可以</a:t>
            </a:r>
            <a:r>
              <a:rPr lang="en-US" altLang="zh-CN" sz="1800" dirty="0" smtClean="0">
                <a:solidFill>
                  <a:srgbClr val="7030A0"/>
                </a:solidFill>
                <a:latin typeface="Times New Roman" panose="02020603050405020304" pitchFamily="18" charset="0"/>
                <a:cs typeface="Times New Roman" panose="02020603050405020304" pitchFamily="18" charset="0"/>
              </a:rPr>
              <a:t>品尝到中文的美</a:t>
            </a:r>
            <a:r>
              <a:rPr lang="en-US" altLang="zh-CN" sz="1800" dirty="0" smtClean="0">
                <a:latin typeface="Times New Roman" panose="02020603050405020304" pitchFamily="18" charset="0"/>
                <a:cs typeface="Times New Roman" panose="02020603050405020304" pitchFamily="18" charset="0"/>
              </a:rPr>
              <a:t>。 中午,你可以</a:t>
            </a:r>
            <a:r>
              <a:rPr lang="en-US" altLang="zh-CN" sz="1800" dirty="0" smtClean="0">
                <a:solidFill>
                  <a:srgbClr val="7030A0"/>
                </a:solidFill>
                <a:latin typeface="Times New Roman" panose="02020603050405020304" pitchFamily="18" charset="0"/>
                <a:cs typeface="Times New Roman" panose="02020603050405020304" pitchFamily="18" charset="0"/>
              </a:rPr>
              <a:t>享受一些中国的传统美食佳肴</a:t>
            </a:r>
            <a:r>
              <a:rPr lang="en-US" altLang="zh-CN" sz="1800" dirty="0" smtClean="0">
                <a:latin typeface="Times New Roman" panose="02020603050405020304" pitchFamily="18" charset="0"/>
                <a:cs typeface="Times New Roman" panose="02020603050405020304" pitchFamily="18" charset="0"/>
              </a:rPr>
              <a:t>。 接下来的几个小时，您将</a:t>
            </a:r>
            <a:r>
              <a:rPr lang="en-US" altLang="zh-CN" sz="1800" dirty="0" smtClean="0">
                <a:solidFill>
                  <a:srgbClr val="7030A0"/>
                </a:solidFill>
                <a:latin typeface="Times New Roman" panose="02020603050405020304" pitchFamily="18" charset="0"/>
                <a:cs typeface="Times New Roman" panose="02020603050405020304" pitchFamily="18" charset="0"/>
              </a:rPr>
              <a:t>体验剪纸</a:t>
            </a:r>
            <a:r>
              <a:rPr lang="en-US" altLang="zh-CN" sz="1800" dirty="0" smtClean="0">
                <a:latin typeface="Times New Roman" panose="02020603050405020304" pitchFamily="18" charset="0"/>
                <a:cs typeface="Times New Roman" panose="02020603050405020304" pitchFamily="18" charset="0"/>
              </a:rPr>
              <a:t>，探索中国艺术的魔力。 </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5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To make </a:t>
            </a:r>
            <a:r>
              <a:rPr lang="en-US" altLang="zh-CN" sz="1800" dirty="0" smtClean="0">
                <a:solidFill>
                  <a:srgbClr val="C00000"/>
                </a:solidFill>
                <a:latin typeface="Times New Roman" panose="02020603050405020304" pitchFamily="18" charset="0"/>
                <a:cs typeface="Times New Roman" panose="02020603050405020304" pitchFamily="18" charset="0"/>
              </a:rPr>
              <a:t>your stay here</a:t>
            </a:r>
            <a:r>
              <a:rPr lang="en-US" altLang="zh-CN" sz="1800" dirty="0" smtClean="0">
                <a:latin typeface="Times New Roman" panose="02020603050405020304" pitchFamily="18" charset="0"/>
                <a:cs typeface="Times New Roman" panose="02020603050405020304" pitchFamily="18" charset="0"/>
              </a:rPr>
              <a:t> memorable, various activities will be arranged. After the welcome meeting, we will show you around the school so that you can be more familiar with it. Then you will </a:t>
            </a:r>
            <a:r>
              <a:rPr lang="en-US" altLang="zh-CN" sz="1800" dirty="0" smtClean="0">
                <a:solidFill>
                  <a:srgbClr val="7030A0"/>
                </a:solidFill>
                <a:latin typeface="Times New Roman" panose="02020603050405020304" pitchFamily="18" charset="0"/>
                <a:cs typeface="Times New Roman" panose="02020603050405020304" pitchFamily="18" charset="0"/>
              </a:rPr>
              <a:t>attend a Chinese class</a:t>
            </a:r>
            <a:r>
              <a:rPr lang="en-US" altLang="zh-CN" sz="1800" dirty="0" smtClean="0">
                <a:latin typeface="Times New Roman" panose="02020603050405020304" pitchFamily="18" charset="0"/>
                <a:cs typeface="Times New Roman" panose="02020603050405020304" pitchFamily="18" charset="0"/>
              </a:rPr>
              <a:t> where you can </a:t>
            </a:r>
            <a:r>
              <a:rPr lang="en-US" altLang="zh-CN" sz="1800" dirty="0" smtClean="0">
                <a:solidFill>
                  <a:srgbClr val="C00000"/>
                </a:solidFill>
                <a:latin typeface="Times New Roman" panose="02020603050405020304" pitchFamily="18" charset="0"/>
                <a:cs typeface="Times New Roman" panose="02020603050405020304" pitchFamily="18" charset="0"/>
              </a:rPr>
              <a:t>savour a dip of</a:t>
            </a:r>
            <a:r>
              <a:rPr lang="en-US" altLang="zh-CN" sz="1800" dirty="0" smtClean="0">
                <a:solidFill>
                  <a:srgbClr val="7030A0"/>
                </a:solidFill>
                <a:latin typeface="Times New Roman" panose="02020603050405020304" pitchFamily="18" charset="0"/>
                <a:cs typeface="Times New Roman" panose="02020603050405020304" pitchFamily="18" charset="0"/>
              </a:rPr>
              <a:t> the beauty of Chinese</a:t>
            </a:r>
            <a:r>
              <a:rPr lang="en-US" altLang="zh-CN" sz="1800" dirty="0" smtClean="0">
                <a:latin typeface="Times New Roman" panose="02020603050405020304" pitchFamily="18" charset="0"/>
                <a:cs typeface="Times New Roman" panose="02020603050405020304" pitchFamily="18" charset="0"/>
              </a:rPr>
              <a:t>. At noon, you can </a:t>
            </a:r>
            <a:r>
              <a:rPr lang="en-US" altLang="zh-CN" sz="1800" dirty="0" smtClean="0">
                <a:solidFill>
                  <a:srgbClr val="C00000"/>
                </a:solidFill>
                <a:latin typeface="Times New Roman" panose="02020603050405020304" pitchFamily="18" charset="0"/>
                <a:cs typeface="Times New Roman" panose="02020603050405020304" pitchFamily="18" charset="0"/>
              </a:rPr>
              <a:t>enjoy</a:t>
            </a:r>
            <a:r>
              <a:rPr lang="en-US" altLang="zh-CN" sz="1800" dirty="0" smtClean="0">
                <a:solidFill>
                  <a:srgbClr val="7030A0"/>
                </a:solidFill>
                <a:latin typeface="Times New Roman" panose="02020603050405020304" pitchFamily="18" charset="0"/>
                <a:cs typeface="Times New Roman" panose="02020603050405020304" pitchFamily="18" charset="0"/>
              </a:rPr>
              <a:t> some traditional Chinese delicacies</a:t>
            </a:r>
            <a:r>
              <a:rPr lang="en-US" altLang="zh-CN" sz="1800" dirty="0" smtClean="0">
                <a:latin typeface="Times New Roman" panose="02020603050405020304" pitchFamily="18" charset="0"/>
                <a:cs typeface="Times New Roman" panose="02020603050405020304" pitchFamily="18" charset="0"/>
              </a:rPr>
              <a:t> </a:t>
            </a:r>
            <a:r>
              <a:rPr lang="en-US" altLang="zh-CN" sz="1800" baseline="-25000" dirty="0" smtClean="0">
                <a:latin typeface="Times New Roman" panose="02020603050405020304" pitchFamily="18" charset="0"/>
                <a:cs typeface="Times New Roman" panose="02020603050405020304" pitchFamily="18" charset="0"/>
              </a:rPr>
              <a:t>/ˈdelɪkəsi/佳肴</a:t>
            </a:r>
            <a:r>
              <a:rPr lang="en-US" altLang="zh-CN" sz="1800" dirty="0" smtClean="0">
                <a:latin typeface="Times New Roman" panose="02020603050405020304" pitchFamily="18" charset="0"/>
                <a:cs typeface="Times New Roman" panose="02020603050405020304" pitchFamily="18" charset="0"/>
              </a:rPr>
              <a:t>. The following hours you will </a:t>
            </a:r>
            <a:r>
              <a:rPr lang="en-US" altLang="zh-CN" sz="1800" dirty="0" smtClean="0">
                <a:solidFill>
                  <a:srgbClr val="C00000"/>
                </a:solidFill>
                <a:latin typeface="Times New Roman" panose="02020603050405020304" pitchFamily="18" charset="0"/>
                <a:cs typeface="Times New Roman" panose="02020603050405020304" pitchFamily="18" charset="0"/>
              </a:rPr>
              <a:t>experience</a:t>
            </a:r>
            <a:r>
              <a:rPr lang="en-US" altLang="zh-CN" sz="1800" dirty="0" smtClean="0">
                <a:solidFill>
                  <a:srgbClr val="7030A0"/>
                </a:solidFill>
                <a:latin typeface="Times New Roman" panose="02020603050405020304" pitchFamily="18" charset="0"/>
                <a:cs typeface="Times New Roman" panose="02020603050405020304" pitchFamily="18" charset="0"/>
              </a:rPr>
              <a:t> paper cutting</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exploring</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7030A0"/>
                </a:solidFill>
                <a:latin typeface="Times New Roman" panose="02020603050405020304" pitchFamily="18" charset="0"/>
                <a:cs typeface="Times New Roman" panose="02020603050405020304" pitchFamily="18" charset="0"/>
              </a:rPr>
              <a:t>the magic of Chinese art</a:t>
            </a:r>
            <a:r>
              <a:rPr lang="en-US" altLang="zh-CN" sz="1800" dirty="0" smtClean="0">
                <a:latin typeface="Times New Roman" panose="02020603050405020304" pitchFamily="18" charset="0"/>
                <a:cs typeface="Times New Roman" panose="02020603050405020304" pitchFamily="18" charset="0"/>
              </a:rPr>
              <a:t>. </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人物及交际</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6065" y="543560"/>
            <a:ext cx="8667115" cy="4384675"/>
          </a:xfrm>
          <a:prstGeom prst="rect">
            <a:avLst/>
          </a:prstGeom>
          <a:noFill/>
        </p:spPr>
        <p:txBody>
          <a:bodyPr wrap="square" rtlCol="0" anchor="t">
            <a:spAutoFit/>
          </a:bodyPr>
          <a:p>
            <a:pPr fontAlgn="auto">
              <a:lnSpc>
                <a:spcPts val="2760"/>
              </a:lnSpc>
            </a:pPr>
            <a:r>
              <a:rPr sz="1800" dirty="0" smtClean="0">
                <a:latin typeface="Times New Roman" panose="02020603050405020304" pitchFamily="18" charset="0"/>
                <a:cs typeface="Times New Roman" panose="02020603050405020304" pitchFamily="18" charset="0"/>
              </a:rPr>
              <a:t>1.增强自信  </a:t>
            </a:r>
            <a:r>
              <a:rPr lang="en-US" sz="1800" dirty="0" smtClean="0">
                <a:latin typeface="Times New Roman" panose="02020603050405020304" pitchFamily="18" charset="0"/>
                <a:cs typeface="Times New Roman" panose="02020603050405020304" pitchFamily="18" charset="0"/>
              </a:rPr>
              <a:t>                                       </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boost my confidence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2.文化使者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cultural envoy</a:t>
            </a:r>
            <a:r>
              <a:rPr sz="1800" baseline="-25000" dirty="0" smtClean="0">
                <a:noFill/>
                <a:latin typeface="Times New Roman" panose="02020603050405020304" pitchFamily="18" charset="0"/>
                <a:cs typeface="Times New Roman" panose="02020603050405020304" pitchFamily="18" charset="0"/>
                <a:sym typeface="+mn-ea"/>
              </a:rPr>
              <a:t> /ˈenvɔɪ/</a:t>
            </a:r>
            <a:r>
              <a:rPr sz="1800" dirty="0" smtClean="0">
                <a:noFill/>
                <a:latin typeface="Times New Roman" panose="02020603050405020304" pitchFamily="18" charset="0"/>
                <a:cs typeface="Times New Roman" panose="02020603050405020304" pitchFamily="18" charset="0"/>
                <a:sym typeface="+mn-ea"/>
              </a:rPr>
              <a:t> </a:t>
            </a:r>
            <a:endParaRPr sz="1800" dirty="0" smtClean="0">
              <a:noFill/>
              <a:latin typeface="Times New Roman" panose="02020603050405020304" pitchFamily="18" charset="0"/>
              <a:cs typeface="Times New Roman" panose="02020603050405020304" pitchFamily="18" charset="0"/>
              <a:sym typeface="+mn-ea"/>
            </a:endParaRPr>
          </a:p>
          <a:p>
            <a:pPr fontAlgn="auto">
              <a:lnSpc>
                <a:spcPts val="2760"/>
              </a:lnSpc>
            </a:pPr>
            <a:r>
              <a:rPr sz="1800" dirty="0" smtClean="0">
                <a:latin typeface="Times New Roman" panose="02020603050405020304" pitchFamily="18" charset="0"/>
                <a:cs typeface="Times New Roman" panose="02020603050405020304" pitchFamily="18" charset="0"/>
              </a:rPr>
              <a:t>3.增进国际友谊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promote friendship between nations</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4.从不同视角看待世界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view the world from a different angle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5.对自己的文化有深入的了解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give sb more insight into one’s culture</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6.获得全球视野 </a:t>
            </a:r>
            <a:r>
              <a:rPr lang="en-US" sz="1800" dirty="0" smtClean="0">
                <a:latin typeface="Times New Roman" panose="02020603050405020304" pitchFamily="18" charset="0"/>
                <a:cs typeface="Times New Roman" panose="02020603050405020304" pitchFamily="18" charset="0"/>
              </a:rPr>
              <a:t>                               </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gain a global perspective</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7.构建人类命运共同体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sym typeface="+mn-ea"/>
              </a:rPr>
              <a:t>build a shared future for all</a:t>
            </a:r>
            <a:r>
              <a:rPr sz="1800" dirty="0" smtClean="0">
                <a:noFill/>
                <a:latin typeface="Times New Roman" panose="02020603050405020304" pitchFamily="18" charset="0"/>
                <a:cs typeface="Times New Roman" panose="02020603050405020304" pitchFamily="18" charset="0"/>
              </a:rPr>
              <a:t>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8.对汉语的热情          </a:t>
            </a:r>
            <a:r>
              <a:rPr lang="en-US"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ardent zest for Chinese</a:t>
            </a:r>
            <a:endParaRPr sz="1800" dirty="0" smtClean="0">
              <a:noFill/>
              <a:latin typeface="Times New Roman" panose="02020603050405020304" pitchFamily="18" charset="0"/>
              <a:cs typeface="Times New Roman" panose="02020603050405020304" pitchFamily="18" charset="0"/>
            </a:endParaRPr>
          </a:p>
          <a:p>
            <a:pPr fontAlgn="auto">
              <a:lnSpc>
                <a:spcPts val="2760"/>
              </a:lnSpc>
            </a:pPr>
            <a:r>
              <a:rPr sz="1800" dirty="0" smtClean="0">
                <a:latin typeface="Times New Roman" panose="02020603050405020304" pitchFamily="18" charset="0"/>
                <a:cs typeface="Times New Roman" panose="02020603050405020304" pitchFamily="18" charset="0"/>
              </a:rPr>
              <a:t>9.</a:t>
            </a:r>
            <a:r>
              <a:rPr sz="1800" dirty="0" smtClean="0">
                <a:latin typeface="Times New Roman" panose="02020603050405020304" pitchFamily="18" charset="0"/>
                <a:cs typeface="Times New Roman" panose="02020603050405020304" pitchFamily="18" charset="0"/>
                <a:sym typeface="+mn-ea"/>
              </a:rPr>
              <a:t>增进人们对文化多样性的理解</a:t>
            </a:r>
            <a:r>
              <a:rPr lang="en-US" sz="1800" dirty="0" smtClean="0">
                <a:latin typeface="Times New Roman" panose="02020603050405020304" pitchFamily="18" charset="0"/>
                <a:cs typeface="Times New Roman" panose="02020603050405020304" pitchFamily="18" charset="0"/>
                <a:sym typeface="+mn-ea"/>
              </a:rPr>
              <a:t>       </a:t>
            </a:r>
            <a:r>
              <a:rPr sz="1800" dirty="0" smtClean="0">
                <a:noFill/>
                <a:latin typeface="Times New Roman" panose="02020603050405020304" pitchFamily="18" charset="0"/>
                <a:cs typeface="Times New Roman" panose="02020603050405020304" pitchFamily="18" charset="0"/>
                <a:sym typeface="+mn-ea"/>
              </a:rPr>
              <a:t>increse people’s  understanding of cultural diversity</a:t>
            </a:r>
            <a:endParaRPr sz="1800" dirty="0" smtClean="0">
              <a:noFill/>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10.</a:t>
            </a:r>
            <a:r>
              <a:rPr sz="1800" dirty="0" smtClean="0">
                <a:latin typeface="Times New Roman" panose="02020603050405020304" pitchFamily="18" charset="0"/>
                <a:cs typeface="Times New Roman" panose="02020603050405020304" pitchFamily="18" charset="0"/>
              </a:rPr>
              <a:t>（省级）非物质文化遗产传承人   </a:t>
            </a:r>
            <a:endParaRPr sz="1800" dirty="0" smtClean="0">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 a successor of the Provincial Non-Material Culture Heritage</a:t>
            </a:r>
            <a:endParaRPr sz="1800" dirty="0" smtClean="0">
              <a:noFill/>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11.</a:t>
            </a:r>
            <a:r>
              <a:rPr sz="1800" dirty="0" smtClean="0">
                <a:latin typeface="Times New Roman" panose="02020603050405020304" pitchFamily="18" charset="0"/>
                <a:cs typeface="Times New Roman" panose="02020603050405020304" pitchFamily="18" charset="0"/>
              </a:rPr>
              <a:t>作为文化交流使者在中外文化之间架起一座桥梁</a:t>
            </a:r>
            <a:endParaRPr sz="1800" dirty="0" smtClean="0">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en-US" sz="1800" dirty="0" smtClean="0">
                <a:noFill/>
                <a:latin typeface="Times New Roman" panose="02020603050405020304" pitchFamily="18" charset="0"/>
                <a:cs typeface="Times New Roman" panose="02020603050405020304" pitchFamily="18" charset="0"/>
              </a:rPr>
              <a:t>  </a:t>
            </a:r>
            <a:r>
              <a:rPr sz="1800" dirty="0" smtClean="0">
                <a:noFill/>
                <a:latin typeface="Times New Roman" panose="02020603050405020304" pitchFamily="18" charset="0"/>
                <a:cs typeface="Times New Roman" panose="02020603050405020304" pitchFamily="18" charset="0"/>
              </a:rPr>
              <a:t>act as a cultural messenger building a bridge between cultures</a:t>
            </a:r>
            <a:endParaRPr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266065" y="576580"/>
            <a:ext cx="8667115" cy="4384675"/>
          </a:xfrm>
          <a:prstGeom prst="rect">
            <a:avLst/>
          </a:prstGeom>
          <a:noFill/>
        </p:spPr>
        <p:txBody>
          <a:bodyPr wrap="square" rtlCol="0" anchor="t">
            <a:spAutoFit/>
          </a:bodyPr>
          <a:p>
            <a:pPr fontAlgn="auto">
              <a:lnSpc>
                <a:spcPts val="2760"/>
              </a:lnSpc>
            </a:pPr>
            <a:r>
              <a:rPr sz="1800" dirty="0" smtClean="0">
                <a:noFill/>
                <a:latin typeface="Times New Roman" panose="02020603050405020304" pitchFamily="18" charset="0"/>
                <a:cs typeface="Times New Roman" panose="02020603050405020304" pitchFamily="18" charset="0"/>
              </a:rPr>
              <a:t>1.增强自信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boost my confidence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2.文化使者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cultural envoy</a:t>
            </a:r>
            <a:r>
              <a:rPr sz="1800" baseline="-25000" dirty="0" smtClean="0">
                <a:latin typeface="Times New Roman" panose="02020603050405020304" pitchFamily="18" charset="0"/>
                <a:cs typeface="Times New Roman" panose="02020603050405020304" pitchFamily="18" charset="0"/>
                <a:sym typeface="+mn-ea"/>
              </a:rPr>
              <a:t> /ˈenvɔɪ/</a:t>
            </a:r>
            <a:r>
              <a:rPr sz="1800" dirty="0" smtClean="0">
                <a:latin typeface="Times New Roman" panose="02020603050405020304" pitchFamily="18" charset="0"/>
                <a:cs typeface="Times New Roman" panose="02020603050405020304" pitchFamily="18" charset="0"/>
                <a:sym typeface="+mn-ea"/>
              </a:rPr>
              <a:t> </a:t>
            </a:r>
            <a:endParaRPr sz="1800" dirty="0" smtClean="0">
              <a:latin typeface="Times New Roman" panose="02020603050405020304" pitchFamily="18" charset="0"/>
              <a:cs typeface="Times New Roman" panose="02020603050405020304" pitchFamily="18" charset="0"/>
              <a:sym typeface="+mn-ea"/>
            </a:endParaRPr>
          </a:p>
          <a:p>
            <a:pPr fontAlgn="auto">
              <a:lnSpc>
                <a:spcPts val="2760"/>
              </a:lnSpc>
            </a:pPr>
            <a:r>
              <a:rPr sz="1800" dirty="0" smtClean="0">
                <a:noFill/>
                <a:latin typeface="Times New Roman" panose="02020603050405020304" pitchFamily="18" charset="0"/>
                <a:cs typeface="Times New Roman" panose="02020603050405020304" pitchFamily="18" charset="0"/>
              </a:rPr>
              <a:t>3.增进国际友谊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promote friendship between nations</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4.从不同视角看待世界  </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view the world from a different angle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5.对自己的文化有深入的了解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give sb more insight into one’s culture</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6.获得全球视野 </a:t>
            </a:r>
            <a:r>
              <a:rPr lang="en-US" sz="1800" dirty="0" smtClean="0">
                <a:no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gain a global perspective</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7.构建人类命运共同体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sym typeface="+mn-ea"/>
              </a:rPr>
              <a:t>build a shared future for all</a:t>
            </a:r>
            <a:r>
              <a:rPr sz="1800" dirty="0" smtClean="0">
                <a:latin typeface="Times New Roman" panose="02020603050405020304" pitchFamily="18" charset="0"/>
                <a:cs typeface="Times New Roman" panose="02020603050405020304" pitchFamily="18" charset="0"/>
              </a:rPr>
              <a:t>  </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8.对汉语的热情    </a:t>
            </a:r>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ardent zest for Chinese</a:t>
            </a:r>
            <a:endParaRPr sz="1800" dirty="0" smtClean="0">
              <a:latin typeface="Times New Roman" panose="02020603050405020304" pitchFamily="18" charset="0"/>
              <a:cs typeface="Times New Roman" panose="02020603050405020304" pitchFamily="18" charset="0"/>
            </a:endParaRPr>
          </a:p>
          <a:p>
            <a:pPr fontAlgn="auto">
              <a:lnSpc>
                <a:spcPts val="2760"/>
              </a:lnSpc>
            </a:pPr>
            <a:r>
              <a:rPr sz="1800" dirty="0" smtClean="0">
                <a:noFill/>
                <a:latin typeface="Times New Roman" panose="02020603050405020304" pitchFamily="18" charset="0"/>
                <a:cs typeface="Times New Roman" panose="02020603050405020304" pitchFamily="18" charset="0"/>
              </a:rPr>
              <a:t>9.</a:t>
            </a:r>
            <a:r>
              <a:rPr sz="1800" dirty="0" smtClean="0">
                <a:noFill/>
                <a:latin typeface="Times New Roman" panose="02020603050405020304" pitchFamily="18" charset="0"/>
                <a:cs typeface="Times New Roman" panose="02020603050405020304" pitchFamily="18" charset="0"/>
                <a:sym typeface="+mn-ea"/>
              </a:rPr>
              <a:t>增进人们对文化多样性的理解</a:t>
            </a:r>
            <a:r>
              <a:rPr lang="en-US" sz="1800" dirty="0" smtClean="0">
                <a:noFill/>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incre</a:t>
            </a:r>
            <a:r>
              <a:rPr lang="en-US" sz="1800" dirty="0" smtClean="0">
                <a:latin typeface="Times New Roman" panose="02020603050405020304" pitchFamily="18" charset="0"/>
                <a:cs typeface="Times New Roman" panose="02020603050405020304" pitchFamily="18" charset="0"/>
                <a:sym typeface="+mn-ea"/>
              </a:rPr>
              <a:t>a</a:t>
            </a:r>
            <a:r>
              <a:rPr sz="1800" dirty="0" smtClean="0">
                <a:latin typeface="Times New Roman" panose="02020603050405020304" pitchFamily="18" charset="0"/>
                <a:cs typeface="Times New Roman" panose="02020603050405020304" pitchFamily="18" charset="0"/>
                <a:sym typeface="+mn-ea"/>
              </a:rPr>
              <a:t>se people’s  understanding of cultural diversity</a:t>
            </a:r>
            <a:endParaRPr sz="1800" dirty="0" smtClean="0">
              <a:latin typeface="Times New Roman" panose="02020603050405020304" pitchFamily="18" charset="0"/>
              <a:cs typeface="Times New Roman" panose="02020603050405020304" pitchFamily="18" charset="0"/>
            </a:endParaRPr>
          </a:p>
          <a:p>
            <a:r>
              <a:rPr lang="en-US" sz="1800" dirty="0" smtClean="0">
                <a:noFill/>
                <a:latin typeface="Times New Roman" panose="02020603050405020304" pitchFamily="18" charset="0"/>
                <a:cs typeface="Times New Roman" panose="02020603050405020304" pitchFamily="18" charset="0"/>
              </a:rPr>
              <a:t>10.</a:t>
            </a:r>
            <a:r>
              <a:rPr sz="1800" dirty="0" smtClean="0">
                <a:noFill/>
                <a:latin typeface="Times New Roman" panose="02020603050405020304" pitchFamily="18" charset="0"/>
                <a:cs typeface="Times New Roman" panose="02020603050405020304" pitchFamily="18" charset="0"/>
              </a:rPr>
              <a:t>（省级）非物质文化遗产传承人   </a:t>
            </a:r>
            <a:endParaRPr sz="1800" dirty="0" smtClean="0">
              <a:noFill/>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 successor of the Provincial Non-Material Culture Heritage</a:t>
            </a:r>
            <a:endParaRPr sz="1800" dirty="0" smtClean="0">
              <a:latin typeface="Times New Roman" panose="02020603050405020304" pitchFamily="18" charset="0"/>
              <a:cs typeface="Times New Roman" panose="02020603050405020304" pitchFamily="18" charset="0"/>
            </a:endParaRPr>
          </a:p>
          <a:p>
            <a:r>
              <a:rPr lang="en-US" sz="1800" dirty="0" smtClean="0">
                <a:noFill/>
                <a:latin typeface="Times New Roman" panose="02020603050405020304" pitchFamily="18" charset="0"/>
                <a:cs typeface="Times New Roman" panose="02020603050405020304" pitchFamily="18" charset="0"/>
              </a:rPr>
              <a:t>11.</a:t>
            </a:r>
            <a:r>
              <a:rPr sz="1800" dirty="0" smtClean="0">
                <a:noFill/>
                <a:latin typeface="Times New Roman" panose="02020603050405020304" pitchFamily="18" charset="0"/>
                <a:cs typeface="Times New Roman" panose="02020603050405020304" pitchFamily="18" charset="0"/>
              </a:rPr>
              <a:t>作为文化交流使者在中外文化之间架起一座桥梁</a:t>
            </a:r>
            <a:endParaRPr sz="1800" dirty="0" smtClean="0">
              <a:noFill/>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sz="1800" dirty="0" smtClean="0">
                <a:latin typeface="Times New Roman" panose="02020603050405020304" pitchFamily="18" charset="0"/>
                <a:cs typeface="Times New Roman" panose="02020603050405020304" pitchFamily="18" charset="0"/>
              </a:rPr>
              <a:t>act as a cultural messenger building a bridge between cultures</a:t>
            </a:r>
            <a:endParaRPr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68" dur="500"/>
                                        <p:tgtEl>
                                          <p:spTgt spid="3">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人物及交际</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8125" y="576580"/>
            <a:ext cx="8797925" cy="4220845"/>
          </a:xfrm>
          <a:prstGeom prst="rect">
            <a:avLst/>
          </a:prstGeom>
          <a:noFill/>
        </p:spPr>
        <p:txBody>
          <a:bodyPr wrap="square" rtlCol="0" anchor="t">
            <a:spAutoFit/>
          </a:bodyPr>
          <a:p>
            <a:pPr fontAlgn="auto">
              <a:lnSpc>
                <a:spcPts val="2300"/>
              </a:lnSpc>
              <a:spcBef>
                <a:spcPts val="0"/>
              </a:spcBef>
              <a:spcAft>
                <a:spcPts val="0"/>
              </a:spcAft>
            </a:pPr>
            <a:r>
              <a:rPr lang="en-US" altLang="zh-CN" sz="1800" dirty="0" smtClean="0">
                <a:latin typeface="Times New Roman" panose="02020603050405020304" pitchFamily="18" charset="0"/>
                <a:cs typeface="Times New Roman" panose="02020603050405020304" pitchFamily="18" charset="0"/>
              </a:rPr>
              <a:t>12.</a:t>
            </a:r>
            <a:r>
              <a:rPr lang="zh-CN" altLang="en-US" sz="1800" dirty="0" smtClean="0">
                <a:latin typeface="Times New Roman" panose="02020603050405020304" pitchFamily="18" charset="0"/>
                <a:cs typeface="Times New Roman" panose="02020603050405020304" pitchFamily="18" charset="0"/>
              </a:rPr>
              <a:t>对</a:t>
            </a:r>
            <a:r>
              <a:rPr lang="zh-CN" altLang="en-US" sz="1800" u="sng" dirty="0" smtClean="0">
                <a:latin typeface="Times New Roman" panose="02020603050405020304" pitchFamily="18" charset="0"/>
                <a:cs typeface="Times New Roman" panose="02020603050405020304" pitchFamily="18" charset="0"/>
              </a:rPr>
              <a:t>中国</a:t>
            </a:r>
            <a:r>
              <a:rPr lang="zh-CN" altLang="en-US" sz="1800" dirty="0" smtClean="0">
                <a:latin typeface="Times New Roman" panose="02020603050405020304" pitchFamily="18" charset="0"/>
                <a:cs typeface="Times New Roman" panose="02020603050405020304" pitchFamily="18" charset="0"/>
              </a:rPr>
              <a:t>有</a:t>
            </a:r>
            <a:r>
              <a:rPr lang="zh-CN" altLang="en-US" sz="1800" dirty="0" smtClean="0">
                <a:solidFill>
                  <a:srgbClr val="C00000"/>
                </a:solidFill>
                <a:latin typeface="Times New Roman" panose="02020603050405020304" pitchFamily="18" charset="0"/>
                <a:cs typeface="Times New Roman" panose="02020603050405020304" pitchFamily="18" charset="0"/>
              </a:rPr>
              <a:t>浓厚的兴趣和深刻的了解</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300"/>
              </a:lnSpc>
              <a:spcBef>
                <a:spcPts val="0"/>
              </a:spcBef>
              <a:spcAft>
                <a:spcPts val="0"/>
              </a:spcAft>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have </a:t>
            </a:r>
            <a:r>
              <a:rPr lang="zh-CN" altLang="en-US" sz="1800" dirty="0" smtClean="0">
                <a:solidFill>
                  <a:srgbClr val="C00000"/>
                </a:solidFill>
                <a:latin typeface="Times New Roman" panose="02020603050405020304" pitchFamily="18" charset="0"/>
                <a:cs typeface="Times New Roman" panose="02020603050405020304" pitchFamily="18" charset="0"/>
              </a:rPr>
              <a:t>a keen interest and profound understanding</a:t>
            </a:r>
            <a:r>
              <a:rPr lang="zh-CN" altLang="en-US" sz="1800" dirty="0" smtClean="0">
                <a:latin typeface="Times New Roman" panose="02020603050405020304" pitchFamily="18" charset="0"/>
                <a:cs typeface="Times New Roman" panose="02020603050405020304" pitchFamily="18" charset="0"/>
              </a:rPr>
              <a:t> in </a:t>
            </a:r>
            <a:r>
              <a:rPr lang="zh-CN" altLang="en-US" sz="1800" u="sng" dirty="0" smtClean="0">
                <a:latin typeface="Times New Roman" panose="02020603050405020304" pitchFamily="18" charset="0"/>
                <a:cs typeface="Times New Roman" panose="02020603050405020304" pitchFamily="18" charset="0"/>
              </a:rPr>
              <a:t>China</a:t>
            </a:r>
            <a:endParaRPr lang="zh-CN" altLang="en-US" sz="1800" dirty="0" smtClean="0">
              <a:latin typeface="Times New Roman" panose="02020603050405020304" pitchFamily="18" charset="0"/>
              <a:cs typeface="Times New Roman" panose="02020603050405020304" pitchFamily="18" charset="0"/>
            </a:endParaRPr>
          </a:p>
          <a:p>
            <a:pPr fontAlgn="auto">
              <a:lnSpc>
                <a:spcPts val="2300"/>
              </a:lnSpc>
              <a:spcBef>
                <a:spcPts val="0"/>
              </a:spcBef>
              <a:spcAft>
                <a:spcPts val="0"/>
              </a:spcAft>
            </a:pP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13.</a:t>
            </a:r>
            <a:r>
              <a:rPr lang="zh-CN" altLang="en-US" sz="1800" dirty="0" smtClean="0">
                <a:solidFill>
                  <a:srgbClr val="7030A0"/>
                </a:solidFill>
                <a:latin typeface="Times New Roman" panose="02020603050405020304" pitchFamily="18" charset="0"/>
                <a:cs typeface="Times New Roman" panose="02020603050405020304" pitchFamily="18" charset="0"/>
                <a:sym typeface="+mn-ea"/>
              </a:rPr>
              <a:t>热爱</a:t>
            </a:r>
            <a:r>
              <a:rPr lang="zh-CN" altLang="en-US" sz="1800" u="sng" dirty="0" smtClean="0">
                <a:latin typeface="Times New Roman" panose="02020603050405020304" pitchFamily="18" charset="0"/>
                <a:cs typeface="Times New Roman" panose="02020603050405020304" pitchFamily="18" charset="0"/>
                <a:sym typeface="+mn-ea"/>
              </a:rPr>
              <a:t>中国</a:t>
            </a:r>
            <a:r>
              <a:rPr lang="zh-CN" altLang="en-US" sz="1800" dirty="0" smtClean="0">
                <a:latin typeface="Times New Roman" panose="02020603050405020304" pitchFamily="18" charset="0"/>
                <a:cs typeface="Times New Roman" panose="02020603050405020304" pitchFamily="18" charset="0"/>
                <a:sym typeface="+mn-ea"/>
              </a:rPr>
              <a:t>传统文化，</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精通地道的</a:t>
            </a:r>
            <a:r>
              <a:rPr lang="zh-CN" altLang="en-US" sz="1800" u="sng" dirty="0" smtClean="0">
                <a:solidFill>
                  <a:srgbClr val="C00000"/>
                </a:solidFill>
                <a:latin typeface="Times New Roman" panose="02020603050405020304" pitchFamily="18" charset="0"/>
                <a:cs typeface="Times New Roman" panose="02020603050405020304" pitchFamily="18" charset="0"/>
                <a:sym typeface="+mn-ea"/>
              </a:rPr>
              <a:t>中文</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00"/>
              </a:lnSpc>
              <a:spcBef>
                <a:spcPts val="0"/>
              </a:spcBef>
              <a:spcAft>
                <a:spcPts val="0"/>
              </a:spcAft>
              <a:buFont typeface="Arial" panose="020B0604020202020204" pitchFamily="34" charset="0"/>
              <a:buChar char="•"/>
            </a:pPr>
            <a:r>
              <a:rPr lang="zh-CN" altLang="en-US" sz="1800" dirty="0" smtClean="0">
                <a:solidFill>
                  <a:srgbClr val="7030A0"/>
                </a:solidFill>
                <a:latin typeface="Times New Roman" panose="02020603050405020304" pitchFamily="18" charset="0"/>
                <a:cs typeface="Times New Roman" panose="02020603050405020304" pitchFamily="18" charset="0"/>
              </a:rPr>
              <a:t>a keen enthusiast</a:t>
            </a:r>
            <a:r>
              <a:rPr lang="zh-CN" altLang="en-US" sz="1800" dirty="0" smtClean="0">
                <a:latin typeface="Times New Roman" panose="02020603050405020304" pitchFamily="18" charset="0"/>
                <a:cs typeface="Times New Roman" panose="02020603050405020304" pitchFamily="18" charset="0"/>
              </a:rPr>
              <a:t> for traditional </a:t>
            </a:r>
            <a:r>
              <a:rPr lang="zh-CN" altLang="en-US" sz="1800" u="sng" dirty="0" smtClean="0">
                <a:latin typeface="Times New Roman" panose="02020603050405020304" pitchFamily="18" charset="0"/>
                <a:cs typeface="Times New Roman" panose="02020603050405020304" pitchFamily="18" charset="0"/>
              </a:rPr>
              <a:t>Chinese</a:t>
            </a:r>
            <a:r>
              <a:rPr lang="zh-CN" altLang="en-US" sz="1800" dirty="0" smtClean="0">
                <a:latin typeface="Times New Roman" panose="02020603050405020304" pitchFamily="18" charset="0"/>
                <a:cs typeface="Times New Roman" panose="02020603050405020304" pitchFamily="18" charset="0"/>
              </a:rPr>
              <a:t> culture </a:t>
            </a:r>
            <a:r>
              <a:rPr lang="zh-CN" altLang="en-US" sz="1800" dirty="0" smtClean="0">
                <a:solidFill>
                  <a:srgbClr val="C00000"/>
                </a:solidFill>
                <a:latin typeface="Times New Roman" panose="02020603050405020304" pitchFamily="18" charset="0"/>
                <a:cs typeface="Times New Roman" panose="02020603050405020304" pitchFamily="18" charset="0"/>
              </a:rPr>
              <a:t>with proficiency in authentic </a:t>
            </a:r>
            <a:r>
              <a:rPr lang="zh-CN" altLang="en-US" sz="1800" u="sng" dirty="0" smtClean="0">
                <a:solidFill>
                  <a:srgbClr val="C00000"/>
                </a:solidFill>
                <a:latin typeface="Times New Roman" panose="02020603050405020304" pitchFamily="18" charset="0"/>
                <a:cs typeface="Times New Roman" panose="02020603050405020304" pitchFamily="18" charset="0"/>
              </a:rPr>
              <a:t>Chinese</a:t>
            </a:r>
            <a:endParaRPr lang="zh-CN" altLang="en-US" sz="1800" dirty="0" smtClean="0">
              <a:latin typeface="Times New Roman" panose="02020603050405020304" pitchFamily="18" charset="0"/>
              <a:cs typeface="Times New Roman" panose="02020603050405020304" pitchFamily="18" charset="0"/>
            </a:endParaRPr>
          </a:p>
          <a:p>
            <a:pPr fontAlgn="auto">
              <a:lnSpc>
                <a:spcPts val="2300"/>
              </a:lnSpc>
              <a:spcBef>
                <a:spcPts val="0"/>
              </a:spcBef>
              <a:spcAft>
                <a:spcPts val="0"/>
              </a:spcAft>
            </a:pPr>
            <a:r>
              <a:rPr lang="en-US" altLang="zh-CN" sz="1800" dirty="0" smtClean="0">
                <a:latin typeface="Times New Roman" panose="02020603050405020304" pitchFamily="18" charset="0"/>
                <a:cs typeface="Times New Roman" panose="02020603050405020304" pitchFamily="18" charset="0"/>
              </a:rPr>
              <a:t>14.</a:t>
            </a:r>
            <a:r>
              <a:rPr lang="zh-CN" altLang="en-US" sz="1800" dirty="0" smtClean="0">
                <a:latin typeface="Times New Roman" panose="02020603050405020304" pitchFamily="18" charset="0"/>
                <a:cs typeface="Times New Roman" panose="02020603050405020304" pitchFamily="18" charset="0"/>
              </a:rPr>
              <a:t>软技能，如</a:t>
            </a:r>
            <a:r>
              <a:rPr lang="zh-CN" altLang="en-US" sz="1800" dirty="0" smtClean="0">
                <a:solidFill>
                  <a:srgbClr val="00B050"/>
                </a:solidFill>
                <a:latin typeface="Times New Roman" panose="02020603050405020304" pitchFamily="18" charset="0"/>
                <a:cs typeface="Times New Roman" panose="02020603050405020304" pitchFamily="18" charset="0"/>
              </a:rPr>
              <a:t>合作能力，自我管理能力和决策能力</a:t>
            </a:r>
            <a:r>
              <a:rPr lang="zh-CN" altLang="en-US" sz="1800" dirty="0" smtClean="0">
                <a:latin typeface="Times New Roman" panose="02020603050405020304" pitchFamily="18" charset="0"/>
                <a:cs typeface="Times New Roman" panose="02020603050405020304" pitchFamily="18" charset="0"/>
              </a:rPr>
              <a:t>，被认为是除课堂之外的成功必备。</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300"/>
              </a:lnSpc>
              <a:spcBef>
                <a:spcPts val="0"/>
              </a:spcBef>
              <a:spcAft>
                <a:spcPts val="0"/>
              </a:spcAft>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Soft ski</a:t>
            </a:r>
            <a:r>
              <a:rPr lang="en-US" altLang="zh-CN" sz="1800" dirty="0" smtClean="0">
                <a:latin typeface="Times New Roman" panose="02020603050405020304" pitchFamily="18" charset="0"/>
                <a:cs typeface="Times New Roman" panose="02020603050405020304" pitchFamily="18" charset="0"/>
              </a:rPr>
              <a:t>l</a:t>
            </a:r>
            <a:r>
              <a:rPr lang="zh-CN" altLang="en-US" sz="1800" dirty="0" smtClean="0">
                <a:latin typeface="Times New Roman" panose="02020603050405020304" pitchFamily="18" charset="0"/>
                <a:cs typeface="Times New Roman" panose="02020603050405020304" pitchFamily="18" charset="0"/>
              </a:rPr>
              <a:t>ls </a:t>
            </a:r>
            <a:r>
              <a:rPr lang="zh-CN" altLang="en-US" sz="1800" dirty="0" smtClean="0">
                <a:solidFill>
                  <a:srgbClr val="00B050"/>
                </a:solidFill>
                <a:latin typeface="Times New Roman" panose="02020603050405020304" pitchFamily="18" charset="0"/>
                <a:cs typeface="Times New Roman" panose="02020603050405020304" pitchFamily="18" charset="0"/>
              </a:rPr>
              <a:t>like cooperation, self-re</a:t>
            </a:r>
            <a:r>
              <a:rPr lang="en-US" altLang="zh-CN" sz="1800" dirty="0" smtClean="0">
                <a:solidFill>
                  <a:srgbClr val="00B050"/>
                </a:solidFill>
                <a:latin typeface="Times New Roman" panose="02020603050405020304" pitchFamily="18" charset="0"/>
                <a:cs typeface="Times New Roman" panose="02020603050405020304" pitchFamily="18" charset="0"/>
              </a:rPr>
              <a:t>g</a:t>
            </a:r>
            <a:r>
              <a:rPr lang="zh-CN" altLang="en-US" sz="1800" dirty="0" smtClean="0">
                <a:solidFill>
                  <a:srgbClr val="00B050"/>
                </a:solidFill>
                <a:latin typeface="Times New Roman" panose="02020603050405020304" pitchFamily="18" charset="0"/>
                <a:cs typeface="Times New Roman" panose="02020603050405020304" pitchFamily="18" charset="0"/>
              </a:rPr>
              <a:t>u</a:t>
            </a:r>
            <a:r>
              <a:rPr lang="en-US" altLang="zh-CN" sz="1800" dirty="0" smtClean="0">
                <a:solidFill>
                  <a:srgbClr val="00B050"/>
                </a:solidFill>
                <a:latin typeface="Times New Roman" panose="02020603050405020304" pitchFamily="18" charset="0"/>
                <a:cs typeface="Times New Roman" panose="02020603050405020304" pitchFamily="18" charset="0"/>
              </a:rPr>
              <a:t>l</a:t>
            </a:r>
            <a:r>
              <a:rPr lang="zh-CN" altLang="en-US" sz="1800" dirty="0" smtClean="0">
                <a:solidFill>
                  <a:srgbClr val="00B050"/>
                </a:solidFill>
                <a:latin typeface="Times New Roman" panose="02020603050405020304" pitchFamily="18" charset="0"/>
                <a:cs typeface="Times New Roman" panose="02020603050405020304" pitchFamily="18" charset="0"/>
              </a:rPr>
              <a:t>ati</a:t>
            </a:r>
            <a:r>
              <a:rPr lang="en-US" altLang="zh-CN" sz="1800" dirty="0" smtClean="0">
                <a:solidFill>
                  <a:srgbClr val="00B050"/>
                </a:solidFill>
                <a:latin typeface="Times New Roman" panose="02020603050405020304" pitchFamily="18" charset="0"/>
                <a:cs typeface="Times New Roman" panose="02020603050405020304" pitchFamily="18" charset="0"/>
              </a:rPr>
              <a:t>o</a:t>
            </a:r>
            <a:r>
              <a:rPr lang="zh-CN" altLang="en-US" sz="1800" dirty="0" smtClean="0">
                <a:solidFill>
                  <a:srgbClr val="00B050"/>
                </a:solidFill>
                <a:latin typeface="Times New Roman" panose="02020603050405020304" pitchFamily="18" charset="0"/>
                <a:cs typeface="Times New Roman" panose="02020603050405020304" pitchFamily="18" charset="0"/>
              </a:rPr>
              <a:t>n an</a:t>
            </a:r>
            <a:r>
              <a:rPr lang="en-US" altLang="zh-CN" sz="1800" dirty="0" smtClean="0">
                <a:solidFill>
                  <a:srgbClr val="00B050"/>
                </a:solidFill>
                <a:latin typeface="Times New Roman" panose="02020603050405020304" pitchFamily="18" charset="0"/>
                <a:cs typeface="Times New Roman" panose="02020603050405020304" pitchFamily="18" charset="0"/>
              </a:rPr>
              <a:t>d</a:t>
            </a:r>
            <a:r>
              <a:rPr lang="zh-CN" altLang="en-US" sz="1800" dirty="0" smtClean="0">
                <a:solidFill>
                  <a:srgbClr val="00B050"/>
                </a:solidFill>
                <a:latin typeface="Times New Roman" panose="02020603050405020304" pitchFamily="18" charset="0"/>
                <a:cs typeface="Times New Roman" panose="02020603050405020304" pitchFamily="18" charset="0"/>
              </a:rPr>
              <a:t> decision-makin</a:t>
            </a:r>
            <a:r>
              <a:rPr lang="en-US" altLang="zh-CN" sz="1800" dirty="0" smtClean="0">
                <a:solidFill>
                  <a:srgbClr val="00B050"/>
                </a:solidFill>
                <a:latin typeface="Times New Roman" panose="02020603050405020304" pitchFamily="18" charset="0"/>
                <a:cs typeface="Times New Roman" panose="02020603050405020304" pitchFamily="18" charset="0"/>
              </a:rPr>
              <a:t>g</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are perceived as</a:t>
            </a:r>
            <a:r>
              <a:rPr lang="zh-CN" altLang="en-US" sz="1800" dirty="0" smtClean="0">
                <a:latin typeface="Times New Roman" panose="02020603050405020304" pitchFamily="18" charset="0"/>
                <a:cs typeface="Times New Roman" panose="02020603050405020304" pitchFamily="18" charset="0"/>
              </a:rPr>
              <a:t> essential for success bey</a:t>
            </a:r>
            <a:r>
              <a:rPr lang="en-US" altLang="zh-CN" sz="1800" dirty="0" smtClean="0">
                <a:latin typeface="Times New Roman" panose="02020603050405020304" pitchFamily="18" charset="0"/>
                <a:cs typeface="Times New Roman" panose="02020603050405020304" pitchFamily="18" charset="0"/>
              </a:rPr>
              <a:t>o</a:t>
            </a:r>
            <a:r>
              <a:rPr lang="zh-CN" altLang="en-US" sz="1800" dirty="0" smtClean="0">
                <a:latin typeface="Times New Roman" panose="02020603050405020304" pitchFamily="18" charset="0"/>
                <a:cs typeface="Times New Roman" panose="02020603050405020304" pitchFamily="18" charset="0"/>
              </a:rPr>
              <a:t>nd the classroom</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300"/>
              </a:lnSpc>
              <a:spcBef>
                <a:spcPts val="0"/>
              </a:spcBef>
              <a:spcAft>
                <a:spcPts val="0"/>
              </a:spcAft>
            </a:pPr>
            <a:r>
              <a:rPr lang="en-US" altLang="zh-CN" sz="1800" dirty="0" smtClean="0">
                <a:latin typeface="Times New Roman" panose="02020603050405020304" pitchFamily="18" charset="0"/>
                <a:cs typeface="Times New Roman" panose="02020603050405020304" pitchFamily="18" charset="0"/>
              </a:rPr>
              <a:t>15.你需要</a:t>
            </a:r>
            <a:r>
              <a:rPr lang="en-US" altLang="zh-CN" sz="1800" dirty="0" smtClean="0">
                <a:solidFill>
                  <a:srgbClr val="C00000"/>
                </a:solidFill>
                <a:latin typeface="Times New Roman" panose="02020603050405020304" pitchFamily="18" charset="0"/>
                <a:cs typeface="Times New Roman" panose="02020603050405020304" pitchFamily="18" charset="0"/>
              </a:rPr>
              <a:t>SMART目标</a:t>
            </a:r>
            <a:r>
              <a:rPr lang="en-US" altLang="zh-CN" sz="1800" dirty="0" smtClean="0">
                <a:latin typeface="Times New Roman" panose="02020603050405020304" pitchFamily="18" charset="0"/>
                <a:cs typeface="Times New Roman" panose="02020603050405020304" pitchFamily="18" charset="0"/>
              </a:rPr>
              <a:t> (即</a:t>
            </a:r>
            <a:r>
              <a:rPr lang="zh-CN" altLang="en-US" sz="1800" dirty="0" smtClean="0">
                <a:latin typeface="Times New Roman" panose="02020603050405020304" pitchFamily="18" charset="0"/>
                <a:cs typeface="Times New Roman" panose="02020603050405020304" pitchFamily="18" charset="0"/>
              </a:rPr>
              <a:t>具</a:t>
            </a:r>
            <a:r>
              <a:rPr lang="en-US" altLang="zh-CN" sz="1800" dirty="0" smtClean="0">
                <a:latin typeface="Times New Roman" panose="02020603050405020304" pitchFamily="18" charset="0"/>
                <a:cs typeface="Times New Roman" panose="02020603050405020304" pitchFamily="18" charset="0"/>
              </a:rPr>
              <a:t>体的</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latin typeface="Times New Roman" panose="02020603050405020304" pitchFamily="18" charset="0"/>
                <a:cs typeface="Times New Roman" panose="02020603050405020304" pitchFamily="18" charset="0"/>
              </a:rPr>
              <a:t>可衡量的，可</a:t>
            </a:r>
            <a:r>
              <a:rPr lang="zh-CN" altLang="en-US" sz="1800" dirty="0" smtClean="0">
                <a:latin typeface="Times New Roman" panose="02020603050405020304" pitchFamily="18" charset="0"/>
                <a:cs typeface="Times New Roman" panose="02020603050405020304" pitchFamily="18" charset="0"/>
              </a:rPr>
              <a:t>实</a:t>
            </a:r>
            <a:r>
              <a:rPr lang="en-US" altLang="zh-CN" sz="1800" dirty="0" smtClean="0">
                <a:latin typeface="Times New Roman" panose="02020603050405020304" pitchFamily="18" charset="0"/>
                <a:cs typeface="Times New Roman" panose="02020603050405020304" pitchFamily="18" charset="0"/>
              </a:rPr>
              <a:t>现的，相关的，有时间限制的)来为成功作准备。</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300"/>
              </a:lnSpc>
              <a:spcBef>
                <a:spcPts val="0"/>
              </a:spcBef>
              <a:spcAft>
                <a:spcPts val="0"/>
              </a:spcAft>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You probably need </a:t>
            </a:r>
            <a:r>
              <a:rPr lang="en-US" altLang="zh-CN" sz="1800" dirty="0" smtClean="0">
                <a:solidFill>
                  <a:srgbClr val="C00000"/>
                </a:solidFill>
                <a:latin typeface="Times New Roman" panose="02020603050405020304" pitchFamily="18" charset="0"/>
                <a:cs typeface="Times New Roman" panose="02020603050405020304" pitchFamily="18" charset="0"/>
              </a:rPr>
              <a:t>SMART</a:t>
            </a:r>
            <a:r>
              <a:rPr lang="en-US" altLang="zh-CN" sz="1800" dirty="0" smtClean="0">
                <a:latin typeface="Times New Roman" panose="02020603050405020304" pitchFamily="18" charset="0"/>
                <a:cs typeface="Times New Roman" panose="02020603050405020304" pitchFamily="18" charset="0"/>
              </a:rPr>
              <a:t> goals that are </a:t>
            </a:r>
            <a:r>
              <a:rPr lang="en-US" altLang="zh-CN" sz="1800" u="sng" dirty="0" smtClean="0">
                <a:solidFill>
                  <a:srgbClr val="C00000"/>
                </a:solidFill>
                <a:latin typeface="Times New Roman" panose="02020603050405020304" pitchFamily="18" charset="0"/>
                <a:cs typeface="Times New Roman" panose="02020603050405020304" pitchFamily="18" charset="0"/>
              </a:rPr>
              <a:t>s</a:t>
            </a:r>
            <a:r>
              <a:rPr lang="en-US" altLang="zh-CN" sz="1800" u="sng" dirty="0" smtClean="0">
                <a:latin typeface="Times New Roman" panose="02020603050405020304" pitchFamily="18" charset="0"/>
                <a:cs typeface="Times New Roman" panose="02020603050405020304" pitchFamily="18" charset="0"/>
              </a:rPr>
              <a:t>pecific, </a:t>
            </a:r>
            <a:r>
              <a:rPr lang="en-US" altLang="zh-CN" sz="1800" u="sng" dirty="0" smtClean="0">
                <a:solidFill>
                  <a:srgbClr val="C00000"/>
                </a:solidFill>
                <a:latin typeface="Times New Roman" panose="02020603050405020304" pitchFamily="18" charset="0"/>
                <a:cs typeface="Times New Roman" panose="02020603050405020304" pitchFamily="18" charset="0"/>
              </a:rPr>
              <a:t>m</a:t>
            </a:r>
            <a:r>
              <a:rPr lang="en-US" altLang="zh-CN" sz="1800" u="sng" dirty="0" smtClean="0">
                <a:latin typeface="Times New Roman" panose="02020603050405020304" pitchFamily="18" charset="0"/>
                <a:cs typeface="Times New Roman" panose="02020603050405020304" pitchFamily="18" charset="0"/>
              </a:rPr>
              <a:t>easurable, </a:t>
            </a:r>
            <a:r>
              <a:rPr lang="en-US" altLang="zh-CN" sz="1800" u="sng" dirty="0" smtClean="0">
                <a:solidFill>
                  <a:srgbClr val="C00000"/>
                </a:solidFill>
                <a:latin typeface="Times New Roman" panose="02020603050405020304" pitchFamily="18" charset="0"/>
                <a:cs typeface="Times New Roman" panose="02020603050405020304" pitchFamily="18" charset="0"/>
              </a:rPr>
              <a:t>a</a:t>
            </a:r>
            <a:r>
              <a:rPr lang="en-US" altLang="zh-CN" sz="1800" u="sng" dirty="0" smtClean="0">
                <a:latin typeface="Times New Roman" panose="02020603050405020304" pitchFamily="18" charset="0"/>
                <a:cs typeface="Times New Roman" panose="02020603050405020304" pitchFamily="18" charset="0"/>
              </a:rPr>
              <a:t>chievable, </a:t>
            </a:r>
            <a:r>
              <a:rPr lang="en-US" altLang="zh-CN" sz="1800" u="sng" dirty="0" smtClean="0">
                <a:solidFill>
                  <a:srgbClr val="C00000"/>
                </a:solidFill>
                <a:latin typeface="Times New Roman" panose="02020603050405020304" pitchFamily="18" charset="0"/>
                <a:cs typeface="Times New Roman" panose="02020603050405020304" pitchFamily="18" charset="0"/>
              </a:rPr>
              <a:t>r</a:t>
            </a:r>
            <a:r>
              <a:rPr lang="en-US" altLang="zh-CN" sz="1800" u="sng" dirty="0" smtClean="0">
                <a:latin typeface="Times New Roman" panose="02020603050405020304" pitchFamily="18" charset="0"/>
                <a:cs typeface="Times New Roman" panose="02020603050405020304" pitchFamily="18" charset="0"/>
              </a:rPr>
              <a:t>elevant and </a:t>
            </a:r>
            <a:r>
              <a:rPr lang="en-US" altLang="zh-CN" sz="1800" u="sng" dirty="0" smtClean="0">
                <a:solidFill>
                  <a:srgbClr val="C00000"/>
                </a:solidFill>
                <a:latin typeface="Times New Roman" panose="02020603050405020304" pitchFamily="18" charset="0"/>
                <a:cs typeface="Times New Roman" panose="02020603050405020304" pitchFamily="18" charset="0"/>
              </a:rPr>
              <a:t>t</a:t>
            </a:r>
            <a:r>
              <a:rPr lang="en-US" altLang="zh-CN" sz="1800" u="sng" dirty="0" smtClean="0">
                <a:latin typeface="Times New Roman" panose="02020603050405020304" pitchFamily="18" charset="0"/>
                <a:cs typeface="Times New Roman" panose="02020603050405020304" pitchFamily="18" charset="0"/>
              </a:rPr>
              <a:t>ime-bound</a:t>
            </a:r>
            <a:r>
              <a:rPr lang="en-US" altLang="zh-CN" sz="1800" dirty="0" smtClean="0">
                <a:latin typeface="Times New Roman" panose="02020603050405020304" pitchFamily="18" charset="0"/>
                <a:cs typeface="Times New Roman" panose="02020603050405020304" pitchFamily="18" charset="0"/>
              </a:rPr>
              <a:t> to prepare for success.</a:t>
            </a:r>
            <a:endParaRPr lang="en-US" altLang="zh-CN" sz="1800" dirty="0" smtClean="0">
              <a:latin typeface="Times New Roman" panose="02020603050405020304" pitchFamily="18" charset="0"/>
              <a:cs typeface="Times New Roman" panose="02020603050405020304" pitchFamily="18" charset="0"/>
            </a:endParaRPr>
          </a:p>
          <a:p>
            <a:pPr indent="0" fontAlgn="auto">
              <a:lnSpc>
                <a:spcPts val="2300"/>
              </a:lnSpc>
              <a:spcBef>
                <a:spcPts val="0"/>
              </a:spcBef>
              <a:spcAft>
                <a:spcPts val="0"/>
              </a:spcAft>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16.在过去一年里，</a:t>
            </a:r>
            <a:r>
              <a:rPr lang="en-US" altLang="zh-CN" sz="1800" dirty="0" smtClean="0">
                <a:solidFill>
                  <a:srgbClr val="7030A0"/>
                </a:solidFill>
                <a:latin typeface="Times New Roman" panose="02020603050405020304" pitchFamily="18" charset="0"/>
                <a:cs typeface="Times New Roman" panose="02020603050405020304" pitchFamily="18" charset="0"/>
                <a:sym typeface="+mn-ea"/>
              </a:rPr>
              <a:t>在大家帮助下</a:t>
            </a:r>
            <a:r>
              <a:rPr lang="en-US" altLang="zh-CN" sz="1800" dirty="0" smtClean="0">
                <a:latin typeface="Times New Roman" panose="02020603050405020304" pitchFamily="18" charset="0"/>
                <a:cs typeface="Times New Roman" panose="02020603050405020304" pitchFamily="18" charset="0"/>
                <a:sym typeface="+mn-ea"/>
              </a:rPr>
              <a:t>，我们适应了新的环境，成为了</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更加自主的学习者</a:t>
            </a:r>
            <a:r>
              <a:rPr lang="en-US" altLang="zh-CN" sz="1800" dirty="0" smtClean="0">
                <a:latin typeface="Times New Roman" panose="02020603050405020304" pitchFamily="18" charset="0"/>
                <a:cs typeface="Times New Roman" panose="02020603050405020304" pitchFamily="18" charset="0"/>
                <a:sym typeface="+mn-ea"/>
              </a:rPr>
              <a:t>。</a:t>
            </a:r>
            <a:r>
              <a:rPr sz="1800" dirty="0" smtClean="0">
                <a:latin typeface="Times New Roman" panose="02020603050405020304" pitchFamily="18" charset="0"/>
                <a:cs typeface="Times New Roman" panose="02020603050405020304" pitchFamily="18" charset="0"/>
                <a:sym typeface="+mn-ea"/>
              </a:rPr>
              <a:t>  </a:t>
            </a:r>
            <a:endParaRPr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00"/>
              </a:lnSpc>
              <a:spcBef>
                <a:spcPts val="0"/>
              </a:spcBef>
              <a:spcAft>
                <a:spcPts val="0"/>
              </a:spcAft>
              <a:buFont typeface="Arial" panose="020B0604020202020204" pitchFamily="34" charset="0"/>
              <a:buChar char="•"/>
            </a:pPr>
            <a:r>
              <a:rPr sz="1800" dirty="0" smtClean="0">
                <a:latin typeface="Times New Roman" panose="02020603050405020304" pitchFamily="18" charset="0"/>
                <a:cs typeface="Times New Roman" panose="02020603050405020304" pitchFamily="18" charset="0"/>
                <a:sym typeface="+mn-ea"/>
              </a:rPr>
              <a:t>The past year witnessed how we adapted to the new surroundings and became more </a:t>
            </a:r>
            <a:r>
              <a:rPr sz="1800" dirty="0" smtClean="0">
                <a:solidFill>
                  <a:srgbClr val="C00000"/>
                </a:solidFill>
                <a:latin typeface="Times New Roman" panose="02020603050405020304" pitchFamily="18" charset="0"/>
                <a:cs typeface="Times New Roman" panose="02020603050405020304" pitchFamily="18" charset="0"/>
                <a:sym typeface="+mn-ea"/>
              </a:rPr>
              <a:t>autonomous </a:t>
            </a:r>
            <a:r>
              <a:rPr sz="1800" baseline="-25000" dirty="0" smtClean="0">
                <a:solidFill>
                  <a:srgbClr val="C00000"/>
                </a:solidFill>
                <a:latin typeface="Times New Roman" panose="02020603050405020304" pitchFamily="18" charset="0"/>
                <a:cs typeface="Times New Roman" panose="02020603050405020304" pitchFamily="18" charset="0"/>
                <a:sym typeface="+mn-ea"/>
              </a:rPr>
              <a:t>/ɔːˈtɒnəməs/</a:t>
            </a:r>
            <a:r>
              <a:rPr sz="1800" dirty="0" smtClean="0">
                <a:solidFill>
                  <a:srgbClr val="C00000"/>
                </a:solidFill>
                <a:latin typeface="Times New Roman" panose="02020603050405020304" pitchFamily="18" charset="0"/>
                <a:cs typeface="Times New Roman" panose="02020603050405020304" pitchFamily="18" charset="0"/>
                <a:sym typeface="+mn-ea"/>
              </a:rPr>
              <a:t>  learners</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7030A0"/>
                </a:solidFill>
                <a:latin typeface="Times New Roman" panose="02020603050405020304" pitchFamily="18" charset="0"/>
                <a:cs typeface="Times New Roman" panose="02020603050405020304" pitchFamily="18" charset="0"/>
                <a:sym typeface="+mn-ea"/>
              </a:rPr>
              <a:t>with the unreserved</a:t>
            </a:r>
            <a:r>
              <a:rPr sz="1800" baseline="-25000" dirty="0" smtClean="0">
                <a:solidFill>
                  <a:srgbClr val="7030A0"/>
                </a:solidFill>
                <a:latin typeface="Times New Roman" panose="02020603050405020304" pitchFamily="18" charset="0"/>
                <a:cs typeface="Times New Roman" panose="02020603050405020304" pitchFamily="18" charset="0"/>
                <a:sym typeface="+mn-ea"/>
              </a:rPr>
              <a:t>/ˌʌnrɪˈzɜːvd/ </a:t>
            </a:r>
            <a:r>
              <a:rPr sz="1800" dirty="0" smtClean="0">
                <a:solidFill>
                  <a:srgbClr val="7030A0"/>
                </a:solidFill>
                <a:latin typeface="Times New Roman" panose="02020603050405020304" pitchFamily="18" charset="0"/>
                <a:cs typeface="Times New Roman" panose="02020603050405020304" pitchFamily="18" charset="0"/>
                <a:sym typeface="+mn-ea"/>
              </a:rPr>
              <a:t> help of all of you</a:t>
            </a:r>
            <a:r>
              <a:rPr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开头称呼语</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（信件）</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2090" y="576580"/>
            <a:ext cx="8721090" cy="4292600"/>
          </a:xfrm>
          <a:prstGeom prst="rect">
            <a:avLst/>
          </a:prstGeom>
          <a:noFill/>
        </p:spPr>
        <p:txBody>
          <a:bodyPr wrap="square" rtlCol="0" anchor="t">
            <a:spAutoFit/>
          </a:bodyPr>
          <a:p>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1.书信体：</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①</a:t>
            </a:r>
            <a:r>
              <a:rPr lang="en-US" altLang="zh-CN" sz="18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熟悉的朋友 , 如：Jason Bennet / Sara Smith</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英美人姓名的顺序与中国人的完全相反,</a:t>
            </a:r>
            <a:r>
              <a:rPr lang="zh-CN" altLang="en-US" sz="1800" dirty="0" smtClean="0">
                <a:latin typeface="Times New Roman" panose="02020603050405020304" pitchFamily="18" charset="0"/>
                <a:cs typeface="Times New Roman" panose="02020603050405020304" pitchFamily="18" charset="0"/>
              </a:rPr>
              <a:t>“Mr./Ms. + 名”是不规范的写法，不应该使用</a:t>
            </a:r>
            <a:r>
              <a:rPr lang="zh-CN" altLang="en-US" sz="1800" u="sng" dirty="0" smtClean="0">
                <a:latin typeface="Times New Roman" panose="02020603050405020304" pitchFamily="18" charset="0"/>
                <a:cs typeface="Times New Roman" panose="02020603050405020304" pitchFamily="18" charset="0"/>
              </a:rPr>
              <a:t>Mr. Jason 或 Ms. Sara</a:t>
            </a:r>
            <a:r>
              <a:rPr lang="zh-CN" altLang="en-US" sz="1800" dirty="0" smtClean="0">
                <a:latin typeface="Times New Roman" panose="02020603050405020304" pitchFamily="18" charset="0"/>
                <a:cs typeface="Times New Roman" panose="02020603050405020304" pitchFamily="18" charset="0"/>
              </a:rPr>
              <a:t> ，而是</a:t>
            </a:r>
            <a:r>
              <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altLang="zh-CN"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 </a:t>
            </a:r>
            <a:r>
              <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Dear + first name，如：</a:t>
            </a:r>
            <a:r>
              <a:rPr lang="en-US" altLang="zh-CN" sz="1800" dirty="0" smtClean="0">
                <a:solidFill>
                  <a:schemeClr val="accent5">
                    <a:lumMod val="50000"/>
                  </a:schemeClr>
                </a:solidFill>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rPr>
              <a:t>Dear Jason / Sara,</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1560"/>
              </a:lnSpc>
            </a:pPr>
            <a:endPar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endParaRPr>
          </a:p>
          <a:p>
            <a:pPr algn="l">
              <a:buClrTx/>
              <a:buSzTx/>
              <a:buFontTx/>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② 第一次发邮件联系对方，只知道姓名性别 , 如：Jason Bennet / Sara Smith</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最为妥当的方式使用“Dear Mr. / Ms.加对方的姓氏 family name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不知道已婚或者未婚的女士， 一律用Ms.更为稳妥。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如</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latin typeface="Times New Roman" panose="02020603050405020304" pitchFamily="18" charset="0"/>
                <a:cs typeface="Times New Roman" panose="02020603050405020304" pitchFamily="18" charset="0"/>
              </a:rPr>
              <a:t>尊敬的班纳特先生/史密斯女士/埃利斯小姐:</a:t>
            </a:r>
            <a:r>
              <a:rPr lang="zh-CN" altLang="en-US" sz="1800" dirty="0" smtClean="0">
                <a:solidFill>
                  <a:srgbClr val="000000">
                    <a:alpha val="0"/>
                  </a:srgbClr>
                </a:solidFill>
                <a:latin typeface="Times New Roman" panose="02020603050405020304" pitchFamily="18" charset="0"/>
                <a:cs typeface="Times New Roman" panose="02020603050405020304" pitchFamily="18" charset="0"/>
              </a:rPr>
              <a:t>Dear Mr Bennet / Ms White / Miss lis，</a:t>
            </a:r>
            <a:endParaRPr lang="zh-CN" altLang="en-US" sz="1800" dirty="0" smtClean="0">
              <a:latin typeface="Times New Roman" panose="02020603050405020304" pitchFamily="18" charset="0"/>
              <a:cs typeface="Times New Roman" panose="02020603050405020304" pitchFamily="18" charset="0"/>
            </a:endParaRPr>
          </a:p>
          <a:p>
            <a:pPr fontAlgn="auto">
              <a:lnSpc>
                <a:spcPts val="1560"/>
              </a:lnSpc>
            </a:pPr>
            <a:endParaRPr lang="zh-CN" altLang="en-US" sz="1800" dirty="0" smtClean="0">
              <a:latin typeface="Times New Roman" panose="02020603050405020304" pitchFamily="18" charset="0"/>
              <a:cs typeface="Times New Roman" panose="02020603050405020304" pitchFamily="18" charset="0"/>
            </a:endParaRPr>
          </a:p>
          <a:p>
            <a:pPr algn="l">
              <a:buClrTx/>
              <a:buSzTx/>
              <a:buFontTx/>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③ 不知道对方的姓名，</a:t>
            </a: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sym typeface="+mn-ea"/>
              </a:rPr>
              <a:t>但知道对方的头衔/身份</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zh-CN" altLang="en-US" sz="18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zh-CN" sz="1800" dirty="0" smtClean="0">
                <a:solidFill>
                  <a:schemeClr val="accent5">
                    <a:lumMod val="50000"/>
                  </a:schemeClr>
                </a:solidFill>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使用“Dear+ Title ”来称呼对方，显得非常礼貌</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sym typeface="+mn-ea"/>
              </a:rPr>
              <a:t>如</a:t>
            </a:r>
            <a:r>
              <a:rPr lang="zh-CN" altLang="en-US" sz="1800" dirty="0" smtClean="0">
                <a:latin typeface="Times New Roman" panose="02020603050405020304" pitchFamily="18" charset="0"/>
                <a:cs typeface="Times New Roman" panose="02020603050405020304" pitchFamily="18" charset="0"/>
                <a:sym typeface="+mn-ea"/>
              </a:rPr>
              <a:t>：尊敬的老师</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编辑</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校长</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经理:</a:t>
            </a:r>
            <a:r>
              <a:rPr lang="zh-CN" altLang="en-US" sz="1800" dirty="0" smtClean="0">
                <a:solidFill>
                  <a:srgbClr val="000000">
                    <a:alpha val="0"/>
                  </a:srgbClr>
                </a:solidFill>
                <a:latin typeface="Times New Roman" panose="02020603050405020304" pitchFamily="18" charset="0"/>
                <a:cs typeface="Times New Roman" panose="02020603050405020304" pitchFamily="18" charset="0"/>
              </a:rPr>
              <a:t>Dear Teacher / Editor / Headmaster / Manager, </a:t>
            </a:r>
            <a:endParaRPr lang="zh-CN" altLang="en-US" sz="1800" dirty="0" smtClean="0">
              <a:solidFill>
                <a:srgbClr val="000000">
                  <a:alpha val="0"/>
                </a:srgbClr>
              </a:solidFill>
              <a:latin typeface="Times New Roman" panose="02020603050405020304" pitchFamily="18" charset="0"/>
              <a:cs typeface="Times New Roman" panose="02020603050405020304" pitchFamily="18" charset="0"/>
            </a:endParaRPr>
          </a:p>
          <a:p>
            <a:pPr fontAlgn="auto">
              <a:lnSpc>
                <a:spcPts val="1560"/>
              </a:lnSpc>
            </a:pPr>
            <a:endParaRPr lang="zh-CN" altLang="en-US" sz="1800" dirty="0" smtClean="0">
              <a:latin typeface="Times New Roman" panose="02020603050405020304" pitchFamily="18" charset="0"/>
              <a:cs typeface="Times New Roman" panose="02020603050405020304" pitchFamily="18" charset="0"/>
            </a:endParaRPr>
          </a:p>
          <a:p>
            <a:pPr algn="l">
              <a:buClrTx/>
              <a:buSzTx/>
              <a:buFontTx/>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④ 无法确定对方的身份和具体称呼</a:t>
            </a:r>
            <a:endPar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sym typeface="+mn-ea"/>
              </a:rPr>
              <a:t>如</a:t>
            </a:r>
            <a:r>
              <a:rPr lang="zh-CN" altLang="en-US" sz="1800" dirty="0" smtClean="0">
                <a:latin typeface="Times New Roman" panose="02020603050405020304" pitchFamily="18" charset="0"/>
                <a:cs typeface="Times New Roman" panose="02020603050405020304" pitchFamily="18" charset="0"/>
                <a:sym typeface="+mn-ea"/>
              </a:rPr>
              <a:t>：至相关人员 /敬启者/致有关人士</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000000">
                    <a:alpha val="0"/>
                  </a:srgbClr>
                </a:solidFill>
                <a:latin typeface="Times New Roman" panose="02020603050405020304" pitchFamily="18" charset="0"/>
                <a:cs typeface="Times New Roman" panose="02020603050405020304" pitchFamily="18" charset="0"/>
              </a:rPr>
              <a:t>Dear Sir or Madam, 或 To whom it may concern，</a:t>
            </a:r>
            <a:endParaRPr lang="zh-CN" altLang="en-US" sz="1800" dirty="0" smtClean="0">
              <a:solidFill>
                <a:srgbClr val="000000">
                  <a:alpha val="0"/>
                </a:srgbClr>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139815" y="1409700"/>
            <a:ext cx="1833880" cy="368300"/>
          </a:xfrm>
          <a:prstGeom prst="rect">
            <a:avLst/>
          </a:prstGeom>
          <a:noFill/>
        </p:spPr>
        <p:txBody>
          <a:bodyPr wrap="none" rtlCol="0" anchor="t">
            <a:spAutoFit/>
          </a:bodyPr>
          <a:p>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Jason / Sara,</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5163820" y="2704465"/>
            <a:ext cx="4069080" cy="368300"/>
          </a:xfrm>
          <a:prstGeom prst="rect">
            <a:avLst/>
          </a:prstGeom>
          <a:noFill/>
        </p:spPr>
        <p:txBody>
          <a:bodyPr wrap="none" rtlCol="0" anchor="t">
            <a:spAutoFit/>
          </a:bodyPr>
          <a:p>
            <a:pPr algn="l"/>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Mr Bennet / Ms Smith / Miss Ellis，</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3998595" y="3768090"/>
            <a:ext cx="4514850" cy="368300"/>
          </a:xfrm>
          <a:prstGeom prst="rect">
            <a:avLst/>
          </a:prstGeom>
          <a:noFill/>
        </p:spPr>
        <p:txBody>
          <a:bodyPr wrap="none" rtlCol="0" anchor="t">
            <a:spAutoFit/>
          </a:bodyPr>
          <a:p>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Teacher / Editor / Headmaster / Manager, </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4258945" y="4453255"/>
            <a:ext cx="4860925" cy="368300"/>
          </a:xfrm>
          <a:prstGeom prst="rect">
            <a:avLst/>
          </a:prstGeom>
          <a:noFill/>
        </p:spPr>
        <p:txBody>
          <a:bodyPr wrap="none" rtlCol="0" anchor="t">
            <a:spAutoFit/>
          </a:bodyPr>
          <a:p>
            <a:r>
              <a:rPr lang="zh-CN" altLang="en-US" sz="1800" dirty="0" smtClean="0">
                <a:solidFill>
                  <a:srgbClr val="002060"/>
                </a:solidFill>
                <a:latin typeface="Times New Roman" panose="02020603050405020304" pitchFamily="18" charset="0"/>
                <a:cs typeface="Times New Roman" panose="02020603050405020304" pitchFamily="18" charset="0"/>
                <a:sym typeface="+mn-ea"/>
              </a:rPr>
              <a:t>Dear Sir or Madam, 或 To whom it may concern，</a:t>
            </a:r>
            <a:endParaRPr lang="zh-CN" altLang="en-US" sz="1800" dirty="0" smtClean="0">
              <a:solidFill>
                <a:srgbClr val="002060"/>
              </a:solidFill>
              <a:latin typeface="Times New Roman" panose="02020603050405020304" pitchFamily="18" charset="0"/>
              <a:cs typeface="Times New Roman" panose="02020603050405020304" pitchFamily="18"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6" grpId="0"/>
      <p:bldP spid="6" grpId="1"/>
      <p:bldP spid="7" grpId="0"/>
      <p:bldP spid="7" grpId="1"/>
      <p:bldP spid="8" grpId="0"/>
      <p:bldP spid="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34746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李华是否要自我介绍？</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68910" y="693420"/>
            <a:ext cx="8817610" cy="3630930"/>
          </a:xfrm>
          <a:prstGeom prst="rect">
            <a:avLst/>
          </a:prstGeom>
          <a:noFill/>
        </p:spPr>
        <p:txBody>
          <a:bodyPr wrap="square" rtlCol="0">
            <a:spAutoFit/>
          </a:bodyPr>
          <a:p>
            <a:pPr marL="285750" indent="-285750" fontAlgn="auto">
              <a:lnSpc>
                <a:spcPts val="2760"/>
              </a:lnSpc>
              <a:buFont typeface="Wingdings" panose="05000000000000000000" charset="0"/>
              <a:buChar char="Ø"/>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如果是</a:t>
            </a:r>
            <a:r>
              <a:rPr lang="zh-CN" altLang="en-US" sz="1800" dirty="0" smtClean="0">
                <a:latin typeface="Times New Roman" panose="02020603050405020304" pitchFamily="18" charset="0"/>
                <a:cs typeface="Times New Roman" panose="02020603050405020304" pitchFamily="18" charset="0"/>
              </a:rPr>
              <a:t>老朋友或熟悉场所，没有必要。</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Char char="Ø"/>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如果是</a:t>
            </a:r>
            <a:r>
              <a:rPr lang="zh-CN" altLang="en-US" sz="1800" dirty="0" smtClean="0">
                <a:latin typeface="Times New Roman" panose="02020603050405020304" pitchFamily="18" charset="0"/>
                <a:cs typeface="Times New Roman" panose="02020603050405020304" pitchFamily="18" charset="0"/>
              </a:rPr>
              <a:t>与陌生人交往或陌生环境，可以</a:t>
            </a:r>
            <a:endParaRPr lang="zh-CN" altLang="en-US" sz="1800"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                </a:t>
            </a:r>
            <a:r>
              <a:rPr lang="en-US" altLang="zh-CN" sz="1800" b="1" dirty="0" smtClean="0">
                <a:latin typeface="Times New Roman" panose="02020603050405020304" pitchFamily="18" charset="0"/>
                <a:cs typeface="Times New Roman" panose="02020603050405020304" pitchFamily="18" charset="0"/>
              </a:rPr>
              <a:t> “</a:t>
            </a:r>
            <a:r>
              <a:rPr lang="zh-CN" altLang="en-US" sz="1800" b="1" dirty="0" smtClean="0">
                <a:latin typeface="Times New Roman" panose="02020603050405020304" pitchFamily="18" charset="0"/>
                <a:cs typeface="Times New Roman" panose="02020603050405020304" pitchFamily="18" charset="0"/>
              </a:rPr>
              <a:t>自我介绍</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（不能只是</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I’m Li Hua  </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latin typeface="Times New Roman" panose="02020603050405020304" pitchFamily="18" charset="0"/>
                <a:cs typeface="Times New Roman" panose="02020603050405020304" pitchFamily="18" charset="0"/>
              </a:rPr>
              <a:t>+</a:t>
            </a:r>
            <a:r>
              <a:rPr lang="zh-CN" altLang="en-US" sz="1800" b="1" dirty="0" smtClean="0">
                <a:solidFill>
                  <a:srgbClr val="7030A0"/>
                </a:solidFill>
                <a:latin typeface="Times New Roman" panose="02020603050405020304" pitchFamily="18" charset="0"/>
                <a:cs typeface="Times New Roman" panose="02020603050405020304" pitchFamily="18" charset="0"/>
              </a:rPr>
              <a:t>亮明身份</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同位语</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latin typeface="Times New Roman" panose="02020603050405020304" pitchFamily="18" charset="0"/>
                <a:cs typeface="Times New Roman" panose="02020603050405020304" pitchFamily="18" charset="0"/>
              </a:rPr>
              <a:t>+</a:t>
            </a:r>
            <a:r>
              <a:rPr lang="zh-CN" altLang="en-US" sz="1800" b="1" dirty="0" smtClean="0">
                <a:solidFill>
                  <a:srgbClr val="0070C0"/>
                </a:solidFill>
                <a:latin typeface="Times New Roman" panose="02020603050405020304" pitchFamily="18" charset="0"/>
                <a:cs typeface="Times New Roman" panose="02020603050405020304" pitchFamily="18" charset="0"/>
              </a:rPr>
              <a:t>相关信息</a:t>
            </a:r>
            <a:r>
              <a:rPr lang="zh-CN" altLang="en-US" sz="1800" b="1" baseline="-25000" dirty="0" smtClean="0">
                <a:solidFill>
                  <a:srgbClr val="C00000"/>
                </a:solidFill>
                <a:latin typeface="Times New Roman" panose="02020603050405020304" pitchFamily="18" charset="0"/>
                <a:cs typeface="Times New Roman" panose="02020603050405020304" pitchFamily="18" charset="0"/>
              </a:rPr>
              <a:t>（定从）</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0070C0"/>
                </a:solidFill>
                <a:latin typeface="Times New Roman" panose="02020603050405020304" pitchFamily="18" charset="0"/>
                <a:cs typeface="Times New Roman" panose="02020603050405020304" pitchFamily="18" charset="0"/>
              </a:rPr>
              <a:t>交际目的</a:t>
            </a:r>
            <a:r>
              <a:rPr lang="en-US" altLang="zh-CN" sz="1800" b="1" dirty="0" smtClean="0">
                <a:latin typeface="Times New Roman" panose="02020603050405020304" pitchFamily="18" charset="0"/>
                <a:cs typeface="Times New Roman" panose="02020603050405020304" pitchFamily="18" charset="0"/>
              </a:rPr>
              <a:t>”</a:t>
            </a:r>
            <a:r>
              <a:rPr lang="zh-CN" altLang="en-US" sz="1800" b="1" dirty="0" smtClean="0">
                <a:latin typeface="Times New Roman" panose="02020603050405020304" pitchFamily="18" charset="0"/>
                <a:cs typeface="Times New Roman" panose="02020603050405020304" pitchFamily="18" charset="0"/>
              </a:rPr>
              <a:t>，如：</a:t>
            </a:r>
            <a:endParaRPr lang="zh-CN" altLang="en-US" sz="1800" b="1"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 am Li Hua, </a:t>
            </a:r>
            <a:r>
              <a:rPr lang="zh-CN" altLang="en-US" sz="1800" dirty="0" smtClean="0">
                <a:solidFill>
                  <a:srgbClr val="7030A0"/>
                </a:solidFill>
                <a:latin typeface="Times New Roman" panose="02020603050405020304" pitchFamily="18" charset="0"/>
                <a:cs typeface="Times New Roman" panose="02020603050405020304" pitchFamily="18" charset="0"/>
              </a:rPr>
              <a:t>a passenger of flight FL753</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 am Li Hua, </a:t>
            </a:r>
            <a:r>
              <a:rPr lang="zh-CN" altLang="en-US" sz="1800" dirty="0" smtClean="0">
                <a:solidFill>
                  <a:srgbClr val="7030A0"/>
                </a:solidFill>
                <a:latin typeface="Times New Roman" panose="02020603050405020304" pitchFamily="18" charset="0"/>
                <a:cs typeface="Times New Roman" panose="02020603050405020304" pitchFamily="18" charset="0"/>
              </a:rPr>
              <a:t>a reporter of the school newspaper</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solidFill>
                  <a:srgbClr val="0070C0"/>
                </a:solidFill>
                <a:latin typeface="Times New Roman" panose="02020603050405020304" pitchFamily="18" charset="0"/>
                <a:cs typeface="Times New Roman" panose="02020603050405020304" pitchFamily="18" charset="0"/>
              </a:rPr>
              <a:t>who will </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ask you for an interview appointment</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 after </a:t>
            </a:r>
            <a:r>
              <a:rPr lang="zh-CN" altLang="en-US" sz="1800" dirty="0" smtClean="0">
                <a:solidFill>
                  <a:srgbClr val="0070C0"/>
                </a:solidFill>
                <a:latin typeface="Times New Roman" panose="02020603050405020304" pitchFamily="18" charset="0"/>
                <a:cs typeface="Times New Roman" panose="02020603050405020304" pitchFamily="18" charset="0"/>
              </a:rPr>
              <a:t>know</a:t>
            </a:r>
            <a:r>
              <a:rPr lang="en-US" altLang="zh-CN" sz="1800" dirty="0" smtClean="0">
                <a:solidFill>
                  <a:srgbClr val="0070C0"/>
                </a:solidFill>
                <a:latin typeface="Times New Roman" panose="02020603050405020304" pitchFamily="18" charset="0"/>
                <a:cs typeface="Times New Roman" panose="02020603050405020304" pitchFamily="18" charset="0"/>
              </a:rPr>
              <a:t>ing</a:t>
            </a:r>
            <a:r>
              <a:rPr lang="zh-CN" altLang="en-US" sz="1800" dirty="0" smtClean="0">
                <a:solidFill>
                  <a:srgbClr val="0070C0"/>
                </a:solidFill>
                <a:latin typeface="Times New Roman" panose="02020603050405020304" pitchFamily="18" charset="0"/>
                <a:cs typeface="Times New Roman" panose="02020603050405020304" pitchFamily="18" charset="0"/>
              </a:rPr>
              <a:t> that you will visit our school</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I am Li Hua, </a:t>
            </a:r>
            <a:r>
              <a:rPr lang="en-US" altLang="zh-CN" sz="1800" dirty="0" smtClean="0">
                <a:solidFill>
                  <a:srgbClr val="7030A0"/>
                </a:solidFill>
                <a:latin typeface="Times New Roman" panose="02020603050405020304" pitchFamily="18" charset="0"/>
                <a:cs typeface="Times New Roman" panose="02020603050405020304" pitchFamily="18" charset="0"/>
              </a:rPr>
              <a:t>a high school graduate from China.</a:t>
            </a:r>
            <a:r>
              <a:rPr lang="en-US" altLang="zh-CN" sz="1800" dirty="0" smtClean="0">
                <a:solidFill>
                  <a:srgbClr val="0070C0"/>
                </a:solidFill>
                <a:latin typeface="Times New Roman" panose="02020603050405020304" pitchFamily="18" charset="0"/>
                <a:cs typeface="Times New Roman" panose="02020603050405020304" pitchFamily="18" charset="0"/>
              </a:rPr>
              <a:t> I am writing to apply to be a volunteer in your animal conservation program during my summer break.</a:t>
            </a:r>
            <a:endParaRPr lang="en-US" altLang="zh-CN" sz="1800" dirty="0" smtClean="0">
              <a:solidFill>
                <a:srgbClr val="0070C0"/>
              </a:solidFill>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I’m Li Hua. </a:t>
            </a:r>
            <a:r>
              <a:rPr lang="en-US" altLang="zh-CN" sz="1800" dirty="0" smtClean="0">
                <a:solidFill>
                  <a:srgbClr val="7030A0"/>
                </a:solidFill>
                <a:latin typeface="Times New Roman" panose="02020603050405020304" pitchFamily="18" charset="0"/>
                <a:cs typeface="Times New Roman" panose="02020603050405020304" pitchFamily="18" charset="0"/>
              </a:rPr>
              <a:t>On behalf of our school, </a:t>
            </a:r>
            <a:r>
              <a:rPr lang="en-US" altLang="zh-CN" sz="1800" dirty="0" smtClean="0">
                <a:solidFill>
                  <a:srgbClr val="0070C0"/>
                </a:solidFill>
                <a:latin typeface="Times New Roman" panose="02020603050405020304" pitchFamily="18" charset="0"/>
                <a:cs typeface="Times New Roman" panose="02020603050405020304" pitchFamily="18" charset="0"/>
              </a:rPr>
              <a:t>I feel greatly privileged to convey warm welcome to you. </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34746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问候语要写吗？</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68910" y="693420"/>
            <a:ext cx="8817610" cy="3984625"/>
          </a:xfrm>
          <a:prstGeom prst="rect">
            <a:avLst/>
          </a:prstGeom>
          <a:noFill/>
        </p:spPr>
        <p:txBody>
          <a:bodyPr wrap="square" rtlCol="0">
            <a:spAutoFit/>
          </a:bodyPr>
          <a:p>
            <a:pPr marL="285750" indent="-285750" fontAlgn="auto">
              <a:lnSpc>
                <a:spcPts val="2760"/>
              </a:lnSpc>
              <a:buFont typeface="Wingdings" panose="05000000000000000000" charset="0"/>
              <a:buChar char="Ø"/>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常用于</a:t>
            </a:r>
            <a:r>
              <a:rPr lang="zh-CN" altLang="en-US" sz="1800" dirty="0" smtClean="0">
                <a:latin typeface="Times New Roman" panose="02020603050405020304" pitchFamily="18" charset="0"/>
                <a:cs typeface="Times New Roman" panose="02020603050405020304" pitchFamily="18" charset="0"/>
              </a:rPr>
              <a:t>老朋友之间寒暄，消除距离感，产生交际效应。</a:t>
            </a:r>
            <a:endParaRPr lang="zh-CN" altLang="en-US" sz="1800" b="1"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1.一切都好吗?</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How is everything going? </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2.你最近过得怎么样?</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How are you getting along these days? </a:t>
            </a:r>
            <a:endParaRPr lang="en-US" altLang="zh-CN" sz="1800" dirty="0" smtClean="0">
              <a:latin typeface="Times New Roman" panose="02020603050405020304" pitchFamily="18" charset="0"/>
              <a:cs typeface="Times New Roman" panose="02020603050405020304" pitchFamily="18" charset="0"/>
            </a:endParaRPr>
          </a:p>
          <a:p>
            <a:pPr marL="285750" indent="-28575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见信好</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marL="285750" indent="-285750" algn="l" fontAlgn="auto">
              <a:lnSpc>
                <a:spcPts val="2760"/>
              </a:lnSpc>
              <a:buClrTx/>
              <a:buSzTx/>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I hope this mail finds you well. </a:t>
            </a:r>
            <a:endParaRPr lang="en-US" altLang="zh-CN" sz="1800"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4.这封信捎来我</a:t>
            </a:r>
            <a:r>
              <a:rPr lang="en-US" altLang="zh-CN" sz="1800" dirty="0" smtClean="0">
                <a:latin typeface="Times New Roman" panose="02020603050405020304" pitchFamily="18" charset="0"/>
                <a:cs typeface="Times New Roman" panose="02020603050405020304" pitchFamily="18" charset="0"/>
                <a:sym typeface="+mn-ea"/>
              </a:rPr>
              <a:t>发自内心的</a:t>
            </a:r>
            <a:r>
              <a:rPr lang="en-US" altLang="zh-CN" sz="1800" dirty="0" smtClean="0">
                <a:latin typeface="Times New Roman" panose="02020603050405020304" pitchFamily="18" charset="0"/>
                <a:cs typeface="Times New Roman" panose="02020603050405020304" pitchFamily="18" charset="0"/>
              </a:rPr>
              <a:t>对你生日的祝福。</a:t>
            </a:r>
            <a:endParaRPr lang="en-US" altLang="zh-CN" sz="1800" dirty="0" smtClean="0">
              <a:latin typeface="Times New Roman" panose="02020603050405020304" pitchFamily="18" charset="0"/>
              <a:cs typeface="Times New Roman" panose="02020603050405020304" pitchFamily="18" charset="0"/>
            </a:endParaRPr>
          </a:p>
          <a:p>
            <a:pPr marL="285750" indent="-285750" algn="l" fontAlgn="auto">
              <a:lnSpc>
                <a:spcPts val="2760"/>
              </a:lnSpc>
              <a:buClrTx/>
              <a:buSzTx/>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This letter is coming all the way from my heart to convey my best wishes for your birthday. </a:t>
            </a:r>
            <a:endParaRPr lang="en-US" altLang="zh-CN" sz="1800" dirty="0" smtClean="0">
              <a:latin typeface="Times New Roman" panose="02020603050405020304" pitchFamily="18" charset="0"/>
              <a:cs typeface="Times New Roman" panose="02020603050405020304" pitchFamily="18" charset="0"/>
            </a:endParaRPr>
          </a:p>
          <a:p>
            <a:pPr indent="0" fontAlgn="auto">
              <a:lnSpc>
                <a:spcPts val="2760"/>
              </a:lnSpc>
              <a:buFont typeface="Wingdings" panose="05000000000000000000" charset="0"/>
              <a:buNone/>
            </a:pPr>
            <a:r>
              <a:rPr lang="en-US" altLang="zh-CN" sz="1800" dirty="0" smtClean="0">
                <a:latin typeface="Times New Roman" panose="02020603050405020304" pitchFamily="18" charset="0"/>
                <a:cs typeface="Times New Roman" panose="02020603050405020304" pitchFamily="18" charset="0"/>
              </a:rPr>
              <a:t>5.你们队赢得辩论比赛并不令人意外。</a:t>
            </a:r>
            <a:endParaRPr lang="en-US" altLang="zh-CN" sz="1800" dirty="0" smtClean="0">
              <a:latin typeface="Times New Roman" panose="02020603050405020304" pitchFamily="18" charset="0"/>
              <a:cs typeface="Times New Roman" panose="02020603050405020304" pitchFamily="18" charset="0"/>
            </a:endParaRPr>
          </a:p>
          <a:p>
            <a:pPr marL="285750" indent="-285750" algn="l" fontAlgn="auto">
              <a:lnSpc>
                <a:spcPts val="2760"/>
              </a:lnSpc>
              <a:buClrTx/>
              <a:buSzTx/>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It came as no surprise that your team won the debate competition.</a:t>
            </a:r>
            <a:endParaRPr lang="en-US" altLang="zh-CN"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arn(inVertic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arn(inVertical)">
                                      <p:cBhvr>
                                        <p:cTn id="3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en-US" altLang="zh-CN" sz="2000" b="1" dirty="0">
                <a:solidFill>
                  <a:srgbClr val="C00000"/>
                </a:solidFill>
                <a:latin typeface="微软雅黑" panose="020B0503020204020204" pitchFamily="34" charset="-122"/>
                <a:ea typeface="微软雅黑" panose="020B0503020204020204" pitchFamily="34" charset="-122"/>
              </a:rPr>
              <a:t>邀请</a:t>
            </a:r>
            <a:r>
              <a:rPr lang="zh-CN" altLang="en-US" sz="2000" b="1" dirty="0">
                <a:solidFill>
                  <a:srgbClr val="C00000"/>
                </a:solidFill>
                <a:latin typeface="微软雅黑" panose="020B0503020204020204" pitchFamily="34" charset="-122"/>
                <a:ea typeface="微软雅黑" panose="020B0503020204020204" pitchFamily="34" charset="-122"/>
              </a:rPr>
              <a:t>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17170" y="633095"/>
          <a:ext cx="8709139" cy="4145280"/>
        </p:xfrm>
        <a:graphic>
          <a:graphicData uri="http://schemas.openxmlformats.org/drawingml/2006/table">
            <a:tbl>
              <a:tblPr firstRow="1" bandRow="1">
                <a:tableStyleId>{5C22544A-7EE6-4342-B048-85BDC9FD1C3A}</a:tableStyleId>
              </a:tblPr>
              <a:tblGrid>
                <a:gridCol w="553720"/>
                <a:gridCol w="2471420"/>
                <a:gridCol w="2442845"/>
                <a:gridCol w="3241154"/>
              </a:tblGrid>
              <a:tr h="381000">
                <a:tc rowSpan="3">
                  <a:txBody>
                    <a:bodyPr/>
                    <a:p>
                      <a:pPr>
                        <a:lnSpc>
                          <a:spcPct val="110000"/>
                        </a:lnSpc>
                        <a:buNone/>
                      </a:pPr>
                      <a:endParaRPr lang="zh-CN" altLang="en-US"/>
                    </a:p>
                    <a:p>
                      <a:pPr>
                        <a:lnSpc>
                          <a:spcPct val="110000"/>
                        </a:lnSpc>
                        <a:buNone/>
                      </a:pPr>
                      <a:endParaRPr lang="zh-CN" altLang="en-US"/>
                    </a:p>
                    <a:p>
                      <a:pPr>
                        <a:lnSpc>
                          <a:spcPct val="110000"/>
                        </a:lnSpc>
                        <a:buNone/>
                      </a:pPr>
                      <a:endParaRPr lang="zh-CN" altLang="en-US"/>
                    </a:p>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状语</a:t>
                      </a:r>
                      <a:r>
                        <a:rPr lang="en-US" altLang="zh-CN" b="0"/>
                        <a:t>   </a:t>
                      </a:r>
                      <a:endParaRPr lang="en-US" altLang="zh-CN" b="0"/>
                    </a:p>
                    <a:p>
                      <a:pPr algn="ctr">
                        <a:buNone/>
                      </a:pPr>
                      <a:r>
                        <a:rPr lang="en-US" altLang="zh-CN" b="0"/>
                        <a:t>(</a:t>
                      </a:r>
                      <a:r>
                        <a:rPr lang="zh-CN" altLang="en-US" b="0"/>
                        <a:t>写作背景</a:t>
                      </a:r>
                      <a:r>
                        <a:rPr lang="en-US" altLang="zh-CN" b="0"/>
                        <a:t>)</a:t>
                      </a:r>
                      <a:endParaRPr lang="en-US" altLang="zh-CN" b="0"/>
                    </a:p>
                  </a:txBody>
                  <a:tcPr>
                    <a:solidFill>
                      <a:schemeClr val="accent5">
                        <a:lumMod val="75000"/>
                      </a:schemeClr>
                    </a:solidFill>
                  </a:tcPr>
                </a:tc>
                <a:tc>
                  <a:txBody>
                    <a:bodyPr/>
                    <a:p>
                      <a:pPr>
                        <a:buNone/>
                      </a:pPr>
                      <a:r>
                        <a:rPr lang="zh-CN" altLang="en-US" b="0"/>
                        <a:t>I'm writing</a:t>
                      </a:r>
                      <a:r>
                        <a:rPr lang="en-US" altLang="zh-CN" b="0"/>
                        <a:t>/here</a:t>
                      </a:r>
                      <a:r>
                        <a:rPr lang="zh-CN" altLang="en-US" b="0"/>
                        <a:t> for / to... </a:t>
                      </a:r>
                      <a:r>
                        <a:rPr lang="en-US" altLang="zh-CN" b="0"/>
                        <a:t>+</a:t>
                      </a:r>
                      <a:r>
                        <a:rPr lang="zh-CN" altLang="en-US" b="0"/>
                        <a:t>写作体裁</a:t>
                      </a:r>
                      <a:endParaRPr lang="zh-CN" altLang="en-US" b="0"/>
                    </a:p>
                  </a:txBody>
                  <a:tcPr>
                    <a:solidFill>
                      <a:schemeClr val="accent5">
                        <a:lumMod val="75000"/>
                      </a:schemeClr>
                    </a:solidFill>
                  </a:tcPr>
                </a:tc>
                <a:tc>
                  <a:txBody>
                    <a:bodyPr/>
                    <a:p>
                      <a:pPr>
                        <a:buNone/>
                      </a:pPr>
                      <a:r>
                        <a:rPr lang="zh-CN" altLang="en-US" sz="1600" b="0"/>
                        <a:t>with the purpose of ...</a:t>
                      </a:r>
                      <a:r>
                        <a:rPr lang="en-US" altLang="zh-CN" sz="1600" b="0"/>
                        <a:t>   </a:t>
                      </a:r>
                      <a:r>
                        <a:rPr lang="zh-CN" altLang="en-US" sz="1600" b="0"/>
                        <a:t>/for ...</a:t>
                      </a:r>
                      <a:r>
                        <a:rPr lang="en-US" altLang="zh-CN" sz="1600" b="0"/>
                        <a:t> </a:t>
                      </a:r>
                      <a:r>
                        <a:rPr lang="zh-CN" altLang="en-US" sz="1600" b="0"/>
                        <a:t>/to ... （原因、目的、补充信息）</a:t>
                      </a:r>
                      <a:endParaRPr lang="zh-CN" altLang="en-US" sz="1600" b="0"/>
                    </a:p>
                  </a:txBody>
                  <a:tcPr>
                    <a:solidFill>
                      <a:schemeClr val="accent5">
                        <a:lumMod val="75000"/>
                      </a:schemeClr>
                    </a:solidFill>
                  </a:tcPr>
                </a:tc>
              </a:tr>
              <a:tr h="381000">
                <a:tc vMerge="1">
                  <a:tcPr/>
                </a:tc>
                <a:tc>
                  <a:txBody>
                    <a:bodyPr/>
                    <a:p>
                      <a:pPr>
                        <a:buNone/>
                      </a:pPr>
                      <a:r>
                        <a:rPr lang="zh-CN" altLang="en-US"/>
                        <a:t>Hearing your schedule to stay in China in the coming winter vocation,</a:t>
                      </a:r>
                      <a:endParaRPr lang="zh-CN" altLang="en-US"/>
                    </a:p>
                  </a:txBody>
                  <a:tcPr/>
                </a:tc>
                <a:tc>
                  <a:txBody>
                    <a:bodyPr/>
                    <a:p>
                      <a:pPr>
                        <a:buNone/>
                      </a:pPr>
                      <a:r>
                        <a:rPr lang="zh-CN" altLang="en-US"/>
                        <a:t>I'm writing to extend my sincere invitation to you（邀请信）</a:t>
                      </a:r>
                      <a:endParaRPr lang="zh-CN" altLang="en-US"/>
                    </a:p>
                  </a:txBody>
                  <a:tcPr/>
                </a:tc>
                <a:tc>
                  <a:txBody>
                    <a:bodyPr/>
                    <a:p>
                      <a:pPr>
                        <a:buNone/>
                      </a:pPr>
                      <a:r>
                        <a:rPr lang="zh-CN" altLang="en-US"/>
                        <a:t>to spend the Spring Festival with my family.</a:t>
                      </a:r>
                      <a:endParaRPr lang="zh-CN" altLang="en-US"/>
                    </a:p>
                  </a:txBody>
                  <a:tcPr/>
                </a:tc>
              </a:tr>
              <a:tr h="381000">
                <a:tc vMerge="1">
                  <a:tcPr>
                    <a:solidFill>
                      <a:schemeClr val="accent5">
                        <a:lumMod val="75000"/>
                      </a:schemeClr>
                    </a:solidFill>
                  </a:tcPr>
                </a:tc>
                <a:tc>
                  <a:txBody>
                    <a:bodyPr/>
                    <a:p>
                      <a:pPr>
                        <a:buNone/>
                      </a:pPr>
                      <a:r>
                        <a:rPr lang="zh-CN" altLang="en-US"/>
                        <a:t>Knowing that you're really into learning Chinese/a lover of Chinese culture, </a:t>
                      </a:r>
                      <a:endParaRPr lang="zh-CN" altLang="en-US"/>
                    </a:p>
                  </a:txBody>
                  <a:tcPr/>
                </a:tc>
                <a:tc>
                  <a:txBody>
                    <a:bodyPr/>
                    <a:p>
                      <a:pPr>
                        <a:buNone/>
                      </a:pPr>
                      <a:r>
                        <a:rPr lang="zh-CN" altLang="en-US"/>
                        <a:t>I'm writing to invite you to join in a Chinese Speech Contest (邀请告知信)</a:t>
                      </a:r>
                      <a:endParaRPr lang="zh-CN" altLang="en-US"/>
                    </a:p>
                  </a:txBody>
                  <a:tcPr/>
                </a:tc>
                <a:tc>
                  <a:txBody>
                    <a:bodyPr/>
                    <a:p>
                      <a:pPr>
                        <a:buNone/>
                      </a:pPr>
                      <a:r>
                        <a:rPr lang="zh-CN" altLang="en-US"/>
                        <a:t>to be hosted in our school auditorium from 2:00pm to 5:00pm on Feb. 6th .</a:t>
                      </a:r>
                      <a:endParaRPr lang="zh-CN" altLang="en-US"/>
                    </a:p>
                  </a:txBody>
                  <a:tcPr/>
                </a:tc>
              </a:tr>
              <a:tr h="381000">
                <a:tc rowSpan="3">
                  <a:txBody>
                    <a:bodyPr/>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lgn="ct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381000">
                <a:tc vMerge="1">
                  <a:tcPr/>
                </a:tc>
                <a:tc gridSpan="3">
                  <a:txBody>
                    <a:bodyPr/>
                    <a:p>
                      <a:pPr>
                        <a:buNone/>
                      </a:pPr>
                      <a:r>
                        <a:rPr lang="zh-CN" altLang="en-US"/>
                        <a:t>We are looking forward to your coming with great pleasure.（邀请+祝愿）</a:t>
                      </a:r>
                      <a:endParaRPr lang="zh-CN" altLang="en-US"/>
                    </a:p>
                  </a:txBody>
                  <a:tcPr/>
                </a:tc>
                <a:tc hMerge="1">
                  <a:tcPr/>
                </a:tc>
                <a:tc hMerge="1">
                  <a:tcPr/>
                </a:tc>
              </a:tr>
              <a:tr h="381000">
                <a:tc vMerge="1">
                  <a:tcPr>
                    <a:solidFill>
                      <a:schemeClr val="accent5">
                        <a:lumMod val="75000"/>
                      </a:schemeClr>
                    </a:solidFill>
                  </a:tcPr>
                </a:tc>
                <a:tc gridSpan="3">
                  <a:txBody>
                    <a:bodyPr/>
                    <a:p>
                      <a:pPr>
                        <a:buNone/>
                      </a:pPr>
                      <a:r>
                        <a:rPr lang="zh-CN" altLang="en-US" sz="1800">
                          <a:sym typeface="+mn-ea"/>
                        </a:rPr>
                        <a:t>Anticipate to your involvement and look forward to your earliest response.（邀请+期盼）</a:t>
                      </a:r>
                      <a:endParaRPr lang="zh-CN" altLang="en-US" sz="1800"/>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en-US" altLang="zh-CN" sz="2000" b="1" dirty="0">
                <a:solidFill>
                  <a:srgbClr val="C00000"/>
                </a:solidFill>
                <a:latin typeface="微软雅黑" panose="020B0503020204020204" pitchFamily="34" charset="-122"/>
                <a:ea typeface="微软雅黑" panose="020B0503020204020204" pitchFamily="34" charset="-122"/>
              </a:rPr>
              <a:t>祝贺</a:t>
            </a:r>
            <a:r>
              <a:rPr lang="zh-CN" altLang="en-US" sz="2000" b="1" dirty="0">
                <a:solidFill>
                  <a:srgbClr val="C00000"/>
                </a:solidFill>
                <a:latin typeface="微软雅黑" panose="020B0503020204020204" pitchFamily="34" charset="-122"/>
                <a:ea typeface="微软雅黑" panose="020B0503020204020204" pitchFamily="34" charset="-122"/>
              </a:rPr>
              <a:t>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10820" y="811530"/>
          <a:ext cx="8709139" cy="4145280"/>
        </p:xfrm>
        <a:graphic>
          <a:graphicData uri="http://schemas.openxmlformats.org/drawingml/2006/table">
            <a:tbl>
              <a:tblPr firstRow="1" bandRow="1">
                <a:tableStyleId>{5C22544A-7EE6-4342-B048-85BDC9FD1C3A}</a:tableStyleId>
              </a:tblPr>
              <a:tblGrid>
                <a:gridCol w="553720"/>
                <a:gridCol w="2471420"/>
                <a:gridCol w="2442845"/>
                <a:gridCol w="3241154"/>
              </a:tblGrid>
              <a:tr h="381000">
                <a:tc rowSpan="2">
                  <a:txBody>
                    <a:bodyPr/>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状语</a:t>
                      </a:r>
                      <a:r>
                        <a:rPr lang="en-US" altLang="zh-CN" b="0"/>
                        <a:t>   </a:t>
                      </a:r>
                      <a:endParaRPr lang="en-US" altLang="zh-CN" b="0"/>
                    </a:p>
                    <a:p>
                      <a:pPr algn="ctr">
                        <a:buNone/>
                      </a:pPr>
                      <a:r>
                        <a:rPr lang="en-US" altLang="zh-CN" b="0"/>
                        <a:t>(</a:t>
                      </a:r>
                      <a:r>
                        <a:rPr lang="zh-CN" altLang="en-US" b="0"/>
                        <a:t>写作背景</a:t>
                      </a:r>
                      <a:r>
                        <a:rPr lang="en-US" altLang="zh-CN" b="0"/>
                        <a:t>)</a:t>
                      </a:r>
                      <a:endParaRPr lang="en-US" altLang="zh-CN" b="0"/>
                    </a:p>
                  </a:txBody>
                  <a:tcPr>
                    <a:solidFill>
                      <a:schemeClr val="accent5">
                        <a:lumMod val="75000"/>
                      </a:schemeClr>
                    </a:solidFill>
                  </a:tcPr>
                </a:tc>
                <a:tc>
                  <a:txBody>
                    <a:bodyPr/>
                    <a:p>
                      <a:pPr>
                        <a:buNone/>
                      </a:pPr>
                      <a:r>
                        <a:rPr lang="zh-CN" altLang="en-US" b="0"/>
                        <a:t>I'm writing</a:t>
                      </a:r>
                      <a:r>
                        <a:rPr lang="en-US" altLang="zh-CN" b="0"/>
                        <a:t>/here</a:t>
                      </a:r>
                      <a:r>
                        <a:rPr lang="zh-CN" altLang="en-US" b="0"/>
                        <a:t> for / to... </a:t>
                      </a:r>
                      <a:r>
                        <a:rPr lang="en-US" altLang="zh-CN" b="0"/>
                        <a:t>+</a:t>
                      </a:r>
                      <a:r>
                        <a:rPr lang="zh-CN" altLang="en-US" b="0"/>
                        <a:t>写作体裁</a:t>
                      </a:r>
                      <a:endParaRPr lang="zh-CN" altLang="en-US" b="0"/>
                    </a:p>
                  </a:txBody>
                  <a:tcPr>
                    <a:solidFill>
                      <a:schemeClr val="accent5">
                        <a:lumMod val="75000"/>
                      </a:schemeClr>
                    </a:solidFill>
                  </a:tcPr>
                </a:tc>
                <a:tc>
                  <a:txBody>
                    <a:bodyPr/>
                    <a:p>
                      <a:pPr>
                        <a:buNone/>
                      </a:pPr>
                      <a:r>
                        <a:rPr lang="zh-CN" altLang="en-US" sz="1600" b="0"/>
                        <a:t>with the purpose of ...</a:t>
                      </a:r>
                      <a:r>
                        <a:rPr lang="en-US" altLang="zh-CN" sz="1600" b="0"/>
                        <a:t>   </a:t>
                      </a:r>
                      <a:r>
                        <a:rPr lang="zh-CN" altLang="en-US" sz="1600" b="0"/>
                        <a:t>/for ...</a:t>
                      </a:r>
                      <a:r>
                        <a:rPr lang="en-US" altLang="zh-CN" sz="1600" b="0"/>
                        <a:t> </a:t>
                      </a:r>
                      <a:r>
                        <a:rPr lang="zh-CN" altLang="en-US" sz="1600" b="0"/>
                        <a:t>/to ... （原因、目的、补充信息）</a:t>
                      </a:r>
                      <a:endParaRPr lang="zh-CN" altLang="en-US" sz="1600" b="0"/>
                    </a:p>
                  </a:txBody>
                  <a:tcPr>
                    <a:solidFill>
                      <a:schemeClr val="accent5">
                        <a:lumMod val="75000"/>
                      </a:schemeClr>
                    </a:solidFill>
                  </a:tcPr>
                </a:tc>
              </a:tr>
              <a:tr h="381000">
                <a:tc vMerge="1">
                  <a:tcPr/>
                </a:tc>
                <a:tc>
                  <a:txBody>
                    <a:bodyPr/>
                    <a:p>
                      <a:pPr>
                        <a:buNone/>
                      </a:pPr>
                      <a:r>
                        <a:rPr lang="zh-CN" altLang="en-US"/>
                        <a:t> Congratulations!  </a:t>
                      </a:r>
                      <a:endParaRPr lang="zh-CN" altLang="en-US"/>
                    </a:p>
                  </a:txBody>
                  <a:tcPr/>
                </a:tc>
                <a:tc>
                  <a:txBody>
                    <a:bodyPr/>
                    <a:p>
                      <a:pPr>
                        <a:buNone/>
                      </a:pPr>
                      <a:r>
                        <a:rPr lang="zh-CN" altLang="en-US" sz="1800">
                          <a:sym typeface="+mn-ea"/>
                        </a:rPr>
                        <a:t>It came as no surprise that your team won the debate competition.</a:t>
                      </a:r>
                      <a:endParaRPr lang="zh-CN" altLang="en-US" sz="1800">
                        <a:sym typeface="+mn-ea"/>
                      </a:endParaRPr>
                    </a:p>
                  </a:txBody>
                  <a:tcPr/>
                </a:tc>
                <a:tc>
                  <a:txBody>
                    <a:bodyPr/>
                    <a:p>
                      <a:pPr>
                        <a:buNone/>
                      </a:pPr>
                      <a:r>
                        <a:rPr lang="zh-CN" altLang="en-US" sz="1800">
                          <a:sym typeface="+mn-ea"/>
                        </a:rPr>
                        <a:t>I'm deeply impressed by your excellent debating skills and quick wit!</a:t>
                      </a:r>
                      <a:endParaRPr lang="zh-CN" altLang="en-US" sz="1800"/>
                    </a:p>
                    <a:p>
                      <a:pPr>
                        <a:buNone/>
                      </a:pPr>
                      <a:endParaRPr lang="zh-CN" altLang="en-US"/>
                    </a:p>
                  </a:txBody>
                  <a:tcPr/>
                </a:tc>
              </a:tr>
              <a:tr h="381000">
                <a:tc rowSpan="3">
                  <a:txBody>
                    <a:bodyPr/>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381000">
                <a:tc vMerge="1">
                  <a:tcPr/>
                </a:tc>
                <a:tc gridSpan="3">
                  <a:txBody>
                    <a:bodyPr/>
                    <a:p>
                      <a:pPr>
                        <a:buNone/>
                      </a:pPr>
                      <a:r>
                        <a:rPr lang="zh-CN" altLang="en-US"/>
                        <a:t>Please accept my heartiest congratulation. I hope the learning of Chinese traditional cultures will be enjoyable and glorious.     （祝贺+祝愿）</a:t>
                      </a:r>
                      <a:endParaRPr lang="zh-CN" altLang="en-US"/>
                    </a:p>
                  </a:txBody>
                  <a:tcPr/>
                </a:tc>
                <a:tc hMerge="1">
                  <a:tcPr/>
                </a:tc>
                <a:tc hMerge="1">
                  <a:tcPr/>
                </a:tc>
              </a:tr>
              <a:tr h="381000">
                <a:tc vMerge="1">
                  <a:tcPr>
                    <a:solidFill>
                      <a:schemeClr val="accent5">
                        <a:lumMod val="75000"/>
                      </a:schemeClr>
                    </a:solidFill>
                  </a:tcPr>
                </a:tc>
                <a:tc gridSpan="3">
                  <a:txBody>
                    <a:bodyPr/>
                    <a:p>
                      <a:pPr>
                        <a:buNone/>
                      </a:pPr>
                      <a:r>
                        <a:rPr lang="zh-CN" altLang="en-US" sz="1800">
                          <a:sym typeface="+mn-ea"/>
                        </a:rPr>
                        <a:t>Please accept my congratulations again. And I do believe you will achieve one success after another.（祝贺+祝愿）</a:t>
                      </a:r>
                      <a:endParaRPr lang="zh-CN" altLang="en-US" sz="1800"/>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sz="2000" b="1" dirty="0">
                <a:solidFill>
                  <a:srgbClr val="C00000"/>
                </a:solidFill>
                <a:latin typeface="微软雅黑" panose="020B0503020204020204" pitchFamily="34" charset="-122"/>
                <a:ea typeface="微软雅黑" panose="020B0503020204020204" pitchFamily="34" charset="-122"/>
              </a:rPr>
              <a:t>演讲/发言/致辞</a:t>
            </a:r>
            <a:endParaRPr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177165" y="652145"/>
          <a:ext cx="8709139" cy="5410200"/>
        </p:xfrm>
        <a:graphic>
          <a:graphicData uri="http://schemas.openxmlformats.org/drawingml/2006/table">
            <a:tbl>
              <a:tblPr firstRow="1" bandRow="1">
                <a:tableStyleId>{5C22544A-7EE6-4342-B048-85BDC9FD1C3A}</a:tableStyleId>
              </a:tblPr>
              <a:tblGrid>
                <a:gridCol w="553720"/>
                <a:gridCol w="2738755"/>
                <a:gridCol w="2875280"/>
                <a:gridCol w="2541384"/>
              </a:tblGrid>
              <a:tr h="381000">
                <a:tc rowSpan="3">
                  <a:txBody>
                    <a:bodyPr/>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称呼</a:t>
                      </a:r>
                      <a:r>
                        <a:rPr lang="en-US" altLang="zh-CN" b="0"/>
                        <a:t>   </a:t>
                      </a:r>
                      <a:endParaRPr lang="en-US" altLang="zh-CN" b="0"/>
                    </a:p>
                  </a:txBody>
                  <a:tcPr>
                    <a:solidFill>
                      <a:schemeClr val="accent5">
                        <a:lumMod val="75000"/>
                      </a:schemeClr>
                    </a:solidFill>
                  </a:tcPr>
                </a:tc>
                <a:tc>
                  <a:txBody>
                    <a:bodyPr/>
                    <a:p>
                      <a:pPr>
                        <a:buNone/>
                      </a:pPr>
                      <a:r>
                        <a:rPr lang="zh-CN" altLang="en-US" b="0"/>
                        <a:t>I'm </a:t>
                      </a:r>
                      <a:r>
                        <a:rPr lang="en-US" altLang="zh-CN" b="0"/>
                        <a:t>here</a:t>
                      </a:r>
                      <a:r>
                        <a:rPr lang="zh-CN" altLang="en-US" b="0"/>
                        <a:t> for / to... </a:t>
                      </a:r>
                      <a:endParaRPr lang="zh-CN" altLang="en-US" b="0"/>
                    </a:p>
                  </a:txBody>
                  <a:tcPr>
                    <a:solidFill>
                      <a:schemeClr val="accent5">
                        <a:lumMod val="75000"/>
                      </a:schemeClr>
                    </a:solidFill>
                  </a:tcPr>
                </a:tc>
                <a:tc>
                  <a:txBody>
                    <a:bodyPr/>
                    <a:p>
                      <a:pPr>
                        <a:buNone/>
                      </a:pPr>
                      <a:r>
                        <a:rPr lang="zh-CN" altLang="en-US" sz="1600" b="0"/>
                        <a:t>原因、目的、补充信息</a:t>
                      </a:r>
                      <a:endParaRPr lang="zh-CN" altLang="en-US" sz="1600" b="0"/>
                    </a:p>
                  </a:txBody>
                  <a:tcPr>
                    <a:solidFill>
                      <a:schemeClr val="accent5">
                        <a:lumMod val="75000"/>
                      </a:schemeClr>
                    </a:solidFill>
                  </a:tcPr>
                </a:tc>
              </a:tr>
              <a:tr h="381000">
                <a:tc vMerge="1">
                  <a:tcPr/>
                </a:tc>
                <a:tc>
                  <a:txBody>
                    <a:bodyPr/>
                    <a:p>
                      <a:pPr>
                        <a:buNone/>
                      </a:pPr>
                      <a:r>
                        <a:rPr lang="zh-CN" altLang="en-US" sz="1600"/>
                        <a:t>Hello，everyone，</a:t>
                      </a:r>
                      <a:endParaRPr lang="zh-CN" altLang="en-US" sz="1600"/>
                    </a:p>
                    <a:p>
                      <a:pPr>
                        <a:buNone/>
                      </a:pPr>
                      <a:r>
                        <a:rPr lang="en-US" altLang="zh-CN" sz="1600"/>
                        <a:t>    </a:t>
                      </a:r>
                      <a:r>
                        <a:rPr lang="zh-CN" altLang="en-US" sz="1600"/>
                        <a:t>I'm Li Hua from Star High School. </a:t>
                      </a:r>
                      <a:endParaRPr lang="zh-CN" altLang="en-US" sz="1600"/>
                    </a:p>
                  </a:txBody>
                  <a:tcPr/>
                </a:tc>
                <a:tc gridSpan="2">
                  <a:txBody>
                    <a:bodyPr/>
                    <a:p>
                      <a:pPr>
                        <a:buNone/>
                      </a:pPr>
                      <a:r>
                        <a:rPr lang="zh-CN" altLang="en-US" sz="1600">
                          <a:sym typeface="+mn-ea"/>
                        </a:rPr>
                        <a:t>I am very privileged to deliver a few remarks here on behalf of my club. </a:t>
                      </a:r>
                      <a:endParaRPr lang="zh-CN" altLang="en-US" sz="1600"/>
                    </a:p>
                    <a:p>
                      <a:pPr>
                        <a:buNone/>
                      </a:pPr>
                      <a:endParaRPr lang="zh-CN" altLang="en-US" sz="1600"/>
                    </a:p>
                  </a:txBody>
                  <a:tcPr/>
                </a:tc>
                <a:tc hMerge="1">
                  <a:tcPr/>
                </a:tc>
              </a:tr>
              <a:tr h="381000">
                <a:tc vMerge="1">
                  <a:tcPr>
                    <a:solidFill>
                      <a:schemeClr val="accent5">
                        <a:lumMod val="75000"/>
                      </a:schemeClr>
                    </a:solidFill>
                  </a:tcPr>
                </a:tc>
                <a:tc>
                  <a:txBody>
                    <a:bodyPr/>
                    <a:p>
                      <a:pPr>
                        <a:buNone/>
                      </a:pPr>
                      <a:r>
                        <a:rPr lang="zh-CN" altLang="en-US" sz="1600"/>
                        <a:t>Good morning, everyone! </a:t>
                      </a:r>
                      <a:endParaRPr lang="zh-CN" altLang="en-US" sz="1600"/>
                    </a:p>
                  </a:txBody>
                  <a:tcPr/>
                </a:tc>
                <a:tc gridSpan="2">
                  <a:txBody>
                    <a:bodyPr/>
                    <a:p>
                      <a:pPr>
                        <a:buNone/>
                      </a:pPr>
                      <a:r>
                        <a:rPr lang="zh-CN" altLang="en-US" sz="1600">
                          <a:sym typeface="+mn-ea"/>
                        </a:rPr>
                        <a:t> </a:t>
                      </a:r>
                      <a:r>
                        <a:rPr lang="zh-CN" altLang="en-US" sz="1600">
                          <a:sym typeface="+mn-ea"/>
                        </a:rPr>
                        <a:t>I feel delighted to share some of my views here.  </a:t>
                      </a:r>
                      <a:r>
                        <a:rPr lang="zh-CN" altLang="en-US" sz="1600">
                          <a:sym typeface="+mn-ea"/>
                        </a:rPr>
                        <a:t>Being a better self, I think,means more than being excellent in study but being an all-round person.  </a:t>
                      </a:r>
                      <a:endParaRPr lang="zh-CN" altLang="en-US" sz="1600"/>
                    </a:p>
                  </a:txBody>
                  <a:tcPr/>
                </a:tc>
                <a:tc hMerge="1">
                  <a:tcPr/>
                </a:tc>
              </a:tr>
              <a:tr h="381000">
                <a:tc rowSpan="6">
                  <a:txBody>
                    <a:bodyPr/>
                    <a:p>
                      <a:pPr>
                        <a:lnSpc>
                          <a:spcPct val="110000"/>
                        </a:lnSpc>
                        <a:buNone/>
                      </a:pPr>
                      <a:endParaRPr lang="zh-CN" altLang="en-US">
                        <a:solidFill>
                          <a:schemeClr val="bg1"/>
                        </a:solidFill>
                      </a:endParaRPr>
                    </a:p>
                    <a:p>
                      <a:pPr>
                        <a:lnSpc>
                          <a:spcPct val="110000"/>
                        </a:lnSpc>
                        <a:buNone/>
                      </a:pPr>
                      <a:endParaRPr lang="zh-CN" altLang="en-US">
                        <a:solidFill>
                          <a:schemeClr val="bg1"/>
                        </a:solidFill>
                      </a:endParaRPr>
                    </a:p>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284480">
                <a:tc vMerge="1">
                  <a:tcPr/>
                </a:tc>
                <a:tc gridSpan="3">
                  <a:txBody>
                    <a:bodyPr/>
                    <a:p>
                      <a:pPr>
                        <a:buNone/>
                      </a:pPr>
                      <a:r>
                        <a:rPr lang="zh-CN" altLang="en-US" sz="1600"/>
                        <a:t>Thank you for your listening!（演讲+感激） </a:t>
                      </a:r>
                      <a:endParaRPr lang="zh-CN" altLang="en-US" sz="1600"/>
                    </a:p>
                  </a:txBody>
                  <a:tcPr/>
                </a:tc>
                <a:tc hMerge="1">
                  <a:tcPr/>
                </a:tc>
                <a:tc hMerge="1">
                  <a:tcPr/>
                </a:tc>
              </a:tr>
              <a:tr h="329565">
                <a:tc vMerge="1">
                  <a:tcPr>
                    <a:solidFill>
                      <a:schemeClr val="accent5">
                        <a:lumMod val="75000"/>
                      </a:schemeClr>
                    </a:solidFill>
                  </a:tcPr>
                </a:tc>
                <a:tc gridSpan="3">
                  <a:txBody>
                    <a:bodyPr/>
                    <a:p>
                      <a:pPr>
                        <a:buNone/>
                      </a:pPr>
                      <a:r>
                        <a:rPr lang="zh-CN" altLang="en-US" sz="1600">
                          <a:sym typeface="+mn-ea"/>
                        </a:rPr>
                        <a:t>Wish you a pleasant journey home and all the best for the future.（欢送+祝愿）</a:t>
                      </a:r>
                      <a:endParaRPr lang="zh-CN" altLang="en-US" sz="1600">
                        <a:sym typeface="+mn-ea"/>
                      </a:endParaRPr>
                    </a:p>
                  </a:txBody>
                  <a:tcPr/>
                </a:tc>
                <a:tc hMerge="1">
                  <a:tcPr/>
                </a:tc>
                <a:tc hMerge="1">
                  <a:tcPr/>
                </a:tc>
              </a:tr>
              <a:tr h="572135">
                <a:tc vMerge="1">
                  <a:tcPr>
                    <a:solidFill>
                      <a:schemeClr val="accent5">
                        <a:lumMod val="75000"/>
                      </a:schemeClr>
                    </a:solidFill>
                  </a:tcPr>
                </a:tc>
                <a:tc gridSpan="3">
                  <a:txBody>
                    <a:bodyPr/>
                    <a:p>
                      <a:pPr>
                        <a:buNone/>
                      </a:pPr>
                      <a:r>
                        <a:rPr lang="zh-CN" altLang="en-US" sz="1600"/>
                        <a:t>We are keen that someday you will visit China when a cherished chance can be provided to repay your kindness.Thanks!（欢送+期盼）</a:t>
                      </a:r>
                      <a:endParaRPr lang="zh-CN" altLang="en-US" sz="1600"/>
                    </a:p>
                  </a:txBody>
                  <a:tcPr/>
                </a:tc>
                <a:tc hMerge="1">
                  <a:tcPr/>
                </a:tc>
                <a:tc hMerge="1">
                  <a:tcPr/>
                </a:tc>
              </a:tr>
              <a:tr h="381000">
                <a:tc vMerge="1">
                  <a:tcPr>
                    <a:solidFill>
                      <a:schemeClr val="accent5">
                        <a:lumMod val="75000"/>
                      </a:schemeClr>
                    </a:solidFill>
                  </a:tcPr>
                </a:tc>
                <a:tc gridSpan="3">
                  <a:txBody>
                    <a:bodyPr/>
                    <a:p>
                      <a:pPr>
                        <a:buNone/>
                      </a:pPr>
                      <a:r>
                        <a:rPr lang="zh-CN" altLang="en-US" sz="1600"/>
                        <a:t>Wish you a pleasant stay in our school and an enjoyable trip in China!（欢迎+期盼）</a:t>
                      </a:r>
                      <a:endParaRPr lang="zh-CN" altLang="en-US" sz="1600"/>
                    </a:p>
                  </a:txBody>
                  <a:tcPr/>
                </a:tc>
                <a:tc hMerge="1">
                  <a:tcPr/>
                </a:tc>
                <a:tc hMerge="1">
                  <a:tcPr/>
                </a:tc>
              </a:tr>
              <a:tr h="381000">
                <a:tc vMerge="1">
                  <a:tcPr>
                    <a:solidFill>
                      <a:schemeClr val="accent5">
                        <a:lumMod val="75000"/>
                      </a:schemeClr>
                    </a:solidFill>
                  </a:tcPr>
                </a:tc>
                <a:tc gridSpan="3">
                  <a:txBody>
                    <a:bodyPr/>
                    <a:p>
                      <a:pPr>
                        <a:buNone/>
                      </a:pPr>
                      <a:r>
                        <a:rPr lang="zh-CN" altLang="en-US" sz="1600"/>
                        <a:t>Sincerely hope that your stay in school will be enjoyable and worthwhile!（欢迎+期盼）</a:t>
                      </a:r>
                      <a:endParaRPr lang="zh-CN" altLang="en-US" sz="1600"/>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4317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开头和结尾的角色代入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en-US" altLang="zh-CN" sz="2000" b="1" dirty="0">
                <a:solidFill>
                  <a:srgbClr val="C00000"/>
                </a:solidFill>
                <a:latin typeface="微软雅黑" panose="020B0503020204020204" pitchFamily="34" charset="-122"/>
                <a:ea typeface="微软雅黑" panose="020B0503020204020204" pitchFamily="34" charset="-122"/>
              </a:rPr>
              <a:t>建议</a:t>
            </a:r>
            <a:r>
              <a:rPr lang="zh-CN" altLang="en-US" sz="2000" b="1" dirty="0">
                <a:solidFill>
                  <a:srgbClr val="C00000"/>
                </a:solidFill>
                <a:latin typeface="微软雅黑" panose="020B0503020204020204" pitchFamily="34" charset="-122"/>
                <a:ea typeface="微软雅黑" panose="020B0503020204020204" pitchFamily="34" charset="-122"/>
              </a:rPr>
              <a:t>信</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210820" y="811530"/>
          <a:ext cx="8709139" cy="3733800"/>
        </p:xfrm>
        <a:graphic>
          <a:graphicData uri="http://schemas.openxmlformats.org/drawingml/2006/table">
            <a:tbl>
              <a:tblPr firstRow="1" bandRow="1">
                <a:tableStyleId>{5C22544A-7EE6-4342-B048-85BDC9FD1C3A}</a:tableStyleId>
              </a:tblPr>
              <a:tblGrid>
                <a:gridCol w="553720"/>
                <a:gridCol w="2471420"/>
                <a:gridCol w="2442845"/>
                <a:gridCol w="3241154"/>
              </a:tblGrid>
              <a:tr h="381000">
                <a:tc rowSpan="2">
                  <a:txBody>
                    <a:bodyPr/>
                    <a:p>
                      <a:pPr>
                        <a:lnSpc>
                          <a:spcPct val="110000"/>
                        </a:lnSpc>
                        <a:buNone/>
                      </a:pPr>
                      <a:endParaRPr lang="zh-CN" altLang="en-US"/>
                    </a:p>
                    <a:p>
                      <a:pPr>
                        <a:lnSpc>
                          <a:spcPct val="110000"/>
                        </a:lnSpc>
                        <a:buNone/>
                      </a:pPr>
                      <a:r>
                        <a:rPr lang="zh-CN" altLang="en-US"/>
                        <a:t>开头</a:t>
                      </a:r>
                      <a:endParaRPr lang="zh-CN" altLang="en-US"/>
                    </a:p>
                  </a:txBody>
                  <a:tcPr>
                    <a:solidFill>
                      <a:schemeClr val="accent5">
                        <a:lumMod val="75000"/>
                      </a:schemeClr>
                    </a:solidFill>
                  </a:tcPr>
                </a:tc>
                <a:tc>
                  <a:txBody>
                    <a:bodyPr/>
                    <a:p>
                      <a:pPr algn="ctr">
                        <a:buNone/>
                      </a:pPr>
                      <a:r>
                        <a:rPr lang="zh-CN" altLang="en-US" b="0"/>
                        <a:t>状语</a:t>
                      </a:r>
                      <a:r>
                        <a:rPr lang="en-US" altLang="zh-CN" b="0"/>
                        <a:t>   </a:t>
                      </a:r>
                      <a:endParaRPr lang="en-US" altLang="zh-CN" b="0"/>
                    </a:p>
                    <a:p>
                      <a:pPr algn="ctr">
                        <a:buNone/>
                      </a:pPr>
                      <a:r>
                        <a:rPr lang="en-US" altLang="zh-CN" b="0"/>
                        <a:t>(</a:t>
                      </a:r>
                      <a:r>
                        <a:rPr lang="zh-CN" altLang="en-US" b="0"/>
                        <a:t>写作背景</a:t>
                      </a:r>
                      <a:r>
                        <a:rPr lang="en-US" altLang="zh-CN" b="0"/>
                        <a:t>)</a:t>
                      </a:r>
                      <a:endParaRPr lang="en-US" altLang="zh-CN" b="0"/>
                    </a:p>
                  </a:txBody>
                  <a:tcPr>
                    <a:solidFill>
                      <a:schemeClr val="accent5">
                        <a:lumMod val="75000"/>
                      </a:schemeClr>
                    </a:solidFill>
                  </a:tcPr>
                </a:tc>
                <a:tc>
                  <a:txBody>
                    <a:bodyPr/>
                    <a:p>
                      <a:pPr>
                        <a:buNone/>
                      </a:pPr>
                      <a:r>
                        <a:rPr lang="zh-CN" altLang="en-US" b="0"/>
                        <a:t>I'm writing</a:t>
                      </a:r>
                      <a:r>
                        <a:rPr lang="en-US" altLang="zh-CN" b="0"/>
                        <a:t>/here</a:t>
                      </a:r>
                      <a:r>
                        <a:rPr lang="zh-CN" altLang="en-US" b="0"/>
                        <a:t> for / to... </a:t>
                      </a:r>
                      <a:r>
                        <a:rPr lang="en-US" altLang="zh-CN" b="0"/>
                        <a:t>+</a:t>
                      </a:r>
                      <a:r>
                        <a:rPr lang="zh-CN" altLang="en-US" b="0"/>
                        <a:t>写作体裁</a:t>
                      </a:r>
                      <a:endParaRPr lang="zh-CN" altLang="en-US" b="0"/>
                    </a:p>
                  </a:txBody>
                  <a:tcPr>
                    <a:solidFill>
                      <a:schemeClr val="accent5">
                        <a:lumMod val="75000"/>
                      </a:schemeClr>
                    </a:solidFill>
                  </a:tcPr>
                </a:tc>
                <a:tc>
                  <a:txBody>
                    <a:bodyPr/>
                    <a:p>
                      <a:pPr>
                        <a:buNone/>
                      </a:pPr>
                      <a:r>
                        <a:rPr lang="zh-CN" altLang="en-US" sz="1600" b="0"/>
                        <a:t>with the purpose of ...</a:t>
                      </a:r>
                      <a:r>
                        <a:rPr lang="en-US" altLang="zh-CN" sz="1600" b="0"/>
                        <a:t>   </a:t>
                      </a:r>
                      <a:r>
                        <a:rPr lang="zh-CN" altLang="en-US" sz="1600" b="0"/>
                        <a:t>/for ...</a:t>
                      </a:r>
                      <a:r>
                        <a:rPr lang="en-US" altLang="zh-CN" sz="1600" b="0"/>
                        <a:t> </a:t>
                      </a:r>
                      <a:r>
                        <a:rPr lang="zh-CN" altLang="en-US" sz="1600" b="0"/>
                        <a:t>/to ... （原因、目的、补充信息）</a:t>
                      </a:r>
                      <a:endParaRPr lang="zh-CN" altLang="en-US" sz="1600" b="0"/>
                    </a:p>
                  </a:txBody>
                  <a:tcPr>
                    <a:solidFill>
                      <a:schemeClr val="accent5">
                        <a:lumMod val="75000"/>
                      </a:schemeClr>
                    </a:solidFill>
                  </a:tcPr>
                </a:tc>
              </a:tr>
              <a:tr h="381000">
                <a:tc vMerge="1">
                  <a:tcPr>
                    <a:solidFill>
                      <a:schemeClr val="accent5">
                        <a:lumMod val="75000"/>
                      </a:schemeClr>
                    </a:solidFill>
                  </a:tcPr>
                </a:tc>
                <a:tc>
                  <a:txBody>
                    <a:bodyPr/>
                    <a:p>
                      <a:pPr>
                        <a:buNone/>
                      </a:pPr>
                      <a:r>
                        <a:rPr lang="zh-CN" altLang="en-US"/>
                        <a:t>Delighted to know your interest in voluntary work in the Winter Olympics, </a:t>
                      </a:r>
                      <a:endParaRPr lang="zh-CN" altLang="en-US"/>
                    </a:p>
                  </a:txBody>
                  <a:tcPr/>
                </a:tc>
                <a:tc gridSpan="2">
                  <a:txBody>
                    <a:bodyPr/>
                    <a:p>
                      <a:pPr>
                        <a:buNone/>
                      </a:pPr>
                      <a:r>
                        <a:rPr lang="zh-CN" altLang="en-US" sz="1800">
                          <a:sym typeface="+mn-ea"/>
                        </a:rPr>
                        <a:t> </a:t>
                      </a:r>
                      <a:r>
                        <a:rPr lang="zh-CN" altLang="en-US" sz="1800">
                          <a:sym typeface="+mn-ea"/>
                        </a:rPr>
                        <a:t>I’m writing to share my experience</a:t>
                      </a:r>
                      <a:r>
                        <a:rPr lang="en-US" altLang="zh-CN" sz="1800">
                          <a:sym typeface="+mn-ea"/>
                        </a:rPr>
                        <a:t> and </a:t>
                      </a:r>
                      <a:r>
                        <a:rPr lang="zh-CN" altLang="en-US" sz="1800">
                          <a:sym typeface="+mn-ea"/>
                        </a:rPr>
                        <a:t>make some conductive suggestions</a:t>
                      </a:r>
                      <a:r>
                        <a:rPr lang="en-US" altLang="zh-CN" sz="1800">
                          <a:sym typeface="+mn-ea"/>
                        </a:rPr>
                        <a:t> on</a:t>
                      </a:r>
                      <a:r>
                        <a:rPr lang="zh-CN" altLang="en-US" sz="1800">
                          <a:sym typeface="+mn-ea"/>
                        </a:rPr>
                        <a:t> what to prepare for.</a:t>
                      </a:r>
                      <a:endParaRPr lang="zh-CN" altLang="en-US" sz="1800"/>
                    </a:p>
                    <a:p>
                      <a:pPr>
                        <a:buNone/>
                      </a:pPr>
                      <a:endParaRPr lang="zh-CN" altLang="en-US" sz="1800"/>
                    </a:p>
                  </a:txBody>
                  <a:tcPr/>
                </a:tc>
                <a:tc hMerge="1">
                  <a:tcPr/>
                </a:tc>
              </a:tr>
              <a:tr h="381000">
                <a:tc rowSpan="3">
                  <a:txBody>
                    <a:bodyPr/>
                    <a:p>
                      <a:pPr>
                        <a:lnSpc>
                          <a:spcPct val="110000"/>
                        </a:lnSpc>
                        <a:buNone/>
                      </a:pPr>
                      <a:endParaRPr lang="zh-CN" altLang="en-US">
                        <a:solidFill>
                          <a:schemeClr val="bg1"/>
                        </a:solidFill>
                      </a:endParaRPr>
                    </a:p>
                    <a:p>
                      <a:pPr>
                        <a:lnSpc>
                          <a:spcPct val="110000"/>
                        </a:lnSpc>
                        <a:buNone/>
                      </a:pPr>
                      <a:endParaRPr lang="zh-CN" altLang="en-US">
                        <a:solidFill>
                          <a:schemeClr val="bg1"/>
                        </a:solidFill>
                      </a:endParaRPr>
                    </a:p>
                    <a:p>
                      <a:pPr>
                        <a:lnSpc>
                          <a:spcPct val="110000"/>
                        </a:lnSpc>
                        <a:buNone/>
                      </a:pPr>
                      <a:r>
                        <a:rPr lang="zh-CN" altLang="en-US">
                          <a:solidFill>
                            <a:schemeClr val="bg1"/>
                          </a:solidFill>
                        </a:rPr>
                        <a:t>结尾</a:t>
                      </a:r>
                      <a:endParaRPr lang="zh-CN" altLang="en-US">
                        <a:solidFill>
                          <a:schemeClr val="bg1"/>
                        </a:solidFill>
                      </a:endParaRPr>
                    </a:p>
                  </a:txBody>
                  <a:tcPr>
                    <a:solidFill>
                      <a:schemeClr val="accent5">
                        <a:lumMod val="75000"/>
                      </a:schemeClr>
                    </a:solidFill>
                  </a:tcPr>
                </a:tc>
                <a:tc gridSpan="3">
                  <a:txBody>
                    <a:bodyPr/>
                    <a:p>
                      <a:pPr>
                        <a:buNone/>
                      </a:pPr>
                      <a:r>
                        <a:rPr lang="zh-CN" altLang="en-US">
                          <a:solidFill>
                            <a:schemeClr val="bg1"/>
                          </a:solidFill>
                        </a:rPr>
                        <a:t>写作者 + 写作体裁框架下的期盼、祝愿、鼓励等情感 + 写作对象</a:t>
                      </a:r>
                      <a:endParaRPr lang="zh-CN" altLang="en-US">
                        <a:solidFill>
                          <a:schemeClr val="bg1"/>
                        </a:solidFill>
                      </a:endParaRPr>
                    </a:p>
                  </a:txBody>
                  <a:tcPr>
                    <a:solidFill>
                      <a:schemeClr val="accent5">
                        <a:lumMod val="75000"/>
                      </a:schemeClr>
                    </a:solidFill>
                  </a:tcPr>
                </a:tc>
                <a:tc hMerge="1">
                  <a:tcPr>
                    <a:solidFill>
                      <a:schemeClr val="accent5">
                        <a:lumMod val="75000"/>
                      </a:schemeClr>
                    </a:solidFill>
                  </a:tcPr>
                </a:tc>
                <a:tc hMerge="1">
                  <a:tcPr>
                    <a:solidFill>
                      <a:schemeClr val="accent5">
                        <a:lumMod val="75000"/>
                      </a:schemeClr>
                    </a:solidFill>
                  </a:tcPr>
                </a:tc>
              </a:tr>
              <a:tr h="762000">
                <a:tc vMerge="1">
                  <a:tcPr/>
                </a:tc>
                <a:tc gridSpan="3">
                  <a:txBody>
                    <a:bodyPr/>
                    <a:p>
                      <a:pPr>
                        <a:buNone/>
                      </a:pPr>
                      <a:r>
                        <a:rPr lang="zh-CN" altLang="en-US"/>
                        <a:t>I hope you will </a:t>
                      </a:r>
                      <a:r>
                        <a:rPr lang="zh-CN" altLang="en-US">
                          <a:solidFill>
                            <a:srgbClr val="C00000"/>
                          </a:solidFill>
                        </a:rPr>
                        <a:t>find these proposals/ suggestions practical/helpful</a:t>
                      </a:r>
                      <a:r>
                        <a:rPr lang="zh-CN" altLang="en-US"/>
                        <a:t>. </a:t>
                      </a:r>
                      <a:r>
                        <a:rPr lang="zh-CN" altLang="en-US">
                          <a:solidFill>
                            <a:srgbClr val="7030A0"/>
                          </a:solidFill>
                        </a:rPr>
                        <a:t>Whatever you decide to do, good luck with your studies/work！</a:t>
                      </a:r>
                      <a:r>
                        <a:rPr lang="zh-CN" altLang="en-US"/>
                        <a:t>（</a:t>
                      </a:r>
                      <a:r>
                        <a:rPr lang="zh-CN" altLang="en-US">
                          <a:solidFill>
                            <a:srgbClr val="C00000"/>
                          </a:solidFill>
                        </a:rPr>
                        <a:t>建议</a:t>
                      </a:r>
                      <a:r>
                        <a:rPr lang="zh-CN" altLang="en-US"/>
                        <a:t>+</a:t>
                      </a:r>
                      <a:r>
                        <a:rPr lang="zh-CN" altLang="en-US">
                          <a:solidFill>
                            <a:srgbClr val="7030A0"/>
                          </a:solidFill>
                        </a:rPr>
                        <a:t>祝愿</a:t>
                      </a:r>
                      <a:r>
                        <a:rPr lang="zh-CN" altLang="en-US"/>
                        <a:t>）</a:t>
                      </a:r>
                      <a:endParaRPr lang="zh-CN" altLang="en-US"/>
                    </a:p>
                  </a:txBody>
                  <a:tcPr/>
                </a:tc>
                <a:tc hMerge="1">
                  <a:tcPr/>
                </a:tc>
                <a:tc hMerge="1">
                  <a:tcPr/>
                </a:tc>
              </a:tr>
              <a:tr h="762000">
                <a:tc vMerge="1">
                  <a:tcPr>
                    <a:solidFill>
                      <a:schemeClr val="accent5">
                        <a:lumMod val="75000"/>
                      </a:schemeClr>
                    </a:solidFill>
                  </a:tcPr>
                </a:tc>
                <a:tc gridSpan="3">
                  <a:txBody>
                    <a:bodyPr/>
                    <a:p>
                      <a:pPr>
                        <a:buNone/>
                      </a:pPr>
                      <a:r>
                        <a:rPr lang="zh-CN" altLang="en-US"/>
                        <a:t>It’s hard to list all the things I want you to know, so </a:t>
                      </a:r>
                      <a:r>
                        <a:rPr lang="zh-CN" altLang="en-US">
                          <a:solidFill>
                            <a:srgbClr val="C00000"/>
                          </a:solidFill>
                        </a:rPr>
                        <a:t>I downloaded an article introducing the topic. I suggest you reading it before coming to China</a:t>
                      </a:r>
                      <a:r>
                        <a:rPr lang="zh-CN" altLang="en-US"/>
                        <a:t>. </a:t>
                      </a:r>
                      <a:r>
                        <a:rPr lang="zh-CN" altLang="en-US">
                          <a:solidFill>
                            <a:srgbClr val="7030A0"/>
                          </a:solidFill>
                        </a:rPr>
                        <a:t>Looking forward to meeting you.</a:t>
                      </a:r>
                      <a:r>
                        <a:rPr lang="zh-CN" altLang="en-US"/>
                        <a:t> （</a:t>
                      </a:r>
                      <a:r>
                        <a:rPr lang="zh-CN" altLang="en-US">
                          <a:solidFill>
                            <a:srgbClr val="C00000"/>
                          </a:solidFill>
                        </a:rPr>
                        <a:t>建议</a:t>
                      </a:r>
                      <a:r>
                        <a:rPr lang="zh-CN" altLang="en-US"/>
                        <a:t>+</a:t>
                      </a:r>
                      <a:r>
                        <a:rPr lang="en-US" altLang="zh-CN"/>
                        <a:t> </a:t>
                      </a:r>
                      <a:r>
                        <a:rPr lang="zh-CN" altLang="en-US">
                          <a:solidFill>
                            <a:srgbClr val="7030A0"/>
                          </a:solidFill>
                        </a:rPr>
                        <a:t>期待</a:t>
                      </a:r>
                      <a:r>
                        <a:rPr lang="zh-CN" altLang="en-US"/>
                        <a:t>）</a:t>
                      </a:r>
                      <a:endParaRPr lang="zh-CN" altLang="en-US"/>
                    </a:p>
                  </a:txBody>
                  <a:tcPr/>
                </a:tc>
                <a:tc hMerge="1">
                  <a:tcPr/>
                </a:tc>
                <a:tc h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484158" y="696059"/>
            <a:ext cx="609441" cy="548498"/>
          </a:xfrm>
          <a:prstGeom prst="rect">
            <a:avLst/>
          </a:prstGeom>
          <a:solidFill>
            <a:schemeClr val="accent5">
              <a:lumMod val="75000"/>
            </a:schemeClr>
          </a:solidFill>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6128063" y="671"/>
            <a:ext cx="1412767" cy="7062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a:solidFill>
            <a:schemeClr val="accent5">
              <a:lumMod val="75000"/>
            </a:schemeClr>
          </a:solidFill>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7243602" y="671"/>
            <a:ext cx="2565341" cy="3073338"/>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a:solidFill>
            <a:schemeClr val="accent5">
              <a:lumMod val="75000"/>
            </a:schemeClr>
          </a:solidFill>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5331490" y="95575"/>
            <a:ext cx="1373201" cy="13740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a:solidFill>
            <a:schemeClr val="accent5">
              <a:lumMod val="75000"/>
            </a:schemeClr>
          </a:solidFill>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4919306" y="827049"/>
            <a:ext cx="620616" cy="620616"/>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a:solidFill>
            <a:schemeClr val="accent5">
              <a:lumMod val="75000"/>
            </a:schemeClr>
          </a:solidFill>
        </p:spPr>
      </p:pic>
      <p:sp>
        <p:nvSpPr>
          <p:cNvPr id="14" name="PA_矩形 13"/>
          <p:cNvSpPr/>
          <p:nvPr>
            <p:custDataLst>
              <p:tags r:id="rId12"/>
            </p:custDataLst>
          </p:nvPr>
        </p:nvSpPr>
        <p:spPr>
          <a:xfrm rot="2685974">
            <a:off x="8480108" y="2550795"/>
            <a:ext cx="887730" cy="914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PA_矩形 14"/>
          <p:cNvSpPr/>
          <p:nvPr>
            <p:custDataLst>
              <p:tags r:id="rId13"/>
            </p:custDataLst>
          </p:nvPr>
        </p:nvSpPr>
        <p:spPr>
          <a:xfrm rot="2685974">
            <a:off x="6540218" y="2424023"/>
            <a:ext cx="328943" cy="3289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PA_矩形 15"/>
          <p:cNvSpPr/>
          <p:nvPr>
            <p:custDataLst>
              <p:tags r:id="rId14"/>
            </p:custDataLst>
          </p:nvPr>
        </p:nvSpPr>
        <p:spPr>
          <a:xfrm rot="2657183">
            <a:off x="5387135" y="1341874"/>
            <a:ext cx="481397" cy="406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PA_矩形 16"/>
          <p:cNvSpPr/>
          <p:nvPr>
            <p:custDataLst>
              <p:tags r:id="rId15"/>
            </p:custDataLst>
          </p:nvPr>
        </p:nvSpPr>
        <p:spPr>
          <a:xfrm rot="2685974">
            <a:off x="4535268" y="1005446"/>
            <a:ext cx="255635" cy="2556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PA_矩形 17"/>
          <p:cNvSpPr/>
          <p:nvPr>
            <p:custDataLst>
              <p:tags r:id="rId16"/>
            </p:custDataLst>
          </p:nvPr>
        </p:nvSpPr>
        <p:spPr>
          <a:xfrm rot="2685974">
            <a:off x="4513497" y="554376"/>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PA_矩形 18"/>
          <p:cNvSpPr/>
          <p:nvPr>
            <p:custDataLst>
              <p:tags r:id="rId17"/>
            </p:custDataLst>
          </p:nvPr>
        </p:nvSpPr>
        <p:spPr>
          <a:xfrm rot="2685974">
            <a:off x="9198017" y="2723177"/>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PA_矩形 21"/>
          <p:cNvSpPr/>
          <p:nvPr>
            <p:custDataLst>
              <p:tags r:id="rId18"/>
            </p:custDataLst>
          </p:nvPr>
        </p:nvSpPr>
        <p:spPr>
          <a:xfrm rot="2685974">
            <a:off x="4920751" y="2490581"/>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PA_任意多边形 22"/>
          <p:cNvSpPr/>
          <p:nvPr>
            <p:custDataLst>
              <p:tags r:id="rId19"/>
            </p:custDataLst>
          </p:nvPr>
        </p:nvSpPr>
        <p:spPr>
          <a:xfrm rot="2680233">
            <a:off x="5056697" y="3653895"/>
            <a:ext cx="5392006" cy="4748016"/>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24" name="PA_直接连接符 23"/>
          <p:cNvCxnSpPr/>
          <p:nvPr>
            <p:custDataLst>
              <p:tags r:id="rId20"/>
            </p:custDataLst>
          </p:nvPr>
        </p:nvCxnSpPr>
        <p:spPr>
          <a:xfrm>
            <a:off x="7500347" y="2697825"/>
            <a:ext cx="3136826" cy="3061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4447534" y="2727980"/>
            <a:ext cx="3054192" cy="306763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3785910" y="5803457"/>
            <a:ext cx="3136826" cy="3061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445538" y="1613608"/>
            <a:ext cx="6695000" cy="1753235"/>
          </a:xfrm>
          <a:prstGeom prst="rect">
            <a:avLst/>
          </a:prstGeom>
          <a:noFill/>
        </p:spPr>
        <p:txBody>
          <a:bodyPr wrap="square" rtlCol="0">
            <a:spAutoFit/>
          </a:bodyPr>
          <a:lstStyle/>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奇迹总在拼搏之后；</a:t>
            </a:r>
            <a:endParaRPr lang="zh-CN" altLang="en-US" sz="3600" b="1" smtClean="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成功蕴于进取之中。</a:t>
            </a:r>
            <a:endParaRPr lang="zh-CN" altLang="en-US" sz="3600" b="1" smtClean="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     </a:t>
            </a:r>
            <a:r>
              <a:rPr lang="zh-CN" altLang="en-US" sz="2100" b="1" smtClean="0">
                <a:solidFill>
                  <a:schemeClr val="accent5">
                    <a:lumMod val="75000"/>
                  </a:schemeClr>
                </a:solidFill>
                <a:latin typeface="微软雅黑" panose="020B0503020204020204" pitchFamily="34" charset="-122"/>
                <a:ea typeface="微软雅黑" panose="020B0503020204020204" pitchFamily="34" charset="-122"/>
              </a:rPr>
              <a:t>——“溯恩高中英语”寄语高三考生</a:t>
            </a:r>
            <a:endParaRPr lang="zh-CN" altLang="en-US" sz="2100" b="1" smtClean="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4"/>
          <a:stretch>
            <a:fillRect/>
          </a:stretch>
        </p:blipFill>
        <p:spPr>
          <a:xfrm rot="2520000">
            <a:off x="5541645" y="674846"/>
            <a:ext cx="3673316" cy="2815590"/>
          </a:xfrm>
          <a:prstGeom prst="rect">
            <a:avLst/>
          </a:prstGeom>
          <a:noFill/>
          <a:ln w="9525">
            <a:noFill/>
          </a:ln>
        </p:spPr>
      </p:pic>
      <p:pic>
        <p:nvPicPr>
          <p:cNvPr id="5" name="图片 4"/>
          <p:cNvPicPr>
            <a:picLocks noChangeAspect="1"/>
          </p:cNvPicPr>
          <p:nvPr/>
        </p:nvPicPr>
        <p:blipFill>
          <a:blip r:embed="rId25"/>
          <a:stretch>
            <a:fillRect/>
          </a:stretch>
        </p:blipFill>
        <p:spPr>
          <a:xfrm>
            <a:off x="6287453" y="1408271"/>
            <a:ext cx="2711291" cy="2457450"/>
          </a:xfrm>
          <a:prstGeom prst="ellipse">
            <a:avLst/>
          </a:prstGeom>
          <a:solidFill>
            <a:schemeClr val="accent5">
              <a:lumMod val="75000"/>
            </a:schemeClr>
          </a:solidFill>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99885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落款</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06070" y="681355"/>
            <a:ext cx="8426450" cy="3161030"/>
          </a:xfrm>
          <a:prstGeom prst="rect">
            <a:avLst/>
          </a:prstGeom>
          <a:noFill/>
        </p:spPr>
        <p:txBody>
          <a:bodyPr wrap="square" rtlCol="0" anchor="t">
            <a:spAutoFit/>
          </a:bodyPr>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①书面通知: </a:t>
            </a:r>
            <a:r>
              <a:rPr lang="zh-CN" altLang="en-US" sz="1800" dirty="0" smtClean="0">
                <a:noFill/>
                <a:latin typeface="Times New Roman" panose="02020603050405020304" pitchFamily="18" charset="0"/>
                <a:cs typeface="Times New Roman" panose="02020603050405020304" pitchFamily="18" charset="0"/>
              </a:rPr>
              <a:t>The Students’ Union</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October 10</a:t>
            </a:r>
            <a:r>
              <a:rPr lang="en-US" altLang="zh-CN" sz="1800" baseline="30000" dirty="0" smtClean="0">
                <a:noFill/>
                <a:latin typeface="Times New Roman" panose="02020603050405020304" pitchFamily="18" charset="0"/>
                <a:cs typeface="Times New Roman" panose="02020603050405020304" pitchFamily="18" charset="0"/>
              </a:rPr>
              <a:t>th</a:t>
            </a:r>
            <a:r>
              <a:rPr lang="zh-CN" altLang="en-US" sz="1800" dirty="0" smtClean="0">
                <a:noFill/>
                <a:latin typeface="Times New Roman" panose="02020603050405020304" pitchFamily="18" charset="0"/>
                <a:cs typeface="Times New Roman" panose="02020603050405020304" pitchFamily="18" charset="0"/>
              </a:rPr>
              <a:t>, 2020</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②口头通知 /   演讲稿：</a:t>
            </a:r>
            <a:r>
              <a:rPr lang="zh-CN" altLang="en-US" sz="1800" dirty="0" smtClean="0">
                <a:noFill/>
                <a:latin typeface="Times New Roman" panose="02020603050405020304" pitchFamily="18" charset="0"/>
                <a:cs typeface="Times New Roman" panose="02020603050405020304" pitchFamily="18" charset="0"/>
              </a:rPr>
              <a:t>Thank you</a:t>
            </a:r>
            <a:r>
              <a:rPr lang="en-US" altLang="zh-CN" sz="1800" dirty="0" smtClean="0">
                <a:noFill/>
                <a:latin typeface="Times New Roman" panose="02020603050405020304" pitchFamily="18" charset="0"/>
                <a:cs typeface="Times New Roman" panose="02020603050405020304" pitchFamily="18" charset="0"/>
              </a:rPr>
              <a:t>!</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③信件邮件：</a:t>
            </a:r>
            <a:r>
              <a:rPr lang="zh-CN" altLang="en-US" sz="1800" dirty="0" smtClean="0">
                <a:latin typeface="Times New Roman" panose="02020603050405020304" pitchFamily="18" charset="0"/>
                <a:cs typeface="Times New Roman" panose="02020603050405020304" pitchFamily="18" charset="0"/>
                <a:sym typeface="+mn-ea"/>
              </a:rPr>
              <a:t>写给长辈上级</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noFill/>
                <a:latin typeface="Times New Roman" panose="02020603050405020304" pitchFamily="18" charset="0"/>
                <a:cs typeface="Times New Roman" panose="02020603050405020304" pitchFamily="18" charset="0"/>
              </a:rPr>
              <a:t>Yours respectfully,  </a:t>
            </a:r>
            <a:r>
              <a:rPr lang="zh-CN" altLang="en-US" sz="1800" baseline="-25000" dirty="0" smtClean="0">
                <a:noFill/>
                <a:latin typeface="Times New Roman" panose="02020603050405020304" pitchFamily="18" charset="0"/>
                <a:cs typeface="Times New Roman" panose="02020603050405020304" pitchFamily="18" charset="0"/>
              </a:rPr>
              <a:t>此致敬礼</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Li Hua  </a:t>
            </a:r>
            <a:endParaRPr lang="zh-CN" altLang="en-US" sz="1800" dirty="0" smtClean="0">
              <a:latin typeface="Times New Roman" panose="02020603050405020304" pitchFamily="18" charset="0"/>
              <a:cs typeface="Times New Roman" panose="02020603050405020304" pitchFamily="18" charset="0"/>
            </a:endParaRPr>
          </a:p>
          <a:p>
            <a:pPr fontAlgn="auto">
              <a:lnSpc>
                <a:spcPts val="26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写给商务/平辈朋友</a:t>
            </a:r>
            <a:endParaRPr lang="zh-CN" altLang="en-US" sz="1800" dirty="0" smtClean="0">
              <a:latin typeface="Times New Roman" panose="02020603050405020304" pitchFamily="18" charset="0"/>
              <a:cs typeface="Times New Roman" panose="02020603050405020304" pitchFamily="18" charset="0"/>
            </a:endParaRPr>
          </a:p>
          <a:p>
            <a:pPr fontAlgn="auto">
              <a:lnSpc>
                <a:spcPts val="2660"/>
              </a:lnSpc>
            </a:pP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Yours cordially/ faithfully/ genuinely,   </a:t>
            </a:r>
            <a:r>
              <a:rPr lang="zh-CN" altLang="en-US" sz="1800" baseline="-25000" dirty="0" smtClean="0">
                <a:noFill/>
                <a:latin typeface="Times New Roman" panose="02020603050405020304" pitchFamily="18" charset="0"/>
                <a:cs typeface="Times New Roman" panose="02020603050405020304" pitchFamily="18" charset="0"/>
              </a:rPr>
              <a:t> 真诚的/热忱的/忠诚的</a:t>
            </a:r>
            <a:endParaRPr lang="zh-CN" altLang="en-US" sz="1800" dirty="0" smtClean="0">
              <a:noFill/>
              <a:latin typeface="Times New Roman" panose="02020603050405020304" pitchFamily="18" charset="0"/>
              <a:cs typeface="Times New Roman" panose="02020603050405020304" pitchFamily="18" charset="0"/>
            </a:endParaRPr>
          </a:p>
          <a:p>
            <a:pPr fontAlgn="auto">
              <a:lnSpc>
                <a:spcPts val="2660"/>
              </a:lnSpc>
            </a:pPr>
            <a:r>
              <a:rPr lang="zh-CN" altLang="en-US" sz="1800" dirty="0" smtClean="0">
                <a:noFill/>
                <a:latin typeface="Times New Roman" panose="02020603050405020304" pitchFamily="18" charset="0"/>
                <a:cs typeface="Times New Roman" panose="02020603050405020304" pitchFamily="18" charset="0"/>
              </a:rPr>
              <a:t>           </a:t>
            </a:r>
            <a:r>
              <a:rPr lang="en-US" altLang="zh-CN" sz="1800" dirty="0" smtClean="0">
                <a:noFill/>
                <a:latin typeface="Times New Roman" panose="02020603050405020304" pitchFamily="18" charset="0"/>
                <a:cs typeface="Times New Roman" panose="02020603050405020304" pitchFamily="18" charset="0"/>
              </a:rPr>
              <a:t>                                          </a:t>
            </a:r>
            <a:r>
              <a:rPr lang="zh-CN" altLang="en-US" sz="1800" dirty="0" smtClean="0">
                <a:noFill/>
                <a:latin typeface="Times New Roman" panose="02020603050405020304" pitchFamily="18" charset="0"/>
                <a:cs typeface="Times New Roman" panose="02020603050405020304" pitchFamily="18" charset="0"/>
              </a:rPr>
              <a:t> Li Hua</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660"/>
              </a:lnSpc>
            </a:pPr>
            <a:r>
              <a:rPr lang="zh-CN" altLang="en-US" sz="1800" b="1" dirty="0" smtClean="0">
                <a:solidFill>
                  <a:schemeClr val="accent5">
                    <a:lumMod val="50000"/>
                  </a:schemeClr>
                </a:solidFill>
                <a:latin typeface="Times New Roman" panose="02020603050405020304" pitchFamily="18" charset="0"/>
                <a:cs typeface="Times New Roman" panose="02020603050405020304" pitchFamily="18" charset="0"/>
              </a:rPr>
              <a:t>④倡议书：</a:t>
            </a:r>
            <a:r>
              <a:rPr lang="zh-CN" altLang="en-US" sz="1800" dirty="0" smtClean="0">
                <a:noFill/>
                <a:latin typeface="Times New Roman" panose="02020603050405020304" pitchFamily="18" charset="0"/>
                <a:cs typeface="Times New Roman" panose="02020603050405020304" pitchFamily="18" charset="0"/>
              </a:rPr>
              <a:t>The Students’ Union</a:t>
            </a:r>
            <a:endParaRPr lang="zh-CN" altLang="en-US" sz="1800" dirty="0" smtClean="0">
              <a:noFill/>
              <a:latin typeface="Times New Roman" panose="02020603050405020304" pitchFamily="18" charset="0"/>
              <a:cs typeface="Times New Roman" panose="02020603050405020304" pitchFamily="18" charset="0"/>
            </a:endParaRPr>
          </a:p>
        </p:txBody>
      </p:sp>
      <p:sp>
        <p:nvSpPr>
          <p:cNvPr id="3" name="文本框 2"/>
          <p:cNvSpPr txBox="1"/>
          <p:nvPr/>
        </p:nvSpPr>
        <p:spPr>
          <a:xfrm>
            <a:off x="1885315" y="576580"/>
            <a:ext cx="3557905" cy="773430"/>
          </a:xfrm>
          <a:prstGeom prst="rect">
            <a:avLst/>
          </a:prstGeom>
          <a:noFill/>
        </p:spPr>
        <p:txBody>
          <a:bodyPr wrap="squar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The Students’ Union</a:t>
            </a:r>
            <a:endParaRPr lang="zh-CN" altLang="en-US" sz="1800" dirty="0" smtClean="0">
              <a:latin typeface="Times New Roman" panose="02020603050405020304" pitchFamily="18" charset="0"/>
              <a:cs typeface="Times New Roman" panose="02020603050405020304" pitchFamily="18" charset="0"/>
              <a:sym typeface="+mn-ea"/>
            </a:endParaRPr>
          </a:p>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October 10</a:t>
            </a:r>
            <a:r>
              <a:rPr lang="en-US" altLang="zh-CN" sz="1800" baseline="30000" dirty="0" smtClean="0">
                <a:latin typeface="Times New Roman" panose="02020603050405020304" pitchFamily="18" charset="0"/>
                <a:cs typeface="Times New Roman" panose="02020603050405020304" pitchFamily="18" charset="0"/>
                <a:sym typeface="+mn-ea"/>
              </a:rPr>
              <a:t>th</a:t>
            </a:r>
            <a:r>
              <a:rPr lang="zh-CN" altLang="en-US" sz="1800" dirty="0" smtClean="0">
                <a:latin typeface="Times New Roman" panose="02020603050405020304" pitchFamily="18" charset="0"/>
                <a:cs typeface="Times New Roman" panose="02020603050405020304" pitchFamily="18" charset="0"/>
                <a:sym typeface="+mn-ea"/>
              </a:rPr>
              <a:t>, 2020</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3389630" y="1350010"/>
            <a:ext cx="1243330" cy="432435"/>
          </a:xfrm>
          <a:prstGeom prst="rect">
            <a:avLst/>
          </a:prstGeom>
          <a:noFill/>
        </p:spPr>
        <p:txBody>
          <a:bodyPr wrap="non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Thank you</a:t>
            </a:r>
            <a:r>
              <a:rPr lang="en-US" altLang="zh-CN" sz="1800" dirty="0" smtClean="0">
                <a:latin typeface="Times New Roman" panose="02020603050405020304" pitchFamily="18" charset="0"/>
                <a:cs typeface="Times New Roman" panose="02020603050405020304" pitchFamily="18" charset="0"/>
                <a:sym typeface="+mn-ea"/>
              </a:rPr>
              <a:t>!</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3331845" y="1739900"/>
            <a:ext cx="3862070" cy="773430"/>
          </a:xfrm>
          <a:prstGeom prst="rect">
            <a:avLst/>
          </a:prstGeom>
          <a:noFill/>
        </p:spPr>
        <p:txBody>
          <a:bodyPr wrap="squar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Yours respectfully,  </a:t>
            </a:r>
            <a:r>
              <a:rPr lang="zh-CN" altLang="en-US" sz="1800" baseline="-25000" dirty="0" smtClean="0">
                <a:latin typeface="Times New Roman" panose="02020603050405020304" pitchFamily="18" charset="0"/>
                <a:cs typeface="Times New Roman" panose="02020603050405020304" pitchFamily="18" charset="0"/>
                <a:sym typeface="+mn-ea"/>
              </a:rPr>
              <a:t>此致敬礼</a:t>
            </a:r>
            <a:endParaRPr lang="zh-CN" altLang="en-US" sz="1800" dirty="0" smtClean="0">
              <a:latin typeface="Times New Roman" panose="02020603050405020304" pitchFamily="18" charset="0"/>
              <a:cs typeface="Times New Roman" panose="02020603050405020304" pitchFamily="18" charset="0"/>
            </a:endParaRPr>
          </a:p>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Li Hua  </a:t>
            </a:r>
            <a:endParaRPr lang="zh-CN" altLang="en-US"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3214370" y="2732405"/>
            <a:ext cx="5676900" cy="773430"/>
          </a:xfrm>
          <a:prstGeom prst="rect">
            <a:avLst/>
          </a:prstGeom>
          <a:noFill/>
        </p:spPr>
        <p:txBody>
          <a:bodyPr wrap="square" rtlCol="0" anchor="t">
            <a:spAutoFit/>
          </a:bodyPr>
          <a:p>
            <a:pPr algn="l">
              <a:lnSpc>
                <a:spcPts val="2660"/>
              </a:lnSpc>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Yours cordially/ faithfully/ genuinely,   </a:t>
            </a:r>
            <a:r>
              <a:rPr lang="zh-CN" altLang="en-US" sz="1800" baseline="-25000" dirty="0" smtClean="0">
                <a:latin typeface="Times New Roman" panose="02020603050405020304" pitchFamily="18" charset="0"/>
                <a:cs typeface="Times New Roman" panose="02020603050405020304" pitchFamily="18" charset="0"/>
                <a:sym typeface="+mn-ea"/>
              </a:rPr>
              <a:t> 真诚的/热忱的/忠诚的</a:t>
            </a:r>
            <a:endParaRPr lang="zh-CN" altLang="en-US" sz="1800" dirty="0" smtClean="0">
              <a:latin typeface="Times New Roman" panose="02020603050405020304" pitchFamily="18" charset="0"/>
              <a:cs typeface="Times New Roman" panose="02020603050405020304" pitchFamily="18" charset="0"/>
            </a:endParaRPr>
          </a:p>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  Li Hua</a:t>
            </a:r>
            <a:endParaRPr lang="zh-CN" altLang="en-US"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588135" y="3456305"/>
            <a:ext cx="2240280" cy="432435"/>
          </a:xfrm>
          <a:prstGeom prst="rect">
            <a:avLst/>
          </a:prstGeom>
          <a:noFill/>
        </p:spPr>
        <p:txBody>
          <a:bodyPr wrap="none" rtlCol="0" anchor="t">
            <a:spAutoFit/>
          </a:bodyPr>
          <a:p>
            <a:pPr algn="l">
              <a:lnSpc>
                <a:spcPts val="2660"/>
              </a:lnSpc>
            </a:pPr>
            <a:r>
              <a:rPr lang="zh-CN" altLang="en-US" sz="1800" dirty="0" smtClean="0">
                <a:latin typeface="Times New Roman" panose="02020603050405020304" pitchFamily="18" charset="0"/>
                <a:cs typeface="Times New Roman" panose="02020603050405020304" pitchFamily="18" charset="0"/>
                <a:sym typeface="+mn-ea"/>
              </a:rPr>
              <a:t>The Students’ Union</a:t>
            </a:r>
            <a:endParaRPr lang="zh-CN" altLang="en-US"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6" grpId="0"/>
      <p:bldP spid="6" grpId="1"/>
      <p:bldP spid="7" grpId="0"/>
      <p:bldP spid="7" grpId="1"/>
      <p:bldP spid="8" grpId="0"/>
      <p:bldP spid="8"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330327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非书信类格式</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11" name="表格 10"/>
          <p:cNvGraphicFramePr/>
          <p:nvPr>
            <p:custDataLst>
              <p:tags r:id="rId3"/>
            </p:custDataLst>
          </p:nvPr>
        </p:nvGraphicFramePr>
        <p:xfrm>
          <a:off x="216535" y="640715"/>
          <a:ext cx="8754110" cy="4283710"/>
        </p:xfrm>
        <a:graphic>
          <a:graphicData uri="http://schemas.openxmlformats.org/drawingml/2006/table">
            <a:tbl>
              <a:tblPr firstRow="1" bandRow="1">
                <a:tableStyleId>{5C22544A-7EE6-4342-B048-85BDC9FD1C3A}</a:tableStyleId>
              </a:tblPr>
              <a:tblGrid>
                <a:gridCol w="2228850"/>
                <a:gridCol w="6525260"/>
              </a:tblGrid>
              <a:tr h="289560">
                <a:tc>
                  <a:txBody>
                    <a:bodyPr/>
                    <a:p>
                      <a:pPr algn="ctr">
                        <a:spcAft>
                          <a:spcPts val="0"/>
                        </a:spcAft>
                      </a:pPr>
                      <a:r>
                        <a:rPr lang="zh-CN" sz="1800" kern="100">
                          <a:latin typeface="Calibri" panose="020F0502020204030204"/>
                          <a:ea typeface="宋体" panose="02010600030101010101" pitchFamily="2" charset="-122"/>
                          <a:cs typeface="Times New Roman" panose="02020603050405020304"/>
                        </a:rPr>
                        <a:t>体裁</a:t>
                      </a:r>
                      <a:endParaRPr lang="zh-CN" sz="1800" kern="100">
                        <a:latin typeface="Calibri" panose="020F0502020204030204"/>
                        <a:ea typeface="宋体" panose="02010600030101010101" pitchFamily="2" charset="-122"/>
                        <a:cs typeface="Times New Roman" panose="02020603050405020304"/>
                      </a:endParaRPr>
                    </a:p>
                  </a:txBody>
                  <a:tcPr marL="68580" marR="68580" marT="0" marB="0">
                    <a:solidFill>
                      <a:schemeClr val="accent5">
                        <a:lumMod val="75000"/>
                      </a:schemeClr>
                    </a:solidFill>
                  </a:tcPr>
                </a:tc>
                <a:tc>
                  <a:txBody>
                    <a:bodyPr/>
                    <a:p>
                      <a:pPr algn="ctr">
                        <a:spcAft>
                          <a:spcPts val="0"/>
                        </a:spcAft>
                      </a:pPr>
                      <a:r>
                        <a:rPr lang="zh-CN" sz="1800" kern="100" dirty="0">
                          <a:latin typeface="Calibri" panose="020F0502020204030204"/>
                          <a:ea typeface="宋体" panose="02010600030101010101" pitchFamily="2" charset="-122"/>
                          <a:cs typeface="Times New Roman" panose="02020603050405020304"/>
                        </a:rPr>
                        <a:t>格式</a:t>
                      </a:r>
                      <a:endParaRPr lang="zh-CN" sz="1800" kern="100" dirty="0">
                        <a:latin typeface="Calibri" panose="020F0502020204030204"/>
                        <a:ea typeface="宋体" panose="02010600030101010101" pitchFamily="2" charset="-122"/>
                        <a:cs typeface="Times New Roman" panose="02020603050405020304"/>
                      </a:endParaRPr>
                    </a:p>
                  </a:txBody>
                  <a:tcPr marL="68580" marR="68580" marT="0" marB="0">
                    <a:solidFill>
                      <a:schemeClr val="accent5">
                        <a:lumMod val="75000"/>
                      </a:schemeClr>
                    </a:solidFill>
                  </a:tcPr>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倡议书</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algn="l">
                        <a:spcAft>
                          <a:spcPts val="0"/>
                        </a:spcAft>
                      </a:pPr>
                      <a:r>
                        <a:rPr lang="en-US" altLang="zh-CN" sz="1600" b="1" kern="100" dirty="0">
                          <a:solidFill>
                            <a:srgbClr val="002060"/>
                          </a:solidFill>
                          <a:latin typeface="Calibri" panose="020F0502020204030204" pitchFamily="34" charset="0"/>
                          <a:ea typeface="+mn-ea"/>
                          <a:cs typeface="Times New Roman" panose="02020603050405020304"/>
                        </a:rPr>
                        <a:t>1.</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Dear fellow students, /Dear friends,</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kern="100" dirty="0">
                          <a:latin typeface="Calibri" panose="020F0502020204030204" pitchFamily="34" charset="0"/>
                          <a:ea typeface="+mn-ea"/>
                          <a:cs typeface="Times New Roman" panose="02020603050405020304"/>
                        </a:rPr>
                        <a:t>2.</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3.</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落款（</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 The </a:t>
                      </a:r>
                      <a:r>
                        <a:rPr lang="en-US" altLang="zh-CN" sz="1600" b="1" kern="100" dirty="0">
                          <a:solidFill>
                            <a:srgbClr val="C00000"/>
                          </a:solidFill>
                          <a:latin typeface="Calibri" panose="020F0502020204030204" pitchFamily="34" charset="0"/>
                          <a:ea typeface="+mn-ea"/>
                          <a:cs typeface="Times New Roman" panose="02020603050405020304"/>
                        </a:rPr>
                        <a:t>Students’ Union</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，发文日期</a:t>
                      </a:r>
                      <a:r>
                        <a:rPr lang="zh-CN" altLang="en-US" sz="1600" b="1" kern="100" dirty="0">
                          <a:solidFill>
                            <a:srgbClr val="C00000"/>
                          </a:solidFill>
                          <a:latin typeface="Calibri" panose="020F0502020204030204" pitchFamily="34" charset="0"/>
                          <a:ea typeface="宋体" panose="02010600030101010101" pitchFamily="2" charset="-122"/>
                          <a:cs typeface="Times New Roman" panose="02020603050405020304"/>
                        </a:rPr>
                        <a:t>）</a:t>
                      </a:r>
                      <a:r>
                        <a:rPr lang="en-US" altLang="zh-CN" sz="1600" kern="100" dirty="0">
                          <a:latin typeface="Calibri" panose="020F0502020204030204" pitchFamily="34" charset="0"/>
                          <a:ea typeface="宋体" panose="02010600030101010101" pitchFamily="2" charset="-122"/>
                          <a:cs typeface="Times New Roman" panose="02020603050405020304"/>
                        </a:rPr>
                        <a:t>  </a:t>
                      </a:r>
                      <a:endParaRPr lang="zh-CN" altLang="en-US" sz="1600" b="1" kern="100" dirty="0">
                        <a:solidFill>
                          <a:srgbClr val="7030A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演讲稿</a:t>
                      </a:r>
                      <a:endParaRPr lang="zh-CN" altLang="zh-CN" sz="1600" b="1" kern="100" dirty="0">
                        <a:latin typeface="Calibri" panose="020F0502020204030204" pitchFamily="34" charset="0"/>
                        <a:ea typeface="宋体" panose="02010600030101010101" pitchFamily="2" charset="-122"/>
                        <a:cs typeface="Times New Roman" panose="02020603050405020304"/>
                      </a:endParaRPr>
                    </a:p>
                    <a:p>
                      <a:pPr algn="ctr">
                        <a:spcAft>
                          <a:spcPts val="0"/>
                        </a:spcAft>
                      </a:pP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algn="l">
                        <a:spcAft>
                          <a:spcPts val="0"/>
                        </a:spcAft>
                      </a:pPr>
                      <a:r>
                        <a:rPr lang="en-US" altLang="zh-CN" sz="1600" b="1" kern="100" dirty="0">
                          <a:solidFill>
                            <a:srgbClr val="002060"/>
                          </a:solidFill>
                          <a:latin typeface="Calibri" panose="020F0502020204030204" pitchFamily="34" charset="0"/>
                          <a:ea typeface="+mn-ea"/>
                          <a:cs typeface="Times New Roman" panose="02020603050405020304"/>
                        </a:rPr>
                        <a:t>1.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Ladies and gentlemen/ Dear friends/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kern="100" dirty="0">
                          <a:solidFill>
                            <a:srgbClr val="C00000"/>
                          </a:solidFill>
                          <a:latin typeface="Calibri" panose="020F0502020204030204" pitchFamily="34" charset="0"/>
                          <a:ea typeface="宋体" panose="02010600030101010101" pitchFamily="2" charset="-122"/>
                          <a:cs typeface="Times New Roman" panose="02020603050405020304"/>
                        </a:rPr>
                        <a:t> </a:t>
                      </a:r>
                      <a:endParaRPr lang="en-US" altLang="zh-CN" sz="1600" kern="100" dirty="0">
                        <a:solidFill>
                          <a:srgbClr val="C00000"/>
                        </a:solidFill>
                        <a:latin typeface="Calibri" panose="020F0502020204030204" pitchFamily="34" charset="0"/>
                        <a:ea typeface="宋体" panose="02010600030101010101" pitchFamily="2" charset="-122"/>
                        <a:cs typeface="Times New Roman" panose="02020603050405020304"/>
                      </a:endParaRPr>
                    </a:p>
                    <a:p>
                      <a:pPr algn="l">
                        <a:spcAft>
                          <a:spcPts val="0"/>
                        </a:spcAft>
                      </a:pPr>
                      <a:r>
                        <a:rPr lang="en-US" altLang="zh-CN" sz="1600" b="1" kern="100" dirty="0">
                          <a:solidFill>
                            <a:srgbClr val="C00000"/>
                          </a:solidFill>
                          <a:latin typeface="Calibri" panose="020F0502020204030204" pitchFamily="34" charset="0"/>
                          <a:ea typeface="+mn-ea"/>
                          <a:cs typeface="Times New Roman" panose="02020603050405020304"/>
                        </a:rPr>
                        <a:t>3.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结尾致谢语：</a:t>
                      </a:r>
                      <a:r>
                        <a:rPr lang="en-US" altLang="zh-CN" sz="1600" b="1" kern="100" dirty="0">
                          <a:solidFill>
                            <a:srgbClr val="C00000"/>
                          </a:solidFill>
                          <a:latin typeface="Calibri" panose="020F0502020204030204" pitchFamily="34" charset="0"/>
                          <a:ea typeface="+mn-ea"/>
                          <a:cs typeface="Times New Roman" panose="02020603050405020304"/>
                        </a:rPr>
                        <a:t>Thank you for …</a:t>
                      </a:r>
                      <a:endParaRPr lang="en-US" altLang="zh-CN" sz="1600" b="1" kern="100" dirty="0">
                        <a:solidFill>
                          <a:srgbClr val="C00000"/>
                        </a:solidFill>
                        <a:latin typeface="Calibri" panose="020F0502020204030204" pitchFamily="34" charset="0"/>
                        <a:ea typeface="+mn-ea"/>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致辞</a:t>
                      </a:r>
                      <a:r>
                        <a:rPr lang="zh-CN" altLang="zh-CN" sz="1600" b="1" kern="100" dirty="0">
                          <a:latin typeface="Calibri" panose="020F0502020204030204" pitchFamily="34" charset="0"/>
                          <a:ea typeface="宋体" panose="02010600030101010101" pitchFamily="2" charset="-122"/>
                          <a:cs typeface="Times New Roman" panose="02020603050405020304"/>
                          <a:sym typeface="+mn-ea"/>
                        </a:rPr>
                        <a:t>（欢迎/ 欢送 ）</a:t>
                      </a:r>
                      <a:r>
                        <a:rPr lang="en-US" altLang="zh-CN" sz="1600" b="1" kern="100" dirty="0">
                          <a:latin typeface="Calibri" panose="020F0502020204030204" pitchFamily="34" charset="0"/>
                          <a:ea typeface="宋体" panose="02010600030101010101" pitchFamily="2" charset="-122"/>
                          <a:cs typeface="Times New Roman" panose="02020603050405020304"/>
                          <a:sym typeface="+mn-ea"/>
                        </a:rPr>
                        <a:t>/</a:t>
                      </a:r>
                      <a:r>
                        <a:rPr lang="zh-CN" altLang="zh-CN" sz="1600" b="1" kern="100" dirty="0">
                          <a:latin typeface="Calibri" panose="020F0502020204030204" pitchFamily="34" charset="0"/>
                          <a:ea typeface="宋体" panose="02010600030101010101" pitchFamily="2" charset="-122"/>
                          <a:cs typeface="Times New Roman" panose="02020603050405020304"/>
                          <a:sym typeface="+mn-ea"/>
                        </a:rPr>
                        <a:t>会议</a:t>
                      </a:r>
                      <a:r>
                        <a:rPr lang="zh-CN" altLang="zh-CN" sz="1600" b="1" kern="100" dirty="0">
                          <a:latin typeface="Calibri" panose="020F0502020204030204" pitchFamily="34" charset="0"/>
                          <a:ea typeface="宋体" panose="02010600030101010101" pitchFamily="2" charset="-122"/>
                          <a:cs typeface="Times New Roman" panose="02020603050405020304"/>
                        </a:rPr>
                        <a:t>发言稿</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defRPr/>
                      </a:pPr>
                      <a:r>
                        <a:rPr lang="en-US" altLang="zh-CN" sz="1600" b="1" kern="100" dirty="0">
                          <a:solidFill>
                            <a:srgbClr val="002060"/>
                          </a:solidFill>
                          <a:latin typeface="Calibri" panose="020F0502020204030204" pitchFamily="34" charset="0"/>
                          <a:ea typeface="+mn-ea"/>
                          <a:cs typeface="Times New Roman" panose="02020603050405020304"/>
                        </a:rPr>
                        <a:t>1.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Good evening, dear teachers and fellow students!/ Dear American friends, / Dear fellow students, / Ladies and gentlemen，good morning!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      </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endPar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口头通知</a:t>
                      </a:r>
                      <a:endParaRPr lang="zh-CN" altLang="zh-CN" sz="1600" b="1" kern="100" dirty="0">
                        <a:latin typeface="Calibri" panose="020F0502020204030204" pitchFamily="34" charset="0"/>
                        <a:ea typeface="宋体" panose="02010600030101010101" pitchFamily="2" charset="-122"/>
                        <a:cs typeface="Times New Roman" panose="02020603050405020304"/>
                      </a:endParaRPr>
                    </a:p>
                    <a:p>
                      <a:pPr marL="0" marR="0" indent="0" algn="ctr" defTabSz="914400" rtl="0" eaLnBrk="1" fontAlgn="auto" latinLnBrk="0" hangingPunct="1">
                        <a:lnSpc>
                          <a:spcPct val="100000"/>
                        </a:lnSpc>
                        <a:spcBef>
                          <a:spcPts val="0"/>
                        </a:spcBef>
                        <a:spcAft>
                          <a:spcPts val="0"/>
                        </a:spcAft>
                        <a:buClrTx/>
                        <a:buSzTx/>
                        <a:buFontTx/>
                        <a:buNone/>
                        <a:defRPr/>
                      </a:pP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2060"/>
                          </a:solidFill>
                          <a:latin typeface="Calibri" panose="020F0502020204030204" pitchFamily="34" charset="0"/>
                          <a:ea typeface="+mn-ea"/>
                          <a:cs typeface="Times New Roman" panose="02020603050405020304"/>
                        </a:rPr>
                        <a:t>1. </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称呼：</a:t>
                      </a:r>
                      <a:r>
                        <a:rPr lang="en-US" altLang="zh-CN" sz="1600" b="1" kern="100" dirty="0">
                          <a:solidFill>
                            <a:srgbClr val="002060"/>
                          </a:solidFill>
                          <a:latin typeface="Calibri" panose="020F0502020204030204" pitchFamily="34" charset="0"/>
                          <a:ea typeface="+mn-ea"/>
                          <a:cs typeface="Times New Roman" panose="02020603050405020304"/>
                        </a:rPr>
                        <a:t>Good</a:t>
                      </a:r>
                      <a:r>
                        <a:rPr lang="zh-CN" altLang="zh-CN" sz="1600" b="1" kern="100" dirty="0">
                          <a:solidFill>
                            <a:srgbClr val="002060"/>
                          </a:solidFill>
                          <a:latin typeface="Calibri" panose="020F0502020204030204" pitchFamily="34" charset="0"/>
                          <a:ea typeface="宋体" panose="02010600030101010101" pitchFamily="2" charset="-122"/>
                          <a:cs typeface="Times New Roman" panose="02020603050405020304"/>
                        </a:rPr>
                        <a:t>……，</a:t>
                      </a:r>
                      <a:r>
                        <a:rPr lang="en-US" altLang="zh-CN" sz="1600" b="1" kern="100" dirty="0">
                          <a:solidFill>
                            <a:srgbClr val="002060"/>
                          </a:solidFill>
                          <a:latin typeface="Calibri" panose="020F0502020204030204" pitchFamily="34" charset="0"/>
                          <a:ea typeface="+mn-ea"/>
                          <a:cs typeface="Times New Roman" panose="02020603050405020304"/>
                        </a:rPr>
                        <a:t>everyone. May I have your attention, please? I have an announcement to make. </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 </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3.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结尾：</a:t>
                      </a:r>
                      <a:r>
                        <a:rPr lang="en-US" altLang="zh-CN" sz="1600" b="1" kern="100" dirty="0">
                          <a:solidFill>
                            <a:srgbClr val="C00000"/>
                          </a:solidFill>
                          <a:latin typeface="Calibri" panose="020F0502020204030204" pitchFamily="34" charset="0"/>
                          <a:ea typeface="+mn-ea"/>
                          <a:cs typeface="Times New Roman" panose="02020603050405020304"/>
                        </a:rPr>
                        <a:t>Thank you for your attention!</a:t>
                      </a:r>
                      <a:endParaRPr lang="en-US" altLang="zh-CN" sz="1600" b="1" kern="100" dirty="0">
                        <a:solidFill>
                          <a:srgbClr val="C00000"/>
                        </a:solidFill>
                        <a:latin typeface="Calibri" panose="020F0502020204030204" pitchFamily="34" charset="0"/>
                        <a:ea typeface="+mn-ea"/>
                        <a:cs typeface="Times New Roman" panose="02020603050405020304"/>
                      </a:endParaRPr>
                    </a:p>
                  </a:txBody>
                  <a:tcPr marL="68580" marR="68580" marT="0" marB="0"/>
                </a:tc>
              </a:tr>
              <a:tr h="30734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sz="1600" b="1" kern="100">
                          <a:latin typeface="Calibri" panose="020F0502020204030204"/>
                          <a:ea typeface="宋体" panose="02010600030101010101" pitchFamily="2" charset="-122"/>
                          <a:cs typeface="Times New Roman" panose="02020603050405020304"/>
                          <a:sym typeface="+mn-ea"/>
                        </a:rPr>
                        <a:t>征稿启事</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sz="1600" b="1" kern="100" dirty="0">
                          <a:solidFill>
                            <a:srgbClr val="002060"/>
                          </a:solidFill>
                          <a:latin typeface="Calibri" panose="020F0502020204030204"/>
                          <a:ea typeface="宋体" panose="02010600030101010101" pitchFamily="2" charset="-122"/>
                          <a:cs typeface="Times New Roman" panose="02020603050405020304"/>
                          <a:sym typeface="+mn-ea"/>
                        </a:rPr>
                        <a:t>1.</a:t>
                      </a:r>
                      <a:r>
                        <a:rPr lang="zh-CN" sz="1600" b="1" kern="100" dirty="0">
                          <a:solidFill>
                            <a:srgbClr val="002060"/>
                          </a:solidFill>
                          <a:latin typeface="Calibri" panose="020F0502020204030204"/>
                          <a:ea typeface="宋体" panose="02010600030101010101" pitchFamily="2" charset="-122"/>
                          <a:cs typeface="Times New Roman" panose="02020603050405020304"/>
                          <a:sym typeface="+mn-ea"/>
                        </a:rPr>
                        <a:t>称呼（</a:t>
                      </a:r>
                      <a:r>
                        <a:rPr lang="en-US" sz="1600" b="1" kern="100" dirty="0">
                          <a:solidFill>
                            <a:srgbClr val="002060"/>
                          </a:solidFill>
                          <a:latin typeface="Calibri" panose="020F0502020204030204"/>
                          <a:ea typeface="宋体" panose="02010600030101010101" pitchFamily="2" charset="-122"/>
                          <a:cs typeface="Times New Roman" panose="02020603050405020304"/>
                          <a:sym typeface="+mn-ea"/>
                        </a:rPr>
                        <a:t>Dear fellow students,</a:t>
                      </a:r>
                      <a:r>
                        <a:rPr lang="zh-CN" sz="1600" b="1" kern="100" dirty="0">
                          <a:solidFill>
                            <a:srgbClr val="002060"/>
                          </a:solidFill>
                          <a:latin typeface="Calibri" panose="020F0502020204030204"/>
                          <a:ea typeface="宋体" panose="02010600030101010101" pitchFamily="2" charset="-122"/>
                          <a:cs typeface="Times New Roman" panose="02020603050405020304"/>
                          <a:sym typeface="+mn-ea"/>
                        </a:rPr>
                        <a:t>）</a:t>
                      </a:r>
                      <a:r>
                        <a:rPr lang="en-US" altLang="zh-CN" sz="1600" kern="100" dirty="0">
                          <a:latin typeface="Calibri" panose="020F0502020204030204"/>
                          <a:ea typeface="宋体" panose="02010600030101010101" pitchFamily="2" charset="-122"/>
                          <a:cs typeface="Times New Roman" panose="02020603050405020304"/>
                          <a:sym typeface="+mn-ea"/>
                        </a:rPr>
                        <a:t>   </a:t>
                      </a:r>
                      <a:r>
                        <a:rPr lang="en-US" sz="1600" kern="100" dirty="0">
                          <a:latin typeface="Calibri" panose="020F0502020204030204"/>
                          <a:ea typeface="宋体" panose="02010600030101010101" pitchFamily="2" charset="-122"/>
                          <a:cs typeface="Times New Roman" panose="02020603050405020304"/>
                          <a:sym typeface="+mn-ea"/>
                        </a:rPr>
                        <a:t>2.</a:t>
                      </a:r>
                      <a:r>
                        <a:rPr lang="zh-CN" sz="1600" kern="100" dirty="0">
                          <a:latin typeface="Calibri" panose="020F0502020204030204"/>
                          <a:ea typeface="宋体" panose="02010600030101010101" pitchFamily="2" charset="-122"/>
                          <a:cs typeface="Times New Roman" panose="02020603050405020304"/>
                          <a:sym typeface="+mn-ea"/>
                        </a:rPr>
                        <a:t>正文</a:t>
                      </a:r>
                      <a:r>
                        <a:rPr lang="en-US" altLang="zh-CN" sz="1600" kern="100" dirty="0">
                          <a:latin typeface="Calibri" panose="020F0502020204030204"/>
                          <a:ea typeface="宋体" panose="02010600030101010101" pitchFamily="2" charset="-122"/>
                          <a:cs typeface="Times New Roman" panose="02020603050405020304"/>
                          <a:sym typeface="+mn-ea"/>
                        </a:rPr>
                        <a:t>         </a:t>
                      </a:r>
                      <a:r>
                        <a:rPr lang="en-US" sz="1600" b="1" kern="100" dirty="0">
                          <a:solidFill>
                            <a:srgbClr val="C00000"/>
                          </a:solidFill>
                          <a:latin typeface="Calibri" panose="020F0502020204030204"/>
                          <a:ea typeface="宋体" panose="02010600030101010101" pitchFamily="2" charset="-122"/>
                          <a:cs typeface="Times New Roman" panose="02020603050405020304"/>
                          <a:sym typeface="+mn-ea"/>
                        </a:rPr>
                        <a:t>3.</a:t>
                      </a:r>
                      <a:r>
                        <a:rPr lang="zh-CN" sz="1600" b="1" kern="100" dirty="0">
                          <a:solidFill>
                            <a:srgbClr val="C00000"/>
                          </a:solidFill>
                          <a:latin typeface="Calibri" panose="020F0502020204030204"/>
                          <a:ea typeface="宋体" panose="02010600030101010101" pitchFamily="2" charset="-122"/>
                          <a:cs typeface="Times New Roman" panose="02020603050405020304"/>
                          <a:sym typeface="+mn-ea"/>
                        </a:rPr>
                        <a:t>落款（发布者）</a:t>
                      </a:r>
                      <a:endParaRPr lang="zh-CN" altLang="zh-CN" sz="1600" b="1" kern="100" dirty="0">
                        <a:solidFill>
                          <a:srgbClr val="C00000"/>
                        </a:solidFill>
                        <a:latin typeface="Calibri" panose="020F0502020204030204"/>
                        <a:ea typeface="宋体" panose="02010600030101010101" pitchFamily="2" charset="-122"/>
                        <a:cs typeface="Times New Roman" panose="02020603050405020304"/>
                      </a:endParaRPr>
                    </a:p>
                  </a:txBody>
                  <a:tcPr marL="68580" marR="68580" marT="0" marB="0"/>
                </a:tc>
              </a:tr>
              <a:tr h="50292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报道、宣传稿</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C00000"/>
                          </a:solidFill>
                          <a:latin typeface="Calibri" panose="020F0502020204030204" pitchFamily="34" charset="0"/>
                          <a:ea typeface="+mn-ea"/>
                          <a:cs typeface="Times New Roman" panose="02020603050405020304"/>
                        </a:rPr>
                        <a:t>1.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标题（反映关键内容）</a:t>
                      </a:r>
                      <a:r>
                        <a:rPr lang="en-US" altLang="zh-CN" sz="1600" kern="100" dirty="0">
                          <a:latin typeface="Calibri" panose="020F0502020204030204" pitchFamily="34" charset="0"/>
                          <a:ea typeface="+mn-ea"/>
                          <a:cs typeface="Times New Roman" panose="02020603050405020304"/>
                        </a:rPr>
                        <a:t>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a:t>
                      </a:r>
                      <a:r>
                        <a:rPr lang="zh-CN" altLang="zh-CN" sz="1600" kern="100" dirty="0">
                          <a:latin typeface="Calibri" panose="020F0502020204030204" pitchFamily="34" charset="0"/>
                          <a:ea typeface="宋体" panose="02010600030101010101" pitchFamily="2" charset="-122"/>
                          <a:cs typeface="Times New Roman" panose="02020603050405020304"/>
                        </a:rPr>
                        <a:t>报道以过去时</a:t>
                      </a:r>
                      <a:r>
                        <a:rPr lang="zh-CN" altLang="en-US" sz="1600" kern="100" dirty="0">
                          <a:latin typeface="Calibri" panose="020F0502020204030204" pitchFamily="34" charset="0"/>
                          <a:ea typeface="宋体" panose="02010600030101010101" pitchFamily="2" charset="-122"/>
                          <a:cs typeface="Times New Roman" panose="02020603050405020304"/>
                        </a:rPr>
                        <a:t>为主；</a:t>
                      </a:r>
                      <a:r>
                        <a:rPr lang="zh-CN" altLang="zh-CN" sz="1600" kern="100" dirty="0">
                          <a:latin typeface="Calibri" panose="020F0502020204030204" pitchFamily="34" charset="0"/>
                          <a:ea typeface="宋体" panose="02010600030101010101" pitchFamily="2" charset="-122"/>
                          <a:cs typeface="Times New Roman" panose="02020603050405020304"/>
                        </a:rPr>
                        <a:t>宣传稿现在或将来时为主</a:t>
                      </a:r>
                      <a:r>
                        <a:rPr lang="en-US" altLang="zh-CN" sz="1600" kern="100" dirty="0">
                          <a:latin typeface="Calibri" panose="020F0502020204030204" pitchFamily="34" charset="0"/>
                          <a:ea typeface="宋体" panose="02010600030101010101" pitchFamily="2" charset="-122"/>
                          <a:cs typeface="Times New Roman" panose="02020603050405020304"/>
                        </a:rPr>
                        <a:t>)                       </a:t>
                      </a:r>
                      <a:endPar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r h="318770">
                <a:tc>
                  <a:txBody>
                    <a:bodyPr/>
                    <a:p>
                      <a:pPr algn="ctr">
                        <a:spcAft>
                          <a:spcPts val="0"/>
                        </a:spcAft>
                      </a:pPr>
                      <a:r>
                        <a:rPr lang="zh-CN" altLang="zh-CN" sz="1600" b="1" kern="100" dirty="0">
                          <a:latin typeface="Calibri" panose="020F0502020204030204" pitchFamily="34" charset="0"/>
                          <a:ea typeface="宋体" panose="02010600030101010101" pitchFamily="2" charset="-122"/>
                          <a:cs typeface="Times New Roman" panose="02020603050405020304"/>
                          <a:sym typeface="+mn-ea"/>
                        </a:rPr>
                        <a:t>书面通知</a:t>
                      </a:r>
                      <a:endParaRPr lang="zh-CN" altLang="zh-CN" sz="1600" b="1" kern="100" dirty="0">
                        <a:latin typeface="Calibri" panose="020F0502020204030204" pitchFamily="34" charset="0"/>
                        <a:ea typeface="宋体" panose="02010600030101010101" pitchFamily="2" charset="-122"/>
                        <a:cs typeface="Times New Roman" panose="02020603050405020304"/>
                        <a:sym typeface="+mn-ea"/>
                      </a:endParaRPr>
                    </a:p>
                  </a:txBody>
                  <a:tcPr marL="68580" marR="68580" marT="0" marB="0"/>
                </a:tc>
                <a:tc>
                  <a:txBody>
                    <a:bodyPr/>
                    <a:p>
                      <a:pPr algn="l">
                        <a:spcAft>
                          <a:spcPts val="0"/>
                        </a:spcAft>
                      </a:pPr>
                      <a:r>
                        <a:rPr lang="en-US" altLang="zh-CN" sz="1600" b="1" kern="100" dirty="0">
                          <a:solidFill>
                            <a:srgbClr val="C00000"/>
                          </a:solidFill>
                          <a:latin typeface="Calibri" panose="020F0502020204030204" pitchFamily="34" charset="0"/>
                          <a:cs typeface="Times New Roman" panose="02020603050405020304"/>
                          <a:sym typeface="+mn-ea"/>
                        </a:rPr>
                        <a:t>1. </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sym typeface="+mn-ea"/>
                        </a:rPr>
                        <a:t>标题</a:t>
                      </a:r>
                      <a:r>
                        <a:rPr lang="en-US" altLang="zh-CN" sz="1600" b="1" kern="100" dirty="0">
                          <a:solidFill>
                            <a:srgbClr val="C00000"/>
                          </a:solidFill>
                          <a:latin typeface="Calibri" panose="020F0502020204030204" pitchFamily="34" charset="0"/>
                          <a:cs typeface="Times New Roman" panose="02020603050405020304"/>
                          <a:sym typeface="+mn-ea"/>
                        </a:rPr>
                        <a:t>(Notice) </a:t>
                      </a:r>
                      <a:r>
                        <a:rPr lang="en-US" altLang="zh-CN" sz="1600" kern="100" dirty="0">
                          <a:latin typeface="Calibri" panose="020F0502020204030204" pitchFamily="34" charset="0"/>
                          <a:cs typeface="Times New Roman" panose="02020603050405020304"/>
                          <a:sym typeface="+mn-ea"/>
                        </a:rPr>
                        <a:t> 2. </a:t>
                      </a:r>
                      <a:r>
                        <a:rPr lang="zh-CN" altLang="zh-CN" sz="1600" kern="100" dirty="0">
                          <a:latin typeface="Calibri" panose="020F0502020204030204" pitchFamily="34" charset="0"/>
                          <a:ea typeface="宋体" panose="02010600030101010101" pitchFamily="2" charset="-122"/>
                          <a:cs typeface="Times New Roman" panose="02020603050405020304"/>
                          <a:sym typeface="+mn-ea"/>
                        </a:rPr>
                        <a:t>正文</a:t>
                      </a:r>
                      <a:r>
                        <a:rPr lang="en-US" altLang="zh-CN" sz="1600" kern="100" dirty="0">
                          <a:latin typeface="Calibri" panose="020F0502020204030204" pitchFamily="34" charset="0"/>
                          <a:ea typeface="宋体" panose="02010600030101010101" pitchFamily="2" charset="-122"/>
                          <a:cs typeface="Times New Roman" panose="02020603050405020304"/>
                          <a:sym typeface="+mn-ea"/>
                        </a:rPr>
                        <a:t>    </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sym typeface="+mn-ea"/>
                        </a:rPr>
                        <a:t> </a:t>
                      </a:r>
                      <a:r>
                        <a:rPr lang="en-US" altLang="zh-CN" sz="1600" b="1" kern="100" dirty="0">
                          <a:solidFill>
                            <a:srgbClr val="C00000"/>
                          </a:solidFill>
                          <a:latin typeface="Calibri" panose="020F0502020204030204" pitchFamily="34" charset="0"/>
                          <a:cs typeface="Times New Roman" panose="02020603050405020304"/>
                          <a:sym typeface="+mn-ea"/>
                        </a:rPr>
                        <a:t>3.</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sym typeface="+mn-ea"/>
                        </a:rPr>
                        <a:t>落款（发布者，日期）</a:t>
                      </a:r>
                      <a:endParaRPr lang="zh-CN" sz="1600" b="1" kern="100" dirty="0">
                        <a:solidFill>
                          <a:srgbClr val="C00000"/>
                        </a:solidFill>
                        <a:latin typeface="Calibri" panose="020F0502020204030204"/>
                        <a:ea typeface="宋体" panose="02010600030101010101" pitchFamily="2" charset="-122"/>
                        <a:cs typeface="Times New Roman" panose="02020603050405020304"/>
                      </a:endParaRPr>
                    </a:p>
                  </a:txBody>
                  <a:tcPr marL="68580" marR="68580" marT="0" marB="0"/>
                </a:tc>
              </a:tr>
              <a:tr h="28956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sz="1600" b="1" kern="100" dirty="0">
                          <a:latin typeface="Calibri" panose="020F0502020204030204"/>
                          <a:ea typeface="宋体" panose="02010600030101010101" pitchFamily="2" charset="-122"/>
                          <a:cs typeface="Times New Roman" panose="02020603050405020304"/>
                        </a:rPr>
                        <a:t>招聘</a:t>
                      </a:r>
                      <a:r>
                        <a:rPr lang="en-US" altLang="zh-CN" sz="1600" b="1" kern="100" dirty="0">
                          <a:latin typeface="Calibri" panose="020F0502020204030204"/>
                          <a:ea typeface="宋体" panose="02010600030101010101" pitchFamily="2" charset="-122"/>
                          <a:cs typeface="Times New Roman" panose="02020603050405020304"/>
                        </a:rPr>
                        <a:t>/</a:t>
                      </a:r>
                      <a:r>
                        <a:rPr lang="zh-CN" altLang="zh-CN" sz="1600" b="1" kern="100" dirty="0">
                          <a:latin typeface="Calibri" panose="020F0502020204030204" pitchFamily="34" charset="0"/>
                          <a:ea typeface="宋体" panose="02010600030101010101" pitchFamily="2" charset="-122"/>
                          <a:cs typeface="Times New Roman" panose="02020603050405020304"/>
                        </a:rPr>
                        <a:t>寻物</a:t>
                      </a:r>
                      <a:r>
                        <a:rPr lang="en-US" altLang="zh-CN" sz="1600" b="1" kern="100" dirty="0">
                          <a:latin typeface="Calibri" panose="020F0502020204030204" pitchFamily="34" charset="0"/>
                          <a:ea typeface="+mn-ea"/>
                          <a:cs typeface="Times New Roman" panose="02020603050405020304"/>
                        </a:rPr>
                        <a:t>/</a:t>
                      </a:r>
                      <a:r>
                        <a:rPr lang="zh-CN" altLang="zh-CN" sz="1600" b="1" kern="100" dirty="0">
                          <a:latin typeface="Calibri" panose="020F0502020204030204" pitchFamily="34" charset="0"/>
                          <a:ea typeface="宋体" panose="02010600030101010101" pitchFamily="2" charset="-122"/>
                          <a:cs typeface="Times New Roman" panose="02020603050405020304"/>
                        </a:rPr>
                        <a:t>招领启事</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algn="l">
                        <a:spcAft>
                          <a:spcPts val="0"/>
                        </a:spcAft>
                      </a:pPr>
                      <a:r>
                        <a:rPr lang="en-US" sz="1600" b="1" kern="100" dirty="0">
                          <a:solidFill>
                            <a:srgbClr val="C00000"/>
                          </a:solidFill>
                          <a:latin typeface="Calibri" panose="020F0502020204030204"/>
                          <a:ea typeface="宋体" panose="02010600030101010101" pitchFamily="2" charset="-122"/>
                          <a:cs typeface="Times New Roman" panose="02020603050405020304"/>
                        </a:rPr>
                        <a:t>1.</a:t>
                      </a:r>
                      <a:r>
                        <a:rPr lang="zh-CN" sz="1600" b="1" kern="100" dirty="0">
                          <a:solidFill>
                            <a:srgbClr val="C00000"/>
                          </a:solidFill>
                          <a:latin typeface="Calibri" panose="020F0502020204030204"/>
                          <a:ea typeface="宋体" panose="02010600030101010101" pitchFamily="2" charset="-122"/>
                          <a:cs typeface="Times New Roman" panose="02020603050405020304"/>
                        </a:rPr>
                        <a:t>标题（……</a:t>
                      </a:r>
                      <a:r>
                        <a:rPr lang="en-US" sz="1600" b="1" kern="100" dirty="0">
                          <a:solidFill>
                            <a:srgbClr val="C00000"/>
                          </a:solidFill>
                          <a:latin typeface="Calibri" panose="020F0502020204030204"/>
                          <a:ea typeface="宋体" panose="02010600030101010101" pitchFamily="2" charset="-122"/>
                          <a:cs typeface="Times New Roman" panose="02020603050405020304"/>
                        </a:rPr>
                        <a:t>Wanted</a:t>
                      </a:r>
                      <a:r>
                        <a:rPr lang="en-US" altLang="zh-CN" sz="1600" b="1" kern="100" dirty="0">
                          <a:solidFill>
                            <a:srgbClr val="C00000"/>
                          </a:solidFill>
                          <a:latin typeface="Calibri" panose="020F0502020204030204"/>
                          <a:ea typeface="宋体" panose="02010600030101010101" pitchFamily="2" charset="-122"/>
                          <a:cs typeface="Times New Roman" panose="02020603050405020304"/>
                        </a:rPr>
                        <a:t>/</a:t>
                      </a:r>
                      <a:r>
                        <a:rPr lang="en-US" altLang="zh-CN" sz="1600" b="1" kern="100" dirty="0">
                          <a:solidFill>
                            <a:srgbClr val="C00000"/>
                          </a:solidFill>
                          <a:latin typeface="Calibri" panose="020F0502020204030204" pitchFamily="34" charset="0"/>
                          <a:ea typeface="+mn-ea"/>
                          <a:cs typeface="Times New Roman" panose="02020603050405020304"/>
                        </a:rPr>
                        <a:t>Lost/Found</a:t>
                      </a:r>
                      <a:r>
                        <a:rPr lang="zh-CN" sz="1600" b="1" kern="100" dirty="0">
                          <a:solidFill>
                            <a:srgbClr val="C00000"/>
                          </a:solidFill>
                          <a:latin typeface="Calibri" panose="020F0502020204030204"/>
                          <a:ea typeface="宋体" panose="02010600030101010101" pitchFamily="2" charset="-122"/>
                          <a:cs typeface="Times New Roman" panose="02020603050405020304"/>
                        </a:rPr>
                        <a:t>）</a:t>
                      </a:r>
                      <a:r>
                        <a:rPr lang="en-US" sz="1600" kern="100" dirty="0">
                          <a:latin typeface="Calibri" panose="020F0502020204030204"/>
                          <a:ea typeface="宋体" panose="02010600030101010101" pitchFamily="2" charset="-122"/>
                          <a:cs typeface="Times New Roman" panose="02020603050405020304"/>
                        </a:rPr>
                        <a:t>2. </a:t>
                      </a:r>
                      <a:r>
                        <a:rPr lang="zh-CN" sz="1600" kern="100" dirty="0">
                          <a:latin typeface="Calibri" panose="020F0502020204030204"/>
                          <a:ea typeface="宋体" panose="02010600030101010101" pitchFamily="2" charset="-122"/>
                          <a:cs typeface="Times New Roman" panose="02020603050405020304"/>
                        </a:rPr>
                        <a:t>正文</a:t>
                      </a:r>
                      <a:r>
                        <a:rPr lang="en-US" altLang="zh-CN" sz="1600" kern="100" dirty="0">
                          <a:latin typeface="Calibri" panose="020F0502020204030204"/>
                          <a:ea typeface="宋体" panose="02010600030101010101" pitchFamily="2" charset="-122"/>
                          <a:cs typeface="Times New Roman" panose="02020603050405020304"/>
                        </a:rPr>
                        <a:t>     </a:t>
                      </a:r>
                      <a:r>
                        <a:rPr lang="en-US" sz="1600" b="1" kern="100" dirty="0">
                          <a:solidFill>
                            <a:srgbClr val="C00000"/>
                          </a:solidFill>
                          <a:latin typeface="Calibri" panose="020F0502020204030204"/>
                          <a:ea typeface="宋体" panose="02010600030101010101" pitchFamily="2" charset="-122"/>
                          <a:cs typeface="Times New Roman" panose="02020603050405020304"/>
                        </a:rPr>
                        <a:t>3. </a:t>
                      </a:r>
                      <a:r>
                        <a:rPr lang="zh-CN" sz="1600" b="1" kern="100" dirty="0">
                          <a:solidFill>
                            <a:srgbClr val="C00000"/>
                          </a:solidFill>
                          <a:latin typeface="Calibri" panose="020F0502020204030204"/>
                          <a:ea typeface="宋体" panose="02010600030101010101" pitchFamily="2" charset="-122"/>
                          <a:cs typeface="Times New Roman" panose="02020603050405020304"/>
                        </a:rPr>
                        <a:t>落款（发布者，发布时间）</a:t>
                      </a:r>
                      <a:endParaRPr lang="zh-CN" sz="1600" b="1" kern="100" dirty="0">
                        <a:solidFill>
                          <a:srgbClr val="C00000"/>
                        </a:solidFill>
                        <a:latin typeface="Calibri" panose="020F0502020204030204"/>
                        <a:ea typeface="宋体" panose="02010600030101010101" pitchFamily="2" charset="-122"/>
                        <a:cs typeface="Times New Roman" panose="02020603050405020304"/>
                      </a:endParaRPr>
                    </a:p>
                  </a:txBody>
                  <a:tcPr marL="68580" marR="68580" marT="0" marB="0"/>
                </a:tc>
              </a:tr>
              <a:tr h="381000">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600" b="1" kern="100" dirty="0">
                          <a:latin typeface="Calibri" panose="020F0502020204030204" pitchFamily="34" charset="0"/>
                          <a:ea typeface="宋体" panose="02010600030101010101" pitchFamily="2" charset="-122"/>
                          <a:cs typeface="Times New Roman" panose="02020603050405020304"/>
                        </a:rPr>
                        <a:t>海报</a:t>
                      </a:r>
                      <a:endParaRPr lang="zh-CN" altLang="zh-CN" sz="1600" b="1" kern="100" dirty="0">
                        <a:latin typeface="Calibri" panose="020F0502020204030204" pitchFamily="34" charset="0"/>
                        <a:ea typeface="宋体" panose="02010600030101010101" pitchFamily="2" charset="-122"/>
                        <a:cs typeface="Times New Roman" panose="02020603050405020304"/>
                      </a:endParaRPr>
                    </a:p>
                  </a:txBody>
                  <a:tcPr marL="68580" marR="68580" marT="0" marB="0"/>
                </a:tc>
                <a:tc>
                  <a:txBody>
                    <a:bodyPr/>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C00000"/>
                          </a:solidFill>
                          <a:latin typeface="Calibri" panose="020F0502020204030204" pitchFamily="34" charset="0"/>
                          <a:ea typeface="+mn-ea"/>
                          <a:cs typeface="Times New Roman" panose="02020603050405020304"/>
                        </a:rPr>
                        <a:t>1.</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标题</a:t>
                      </a:r>
                      <a:r>
                        <a:rPr lang="en-US"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(Poster)</a:t>
                      </a:r>
                      <a:r>
                        <a:rPr lang="en-US" altLang="zh-CN" sz="1600" kern="100" dirty="0">
                          <a:latin typeface="Calibri" panose="020F0502020204030204" pitchFamily="34" charset="0"/>
                          <a:ea typeface="+mn-ea"/>
                          <a:cs typeface="Times New Roman" panose="02020603050405020304"/>
                        </a:rPr>
                        <a:t> 2. </a:t>
                      </a:r>
                      <a:r>
                        <a:rPr lang="zh-CN" altLang="zh-CN" sz="1600" kern="100" dirty="0">
                          <a:latin typeface="Calibri" panose="020F0502020204030204" pitchFamily="34" charset="0"/>
                          <a:ea typeface="宋体" panose="02010600030101010101" pitchFamily="2" charset="-122"/>
                          <a:cs typeface="Times New Roman" panose="02020603050405020304"/>
                        </a:rPr>
                        <a:t>正文</a:t>
                      </a:r>
                      <a:r>
                        <a:rPr lang="en-US" altLang="zh-CN" sz="1600" kern="100" dirty="0">
                          <a:latin typeface="Calibri" panose="020F0502020204030204" pitchFamily="34" charset="0"/>
                          <a:ea typeface="宋体" panose="02010600030101010101" pitchFamily="2" charset="-122"/>
                          <a:cs typeface="Times New Roman" panose="02020603050405020304"/>
                        </a:rPr>
                        <a:t>   </a:t>
                      </a:r>
                      <a:r>
                        <a:rPr lang="en-US" altLang="zh-CN" sz="1600" b="1" kern="100" dirty="0">
                          <a:solidFill>
                            <a:srgbClr val="C00000"/>
                          </a:solidFill>
                          <a:latin typeface="Calibri" panose="020F0502020204030204" pitchFamily="34" charset="0"/>
                          <a:ea typeface="+mn-ea"/>
                          <a:cs typeface="Times New Roman" panose="02020603050405020304"/>
                        </a:rPr>
                        <a:t>3.</a:t>
                      </a:r>
                      <a:r>
                        <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rPr>
                        <a:t>落款（发布者，日期）</a:t>
                      </a:r>
                      <a:endParaRPr lang="zh-CN" altLang="zh-CN" sz="1600" b="1" kern="100" dirty="0">
                        <a:solidFill>
                          <a:srgbClr val="C00000"/>
                        </a:solidFill>
                        <a:latin typeface="Calibri" panose="020F0502020204030204" pitchFamily="34" charset="0"/>
                        <a:ea typeface="宋体" panose="02010600030101010101" pitchFamily="2" charset="-122"/>
                        <a:cs typeface="Times New Roman" panose="02020603050405020304"/>
                      </a:endParaRPr>
                    </a:p>
                  </a:txBody>
                  <a:tcPr marL="68580" marR="68580" marT="0" marB="0"/>
                </a:tc>
              </a:tr>
            </a:tbl>
          </a:graphicData>
        </a:graphic>
      </p:graphicFrame>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3" name="文本框 22"/>
          <p:cNvSpPr txBox="1"/>
          <p:nvPr/>
        </p:nvSpPr>
        <p:spPr>
          <a:xfrm>
            <a:off x="5141595" y="1145540"/>
            <a:ext cx="1000760" cy="337185"/>
          </a:xfrm>
          <a:prstGeom prst="rect">
            <a:avLst/>
          </a:prstGeom>
          <a:noFill/>
        </p:spPr>
        <p:txBody>
          <a:bodyPr wrap="none" rtlCol="0" anchor="t">
            <a:spAutoFit/>
          </a:bodyPr>
          <a:p>
            <a:r>
              <a:rPr lang="zh-CN" altLang="en-US" sz="1600" b="1" kern="100" dirty="0">
                <a:solidFill>
                  <a:srgbClr val="7030A0"/>
                </a:solidFill>
                <a:latin typeface="Calibri" panose="020F0502020204030204" pitchFamily="34" charset="0"/>
                <a:ea typeface="宋体" panose="02010600030101010101" pitchFamily="2" charset="-122"/>
                <a:cs typeface="Times New Roman" panose="02020603050405020304"/>
                <a:sym typeface="+mn-ea"/>
              </a:rPr>
              <a:t>可有标题</a:t>
            </a:r>
            <a:endParaRPr lang="zh-CN" altLang="en-US" dirty="0" smtClean="0">
              <a:latin typeface="Times New Roman" panose="02020603050405020304" pitchFamily="18" charset="0"/>
              <a:cs typeface="Times New Roman" panose="02020603050405020304" pitchFamily="18" charset="0"/>
            </a:endParaRPr>
          </a:p>
        </p:txBody>
      </p:sp>
      <p:sp>
        <p:nvSpPr>
          <p:cNvPr id="24" name="文本框 23"/>
          <p:cNvSpPr txBox="1"/>
          <p:nvPr/>
        </p:nvSpPr>
        <p:spPr>
          <a:xfrm>
            <a:off x="5756910" y="2334260"/>
            <a:ext cx="2023110" cy="337185"/>
          </a:xfrm>
          <a:prstGeom prst="rect">
            <a:avLst/>
          </a:prstGeom>
          <a:noFill/>
        </p:spPr>
        <p:txBody>
          <a:bodyPr wrap="none" rtlCol="0" anchor="t">
            <a:spAutoFit/>
          </a:bodyPr>
          <a:p>
            <a:pPr algn="l" defTabSz="914400">
              <a:spcBef>
                <a:spcPts val="0"/>
              </a:spcBef>
              <a:spcAft>
                <a:spcPts val="0"/>
              </a:spcAft>
              <a:buClrTx/>
              <a:buSzTx/>
              <a:buFont typeface="Calibri" panose="020F0502020204030204" pitchFamily="34" charset="0"/>
              <a:defRPr/>
            </a:pPr>
            <a:r>
              <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sym typeface="+mn-ea"/>
              </a:rPr>
              <a:t>不需标题，不需落款</a:t>
            </a:r>
            <a:endParaRPr lang="zh-CN" altLang="en-US" dirty="0" smtClean="0">
              <a:latin typeface="Times New Roman" panose="02020603050405020304" pitchFamily="18" charset="0"/>
              <a:cs typeface="Times New Roman" panose="02020603050405020304" pitchFamily="18" charset="0"/>
            </a:endParaRPr>
          </a:p>
        </p:txBody>
      </p:sp>
      <p:sp>
        <p:nvSpPr>
          <p:cNvPr id="25" name="文本框 24"/>
          <p:cNvSpPr txBox="1"/>
          <p:nvPr/>
        </p:nvSpPr>
        <p:spPr>
          <a:xfrm>
            <a:off x="5966460" y="3665855"/>
            <a:ext cx="1751330" cy="337185"/>
          </a:xfrm>
          <a:prstGeom prst="rect">
            <a:avLst/>
          </a:prstGeom>
          <a:noFill/>
        </p:spPr>
        <p:txBody>
          <a:bodyPr wrap="none" rtlCol="0" anchor="t">
            <a:spAutoFit/>
          </a:bodyPr>
          <a:p>
            <a:pPr algn="l" defTabSz="914400">
              <a:spcBef>
                <a:spcPts val="0"/>
              </a:spcBef>
              <a:spcAft>
                <a:spcPts val="0"/>
              </a:spcAft>
              <a:buClrTx/>
              <a:buSzTx/>
              <a:buFontTx/>
              <a:defRPr/>
            </a:pPr>
            <a:r>
              <a:rPr lang="en-US" altLang="zh-CN" sz="1600" kern="100" dirty="0">
                <a:solidFill>
                  <a:schemeClr val="dk1"/>
                </a:solidFill>
                <a:latin typeface="Calibri" panose="020F0502020204030204" pitchFamily="34" charset="0"/>
                <a:ea typeface="宋体" panose="02010600030101010101" pitchFamily="2" charset="-122"/>
                <a:cs typeface="Times New Roman" panose="02020603050405020304"/>
                <a:sym typeface="+mn-ea"/>
              </a:rPr>
              <a:t>   </a:t>
            </a:r>
            <a:r>
              <a:rPr lang="zh-CN" altLang="zh-CN" sz="1600" b="1" kern="100" dirty="0">
                <a:solidFill>
                  <a:srgbClr val="7030A0"/>
                </a:solidFill>
                <a:latin typeface="Calibri" panose="020F0502020204030204" pitchFamily="34" charset="0"/>
                <a:ea typeface="宋体" panose="02010600030101010101" pitchFamily="2" charset="-122"/>
                <a:cs typeface="Times New Roman" panose="02020603050405020304"/>
                <a:sym typeface="+mn-ea"/>
              </a:rPr>
              <a:t>不需落款和日期</a:t>
            </a:r>
            <a:endParaRPr lang="zh-CN" altLang="en-US"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3" grpId="1"/>
      <p:bldP spid="24" grpId="0"/>
      <p:bldP spid="24"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表达时间和地点</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0660" y="684530"/>
            <a:ext cx="8732520" cy="3415030"/>
          </a:xfrm>
          <a:prstGeom prst="rect">
            <a:avLst/>
          </a:prstGeom>
          <a:noFill/>
        </p:spPr>
        <p:txBody>
          <a:bodyPr wrap="square" rtlCol="0" anchor="t">
            <a:spAutoFit/>
          </a:bodyPr>
          <a:p>
            <a:pPr marL="285750" indent="-285750">
              <a:buFont typeface="Wingdings" panose="05000000000000000000" charset="0"/>
              <a:buChar char="Ø"/>
            </a:pPr>
            <a:r>
              <a:rPr lang="zh-CN" altLang="en-US" sz="1800" b="1" dirty="0" smtClean="0">
                <a:latin typeface="Times New Roman" panose="02020603050405020304" pitchFamily="18" charset="0"/>
                <a:cs typeface="Times New Roman" panose="02020603050405020304" pitchFamily="18" charset="0"/>
                <a:sym typeface="+mn-ea"/>
              </a:rPr>
              <a:t>一般来说,</a:t>
            </a:r>
            <a:r>
              <a:rPr lang="en-US" altLang="zh-CN" sz="1800" b="1" dirty="0" smtClean="0">
                <a:latin typeface="Times New Roman" panose="02020603050405020304" pitchFamily="18" charset="0"/>
                <a:cs typeface="Times New Roman" panose="02020603050405020304" pitchFamily="18" charset="0"/>
                <a:sym typeface="+mn-ea"/>
              </a:rPr>
              <a:t> </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地点在前</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时间在后</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时间地点均由小到大</a:t>
            </a:r>
            <a:r>
              <a:rPr lang="zh-CN" altLang="en-US" sz="1800" b="1" dirty="0" smtClean="0">
                <a:latin typeface="Times New Roman" panose="02020603050405020304" pitchFamily="18" charset="0"/>
                <a:cs typeface="Times New Roman" panose="02020603050405020304" pitchFamily="18" charset="0"/>
                <a:sym typeface="+mn-ea"/>
              </a:rPr>
              <a:t>；“在…上</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下</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本</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时间”的表达，</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b="1" u="sng" dirty="0" smtClean="0">
                <a:solidFill>
                  <a:srgbClr val="7030A0"/>
                </a:solidFill>
                <a:latin typeface="Times New Roman" panose="02020603050405020304" pitchFamily="18" charset="0"/>
                <a:cs typeface="Times New Roman" panose="02020603050405020304" pitchFamily="18" charset="0"/>
                <a:sym typeface="+mn-ea"/>
              </a:rPr>
              <a:t>last/next/this </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Wednesday/week 前不加介词in/on</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rPr>
              <a:t>表达“上午/下午”，可在时间后加上</a:t>
            </a:r>
            <a:r>
              <a:rPr lang="zh-CN" altLang="en-US" sz="1800" b="1" dirty="0" smtClean="0">
                <a:solidFill>
                  <a:schemeClr val="accent3">
                    <a:lumMod val="50000"/>
                  </a:schemeClr>
                </a:solidFill>
                <a:latin typeface="Times New Roman" panose="02020603050405020304" pitchFamily="18" charset="0"/>
                <a:cs typeface="Times New Roman" panose="02020603050405020304" pitchFamily="18" charset="0"/>
              </a:rPr>
              <a:t>a.m./ p.m</a:t>
            </a:r>
            <a:r>
              <a:rPr lang="zh-CN" altLang="en-US" sz="1800" b="1" dirty="0" smtClean="0">
                <a:latin typeface="Times New Roman" panose="02020603050405020304" pitchFamily="18" charset="0"/>
                <a:cs typeface="Times New Roman" panose="02020603050405020304" pitchFamily="18" charset="0"/>
              </a:rPr>
              <a:t>. </a:t>
            </a:r>
            <a:endParaRPr lang="zh-CN" altLang="en-US" sz="1800" b="1"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sym typeface="+mn-ea"/>
              </a:rPr>
              <a:t>Ex1</a:t>
            </a:r>
            <a:r>
              <a:rPr lang="en-US" altLang="zh-CN" sz="1600" dirty="0" smtClean="0">
                <a:latin typeface="Times New Roman" panose="02020603050405020304" pitchFamily="18" charset="0"/>
                <a:cs typeface="Times New Roman" panose="02020603050405020304" pitchFamily="18" charset="0"/>
                <a:sym typeface="+mn-ea"/>
              </a:rPr>
              <a:t>: </a:t>
            </a:r>
            <a:r>
              <a:rPr lang="zh-CN" altLang="en-US" sz="1600" dirty="0" smtClean="0">
                <a:latin typeface="Times New Roman" panose="02020603050405020304" pitchFamily="18" charset="0"/>
                <a:cs typeface="Times New Roman" panose="02020603050405020304" pitchFamily="18" charset="0"/>
                <a:sym typeface="+mn-ea"/>
              </a:rPr>
              <a:t>比赛定于</a:t>
            </a:r>
            <a:r>
              <a:rPr lang="zh-CN" altLang="en-US" sz="1600" dirty="0" smtClean="0">
                <a:solidFill>
                  <a:srgbClr val="0070C0"/>
                </a:solidFill>
                <a:latin typeface="Times New Roman" panose="02020603050405020304" pitchFamily="18" charset="0"/>
                <a:cs typeface="Times New Roman" panose="02020603050405020304" pitchFamily="18" charset="0"/>
                <a:sym typeface="+mn-ea"/>
              </a:rPr>
              <a:t>6月13日下午6点</a:t>
            </a:r>
            <a:r>
              <a:rPr lang="zh-CN" altLang="en-US" sz="1600" dirty="0" smtClean="0">
                <a:solidFill>
                  <a:srgbClr val="C00000"/>
                </a:solidFill>
                <a:latin typeface="Times New Roman" panose="02020603050405020304" pitchFamily="18" charset="0"/>
                <a:cs typeface="Times New Roman" panose="02020603050405020304" pitchFamily="18" charset="0"/>
                <a:sym typeface="+mn-ea"/>
              </a:rPr>
              <a:t>在学校礼堂</a:t>
            </a:r>
            <a:r>
              <a:rPr lang="zh-CN" altLang="en-US" sz="1600" dirty="0" smtClean="0">
                <a:latin typeface="Times New Roman" panose="02020603050405020304" pitchFamily="18" charset="0"/>
                <a:cs typeface="Times New Roman" panose="02020603050405020304" pitchFamily="18" charset="0"/>
                <a:sym typeface="+mn-ea"/>
              </a:rPr>
              <a:t>举行，持续两个小时。</a:t>
            </a:r>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endParaRPr>
          </a:p>
          <a:p>
            <a:r>
              <a:rPr lang="zh-CN" altLang="en-US" sz="16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 Ex2: </a:t>
            </a:r>
            <a:r>
              <a:rPr lang="zh-CN" altLang="en-US" sz="1600" dirty="0" smtClean="0">
                <a:latin typeface="Times New Roman" panose="02020603050405020304" pitchFamily="18" charset="0"/>
                <a:cs typeface="Times New Roman" panose="02020603050405020304" pitchFamily="18" charset="0"/>
              </a:rPr>
              <a:t>根据之前的安排，为外国学生量身定做的比赛将于</a:t>
            </a:r>
            <a:r>
              <a:rPr lang="zh-CN" altLang="en-US" sz="1600" dirty="0" smtClean="0">
                <a:solidFill>
                  <a:srgbClr val="7030A0"/>
                </a:solidFill>
                <a:latin typeface="Times New Roman" panose="02020603050405020304" pitchFamily="18" charset="0"/>
                <a:cs typeface="Times New Roman" panose="02020603050405020304" pitchFamily="18" charset="0"/>
              </a:rPr>
              <a:t>下周周五</a:t>
            </a:r>
            <a:r>
              <a:rPr lang="zh-CN" altLang="en-US" sz="1600" dirty="0" smtClean="0">
                <a:solidFill>
                  <a:srgbClr val="0070C0"/>
                </a:solidFill>
                <a:latin typeface="Times New Roman" panose="02020603050405020304" pitchFamily="18" charset="0"/>
                <a:cs typeface="Times New Roman" panose="02020603050405020304" pitchFamily="18" charset="0"/>
              </a:rPr>
              <a:t>上午9点至11点</a:t>
            </a:r>
            <a:r>
              <a:rPr lang="zh-CN" altLang="en-US" sz="1600" dirty="0" smtClean="0">
                <a:latin typeface="Times New Roman" panose="02020603050405020304" pitchFamily="18" charset="0"/>
                <a:cs typeface="Times New Roman" panose="02020603050405020304" pitchFamily="18" charset="0"/>
              </a:rPr>
              <a:t>举行，主题为</a:t>
            </a:r>
            <a:r>
              <a:rPr lang="en-US" altLang="zh-CN" sz="1600" dirty="0" smtClean="0">
                <a:latin typeface="Times New Roman" panose="02020603050405020304" pitchFamily="18" charset="0"/>
                <a:cs typeface="Times New Roman" panose="02020603050405020304" pitchFamily="18" charset="0"/>
              </a:rPr>
              <a:t>  </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         </a:t>
            </a:r>
            <a:r>
              <a:rPr lang="zh-CN" altLang="en-US" sz="1600" dirty="0" smtClean="0">
                <a:latin typeface="Times New Roman" panose="02020603050405020304" pitchFamily="18" charset="0"/>
                <a:cs typeface="Times New Roman" panose="02020603050405020304" pitchFamily="18" charset="0"/>
              </a:rPr>
              <a:t>中国美食文化。 </a:t>
            </a:r>
            <a:r>
              <a:rPr lang="en-US" altLang="zh-CN" sz="1600" dirty="0" smtClean="0">
                <a:latin typeface="Times New Roman" panose="02020603050405020304" pitchFamily="18" charset="0"/>
                <a:cs typeface="Times New Roman" panose="02020603050405020304" pitchFamily="18" charset="0"/>
              </a:rPr>
              <a:t>           </a:t>
            </a:r>
            <a:r>
              <a:rPr lang="zh-CN" altLang="en-US" sz="1600" dirty="0" smtClean="0">
                <a:noFill/>
                <a:latin typeface="Times New Roman" panose="02020603050405020304" pitchFamily="18" charset="0"/>
                <a:cs typeface="Times New Roman" panose="02020603050405020304" pitchFamily="18" charset="0"/>
              </a:rPr>
              <a:t>we</a:t>
            </a:r>
            <a:r>
              <a:rPr lang="en-US" altLang="zh-CN" sz="1600" dirty="0" smtClean="0">
                <a:noFill/>
                <a:latin typeface="Times New Roman" panose="02020603050405020304" pitchFamily="18" charset="0"/>
                <a:cs typeface="Times New Roman" panose="02020603050405020304" pitchFamily="18" charset="0"/>
              </a:rPr>
              <a:t>’</a:t>
            </a:r>
            <a:r>
              <a:rPr lang="zh-CN" altLang="en-US" sz="1600" dirty="0" smtClean="0">
                <a:noFill/>
                <a:latin typeface="Times New Roman" panose="02020603050405020304" pitchFamily="18" charset="0"/>
                <a:cs typeface="Times New Roman" panose="02020603050405020304" pitchFamily="18" charset="0"/>
              </a:rPr>
              <a:t>ll get together at the school gate at 7:30 am. June 21</a:t>
            </a:r>
            <a:r>
              <a:rPr lang="zh-CN" altLang="en-US" sz="1600" baseline="30000" dirty="0" smtClean="0">
                <a:noFill/>
                <a:latin typeface="Times New Roman" panose="02020603050405020304" pitchFamily="18" charset="0"/>
                <a:cs typeface="Times New Roman" panose="02020603050405020304" pitchFamily="18" charset="0"/>
              </a:rPr>
              <a:t>st</a:t>
            </a:r>
            <a:r>
              <a:rPr lang="en-US" altLang="zh-CN" sz="1600" dirty="0" smtClean="0">
                <a:noFill/>
                <a:latin typeface="Times New Roman" panose="02020603050405020304" pitchFamily="18" charset="0"/>
                <a:cs typeface="Times New Roman" panose="02020603050405020304" pitchFamily="18" charset="0"/>
              </a:rPr>
              <a:t>.</a:t>
            </a:r>
            <a:endParaRPr lang="zh-CN" altLang="en-US" sz="1600" dirty="0" smtClean="0">
              <a:no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t eight on June 21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1996</a:t>
            </a:r>
            <a:endParaRPr lang="zh-CN" altLang="en-US" sz="1600" dirty="0" smtClean="0">
              <a:solidFill>
                <a:srgbClr val="000000">
                  <a:alpha val="0"/>
                </a:srgbClr>
              </a:solid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during the dates of</a:t>
            </a:r>
            <a:r>
              <a:rPr lang="en-US" altLang="zh-CN" sz="1600" dirty="0" smtClean="0">
                <a:solidFill>
                  <a:srgbClr val="000000">
                    <a:alpha val="0"/>
                  </a:srgbClr>
                </a:solidFill>
                <a:latin typeface="Times New Roman" panose="02020603050405020304" pitchFamily="18" charset="0"/>
                <a:cs typeface="Times New Roman" panose="02020603050405020304" pitchFamily="18" charset="0"/>
              </a:rPr>
              <a:t> </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sym typeface="+mn-ea"/>
              </a:rPr>
              <a:t>May</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to 10</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th</a:t>
            </a:r>
            <a:r>
              <a:rPr lang="zh-CN" altLang="en-US" sz="1600" dirty="0" smtClean="0">
                <a:latin typeface="Times New Roman" panose="02020603050405020304" pitchFamily="18" charset="0"/>
                <a:cs typeface="Times New Roman" panose="02020603050405020304" pitchFamily="18" charset="0"/>
              </a:rPr>
              <a:t> </a:t>
            </a:r>
            <a:endParaRPr lang="zh-CN" altLang="en-US" sz="1600" dirty="0" smtClean="0">
              <a:latin typeface="Times New Roman" panose="02020603050405020304" pitchFamily="18" charset="0"/>
              <a:cs typeface="Times New Roman" panose="02020603050405020304" pitchFamily="18" charset="0"/>
            </a:endParaRPr>
          </a:p>
          <a:p>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sym typeface="+mn-ea"/>
              </a:rPr>
              <a:t>   Ex3: </a:t>
            </a:r>
            <a:r>
              <a:rPr lang="zh-CN" altLang="en-US" sz="1600" dirty="0" smtClean="0">
                <a:latin typeface="Times New Roman" panose="02020603050405020304" pitchFamily="18" charset="0"/>
                <a:cs typeface="Times New Roman" panose="02020603050405020304" pitchFamily="18" charset="0"/>
              </a:rPr>
              <a:t>随着新年的临近，我校将于</a:t>
            </a:r>
            <a:r>
              <a:rPr lang="zh-CN" altLang="en-US" sz="1600" dirty="0" smtClean="0">
                <a:solidFill>
                  <a:srgbClr val="0070C0"/>
                </a:solidFill>
                <a:latin typeface="Times New Roman" panose="02020603050405020304" pitchFamily="18" charset="0"/>
                <a:cs typeface="Times New Roman" panose="02020603050405020304" pitchFamily="18" charset="0"/>
              </a:rPr>
              <a:t>2021年1月1日</a:t>
            </a:r>
            <a:r>
              <a:rPr lang="zh-CN" altLang="en-US" sz="1600" dirty="0" smtClean="0">
                <a:latin typeface="Times New Roman" panose="02020603050405020304" pitchFamily="18" charset="0"/>
                <a:cs typeface="Times New Roman" panose="02020603050405020304" pitchFamily="18" charset="0"/>
              </a:rPr>
              <a:t>在</a:t>
            </a:r>
            <a:r>
              <a:rPr lang="zh-CN" altLang="en-US" sz="1600" dirty="0" smtClean="0">
                <a:solidFill>
                  <a:srgbClr val="C00000"/>
                </a:solidFill>
                <a:latin typeface="Times New Roman" panose="02020603050405020304" pitchFamily="18" charset="0"/>
                <a:cs typeface="Times New Roman" panose="02020603050405020304" pitchFamily="18" charset="0"/>
              </a:rPr>
              <a:t>学校音乐厅</a:t>
            </a:r>
            <a:r>
              <a:rPr lang="zh-CN" altLang="en-US" sz="1600" dirty="0" smtClean="0">
                <a:latin typeface="Times New Roman" panose="02020603050405020304" pitchFamily="18" charset="0"/>
                <a:cs typeface="Times New Roman" panose="02020603050405020304" pitchFamily="18" charset="0"/>
              </a:rPr>
              <a:t>举办新年晚会。</a:t>
            </a:r>
            <a:endParaRPr lang="zh-CN" altLang="en-US" sz="1600"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360045" y="1887855"/>
            <a:ext cx="8249920" cy="583565"/>
          </a:xfrm>
          <a:prstGeom prst="rect">
            <a:avLst/>
          </a:prstGeom>
          <a:noFill/>
        </p:spPr>
        <p:txBody>
          <a:bodyPr wrap="square" rtlCol="0" anchor="t">
            <a:spAutoFit/>
          </a:bodyPr>
          <a:p>
            <a:pPr marL="285750" indent="-285750" algn="l">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sym typeface="+mn-ea"/>
              </a:rPr>
              <a:t> The contest is scheduled to take place </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in school auditorium</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at 6:00 </a:t>
            </a:r>
            <a:r>
              <a:rPr lang="zh-CN" altLang="en-US"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p.m</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 on June 13</a:t>
            </a:r>
            <a:r>
              <a:rPr lang="zh-CN" altLang="en-US" sz="1600" b="1" baseline="30000" dirty="0" smtClean="0">
                <a:solidFill>
                  <a:srgbClr val="0070C0"/>
                </a:solidFill>
                <a:latin typeface="Times New Roman" panose="02020603050405020304" pitchFamily="18" charset="0"/>
                <a:cs typeface="Times New Roman" panose="02020603050405020304" pitchFamily="18" charset="0"/>
                <a:sym typeface="+mn-ea"/>
              </a:rPr>
              <a:t>th</a:t>
            </a:r>
            <a:r>
              <a:rPr lang="zh-CN" altLang="en-US" sz="1600" b="1" dirty="0" smtClean="0">
                <a:latin typeface="Times New Roman" panose="02020603050405020304" pitchFamily="18" charset="0"/>
                <a:cs typeface="Times New Roman" panose="02020603050405020304" pitchFamily="18" charset="0"/>
                <a:sym typeface="+mn-ea"/>
              </a:rPr>
              <a:t> and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will last for two hours</a:t>
            </a:r>
            <a:r>
              <a:rPr lang="zh-CN" altLang="en-US" sz="1600" b="1" dirty="0" smtClean="0">
                <a:latin typeface="Times New Roman" panose="02020603050405020304" pitchFamily="18" charset="0"/>
                <a:cs typeface="Times New Roman" panose="02020603050405020304" pitchFamily="18" charset="0"/>
                <a:sym typeface="+mn-ea"/>
              </a:rPr>
              <a:t>.    </a:t>
            </a:r>
            <a:endParaRPr lang="zh-CN" altLang="en-US" sz="1600" b="1"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359410" y="3098800"/>
            <a:ext cx="8438515" cy="583565"/>
          </a:xfrm>
          <a:prstGeom prst="rect">
            <a:avLst/>
          </a:prstGeom>
          <a:noFill/>
        </p:spPr>
        <p:txBody>
          <a:bodyPr wrap="square" rtlCol="0" anchor="t">
            <a:spAutoFit/>
          </a:bodyPr>
          <a:p>
            <a:pPr marL="285750" indent="-285750">
              <a:buFont typeface="Arial" panose="020B0604020202020204" pitchFamily="34" charset="0"/>
              <a:buChar char="•"/>
            </a:pPr>
            <a:r>
              <a:rPr lang="en-US" altLang="zh-CN" sz="1600" b="1" dirty="0" smtClean="0">
                <a:latin typeface="Times New Roman" panose="02020603050405020304" pitchFamily="18" charset="0"/>
                <a:cs typeface="Times New Roman" panose="02020603050405020304" pitchFamily="18" charset="0"/>
                <a:sym typeface="+mn-ea"/>
              </a:rPr>
              <a:t> </a:t>
            </a:r>
            <a:r>
              <a:rPr lang="zh-CN" altLang="en-US" sz="1600" b="1" dirty="0" smtClean="0">
                <a:latin typeface="Times New Roman" panose="02020603050405020304" pitchFamily="18" charset="0"/>
                <a:cs typeface="Times New Roman" panose="02020603050405020304" pitchFamily="18" charset="0"/>
                <a:sym typeface="+mn-ea"/>
              </a:rPr>
              <a:t>According to the prior arrangement, the competition tailored for foreign students will be launched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from 9:00 </a:t>
            </a:r>
            <a:r>
              <a:rPr lang="zh-CN" altLang="en-US"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a.m</a:t>
            </a:r>
            <a:r>
              <a:rPr lang="en-US" altLang="zh-CN"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 to 11:00</a:t>
            </a:r>
            <a:r>
              <a:rPr lang="zh-CN" altLang="en-US" sz="1600" b="1" dirty="0" smtClean="0">
                <a:solidFill>
                  <a:schemeClr val="accent3">
                    <a:lumMod val="50000"/>
                  </a:schemeClr>
                </a:solidFill>
                <a:latin typeface="Times New Roman" panose="02020603050405020304" pitchFamily="18" charset="0"/>
                <a:cs typeface="Times New Roman" panose="02020603050405020304" pitchFamily="18" charset="0"/>
                <a:sym typeface="+mn-ea"/>
              </a:rPr>
              <a:t> a.m.</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7030A0"/>
                </a:solidFill>
                <a:latin typeface="Times New Roman" panose="02020603050405020304" pitchFamily="18" charset="0"/>
                <a:cs typeface="Times New Roman" panose="02020603050405020304" pitchFamily="18" charset="0"/>
                <a:sym typeface="+mn-ea"/>
              </a:rPr>
              <a:t>next Friday</a:t>
            </a:r>
            <a:r>
              <a:rPr lang="zh-CN" altLang="en-US" sz="1600" b="1" dirty="0" smtClean="0">
                <a:latin typeface="Times New Roman" panose="02020603050405020304" pitchFamily="18" charset="0"/>
                <a:cs typeface="Times New Roman" panose="02020603050405020304" pitchFamily="18" charset="0"/>
                <a:sym typeface="+mn-ea"/>
              </a:rPr>
              <a:t> with the theme of Chinese cuisine culture.  </a:t>
            </a:r>
            <a:endParaRPr lang="zh-CN" altLang="en-US" sz="1600" b="1"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408305" y="4099560"/>
            <a:ext cx="8256905" cy="583565"/>
          </a:xfrm>
          <a:prstGeom prst="rect">
            <a:avLst/>
          </a:prstGeom>
          <a:noFill/>
        </p:spPr>
        <p:txBody>
          <a:bodyPr wrap="square" rtlCol="0" anchor="t">
            <a:spAutoFit/>
          </a:bodyPr>
          <a:p>
            <a:pPr marL="285750" indent="-285750">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rPr>
              <a:t> With the New Year approaching, a New Year party is scheduled to be held by our school </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in the school music hall</a:t>
            </a:r>
            <a:r>
              <a:rPr lang="en-US" altLang="zh-CN"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rPr>
              <a:t>on January 1</a:t>
            </a:r>
            <a:r>
              <a:rPr lang="zh-CN" altLang="en-US" sz="1600" b="1" baseline="30000" dirty="0" smtClean="0">
                <a:solidFill>
                  <a:srgbClr val="0070C0"/>
                </a:solidFill>
                <a:latin typeface="Times New Roman" panose="02020603050405020304" pitchFamily="18" charset="0"/>
                <a:cs typeface="Times New Roman" panose="02020603050405020304" pitchFamily="18" charset="0"/>
              </a:rPr>
              <a:t>st</a:t>
            </a:r>
            <a:r>
              <a:rPr lang="zh-CN" altLang="en-US" sz="1600" b="1" dirty="0" smtClean="0">
                <a:solidFill>
                  <a:srgbClr val="0070C0"/>
                </a:solidFill>
                <a:latin typeface="Times New Roman" panose="02020603050405020304" pitchFamily="18" charset="0"/>
                <a:cs typeface="Times New Roman" panose="02020603050405020304" pitchFamily="18" charset="0"/>
              </a:rPr>
              <a:t>, 2021</a:t>
            </a:r>
            <a:r>
              <a:rPr lang="zh-CN" altLang="en-US" sz="1600" b="1" dirty="0" smtClean="0">
                <a:latin typeface="Times New Roman" panose="02020603050405020304" pitchFamily="18" charset="0"/>
                <a:cs typeface="Times New Roman" panose="02020603050405020304" pitchFamily="18" charset="0"/>
              </a:rPr>
              <a:t>. </a:t>
            </a:r>
            <a:endParaRPr lang="zh-CN" altLang="en-US" sz="1600" b="1"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1" grpId="0"/>
      <p:bldP spid="11"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表达时间和地点</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6375" y="827405"/>
            <a:ext cx="8732520" cy="3415030"/>
          </a:xfrm>
          <a:prstGeom prst="rect">
            <a:avLst/>
          </a:prstGeom>
          <a:noFill/>
        </p:spPr>
        <p:txBody>
          <a:bodyPr wrap="square" rtlCol="0" anchor="t">
            <a:spAutoFit/>
          </a:bodyPr>
          <a:p>
            <a:pPr marL="285750" indent="-285750">
              <a:buFont typeface="Wingdings" panose="05000000000000000000" charset="0"/>
              <a:buChar char="Ø"/>
            </a:pPr>
            <a:r>
              <a:rPr lang="zh-CN" altLang="en-US" sz="1800" b="1" dirty="0" smtClean="0">
                <a:latin typeface="Times New Roman" panose="02020603050405020304" pitchFamily="18" charset="0"/>
                <a:cs typeface="Times New Roman" panose="02020603050405020304" pitchFamily="18" charset="0"/>
                <a:sym typeface="+mn-ea"/>
              </a:rPr>
              <a:t>一般来说,</a:t>
            </a:r>
            <a:r>
              <a:rPr lang="en-US" altLang="zh-CN" sz="1800" b="1" dirty="0" smtClean="0">
                <a:latin typeface="Times New Roman" panose="02020603050405020304" pitchFamily="18" charset="0"/>
                <a:cs typeface="Times New Roman" panose="02020603050405020304" pitchFamily="18" charset="0"/>
                <a:sym typeface="+mn-ea"/>
              </a:rPr>
              <a:t> </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地点在前</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时间在后</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solidFill>
                  <a:srgbClr val="0070C0"/>
                </a:solidFill>
                <a:latin typeface="Times New Roman" panose="02020603050405020304" pitchFamily="18" charset="0"/>
                <a:cs typeface="Times New Roman" panose="02020603050405020304" pitchFamily="18" charset="0"/>
                <a:sym typeface="+mn-ea"/>
              </a:rPr>
              <a:t>时间地点均由小到大</a:t>
            </a:r>
            <a:r>
              <a:rPr lang="zh-CN" altLang="en-US" sz="1800" b="1" dirty="0" smtClean="0">
                <a:latin typeface="Times New Roman" panose="02020603050405020304" pitchFamily="18" charset="0"/>
                <a:cs typeface="Times New Roman" panose="02020603050405020304" pitchFamily="18" charset="0"/>
                <a:sym typeface="+mn-ea"/>
              </a:rPr>
              <a:t>；“在…上</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下</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本</a:t>
            </a:r>
            <a:r>
              <a:rPr lang="en-US" altLang="zh-CN"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sym typeface="+mn-ea"/>
              </a:rPr>
              <a:t>时间”的表达，</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 </a:t>
            </a:r>
            <a:r>
              <a:rPr lang="zh-CN" altLang="en-US" sz="1800" b="1" u="sng" dirty="0" smtClean="0">
                <a:solidFill>
                  <a:srgbClr val="7030A0"/>
                </a:solidFill>
                <a:latin typeface="Times New Roman" panose="02020603050405020304" pitchFamily="18" charset="0"/>
                <a:cs typeface="Times New Roman" panose="02020603050405020304" pitchFamily="18" charset="0"/>
                <a:sym typeface="+mn-ea"/>
              </a:rPr>
              <a:t>last/next/this </a:t>
            </a:r>
            <a:r>
              <a:rPr lang="zh-CN" altLang="en-US" sz="1800" b="1" dirty="0" smtClean="0">
                <a:solidFill>
                  <a:srgbClr val="7030A0"/>
                </a:solidFill>
                <a:latin typeface="Times New Roman" panose="02020603050405020304" pitchFamily="18" charset="0"/>
                <a:cs typeface="Times New Roman" panose="02020603050405020304" pitchFamily="18" charset="0"/>
                <a:sym typeface="+mn-ea"/>
              </a:rPr>
              <a:t>Wednesday/week 前不加介词in/on</a:t>
            </a:r>
            <a:r>
              <a:rPr lang="zh-CN" altLang="en-US" sz="1800" b="1" dirty="0" smtClean="0">
                <a:latin typeface="Times New Roman" panose="02020603050405020304" pitchFamily="18" charset="0"/>
                <a:cs typeface="Times New Roman" panose="02020603050405020304" pitchFamily="18" charset="0"/>
                <a:sym typeface="+mn-ea"/>
              </a:rPr>
              <a:t>；</a:t>
            </a:r>
            <a:r>
              <a:rPr lang="zh-CN" altLang="en-US" sz="1800" b="1" dirty="0" smtClean="0">
                <a:latin typeface="Times New Roman" panose="02020603050405020304" pitchFamily="18" charset="0"/>
                <a:cs typeface="Times New Roman" panose="02020603050405020304" pitchFamily="18" charset="0"/>
              </a:rPr>
              <a:t>表达“上午/下午”，可在时间后加上</a:t>
            </a:r>
            <a:r>
              <a:rPr lang="zh-CN" altLang="en-US" sz="1800" b="1" dirty="0" smtClean="0">
                <a:solidFill>
                  <a:schemeClr val="accent3">
                    <a:lumMod val="50000"/>
                  </a:schemeClr>
                </a:solidFill>
                <a:latin typeface="Times New Roman" panose="02020603050405020304" pitchFamily="18" charset="0"/>
                <a:cs typeface="Times New Roman" panose="02020603050405020304" pitchFamily="18" charset="0"/>
              </a:rPr>
              <a:t>a.m./ p.m</a:t>
            </a:r>
            <a:r>
              <a:rPr lang="zh-CN" altLang="en-US" sz="1800" b="1" dirty="0" smtClean="0">
                <a:latin typeface="Times New Roman" panose="02020603050405020304" pitchFamily="18" charset="0"/>
                <a:cs typeface="Times New Roman" panose="02020603050405020304" pitchFamily="18" charset="0"/>
              </a:rPr>
              <a:t>. </a:t>
            </a:r>
            <a:endParaRPr lang="zh-CN" altLang="en-US" sz="1800" b="1"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sym typeface="+mn-ea"/>
              </a:rPr>
              <a:t>Ex4: </a:t>
            </a:r>
            <a:r>
              <a:rPr lang="zh-CN" altLang="en-US" sz="1600" dirty="0" smtClean="0">
                <a:latin typeface="Times New Roman" panose="02020603050405020304" pitchFamily="18" charset="0"/>
                <a:cs typeface="Times New Roman" panose="02020603050405020304" pitchFamily="18" charset="0"/>
                <a:sym typeface="+mn-ea"/>
              </a:rPr>
              <a:t>我校举办的中国传统美术作品展于</a:t>
            </a:r>
            <a:r>
              <a:rPr lang="zh-CN" altLang="en-US" sz="1600" dirty="0" smtClean="0">
                <a:solidFill>
                  <a:srgbClr val="0070C0"/>
                </a:solidFill>
                <a:latin typeface="Times New Roman" panose="02020603050405020304" pitchFamily="18" charset="0"/>
                <a:cs typeface="Times New Roman" panose="02020603050405020304" pitchFamily="18" charset="0"/>
                <a:sym typeface="+mn-ea"/>
              </a:rPr>
              <a:t>5月1日至5日</a:t>
            </a:r>
            <a:r>
              <a:rPr lang="zh-CN" altLang="en-US" sz="1600" dirty="0" smtClean="0">
                <a:latin typeface="Times New Roman" panose="02020603050405020304" pitchFamily="18" charset="0"/>
                <a:cs typeface="Times New Roman" panose="02020603050405020304" pitchFamily="18" charset="0"/>
                <a:sym typeface="+mn-ea"/>
              </a:rPr>
              <a:t>在</a:t>
            </a:r>
            <a:r>
              <a:rPr lang="zh-CN" altLang="en-US" sz="1600" dirty="0" smtClean="0">
                <a:solidFill>
                  <a:srgbClr val="C00000"/>
                </a:solidFill>
                <a:latin typeface="Times New Roman" panose="02020603050405020304" pitchFamily="18" charset="0"/>
                <a:cs typeface="Times New Roman" panose="02020603050405020304" pitchFamily="18" charset="0"/>
                <a:sym typeface="+mn-ea"/>
              </a:rPr>
              <a:t>活动中心</a:t>
            </a:r>
            <a:r>
              <a:rPr lang="zh-CN" altLang="en-US" sz="1600" dirty="0" smtClean="0">
                <a:latin typeface="Times New Roman" panose="02020603050405020304" pitchFamily="18" charset="0"/>
                <a:cs typeface="Times New Roman" panose="02020603050405020304" pitchFamily="18" charset="0"/>
                <a:sym typeface="+mn-ea"/>
              </a:rPr>
              <a:t>举行，</a:t>
            </a:r>
            <a:r>
              <a:rPr lang="zh-CN" altLang="en-US" sz="1600" dirty="0" smtClean="0">
                <a:solidFill>
                  <a:srgbClr val="0070C0"/>
                </a:solidFill>
                <a:latin typeface="Times New Roman" panose="02020603050405020304" pitchFamily="18" charset="0"/>
                <a:cs typeface="Times New Roman" panose="02020603050405020304" pitchFamily="18" charset="0"/>
                <a:sym typeface="+mn-ea"/>
              </a:rPr>
              <a:t>为期5天</a:t>
            </a:r>
            <a:r>
              <a:rPr lang="zh-CN" altLang="en-US" sz="1600" dirty="0" smtClean="0">
                <a:latin typeface="Times New Roman" panose="02020603050405020304" pitchFamily="18" charset="0"/>
                <a:cs typeface="Times New Roman" panose="02020603050405020304" pitchFamily="18" charset="0"/>
                <a:sym typeface="+mn-ea"/>
              </a:rPr>
              <a:t>。昨天我有幸参观了它，并给我留下了深刻的印象。</a:t>
            </a:r>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sym typeface="+mn-ea"/>
            </a:endParaRPr>
          </a:p>
          <a:p>
            <a:endParaRPr lang="zh-CN" altLang="en-US" sz="1600" dirty="0" smtClean="0">
              <a:latin typeface="Times New Roman" panose="02020603050405020304" pitchFamily="18" charset="0"/>
              <a:cs typeface="Times New Roman" panose="02020603050405020304" pitchFamily="18" charset="0"/>
            </a:endParaRPr>
          </a:p>
          <a:p>
            <a:r>
              <a:rPr lang="zh-CN" altLang="en-US" sz="16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 </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rPr>
              <a:t>  Ex5: </a:t>
            </a:r>
            <a:r>
              <a:rPr lang="zh-CN" altLang="en-US" sz="1600" dirty="0" smtClean="0">
                <a:solidFill>
                  <a:srgbClr val="0070C0"/>
                </a:solidFill>
                <a:latin typeface="Times New Roman" panose="02020603050405020304" pitchFamily="18" charset="0"/>
                <a:cs typeface="Times New Roman" panose="02020603050405020304" pitchFamily="18" charset="0"/>
              </a:rPr>
              <a:t>昨天</a:t>
            </a:r>
            <a:r>
              <a:rPr lang="zh-CN" altLang="en-US" sz="1600" dirty="0" smtClean="0">
                <a:latin typeface="Times New Roman" panose="02020603050405020304" pitchFamily="18" charset="0"/>
                <a:cs typeface="Times New Roman" panose="02020603050405020304" pitchFamily="18" charset="0"/>
              </a:rPr>
              <a:t>我参观了</a:t>
            </a:r>
            <a:r>
              <a:rPr lang="zh-CN" altLang="en-US" sz="1600" dirty="0" smtClean="0">
                <a:solidFill>
                  <a:srgbClr val="C00000"/>
                </a:solidFill>
                <a:latin typeface="Times New Roman" panose="02020603050405020304" pitchFamily="18" charset="0"/>
                <a:cs typeface="Times New Roman" panose="02020603050405020304" pitchFamily="18" charset="0"/>
              </a:rPr>
              <a:t>学校美术馆</a:t>
            </a:r>
            <a:r>
              <a:rPr lang="zh-CN" altLang="en-US" sz="1600" dirty="0" smtClean="0">
                <a:latin typeface="Times New Roman" panose="02020603050405020304" pitchFamily="18" charset="0"/>
                <a:cs typeface="Times New Roman" panose="02020603050405020304" pitchFamily="18" charset="0"/>
              </a:rPr>
              <a:t>举办的</a:t>
            </a:r>
            <a:r>
              <a:rPr lang="zh-CN" altLang="en-US" sz="1600" dirty="0" smtClean="0">
                <a:solidFill>
                  <a:srgbClr val="0070C0"/>
                </a:solidFill>
                <a:latin typeface="Times New Roman" panose="02020603050405020304" pitchFamily="18" charset="0"/>
                <a:cs typeface="Times New Roman" panose="02020603050405020304" pitchFamily="18" charset="0"/>
              </a:rPr>
              <a:t>6月6-10日</a:t>
            </a:r>
            <a:r>
              <a:rPr lang="zh-CN" altLang="en-US" sz="1600" dirty="0" smtClean="0">
                <a:latin typeface="Times New Roman" panose="02020603050405020304" pitchFamily="18" charset="0"/>
                <a:cs typeface="Times New Roman" panose="02020603050405020304" pitchFamily="18" charset="0"/>
              </a:rPr>
              <a:t>的中国传统画展。</a:t>
            </a:r>
            <a:r>
              <a:rPr lang="en-US" altLang="zh-CN" sz="1600" dirty="0" smtClean="0">
                <a:latin typeface="Times New Roman" panose="02020603050405020304" pitchFamily="18" charset="0"/>
                <a:cs typeface="Times New Roman" panose="02020603050405020304" pitchFamily="18" charset="0"/>
              </a:rPr>
              <a:t>           </a:t>
            </a:r>
            <a:r>
              <a:rPr lang="zh-CN" altLang="en-US" sz="1600" dirty="0" smtClean="0">
                <a:noFill/>
                <a:latin typeface="Times New Roman" panose="02020603050405020304" pitchFamily="18" charset="0"/>
                <a:cs typeface="Times New Roman" panose="02020603050405020304" pitchFamily="18" charset="0"/>
              </a:rPr>
              <a:t>we</a:t>
            </a:r>
            <a:r>
              <a:rPr lang="en-US" altLang="zh-CN" sz="1600" dirty="0" smtClean="0">
                <a:noFill/>
                <a:latin typeface="Times New Roman" panose="02020603050405020304" pitchFamily="18" charset="0"/>
                <a:cs typeface="Times New Roman" panose="02020603050405020304" pitchFamily="18" charset="0"/>
              </a:rPr>
              <a:t>’</a:t>
            </a:r>
            <a:r>
              <a:rPr lang="zh-CN" altLang="en-US" sz="1600" dirty="0" smtClean="0">
                <a:noFill/>
                <a:latin typeface="Times New Roman" panose="02020603050405020304" pitchFamily="18" charset="0"/>
                <a:cs typeface="Times New Roman" panose="02020603050405020304" pitchFamily="18" charset="0"/>
              </a:rPr>
              <a:t>ll get together at th gate at 7:30 am. June 21</a:t>
            </a:r>
            <a:r>
              <a:rPr lang="zh-CN" altLang="en-US" sz="1600" baseline="30000" dirty="0" smtClean="0">
                <a:noFill/>
                <a:latin typeface="Times New Roman" panose="02020603050405020304" pitchFamily="18" charset="0"/>
                <a:cs typeface="Times New Roman" panose="02020603050405020304" pitchFamily="18" charset="0"/>
              </a:rPr>
              <a:t>st</a:t>
            </a:r>
            <a:r>
              <a:rPr lang="en-US" altLang="zh-CN" sz="1600" dirty="0" smtClean="0">
                <a:noFill/>
                <a:latin typeface="Times New Roman" panose="02020603050405020304" pitchFamily="18" charset="0"/>
                <a:cs typeface="Times New Roman" panose="02020603050405020304" pitchFamily="18" charset="0"/>
              </a:rPr>
              <a:t>.</a:t>
            </a:r>
            <a:endParaRPr lang="zh-CN" altLang="en-US" sz="1600" dirty="0" smtClean="0">
              <a:no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t eight on June 21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1996</a:t>
            </a:r>
            <a:endParaRPr lang="zh-CN" altLang="en-US" sz="1600" dirty="0" smtClean="0">
              <a:solidFill>
                <a:srgbClr val="000000">
                  <a:alpha val="0"/>
                </a:srgbClr>
              </a:solidFill>
              <a:latin typeface="Times New Roman" panose="02020603050405020304" pitchFamily="18" charset="0"/>
              <a:cs typeface="Times New Roman" panose="02020603050405020304" pitchFamily="18" charset="0"/>
            </a:endParaRPr>
          </a:p>
          <a:p>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during the dates of</a:t>
            </a:r>
            <a:r>
              <a:rPr lang="en-US" altLang="zh-CN" sz="1600" dirty="0" smtClean="0">
                <a:solidFill>
                  <a:srgbClr val="000000">
                    <a:alpha val="0"/>
                  </a:srgbClr>
                </a:solidFill>
                <a:latin typeface="Times New Roman" panose="02020603050405020304" pitchFamily="18" charset="0"/>
                <a:cs typeface="Times New Roman" panose="02020603050405020304" pitchFamily="18" charset="0"/>
              </a:rPr>
              <a:t> </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sym typeface="+mn-ea"/>
              </a:rPr>
              <a:t>May</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1</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st</a:t>
            </a:r>
            <a:r>
              <a:rPr lang="zh-CN" altLang="en-US" sz="1600" dirty="0" smtClean="0">
                <a:solidFill>
                  <a:srgbClr val="000000">
                    <a:alpha val="0"/>
                  </a:srgbClr>
                </a:solidFill>
                <a:latin typeface="Times New Roman" panose="02020603050405020304" pitchFamily="18" charset="0"/>
                <a:cs typeface="Times New Roman" panose="02020603050405020304" pitchFamily="18" charset="0"/>
              </a:rPr>
              <a:t> to 10</a:t>
            </a:r>
            <a:r>
              <a:rPr lang="zh-CN" altLang="en-US" sz="1600" baseline="30000" dirty="0" smtClean="0">
                <a:solidFill>
                  <a:srgbClr val="000000">
                    <a:alpha val="0"/>
                  </a:srgbClr>
                </a:solidFill>
                <a:latin typeface="Times New Roman" panose="02020603050405020304" pitchFamily="18" charset="0"/>
                <a:cs typeface="Times New Roman" panose="02020603050405020304" pitchFamily="18" charset="0"/>
              </a:rPr>
              <a:t>th</a:t>
            </a:r>
            <a:r>
              <a:rPr lang="zh-CN" altLang="en-US" sz="1600" dirty="0" smtClean="0">
                <a:latin typeface="Times New Roman" panose="02020603050405020304" pitchFamily="18" charset="0"/>
                <a:cs typeface="Times New Roman" panose="02020603050405020304" pitchFamily="18" charset="0"/>
              </a:rPr>
              <a:t> </a:t>
            </a:r>
            <a:endParaRPr lang="en-US" altLang="zh-CN" sz="1600" dirty="0" smtClean="0">
              <a:latin typeface="Times New Roman" panose="02020603050405020304" pitchFamily="18" charset="0"/>
              <a:cs typeface="Times New Roman" panose="02020603050405020304" pitchFamily="18" charset="0"/>
            </a:endParaRPr>
          </a:p>
          <a:p>
            <a:r>
              <a:rPr lang="en-US" altLang="zh-CN" sz="1600" dirty="0" smtClean="0">
                <a:latin typeface="Times New Roman" panose="02020603050405020304" pitchFamily="18" charset="0"/>
                <a:cs typeface="Times New Roman" panose="02020603050405020304" pitchFamily="18" charset="0"/>
                <a:sym typeface="+mn-ea"/>
              </a:rPr>
              <a:t>   Ex6:</a:t>
            </a:r>
            <a:r>
              <a:rPr lang="zh-CN" altLang="en-US" sz="1600" dirty="0" smtClean="0">
                <a:latin typeface="Times New Roman" panose="02020603050405020304" pitchFamily="18" charset="0"/>
                <a:cs typeface="Times New Roman" panose="02020603050405020304" pitchFamily="18" charset="0"/>
              </a:rPr>
              <a:t>为了激发学生对阅读的兴趣，我校将于3月19日下午2时在教学楼201室举行一次活动。</a:t>
            </a:r>
            <a:endParaRPr lang="zh-CN" altLang="en-US" sz="1600" dirty="0" smtClean="0">
              <a:latin typeface="Times New Roman" panose="02020603050405020304" pitchFamily="18" charset="0"/>
              <a:cs typeface="Times New Roman" panose="02020603050405020304" pitchFamily="18" charset="0"/>
            </a:endParaRPr>
          </a:p>
        </p:txBody>
      </p:sp>
      <p:sp>
        <p:nvSpPr>
          <p:cNvPr id="10" name="文本框 9"/>
          <p:cNvSpPr txBox="1"/>
          <p:nvPr/>
        </p:nvSpPr>
        <p:spPr>
          <a:xfrm>
            <a:off x="283210" y="2279650"/>
            <a:ext cx="8579485" cy="583565"/>
          </a:xfrm>
          <a:prstGeom prst="rect">
            <a:avLst/>
          </a:prstGeom>
          <a:noFill/>
        </p:spPr>
        <p:txBody>
          <a:bodyPr wrap="square" rtlCol="0" anchor="t">
            <a:spAutoFit/>
          </a:bodyPr>
          <a:p>
            <a:pPr marL="285750" indent="-285750" algn="l">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sym typeface="+mn-ea"/>
              </a:rPr>
              <a:t> The Chinese Traditional Art Exhibition held by our school </a:t>
            </a:r>
            <a:r>
              <a:rPr lang="zh-CN" altLang="en-US" sz="1600" b="1" dirty="0" smtClean="0">
                <a:solidFill>
                  <a:srgbClr val="C00000"/>
                </a:solidFill>
                <a:latin typeface="Times New Roman" panose="02020603050405020304" pitchFamily="18" charset="0"/>
                <a:cs typeface="Times New Roman" panose="02020603050405020304" pitchFamily="18" charset="0"/>
                <a:sym typeface="+mn-ea"/>
              </a:rPr>
              <a:t>fell on the Activity Center</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lasting for 5 days</a:t>
            </a:r>
            <a:r>
              <a:rPr lang="zh-CN" altLang="en-US" sz="1600" b="1" dirty="0" smtClean="0">
                <a:latin typeface="Times New Roman" panose="02020603050405020304" pitchFamily="18" charset="0"/>
                <a:cs typeface="Times New Roman" panose="02020603050405020304" pitchFamily="18" charset="0"/>
                <a:sym typeface="+mn-ea"/>
              </a:rPr>
              <a:t>, </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from May 1</a:t>
            </a:r>
            <a:r>
              <a:rPr lang="zh-CN" altLang="en-US" sz="1600" b="1" baseline="30000" dirty="0" smtClean="0">
                <a:solidFill>
                  <a:srgbClr val="0070C0"/>
                </a:solidFill>
                <a:latin typeface="Times New Roman" panose="02020603050405020304" pitchFamily="18" charset="0"/>
                <a:cs typeface="Times New Roman" panose="02020603050405020304" pitchFamily="18" charset="0"/>
                <a:sym typeface="+mn-ea"/>
              </a:rPr>
              <a:t>st</a:t>
            </a:r>
            <a:r>
              <a:rPr lang="zh-CN" altLang="en-US" sz="1600" b="1" dirty="0" smtClean="0">
                <a:solidFill>
                  <a:srgbClr val="0070C0"/>
                </a:solidFill>
                <a:latin typeface="Times New Roman" panose="02020603050405020304" pitchFamily="18" charset="0"/>
                <a:cs typeface="Times New Roman" panose="02020603050405020304" pitchFamily="18" charset="0"/>
                <a:sym typeface="+mn-ea"/>
              </a:rPr>
              <a:t> to 5</a:t>
            </a:r>
            <a:r>
              <a:rPr lang="zh-CN" altLang="en-US" sz="1600" b="1" baseline="30000" dirty="0" smtClean="0">
                <a:solidFill>
                  <a:srgbClr val="0070C0"/>
                </a:solidFill>
                <a:latin typeface="Times New Roman" panose="02020603050405020304" pitchFamily="18" charset="0"/>
                <a:cs typeface="Times New Roman" panose="02020603050405020304" pitchFamily="18" charset="0"/>
                <a:sym typeface="+mn-ea"/>
              </a:rPr>
              <a:t>th</a:t>
            </a:r>
            <a:r>
              <a:rPr lang="zh-CN" altLang="en-US" sz="1600" b="1" dirty="0" smtClean="0">
                <a:latin typeface="Times New Roman" panose="02020603050405020304" pitchFamily="18" charset="0"/>
                <a:cs typeface="Times New Roman" panose="02020603050405020304" pitchFamily="18" charset="0"/>
                <a:sym typeface="+mn-ea"/>
              </a:rPr>
              <a:t>. Yesterday I</a:t>
            </a:r>
            <a:r>
              <a:rPr lang="en-US" altLang="zh-CN" sz="1600" b="1" dirty="0" smtClean="0">
                <a:latin typeface="Times New Roman" panose="02020603050405020304" pitchFamily="18" charset="0"/>
                <a:cs typeface="Times New Roman" panose="02020603050405020304" pitchFamily="18" charset="0"/>
                <a:sym typeface="+mn-ea"/>
              </a:rPr>
              <a:t> was</a:t>
            </a:r>
            <a:r>
              <a:rPr lang="zh-CN" altLang="en-US" sz="1600" b="1" dirty="0" smtClean="0">
                <a:latin typeface="Times New Roman" panose="02020603050405020304" pitchFamily="18" charset="0"/>
                <a:cs typeface="Times New Roman" panose="02020603050405020304" pitchFamily="18" charset="0"/>
                <a:sym typeface="+mn-ea"/>
              </a:rPr>
              <a:t> lucky to visit it , which impressed me a lot. </a:t>
            </a:r>
            <a:endParaRPr lang="zh-CN" altLang="en-US" sz="1600" b="1" dirty="0" smtClean="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283210" y="3270250"/>
            <a:ext cx="8438515" cy="583565"/>
          </a:xfrm>
          <a:prstGeom prst="rect">
            <a:avLst/>
          </a:prstGeom>
          <a:noFill/>
        </p:spPr>
        <p:txBody>
          <a:bodyPr wrap="square" rtlCol="0" anchor="t">
            <a:spAutoFit/>
          </a:bodyPr>
          <a:p>
            <a:pPr marL="285750" indent="-285750">
              <a:buFont typeface="Arial" panose="020B0604020202020204" pitchFamily="34" charset="0"/>
              <a:buChar char="•"/>
            </a:pPr>
            <a:r>
              <a:rPr sz="1600" b="1" dirty="0" smtClean="0">
                <a:solidFill>
                  <a:srgbClr val="0070C0"/>
                </a:solidFill>
                <a:latin typeface="Times New Roman" panose="02020603050405020304" pitchFamily="18" charset="0"/>
                <a:cs typeface="Times New Roman" panose="02020603050405020304" pitchFamily="18" charset="0"/>
                <a:sym typeface="+mn-ea"/>
              </a:rPr>
              <a:t>Yesterday</a:t>
            </a:r>
            <a:r>
              <a:rPr sz="1600" b="1" dirty="0" smtClean="0">
                <a:latin typeface="Times New Roman" panose="02020603050405020304" pitchFamily="18" charset="0"/>
                <a:cs typeface="Times New Roman" panose="02020603050405020304" pitchFamily="18" charset="0"/>
                <a:sym typeface="+mn-ea"/>
              </a:rPr>
              <a:t> I paid a visit to the Traditional Chinese Painting exhibition that is held </a:t>
            </a:r>
            <a:r>
              <a:rPr sz="1600" b="1" dirty="0" smtClean="0">
                <a:solidFill>
                  <a:srgbClr val="C00000"/>
                </a:solidFill>
                <a:latin typeface="Times New Roman" panose="02020603050405020304" pitchFamily="18" charset="0"/>
                <a:cs typeface="Times New Roman" panose="02020603050405020304" pitchFamily="18" charset="0"/>
                <a:sym typeface="+mn-ea"/>
              </a:rPr>
              <a:t>in the school art gallery</a:t>
            </a:r>
            <a:r>
              <a:rPr sz="1600" b="1" dirty="0" smtClean="0">
                <a:latin typeface="Times New Roman" panose="02020603050405020304" pitchFamily="18" charset="0"/>
                <a:cs typeface="Times New Roman" panose="02020603050405020304" pitchFamily="18" charset="0"/>
                <a:sym typeface="+mn-ea"/>
              </a:rPr>
              <a:t> </a:t>
            </a:r>
            <a:r>
              <a:rPr sz="1600" b="1" dirty="0" smtClean="0">
                <a:solidFill>
                  <a:srgbClr val="0070C0"/>
                </a:solidFill>
                <a:latin typeface="Times New Roman" panose="02020603050405020304" pitchFamily="18" charset="0"/>
                <a:cs typeface="Times New Roman" panose="02020603050405020304" pitchFamily="18" charset="0"/>
                <a:sym typeface="+mn-ea"/>
              </a:rPr>
              <a:t>from June 6 to June 10</a:t>
            </a:r>
            <a:r>
              <a:rPr sz="1600" b="1" dirty="0" smtClean="0">
                <a:latin typeface="Times New Roman" panose="02020603050405020304" pitchFamily="18" charset="0"/>
                <a:cs typeface="Times New Roman" panose="02020603050405020304" pitchFamily="18" charset="0"/>
                <a:sym typeface="+mn-ea"/>
              </a:rPr>
              <a:t>.  </a:t>
            </a:r>
            <a:endParaRPr sz="1600" b="1" dirty="0" smtClean="0">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408305" y="4260850"/>
            <a:ext cx="8256905" cy="583565"/>
          </a:xfrm>
          <a:prstGeom prst="rect">
            <a:avLst/>
          </a:prstGeom>
          <a:noFill/>
        </p:spPr>
        <p:txBody>
          <a:bodyPr wrap="square" rtlCol="0" anchor="t">
            <a:spAutoFit/>
          </a:bodyPr>
          <a:p>
            <a:pPr marL="285750" indent="-285750">
              <a:buFont typeface="Arial" panose="020B0604020202020204" pitchFamily="34" charset="0"/>
              <a:buChar char="•"/>
            </a:pPr>
            <a:r>
              <a:rPr lang="zh-CN" altLang="en-US" sz="1600" b="1" dirty="0" smtClean="0">
                <a:latin typeface="Times New Roman" panose="02020603050405020304" pitchFamily="18" charset="0"/>
                <a:cs typeface="Times New Roman" panose="02020603050405020304" pitchFamily="18" charset="0"/>
              </a:rPr>
              <a:t> </a:t>
            </a:r>
            <a:r>
              <a:rPr sz="1600" b="1" dirty="0" smtClean="0">
                <a:latin typeface="Times New Roman" panose="02020603050405020304" pitchFamily="18" charset="0"/>
                <a:cs typeface="Times New Roman" panose="02020603050405020304" pitchFamily="18" charset="0"/>
              </a:rPr>
              <a:t> In order to spark the students’  interest in reading, our school is to hold an activity</a:t>
            </a:r>
            <a:r>
              <a:rPr sz="1600" b="1" dirty="0" smtClean="0">
                <a:solidFill>
                  <a:srgbClr val="0070C0"/>
                </a:solidFill>
                <a:latin typeface="Times New Roman" panose="02020603050405020304" pitchFamily="18" charset="0"/>
                <a:cs typeface="Times New Roman" panose="02020603050405020304" pitchFamily="18" charset="0"/>
              </a:rPr>
              <a:t> </a:t>
            </a:r>
            <a:r>
              <a:rPr sz="1600" b="1" dirty="0" smtClean="0">
                <a:solidFill>
                  <a:srgbClr val="C00000"/>
                </a:solidFill>
                <a:latin typeface="Times New Roman" panose="02020603050405020304" pitchFamily="18" charset="0"/>
                <a:cs typeface="Times New Roman" panose="02020603050405020304" pitchFamily="18" charset="0"/>
              </a:rPr>
              <a:t>in Room 201 of the teaching building </a:t>
            </a:r>
            <a:r>
              <a:rPr sz="1600" b="1" dirty="0" smtClean="0">
                <a:solidFill>
                  <a:srgbClr val="0070C0"/>
                </a:solidFill>
                <a:latin typeface="Times New Roman" panose="02020603050405020304" pitchFamily="18" charset="0"/>
                <a:cs typeface="Times New Roman" panose="02020603050405020304" pitchFamily="18" charset="0"/>
              </a:rPr>
              <a:t>at 2 p.m on March 19</a:t>
            </a:r>
            <a:r>
              <a:rPr sz="1600" b="1" dirty="0" smtClean="0">
                <a:latin typeface="Times New Roman" panose="02020603050405020304" pitchFamily="18" charset="0"/>
                <a:cs typeface="Times New Roman" panose="02020603050405020304" pitchFamily="18" charset="0"/>
              </a:rPr>
              <a:t>. </a:t>
            </a:r>
            <a:endParaRPr sz="1600" b="1"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0" grpId="1"/>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常用地点的名词：</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5"/>
            </p:custDataLst>
          </p:nvPr>
        </p:nvGraphicFramePr>
        <p:xfrm>
          <a:off x="309880" y="814705"/>
          <a:ext cx="8643620" cy="3795395"/>
        </p:xfrm>
        <a:graphic>
          <a:graphicData uri="http://schemas.openxmlformats.org/drawingml/2006/table">
            <a:tbl>
              <a:tblPr firstRow="1" bandRow="1">
                <a:tableStyleId>{5C22544A-7EE6-4342-B048-85BDC9FD1C3A}</a:tableStyleId>
              </a:tblPr>
              <a:tblGrid>
                <a:gridCol w="705485"/>
                <a:gridCol w="1840230"/>
                <a:gridCol w="6097905"/>
              </a:tblGrid>
              <a:tr h="381000">
                <a:tc>
                  <a:txBody>
                    <a:bodyPr/>
                    <a:p>
                      <a:pPr algn="ctr">
                        <a:buNone/>
                      </a:pPr>
                      <a:r>
                        <a:rPr lang="zh-CN" altLang="en-US"/>
                        <a:t>分类</a:t>
                      </a:r>
                      <a:endParaRPr lang="zh-CN" altLang="en-US"/>
                    </a:p>
                  </a:txBody>
                  <a:tcPr>
                    <a:solidFill>
                      <a:schemeClr val="accent5">
                        <a:lumMod val="75000"/>
                      </a:schemeClr>
                    </a:solidFill>
                  </a:tcPr>
                </a:tc>
                <a:tc>
                  <a:txBody>
                    <a:bodyPr/>
                    <a:p>
                      <a:pPr algn="ctr">
                        <a:buNone/>
                      </a:pPr>
                      <a:r>
                        <a:rPr lang="zh-CN" altLang="en-US"/>
                        <a:t>地点名词</a:t>
                      </a:r>
                      <a:endParaRPr lang="zh-CN" altLang="en-US"/>
                    </a:p>
                  </a:txBody>
                  <a:tcPr>
                    <a:solidFill>
                      <a:schemeClr val="accent5">
                        <a:lumMod val="75000"/>
                      </a:schemeClr>
                    </a:solidFill>
                  </a:tcPr>
                </a:tc>
                <a:tc>
                  <a:txBody>
                    <a:bodyPr/>
                    <a:p>
                      <a:pPr algn="ctr">
                        <a:buNone/>
                      </a:pPr>
                      <a:r>
                        <a:rPr lang="zh-CN" altLang="en-US"/>
                        <a:t>英语翻译</a:t>
                      </a:r>
                      <a:endParaRPr lang="zh-CN" altLang="en-US"/>
                    </a:p>
                  </a:txBody>
                  <a:tcPr>
                    <a:solidFill>
                      <a:schemeClr val="accent5">
                        <a:lumMod val="75000"/>
                      </a:schemeClr>
                    </a:solidFill>
                  </a:tcPr>
                </a:tc>
              </a:tr>
              <a:tr h="384175">
                <a:tc rowSpan="5">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学</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校</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礼堂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auditorium</a:t>
                      </a:r>
                      <a:r>
                        <a:rPr lang="zh-CN" altLang="en-US" sz="1800" i="1" baseline="-25000" dirty="0" smtClean="0">
                          <a:noFill/>
                          <a:latin typeface="Times New Roman" panose="02020603050405020304" pitchFamily="18" charset="0"/>
                          <a:cs typeface="Times New Roman" panose="02020603050405020304" pitchFamily="18" charset="0"/>
                          <a:sym typeface="+mn-ea"/>
                        </a:rPr>
                        <a:t> /ˌɔːdɪˈtɔːriəm/ </a:t>
                      </a:r>
                      <a:r>
                        <a:rPr lang="zh-CN" altLang="en-US" sz="1800" dirty="0" smtClean="0">
                          <a:noFill/>
                          <a:latin typeface="Times New Roman" panose="02020603050405020304" pitchFamily="18" charset="0"/>
                          <a:cs typeface="Times New Roman" panose="02020603050405020304" pitchFamily="18" charset="0"/>
                          <a:sym typeface="+mn-ea"/>
                        </a:rPr>
                        <a:t>;  lecture hall</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体育馆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stadium</a:t>
                      </a:r>
                      <a:r>
                        <a:rPr lang="zh-CN" altLang="en-US" sz="1800" i="1" baseline="-25000" dirty="0" smtClean="0">
                          <a:noFill/>
                          <a:latin typeface="Times New Roman" panose="02020603050405020304" pitchFamily="18" charset="0"/>
                          <a:cs typeface="Times New Roman" panose="02020603050405020304" pitchFamily="18" charset="0"/>
                          <a:sym typeface="+mn-ea"/>
                        </a:rPr>
                        <a:t> /ˈsteɪdiəm/</a:t>
                      </a:r>
                      <a:r>
                        <a:rPr lang="zh-CN" altLang="en-US" sz="1800" dirty="0" smtClean="0">
                          <a:noFill/>
                          <a:latin typeface="Times New Roman" panose="02020603050405020304" pitchFamily="18" charset="0"/>
                          <a:cs typeface="Times New Roman" panose="02020603050405020304" pitchFamily="18" charset="0"/>
                          <a:sym typeface="+mn-ea"/>
                        </a:rPr>
                        <a:t> ;  gymnasium</a:t>
                      </a:r>
                      <a:r>
                        <a:rPr lang="zh-CN" altLang="en-US" sz="1800" i="1" baseline="-25000" dirty="0" smtClean="0">
                          <a:noFill/>
                          <a:latin typeface="Times New Roman" panose="02020603050405020304" pitchFamily="18" charset="0"/>
                          <a:cs typeface="Times New Roman" panose="02020603050405020304" pitchFamily="18" charset="0"/>
                          <a:sym typeface="+mn-ea"/>
                        </a:rPr>
                        <a:t>/dʒɪmˈneɪziəm/ </a:t>
                      </a:r>
                      <a:r>
                        <a:rPr lang="zh-CN" altLang="en-US" sz="1800" dirty="0" smtClean="0">
                          <a:noFill/>
                          <a:latin typeface="Times New Roman" panose="02020603050405020304" pitchFamily="18" charset="0"/>
                          <a:cs typeface="Times New Roman" panose="02020603050405020304" pitchFamily="18" charset="0"/>
                          <a:sym typeface="+mn-ea"/>
                        </a:rPr>
                        <a:t>   </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国际交流中心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the International Exchange Center </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科技馆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the Science Museum</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教学楼3楼301室</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Room 301 in the Teaching Building</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rowSpan="4">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社</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会</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敬老院</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the nursing home</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画廊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gallery </a:t>
                      </a:r>
                      <a:r>
                        <a:rPr lang="zh-CN" altLang="en-US" sz="1800" i="1" baseline="-25000" dirty="0" smtClean="0">
                          <a:noFill/>
                          <a:latin typeface="Times New Roman" panose="02020603050405020304" pitchFamily="18" charset="0"/>
                          <a:cs typeface="Times New Roman" panose="02020603050405020304" pitchFamily="18" charset="0"/>
                          <a:sym typeface="+mn-ea"/>
                        </a:rPr>
                        <a:t>/ˈɡæləri/ </a:t>
                      </a:r>
                      <a:endParaRPr lang="zh-CN" altLang="en-US" sz="1800" i="1" baseline="-25000" dirty="0" smtClean="0">
                        <a:noFill/>
                        <a:latin typeface="Times New Roman" panose="02020603050405020304" pitchFamily="18" charset="0"/>
                        <a:cs typeface="Times New Roman" panose="02020603050405020304" pitchFamily="18" charset="0"/>
                        <a:sym typeface="+mn-ea"/>
                      </a:endParaRPr>
                    </a:p>
                  </a:txBody>
                  <a:tcPr/>
                </a:tc>
              </a:tr>
              <a:tr h="37846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博物馆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sym typeface="+mn-ea"/>
                        </a:rPr>
                        <a:t> museum</a:t>
                      </a:r>
                      <a:endParaRPr lang="zh-CN" altLang="en-US" sz="1800" dirty="0" smtClean="0">
                        <a:noFill/>
                        <a:latin typeface="Times New Roman" panose="02020603050405020304" pitchFamily="18" charset="0"/>
                        <a:cs typeface="Times New Roman" panose="02020603050405020304" pitchFamily="18" charset="0"/>
                        <a:sym typeface="+mn-ea"/>
                      </a:endParaRPr>
                    </a:p>
                  </a:txBody>
                  <a:tcPr/>
                </a:tc>
              </a:tr>
              <a:tr h="306705">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社区艺术中心</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noFill/>
                          <a:latin typeface="Times New Roman" panose="02020603050405020304" pitchFamily="18" charset="0"/>
                          <a:cs typeface="Times New Roman" panose="02020603050405020304" pitchFamily="18" charset="0"/>
                        </a:rPr>
                        <a:t>community art center</a:t>
                      </a:r>
                      <a:endParaRPr lang="zh-CN" altLang="en-US" sz="1800" dirty="0" smtClean="0">
                        <a:noFill/>
                        <a:latin typeface="Times New Roman" panose="02020603050405020304" pitchFamily="18" charset="0"/>
                        <a:cs typeface="Times New Roman" panose="02020603050405020304" pitchFamily="18" charset="0"/>
                      </a:endParaRPr>
                    </a:p>
                  </a:txBody>
                  <a:tcPr/>
                </a:tc>
              </a:tr>
            </a:tbl>
          </a:graphicData>
        </a:graphic>
      </p:graphicFrame>
      <p:graphicFrame>
        <p:nvGraphicFramePr>
          <p:cNvPr id="2" name="表格 1"/>
          <p:cNvGraphicFramePr/>
          <p:nvPr>
            <p:custDataLst>
              <p:tags r:id="rId6"/>
            </p:custDataLst>
          </p:nvPr>
        </p:nvGraphicFramePr>
        <p:xfrm>
          <a:off x="309880" y="814705"/>
          <a:ext cx="8643620" cy="3795395"/>
        </p:xfrm>
        <a:graphic>
          <a:graphicData uri="http://schemas.openxmlformats.org/drawingml/2006/table">
            <a:tbl>
              <a:tblPr firstRow="1" bandRow="1">
                <a:tableStyleId>{5C22544A-7EE6-4342-B048-85BDC9FD1C3A}</a:tableStyleId>
              </a:tblPr>
              <a:tblGrid>
                <a:gridCol w="705485"/>
                <a:gridCol w="1840230"/>
                <a:gridCol w="6097905"/>
              </a:tblGrid>
              <a:tr h="381000">
                <a:tc>
                  <a:txBody>
                    <a:bodyPr/>
                    <a:p>
                      <a:pPr algn="ctr">
                        <a:buNone/>
                      </a:pPr>
                      <a:r>
                        <a:rPr lang="zh-CN" altLang="en-US"/>
                        <a:t>分类</a:t>
                      </a:r>
                      <a:endParaRPr lang="zh-CN" altLang="en-US"/>
                    </a:p>
                  </a:txBody>
                  <a:tcPr>
                    <a:solidFill>
                      <a:schemeClr val="accent5">
                        <a:lumMod val="75000"/>
                      </a:schemeClr>
                    </a:solidFill>
                  </a:tcPr>
                </a:tc>
                <a:tc>
                  <a:txBody>
                    <a:bodyPr/>
                    <a:p>
                      <a:pPr algn="ctr">
                        <a:buNone/>
                      </a:pPr>
                      <a:r>
                        <a:rPr lang="zh-CN" altLang="en-US"/>
                        <a:t>地点名词</a:t>
                      </a:r>
                      <a:endParaRPr lang="zh-CN" altLang="en-US"/>
                    </a:p>
                  </a:txBody>
                  <a:tcPr>
                    <a:solidFill>
                      <a:schemeClr val="accent5">
                        <a:lumMod val="75000"/>
                      </a:schemeClr>
                    </a:solidFill>
                  </a:tcPr>
                </a:tc>
                <a:tc>
                  <a:txBody>
                    <a:bodyPr/>
                    <a:p>
                      <a:pPr algn="ctr">
                        <a:buNone/>
                      </a:pPr>
                      <a:r>
                        <a:rPr lang="zh-CN" altLang="en-US"/>
                        <a:t>英语翻译</a:t>
                      </a:r>
                      <a:endParaRPr lang="zh-CN" altLang="en-US"/>
                    </a:p>
                  </a:txBody>
                  <a:tcPr>
                    <a:solidFill>
                      <a:schemeClr val="accent5">
                        <a:lumMod val="75000"/>
                      </a:schemeClr>
                    </a:solidFill>
                  </a:tcPr>
                </a:tc>
              </a:tr>
              <a:tr h="384175">
                <a:tc rowSpan="5">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学</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校</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礼堂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auditorium</a:t>
                      </a:r>
                      <a:r>
                        <a:rPr lang="zh-CN" altLang="en-US" sz="1800" i="1" baseline="-25000" dirty="0" smtClean="0">
                          <a:latin typeface="Times New Roman" panose="02020603050405020304" pitchFamily="18" charset="0"/>
                          <a:cs typeface="Times New Roman" panose="02020603050405020304" pitchFamily="18" charset="0"/>
                          <a:sym typeface="+mn-ea"/>
                        </a:rPr>
                        <a:t> /ˌɔːdɪˈtɔːriəm/ </a:t>
                      </a:r>
                      <a:r>
                        <a:rPr lang="zh-CN" altLang="en-US" sz="1800" dirty="0" smtClean="0">
                          <a:latin typeface="Times New Roman" panose="02020603050405020304" pitchFamily="18" charset="0"/>
                          <a:cs typeface="Times New Roman" panose="02020603050405020304" pitchFamily="18" charset="0"/>
                          <a:sym typeface="+mn-ea"/>
                        </a:rPr>
                        <a:t>;  lecture hall</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体育馆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stadium</a:t>
                      </a:r>
                      <a:r>
                        <a:rPr lang="zh-CN" altLang="en-US" sz="1800" i="1" baseline="-25000" dirty="0" smtClean="0">
                          <a:latin typeface="Times New Roman" panose="02020603050405020304" pitchFamily="18" charset="0"/>
                          <a:cs typeface="Times New Roman" panose="02020603050405020304" pitchFamily="18" charset="0"/>
                          <a:sym typeface="+mn-ea"/>
                        </a:rPr>
                        <a:t> /ˈsteɪdiəm/</a:t>
                      </a:r>
                      <a:r>
                        <a:rPr lang="zh-CN" altLang="en-US" sz="1800" dirty="0" smtClean="0">
                          <a:latin typeface="Times New Roman" panose="02020603050405020304" pitchFamily="18" charset="0"/>
                          <a:cs typeface="Times New Roman" panose="02020603050405020304" pitchFamily="18" charset="0"/>
                          <a:sym typeface="+mn-ea"/>
                        </a:rPr>
                        <a:t> ;  gymnasium</a:t>
                      </a:r>
                      <a:r>
                        <a:rPr lang="zh-CN" altLang="en-US" sz="1800" i="1" baseline="-25000" dirty="0" smtClean="0">
                          <a:latin typeface="Times New Roman" panose="02020603050405020304" pitchFamily="18" charset="0"/>
                          <a:cs typeface="Times New Roman" panose="02020603050405020304" pitchFamily="18" charset="0"/>
                          <a:sym typeface="+mn-ea"/>
                        </a:rPr>
                        <a:t>/dʒɪmˈneɪziəm/ </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国际交流中心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the International Exchange Center </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科技馆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the Science Museum</a:t>
                      </a:r>
                      <a:endParaRPr lang="zh-CN" altLang="en-US" sz="1800" dirty="0" smtClean="0">
                        <a:latin typeface="Times New Roman" panose="02020603050405020304" pitchFamily="18" charset="0"/>
                        <a:cs typeface="Times New Roman" panose="02020603050405020304" pitchFamily="18" charset="0"/>
                        <a:sym typeface="+mn-ea"/>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教学楼3楼301室</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Room 301 in the Teaching Building</a:t>
                      </a:r>
                      <a:endParaRPr lang="zh-CN" altLang="en-US" sz="1800" dirty="0" smtClean="0">
                        <a:latin typeface="Times New Roman" panose="02020603050405020304" pitchFamily="18" charset="0"/>
                        <a:cs typeface="Times New Roman" panose="02020603050405020304" pitchFamily="18" charset="0"/>
                      </a:endParaRPr>
                    </a:p>
                  </a:txBody>
                  <a:tcPr/>
                </a:tc>
              </a:tr>
              <a:tr h="381000">
                <a:tc rowSpan="4">
                  <a:txBody>
                    <a:bodyPr/>
                    <a:p>
                      <a:pPr algn="ctr">
                        <a:buNone/>
                      </a:pP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社</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会</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有</a:t>
                      </a:r>
                      <a:endParaRPr lang="zh-CN" altLang="en-US" sz="1800" dirty="0" smtClean="0">
                        <a:latin typeface="Times New Roman" panose="02020603050405020304" pitchFamily="18" charset="0"/>
                        <a:cs typeface="Times New Roman" panose="02020603050405020304" pitchFamily="18" charset="0"/>
                        <a:sym typeface="+mn-ea"/>
                      </a:endParaRPr>
                    </a:p>
                    <a:p>
                      <a:pPr algn="ctr">
                        <a:buNone/>
                      </a:pPr>
                      <a:r>
                        <a:rPr lang="zh-CN" altLang="en-US" sz="1800" dirty="0" smtClean="0">
                          <a:latin typeface="Times New Roman" panose="02020603050405020304" pitchFamily="18" charset="0"/>
                          <a:cs typeface="Times New Roman" panose="02020603050405020304" pitchFamily="18" charset="0"/>
                          <a:sym typeface="+mn-ea"/>
                        </a:rPr>
                        <a:t>关</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敬老院</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the nursing home</a:t>
                      </a:r>
                      <a:endParaRPr lang="zh-CN" altLang="en-US" sz="1800" dirty="0" smtClean="0">
                        <a:latin typeface="Times New Roman" panose="02020603050405020304" pitchFamily="18" charset="0"/>
                        <a:cs typeface="Times New Roman" panose="02020603050405020304" pitchFamily="18" charset="0"/>
                      </a:endParaRPr>
                    </a:p>
                  </a:txBody>
                  <a:tcPr/>
                </a:tc>
              </a:tr>
              <a:tr h="38100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画廊  </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gallery </a:t>
                      </a:r>
                      <a:r>
                        <a:rPr lang="zh-CN" altLang="en-US" sz="1800" i="1" baseline="-25000" dirty="0" smtClean="0">
                          <a:latin typeface="Times New Roman" panose="02020603050405020304" pitchFamily="18" charset="0"/>
                          <a:cs typeface="Times New Roman" panose="02020603050405020304" pitchFamily="18" charset="0"/>
                          <a:sym typeface="+mn-ea"/>
                        </a:rPr>
                        <a:t>/ˈɡæləri/ </a:t>
                      </a:r>
                      <a:endParaRPr lang="zh-CN" altLang="en-US" sz="1800" i="1" baseline="-25000" dirty="0" smtClean="0">
                        <a:latin typeface="Times New Roman" panose="02020603050405020304" pitchFamily="18" charset="0"/>
                        <a:cs typeface="Times New Roman" panose="02020603050405020304" pitchFamily="18" charset="0"/>
                      </a:endParaRPr>
                    </a:p>
                  </a:txBody>
                  <a:tcPr/>
                </a:tc>
              </a:tr>
              <a:tr h="378460">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博物馆</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 museum</a:t>
                      </a:r>
                      <a:endParaRPr lang="zh-CN" altLang="en-US" sz="1800" dirty="0" smtClean="0">
                        <a:latin typeface="Times New Roman" panose="02020603050405020304" pitchFamily="18" charset="0"/>
                        <a:cs typeface="Times New Roman" panose="02020603050405020304" pitchFamily="18" charset="0"/>
                      </a:endParaRPr>
                    </a:p>
                  </a:txBody>
                  <a:tcPr/>
                </a:tc>
              </a:tr>
              <a:tr h="306705">
                <a:tc vMerge="1">
                  <a:tcPr/>
                </a:tc>
                <a:tc>
                  <a:txBody>
                    <a:bodyPr/>
                    <a:p>
                      <a:pPr>
                        <a:buNone/>
                      </a:pPr>
                      <a:r>
                        <a:rPr lang="zh-CN" altLang="en-US" sz="1800" dirty="0" smtClean="0">
                          <a:latin typeface="Times New Roman" panose="02020603050405020304" pitchFamily="18" charset="0"/>
                          <a:cs typeface="Times New Roman" panose="02020603050405020304" pitchFamily="18" charset="0"/>
                          <a:sym typeface="+mn-ea"/>
                        </a:rPr>
                        <a:t>社区艺术中心</a:t>
                      </a:r>
                      <a:endParaRPr lang="zh-CN" altLang="en-US" sz="1800" dirty="0" smtClean="0">
                        <a:latin typeface="Times New Roman" panose="02020603050405020304" pitchFamily="18" charset="0"/>
                        <a:cs typeface="Times New Roman" panose="02020603050405020304" pitchFamily="18" charset="0"/>
                        <a:sym typeface="+mn-ea"/>
                      </a:endParaRPr>
                    </a:p>
                  </a:txBody>
                  <a:tcPr/>
                </a:tc>
                <a:tc>
                  <a:txBody>
                    <a:bodyPr/>
                    <a:p>
                      <a:pPr>
                        <a:buNone/>
                      </a:pPr>
                      <a:r>
                        <a:rPr lang="zh-CN" altLang="en-US" sz="1800" dirty="0" smtClean="0">
                          <a:latin typeface="Times New Roman" panose="02020603050405020304" pitchFamily="18" charset="0"/>
                          <a:cs typeface="Times New Roman" panose="02020603050405020304" pitchFamily="18" charset="0"/>
                        </a:rPr>
                        <a:t>community art center</a:t>
                      </a:r>
                      <a:endParaRPr lang="zh-CN" altLang="en-US" sz="1800" dirty="0" smtClean="0">
                        <a:latin typeface="Times New Roman" panose="02020603050405020304" pitchFamily="18" charset="0"/>
                        <a:cs typeface="Times New Roman" panose="02020603050405020304" pitchFamily="18" charset="0"/>
                      </a:endParaRPr>
                    </a:p>
                  </a:txBody>
                  <a:tcPr/>
                </a:tc>
              </a:tr>
            </a:tbl>
          </a:graphicData>
        </a:graphic>
      </p:graphicFrame>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FULL_TEXT_BEAUTIFY_COPY_ID" val="28"/>
</p:tagLst>
</file>

<file path=ppt/tags/tag101.xml><?xml version="1.0" encoding="utf-8"?>
<p:tagLst xmlns:p="http://schemas.openxmlformats.org/presentationml/2006/main">
  <p:tag name="KSO_WM_UNIT_TABLE_BEAUTIFY" val="smartTable{005d0f25-7932-44c4-9c88-12a464392035}"/>
</p:tagLst>
</file>

<file path=ppt/tags/tag102.xml><?xml version="1.0" encoding="utf-8"?>
<p:tagLst xmlns:p="http://schemas.openxmlformats.org/presentationml/2006/main">
  <p:tag name="KSO_WM_UNIT_TABLE_BEAUTIFY" val="smartTable{0eafc6e5-f8b7-42d6-8918-9ab1d4a16950}"/>
</p:tagLst>
</file>

<file path=ppt/tags/tag103.xml><?xml version="1.0" encoding="utf-8"?>
<p:tagLst xmlns:p="http://schemas.openxmlformats.org/presentationml/2006/main">
  <p:tag name="KSO_WM_FULL_TEXT_BEAUTIFY_COPY_ID" val="150995792"/>
</p:tagLst>
</file>

<file path=ppt/tags/tag104.xml><?xml version="1.0" encoding="utf-8"?>
<p:tagLst xmlns:p="http://schemas.openxmlformats.org/presentationml/2006/main">
  <p:tag name="KSO_WM_FULL_TEXT_BEAUTIFY_COPY_ID" val="17"/>
</p:tagLst>
</file>

<file path=ppt/tags/tag105.xml><?xml version="1.0" encoding="utf-8"?>
<p:tagLst xmlns:p="http://schemas.openxmlformats.org/presentationml/2006/main">
  <p:tag name="KSO_WM_FULL_TEXT_BEAUTIFY_COPY_ID" val="28"/>
</p:tagLst>
</file>

<file path=ppt/tags/tag106.xml><?xml version="1.0" encoding="utf-8"?>
<p:tagLst xmlns:p="http://schemas.openxmlformats.org/presentationml/2006/main">
  <p:tag name="KSO_WM_UNIT_TABLE_BEAUTIFY" val="smartTable{005d0f25-7932-44c4-9c88-12a464392035}"/>
</p:tagLst>
</file>

<file path=ppt/tags/tag107.xml><?xml version="1.0" encoding="utf-8"?>
<p:tagLst xmlns:p="http://schemas.openxmlformats.org/presentationml/2006/main">
  <p:tag name="KSO_WM_UNIT_TABLE_BEAUTIFY" val="smartTable{6f2afc7b-5f45-4f57-9752-44ac72f0f221}"/>
</p:tagLst>
</file>

<file path=ppt/tags/tag108.xml><?xml version="1.0" encoding="utf-8"?>
<p:tagLst xmlns:p="http://schemas.openxmlformats.org/presentationml/2006/main">
  <p:tag name="KSO_WM_FULL_TEXT_BEAUTIFY_COPY_ID" val="150995792"/>
</p:tagLst>
</file>

<file path=ppt/tags/tag109.xml><?xml version="1.0" encoding="utf-8"?>
<p:tagLst xmlns:p="http://schemas.openxmlformats.org/presentationml/2006/main">
  <p:tag name="KSO_WM_FULL_TEXT_BEAUTIFY_COPY_ID" val="18"/>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19"/>
</p:tagLst>
</file>

<file path=ppt/tags/tag111.xml><?xml version="1.0" encoding="utf-8"?>
<p:tagLst xmlns:p="http://schemas.openxmlformats.org/presentationml/2006/main">
  <p:tag name="KSO_WM_FULL_TEXT_BEAUTIFY_COPY_ID" val="20"/>
</p:tagLst>
</file>

<file path=ppt/tags/tag112.xml><?xml version="1.0" encoding="utf-8"?>
<p:tagLst xmlns:p="http://schemas.openxmlformats.org/presentationml/2006/main">
  <p:tag name="KSO_WM_FULL_TEXT_BEAUTIFY_COPY_ID" val="21"/>
</p:tagLst>
</file>

<file path=ppt/tags/tag113.xml><?xml version="1.0" encoding="utf-8"?>
<p:tagLst xmlns:p="http://schemas.openxmlformats.org/presentationml/2006/main">
  <p:tag name="KSO_WM_UNIT_PLACING_PICTURE_USER_VIEWPORT" val="{&quot;height&quot;:2880,&quot;width&quot;:14400}"/>
  <p:tag name="KSO_WM_FULL_TEXT_BEAUTIFY_COPY_ID" val="38929"/>
</p:tagLst>
</file>

<file path=ppt/tags/tag114.xml><?xml version="1.0" encoding="utf-8"?>
<p:tagLst xmlns:p="http://schemas.openxmlformats.org/presentationml/2006/main">
  <p:tag name="KSO_WM_FULL_TEXT_BEAUTIFY_COPY_ID" val="23"/>
</p:tagLst>
</file>

<file path=ppt/tags/tag115.xml><?xml version="1.0" encoding="utf-8"?>
<p:tagLst xmlns:p="http://schemas.openxmlformats.org/presentationml/2006/main">
  <p:tag name="KSO_WM_FULL_TEXT_BEAUTIFY_COPY_ID" val="150996028"/>
</p:tagLst>
</file>

<file path=ppt/tags/tag116.xml><?xml version="1.0" encoding="utf-8"?>
<p:tagLst xmlns:p="http://schemas.openxmlformats.org/presentationml/2006/main">
  <p:tag name="KSO_WM_FULL_TEXT_BEAUTIFY_COPY_ID" val="17"/>
</p:tagLst>
</file>

<file path=ppt/tags/tag117.xml><?xml version="1.0" encoding="utf-8"?>
<p:tagLst xmlns:p="http://schemas.openxmlformats.org/presentationml/2006/main">
  <p:tag name="KSO_WM_FULL_TEXT_BEAUTIFY_COPY_ID" val="28"/>
</p:tagLst>
</file>

<file path=ppt/tags/tag118.xml><?xml version="1.0" encoding="utf-8"?>
<p:tagLst xmlns:p="http://schemas.openxmlformats.org/presentationml/2006/main">
  <p:tag name="KSO_WM_FULL_TEXT_BEAUTIFY_COPY_ID" val="29"/>
</p:tagLst>
</file>

<file path=ppt/tags/tag119.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KSO_WM_FULL_TEXT_BEAUTIFY_COPY_ID" val="150995792"/>
</p:tagLst>
</file>

<file path=ppt/tags/tag121.xml><?xml version="1.0" encoding="utf-8"?>
<p:tagLst xmlns:p="http://schemas.openxmlformats.org/presentationml/2006/main">
  <p:tag name="KSO_WM_FULL_TEXT_BEAUTIFY_COPY_ID" val="17"/>
</p:tagLst>
</file>

<file path=ppt/tags/tag122.xml><?xml version="1.0" encoding="utf-8"?>
<p:tagLst xmlns:p="http://schemas.openxmlformats.org/presentationml/2006/main">
  <p:tag name="KSO_WM_FULL_TEXT_BEAUTIFY_COPY_ID" val="28"/>
</p:tagLst>
</file>

<file path=ppt/tags/tag123.xml><?xml version="1.0" encoding="utf-8"?>
<p:tagLst xmlns:p="http://schemas.openxmlformats.org/presentationml/2006/main">
  <p:tag name="KSO_WM_FULL_TEXT_BEAUTIFY_COPY_ID" val="29"/>
</p:tagLst>
</file>

<file path=ppt/tags/tag124.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25.xml><?xml version="1.0" encoding="utf-8"?>
<p:tagLst xmlns:p="http://schemas.openxmlformats.org/presentationml/2006/main">
  <p:tag name="KSO_WM_FULL_TEXT_BEAUTIFY_COPY_ID" val="150995792"/>
</p:tagLst>
</file>

<file path=ppt/tags/tag126.xml><?xml version="1.0" encoding="utf-8"?>
<p:tagLst xmlns:p="http://schemas.openxmlformats.org/presentationml/2006/main">
  <p:tag name="KSO_WM_FULL_TEXT_BEAUTIFY_COPY_ID" val="17"/>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FULL_TEXT_BEAUTIFY_COPY_ID" val="29"/>
</p:tagLst>
</file>

<file path=ppt/tags/tag129.xml><?xml version="1.0" encoding="utf-8"?>
<p:tagLst xmlns:p="http://schemas.openxmlformats.org/presentationml/2006/main">
  <p:tag name="KSO_WM_UNIT_TABLE_BEAUTIFY" val="smartTable{8d9cf4b0-3c8a-419b-8665-c4fb3cb80696}"/>
  <p:tag name="TABLE_ENDDRAG_ORIGIN_RECT" val="663*280"/>
  <p:tag name="TABLE_ENDDRAG_RECT" val="11*56*663*280"/>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150995792"/>
</p:tagLst>
</file>

<file path=ppt/tags/tag131.xml><?xml version="1.0" encoding="utf-8"?>
<p:tagLst xmlns:p="http://schemas.openxmlformats.org/presentationml/2006/main">
  <p:tag name="KSO_WM_FULL_TEXT_BEAUTIFY_COPY_ID" val="17"/>
</p:tagLst>
</file>

<file path=ppt/tags/tag132.xml><?xml version="1.0" encoding="utf-8"?>
<p:tagLst xmlns:p="http://schemas.openxmlformats.org/presentationml/2006/main">
  <p:tag name="KSO_WM_FULL_TEXT_BEAUTIFY_COPY_ID" val="28"/>
</p:tagLst>
</file>

<file path=ppt/tags/tag133.xml><?xml version="1.0" encoding="utf-8"?>
<p:tagLst xmlns:p="http://schemas.openxmlformats.org/presentationml/2006/main">
  <p:tag name="KSO_WM_FULL_TEXT_BEAUTIFY_COPY_ID" val="29"/>
</p:tagLst>
</file>

<file path=ppt/tags/tag13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35.xml><?xml version="1.0" encoding="utf-8"?>
<p:tagLst xmlns:p="http://schemas.openxmlformats.org/presentationml/2006/main">
  <p:tag name="KSO_WM_FULL_TEXT_BEAUTIFY_COPY_ID" val="150995792"/>
</p:tagLst>
</file>

<file path=ppt/tags/tag136.xml><?xml version="1.0" encoding="utf-8"?>
<p:tagLst xmlns:p="http://schemas.openxmlformats.org/presentationml/2006/main">
  <p:tag name="KSO_WM_FULL_TEXT_BEAUTIFY_COPY_ID" val="17"/>
</p:tagLst>
</file>

<file path=ppt/tags/tag137.xml><?xml version="1.0" encoding="utf-8"?>
<p:tagLst xmlns:p="http://schemas.openxmlformats.org/presentationml/2006/main">
  <p:tag name="KSO_WM_FULL_TEXT_BEAUTIFY_COPY_ID" val="28"/>
</p:tagLst>
</file>

<file path=ppt/tags/tag138.xml><?xml version="1.0" encoding="utf-8"?>
<p:tagLst xmlns:p="http://schemas.openxmlformats.org/presentationml/2006/main">
  <p:tag name="KSO_WM_FULL_TEXT_BEAUTIFY_COPY_ID" val="29"/>
</p:tagLst>
</file>

<file path=ppt/tags/tag13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150995792"/>
</p:tagLst>
</file>

<file path=ppt/tags/tag141.xml><?xml version="1.0" encoding="utf-8"?>
<p:tagLst xmlns:p="http://schemas.openxmlformats.org/presentationml/2006/main">
  <p:tag name="KSO_WM_FULL_TEXT_BEAUTIFY_COPY_ID" val="17"/>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45.xml><?xml version="1.0" encoding="utf-8"?>
<p:tagLst xmlns:p="http://schemas.openxmlformats.org/presentationml/2006/main">
  <p:tag name="KSO_WM_FULL_TEXT_BEAUTIFY_COPY_ID" val="150995792"/>
</p:tagLst>
</file>

<file path=ppt/tags/tag146.xml><?xml version="1.0" encoding="utf-8"?>
<p:tagLst xmlns:p="http://schemas.openxmlformats.org/presentationml/2006/main">
  <p:tag name="KSO_WM_FULL_TEXT_BEAUTIFY_COPY_ID" val="17"/>
</p:tagLst>
</file>

<file path=ppt/tags/tag147.xml><?xml version="1.0" encoding="utf-8"?>
<p:tagLst xmlns:p="http://schemas.openxmlformats.org/presentationml/2006/main">
  <p:tag name="KSO_WM_FULL_TEXT_BEAUTIFY_COPY_ID" val="28"/>
</p:tagLst>
</file>

<file path=ppt/tags/tag148.xml><?xml version="1.0" encoding="utf-8"?>
<p:tagLst xmlns:p="http://schemas.openxmlformats.org/presentationml/2006/main">
  <p:tag name="KSO_WM_FULL_TEXT_BEAUTIFY_COPY_ID" val="29"/>
</p:tagLst>
</file>

<file path=ppt/tags/tag149.xml><?xml version="1.0" encoding="utf-8"?>
<p:tagLst xmlns:p="http://schemas.openxmlformats.org/presentationml/2006/main">
  <p:tag name="KSO_WM_UNIT_TABLE_BEAUTIFY" val="smartTable{8d9cf4b0-3c8a-419b-8665-c4fb3cb80696}"/>
  <p:tag name="TABLE_ENDDRAG_ORIGIN_RECT" val="685*306"/>
  <p:tag name="TABLE_ENDDRAG_RECT" val="17*68*685*306"/>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FULL_TEXT_BEAUTIFY_COPY_ID" val="150995792"/>
</p:tagLst>
</file>

<file path=ppt/tags/tag151.xml><?xml version="1.0" encoding="utf-8"?>
<p:tagLst xmlns:p="http://schemas.openxmlformats.org/presentationml/2006/main">
  <p:tag name="KSO_WM_FULL_TEXT_BEAUTIFY_COPY_ID" val="17"/>
</p:tagLst>
</file>

<file path=ppt/tags/tag152.xml><?xml version="1.0" encoding="utf-8"?>
<p:tagLst xmlns:p="http://schemas.openxmlformats.org/presentationml/2006/main">
  <p:tag name="KSO_WM_FULL_TEXT_BEAUTIFY_COPY_ID" val="28"/>
</p:tagLst>
</file>

<file path=ppt/tags/tag153.xml><?xml version="1.0" encoding="utf-8"?>
<p:tagLst xmlns:p="http://schemas.openxmlformats.org/presentationml/2006/main">
  <p:tag name="KSO_WM_FULL_TEXT_BEAUTIFY_COPY_ID" val="29"/>
</p:tagLst>
</file>

<file path=ppt/tags/tag154.xml><?xml version="1.0" encoding="utf-8"?>
<p:tagLst xmlns:p="http://schemas.openxmlformats.org/presentationml/2006/main">
  <p:tag name="KSO_WM_UNIT_TABLE_BEAUTIFY" val="smartTable{8d9cf4b0-3c8a-419b-8665-c4fb3cb80696}"/>
  <p:tag name="TABLE_ENDDRAG_ORIGIN_RECT" val="685*334"/>
  <p:tag name="TABLE_ENDDRAG_RECT" val="17*59*685*334"/>
</p:tagLst>
</file>

<file path=ppt/tags/tag155.xml><?xml version="1.0" encoding="utf-8"?>
<p:tagLst xmlns:p="http://schemas.openxmlformats.org/presentationml/2006/main">
  <p:tag name="KSO_WM_FULL_TEXT_BEAUTIFY_COPY_ID" val="150995792"/>
</p:tagLst>
</file>

<file path=ppt/tags/tag156.xml><?xml version="1.0" encoding="utf-8"?>
<p:tagLst xmlns:p="http://schemas.openxmlformats.org/presentationml/2006/main">
  <p:tag name="KSO_WM_FULL_TEXT_BEAUTIFY_COPY_ID" val="18"/>
</p:tagLst>
</file>

<file path=ppt/tags/tag157.xml><?xml version="1.0" encoding="utf-8"?>
<p:tagLst xmlns:p="http://schemas.openxmlformats.org/presentationml/2006/main">
  <p:tag name="KSO_WM_FULL_TEXT_BEAUTIFY_COPY_ID" val="19"/>
</p:tagLst>
</file>

<file path=ppt/tags/tag158.xml><?xml version="1.0" encoding="utf-8"?>
<p:tagLst xmlns:p="http://schemas.openxmlformats.org/presentationml/2006/main">
  <p:tag name="KSO_WM_FULL_TEXT_BEAUTIFY_COPY_ID" val="20"/>
</p:tagLst>
</file>

<file path=ppt/tags/tag159.xml><?xml version="1.0" encoding="utf-8"?>
<p:tagLst xmlns:p="http://schemas.openxmlformats.org/presentationml/2006/main">
  <p:tag name="KSO_WM_FULL_TEXT_BEAUTIFY_COPY_ID" val="21"/>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UNIT_PLACING_PICTURE_USER_VIEWPORT" val="{&quot;height&quot;:2880,&quot;width&quot;:14400}"/>
  <p:tag name="KSO_WM_FULL_TEXT_BEAUTIFY_COPY_ID" val="38929"/>
</p:tagLst>
</file>

<file path=ppt/tags/tag161.xml><?xml version="1.0" encoding="utf-8"?>
<p:tagLst xmlns:p="http://schemas.openxmlformats.org/presentationml/2006/main">
  <p:tag name="KSO_WM_FULL_TEXT_BEAUTIFY_COPY_ID" val="23"/>
</p:tagLst>
</file>

<file path=ppt/tags/tag162.xml><?xml version="1.0" encoding="utf-8"?>
<p:tagLst xmlns:p="http://schemas.openxmlformats.org/presentationml/2006/main">
  <p:tag name="KSO_WM_FULL_TEXT_BEAUTIFY_COPY_ID" val="150996028"/>
</p:tagLst>
</file>

<file path=ppt/tags/tag163.xml><?xml version="1.0" encoding="utf-8"?>
<p:tagLst xmlns:p="http://schemas.openxmlformats.org/presentationml/2006/main">
  <p:tag name="KSO_WM_FULL_TEXT_BEAUTIFY_COPY_ID" val="17"/>
</p:tagLst>
</file>

<file path=ppt/tags/tag164.xml><?xml version="1.0" encoding="utf-8"?>
<p:tagLst xmlns:p="http://schemas.openxmlformats.org/presentationml/2006/main">
  <p:tag name="KSO_WM_FULL_TEXT_BEAUTIFY_COPY_ID" val="28"/>
</p:tagLst>
</file>

<file path=ppt/tags/tag165.xml><?xml version="1.0" encoding="utf-8"?>
<p:tagLst xmlns:p="http://schemas.openxmlformats.org/presentationml/2006/main">
  <p:tag name="KSO_WM_FULL_TEXT_BEAUTIFY_COPY_ID" val="29"/>
</p:tagLst>
</file>

<file path=ppt/tags/tag166.xml><?xml version="1.0" encoding="utf-8"?>
<p:tagLst xmlns:p="http://schemas.openxmlformats.org/presentationml/2006/main">
  <p:tag name="KSO_WM_FULL_TEXT_BEAUTIFY_COPY_ID" val="150995792"/>
</p:tagLst>
</file>

<file path=ppt/tags/tag167.xml><?xml version="1.0" encoding="utf-8"?>
<p:tagLst xmlns:p="http://schemas.openxmlformats.org/presentationml/2006/main">
  <p:tag name="KSO_WM_FULL_TEXT_BEAUTIFY_COPY_ID" val="17"/>
</p:tagLst>
</file>

<file path=ppt/tags/tag168.xml><?xml version="1.0" encoding="utf-8"?>
<p:tagLst xmlns:p="http://schemas.openxmlformats.org/presentationml/2006/main">
  <p:tag name="KSO_WM_FULL_TEXT_BEAUTIFY_COPY_ID" val="28"/>
</p:tagLst>
</file>

<file path=ppt/tags/tag169.xml><?xml version="1.0" encoding="utf-8"?>
<p:tagLst xmlns:p="http://schemas.openxmlformats.org/presentationml/2006/main">
  <p:tag name="KSO_WM_FULL_TEXT_BEAUTIFY_COPY_ID" val="29"/>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150995792"/>
</p:tagLst>
</file>

<file path=ppt/tags/tag171.xml><?xml version="1.0" encoding="utf-8"?>
<p:tagLst xmlns:p="http://schemas.openxmlformats.org/presentationml/2006/main">
  <p:tag name="KSO_WM_FULL_TEXT_BEAUTIFY_COPY_ID" val="17"/>
</p:tagLst>
</file>

<file path=ppt/tags/tag172.xml><?xml version="1.0" encoding="utf-8"?>
<p:tagLst xmlns:p="http://schemas.openxmlformats.org/presentationml/2006/main">
  <p:tag name="KSO_WM_FULL_TEXT_BEAUTIFY_COPY_ID" val="28"/>
</p:tagLst>
</file>

<file path=ppt/tags/tag173.xml><?xml version="1.0" encoding="utf-8"?>
<p:tagLst xmlns:p="http://schemas.openxmlformats.org/presentationml/2006/main">
  <p:tag name="KSO_WM_FULL_TEXT_BEAUTIFY_COPY_ID" val="29"/>
</p:tagLst>
</file>

<file path=ppt/tags/tag174.xml><?xml version="1.0" encoding="utf-8"?>
<p:tagLst xmlns:p="http://schemas.openxmlformats.org/presentationml/2006/main">
  <p:tag name="KSO_WM_FULL_TEXT_BEAUTIFY_COPY_ID" val="150995792"/>
</p:tagLst>
</file>

<file path=ppt/tags/tag175.xml><?xml version="1.0" encoding="utf-8"?>
<p:tagLst xmlns:p="http://schemas.openxmlformats.org/presentationml/2006/main">
  <p:tag name="KSO_WM_FULL_TEXT_BEAUTIFY_COPY_ID" val="17"/>
</p:tagLst>
</file>

<file path=ppt/tags/tag176.xml><?xml version="1.0" encoding="utf-8"?>
<p:tagLst xmlns:p="http://schemas.openxmlformats.org/presentationml/2006/main">
  <p:tag name="KSO_WM_FULL_TEXT_BEAUTIFY_COPY_ID" val="28"/>
</p:tagLst>
</file>

<file path=ppt/tags/tag177.xml><?xml version="1.0" encoding="utf-8"?>
<p:tagLst xmlns:p="http://schemas.openxmlformats.org/presentationml/2006/main">
  <p:tag name="KSO_WM_FULL_TEXT_BEAUTIFY_COPY_ID" val="29"/>
</p:tagLst>
</file>

<file path=ppt/tags/tag178.xml><?xml version="1.0" encoding="utf-8"?>
<p:tagLst xmlns:p="http://schemas.openxmlformats.org/presentationml/2006/main">
  <p:tag name="KSO_WM_FULL_TEXT_BEAUTIFY_COPY_ID" val="150995792"/>
</p:tagLst>
</file>

<file path=ppt/tags/tag179.xml><?xml version="1.0" encoding="utf-8"?>
<p:tagLst xmlns:p="http://schemas.openxmlformats.org/presentationml/2006/main">
  <p:tag name="KSO_WM_FULL_TEXT_BEAUTIFY_COPY_ID" val="17"/>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8"/>
</p:tagLst>
</file>

<file path=ppt/tags/tag181.xml><?xml version="1.0" encoding="utf-8"?>
<p:tagLst xmlns:p="http://schemas.openxmlformats.org/presentationml/2006/main">
  <p:tag name="KSO_WM_FULL_TEXT_BEAUTIFY_COPY_ID" val="29"/>
</p:tagLst>
</file>

<file path=ppt/tags/tag182.xml><?xml version="1.0" encoding="utf-8"?>
<p:tagLst xmlns:p="http://schemas.openxmlformats.org/presentationml/2006/main">
  <p:tag name="KSO_WM_FULL_TEXT_BEAUTIFY_COPY_ID" val="150995792"/>
</p:tagLst>
</file>

<file path=ppt/tags/tag183.xml><?xml version="1.0" encoding="utf-8"?>
<p:tagLst xmlns:p="http://schemas.openxmlformats.org/presentationml/2006/main">
  <p:tag name="KSO_WM_FULL_TEXT_BEAUTIFY_COPY_ID" val="17"/>
</p:tagLst>
</file>

<file path=ppt/tags/tag184.xml><?xml version="1.0" encoding="utf-8"?>
<p:tagLst xmlns:p="http://schemas.openxmlformats.org/presentationml/2006/main">
  <p:tag name="KSO_WM_FULL_TEXT_BEAUTIFY_COPY_ID" val="28"/>
</p:tagLst>
</file>

<file path=ppt/tags/tag185.xml><?xml version="1.0" encoding="utf-8"?>
<p:tagLst xmlns:p="http://schemas.openxmlformats.org/presentationml/2006/main">
  <p:tag name="KSO_WM_FULL_TEXT_BEAUTIFY_COPY_ID" val="29"/>
</p:tagLst>
</file>

<file path=ppt/tags/tag186.xml><?xml version="1.0" encoding="utf-8"?>
<p:tagLst xmlns:p="http://schemas.openxmlformats.org/presentationml/2006/main">
  <p:tag name="KSO_WM_FULL_TEXT_BEAUTIFY_COPY_ID" val="150995792"/>
</p:tagLst>
</file>

<file path=ppt/tags/tag187.xml><?xml version="1.0" encoding="utf-8"?>
<p:tagLst xmlns:p="http://schemas.openxmlformats.org/presentationml/2006/main">
  <p:tag name="KSO_WM_FULL_TEXT_BEAUTIFY_COPY_ID" val="17"/>
</p:tagLst>
</file>

<file path=ppt/tags/tag188.xml><?xml version="1.0" encoding="utf-8"?>
<p:tagLst xmlns:p="http://schemas.openxmlformats.org/presentationml/2006/main">
  <p:tag name="KSO_WM_FULL_TEXT_BEAUTIFY_COPY_ID" val="28"/>
</p:tagLst>
</file>

<file path=ppt/tags/tag189.xml><?xml version="1.0" encoding="utf-8"?>
<p:tagLst xmlns:p="http://schemas.openxmlformats.org/presentationml/2006/main">
  <p:tag name="KSO_WM_FULL_TEXT_BEAUTIFY_COPY_ID" val="29"/>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150995792"/>
</p:tagLst>
</file>

<file path=ppt/tags/tag191.xml><?xml version="1.0" encoding="utf-8"?>
<p:tagLst xmlns:p="http://schemas.openxmlformats.org/presentationml/2006/main">
  <p:tag name="KSO_WM_FULL_TEXT_BEAUTIFY_COPY_ID" val="17"/>
</p:tagLst>
</file>

<file path=ppt/tags/tag192.xml><?xml version="1.0" encoding="utf-8"?>
<p:tagLst xmlns:p="http://schemas.openxmlformats.org/presentationml/2006/main">
  <p:tag name="KSO_WM_FULL_TEXT_BEAUTIFY_COPY_ID" val="28"/>
</p:tagLst>
</file>

<file path=ppt/tags/tag193.xml><?xml version="1.0" encoding="utf-8"?>
<p:tagLst xmlns:p="http://schemas.openxmlformats.org/presentationml/2006/main">
  <p:tag name="KSO_WM_FULL_TEXT_BEAUTIFY_COPY_ID" val="29"/>
</p:tagLst>
</file>

<file path=ppt/tags/tag194.xml><?xml version="1.0" encoding="utf-8"?>
<p:tagLst xmlns:p="http://schemas.openxmlformats.org/presentationml/2006/main">
  <p:tag name="KSO_WM_FULL_TEXT_BEAUTIFY_COPY_ID" val="150995792"/>
</p:tagLst>
</file>

<file path=ppt/tags/tag195.xml><?xml version="1.0" encoding="utf-8"?>
<p:tagLst xmlns:p="http://schemas.openxmlformats.org/presentationml/2006/main">
  <p:tag name="KSO_WM_FULL_TEXT_BEAUTIFY_COPY_ID" val="17"/>
</p:tagLst>
</file>

<file path=ppt/tags/tag196.xml><?xml version="1.0" encoding="utf-8"?>
<p:tagLst xmlns:p="http://schemas.openxmlformats.org/presentationml/2006/main">
  <p:tag name="KSO_WM_FULL_TEXT_BEAUTIFY_COPY_ID" val="28"/>
</p:tagLst>
</file>

<file path=ppt/tags/tag197.xml><?xml version="1.0" encoding="utf-8"?>
<p:tagLst xmlns:p="http://schemas.openxmlformats.org/presentationml/2006/main">
  <p:tag name="KSO_WM_FULL_TEXT_BEAUTIFY_COPY_ID" val="29"/>
</p:tagLst>
</file>

<file path=ppt/tags/tag198.xml><?xml version="1.0" encoding="utf-8"?>
<p:tagLst xmlns:p="http://schemas.openxmlformats.org/presentationml/2006/main">
  <p:tag name="KSO_WM_FULL_TEXT_BEAUTIFY_COPY_ID" val="150995792"/>
</p:tagLst>
</file>

<file path=ppt/tags/tag199.xml><?xml version="1.0" encoding="utf-8"?>
<p:tagLst xmlns:p="http://schemas.openxmlformats.org/presentationml/2006/main">
  <p:tag name="KSO_WM_FULL_TEXT_BEAUTIFY_COPY_ID" val="17"/>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KSO_WM_FULL_TEXT_BEAUTIFY_COPY_ID" val="28"/>
</p:tagLst>
</file>

<file path=ppt/tags/tag201.xml><?xml version="1.0" encoding="utf-8"?>
<p:tagLst xmlns:p="http://schemas.openxmlformats.org/presentationml/2006/main">
  <p:tag name="KSO_WM_FULL_TEXT_BEAUTIFY_COPY_ID" val="29"/>
</p:tagLst>
</file>

<file path=ppt/tags/tag202.xml><?xml version="1.0" encoding="utf-8"?>
<p:tagLst xmlns:p="http://schemas.openxmlformats.org/presentationml/2006/main">
  <p:tag name="KSO_WM_FULL_TEXT_BEAUTIFY_COPY_ID" val="150995792"/>
</p:tagLst>
</file>

<file path=ppt/tags/tag203.xml><?xml version="1.0" encoding="utf-8"?>
<p:tagLst xmlns:p="http://schemas.openxmlformats.org/presentationml/2006/main">
  <p:tag name="KSO_WM_FULL_TEXT_BEAUTIFY_COPY_ID" val="17"/>
</p:tagLst>
</file>

<file path=ppt/tags/tag204.xml><?xml version="1.0" encoding="utf-8"?>
<p:tagLst xmlns:p="http://schemas.openxmlformats.org/presentationml/2006/main">
  <p:tag name="KSO_WM_FULL_TEXT_BEAUTIFY_COPY_ID" val="28"/>
</p:tagLst>
</file>

<file path=ppt/tags/tag205.xml><?xml version="1.0" encoding="utf-8"?>
<p:tagLst xmlns:p="http://schemas.openxmlformats.org/presentationml/2006/main">
  <p:tag name="KSO_WM_FULL_TEXT_BEAUTIFY_COPY_ID" val="29"/>
</p:tagLst>
</file>

<file path=ppt/tags/tag206.xml><?xml version="1.0" encoding="utf-8"?>
<p:tagLst xmlns:p="http://schemas.openxmlformats.org/presentationml/2006/main">
  <p:tag name="KSO_WM_FULL_TEXT_BEAUTIFY_COPY_ID" val="150995792"/>
</p:tagLst>
</file>

<file path=ppt/tags/tag207.xml><?xml version="1.0" encoding="utf-8"?>
<p:tagLst xmlns:p="http://schemas.openxmlformats.org/presentationml/2006/main">
  <p:tag name="KSO_WM_FULL_TEXT_BEAUTIFY_COPY_ID" val="17"/>
</p:tagLst>
</file>

<file path=ppt/tags/tag208.xml><?xml version="1.0" encoding="utf-8"?>
<p:tagLst xmlns:p="http://schemas.openxmlformats.org/presentationml/2006/main">
  <p:tag name="KSO_WM_FULL_TEXT_BEAUTIFY_COPY_ID" val="28"/>
</p:tagLst>
</file>

<file path=ppt/tags/tag209.xml><?xml version="1.0" encoding="utf-8"?>
<p:tagLst xmlns:p="http://schemas.openxmlformats.org/presentationml/2006/main">
  <p:tag name="KSO_WM_FULL_TEXT_BEAUTIFY_COPY_ID" val="29"/>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KSO_WM_FULL_TEXT_BEAUTIFY_COPY_ID" val="150995792"/>
</p:tagLst>
</file>

<file path=ppt/tags/tag211.xml><?xml version="1.0" encoding="utf-8"?>
<p:tagLst xmlns:p="http://schemas.openxmlformats.org/presentationml/2006/main">
  <p:tag name="KSO_WM_FULL_TEXT_BEAUTIFY_COPY_ID" val="17"/>
</p:tagLst>
</file>

<file path=ppt/tags/tag212.xml><?xml version="1.0" encoding="utf-8"?>
<p:tagLst xmlns:p="http://schemas.openxmlformats.org/presentationml/2006/main">
  <p:tag name="KSO_WM_FULL_TEXT_BEAUTIFY_COPY_ID" val="28"/>
</p:tagLst>
</file>

<file path=ppt/tags/tag213.xml><?xml version="1.0" encoding="utf-8"?>
<p:tagLst xmlns:p="http://schemas.openxmlformats.org/presentationml/2006/main">
  <p:tag name="KSO_WM_FULL_TEXT_BEAUTIFY_COPY_ID" val="29"/>
</p:tagLst>
</file>

<file path=ppt/tags/tag214.xml><?xml version="1.0" encoding="utf-8"?>
<p:tagLst xmlns:p="http://schemas.openxmlformats.org/presentationml/2006/main">
  <p:tag name="KSO_WM_FULL_TEXT_BEAUTIFY_COPY_ID" val="150995792"/>
</p:tagLst>
</file>

<file path=ppt/tags/tag215.xml><?xml version="1.0" encoding="utf-8"?>
<p:tagLst xmlns:p="http://schemas.openxmlformats.org/presentationml/2006/main">
  <p:tag name="KSO_WM_FULL_TEXT_BEAUTIFY_COPY_ID" val="17"/>
</p:tagLst>
</file>

<file path=ppt/tags/tag216.xml><?xml version="1.0" encoding="utf-8"?>
<p:tagLst xmlns:p="http://schemas.openxmlformats.org/presentationml/2006/main">
  <p:tag name="KSO_WM_FULL_TEXT_BEAUTIFY_COPY_ID" val="28"/>
</p:tagLst>
</file>

<file path=ppt/tags/tag217.xml><?xml version="1.0" encoding="utf-8"?>
<p:tagLst xmlns:p="http://schemas.openxmlformats.org/presentationml/2006/main">
  <p:tag name="KSO_WM_FULL_TEXT_BEAUTIFY_COPY_ID" val="29"/>
</p:tagLst>
</file>

<file path=ppt/tags/tag218.xml><?xml version="1.0" encoding="utf-8"?>
<p:tagLst xmlns:p="http://schemas.openxmlformats.org/presentationml/2006/main">
  <p:tag name="KSO_WM_FULL_TEXT_BEAUTIFY_COPY_ID" val="150995792"/>
</p:tagLst>
</file>

<file path=ppt/tags/tag219.xml><?xml version="1.0" encoding="utf-8"?>
<p:tagLst xmlns:p="http://schemas.openxmlformats.org/presentationml/2006/main">
  <p:tag name="KSO_WM_FULL_TEXT_BEAUTIFY_COPY_ID" val="17"/>
</p:tagLst>
</file>

<file path=ppt/tags/tag22.xml><?xml version="1.0" encoding="utf-8"?>
<p:tagLst xmlns:p="http://schemas.openxmlformats.org/presentationml/2006/main">
  <p:tag name="AS_UNIQUEID" val="116"/>
</p:tagLst>
</file>

<file path=ppt/tags/tag220.xml><?xml version="1.0" encoding="utf-8"?>
<p:tagLst xmlns:p="http://schemas.openxmlformats.org/presentationml/2006/main">
  <p:tag name="KSO_WM_FULL_TEXT_BEAUTIFY_COPY_ID" val="28"/>
</p:tagLst>
</file>

<file path=ppt/tags/tag221.xml><?xml version="1.0" encoding="utf-8"?>
<p:tagLst xmlns:p="http://schemas.openxmlformats.org/presentationml/2006/main">
  <p:tag name="KSO_WM_FULL_TEXT_BEAUTIFY_COPY_ID" val="150995792"/>
</p:tagLst>
</file>

<file path=ppt/tags/tag222.xml><?xml version="1.0" encoding="utf-8"?>
<p:tagLst xmlns:p="http://schemas.openxmlformats.org/presentationml/2006/main">
  <p:tag name="KSO_WM_FULL_TEXT_BEAUTIFY_COPY_ID" val="17"/>
</p:tagLst>
</file>

<file path=ppt/tags/tag223.xml><?xml version="1.0" encoding="utf-8"?>
<p:tagLst xmlns:p="http://schemas.openxmlformats.org/presentationml/2006/main">
  <p:tag name="KSO_WM_FULL_TEXT_BEAUTIFY_COPY_ID" val="28"/>
</p:tagLst>
</file>

<file path=ppt/tags/tag224.xml><?xml version="1.0" encoding="utf-8"?>
<p:tagLst xmlns:p="http://schemas.openxmlformats.org/presentationml/2006/main">
  <p:tag name="KSO_WM_FULL_TEXT_BEAUTIFY_COPY_ID" val="29"/>
</p:tagLst>
</file>

<file path=ppt/tags/tag225.xml><?xml version="1.0" encoding="utf-8"?>
<p:tagLst xmlns:p="http://schemas.openxmlformats.org/presentationml/2006/main">
  <p:tag name="KSO_WM_FULL_TEXT_BEAUTIFY_COPY_ID" val="150995792"/>
</p:tagLst>
</file>

<file path=ppt/tags/tag226.xml><?xml version="1.0" encoding="utf-8"?>
<p:tagLst xmlns:p="http://schemas.openxmlformats.org/presentationml/2006/main">
  <p:tag name="KSO_WM_FULL_TEXT_BEAUTIFY_COPY_ID" val="17"/>
</p:tagLst>
</file>

<file path=ppt/tags/tag227.xml><?xml version="1.0" encoding="utf-8"?>
<p:tagLst xmlns:p="http://schemas.openxmlformats.org/presentationml/2006/main">
  <p:tag name="KSO_WM_FULL_TEXT_BEAUTIFY_COPY_ID" val="28"/>
</p:tagLst>
</file>

<file path=ppt/tags/tag228.xml><?xml version="1.0" encoding="utf-8"?>
<p:tagLst xmlns:p="http://schemas.openxmlformats.org/presentationml/2006/main">
  <p:tag name="KSO_WM_FULL_TEXT_BEAUTIFY_COPY_ID" val="29"/>
</p:tagLst>
</file>

<file path=ppt/tags/tag229.xml><?xml version="1.0" encoding="utf-8"?>
<p:tagLst xmlns:p="http://schemas.openxmlformats.org/presentationml/2006/main">
  <p:tag name="KSO_WM_FULL_TEXT_BEAUTIFY_COPY_ID" val="150995792"/>
</p:tagLst>
</file>

<file path=ppt/tags/tag23.xml><?xml version="1.0" encoding="utf-8"?>
<p:tagLst xmlns:p="http://schemas.openxmlformats.org/presentationml/2006/main">
  <p:tag name="AS_UNIQUEID" val="117"/>
</p:tagLst>
</file>

<file path=ppt/tags/tag230.xml><?xml version="1.0" encoding="utf-8"?>
<p:tagLst xmlns:p="http://schemas.openxmlformats.org/presentationml/2006/main">
  <p:tag name="KSO_WM_FULL_TEXT_BEAUTIFY_COPY_ID" val="17"/>
</p:tagLst>
</file>

<file path=ppt/tags/tag231.xml><?xml version="1.0" encoding="utf-8"?>
<p:tagLst xmlns:p="http://schemas.openxmlformats.org/presentationml/2006/main">
  <p:tag name="KSO_WM_FULL_TEXT_BEAUTIFY_COPY_ID" val="28"/>
</p:tagLst>
</file>

<file path=ppt/tags/tag232.xml><?xml version="1.0" encoding="utf-8"?>
<p:tagLst xmlns:p="http://schemas.openxmlformats.org/presentationml/2006/main">
  <p:tag name="KSO_WM_FULL_TEXT_BEAUTIFY_COPY_ID" val="29"/>
</p:tagLst>
</file>

<file path=ppt/tags/tag233.xml><?xml version="1.0" encoding="utf-8"?>
<p:tagLst xmlns:p="http://schemas.openxmlformats.org/presentationml/2006/main">
  <p:tag name="KSO_WM_FULL_TEXT_BEAUTIFY_COPY_ID" val="150995792"/>
</p:tagLst>
</file>

<file path=ppt/tags/tag234.xml><?xml version="1.0" encoding="utf-8"?>
<p:tagLst xmlns:p="http://schemas.openxmlformats.org/presentationml/2006/main">
  <p:tag name="KSO_WM_FULL_TEXT_BEAUTIFY_COPY_ID" val="17"/>
</p:tagLst>
</file>

<file path=ppt/tags/tag235.xml><?xml version="1.0" encoding="utf-8"?>
<p:tagLst xmlns:p="http://schemas.openxmlformats.org/presentationml/2006/main">
  <p:tag name="KSO_WM_FULL_TEXT_BEAUTIFY_COPY_ID" val="28"/>
</p:tagLst>
</file>

<file path=ppt/tags/tag236.xml><?xml version="1.0" encoding="utf-8"?>
<p:tagLst xmlns:p="http://schemas.openxmlformats.org/presentationml/2006/main">
  <p:tag name="KSO_WM_FULL_TEXT_BEAUTIFY_COPY_ID" val="29"/>
</p:tagLst>
</file>

<file path=ppt/tags/tag237.xml><?xml version="1.0" encoding="utf-8"?>
<p:tagLst xmlns:p="http://schemas.openxmlformats.org/presentationml/2006/main">
  <p:tag name="KSO_WM_FULL_TEXT_BEAUTIFY_COPY_ID" val="150995792"/>
</p:tagLst>
</file>

<file path=ppt/tags/tag238.xml><?xml version="1.0" encoding="utf-8"?>
<p:tagLst xmlns:p="http://schemas.openxmlformats.org/presentationml/2006/main">
  <p:tag name="KSO_WM_FULL_TEXT_BEAUTIFY_COPY_ID" val="17"/>
</p:tagLst>
</file>

<file path=ppt/tags/tag239.xml><?xml version="1.0" encoding="utf-8"?>
<p:tagLst xmlns:p="http://schemas.openxmlformats.org/presentationml/2006/main">
  <p:tag name="KSO_WM_FULL_TEXT_BEAUTIFY_COPY_ID" val="28"/>
</p:tagLst>
</file>

<file path=ppt/tags/tag24.xml><?xml version="1.0" encoding="utf-8"?>
<p:tagLst xmlns:p="http://schemas.openxmlformats.org/presentationml/2006/main">
  <p:tag name="AS_UNIQUEID" val="118"/>
</p:tagLst>
</file>

<file path=ppt/tags/tag240.xml><?xml version="1.0" encoding="utf-8"?>
<p:tagLst xmlns:p="http://schemas.openxmlformats.org/presentationml/2006/main">
  <p:tag name="KSO_WM_FULL_TEXT_BEAUTIFY_COPY_ID" val="29"/>
</p:tagLst>
</file>

<file path=ppt/tags/tag241.xml><?xml version="1.0" encoding="utf-8"?>
<p:tagLst xmlns:p="http://schemas.openxmlformats.org/presentationml/2006/main">
  <p:tag name="KSO_WM_FULL_TEXT_BEAUTIFY_COPY_ID" val="150995792"/>
</p:tagLst>
</file>

<file path=ppt/tags/tag242.xml><?xml version="1.0" encoding="utf-8"?>
<p:tagLst xmlns:p="http://schemas.openxmlformats.org/presentationml/2006/main">
  <p:tag name="KSO_WM_FULL_TEXT_BEAUTIFY_COPY_ID" val="17"/>
</p:tagLst>
</file>

<file path=ppt/tags/tag243.xml><?xml version="1.0" encoding="utf-8"?>
<p:tagLst xmlns:p="http://schemas.openxmlformats.org/presentationml/2006/main">
  <p:tag name="KSO_WM_FULL_TEXT_BEAUTIFY_COPY_ID" val="28"/>
</p:tagLst>
</file>

<file path=ppt/tags/tag244.xml><?xml version="1.0" encoding="utf-8"?>
<p:tagLst xmlns:p="http://schemas.openxmlformats.org/presentationml/2006/main">
  <p:tag name="KSO_WM_FULL_TEXT_BEAUTIFY_COPY_ID" val="29"/>
</p:tagLst>
</file>

<file path=ppt/tags/tag245.xml><?xml version="1.0" encoding="utf-8"?>
<p:tagLst xmlns:p="http://schemas.openxmlformats.org/presentationml/2006/main">
  <p:tag name="KSO_WM_UNIT_TABLE_BEAUTIFY" val="smartTable{49c912c7-e5a6-4e90-a54f-00b4eddebb78}"/>
</p:tagLst>
</file>

<file path=ppt/tags/tag246.xml><?xml version="1.0" encoding="utf-8"?>
<p:tagLst xmlns:p="http://schemas.openxmlformats.org/presentationml/2006/main">
  <p:tag name="KSO_WM_FULL_TEXT_BEAUTIFY_COPY_ID" val="150995792"/>
</p:tagLst>
</file>

<file path=ppt/tags/tag247.xml><?xml version="1.0" encoding="utf-8"?>
<p:tagLst xmlns:p="http://schemas.openxmlformats.org/presentationml/2006/main">
  <p:tag name="KSO_WM_FULL_TEXT_BEAUTIFY_COPY_ID" val="17"/>
</p:tagLst>
</file>

<file path=ppt/tags/tag248.xml><?xml version="1.0" encoding="utf-8"?>
<p:tagLst xmlns:p="http://schemas.openxmlformats.org/presentationml/2006/main">
  <p:tag name="KSO_WM_FULL_TEXT_BEAUTIFY_COPY_ID" val="28"/>
</p:tagLst>
</file>

<file path=ppt/tags/tag249.xml><?xml version="1.0" encoding="utf-8"?>
<p:tagLst xmlns:p="http://schemas.openxmlformats.org/presentationml/2006/main">
  <p:tag name="KSO_WM_FULL_TEXT_BEAUTIFY_COPY_ID" val="29"/>
</p:tagLst>
</file>

<file path=ppt/tags/tag25.xml><?xml version="1.0" encoding="utf-8"?>
<p:tagLst xmlns:p="http://schemas.openxmlformats.org/presentationml/2006/main">
  <p:tag name="AS_UNIQUEID" val="119"/>
</p:tagLst>
</file>

<file path=ppt/tags/tag250.xml><?xml version="1.0" encoding="utf-8"?>
<p:tagLst xmlns:p="http://schemas.openxmlformats.org/presentationml/2006/main">
  <p:tag name="KSO_WM_UNIT_TABLE_BEAUTIFY" val="smartTable{49c912c7-e5a6-4e90-a54f-00b4eddebb78}"/>
</p:tagLst>
</file>

<file path=ppt/tags/tag251.xml><?xml version="1.0" encoding="utf-8"?>
<p:tagLst xmlns:p="http://schemas.openxmlformats.org/presentationml/2006/main">
  <p:tag name="KSO_WM_FULL_TEXT_BEAUTIFY_COPY_ID" val="150995792"/>
</p:tagLst>
</file>

<file path=ppt/tags/tag252.xml><?xml version="1.0" encoding="utf-8"?>
<p:tagLst xmlns:p="http://schemas.openxmlformats.org/presentationml/2006/main">
  <p:tag name="KSO_WM_FULL_TEXT_BEAUTIFY_COPY_ID" val="17"/>
</p:tagLst>
</file>

<file path=ppt/tags/tag253.xml><?xml version="1.0" encoding="utf-8"?>
<p:tagLst xmlns:p="http://schemas.openxmlformats.org/presentationml/2006/main">
  <p:tag name="KSO_WM_FULL_TEXT_BEAUTIFY_COPY_ID" val="28"/>
</p:tagLst>
</file>

<file path=ppt/tags/tag254.xml><?xml version="1.0" encoding="utf-8"?>
<p:tagLst xmlns:p="http://schemas.openxmlformats.org/presentationml/2006/main">
  <p:tag name="KSO_WM_FULL_TEXT_BEAUTIFY_COPY_ID" val="29"/>
</p:tagLst>
</file>

<file path=ppt/tags/tag255.xml><?xml version="1.0" encoding="utf-8"?>
<p:tagLst xmlns:p="http://schemas.openxmlformats.org/presentationml/2006/main">
  <p:tag name="KSO_WM_UNIT_TABLE_BEAUTIFY" val="smartTable{49c912c7-e5a6-4e90-a54f-00b4eddebb78}"/>
</p:tagLst>
</file>

<file path=ppt/tags/tag256.xml><?xml version="1.0" encoding="utf-8"?>
<p:tagLst xmlns:p="http://schemas.openxmlformats.org/presentationml/2006/main">
  <p:tag name="KSO_WM_FULL_TEXT_BEAUTIFY_COPY_ID" val="150995792"/>
</p:tagLst>
</file>

<file path=ppt/tags/tag257.xml><?xml version="1.0" encoding="utf-8"?>
<p:tagLst xmlns:p="http://schemas.openxmlformats.org/presentationml/2006/main">
  <p:tag name="KSO_WM_FULL_TEXT_BEAUTIFY_COPY_ID" val="17"/>
</p:tagLst>
</file>

<file path=ppt/tags/tag258.xml><?xml version="1.0" encoding="utf-8"?>
<p:tagLst xmlns:p="http://schemas.openxmlformats.org/presentationml/2006/main">
  <p:tag name="KSO_WM_FULL_TEXT_BEAUTIFY_COPY_ID" val="28"/>
</p:tagLst>
</file>

<file path=ppt/tags/tag259.xml><?xml version="1.0" encoding="utf-8"?>
<p:tagLst xmlns:p="http://schemas.openxmlformats.org/presentationml/2006/main">
  <p:tag name="KSO_WM_FULL_TEXT_BEAUTIFY_COPY_ID" val="29"/>
</p:tagLst>
</file>

<file path=ppt/tags/tag26.xml><?xml version="1.0" encoding="utf-8"?>
<p:tagLst xmlns:p="http://schemas.openxmlformats.org/presentationml/2006/main">
  <p:tag name="AS_UNIQUEID" val="120"/>
</p:tagLst>
</file>

<file path=ppt/tags/tag260.xml><?xml version="1.0" encoding="utf-8"?>
<p:tagLst xmlns:p="http://schemas.openxmlformats.org/presentationml/2006/main">
  <p:tag name="KSO_WM_UNIT_TABLE_BEAUTIFY" val="smartTable{49c912c7-e5a6-4e90-a54f-00b4eddebb78}"/>
</p:tagLst>
</file>

<file path=ppt/tags/tag261.xml><?xml version="1.0" encoding="utf-8"?>
<p:tagLst xmlns:p="http://schemas.openxmlformats.org/presentationml/2006/main">
  <p:tag name="KSO_WM_FULL_TEXT_BEAUTIFY_COPY_ID" val="150995792"/>
</p:tagLst>
</file>

<file path=ppt/tags/tag262.xml><?xml version="1.0" encoding="utf-8"?>
<p:tagLst xmlns:p="http://schemas.openxmlformats.org/presentationml/2006/main">
  <p:tag name="AS_UNIQUEID" val="398"/>
</p:tagLst>
</file>

<file path=ppt/tags/tag263.xml><?xml version="1.0" encoding="utf-8"?>
<p:tagLst xmlns:p="http://schemas.openxmlformats.org/presentationml/2006/main">
  <p:tag name="AS_UNIQUEID" val="399"/>
  <p:tag name="PA" val="v3.0.1"/>
</p:tagLst>
</file>

<file path=ppt/tags/tag264.xml><?xml version="1.0" encoding="utf-8"?>
<p:tagLst xmlns:p="http://schemas.openxmlformats.org/presentationml/2006/main">
  <p:tag name="AS_UNIQUEID" val="400"/>
  <p:tag name="PA" val="v3.0.1"/>
</p:tagLst>
</file>

<file path=ppt/tags/tag265.xml><?xml version="1.0" encoding="utf-8"?>
<p:tagLst xmlns:p="http://schemas.openxmlformats.org/presentationml/2006/main">
  <p:tag name="AS_UNIQUEID" val="401"/>
  <p:tag name="PA" val="v3.0.1"/>
</p:tagLst>
</file>

<file path=ppt/tags/tag266.xml><?xml version="1.0" encoding="utf-8"?>
<p:tagLst xmlns:p="http://schemas.openxmlformats.org/presentationml/2006/main">
  <p:tag name="AS_UNIQUEID" val="403"/>
  <p:tag name="PA" val="v3.0.1"/>
</p:tagLst>
</file>

<file path=ppt/tags/tag267.xml><?xml version="1.0" encoding="utf-8"?>
<p:tagLst xmlns:p="http://schemas.openxmlformats.org/presentationml/2006/main">
  <p:tag name="AS_UNIQUEID" val="404"/>
  <p:tag name="PA" val="v3.0.1"/>
</p:tagLst>
</file>

<file path=ppt/tags/tag268.xml><?xml version="1.0" encoding="utf-8"?>
<p:tagLst xmlns:p="http://schemas.openxmlformats.org/presentationml/2006/main">
  <p:tag name="AS_UNIQUEID" val="405"/>
  <p:tag name="PA" val="v3.0.1"/>
</p:tagLst>
</file>

<file path=ppt/tags/tag269.xml><?xml version="1.0" encoding="utf-8"?>
<p:tagLst xmlns:p="http://schemas.openxmlformats.org/presentationml/2006/main">
  <p:tag name="AS_UNIQUEID" val="406"/>
  <p:tag name="PA" val="v3.0.1"/>
</p:tagLst>
</file>

<file path=ppt/tags/tag27.xml><?xml version="1.0" encoding="utf-8"?>
<p:tagLst xmlns:p="http://schemas.openxmlformats.org/presentationml/2006/main">
  <p:tag name="AS_UNIQUEID" val="121"/>
</p:tagLst>
</file>

<file path=ppt/tags/tag270.xml><?xml version="1.0" encoding="utf-8"?>
<p:tagLst xmlns:p="http://schemas.openxmlformats.org/presentationml/2006/main">
  <p:tag name="AS_UNIQUEID" val="407"/>
  <p:tag name="PA" val="v3.0.1"/>
</p:tagLst>
</file>

<file path=ppt/tags/tag271.xml><?xml version="1.0" encoding="utf-8"?>
<p:tagLst xmlns:p="http://schemas.openxmlformats.org/presentationml/2006/main">
  <p:tag name="AS_UNIQUEID" val="408"/>
  <p:tag name="PA" val="v3.0.1"/>
</p:tagLst>
</file>

<file path=ppt/tags/tag272.xml><?xml version="1.0" encoding="utf-8"?>
<p:tagLst xmlns:p="http://schemas.openxmlformats.org/presentationml/2006/main">
  <p:tag name="AS_UNIQUEID" val="409"/>
  <p:tag name="PA" val="v3.0.1"/>
</p:tagLst>
</file>

<file path=ppt/tags/tag273.xml><?xml version="1.0" encoding="utf-8"?>
<p:tagLst xmlns:p="http://schemas.openxmlformats.org/presentationml/2006/main">
  <p:tag name="AS_UNIQUEID" val="410"/>
  <p:tag name="PA" val="v3.0.1"/>
</p:tagLst>
</file>

<file path=ppt/tags/tag274.xml><?xml version="1.0" encoding="utf-8"?>
<p:tagLst xmlns:p="http://schemas.openxmlformats.org/presentationml/2006/main">
  <p:tag name="AS_UNIQUEID" val="411"/>
  <p:tag name="PA" val="v3.0.1"/>
</p:tagLst>
</file>

<file path=ppt/tags/tag275.xml><?xml version="1.0" encoding="utf-8"?>
<p:tagLst xmlns:p="http://schemas.openxmlformats.org/presentationml/2006/main">
  <p:tag name="AS_UNIQUEID" val="412"/>
  <p:tag name="PA" val="v3.0.1"/>
</p:tagLst>
</file>

<file path=ppt/tags/tag276.xml><?xml version="1.0" encoding="utf-8"?>
<p:tagLst xmlns:p="http://schemas.openxmlformats.org/presentationml/2006/main">
  <p:tag name="AS_UNIQUEID" val="413"/>
  <p:tag name="PA" val="v3.0.1"/>
</p:tagLst>
</file>

<file path=ppt/tags/tag277.xml><?xml version="1.0" encoding="utf-8"?>
<p:tagLst xmlns:p="http://schemas.openxmlformats.org/presentationml/2006/main">
  <p:tag name="AS_UNIQUEID" val="414"/>
  <p:tag name="PA" val="v3.0.1"/>
</p:tagLst>
</file>

<file path=ppt/tags/tag278.xml><?xml version="1.0" encoding="utf-8"?>
<p:tagLst xmlns:p="http://schemas.openxmlformats.org/presentationml/2006/main">
  <p:tag name="AS_UNIQUEID" val="416"/>
  <p:tag name="PA" val="v3.0.1"/>
</p:tagLst>
</file>

<file path=ppt/tags/tag279.xml><?xml version="1.0" encoding="utf-8"?>
<p:tagLst xmlns:p="http://schemas.openxmlformats.org/presentationml/2006/main">
  <p:tag name="AS_UNIQUEID" val="394"/>
</p:tagLst>
</file>

<file path=ppt/tags/tag28.xml><?xml version="1.0" encoding="utf-8"?>
<p:tagLst xmlns:p="http://schemas.openxmlformats.org/presentationml/2006/main">
  <p:tag name="AS_UNIQUEID" val="122"/>
</p:tagLst>
</file>

<file path=ppt/tags/tag280.xml><?xml version="1.0" encoding="utf-8"?>
<p:tagLst xmlns:p="http://schemas.openxmlformats.org/presentationml/2006/main">
  <p:tag name="AS_UNIQUEID" val="395"/>
</p:tagLst>
</file>

<file path=ppt/tags/tag281.xml><?xml version="1.0" encoding="utf-8"?>
<p:tagLst xmlns:p="http://schemas.openxmlformats.org/presentationml/2006/main">
  <p:tag name="AS_UNIQUEID" val="396"/>
</p:tagLst>
</file>

<file path=ppt/tags/tag282.xml><?xml version="1.0" encoding="utf-8"?>
<p:tagLst xmlns:p="http://schemas.openxmlformats.org/presentationml/2006/main">
  <p:tag name="COMMONDATA" val="eyJoZGlkIjoiYjE0ZWU1NjIwMDQ0ZTAyMWY2ZTA0MGU3Njk3ZDk2NGUifQ=="/>
</p:tagLst>
</file>

<file path=ppt/tags/tag29.xml><?xml version="1.0" encoding="utf-8"?>
<p:tagLst xmlns:p="http://schemas.openxmlformats.org/presentationml/2006/main">
  <p:tag name="AS_UNIQUEID" val="123"/>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1.xml><?xml version="1.0" encoding="utf-8"?>
<p:tagLst xmlns:p="http://schemas.openxmlformats.org/presentationml/2006/main">
  <p:tag name="AS_UNIQUEID" val="126"/>
</p:tagLst>
</file>

<file path=ppt/tags/tag32.xml><?xml version="1.0" encoding="utf-8"?>
<p:tagLst xmlns:p="http://schemas.openxmlformats.org/presentationml/2006/main">
  <p:tag name="AS_UNIQUEID" val="127"/>
</p:tagLst>
</file>

<file path=ppt/tags/tag33.xml><?xml version="1.0" encoding="utf-8"?>
<p:tagLst xmlns:p="http://schemas.openxmlformats.org/presentationml/2006/main">
  <p:tag name="AS_UNIQUEID" val="128"/>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53943217277_1_1"/>
</p:tagLst>
</file>

<file path=ppt/tags/tag65.xml><?xml version="1.0" encoding="utf-8"?>
<p:tagLst xmlns:p="http://schemas.openxmlformats.org/presentationml/2006/main">
  <p:tag name="KSO_WM_FULL_TEXT_BEAUTIFY_COPY_ID" val="150996029"/>
</p:tagLst>
</file>

<file path=ppt/tags/tag66.xml><?xml version="1.0" encoding="utf-8"?>
<p:tagLst xmlns:p="http://schemas.openxmlformats.org/presentationml/2006/main">
  <p:tag name="KSO_WM_FULL_TEXT_BEAUTIFY_COPY_ID" val="18"/>
</p:tagLst>
</file>

<file path=ppt/tags/tag67.xml><?xml version="1.0" encoding="utf-8"?>
<p:tagLst xmlns:p="http://schemas.openxmlformats.org/presentationml/2006/main">
  <p:tag name="KSO_WM_FULL_TEXT_BEAUTIFY_COPY_ID" val="19"/>
</p:tagLst>
</file>

<file path=ppt/tags/tag68.xml><?xml version="1.0" encoding="utf-8"?>
<p:tagLst xmlns:p="http://schemas.openxmlformats.org/presentationml/2006/main">
  <p:tag name="KSO_WM_FULL_TEXT_BEAUTIFY_COPY_ID" val="20"/>
</p:tagLst>
</file>

<file path=ppt/tags/tag69.xml><?xml version="1.0" encoding="utf-8"?>
<p:tagLst xmlns:p="http://schemas.openxmlformats.org/presentationml/2006/main">
  <p:tag name="KSO_WM_FULL_TEXT_BEAUTIFY_COPY_ID" val="2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KSO_WM_UNIT_PLACING_PICTURE_USER_VIEWPORT" val="{&quot;height&quot;:2880,&quot;width&quot;:14400}"/>
  <p:tag name="KSO_WM_FULL_TEXT_BEAUTIFY_COPY_ID" val="38929"/>
</p:tagLst>
</file>

<file path=ppt/tags/tag71.xml><?xml version="1.0" encoding="utf-8"?>
<p:tagLst xmlns:p="http://schemas.openxmlformats.org/presentationml/2006/main">
  <p:tag name="KSO_WM_FULL_TEXT_BEAUTIFY_COPY_ID" val="23"/>
</p:tagLst>
</file>

<file path=ppt/tags/tag72.xml><?xml version="1.0" encoding="utf-8"?>
<p:tagLst xmlns:p="http://schemas.openxmlformats.org/presentationml/2006/main">
  <p:tag name="KSO_WM_FULL_TEXT_BEAUTIFY_COPY_ID" val="150996028"/>
</p:tagLst>
</file>

<file path=ppt/tags/tag73.xml><?xml version="1.0" encoding="utf-8"?>
<p:tagLst xmlns:p="http://schemas.openxmlformats.org/presentationml/2006/main">
  <p:tag name="KSO_WM_FULL_TEXT_BEAUTIFY_COPY_ID" val="17"/>
</p:tagLst>
</file>

<file path=ppt/tags/tag74.xml><?xml version="1.0" encoding="utf-8"?>
<p:tagLst xmlns:p="http://schemas.openxmlformats.org/presentationml/2006/main">
  <p:tag name="KSO_WM_FULL_TEXT_BEAUTIFY_COPY_ID" val="28"/>
</p:tagLst>
</file>

<file path=ppt/tags/tag75.xml><?xml version="1.0" encoding="utf-8"?>
<p:tagLst xmlns:p="http://schemas.openxmlformats.org/presentationml/2006/main">
  <p:tag name="KSO_WM_FULL_TEXT_BEAUTIFY_COPY_ID" val="29"/>
</p:tagLst>
</file>

<file path=ppt/tags/tag76.xml><?xml version="1.0" encoding="utf-8"?>
<p:tagLst xmlns:p="http://schemas.openxmlformats.org/presentationml/2006/main">
  <p:tag name="KSO_WM_FULL_TEXT_BEAUTIFY_COPY_ID" val="150995792"/>
</p:tagLst>
</file>

<file path=ppt/tags/tag77.xml><?xml version="1.0" encoding="utf-8"?>
<p:tagLst xmlns:p="http://schemas.openxmlformats.org/presentationml/2006/main">
  <p:tag name="KSO_WM_FULL_TEXT_BEAUTIFY_COPY_ID" val="17"/>
</p:tagLst>
</file>

<file path=ppt/tags/tag78.xml><?xml version="1.0" encoding="utf-8"?>
<p:tagLst xmlns:p="http://schemas.openxmlformats.org/presentationml/2006/main">
  <p:tag name="KSO_WM_FULL_TEXT_BEAUTIFY_COPY_ID" val="28"/>
</p:tagLst>
</file>

<file path=ppt/tags/tag79.xml><?xml version="1.0" encoding="utf-8"?>
<p:tagLst xmlns:p="http://schemas.openxmlformats.org/presentationml/2006/main">
  <p:tag name="KSO_WM_FULL_TEXT_BEAUTIFY_COPY_ID" val="29"/>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KSO_WM_FULL_TEXT_BEAUTIFY_COPY_ID" val="150995792"/>
</p:tagLst>
</file>

<file path=ppt/tags/tag81.xml><?xml version="1.0" encoding="utf-8"?>
<p:tagLst xmlns:p="http://schemas.openxmlformats.org/presentationml/2006/main">
  <p:tag name="KSO_WM_FULL_TEXT_BEAUTIFY_COPY_ID" val="17"/>
</p:tagLst>
</file>

<file path=ppt/tags/tag82.xml><?xml version="1.0" encoding="utf-8"?>
<p:tagLst xmlns:p="http://schemas.openxmlformats.org/presentationml/2006/main">
  <p:tag name="KSO_WM_FULL_TEXT_BEAUTIFY_COPY_ID" val="28"/>
</p:tagLst>
</file>

<file path=ppt/tags/tag83.xml><?xml version="1.0" encoding="utf-8"?>
<p:tagLst xmlns:p="http://schemas.openxmlformats.org/presentationml/2006/main">
  <p:tag name="KSO_WM_UNIT_TABLE_BEAUTIFY" val="smartTable{9e01ba84-ed5a-4dc1-9a76-3694a38f7f54}"/>
</p:tagLst>
</file>

<file path=ppt/tags/tag84.xml><?xml version="1.0" encoding="utf-8"?>
<p:tagLst xmlns:p="http://schemas.openxmlformats.org/presentationml/2006/main">
  <p:tag name="KSO_WM_FULL_TEXT_BEAUTIFY_COPY_ID" val="150995792"/>
</p:tagLst>
</file>

<file path=ppt/tags/tag85.xml><?xml version="1.0" encoding="utf-8"?>
<p:tagLst xmlns:p="http://schemas.openxmlformats.org/presentationml/2006/main">
  <p:tag name="KSO_WM_FULL_TEXT_BEAUTIFY_COPY_ID" val="17"/>
</p:tagLst>
</file>

<file path=ppt/tags/tag86.xml><?xml version="1.0" encoding="utf-8"?>
<p:tagLst xmlns:p="http://schemas.openxmlformats.org/presentationml/2006/main">
  <p:tag name="KSO_WM_FULL_TEXT_BEAUTIFY_COPY_ID" val="28"/>
</p:tagLst>
</file>

<file path=ppt/tags/tag87.xml><?xml version="1.0" encoding="utf-8"?>
<p:tagLst xmlns:p="http://schemas.openxmlformats.org/presentationml/2006/main">
  <p:tag name="KSO_WM_FULL_TEXT_BEAUTIFY_COPY_ID" val="29"/>
</p:tagLst>
</file>

<file path=ppt/tags/tag88.xml><?xml version="1.0" encoding="utf-8"?>
<p:tagLst xmlns:p="http://schemas.openxmlformats.org/presentationml/2006/main">
  <p:tag name="KSO_WM_FULL_TEXT_BEAUTIFY_COPY_ID" val="150995792"/>
</p:tagLst>
</file>

<file path=ppt/tags/tag89.xml><?xml version="1.0" encoding="utf-8"?>
<p:tagLst xmlns:p="http://schemas.openxmlformats.org/presentationml/2006/main">
  <p:tag name="KSO_WM_FULL_TEXT_BEAUTIFY_COPY_ID" val="17"/>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28"/>
</p:tagLst>
</file>

<file path=ppt/tags/tag91.xml><?xml version="1.0" encoding="utf-8"?>
<p:tagLst xmlns:p="http://schemas.openxmlformats.org/presentationml/2006/main">
  <p:tag name="KSO_WM_FULL_TEXT_BEAUTIFY_COPY_ID" val="29"/>
</p:tagLst>
</file>

<file path=ppt/tags/tag92.xml><?xml version="1.0" encoding="utf-8"?>
<p:tagLst xmlns:p="http://schemas.openxmlformats.org/presentationml/2006/main">
  <p:tag name="KSO_WM_FULL_TEXT_BEAUTIFY_COPY_ID" val="150995792"/>
</p:tagLst>
</file>

<file path=ppt/tags/tag93.xml><?xml version="1.0" encoding="utf-8"?>
<p:tagLst xmlns:p="http://schemas.openxmlformats.org/presentationml/2006/main">
  <p:tag name="KSO_WM_FULL_TEXT_BEAUTIFY_COPY_ID" val="17"/>
</p:tagLst>
</file>

<file path=ppt/tags/tag94.xml><?xml version="1.0" encoding="utf-8"?>
<p:tagLst xmlns:p="http://schemas.openxmlformats.org/presentationml/2006/main">
  <p:tag name="KSO_WM_FULL_TEXT_BEAUTIFY_COPY_ID" val="28"/>
</p:tagLst>
</file>

<file path=ppt/tags/tag95.xml><?xml version="1.0" encoding="utf-8"?>
<p:tagLst xmlns:p="http://schemas.openxmlformats.org/presentationml/2006/main">
  <p:tag name="KSO_WM_FULL_TEXT_BEAUTIFY_COPY_ID" val="29"/>
</p:tagLst>
</file>

<file path=ppt/tags/tag96.xml><?xml version="1.0" encoding="utf-8"?>
<p:tagLst xmlns:p="http://schemas.openxmlformats.org/presentationml/2006/main">
  <p:tag name="KSO_WM_UNIT_TABLE_BEAUTIFY" val="smartTable{dc96e1a0-e32f-4213-b9b6-c8271821e98d}"/>
</p:tagLst>
</file>

<file path=ppt/tags/tag97.xml><?xml version="1.0" encoding="utf-8"?>
<p:tagLst xmlns:p="http://schemas.openxmlformats.org/presentationml/2006/main">
  <p:tag name="KSO_WM_UNIT_TABLE_BEAUTIFY" val="smartTable{c045c490-0808-4b37-a663-2dfb81e072e9}"/>
</p:tagLst>
</file>

<file path=ppt/tags/tag98.xml><?xml version="1.0" encoding="utf-8"?>
<p:tagLst xmlns:p="http://schemas.openxmlformats.org/presentationml/2006/main">
  <p:tag name="KSO_WM_FULL_TEXT_BEAUTIFY_COPY_ID" val="150995792"/>
</p:tagLst>
</file>

<file path=ppt/tags/tag99.xml><?xml version="1.0" encoding="utf-8"?>
<p:tagLst xmlns:p="http://schemas.openxmlformats.org/presentationml/2006/main">
  <p:tag name="KSO_WM_FULL_TEXT_BEAUTIFY_COPY_ID" val="17"/>
</p:tagLst>
</file>

<file path=ppt/theme/theme1.xml><?xml version="1.0" encoding="utf-8"?>
<a:theme xmlns:a="http://schemas.openxmlformats.org/drawingml/2006/main" name="3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lnDef>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40580</Words>
  <Application>WPS 演示</Application>
  <PresentationFormat>全屏显示(16:9)</PresentationFormat>
  <Paragraphs>2007</Paragraphs>
  <Slides>46</Slides>
  <Notes>21</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46</vt:i4>
      </vt:variant>
    </vt:vector>
  </HeadingPairs>
  <TitlesOfParts>
    <vt:vector size="66" baseType="lpstr">
      <vt:lpstr>Arial</vt:lpstr>
      <vt:lpstr>宋体</vt:lpstr>
      <vt:lpstr>Wingdings</vt:lpstr>
      <vt:lpstr>Times New Roman</vt:lpstr>
      <vt:lpstr>Impact</vt:lpstr>
      <vt:lpstr>微软雅黑</vt:lpstr>
      <vt:lpstr>等线 Light</vt:lpstr>
      <vt:lpstr>等线</vt:lpstr>
      <vt:lpstr>汉仪青云简</vt:lpstr>
      <vt:lpstr>Calibri</vt:lpstr>
      <vt:lpstr>楷体</vt:lpstr>
      <vt:lpstr>Calibri</vt:lpstr>
      <vt:lpstr>Times New Roman</vt:lpstr>
      <vt:lpstr>Wingdings</vt:lpstr>
      <vt:lpstr>黑体</vt:lpstr>
      <vt:lpstr>Arial Unicode MS</vt:lpstr>
      <vt:lpstr>3_Office 主题</vt:lpstr>
      <vt:lpstr>Default Design</vt:lpstr>
      <vt:lpstr>5_Office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Woodpecker</cp:lastModifiedBy>
  <cp:revision>33</cp:revision>
  <dcterms:created xsi:type="dcterms:W3CDTF">2016-12-25T02:27:00Z</dcterms:created>
  <dcterms:modified xsi:type="dcterms:W3CDTF">2022-06-04T20:38:38Z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8A3D7350E62D4B81ACED4745D1AEEBB7</vt:lpwstr>
  </property>
  <property fmtid="{D5CDD505-2E9C-101B-9397-08002B2CF9AE}" pid="3" name="KSOProductBuildVer">
    <vt:lpwstr>2052-11.1.0.11744</vt:lpwstr>
  </property>
</Properties>
</file>