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25" r:id="rId3"/>
    <p:sldId id="281" r:id="rId4"/>
    <p:sldId id="298" r:id="rId5"/>
    <p:sldId id="256" r:id="rId6"/>
    <p:sldId id="299" r:id="rId7"/>
    <p:sldId id="285" r:id="rId8"/>
    <p:sldId id="309" r:id="rId9"/>
    <p:sldId id="308" r:id="rId10"/>
    <p:sldId id="305" r:id="rId11"/>
    <p:sldId id="294" r:id="rId12"/>
    <p:sldId id="304" r:id="rId13"/>
    <p:sldId id="296" r:id="rId14"/>
    <p:sldId id="265" r:id="rId15"/>
    <p:sldId id="307" r:id="rId16"/>
    <p:sldId id="292" r:id="rId17"/>
    <p:sldId id="291" r:id="rId18"/>
    <p:sldId id="267" r:id="rId19"/>
    <p:sldId id="273" r:id="rId20"/>
    <p:sldId id="279" r:id="rId21"/>
    <p:sldId id="278" r:id="rId22"/>
    <p:sldId id="286" r:id="rId23"/>
    <p:sldId id="31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6247" autoAdjust="0"/>
    <p:restoredTop sz="93867" autoAdjust="0"/>
  </p:normalViewPr>
  <p:slideViewPr>
    <p:cSldViewPr snapToGrid="0">
      <p:cViewPr varScale="1">
        <p:scale>
          <a:sx n="45" d="100"/>
          <a:sy n="45" d="100"/>
        </p:scale>
        <p:origin x="68" y="3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8E5B0-FF42-48C6-A7F8-5DFBEC5BE3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9F35C-E79B-4C1C-B4E0-662DD8E1F2D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8418EE-81B6-4B98-8418-BC7D66508E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6AB37B-E06F-41BB-A99D-D591A495B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8418EE-81B6-4B98-8418-BC7D66508E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6AB37B-E06F-41BB-A99D-D591A495B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8418EE-81B6-4B98-8418-BC7D66508E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6AB37B-E06F-41BB-A99D-D591A495B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8418EE-81B6-4B98-8418-BC7D66508E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6AB37B-E06F-41BB-A99D-D591A495B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8418EE-81B6-4B98-8418-BC7D66508E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6AB37B-E06F-41BB-A99D-D591A495B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8418EE-81B6-4B98-8418-BC7D66508E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6AB37B-E06F-41BB-A99D-D591A495B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8418EE-81B6-4B98-8418-BC7D66508E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6AB37B-E06F-41BB-A99D-D591A495B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8418EE-81B6-4B98-8418-BC7D66508E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6AB37B-E06F-41BB-A99D-D591A495B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8418EE-81B6-4B98-8418-BC7D66508E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6AB37B-E06F-41BB-A99D-D591A495B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8418EE-81B6-4B98-8418-BC7D66508E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6AB37B-E06F-41BB-A99D-D591A495B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8418EE-81B6-4B98-8418-BC7D66508E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6AB37B-E06F-41BB-A99D-D591A495B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7.png"/><Relationship Id="rId17" Type="http://schemas.openxmlformats.org/officeDocument/2006/relationships/image" Target="../media/image6.jpeg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包含 游戏机, 物体, 钟表, 伞&#10;&#10;描述已自动生成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72" y="5827669"/>
            <a:ext cx="1297117" cy="966220"/>
          </a:xfrm>
          <a:prstGeom prst="rect">
            <a:avLst/>
          </a:prstGeom>
        </p:spPr>
      </p:pic>
      <p:pic>
        <p:nvPicPr>
          <p:cNvPr id="18" name="图片 17" descr="图片包含 游戏机, 钟表&#10;&#10;描述已自动生成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17" y="6565789"/>
            <a:ext cx="556760" cy="271242"/>
          </a:xfrm>
          <a:prstGeom prst="rect">
            <a:avLst/>
          </a:prstGeom>
        </p:spPr>
      </p:pic>
      <p:pic>
        <p:nvPicPr>
          <p:cNvPr id="19" name="图片 18" descr="卡通人物&#10;&#10;描述已自动生成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191" y="5827669"/>
            <a:ext cx="1235712" cy="1095243"/>
          </a:xfrm>
          <a:custGeom>
            <a:avLst/>
            <a:gdLst>
              <a:gd name="connsiteX0" fmla="*/ 0 w 1235712"/>
              <a:gd name="connsiteY0" fmla="*/ 0 h 1095243"/>
              <a:gd name="connsiteX1" fmla="*/ 1235712 w 1235712"/>
              <a:gd name="connsiteY1" fmla="*/ 0 h 1095243"/>
              <a:gd name="connsiteX2" fmla="*/ 1235712 w 1235712"/>
              <a:gd name="connsiteY2" fmla="*/ 1095243 h 1095243"/>
              <a:gd name="connsiteX3" fmla="*/ 0 w 1235712"/>
              <a:gd name="connsiteY3" fmla="*/ 1095243 h 109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712" h="1095243">
                <a:moveTo>
                  <a:pt x="0" y="0"/>
                </a:moveTo>
                <a:lnTo>
                  <a:pt x="1235712" y="0"/>
                </a:lnTo>
                <a:lnTo>
                  <a:pt x="1235712" y="1095243"/>
                </a:lnTo>
                <a:lnTo>
                  <a:pt x="0" y="1095243"/>
                </a:lnTo>
                <a:close/>
              </a:path>
            </a:pathLst>
          </a:custGeom>
        </p:spPr>
      </p:pic>
      <p:pic>
        <p:nvPicPr>
          <p:cNvPr id="20" name="图片 19" descr="图片包含 游戏机, 画, 食物&#10;&#10;描述已自动生成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270">
            <a:off x="-178606" y="6569204"/>
            <a:ext cx="595642" cy="932571"/>
          </a:xfrm>
          <a:prstGeom prst="rect">
            <a:avLst/>
          </a:prstGeom>
        </p:spPr>
      </p:pic>
      <p:sp>
        <p:nvSpPr>
          <p:cNvPr id="32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D4AAE-7C8B-4B6B-9191-DAA6859735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3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7AF2-6F52-41C9-BBDA-A55EAA5A4D48}" type="slidenum">
              <a:rPr lang="zh-CN" altLang="en-US" smtClean="0"/>
            </a:fld>
            <a:endParaRPr lang="zh-CN" altLang="en-US"/>
          </a:p>
        </p:txBody>
      </p:sp>
      <p:grpSp>
        <p:nvGrpSpPr>
          <p:cNvPr id="35" name="组合 34"/>
          <p:cNvGrpSpPr/>
          <p:nvPr userDrawn="1"/>
        </p:nvGrpSpPr>
        <p:grpSpPr>
          <a:xfrm>
            <a:off x="0" y="0"/>
            <a:ext cx="12192000" cy="6802787"/>
            <a:chOff x="0" y="32510"/>
            <a:chExt cx="12192000" cy="6802787"/>
          </a:xfrm>
        </p:grpSpPr>
        <p:grpSp>
          <p:nvGrpSpPr>
            <p:cNvPr id="36" name="组合 35"/>
            <p:cNvGrpSpPr/>
            <p:nvPr userDrawn="1"/>
          </p:nvGrpSpPr>
          <p:grpSpPr>
            <a:xfrm>
              <a:off x="0" y="32510"/>
              <a:ext cx="12192000" cy="6802787"/>
              <a:chOff x="0" y="0"/>
              <a:chExt cx="12192000" cy="6802787"/>
            </a:xfrm>
          </p:grpSpPr>
          <p:grpSp>
            <p:nvGrpSpPr>
              <p:cNvPr id="38" name="组合 20483"/>
              <p:cNvGrpSpPr/>
              <p:nvPr userDrawn="1"/>
            </p:nvGrpSpPr>
            <p:grpSpPr>
              <a:xfrm>
                <a:off x="0" y="0"/>
                <a:ext cx="12039600" cy="1307420"/>
                <a:chOff x="0" y="0"/>
                <a:chExt cx="5760" cy="344"/>
              </a:xfrm>
            </p:grpSpPr>
            <p:sp>
              <p:nvSpPr>
                <p:cNvPr id="51" name="矩形 20484"/>
                <p:cNvSpPr/>
                <p:nvPr/>
              </p:nvSpPr>
              <p:spPr>
                <a:xfrm>
                  <a:off x="0" y="0"/>
                  <a:ext cx="180" cy="336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E6"/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2" name="矩形 20485"/>
                <p:cNvSpPr/>
                <p:nvPr/>
              </p:nvSpPr>
              <p:spPr>
                <a:xfrm>
                  <a:off x="260" y="85"/>
                  <a:ext cx="5500" cy="173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7D"/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anchor="t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3" name="矩形 20486"/>
                <p:cNvSpPr/>
                <p:nvPr/>
              </p:nvSpPr>
              <p:spPr>
                <a:xfrm>
                  <a:off x="258" y="85"/>
                  <a:ext cx="87" cy="89"/>
                </a:xfrm>
                <a:prstGeom prst="rect">
                  <a:avLst/>
                </a:prstGeom>
                <a:solidFill>
                  <a:srgbClr val="CCCCE6"/>
                </a:solidFill>
                <a:ln w="9525">
                  <a:noFill/>
                </a:ln>
              </p:spPr>
              <p:txBody>
                <a:bodyPr anchor="t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6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4" name="矩形 20487"/>
                <p:cNvSpPr/>
                <p:nvPr/>
              </p:nvSpPr>
              <p:spPr>
                <a:xfrm>
                  <a:off x="345" y="0"/>
                  <a:ext cx="88" cy="87"/>
                </a:xfrm>
                <a:prstGeom prst="rect">
                  <a:avLst/>
                </a:prstGeom>
                <a:solidFill>
                  <a:srgbClr val="CCCCE6"/>
                </a:solidFill>
                <a:ln w="9525">
                  <a:noFill/>
                </a:ln>
              </p:spPr>
              <p:txBody>
                <a:bodyPr anchor="t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6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" name="矩形 20488"/>
                <p:cNvSpPr/>
                <p:nvPr/>
              </p:nvSpPr>
              <p:spPr>
                <a:xfrm>
                  <a:off x="345" y="85"/>
                  <a:ext cx="88" cy="89"/>
                </a:xfrm>
                <a:prstGeom prst="rect">
                  <a:avLst/>
                </a:prstGeom>
                <a:solidFill>
                  <a:srgbClr val="9999CC"/>
                </a:solidFill>
                <a:ln w="9525">
                  <a:noFill/>
                </a:ln>
              </p:spPr>
              <p:txBody>
                <a:bodyPr anchor="t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999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6" name="矩形 20489"/>
                <p:cNvSpPr/>
                <p:nvPr/>
              </p:nvSpPr>
              <p:spPr>
                <a:xfrm>
                  <a:off x="173" y="173"/>
                  <a:ext cx="86" cy="87"/>
                </a:xfrm>
                <a:prstGeom prst="rect">
                  <a:avLst/>
                </a:prstGeom>
                <a:solidFill>
                  <a:srgbClr val="CCCCE6"/>
                </a:solidFill>
                <a:ln w="9525">
                  <a:noFill/>
                </a:ln>
              </p:spPr>
              <p:txBody>
                <a:bodyPr anchor="t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6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7" name="矩形 20490"/>
                <p:cNvSpPr/>
                <p:nvPr/>
              </p:nvSpPr>
              <p:spPr>
                <a:xfrm>
                  <a:off x="83" y="86"/>
                  <a:ext cx="89" cy="87"/>
                </a:xfrm>
                <a:prstGeom prst="rect">
                  <a:avLst/>
                </a:prstGeom>
                <a:solidFill>
                  <a:srgbClr val="00007D"/>
                </a:solidFill>
                <a:ln w="9525">
                  <a:noFill/>
                </a:ln>
              </p:spPr>
              <p:txBody>
                <a:bodyPr anchor="t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8" name="矩形 20491"/>
                <p:cNvSpPr/>
                <p:nvPr/>
              </p:nvSpPr>
              <p:spPr>
                <a:xfrm>
                  <a:off x="258" y="171"/>
                  <a:ext cx="87" cy="87"/>
                </a:xfrm>
                <a:prstGeom prst="rect">
                  <a:avLst/>
                </a:prstGeom>
                <a:solidFill>
                  <a:srgbClr val="9999CC"/>
                </a:solidFill>
                <a:ln w="9525">
                  <a:noFill/>
                </a:ln>
              </p:spPr>
              <p:txBody>
                <a:bodyPr anchor="t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999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" name="矩形 20492"/>
                <p:cNvSpPr/>
                <p:nvPr/>
              </p:nvSpPr>
              <p:spPr>
                <a:xfrm>
                  <a:off x="173" y="258"/>
                  <a:ext cx="86" cy="86"/>
                </a:xfrm>
                <a:prstGeom prst="rect">
                  <a:avLst/>
                </a:prstGeom>
                <a:solidFill>
                  <a:srgbClr val="9999CC"/>
                </a:solidFill>
                <a:ln w="9525">
                  <a:noFill/>
                </a:ln>
              </p:spPr>
              <p:txBody>
                <a:bodyPr anchor="t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999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9" name="组合 38"/>
              <p:cNvGrpSpPr/>
              <p:nvPr userDrawn="1"/>
            </p:nvGrpSpPr>
            <p:grpSpPr>
              <a:xfrm>
                <a:off x="7532191" y="6217784"/>
                <a:ext cx="4659809" cy="585003"/>
                <a:chOff x="7270315" y="6129455"/>
                <a:chExt cx="4659809" cy="585003"/>
              </a:xfrm>
            </p:grpSpPr>
            <p:sp>
              <p:nvSpPr>
                <p:cNvPr id="46" name="等腰三角形 5"/>
                <p:cNvSpPr/>
                <p:nvPr/>
              </p:nvSpPr>
              <p:spPr>
                <a:xfrm rot="10800000" flipH="1" flipV="1">
                  <a:off x="7270315" y="6368232"/>
                  <a:ext cx="1000584" cy="346226"/>
                </a:xfrm>
                <a:custGeom>
                  <a:avLst/>
                  <a:gdLst>
                    <a:gd name="connsiteX0" fmla="*/ 0 w 3560710"/>
                    <a:gd name="connsiteY0" fmla="*/ 1136944 h 1136944"/>
                    <a:gd name="connsiteX1" fmla="*/ 1780355 w 3560710"/>
                    <a:gd name="connsiteY1" fmla="*/ 0 h 1136944"/>
                    <a:gd name="connsiteX2" fmla="*/ 3560710 w 3560710"/>
                    <a:gd name="connsiteY2" fmla="*/ 1136944 h 1136944"/>
                    <a:gd name="connsiteX3" fmla="*/ 0 w 3560710"/>
                    <a:gd name="connsiteY3" fmla="*/ 1136944 h 1136944"/>
                    <a:gd name="connsiteX0-1" fmla="*/ 0 w 3560710"/>
                    <a:gd name="connsiteY0-2" fmla="*/ 1136944 h 1136944"/>
                    <a:gd name="connsiteX1-3" fmla="*/ 1780355 w 3560710"/>
                    <a:gd name="connsiteY1-4" fmla="*/ 0 h 1136944"/>
                    <a:gd name="connsiteX2-5" fmla="*/ 3560710 w 3560710"/>
                    <a:gd name="connsiteY2-6" fmla="*/ 1136944 h 1136944"/>
                    <a:gd name="connsiteX3-7" fmla="*/ 0 w 3560710"/>
                    <a:gd name="connsiteY3-8" fmla="*/ 1136944 h 1136944"/>
                    <a:gd name="connsiteX0-9" fmla="*/ 0 w 3560710"/>
                    <a:gd name="connsiteY0-10" fmla="*/ 1137032 h 1137032"/>
                    <a:gd name="connsiteX1-11" fmla="*/ 1780355 w 3560710"/>
                    <a:gd name="connsiteY1-12" fmla="*/ 88 h 1137032"/>
                    <a:gd name="connsiteX2-13" fmla="*/ 3560710 w 3560710"/>
                    <a:gd name="connsiteY2-14" fmla="*/ 1137032 h 1137032"/>
                    <a:gd name="connsiteX3-15" fmla="*/ 0 w 3560710"/>
                    <a:gd name="connsiteY3-16" fmla="*/ 1137032 h 113703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3560710" h="1137032">
                      <a:moveTo>
                        <a:pt x="0" y="1137032"/>
                      </a:moveTo>
                      <a:cubicBezTo>
                        <a:pt x="593452" y="758051"/>
                        <a:pt x="1102124" y="-9500"/>
                        <a:pt x="1780355" y="88"/>
                      </a:cubicBezTo>
                      <a:cubicBezTo>
                        <a:pt x="2458586" y="9676"/>
                        <a:pt x="2967258" y="758051"/>
                        <a:pt x="3560710" y="1137032"/>
                      </a:cubicBezTo>
                      <a:lnTo>
                        <a:pt x="0" y="1137032"/>
                      </a:lnTo>
                      <a:close/>
                    </a:path>
                  </a:pathLst>
                </a:custGeom>
                <a:solidFill>
                  <a:srgbClr val="78B6A9">
                    <a:alpha val="6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等腰三角形 5"/>
                <p:cNvSpPr/>
                <p:nvPr/>
              </p:nvSpPr>
              <p:spPr>
                <a:xfrm rot="10800000" flipH="1" flipV="1">
                  <a:off x="7820843" y="6266276"/>
                  <a:ext cx="1223881" cy="448182"/>
                </a:xfrm>
                <a:custGeom>
                  <a:avLst/>
                  <a:gdLst>
                    <a:gd name="connsiteX0" fmla="*/ 0 w 3560710"/>
                    <a:gd name="connsiteY0" fmla="*/ 1136944 h 1136944"/>
                    <a:gd name="connsiteX1" fmla="*/ 1780355 w 3560710"/>
                    <a:gd name="connsiteY1" fmla="*/ 0 h 1136944"/>
                    <a:gd name="connsiteX2" fmla="*/ 3560710 w 3560710"/>
                    <a:gd name="connsiteY2" fmla="*/ 1136944 h 1136944"/>
                    <a:gd name="connsiteX3" fmla="*/ 0 w 3560710"/>
                    <a:gd name="connsiteY3" fmla="*/ 1136944 h 1136944"/>
                    <a:gd name="connsiteX0-1" fmla="*/ 0 w 3560710"/>
                    <a:gd name="connsiteY0-2" fmla="*/ 1136944 h 1136944"/>
                    <a:gd name="connsiteX1-3" fmla="*/ 1780355 w 3560710"/>
                    <a:gd name="connsiteY1-4" fmla="*/ 0 h 1136944"/>
                    <a:gd name="connsiteX2-5" fmla="*/ 3560710 w 3560710"/>
                    <a:gd name="connsiteY2-6" fmla="*/ 1136944 h 1136944"/>
                    <a:gd name="connsiteX3-7" fmla="*/ 0 w 3560710"/>
                    <a:gd name="connsiteY3-8" fmla="*/ 1136944 h 1136944"/>
                    <a:gd name="connsiteX0-9" fmla="*/ 0 w 3560710"/>
                    <a:gd name="connsiteY0-10" fmla="*/ 1137032 h 1137032"/>
                    <a:gd name="connsiteX1-11" fmla="*/ 1780355 w 3560710"/>
                    <a:gd name="connsiteY1-12" fmla="*/ 88 h 1137032"/>
                    <a:gd name="connsiteX2-13" fmla="*/ 3560710 w 3560710"/>
                    <a:gd name="connsiteY2-14" fmla="*/ 1137032 h 1137032"/>
                    <a:gd name="connsiteX3-15" fmla="*/ 0 w 3560710"/>
                    <a:gd name="connsiteY3-16" fmla="*/ 1137032 h 1137032"/>
                    <a:gd name="connsiteX0-17" fmla="*/ 0 w 3560710"/>
                    <a:gd name="connsiteY0-18" fmla="*/ 1137032 h 1137032"/>
                    <a:gd name="connsiteX1-19" fmla="*/ 1780355 w 3560710"/>
                    <a:gd name="connsiteY1-20" fmla="*/ 88 h 1137032"/>
                    <a:gd name="connsiteX2-21" fmla="*/ 3560710 w 3560710"/>
                    <a:gd name="connsiteY2-22" fmla="*/ 1137032 h 1137032"/>
                    <a:gd name="connsiteX3-23" fmla="*/ 0 w 3560710"/>
                    <a:gd name="connsiteY3-24" fmla="*/ 1137032 h 1137032"/>
                    <a:gd name="connsiteX0-25" fmla="*/ 0 w 3560710"/>
                    <a:gd name="connsiteY0-26" fmla="*/ 1137032 h 1137032"/>
                    <a:gd name="connsiteX1-27" fmla="*/ 1780355 w 3560710"/>
                    <a:gd name="connsiteY1-28" fmla="*/ 88 h 1137032"/>
                    <a:gd name="connsiteX2-29" fmla="*/ 3560710 w 3560710"/>
                    <a:gd name="connsiteY2-30" fmla="*/ 1137032 h 1137032"/>
                    <a:gd name="connsiteX3-31" fmla="*/ 0 w 3560710"/>
                    <a:gd name="connsiteY3-32" fmla="*/ 1137032 h 113703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3560710" h="1137032">
                      <a:moveTo>
                        <a:pt x="0" y="1137032"/>
                      </a:moveTo>
                      <a:cubicBezTo>
                        <a:pt x="593452" y="758051"/>
                        <a:pt x="1298852" y="-9500"/>
                        <a:pt x="1780355" y="88"/>
                      </a:cubicBezTo>
                      <a:cubicBezTo>
                        <a:pt x="2261858" y="9676"/>
                        <a:pt x="2967258" y="758051"/>
                        <a:pt x="3560710" y="1137032"/>
                      </a:cubicBezTo>
                      <a:lnTo>
                        <a:pt x="0" y="1137032"/>
                      </a:lnTo>
                      <a:close/>
                    </a:path>
                  </a:pathLst>
                </a:custGeom>
                <a:solidFill>
                  <a:srgbClr val="FDD069">
                    <a:alpha val="6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等腰三角形 5"/>
                <p:cNvSpPr/>
                <p:nvPr/>
              </p:nvSpPr>
              <p:spPr>
                <a:xfrm rot="10800000" flipH="1" flipV="1">
                  <a:off x="8457270" y="6129455"/>
                  <a:ext cx="1497152" cy="585003"/>
                </a:xfrm>
                <a:custGeom>
                  <a:avLst/>
                  <a:gdLst>
                    <a:gd name="connsiteX0" fmla="*/ 0 w 3560710"/>
                    <a:gd name="connsiteY0" fmla="*/ 1136944 h 1136944"/>
                    <a:gd name="connsiteX1" fmla="*/ 1780355 w 3560710"/>
                    <a:gd name="connsiteY1" fmla="*/ 0 h 1136944"/>
                    <a:gd name="connsiteX2" fmla="*/ 3560710 w 3560710"/>
                    <a:gd name="connsiteY2" fmla="*/ 1136944 h 1136944"/>
                    <a:gd name="connsiteX3" fmla="*/ 0 w 3560710"/>
                    <a:gd name="connsiteY3" fmla="*/ 1136944 h 1136944"/>
                    <a:gd name="connsiteX0-1" fmla="*/ 0 w 3560710"/>
                    <a:gd name="connsiteY0-2" fmla="*/ 1136944 h 1136944"/>
                    <a:gd name="connsiteX1-3" fmla="*/ 1780355 w 3560710"/>
                    <a:gd name="connsiteY1-4" fmla="*/ 0 h 1136944"/>
                    <a:gd name="connsiteX2-5" fmla="*/ 3560710 w 3560710"/>
                    <a:gd name="connsiteY2-6" fmla="*/ 1136944 h 1136944"/>
                    <a:gd name="connsiteX3-7" fmla="*/ 0 w 3560710"/>
                    <a:gd name="connsiteY3-8" fmla="*/ 1136944 h 1136944"/>
                    <a:gd name="connsiteX0-9" fmla="*/ 0 w 3560710"/>
                    <a:gd name="connsiteY0-10" fmla="*/ 1137032 h 1137032"/>
                    <a:gd name="connsiteX1-11" fmla="*/ 1780355 w 3560710"/>
                    <a:gd name="connsiteY1-12" fmla="*/ 88 h 1137032"/>
                    <a:gd name="connsiteX2-13" fmla="*/ 3560710 w 3560710"/>
                    <a:gd name="connsiteY2-14" fmla="*/ 1137032 h 1137032"/>
                    <a:gd name="connsiteX3-15" fmla="*/ 0 w 3560710"/>
                    <a:gd name="connsiteY3-16" fmla="*/ 1137032 h 113703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3560710" h="1137032">
                      <a:moveTo>
                        <a:pt x="0" y="1137032"/>
                      </a:moveTo>
                      <a:cubicBezTo>
                        <a:pt x="593452" y="758051"/>
                        <a:pt x="1102124" y="-9500"/>
                        <a:pt x="1780355" y="88"/>
                      </a:cubicBezTo>
                      <a:cubicBezTo>
                        <a:pt x="2458586" y="9676"/>
                        <a:pt x="2967258" y="758051"/>
                        <a:pt x="3560710" y="1137032"/>
                      </a:cubicBezTo>
                      <a:lnTo>
                        <a:pt x="0" y="1137032"/>
                      </a:lnTo>
                      <a:close/>
                    </a:path>
                  </a:pathLst>
                </a:custGeom>
                <a:solidFill>
                  <a:srgbClr val="ED935C">
                    <a:alpha val="6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等腰三角形 5"/>
                <p:cNvSpPr/>
                <p:nvPr/>
              </p:nvSpPr>
              <p:spPr>
                <a:xfrm rot="10800000" flipH="1" flipV="1">
                  <a:off x="9304874" y="6377999"/>
                  <a:ext cx="1528581" cy="327911"/>
                </a:xfrm>
                <a:custGeom>
                  <a:avLst/>
                  <a:gdLst>
                    <a:gd name="connsiteX0" fmla="*/ 0 w 3560710"/>
                    <a:gd name="connsiteY0" fmla="*/ 1136944 h 1136944"/>
                    <a:gd name="connsiteX1" fmla="*/ 1780355 w 3560710"/>
                    <a:gd name="connsiteY1" fmla="*/ 0 h 1136944"/>
                    <a:gd name="connsiteX2" fmla="*/ 3560710 w 3560710"/>
                    <a:gd name="connsiteY2" fmla="*/ 1136944 h 1136944"/>
                    <a:gd name="connsiteX3" fmla="*/ 0 w 3560710"/>
                    <a:gd name="connsiteY3" fmla="*/ 1136944 h 1136944"/>
                    <a:gd name="connsiteX0-1" fmla="*/ 0 w 3560710"/>
                    <a:gd name="connsiteY0-2" fmla="*/ 1136944 h 1136944"/>
                    <a:gd name="connsiteX1-3" fmla="*/ 1780355 w 3560710"/>
                    <a:gd name="connsiteY1-4" fmla="*/ 0 h 1136944"/>
                    <a:gd name="connsiteX2-5" fmla="*/ 3560710 w 3560710"/>
                    <a:gd name="connsiteY2-6" fmla="*/ 1136944 h 1136944"/>
                    <a:gd name="connsiteX3-7" fmla="*/ 0 w 3560710"/>
                    <a:gd name="connsiteY3-8" fmla="*/ 1136944 h 1136944"/>
                    <a:gd name="connsiteX0-9" fmla="*/ 0 w 3560710"/>
                    <a:gd name="connsiteY0-10" fmla="*/ 1137032 h 1137032"/>
                    <a:gd name="connsiteX1-11" fmla="*/ 1780355 w 3560710"/>
                    <a:gd name="connsiteY1-12" fmla="*/ 88 h 1137032"/>
                    <a:gd name="connsiteX2-13" fmla="*/ 3560710 w 3560710"/>
                    <a:gd name="connsiteY2-14" fmla="*/ 1137032 h 1137032"/>
                    <a:gd name="connsiteX3-15" fmla="*/ 0 w 3560710"/>
                    <a:gd name="connsiteY3-16" fmla="*/ 1137032 h 1137032"/>
                    <a:gd name="connsiteX0-17" fmla="*/ 0 w 3560710"/>
                    <a:gd name="connsiteY0-18" fmla="*/ 1076883 h 1076883"/>
                    <a:gd name="connsiteX1-19" fmla="*/ 2134761 w 3560710"/>
                    <a:gd name="connsiteY1-20" fmla="*/ 97 h 1076883"/>
                    <a:gd name="connsiteX2-21" fmla="*/ 3560710 w 3560710"/>
                    <a:gd name="connsiteY2-22" fmla="*/ 1076883 h 1076883"/>
                    <a:gd name="connsiteX3-23" fmla="*/ 0 w 3560710"/>
                    <a:gd name="connsiteY3-24" fmla="*/ 1076883 h 107688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3560710" h="1076883">
                      <a:moveTo>
                        <a:pt x="0" y="1076883"/>
                      </a:moveTo>
                      <a:cubicBezTo>
                        <a:pt x="593452" y="697902"/>
                        <a:pt x="1456530" y="-9491"/>
                        <a:pt x="2134761" y="97"/>
                      </a:cubicBezTo>
                      <a:cubicBezTo>
                        <a:pt x="2812992" y="9685"/>
                        <a:pt x="2967258" y="697902"/>
                        <a:pt x="3560710" y="1076883"/>
                      </a:cubicBezTo>
                      <a:lnTo>
                        <a:pt x="0" y="1076883"/>
                      </a:lnTo>
                      <a:close/>
                    </a:path>
                  </a:pathLst>
                </a:custGeom>
                <a:solidFill>
                  <a:srgbClr val="E9746E">
                    <a:alpha val="6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等腰三角形 5"/>
                <p:cNvSpPr/>
                <p:nvPr/>
              </p:nvSpPr>
              <p:spPr>
                <a:xfrm rot="10800000" flipH="1" flipV="1">
                  <a:off x="10101026" y="6207143"/>
                  <a:ext cx="1829098" cy="498767"/>
                </a:xfrm>
                <a:custGeom>
                  <a:avLst/>
                  <a:gdLst>
                    <a:gd name="connsiteX0" fmla="*/ 0 w 3560710"/>
                    <a:gd name="connsiteY0" fmla="*/ 1136944 h 1136944"/>
                    <a:gd name="connsiteX1" fmla="*/ 1780355 w 3560710"/>
                    <a:gd name="connsiteY1" fmla="*/ 0 h 1136944"/>
                    <a:gd name="connsiteX2" fmla="*/ 3560710 w 3560710"/>
                    <a:gd name="connsiteY2" fmla="*/ 1136944 h 1136944"/>
                    <a:gd name="connsiteX3" fmla="*/ 0 w 3560710"/>
                    <a:gd name="connsiteY3" fmla="*/ 1136944 h 1136944"/>
                    <a:gd name="connsiteX0-1" fmla="*/ 0 w 3560710"/>
                    <a:gd name="connsiteY0-2" fmla="*/ 1136944 h 1136944"/>
                    <a:gd name="connsiteX1-3" fmla="*/ 1780355 w 3560710"/>
                    <a:gd name="connsiteY1-4" fmla="*/ 0 h 1136944"/>
                    <a:gd name="connsiteX2-5" fmla="*/ 3560710 w 3560710"/>
                    <a:gd name="connsiteY2-6" fmla="*/ 1136944 h 1136944"/>
                    <a:gd name="connsiteX3-7" fmla="*/ 0 w 3560710"/>
                    <a:gd name="connsiteY3-8" fmla="*/ 1136944 h 1136944"/>
                    <a:gd name="connsiteX0-9" fmla="*/ 0 w 3560710"/>
                    <a:gd name="connsiteY0-10" fmla="*/ 1137032 h 1137032"/>
                    <a:gd name="connsiteX1-11" fmla="*/ 1780355 w 3560710"/>
                    <a:gd name="connsiteY1-12" fmla="*/ 88 h 1137032"/>
                    <a:gd name="connsiteX2-13" fmla="*/ 3560710 w 3560710"/>
                    <a:gd name="connsiteY2-14" fmla="*/ 1137032 h 1137032"/>
                    <a:gd name="connsiteX3-15" fmla="*/ 0 w 3560710"/>
                    <a:gd name="connsiteY3-16" fmla="*/ 1137032 h 113703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3560710" h="1137032">
                      <a:moveTo>
                        <a:pt x="0" y="1137032"/>
                      </a:moveTo>
                      <a:cubicBezTo>
                        <a:pt x="593452" y="758051"/>
                        <a:pt x="1102124" y="-9500"/>
                        <a:pt x="1780355" y="88"/>
                      </a:cubicBezTo>
                      <a:cubicBezTo>
                        <a:pt x="2458586" y="9676"/>
                        <a:pt x="2967258" y="758051"/>
                        <a:pt x="3560710" y="1137032"/>
                      </a:cubicBezTo>
                      <a:lnTo>
                        <a:pt x="0" y="1137032"/>
                      </a:lnTo>
                      <a:close/>
                    </a:path>
                  </a:pathLst>
                </a:custGeom>
                <a:solidFill>
                  <a:srgbClr val="AB7DB6">
                    <a:alpha val="6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" name="组合 39"/>
              <p:cNvGrpSpPr/>
              <p:nvPr userDrawn="1"/>
            </p:nvGrpSpPr>
            <p:grpSpPr>
              <a:xfrm>
                <a:off x="10003834" y="151423"/>
                <a:ext cx="2035766" cy="233284"/>
                <a:chOff x="-179683" y="19883"/>
                <a:chExt cx="2035766" cy="233284"/>
              </a:xfrm>
            </p:grpSpPr>
            <p:sp>
              <p:nvSpPr>
                <p:cNvPr id="41" name="椭圆 40"/>
                <p:cNvSpPr/>
                <p:nvPr/>
              </p:nvSpPr>
              <p:spPr>
                <a:xfrm rot="10800000">
                  <a:off x="1640798" y="19883"/>
                  <a:ext cx="215285" cy="233284"/>
                </a:xfrm>
                <a:prstGeom prst="ellipse">
                  <a:avLst/>
                </a:prstGeom>
                <a:solidFill>
                  <a:srgbClr val="78B6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 rot="10800000">
                  <a:off x="1185678" y="19883"/>
                  <a:ext cx="215285" cy="233284"/>
                </a:xfrm>
                <a:prstGeom prst="ellipse">
                  <a:avLst/>
                </a:prstGeom>
                <a:solidFill>
                  <a:srgbClr val="FDD0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 rot="10800000">
                  <a:off x="730557" y="19883"/>
                  <a:ext cx="215285" cy="233284"/>
                </a:xfrm>
                <a:prstGeom prst="ellipse">
                  <a:avLst/>
                </a:prstGeom>
                <a:solidFill>
                  <a:srgbClr val="ED93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 rot="10800000">
                  <a:off x="275435" y="19883"/>
                  <a:ext cx="215285" cy="233284"/>
                </a:xfrm>
                <a:prstGeom prst="ellipse">
                  <a:avLst/>
                </a:prstGeom>
                <a:solidFill>
                  <a:srgbClr val="E974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 rot="10800000">
                  <a:off x="-179683" y="19883"/>
                  <a:ext cx="215285" cy="233284"/>
                </a:xfrm>
                <a:prstGeom prst="ellipse">
                  <a:avLst/>
                </a:prstGeom>
                <a:solidFill>
                  <a:srgbClr val="AB7D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37" name="position-pointer_16081"/>
            <p:cNvSpPr/>
            <p:nvPr userDrawn="1"/>
          </p:nvSpPr>
          <p:spPr>
            <a:xfrm>
              <a:off x="310774" y="76199"/>
              <a:ext cx="393626" cy="536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6517"/>
                  </a:moveTo>
                  <a:cubicBezTo>
                    <a:pt x="9435" y="6517"/>
                    <a:pt x="8330" y="7301"/>
                    <a:pt x="8330" y="8257"/>
                  </a:cubicBezTo>
                  <a:cubicBezTo>
                    <a:pt x="8330" y="9219"/>
                    <a:pt x="9435" y="9997"/>
                    <a:pt x="10800" y="9997"/>
                  </a:cubicBezTo>
                  <a:cubicBezTo>
                    <a:pt x="12158" y="9997"/>
                    <a:pt x="13270" y="9219"/>
                    <a:pt x="13270" y="8257"/>
                  </a:cubicBezTo>
                  <a:cubicBezTo>
                    <a:pt x="13270" y="7301"/>
                    <a:pt x="12158" y="6517"/>
                    <a:pt x="10800" y="6517"/>
                  </a:cubicBezTo>
                  <a:close/>
                  <a:moveTo>
                    <a:pt x="10800" y="5133"/>
                  </a:moveTo>
                  <a:cubicBezTo>
                    <a:pt x="13239" y="5133"/>
                    <a:pt x="15233" y="6533"/>
                    <a:pt x="15233" y="8257"/>
                  </a:cubicBezTo>
                  <a:cubicBezTo>
                    <a:pt x="15233" y="9981"/>
                    <a:pt x="13239" y="11381"/>
                    <a:pt x="10800" y="11381"/>
                  </a:cubicBezTo>
                  <a:cubicBezTo>
                    <a:pt x="8353" y="11381"/>
                    <a:pt x="6367" y="9981"/>
                    <a:pt x="6367" y="8257"/>
                  </a:cubicBezTo>
                  <a:cubicBezTo>
                    <a:pt x="6367" y="6533"/>
                    <a:pt x="8353" y="5133"/>
                    <a:pt x="10800" y="5133"/>
                  </a:cubicBezTo>
                  <a:close/>
                  <a:moveTo>
                    <a:pt x="10800" y="1708"/>
                  </a:moveTo>
                  <a:cubicBezTo>
                    <a:pt x="6182" y="1708"/>
                    <a:pt x="2424" y="4356"/>
                    <a:pt x="2424" y="7609"/>
                  </a:cubicBezTo>
                  <a:cubicBezTo>
                    <a:pt x="2424" y="9835"/>
                    <a:pt x="6673" y="14899"/>
                    <a:pt x="10800" y="19055"/>
                  </a:cubicBezTo>
                  <a:cubicBezTo>
                    <a:pt x="14927" y="14899"/>
                    <a:pt x="19176" y="9835"/>
                    <a:pt x="19176" y="7609"/>
                  </a:cubicBezTo>
                  <a:cubicBezTo>
                    <a:pt x="19176" y="4356"/>
                    <a:pt x="15418" y="1708"/>
                    <a:pt x="10800" y="1708"/>
                  </a:cubicBezTo>
                  <a:close/>
                  <a:moveTo>
                    <a:pt x="10800" y="0"/>
                  </a:moveTo>
                  <a:cubicBezTo>
                    <a:pt x="16752" y="0"/>
                    <a:pt x="21600" y="3415"/>
                    <a:pt x="21600" y="7609"/>
                  </a:cubicBezTo>
                  <a:cubicBezTo>
                    <a:pt x="21600" y="11505"/>
                    <a:pt x="12779" y="20065"/>
                    <a:pt x="11774" y="21033"/>
                  </a:cubicBezTo>
                  <a:lnTo>
                    <a:pt x="11406" y="21384"/>
                  </a:lnTo>
                  <a:cubicBezTo>
                    <a:pt x="11260" y="21519"/>
                    <a:pt x="11038" y="21600"/>
                    <a:pt x="10800" y="21600"/>
                  </a:cubicBezTo>
                  <a:cubicBezTo>
                    <a:pt x="10562" y="21600"/>
                    <a:pt x="10332" y="21519"/>
                    <a:pt x="10194" y="21384"/>
                  </a:cubicBezTo>
                  <a:lnTo>
                    <a:pt x="9818" y="21033"/>
                  </a:lnTo>
                  <a:cubicBezTo>
                    <a:pt x="8813" y="20065"/>
                    <a:pt x="0" y="11505"/>
                    <a:pt x="0" y="7609"/>
                  </a:cubicBezTo>
                  <a:cubicBezTo>
                    <a:pt x="0" y="3415"/>
                    <a:pt x="4840" y="0"/>
                    <a:pt x="10800" y="0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</a:p>
          </p:txBody>
        </p:sp>
      </p:grpSp>
      <p:sp>
        <p:nvSpPr>
          <p:cNvPr id="60" name="圆角矩形 104456"/>
          <p:cNvSpPr/>
          <p:nvPr userDrawn="1"/>
        </p:nvSpPr>
        <p:spPr>
          <a:xfrm>
            <a:off x="673683" y="1190054"/>
            <a:ext cx="11162676" cy="533121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0" name="文本框 69"/>
          <p:cNvSpPr txBox="1"/>
          <p:nvPr userDrawn="1"/>
        </p:nvSpPr>
        <p:spPr>
          <a:xfrm>
            <a:off x="2039827" y="251105"/>
            <a:ext cx="4142245" cy="59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2400300" algn="l"/>
              </a:tabLst>
            </a:pPr>
            <a:endParaRPr lang="zh-CN" altLang="en-US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1" name="组合 60"/>
          <p:cNvGrpSpPr/>
          <p:nvPr userDrawn="1"/>
        </p:nvGrpSpPr>
        <p:grpSpPr>
          <a:xfrm>
            <a:off x="1253592" y="125829"/>
            <a:ext cx="8406067" cy="954469"/>
            <a:chOff x="1821996" y="323683"/>
            <a:chExt cx="5578160" cy="524770"/>
          </a:xfrm>
        </p:grpSpPr>
        <p:sp>
          <p:nvSpPr>
            <p:cNvPr id="62" name="AutoShape 229"/>
            <p:cNvSpPr>
              <a:spLocks noChangeArrowheads="1"/>
            </p:cNvSpPr>
            <p:nvPr/>
          </p:nvSpPr>
          <p:spPr bwMode="auto">
            <a:xfrm>
              <a:off x="1821996" y="323683"/>
              <a:ext cx="5542642" cy="52477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 cap="rnd" algn="ctr">
              <a:solidFill>
                <a:srgbClr val="00B050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/>
              <a:r>
                <a:rPr lang="en-US" altLang="zh-CN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		</a:t>
              </a:r>
              <a:endPara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6741510" y="401884"/>
              <a:ext cx="658646" cy="433518"/>
              <a:chOff x="6741510" y="401884"/>
              <a:chExt cx="658646" cy="433518"/>
            </a:xfrm>
          </p:grpSpPr>
          <p:grpSp>
            <p:nvGrpSpPr>
              <p:cNvPr id="64" name="Group 231"/>
              <p:cNvGrpSpPr/>
              <p:nvPr/>
            </p:nvGrpSpPr>
            <p:grpSpPr bwMode="auto">
              <a:xfrm rot="15973887">
                <a:off x="6845652" y="467986"/>
                <a:ext cx="263274" cy="471557"/>
                <a:chOff x="2825" y="3007"/>
                <a:chExt cx="229" cy="242"/>
              </a:xfrm>
            </p:grpSpPr>
            <p:sp>
              <p:nvSpPr>
                <p:cNvPr id="68" name="Freeform 232"/>
                <p:cNvSpPr/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3"/>
                    <a:gd name="T13" fmla="*/ 0 h 343"/>
                    <a:gd name="T14" fmla="*/ 213 w 213"/>
                    <a:gd name="T15" fmla="*/ 343 h 3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rgbClr val="99CC00"/>
                </a:solidFill>
                <a:ln w="28575">
                  <a:solidFill>
                    <a:srgbClr val="00B050"/>
                  </a:solidFill>
                  <a:round/>
                </a:ln>
              </p:spPr>
              <p:txBody>
                <a:bodyPr vert="eaVert" wrap="none" anchor="ctr"/>
                <a:lstStyle/>
                <a:p>
                  <a:pPr algn="ctr"/>
                  <a:endParaRPr lang="zh-CN" altLang="zh-CN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9" name="Freeform 233"/>
                <p:cNvSpPr/>
                <p:nvPr/>
              </p:nvSpPr>
              <p:spPr bwMode="auto">
                <a:xfrm rot="3996341" flipH="1">
                  <a:off x="2853" y="3030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3"/>
                    <a:gd name="T13" fmla="*/ 0 h 343"/>
                    <a:gd name="T14" fmla="*/ 213 w 213"/>
                    <a:gd name="T15" fmla="*/ 343 h 3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 w="28575">
                  <a:solidFill>
                    <a:srgbClr val="00B050"/>
                  </a:solidFill>
                  <a:round/>
                </a:ln>
              </p:spPr>
              <p:txBody>
                <a:bodyPr wrap="none" anchor="ctr"/>
                <a:lstStyle/>
                <a:p>
                  <a:pPr algn="ctr"/>
                  <a:endParaRPr lang="zh-CN" altLang="zh-CN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5" name="Group 234"/>
              <p:cNvGrpSpPr/>
              <p:nvPr/>
            </p:nvGrpSpPr>
            <p:grpSpPr bwMode="auto">
              <a:xfrm rot="9394728">
                <a:off x="7034761" y="401884"/>
                <a:ext cx="365395" cy="339766"/>
                <a:chOff x="2829" y="3007"/>
                <a:chExt cx="229" cy="242"/>
              </a:xfrm>
            </p:grpSpPr>
            <p:sp>
              <p:nvSpPr>
                <p:cNvPr id="66" name="Freeform 235"/>
                <p:cNvSpPr/>
                <p:nvPr/>
              </p:nvSpPr>
              <p:spPr bwMode="auto">
                <a:xfrm>
                  <a:off x="2857" y="3007"/>
                  <a:ext cx="144" cy="242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3"/>
                    <a:gd name="T13" fmla="*/ 0 h 343"/>
                    <a:gd name="T14" fmla="*/ 213 w 213"/>
                    <a:gd name="T15" fmla="*/ 343 h 3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solidFill>
                  <a:srgbClr val="99CC00"/>
                </a:solidFill>
                <a:ln w="28575">
                  <a:solidFill>
                    <a:srgbClr val="00B050"/>
                  </a:solidFill>
                  <a:round/>
                </a:ln>
              </p:spPr>
              <p:txBody>
                <a:bodyPr rot="10800000" wrap="none" anchor="ctr"/>
                <a:lstStyle/>
                <a:p>
                  <a:pPr algn="ctr"/>
                  <a:endParaRPr lang="zh-CN" altLang="zh-CN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7" name="Freeform 236"/>
                <p:cNvSpPr/>
                <p:nvPr/>
              </p:nvSpPr>
              <p:spPr bwMode="auto">
                <a:xfrm rot="3996341" flipH="1">
                  <a:off x="2857" y="3021"/>
                  <a:ext cx="174" cy="229"/>
                </a:xfrm>
                <a:custGeom>
                  <a:avLst/>
                  <a:gdLst>
                    <a:gd name="T0" fmla="*/ 205 w 213"/>
                    <a:gd name="T1" fmla="*/ 38 h 343"/>
                    <a:gd name="T2" fmla="*/ 69 w 213"/>
                    <a:gd name="T3" fmla="*/ 106 h 343"/>
                    <a:gd name="T4" fmla="*/ 23 w 213"/>
                    <a:gd name="T5" fmla="*/ 332 h 343"/>
                    <a:gd name="T6" fmla="*/ 205 w 213"/>
                    <a:gd name="T7" fmla="*/ 38 h 3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3"/>
                    <a:gd name="T13" fmla="*/ 0 h 343"/>
                    <a:gd name="T14" fmla="*/ 213 w 213"/>
                    <a:gd name="T15" fmla="*/ 343 h 3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3" h="343">
                      <a:moveTo>
                        <a:pt x="205" y="38"/>
                      </a:moveTo>
                      <a:cubicBezTo>
                        <a:pt x="213" y="0"/>
                        <a:pt x="99" y="57"/>
                        <a:pt x="69" y="106"/>
                      </a:cubicBezTo>
                      <a:cubicBezTo>
                        <a:pt x="39" y="155"/>
                        <a:pt x="0" y="343"/>
                        <a:pt x="23" y="332"/>
                      </a:cubicBezTo>
                      <a:cubicBezTo>
                        <a:pt x="46" y="321"/>
                        <a:pt x="197" y="76"/>
                        <a:pt x="205" y="38"/>
                      </a:cubicBezTo>
                      <a:close/>
                    </a:path>
                  </a:pathLst>
                </a:custGeom>
                <a:gradFill rotWithShape="1">
                  <a:gsLst>
                    <a:gs pos="75000">
                      <a:srgbClr val="008000"/>
                    </a:gs>
                    <a:gs pos="100000">
                      <a:srgbClr val="336600"/>
                    </a:gs>
                  </a:gsLst>
                  <a:lin ang="0" scaled="1"/>
                </a:gradFill>
                <a:ln w="28575">
                  <a:solidFill>
                    <a:srgbClr val="00B050"/>
                  </a:solidFill>
                  <a:round/>
                </a:ln>
              </p:spPr>
              <p:txBody>
                <a:bodyPr rot="10800000" wrap="none" anchor="ctr"/>
                <a:lstStyle/>
                <a:p>
                  <a:pPr algn="ctr"/>
                  <a:endParaRPr lang="zh-CN" altLang="zh-CN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pic>
        <p:nvPicPr>
          <p:cNvPr id="30" name="Picture 4" descr="img_logoa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9" y="373064"/>
            <a:ext cx="975672" cy="86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9" descr="查看完整尺寸的图片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103" y="418786"/>
            <a:ext cx="1415103" cy="72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sv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charset="-122"/>
              </a:rPr>
              <a:t>知识产权声明</a:t>
            </a:r>
            <a:endParaRPr lang="zh-CN" altLang="en-US" sz="4000" b="1">
              <a:latin typeface="华文新魏" panose="0201080004010101010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1"/>
          <p:cNvSpPr/>
          <p:nvPr/>
        </p:nvSpPr>
        <p:spPr>
          <a:xfrm>
            <a:off x="928686" y="2243972"/>
            <a:ext cx="4221480" cy="878840"/>
          </a:xfrm>
          <a:prstGeom prst="roundRect">
            <a:avLst/>
          </a:prstGeom>
          <a:solidFill>
            <a:srgbClr val="FFCC66"/>
          </a:solidFill>
          <a:ln w="12700" cap="flat" cmpd="sng" algn="ctr">
            <a:solidFill>
              <a:srgbClr val="E9746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2800" b="1" u="wavyHeavy" kern="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technological computers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圆角矩形 3"/>
          <p:cNvSpPr/>
          <p:nvPr/>
        </p:nvSpPr>
        <p:spPr>
          <a:xfrm>
            <a:off x="970911" y="3390226"/>
            <a:ext cx="4221480" cy="878840"/>
          </a:xfrm>
          <a:prstGeom prst="roundRect">
            <a:avLst/>
          </a:prstGeom>
          <a:solidFill>
            <a:srgbClr val="FFCC66"/>
          </a:solidFill>
          <a:ln w="12700" cap="flat" cmpd="sng" algn="ctr">
            <a:solidFill>
              <a:srgbClr val="E9746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brand-new TV screens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圆角矩形 5"/>
          <p:cNvSpPr/>
          <p:nvPr/>
        </p:nvSpPr>
        <p:spPr>
          <a:xfrm>
            <a:off x="956625" y="4486750"/>
            <a:ext cx="4221480" cy="892572"/>
          </a:xfrm>
          <a:prstGeom prst="roundRect">
            <a:avLst/>
          </a:prstGeom>
          <a:solidFill>
            <a:srgbClr val="FFCC66"/>
          </a:solidFill>
          <a:ln w="12700" cap="flat" cmpd="sng" algn="ctr">
            <a:solidFill>
              <a:srgbClr val="E9746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enough desks and chairs</a:t>
            </a:r>
            <a:endParaRPr lang="zh-CN" altLang="zh-CN" sz="2800" b="1" kern="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6"/>
          <p:cNvSpPr/>
          <p:nvPr/>
        </p:nvSpPr>
        <p:spPr>
          <a:xfrm>
            <a:off x="928686" y="5572125"/>
            <a:ext cx="4221480" cy="889952"/>
          </a:xfrm>
          <a:prstGeom prst="roundRect">
            <a:avLst/>
          </a:prstGeom>
          <a:solidFill>
            <a:srgbClr val="FFCC66"/>
          </a:solidFill>
          <a:ln w="12700" cap="flat" cmpd="sng" algn="ctr">
            <a:solidFill>
              <a:srgbClr val="E9746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teachers will be there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193324" y="1022341"/>
            <a:ext cx="3692205" cy="1070847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E9746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</a:t>
            </a:r>
            <a:r>
              <a:rPr lang="en-US" altLang="zh-C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Facilities in the group study room</a:t>
            </a:r>
            <a:r>
              <a:rPr lang="en-US" altLang="zh-CN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702046" y="1118640"/>
            <a:ext cx="3094074" cy="648335"/>
          </a:xfrm>
          <a:prstGeom prst="ellipse">
            <a:avLst/>
          </a:prstGeom>
          <a:solidFill>
            <a:srgbClr val="FFCC00"/>
          </a:solidFill>
          <a:ln w="12700" cap="flat" cmpd="sng" algn="ctr">
            <a:solidFill>
              <a:srgbClr val="E9746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functions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91440" y="2044246"/>
            <a:ext cx="6416953" cy="1171753"/>
            <a:chOff x="5191440" y="2044246"/>
            <a:chExt cx="6416953" cy="1171753"/>
          </a:xfrm>
        </p:grpSpPr>
        <p:sp>
          <p:nvSpPr>
            <p:cNvPr id="11" name="圆角矩形 9"/>
            <p:cNvSpPr/>
            <p:nvPr/>
          </p:nvSpPr>
          <p:spPr>
            <a:xfrm>
              <a:off x="6859423" y="2044246"/>
              <a:ext cx="4748970" cy="878840"/>
            </a:xfrm>
            <a:prstGeom prst="roundRect">
              <a:avLst/>
            </a:prstGeom>
            <a:solidFill>
              <a:srgbClr val="FFCC66"/>
            </a:solidFill>
            <a:ln w="12700" cap="flat" cmpd="sng" algn="ctr">
              <a:solidFill>
                <a:srgbClr val="E9746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>
                <a:defRPr/>
              </a:pPr>
              <a:r>
                <a:rPr lang="en-US" altLang="zh-CN" sz="2800" b="1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a platform for us to search varieties of information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2" name="图片 10" descr="21545423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191440" y="2301599"/>
              <a:ext cx="1719580" cy="91440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5255098" y="3104912"/>
            <a:ext cx="6528276" cy="1199714"/>
            <a:chOff x="5255098" y="3104912"/>
            <a:chExt cx="6528276" cy="1199714"/>
          </a:xfrm>
        </p:grpSpPr>
        <p:sp>
          <p:nvSpPr>
            <p:cNvPr id="13" name="圆角矩形 11"/>
            <p:cNvSpPr/>
            <p:nvPr/>
          </p:nvSpPr>
          <p:spPr>
            <a:xfrm>
              <a:off x="6859423" y="3104912"/>
              <a:ext cx="4923951" cy="1021080"/>
            </a:xfrm>
            <a:prstGeom prst="roundRect">
              <a:avLst/>
            </a:prstGeom>
            <a:solidFill>
              <a:srgbClr val="FFCC66"/>
            </a:solidFill>
            <a:ln w="12700" cap="flat" cmpd="sng" algn="ctr">
              <a:solidFill>
                <a:srgbClr val="E9746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>
                <a:defRPr/>
              </a:pPr>
              <a:r>
                <a:rPr lang="en-US" altLang="zh-CN" sz="2800" b="1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understanding Chinese and western literature</a:t>
              </a:r>
              <a:r>
                <a:rPr lang="zh-CN" altLang="en-US" sz="2800" b="1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800" b="1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mastering scientific knowledge</a:t>
              </a:r>
              <a:endPara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6" name="图片 16" descr="21545423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55098" y="3390226"/>
              <a:ext cx="1719580" cy="91440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277482" y="4340144"/>
            <a:ext cx="6505891" cy="965995"/>
            <a:chOff x="5277482" y="4340144"/>
            <a:chExt cx="6505891" cy="965995"/>
          </a:xfrm>
        </p:grpSpPr>
        <p:sp>
          <p:nvSpPr>
            <p:cNvPr id="14" name="圆角矩形 13"/>
            <p:cNvSpPr/>
            <p:nvPr/>
          </p:nvSpPr>
          <p:spPr>
            <a:xfrm>
              <a:off x="6863436" y="4340144"/>
              <a:ext cx="4919937" cy="925830"/>
            </a:xfrm>
            <a:prstGeom prst="roundRect">
              <a:avLst/>
            </a:prstGeom>
            <a:solidFill>
              <a:srgbClr val="FFCC66"/>
            </a:solidFill>
            <a:ln w="12700" cap="flat" cmpd="sng" algn="ctr">
              <a:solidFill>
                <a:srgbClr val="E9746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r>
                <a:rPr lang="en-US" altLang="zh-CN" sz="2800" b="1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 quiet and </a:t>
              </a:r>
              <a:r>
                <a:rPr lang="en-US" altLang="zh-CN" sz="2800" b="1" kern="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comfortable atmosphere </a:t>
              </a:r>
              <a:r>
                <a:rPr lang="en-US" altLang="zh-CN" sz="2800" b="1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for many students</a:t>
              </a:r>
              <a:endPara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7" name="图片 17" descr="21545423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77482" y="4391739"/>
              <a:ext cx="1719580" cy="914400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5322251" y="5360032"/>
            <a:ext cx="6292367" cy="1165860"/>
            <a:chOff x="5322251" y="5360032"/>
            <a:chExt cx="6292367" cy="1165860"/>
          </a:xfrm>
        </p:grpSpPr>
        <p:sp>
          <p:nvSpPr>
            <p:cNvPr id="15" name="圆角矩形 14"/>
            <p:cNvSpPr/>
            <p:nvPr/>
          </p:nvSpPr>
          <p:spPr>
            <a:xfrm>
              <a:off x="6883549" y="5360032"/>
              <a:ext cx="4731069" cy="1165860"/>
            </a:xfrm>
            <a:prstGeom prst="roundRect">
              <a:avLst/>
            </a:prstGeom>
            <a:solidFill>
              <a:srgbClr val="FFCC66"/>
            </a:solidFill>
            <a:ln w="12700" cap="flat" cmpd="sng" algn="ctr">
              <a:solidFill>
                <a:srgbClr val="E9746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r>
                <a:rPr lang="en-US" altLang="zh-CN" sz="2800" b="1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to answer our questions and help to deal with our problems.</a:t>
              </a:r>
              <a:endPara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" name="图片 18" descr="21545423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322251" y="5571886"/>
              <a:ext cx="1719580" cy="914400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1193324" y="289303"/>
            <a:ext cx="63610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zh-CN" sz="3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布局谋篇之</a:t>
            </a:r>
            <a:r>
              <a:rPr lang="zh-CN" altLang="zh-CN" sz="3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中段</a:t>
            </a:r>
            <a:r>
              <a:rPr lang="en-US" altLang="zh-CN" sz="3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设施与功能）</a:t>
            </a:r>
            <a:endParaRPr lang="zh-CN" altLang="zh-CN" sz="3600" kern="100" dirty="0">
              <a:solidFill>
                <a:srgbClr val="0000FF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zh-CN" sz="36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76532" y="2461975"/>
            <a:ext cx="2787891" cy="1874839"/>
            <a:chOff x="676532" y="2461975"/>
            <a:chExt cx="2787891" cy="1874839"/>
          </a:xfrm>
        </p:grpSpPr>
        <p:sp>
          <p:nvSpPr>
            <p:cNvPr id="4" name="矩形 3"/>
            <p:cNvSpPr/>
            <p:nvPr/>
          </p:nvSpPr>
          <p:spPr>
            <a:xfrm>
              <a:off x="676532" y="2520932"/>
              <a:ext cx="2261081" cy="181588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anose="020F0502020204030204"/>
                </a:rPr>
                <a:t>The facilities in the group study room and functions:</a:t>
              </a:r>
              <a:endParaRPr lang="en-US" altLang="zh-CN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5" name="左大括号 4"/>
            <p:cNvSpPr/>
            <p:nvPr/>
          </p:nvSpPr>
          <p:spPr>
            <a:xfrm>
              <a:off x="3184391" y="2461975"/>
              <a:ext cx="280032" cy="1874839"/>
            </a:xfrm>
            <a:prstGeom prst="leftBrace">
              <a:avLst/>
            </a:prstGeom>
            <a:ln w="666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822960">
                <a:defRPr/>
              </a:pPr>
              <a:endParaRPr lang="zh-CN" altLang="en-US" sz="1620" dirty="0">
                <a:solidFill>
                  <a:prstClr val="black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181386" y="3697540"/>
            <a:ext cx="3501208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 sz="3200" b="1"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a platform where we can compete with excellent talents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167869" y="1898743"/>
            <a:ext cx="2872559" cy="11264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 sz="3200" b="1"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Georgia" panose="02040502050405020303" pitchFamily="18" charset="0"/>
                <a:ea typeface="宋体" panose="02010600030101010101" pitchFamily="2" charset="-122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3360" dirty="0">
                <a:solidFill>
                  <a:srgbClr val="FF0000"/>
                </a:solidFill>
              </a:rPr>
              <a:t>search for knowledge</a:t>
            </a:r>
            <a:endParaRPr lang="zh-CN" altLang="en-US" sz="3360" dirty="0">
              <a:solidFill>
                <a:srgbClr val="FF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63483" y="1972610"/>
            <a:ext cx="4505326" cy="978729"/>
            <a:chOff x="3563483" y="1972610"/>
            <a:chExt cx="4505326" cy="978729"/>
          </a:xfrm>
        </p:grpSpPr>
        <p:sp>
          <p:nvSpPr>
            <p:cNvPr id="14" name="文本框 13"/>
            <p:cNvSpPr txBox="1"/>
            <p:nvPr/>
          </p:nvSpPr>
          <p:spPr>
            <a:xfrm>
              <a:off x="3563483" y="1972610"/>
              <a:ext cx="3232786" cy="9787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marL="457200" indent="-457200" eaLnBrk="1" hangingPunct="1">
                <a:spcBef>
                  <a:spcPct val="50000"/>
                </a:spcBef>
                <a:buFont typeface="Wingdings" panose="05000000000000000000" pitchFamily="2" charset="2"/>
                <a:buChar char="ü"/>
                <a:defRPr sz="3200" b="1"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5pPr>
              <a:lvl6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6pPr>
              <a:lvl7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7pPr>
              <a:lvl8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8pPr>
              <a:lvl9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altLang="zh-CN" sz="2880" dirty="0"/>
                <a:t>high-tech robots</a:t>
              </a:r>
              <a:endParaRPr lang="zh-CN" altLang="en-US" sz="2880" dirty="0"/>
            </a:p>
          </p:txBody>
        </p:sp>
        <p:sp>
          <p:nvSpPr>
            <p:cNvPr id="3" name="箭头: 燕尾形 2"/>
            <p:cNvSpPr/>
            <p:nvPr/>
          </p:nvSpPr>
          <p:spPr>
            <a:xfrm>
              <a:off x="6895329" y="2219880"/>
              <a:ext cx="1173480" cy="48418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6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63483" y="3874022"/>
            <a:ext cx="4505326" cy="978729"/>
            <a:chOff x="3563483" y="3874022"/>
            <a:chExt cx="4505326" cy="978729"/>
          </a:xfrm>
        </p:grpSpPr>
        <p:sp>
          <p:nvSpPr>
            <p:cNvPr id="28" name="箭头: 燕尾形 27"/>
            <p:cNvSpPr/>
            <p:nvPr/>
          </p:nvSpPr>
          <p:spPr>
            <a:xfrm>
              <a:off x="6895329" y="4121293"/>
              <a:ext cx="1173480" cy="48418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60"/>
            </a:p>
          </p:txBody>
        </p:sp>
        <p:sp>
          <p:nvSpPr>
            <p:cNvPr id="22" name="文本框 21"/>
            <p:cNvSpPr txBox="1"/>
            <p:nvPr/>
          </p:nvSpPr>
          <p:spPr>
            <a:xfrm rot="10800000" flipV="1">
              <a:off x="3563483" y="3874022"/>
              <a:ext cx="3232786" cy="9787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457200" indent="-457200" eaLnBrk="1" hangingPunct="1">
                <a:spcBef>
                  <a:spcPct val="50000"/>
                </a:spcBef>
                <a:buFont typeface="Wingdings" panose="05000000000000000000" pitchFamily="2" charset="2"/>
                <a:buChar char="ü"/>
                <a:defRPr sz="3200" b="1"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5pPr>
              <a:lvl6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6pPr>
              <a:lvl7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7pPr>
              <a:lvl8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8pPr>
              <a:lvl9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宋体" panose="02010600030101010101" pitchFamily="2" charset="-122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altLang="zh-CN" sz="2880" dirty="0"/>
                <a:t>the mobile </a:t>
              </a:r>
              <a:r>
                <a:rPr lang="en-US" altLang="zh-CN" sz="2880" dirty="0" err="1"/>
                <a:t>ipads</a:t>
              </a:r>
              <a:endParaRPr lang="zh-CN" altLang="en-US" sz="2880" dirty="0"/>
            </a:p>
          </p:txBody>
        </p:sp>
      </p:grpSp>
      <p:sp>
        <p:nvSpPr>
          <p:cNvPr id="11" name="矩形 10"/>
          <p:cNvSpPr/>
          <p:nvPr/>
        </p:nvSpPr>
        <p:spPr>
          <a:xfrm>
            <a:off x="1437601" y="307526"/>
            <a:ext cx="6730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3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布局谋篇之</a:t>
            </a:r>
            <a:r>
              <a:rPr lang="zh-CN" altLang="zh-CN" sz="3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中段</a:t>
            </a:r>
            <a:r>
              <a:rPr lang="en-US" altLang="zh-CN" sz="3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设施与功能</a:t>
            </a:r>
            <a:r>
              <a:rPr lang="zh-CN" altLang="en-US" sz="3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zh-CN" sz="36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b="10782"/>
          <a:stretch>
            <a:fillRect/>
          </a:stretch>
        </p:blipFill>
        <p:spPr>
          <a:xfrm>
            <a:off x="5733035" y="5188463"/>
            <a:ext cx="1749034" cy="166848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23045" y="2365078"/>
            <a:ext cx="5647849" cy="3742563"/>
            <a:chOff x="1751620" y="2279785"/>
            <a:chExt cx="5647849" cy="3742563"/>
          </a:xfrm>
        </p:grpSpPr>
        <p:grpSp>
          <p:nvGrpSpPr>
            <p:cNvPr id="2" name="组合 1"/>
            <p:cNvGrpSpPr/>
            <p:nvPr/>
          </p:nvGrpSpPr>
          <p:grpSpPr>
            <a:xfrm>
              <a:off x="1751620" y="2279785"/>
              <a:ext cx="5647849" cy="3742563"/>
              <a:chOff x="1723045" y="2198952"/>
              <a:chExt cx="5647849" cy="3742563"/>
            </a:xfrm>
          </p:grpSpPr>
          <p:sp>
            <p:nvSpPr>
              <p:cNvPr id="6" name="任意多边形 18"/>
              <p:cNvSpPr/>
              <p:nvPr>
                <p:custDataLst>
                  <p:tags r:id="rId1"/>
                </p:custDataLst>
              </p:nvPr>
            </p:nvSpPr>
            <p:spPr>
              <a:xfrm rot="1684322">
                <a:off x="5013201" y="4969792"/>
                <a:ext cx="1674444" cy="971723"/>
              </a:xfrm>
              <a:custGeom>
                <a:avLst/>
                <a:gdLst>
                  <a:gd name="connsiteX0" fmla="*/ 0 w 1917700"/>
                  <a:gd name="connsiteY0" fmla="*/ 0 h 924719"/>
                  <a:gd name="connsiteX1" fmla="*/ 6510 w 1917700"/>
                  <a:gd name="connsiteY1" fmla="*/ 0 h 924719"/>
                  <a:gd name="connsiteX2" fmla="*/ 56334 w 1917700"/>
                  <a:gd name="connsiteY2" fmla="*/ 29143 h 924719"/>
                  <a:gd name="connsiteX3" fmla="*/ 958850 w 1917700"/>
                  <a:gd name="connsiteY3" fmla="*/ 209550 h 924719"/>
                  <a:gd name="connsiteX4" fmla="*/ 1861366 w 1917700"/>
                  <a:gd name="connsiteY4" fmla="*/ 29143 h 924719"/>
                  <a:gd name="connsiteX5" fmla="*/ 1911191 w 1917700"/>
                  <a:gd name="connsiteY5" fmla="*/ 0 h 924719"/>
                  <a:gd name="connsiteX6" fmla="*/ 1917700 w 1917700"/>
                  <a:gd name="connsiteY6" fmla="*/ 0 h 924719"/>
                  <a:gd name="connsiteX7" fmla="*/ 1917700 w 1917700"/>
                  <a:gd name="connsiteY7" fmla="*/ 924719 h 924719"/>
                  <a:gd name="connsiteX8" fmla="*/ 1911191 w 1917700"/>
                  <a:gd name="connsiteY8" fmla="*/ 924719 h 924719"/>
                  <a:gd name="connsiteX9" fmla="*/ 1861366 w 1917700"/>
                  <a:gd name="connsiteY9" fmla="*/ 895577 h 924719"/>
                  <a:gd name="connsiteX10" fmla="*/ 958850 w 1917700"/>
                  <a:gd name="connsiteY10" fmla="*/ 715169 h 924719"/>
                  <a:gd name="connsiteX11" fmla="*/ 56334 w 1917700"/>
                  <a:gd name="connsiteY11" fmla="*/ 895577 h 924719"/>
                  <a:gd name="connsiteX12" fmla="*/ 6510 w 1917700"/>
                  <a:gd name="connsiteY12" fmla="*/ 924719 h 924719"/>
                  <a:gd name="connsiteX13" fmla="*/ 0 w 1917700"/>
                  <a:gd name="connsiteY13" fmla="*/ 924719 h 924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7700" h="924719">
                    <a:moveTo>
                      <a:pt x="0" y="0"/>
                    </a:moveTo>
                    <a:lnTo>
                      <a:pt x="6510" y="0"/>
                    </a:lnTo>
                    <a:lnTo>
                      <a:pt x="56334" y="29143"/>
                    </a:lnTo>
                    <a:cubicBezTo>
                      <a:pt x="287308" y="140608"/>
                      <a:pt x="606396" y="209550"/>
                      <a:pt x="958850" y="209550"/>
                    </a:cubicBezTo>
                    <a:cubicBezTo>
                      <a:pt x="1311305" y="209550"/>
                      <a:pt x="1630392" y="140608"/>
                      <a:pt x="1861366" y="29143"/>
                    </a:cubicBezTo>
                    <a:lnTo>
                      <a:pt x="1911191" y="0"/>
                    </a:lnTo>
                    <a:lnTo>
                      <a:pt x="1917700" y="0"/>
                    </a:lnTo>
                    <a:lnTo>
                      <a:pt x="1917700" y="924719"/>
                    </a:lnTo>
                    <a:lnTo>
                      <a:pt x="1911191" y="924719"/>
                    </a:lnTo>
                    <a:lnTo>
                      <a:pt x="1861366" y="895577"/>
                    </a:lnTo>
                    <a:cubicBezTo>
                      <a:pt x="1630392" y="784112"/>
                      <a:pt x="1311305" y="715169"/>
                      <a:pt x="958850" y="715169"/>
                    </a:cubicBezTo>
                    <a:cubicBezTo>
                      <a:pt x="606396" y="715169"/>
                      <a:pt x="287308" y="784112"/>
                      <a:pt x="56334" y="895577"/>
                    </a:cubicBezTo>
                    <a:lnTo>
                      <a:pt x="6510" y="924719"/>
                    </a:lnTo>
                    <a:lnTo>
                      <a:pt x="0" y="924719"/>
                    </a:lnTo>
                    <a:close/>
                  </a:path>
                </a:pathLst>
              </a:custGeom>
              <a:solidFill>
                <a:srgbClr val="EBEBEB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kern="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7" name="任意多边形 16"/>
              <p:cNvSpPr/>
              <p:nvPr>
                <p:custDataLst>
                  <p:tags r:id="rId2"/>
                </p:custDataLst>
              </p:nvPr>
            </p:nvSpPr>
            <p:spPr>
              <a:xfrm rot="19858074">
                <a:off x="5067371" y="2835007"/>
                <a:ext cx="1786303" cy="971723"/>
              </a:xfrm>
              <a:custGeom>
                <a:avLst/>
                <a:gdLst>
                  <a:gd name="connsiteX0" fmla="*/ 0 w 1917700"/>
                  <a:gd name="connsiteY0" fmla="*/ 0 h 924719"/>
                  <a:gd name="connsiteX1" fmla="*/ 6510 w 1917700"/>
                  <a:gd name="connsiteY1" fmla="*/ 0 h 924719"/>
                  <a:gd name="connsiteX2" fmla="*/ 56334 w 1917700"/>
                  <a:gd name="connsiteY2" fmla="*/ 29143 h 924719"/>
                  <a:gd name="connsiteX3" fmla="*/ 958850 w 1917700"/>
                  <a:gd name="connsiteY3" fmla="*/ 209550 h 924719"/>
                  <a:gd name="connsiteX4" fmla="*/ 1861366 w 1917700"/>
                  <a:gd name="connsiteY4" fmla="*/ 29143 h 924719"/>
                  <a:gd name="connsiteX5" fmla="*/ 1911191 w 1917700"/>
                  <a:gd name="connsiteY5" fmla="*/ 0 h 924719"/>
                  <a:gd name="connsiteX6" fmla="*/ 1917700 w 1917700"/>
                  <a:gd name="connsiteY6" fmla="*/ 0 h 924719"/>
                  <a:gd name="connsiteX7" fmla="*/ 1917700 w 1917700"/>
                  <a:gd name="connsiteY7" fmla="*/ 924719 h 924719"/>
                  <a:gd name="connsiteX8" fmla="*/ 1911191 w 1917700"/>
                  <a:gd name="connsiteY8" fmla="*/ 924719 h 924719"/>
                  <a:gd name="connsiteX9" fmla="*/ 1861366 w 1917700"/>
                  <a:gd name="connsiteY9" fmla="*/ 895577 h 924719"/>
                  <a:gd name="connsiteX10" fmla="*/ 958850 w 1917700"/>
                  <a:gd name="connsiteY10" fmla="*/ 715169 h 924719"/>
                  <a:gd name="connsiteX11" fmla="*/ 56334 w 1917700"/>
                  <a:gd name="connsiteY11" fmla="*/ 895577 h 924719"/>
                  <a:gd name="connsiteX12" fmla="*/ 6510 w 1917700"/>
                  <a:gd name="connsiteY12" fmla="*/ 924719 h 924719"/>
                  <a:gd name="connsiteX13" fmla="*/ 0 w 1917700"/>
                  <a:gd name="connsiteY13" fmla="*/ 924719 h 924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7700" h="924719">
                    <a:moveTo>
                      <a:pt x="0" y="0"/>
                    </a:moveTo>
                    <a:lnTo>
                      <a:pt x="6510" y="0"/>
                    </a:lnTo>
                    <a:lnTo>
                      <a:pt x="56334" y="29143"/>
                    </a:lnTo>
                    <a:cubicBezTo>
                      <a:pt x="287308" y="140608"/>
                      <a:pt x="606396" y="209550"/>
                      <a:pt x="958850" y="209550"/>
                    </a:cubicBezTo>
                    <a:cubicBezTo>
                      <a:pt x="1311305" y="209550"/>
                      <a:pt x="1630392" y="140608"/>
                      <a:pt x="1861366" y="29143"/>
                    </a:cubicBezTo>
                    <a:lnTo>
                      <a:pt x="1911191" y="0"/>
                    </a:lnTo>
                    <a:lnTo>
                      <a:pt x="1917700" y="0"/>
                    </a:lnTo>
                    <a:lnTo>
                      <a:pt x="1917700" y="924719"/>
                    </a:lnTo>
                    <a:lnTo>
                      <a:pt x="1911191" y="924719"/>
                    </a:lnTo>
                    <a:lnTo>
                      <a:pt x="1861366" y="895577"/>
                    </a:lnTo>
                    <a:cubicBezTo>
                      <a:pt x="1630392" y="784112"/>
                      <a:pt x="1311305" y="715169"/>
                      <a:pt x="958850" y="715169"/>
                    </a:cubicBezTo>
                    <a:cubicBezTo>
                      <a:pt x="606396" y="715169"/>
                      <a:pt x="287308" y="784112"/>
                      <a:pt x="56334" y="895577"/>
                    </a:cubicBezTo>
                    <a:lnTo>
                      <a:pt x="6510" y="924719"/>
                    </a:lnTo>
                    <a:lnTo>
                      <a:pt x="0" y="924719"/>
                    </a:lnTo>
                    <a:close/>
                  </a:path>
                </a:pathLst>
              </a:custGeom>
              <a:solidFill>
                <a:srgbClr val="EBEBEB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sz="2400" kern="0" dirty="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8" name="任意多边形 17"/>
              <p:cNvSpPr/>
              <p:nvPr>
                <p:custDataLst>
                  <p:tags r:id="rId3"/>
                </p:custDataLst>
              </p:nvPr>
            </p:nvSpPr>
            <p:spPr>
              <a:xfrm rot="17886708">
                <a:off x="4246005" y="2157291"/>
                <a:ext cx="1133228" cy="1216549"/>
              </a:xfrm>
              <a:custGeom>
                <a:avLst/>
                <a:gdLst>
                  <a:gd name="connsiteX0" fmla="*/ 0 w 1917700"/>
                  <a:gd name="connsiteY0" fmla="*/ 0 h 924719"/>
                  <a:gd name="connsiteX1" fmla="*/ 6510 w 1917700"/>
                  <a:gd name="connsiteY1" fmla="*/ 0 h 924719"/>
                  <a:gd name="connsiteX2" fmla="*/ 56334 w 1917700"/>
                  <a:gd name="connsiteY2" fmla="*/ 29143 h 924719"/>
                  <a:gd name="connsiteX3" fmla="*/ 958850 w 1917700"/>
                  <a:gd name="connsiteY3" fmla="*/ 209550 h 924719"/>
                  <a:gd name="connsiteX4" fmla="*/ 1861366 w 1917700"/>
                  <a:gd name="connsiteY4" fmla="*/ 29143 h 924719"/>
                  <a:gd name="connsiteX5" fmla="*/ 1911191 w 1917700"/>
                  <a:gd name="connsiteY5" fmla="*/ 0 h 924719"/>
                  <a:gd name="connsiteX6" fmla="*/ 1917700 w 1917700"/>
                  <a:gd name="connsiteY6" fmla="*/ 0 h 924719"/>
                  <a:gd name="connsiteX7" fmla="*/ 1917700 w 1917700"/>
                  <a:gd name="connsiteY7" fmla="*/ 924719 h 924719"/>
                  <a:gd name="connsiteX8" fmla="*/ 1911191 w 1917700"/>
                  <a:gd name="connsiteY8" fmla="*/ 924719 h 924719"/>
                  <a:gd name="connsiteX9" fmla="*/ 1861366 w 1917700"/>
                  <a:gd name="connsiteY9" fmla="*/ 895577 h 924719"/>
                  <a:gd name="connsiteX10" fmla="*/ 958850 w 1917700"/>
                  <a:gd name="connsiteY10" fmla="*/ 715169 h 924719"/>
                  <a:gd name="connsiteX11" fmla="*/ 56334 w 1917700"/>
                  <a:gd name="connsiteY11" fmla="*/ 895577 h 924719"/>
                  <a:gd name="connsiteX12" fmla="*/ 6510 w 1917700"/>
                  <a:gd name="connsiteY12" fmla="*/ 924719 h 924719"/>
                  <a:gd name="connsiteX13" fmla="*/ 0 w 1917700"/>
                  <a:gd name="connsiteY13" fmla="*/ 924719 h 924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7700" h="924719">
                    <a:moveTo>
                      <a:pt x="0" y="0"/>
                    </a:moveTo>
                    <a:lnTo>
                      <a:pt x="6510" y="0"/>
                    </a:lnTo>
                    <a:lnTo>
                      <a:pt x="56334" y="29143"/>
                    </a:lnTo>
                    <a:cubicBezTo>
                      <a:pt x="287308" y="140608"/>
                      <a:pt x="606396" y="209550"/>
                      <a:pt x="958850" y="209550"/>
                    </a:cubicBezTo>
                    <a:cubicBezTo>
                      <a:pt x="1311305" y="209550"/>
                      <a:pt x="1630392" y="140608"/>
                      <a:pt x="1861366" y="29143"/>
                    </a:cubicBezTo>
                    <a:lnTo>
                      <a:pt x="1911191" y="0"/>
                    </a:lnTo>
                    <a:lnTo>
                      <a:pt x="1917700" y="0"/>
                    </a:lnTo>
                    <a:lnTo>
                      <a:pt x="1917700" y="924719"/>
                    </a:lnTo>
                    <a:lnTo>
                      <a:pt x="1911191" y="924719"/>
                    </a:lnTo>
                    <a:lnTo>
                      <a:pt x="1861366" y="895577"/>
                    </a:lnTo>
                    <a:cubicBezTo>
                      <a:pt x="1630392" y="784112"/>
                      <a:pt x="1311305" y="715169"/>
                      <a:pt x="958850" y="715169"/>
                    </a:cubicBezTo>
                    <a:cubicBezTo>
                      <a:pt x="606396" y="715169"/>
                      <a:pt x="287308" y="784112"/>
                      <a:pt x="56334" y="895577"/>
                    </a:cubicBezTo>
                    <a:lnTo>
                      <a:pt x="6510" y="924719"/>
                    </a:lnTo>
                    <a:lnTo>
                      <a:pt x="0" y="924719"/>
                    </a:lnTo>
                    <a:close/>
                  </a:path>
                </a:pathLst>
              </a:custGeom>
              <a:solidFill>
                <a:srgbClr val="EBEBEB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kern="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9" name="任意多边形 7"/>
              <p:cNvSpPr/>
              <p:nvPr>
                <p:custDataLst>
                  <p:tags r:id="rId4"/>
                </p:custDataLst>
              </p:nvPr>
            </p:nvSpPr>
            <p:spPr>
              <a:xfrm>
                <a:off x="5539052" y="3891928"/>
                <a:ext cx="1831842" cy="971723"/>
              </a:xfrm>
              <a:custGeom>
                <a:avLst/>
                <a:gdLst>
                  <a:gd name="connsiteX0" fmla="*/ 0 w 1917700"/>
                  <a:gd name="connsiteY0" fmla="*/ 0 h 924719"/>
                  <a:gd name="connsiteX1" fmla="*/ 6510 w 1917700"/>
                  <a:gd name="connsiteY1" fmla="*/ 0 h 924719"/>
                  <a:gd name="connsiteX2" fmla="*/ 56334 w 1917700"/>
                  <a:gd name="connsiteY2" fmla="*/ 29143 h 924719"/>
                  <a:gd name="connsiteX3" fmla="*/ 958850 w 1917700"/>
                  <a:gd name="connsiteY3" fmla="*/ 209550 h 924719"/>
                  <a:gd name="connsiteX4" fmla="*/ 1861366 w 1917700"/>
                  <a:gd name="connsiteY4" fmla="*/ 29143 h 924719"/>
                  <a:gd name="connsiteX5" fmla="*/ 1911191 w 1917700"/>
                  <a:gd name="connsiteY5" fmla="*/ 0 h 924719"/>
                  <a:gd name="connsiteX6" fmla="*/ 1917700 w 1917700"/>
                  <a:gd name="connsiteY6" fmla="*/ 0 h 924719"/>
                  <a:gd name="connsiteX7" fmla="*/ 1917700 w 1917700"/>
                  <a:gd name="connsiteY7" fmla="*/ 924719 h 924719"/>
                  <a:gd name="connsiteX8" fmla="*/ 1911191 w 1917700"/>
                  <a:gd name="connsiteY8" fmla="*/ 924719 h 924719"/>
                  <a:gd name="connsiteX9" fmla="*/ 1861366 w 1917700"/>
                  <a:gd name="connsiteY9" fmla="*/ 895577 h 924719"/>
                  <a:gd name="connsiteX10" fmla="*/ 958850 w 1917700"/>
                  <a:gd name="connsiteY10" fmla="*/ 715169 h 924719"/>
                  <a:gd name="connsiteX11" fmla="*/ 56334 w 1917700"/>
                  <a:gd name="connsiteY11" fmla="*/ 895577 h 924719"/>
                  <a:gd name="connsiteX12" fmla="*/ 6510 w 1917700"/>
                  <a:gd name="connsiteY12" fmla="*/ 924719 h 924719"/>
                  <a:gd name="connsiteX13" fmla="*/ 0 w 1917700"/>
                  <a:gd name="connsiteY13" fmla="*/ 924719 h 924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7700" h="924719">
                    <a:moveTo>
                      <a:pt x="0" y="0"/>
                    </a:moveTo>
                    <a:lnTo>
                      <a:pt x="6510" y="0"/>
                    </a:lnTo>
                    <a:lnTo>
                      <a:pt x="56334" y="29143"/>
                    </a:lnTo>
                    <a:cubicBezTo>
                      <a:pt x="287308" y="140608"/>
                      <a:pt x="606396" y="209550"/>
                      <a:pt x="958850" y="209550"/>
                    </a:cubicBezTo>
                    <a:cubicBezTo>
                      <a:pt x="1311305" y="209550"/>
                      <a:pt x="1630392" y="140608"/>
                      <a:pt x="1861366" y="29143"/>
                    </a:cubicBezTo>
                    <a:lnTo>
                      <a:pt x="1911191" y="0"/>
                    </a:lnTo>
                    <a:lnTo>
                      <a:pt x="1917700" y="0"/>
                    </a:lnTo>
                    <a:lnTo>
                      <a:pt x="1917700" y="924719"/>
                    </a:lnTo>
                    <a:lnTo>
                      <a:pt x="1911191" y="924719"/>
                    </a:lnTo>
                    <a:lnTo>
                      <a:pt x="1861366" y="895577"/>
                    </a:lnTo>
                    <a:cubicBezTo>
                      <a:pt x="1630392" y="784112"/>
                      <a:pt x="1311305" y="715169"/>
                      <a:pt x="958850" y="715169"/>
                    </a:cubicBezTo>
                    <a:cubicBezTo>
                      <a:pt x="606396" y="715169"/>
                      <a:pt x="287308" y="784112"/>
                      <a:pt x="56334" y="895577"/>
                    </a:cubicBezTo>
                    <a:lnTo>
                      <a:pt x="6510" y="924719"/>
                    </a:lnTo>
                    <a:lnTo>
                      <a:pt x="0" y="924719"/>
                    </a:lnTo>
                    <a:close/>
                  </a:path>
                </a:pathLst>
              </a:custGeom>
              <a:solidFill>
                <a:srgbClr val="EBEBEB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kern="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10" name="椭圆 9"/>
              <p:cNvSpPr/>
              <p:nvPr>
                <p:custDataLst>
                  <p:tags r:id="rId5"/>
                </p:custDataLst>
              </p:nvPr>
            </p:nvSpPr>
            <p:spPr>
              <a:xfrm>
                <a:off x="1723045" y="2946604"/>
                <a:ext cx="3941362" cy="2857500"/>
              </a:xfrm>
              <a:prstGeom prst="ellipse">
                <a:avLst/>
              </a:prstGeom>
              <a:solidFill>
                <a:srgbClr val="D9D9D9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kern="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906331" y="3104877"/>
              <a:ext cx="3606148" cy="2591537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path path="circle">
                <a:fillToRect l="50000" t="50000" r="50000" b="50000"/>
              </a:path>
            </a:gra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 fontScale="85000" lnSpcReduction="200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da-DK" sz="4000" b="1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Functions of the group study room</a:t>
              </a:r>
              <a:endParaRPr lang="en-US" altLang="da-DK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2" name="椭圆 11"/>
          <p:cNvSpPr/>
          <p:nvPr>
            <p:custDataLst>
              <p:tags r:id="rId7"/>
            </p:custDataLst>
          </p:nvPr>
        </p:nvSpPr>
        <p:spPr>
          <a:xfrm>
            <a:off x="7163232" y="3768113"/>
            <a:ext cx="3209494" cy="1988393"/>
          </a:xfrm>
          <a:prstGeom prst="ellipse">
            <a:avLst/>
          </a:prstGeom>
          <a:solidFill>
            <a:srgbClr val="E6B07A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strengthen our </a:t>
            </a:r>
            <a:r>
              <a:rPr lang="en-US" altLang="zh-C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relationship</a:t>
            </a:r>
            <a:endParaRPr lang="en-US" altLang="zh-CN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>
            <p:custDataLst>
              <p:tags r:id="rId8"/>
            </p:custDataLst>
          </p:nvPr>
        </p:nvSpPr>
        <p:spPr>
          <a:xfrm>
            <a:off x="6403612" y="2060281"/>
            <a:ext cx="2757854" cy="1838632"/>
          </a:xfrm>
          <a:prstGeom prst="ellipse">
            <a:avLst/>
          </a:prstGeom>
          <a:solidFill>
            <a:srgbClr val="E7ABB1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study effectively</a:t>
            </a:r>
            <a:endParaRPr lang="en-US" altLang="zh-CN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>
            <p:custDataLst>
              <p:tags r:id="rId9"/>
            </p:custDataLst>
          </p:nvPr>
        </p:nvSpPr>
        <p:spPr>
          <a:xfrm>
            <a:off x="3906471" y="1131899"/>
            <a:ext cx="3070765" cy="1912744"/>
          </a:xfrm>
          <a:prstGeom prst="ellipse">
            <a:avLst/>
          </a:prstGeom>
          <a:solidFill>
            <a:srgbClr val="B2BD29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an ideal platform to study</a:t>
            </a:r>
            <a:endParaRPr lang="en-US" altLang="zh-CN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>
            <p:custDataLst>
              <p:tags r:id="rId10"/>
            </p:custDataLst>
          </p:nvPr>
        </p:nvSpPr>
        <p:spPr>
          <a:xfrm>
            <a:off x="5613312" y="5428075"/>
            <a:ext cx="2917412" cy="1659742"/>
          </a:xfrm>
          <a:prstGeom prst="ellipse">
            <a:avLst/>
          </a:prstGeom>
          <a:solidFill>
            <a:srgbClr val="E3D417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r>
              <a:rPr lang="en-US" altLang="zh-C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Add luster to our campus life</a:t>
            </a:r>
            <a:endParaRPr lang="en-US" altLang="zh-CN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37600" y="307526"/>
            <a:ext cx="8163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3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布局谋篇之</a:t>
            </a:r>
            <a:r>
              <a:rPr lang="zh-CN" altLang="zh-CN" sz="3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中段</a:t>
            </a:r>
            <a:r>
              <a:rPr lang="en-US" altLang="zh-CN" sz="3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3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小组学习室</a:t>
            </a:r>
            <a:r>
              <a:rPr lang="zh-CN" altLang="en-US" sz="3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功能）</a:t>
            </a:r>
            <a:endParaRPr lang="zh-CN" altLang="zh-CN" sz="36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935867" y="1765929"/>
            <a:ext cx="6594145" cy="1292225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2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sz="2800" b="1" i="1" dirty="0">
                <a:latin typeface="Corbel" panose="020B0503020204020204" pitchFamily="34" charset="0"/>
              </a:rPr>
              <a:t>   </a:t>
            </a:r>
            <a:r>
              <a:rPr lang="en-US" altLang="zh-CN" sz="2800" b="1" i="1" dirty="0" smtClean="0">
                <a:latin typeface="Corbel" panose="020B0503020204020204" pitchFamily="34" charset="0"/>
              </a:rPr>
              <a:t>*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写信背景</a:t>
            </a:r>
            <a:r>
              <a:rPr lang="en-US" altLang="zh-CN" sz="2800" b="1" dirty="0">
                <a:latin typeface="Times New Roman" panose="02020603050405020304" pitchFamily="18" charset="0"/>
              </a:rPr>
              <a:t>+ 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写作</a:t>
            </a:r>
            <a:r>
              <a:rPr lang="zh-CN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目的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新设了小组学习室</a:t>
            </a:r>
            <a:r>
              <a:rPr lang="en-US" altLang="zh-CN" sz="2800" b="1" dirty="0">
                <a:latin typeface="Times New Roman" panose="02020603050405020304" pitchFamily="18" charset="0"/>
              </a:rPr>
              <a:t>, 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邀请他同去体验</a:t>
            </a:r>
            <a:r>
              <a:rPr lang="zh-CN" altLang="zh-CN" sz="2800" b="1" dirty="0">
                <a:ea typeface="Times New Roman" panose="02020603050405020304" pitchFamily="18" charset="0"/>
              </a:rPr>
              <a:t> </a:t>
            </a:r>
            <a:r>
              <a:rPr lang="zh-CN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539571" y="3197697"/>
            <a:ext cx="5675313" cy="132715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hlink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800" b="1" i="1" dirty="0">
                <a:latin typeface="Corbel" panose="020B0503020204020204" pitchFamily="34" charset="0"/>
              </a:rPr>
              <a:t>    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*1. </a:t>
            </a:r>
            <a:r>
              <a:rPr lang="zh-CN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学习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室的位置和开放时间</a:t>
            </a:r>
            <a:r>
              <a:rPr lang="zh-CN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b="1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2. </a:t>
            </a:r>
            <a:r>
              <a:rPr lang="zh-CN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室内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设施及其功能</a:t>
            </a:r>
            <a:endParaRPr lang="zh-CN" altLang="zh-CN" sz="2800" kern="100" dirty="0">
              <a:cs typeface="Times New Roman" panose="02020603050405020304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418921" y="4648672"/>
            <a:ext cx="5795964" cy="1316038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rgbClr val="00FFFF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b="1" i="1" dirty="0" smtClean="0">
                <a:latin typeface="Corbel" panose="020B0503020204020204" pitchFamily="34" charset="0"/>
              </a:rPr>
              <a:t>*</a:t>
            </a:r>
            <a:r>
              <a:rPr lang="zh-CN" altLang="zh-CN" sz="2800" b="1" dirty="0"/>
              <a:t>再次邀请，表示期待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7549" y="1310947"/>
            <a:ext cx="5342886" cy="4589470"/>
            <a:chOff x="447549" y="1310947"/>
            <a:chExt cx="5342886" cy="4589470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239552" y="1310947"/>
              <a:ext cx="4550883" cy="1532258"/>
            </a:xfrm>
            <a:prstGeom prst="upArrow">
              <a:avLst>
                <a:gd name="adj1" fmla="val 50000"/>
                <a:gd name="adj2" fmla="val 18625"/>
              </a:avLst>
            </a:prstGeom>
            <a:gradFill rotWithShape="1">
              <a:gsLst>
                <a:gs pos="0">
                  <a:srgbClr val="127481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scene3d>
              <a:camera prst="legacyPerspectiveBottom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rgbClr val="12748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flatTx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zh-CN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首</a:t>
              </a:r>
              <a:r>
                <a:rPr lang="zh-CN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段</a:t>
              </a:r>
              <a:endPara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r>
                <a:rPr lang="zh-CN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（</a:t>
              </a:r>
              <a:r>
                <a:rPr lang="en-US" altLang="zh-CN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Beginning</a:t>
              </a:r>
              <a:r>
                <a:rPr lang="zh-CN" altLang="zh-CN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）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）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endParaRPr lang="en-US" altLang="zh-CN" dirty="0" smtClean="0">
                <a:latin typeface="Arial" panose="020B0604020202020204" pitchFamily="34" charset="0"/>
              </a:endParaRPr>
            </a:p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733299" y="2508242"/>
              <a:ext cx="3999861" cy="1785938"/>
            </a:xfrm>
            <a:prstGeom prst="upArrow">
              <a:avLst>
                <a:gd name="adj1" fmla="val 50000"/>
                <a:gd name="adj2" fmla="val 18625"/>
              </a:avLst>
            </a:prstGeom>
            <a:gradFill rotWithShape="1">
              <a:gsLst>
                <a:gs pos="0">
                  <a:srgbClr val="556B10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scene3d>
              <a:camera prst="legacyPerspectiveBottom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rgbClr val="556B10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flatTx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zh-CN" sz="2800" b="1" dirty="0">
                  <a:solidFill>
                    <a:schemeClr val="bg1"/>
                  </a:solidFill>
                </a:rPr>
                <a:t>中间</a:t>
              </a:r>
              <a:r>
                <a:rPr lang="zh-CN" altLang="zh-CN" sz="2800" b="1" dirty="0" smtClean="0">
                  <a:solidFill>
                    <a:schemeClr val="bg1"/>
                  </a:solidFill>
                </a:rPr>
                <a:t>段</a:t>
              </a:r>
              <a:endParaRPr lang="en-US" altLang="zh-CN" sz="2800" b="1" dirty="0" smtClean="0">
                <a:solidFill>
                  <a:schemeClr val="bg1"/>
                </a:solidFill>
              </a:endParaRPr>
            </a:p>
            <a:p>
              <a:r>
                <a:rPr lang="zh-CN" altLang="zh-CN" sz="2800" b="1" dirty="0" smtClean="0">
                  <a:solidFill>
                    <a:schemeClr val="bg1"/>
                  </a:solidFill>
                </a:rPr>
                <a:t>（</a:t>
              </a:r>
              <a:r>
                <a:rPr lang="en-US" altLang="zh-CN" sz="2800" b="1" dirty="0" smtClean="0">
                  <a:solidFill>
                    <a:schemeClr val="bg1"/>
                  </a:solidFill>
                </a:rPr>
                <a:t>Body 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）</a:t>
              </a:r>
              <a:endPara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en-US" altLang="zh-CN" dirty="0">
                <a:latin typeface="Arial" panose="020B0604020202020204" pitchFamily="34" charset="0"/>
              </a:endParaRPr>
            </a:p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47549" y="4114479"/>
              <a:ext cx="3799836" cy="1785938"/>
            </a:xfrm>
            <a:prstGeom prst="upArrow">
              <a:avLst>
                <a:gd name="adj1" fmla="val 50000"/>
                <a:gd name="adj2" fmla="val 18625"/>
              </a:avLst>
            </a:prstGeom>
            <a:gradFill rotWithShape="1">
              <a:gsLst>
                <a:gs pos="0">
                  <a:srgbClr val="393D7F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scene3d>
              <a:camera prst="legacyPerspectiveBottom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rgbClr val="393D7F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flatTx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endParaRPr lang="en-US" altLang="zh-CN" sz="20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en-US" altLang="zh-CN" sz="20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en-US" altLang="zh-CN" sz="2000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endParaRPr lang="en-US" altLang="zh-CN" sz="20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en-US" altLang="zh-CN" sz="20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zh-CN" sz="3200" dirty="0" smtClean="0">
                  <a:solidFill>
                    <a:schemeClr val="bg1"/>
                  </a:solidFill>
                </a:rPr>
                <a:t>尾段</a:t>
              </a:r>
              <a:endParaRPr lang="en-US" altLang="zh-CN" sz="3200" dirty="0" smtClean="0">
                <a:solidFill>
                  <a:schemeClr val="bg1"/>
                </a:solidFill>
              </a:endParaRPr>
            </a:p>
            <a:p>
              <a:r>
                <a:rPr lang="zh-CN" altLang="zh-CN" sz="3200" dirty="0" smtClean="0">
                  <a:solidFill>
                    <a:schemeClr val="bg1"/>
                  </a:solidFill>
                </a:rPr>
                <a:t>（</a:t>
              </a:r>
              <a:r>
                <a:rPr lang="en-US" altLang="zh-CN" sz="3200" dirty="0">
                  <a:solidFill>
                    <a:schemeClr val="bg1"/>
                  </a:solidFill>
                </a:rPr>
                <a:t>Ending</a:t>
              </a:r>
              <a:r>
                <a:rPr lang="zh-CN" altLang="zh-CN" sz="3200" dirty="0">
                  <a:solidFill>
                    <a:schemeClr val="bg1"/>
                  </a:solidFill>
                </a:rPr>
                <a:t>） 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(</a:t>
              </a:r>
              <a:endParaRPr lang="en-US" altLang="zh-CN" sz="20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en-US" altLang="zh-CN" sz="20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en-US" altLang="zh-CN" sz="20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en-US" altLang="zh-CN" dirty="0">
                <a:latin typeface="Arial" panose="020B0604020202020204" pitchFamily="34" charset="0"/>
              </a:endParaRPr>
            </a:p>
            <a:p>
              <a:endParaRPr lang="en-US" altLang="zh-CN" dirty="0">
                <a:latin typeface="Arial" panose="020B0604020202020204" pitchFamily="34" charset="0"/>
              </a:endParaRPr>
            </a:p>
            <a:p>
              <a:endParaRPr lang="en-US" altLang="zh-CN" dirty="0">
                <a:latin typeface="Arial" panose="020B0604020202020204" pitchFamily="34" charset="0"/>
              </a:endParaRPr>
            </a:p>
            <a:p>
              <a:r>
                <a:rPr lang="en-US" altLang="zh-CN" dirty="0">
                  <a:latin typeface="Arial" panose="020B0604020202020204" pitchFamily="34" charset="0"/>
                </a:rPr>
                <a:t> 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05071" y="244838"/>
            <a:ext cx="5753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</a:rPr>
              <a:t>构思：框架（</a:t>
            </a:r>
            <a:r>
              <a:rPr lang="en-US" altLang="zh-CN" sz="3600" b="1" dirty="0">
                <a:solidFill>
                  <a:srgbClr val="0000FF"/>
                </a:solidFill>
              </a:rPr>
              <a:t>Framework</a:t>
            </a:r>
            <a:r>
              <a:rPr lang="zh-CN" altLang="en-US" sz="3600" b="1" dirty="0">
                <a:solidFill>
                  <a:srgbClr val="0000FF"/>
                </a:solidFill>
              </a:rPr>
              <a:t>）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044" y="4987608"/>
            <a:ext cx="1473968" cy="1473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/>
          <p:cNvSpPr/>
          <p:nvPr/>
        </p:nvSpPr>
        <p:spPr>
          <a:xfrm>
            <a:off x="148693" y="2911980"/>
            <a:ext cx="2203373" cy="1269145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gradFill flip="none" rotWithShape="1">
            <a:gsLst>
              <a:gs pos="0">
                <a:srgbClr val="C9CBC8"/>
              </a:gs>
              <a:gs pos="100000">
                <a:srgbClr val="FCFCFC"/>
              </a:gs>
            </a:gsLst>
            <a:lin ang="8100000" scaled="1"/>
            <a:tileRect/>
          </a:gra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篇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首句：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Beginning (background + purpose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944670" y="2376136"/>
            <a:ext cx="1112177" cy="733445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2100613" y="3500382"/>
            <a:ext cx="1075439" cy="36925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2"/>
          <p:cNvSpPr/>
          <p:nvPr/>
        </p:nvSpPr>
        <p:spPr>
          <a:xfrm>
            <a:off x="3090801" y="1717908"/>
            <a:ext cx="807348" cy="690842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solidFill>
            <a:srgbClr val="00B0F0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6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336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836942" y="1413484"/>
            <a:ext cx="7455347" cy="10873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Last week witnessed a newly-opened group study room which lies in the library. </a:t>
            </a:r>
            <a:endParaRPr lang="en-US" altLang="zh-CN" sz="2800" b="1" cap="all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968563" y="4181125"/>
            <a:ext cx="1122239" cy="535844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2"/>
          <p:cNvSpPr/>
          <p:nvPr/>
        </p:nvSpPr>
        <p:spPr>
          <a:xfrm>
            <a:off x="3178287" y="3173422"/>
            <a:ext cx="807348" cy="690842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solidFill>
            <a:srgbClr val="0070C0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6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336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985635" y="3106313"/>
            <a:ext cx="7654641" cy="8817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lvl="0" algn="just"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It’s my pleasure to invite you to participate in our group study there.</a:t>
            </a:r>
            <a:endParaRPr lang="zh-CN" altLang="zh-CN" sz="28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2"/>
          <p:cNvSpPr/>
          <p:nvPr/>
        </p:nvSpPr>
        <p:spPr>
          <a:xfrm>
            <a:off x="3090801" y="4763275"/>
            <a:ext cx="807348" cy="690842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solidFill>
            <a:srgbClr val="00B050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6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336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985635" y="4663671"/>
            <a:ext cx="7654641" cy="12506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lvl="0" algn="just"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Learning that our school library has recently opened a group study room, I am writing to invite you to experience it with me.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264" y="5528450"/>
            <a:ext cx="1329550" cy="13295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77566" y="272170"/>
            <a:ext cx="6335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构思正文内容及表述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遣词造句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6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65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6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10" grpId="0" animBg="1"/>
      <p:bldP spid="11" grpId="0"/>
      <p:bldP spid="11" grpId="1"/>
      <p:bldP spid="12" grpId="0" animBg="1"/>
      <p:bldP spid="13" grpId="0"/>
      <p:bldP spid="13" grpId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22938" y="2038350"/>
            <a:ext cx="3379344" cy="4086988"/>
            <a:chOff x="922938" y="2038350"/>
            <a:chExt cx="3379344" cy="4086988"/>
          </a:xfrm>
        </p:grpSpPr>
        <p:sp>
          <p:nvSpPr>
            <p:cNvPr id="6" name="圆角矩形 12"/>
            <p:cNvSpPr/>
            <p:nvPr/>
          </p:nvSpPr>
          <p:spPr>
            <a:xfrm>
              <a:off x="922938" y="2038350"/>
              <a:ext cx="3379343" cy="4086988"/>
            </a:xfrm>
            <a:prstGeom prst="roundRect">
              <a:avLst/>
            </a:prstGeom>
            <a:solidFill>
              <a:srgbClr val="BBE0E3">
                <a:lumMod val="20000"/>
                <a:lumOff val="8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0" cap="none" spc="0" normalizeH="0" baseline="0" noProof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elvetica"/>
                <a:cs typeface="Helvetica"/>
                <a:sym typeface="Arial" panose="020B0604020202020204"/>
              </a:endParaRPr>
            </a:p>
          </p:txBody>
        </p:sp>
        <p:sp>
          <p:nvSpPr>
            <p:cNvPr id="9" name="文本框 15"/>
            <p:cNvSpPr txBox="1">
              <a:spLocks noChangeArrowheads="1"/>
            </p:cNvSpPr>
            <p:nvPr/>
          </p:nvSpPr>
          <p:spPr bwMode="auto">
            <a:xfrm>
              <a:off x="958655" y="2190453"/>
              <a:ext cx="3343627" cy="35394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342900" lvl="0" indent="-342900">
                <a:spcAft>
                  <a:spcPts val="0"/>
                </a:spcAft>
                <a:buFont typeface="+mj-lt"/>
                <a:buAutoNum type="arabicPeriod"/>
              </a:pPr>
              <a:r>
                <a:rPr lang="en-US" altLang="zh-CN" sz="2800" b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The room, located in the left of the library, will open at 7:00 am and close at 9:00 pm, which provides us ample time to study.</a:t>
              </a:r>
              <a:endParaRPr lang="zh-CN" altLang="zh-CN" sz="28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590762" y="2038350"/>
            <a:ext cx="3281809" cy="4086988"/>
            <a:chOff x="4590762" y="2038350"/>
            <a:chExt cx="3281809" cy="4086988"/>
          </a:xfrm>
        </p:grpSpPr>
        <p:sp>
          <p:nvSpPr>
            <p:cNvPr id="7" name="圆角矩形 13"/>
            <p:cNvSpPr/>
            <p:nvPr/>
          </p:nvSpPr>
          <p:spPr>
            <a:xfrm>
              <a:off x="4590762" y="2038350"/>
              <a:ext cx="3281809" cy="4086988"/>
            </a:xfrm>
            <a:prstGeom prst="roundRect">
              <a:avLst/>
            </a:prstGeom>
            <a:solidFill>
              <a:srgbClr val="BBE0E3">
                <a:lumMod val="40000"/>
                <a:lumOff val="6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0" noProof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elvetica"/>
                <a:cs typeface="Helvetica"/>
                <a:sym typeface="Arial" panose="020B0604020202020204"/>
              </a:endParaRPr>
            </a:p>
          </p:txBody>
        </p:sp>
        <p:sp>
          <p:nvSpPr>
            <p:cNvPr id="10" name="文本框 16"/>
            <p:cNvSpPr txBox="1">
              <a:spLocks noChangeArrowheads="1"/>
            </p:cNvSpPr>
            <p:nvPr/>
          </p:nvSpPr>
          <p:spPr bwMode="auto">
            <a:xfrm>
              <a:off x="5011806" y="2175967"/>
              <a:ext cx="2860765" cy="35394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</a:pPr>
              <a:r>
                <a:rPr lang="en-US" altLang="zh-CN" sz="2800" b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2. The </a:t>
              </a:r>
              <a:r>
                <a:rPr lang="en-US" altLang="zh-CN" sz="2800" b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group study room is equipped with diverse hi-tech equipment, offering us chances to search information.</a:t>
              </a:r>
              <a:endParaRPr lang="zh-CN" altLang="zh-CN" sz="28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125335" y="2038350"/>
            <a:ext cx="3316839" cy="4086988"/>
            <a:chOff x="8125335" y="2038350"/>
            <a:chExt cx="3316839" cy="4086988"/>
          </a:xfrm>
        </p:grpSpPr>
        <p:sp>
          <p:nvSpPr>
            <p:cNvPr id="8" name="圆角矩形 14"/>
            <p:cNvSpPr/>
            <p:nvPr/>
          </p:nvSpPr>
          <p:spPr>
            <a:xfrm>
              <a:off x="8125335" y="2038350"/>
              <a:ext cx="3316839" cy="4086988"/>
            </a:xfrm>
            <a:prstGeom prst="roundRect">
              <a:avLst/>
            </a:prstGeom>
            <a:solidFill>
              <a:srgbClr val="BBE0E3">
                <a:lumMod val="60000"/>
                <a:lumOff val="4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0" noProof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elvetica"/>
                <a:cs typeface="Helvetica"/>
                <a:sym typeface="Arial" panose="020B0604020202020204"/>
              </a:endParaRPr>
            </a:p>
          </p:txBody>
        </p:sp>
        <p:sp>
          <p:nvSpPr>
            <p:cNvPr id="11" name="文本框 17"/>
            <p:cNvSpPr txBox="1">
              <a:spLocks noChangeArrowheads="1"/>
            </p:cNvSpPr>
            <p:nvPr/>
          </p:nvSpPr>
          <p:spPr bwMode="auto">
            <a:xfrm>
              <a:off x="8413815" y="2263849"/>
              <a:ext cx="3028359" cy="31086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</a:pPr>
              <a:r>
                <a:rPr lang="en-US" altLang="zh-CN" sz="2800" b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3. The </a:t>
              </a:r>
              <a:r>
                <a:rPr lang="en-US" altLang="zh-CN" sz="2800" b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advanced facilities could record our study progress, which will help us concentrate more on our study.</a:t>
              </a:r>
              <a:endParaRPr lang="zh-CN" altLang="zh-CN" sz="28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402861" y="1295413"/>
            <a:ext cx="7393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</a:rPr>
              <a:t>主旨句：</a:t>
            </a:r>
            <a:r>
              <a:rPr lang="en-US" altLang="zh-CN" sz="2800" b="1" dirty="0">
                <a:solidFill>
                  <a:srgbClr val="FF0000"/>
                </a:solidFill>
              </a:rPr>
              <a:t>Body (facilities and functions) </a:t>
            </a:r>
            <a:endParaRPr lang="zh-CN" altLang="zh-CN" sz="2800" dirty="0">
              <a:solidFill>
                <a:srgbClr val="FF0000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224529" y="6125377"/>
            <a:ext cx="2743201" cy="818733"/>
            <a:chOff x="5379722" y="1722120"/>
            <a:chExt cx="6812278" cy="4490133"/>
          </a:xfrm>
        </p:grpSpPr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1"/>
            <a:stretch>
              <a:fillRect/>
            </a:stretch>
          </p:blipFill>
          <p:spPr>
            <a:xfrm>
              <a:off x="5379722" y="3413760"/>
              <a:ext cx="2239117" cy="279849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2"/>
            <a:srcRect l="9448" t="15517" r="12117" b="19751"/>
            <a:stretch>
              <a:fillRect/>
            </a:stretch>
          </p:blipFill>
          <p:spPr>
            <a:xfrm>
              <a:off x="6751319" y="1722120"/>
              <a:ext cx="5440681" cy="4490133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1430093" y="291748"/>
            <a:ext cx="6335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构思正文内容及表述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遣词造句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512051" y="1212879"/>
            <a:ext cx="4327990" cy="1372205"/>
            <a:chOff x="6106" y="2194"/>
            <a:chExt cx="7642" cy="4164"/>
          </a:xfrm>
        </p:grpSpPr>
        <p:sp>
          <p:nvSpPr>
            <p:cNvPr id="23" name="圆角矩形 15"/>
            <p:cNvSpPr/>
            <p:nvPr/>
          </p:nvSpPr>
          <p:spPr>
            <a:xfrm>
              <a:off x="6106" y="2194"/>
              <a:ext cx="7642" cy="416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elvetica"/>
                <a:cs typeface="Helvetica"/>
                <a:sym typeface="Arial" panose="020B0604020202020204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817" y="2444"/>
              <a:ext cx="6931" cy="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总结句：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Ending (expectations and wishes)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36804" y="2607942"/>
            <a:ext cx="3245447" cy="3262770"/>
            <a:chOff x="836804" y="2607942"/>
            <a:chExt cx="3245447" cy="3262770"/>
          </a:xfrm>
        </p:grpSpPr>
        <p:grpSp>
          <p:nvGrpSpPr>
            <p:cNvPr id="4" name="组合 3"/>
            <p:cNvGrpSpPr/>
            <p:nvPr/>
          </p:nvGrpSpPr>
          <p:grpSpPr>
            <a:xfrm>
              <a:off x="836804" y="3294043"/>
              <a:ext cx="2813586" cy="2576669"/>
              <a:chOff x="-202" y="5817"/>
              <a:chExt cx="6306" cy="5880"/>
            </a:xfrm>
          </p:grpSpPr>
          <p:sp>
            <p:nvSpPr>
              <p:cNvPr id="7" name="圆角矩形 16"/>
              <p:cNvSpPr/>
              <p:nvPr/>
            </p:nvSpPr>
            <p:spPr>
              <a:xfrm>
                <a:off x="-202" y="5817"/>
                <a:ext cx="6306" cy="588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Helvetica"/>
                  <a:cs typeface="Helvetica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80" y="6280"/>
                <a:ext cx="5968" cy="4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CN" sz="2800" b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1. Looking forward to your attendance/arrival.</a:t>
                </a:r>
                <a:endParaRPr lang="zh-CN" altLang="zh-CN" sz="2800" b="1" kern="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7" name="直接箭头连接符 26"/>
            <p:cNvCxnSpPr/>
            <p:nvPr/>
          </p:nvCxnSpPr>
          <p:spPr>
            <a:xfrm flipH="1">
              <a:off x="3508506" y="2607942"/>
              <a:ext cx="573745" cy="685966"/>
            </a:xfrm>
            <a:prstGeom prst="straightConnector1">
              <a:avLst/>
            </a:prstGeom>
            <a:noFill/>
            <a:ln w="50800" cap="flat" cmpd="sng" algn="ctr">
              <a:solidFill>
                <a:srgbClr val="0000FF"/>
              </a:solidFill>
              <a:prstDash val="solid"/>
              <a:tailEnd type="arrow" w="med" len="med"/>
            </a:ln>
            <a:effectLst/>
          </p:spPr>
        </p:cxnSp>
      </p:grpSp>
      <p:grpSp>
        <p:nvGrpSpPr>
          <p:cNvPr id="36" name="组合 35"/>
          <p:cNvGrpSpPr/>
          <p:nvPr/>
        </p:nvGrpSpPr>
        <p:grpSpPr>
          <a:xfrm>
            <a:off x="6799741" y="2568121"/>
            <a:ext cx="4696095" cy="3902468"/>
            <a:chOff x="6832702" y="2543279"/>
            <a:chExt cx="4696095" cy="3902468"/>
          </a:xfrm>
        </p:grpSpPr>
        <p:grpSp>
          <p:nvGrpSpPr>
            <p:cNvPr id="15" name="组合 14"/>
            <p:cNvGrpSpPr/>
            <p:nvPr/>
          </p:nvGrpSpPr>
          <p:grpSpPr>
            <a:xfrm>
              <a:off x="7454965" y="3066455"/>
              <a:ext cx="4073832" cy="3379292"/>
              <a:chOff x="10420" y="5937"/>
              <a:chExt cx="6938" cy="2288"/>
            </a:xfrm>
          </p:grpSpPr>
          <p:sp>
            <p:nvSpPr>
              <p:cNvPr id="18" name="圆角矩形 18"/>
              <p:cNvSpPr/>
              <p:nvPr/>
            </p:nvSpPr>
            <p:spPr>
              <a:xfrm>
                <a:off x="10420" y="5937"/>
                <a:ext cx="6801" cy="211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uLnTx/>
                    <a:uFillTx/>
                    <a:latin typeface="Helvetica"/>
                    <a:cs typeface="Helvetica"/>
                    <a:sym typeface="Arial" panose="020B0604020202020204"/>
                  </a:rPr>
                  <a:t>。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Helvetica"/>
                  <a:cs typeface="Helvetica"/>
                  <a:sym typeface="Arial" panose="020B0604020202020204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0559" y="5950"/>
                <a:ext cx="6799" cy="2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altLang="zh-CN" sz="2800" b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3. The group study room not only provides us an ideal platform to study, but also add luster to our campus life. I’m looking forward to seeing you there.</a:t>
                </a:r>
                <a:endParaRPr lang="zh-CN" altLang="zh-CN" sz="2800" b="1" kern="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9" name="直接箭头连接符 28"/>
            <p:cNvCxnSpPr/>
            <p:nvPr/>
          </p:nvCxnSpPr>
          <p:spPr>
            <a:xfrm>
              <a:off x="6832702" y="2543279"/>
              <a:ext cx="882213" cy="730690"/>
            </a:xfrm>
            <a:prstGeom prst="straightConnector1">
              <a:avLst/>
            </a:prstGeom>
            <a:noFill/>
            <a:ln w="50800" cap="flat" cmpd="sng" algn="ctr">
              <a:solidFill>
                <a:srgbClr val="0000FF"/>
              </a:solidFill>
              <a:prstDash val="solid"/>
              <a:tailEnd type="arrow" w="med" len="med"/>
            </a:ln>
            <a:effectLst/>
          </p:spPr>
        </p:cxn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9387" y="5010516"/>
            <a:ext cx="1643682" cy="2267779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1430093" y="291748"/>
            <a:ext cx="6335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构思正文内容及表述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遣词造句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812631" y="2585084"/>
            <a:ext cx="3529082" cy="3633511"/>
            <a:chOff x="3812631" y="2585084"/>
            <a:chExt cx="3529082" cy="3633511"/>
          </a:xfrm>
        </p:grpSpPr>
        <p:grpSp>
          <p:nvGrpSpPr>
            <p:cNvPr id="9" name="组合 8"/>
            <p:cNvGrpSpPr/>
            <p:nvPr/>
          </p:nvGrpSpPr>
          <p:grpSpPr>
            <a:xfrm>
              <a:off x="3812631" y="3211209"/>
              <a:ext cx="3483576" cy="2998837"/>
              <a:chOff x="5377" y="5447"/>
              <a:chExt cx="7223" cy="4404"/>
            </a:xfrm>
          </p:grpSpPr>
          <p:sp>
            <p:nvSpPr>
              <p:cNvPr id="12" name="圆角矩形 17"/>
              <p:cNvSpPr/>
              <p:nvPr/>
            </p:nvSpPr>
            <p:spPr>
              <a:xfrm>
                <a:off x="5401" y="5447"/>
                <a:ext cx="7199" cy="440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Helvetica"/>
                  <a:cs typeface="Helvetica"/>
                  <a:sym typeface="Arial" panose="020B0604020202020204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5377" y="6678"/>
                <a:ext cx="6870" cy="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cxnSp>
          <p:nvCxnSpPr>
            <p:cNvPr id="28" name="直接箭头连接符 27"/>
            <p:cNvCxnSpPr/>
            <p:nvPr/>
          </p:nvCxnSpPr>
          <p:spPr>
            <a:xfrm>
              <a:off x="5469295" y="2585084"/>
              <a:ext cx="0" cy="708824"/>
            </a:xfrm>
            <a:prstGeom prst="straightConnector1">
              <a:avLst/>
            </a:prstGeom>
            <a:noFill/>
            <a:ln w="50800" cap="flat" cmpd="sng" algn="ctr">
              <a:solidFill>
                <a:srgbClr val="0000FF"/>
              </a:solidFill>
              <a:prstDash val="solid"/>
              <a:tailEnd type="arrow" w="med" len="med"/>
            </a:ln>
            <a:effectLst/>
          </p:spPr>
        </p:cxnSp>
        <p:sp>
          <p:nvSpPr>
            <p:cNvPr id="2" name="矩形 1"/>
            <p:cNvSpPr/>
            <p:nvPr/>
          </p:nvSpPr>
          <p:spPr>
            <a:xfrm>
              <a:off x="4138850" y="3110052"/>
              <a:ext cx="3202863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zh-CN" sz="2800" b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2. I’m firmly convinced that you can not only study efficiently, but strengthen relationship with classmates.</a:t>
              </a:r>
              <a:endParaRPr lang="zh-CN" altLang="zh-CN" sz="2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51951" y="273600"/>
            <a:ext cx="3432976" cy="59093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66"/>
                </a:solidFill>
              </a:rPr>
              <a:t>润色文章的技巧</a:t>
            </a:r>
            <a:endParaRPr lang="zh-CN" altLang="en-US" sz="3600" b="1" dirty="0">
              <a:solidFill>
                <a:srgbClr val="FF0066"/>
              </a:solidFill>
            </a:endParaRPr>
          </a:p>
        </p:txBody>
      </p:sp>
      <p:grpSp>
        <p:nvGrpSpPr>
          <p:cNvPr id="5" name="Group 2"/>
          <p:cNvGrpSpPr>
            <a:grpSpLocks noGrp="1"/>
          </p:cNvGrpSpPr>
          <p:nvPr/>
        </p:nvGrpSpPr>
        <p:grpSpPr bwMode="auto">
          <a:xfrm>
            <a:off x="1358900" y="1600200"/>
            <a:ext cx="2580860" cy="4686300"/>
            <a:chOff x="144" y="1392"/>
            <a:chExt cx="816" cy="2256"/>
          </a:xfrm>
        </p:grpSpPr>
        <p:grpSp>
          <p:nvGrpSpPr>
            <p:cNvPr id="6" name="Group 3"/>
            <p:cNvGrpSpPr/>
            <p:nvPr/>
          </p:nvGrpSpPr>
          <p:grpSpPr bwMode="auto">
            <a:xfrm>
              <a:off x="144" y="1392"/>
              <a:ext cx="576" cy="2256"/>
              <a:chOff x="336" y="1728"/>
              <a:chExt cx="576" cy="1824"/>
            </a:xfrm>
          </p:grpSpPr>
          <p:sp>
            <p:nvSpPr>
              <p:cNvPr id="10" name="Oval 4"/>
              <p:cNvSpPr>
                <a:spLocks noChangeArrowheads="1"/>
              </p:cNvSpPr>
              <p:nvPr/>
            </p:nvSpPr>
            <p:spPr bwMode="auto">
              <a:xfrm>
                <a:off x="336" y="1728"/>
                <a:ext cx="576" cy="18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0325">
                <a:solidFill>
                  <a:schemeClr val="tx1"/>
                </a:solidFill>
                <a:round/>
              </a:ln>
            </p:spPr>
            <p:txBody>
              <a:bodyPr vert="eaVert" lIns="89996" tIns="46798" rIns="89996" bIns="46798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465" y="1972"/>
                <a:ext cx="291" cy="105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eaVert" lIns="89996" tIns="46798" rIns="89996" bIns="4679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48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</a:t>
                </a:r>
                <a:r>
                  <a:rPr lang="zh-CN" alt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技     巧</a:t>
                </a:r>
                <a:endParaRPr lang="zh-CN" alt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624" y="1680"/>
              <a:ext cx="24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tailEnd type="triangle" w="med" len="med"/>
            </a:ln>
          </p:spPr>
          <p:txBody>
            <a:bodyPr vert="eaVert" lIns="89996" tIns="46798" rIns="89996" bIns="46798">
              <a:spAutoFit/>
            </a:bodyPr>
            <a:lstStyle/>
            <a:p>
              <a:endParaRPr lang="zh-CN" alt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720" y="2448"/>
              <a:ext cx="24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tailEnd type="triangle" w="med" len="med"/>
            </a:ln>
          </p:spPr>
          <p:txBody>
            <a:bodyPr vert="eaVert" lIns="89996" tIns="46798" rIns="89996" bIns="46798">
              <a:spAutoFit/>
            </a:bodyPr>
            <a:lstStyle/>
            <a:p>
              <a:endParaRPr lang="zh-CN" alt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672" y="3264"/>
              <a:ext cx="24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tailEnd type="triangle" w="med" len="med"/>
            </a:ln>
          </p:spPr>
          <p:txBody>
            <a:bodyPr vert="eaVert" lIns="89996" tIns="46798" rIns="89996" bIns="46798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994930" y="4858001"/>
            <a:ext cx="4704570" cy="1657350"/>
            <a:chOff x="4166821" y="4858001"/>
            <a:chExt cx="4334900" cy="1657350"/>
          </a:xfrm>
        </p:grpSpPr>
        <p:grpSp>
          <p:nvGrpSpPr>
            <p:cNvPr id="18" name="Group 12"/>
            <p:cNvGrpSpPr/>
            <p:nvPr/>
          </p:nvGrpSpPr>
          <p:grpSpPr bwMode="auto">
            <a:xfrm>
              <a:off x="4166821" y="4858001"/>
              <a:ext cx="4334900" cy="1657350"/>
              <a:chOff x="1344" y="3840"/>
              <a:chExt cx="1680" cy="336"/>
            </a:xfrm>
          </p:grpSpPr>
          <p:sp>
            <p:nvSpPr>
              <p:cNvPr id="19" name="AutoShape 13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344" y="3840"/>
                <a:ext cx="1680" cy="336"/>
              </a:xfrm>
              <a:prstGeom prst="flowChartAlternateProcess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0325">
                <a:solidFill>
                  <a:schemeClr val="tx1"/>
                </a:solidFill>
                <a:miter lim="800000"/>
              </a:ln>
            </p:spPr>
            <p:txBody>
              <a:bodyPr lIns="89996" tIns="46798" rIns="89996" bIns="46798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" name="Text Box 14"/>
              <p:cNvSpPr txBox="1">
                <a:spLocks noChangeArrowheads="1"/>
              </p:cNvSpPr>
              <p:nvPr/>
            </p:nvSpPr>
            <p:spPr bwMode="auto">
              <a:xfrm>
                <a:off x="1392" y="3888"/>
                <a:ext cx="1632" cy="10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89996" tIns="46798" rIns="89996" bIns="4679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800" b="1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3. </a:t>
                </a:r>
                <a:r>
                  <a:rPr kumimoji="1" lang="zh-CN" altLang="en-US" sz="2800" b="1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使用恰当的连接词</a:t>
                </a:r>
                <a:endParaRPr kumimoji="1" lang="zh-CN" altLang="en-US" sz="2800" b="1" dirty="0"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4761240" y="5686676"/>
              <a:ext cx="364333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proper conjunctions</a:t>
              </a:r>
              <a:endParaRPr lang="zh-CN" altLang="en-US" sz="2800" b="1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77955" y="3041642"/>
            <a:ext cx="5308189" cy="1657350"/>
            <a:chOff x="4099793" y="3041642"/>
            <a:chExt cx="5186351" cy="1657350"/>
          </a:xfrm>
        </p:grpSpPr>
        <p:grpSp>
          <p:nvGrpSpPr>
            <p:cNvPr id="15" name="Group 16"/>
            <p:cNvGrpSpPr/>
            <p:nvPr/>
          </p:nvGrpSpPr>
          <p:grpSpPr bwMode="auto">
            <a:xfrm>
              <a:off x="4099793" y="3041642"/>
              <a:ext cx="4494360" cy="1657350"/>
              <a:chOff x="904" y="1488"/>
              <a:chExt cx="2168" cy="336"/>
            </a:xfrm>
          </p:grpSpPr>
          <p:sp>
            <p:nvSpPr>
              <p:cNvPr id="16" name="AutoShape 17"/>
              <p:cNvSpPr>
                <a:spLocks noChangeArrowheads="1"/>
              </p:cNvSpPr>
              <p:nvPr/>
            </p:nvSpPr>
            <p:spPr bwMode="auto">
              <a:xfrm>
                <a:off x="912" y="1488"/>
                <a:ext cx="2160" cy="336"/>
              </a:xfrm>
              <a:prstGeom prst="flowChartAlternateProcess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0325">
                <a:solidFill>
                  <a:schemeClr val="tx1"/>
                </a:solidFill>
                <a:miter lim="800000"/>
              </a:ln>
            </p:spPr>
            <p:txBody>
              <a:bodyPr lIns="89996" tIns="46798" rIns="89996" bIns="46798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" name="Text Box 18">
                <a:hlinkClick r:id="" action="ppaction://noaction"/>
              </p:cNvPr>
              <p:cNvSpPr txBox="1">
                <a:spLocks noChangeArrowheads="1"/>
              </p:cNvSpPr>
              <p:nvPr/>
            </p:nvSpPr>
            <p:spPr bwMode="auto">
              <a:xfrm>
                <a:off x="904" y="1516"/>
                <a:ext cx="2036" cy="10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89996" tIns="46798" rIns="89996" bIns="4679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800" b="1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2. </a:t>
                </a:r>
                <a:r>
                  <a:rPr kumimoji="1" lang="zh-CN" altLang="en-US" sz="2800" b="1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使用较丰富的句式</a:t>
                </a:r>
                <a:endParaRPr kumimoji="1" lang="zh-CN" altLang="en-US" sz="2800" b="1" dirty="0"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4603952" y="3715047"/>
              <a:ext cx="468219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abundant </a:t>
              </a:r>
              <a:endParaRPr lang="en-US" altLang="zh-CN" sz="28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  <a:p>
              <a:r>
                <a:rPr lang="en-US" altLang="zh-CN" sz="28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sentence patterns</a:t>
              </a:r>
              <a:endParaRPr lang="en-US" altLang="zh-CN" sz="28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75826" y="1415162"/>
            <a:ext cx="4595822" cy="1584325"/>
            <a:chOff x="3875826" y="1415162"/>
            <a:chExt cx="4595822" cy="1584325"/>
          </a:xfrm>
        </p:grpSpPr>
        <p:grpSp>
          <p:nvGrpSpPr>
            <p:cNvPr id="12" name="Group 9"/>
            <p:cNvGrpSpPr/>
            <p:nvPr/>
          </p:nvGrpSpPr>
          <p:grpSpPr bwMode="auto">
            <a:xfrm>
              <a:off x="3875826" y="1415162"/>
              <a:ext cx="4595822" cy="1584325"/>
              <a:chOff x="912" y="1488"/>
              <a:chExt cx="2160" cy="336"/>
            </a:xfrm>
          </p:grpSpPr>
          <p:sp>
            <p:nvSpPr>
              <p:cNvPr id="13" name="AutoShape 10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912" y="1488"/>
                <a:ext cx="2160" cy="336"/>
              </a:xfrm>
              <a:prstGeom prst="flowChartAlternateProcess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0325">
                <a:solidFill>
                  <a:schemeClr val="tx1"/>
                </a:solidFill>
                <a:miter lim="800000"/>
              </a:ln>
            </p:spPr>
            <p:txBody>
              <a:bodyPr lIns="89996" tIns="46798" rIns="89996" bIns="46798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960" y="1522"/>
                <a:ext cx="2036" cy="11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</a:ln>
            </p:spPr>
            <p:txBody>
              <a:bodyPr lIns="89996" tIns="46798" rIns="89996" bIns="4679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800" b="1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1. </a:t>
                </a:r>
                <a:r>
                  <a:rPr kumimoji="1" lang="zh-CN" altLang="en-US" sz="2800" b="1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使用较高级的词汇</a:t>
                </a:r>
                <a:endParaRPr kumimoji="1" lang="zh-CN" altLang="en-US" sz="2800" b="1" dirty="0"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4717412" y="1959120"/>
              <a:ext cx="3735388" cy="9461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  <a:r>
                <a:rPr lang="en-US" altLang="zh-CN" sz="28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  <a:hlinkClick r:id="rId1" action="ppaction://hlinksldjump"/>
                </a:rPr>
                <a:t>advanced</a:t>
              </a:r>
              <a:r>
                <a:rPr lang="en-US" altLang="zh-CN" sz="28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words and phrases</a:t>
              </a:r>
              <a:endParaRPr lang="en-US" altLang="zh-CN" sz="28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4116377" y="1390502"/>
            <a:ext cx="4214842" cy="1571636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859" y="5161169"/>
            <a:ext cx="1574234" cy="1574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07949" y="0"/>
            <a:ext cx="4673074" cy="1482725"/>
            <a:chOff x="425914" y="-2573"/>
            <a:chExt cx="4673074" cy="1482725"/>
          </a:xfrm>
        </p:grpSpPr>
        <p:sp>
          <p:nvSpPr>
            <p:cNvPr id="3" name="TextBox 1"/>
            <p:cNvSpPr txBox="1">
              <a:spLocks noChangeArrowheads="1"/>
            </p:cNvSpPr>
            <p:nvPr/>
          </p:nvSpPr>
          <p:spPr bwMode="auto">
            <a:xfrm>
              <a:off x="425914" y="239655"/>
              <a:ext cx="46730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l"/>
                <a:defRPr sz="2400" b="1">
                  <a:solidFill>
                    <a:schemeClr val="accent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F2C37D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4400" dirty="0">
                  <a:solidFill>
                    <a:srgbClr val="C00000"/>
                  </a:solidFill>
                  <a:latin typeface="Arial" panose="020B0604020202020204" pitchFamily="34" charset="0"/>
                  <a:ea typeface="Kozuka Gothic Pr6N B"/>
                  <a:cs typeface="Arial" panose="020B0604020202020204" pitchFamily="34" charset="0"/>
                </a:rPr>
                <a:t>Possible version</a:t>
              </a:r>
              <a:endParaRPr lang="en-US" altLang="zh-CN" sz="4400" dirty="0">
                <a:solidFill>
                  <a:srgbClr val="C00000"/>
                </a:solidFill>
                <a:latin typeface="Arial" panose="020B0604020202020204" pitchFamily="34" charset="0"/>
                <a:ea typeface="Kozuka Gothic Pr6N B"/>
                <a:cs typeface="Arial" panose="020B0604020202020204" pitchFamily="34" charset="0"/>
              </a:endParaRPr>
            </a:p>
          </p:txBody>
        </p:sp>
        <p:sp>
          <p:nvSpPr>
            <p:cNvPr id="4" name="空心弧 3"/>
            <p:cNvSpPr/>
            <p:nvPr/>
          </p:nvSpPr>
          <p:spPr bwMode="auto">
            <a:xfrm rot="7086271">
              <a:off x="3301893" y="-2573"/>
              <a:ext cx="1482725" cy="1482725"/>
            </a:xfrm>
            <a:prstGeom prst="blockArc">
              <a:avLst>
                <a:gd name="adj1" fmla="val 5502533"/>
                <a:gd name="adj2" fmla="val 1980318"/>
                <a:gd name="adj3" fmla="val 1053"/>
              </a:avLst>
            </a:prstGeom>
            <a:solidFill>
              <a:srgbClr val="C0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0025" y="1154544"/>
            <a:ext cx="1199197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2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Writing </a:t>
            </a:r>
            <a:r>
              <a:rPr lang="en-US" altLang="zh-CN" sz="22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Sample 1:</a:t>
            </a:r>
            <a:endParaRPr lang="zh-CN" altLang="zh-CN" sz="2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64820" algn="l"/>
              </a:tabLst>
            </a:pPr>
            <a:r>
              <a:rPr lang="en-US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Dear Michael</a:t>
            </a:r>
            <a:r>
              <a:rPr lang="zh-CN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80670">
              <a:spcAft>
                <a:spcPts val="0"/>
              </a:spcAft>
              <a:tabLst>
                <a:tab pos="323215" algn="l"/>
              </a:tabLst>
            </a:pPr>
            <a:r>
              <a:rPr lang="en-US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I’m Li Hua. How is everything going? I’m writing to invite you to experience studying together in Group Study Room </a:t>
            </a:r>
            <a:r>
              <a:rPr lang="en-US" altLang="zh-CN" sz="2200" b="1" spc="25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newly opened up</a:t>
            </a:r>
            <a:r>
              <a:rPr lang="en-US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in school library. Here are some details.  </a:t>
            </a:r>
            <a:r>
              <a:rPr lang="zh-CN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（邀请的缘由）</a:t>
            </a:r>
            <a:endParaRPr lang="zh-CN" altLang="zh-CN" sz="2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80670">
              <a:spcAft>
                <a:spcPts val="0"/>
              </a:spcAft>
              <a:tabLst>
                <a:tab pos="323215" algn="l"/>
              </a:tabLst>
            </a:pPr>
            <a:r>
              <a:rPr lang="en-US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It </a:t>
            </a:r>
            <a:r>
              <a:rPr lang="en-US" altLang="zh-CN" sz="2200" b="1" spc="25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lies in</a:t>
            </a:r>
            <a:r>
              <a:rPr lang="en-US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the south of library, open at 9:00 am, </a:t>
            </a:r>
            <a:r>
              <a:rPr lang="en-US" altLang="zh-CN" sz="2200" b="1" spc="25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lasting</a:t>
            </a:r>
            <a:r>
              <a:rPr lang="en-US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for seven hours, except weekends. </a:t>
            </a:r>
            <a:r>
              <a:rPr lang="zh-CN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（小组学习室开放</a:t>
            </a:r>
            <a:r>
              <a:rPr lang="zh-CN" altLang="zh-CN" sz="2200" b="1" u="sng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时间、所在地点</a:t>
            </a:r>
            <a:r>
              <a:rPr lang="zh-CN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200" b="1" spc="25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Additionally</a:t>
            </a:r>
            <a:r>
              <a:rPr lang="en-US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, it has plenty of desks and chairs, </a:t>
            </a:r>
            <a:r>
              <a:rPr lang="en-US" altLang="zh-CN" sz="2200" b="1" spc="25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bright and spacious space</a:t>
            </a:r>
            <a:r>
              <a:rPr lang="en-US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which provide us with </a:t>
            </a:r>
            <a:r>
              <a:rPr lang="en-US" altLang="zh-CN" sz="2200" b="1" spc="25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 brilliant atmosphere to study</a:t>
            </a:r>
            <a:r>
              <a:rPr lang="en-US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 What’s more, the desks </a:t>
            </a:r>
            <a:r>
              <a:rPr lang="en-US" altLang="zh-CN" sz="2200" b="1" spc="25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are equipped with </a:t>
            </a:r>
            <a:r>
              <a:rPr lang="en-US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modern computers, </a:t>
            </a:r>
            <a:r>
              <a:rPr lang="en-US" altLang="zh-CN" sz="2200" b="1" spc="25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enabling students to gain</a:t>
            </a:r>
            <a:r>
              <a:rPr lang="en-US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useful information from Internet. </a:t>
            </a:r>
            <a:r>
              <a:rPr lang="en-US" altLang="zh-CN" sz="2200" b="1" spc="25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Last but not least,</a:t>
            </a:r>
            <a:r>
              <a:rPr lang="en-US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Group Study Room has a reading corner, where bookshelves </a:t>
            </a:r>
            <a:r>
              <a:rPr lang="en-US" altLang="zh-CN" sz="2200" b="1" spc="25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provide relevant books</a:t>
            </a:r>
            <a:r>
              <a:rPr lang="en-US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for us. I’m fully convinced that the Room not only offers us </a:t>
            </a:r>
            <a:r>
              <a:rPr lang="en-US" altLang="zh-CN" sz="2200" b="1" spc="25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 deep insight into literature study</a:t>
            </a:r>
            <a:r>
              <a:rPr lang="en-US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but presents a valuable feast, where we </a:t>
            </a:r>
            <a:r>
              <a:rPr lang="en-US" altLang="zh-CN" sz="2200" b="1" spc="25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promote our permanent friendship</a:t>
            </a:r>
            <a:r>
              <a:rPr lang="en-US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（内部设施</a:t>
            </a:r>
            <a:r>
              <a:rPr lang="en-US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功能）</a:t>
            </a:r>
            <a:r>
              <a:rPr lang="en-US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endParaRPr lang="zh-CN" altLang="zh-CN" sz="2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10185">
              <a:spcAft>
                <a:spcPts val="0"/>
              </a:spcAft>
              <a:tabLst>
                <a:tab pos="464820" algn="l"/>
              </a:tabLst>
            </a:pPr>
            <a:r>
              <a:rPr lang="en-US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Do you have a great passion for it? I’m looking forward to your reply at your earliest convenience.</a:t>
            </a:r>
            <a:r>
              <a:rPr lang="zh-CN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（再次发出邀请）</a:t>
            </a:r>
            <a:endParaRPr lang="zh-CN" altLang="zh-CN" sz="2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10185" algn="r">
              <a:spcAft>
                <a:spcPts val="0"/>
              </a:spcAft>
              <a:tabLst>
                <a:tab pos="464820" algn="l"/>
              </a:tabLst>
            </a:pPr>
            <a:r>
              <a:rPr lang="en-US" altLang="zh-CN" sz="22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Yours </a:t>
            </a:r>
            <a:endParaRPr lang="zh-CN" altLang="zh-CN" sz="2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 latinLnBrk="1">
              <a:spcAft>
                <a:spcPts val="0"/>
              </a:spcAft>
            </a:pPr>
            <a:r>
              <a:rPr lang="en-US" altLang="zh-CN" sz="2200" b="1" kern="0" spc="25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 Hua</a:t>
            </a:r>
            <a:endParaRPr lang="zh-CN" altLang="zh-CN" sz="2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07949" y="0"/>
            <a:ext cx="4673074" cy="1482725"/>
            <a:chOff x="425914" y="-2573"/>
            <a:chExt cx="4673074" cy="1482725"/>
          </a:xfrm>
        </p:grpSpPr>
        <p:sp>
          <p:nvSpPr>
            <p:cNvPr id="3" name="TextBox 1"/>
            <p:cNvSpPr txBox="1">
              <a:spLocks noChangeArrowheads="1"/>
            </p:cNvSpPr>
            <p:nvPr/>
          </p:nvSpPr>
          <p:spPr bwMode="auto">
            <a:xfrm>
              <a:off x="425914" y="239655"/>
              <a:ext cx="46730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l"/>
                <a:defRPr sz="2400" b="1">
                  <a:solidFill>
                    <a:schemeClr val="accent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F2C37D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4400" dirty="0">
                  <a:solidFill>
                    <a:srgbClr val="C00000"/>
                  </a:solidFill>
                  <a:latin typeface="Arial" panose="020B0604020202020204" pitchFamily="34" charset="0"/>
                  <a:ea typeface="Kozuka Gothic Pr6N B"/>
                  <a:cs typeface="Arial" panose="020B0604020202020204" pitchFamily="34" charset="0"/>
                </a:rPr>
                <a:t>Possible version</a:t>
              </a:r>
              <a:endParaRPr lang="en-US" altLang="zh-CN" sz="4400" dirty="0">
                <a:solidFill>
                  <a:srgbClr val="C00000"/>
                </a:solidFill>
                <a:latin typeface="Arial" panose="020B0604020202020204" pitchFamily="34" charset="0"/>
                <a:ea typeface="Kozuka Gothic Pr6N B"/>
                <a:cs typeface="Arial" panose="020B0604020202020204" pitchFamily="34" charset="0"/>
              </a:endParaRPr>
            </a:p>
          </p:txBody>
        </p:sp>
        <p:sp>
          <p:nvSpPr>
            <p:cNvPr id="4" name="空心弧 3"/>
            <p:cNvSpPr/>
            <p:nvPr/>
          </p:nvSpPr>
          <p:spPr bwMode="auto">
            <a:xfrm rot="7086271">
              <a:off x="3301893" y="-2573"/>
              <a:ext cx="1482725" cy="1482725"/>
            </a:xfrm>
            <a:prstGeom prst="blockArc">
              <a:avLst>
                <a:gd name="adj1" fmla="val 5502533"/>
                <a:gd name="adj2" fmla="val 1980318"/>
                <a:gd name="adj3" fmla="val 1053"/>
              </a:avLst>
            </a:prstGeom>
            <a:solidFill>
              <a:srgbClr val="C0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704849" y="1225689"/>
            <a:ext cx="110442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Writing Sample 2: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64820" algn="l"/>
              </a:tabLst>
            </a:pP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Dear Michael</a:t>
            </a:r>
            <a:r>
              <a:rPr lang="zh-CN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7970" algn="just" fontAlgn="ctr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I’m more than delighted to tell you that our school library has opened up group-study rooms, which </a:t>
            </a:r>
            <a:r>
              <a:rPr lang="en-US" altLang="zh-CN" sz="2400" b="1" u="sng" kern="1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are located on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second floor in the library. I’m writing to invite you to experience it with me.</a:t>
            </a:r>
            <a:r>
              <a:rPr lang="en-US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（邀请的缘由）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 fontAlgn="ctr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Firstly, it opens from 9:00 am to 9:00 pm except weekends. 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（小组学习室开放</a:t>
            </a:r>
            <a:r>
              <a:rPr lang="zh-CN" altLang="zh-CN" sz="2400" b="1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时间、所在地点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What’s more, it is worth mentioning that there are </a:t>
            </a:r>
            <a:r>
              <a:rPr lang="en-US" altLang="zh-CN" sz="2400" b="1" u="sng" kern="1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plenty of technological computers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serving as </a:t>
            </a:r>
            <a:r>
              <a:rPr lang="en-US" altLang="zh-CN" sz="2400" b="1" u="sng" kern="1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platform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for us to search varieties of information on the Internet. In addition, some </a:t>
            </a:r>
            <a:r>
              <a:rPr lang="en-US" altLang="zh-CN" sz="2400" b="1" u="sng" kern="1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brand-new TV screens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can also </a:t>
            </a:r>
            <a:r>
              <a:rPr lang="en-US" altLang="zh-CN" sz="2400" b="1" u="sng" kern="1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benefit us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through understanding Chinese and western literature and </a:t>
            </a:r>
            <a:r>
              <a:rPr lang="en-US" altLang="zh-CN" sz="2400" b="1" u="sng" kern="1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mastering scientific knowledge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more efficiently.</a:t>
            </a:r>
            <a:r>
              <a:rPr lang="en-US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（内部设施</a:t>
            </a:r>
            <a:r>
              <a:rPr lang="en-US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功能）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 fontAlgn="ctr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I’d appreciate it if you could accept my invitation and join us in our group study. Looking forward to your earliest reply and </a:t>
            </a:r>
            <a:r>
              <a:rPr lang="en-US" altLang="zh-CN" sz="2400" b="1" u="sng" kern="1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 attendance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（再次发出邀请）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10185" algn="r">
              <a:spcAft>
                <a:spcPts val="0"/>
              </a:spcAft>
              <a:tabLst>
                <a:tab pos="464820" algn="l"/>
              </a:tabLst>
            </a:pP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Yours </a:t>
            </a:r>
            <a:endParaRPr lang="zh-CN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 latinLnBrk="1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 Hua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 flipH="1">
            <a:off x="-1" y="3429000"/>
            <a:ext cx="12191999" cy="3429000"/>
          </a:xfrm>
          <a:custGeom>
            <a:avLst/>
            <a:gdLst>
              <a:gd name="connsiteX0" fmla="*/ 0 w 12337364"/>
              <a:gd name="connsiteY0" fmla="*/ 0 h 3791276"/>
              <a:gd name="connsiteX1" fmla="*/ 236786 w 12337364"/>
              <a:gd name="connsiteY1" fmla="*/ 52591 h 3791276"/>
              <a:gd name="connsiteX2" fmla="*/ 1847747 w 12337364"/>
              <a:gd name="connsiteY2" fmla="*/ 743290 h 3791276"/>
              <a:gd name="connsiteX3" fmla="*/ 4647603 w 12337364"/>
              <a:gd name="connsiteY3" fmla="*/ 3357867 h 3791276"/>
              <a:gd name="connsiteX4" fmla="*/ 7997748 w 12337364"/>
              <a:gd name="connsiteY4" fmla="*/ 2845469 h 3791276"/>
              <a:gd name="connsiteX5" fmla="*/ 9676867 w 12337364"/>
              <a:gd name="connsiteY5" fmla="*/ 3120071 h 3791276"/>
              <a:gd name="connsiteX6" fmla="*/ 11309359 w 12337364"/>
              <a:gd name="connsiteY6" fmla="*/ 736133 h 3791276"/>
              <a:gd name="connsiteX7" fmla="*/ 12310608 w 12337364"/>
              <a:gd name="connsiteY7" fmla="*/ 42490 h 3791276"/>
              <a:gd name="connsiteX8" fmla="*/ 12337364 w 12337364"/>
              <a:gd name="connsiteY8" fmla="*/ 28871 h 3791276"/>
              <a:gd name="connsiteX9" fmla="*/ 12337363 w 12337364"/>
              <a:gd name="connsiteY9" fmla="*/ 3791276 h 3791276"/>
              <a:gd name="connsiteX10" fmla="*/ 1 w 12337364"/>
              <a:gd name="connsiteY10" fmla="*/ 3791275 h 379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37364" h="3791276">
                <a:moveTo>
                  <a:pt x="0" y="0"/>
                </a:moveTo>
                <a:lnTo>
                  <a:pt x="236786" y="52591"/>
                </a:lnTo>
                <a:cubicBezTo>
                  <a:pt x="750148" y="175869"/>
                  <a:pt x="1277947" y="364509"/>
                  <a:pt x="1847747" y="743290"/>
                </a:cubicBezTo>
                <a:cubicBezTo>
                  <a:pt x="2716015" y="1320479"/>
                  <a:pt x="3622602" y="3007504"/>
                  <a:pt x="4647603" y="3357867"/>
                </a:cubicBezTo>
                <a:cubicBezTo>
                  <a:pt x="5672603" y="3708232"/>
                  <a:pt x="7159537" y="2885102"/>
                  <a:pt x="7997748" y="2845469"/>
                </a:cubicBezTo>
                <a:cubicBezTo>
                  <a:pt x="8835960" y="2805836"/>
                  <a:pt x="9124932" y="3471627"/>
                  <a:pt x="9676867" y="3120071"/>
                </a:cubicBezTo>
                <a:cubicBezTo>
                  <a:pt x="10228802" y="2768515"/>
                  <a:pt x="10651060" y="1298239"/>
                  <a:pt x="11309359" y="736133"/>
                </a:cubicBezTo>
                <a:cubicBezTo>
                  <a:pt x="11597365" y="490211"/>
                  <a:pt x="11949700" y="235818"/>
                  <a:pt x="12310608" y="42490"/>
                </a:cubicBezTo>
                <a:lnTo>
                  <a:pt x="12337364" y="28871"/>
                </a:lnTo>
                <a:lnTo>
                  <a:pt x="12337363" y="3791276"/>
                </a:lnTo>
                <a:lnTo>
                  <a:pt x="1" y="3791275"/>
                </a:lnTo>
                <a:close/>
              </a:path>
            </a:pathLst>
          </a:custGeom>
          <a:solidFill>
            <a:srgbClr val="E6321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"/>
              <a:cs typeface="Arial" panose="020B060402020202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23979" y="1717460"/>
            <a:ext cx="8194513" cy="1938992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E63214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2022</a:t>
            </a:r>
            <a:r>
              <a:rPr lang="zh-CN" altLang="en-US" sz="4000" b="1" dirty="0">
                <a:solidFill>
                  <a:srgbClr val="E63214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年</a:t>
            </a:r>
            <a:r>
              <a:rPr lang="en-US" altLang="zh-CN" sz="4000" b="1" dirty="0">
                <a:solidFill>
                  <a:srgbClr val="E63214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6</a:t>
            </a:r>
            <a:r>
              <a:rPr lang="zh-CN" altLang="en-US" sz="4000" b="1" dirty="0">
                <a:solidFill>
                  <a:srgbClr val="E63214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月浙江高考应用文</a:t>
            </a:r>
            <a:endParaRPr lang="en-US" altLang="zh-CN" sz="4000" b="1" dirty="0">
              <a:solidFill>
                <a:srgbClr val="E63214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</a:endParaRPr>
          </a:p>
          <a:p>
            <a:pPr algn="ctr"/>
            <a:endParaRPr lang="en-US" altLang="zh-CN" sz="4000" b="1" dirty="0" smtClean="0">
              <a:solidFill>
                <a:srgbClr val="E63214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</a:endParaRPr>
          </a:p>
          <a:p>
            <a:pPr algn="ctr"/>
            <a:r>
              <a:rPr lang="zh-CN" altLang="en-US" sz="40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邀请体验小组学习室</a:t>
            </a:r>
            <a:r>
              <a:rPr lang="en-US" altLang="zh-CN" sz="40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+</a:t>
            </a:r>
            <a:r>
              <a:rPr lang="zh-CN" altLang="en-US" sz="40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告知相关情况</a:t>
            </a:r>
            <a:endParaRPr lang="en-US" altLang="zh-CN" sz="4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59116" y="4546064"/>
            <a:ext cx="4562449" cy="954107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" panose="020B0604020202020204"/>
              </a:rPr>
              <a:t>常山一中 吴俊峰</a:t>
            </a:r>
            <a:endParaRPr lang="en-US" altLang="zh-CN" sz="2800" dirty="0">
              <a:solidFill>
                <a:srgbClr val="333333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Arial" panose="020B0604020202020204"/>
            </a:endParaRPr>
          </a:p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" panose="020B0604020202020204"/>
              </a:rPr>
              <a:t>杭州二中 许丽君</a:t>
            </a:r>
            <a:endParaRPr lang="en-US" altLang="zh-CN" sz="2800" dirty="0">
              <a:solidFill>
                <a:srgbClr val="333333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9961" y="4318612"/>
            <a:ext cx="2927919" cy="21948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00" y="4318612"/>
            <a:ext cx="2931044" cy="2194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07949" y="0"/>
            <a:ext cx="4673074" cy="1482725"/>
            <a:chOff x="425914" y="-2573"/>
            <a:chExt cx="4673074" cy="1482725"/>
          </a:xfrm>
        </p:grpSpPr>
        <p:sp>
          <p:nvSpPr>
            <p:cNvPr id="3" name="TextBox 1"/>
            <p:cNvSpPr txBox="1">
              <a:spLocks noChangeArrowheads="1"/>
            </p:cNvSpPr>
            <p:nvPr/>
          </p:nvSpPr>
          <p:spPr bwMode="auto">
            <a:xfrm>
              <a:off x="425914" y="239655"/>
              <a:ext cx="46730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l"/>
                <a:defRPr sz="2400" b="1">
                  <a:solidFill>
                    <a:schemeClr val="accent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F2C37D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4400" dirty="0">
                  <a:solidFill>
                    <a:srgbClr val="C00000"/>
                  </a:solidFill>
                  <a:latin typeface="Arial" panose="020B0604020202020204" pitchFamily="34" charset="0"/>
                  <a:ea typeface="Kozuka Gothic Pr6N B"/>
                  <a:cs typeface="Arial" panose="020B0604020202020204" pitchFamily="34" charset="0"/>
                </a:rPr>
                <a:t>Possible version</a:t>
              </a:r>
              <a:endParaRPr lang="en-US" altLang="zh-CN" sz="4400" dirty="0">
                <a:solidFill>
                  <a:srgbClr val="C00000"/>
                </a:solidFill>
                <a:latin typeface="Arial" panose="020B0604020202020204" pitchFamily="34" charset="0"/>
                <a:ea typeface="Kozuka Gothic Pr6N B"/>
                <a:cs typeface="Arial" panose="020B0604020202020204" pitchFamily="34" charset="0"/>
              </a:endParaRPr>
            </a:p>
          </p:txBody>
        </p:sp>
        <p:sp>
          <p:nvSpPr>
            <p:cNvPr id="4" name="空心弧 3"/>
            <p:cNvSpPr/>
            <p:nvPr/>
          </p:nvSpPr>
          <p:spPr bwMode="auto">
            <a:xfrm rot="7086271">
              <a:off x="3301893" y="-2573"/>
              <a:ext cx="1482725" cy="1482725"/>
            </a:xfrm>
            <a:prstGeom prst="blockArc">
              <a:avLst>
                <a:gd name="adj1" fmla="val 5502533"/>
                <a:gd name="adj2" fmla="val 1980318"/>
                <a:gd name="adj3" fmla="val 1053"/>
              </a:avLst>
            </a:prstGeom>
            <a:solidFill>
              <a:srgbClr val="C0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737342" y="1011669"/>
            <a:ext cx="111927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Writing Sample 3</a:t>
            </a:r>
            <a:r>
              <a:rPr lang="zh-CN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64820" algn="l"/>
              </a:tabLst>
            </a:pPr>
            <a:r>
              <a:rPr lang="en-US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Dear Michael</a:t>
            </a:r>
            <a:r>
              <a:rPr lang="zh-CN" altLang="zh-CN" sz="24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0350" algn="just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is everything going? Knowing that our school library has opened up a new room for group learning. I sincerely invite you to </a:t>
            </a:r>
            <a:r>
              <a:rPr lang="en-US" altLang="zh-CN" sz="24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participate in my group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（邀请的缘由）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0350" algn="just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group learning room, </a:t>
            </a:r>
            <a:r>
              <a:rPr lang="en-US" altLang="zh-CN" sz="24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located in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left of the library, will open at 8:00 am and close at 9:00 pm, which provides us ample time to study. 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（小组学习室开放</a:t>
            </a:r>
            <a:r>
              <a:rPr lang="zh-CN" altLang="zh-CN" sz="2400" b="1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时间、所在地点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What’s more, there are enough desks and chairs, thus </a:t>
            </a:r>
            <a:r>
              <a:rPr lang="en-US" altLang="zh-CN" sz="24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exposing us to a quiet and comfortable atmosphere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What attracts me most is that teachers will be there to answer our questions patiently. High value attached to the chance of learning, this room is what you can’t miss.</a:t>
            </a:r>
            <a:r>
              <a:rPr lang="en-US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（内部设施</a:t>
            </a:r>
            <a:r>
              <a:rPr lang="en-US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功能）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0350" algn="just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All in all, the group learning room not only provides us </a:t>
            </a:r>
            <a:r>
              <a:rPr lang="en-US" altLang="zh-CN" sz="24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 ideal platform to study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but also </a:t>
            </a:r>
            <a:r>
              <a:rPr lang="en-US" altLang="zh-CN" sz="24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add luster to our campus life.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I’m looking </a:t>
            </a: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forward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seeing you there.</a:t>
            </a:r>
            <a:r>
              <a:rPr lang="en-US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kern="100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（再次发出邀请）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Yours 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 Hua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07949" y="0"/>
            <a:ext cx="4673074" cy="1482725"/>
            <a:chOff x="425914" y="-2573"/>
            <a:chExt cx="4673074" cy="1482725"/>
          </a:xfrm>
        </p:grpSpPr>
        <p:sp>
          <p:nvSpPr>
            <p:cNvPr id="3" name="TextBox 1"/>
            <p:cNvSpPr txBox="1">
              <a:spLocks noChangeArrowheads="1"/>
            </p:cNvSpPr>
            <p:nvPr/>
          </p:nvSpPr>
          <p:spPr bwMode="auto">
            <a:xfrm>
              <a:off x="425914" y="239655"/>
              <a:ext cx="46730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l"/>
                <a:defRPr sz="2400" b="1">
                  <a:solidFill>
                    <a:schemeClr val="accent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F2C37D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4400" dirty="0">
                  <a:solidFill>
                    <a:srgbClr val="C00000"/>
                  </a:solidFill>
                  <a:latin typeface="Arial" panose="020B0604020202020204" pitchFamily="34" charset="0"/>
                  <a:ea typeface="Kozuka Gothic Pr6N B"/>
                  <a:cs typeface="Arial" panose="020B0604020202020204" pitchFamily="34" charset="0"/>
                </a:rPr>
                <a:t>Possible version</a:t>
              </a:r>
              <a:endParaRPr lang="en-US" altLang="zh-CN" sz="4400" dirty="0">
                <a:solidFill>
                  <a:srgbClr val="C00000"/>
                </a:solidFill>
                <a:latin typeface="Arial" panose="020B0604020202020204" pitchFamily="34" charset="0"/>
                <a:ea typeface="Kozuka Gothic Pr6N B"/>
                <a:cs typeface="Arial" panose="020B0604020202020204" pitchFamily="34" charset="0"/>
              </a:endParaRPr>
            </a:p>
          </p:txBody>
        </p:sp>
        <p:sp>
          <p:nvSpPr>
            <p:cNvPr id="4" name="空心弧 3"/>
            <p:cNvSpPr/>
            <p:nvPr/>
          </p:nvSpPr>
          <p:spPr bwMode="auto">
            <a:xfrm rot="7086271">
              <a:off x="3301893" y="-2573"/>
              <a:ext cx="1482725" cy="1482725"/>
            </a:xfrm>
            <a:prstGeom prst="blockArc">
              <a:avLst>
                <a:gd name="adj1" fmla="val 5502533"/>
                <a:gd name="adj2" fmla="val 1980318"/>
                <a:gd name="adj3" fmla="val 1053"/>
              </a:avLst>
            </a:prstGeom>
            <a:solidFill>
              <a:srgbClr val="C0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962024" y="1387138"/>
            <a:ext cx="1073943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Writing Sample 4</a:t>
            </a:r>
            <a:r>
              <a:rPr lang="zh-CN" altLang="zh-CN" sz="2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zh-CN" sz="2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64820" algn="l"/>
              </a:tabLst>
            </a:pPr>
            <a:r>
              <a:rPr lang="en-US" altLang="zh-CN" sz="26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Dear Michael</a:t>
            </a:r>
            <a:r>
              <a:rPr lang="zh-CN" altLang="zh-CN" sz="2600" b="1" spc="2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 algn="just"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that our school library has recently opened group study rooms, I’m writing to invite you to experience it with me.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（邀请的缘由）</a:t>
            </a:r>
            <a:endParaRPr lang="zh-CN" altLang="zh-CN" sz="2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 fontAlgn="ctr"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This room </a:t>
            </a:r>
            <a:r>
              <a:rPr lang="en-US" altLang="zh-CN" sz="2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lies in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western library </a:t>
            </a:r>
            <a:r>
              <a:rPr lang="en-US" altLang="zh-CN" sz="2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opening from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8:00 am to 9:00 pm every day. 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（小组学习室开放</a:t>
            </a:r>
            <a:r>
              <a:rPr lang="zh-CN" altLang="zh-CN" sz="2600" b="1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时间、所在地点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Additionally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, the room has many new equipment, </a:t>
            </a:r>
            <a:r>
              <a:rPr lang="en-US" altLang="zh-CN" sz="2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ranging from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high-tech robots which enable us to </a:t>
            </a:r>
            <a:r>
              <a:rPr lang="en-US" altLang="zh-CN" sz="2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search for knowledge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on the Internet, </a:t>
            </a:r>
            <a:r>
              <a:rPr lang="en-US" altLang="zh-CN" sz="2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to 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the mobile </a:t>
            </a:r>
            <a:r>
              <a:rPr lang="en-US" altLang="zh-CN" sz="2600" b="1" dirty="0" err="1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ipads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, </a:t>
            </a:r>
            <a:r>
              <a:rPr lang="en-US" altLang="zh-CN" sz="2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offering us a platform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where we can compete with excellent talents.</a:t>
            </a:r>
            <a:r>
              <a:rPr lang="en-US" altLang="zh-CN" sz="26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（内部设施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功能）</a:t>
            </a:r>
            <a:endParaRPr lang="zh-CN" altLang="zh-CN" sz="2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 algn="just" fontAlgn="ctr"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The room is like a treasure waiting for us to take chances. Looking forward to your arrival.</a:t>
            </a:r>
            <a:r>
              <a:rPr lang="en-US" altLang="zh-CN" sz="2600" b="1" spc="2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（再次发出邀请）</a:t>
            </a:r>
            <a:endParaRPr lang="zh-CN" altLang="zh-CN" sz="2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Yours </a:t>
            </a:r>
            <a:endParaRPr lang="zh-CN" altLang="zh-CN" sz="2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 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Hu</a:t>
            </a:r>
            <a:endParaRPr lang="zh-CN" altLang="zh-CN" sz="2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0477" y="5668178"/>
            <a:ext cx="1784733" cy="1189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58331" y="1246664"/>
            <a:ext cx="9681645" cy="5019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907963" y="1590286"/>
            <a:ext cx="3846980" cy="3185591"/>
            <a:chOff x="3907963" y="1590286"/>
            <a:chExt cx="3846980" cy="3185591"/>
          </a:xfrm>
        </p:grpSpPr>
        <p:grpSp>
          <p:nvGrpSpPr>
            <p:cNvPr id="15" name="组合 14"/>
            <p:cNvGrpSpPr/>
            <p:nvPr/>
          </p:nvGrpSpPr>
          <p:grpSpPr>
            <a:xfrm>
              <a:off x="3927134" y="1590286"/>
              <a:ext cx="755709" cy="755708"/>
              <a:chOff x="3957225" y="1939068"/>
              <a:chExt cx="1220007" cy="1220006"/>
            </a:xfrm>
          </p:grpSpPr>
          <p:sp>
            <p:nvSpPr>
              <p:cNvPr id="16" name="Circle"/>
              <p:cNvSpPr/>
              <p:nvPr/>
            </p:nvSpPr>
            <p:spPr>
              <a:xfrm rot="10800000">
                <a:off x="3957225" y="1939068"/>
                <a:ext cx="1220007" cy="1220006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25400" tIns="25400" rIns="25400" bIns="25400" anchor="ctr"/>
              <a:lstStyle/>
              <a:p>
                <a:pPr defTabSz="577850">
                  <a:defRPr sz="66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300">
                  <a:cs typeface="+mn-ea"/>
                  <a:sym typeface="+mn-lt"/>
                </a:endParaRPr>
              </a:p>
            </p:txBody>
          </p:sp>
          <p:sp>
            <p:nvSpPr>
              <p:cNvPr id="17" name="Freeform 131"/>
              <p:cNvSpPr>
                <a:spLocks noEditPoints="1"/>
              </p:cNvSpPr>
              <p:nvPr/>
            </p:nvSpPr>
            <p:spPr bwMode="auto">
              <a:xfrm>
                <a:off x="4338140" y="2349072"/>
                <a:ext cx="458175" cy="429917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88"/>
                  </a:cxn>
                  <a:cxn ang="0">
                    <a:pos x="12" y="100"/>
                  </a:cxn>
                  <a:cxn ang="0">
                    <a:pos x="50" y="100"/>
                  </a:cxn>
                  <a:cxn ang="0">
                    <a:pos x="50" y="104"/>
                  </a:cxn>
                  <a:cxn ang="0">
                    <a:pos x="26" y="108"/>
                  </a:cxn>
                  <a:cxn ang="0">
                    <a:pos x="23" y="111"/>
                  </a:cxn>
                  <a:cxn ang="0">
                    <a:pos x="27" y="115"/>
                  </a:cxn>
                  <a:cxn ang="0">
                    <a:pos x="96" y="115"/>
                  </a:cxn>
                  <a:cxn ang="0">
                    <a:pos x="100" y="111"/>
                  </a:cxn>
                  <a:cxn ang="0">
                    <a:pos x="97" y="108"/>
                  </a:cxn>
                  <a:cxn ang="0">
                    <a:pos x="73" y="104"/>
                  </a:cxn>
                  <a:cxn ang="0">
                    <a:pos x="73" y="100"/>
                  </a:cxn>
                  <a:cxn ang="0">
                    <a:pos x="111" y="100"/>
                  </a:cxn>
                  <a:cxn ang="0">
                    <a:pos x="123" y="88"/>
                  </a:cxn>
                  <a:cxn ang="0">
                    <a:pos x="123" y="12"/>
                  </a:cxn>
                  <a:cxn ang="0">
                    <a:pos x="111" y="0"/>
                  </a:cxn>
                  <a:cxn ang="0">
                    <a:pos x="115" y="88"/>
                  </a:cxn>
                  <a:cxn ang="0">
                    <a:pos x="111" y="92"/>
                  </a:cxn>
                  <a:cxn ang="0">
                    <a:pos x="12" y="92"/>
                  </a:cxn>
                  <a:cxn ang="0">
                    <a:pos x="8" y="88"/>
                  </a:cxn>
                  <a:cxn ang="0">
                    <a:pos x="8" y="12"/>
                  </a:cxn>
                  <a:cxn ang="0">
                    <a:pos x="12" y="8"/>
                  </a:cxn>
                  <a:cxn ang="0">
                    <a:pos x="111" y="8"/>
                  </a:cxn>
                  <a:cxn ang="0">
                    <a:pos x="115" y="12"/>
                  </a:cxn>
                  <a:cxn ang="0">
                    <a:pos x="115" y="88"/>
                  </a:cxn>
                  <a:cxn ang="0">
                    <a:pos x="104" y="15"/>
                  </a:cxn>
                  <a:cxn ang="0">
                    <a:pos x="19" y="15"/>
                  </a:cxn>
                  <a:cxn ang="0">
                    <a:pos x="16" y="19"/>
                  </a:cxn>
                  <a:cxn ang="0">
                    <a:pos x="16" y="73"/>
                  </a:cxn>
                  <a:cxn ang="0">
                    <a:pos x="19" y="77"/>
                  </a:cxn>
                  <a:cxn ang="0">
                    <a:pos x="104" y="77"/>
                  </a:cxn>
                  <a:cxn ang="0">
                    <a:pos x="108" y="73"/>
                  </a:cxn>
                  <a:cxn ang="0">
                    <a:pos x="108" y="19"/>
                  </a:cxn>
                  <a:cxn ang="0">
                    <a:pos x="104" y="15"/>
                  </a:cxn>
                  <a:cxn ang="0">
                    <a:pos x="104" y="73"/>
                  </a:cxn>
                  <a:cxn ang="0">
                    <a:pos x="19" y="73"/>
                  </a:cxn>
                  <a:cxn ang="0">
                    <a:pos x="19" y="19"/>
                  </a:cxn>
                  <a:cxn ang="0">
                    <a:pos x="104" y="19"/>
                  </a:cxn>
                  <a:cxn ang="0">
                    <a:pos x="104" y="73"/>
                  </a:cxn>
                  <a:cxn ang="0">
                    <a:pos x="104" y="73"/>
                  </a:cxn>
                  <a:cxn ang="0">
                    <a:pos x="104" y="73"/>
                  </a:cxn>
                </a:cxnLst>
                <a:rect l="0" t="0" r="r" b="b"/>
                <a:pathLst>
                  <a:path w="123" h="115">
                    <a:moveTo>
                      <a:pt x="111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95"/>
                      <a:pt x="5" y="100"/>
                      <a:pt x="12" y="100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24" y="108"/>
                      <a:pt x="23" y="109"/>
                      <a:pt x="23" y="111"/>
                    </a:cubicBezTo>
                    <a:cubicBezTo>
                      <a:pt x="23" y="113"/>
                      <a:pt x="25" y="115"/>
                      <a:pt x="27" y="115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8" y="115"/>
                      <a:pt x="100" y="113"/>
                      <a:pt x="100" y="111"/>
                    </a:cubicBezTo>
                    <a:cubicBezTo>
                      <a:pt x="100" y="109"/>
                      <a:pt x="99" y="108"/>
                      <a:pt x="97" y="108"/>
                    </a:cubicBezTo>
                    <a:cubicBezTo>
                      <a:pt x="73" y="104"/>
                      <a:pt x="73" y="104"/>
                      <a:pt x="73" y="104"/>
                    </a:cubicBezTo>
                    <a:cubicBezTo>
                      <a:pt x="73" y="100"/>
                      <a:pt x="73" y="100"/>
                      <a:pt x="73" y="100"/>
                    </a:cubicBez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18" y="100"/>
                      <a:pt x="123" y="95"/>
                      <a:pt x="123" y="88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123" y="5"/>
                      <a:pt x="118" y="0"/>
                      <a:pt x="111" y="0"/>
                    </a:cubicBezTo>
                    <a:close/>
                    <a:moveTo>
                      <a:pt x="115" y="88"/>
                    </a:moveTo>
                    <a:cubicBezTo>
                      <a:pt x="115" y="90"/>
                      <a:pt x="114" y="92"/>
                      <a:pt x="111" y="92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0" y="92"/>
                      <a:pt x="8" y="90"/>
                      <a:pt x="8" y="8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9"/>
                      <a:pt x="10" y="8"/>
                      <a:pt x="12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4" y="8"/>
                      <a:pt x="115" y="9"/>
                      <a:pt x="115" y="12"/>
                    </a:cubicBezTo>
                    <a:lnTo>
                      <a:pt x="115" y="88"/>
                    </a:lnTo>
                    <a:close/>
                    <a:moveTo>
                      <a:pt x="104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5"/>
                      <a:pt x="16" y="17"/>
                      <a:pt x="16" y="19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5"/>
                      <a:pt x="17" y="77"/>
                      <a:pt x="19" y="77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106" y="77"/>
                      <a:pt x="108" y="75"/>
                      <a:pt x="108" y="73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7"/>
                      <a:pt x="106" y="15"/>
                      <a:pt x="104" y="15"/>
                    </a:cubicBezTo>
                    <a:close/>
                    <a:moveTo>
                      <a:pt x="104" y="73"/>
                    </a:moveTo>
                    <a:cubicBezTo>
                      <a:pt x="19" y="73"/>
                      <a:pt x="19" y="73"/>
                      <a:pt x="19" y="7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04" y="19"/>
                      <a:pt x="104" y="19"/>
                      <a:pt x="104" y="19"/>
                    </a:cubicBezTo>
                    <a:lnTo>
                      <a:pt x="104" y="73"/>
                    </a:lnTo>
                    <a:close/>
                    <a:moveTo>
                      <a:pt x="104" y="73"/>
                    </a:moveTo>
                    <a:cubicBezTo>
                      <a:pt x="104" y="73"/>
                      <a:pt x="104" y="73"/>
                      <a:pt x="104" y="7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907963" y="4020169"/>
              <a:ext cx="755709" cy="755708"/>
              <a:chOff x="3938054" y="4368951"/>
              <a:chExt cx="1220007" cy="1220006"/>
            </a:xfrm>
          </p:grpSpPr>
          <p:sp>
            <p:nvSpPr>
              <p:cNvPr id="19" name="Circle"/>
              <p:cNvSpPr/>
              <p:nvPr/>
            </p:nvSpPr>
            <p:spPr>
              <a:xfrm rot="10800000">
                <a:off x="3938054" y="4368951"/>
                <a:ext cx="1220007" cy="1220006"/>
              </a:xfrm>
              <a:prstGeom prst="ellipse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25400" tIns="25400" rIns="25400" bIns="25400" anchor="ctr"/>
              <a:lstStyle/>
              <a:p>
                <a:pPr defTabSz="577850">
                  <a:defRPr sz="66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300">
                  <a:cs typeface="+mn-ea"/>
                  <a:sym typeface="+mn-lt"/>
                </a:endParaRPr>
              </a:p>
            </p:txBody>
          </p:sp>
          <p:grpSp>
            <p:nvGrpSpPr>
              <p:cNvPr id="20" name="Group 180"/>
              <p:cNvGrpSpPr/>
              <p:nvPr/>
            </p:nvGrpSpPr>
            <p:grpSpPr>
              <a:xfrm>
                <a:off x="4318969" y="4763995"/>
                <a:ext cx="458175" cy="429917"/>
                <a:chOff x="6373813" y="2717801"/>
                <a:chExt cx="360363" cy="338138"/>
              </a:xfrm>
              <a:solidFill>
                <a:schemeClr val="bg1"/>
              </a:solidFill>
            </p:grpSpPr>
            <p:sp>
              <p:nvSpPr>
                <p:cNvPr id="21" name="Freeform 132"/>
                <p:cNvSpPr>
                  <a:spLocks noEditPoints="1"/>
                </p:cNvSpPr>
                <p:nvPr/>
              </p:nvSpPr>
              <p:spPr bwMode="auto">
                <a:xfrm>
                  <a:off x="6373813" y="2717801"/>
                  <a:ext cx="360363" cy="338138"/>
                </a:xfrm>
                <a:custGeom>
                  <a:avLst/>
                  <a:gdLst/>
                  <a:ahLst/>
                  <a:cxnLst>
                    <a:cxn ang="0">
                      <a:pos x="121" y="25"/>
                    </a:cxn>
                    <a:cxn ang="0">
                      <a:pos x="98" y="2"/>
                    </a:cxn>
                    <a:cxn ang="0">
                      <a:pos x="92" y="0"/>
                    </a:cxn>
                    <a:cxn ang="0">
                      <a:pos x="12" y="0"/>
                    </a:cxn>
                    <a:cxn ang="0">
                      <a:pos x="0" y="11"/>
                    </a:cxn>
                    <a:cxn ang="0">
                      <a:pos x="0" y="104"/>
                    </a:cxn>
                    <a:cxn ang="0">
                      <a:pos x="12" y="115"/>
                    </a:cxn>
                    <a:cxn ang="0">
                      <a:pos x="111" y="115"/>
                    </a:cxn>
                    <a:cxn ang="0">
                      <a:pos x="123" y="104"/>
                    </a:cxn>
                    <a:cxn ang="0">
                      <a:pos x="123" y="31"/>
                    </a:cxn>
                    <a:cxn ang="0">
                      <a:pos x="121" y="25"/>
                    </a:cxn>
                    <a:cxn ang="0">
                      <a:pos x="115" y="104"/>
                    </a:cxn>
                    <a:cxn ang="0">
                      <a:pos x="111" y="107"/>
                    </a:cxn>
                    <a:cxn ang="0">
                      <a:pos x="12" y="107"/>
                    </a:cxn>
                    <a:cxn ang="0">
                      <a:pos x="8" y="104"/>
                    </a:cxn>
                    <a:cxn ang="0">
                      <a:pos x="8" y="11"/>
                    </a:cxn>
                    <a:cxn ang="0">
                      <a:pos x="12" y="8"/>
                    </a:cxn>
                    <a:cxn ang="0">
                      <a:pos x="88" y="8"/>
                    </a:cxn>
                    <a:cxn ang="0">
                      <a:pos x="88" y="23"/>
                    </a:cxn>
                    <a:cxn ang="0">
                      <a:pos x="100" y="35"/>
                    </a:cxn>
                    <a:cxn ang="0">
                      <a:pos x="115" y="35"/>
                    </a:cxn>
                    <a:cxn ang="0">
                      <a:pos x="115" y="104"/>
                    </a:cxn>
                    <a:cxn ang="0">
                      <a:pos x="104" y="31"/>
                    </a:cxn>
                    <a:cxn ang="0">
                      <a:pos x="100" y="31"/>
                    </a:cxn>
                    <a:cxn ang="0">
                      <a:pos x="92" y="23"/>
                    </a:cxn>
                    <a:cxn ang="0">
                      <a:pos x="92" y="8"/>
                    </a:cxn>
                    <a:cxn ang="0">
                      <a:pos x="115" y="31"/>
                    </a:cxn>
                    <a:cxn ang="0">
                      <a:pos x="104" y="31"/>
                    </a:cxn>
                    <a:cxn ang="0">
                      <a:pos x="104" y="31"/>
                    </a:cxn>
                    <a:cxn ang="0">
                      <a:pos x="104" y="31"/>
                    </a:cxn>
                  </a:cxnLst>
                  <a:rect l="0" t="0" r="r" b="b"/>
                  <a:pathLst>
                    <a:path w="123" h="115">
                      <a:moveTo>
                        <a:pt x="121" y="25"/>
                      </a:move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6" y="1"/>
                        <a:pt x="94" y="0"/>
                        <a:pt x="9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10"/>
                        <a:pt x="5" y="115"/>
                        <a:pt x="12" y="115"/>
                      </a:cubicBezTo>
                      <a:cubicBezTo>
                        <a:pt x="111" y="115"/>
                        <a:pt x="111" y="115"/>
                        <a:pt x="111" y="115"/>
                      </a:cubicBezTo>
                      <a:cubicBezTo>
                        <a:pt x="118" y="115"/>
                        <a:pt x="123" y="110"/>
                        <a:pt x="123" y="104"/>
                      </a:cubicBezTo>
                      <a:cubicBezTo>
                        <a:pt x="123" y="31"/>
                        <a:pt x="123" y="31"/>
                        <a:pt x="123" y="31"/>
                      </a:cubicBezTo>
                      <a:cubicBezTo>
                        <a:pt x="123" y="29"/>
                        <a:pt x="122" y="27"/>
                        <a:pt x="121" y="25"/>
                      </a:cubicBezTo>
                      <a:close/>
                      <a:moveTo>
                        <a:pt x="115" y="104"/>
                      </a:moveTo>
                      <a:cubicBezTo>
                        <a:pt x="115" y="106"/>
                        <a:pt x="113" y="107"/>
                        <a:pt x="111" y="107"/>
                      </a:cubicBezTo>
                      <a:cubicBezTo>
                        <a:pt x="12" y="107"/>
                        <a:pt x="12" y="107"/>
                        <a:pt x="12" y="107"/>
                      </a:cubicBezTo>
                      <a:cubicBezTo>
                        <a:pt x="9" y="107"/>
                        <a:pt x="8" y="106"/>
                        <a:pt x="8" y="104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9"/>
                        <a:pt x="9" y="8"/>
                        <a:pt x="12" y="8"/>
                      </a:cubicBezTo>
                      <a:cubicBezTo>
                        <a:pt x="88" y="8"/>
                        <a:pt x="88" y="8"/>
                        <a:pt x="88" y="8"/>
                      </a:cubicBezTo>
                      <a:cubicBezTo>
                        <a:pt x="88" y="23"/>
                        <a:pt x="88" y="23"/>
                        <a:pt x="88" y="23"/>
                      </a:cubicBezTo>
                      <a:cubicBezTo>
                        <a:pt x="88" y="29"/>
                        <a:pt x="93" y="35"/>
                        <a:pt x="100" y="35"/>
                      </a:cubicBezTo>
                      <a:cubicBezTo>
                        <a:pt x="115" y="35"/>
                        <a:pt x="115" y="35"/>
                        <a:pt x="115" y="35"/>
                      </a:cubicBezTo>
                      <a:lnTo>
                        <a:pt x="115" y="104"/>
                      </a:lnTo>
                      <a:close/>
                      <a:moveTo>
                        <a:pt x="104" y="31"/>
                      </a:moveTo>
                      <a:cubicBezTo>
                        <a:pt x="100" y="31"/>
                        <a:pt x="100" y="31"/>
                        <a:pt x="100" y="31"/>
                      </a:cubicBezTo>
                      <a:cubicBezTo>
                        <a:pt x="96" y="31"/>
                        <a:pt x="92" y="27"/>
                        <a:pt x="92" y="23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115" y="31"/>
                        <a:pt x="115" y="31"/>
                        <a:pt x="115" y="31"/>
                      </a:cubicBezTo>
                      <a:lnTo>
                        <a:pt x="104" y="31"/>
                      </a:lnTo>
                      <a:close/>
                      <a:moveTo>
                        <a:pt x="104" y="31"/>
                      </a:moveTo>
                      <a:cubicBezTo>
                        <a:pt x="104" y="31"/>
                        <a:pt x="104" y="31"/>
                        <a:pt x="104" y="31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33"/>
                <p:cNvSpPr>
                  <a:spLocks noEditPoints="1"/>
                </p:cNvSpPr>
                <p:nvPr/>
              </p:nvSpPr>
              <p:spPr bwMode="auto">
                <a:xfrm>
                  <a:off x="6543675" y="2786063"/>
                  <a:ext cx="66675" cy="11113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21" y="4"/>
                    </a:cxn>
                    <a:cxn ang="0">
                      <a:pos x="23" y="2"/>
                    </a:cxn>
                    <a:cxn ang="0">
                      <a:pos x="21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23" h="4">
                      <a:moveTo>
                        <a:pt x="1" y="4"/>
                      </a:move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2" y="4"/>
                        <a:pt x="23" y="3"/>
                        <a:pt x="23" y="2"/>
                      </a:cubicBezTo>
                      <a:cubicBezTo>
                        <a:pt x="23" y="1"/>
                        <a:pt x="22" y="0"/>
                        <a:pt x="2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lose/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134"/>
                <p:cNvSpPr>
                  <a:spLocks noEditPoints="1"/>
                </p:cNvSpPr>
                <p:nvPr/>
              </p:nvSpPr>
              <p:spPr bwMode="auto">
                <a:xfrm>
                  <a:off x="6543675" y="2820988"/>
                  <a:ext cx="66675" cy="9525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21" y="3"/>
                    </a:cxn>
                    <a:cxn ang="0">
                      <a:pos x="23" y="1"/>
                    </a:cxn>
                    <a:cxn ang="0">
                      <a:pos x="2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23" h="3">
                      <a:moveTo>
                        <a:pt x="1" y="3"/>
                      </a:move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2" y="3"/>
                        <a:pt x="23" y="2"/>
                        <a:pt x="23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lose/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135"/>
                <p:cNvSpPr>
                  <a:spLocks noEditPoints="1"/>
                </p:cNvSpPr>
                <p:nvPr/>
              </p:nvSpPr>
              <p:spPr bwMode="auto">
                <a:xfrm>
                  <a:off x="6543675" y="2852738"/>
                  <a:ext cx="142875" cy="1270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4"/>
                    </a:cxn>
                    <a:cxn ang="0">
                      <a:pos x="48" y="4"/>
                    </a:cxn>
                    <a:cxn ang="0">
                      <a:pos x="49" y="2"/>
                    </a:cxn>
                    <a:cxn ang="0">
                      <a:pos x="48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9" h="4">
                      <a:moveTo>
                        <a:pt x="0" y="2"/>
                      </a:move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48" y="4"/>
                        <a:pt x="48" y="4"/>
                        <a:pt x="48" y="4"/>
                      </a:cubicBezTo>
                      <a:cubicBezTo>
                        <a:pt x="49" y="4"/>
                        <a:pt x="49" y="3"/>
                        <a:pt x="49" y="2"/>
                      </a:cubicBezTo>
                      <a:cubicBezTo>
                        <a:pt x="49" y="1"/>
                        <a:pt x="49" y="0"/>
                        <a:pt x="48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136"/>
                <p:cNvSpPr>
                  <a:spLocks noEditPoints="1"/>
                </p:cNvSpPr>
                <p:nvPr/>
              </p:nvSpPr>
              <p:spPr bwMode="auto">
                <a:xfrm>
                  <a:off x="6418263" y="2921001"/>
                  <a:ext cx="268288" cy="11113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4"/>
                    </a:cxn>
                    <a:cxn ang="0">
                      <a:pos x="91" y="4"/>
                    </a:cxn>
                    <a:cxn ang="0">
                      <a:pos x="92" y="2"/>
                    </a:cxn>
                    <a:cxn ang="0">
                      <a:pos x="91" y="0"/>
                    </a:cxn>
                    <a:cxn ang="0">
                      <a:pos x="91" y="0"/>
                    </a:cxn>
                    <a:cxn ang="0">
                      <a:pos x="91" y="0"/>
                    </a:cxn>
                  </a:cxnLst>
                  <a:rect l="0" t="0" r="r" b="b"/>
                  <a:pathLst>
                    <a:path w="92" h="4">
                      <a:moveTo>
                        <a:pt x="91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1" y="4"/>
                        <a:pt x="91" y="4"/>
                        <a:pt x="91" y="4"/>
                      </a:cubicBezTo>
                      <a:cubicBezTo>
                        <a:pt x="92" y="4"/>
                        <a:pt x="92" y="3"/>
                        <a:pt x="92" y="2"/>
                      </a:cubicBezTo>
                      <a:cubicBezTo>
                        <a:pt x="92" y="1"/>
                        <a:pt x="92" y="0"/>
                        <a:pt x="91" y="0"/>
                      </a:cubicBezTo>
                      <a:close/>
                      <a:moveTo>
                        <a:pt x="91" y="0"/>
                      </a:moveTo>
                      <a:cubicBezTo>
                        <a:pt x="91" y="0"/>
                        <a:pt x="91" y="0"/>
                        <a:pt x="91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37"/>
                <p:cNvSpPr>
                  <a:spLocks noEditPoints="1"/>
                </p:cNvSpPr>
                <p:nvPr/>
              </p:nvSpPr>
              <p:spPr bwMode="auto">
                <a:xfrm>
                  <a:off x="6418263" y="2955926"/>
                  <a:ext cx="268288" cy="9525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3"/>
                    </a:cxn>
                    <a:cxn ang="0">
                      <a:pos x="91" y="3"/>
                    </a:cxn>
                    <a:cxn ang="0">
                      <a:pos x="92" y="1"/>
                    </a:cxn>
                    <a:cxn ang="0">
                      <a:pos x="91" y="0"/>
                    </a:cxn>
                    <a:cxn ang="0">
                      <a:pos x="91" y="0"/>
                    </a:cxn>
                    <a:cxn ang="0">
                      <a:pos x="91" y="0"/>
                    </a:cxn>
                  </a:cxnLst>
                  <a:rect l="0" t="0" r="r" b="b"/>
                  <a:pathLst>
                    <a:path w="92" h="3">
                      <a:moveTo>
                        <a:pt x="91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91" y="3"/>
                        <a:pt x="91" y="3"/>
                        <a:pt x="91" y="3"/>
                      </a:cubicBezTo>
                      <a:cubicBezTo>
                        <a:pt x="92" y="3"/>
                        <a:pt x="92" y="3"/>
                        <a:pt x="92" y="1"/>
                      </a:cubicBezTo>
                      <a:cubicBezTo>
                        <a:pt x="92" y="0"/>
                        <a:pt x="92" y="0"/>
                        <a:pt x="91" y="0"/>
                      </a:cubicBezTo>
                      <a:close/>
                      <a:moveTo>
                        <a:pt x="91" y="0"/>
                      </a:moveTo>
                      <a:cubicBezTo>
                        <a:pt x="91" y="0"/>
                        <a:pt x="91" y="0"/>
                        <a:pt x="91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38"/>
                <p:cNvSpPr>
                  <a:spLocks noEditPoints="1"/>
                </p:cNvSpPr>
                <p:nvPr/>
              </p:nvSpPr>
              <p:spPr bwMode="auto">
                <a:xfrm>
                  <a:off x="6418263" y="2987676"/>
                  <a:ext cx="268288" cy="12700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4"/>
                    </a:cxn>
                    <a:cxn ang="0">
                      <a:pos x="91" y="4"/>
                    </a:cxn>
                    <a:cxn ang="0">
                      <a:pos x="92" y="2"/>
                    </a:cxn>
                    <a:cxn ang="0">
                      <a:pos x="91" y="0"/>
                    </a:cxn>
                    <a:cxn ang="0">
                      <a:pos x="91" y="0"/>
                    </a:cxn>
                    <a:cxn ang="0">
                      <a:pos x="91" y="0"/>
                    </a:cxn>
                  </a:cxnLst>
                  <a:rect l="0" t="0" r="r" b="b"/>
                  <a:pathLst>
                    <a:path w="92" h="4">
                      <a:moveTo>
                        <a:pt x="91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1" y="4"/>
                        <a:pt x="91" y="4"/>
                        <a:pt x="91" y="4"/>
                      </a:cubicBezTo>
                      <a:cubicBezTo>
                        <a:pt x="92" y="4"/>
                        <a:pt x="92" y="3"/>
                        <a:pt x="92" y="2"/>
                      </a:cubicBezTo>
                      <a:cubicBezTo>
                        <a:pt x="92" y="1"/>
                        <a:pt x="92" y="0"/>
                        <a:pt x="91" y="0"/>
                      </a:cubicBezTo>
                      <a:close/>
                      <a:moveTo>
                        <a:pt x="91" y="0"/>
                      </a:moveTo>
                      <a:cubicBezTo>
                        <a:pt x="91" y="0"/>
                        <a:pt x="91" y="0"/>
                        <a:pt x="91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39"/>
                <p:cNvSpPr>
                  <a:spLocks noEditPoints="1"/>
                </p:cNvSpPr>
                <p:nvPr/>
              </p:nvSpPr>
              <p:spPr bwMode="auto">
                <a:xfrm>
                  <a:off x="6418263" y="2889251"/>
                  <a:ext cx="268288" cy="7938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3"/>
                    </a:cxn>
                    <a:cxn ang="0">
                      <a:pos x="91" y="3"/>
                    </a:cxn>
                    <a:cxn ang="0">
                      <a:pos x="92" y="1"/>
                    </a:cxn>
                    <a:cxn ang="0">
                      <a:pos x="91" y="0"/>
                    </a:cxn>
                    <a:cxn ang="0">
                      <a:pos x="91" y="0"/>
                    </a:cxn>
                    <a:cxn ang="0">
                      <a:pos x="91" y="0"/>
                    </a:cxn>
                  </a:cxnLst>
                  <a:rect l="0" t="0" r="r" b="b"/>
                  <a:pathLst>
                    <a:path w="92" h="3">
                      <a:moveTo>
                        <a:pt x="91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91" y="3"/>
                        <a:pt x="91" y="3"/>
                        <a:pt x="91" y="3"/>
                      </a:cubicBezTo>
                      <a:cubicBezTo>
                        <a:pt x="92" y="3"/>
                        <a:pt x="92" y="3"/>
                        <a:pt x="92" y="1"/>
                      </a:cubicBezTo>
                      <a:cubicBezTo>
                        <a:pt x="92" y="0"/>
                        <a:pt x="92" y="0"/>
                        <a:pt x="91" y="0"/>
                      </a:cubicBezTo>
                      <a:close/>
                      <a:moveTo>
                        <a:pt x="91" y="0"/>
                      </a:moveTo>
                      <a:cubicBezTo>
                        <a:pt x="91" y="0"/>
                        <a:pt x="91" y="0"/>
                        <a:pt x="91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140"/>
                <p:cNvSpPr>
                  <a:spLocks noEditPoints="1"/>
                </p:cNvSpPr>
                <p:nvPr/>
              </p:nvSpPr>
              <p:spPr bwMode="auto">
                <a:xfrm>
                  <a:off x="6418263" y="2774951"/>
                  <a:ext cx="101600" cy="90488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31" y="31"/>
                    </a:cxn>
                    <a:cxn ang="0">
                      <a:pos x="35" y="27"/>
                    </a:cxn>
                    <a:cxn ang="0">
                      <a:pos x="35" y="4"/>
                    </a:cxn>
                    <a:cxn ang="0">
                      <a:pos x="3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0" y="27"/>
                    </a:cxn>
                    <a:cxn ang="0">
                      <a:pos x="4" y="31"/>
                    </a:cxn>
                    <a:cxn ang="0">
                      <a:pos x="8" y="8"/>
                    </a:cxn>
                    <a:cxn ang="0">
                      <a:pos x="27" y="8"/>
                    </a:cxn>
                    <a:cxn ang="0">
                      <a:pos x="27" y="23"/>
                    </a:cxn>
                    <a:cxn ang="0">
                      <a:pos x="8" y="23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35" h="31">
                      <a:moveTo>
                        <a:pt x="4" y="31"/>
                      </a:move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33" y="31"/>
                        <a:pt x="35" y="29"/>
                        <a:pt x="35" y="27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5" y="2"/>
                        <a:pt x="33" y="0"/>
                        <a:pt x="31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1"/>
                        <a:pt x="4" y="31"/>
                      </a:cubicBezTo>
                      <a:close/>
                      <a:moveTo>
                        <a:pt x="8" y="8"/>
                      </a:moveTo>
                      <a:cubicBezTo>
                        <a:pt x="27" y="8"/>
                        <a:pt x="27" y="8"/>
                        <a:pt x="27" y="8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lnTo>
                        <a:pt x="8" y="8"/>
                      </a:lnTo>
                      <a:close/>
                      <a:moveTo>
                        <a:pt x="8" y="8"/>
                      </a:moveTo>
                      <a:cubicBezTo>
                        <a:pt x="8" y="8"/>
                        <a:pt x="8" y="8"/>
                        <a:pt x="8" y="8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0" name="组合 29"/>
            <p:cNvGrpSpPr/>
            <p:nvPr/>
          </p:nvGrpSpPr>
          <p:grpSpPr>
            <a:xfrm>
              <a:off x="6999234" y="1590286"/>
              <a:ext cx="755709" cy="755708"/>
              <a:chOff x="7029325" y="1939068"/>
              <a:chExt cx="1220007" cy="1220006"/>
            </a:xfrm>
          </p:grpSpPr>
          <p:sp>
            <p:nvSpPr>
              <p:cNvPr id="31" name="Circle"/>
              <p:cNvSpPr/>
              <p:nvPr/>
            </p:nvSpPr>
            <p:spPr>
              <a:xfrm rot="10800000">
                <a:off x="7029325" y="1939068"/>
                <a:ext cx="1220007" cy="1220006"/>
              </a:xfrm>
              <a:prstGeom prst="ellipse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25400" tIns="25400" rIns="25400" bIns="25400" anchor="ctr"/>
              <a:lstStyle/>
              <a:p>
                <a:pPr defTabSz="577850">
                  <a:defRPr sz="66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300">
                  <a:cs typeface="+mn-ea"/>
                  <a:sym typeface="+mn-lt"/>
                </a:endParaRPr>
              </a:p>
            </p:txBody>
          </p:sp>
          <p:grpSp>
            <p:nvGrpSpPr>
              <p:cNvPr id="32" name="Group 179"/>
              <p:cNvGrpSpPr/>
              <p:nvPr/>
            </p:nvGrpSpPr>
            <p:grpSpPr>
              <a:xfrm>
                <a:off x="7476484" y="2349072"/>
                <a:ext cx="341108" cy="458174"/>
                <a:chOff x="7192963" y="2706688"/>
                <a:chExt cx="268288" cy="360363"/>
              </a:xfrm>
              <a:solidFill>
                <a:schemeClr val="bg1"/>
              </a:solidFill>
            </p:grpSpPr>
            <p:sp>
              <p:nvSpPr>
                <p:cNvPr id="33" name="Freeform 141"/>
                <p:cNvSpPr>
                  <a:spLocks noEditPoints="1"/>
                </p:cNvSpPr>
                <p:nvPr/>
              </p:nvSpPr>
              <p:spPr bwMode="auto">
                <a:xfrm>
                  <a:off x="7259638" y="2771776"/>
                  <a:ext cx="134938" cy="134938"/>
                </a:xfrm>
                <a:custGeom>
                  <a:avLst/>
                  <a:gdLst/>
                  <a:ahLst/>
                  <a:cxnLst>
                    <a:cxn ang="0">
                      <a:pos x="23" y="46"/>
                    </a:cxn>
                    <a:cxn ang="0">
                      <a:pos x="46" y="23"/>
                    </a:cxn>
                    <a:cxn ang="0">
                      <a:pos x="23" y="0"/>
                    </a:cxn>
                    <a:cxn ang="0">
                      <a:pos x="0" y="23"/>
                    </a:cxn>
                    <a:cxn ang="0">
                      <a:pos x="23" y="46"/>
                    </a:cxn>
                    <a:cxn ang="0">
                      <a:pos x="23" y="4"/>
                    </a:cxn>
                    <a:cxn ang="0">
                      <a:pos x="42" y="23"/>
                    </a:cxn>
                    <a:cxn ang="0">
                      <a:pos x="23" y="42"/>
                    </a:cxn>
                    <a:cxn ang="0">
                      <a:pos x="4" y="23"/>
                    </a:cxn>
                    <a:cxn ang="0">
                      <a:pos x="23" y="4"/>
                    </a:cxn>
                    <a:cxn ang="0">
                      <a:pos x="23" y="4"/>
                    </a:cxn>
                    <a:cxn ang="0">
                      <a:pos x="23" y="4"/>
                    </a:cxn>
                  </a:cxnLst>
                  <a:rect l="0" t="0" r="r" b="b"/>
                  <a:pathLst>
                    <a:path w="46" h="46">
                      <a:moveTo>
                        <a:pt x="23" y="46"/>
                      </a:moveTo>
                      <a:cubicBezTo>
                        <a:pt x="35" y="46"/>
                        <a:pt x="46" y="36"/>
                        <a:pt x="46" y="23"/>
                      </a:cubicBezTo>
                      <a:cubicBezTo>
                        <a:pt x="46" y="11"/>
                        <a:pt x="35" y="0"/>
                        <a:pt x="23" y="0"/>
                      </a:cubicBezTo>
                      <a:cubicBezTo>
                        <a:pt x="10" y="0"/>
                        <a:pt x="0" y="11"/>
                        <a:pt x="0" y="23"/>
                      </a:cubicBezTo>
                      <a:cubicBezTo>
                        <a:pt x="0" y="36"/>
                        <a:pt x="10" y="46"/>
                        <a:pt x="23" y="46"/>
                      </a:cubicBezTo>
                      <a:close/>
                      <a:moveTo>
                        <a:pt x="23" y="4"/>
                      </a:moveTo>
                      <a:cubicBezTo>
                        <a:pt x="33" y="4"/>
                        <a:pt x="42" y="13"/>
                        <a:pt x="42" y="23"/>
                      </a:cubicBezTo>
                      <a:cubicBezTo>
                        <a:pt x="42" y="34"/>
                        <a:pt x="33" y="42"/>
                        <a:pt x="23" y="42"/>
                      </a:cubicBezTo>
                      <a:cubicBezTo>
                        <a:pt x="12" y="42"/>
                        <a:pt x="4" y="34"/>
                        <a:pt x="4" y="23"/>
                      </a:cubicBezTo>
                      <a:cubicBezTo>
                        <a:pt x="4" y="13"/>
                        <a:pt x="12" y="4"/>
                        <a:pt x="23" y="4"/>
                      </a:cubicBezTo>
                      <a:close/>
                      <a:moveTo>
                        <a:pt x="23" y="4"/>
                      </a:moveTo>
                      <a:cubicBezTo>
                        <a:pt x="23" y="4"/>
                        <a:pt x="23" y="4"/>
                        <a:pt x="23" y="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142"/>
                <p:cNvSpPr>
                  <a:spLocks noEditPoints="1"/>
                </p:cNvSpPr>
                <p:nvPr/>
              </p:nvSpPr>
              <p:spPr bwMode="auto">
                <a:xfrm>
                  <a:off x="7192963" y="2706688"/>
                  <a:ext cx="268288" cy="36036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0" y="46"/>
                    </a:cxn>
                    <a:cxn ang="0">
                      <a:pos x="40" y="120"/>
                    </a:cxn>
                    <a:cxn ang="0">
                      <a:pos x="46" y="123"/>
                    </a:cxn>
                    <a:cxn ang="0">
                      <a:pos x="46" y="123"/>
                    </a:cxn>
                    <a:cxn ang="0">
                      <a:pos x="52" y="120"/>
                    </a:cxn>
                    <a:cxn ang="0">
                      <a:pos x="92" y="46"/>
                    </a:cxn>
                    <a:cxn ang="0">
                      <a:pos x="46" y="0"/>
                    </a:cxn>
                    <a:cxn ang="0">
                      <a:pos x="46" y="115"/>
                    </a:cxn>
                    <a:cxn ang="0">
                      <a:pos x="46" y="115"/>
                    </a:cxn>
                    <a:cxn ang="0">
                      <a:pos x="45" y="115"/>
                    </a:cxn>
                    <a:cxn ang="0">
                      <a:pos x="7" y="46"/>
                    </a:cxn>
                    <a:cxn ang="0">
                      <a:pos x="46" y="8"/>
                    </a:cxn>
                    <a:cxn ang="0">
                      <a:pos x="84" y="46"/>
                    </a:cxn>
                    <a:cxn ang="0">
                      <a:pos x="46" y="115"/>
                    </a:cxn>
                    <a:cxn ang="0">
                      <a:pos x="46" y="115"/>
                    </a:cxn>
                    <a:cxn ang="0">
                      <a:pos x="46" y="115"/>
                    </a:cxn>
                  </a:cxnLst>
                  <a:rect l="0" t="0" r="r" b="b"/>
                  <a:pathLst>
                    <a:path w="92" h="123">
                      <a:moveTo>
                        <a:pt x="46" y="0"/>
                      </a:moveTo>
                      <a:cubicBezTo>
                        <a:pt x="20" y="0"/>
                        <a:pt x="0" y="21"/>
                        <a:pt x="0" y="46"/>
                      </a:cubicBezTo>
                      <a:cubicBezTo>
                        <a:pt x="0" y="73"/>
                        <a:pt x="23" y="101"/>
                        <a:pt x="40" y="120"/>
                      </a:cubicBezTo>
                      <a:cubicBezTo>
                        <a:pt x="40" y="120"/>
                        <a:pt x="42" y="123"/>
                        <a:pt x="46" y="123"/>
                      </a:cubicBezTo>
                      <a:cubicBezTo>
                        <a:pt x="46" y="123"/>
                        <a:pt x="46" y="123"/>
                        <a:pt x="46" y="123"/>
                      </a:cubicBezTo>
                      <a:cubicBezTo>
                        <a:pt x="49" y="123"/>
                        <a:pt x="52" y="120"/>
                        <a:pt x="52" y="120"/>
                      </a:cubicBezTo>
                      <a:cubicBezTo>
                        <a:pt x="69" y="101"/>
                        <a:pt x="92" y="73"/>
                        <a:pt x="92" y="46"/>
                      </a:cubicBezTo>
                      <a:cubicBezTo>
                        <a:pt x="92" y="21"/>
                        <a:pt x="71" y="0"/>
                        <a:pt x="46" y="0"/>
                      </a:cubicBezTo>
                      <a:close/>
                      <a:moveTo>
                        <a:pt x="46" y="115"/>
                      </a:moveTo>
                      <a:cubicBezTo>
                        <a:pt x="46" y="115"/>
                        <a:pt x="46" y="115"/>
                        <a:pt x="46" y="115"/>
                      </a:cubicBezTo>
                      <a:cubicBezTo>
                        <a:pt x="46" y="115"/>
                        <a:pt x="45" y="115"/>
                        <a:pt x="45" y="115"/>
                      </a:cubicBezTo>
                      <a:cubicBezTo>
                        <a:pt x="31" y="98"/>
                        <a:pt x="7" y="71"/>
                        <a:pt x="7" y="46"/>
                      </a:cubicBezTo>
                      <a:cubicBezTo>
                        <a:pt x="7" y="25"/>
                        <a:pt x="25" y="8"/>
                        <a:pt x="46" y="8"/>
                      </a:cubicBezTo>
                      <a:cubicBezTo>
                        <a:pt x="67" y="8"/>
                        <a:pt x="84" y="25"/>
                        <a:pt x="84" y="46"/>
                      </a:cubicBezTo>
                      <a:cubicBezTo>
                        <a:pt x="84" y="71"/>
                        <a:pt x="60" y="98"/>
                        <a:pt x="46" y="115"/>
                      </a:cubicBezTo>
                      <a:close/>
                      <a:moveTo>
                        <a:pt x="46" y="115"/>
                      </a:moveTo>
                      <a:cubicBezTo>
                        <a:pt x="46" y="115"/>
                        <a:pt x="46" y="115"/>
                        <a:pt x="46" y="115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5" name="组合 34"/>
            <p:cNvGrpSpPr/>
            <p:nvPr/>
          </p:nvGrpSpPr>
          <p:grpSpPr>
            <a:xfrm>
              <a:off x="6994442" y="4020169"/>
              <a:ext cx="755709" cy="755708"/>
              <a:chOff x="7024533" y="4368951"/>
              <a:chExt cx="1220007" cy="1220006"/>
            </a:xfrm>
          </p:grpSpPr>
          <p:sp>
            <p:nvSpPr>
              <p:cNvPr id="36" name="Circle"/>
              <p:cNvSpPr/>
              <p:nvPr/>
            </p:nvSpPr>
            <p:spPr>
              <a:xfrm rot="10800000">
                <a:off x="7024533" y="4368951"/>
                <a:ext cx="1220007" cy="1220006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25400" tIns="25400" rIns="25400" bIns="25400" anchor="ctr"/>
              <a:lstStyle/>
              <a:p>
                <a:pPr defTabSz="577850">
                  <a:defRPr sz="66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300">
                  <a:cs typeface="+mn-ea"/>
                  <a:sym typeface="+mn-lt"/>
                </a:endParaRPr>
              </a:p>
            </p:txBody>
          </p:sp>
          <p:sp>
            <p:nvSpPr>
              <p:cNvPr id="37" name="Freeform 143"/>
              <p:cNvSpPr>
                <a:spLocks noEditPoints="1"/>
              </p:cNvSpPr>
              <p:nvPr/>
            </p:nvSpPr>
            <p:spPr bwMode="auto">
              <a:xfrm>
                <a:off x="7418960" y="4822527"/>
                <a:ext cx="456156" cy="300741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15" y="0"/>
                  </a:cxn>
                  <a:cxn ang="0">
                    <a:pos x="0" y="16"/>
                  </a:cxn>
                  <a:cxn ang="0">
                    <a:pos x="0" y="65"/>
                  </a:cxn>
                  <a:cxn ang="0">
                    <a:pos x="15" y="81"/>
                  </a:cxn>
                  <a:cxn ang="0">
                    <a:pos x="107" y="81"/>
                  </a:cxn>
                  <a:cxn ang="0">
                    <a:pos x="123" y="65"/>
                  </a:cxn>
                  <a:cxn ang="0">
                    <a:pos x="123" y="16"/>
                  </a:cxn>
                  <a:cxn ang="0">
                    <a:pos x="107" y="0"/>
                  </a:cxn>
                  <a:cxn ang="0">
                    <a:pos x="8" y="20"/>
                  </a:cxn>
                  <a:cxn ang="0">
                    <a:pos x="34" y="41"/>
                  </a:cxn>
                  <a:cxn ang="0">
                    <a:pos x="8" y="61"/>
                  </a:cxn>
                  <a:cxn ang="0">
                    <a:pos x="8" y="20"/>
                  </a:cxn>
                  <a:cxn ang="0">
                    <a:pos x="115" y="65"/>
                  </a:cxn>
                  <a:cxn ang="0">
                    <a:pos x="107" y="73"/>
                  </a:cxn>
                  <a:cxn ang="0">
                    <a:pos x="15" y="73"/>
                  </a:cxn>
                  <a:cxn ang="0">
                    <a:pos x="8" y="65"/>
                  </a:cxn>
                  <a:cxn ang="0">
                    <a:pos x="38" y="43"/>
                  </a:cxn>
                  <a:cxn ang="0">
                    <a:pos x="54" y="56"/>
                  </a:cxn>
                  <a:cxn ang="0">
                    <a:pos x="61" y="58"/>
                  </a:cxn>
                  <a:cxn ang="0">
                    <a:pos x="68" y="56"/>
                  </a:cxn>
                  <a:cxn ang="0">
                    <a:pos x="85" y="43"/>
                  </a:cxn>
                  <a:cxn ang="0">
                    <a:pos x="115" y="65"/>
                  </a:cxn>
                  <a:cxn ang="0">
                    <a:pos x="115" y="61"/>
                  </a:cxn>
                  <a:cxn ang="0">
                    <a:pos x="88" y="41"/>
                  </a:cxn>
                  <a:cxn ang="0">
                    <a:pos x="115" y="20"/>
                  </a:cxn>
                  <a:cxn ang="0">
                    <a:pos x="115" y="61"/>
                  </a:cxn>
                  <a:cxn ang="0">
                    <a:pos x="66" y="52"/>
                  </a:cxn>
                  <a:cxn ang="0">
                    <a:pos x="61" y="54"/>
                  </a:cxn>
                  <a:cxn ang="0">
                    <a:pos x="57" y="52"/>
                  </a:cxn>
                  <a:cxn ang="0">
                    <a:pos x="41" y="41"/>
                  </a:cxn>
                  <a:cxn ang="0">
                    <a:pos x="38" y="38"/>
                  </a:cxn>
                  <a:cxn ang="0">
                    <a:pos x="8" y="16"/>
                  </a:cxn>
                  <a:cxn ang="0">
                    <a:pos x="15" y="8"/>
                  </a:cxn>
                  <a:cxn ang="0">
                    <a:pos x="107" y="8"/>
                  </a:cxn>
                  <a:cxn ang="0">
                    <a:pos x="115" y="16"/>
                  </a:cxn>
                  <a:cxn ang="0">
                    <a:pos x="66" y="52"/>
                  </a:cxn>
                  <a:cxn ang="0">
                    <a:pos x="66" y="52"/>
                  </a:cxn>
                  <a:cxn ang="0">
                    <a:pos x="66" y="52"/>
                  </a:cxn>
                </a:cxnLst>
                <a:rect l="0" t="0" r="r" b="b"/>
                <a:pathLst>
                  <a:path w="123" h="81">
                    <a:moveTo>
                      <a:pt x="107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74"/>
                      <a:pt x="7" y="81"/>
                      <a:pt x="15" y="81"/>
                    </a:cubicBezTo>
                    <a:cubicBezTo>
                      <a:pt x="107" y="81"/>
                      <a:pt x="107" y="81"/>
                      <a:pt x="107" y="81"/>
                    </a:cubicBezTo>
                    <a:cubicBezTo>
                      <a:pt x="116" y="81"/>
                      <a:pt x="123" y="74"/>
                      <a:pt x="123" y="65"/>
                    </a:cubicBez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7"/>
                      <a:pt x="116" y="0"/>
                      <a:pt x="107" y="0"/>
                    </a:cubicBezTo>
                    <a:close/>
                    <a:moveTo>
                      <a:pt x="8" y="20"/>
                    </a:moveTo>
                    <a:cubicBezTo>
                      <a:pt x="34" y="41"/>
                      <a:pt x="34" y="41"/>
                      <a:pt x="34" y="41"/>
                    </a:cubicBezTo>
                    <a:cubicBezTo>
                      <a:pt x="8" y="61"/>
                      <a:pt x="8" y="61"/>
                      <a:pt x="8" y="61"/>
                    </a:cubicBezTo>
                    <a:lnTo>
                      <a:pt x="8" y="20"/>
                    </a:lnTo>
                    <a:close/>
                    <a:moveTo>
                      <a:pt x="115" y="65"/>
                    </a:moveTo>
                    <a:cubicBezTo>
                      <a:pt x="115" y="70"/>
                      <a:pt x="112" y="73"/>
                      <a:pt x="107" y="73"/>
                    </a:cubicBezTo>
                    <a:cubicBezTo>
                      <a:pt x="15" y="73"/>
                      <a:pt x="15" y="73"/>
                      <a:pt x="15" y="73"/>
                    </a:cubicBezTo>
                    <a:cubicBezTo>
                      <a:pt x="11" y="73"/>
                      <a:pt x="8" y="70"/>
                      <a:pt x="8" y="65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6" y="57"/>
                      <a:pt x="59" y="58"/>
                      <a:pt x="61" y="58"/>
                    </a:cubicBezTo>
                    <a:cubicBezTo>
                      <a:pt x="64" y="58"/>
                      <a:pt x="66" y="57"/>
                      <a:pt x="68" y="56"/>
                    </a:cubicBezTo>
                    <a:cubicBezTo>
                      <a:pt x="85" y="43"/>
                      <a:pt x="85" y="43"/>
                      <a:pt x="85" y="43"/>
                    </a:cubicBezTo>
                    <a:lnTo>
                      <a:pt x="115" y="65"/>
                    </a:lnTo>
                    <a:close/>
                    <a:moveTo>
                      <a:pt x="115" y="61"/>
                    </a:moveTo>
                    <a:cubicBezTo>
                      <a:pt x="88" y="41"/>
                      <a:pt x="88" y="41"/>
                      <a:pt x="88" y="41"/>
                    </a:cubicBezTo>
                    <a:cubicBezTo>
                      <a:pt x="115" y="20"/>
                      <a:pt x="115" y="20"/>
                      <a:pt x="115" y="20"/>
                    </a:cubicBezTo>
                    <a:lnTo>
                      <a:pt x="115" y="61"/>
                    </a:lnTo>
                    <a:close/>
                    <a:moveTo>
                      <a:pt x="66" y="52"/>
                    </a:moveTo>
                    <a:cubicBezTo>
                      <a:pt x="65" y="53"/>
                      <a:pt x="63" y="54"/>
                      <a:pt x="61" y="54"/>
                    </a:cubicBezTo>
                    <a:cubicBezTo>
                      <a:pt x="60" y="54"/>
                      <a:pt x="58" y="53"/>
                      <a:pt x="57" y="5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1"/>
                      <a:pt x="11" y="8"/>
                      <a:pt x="15" y="8"/>
                    </a:cubicBezTo>
                    <a:cubicBezTo>
                      <a:pt x="107" y="8"/>
                      <a:pt x="107" y="8"/>
                      <a:pt x="107" y="8"/>
                    </a:cubicBezTo>
                    <a:cubicBezTo>
                      <a:pt x="112" y="8"/>
                      <a:pt x="115" y="11"/>
                      <a:pt x="115" y="16"/>
                    </a:cubicBezTo>
                    <a:lnTo>
                      <a:pt x="66" y="52"/>
                    </a:lnTo>
                    <a:close/>
                    <a:moveTo>
                      <a:pt x="66" y="52"/>
                    </a:moveTo>
                    <a:cubicBezTo>
                      <a:pt x="66" y="52"/>
                      <a:pt x="66" y="52"/>
                      <a:pt x="66" y="5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5091346" y="2470861"/>
              <a:ext cx="1600910" cy="1557322"/>
              <a:chOff x="5295545" y="3339077"/>
              <a:chExt cx="1600910" cy="1557322"/>
            </a:xfrm>
          </p:grpSpPr>
          <p:sp>
            <p:nvSpPr>
              <p:cNvPr id="39" name="Circle"/>
              <p:cNvSpPr/>
              <p:nvPr/>
            </p:nvSpPr>
            <p:spPr>
              <a:xfrm rot="10800000">
                <a:off x="5493136" y="3509647"/>
                <a:ext cx="1208609" cy="1208609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miter lim="400000"/>
              </a:ln>
            </p:spPr>
            <p:txBody>
              <a:bodyPr lIns="25400" tIns="25400" rIns="25400" bIns="25400" anchor="ctr"/>
              <a:lstStyle/>
              <a:p>
                <a:pPr defTabSz="577850">
                  <a:defRPr sz="66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300">
                  <a:cs typeface="+mn-ea"/>
                  <a:sym typeface="+mn-lt"/>
                </a:endParaRPr>
              </a:p>
            </p:txBody>
          </p:sp>
          <p:sp>
            <p:nvSpPr>
              <p:cNvPr id="40" name="Arrow"/>
              <p:cNvSpPr/>
              <p:nvPr/>
            </p:nvSpPr>
            <p:spPr>
              <a:xfrm rot="2700000" flipH="1">
                <a:off x="5295545" y="3339077"/>
                <a:ext cx="396265" cy="396265"/>
              </a:xfrm>
              <a:prstGeom prst="rightArrow">
                <a:avLst>
                  <a:gd name="adj1" fmla="val 32000"/>
                  <a:gd name="adj2" fmla="val 44000"/>
                </a:avLst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25400" tIns="25400" rIns="25400" bIns="25400" anchor="ctr"/>
              <a:lstStyle/>
              <a:p>
                <a:pPr defTabSz="2921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000">
                  <a:cs typeface="+mn-ea"/>
                  <a:sym typeface="+mn-lt"/>
                </a:endParaRPr>
              </a:p>
            </p:txBody>
          </p:sp>
          <p:sp>
            <p:nvSpPr>
              <p:cNvPr id="41" name="Arrow"/>
              <p:cNvSpPr/>
              <p:nvPr/>
            </p:nvSpPr>
            <p:spPr>
              <a:xfrm rot="18900000">
                <a:off x="6500190" y="3339077"/>
                <a:ext cx="396265" cy="396265"/>
              </a:xfrm>
              <a:prstGeom prst="rightArrow">
                <a:avLst>
                  <a:gd name="adj1" fmla="val 32000"/>
                  <a:gd name="adj2" fmla="val 44000"/>
                </a:avLst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25400" tIns="25400" rIns="25400" bIns="25400" anchor="ctr"/>
              <a:lstStyle/>
              <a:p>
                <a:pPr defTabSz="2921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000">
                  <a:cs typeface="+mn-ea"/>
                  <a:sym typeface="+mn-lt"/>
                </a:endParaRPr>
              </a:p>
            </p:txBody>
          </p:sp>
          <p:sp>
            <p:nvSpPr>
              <p:cNvPr id="42" name="Arrow"/>
              <p:cNvSpPr/>
              <p:nvPr/>
            </p:nvSpPr>
            <p:spPr>
              <a:xfrm rot="13500000" flipH="1">
                <a:off x="6500190" y="4500133"/>
                <a:ext cx="396265" cy="396265"/>
              </a:xfrm>
              <a:prstGeom prst="rightArrow">
                <a:avLst>
                  <a:gd name="adj1" fmla="val 32000"/>
                  <a:gd name="adj2" fmla="val 44000"/>
                </a:avLst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25400" tIns="25400" rIns="25400" bIns="25400" anchor="ctr"/>
              <a:lstStyle/>
              <a:p>
                <a:pPr defTabSz="2921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000">
                  <a:cs typeface="+mn-ea"/>
                  <a:sym typeface="+mn-lt"/>
                </a:endParaRPr>
              </a:p>
            </p:txBody>
          </p:sp>
          <p:sp>
            <p:nvSpPr>
              <p:cNvPr id="43" name="Arrow"/>
              <p:cNvSpPr/>
              <p:nvPr/>
            </p:nvSpPr>
            <p:spPr>
              <a:xfrm rot="8100000">
                <a:off x="5295545" y="4500133"/>
                <a:ext cx="396265" cy="396266"/>
              </a:xfrm>
              <a:prstGeom prst="rightArrow">
                <a:avLst>
                  <a:gd name="adj1" fmla="val 32000"/>
                  <a:gd name="adj2" fmla="val 44000"/>
                </a:avLst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25400" tIns="25400" rIns="25400" bIns="25400" anchor="ctr"/>
              <a:lstStyle/>
              <a:p>
                <a:pPr defTabSz="2921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000">
                  <a:cs typeface="+mn-ea"/>
                  <a:sym typeface="+mn-lt"/>
                </a:endParaRPr>
              </a:p>
            </p:txBody>
          </p:sp>
          <p:grpSp>
            <p:nvGrpSpPr>
              <p:cNvPr id="44" name="Group 177"/>
              <p:cNvGrpSpPr/>
              <p:nvPr/>
            </p:nvGrpSpPr>
            <p:grpSpPr>
              <a:xfrm>
                <a:off x="5766101" y="3808900"/>
                <a:ext cx="662677" cy="568916"/>
                <a:chOff x="8783638" y="3568701"/>
                <a:chExt cx="360363" cy="360363"/>
              </a:xfrm>
              <a:solidFill>
                <a:schemeClr val="accent2"/>
              </a:solidFill>
            </p:grpSpPr>
            <p:sp>
              <p:nvSpPr>
                <p:cNvPr id="45" name="Freeform 99"/>
                <p:cNvSpPr>
                  <a:spLocks noEditPoints="1"/>
                </p:cNvSpPr>
                <p:nvPr/>
              </p:nvSpPr>
              <p:spPr bwMode="auto">
                <a:xfrm>
                  <a:off x="8783638" y="3568701"/>
                  <a:ext cx="360363" cy="360363"/>
                </a:xfrm>
                <a:custGeom>
                  <a:avLst/>
                  <a:gdLst/>
                  <a:ahLst/>
                  <a:cxnLst>
                    <a:cxn ang="0">
                      <a:pos x="80" y="38"/>
                    </a:cxn>
                    <a:cxn ang="0">
                      <a:pos x="62" y="0"/>
                    </a:cxn>
                    <a:cxn ang="0">
                      <a:pos x="35" y="39"/>
                    </a:cxn>
                    <a:cxn ang="0">
                      <a:pos x="31" y="41"/>
                    </a:cxn>
                    <a:cxn ang="0">
                      <a:pos x="12" y="38"/>
                    </a:cxn>
                    <a:cxn ang="0">
                      <a:pos x="0" y="111"/>
                    </a:cxn>
                    <a:cxn ang="0">
                      <a:pos x="23" y="123"/>
                    </a:cxn>
                    <a:cxn ang="0">
                      <a:pos x="34" y="116"/>
                    </a:cxn>
                    <a:cxn ang="0">
                      <a:pos x="35" y="116"/>
                    </a:cxn>
                    <a:cxn ang="0">
                      <a:pos x="73" y="123"/>
                    </a:cxn>
                    <a:cxn ang="0">
                      <a:pos x="108" y="115"/>
                    </a:cxn>
                    <a:cxn ang="0">
                      <a:pos x="110" y="104"/>
                    </a:cxn>
                    <a:cxn ang="0">
                      <a:pos x="116" y="84"/>
                    </a:cxn>
                    <a:cxn ang="0">
                      <a:pos x="120" y="64"/>
                    </a:cxn>
                    <a:cxn ang="0">
                      <a:pos x="123" y="55"/>
                    </a:cxn>
                    <a:cxn ang="0">
                      <a:pos x="112" y="40"/>
                    </a:cxn>
                    <a:cxn ang="0">
                      <a:pos x="23" y="115"/>
                    </a:cxn>
                    <a:cxn ang="0">
                      <a:pos x="8" y="111"/>
                    </a:cxn>
                    <a:cxn ang="0">
                      <a:pos x="12" y="46"/>
                    </a:cxn>
                    <a:cxn ang="0">
                      <a:pos x="27" y="50"/>
                    </a:cxn>
                    <a:cxn ang="0">
                      <a:pos x="115" y="56"/>
                    </a:cxn>
                    <a:cxn ang="0">
                      <a:pos x="100" y="61"/>
                    </a:cxn>
                    <a:cxn ang="0">
                      <a:pos x="100" y="65"/>
                    </a:cxn>
                    <a:cxn ang="0">
                      <a:pos x="114" y="72"/>
                    </a:cxn>
                    <a:cxn ang="0">
                      <a:pos x="96" y="81"/>
                    </a:cxn>
                    <a:cxn ang="0">
                      <a:pos x="96" y="84"/>
                    </a:cxn>
                    <a:cxn ang="0">
                      <a:pos x="109" y="92"/>
                    </a:cxn>
                    <a:cxn ang="0">
                      <a:pos x="92" y="100"/>
                    </a:cxn>
                    <a:cxn ang="0">
                      <a:pos x="92" y="104"/>
                    </a:cxn>
                    <a:cxn ang="0">
                      <a:pos x="102" y="109"/>
                    </a:cxn>
                    <a:cxn ang="0">
                      <a:pos x="94" y="115"/>
                    </a:cxn>
                    <a:cxn ang="0">
                      <a:pos x="52" y="113"/>
                    </a:cxn>
                    <a:cxn ang="0">
                      <a:pos x="31" y="105"/>
                    </a:cxn>
                    <a:cxn ang="0">
                      <a:pos x="34" y="48"/>
                    </a:cxn>
                    <a:cxn ang="0">
                      <a:pos x="58" y="11"/>
                    </a:cxn>
                    <a:cxn ang="0">
                      <a:pos x="73" y="26"/>
                    </a:cxn>
                    <a:cxn ang="0">
                      <a:pos x="111" y="47"/>
                    </a:cxn>
                    <a:cxn ang="0">
                      <a:pos x="115" y="56"/>
                    </a:cxn>
                    <a:cxn ang="0">
                      <a:pos x="115" y="56"/>
                    </a:cxn>
                  </a:cxnLst>
                  <a:rect l="0" t="0" r="r" b="b"/>
                  <a:pathLst>
                    <a:path w="123" h="123">
                      <a:moveTo>
                        <a:pt x="112" y="40"/>
                      </a:moveTo>
                      <a:cubicBezTo>
                        <a:pt x="107" y="39"/>
                        <a:pt x="96" y="39"/>
                        <a:pt x="80" y="38"/>
                      </a:cubicBezTo>
                      <a:cubicBezTo>
                        <a:pt x="80" y="35"/>
                        <a:pt x="81" y="32"/>
                        <a:pt x="81" y="26"/>
                      </a:cubicBezTo>
                      <a:cubicBezTo>
                        <a:pt x="81" y="12"/>
                        <a:pt x="71" y="0"/>
                        <a:pt x="62" y="0"/>
                      </a:cubicBezTo>
                      <a:cubicBezTo>
                        <a:pt x="55" y="0"/>
                        <a:pt x="50" y="5"/>
                        <a:pt x="50" y="11"/>
                      </a:cubicBezTo>
                      <a:cubicBezTo>
                        <a:pt x="50" y="19"/>
                        <a:pt x="48" y="32"/>
                        <a:pt x="35" y="39"/>
                      </a:cubicBezTo>
                      <a:cubicBezTo>
                        <a:pt x="34" y="40"/>
                        <a:pt x="31" y="41"/>
                        <a:pt x="31" y="41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29" y="40"/>
                        <a:pt x="26" y="38"/>
                        <a:pt x="23" y="38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6" y="38"/>
                        <a:pt x="0" y="43"/>
                        <a:pt x="0" y="50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8"/>
                        <a:pt x="6" y="123"/>
                        <a:pt x="12" y="123"/>
                      </a:cubicBezTo>
                      <a:cubicBezTo>
                        <a:pt x="23" y="123"/>
                        <a:pt x="23" y="123"/>
                        <a:pt x="23" y="123"/>
                      </a:cubicBezTo>
                      <a:cubicBezTo>
                        <a:pt x="28" y="123"/>
                        <a:pt x="32" y="120"/>
                        <a:pt x="34" y="116"/>
                      </a:cubicBezTo>
                      <a:cubicBezTo>
                        <a:pt x="34" y="116"/>
                        <a:pt x="34" y="116"/>
                        <a:pt x="34" y="116"/>
                      </a:cubicBezTo>
                      <a:cubicBezTo>
                        <a:pt x="34" y="116"/>
                        <a:pt x="34" y="116"/>
                        <a:pt x="35" y="116"/>
                      </a:cubicBezTo>
                      <a:cubicBezTo>
                        <a:pt x="35" y="116"/>
                        <a:pt x="35" y="116"/>
                        <a:pt x="35" y="116"/>
                      </a:cubicBezTo>
                      <a:cubicBezTo>
                        <a:pt x="37" y="117"/>
                        <a:pt x="41" y="118"/>
                        <a:pt x="50" y="120"/>
                      </a:cubicBezTo>
                      <a:cubicBezTo>
                        <a:pt x="52" y="121"/>
                        <a:pt x="63" y="123"/>
                        <a:pt x="73" y="123"/>
                      </a:cubicBezTo>
                      <a:cubicBezTo>
                        <a:pt x="94" y="123"/>
                        <a:pt x="94" y="123"/>
                        <a:pt x="94" y="123"/>
                      </a:cubicBezTo>
                      <a:cubicBezTo>
                        <a:pt x="101" y="123"/>
                        <a:pt x="105" y="120"/>
                        <a:pt x="108" y="115"/>
                      </a:cubicBezTo>
                      <a:cubicBezTo>
                        <a:pt x="108" y="115"/>
                        <a:pt x="109" y="114"/>
                        <a:pt x="110" y="111"/>
                      </a:cubicBezTo>
                      <a:cubicBezTo>
                        <a:pt x="110" y="109"/>
                        <a:pt x="110" y="107"/>
                        <a:pt x="110" y="104"/>
                      </a:cubicBezTo>
                      <a:cubicBezTo>
                        <a:pt x="114" y="102"/>
                        <a:pt x="115" y="97"/>
                        <a:pt x="116" y="95"/>
                      </a:cubicBezTo>
                      <a:cubicBezTo>
                        <a:pt x="118" y="90"/>
                        <a:pt x="117" y="87"/>
                        <a:pt x="116" y="84"/>
                      </a:cubicBezTo>
                      <a:cubicBezTo>
                        <a:pt x="118" y="82"/>
                        <a:pt x="120" y="79"/>
                        <a:pt x="121" y="73"/>
                      </a:cubicBezTo>
                      <a:cubicBezTo>
                        <a:pt x="122" y="70"/>
                        <a:pt x="121" y="67"/>
                        <a:pt x="120" y="64"/>
                      </a:cubicBezTo>
                      <a:cubicBezTo>
                        <a:pt x="122" y="62"/>
                        <a:pt x="123" y="59"/>
                        <a:pt x="123" y="56"/>
                      </a:cubicBezTo>
                      <a:cubicBezTo>
                        <a:pt x="123" y="55"/>
                        <a:pt x="123" y="55"/>
                        <a:pt x="123" y="55"/>
                      </a:cubicBezTo>
                      <a:cubicBezTo>
                        <a:pt x="123" y="55"/>
                        <a:pt x="123" y="54"/>
                        <a:pt x="123" y="53"/>
                      </a:cubicBezTo>
                      <a:cubicBezTo>
                        <a:pt x="123" y="48"/>
                        <a:pt x="120" y="42"/>
                        <a:pt x="112" y="40"/>
                      </a:cubicBezTo>
                      <a:close/>
                      <a:moveTo>
                        <a:pt x="27" y="111"/>
                      </a:moveTo>
                      <a:cubicBezTo>
                        <a:pt x="27" y="113"/>
                        <a:pt x="26" y="115"/>
                        <a:pt x="23" y="115"/>
                      </a:cubicBezTo>
                      <a:cubicBezTo>
                        <a:pt x="12" y="115"/>
                        <a:pt x="12" y="115"/>
                        <a:pt x="12" y="115"/>
                      </a:cubicBezTo>
                      <a:cubicBezTo>
                        <a:pt x="10" y="115"/>
                        <a:pt x="8" y="113"/>
                        <a:pt x="8" y="111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48"/>
                        <a:pt x="10" y="46"/>
                        <a:pt x="12" y="46"/>
                      </a:cubicBezTo>
                      <a:cubicBezTo>
                        <a:pt x="23" y="46"/>
                        <a:pt x="23" y="46"/>
                        <a:pt x="23" y="46"/>
                      </a:cubicBezTo>
                      <a:cubicBezTo>
                        <a:pt x="26" y="46"/>
                        <a:pt x="27" y="48"/>
                        <a:pt x="27" y="50"/>
                      </a:cubicBezTo>
                      <a:lnTo>
                        <a:pt x="27" y="111"/>
                      </a:lnTo>
                      <a:close/>
                      <a:moveTo>
                        <a:pt x="115" y="56"/>
                      </a:moveTo>
                      <a:cubicBezTo>
                        <a:pt x="115" y="58"/>
                        <a:pt x="114" y="61"/>
                        <a:pt x="108" y="61"/>
                      </a:cubicBezTo>
                      <a:cubicBezTo>
                        <a:pt x="100" y="61"/>
                        <a:pt x="100" y="61"/>
                        <a:pt x="100" y="61"/>
                      </a:cubicBezTo>
                      <a:cubicBezTo>
                        <a:pt x="99" y="61"/>
                        <a:pt x="98" y="62"/>
                        <a:pt x="98" y="63"/>
                      </a:cubicBezTo>
                      <a:cubicBezTo>
                        <a:pt x="98" y="64"/>
                        <a:pt x="99" y="65"/>
                        <a:pt x="100" y="65"/>
                      </a:cubicBezTo>
                      <a:cubicBezTo>
                        <a:pt x="108" y="65"/>
                        <a:pt x="108" y="65"/>
                        <a:pt x="108" y="65"/>
                      </a:cubicBezTo>
                      <a:cubicBezTo>
                        <a:pt x="113" y="65"/>
                        <a:pt x="114" y="70"/>
                        <a:pt x="114" y="72"/>
                      </a:cubicBezTo>
                      <a:cubicBezTo>
                        <a:pt x="113" y="75"/>
                        <a:pt x="112" y="81"/>
                        <a:pt x="105" y="81"/>
                      </a:cubicBezTo>
                      <a:cubicBezTo>
                        <a:pt x="96" y="81"/>
                        <a:pt x="96" y="81"/>
                        <a:pt x="96" y="81"/>
                      </a:cubicBezTo>
                      <a:cubicBezTo>
                        <a:pt x="95" y="81"/>
                        <a:pt x="94" y="81"/>
                        <a:pt x="94" y="82"/>
                      </a:cubicBezTo>
                      <a:cubicBezTo>
                        <a:pt x="94" y="83"/>
                        <a:pt x="95" y="84"/>
                        <a:pt x="96" y="84"/>
                      </a:cubicBezTo>
                      <a:cubicBezTo>
                        <a:pt x="104" y="84"/>
                        <a:pt x="104" y="84"/>
                        <a:pt x="104" y="84"/>
                      </a:cubicBezTo>
                      <a:cubicBezTo>
                        <a:pt x="110" y="84"/>
                        <a:pt x="110" y="89"/>
                        <a:pt x="109" y="92"/>
                      </a:cubicBezTo>
                      <a:cubicBezTo>
                        <a:pt x="108" y="96"/>
                        <a:pt x="107" y="100"/>
                        <a:pt x="99" y="100"/>
                      </a:cubicBezTo>
                      <a:cubicBezTo>
                        <a:pt x="92" y="100"/>
                        <a:pt x="92" y="100"/>
                        <a:pt x="92" y="100"/>
                      </a:cubicBezTo>
                      <a:cubicBezTo>
                        <a:pt x="91" y="100"/>
                        <a:pt x="90" y="101"/>
                        <a:pt x="90" y="102"/>
                      </a:cubicBezTo>
                      <a:cubicBezTo>
                        <a:pt x="90" y="103"/>
                        <a:pt x="91" y="104"/>
                        <a:pt x="92" y="104"/>
                      </a:cubicBezTo>
                      <a:cubicBezTo>
                        <a:pt x="98" y="104"/>
                        <a:pt x="98" y="104"/>
                        <a:pt x="98" y="104"/>
                      </a:cubicBezTo>
                      <a:cubicBezTo>
                        <a:pt x="103" y="104"/>
                        <a:pt x="103" y="108"/>
                        <a:pt x="102" y="109"/>
                      </a:cubicBezTo>
                      <a:cubicBezTo>
                        <a:pt x="102" y="110"/>
                        <a:pt x="101" y="112"/>
                        <a:pt x="101" y="112"/>
                      </a:cubicBezTo>
                      <a:cubicBezTo>
                        <a:pt x="100" y="114"/>
                        <a:pt x="98" y="115"/>
                        <a:pt x="94" y="115"/>
                      </a:cubicBezTo>
                      <a:cubicBezTo>
                        <a:pt x="73" y="115"/>
                        <a:pt x="73" y="115"/>
                        <a:pt x="73" y="115"/>
                      </a:cubicBezTo>
                      <a:cubicBezTo>
                        <a:pt x="63" y="115"/>
                        <a:pt x="52" y="113"/>
                        <a:pt x="52" y="113"/>
                      </a:cubicBezTo>
                      <a:cubicBezTo>
                        <a:pt x="36" y="109"/>
                        <a:pt x="35" y="109"/>
                        <a:pt x="34" y="108"/>
                      </a:cubicBezTo>
                      <a:cubicBezTo>
                        <a:pt x="34" y="108"/>
                        <a:pt x="31" y="108"/>
                        <a:pt x="31" y="105"/>
                      </a:cubicBezTo>
                      <a:cubicBezTo>
                        <a:pt x="31" y="52"/>
                        <a:pt x="31" y="52"/>
                        <a:pt x="31" y="52"/>
                      </a:cubicBezTo>
                      <a:cubicBezTo>
                        <a:pt x="31" y="50"/>
                        <a:pt x="32" y="49"/>
                        <a:pt x="34" y="48"/>
                      </a:cubicBezTo>
                      <a:cubicBezTo>
                        <a:pt x="34" y="48"/>
                        <a:pt x="35" y="48"/>
                        <a:pt x="35" y="48"/>
                      </a:cubicBezTo>
                      <a:cubicBezTo>
                        <a:pt x="52" y="40"/>
                        <a:pt x="58" y="25"/>
                        <a:pt x="58" y="11"/>
                      </a:cubicBezTo>
                      <a:cubicBezTo>
                        <a:pt x="58" y="10"/>
                        <a:pt x="59" y="8"/>
                        <a:pt x="62" y="8"/>
                      </a:cubicBezTo>
                      <a:cubicBezTo>
                        <a:pt x="66" y="8"/>
                        <a:pt x="73" y="16"/>
                        <a:pt x="73" y="26"/>
                      </a:cubicBezTo>
                      <a:cubicBezTo>
                        <a:pt x="73" y="35"/>
                        <a:pt x="73" y="37"/>
                        <a:pt x="69" y="46"/>
                      </a:cubicBezTo>
                      <a:cubicBezTo>
                        <a:pt x="108" y="46"/>
                        <a:pt x="107" y="47"/>
                        <a:pt x="111" y="47"/>
                      </a:cubicBezTo>
                      <a:cubicBezTo>
                        <a:pt x="115" y="49"/>
                        <a:pt x="115" y="52"/>
                        <a:pt x="115" y="53"/>
                      </a:cubicBezTo>
                      <a:cubicBezTo>
                        <a:pt x="115" y="55"/>
                        <a:pt x="115" y="54"/>
                        <a:pt x="115" y="56"/>
                      </a:cubicBezTo>
                      <a:close/>
                      <a:moveTo>
                        <a:pt x="115" y="56"/>
                      </a:moveTo>
                      <a:cubicBezTo>
                        <a:pt x="115" y="56"/>
                        <a:pt x="115" y="56"/>
                        <a:pt x="115" y="56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00"/>
                <p:cNvSpPr>
                  <a:spLocks noEditPoints="1"/>
                </p:cNvSpPr>
                <p:nvPr/>
              </p:nvSpPr>
              <p:spPr bwMode="auto">
                <a:xfrm>
                  <a:off x="8818563" y="3862388"/>
                  <a:ext cx="33338" cy="3175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5"/>
                    </a:cxn>
                    <a:cxn ang="0">
                      <a:pos x="6" y="11"/>
                    </a:cxn>
                    <a:cxn ang="0">
                      <a:pos x="11" y="5"/>
                    </a:cxn>
                    <a:cxn ang="0">
                      <a:pos x="6" y="0"/>
                    </a:cxn>
                    <a:cxn ang="0">
                      <a:pos x="6" y="7"/>
                    </a:cxn>
                    <a:cxn ang="0">
                      <a:pos x="4" y="5"/>
                    </a:cxn>
                    <a:cxn ang="0">
                      <a:pos x="6" y="4"/>
                    </a:cxn>
                    <a:cxn ang="0">
                      <a:pos x="8" y="5"/>
                    </a:cxn>
                    <a:cxn ang="0">
                      <a:pos x="6" y="7"/>
                    </a:cxn>
                    <a:cxn ang="0">
                      <a:pos x="6" y="7"/>
                    </a:cxn>
                    <a:cxn ang="0">
                      <a:pos x="6" y="7"/>
                    </a:cxn>
                  </a:cxnLst>
                  <a:rect l="0" t="0" r="r" b="b"/>
                  <a:pathLst>
                    <a:path w="11" h="11">
                      <a:moveTo>
                        <a:pt x="6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9"/>
                        <a:pt x="2" y="11"/>
                        <a:pt x="6" y="11"/>
                      </a:cubicBezTo>
                      <a:cubicBezTo>
                        <a:pt x="9" y="11"/>
                        <a:pt x="11" y="9"/>
                        <a:pt x="11" y="5"/>
                      </a:cubicBezTo>
                      <a:cubicBezTo>
                        <a:pt x="11" y="2"/>
                        <a:pt x="9" y="0"/>
                        <a:pt x="6" y="0"/>
                      </a:cubicBezTo>
                      <a:close/>
                      <a:moveTo>
                        <a:pt x="6" y="7"/>
                      </a:moveTo>
                      <a:cubicBezTo>
                        <a:pt x="5" y="7"/>
                        <a:pt x="4" y="6"/>
                        <a:pt x="4" y="5"/>
                      </a:cubicBezTo>
                      <a:cubicBezTo>
                        <a:pt x="4" y="4"/>
                        <a:pt x="5" y="4"/>
                        <a:pt x="6" y="4"/>
                      </a:cubicBezTo>
                      <a:cubicBezTo>
                        <a:pt x="7" y="4"/>
                        <a:pt x="8" y="4"/>
                        <a:pt x="8" y="5"/>
                      </a:cubicBezTo>
                      <a:cubicBezTo>
                        <a:pt x="8" y="6"/>
                        <a:pt x="7" y="7"/>
                        <a:pt x="6" y="7"/>
                      </a:cubicBezTo>
                      <a:close/>
                      <a:moveTo>
                        <a:pt x="6" y="7"/>
                      </a:moveTo>
                      <a:cubicBezTo>
                        <a:pt x="6" y="7"/>
                        <a:pt x="6" y="7"/>
                        <a:pt x="6" y="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7" name="文本框 19"/>
          <p:cNvSpPr txBox="1"/>
          <p:nvPr/>
        </p:nvSpPr>
        <p:spPr>
          <a:xfrm>
            <a:off x="2784468" y="1425488"/>
            <a:ext cx="1090156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有料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48" name="矩形 20"/>
          <p:cNvSpPr/>
          <p:nvPr/>
        </p:nvSpPr>
        <p:spPr>
          <a:xfrm>
            <a:off x="1390284" y="2095294"/>
            <a:ext cx="4496753" cy="12226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要点完整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Content-complete points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文本框 27"/>
          <p:cNvSpPr txBox="1"/>
          <p:nvPr/>
        </p:nvSpPr>
        <p:spPr>
          <a:xfrm>
            <a:off x="7940038" y="1393841"/>
            <a:ext cx="18446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有趣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0" name="矩形 28"/>
          <p:cNvSpPr/>
          <p:nvPr/>
        </p:nvSpPr>
        <p:spPr>
          <a:xfrm>
            <a:off x="7461204" y="2179784"/>
            <a:ext cx="3573462" cy="63171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本框 21"/>
          <p:cNvSpPr txBox="1"/>
          <p:nvPr/>
        </p:nvSpPr>
        <p:spPr>
          <a:xfrm>
            <a:off x="2803227" y="3743462"/>
            <a:ext cx="11144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有用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2" name="矩形 22"/>
          <p:cNvSpPr/>
          <p:nvPr/>
        </p:nvSpPr>
        <p:spPr>
          <a:xfrm>
            <a:off x="1315673" y="4452408"/>
            <a:ext cx="3973263" cy="12226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布局合理，条理清晰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Layout-clear logic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29"/>
          <p:cNvSpPr txBox="1"/>
          <p:nvPr/>
        </p:nvSpPr>
        <p:spPr>
          <a:xfrm>
            <a:off x="7994472" y="3735066"/>
            <a:ext cx="15557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有效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4" name="矩形 30"/>
          <p:cNvSpPr/>
          <p:nvPr/>
        </p:nvSpPr>
        <p:spPr>
          <a:xfrm>
            <a:off x="7924196" y="4378001"/>
            <a:ext cx="3506199" cy="12741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语言准确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Accurate language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16830" y="2102822"/>
            <a:ext cx="2955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交际得体：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tone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1373" y="310484"/>
            <a:ext cx="8513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The requirements of a good practical writing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1" grpId="0"/>
      <p:bldP spid="52" grpId="0"/>
      <p:bldP spid="53" grpId="0"/>
      <p:bldP spid="54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172885" y="3839491"/>
            <a:ext cx="715" cy="1393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879678" y="1341401"/>
            <a:ext cx="554233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0"/>
          </a:p>
        </p:txBody>
      </p:sp>
      <p:sp>
        <p:nvSpPr>
          <p:cNvPr id="7" name="椭圆 6"/>
          <p:cNvSpPr/>
          <p:nvPr/>
        </p:nvSpPr>
        <p:spPr>
          <a:xfrm>
            <a:off x="879678" y="3243226"/>
            <a:ext cx="554233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0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1151431" y="1603656"/>
            <a:ext cx="10727" cy="23221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79678" y="1267305"/>
            <a:ext cx="8195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b="1" dirty="0"/>
              <a:t>01</a:t>
            </a:r>
            <a:endParaRPr lang="en-US" altLang="zh-CN" sz="34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839988" y="3195363"/>
            <a:ext cx="13344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b="1" dirty="0"/>
              <a:t>02</a:t>
            </a:r>
            <a:endParaRPr lang="en-US" altLang="zh-CN" sz="3400" b="1" dirty="0"/>
          </a:p>
        </p:txBody>
      </p:sp>
      <p:sp>
        <p:nvSpPr>
          <p:cNvPr id="11" name="文本框 10">
            <a:hlinkClick r:id="" action="ppaction://noaction"/>
          </p:cNvPr>
          <p:cNvSpPr txBox="1"/>
          <p:nvPr/>
        </p:nvSpPr>
        <p:spPr>
          <a:xfrm>
            <a:off x="1580513" y="1341401"/>
            <a:ext cx="82047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400" dirty="0">
              <a:solidFill>
                <a:schemeClr val="tx1">
                  <a:lumMod val="95000"/>
                  <a:lumOff val="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2" name="文本框 11">
            <a:hlinkClick r:id="" action="ppaction://noaction"/>
          </p:cNvPr>
          <p:cNvSpPr txBox="1"/>
          <p:nvPr/>
        </p:nvSpPr>
        <p:spPr>
          <a:xfrm>
            <a:off x="1580513" y="3380048"/>
            <a:ext cx="100198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00" dirty="0">
                <a:latin typeface="华文新魏" panose="02010800040101010101" charset="-122"/>
                <a:ea typeface="华文新魏" panose="02010800040101010101" charset="-122"/>
              </a:rPr>
              <a:t>确定篇章结构和段落层次，每段写什么，拟好关键词，进行头脑风暴，构建句式。</a:t>
            </a:r>
            <a:endParaRPr lang="en-US" altLang="zh-CN" sz="3400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91120" y="4927246"/>
            <a:ext cx="554233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0"/>
          </a:p>
        </p:txBody>
      </p:sp>
      <p:sp>
        <p:nvSpPr>
          <p:cNvPr id="14" name="文本框 13"/>
          <p:cNvSpPr txBox="1"/>
          <p:nvPr/>
        </p:nvSpPr>
        <p:spPr>
          <a:xfrm>
            <a:off x="879678" y="4881079"/>
            <a:ext cx="9268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b="1" dirty="0"/>
              <a:t>03</a:t>
            </a:r>
            <a:endParaRPr lang="en-US" altLang="zh-CN" sz="3400" b="1" dirty="0"/>
          </a:p>
        </p:txBody>
      </p:sp>
      <p:sp>
        <p:nvSpPr>
          <p:cNvPr id="15" name="文本框 14">
            <a:hlinkClick r:id="" action="ppaction://noaction"/>
          </p:cNvPr>
          <p:cNvSpPr txBox="1"/>
          <p:nvPr/>
        </p:nvSpPr>
        <p:spPr>
          <a:xfrm>
            <a:off x="1699227" y="4927246"/>
            <a:ext cx="99869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00" dirty="0">
                <a:latin typeface="华文新魏" panose="02010800040101010101" charset="-122"/>
                <a:ea typeface="华文新魏" panose="02010800040101010101" charset="-122"/>
              </a:rPr>
              <a:t>衔接成文，词与词、句与句、段与段之间自然流畅，浑然一体。</a:t>
            </a:r>
            <a:endParaRPr lang="zh-CN" altLang="en-US" sz="3400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80513" y="347944"/>
            <a:ext cx="2703564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400" b="1" dirty="0">
                <a:solidFill>
                  <a:schemeClr val="accent2">
                    <a:lumMod val="7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Writing steps:</a:t>
            </a:r>
            <a:endParaRPr lang="zh-CN" altLang="en-US" sz="3400" b="1" dirty="0">
              <a:solidFill>
                <a:schemeClr val="accent2">
                  <a:lumMod val="75000"/>
                </a:schemeClr>
              </a:solidFill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023" l="5664" r="90918">
                        <a14:foregroundMark x1="65234" y1="7520" x2="65234" y2="7520"/>
                        <a14:foregroundMark x1="58887" y1="6055" x2="58887" y2="6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877" y="5203706"/>
            <a:ext cx="1724626" cy="172462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80513" y="1332214"/>
            <a:ext cx="8915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00" dirty="0">
                <a:latin typeface="华文新魏" panose="02010800040101010101" charset="-122"/>
                <a:ea typeface="华文新魏" panose="02010800040101010101" charset="-122"/>
              </a:rPr>
              <a:t>审题立意：看明白题目要求，要点，包括背景信息，判断文体，确定时态，确定好人称，遵守题目要求不跑题、要点全。</a:t>
            </a:r>
            <a:endParaRPr lang="zh-CN" altLang="en-US" sz="3400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19738" y="181084"/>
            <a:ext cx="2212415" cy="666179"/>
            <a:chOff x="2175403" y="-318968"/>
            <a:chExt cx="2212415" cy="666179"/>
          </a:xfrm>
        </p:grpSpPr>
        <p:grpSp>
          <p:nvGrpSpPr>
            <p:cNvPr id="5" name="组合 4"/>
            <p:cNvGrpSpPr/>
            <p:nvPr/>
          </p:nvGrpSpPr>
          <p:grpSpPr>
            <a:xfrm>
              <a:off x="2175403" y="-318968"/>
              <a:ext cx="2212415" cy="666179"/>
              <a:chOff x="10754460" y="1237616"/>
              <a:chExt cx="4158578" cy="998361"/>
            </a:xfrm>
          </p:grpSpPr>
          <p:sp>
            <p:nvSpPr>
              <p:cNvPr id="7" name="任意多边形 5"/>
              <p:cNvSpPr/>
              <p:nvPr/>
            </p:nvSpPr>
            <p:spPr bwMode="auto">
              <a:xfrm>
                <a:off x="10754460" y="1237616"/>
                <a:ext cx="4158578" cy="998361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任意多边形 6"/>
              <p:cNvSpPr/>
              <p:nvPr/>
            </p:nvSpPr>
            <p:spPr bwMode="auto">
              <a:xfrm>
                <a:off x="10870116" y="1349136"/>
                <a:ext cx="3860737" cy="77531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FFB850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TextBox 93"/>
            <p:cNvSpPr txBox="1"/>
            <p:nvPr/>
          </p:nvSpPr>
          <p:spPr>
            <a:xfrm>
              <a:off x="2369252" y="-239001"/>
              <a:ext cx="2018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spc="4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幼圆" panose="02010509060101010101" pitchFamily="49" charset="-122"/>
                </a:rPr>
                <a:t>Writing</a:t>
              </a:r>
              <a:r>
                <a:rPr lang="en-US" altLang="zh-CN" sz="2665" b="1" spc="4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</a:t>
              </a:r>
              <a:endParaRPr lang="zh-CN" altLang="en-US" sz="2665" b="1" spc="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522870" y="1061308"/>
            <a:ext cx="4792884" cy="5430382"/>
            <a:chOff x="2560386" y="987541"/>
            <a:chExt cx="4792884" cy="5430382"/>
          </a:xfrm>
        </p:grpSpPr>
        <p:sp>
          <p:nvSpPr>
            <p:cNvPr id="23" name="椭圆 22"/>
            <p:cNvSpPr/>
            <p:nvPr/>
          </p:nvSpPr>
          <p:spPr>
            <a:xfrm>
              <a:off x="2560386" y="2695773"/>
              <a:ext cx="1917894" cy="1917202"/>
            </a:xfrm>
            <a:prstGeom prst="ellipse">
              <a:avLst/>
            </a:prstGeom>
            <a:gradFill>
              <a:gsLst>
                <a:gs pos="0">
                  <a:srgbClr val="CFCFCF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822238" y="987541"/>
              <a:ext cx="4531032" cy="5430382"/>
              <a:chOff x="2822238" y="987541"/>
              <a:chExt cx="4531032" cy="5430382"/>
            </a:xfrm>
          </p:grpSpPr>
          <p:sp>
            <p:nvSpPr>
              <p:cNvPr id="9" name="矩形 8"/>
              <p:cNvSpPr/>
              <p:nvPr/>
            </p:nvSpPr>
            <p:spPr>
              <a:xfrm flipH="1">
                <a:off x="4639215" y="3575073"/>
                <a:ext cx="902453" cy="201426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 rot="2700000">
                <a:off x="4181197" y="4643024"/>
                <a:ext cx="902127" cy="201499"/>
              </a:xfrm>
              <a:prstGeom prst="rect">
                <a:avLst/>
              </a:prstGeom>
              <a:solidFill>
                <a:srgbClr val="E76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 rot="8819294">
                <a:off x="4164989" y="2404264"/>
                <a:ext cx="902127" cy="201499"/>
              </a:xfrm>
              <a:prstGeom prst="rect">
                <a:avLst/>
              </a:pr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4991417" y="987541"/>
                <a:ext cx="1459423" cy="1458566"/>
                <a:chOff x="3728556" y="1438238"/>
                <a:chExt cx="1459423" cy="1458566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3728556" y="1438238"/>
                  <a:ext cx="1459095" cy="1458566"/>
                </a:xfrm>
                <a:prstGeom prst="ellipse">
                  <a:avLst/>
                </a:prstGeom>
                <a:gradFill>
                  <a:gsLst>
                    <a:gs pos="0">
                      <a:srgbClr val="CFCFCF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任意多边形 108"/>
                <p:cNvSpPr/>
                <p:nvPr/>
              </p:nvSpPr>
              <p:spPr>
                <a:xfrm rot="2700000">
                  <a:off x="4377942" y="1813423"/>
                  <a:ext cx="539894" cy="1080180"/>
                </a:xfrm>
                <a:custGeom>
                  <a:avLst/>
                  <a:gdLst>
                    <a:gd name="connsiteX0" fmla="*/ 0 w 777239"/>
                    <a:gd name="connsiteY0" fmla="*/ 0 h 1554478"/>
                    <a:gd name="connsiteX1" fmla="*/ 777239 w 777239"/>
                    <a:gd name="connsiteY1" fmla="*/ 777239 h 1554478"/>
                    <a:gd name="connsiteX2" fmla="*/ 0 w 777239"/>
                    <a:gd name="connsiteY2" fmla="*/ 1554478 h 1554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7239" h="1554478">
                      <a:moveTo>
                        <a:pt x="0" y="0"/>
                      </a:moveTo>
                      <a:cubicBezTo>
                        <a:pt x="429257" y="0"/>
                        <a:pt x="777239" y="347982"/>
                        <a:pt x="777239" y="777239"/>
                      </a:cubicBezTo>
                      <a:cubicBezTo>
                        <a:pt x="777239" y="1206496"/>
                        <a:pt x="429257" y="1554478"/>
                        <a:pt x="0" y="155447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03200" dist="63500" dir="33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3918014" y="1627627"/>
                  <a:ext cx="1080180" cy="107978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ln w="317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文本框 24"/>
                <p:cNvSpPr txBox="1"/>
                <p:nvPr/>
              </p:nvSpPr>
              <p:spPr>
                <a:xfrm>
                  <a:off x="4099311" y="1814995"/>
                  <a:ext cx="685733" cy="641373"/>
                </a:xfrm>
                <a:prstGeom prst="rect">
                  <a:avLst/>
                </a:prstGeom>
                <a:noFill/>
                <a:effectLst>
                  <a:innerShdw blurRad="152400" dist="50800" dir="13500000">
                    <a:srgbClr val="925700">
                      <a:alpha val="54000"/>
                    </a:srgbClr>
                  </a:inn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600" dirty="0">
                      <a:solidFill>
                        <a:srgbClr val="FFB850"/>
                      </a:solidFill>
                      <a:effectLst>
                        <a:innerShdw blurRad="50800" dist="50800" dir="13500000">
                          <a:srgbClr val="925700">
                            <a:alpha val="65000"/>
                          </a:srgbClr>
                        </a:innerShdw>
                      </a:effectLst>
                      <a:latin typeface="Impact" panose="020B0806030902050204" pitchFamily="34" charset="0"/>
                    </a:rPr>
                    <a:t>01</a:t>
                  </a:r>
                  <a:endParaRPr lang="zh-CN" altLang="en-US" sz="3600" dirty="0">
                    <a:solidFill>
                      <a:srgbClr val="FFB850"/>
                    </a:solidFill>
                    <a:effectLst>
                      <a:innerShdw blurRad="50800" dist="50800" dir="13500000">
                        <a:srgbClr val="925700">
                          <a:alpha val="65000"/>
                        </a:srgbClr>
                      </a:innerShdw>
                    </a:effectLst>
                    <a:latin typeface="Impact" panose="020B0806030902050204" pitchFamily="34" charset="0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5794670" y="2988195"/>
                <a:ext cx="1558600" cy="1458566"/>
                <a:chOff x="3677163" y="4581993"/>
                <a:chExt cx="1558600" cy="1458566"/>
              </a:xfrm>
            </p:grpSpPr>
            <p:sp>
              <p:nvSpPr>
                <p:cNvPr id="18" name="任意多边形 114"/>
                <p:cNvSpPr/>
                <p:nvPr/>
              </p:nvSpPr>
              <p:spPr>
                <a:xfrm rot="2700000">
                  <a:off x="4277273" y="5022039"/>
                  <a:ext cx="790961" cy="1126018"/>
                </a:xfrm>
                <a:custGeom>
                  <a:avLst/>
                  <a:gdLst>
                    <a:gd name="connsiteX0" fmla="*/ 0 w 1062685"/>
                    <a:gd name="connsiteY0" fmla="*/ 0 h 1555200"/>
                    <a:gd name="connsiteX1" fmla="*/ 712021 w 1062685"/>
                    <a:gd name="connsiteY1" fmla="*/ 0 h 1555200"/>
                    <a:gd name="connsiteX2" fmla="*/ 755181 w 1062685"/>
                    <a:gd name="connsiteY2" fmla="*/ 39011 h 1555200"/>
                    <a:gd name="connsiteX3" fmla="*/ 755181 w 1062685"/>
                    <a:gd name="connsiteY3" fmla="*/ 1523774 h 1555200"/>
                    <a:gd name="connsiteX4" fmla="*/ 720412 w 1062685"/>
                    <a:gd name="connsiteY4" fmla="*/ 1555200 h 1555200"/>
                    <a:gd name="connsiteX5" fmla="*/ 0 w 1062685"/>
                    <a:gd name="connsiteY5" fmla="*/ 1555200 h 155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2685" h="1555200">
                      <a:moveTo>
                        <a:pt x="0" y="0"/>
                      </a:moveTo>
                      <a:lnTo>
                        <a:pt x="712021" y="0"/>
                      </a:lnTo>
                      <a:lnTo>
                        <a:pt x="755181" y="39011"/>
                      </a:lnTo>
                      <a:cubicBezTo>
                        <a:pt x="1165187" y="449017"/>
                        <a:pt x="1165187" y="1113768"/>
                        <a:pt x="755181" y="1523774"/>
                      </a:cubicBezTo>
                      <a:lnTo>
                        <a:pt x="720412" y="1555200"/>
                      </a:lnTo>
                      <a:lnTo>
                        <a:pt x="0" y="15552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alpha val="31000"/>
                      </a:schemeClr>
                    </a:gs>
                    <a:gs pos="100000">
                      <a:schemeClr val="tx1">
                        <a:alpha val="5000"/>
                      </a:scheme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3677163" y="4581993"/>
                  <a:ext cx="1459095" cy="1458566"/>
                </a:xfrm>
                <a:prstGeom prst="ellipse">
                  <a:avLst/>
                </a:prstGeom>
                <a:gradFill>
                  <a:gsLst>
                    <a:gs pos="0">
                      <a:srgbClr val="CFCFCF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任意多边形 117"/>
                <p:cNvSpPr/>
                <p:nvPr/>
              </p:nvSpPr>
              <p:spPr>
                <a:xfrm rot="2700000">
                  <a:off x="4326549" y="4957178"/>
                  <a:ext cx="539894" cy="1080180"/>
                </a:xfrm>
                <a:custGeom>
                  <a:avLst/>
                  <a:gdLst>
                    <a:gd name="connsiteX0" fmla="*/ 0 w 777239"/>
                    <a:gd name="connsiteY0" fmla="*/ 0 h 1554478"/>
                    <a:gd name="connsiteX1" fmla="*/ 777239 w 777239"/>
                    <a:gd name="connsiteY1" fmla="*/ 777239 h 1554478"/>
                    <a:gd name="connsiteX2" fmla="*/ 0 w 777239"/>
                    <a:gd name="connsiteY2" fmla="*/ 1554478 h 1554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7239" h="1554478">
                      <a:moveTo>
                        <a:pt x="0" y="0"/>
                      </a:moveTo>
                      <a:cubicBezTo>
                        <a:pt x="429257" y="0"/>
                        <a:pt x="777239" y="347982"/>
                        <a:pt x="777239" y="777239"/>
                      </a:cubicBezTo>
                      <a:cubicBezTo>
                        <a:pt x="777239" y="1206496"/>
                        <a:pt x="429257" y="1554478"/>
                        <a:pt x="0" y="155447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03200" dist="63500" dir="33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3866621" y="4771382"/>
                  <a:ext cx="1080180" cy="107978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ln w="317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文本框 74"/>
                <p:cNvSpPr txBox="1"/>
                <p:nvPr/>
              </p:nvSpPr>
              <p:spPr>
                <a:xfrm>
                  <a:off x="4030756" y="4937644"/>
                  <a:ext cx="755180" cy="646181"/>
                </a:xfrm>
                <a:prstGeom prst="rect">
                  <a:avLst/>
                </a:prstGeom>
                <a:noFill/>
                <a:effectLst>
                  <a:innerShdw blurRad="152400" dist="50800" dir="13500000">
                    <a:srgbClr val="925700">
                      <a:alpha val="54000"/>
                    </a:srgbClr>
                  </a:inn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600">
                      <a:solidFill>
                        <a:srgbClr val="01ACBE"/>
                      </a:solidFill>
                      <a:effectLst>
                        <a:innerShdw blurRad="50800" dist="50800" dir="13500000">
                          <a:srgbClr val="01525B">
                            <a:alpha val="64706"/>
                          </a:srgbClr>
                        </a:innerShdw>
                      </a:effectLst>
                      <a:latin typeface="Impact" panose="020B0806030902050204" pitchFamily="34" charset="0"/>
                    </a:rPr>
                    <a:t>02</a:t>
                  </a:r>
                  <a:endParaRPr lang="zh-CN" altLang="en-US" sz="3600">
                    <a:solidFill>
                      <a:srgbClr val="01ACBE"/>
                    </a:solidFill>
                    <a:effectLst>
                      <a:innerShdw blurRad="50800" dist="50800" dir="13500000">
                        <a:srgbClr val="01525B">
                          <a:alpha val="64706"/>
                        </a:srgbClr>
                      </a:innerShdw>
                    </a:effectLst>
                    <a:latin typeface="Impact" panose="020B0806030902050204" pitchFamily="34" charset="0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5171607" y="4959357"/>
                <a:ext cx="1459424" cy="1458566"/>
                <a:chOff x="6939299" y="4556024"/>
                <a:chExt cx="1459424" cy="1458566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6939299" y="4556024"/>
                  <a:ext cx="1459095" cy="1458566"/>
                </a:xfrm>
                <a:prstGeom prst="ellipse">
                  <a:avLst/>
                </a:prstGeom>
                <a:gradFill>
                  <a:gsLst>
                    <a:gs pos="0">
                      <a:srgbClr val="CFCFCF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任意多边形 172"/>
                <p:cNvSpPr/>
                <p:nvPr/>
              </p:nvSpPr>
              <p:spPr>
                <a:xfrm rot="2700000">
                  <a:off x="7588685" y="4931210"/>
                  <a:ext cx="539895" cy="1080180"/>
                </a:xfrm>
                <a:custGeom>
                  <a:avLst/>
                  <a:gdLst>
                    <a:gd name="connsiteX0" fmla="*/ 0 w 777239"/>
                    <a:gd name="connsiteY0" fmla="*/ 0 h 1554478"/>
                    <a:gd name="connsiteX1" fmla="*/ 777239 w 777239"/>
                    <a:gd name="connsiteY1" fmla="*/ 777239 h 1554478"/>
                    <a:gd name="connsiteX2" fmla="*/ 0 w 777239"/>
                    <a:gd name="connsiteY2" fmla="*/ 1554478 h 1554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7239" h="1554478">
                      <a:moveTo>
                        <a:pt x="0" y="0"/>
                      </a:moveTo>
                      <a:cubicBezTo>
                        <a:pt x="429257" y="0"/>
                        <a:pt x="777239" y="347982"/>
                        <a:pt x="777239" y="777239"/>
                      </a:cubicBezTo>
                      <a:cubicBezTo>
                        <a:pt x="777239" y="1206496"/>
                        <a:pt x="429257" y="1554478"/>
                        <a:pt x="0" y="155447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03200" dist="63500" dir="33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7128756" y="4745413"/>
                  <a:ext cx="1080179" cy="1079789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ln w="317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文本框 90"/>
                <p:cNvSpPr txBox="1"/>
                <p:nvPr/>
              </p:nvSpPr>
              <p:spPr>
                <a:xfrm>
                  <a:off x="7274835" y="4930583"/>
                  <a:ext cx="788018" cy="646181"/>
                </a:xfrm>
                <a:prstGeom prst="rect">
                  <a:avLst/>
                </a:prstGeom>
                <a:noFill/>
                <a:effectLst>
                  <a:innerShdw blurRad="152400" dist="50800" dir="13500000">
                    <a:srgbClr val="925700">
                      <a:alpha val="54000"/>
                    </a:srgbClr>
                  </a:inn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600">
                      <a:solidFill>
                        <a:srgbClr val="E76F71"/>
                      </a:solidFill>
                      <a:effectLst>
                        <a:innerShdw blurRad="50800" dist="50800" dir="13500000">
                          <a:srgbClr val="8D171A">
                            <a:alpha val="64706"/>
                          </a:srgbClr>
                        </a:innerShdw>
                      </a:effectLst>
                      <a:latin typeface="Impact" panose="020B0806030902050204" pitchFamily="34" charset="0"/>
                    </a:rPr>
                    <a:t>03</a:t>
                  </a:r>
                  <a:endParaRPr lang="zh-CN" altLang="en-US" sz="3600">
                    <a:solidFill>
                      <a:srgbClr val="E76F71"/>
                    </a:solidFill>
                    <a:effectLst>
                      <a:innerShdw blurRad="50800" dist="50800" dir="13500000">
                        <a:srgbClr val="8D171A">
                          <a:alpha val="64706"/>
                        </a:srgbClr>
                      </a:innerShdw>
                    </a:effectLst>
                    <a:latin typeface="Impact" panose="020B0806030902050204" pitchFamily="34" charset="0"/>
                  </a:endParaRPr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2822238" y="2923862"/>
                <a:ext cx="1419832" cy="1419320"/>
                <a:chOff x="5359696" y="3002243"/>
                <a:chExt cx="1419832" cy="1419320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5359696" y="3002243"/>
                  <a:ext cx="1419832" cy="1419320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ln w="317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5802777" y="3421145"/>
                  <a:ext cx="533669" cy="668376"/>
                  <a:chOff x="5775881" y="3583197"/>
                  <a:chExt cx="533669" cy="668376"/>
                </a:xfrm>
              </p:grpSpPr>
              <p:sp>
                <p:nvSpPr>
                  <p:cNvPr id="32" name="KSO_Shape"/>
                  <p:cNvSpPr/>
                  <p:nvPr/>
                </p:nvSpPr>
                <p:spPr>
                  <a:xfrm>
                    <a:off x="5877232" y="3583197"/>
                    <a:ext cx="383743" cy="546902"/>
                  </a:xfrm>
                  <a:custGeom>
                    <a:avLst/>
                    <a:gdLst>
                      <a:gd name="connsiteX0" fmla="*/ 586581 w 1173161"/>
                      <a:gd name="connsiteY0" fmla="*/ 0 h 1672438"/>
                      <a:gd name="connsiteX1" fmla="*/ 1001356 w 1173161"/>
                      <a:gd name="connsiteY1" fmla="*/ 171806 h 1672438"/>
                      <a:gd name="connsiteX2" fmla="*/ 1001356 w 1173161"/>
                      <a:gd name="connsiteY2" fmla="*/ 1001357 h 1672438"/>
                      <a:gd name="connsiteX3" fmla="*/ 586581 w 1173161"/>
                      <a:gd name="connsiteY3" fmla="*/ 1672438 h 1672438"/>
                      <a:gd name="connsiteX4" fmla="*/ 171805 w 1173161"/>
                      <a:gd name="connsiteY4" fmla="*/ 1001357 h 1672438"/>
                      <a:gd name="connsiteX5" fmla="*/ 171805 w 1173161"/>
                      <a:gd name="connsiteY5" fmla="*/ 171806 h 1672438"/>
                      <a:gd name="connsiteX6" fmla="*/ 586581 w 1173161"/>
                      <a:gd name="connsiteY6" fmla="*/ 0 h 1672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3161" h="1672438">
                        <a:moveTo>
                          <a:pt x="586581" y="0"/>
                        </a:moveTo>
                        <a:cubicBezTo>
                          <a:pt x="736700" y="0"/>
                          <a:pt x="886819" y="57269"/>
                          <a:pt x="1001356" y="171806"/>
                        </a:cubicBezTo>
                        <a:cubicBezTo>
                          <a:pt x="1230430" y="400880"/>
                          <a:pt x="1230430" y="772282"/>
                          <a:pt x="1001356" y="1001357"/>
                        </a:cubicBezTo>
                        <a:cubicBezTo>
                          <a:pt x="820380" y="1182333"/>
                          <a:pt x="682121" y="1406027"/>
                          <a:pt x="586581" y="1672438"/>
                        </a:cubicBezTo>
                        <a:cubicBezTo>
                          <a:pt x="491040" y="1406027"/>
                          <a:pt x="352782" y="1182333"/>
                          <a:pt x="171805" y="1001357"/>
                        </a:cubicBezTo>
                        <a:cubicBezTo>
                          <a:pt x="-57269" y="772282"/>
                          <a:pt x="-57269" y="400880"/>
                          <a:pt x="171805" y="171806"/>
                        </a:cubicBezTo>
                        <a:cubicBezTo>
                          <a:pt x="286343" y="57269"/>
                          <a:pt x="436462" y="0"/>
                          <a:pt x="586581" y="0"/>
                        </a:cubicBezTo>
                        <a:close/>
                      </a:path>
                    </a:pathLst>
                  </a:custGeom>
                  <a:solidFill>
                    <a:srgbClr val="E87A2E"/>
                  </a:solidFill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bIns="576000" anchor="ctr"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3" name="椭圆 32"/>
                  <p:cNvSpPr/>
                  <p:nvPr/>
                </p:nvSpPr>
                <p:spPr>
                  <a:xfrm>
                    <a:off x="5775881" y="4082003"/>
                    <a:ext cx="533669" cy="169570"/>
                  </a:xfrm>
                  <a:prstGeom prst="ellipse">
                    <a:avLst/>
                  </a:prstGeom>
                  <a:noFill/>
                  <a:ln>
                    <a:solidFill>
                      <a:srgbClr val="E87A2E"/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4" name="矩形 33"/>
          <p:cNvSpPr/>
          <p:nvPr/>
        </p:nvSpPr>
        <p:spPr>
          <a:xfrm>
            <a:off x="695351" y="2654069"/>
            <a:ext cx="21711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E87A2E"/>
                </a:solidFill>
                <a:latin typeface="Arial Rounded MT Bold" panose="020F0704030504030204" pitchFamily="34" charset="0"/>
              </a:rPr>
              <a:t>写作重点：</a:t>
            </a:r>
            <a:r>
              <a:rPr lang="en-US" altLang="zh-CN" sz="3200" b="1" dirty="0">
                <a:solidFill>
                  <a:srgbClr val="E87A2E"/>
                </a:solidFill>
                <a:latin typeface="Arial Rounded MT Bold" panose="020F0704030504030204" pitchFamily="34" charset="0"/>
              </a:rPr>
              <a:t>focus of writing</a:t>
            </a:r>
            <a:endParaRPr lang="en-US" altLang="zh-CN" sz="3200" b="1" dirty="0">
              <a:solidFill>
                <a:srgbClr val="E87A2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772314" y="1287512"/>
            <a:ext cx="4016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 审题定调</a:t>
            </a:r>
            <a:endParaRPr lang="en-US" altLang="zh-CN" sz="32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  <a:p>
            <a:r>
              <a:rPr lang="zh-CN" altLang="en-US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about the topic and type</a:t>
            </a:r>
            <a:r>
              <a:rPr lang="zh-CN" altLang="en-US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）</a:t>
            </a:r>
            <a:endParaRPr lang="en-US" altLang="zh-CN" sz="32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293829" y="3237890"/>
            <a:ext cx="44665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AF92"/>
                </a:solidFill>
                <a:latin typeface="Arial Rounded MT Bold" panose="020F0704030504030204" pitchFamily="34" charset="0"/>
              </a:rPr>
              <a:t>思路构建</a:t>
            </a:r>
            <a:r>
              <a:rPr lang="en-US" altLang="zh-CN" sz="3200" b="1" dirty="0">
                <a:solidFill>
                  <a:srgbClr val="00AF92"/>
                </a:solidFill>
                <a:latin typeface="Arial Rounded MT Bold" panose="020F0704030504030204" pitchFamily="34" charset="0"/>
              </a:rPr>
              <a:t>(build the construction)</a:t>
            </a:r>
            <a:endParaRPr lang="en-US" altLang="zh-CN" sz="3200" b="1" dirty="0">
              <a:solidFill>
                <a:srgbClr val="00AF9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064308" y="5076545"/>
            <a:ext cx="4196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E76F71"/>
                </a:solidFill>
                <a:latin typeface="Arial Rounded MT Bold" panose="020F0704030504030204" pitchFamily="34" charset="0"/>
              </a:rPr>
              <a:t>扩点成句（</a:t>
            </a:r>
            <a:r>
              <a:rPr lang="en-US" altLang="zh-CN" sz="3200" b="1" dirty="0">
                <a:solidFill>
                  <a:srgbClr val="E76F71"/>
                </a:solidFill>
                <a:latin typeface="Arial Rounded MT Bold" panose="020F0704030504030204" pitchFamily="34" charset="0"/>
              </a:rPr>
              <a:t>make sentences)</a:t>
            </a:r>
            <a:endParaRPr lang="en-US" altLang="zh-CN" sz="3200" b="1" dirty="0">
              <a:solidFill>
                <a:srgbClr val="E76F71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32"/>
          <p:cNvSpPr/>
          <p:nvPr/>
        </p:nvSpPr>
        <p:spPr bwMode="auto">
          <a:xfrm>
            <a:off x="1532627" y="4111991"/>
            <a:ext cx="10402508" cy="10350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10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00">
              <a:solidFill>
                <a:srgbClr val="FFFFFF"/>
              </a:solidFill>
              <a:ea typeface="方正正中黑简体"/>
              <a:cs typeface="方正正中黑简体"/>
            </a:endParaRPr>
          </a:p>
        </p:txBody>
      </p:sp>
      <p:sp>
        <p:nvSpPr>
          <p:cNvPr id="16" name="圆角矩形 61"/>
          <p:cNvSpPr/>
          <p:nvPr/>
        </p:nvSpPr>
        <p:spPr bwMode="auto">
          <a:xfrm>
            <a:off x="1596062" y="5268339"/>
            <a:ext cx="10275638" cy="10370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10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00">
              <a:solidFill>
                <a:srgbClr val="FFFFFF"/>
              </a:solidFill>
              <a:ea typeface="方正正中黑简体"/>
              <a:cs typeface="方正正中黑简体"/>
            </a:endParaRPr>
          </a:p>
        </p:txBody>
      </p:sp>
      <p:sp>
        <p:nvSpPr>
          <p:cNvPr id="17" name="文本框 16"/>
          <p:cNvSpPr txBox="1"/>
          <p:nvPr/>
        </p:nvSpPr>
        <p:spPr bwMode="auto">
          <a:xfrm>
            <a:off x="2897201" y="4372001"/>
            <a:ext cx="893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语言符合邀请信和告知信的要求，切忌与建议信混淆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圆角矩形 42"/>
          <p:cNvSpPr/>
          <p:nvPr/>
        </p:nvSpPr>
        <p:spPr bwMode="auto">
          <a:xfrm>
            <a:off x="1484032" y="1524613"/>
            <a:ext cx="10351170" cy="10350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10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00">
              <a:solidFill>
                <a:srgbClr val="FFFFFF"/>
              </a:solidFill>
              <a:ea typeface="方正正中黑简体"/>
              <a:cs typeface="方正正中黑简体"/>
            </a:endParaRPr>
          </a:p>
        </p:txBody>
      </p:sp>
      <p:sp>
        <p:nvSpPr>
          <p:cNvPr id="4" name="文本框 3"/>
          <p:cNvSpPr txBox="1"/>
          <p:nvPr/>
        </p:nvSpPr>
        <p:spPr bwMode="auto">
          <a:xfrm>
            <a:off x="2745174" y="1791045"/>
            <a:ext cx="7829799" cy="42396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圆角矩形 62"/>
          <p:cNvSpPr/>
          <p:nvPr/>
        </p:nvSpPr>
        <p:spPr bwMode="auto">
          <a:xfrm>
            <a:off x="219520" y="5001718"/>
            <a:ext cx="2451775" cy="674001"/>
          </a:xfrm>
          <a:prstGeom prst="roundRect">
            <a:avLst/>
          </a:prstGeom>
          <a:gradFill>
            <a:gsLst>
              <a:gs pos="0">
                <a:schemeClr val="bg1">
                  <a:lumMod val="94000"/>
                </a:schemeClr>
              </a:gs>
              <a:gs pos="77000">
                <a:schemeClr val="bg1">
                  <a:lumMod val="100000"/>
                </a:schemeClr>
              </a:gs>
            </a:gsLst>
            <a:lin ang="2700000" scaled="0"/>
          </a:gradFill>
          <a:ln w="28575">
            <a:gradFill>
              <a:gsLst>
                <a:gs pos="100000">
                  <a:schemeClr val="bg1">
                    <a:lumMod val="90000"/>
                  </a:schemeClr>
                </a:gs>
                <a:gs pos="0">
                  <a:schemeClr val="bg1">
                    <a:lumMod val="100000"/>
                  </a:schemeClr>
                </a:gs>
              </a:gsLst>
              <a:lin ang="2700000" scaled="0"/>
            </a:gra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正中黑简体"/>
              <a:cs typeface="方正正中黑简体"/>
            </a:endParaRPr>
          </a:p>
        </p:txBody>
      </p:sp>
      <p:sp>
        <p:nvSpPr>
          <p:cNvPr id="6" name="圆角矩形 3"/>
          <p:cNvSpPr/>
          <p:nvPr/>
        </p:nvSpPr>
        <p:spPr bwMode="auto">
          <a:xfrm>
            <a:off x="1469195" y="2721170"/>
            <a:ext cx="10402507" cy="10350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100000"/>
                  </a:schemeClr>
                </a:gs>
              </a:gsLst>
              <a:lin ang="2700000" scaled="0"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00" b="1" dirty="0">
              <a:solidFill>
                <a:srgbClr val="FFFFFF"/>
              </a:solidFill>
              <a:ea typeface="方正正中黑简体"/>
              <a:cs typeface="方正正中黑简体"/>
            </a:endParaRPr>
          </a:p>
        </p:txBody>
      </p:sp>
      <p:sp>
        <p:nvSpPr>
          <p:cNvPr id="7" name="文本框 6"/>
          <p:cNvSpPr txBox="1"/>
          <p:nvPr/>
        </p:nvSpPr>
        <p:spPr bwMode="auto">
          <a:xfrm>
            <a:off x="2847341" y="1685505"/>
            <a:ext cx="7868631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三段式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Binning-body-closing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 bwMode="auto">
          <a:xfrm>
            <a:off x="2847341" y="2819628"/>
            <a:ext cx="85945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与话题有关的小组学习室；学习室的位置和开放时间，设施和功能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34"/>
          <p:cNvSpPr txBox="1"/>
          <p:nvPr/>
        </p:nvSpPr>
        <p:spPr bwMode="auto">
          <a:xfrm>
            <a:off x="2897201" y="5600329"/>
            <a:ext cx="8199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符合被邀请被告知者与邀请者告知者之间的关系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152400" y="1250021"/>
            <a:ext cx="2451775" cy="4350309"/>
            <a:chOff x="2322061" y="1338492"/>
            <a:chExt cx="1751106" cy="4351265"/>
          </a:xfrm>
        </p:grpSpPr>
        <p:sp>
          <p:nvSpPr>
            <p:cNvPr id="13" name="圆角矩形 43"/>
            <p:cNvSpPr/>
            <p:nvPr/>
          </p:nvSpPr>
          <p:spPr>
            <a:xfrm>
              <a:off x="2322061" y="1338492"/>
              <a:ext cx="1751106" cy="673953"/>
            </a:xfrm>
            <a:prstGeom prst="roundRect">
              <a:avLst/>
            </a:prstGeom>
            <a:gradFill>
              <a:gsLst>
                <a:gs pos="0">
                  <a:schemeClr val="bg1">
                    <a:lumMod val="94000"/>
                  </a:schemeClr>
                </a:gs>
                <a:gs pos="77000">
                  <a:schemeClr val="bg1">
                    <a:lumMod val="100000"/>
                  </a:schemeClr>
                </a:gs>
              </a:gsLst>
              <a:lin ang="2700000" scaled="0"/>
            </a:gradFill>
            <a:ln w="28575">
              <a:gradFill>
                <a:gsLst>
                  <a:gs pos="100000">
                    <a:schemeClr val="bg1">
                      <a:lumMod val="90000"/>
                    </a:schemeClr>
                  </a:gs>
                  <a:gs pos="0">
                    <a:schemeClr val="bg1">
                      <a:lumMod val="100000"/>
                    </a:schemeClr>
                  </a:gs>
                </a:gsLst>
                <a:lin ang="2700000" scaled="0"/>
              </a:gradFill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正中黑简体"/>
                <a:cs typeface="方正正中黑简体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727106" y="5166422"/>
              <a:ext cx="1207890" cy="5233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tone</a:t>
              </a:r>
              <a:endPara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" name="圆角矩形 1"/>
          <p:cNvSpPr/>
          <p:nvPr/>
        </p:nvSpPr>
        <p:spPr bwMode="auto">
          <a:xfrm>
            <a:off x="219521" y="2614805"/>
            <a:ext cx="2451775" cy="673805"/>
          </a:xfrm>
          <a:prstGeom prst="roundRect">
            <a:avLst/>
          </a:prstGeom>
          <a:gradFill>
            <a:gsLst>
              <a:gs pos="0">
                <a:schemeClr val="bg1">
                  <a:lumMod val="94000"/>
                </a:schemeClr>
              </a:gs>
              <a:gs pos="77000">
                <a:schemeClr val="bg1">
                  <a:lumMod val="100000"/>
                </a:schemeClr>
              </a:gs>
            </a:gsLst>
            <a:lin ang="2700000" scaled="0"/>
          </a:gradFill>
          <a:ln w="28575">
            <a:gradFill>
              <a:gsLst>
                <a:gs pos="100000">
                  <a:schemeClr val="bg1">
                    <a:lumMod val="90000"/>
                  </a:schemeClr>
                </a:gs>
                <a:gs pos="0">
                  <a:schemeClr val="bg1">
                    <a:lumMod val="100000"/>
                  </a:schemeClr>
                </a:gs>
              </a:gsLst>
              <a:lin ang="2700000" scaled="0"/>
            </a:gra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正中黑简体"/>
              <a:cs typeface="方正正中黑简体"/>
            </a:endParaRPr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152400" y="2655604"/>
            <a:ext cx="2451775" cy="1716399"/>
            <a:chOff x="2322061" y="2727949"/>
            <a:chExt cx="1751106" cy="1713178"/>
          </a:xfrm>
        </p:grpSpPr>
        <p:sp>
          <p:nvSpPr>
            <p:cNvPr id="22" name="圆角矩形 33"/>
            <p:cNvSpPr/>
            <p:nvPr/>
          </p:nvSpPr>
          <p:spPr>
            <a:xfrm>
              <a:off x="2322061" y="3767174"/>
              <a:ext cx="1751106" cy="673953"/>
            </a:xfrm>
            <a:prstGeom prst="roundRect">
              <a:avLst/>
            </a:prstGeom>
            <a:gradFill>
              <a:gsLst>
                <a:gs pos="0">
                  <a:schemeClr val="bg1">
                    <a:lumMod val="94000"/>
                  </a:schemeClr>
                </a:gs>
                <a:gs pos="77000">
                  <a:schemeClr val="bg1">
                    <a:lumMod val="100000"/>
                  </a:schemeClr>
                </a:gs>
              </a:gsLst>
              <a:lin ang="2700000" scaled="0"/>
            </a:gradFill>
            <a:ln w="28575">
              <a:gradFill>
                <a:gsLst>
                  <a:gs pos="100000">
                    <a:schemeClr val="bg1">
                      <a:lumMod val="90000"/>
                    </a:schemeClr>
                  </a:gs>
                  <a:gs pos="0">
                    <a:schemeClr val="bg1">
                      <a:lumMod val="100000"/>
                    </a:schemeClr>
                  </a:gs>
                </a:gsLst>
                <a:lin ang="2700000" scaled="0"/>
              </a:gradFill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正中黑简体"/>
                <a:cs typeface="方正正中黑简体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601945" y="2727949"/>
              <a:ext cx="1207891" cy="5222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content</a:t>
              </a:r>
              <a:endPara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 bwMode="auto">
          <a:xfrm>
            <a:off x="547816" y="3802478"/>
            <a:ext cx="2140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language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 bwMode="auto">
          <a:xfrm>
            <a:off x="719516" y="1287776"/>
            <a:ext cx="1677869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layout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32627" y="281613"/>
            <a:ext cx="8383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Specific elements of practical writing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10" grpId="0"/>
      <p:bldP spid="11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926258" y="1299225"/>
            <a:ext cx="10605391" cy="40318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altLang="zh-CN" sz="3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2022</a:t>
            </a:r>
            <a:r>
              <a:rPr lang="zh-CN" altLang="zh-CN" sz="3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3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 sz="3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月浙江高考应用文：</a:t>
            </a:r>
            <a:endParaRPr lang="zh-CN" altLang="zh-CN" sz="32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3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3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假定你是李华，你校图书馆新设了小组学习室，请你给留学生</a:t>
            </a:r>
            <a:r>
              <a:rPr lang="en-US" altLang="zh-CN" sz="3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Michael</a:t>
            </a:r>
            <a:r>
              <a:rPr lang="zh-CN" altLang="zh-CN" sz="3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写邮件，邀请他同去体验，内容包括：</a:t>
            </a:r>
            <a:endParaRPr lang="en-US" altLang="zh-CN" sz="32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3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sz="3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学习室的位置和开放时间；</a:t>
            </a:r>
            <a:endParaRPr lang="zh-CN" altLang="zh-CN" sz="32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400050" algn="just"/>
            <a:r>
              <a:rPr lang="en-US" altLang="zh-CN" sz="3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．室内设施及其功能。</a:t>
            </a:r>
            <a:endParaRPr lang="zh-CN" altLang="zh-CN" sz="32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注意：</a:t>
            </a: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词数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左右；</a:t>
            </a: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可适当增加细节，以使行文连贯。</a:t>
            </a: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9" name="椭圆 38"/>
          <p:cNvSpPr/>
          <p:nvPr/>
        </p:nvSpPr>
        <p:spPr bwMode="auto">
          <a:xfrm>
            <a:off x="7647709" y="1804442"/>
            <a:ext cx="2320661" cy="584775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下箭头 40"/>
          <p:cNvSpPr/>
          <p:nvPr/>
        </p:nvSpPr>
        <p:spPr bwMode="auto">
          <a:xfrm rot="15261413">
            <a:off x="4495950" y="653656"/>
            <a:ext cx="534109" cy="1888699"/>
          </a:xfrm>
          <a:prstGeom prst="downArrow">
            <a:avLst>
              <a:gd name="adj1" fmla="val 39381"/>
              <a:gd name="adj2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TextBox 5"/>
          <p:cNvSpPr txBox="1"/>
          <p:nvPr/>
        </p:nvSpPr>
        <p:spPr>
          <a:xfrm>
            <a:off x="4894145" y="643297"/>
            <a:ext cx="4680520" cy="584775"/>
          </a:xfrm>
          <a:prstGeom prst="rect">
            <a:avLst/>
          </a:prstGeom>
          <a:noFill/>
          <a:ln w="66675">
            <a:solidFill>
              <a:srgbClr val="FF66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朋友身份，语气温和热情</a:t>
            </a:r>
            <a:endParaRPr lang="zh-CN" altLang="en-US" dirty="0"/>
          </a:p>
        </p:txBody>
      </p:sp>
      <p:sp>
        <p:nvSpPr>
          <p:cNvPr id="43" name="椭圆 42"/>
          <p:cNvSpPr/>
          <p:nvPr/>
        </p:nvSpPr>
        <p:spPr bwMode="auto">
          <a:xfrm>
            <a:off x="5052840" y="2351997"/>
            <a:ext cx="3352252" cy="522694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下箭头 44"/>
          <p:cNvSpPr/>
          <p:nvPr/>
        </p:nvSpPr>
        <p:spPr bwMode="auto">
          <a:xfrm rot="13243873" flipV="1">
            <a:off x="8022646" y="1501935"/>
            <a:ext cx="441571" cy="1913664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7324972" y="3167078"/>
            <a:ext cx="1902156" cy="584775"/>
          </a:xfrm>
          <a:prstGeom prst="rect">
            <a:avLst/>
          </a:prstGeom>
          <a:noFill/>
          <a:ln w="666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背景信息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椭圆 46"/>
          <p:cNvSpPr/>
          <p:nvPr/>
        </p:nvSpPr>
        <p:spPr bwMode="auto">
          <a:xfrm>
            <a:off x="2699610" y="3323090"/>
            <a:ext cx="2663838" cy="502929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椭圆 47"/>
          <p:cNvSpPr/>
          <p:nvPr/>
        </p:nvSpPr>
        <p:spPr bwMode="auto">
          <a:xfrm>
            <a:off x="3243140" y="2821023"/>
            <a:ext cx="2994160" cy="460074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下箭头 48"/>
          <p:cNvSpPr/>
          <p:nvPr/>
        </p:nvSpPr>
        <p:spPr bwMode="auto">
          <a:xfrm rot="17207347">
            <a:off x="6826805" y="2328791"/>
            <a:ext cx="432048" cy="3377951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7451781" y="4518843"/>
            <a:ext cx="3672408" cy="584775"/>
          </a:xfrm>
          <a:prstGeom prst="rect">
            <a:avLst/>
          </a:prstGeom>
          <a:noFill/>
          <a:ln w="66675">
            <a:solidFill>
              <a:srgbClr val="FF66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邀请信</a:t>
            </a:r>
            <a:r>
              <a:rPr lang="en-US" altLang="zh-CN" dirty="0"/>
              <a:t>+</a:t>
            </a:r>
            <a:r>
              <a:rPr lang="zh-CN" altLang="en-US" dirty="0"/>
              <a:t>告知信结合</a:t>
            </a:r>
            <a:endParaRPr lang="zh-CN" altLang="en-US" dirty="0"/>
          </a:p>
        </p:txBody>
      </p:sp>
      <p:sp>
        <p:nvSpPr>
          <p:cNvPr id="51" name="下箭头 50"/>
          <p:cNvSpPr/>
          <p:nvPr/>
        </p:nvSpPr>
        <p:spPr bwMode="auto">
          <a:xfrm>
            <a:off x="2267561" y="3947176"/>
            <a:ext cx="432048" cy="1944216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TextBox 14"/>
          <p:cNvSpPr txBox="1"/>
          <p:nvPr/>
        </p:nvSpPr>
        <p:spPr>
          <a:xfrm>
            <a:off x="1406936" y="5793354"/>
            <a:ext cx="3672408" cy="584775"/>
          </a:xfrm>
          <a:prstGeom prst="rect">
            <a:avLst/>
          </a:prstGeom>
          <a:noFill/>
          <a:ln w="66675">
            <a:solidFill>
              <a:srgbClr val="FF66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具体层面</a:t>
            </a:r>
            <a:r>
              <a:rPr lang="en-US" altLang="zh-CN" dirty="0"/>
              <a:t>+</a:t>
            </a:r>
            <a:r>
              <a:rPr lang="zh-CN" altLang="en-US" dirty="0"/>
              <a:t>抽象层面</a:t>
            </a:r>
            <a:endParaRPr lang="zh-CN" altLang="en-US" dirty="0"/>
          </a:p>
        </p:txBody>
      </p:sp>
      <p:grpSp>
        <p:nvGrpSpPr>
          <p:cNvPr id="53" name="Group 77"/>
          <p:cNvGrpSpPr/>
          <p:nvPr/>
        </p:nvGrpSpPr>
        <p:grpSpPr bwMode="auto">
          <a:xfrm>
            <a:off x="1164407" y="283271"/>
            <a:ext cx="3456136" cy="622300"/>
            <a:chOff x="4522" y="2750"/>
            <a:chExt cx="4861" cy="552"/>
          </a:xfrm>
        </p:grpSpPr>
        <p:sp>
          <p:nvSpPr>
            <p:cNvPr id="54" name="圆角矩形 53"/>
            <p:cNvSpPr>
              <a:spLocks noChangeArrowheads="1"/>
            </p:cNvSpPr>
            <p:nvPr/>
          </p:nvSpPr>
          <p:spPr bwMode="auto">
            <a:xfrm>
              <a:off x="4522" y="2750"/>
              <a:ext cx="4861" cy="5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AFAFA"/>
                </a:gs>
                <a:gs pos="74001">
                  <a:srgbClr val="D7D7D7"/>
                </a:gs>
                <a:gs pos="83000">
                  <a:srgbClr val="D7D7D7"/>
                </a:gs>
                <a:gs pos="100000">
                  <a:srgbClr val="E4E4E4"/>
                </a:gs>
              </a:gsLst>
              <a:lin ang="5400000" scaled="1"/>
            </a:gradFill>
            <a:ln w="12700" algn="ctr">
              <a:solidFill>
                <a:srgbClr val="7F7F7F"/>
              </a:solidFill>
              <a:miter lim="800000"/>
            </a:ln>
          </p:spPr>
          <p:txBody>
            <a:bodyPr lIns="91477" tIns="45738" rIns="91477" bIns="4573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4522" y="2750"/>
              <a:ext cx="4850" cy="297"/>
            </a:xfrm>
            <a:custGeom>
              <a:avLst/>
              <a:gdLst>
                <a:gd name="connsiteX0" fmla="*/ 368300 w 6483350"/>
                <a:gd name="connsiteY0" fmla="*/ 0 h 396875"/>
                <a:gd name="connsiteX1" fmla="*/ 6115050 w 6483350"/>
                <a:gd name="connsiteY1" fmla="*/ 0 h 396875"/>
                <a:gd name="connsiteX2" fmla="*/ 6483350 w 6483350"/>
                <a:gd name="connsiteY2" fmla="*/ 368300 h 396875"/>
                <a:gd name="connsiteX3" fmla="*/ 6477581 w 6483350"/>
                <a:gd name="connsiteY3" fmla="*/ 396875 h 396875"/>
                <a:gd name="connsiteX4" fmla="*/ 5769 w 6483350"/>
                <a:gd name="connsiteY4" fmla="*/ 396875 h 396875"/>
                <a:gd name="connsiteX5" fmla="*/ 0 w 6483350"/>
                <a:gd name="connsiteY5" fmla="*/ 368300 h 396875"/>
                <a:gd name="connsiteX6" fmla="*/ 368300 w 6483350"/>
                <a:gd name="connsiteY6" fmla="*/ 0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3350" h="396875">
                  <a:moveTo>
                    <a:pt x="368300" y="0"/>
                  </a:moveTo>
                  <a:lnTo>
                    <a:pt x="6115050" y="0"/>
                  </a:lnTo>
                  <a:cubicBezTo>
                    <a:pt x="6318456" y="0"/>
                    <a:pt x="6483350" y="164894"/>
                    <a:pt x="6483350" y="368300"/>
                  </a:cubicBezTo>
                  <a:lnTo>
                    <a:pt x="6477581" y="396875"/>
                  </a:lnTo>
                  <a:lnTo>
                    <a:pt x="5769" y="396875"/>
                  </a:lnTo>
                  <a:lnTo>
                    <a:pt x="0" y="368300"/>
                  </a:lnTo>
                  <a:cubicBezTo>
                    <a:pt x="0" y="164894"/>
                    <a:pt x="164894" y="0"/>
                    <a:pt x="368300" y="0"/>
                  </a:cubicBezTo>
                  <a:close/>
                </a:path>
              </a:pathLst>
            </a:cu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sp>
        <p:nvSpPr>
          <p:cNvPr id="56" name="矩形 55"/>
          <p:cNvSpPr/>
          <p:nvPr/>
        </p:nvSpPr>
        <p:spPr>
          <a:xfrm>
            <a:off x="1786538" y="316527"/>
            <a:ext cx="182614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试题呈现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7"/>
          <p:cNvGrpSpPr/>
          <p:nvPr/>
        </p:nvGrpSpPr>
        <p:grpSpPr bwMode="auto">
          <a:xfrm>
            <a:off x="1314834" y="138386"/>
            <a:ext cx="4896296" cy="622300"/>
            <a:chOff x="4522" y="2750"/>
            <a:chExt cx="4861" cy="552"/>
          </a:xfrm>
        </p:grpSpPr>
        <p:sp>
          <p:nvSpPr>
            <p:cNvPr id="4" name="圆角矩形 12"/>
            <p:cNvSpPr>
              <a:spLocks noChangeArrowheads="1"/>
            </p:cNvSpPr>
            <p:nvPr/>
          </p:nvSpPr>
          <p:spPr bwMode="auto">
            <a:xfrm>
              <a:off x="4522" y="2750"/>
              <a:ext cx="4861" cy="5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AFAFA"/>
                </a:gs>
                <a:gs pos="74001">
                  <a:srgbClr val="D7D7D7"/>
                </a:gs>
                <a:gs pos="83000">
                  <a:srgbClr val="D7D7D7"/>
                </a:gs>
                <a:gs pos="100000">
                  <a:srgbClr val="E4E4E4"/>
                </a:gs>
              </a:gsLst>
              <a:lin ang="5400000" scaled="1"/>
            </a:gradFill>
            <a:ln w="12700" algn="ctr">
              <a:solidFill>
                <a:srgbClr val="7F7F7F"/>
              </a:solidFill>
              <a:miter lim="800000"/>
            </a:ln>
          </p:spPr>
          <p:txBody>
            <a:bodyPr lIns="91477" tIns="45738" rIns="91477" bIns="4573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" name="任意多边形 13"/>
            <p:cNvSpPr/>
            <p:nvPr/>
          </p:nvSpPr>
          <p:spPr>
            <a:xfrm>
              <a:off x="4522" y="2750"/>
              <a:ext cx="4850" cy="297"/>
            </a:xfrm>
            <a:custGeom>
              <a:avLst/>
              <a:gdLst>
                <a:gd name="connsiteX0" fmla="*/ 368300 w 6483350"/>
                <a:gd name="connsiteY0" fmla="*/ 0 h 396875"/>
                <a:gd name="connsiteX1" fmla="*/ 6115050 w 6483350"/>
                <a:gd name="connsiteY1" fmla="*/ 0 h 396875"/>
                <a:gd name="connsiteX2" fmla="*/ 6483350 w 6483350"/>
                <a:gd name="connsiteY2" fmla="*/ 368300 h 396875"/>
                <a:gd name="connsiteX3" fmla="*/ 6477581 w 6483350"/>
                <a:gd name="connsiteY3" fmla="*/ 396875 h 396875"/>
                <a:gd name="connsiteX4" fmla="*/ 5769 w 6483350"/>
                <a:gd name="connsiteY4" fmla="*/ 396875 h 396875"/>
                <a:gd name="connsiteX5" fmla="*/ 0 w 6483350"/>
                <a:gd name="connsiteY5" fmla="*/ 368300 h 396875"/>
                <a:gd name="connsiteX6" fmla="*/ 368300 w 6483350"/>
                <a:gd name="connsiteY6" fmla="*/ 0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3350" h="396875">
                  <a:moveTo>
                    <a:pt x="368300" y="0"/>
                  </a:moveTo>
                  <a:lnTo>
                    <a:pt x="6115050" y="0"/>
                  </a:lnTo>
                  <a:cubicBezTo>
                    <a:pt x="6318456" y="0"/>
                    <a:pt x="6483350" y="164894"/>
                    <a:pt x="6483350" y="368300"/>
                  </a:cubicBezTo>
                  <a:lnTo>
                    <a:pt x="6477581" y="396875"/>
                  </a:lnTo>
                  <a:lnTo>
                    <a:pt x="5769" y="396875"/>
                  </a:lnTo>
                  <a:lnTo>
                    <a:pt x="0" y="368300"/>
                  </a:lnTo>
                  <a:cubicBezTo>
                    <a:pt x="0" y="164894"/>
                    <a:pt x="164894" y="0"/>
                    <a:pt x="368300" y="0"/>
                  </a:cubicBezTo>
                  <a:close/>
                </a:path>
              </a:pathLst>
            </a:cu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sp>
        <p:nvSpPr>
          <p:cNvPr id="6" name="圆角矩形 606"/>
          <p:cNvSpPr>
            <a:spLocks noChangeArrowheads="1"/>
          </p:cNvSpPr>
          <p:nvPr/>
        </p:nvSpPr>
        <p:spPr bwMode="auto">
          <a:xfrm>
            <a:off x="1134691" y="52387"/>
            <a:ext cx="5256584" cy="711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lIns="91477" tIns="45738" rIns="91477" bIns="45738" anchor="ctr"/>
          <a:lstStyle/>
          <a:p>
            <a:pPr marL="228600" indent="-228600" algn="ctr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 &amp; contents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2627" y="1195958"/>
            <a:ext cx="4756499" cy="975679"/>
            <a:chOff x="302627" y="1195958"/>
            <a:chExt cx="4756499" cy="975679"/>
          </a:xfrm>
        </p:grpSpPr>
        <p:grpSp>
          <p:nvGrpSpPr>
            <p:cNvPr id="7" name="组合 6"/>
            <p:cNvGrpSpPr/>
            <p:nvPr/>
          </p:nvGrpSpPr>
          <p:grpSpPr>
            <a:xfrm>
              <a:off x="302627" y="1195958"/>
              <a:ext cx="1656186" cy="975679"/>
              <a:chOff x="27748" y="1629594"/>
              <a:chExt cx="1584177" cy="975679"/>
            </a:xfrm>
            <a:solidFill>
              <a:srgbClr val="FFC000"/>
            </a:solidFill>
          </p:grpSpPr>
          <p:sp>
            <p:nvSpPr>
              <p:cNvPr id="8" name="任意多边形 129"/>
              <p:cNvSpPr/>
              <p:nvPr/>
            </p:nvSpPr>
            <p:spPr bwMode="auto">
              <a:xfrm>
                <a:off x="27748" y="1629594"/>
                <a:ext cx="1584176" cy="975679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995" b="1" kern="0" dirty="0">
                    <a:latin typeface="仓耳羽辰体-谷力 W05" panose="02020400000000000000" pitchFamily="18" charset="-122"/>
                    <a:ea typeface="仓耳羽辰体-谷力 W05" panose="02020400000000000000" pitchFamily="18" charset="-122"/>
                    <a:cs typeface="+mn-ea"/>
                    <a:sym typeface="+mn-lt"/>
                  </a:rPr>
                  <a:t> </a:t>
                </a:r>
                <a:endParaRPr lang="zh-CN" altLang="en-US" sz="2700" b="1" kern="0" dirty="0"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文本框 22"/>
              <p:cNvSpPr txBox="1">
                <a:spLocks noChangeArrowheads="1"/>
              </p:cNvSpPr>
              <p:nvPr/>
            </p:nvSpPr>
            <p:spPr bwMode="auto">
              <a:xfrm>
                <a:off x="243773" y="1857280"/>
                <a:ext cx="1368152" cy="584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3200" b="1" kern="0" dirty="0">
                    <a:latin typeface="Times New Roman" panose="02020603050405020304" pitchFamily="18" charset="0"/>
                    <a:ea typeface="仓耳羽辰体-谷力 W05" panose="02020400000000000000" pitchFamily="18" charset="-122"/>
                    <a:cs typeface="Times New Roman" panose="02020603050405020304" pitchFamily="18" charset="0"/>
                    <a:sym typeface="+mn-lt"/>
                  </a:rPr>
                  <a:t>Para.1</a:t>
                </a:r>
                <a:endParaRPr lang="zh-CN" altLang="en-US" sz="3200" b="1" kern="0" dirty="0">
                  <a:latin typeface="Times New Roman" panose="02020603050405020304" pitchFamily="18" charset="0"/>
                  <a:ea typeface="仓耳羽辰体-谷力 W05" panose="02020400000000000000" pitchFamily="18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17" name="TextBox 26"/>
            <p:cNvSpPr txBox="1"/>
            <p:nvPr/>
          </p:nvSpPr>
          <p:spPr>
            <a:xfrm>
              <a:off x="1958813" y="1423644"/>
              <a:ext cx="3100313" cy="584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/>
                <a:t>背景</a:t>
              </a:r>
              <a:r>
                <a:rPr lang="en-US" altLang="zh-CN" sz="3200" b="1" dirty="0"/>
                <a:t>+</a:t>
              </a:r>
              <a:r>
                <a:rPr lang="zh-CN" altLang="en-US" sz="3200" b="1" dirty="0"/>
                <a:t>写信目的</a:t>
              </a:r>
              <a:endParaRPr lang="zh-CN" altLang="en-US" sz="3200" b="1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5549" y="3116290"/>
            <a:ext cx="4801890" cy="1077218"/>
            <a:chOff x="415549" y="3116290"/>
            <a:chExt cx="4801890" cy="1077218"/>
          </a:xfrm>
        </p:grpSpPr>
        <p:grpSp>
          <p:nvGrpSpPr>
            <p:cNvPr id="11" name="组合 10"/>
            <p:cNvGrpSpPr/>
            <p:nvPr/>
          </p:nvGrpSpPr>
          <p:grpSpPr>
            <a:xfrm>
              <a:off x="415549" y="3167059"/>
              <a:ext cx="1656185" cy="975679"/>
              <a:chOff x="334566" y="3096394"/>
              <a:chExt cx="1584176" cy="975679"/>
            </a:xfrm>
            <a:solidFill>
              <a:srgbClr val="FFC000"/>
            </a:solidFill>
          </p:grpSpPr>
          <p:sp>
            <p:nvSpPr>
              <p:cNvPr id="12" name="任意多边形 129"/>
              <p:cNvSpPr/>
              <p:nvPr/>
            </p:nvSpPr>
            <p:spPr bwMode="auto">
              <a:xfrm>
                <a:off x="334566" y="3096394"/>
                <a:ext cx="1584176" cy="975679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995" b="1" kern="0" dirty="0">
                    <a:latin typeface="仓耳羽辰体-谷力 W05" panose="02020400000000000000" pitchFamily="18" charset="-122"/>
                    <a:ea typeface="仓耳羽辰体-谷力 W05" panose="02020400000000000000" pitchFamily="18" charset="-122"/>
                    <a:cs typeface="+mn-ea"/>
                    <a:sym typeface="+mn-lt"/>
                  </a:rPr>
                  <a:t> </a:t>
                </a:r>
                <a:endParaRPr lang="zh-CN" altLang="en-US" sz="2700" b="1" kern="0" dirty="0"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文本框 22"/>
              <p:cNvSpPr txBox="1">
                <a:spLocks noChangeArrowheads="1"/>
              </p:cNvSpPr>
              <p:nvPr/>
            </p:nvSpPr>
            <p:spPr bwMode="auto">
              <a:xfrm>
                <a:off x="550590" y="3285348"/>
                <a:ext cx="1368152" cy="584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3200" b="1" kern="0" dirty="0">
                    <a:latin typeface="Times New Roman" panose="02020603050405020304" pitchFamily="18" charset="0"/>
                    <a:ea typeface="仓耳羽辰体-谷力 W05" panose="02020400000000000000" pitchFamily="18" charset="-122"/>
                    <a:cs typeface="Times New Roman" panose="02020603050405020304" pitchFamily="18" charset="0"/>
                    <a:sym typeface="+mn-lt"/>
                  </a:rPr>
                  <a:t>Para.2</a:t>
                </a:r>
                <a:endParaRPr lang="zh-CN" altLang="en-US" sz="3200" b="1" kern="0" dirty="0">
                  <a:latin typeface="Times New Roman" panose="02020603050405020304" pitchFamily="18" charset="0"/>
                  <a:ea typeface="仓耳羽辰体-谷力 W05" panose="02020400000000000000" pitchFamily="18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18" name="TextBox 34"/>
            <p:cNvSpPr txBox="1"/>
            <p:nvPr/>
          </p:nvSpPr>
          <p:spPr>
            <a:xfrm>
              <a:off x="2117126" y="3116290"/>
              <a:ext cx="3100313" cy="1077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/>
                <a:t>地点，开放时间</a:t>
              </a:r>
              <a:endParaRPr lang="en-US" altLang="zh-CN" sz="3200" b="1" dirty="0"/>
            </a:p>
            <a:p>
              <a:pPr algn="ctr"/>
              <a:r>
                <a:rPr lang="zh-CN" altLang="en-US" sz="3200" b="1" dirty="0"/>
                <a:t>设施、功能</a:t>
              </a:r>
              <a:endParaRPr lang="zh-CN" altLang="en-US" sz="3200" b="1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8252" y="5495651"/>
            <a:ext cx="4844887" cy="975679"/>
            <a:chOff x="468252" y="5495651"/>
            <a:chExt cx="4844887" cy="975679"/>
          </a:xfrm>
        </p:grpSpPr>
        <p:grpSp>
          <p:nvGrpSpPr>
            <p:cNvPr id="14" name="组合 13"/>
            <p:cNvGrpSpPr/>
            <p:nvPr/>
          </p:nvGrpSpPr>
          <p:grpSpPr>
            <a:xfrm>
              <a:off x="468252" y="5495651"/>
              <a:ext cx="1656185" cy="975679"/>
              <a:chOff x="334566" y="5067680"/>
              <a:chExt cx="1584176" cy="975679"/>
            </a:xfrm>
            <a:solidFill>
              <a:srgbClr val="FFC000"/>
            </a:solidFill>
          </p:grpSpPr>
          <p:sp>
            <p:nvSpPr>
              <p:cNvPr id="15" name="任意多边形 129"/>
              <p:cNvSpPr/>
              <p:nvPr/>
            </p:nvSpPr>
            <p:spPr bwMode="auto">
              <a:xfrm>
                <a:off x="334566" y="5067680"/>
                <a:ext cx="1584176" cy="975679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995" b="1" kern="0" dirty="0">
                    <a:latin typeface="仓耳羽辰体-谷力 W05" panose="02020400000000000000" pitchFamily="18" charset="-122"/>
                    <a:ea typeface="仓耳羽辰体-谷力 W05" panose="02020400000000000000" pitchFamily="18" charset="-122"/>
                    <a:cs typeface="+mn-ea"/>
                    <a:sym typeface="+mn-lt"/>
                  </a:rPr>
                  <a:t> </a:t>
                </a:r>
                <a:endParaRPr lang="zh-CN" altLang="en-US" sz="2700" b="1" kern="0" dirty="0"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>
                <a:spLocks noChangeArrowheads="1"/>
              </p:cNvSpPr>
              <p:nvPr/>
            </p:nvSpPr>
            <p:spPr bwMode="auto">
              <a:xfrm>
                <a:off x="550590" y="5256634"/>
                <a:ext cx="1368152" cy="584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3200" b="1" kern="0" dirty="0">
                    <a:latin typeface="Times New Roman" panose="02020603050405020304" pitchFamily="18" charset="0"/>
                    <a:ea typeface="仓耳羽辰体-谷力 W05" panose="02020400000000000000" pitchFamily="18" charset="-122"/>
                    <a:cs typeface="Times New Roman" panose="02020603050405020304" pitchFamily="18" charset="0"/>
                    <a:sym typeface="+mn-lt"/>
                  </a:rPr>
                  <a:t>Para.3</a:t>
                </a:r>
                <a:endParaRPr lang="zh-CN" altLang="en-US" sz="3200" b="1" kern="0" dirty="0">
                  <a:latin typeface="Times New Roman" panose="02020603050405020304" pitchFamily="18" charset="0"/>
                  <a:ea typeface="仓耳羽辰体-谷力 W05" panose="02020400000000000000" pitchFamily="18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19" name="TextBox 35"/>
            <p:cNvSpPr txBox="1"/>
            <p:nvPr/>
          </p:nvSpPr>
          <p:spPr>
            <a:xfrm>
              <a:off x="2212826" y="5609348"/>
              <a:ext cx="3100313" cy="584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/>
                <a:t>期待参加</a:t>
              </a:r>
              <a:endParaRPr lang="zh-CN" altLang="en-US" sz="3200" b="1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27586" y="1188346"/>
            <a:ext cx="5420001" cy="954107"/>
            <a:chOff x="5503428" y="1300364"/>
            <a:chExt cx="5420001" cy="954107"/>
          </a:xfrm>
        </p:grpSpPr>
        <p:cxnSp>
          <p:nvCxnSpPr>
            <p:cNvPr id="20" name="直接箭头连接符 19"/>
            <p:cNvCxnSpPr/>
            <p:nvPr/>
          </p:nvCxnSpPr>
          <p:spPr bwMode="auto">
            <a:xfrm flipV="1">
              <a:off x="5503428" y="1566978"/>
              <a:ext cx="1152128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54"/>
            <p:cNvSpPr txBox="1"/>
            <p:nvPr/>
          </p:nvSpPr>
          <p:spPr>
            <a:xfrm>
              <a:off x="6715370" y="1300364"/>
              <a:ext cx="42080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b="1" dirty="0"/>
                <a:t>Group Study Room newly opened up</a:t>
              </a:r>
              <a:r>
                <a:rPr lang="zh-CN" altLang="en-US" dirty="0"/>
                <a:t>；</a:t>
              </a:r>
              <a:endParaRPr lang="en-US" altLang="zh-CN" sz="2800" b="1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212984" y="3002280"/>
            <a:ext cx="6624206" cy="954107"/>
            <a:chOff x="5212984" y="3002280"/>
            <a:chExt cx="6624206" cy="954107"/>
          </a:xfrm>
        </p:grpSpPr>
        <p:sp>
          <p:nvSpPr>
            <p:cNvPr id="22" name="TextBox 55"/>
            <p:cNvSpPr txBox="1"/>
            <p:nvPr/>
          </p:nvSpPr>
          <p:spPr>
            <a:xfrm>
              <a:off x="6585592" y="3002280"/>
              <a:ext cx="52515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/>
                <a:t>opening time and the location of the group study room; </a:t>
              </a:r>
              <a:endParaRPr lang="zh-CN" altLang="en-US" sz="2800" b="1" dirty="0"/>
            </a:p>
          </p:txBody>
        </p:sp>
        <p:cxnSp>
          <p:nvCxnSpPr>
            <p:cNvPr id="26" name="直接箭头连接符 25"/>
            <p:cNvCxnSpPr/>
            <p:nvPr/>
          </p:nvCxnSpPr>
          <p:spPr bwMode="auto">
            <a:xfrm flipV="1">
              <a:off x="5212984" y="3389035"/>
              <a:ext cx="1296144" cy="21602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9" name="直接箭头连接符 28"/>
          <p:cNvCxnSpPr/>
          <p:nvPr/>
        </p:nvCxnSpPr>
        <p:spPr bwMode="auto">
          <a:xfrm flipV="1">
            <a:off x="5331580" y="5495651"/>
            <a:ext cx="1149341" cy="4060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矩形 29"/>
          <p:cNvSpPr/>
          <p:nvPr/>
        </p:nvSpPr>
        <p:spPr>
          <a:xfrm>
            <a:off x="6624937" y="5073718"/>
            <a:ext cx="4114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expectations to attend</a:t>
            </a:r>
            <a:endParaRPr lang="en-US" altLang="zh-CN" sz="2800" b="1" dirty="0"/>
          </a:p>
        </p:txBody>
      </p:sp>
      <p:cxnSp>
        <p:nvCxnSpPr>
          <p:cNvPr id="31" name="直接箭头连接符 30"/>
          <p:cNvCxnSpPr/>
          <p:nvPr/>
        </p:nvCxnSpPr>
        <p:spPr bwMode="auto">
          <a:xfrm>
            <a:off x="5288818" y="5958120"/>
            <a:ext cx="1259655" cy="912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矩形 31"/>
          <p:cNvSpPr/>
          <p:nvPr/>
        </p:nvSpPr>
        <p:spPr>
          <a:xfrm>
            <a:off x="6703160" y="5717069"/>
            <a:ext cx="50162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join the group studying together</a:t>
            </a:r>
            <a:endParaRPr lang="en-US" altLang="zh-CN" sz="2800" b="1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599594" y="1880231"/>
            <a:ext cx="5323835" cy="712549"/>
            <a:chOff x="5599594" y="1880231"/>
            <a:chExt cx="5323835" cy="712549"/>
          </a:xfrm>
        </p:grpSpPr>
        <p:cxnSp>
          <p:nvCxnSpPr>
            <p:cNvPr id="24" name="直接箭头连接符 23"/>
            <p:cNvCxnSpPr/>
            <p:nvPr/>
          </p:nvCxnSpPr>
          <p:spPr bwMode="auto">
            <a:xfrm>
              <a:off x="5599594" y="1880231"/>
              <a:ext cx="1080120" cy="2880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TextBox 54"/>
            <p:cNvSpPr txBox="1"/>
            <p:nvPr/>
          </p:nvSpPr>
          <p:spPr>
            <a:xfrm>
              <a:off x="6715370" y="2069560"/>
              <a:ext cx="4208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b="1" dirty="0"/>
                <a:t>send an invitation</a:t>
              </a:r>
              <a:endParaRPr lang="en-US" altLang="zh-CN" sz="2800" b="1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262831" y="3611228"/>
            <a:ext cx="6587716" cy="1303677"/>
            <a:chOff x="5249473" y="3676820"/>
            <a:chExt cx="6587716" cy="1303677"/>
          </a:xfrm>
        </p:grpSpPr>
        <p:cxnSp>
          <p:nvCxnSpPr>
            <p:cNvPr id="28" name="直接箭头连接符 27"/>
            <p:cNvCxnSpPr/>
            <p:nvPr/>
          </p:nvCxnSpPr>
          <p:spPr bwMode="auto">
            <a:xfrm>
              <a:off x="5249473" y="3676820"/>
              <a:ext cx="1077333" cy="73026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Box 55"/>
            <p:cNvSpPr txBox="1"/>
            <p:nvPr/>
          </p:nvSpPr>
          <p:spPr>
            <a:xfrm>
              <a:off x="6509128" y="4026390"/>
              <a:ext cx="53280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/>
                <a:t> the equipment in the room and its </a:t>
              </a:r>
              <a:r>
                <a:rPr lang="en-US" altLang="zh-CN" sz="2800" b="1" dirty="0" smtClean="0"/>
                <a:t>functions</a:t>
              </a:r>
              <a:endParaRPr lang="zh-CN" altLang="en-US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474325" y="1411991"/>
            <a:ext cx="5012701" cy="954107"/>
            <a:chOff x="5474325" y="1411991"/>
            <a:chExt cx="5012701" cy="954107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6422943" y="1411991"/>
              <a:ext cx="4064083" cy="954107"/>
            </a:xfrm>
            <a:prstGeom prst="rect">
              <a:avLst/>
            </a:prstGeom>
            <a:noFill/>
            <a:ln w="63500" cmpd="sng">
              <a:solidFill>
                <a:srgbClr val="009999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lvl="0">
                <a:spcBef>
                  <a:spcPct val="50000"/>
                </a:spcBef>
                <a:defRPr sz="24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sz="2800" dirty="0"/>
                <a:t>a brilliant atmosphere to study</a:t>
              </a:r>
              <a:endParaRPr lang="en-US" sz="2800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5474325" y="1926349"/>
              <a:ext cx="948618" cy="2463"/>
            </a:xfrm>
            <a:prstGeom prst="line">
              <a:avLst/>
            </a:prstGeom>
            <a:noFill/>
            <a:ln w="66675" cmpd="sng">
              <a:solidFill>
                <a:srgbClr val="009999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02743" y="3282216"/>
            <a:ext cx="5445282" cy="867930"/>
            <a:chOff x="5502743" y="3282216"/>
            <a:chExt cx="5445282" cy="867930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422943" y="3282216"/>
              <a:ext cx="4525082" cy="867930"/>
            </a:xfrm>
            <a:prstGeom prst="rect">
              <a:avLst/>
            </a:prstGeom>
            <a:noFill/>
            <a:ln w="66675" cmpd="sng">
              <a:solidFill>
                <a:srgbClr val="009999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gain</a:t>
              </a:r>
              <a:r>
                <a:rPr lang="en-US" altLang="zh-CN" sz="2800" spc="25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useful information from Internet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5502743" y="3677001"/>
              <a:ext cx="920200" cy="0"/>
            </a:xfrm>
            <a:prstGeom prst="line">
              <a:avLst/>
            </a:prstGeom>
            <a:noFill/>
            <a:ln w="66675" cmpd="sng">
              <a:solidFill>
                <a:srgbClr val="009999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29288" y="4730288"/>
            <a:ext cx="5951455" cy="1126462"/>
            <a:chOff x="5729288" y="4730288"/>
            <a:chExt cx="5951455" cy="1126462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422943" y="4730288"/>
              <a:ext cx="5257800" cy="1126462"/>
            </a:xfrm>
            <a:prstGeom prst="rect">
              <a:avLst/>
            </a:prstGeom>
            <a:noFill/>
            <a:ln w="66675" cmpd="sng">
              <a:solidFill>
                <a:srgbClr val="009999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relevant books</a:t>
              </a:r>
              <a:r>
                <a:rPr lang="zh-CN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literature study</a:t>
              </a:r>
              <a:r>
                <a:rPr lang="zh-CN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promote our permanent friendship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5729288" y="5379696"/>
              <a:ext cx="693655" cy="0"/>
            </a:xfrm>
            <a:prstGeom prst="line">
              <a:avLst/>
            </a:prstGeom>
            <a:noFill/>
            <a:ln w="66675" cmpd="sng">
              <a:solidFill>
                <a:srgbClr val="009999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95853" y="1306162"/>
            <a:ext cx="4628931" cy="4550588"/>
            <a:chOff x="995853" y="1306162"/>
            <a:chExt cx="4628931" cy="4550588"/>
          </a:xfrm>
        </p:grpSpPr>
        <p:grpSp>
          <p:nvGrpSpPr>
            <p:cNvPr id="11" name="组合 10"/>
            <p:cNvGrpSpPr/>
            <p:nvPr/>
          </p:nvGrpSpPr>
          <p:grpSpPr>
            <a:xfrm>
              <a:off x="995853" y="1306162"/>
              <a:ext cx="4628931" cy="4550588"/>
              <a:chOff x="423742" y="986631"/>
              <a:chExt cx="4628931" cy="4550588"/>
            </a:xfrm>
          </p:grpSpPr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 flipV="1">
                <a:off x="2711774" y="1808955"/>
                <a:ext cx="325743" cy="7939"/>
              </a:xfrm>
              <a:prstGeom prst="line">
                <a:avLst/>
              </a:prstGeom>
              <a:noFill/>
              <a:ln w="63500" cmpd="sng">
                <a:solidFill>
                  <a:srgbClr val="009999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 flipV="1">
                <a:off x="2711774" y="5066506"/>
                <a:ext cx="413970" cy="0"/>
              </a:xfrm>
              <a:prstGeom prst="line">
                <a:avLst/>
              </a:prstGeom>
              <a:noFill/>
              <a:ln w="63500" cmpd="sng">
                <a:solidFill>
                  <a:srgbClr val="009999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423742" y="986631"/>
                <a:ext cx="4628931" cy="4550588"/>
                <a:chOff x="423742" y="986631"/>
                <a:chExt cx="4628931" cy="4550588"/>
              </a:xfrm>
            </p:grpSpPr>
            <p:sp>
              <p:nvSpPr>
                <p:cNvPr id="1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423742" y="2382509"/>
                  <a:ext cx="2013275" cy="2677656"/>
                </a:xfrm>
                <a:prstGeom prst="rect">
                  <a:avLst/>
                </a:prstGeom>
                <a:noFill/>
                <a:ln w="63500" cmpd="sng">
                  <a:solidFill>
                    <a:srgbClr val="009999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sz="2800" b="1" kern="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The facilities in the group study room and functions</a:t>
                  </a:r>
                  <a:r>
                    <a: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:</a:t>
                  </a:r>
                  <a:endPara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207123" y="4583112"/>
                  <a:ext cx="1845550" cy="954107"/>
                </a:xfrm>
                <a:prstGeom prst="rect">
                  <a:avLst/>
                </a:prstGeom>
                <a:noFill/>
                <a:ln w="63500" cmpd="sng">
                  <a:solidFill>
                    <a:srgbClr val="009999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lvl="0">
                    <a:spcBef>
                      <a:spcPct val="50000"/>
                    </a:spcBef>
                    <a:defRPr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reading corner</a:t>
                  </a:r>
                  <a:endPara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135787" y="2818256"/>
                  <a:ext cx="1784802" cy="954107"/>
                </a:xfrm>
                <a:prstGeom prst="rect">
                  <a:avLst/>
                </a:prstGeom>
                <a:noFill/>
                <a:ln w="63500" cmpd="sng">
                  <a:solidFill>
                    <a:srgbClr val="009999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lvl="0">
                    <a:spcBef>
                      <a:spcPct val="50000"/>
                    </a:spcBef>
                    <a:defRPr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modern computers</a:t>
                  </a:r>
                  <a:endPara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037517" y="986631"/>
                  <a:ext cx="1845550" cy="1384995"/>
                </a:xfrm>
                <a:prstGeom prst="rect">
                  <a:avLst/>
                </a:prstGeom>
                <a:noFill/>
                <a:ln w="63500" cmpd="sng">
                  <a:solidFill>
                    <a:srgbClr val="009999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lvl="0">
                    <a:spcBef>
                      <a:spcPct val="50000"/>
                    </a:spcBef>
                    <a:defRPr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bright and spacious space</a:t>
                  </a:r>
                  <a:endPara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Line 11"/>
                <p:cNvSpPr>
                  <a:spLocks noChangeShapeType="1"/>
                </p:cNvSpPr>
                <p:nvPr/>
              </p:nvSpPr>
              <p:spPr bwMode="auto">
                <a:xfrm>
                  <a:off x="2711774" y="3357470"/>
                  <a:ext cx="413970" cy="0"/>
                </a:xfrm>
                <a:prstGeom prst="line">
                  <a:avLst/>
                </a:prstGeom>
                <a:noFill/>
                <a:ln w="63500" cmpd="sng">
                  <a:solidFill>
                    <a:srgbClr val="009999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Line 14"/>
                <p:cNvSpPr>
                  <a:spLocks noChangeShapeType="1"/>
                </p:cNvSpPr>
                <p:nvPr/>
              </p:nvSpPr>
              <p:spPr bwMode="auto">
                <a:xfrm>
                  <a:off x="2711774" y="1808956"/>
                  <a:ext cx="0" cy="3257550"/>
                </a:xfrm>
                <a:prstGeom prst="line">
                  <a:avLst/>
                </a:prstGeom>
                <a:noFill/>
                <a:ln w="63500" cmpd="sng">
                  <a:solidFill>
                    <a:srgbClr val="009999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 flipV="1">
              <a:off x="3009128" y="3777366"/>
              <a:ext cx="274758" cy="0"/>
            </a:xfrm>
            <a:prstGeom prst="line">
              <a:avLst/>
            </a:prstGeom>
            <a:noFill/>
            <a:ln w="63500" cmpd="sng">
              <a:solidFill>
                <a:srgbClr val="00999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351884" y="292516"/>
            <a:ext cx="6361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3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布局谋篇之</a:t>
            </a:r>
            <a:r>
              <a:rPr lang="zh-CN" altLang="zh-CN" sz="3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中段</a:t>
            </a:r>
            <a:r>
              <a:rPr lang="en-US" altLang="zh-CN" sz="3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设施与功能）</a:t>
            </a:r>
            <a:endParaRPr lang="zh-CN" altLang="zh-CN" sz="36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789"/>
  <p:tag name="KSO_WM_UNIT_CLEAR" val="1"/>
  <p:tag name="KSO_WM_UNIT_ID" val="diagram789_3*n_i*1_1"/>
  <p:tag name="KSO_WM_UNIT_INDEX" val="1_1"/>
  <p:tag name="KSO_WM_UNIT_LAYERLEVEL" val="1_1"/>
  <p:tag name="KSO_WM_UNIT_TYPE" val="n_i"/>
</p:tagLst>
</file>

<file path=ppt/tags/tag10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789"/>
  <p:tag name="KSO_WM_UNIT_CLEAR" val="1"/>
  <p:tag name="KSO_WM_UNIT_COMPATIBLE" val="0"/>
  <p:tag name="KSO_WM_UNIT_FILL_FORE_SCHEMECOLOR_INDEX" val="8"/>
  <p:tag name="KSO_WM_UNIT_FILL_TYPE" val="1"/>
  <p:tag name="KSO_WM_UNIT_HIGHLIGHT" val="0"/>
  <p:tag name="KSO_WM_UNIT_ID" val="diagram789_3*n_h_f*1_2_4"/>
  <p:tag name="KSO_WM_UNIT_INDEX" val="1_2_4"/>
  <p:tag name="KSO_WM_UNIT_LAYERLEVEL" val="1_1_1"/>
  <p:tag name="KSO_WM_UNIT_PRESET_TEXT" val="LOREM"/>
  <p:tag name="KSO_WM_UNIT_TYPE" val="n_h_f"/>
  <p:tag name="KSO_WM_UNIT_VALUE" val="25"/>
</p:tagLst>
</file>

<file path=ppt/tags/tag2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789"/>
  <p:tag name="KSO_WM_UNIT_CLEAR" val="1"/>
  <p:tag name="KSO_WM_UNIT_ID" val="diagram789_3*n_i*1_2"/>
  <p:tag name="KSO_WM_UNIT_INDEX" val="1_2"/>
  <p:tag name="KSO_WM_UNIT_LAYERLEVEL" val="1_1"/>
  <p:tag name="KSO_WM_UNIT_TYPE" val="n_i"/>
</p:tagLst>
</file>

<file path=ppt/tags/tag3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789"/>
  <p:tag name="KSO_WM_UNIT_CLEAR" val="1"/>
  <p:tag name="KSO_WM_UNIT_ID" val="diagram789_3*n_i*1_3"/>
  <p:tag name="KSO_WM_UNIT_INDEX" val="1_3"/>
  <p:tag name="KSO_WM_UNIT_LAYERLEVEL" val="1_1"/>
  <p:tag name="KSO_WM_UNIT_TYPE" val="n_i"/>
</p:tagLst>
</file>

<file path=ppt/tags/tag4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789"/>
  <p:tag name="KSO_WM_UNIT_CLEAR" val="1"/>
  <p:tag name="KSO_WM_UNIT_ID" val="diagram789_3*n_i*1_4"/>
  <p:tag name="KSO_WM_UNIT_INDEX" val="1_4"/>
  <p:tag name="KSO_WM_UNIT_LAYERLEVEL" val="1_1"/>
  <p:tag name="KSO_WM_UNIT_TYPE" val="n_i"/>
</p:tagLst>
</file>

<file path=ppt/tags/tag5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789"/>
  <p:tag name="KSO_WM_UNIT_CLEAR" val="1"/>
  <p:tag name="KSO_WM_UNIT_ID" val="diagram789_3*n_i*1_5"/>
  <p:tag name="KSO_WM_UNIT_INDEX" val="1_5"/>
  <p:tag name="KSO_WM_UNIT_LAYERLEVEL" val="1_1"/>
  <p:tag name="KSO_WM_UNIT_TYPE" val="n_i"/>
</p:tagLst>
</file>

<file path=ppt/tags/tag6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789"/>
  <p:tag name="KSO_WM_UNIT_CLEAR" val="1"/>
  <p:tag name="KSO_WM_UNIT_COMPATIBLE" val="0"/>
  <p:tag name="KSO_WM_UNIT_HIGHLIGHT" val="0"/>
  <p:tag name="KSO_WM_UNIT_ID" val="diagram789_3*n_h_f*1_1_1"/>
  <p:tag name="KSO_WM_UNIT_INDEX" val="1_1_1"/>
  <p:tag name="KSO_WM_UNIT_LAYERLEVEL" val="1_1_1"/>
  <p:tag name="KSO_WM_UNIT_PRESET_TEXT_INDEX" val="4"/>
  <p:tag name="KSO_WM_UNIT_PRESET_TEXT_LEN" val="26"/>
  <p:tag name="KSO_WM_UNIT_TYPE" val="n_h_f"/>
  <p:tag name="KSO_WM_UNIT_VALUE" val="54"/>
</p:tagLst>
</file>

<file path=ppt/tags/tag7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789"/>
  <p:tag name="KSO_WM_UNIT_CLEAR" val="1"/>
  <p:tag name="KSO_WM_UNIT_COMPATIBLE" val="0"/>
  <p:tag name="KSO_WM_UNIT_FILL_FORE_SCHEMECOLOR_INDEX" val="7"/>
  <p:tag name="KSO_WM_UNIT_FILL_TYPE" val="1"/>
  <p:tag name="KSO_WM_UNIT_HIGHLIGHT" val="0"/>
  <p:tag name="KSO_WM_UNIT_ID" val="diagram789_3*n_h_f*1_2_3"/>
  <p:tag name="KSO_WM_UNIT_INDEX" val="1_2_3"/>
  <p:tag name="KSO_WM_UNIT_LAYERLEVEL" val="1_1_1"/>
  <p:tag name="KSO_WM_UNIT_PRESET_TEXT" val="LOREM"/>
  <p:tag name="KSO_WM_UNIT_TYPE" val="n_h_f"/>
  <p:tag name="KSO_WM_UNIT_VALUE" val="30"/>
</p:tagLst>
</file>

<file path=ppt/tags/tag8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789"/>
  <p:tag name="KSO_WM_UNIT_CLEAR" val="1"/>
  <p:tag name="KSO_WM_UNIT_COMPATIBLE" val="0"/>
  <p:tag name="KSO_WM_UNIT_FILL_FORE_SCHEMECOLOR_INDEX" val="6"/>
  <p:tag name="KSO_WM_UNIT_FILL_TYPE" val="1"/>
  <p:tag name="KSO_WM_UNIT_HIGHLIGHT" val="0"/>
  <p:tag name="KSO_WM_UNIT_ID" val="diagram789_3*n_h_f*1_2_2"/>
  <p:tag name="KSO_WM_UNIT_INDEX" val="1_2_2"/>
  <p:tag name="KSO_WM_UNIT_LAYERLEVEL" val="1_1_1"/>
  <p:tag name="KSO_WM_UNIT_PRESET_TEXT" val="LOREM"/>
  <p:tag name="KSO_WM_UNIT_TYPE" val="n_h_f"/>
  <p:tag name="KSO_WM_UNIT_VALUE" val="25"/>
</p:tagLst>
</file>

<file path=ppt/tags/tag9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789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diagram789_3*n_h_f*1_2_1"/>
  <p:tag name="KSO_WM_UNIT_INDEX" val="1_2_1"/>
  <p:tag name="KSO_WM_UNIT_LAYERLEVEL" val="1_1_1"/>
  <p:tag name="KSO_WM_UNIT_PRESET_TEXT" val="LOREM"/>
  <p:tag name="KSO_WM_UNIT_TYPE" val="n_h_f"/>
  <p:tag name="KSO_WM_UNIT_VALUE" val="2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6679</Words>
  <Application>WPS 演示</Application>
  <PresentationFormat>宽屏</PresentationFormat>
  <Paragraphs>324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51" baseType="lpstr">
      <vt:lpstr>Arial</vt:lpstr>
      <vt:lpstr>宋体</vt:lpstr>
      <vt:lpstr>Wingdings</vt:lpstr>
      <vt:lpstr>Times New Roman</vt:lpstr>
      <vt:lpstr>Arial</vt:lpstr>
      <vt:lpstr>Calibri</vt:lpstr>
      <vt:lpstr>阿里巴巴普惠体</vt:lpstr>
      <vt:lpstr>华文行楷</vt:lpstr>
      <vt:lpstr>微软雅黑</vt:lpstr>
      <vt:lpstr>华文新魏</vt:lpstr>
      <vt:lpstr>Arial Rounded MT Bold</vt:lpstr>
      <vt:lpstr>幼圆</vt:lpstr>
      <vt:lpstr>Impact</vt:lpstr>
      <vt:lpstr>方正正中黑简体</vt:lpstr>
      <vt:lpstr>Calibri</vt:lpstr>
      <vt:lpstr>仓耳羽辰体-谷力 W05</vt:lpstr>
      <vt:lpstr>Georgia</vt:lpstr>
      <vt:lpstr>Segoe Print</vt:lpstr>
      <vt:lpstr>Arial Unicode MS</vt:lpstr>
      <vt:lpstr>等线</vt:lpstr>
      <vt:lpstr>等线 Light</vt:lpstr>
      <vt:lpstr>Corbel</vt:lpstr>
      <vt:lpstr>黑体</vt:lpstr>
      <vt:lpstr>Helvetica</vt:lpstr>
      <vt:lpstr>Wingdings 2</vt:lpstr>
      <vt:lpstr>Comic Sans MS</vt:lpstr>
      <vt:lpstr>Kozuka Gothic Pr6N B</vt:lpstr>
      <vt:lpstr>HelveticaNeue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润色文章的技巧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24147</cp:lastModifiedBy>
  <cp:revision>90</cp:revision>
  <dcterms:created xsi:type="dcterms:W3CDTF">2021-07-22T01:29:00Z</dcterms:created>
  <dcterms:modified xsi:type="dcterms:W3CDTF">2022-06-09T05:27:35Z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