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5" r:id="rId3"/>
    <p:sldId id="328" r:id="rId5"/>
    <p:sldId id="329" r:id="rId6"/>
    <p:sldId id="330" r:id="rId7"/>
    <p:sldId id="331" r:id="rId8"/>
    <p:sldId id="332" r:id="rId9"/>
    <p:sldId id="334" r:id="rId10"/>
    <p:sldId id="333" r:id="rId11"/>
    <p:sldId id="335" r:id="rId12"/>
    <p:sldId id="337" r:id="rId13"/>
    <p:sldId id="338" r:id="rId14"/>
    <p:sldId id="339" r:id="rId15"/>
    <p:sldId id="336" r:id="rId16"/>
    <p:sldId id="340" r:id="rId17"/>
    <p:sldId id="341" r:id="rId18"/>
    <p:sldId id="343" r:id="rId19"/>
    <p:sldId id="342" r:id="rId20"/>
    <p:sldId id="346" r:id="rId21"/>
    <p:sldId id="347" r:id="rId22"/>
    <p:sldId id="348" r:id="rId23"/>
    <p:sldId id="34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0" clrIdx="0"/>
  <p:cmAuthor id="75" name="作者" initials="A" lastIdx="0" clrIdx="24"/>
  <p:cmAuthor id="2" name="vfy" initials="v" lastIdx="0" clrIdx="1"/>
  <p:cmAuthor id="0" name="PC" initials="P" lastIdx="5" clrIdx="0"/>
  <p:cmAuthor id="3" name="张达" initials="张" lastIdx="0" clrIdx="1"/>
  <p:cmAuthor id="4" name="dell" initials="d" lastIdx="0" clrIdx="2"/>
  <p:cmAuthor id="5" name="Administrator" initials="A" lastIdx="0" clrIdx="4"/>
  <p:cmAuthor id="6" name="lenovo" initials="l" lastIdx="0" clrIdx="0"/>
  <p:cmAuthor id="7" name="雨林木风" initials="雨" lastIdx="0" clrIdx="0"/>
  <p:cmAuthor id="8" name="未知用户3" initials="未" lastIdx="0" clrIdx="0"/>
  <p:cmAuthor id="9" name="未知用户5" initials="未" lastIdx="0" clrIdx="0"/>
  <p:cmAuthor id="10" name="未知用户4" initials="未" lastIdx="0" clrIdx="0"/>
  <p:cmAuthor id="11" name="Admin" initials="A" lastIdx="0" clrIdx="0"/>
  <p:cmAuthor id="13" name="CommUser" initials="C" lastIdx="0" clrIdx="0"/>
  <p:cmAuthor id="14" name="zq" initials="z" lastIdx="0" clrIdx="0"/>
  <p:cmAuthor id="15" name="viola_yang" initials="v" lastIdx="0" clrIdx="0"/>
  <p:cmAuthor id="16" name="志龙 姜" initials="志" lastIdx="0" clrIdx="0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247" autoAdjust="0"/>
    <p:restoredTop sz="93867" autoAdjust="0"/>
  </p:normalViewPr>
  <p:slideViewPr>
    <p:cSldViewPr snapToGrid="0">
      <p:cViewPr varScale="1">
        <p:scale>
          <a:sx n="45" d="100"/>
          <a:sy n="45" d="100"/>
        </p:scale>
        <p:origin x="68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E5B0-FF42-48C6-A7F8-5DFBEC5BE3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F35C-E79B-4C1C-B4E0-662DD8E1F2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r>
              <a:rPr lang="en-US" altLang="zh-CN" sz="1200" dirty="0">
                <a:latin typeface="Calibri" panose="020F0502020204030204" pitchFamily="34" charset="0"/>
                <a:ea typeface="等线" panose="02010600030101010101" charset="-122"/>
              </a:rPr>
              <a:t>1</a:t>
            </a:r>
            <a:endParaRPr lang="zh-CN" altLang="en-US" sz="1200" dirty="0">
              <a:latin typeface="Calibri" panose="020F0502020204030204" pitchFamily="34" charset="0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E63CE4-A815-48B0-B627-A9C0EA42211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0029B4-A30C-4EFB-A87B-7A8B6F187F6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44B25-63FF-4B51-87B1-9DC6EE1477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rotWithShape="1">
          <a:gsLst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2018/8/13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F80E26-B76E-4502-B185-AE977ABF66E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2701D-EDA3-4C07-9CA9-E790A2D935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4C1C6D-635A-42EC-8043-5AFCBE6203D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05736B-4E32-4F53-A42E-19690C3AB0F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4A6617-17E8-4ACA-846C-BC54B8931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5350A-71BF-4607-9A2C-F0E59B27A7D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9F0479-1AEC-4C21-A620-BF0B09FF0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155865-037A-49B0-8976-4FA94D7B839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dirty="0">
              <a:solidFill>
                <a:srgbClr val="89898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FC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0"/>
            <a:r>
              <a:rPr lang="zh-CN" altLang="en-US" dirty="0"/>
              <a:t>第二级</a:t>
            </a:r>
            <a:endParaRPr lang="zh-CN" altLang="en-US" dirty="0"/>
          </a:p>
          <a:p>
            <a:pPr lvl="0"/>
            <a:r>
              <a:rPr lang="zh-CN" altLang="en-US" dirty="0"/>
              <a:t>第三级</a:t>
            </a:r>
            <a:endParaRPr lang="zh-CN" altLang="en-US" dirty="0"/>
          </a:p>
          <a:p>
            <a:pPr lvl="0"/>
            <a:r>
              <a:rPr lang="zh-CN" altLang="en-US" dirty="0"/>
              <a:t>第四级</a:t>
            </a:r>
            <a:endParaRPr lang="zh-CN" altLang="en-US" dirty="0"/>
          </a:p>
          <a:p>
            <a:pPr lvl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2018/8/13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tags" Target="../tags/tag16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27575" y="1143595"/>
            <a:ext cx="11508283" cy="4570810"/>
          </a:xfrm>
          <a:prstGeom prst="rect">
            <a:avLst/>
          </a:prstGeom>
          <a:solidFill>
            <a:srgbClr val="DBE1E8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50" y="1143635"/>
            <a:ext cx="4951095" cy="33775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71410" y="278130"/>
            <a:ext cx="4224655" cy="6298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53479" y="1407995"/>
            <a:ext cx="1601371" cy="3420172"/>
          </a:xfrm>
          <a:prstGeom prst="rect">
            <a:avLst/>
          </a:prstGeom>
          <a:noFill/>
          <a:ln w="57150">
            <a:solidFill>
              <a:srgbClr val="61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5" name="文本框 7"/>
          <p:cNvSpPr txBox="1"/>
          <p:nvPr/>
        </p:nvSpPr>
        <p:spPr>
          <a:xfrm>
            <a:off x="9898777" y="2532619"/>
            <a:ext cx="1399810" cy="14452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800" b="1" dirty="0">
                <a:latin typeface="文悦古典明朝体 (非商业使用) W5"/>
                <a:ea typeface="文悦古典明朝体 (非商业使用) W5"/>
              </a:rPr>
              <a:t>考</a:t>
            </a:r>
            <a:endParaRPr lang="zh-CN" altLang="en-US" sz="8800" b="1" dirty="0">
              <a:latin typeface="文悦古典明朝体 (非商业使用) W5"/>
              <a:ea typeface="文悦古典明朝体 (非商业使用) W5"/>
            </a:endParaRPr>
          </a:p>
        </p:txBody>
      </p:sp>
      <p:sp>
        <p:nvSpPr>
          <p:cNvPr id="15366" name="文本框 8"/>
          <p:cNvSpPr txBox="1"/>
          <p:nvPr/>
        </p:nvSpPr>
        <p:spPr>
          <a:xfrm>
            <a:off x="7606745" y="2996361"/>
            <a:ext cx="1844675" cy="26853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/>
              <a:t>作文讲评</a:t>
            </a:r>
            <a:r>
              <a:rPr lang="zh-CN" altLang="en-US" sz="3600" dirty="0"/>
              <a:t>（应用文）</a:t>
            </a:r>
            <a:endParaRPr lang="zh-CN" altLang="en-US" sz="3600" dirty="0">
              <a:latin typeface="全字库正楷体"/>
              <a:ea typeface="全字库正楷体"/>
            </a:endParaRPr>
          </a:p>
        </p:txBody>
      </p:sp>
      <p:sp>
        <p:nvSpPr>
          <p:cNvPr id="15367" name="文本框 10"/>
          <p:cNvSpPr txBox="1"/>
          <p:nvPr/>
        </p:nvSpPr>
        <p:spPr>
          <a:xfrm>
            <a:off x="9100471" y="1407686"/>
            <a:ext cx="139981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800" b="1" dirty="0">
                <a:latin typeface="文悦古典明朝体 (非商业使用) W5"/>
                <a:ea typeface="文悦古典明朝体 (非商业使用) W5"/>
              </a:rPr>
              <a:t>高</a:t>
            </a:r>
            <a:endParaRPr lang="zh-CN" altLang="en-US" sz="8800" b="1" dirty="0">
              <a:latin typeface="文悦古典明朝体 (非商业使用) W5"/>
              <a:ea typeface="文悦古典明朝体 (非商业使用) W5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510" y="4827905"/>
            <a:ext cx="6847840" cy="5835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邀请体验小组学习室</a:t>
            </a:r>
            <a:r>
              <a:rPr lang="en-US" altLang="zh-CN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告知相关情况</a:t>
            </a:r>
            <a:endParaRPr lang="zh-CN" altLang="en-US" sz="32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1143635"/>
            <a:ext cx="4110990" cy="3377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7660" y="609600"/>
            <a:ext cx="41630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2022</a:t>
            </a:r>
            <a:r>
              <a:rPr lang="zh-CN" altLang="en-US" sz="2400" b="1" i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2400" b="1" i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2400" b="1" i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月浙江高考应用文</a:t>
            </a:r>
            <a:endParaRPr lang="zh-CN" altLang="en-US" sz="2400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71410" y="5788025"/>
            <a:ext cx="4168775" cy="39878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/>
              </a:rPr>
              <a:t>杭州二中 许丽君</a:t>
            </a:r>
            <a:endParaRPr lang="zh-CN" altLang="en-US" sz="20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676532" y="2461975"/>
            <a:ext cx="2787891" cy="1874839"/>
            <a:chOff x="676532" y="2461975"/>
            <a:chExt cx="2787891" cy="1874839"/>
          </a:xfrm>
        </p:grpSpPr>
        <p:sp>
          <p:nvSpPr>
            <p:cNvPr id="4" name="矩形 3"/>
            <p:cNvSpPr/>
            <p:nvPr/>
          </p:nvSpPr>
          <p:spPr>
            <a:xfrm>
              <a:off x="676532" y="2520932"/>
              <a:ext cx="2261081" cy="18158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/>
                </a:rPr>
                <a:t>The facilities in the group study room and functions:</a:t>
              </a:r>
              <a:endParaRPr lang="en-US" altLang="zh-CN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3184391" y="2461975"/>
              <a:ext cx="280032" cy="1874839"/>
            </a:xfrm>
            <a:prstGeom prst="leftBrac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822960">
                <a:defRPr/>
              </a:pPr>
              <a:endParaRPr lang="zh-CN" altLang="en-US" sz="162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181386" y="3697540"/>
            <a:ext cx="350120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 sz="3200" b="1"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a platform where we can compete with excellent talents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67869" y="1898743"/>
            <a:ext cx="2872559" cy="1126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 sz="3200" b="1"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3360" dirty="0">
                <a:solidFill>
                  <a:srgbClr val="FF0000"/>
                </a:solidFill>
              </a:rPr>
              <a:t>search for knowledge</a:t>
            </a:r>
            <a:endParaRPr lang="zh-CN" altLang="en-US" sz="3360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3483" y="1972610"/>
            <a:ext cx="4505326" cy="978729"/>
            <a:chOff x="3563483" y="1972610"/>
            <a:chExt cx="4505326" cy="978729"/>
          </a:xfrm>
        </p:grpSpPr>
        <p:sp>
          <p:nvSpPr>
            <p:cNvPr id="14" name="文本框 13"/>
            <p:cNvSpPr txBox="1"/>
            <p:nvPr/>
          </p:nvSpPr>
          <p:spPr>
            <a:xfrm>
              <a:off x="3563483" y="1972610"/>
              <a:ext cx="3232786" cy="978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457200" indent="-457200" eaLnBrk="1" hangingPunct="1">
                <a:spcBef>
                  <a:spcPct val="50000"/>
                </a:spcBef>
                <a:buFont typeface="Wingdings" panose="05000000000000000000" pitchFamily="2" charset="2"/>
                <a:buChar char="ü"/>
                <a:defRPr sz="3200" b="1"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5pPr>
              <a:lvl6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6pPr>
              <a:lvl7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7pPr>
              <a:lvl8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8pPr>
              <a:lvl9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zh-CN" sz="2880" dirty="0"/>
                <a:t>high-tech robots</a:t>
              </a:r>
              <a:endParaRPr lang="zh-CN" altLang="en-US" sz="2880" dirty="0"/>
            </a:p>
          </p:txBody>
        </p:sp>
        <p:sp>
          <p:nvSpPr>
            <p:cNvPr id="8" name="箭头: 燕尾形 2"/>
            <p:cNvSpPr/>
            <p:nvPr/>
          </p:nvSpPr>
          <p:spPr>
            <a:xfrm>
              <a:off x="6895329" y="2219880"/>
              <a:ext cx="1173480" cy="48418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6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3483" y="3874022"/>
            <a:ext cx="4505326" cy="978729"/>
            <a:chOff x="3563483" y="3874022"/>
            <a:chExt cx="4505326" cy="978729"/>
          </a:xfrm>
        </p:grpSpPr>
        <p:sp>
          <p:nvSpPr>
            <p:cNvPr id="28" name="箭头: 燕尾形 27"/>
            <p:cNvSpPr/>
            <p:nvPr/>
          </p:nvSpPr>
          <p:spPr>
            <a:xfrm>
              <a:off x="6895329" y="4121293"/>
              <a:ext cx="1173480" cy="48418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60"/>
            </a:p>
          </p:txBody>
        </p:sp>
        <p:sp>
          <p:nvSpPr>
            <p:cNvPr id="22" name="文本框 21"/>
            <p:cNvSpPr txBox="1"/>
            <p:nvPr/>
          </p:nvSpPr>
          <p:spPr>
            <a:xfrm rot="10800000" flipV="1">
              <a:off x="3563483" y="3874022"/>
              <a:ext cx="3232786" cy="978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457200" indent="-457200" eaLnBrk="1" hangingPunct="1">
                <a:spcBef>
                  <a:spcPct val="50000"/>
                </a:spcBef>
                <a:buFont typeface="Wingdings" panose="05000000000000000000" pitchFamily="2" charset="2"/>
                <a:buChar char="ü"/>
                <a:defRPr sz="3200" b="1"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5pPr>
              <a:lvl6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6pPr>
              <a:lvl7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7pPr>
              <a:lvl8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8pPr>
              <a:lvl9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zh-CN" sz="2880" dirty="0"/>
                <a:t>the mobile </a:t>
              </a:r>
              <a:r>
                <a:rPr lang="en-US" altLang="zh-CN" sz="2880" dirty="0" err="1"/>
                <a:t>ipads</a:t>
              </a:r>
              <a:endParaRPr lang="zh-CN" altLang="en-US" sz="288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1437601" y="307526"/>
            <a:ext cx="673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clipboard_202010191514076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6275" y="4337050"/>
            <a:ext cx="2261235" cy="1337310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723045" y="2365078"/>
            <a:ext cx="5647849" cy="3742563"/>
            <a:chOff x="1751620" y="2279785"/>
            <a:chExt cx="5647849" cy="3742563"/>
          </a:xfrm>
        </p:grpSpPr>
        <p:grpSp>
          <p:nvGrpSpPr>
            <p:cNvPr id="5" name="组合 4"/>
            <p:cNvGrpSpPr/>
            <p:nvPr/>
          </p:nvGrpSpPr>
          <p:grpSpPr>
            <a:xfrm>
              <a:off x="1751620" y="2279785"/>
              <a:ext cx="5647849" cy="3742563"/>
              <a:chOff x="1723045" y="2198952"/>
              <a:chExt cx="5647849" cy="3742563"/>
            </a:xfrm>
          </p:grpSpPr>
          <p:sp>
            <p:nvSpPr>
              <p:cNvPr id="6" name="任意多边形 18"/>
              <p:cNvSpPr/>
              <p:nvPr>
                <p:custDataLst>
                  <p:tags r:id="rId2"/>
                </p:custDataLst>
              </p:nvPr>
            </p:nvSpPr>
            <p:spPr>
              <a:xfrm rot="1684322">
                <a:off x="5013201" y="4969792"/>
                <a:ext cx="1674444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" name="任意多边形 16"/>
              <p:cNvSpPr/>
              <p:nvPr>
                <p:custDataLst>
                  <p:tags r:id="rId3"/>
                </p:custDataLst>
              </p:nvPr>
            </p:nvSpPr>
            <p:spPr>
              <a:xfrm rot="19858074">
                <a:off x="5067371" y="2835007"/>
                <a:ext cx="1786303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>
                  <a:lnSpc>
                    <a:spcPct val="130000"/>
                  </a:lnSpc>
                </a:pPr>
                <a:endParaRPr lang="zh-CN" altLang="en-US" sz="2400" kern="0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8" name="任意多边形 17"/>
              <p:cNvSpPr/>
              <p:nvPr>
                <p:custDataLst>
                  <p:tags r:id="rId4"/>
                </p:custDataLst>
              </p:nvPr>
            </p:nvSpPr>
            <p:spPr>
              <a:xfrm rot="17886708">
                <a:off x="4246005" y="2157291"/>
                <a:ext cx="1133228" cy="1216549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5539052" y="3891928"/>
                <a:ext cx="1831842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0" name="椭圆 9"/>
              <p:cNvSpPr/>
              <p:nvPr>
                <p:custDataLst>
                  <p:tags r:id="rId6"/>
                </p:custDataLst>
              </p:nvPr>
            </p:nvSpPr>
            <p:spPr>
              <a:xfrm>
                <a:off x="1723045" y="2946604"/>
                <a:ext cx="3941362" cy="2857500"/>
              </a:xfrm>
              <a:prstGeom prst="ellipse">
                <a:avLst/>
              </a:prstGeom>
              <a:solidFill>
                <a:srgbClr val="D9D9D9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906331" y="3104877"/>
              <a:ext cx="3606148" cy="259153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path path="circle">
                <a:fillToRect l="50000" t="50000" r="50000" b="50000"/>
              </a:path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85000" lnSpcReduction="20000"/>
            </a:bodyPr>
            <a:p>
              <a:pPr algn="ctr">
                <a:lnSpc>
                  <a:spcPct val="130000"/>
                </a:lnSpc>
              </a:pPr>
              <a:r>
                <a:rPr lang="en-US" altLang="da-DK" sz="40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Functions of the group study room</a:t>
              </a:r>
              <a:endParaRPr lang="en-US" altLang="da-DK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7163232" y="3768113"/>
            <a:ext cx="3209494" cy="1988393"/>
          </a:xfrm>
          <a:prstGeom prst="ellipse">
            <a:avLst/>
          </a:prstGeom>
          <a:solidFill>
            <a:srgbClr val="E6B07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strengthen our </a:t>
            </a: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relationship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6403612" y="2060281"/>
            <a:ext cx="2757854" cy="1838632"/>
          </a:xfrm>
          <a:prstGeom prst="ellipse">
            <a:avLst/>
          </a:prstGeom>
          <a:solidFill>
            <a:srgbClr val="E7ABB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study effectively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3906471" y="1131899"/>
            <a:ext cx="3070765" cy="1912744"/>
          </a:xfrm>
          <a:prstGeom prst="ellipse">
            <a:avLst/>
          </a:prstGeom>
          <a:solidFill>
            <a:srgbClr val="B2BD29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 ideal platform to study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1"/>
            </p:custDataLst>
          </p:nvPr>
        </p:nvSpPr>
        <p:spPr>
          <a:xfrm>
            <a:off x="5613400" y="5427980"/>
            <a:ext cx="3622040" cy="1659890"/>
          </a:xfrm>
          <a:prstGeom prst="ellipse">
            <a:avLst/>
          </a:prstGeom>
          <a:solidFill>
            <a:srgbClr val="E3D417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Add luster to our campus life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7600" y="307526"/>
            <a:ext cx="8163599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小组学习室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935867" y="1765929"/>
            <a:ext cx="6594145" cy="1292225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orbel" panose="020B0503020204020204" pitchFamily="34" charset="0"/>
              </a:rPr>
              <a:t>   </a:t>
            </a:r>
            <a:r>
              <a:rPr lang="en-US" altLang="zh-CN" sz="2800" b="1" i="1" dirty="0" smtClean="0">
                <a:latin typeface="Corbel" panose="020B0503020204020204" pitchFamily="34" charset="0"/>
              </a:rPr>
              <a:t>*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写信背景</a:t>
            </a:r>
            <a:r>
              <a:rPr lang="en-US" altLang="zh-CN" sz="2800" b="1" dirty="0">
                <a:latin typeface="Times New Roman" panose="02020603050405020304" pitchFamily="18" charset="0"/>
              </a:rPr>
              <a:t>+ 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写作</a:t>
            </a: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目的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新设了小组学习室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邀请他同去体验</a:t>
            </a:r>
            <a:r>
              <a:rPr lang="zh-CN" altLang="zh-CN" sz="2800" b="1" dirty="0">
                <a:ea typeface="Times New Roman" panose="02020603050405020304" pitchFamily="18" charset="0"/>
              </a:rPr>
              <a:t> </a:t>
            </a: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68196" y="3197697"/>
            <a:ext cx="5675313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i="1" dirty="0">
                <a:latin typeface="Corbel" panose="020B0503020204020204" pitchFamily="34" charset="0"/>
              </a:rPr>
              <a:t>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*1. 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室的位置和开放时间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室内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设施及其功能</a:t>
            </a:r>
            <a:endParaRPr lang="zh-CN" altLang="zh-CN" sz="2800" kern="100" dirty="0">
              <a:cs typeface="Times New Roman" panose="02020603050405020304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552271" y="4664547"/>
            <a:ext cx="5795964" cy="13160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00FFFF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i="1" dirty="0" smtClean="0">
                <a:latin typeface="Corbel" panose="020B0503020204020204" pitchFamily="34" charset="0"/>
              </a:rPr>
              <a:t>*</a:t>
            </a:r>
            <a:r>
              <a:rPr lang="zh-CN" altLang="zh-CN" sz="2800" b="1" dirty="0"/>
              <a:t>再次邀请，表示期待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8974" y="1310947"/>
            <a:ext cx="5371461" cy="4669480"/>
            <a:chOff x="418974" y="1310947"/>
            <a:chExt cx="5371461" cy="466948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239552" y="1310947"/>
              <a:ext cx="4550883" cy="153225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12748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rgbClr val="12748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zh-CN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首</a:t>
              </a:r>
              <a:r>
                <a:rPr lang="zh-CN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段</a:t>
              </a:r>
              <a:endPara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r>
                <a:rPr lang="zh-CN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Beginning</a:t>
              </a:r>
              <a:r>
                <a:rPr lang="zh-CN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）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）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endParaRPr lang="en-US" altLang="zh-CN" dirty="0" smtClean="0">
                <a:latin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733299" y="2508242"/>
              <a:ext cx="3999861" cy="178593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556B10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556B1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zh-CN" sz="2800" b="1" dirty="0">
                  <a:solidFill>
                    <a:schemeClr val="bg1"/>
                  </a:solidFill>
                </a:rPr>
                <a:t>中间</a:t>
              </a:r>
              <a:r>
                <a:rPr lang="zh-CN" altLang="zh-CN" sz="2800" b="1" dirty="0" smtClean="0">
                  <a:solidFill>
                    <a:schemeClr val="bg1"/>
                  </a:solidFill>
                </a:rPr>
                <a:t>段</a:t>
              </a:r>
              <a:endParaRPr lang="en-US" altLang="zh-CN" sz="2800" b="1" dirty="0" smtClean="0">
                <a:solidFill>
                  <a:schemeClr val="bg1"/>
                </a:solidFill>
              </a:endParaRPr>
            </a:p>
            <a:p>
              <a:r>
                <a:rPr lang="zh-CN" altLang="zh-CN" sz="2800" b="1" dirty="0" smtClean="0">
                  <a:solidFill>
                    <a:schemeClr val="bg1"/>
                  </a:solidFill>
                </a:rPr>
                <a:t>（</a:t>
              </a:r>
              <a:r>
                <a:rPr lang="en-US" altLang="zh-CN" sz="2800" b="1" dirty="0" smtClean="0">
                  <a:solidFill>
                    <a:schemeClr val="bg1"/>
                  </a:solidFill>
                </a:rPr>
                <a:t>Body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18974" y="4194489"/>
              <a:ext cx="3799836" cy="178593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393D7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393D7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0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zh-CN" sz="3200" dirty="0" smtClean="0">
                  <a:solidFill>
                    <a:schemeClr val="bg1"/>
                  </a:solidFill>
                </a:rPr>
                <a:t>尾段</a:t>
              </a:r>
              <a:endParaRPr lang="en-US" altLang="zh-CN" sz="3200" dirty="0" smtClean="0">
                <a:solidFill>
                  <a:schemeClr val="bg1"/>
                </a:solidFill>
              </a:endParaRPr>
            </a:p>
            <a:p>
              <a:r>
                <a:rPr lang="zh-CN" altLang="zh-CN" sz="3200" dirty="0" smtClean="0">
                  <a:solidFill>
                    <a:schemeClr val="bg1"/>
                  </a:solidFill>
                </a:rPr>
                <a:t>（</a:t>
              </a:r>
              <a:r>
                <a:rPr lang="en-US" altLang="zh-CN" sz="3200" dirty="0">
                  <a:solidFill>
                    <a:schemeClr val="bg1"/>
                  </a:solidFill>
                </a:rPr>
                <a:t>Ending</a:t>
              </a:r>
              <a:r>
                <a:rPr lang="zh-CN" altLang="zh-CN" sz="3200" dirty="0">
                  <a:solidFill>
                    <a:schemeClr val="bg1"/>
                  </a:solidFill>
                </a:rPr>
                <a:t>） 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05071" y="244838"/>
            <a:ext cx="5753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构思：框架（</a:t>
            </a:r>
            <a:r>
              <a:rPr lang="en-US" altLang="zh-CN" sz="3600" b="1" dirty="0">
                <a:solidFill>
                  <a:srgbClr val="0000FF"/>
                </a:solidFill>
              </a:rPr>
              <a:t>Framework</a:t>
            </a:r>
            <a:r>
              <a:rPr lang="zh-CN" altLang="en-US" sz="3600" b="1" dirty="0">
                <a:solidFill>
                  <a:srgbClr val="0000FF"/>
                </a:solidFill>
              </a:rPr>
              <a:t>）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44" y="4987608"/>
            <a:ext cx="1473968" cy="147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"/>
          <p:cNvSpPr/>
          <p:nvPr/>
        </p:nvSpPr>
        <p:spPr>
          <a:xfrm>
            <a:off x="148693" y="2911980"/>
            <a:ext cx="2203373" cy="1269145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首句：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Beginning (background + purpose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944670" y="2376136"/>
            <a:ext cx="1112177" cy="73344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100613" y="3500382"/>
            <a:ext cx="1075439" cy="3692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"/>
          <p:cNvSpPr/>
          <p:nvPr/>
        </p:nvSpPr>
        <p:spPr>
          <a:xfrm>
            <a:off x="3090801" y="1717908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36942" y="1413484"/>
            <a:ext cx="7455347" cy="1087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Last week witnessed a newly-opened group study room which lies in the library. </a:t>
            </a:r>
            <a:endParaRPr lang="en-US" altLang="zh-CN" sz="2800" b="1" cap="all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68563" y="4181125"/>
            <a:ext cx="1122239" cy="535844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"/>
          <p:cNvSpPr/>
          <p:nvPr/>
        </p:nvSpPr>
        <p:spPr>
          <a:xfrm>
            <a:off x="3178287" y="3173422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70C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85635" y="3106313"/>
            <a:ext cx="7654641" cy="881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p>
            <a:pPr lvl="0"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my pleasure to invite you to participate in our group study there.</a:t>
            </a:r>
            <a:endParaRPr lang="zh-CN" altLang="zh-CN" sz="28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3090801" y="4763275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85635" y="4663671"/>
            <a:ext cx="7654641" cy="1250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p>
            <a:pPr lvl="0"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Learning that our school library has recently opened a group study room, I am writing to invite you to experience it with me.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64" y="5528450"/>
            <a:ext cx="1329550" cy="13295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77566" y="272170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/>
      <p:bldP spid="10" grpId="0" bldLvl="0" animBg="1"/>
      <p:bldP spid="11" grpId="0"/>
      <p:bldP spid="11" grpId="1"/>
      <p:bldP spid="12" grpId="0" bldLvl="0" animBg="1"/>
      <p:bldP spid="13" grpId="0"/>
      <p:bldP spid="13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922938" y="2038350"/>
            <a:ext cx="3379344" cy="4086988"/>
            <a:chOff x="922938" y="2038350"/>
            <a:chExt cx="3379344" cy="4086988"/>
          </a:xfrm>
        </p:grpSpPr>
        <p:sp>
          <p:nvSpPr>
            <p:cNvPr id="6" name="圆角矩形 12"/>
            <p:cNvSpPr/>
            <p:nvPr/>
          </p:nvSpPr>
          <p:spPr>
            <a:xfrm>
              <a:off x="922938" y="2038350"/>
              <a:ext cx="3379343" cy="4086988"/>
            </a:xfrm>
            <a:prstGeom prst="roundRect">
              <a:avLst/>
            </a:prstGeom>
            <a:solidFill>
              <a:srgbClr val="BBE0E3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9" name="文本框 15"/>
            <p:cNvSpPr txBox="1">
              <a:spLocks noChangeArrowheads="1"/>
            </p:cNvSpPr>
            <p:nvPr/>
          </p:nvSpPr>
          <p:spPr bwMode="auto">
            <a:xfrm>
              <a:off x="958655" y="2190453"/>
              <a:ext cx="3343627" cy="3539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342900" lvl="0" indent="-342900">
                <a:spcAft>
                  <a:spcPts val="0"/>
                </a:spcAft>
                <a:buFont typeface="+mj-lt"/>
                <a:buAutoNum type="arabicPeriod"/>
              </a:pP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The room, located in the left of the library, will open at 7:00 am and close at 9:00 pm, which provides us ample time to study.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90762" y="2038350"/>
            <a:ext cx="3281809" cy="4086988"/>
            <a:chOff x="4590762" y="2038350"/>
            <a:chExt cx="3281809" cy="4086988"/>
          </a:xfrm>
        </p:grpSpPr>
        <p:sp>
          <p:nvSpPr>
            <p:cNvPr id="7" name="圆角矩形 13"/>
            <p:cNvSpPr/>
            <p:nvPr/>
          </p:nvSpPr>
          <p:spPr>
            <a:xfrm>
              <a:off x="4590762" y="2038350"/>
              <a:ext cx="3281809" cy="4086988"/>
            </a:xfrm>
            <a:prstGeom prst="round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10" name="文本框 16"/>
            <p:cNvSpPr txBox="1">
              <a:spLocks noChangeArrowheads="1"/>
            </p:cNvSpPr>
            <p:nvPr/>
          </p:nvSpPr>
          <p:spPr bwMode="auto">
            <a:xfrm>
              <a:off x="5011806" y="2175967"/>
              <a:ext cx="2860765" cy="3539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lvl="0">
                <a:spcAft>
                  <a:spcPts val="0"/>
                </a:spcAft>
              </a:pPr>
              <a:r>
                <a:rPr lang="en-US" altLang="zh-CN" sz="28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 The </a:t>
              </a: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group study room is equipped with diverse hi-tech equipment, offering us chances to search information.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25335" y="2038350"/>
            <a:ext cx="3316839" cy="4086988"/>
            <a:chOff x="8125335" y="2038350"/>
            <a:chExt cx="3316839" cy="4086988"/>
          </a:xfrm>
        </p:grpSpPr>
        <p:sp>
          <p:nvSpPr>
            <p:cNvPr id="8" name="圆角矩形 14"/>
            <p:cNvSpPr/>
            <p:nvPr/>
          </p:nvSpPr>
          <p:spPr>
            <a:xfrm>
              <a:off x="8125335" y="2038350"/>
              <a:ext cx="3316839" cy="4086988"/>
            </a:xfrm>
            <a:prstGeom prst="roundRect">
              <a:avLst/>
            </a:prstGeom>
            <a:solidFill>
              <a:srgbClr val="BBE0E3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8413815" y="2263849"/>
              <a:ext cx="3028359" cy="3108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lvl="0">
                <a:spcAft>
                  <a:spcPts val="0"/>
                </a:spcAft>
              </a:pPr>
              <a:r>
                <a:rPr lang="en-US" altLang="zh-CN" sz="28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 The </a:t>
              </a: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advanced facilities could record our study progress, which will help us concentrate more on our study.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02861" y="1295413"/>
            <a:ext cx="7393305" cy="5232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</a:rPr>
              <a:t>主旨句：</a:t>
            </a:r>
            <a:r>
              <a:rPr lang="en-US" altLang="zh-CN" sz="2800" b="1" dirty="0">
                <a:solidFill>
                  <a:srgbClr val="FF0000"/>
                </a:solidFill>
              </a:rPr>
              <a:t>Body (facilities and functions) 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224779" y="381802"/>
            <a:ext cx="2799081" cy="913348"/>
            <a:chOff x="10347006" y="-29777057"/>
            <a:chExt cx="6951047" cy="5009025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347006" y="-27566525"/>
              <a:ext cx="2239117" cy="279849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/>
            <a:srcRect l="9448" t="15517" r="12117" b="19751"/>
            <a:stretch>
              <a:fillRect/>
            </a:stretch>
          </p:blipFill>
          <p:spPr>
            <a:xfrm>
              <a:off x="11857372" y="-29777057"/>
              <a:ext cx="5440681" cy="449013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430093" y="291748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3512051" y="1212879"/>
            <a:ext cx="4327990" cy="1372205"/>
            <a:chOff x="6106" y="2194"/>
            <a:chExt cx="7642" cy="4164"/>
          </a:xfrm>
        </p:grpSpPr>
        <p:sp>
          <p:nvSpPr>
            <p:cNvPr id="23" name="圆角矩形 15"/>
            <p:cNvSpPr/>
            <p:nvPr/>
          </p:nvSpPr>
          <p:spPr>
            <a:xfrm>
              <a:off x="6106" y="2194"/>
              <a:ext cx="7642" cy="41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62" y="2567"/>
              <a:ext cx="6931" cy="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120000"/>
                </a:lnSpc>
                <a:defRPr/>
              </a:pP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总结句：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Ending (expectations and wishes)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9501" y="2613022"/>
            <a:ext cx="3606850" cy="3597562"/>
            <a:chOff x="475401" y="2607942"/>
            <a:chExt cx="3606850" cy="3597562"/>
          </a:xfrm>
        </p:grpSpPr>
        <p:grpSp>
          <p:nvGrpSpPr>
            <p:cNvPr id="4" name="组合 3"/>
            <p:cNvGrpSpPr/>
            <p:nvPr/>
          </p:nvGrpSpPr>
          <p:grpSpPr>
            <a:xfrm>
              <a:off x="475401" y="3206401"/>
              <a:ext cx="3174989" cy="2999102"/>
              <a:chOff x="-1012" y="5617"/>
              <a:chExt cx="7116" cy="6844"/>
            </a:xfrm>
          </p:grpSpPr>
          <p:sp>
            <p:nvSpPr>
              <p:cNvPr id="7" name="圆角矩形 16"/>
              <p:cNvSpPr/>
              <p:nvPr/>
            </p:nvSpPr>
            <p:spPr>
              <a:xfrm>
                <a:off x="-1012" y="5617"/>
                <a:ext cx="7116" cy="684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-689" y="6518"/>
                <a:ext cx="6793" cy="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Looking forward to your attendance/arrival.</a:t>
                </a:r>
                <a:endParaRPr lang="zh-CN" altLang="zh-CN" sz="2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直接箭头连接符 26"/>
            <p:cNvCxnSpPr/>
            <p:nvPr/>
          </p:nvCxnSpPr>
          <p:spPr>
            <a:xfrm flipH="1">
              <a:off x="3508506" y="2607942"/>
              <a:ext cx="573745" cy="685966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</p:grpSp>
      <p:grpSp>
        <p:nvGrpSpPr>
          <p:cNvPr id="36" name="组合 35"/>
          <p:cNvGrpSpPr/>
          <p:nvPr/>
        </p:nvGrpSpPr>
        <p:grpSpPr>
          <a:xfrm>
            <a:off x="6799741" y="2568121"/>
            <a:ext cx="4615652" cy="3642522"/>
            <a:chOff x="6832702" y="2543279"/>
            <a:chExt cx="4615652" cy="3642522"/>
          </a:xfrm>
        </p:grpSpPr>
        <p:grpSp>
          <p:nvGrpSpPr>
            <p:cNvPr id="15" name="组合 14"/>
            <p:cNvGrpSpPr/>
            <p:nvPr/>
          </p:nvGrpSpPr>
          <p:grpSpPr>
            <a:xfrm>
              <a:off x="7454965" y="3186089"/>
              <a:ext cx="3993389" cy="2999712"/>
              <a:chOff x="10420" y="6018"/>
              <a:chExt cx="6801" cy="2031"/>
            </a:xfrm>
          </p:grpSpPr>
          <p:sp>
            <p:nvSpPr>
              <p:cNvPr id="18" name="圆角矩形 18"/>
              <p:cNvSpPr/>
              <p:nvPr/>
            </p:nvSpPr>
            <p:spPr>
              <a:xfrm>
                <a:off x="10420" y="6018"/>
                <a:ext cx="6801" cy="203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Helvetica"/>
                    <a:cs typeface="Helvetica"/>
                    <a:sym typeface="Arial" panose="020B0604020202020204"/>
                  </a:rPr>
                  <a:t>。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609" y="6286"/>
                <a:ext cx="6395" cy="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>
                  <a:spcAft>
                    <a:spcPts val="0"/>
                  </a:spcAft>
                </a:pPr>
                <a:r>
                  <a:rPr lang="en-US" altLang="zh-CN" sz="2400" b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3. The group study room not only provides us an ideal platform to study, but also add luster to our campus life. I’m looking forward to seeing you there.</a:t>
                </a:r>
                <a:endParaRPr lang="en-US" altLang="zh-CN" sz="24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9" name="直接箭头连接符 28"/>
            <p:cNvCxnSpPr/>
            <p:nvPr/>
          </p:nvCxnSpPr>
          <p:spPr>
            <a:xfrm>
              <a:off x="6832702" y="2543279"/>
              <a:ext cx="882213" cy="730690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112" y="724266"/>
            <a:ext cx="1643682" cy="226777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430093" y="291748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12631" y="2585084"/>
            <a:ext cx="3483576" cy="3624962"/>
            <a:chOff x="3812631" y="2585084"/>
            <a:chExt cx="3483576" cy="3624962"/>
          </a:xfrm>
        </p:grpSpPr>
        <p:grpSp>
          <p:nvGrpSpPr>
            <p:cNvPr id="9" name="组合 8"/>
            <p:cNvGrpSpPr/>
            <p:nvPr/>
          </p:nvGrpSpPr>
          <p:grpSpPr>
            <a:xfrm>
              <a:off x="3812631" y="3211209"/>
              <a:ext cx="3483576" cy="2998837"/>
              <a:chOff x="5377" y="5447"/>
              <a:chExt cx="7223" cy="4404"/>
            </a:xfrm>
          </p:grpSpPr>
          <p:sp>
            <p:nvSpPr>
              <p:cNvPr id="12" name="圆角矩形 17"/>
              <p:cNvSpPr/>
              <p:nvPr/>
            </p:nvSpPr>
            <p:spPr>
              <a:xfrm>
                <a:off x="5401" y="5447"/>
                <a:ext cx="7199" cy="440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377" y="6678"/>
                <a:ext cx="6870" cy="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28" name="直接箭头连接符 27"/>
            <p:cNvCxnSpPr/>
            <p:nvPr/>
          </p:nvCxnSpPr>
          <p:spPr>
            <a:xfrm>
              <a:off x="5469295" y="2585084"/>
              <a:ext cx="0" cy="708824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  <p:sp>
          <p:nvSpPr>
            <p:cNvPr id="5" name="矩形 4"/>
            <p:cNvSpPr/>
            <p:nvPr/>
          </p:nvSpPr>
          <p:spPr>
            <a:xfrm>
              <a:off x="3945981" y="3519804"/>
              <a:ext cx="3286125" cy="19380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spcAft>
                  <a:spcPts val="0"/>
                </a:spcAft>
              </a:pPr>
              <a:r>
                <a:rPr lang="en-US" altLang="zh-CN" sz="24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 I’m firmly convinced that you can not only study efficiently, but strengthen relationship with classmates.</a:t>
              </a:r>
              <a:endPara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1358900" y="1600200"/>
            <a:ext cx="2580860" cy="4686300"/>
            <a:chOff x="144" y="1392"/>
            <a:chExt cx="816" cy="2256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144" y="1392"/>
              <a:ext cx="576" cy="2256"/>
              <a:chOff x="336" y="1728"/>
              <a:chExt cx="576" cy="1824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576" cy="18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round/>
              </a:ln>
            </p:spPr>
            <p:txBody>
              <a:bodyPr vert="eaVert" lIns="89996" tIns="46798" rIns="89996" bIns="46798">
                <a:spAutoFit/>
              </a:bodyPr>
              <a:p>
                <a:endParaRPr lang="zh-CN" altLang="en-US"/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65" y="1972"/>
                <a:ext cx="291" cy="10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eaVert" lIns="89996" tIns="46798" rIns="89996" bIns="46798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zh-CN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技     巧</a:t>
                </a:r>
                <a:endParaRPr lang="zh-CN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24" y="1680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20" y="2448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72" y="3264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94930" y="4858001"/>
            <a:ext cx="4704570" cy="1657350"/>
            <a:chOff x="4166821" y="4858001"/>
            <a:chExt cx="4334900" cy="1657350"/>
          </a:xfrm>
        </p:grpSpPr>
        <p:grpSp>
          <p:nvGrpSpPr>
            <p:cNvPr id="18" name="Group 12"/>
            <p:cNvGrpSpPr/>
            <p:nvPr/>
          </p:nvGrpSpPr>
          <p:grpSpPr bwMode="auto">
            <a:xfrm>
              <a:off x="4166821" y="4858001"/>
              <a:ext cx="4334900" cy="1657350"/>
              <a:chOff x="1344" y="3840"/>
              <a:chExt cx="1680" cy="336"/>
            </a:xfrm>
          </p:grpSpPr>
          <p:sp>
            <p:nvSpPr>
              <p:cNvPr id="19" name="AutoShape 13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344" y="3840"/>
                <a:ext cx="1680" cy="336"/>
              </a:xfrm>
              <a:prstGeom prst="flowChartAlternate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endParaRPr lang="zh-CN" altLang="en-US"/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1392" y="3888"/>
                <a:ext cx="1632" cy="1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3.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使用恰当的连接词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761240" y="5686676"/>
              <a:ext cx="3643338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proper conjunctions</a:t>
              </a:r>
              <a:endParaRPr lang="zh-CN" altLang="en-US" sz="2800" b="1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77955" y="3041642"/>
            <a:ext cx="5308189" cy="1657350"/>
            <a:chOff x="4099793" y="3041642"/>
            <a:chExt cx="5186351" cy="1657350"/>
          </a:xfrm>
        </p:grpSpPr>
        <p:grpSp>
          <p:nvGrpSpPr>
            <p:cNvPr id="15" name="Group 16"/>
            <p:cNvGrpSpPr/>
            <p:nvPr/>
          </p:nvGrpSpPr>
          <p:grpSpPr bwMode="auto">
            <a:xfrm>
              <a:off x="4099793" y="3041642"/>
              <a:ext cx="4494360" cy="1657350"/>
              <a:chOff x="904" y="1488"/>
              <a:chExt cx="2168" cy="336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2160" cy="336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endParaRPr lang="zh-CN" altLang="en-US"/>
              </a:p>
            </p:txBody>
          </p:sp>
          <p:sp>
            <p:nvSpPr>
              <p:cNvPr id="17" name="Text Box 18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904" y="1516"/>
                <a:ext cx="2036" cy="1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2.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使用较丰富的句式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603952" y="3715047"/>
              <a:ext cx="4682192" cy="9541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abundant 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sentence patterns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75826" y="1415162"/>
            <a:ext cx="4595822" cy="1584325"/>
            <a:chOff x="3875826" y="1415162"/>
            <a:chExt cx="4595822" cy="1584325"/>
          </a:xfrm>
        </p:grpSpPr>
        <p:grpSp>
          <p:nvGrpSpPr>
            <p:cNvPr id="14" name="Group 9"/>
            <p:cNvGrpSpPr/>
            <p:nvPr/>
          </p:nvGrpSpPr>
          <p:grpSpPr bwMode="auto">
            <a:xfrm>
              <a:off x="3875826" y="1415162"/>
              <a:ext cx="4595822" cy="1584325"/>
              <a:chOff x="912" y="1488"/>
              <a:chExt cx="2160" cy="336"/>
            </a:xfrm>
          </p:grpSpPr>
          <p:sp>
            <p:nvSpPr>
              <p:cNvPr id="23" name="AutoShape 10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2160" cy="33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endParaRPr lang="zh-CN" altLang="en-US"/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960" y="1522"/>
                <a:ext cx="2036" cy="1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使用较高级的词汇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4717412" y="1959120"/>
              <a:ext cx="3735388" cy="946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  <a:hlinkClick r:id="rId2" action="ppaction://hlinksldjump"/>
                </a:rPr>
                <a:t>advanced</a:t>
              </a: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words and phrases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4116377" y="1390502"/>
            <a:ext cx="4214842" cy="1571636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859" y="5161169"/>
            <a:ext cx="1574234" cy="157423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430093" y="291748"/>
            <a:ext cx="3396615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润色文章的技巧</a:t>
            </a:r>
            <a:endParaRPr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lipboard_20201019151407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04860" y="5188585"/>
            <a:ext cx="3546475" cy="1400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0045" y="713105"/>
            <a:ext cx="11690985" cy="6047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just" fontAlgn="auto">
              <a:lnSpc>
                <a:spcPts val="258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Writing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Sample 1: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auto">
              <a:lnSpc>
                <a:spcPts val="2580"/>
              </a:lnSpc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Dear Michael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0670" algn="l" fontAlgn="auto">
              <a:lnSpc>
                <a:spcPts val="2580"/>
              </a:lnSpc>
              <a:spcAft>
                <a:spcPts val="0"/>
              </a:spcAft>
              <a:tabLst>
                <a:tab pos="323215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I’m Li Hua. How is everything going? I’m writing to invite you to experience studying together in Group Study Room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newly opened up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in school library. Here are some details.  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（邀请的缘由）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0670" algn="l" fontAlgn="auto">
              <a:lnSpc>
                <a:spcPts val="2580"/>
              </a:lnSpc>
              <a:spcAft>
                <a:spcPts val="0"/>
              </a:spcAft>
              <a:tabLst>
                <a:tab pos="323215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It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lies in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the south of library, open at 9:00 am,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lasting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for seven hours, except weekends. 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（小组学习室开放</a:t>
            </a:r>
            <a:r>
              <a:rPr lang="zh-CN" altLang="zh-CN" sz="2400" b="1" u="sng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时间、所在地点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spc="25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Additionally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it has plenty of desks and chairs,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bright and spacious space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which provide us with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 brilliant atmosphere to study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 What’s more, the desks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are equipped with 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modern computers,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enabling students to gain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useful information from Internet. </a:t>
            </a:r>
            <a:r>
              <a:rPr lang="en-US" altLang="zh-CN" sz="2400" b="1" spc="25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Last but not least,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Group Study Room has a reading corner, where bookshelves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provide relevant books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for us. I’m fully convinced that the Room not only offers us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 deep insight into literature study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but presents a valuable feast, where we </a:t>
            </a:r>
            <a:r>
              <a:rPr lang="en-US" altLang="zh-CN" sz="24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promote our permanent friendship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（内部设施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功能）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 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10185" algn="l" fontAlgn="auto">
              <a:lnSpc>
                <a:spcPts val="2580"/>
              </a:lnSpc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Do you have a great passion for it? I’m looking forward to your reply at your earliest convenience.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（再次发出邀请）  </a:t>
            </a:r>
            <a:endParaRPr lang="zh-CN" altLang="zh-CN" sz="2400" b="1" spc="2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10185" algn="l" fontAlgn="auto">
              <a:lnSpc>
                <a:spcPts val="2580"/>
              </a:lnSpc>
              <a:spcAft>
                <a:spcPts val="0"/>
              </a:spcAft>
              <a:tabLst>
                <a:tab pos="464820" algn="l"/>
              </a:tabLst>
            </a:pP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              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Yours </a:t>
            </a:r>
            <a:endParaRPr lang="zh-CN" altLang="zh-CN" sz="2400" b="1" spc="2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10185" algn="l" fontAlgn="auto">
              <a:lnSpc>
                <a:spcPts val="2580"/>
              </a:lnSpc>
              <a:spcAft>
                <a:spcPts val="0"/>
              </a:spcAft>
              <a:tabLst>
                <a:tab pos="464820" algn="l"/>
              </a:tabLst>
            </a:pPr>
            <a:r>
              <a:rPr lang="zh-CN" altLang="en-US" sz="2400"/>
              <a:t>                                                                                                                     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Li Hua</a:t>
            </a:r>
            <a:endParaRPr lang="zh-CN" altLang="zh-CN" sz="2400" b="1" spc="2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89534" y="-142875"/>
            <a:ext cx="4673074" cy="1482725"/>
            <a:chOff x="407499" y="-145448"/>
            <a:chExt cx="4673074" cy="1482725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07499" y="5550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/>
          </p:nvSpPr>
          <p:spPr bwMode="auto">
            <a:xfrm rot="7086271">
              <a:off x="3335548" y="-145448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lipboard_20201019151407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04860" y="5188585"/>
            <a:ext cx="3546475" cy="1400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9570" y="827405"/>
            <a:ext cx="11690985" cy="56311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just" defTabSz="914400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Writing Sample 2: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Dear Michael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7970" algn="just" defTabSz="914400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I’m more than delighted to tell you that our school library has opened up group-study rooms, which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are located on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second floor in the library. I’m writing to invite you to experience it with me.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（邀请的缘由）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 defTabSz="914400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Firstly, it opens from 9:00 am to 9:00 pm except weekends.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（小组学习室开放</a:t>
            </a:r>
            <a:r>
              <a:rPr lang="zh-CN" altLang="zh-CN" sz="2400" b="1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时间、所在地点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What’s more, it is worth mentioning that there are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plenty of technological computers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serving as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platform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for us to search varieties of information on the Internet. In addition, some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brand-new TV screens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can also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benefit us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through understanding Chinese and western literature and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mastering scientific knowledge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more efficiently.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（内部设施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功能）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 defTabSz="914400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I’d appreciate it if you could accept my invitation and join us in our group study. Looking forward to your earliest reply and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your attendance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（再次发出邀请）</a:t>
            </a:r>
            <a:endParaRPr lang="zh-CN" altLang="zh-CN" sz="2400" b="1" kern="100" spc="2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67970" algn="just" defTabSz="914400" fontAlgn="ctr">
              <a:spcAft>
                <a:spcPts val="0"/>
              </a:spcAft>
            </a:pP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           </a:t>
            </a: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Yours </a:t>
            </a:r>
            <a:endParaRPr lang="en-US" altLang="zh-CN" sz="2400" b="1" spc="25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 algn="just" defTabSz="914400" fontAlgn="ctr">
              <a:spcAft>
                <a:spcPts val="0"/>
              </a:spcAf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                                                         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 Hua</a:t>
            </a:r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lipboard_20201019151407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04860" y="5188585"/>
            <a:ext cx="3546475" cy="1400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9570" y="827405"/>
            <a:ext cx="11690985" cy="56311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just" defTabSz="914400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Writing Sample 3: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Dear Michael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0350" algn="just" defTabSz="914400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 is everything going? Knowing that our school library has opened up a new room for group learning. I sincerely invite you to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participate in my group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（邀请的缘由）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0350" algn="just" defTabSz="914400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group learning room,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located in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left of the library, will open at 8:00 am and close at 9:00 pm, which provides us ample time to study.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（小组学习室开放</a:t>
            </a:r>
            <a:r>
              <a:rPr lang="zh-CN" altLang="zh-CN" sz="2400" b="1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时间、所在地点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What’s more, there are enough desks and chairs, thus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exposing us to a quiet and comfortable atmosphere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What attracts me most is that teachers will be there to answer our questions patiently. High value attached to the chance of learning, this room is what you can’t miss.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（内部设施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功能）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0350" algn="just" defTabSz="914400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 in all, the group learning room not only provides us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 ideal platform to study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but also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add luster to our campus life.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I’m looking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forward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seeing you there.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（再次发出邀请）</a:t>
            </a:r>
            <a:endParaRPr lang="zh-CN" altLang="zh-CN" sz="2400" b="1" kern="100" spc="2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60350" algn="just" defTabSz="914400">
              <a:spcAft>
                <a:spcPts val="0"/>
              </a:spcAft>
            </a:pP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              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Yours 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60350" algn="just" defTabSz="914400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                      Li Hua</a:t>
            </a:r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907963" y="1590286"/>
            <a:ext cx="3846980" cy="3185591"/>
            <a:chOff x="3907963" y="1590286"/>
            <a:chExt cx="3846980" cy="3185591"/>
          </a:xfrm>
        </p:grpSpPr>
        <p:grpSp>
          <p:nvGrpSpPr>
            <p:cNvPr id="15" name="组合 14"/>
            <p:cNvGrpSpPr/>
            <p:nvPr/>
          </p:nvGrpSpPr>
          <p:grpSpPr>
            <a:xfrm>
              <a:off x="3927134" y="1590286"/>
              <a:ext cx="755709" cy="755708"/>
              <a:chOff x="3957225" y="1939068"/>
              <a:chExt cx="1220007" cy="1220006"/>
            </a:xfrm>
          </p:grpSpPr>
          <p:sp>
            <p:nvSpPr>
              <p:cNvPr id="16" name="Circle"/>
              <p:cNvSpPr/>
              <p:nvPr/>
            </p:nvSpPr>
            <p:spPr>
              <a:xfrm rot="10800000">
                <a:off x="3957225" y="1939068"/>
                <a:ext cx="1220007" cy="1220006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17" name="Freeform 131"/>
              <p:cNvSpPr>
                <a:spLocks noEditPoints="1"/>
              </p:cNvSpPr>
              <p:nvPr/>
            </p:nvSpPr>
            <p:spPr bwMode="auto">
              <a:xfrm>
                <a:off x="4338140" y="2349072"/>
                <a:ext cx="458175" cy="42991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907963" y="4020169"/>
              <a:ext cx="755709" cy="755708"/>
              <a:chOff x="3938054" y="4368951"/>
              <a:chExt cx="1220007" cy="1220006"/>
            </a:xfrm>
          </p:grpSpPr>
          <p:sp>
            <p:nvSpPr>
              <p:cNvPr id="19" name="Circle"/>
              <p:cNvSpPr/>
              <p:nvPr/>
            </p:nvSpPr>
            <p:spPr>
              <a:xfrm rot="10800000">
                <a:off x="3938054" y="4368951"/>
                <a:ext cx="1220007" cy="1220006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grpSp>
            <p:nvGrpSpPr>
              <p:cNvPr id="20" name="Group 180"/>
              <p:cNvGrpSpPr/>
              <p:nvPr/>
            </p:nvGrpSpPr>
            <p:grpSpPr>
              <a:xfrm>
                <a:off x="4318969" y="4763995"/>
                <a:ext cx="458175" cy="429917"/>
                <a:chOff x="6373813" y="2717801"/>
                <a:chExt cx="360363" cy="338138"/>
              </a:xfrm>
              <a:solidFill>
                <a:schemeClr val="bg1"/>
              </a:solidFill>
            </p:grpSpPr>
            <p:sp>
              <p:nvSpPr>
                <p:cNvPr id="21" name="Freeform 132"/>
                <p:cNvSpPr>
                  <a:spLocks noEditPoints="1"/>
                </p:cNvSpPr>
                <p:nvPr/>
              </p:nvSpPr>
              <p:spPr bwMode="auto">
                <a:xfrm>
                  <a:off x="6373813" y="2717801"/>
                  <a:ext cx="360363" cy="338138"/>
                </a:xfrm>
                <a:custGeom>
                  <a:avLst/>
                  <a:gdLst/>
                  <a:ahLst/>
                  <a:cxnLst>
                    <a:cxn ang="0">
                      <a:pos x="121" y="25"/>
                    </a:cxn>
                    <a:cxn ang="0">
                      <a:pos x="98" y="2"/>
                    </a:cxn>
                    <a:cxn ang="0">
                      <a:pos x="92" y="0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04"/>
                    </a:cxn>
                    <a:cxn ang="0">
                      <a:pos x="12" y="115"/>
                    </a:cxn>
                    <a:cxn ang="0">
                      <a:pos x="111" y="115"/>
                    </a:cxn>
                    <a:cxn ang="0">
                      <a:pos x="123" y="104"/>
                    </a:cxn>
                    <a:cxn ang="0">
                      <a:pos x="123" y="31"/>
                    </a:cxn>
                    <a:cxn ang="0">
                      <a:pos x="121" y="25"/>
                    </a:cxn>
                    <a:cxn ang="0">
                      <a:pos x="115" y="104"/>
                    </a:cxn>
                    <a:cxn ang="0">
                      <a:pos x="111" y="107"/>
                    </a:cxn>
                    <a:cxn ang="0">
                      <a:pos x="12" y="107"/>
                    </a:cxn>
                    <a:cxn ang="0">
                      <a:pos x="8" y="104"/>
                    </a:cxn>
                    <a:cxn ang="0">
                      <a:pos x="8" y="11"/>
                    </a:cxn>
                    <a:cxn ang="0">
                      <a:pos x="12" y="8"/>
                    </a:cxn>
                    <a:cxn ang="0">
                      <a:pos x="88" y="8"/>
                    </a:cxn>
                    <a:cxn ang="0">
                      <a:pos x="88" y="23"/>
                    </a:cxn>
                    <a:cxn ang="0">
                      <a:pos x="100" y="35"/>
                    </a:cxn>
                    <a:cxn ang="0">
                      <a:pos x="115" y="35"/>
                    </a:cxn>
                    <a:cxn ang="0">
                      <a:pos x="115" y="104"/>
                    </a:cxn>
                    <a:cxn ang="0">
                      <a:pos x="104" y="31"/>
                    </a:cxn>
                    <a:cxn ang="0">
                      <a:pos x="100" y="31"/>
                    </a:cxn>
                    <a:cxn ang="0">
                      <a:pos x="92" y="23"/>
                    </a:cxn>
                    <a:cxn ang="0">
                      <a:pos x="92" y="8"/>
                    </a:cxn>
                    <a:cxn ang="0">
                      <a:pos x="115" y="31"/>
                    </a:cxn>
                    <a:cxn ang="0">
                      <a:pos x="104" y="31"/>
                    </a:cxn>
                    <a:cxn ang="0">
                      <a:pos x="104" y="31"/>
                    </a:cxn>
                    <a:cxn ang="0">
                      <a:pos x="104" y="31"/>
                    </a:cxn>
                  </a:cxnLst>
                  <a:rect l="0" t="0" r="r" b="b"/>
                  <a:pathLst>
                    <a:path w="123" h="115">
                      <a:moveTo>
                        <a:pt x="121" y="25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6" y="1"/>
                        <a:pt x="94" y="0"/>
                        <a:pt x="9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5" y="115"/>
                        <a:pt x="12" y="115"/>
                      </a:cubicBezTo>
                      <a:cubicBezTo>
                        <a:pt x="111" y="115"/>
                        <a:pt x="111" y="115"/>
                        <a:pt x="111" y="115"/>
                      </a:cubicBezTo>
                      <a:cubicBezTo>
                        <a:pt x="118" y="115"/>
                        <a:pt x="123" y="110"/>
                        <a:pt x="123" y="104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3" y="29"/>
                        <a:pt x="122" y="27"/>
                        <a:pt x="121" y="25"/>
                      </a:cubicBezTo>
                      <a:close/>
                      <a:moveTo>
                        <a:pt x="115" y="104"/>
                      </a:moveTo>
                      <a:cubicBezTo>
                        <a:pt x="115" y="106"/>
                        <a:pt x="113" y="107"/>
                        <a:pt x="111" y="107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9" y="107"/>
                        <a:pt x="8" y="106"/>
                        <a:pt x="8" y="10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2" y="8"/>
                      </a:cubicBez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88" y="23"/>
                        <a:pt x="88" y="23"/>
                        <a:pt x="88" y="23"/>
                      </a:cubicBezTo>
                      <a:cubicBezTo>
                        <a:pt x="88" y="29"/>
                        <a:pt x="93" y="35"/>
                        <a:pt x="100" y="35"/>
                      </a:cubicBezTo>
                      <a:cubicBezTo>
                        <a:pt x="115" y="35"/>
                        <a:pt x="115" y="35"/>
                        <a:pt x="115" y="35"/>
                      </a:cubicBezTo>
                      <a:lnTo>
                        <a:pt x="115" y="104"/>
                      </a:lnTo>
                      <a:close/>
                      <a:moveTo>
                        <a:pt x="104" y="31"/>
                      </a:move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96" y="31"/>
                        <a:pt x="92" y="27"/>
                        <a:pt x="92" y="23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lnTo>
                        <a:pt x="104" y="31"/>
                      </a:lnTo>
                      <a:close/>
                      <a:moveTo>
                        <a:pt x="104" y="31"/>
                      </a:moveTo>
                      <a:cubicBezTo>
                        <a:pt x="104" y="31"/>
                        <a:pt x="104" y="31"/>
                        <a:pt x="104" y="3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3"/>
                <p:cNvSpPr>
                  <a:spLocks noEditPoints="1"/>
                </p:cNvSpPr>
                <p:nvPr/>
              </p:nvSpPr>
              <p:spPr bwMode="auto">
                <a:xfrm>
                  <a:off x="6543675" y="2786063"/>
                  <a:ext cx="66675" cy="111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1" y="4"/>
                    </a:cxn>
                    <a:cxn ang="0">
                      <a:pos x="23" y="2"/>
                    </a:cxn>
                    <a:cxn ang="0">
                      <a:pos x="21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23" h="4">
                      <a:moveTo>
                        <a:pt x="1" y="4"/>
                      </a:move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4"/>
                        <a:pt x="23" y="3"/>
                        <a:pt x="23" y="2"/>
                      </a:cubicBezTo>
                      <a:cubicBezTo>
                        <a:pt x="23" y="1"/>
                        <a:pt x="22" y="0"/>
                        <a:pt x="2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lose/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4"/>
                <p:cNvSpPr>
                  <a:spLocks noEditPoints="1"/>
                </p:cNvSpPr>
                <p:nvPr/>
              </p:nvSpPr>
              <p:spPr bwMode="auto">
                <a:xfrm>
                  <a:off x="6543675" y="2820988"/>
                  <a:ext cx="66675" cy="952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21" y="3"/>
                    </a:cxn>
                    <a:cxn ang="0">
                      <a:pos x="23" y="1"/>
                    </a:cxn>
                    <a:cxn ang="0">
                      <a:pos x="2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3" h="3">
                      <a:moveTo>
                        <a:pt x="1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3"/>
                        <a:pt x="23" y="2"/>
                        <a:pt x="23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5"/>
                <p:cNvSpPr>
                  <a:spLocks noEditPoints="1"/>
                </p:cNvSpPr>
                <p:nvPr/>
              </p:nvSpPr>
              <p:spPr bwMode="auto">
                <a:xfrm>
                  <a:off x="6543675" y="2852738"/>
                  <a:ext cx="142875" cy="1270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48" y="4"/>
                    </a:cxn>
                    <a:cxn ang="0">
                      <a:pos x="49" y="2"/>
                    </a:cxn>
                    <a:cxn ang="0">
                      <a:pos x="4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4">
                      <a:moveTo>
                        <a:pt x="0" y="2"/>
                      </a:move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9" y="4"/>
                        <a:pt x="49" y="3"/>
                        <a:pt x="49" y="2"/>
                      </a:cubicBezTo>
                      <a:cubicBezTo>
                        <a:pt x="49" y="1"/>
                        <a:pt x="49" y="0"/>
                        <a:pt x="48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36"/>
                <p:cNvSpPr>
                  <a:spLocks noEditPoints="1"/>
                </p:cNvSpPr>
                <p:nvPr/>
              </p:nvSpPr>
              <p:spPr bwMode="auto">
                <a:xfrm>
                  <a:off x="6418263" y="2921001"/>
                  <a:ext cx="268288" cy="11113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91" y="4"/>
                    </a:cxn>
                    <a:cxn ang="0">
                      <a:pos x="92" y="2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4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92" y="4"/>
                        <a:pt x="92" y="3"/>
                        <a:pt x="92" y="2"/>
                      </a:cubicBezTo>
                      <a:cubicBezTo>
                        <a:pt x="92" y="1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37"/>
                <p:cNvSpPr>
                  <a:spLocks noEditPoints="1"/>
                </p:cNvSpPr>
                <p:nvPr/>
              </p:nvSpPr>
              <p:spPr bwMode="auto">
                <a:xfrm>
                  <a:off x="6418263" y="2955926"/>
                  <a:ext cx="268288" cy="9525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91" y="3"/>
                    </a:cxn>
                    <a:cxn ang="0">
                      <a:pos x="92" y="1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3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2" y="3"/>
                        <a:pt x="92" y="3"/>
                        <a:pt x="92" y="1"/>
                      </a:cubicBezTo>
                      <a:cubicBezTo>
                        <a:pt x="92" y="0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38"/>
                <p:cNvSpPr>
                  <a:spLocks noEditPoints="1"/>
                </p:cNvSpPr>
                <p:nvPr/>
              </p:nvSpPr>
              <p:spPr bwMode="auto">
                <a:xfrm>
                  <a:off x="6418263" y="2987676"/>
                  <a:ext cx="268288" cy="1270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91" y="4"/>
                    </a:cxn>
                    <a:cxn ang="0">
                      <a:pos x="92" y="2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4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92" y="4"/>
                        <a:pt x="92" y="3"/>
                        <a:pt x="92" y="2"/>
                      </a:cubicBezTo>
                      <a:cubicBezTo>
                        <a:pt x="92" y="1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39"/>
                <p:cNvSpPr>
                  <a:spLocks noEditPoints="1"/>
                </p:cNvSpPr>
                <p:nvPr/>
              </p:nvSpPr>
              <p:spPr bwMode="auto">
                <a:xfrm>
                  <a:off x="6418263" y="2889251"/>
                  <a:ext cx="268288" cy="7938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91" y="3"/>
                    </a:cxn>
                    <a:cxn ang="0">
                      <a:pos x="92" y="1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3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2" y="3"/>
                        <a:pt x="92" y="3"/>
                        <a:pt x="92" y="1"/>
                      </a:cubicBezTo>
                      <a:cubicBezTo>
                        <a:pt x="92" y="0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40"/>
                <p:cNvSpPr>
                  <a:spLocks noEditPoints="1"/>
                </p:cNvSpPr>
                <p:nvPr/>
              </p:nvSpPr>
              <p:spPr bwMode="auto">
                <a:xfrm>
                  <a:off x="6418263" y="2774951"/>
                  <a:ext cx="101600" cy="90488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31" y="31"/>
                    </a:cxn>
                    <a:cxn ang="0">
                      <a:pos x="35" y="27"/>
                    </a:cxn>
                    <a:cxn ang="0">
                      <a:pos x="35" y="4"/>
                    </a:cxn>
                    <a:cxn ang="0">
                      <a:pos x="3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27"/>
                    </a:cxn>
                    <a:cxn ang="0">
                      <a:pos x="4" y="31"/>
                    </a:cxn>
                    <a:cxn ang="0">
                      <a:pos x="8" y="8"/>
                    </a:cxn>
                    <a:cxn ang="0">
                      <a:pos x="27" y="8"/>
                    </a:cxn>
                    <a:cxn ang="0">
                      <a:pos x="27" y="23"/>
                    </a:cxn>
                    <a:cxn ang="0">
                      <a:pos x="8" y="23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5" h="31">
                      <a:moveTo>
                        <a:pt x="4" y="31"/>
                      </a:move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3" y="31"/>
                        <a:pt x="35" y="29"/>
                        <a:pt x="35" y="27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2"/>
                        <a:pt x="33" y="0"/>
                        <a:pt x="3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1"/>
                        <a:pt x="4" y="31"/>
                      </a:cubicBezTo>
                      <a:close/>
                      <a:moveTo>
                        <a:pt x="8" y="8"/>
                      </a:move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lnTo>
                        <a:pt x="8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6999234" y="1590286"/>
              <a:ext cx="755709" cy="755708"/>
              <a:chOff x="7029325" y="1939068"/>
              <a:chExt cx="1220007" cy="1220006"/>
            </a:xfrm>
          </p:grpSpPr>
          <p:sp>
            <p:nvSpPr>
              <p:cNvPr id="31" name="Circle"/>
              <p:cNvSpPr/>
              <p:nvPr/>
            </p:nvSpPr>
            <p:spPr>
              <a:xfrm rot="10800000">
                <a:off x="7029325" y="1939068"/>
                <a:ext cx="1220007" cy="1220006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grpSp>
            <p:nvGrpSpPr>
              <p:cNvPr id="32" name="Group 179"/>
              <p:cNvGrpSpPr/>
              <p:nvPr/>
            </p:nvGrpSpPr>
            <p:grpSpPr>
              <a:xfrm>
                <a:off x="7476484" y="2349072"/>
                <a:ext cx="341108" cy="458174"/>
                <a:chOff x="7192963" y="2706688"/>
                <a:chExt cx="268288" cy="360363"/>
              </a:xfrm>
              <a:solidFill>
                <a:schemeClr val="bg1"/>
              </a:solidFill>
            </p:grpSpPr>
            <p:sp>
              <p:nvSpPr>
                <p:cNvPr id="33" name="Freeform 141"/>
                <p:cNvSpPr>
                  <a:spLocks noEditPoints="1"/>
                </p:cNvSpPr>
                <p:nvPr/>
              </p:nvSpPr>
              <p:spPr bwMode="auto">
                <a:xfrm>
                  <a:off x="7259638" y="2771776"/>
                  <a:ext cx="134938" cy="134938"/>
                </a:xfrm>
                <a:custGeom>
                  <a:avLst/>
                  <a:gdLst/>
                  <a:ahLst/>
                  <a:cxnLst>
                    <a:cxn ang="0">
                      <a:pos x="23" y="46"/>
                    </a:cxn>
                    <a:cxn ang="0">
                      <a:pos x="46" y="23"/>
                    </a:cxn>
                    <a:cxn ang="0">
                      <a:pos x="23" y="0"/>
                    </a:cxn>
                    <a:cxn ang="0">
                      <a:pos x="0" y="23"/>
                    </a:cxn>
                    <a:cxn ang="0">
                      <a:pos x="23" y="46"/>
                    </a:cxn>
                    <a:cxn ang="0">
                      <a:pos x="23" y="4"/>
                    </a:cxn>
                    <a:cxn ang="0">
                      <a:pos x="42" y="23"/>
                    </a:cxn>
                    <a:cxn ang="0">
                      <a:pos x="23" y="42"/>
                    </a:cxn>
                    <a:cxn ang="0">
                      <a:pos x="4" y="23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3" y="4"/>
                    </a:cxn>
                  </a:cxnLst>
                  <a:rect l="0" t="0" r="r" b="b"/>
                  <a:pathLst>
                    <a:path w="46" h="46">
                      <a:moveTo>
                        <a:pt x="23" y="46"/>
                      </a:moveTo>
                      <a:cubicBezTo>
                        <a:pt x="35" y="46"/>
                        <a:pt x="46" y="36"/>
                        <a:pt x="46" y="23"/>
                      </a:cubicBezTo>
                      <a:cubicBezTo>
                        <a:pt x="46" y="11"/>
                        <a:pt x="35" y="0"/>
                        <a:pt x="23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lose/>
                      <a:moveTo>
                        <a:pt x="23" y="4"/>
                      </a:moveTo>
                      <a:cubicBezTo>
                        <a:pt x="33" y="4"/>
                        <a:pt x="42" y="13"/>
                        <a:pt x="42" y="23"/>
                      </a:cubicBezTo>
                      <a:cubicBezTo>
                        <a:pt x="42" y="34"/>
                        <a:pt x="33" y="42"/>
                        <a:pt x="23" y="42"/>
                      </a:cubicBezTo>
                      <a:cubicBezTo>
                        <a:pt x="12" y="42"/>
                        <a:pt x="4" y="34"/>
                        <a:pt x="4" y="23"/>
                      </a:cubicBezTo>
                      <a:cubicBezTo>
                        <a:pt x="4" y="13"/>
                        <a:pt x="12" y="4"/>
                        <a:pt x="23" y="4"/>
                      </a:cubicBezTo>
                      <a:close/>
                      <a:moveTo>
                        <a:pt x="23" y="4"/>
                      </a:moveTo>
                      <a:cubicBezTo>
                        <a:pt x="23" y="4"/>
                        <a:pt x="23" y="4"/>
                        <a:pt x="23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42"/>
                <p:cNvSpPr>
                  <a:spLocks noEditPoints="1"/>
                </p:cNvSpPr>
                <p:nvPr/>
              </p:nvSpPr>
              <p:spPr bwMode="auto">
                <a:xfrm>
                  <a:off x="7192963" y="2706688"/>
                  <a:ext cx="268288" cy="36036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40" y="120"/>
                    </a:cxn>
                    <a:cxn ang="0">
                      <a:pos x="46" y="123"/>
                    </a:cxn>
                    <a:cxn ang="0">
                      <a:pos x="46" y="123"/>
                    </a:cxn>
                    <a:cxn ang="0">
                      <a:pos x="52" y="120"/>
                    </a:cxn>
                    <a:cxn ang="0">
                      <a:pos x="92" y="46"/>
                    </a:cxn>
                    <a:cxn ang="0">
                      <a:pos x="46" y="0"/>
                    </a:cxn>
                    <a:cxn ang="0">
                      <a:pos x="46" y="115"/>
                    </a:cxn>
                    <a:cxn ang="0">
                      <a:pos x="46" y="115"/>
                    </a:cxn>
                    <a:cxn ang="0">
                      <a:pos x="45" y="115"/>
                    </a:cxn>
                    <a:cxn ang="0">
                      <a:pos x="7" y="46"/>
                    </a:cxn>
                    <a:cxn ang="0">
                      <a:pos x="46" y="8"/>
                    </a:cxn>
                    <a:cxn ang="0">
                      <a:pos x="84" y="46"/>
                    </a:cxn>
                    <a:cxn ang="0">
                      <a:pos x="46" y="115"/>
                    </a:cxn>
                    <a:cxn ang="0">
                      <a:pos x="46" y="115"/>
                    </a:cxn>
                    <a:cxn ang="0">
                      <a:pos x="46" y="115"/>
                    </a:cxn>
                  </a:cxnLst>
                  <a:rect l="0" t="0" r="r" b="b"/>
                  <a:pathLst>
                    <a:path w="92" h="123">
                      <a:moveTo>
                        <a:pt x="46" y="0"/>
                      </a:moveTo>
                      <a:cubicBezTo>
                        <a:pt x="20" y="0"/>
                        <a:pt x="0" y="21"/>
                        <a:pt x="0" y="46"/>
                      </a:cubicBezTo>
                      <a:cubicBezTo>
                        <a:pt x="0" y="73"/>
                        <a:pt x="23" y="101"/>
                        <a:pt x="40" y="120"/>
                      </a:cubicBezTo>
                      <a:cubicBezTo>
                        <a:pt x="40" y="120"/>
                        <a:pt x="42" y="123"/>
                        <a:pt x="46" y="123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9" y="123"/>
                        <a:pt x="52" y="120"/>
                        <a:pt x="52" y="120"/>
                      </a:cubicBezTo>
                      <a:cubicBezTo>
                        <a:pt x="69" y="101"/>
                        <a:pt x="92" y="73"/>
                        <a:pt x="92" y="46"/>
                      </a:cubicBezTo>
                      <a:cubicBezTo>
                        <a:pt x="92" y="21"/>
                        <a:pt x="71" y="0"/>
                        <a:pt x="46" y="0"/>
                      </a:cubicBezTo>
                      <a:close/>
                      <a:moveTo>
                        <a:pt x="46" y="115"/>
                      </a:moveTo>
                      <a:cubicBezTo>
                        <a:pt x="46" y="115"/>
                        <a:pt x="46" y="115"/>
                        <a:pt x="46" y="115"/>
                      </a:cubicBezTo>
                      <a:cubicBezTo>
                        <a:pt x="46" y="115"/>
                        <a:pt x="45" y="115"/>
                        <a:pt x="45" y="115"/>
                      </a:cubicBezTo>
                      <a:cubicBezTo>
                        <a:pt x="31" y="98"/>
                        <a:pt x="7" y="71"/>
                        <a:pt x="7" y="46"/>
                      </a:cubicBezTo>
                      <a:cubicBezTo>
                        <a:pt x="7" y="25"/>
                        <a:pt x="25" y="8"/>
                        <a:pt x="46" y="8"/>
                      </a:cubicBezTo>
                      <a:cubicBezTo>
                        <a:pt x="67" y="8"/>
                        <a:pt x="84" y="25"/>
                        <a:pt x="84" y="46"/>
                      </a:cubicBezTo>
                      <a:cubicBezTo>
                        <a:pt x="84" y="71"/>
                        <a:pt x="60" y="98"/>
                        <a:pt x="46" y="115"/>
                      </a:cubicBezTo>
                      <a:close/>
                      <a:moveTo>
                        <a:pt x="46" y="115"/>
                      </a:moveTo>
                      <a:cubicBezTo>
                        <a:pt x="46" y="115"/>
                        <a:pt x="46" y="115"/>
                        <a:pt x="46" y="11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6994442" y="4020169"/>
              <a:ext cx="755709" cy="755708"/>
              <a:chOff x="7024533" y="4368951"/>
              <a:chExt cx="1220007" cy="1220006"/>
            </a:xfrm>
          </p:grpSpPr>
          <p:sp>
            <p:nvSpPr>
              <p:cNvPr id="36" name="Circle"/>
              <p:cNvSpPr/>
              <p:nvPr/>
            </p:nvSpPr>
            <p:spPr>
              <a:xfrm rot="10800000">
                <a:off x="7024533" y="4368951"/>
                <a:ext cx="1220007" cy="1220006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37" name="Freeform 143"/>
              <p:cNvSpPr>
                <a:spLocks noEditPoints="1"/>
              </p:cNvSpPr>
              <p:nvPr/>
            </p:nvSpPr>
            <p:spPr bwMode="auto">
              <a:xfrm>
                <a:off x="7418960" y="4822527"/>
                <a:ext cx="456156" cy="30074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65"/>
                  </a:cxn>
                  <a:cxn ang="0">
                    <a:pos x="15" y="81"/>
                  </a:cxn>
                  <a:cxn ang="0">
                    <a:pos x="107" y="81"/>
                  </a:cxn>
                  <a:cxn ang="0">
                    <a:pos x="123" y="65"/>
                  </a:cxn>
                  <a:cxn ang="0">
                    <a:pos x="123" y="16"/>
                  </a:cxn>
                  <a:cxn ang="0">
                    <a:pos x="107" y="0"/>
                  </a:cxn>
                  <a:cxn ang="0">
                    <a:pos x="8" y="20"/>
                  </a:cxn>
                  <a:cxn ang="0">
                    <a:pos x="34" y="41"/>
                  </a:cxn>
                  <a:cxn ang="0">
                    <a:pos x="8" y="61"/>
                  </a:cxn>
                  <a:cxn ang="0">
                    <a:pos x="8" y="20"/>
                  </a:cxn>
                  <a:cxn ang="0">
                    <a:pos x="115" y="65"/>
                  </a:cxn>
                  <a:cxn ang="0">
                    <a:pos x="107" y="73"/>
                  </a:cxn>
                  <a:cxn ang="0">
                    <a:pos x="15" y="73"/>
                  </a:cxn>
                  <a:cxn ang="0">
                    <a:pos x="8" y="65"/>
                  </a:cxn>
                  <a:cxn ang="0">
                    <a:pos x="38" y="43"/>
                  </a:cxn>
                  <a:cxn ang="0">
                    <a:pos x="54" y="56"/>
                  </a:cxn>
                  <a:cxn ang="0">
                    <a:pos x="61" y="58"/>
                  </a:cxn>
                  <a:cxn ang="0">
                    <a:pos x="68" y="56"/>
                  </a:cxn>
                  <a:cxn ang="0">
                    <a:pos x="85" y="43"/>
                  </a:cxn>
                  <a:cxn ang="0">
                    <a:pos x="115" y="65"/>
                  </a:cxn>
                  <a:cxn ang="0">
                    <a:pos x="115" y="61"/>
                  </a:cxn>
                  <a:cxn ang="0">
                    <a:pos x="88" y="41"/>
                  </a:cxn>
                  <a:cxn ang="0">
                    <a:pos x="115" y="20"/>
                  </a:cxn>
                  <a:cxn ang="0">
                    <a:pos x="115" y="61"/>
                  </a:cxn>
                  <a:cxn ang="0">
                    <a:pos x="66" y="52"/>
                  </a:cxn>
                  <a:cxn ang="0">
                    <a:pos x="61" y="54"/>
                  </a:cxn>
                  <a:cxn ang="0">
                    <a:pos x="57" y="52"/>
                  </a:cxn>
                  <a:cxn ang="0">
                    <a:pos x="41" y="41"/>
                  </a:cxn>
                  <a:cxn ang="0">
                    <a:pos x="38" y="38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107" y="8"/>
                  </a:cxn>
                  <a:cxn ang="0">
                    <a:pos x="115" y="16"/>
                  </a:cxn>
                  <a:cxn ang="0">
                    <a:pos x="66" y="52"/>
                  </a:cxn>
                  <a:cxn ang="0">
                    <a:pos x="66" y="52"/>
                  </a:cxn>
                  <a:cxn ang="0">
                    <a:pos x="66" y="52"/>
                  </a:cxn>
                </a:cxnLst>
                <a:rect l="0" t="0" r="r" b="b"/>
                <a:pathLst>
                  <a:path w="123" h="81">
                    <a:moveTo>
                      <a:pt x="10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4"/>
                      <a:pt x="7" y="81"/>
                      <a:pt x="15" y="81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16" y="81"/>
                      <a:pt x="123" y="74"/>
                      <a:pt x="123" y="65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7"/>
                      <a:pt x="116" y="0"/>
                      <a:pt x="107" y="0"/>
                    </a:cubicBezTo>
                    <a:close/>
                    <a:moveTo>
                      <a:pt x="8" y="20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8" y="61"/>
                      <a:pt x="8" y="61"/>
                      <a:pt x="8" y="61"/>
                    </a:cubicBezTo>
                    <a:lnTo>
                      <a:pt x="8" y="20"/>
                    </a:lnTo>
                    <a:close/>
                    <a:moveTo>
                      <a:pt x="115" y="65"/>
                    </a:moveTo>
                    <a:cubicBezTo>
                      <a:pt x="115" y="70"/>
                      <a:pt x="112" y="73"/>
                      <a:pt x="107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1" y="73"/>
                      <a:pt x="8" y="70"/>
                      <a:pt x="8" y="6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9" y="58"/>
                      <a:pt x="61" y="58"/>
                    </a:cubicBezTo>
                    <a:cubicBezTo>
                      <a:pt x="64" y="58"/>
                      <a:pt x="66" y="57"/>
                      <a:pt x="68" y="56"/>
                    </a:cubicBezTo>
                    <a:cubicBezTo>
                      <a:pt x="85" y="43"/>
                      <a:pt x="85" y="43"/>
                      <a:pt x="85" y="43"/>
                    </a:cubicBezTo>
                    <a:lnTo>
                      <a:pt x="115" y="65"/>
                    </a:lnTo>
                    <a:close/>
                    <a:moveTo>
                      <a:pt x="115" y="61"/>
                    </a:moveTo>
                    <a:cubicBezTo>
                      <a:pt x="88" y="41"/>
                      <a:pt x="88" y="41"/>
                      <a:pt x="88" y="41"/>
                    </a:cubicBezTo>
                    <a:cubicBezTo>
                      <a:pt x="115" y="20"/>
                      <a:pt x="115" y="20"/>
                      <a:pt x="115" y="20"/>
                    </a:cubicBezTo>
                    <a:lnTo>
                      <a:pt x="115" y="61"/>
                    </a:lnTo>
                    <a:close/>
                    <a:moveTo>
                      <a:pt x="66" y="52"/>
                    </a:moveTo>
                    <a:cubicBezTo>
                      <a:pt x="65" y="53"/>
                      <a:pt x="63" y="54"/>
                      <a:pt x="61" y="54"/>
                    </a:cubicBezTo>
                    <a:cubicBezTo>
                      <a:pt x="60" y="54"/>
                      <a:pt x="58" y="53"/>
                      <a:pt x="57" y="5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1"/>
                      <a:pt x="11" y="8"/>
                      <a:pt x="15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12" y="8"/>
                      <a:pt x="115" y="11"/>
                      <a:pt x="115" y="16"/>
                    </a:cubicBezTo>
                    <a:lnTo>
                      <a:pt x="66" y="52"/>
                    </a:lnTo>
                    <a:close/>
                    <a:moveTo>
                      <a:pt x="66" y="52"/>
                    </a:moveTo>
                    <a:cubicBezTo>
                      <a:pt x="66" y="52"/>
                      <a:pt x="66" y="52"/>
                      <a:pt x="66" y="5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091346" y="2470861"/>
              <a:ext cx="1600910" cy="1557322"/>
              <a:chOff x="5295545" y="3339077"/>
              <a:chExt cx="1600910" cy="1557322"/>
            </a:xfrm>
          </p:grpSpPr>
          <p:sp>
            <p:nvSpPr>
              <p:cNvPr id="39" name="Circle"/>
              <p:cNvSpPr/>
              <p:nvPr/>
            </p:nvSpPr>
            <p:spPr>
              <a:xfrm rot="10800000">
                <a:off x="5493136" y="3509647"/>
                <a:ext cx="1208609" cy="1208609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400" tIns="25400" rIns="25400" bIns="25400" anchor="ctr"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40" name="Arrow"/>
              <p:cNvSpPr/>
              <p:nvPr/>
            </p:nvSpPr>
            <p:spPr>
              <a:xfrm rot="2700000" flipH="1">
                <a:off x="5295545" y="3339077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1" name="Arrow"/>
              <p:cNvSpPr/>
              <p:nvPr/>
            </p:nvSpPr>
            <p:spPr>
              <a:xfrm rot="18900000">
                <a:off x="6500190" y="3339077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2" name="Arrow"/>
              <p:cNvSpPr/>
              <p:nvPr/>
            </p:nvSpPr>
            <p:spPr>
              <a:xfrm rot="13500000" flipH="1">
                <a:off x="6500190" y="4500133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3" name="Arrow"/>
              <p:cNvSpPr/>
              <p:nvPr/>
            </p:nvSpPr>
            <p:spPr>
              <a:xfrm rot="8100000">
                <a:off x="5295545" y="4500133"/>
                <a:ext cx="396265" cy="396266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grpSp>
            <p:nvGrpSpPr>
              <p:cNvPr id="44" name="Group 177"/>
              <p:cNvGrpSpPr/>
              <p:nvPr/>
            </p:nvGrpSpPr>
            <p:grpSpPr>
              <a:xfrm>
                <a:off x="5766101" y="3808900"/>
                <a:ext cx="662677" cy="568916"/>
                <a:chOff x="8783638" y="3568701"/>
                <a:chExt cx="360363" cy="360363"/>
              </a:xfrm>
              <a:solidFill>
                <a:schemeClr val="accent2"/>
              </a:solidFill>
            </p:grpSpPr>
            <p:sp>
              <p:nvSpPr>
                <p:cNvPr id="45" name="Freeform 99"/>
                <p:cNvSpPr>
                  <a:spLocks noEditPoints="1"/>
                </p:cNvSpPr>
                <p:nvPr/>
              </p:nvSpPr>
              <p:spPr bwMode="auto">
                <a:xfrm>
                  <a:off x="8783638" y="3568701"/>
                  <a:ext cx="360363" cy="360363"/>
                </a:xfrm>
                <a:custGeom>
                  <a:avLst/>
                  <a:gdLst/>
                  <a:ahLst/>
                  <a:cxnLst>
                    <a:cxn ang="0">
                      <a:pos x="80" y="38"/>
                    </a:cxn>
                    <a:cxn ang="0">
                      <a:pos x="62" y="0"/>
                    </a:cxn>
                    <a:cxn ang="0">
                      <a:pos x="35" y="39"/>
                    </a:cxn>
                    <a:cxn ang="0">
                      <a:pos x="31" y="41"/>
                    </a:cxn>
                    <a:cxn ang="0">
                      <a:pos x="12" y="38"/>
                    </a:cxn>
                    <a:cxn ang="0">
                      <a:pos x="0" y="111"/>
                    </a:cxn>
                    <a:cxn ang="0">
                      <a:pos x="23" y="123"/>
                    </a:cxn>
                    <a:cxn ang="0">
                      <a:pos x="34" y="116"/>
                    </a:cxn>
                    <a:cxn ang="0">
                      <a:pos x="35" y="116"/>
                    </a:cxn>
                    <a:cxn ang="0">
                      <a:pos x="73" y="123"/>
                    </a:cxn>
                    <a:cxn ang="0">
                      <a:pos x="108" y="115"/>
                    </a:cxn>
                    <a:cxn ang="0">
                      <a:pos x="110" y="104"/>
                    </a:cxn>
                    <a:cxn ang="0">
                      <a:pos x="116" y="84"/>
                    </a:cxn>
                    <a:cxn ang="0">
                      <a:pos x="120" y="64"/>
                    </a:cxn>
                    <a:cxn ang="0">
                      <a:pos x="123" y="55"/>
                    </a:cxn>
                    <a:cxn ang="0">
                      <a:pos x="112" y="40"/>
                    </a:cxn>
                    <a:cxn ang="0">
                      <a:pos x="23" y="115"/>
                    </a:cxn>
                    <a:cxn ang="0">
                      <a:pos x="8" y="111"/>
                    </a:cxn>
                    <a:cxn ang="0">
                      <a:pos x="12" y="46"/>
                    </a:cxn>
                    <a:cxn ang="0">
                      <a:pos x="27" y="50"/>
                    </a:cxn>
                    <a:cxn ang="0">
                      <a:pos x="115" y="56"/>
                    </a:cxn>
                    <a:cxn ang="0">
                      <a:pos x="100" y="61"/>
                    </a:cxn>
                    <a:cxn ang="0">
                      <a:pos x="100" y="65"/>
                    </a:cxn>
                    <a:cxn ang="0">
                      <a:pos x="114" y="72"/>
                    </a:cxn>
                    <a:cxn ang="0">
                      <a:pos x="96" y="81"/>
                    </a:cxn>
                    <a:cxn ang="0">
                      <a:pos x="96" y="84"/>
                    </a:cxn>
                    <a:cxn ang="0">
                      <a:pos x="109" y="92"/>
                    </a:cxn>
                    <a:cxn ang="0">
                      <a:pos x="92" y="100"/>
                    </a:cxn>
                    <a:cxn ang="0">
                      <a:pos x="92" y="104"/>
                    </a:cxn>
                    <a:cxn ang="0">
                      <a:pos x="102" y="109"/>
                    </a:cxn>
                    <a:cxn ang="0">
                      <a:pos x="94" y="115"/>
                    </a:cxn>
                    <a:cxn ang="0">
                      <a:pos x="52" y="113"/>
                    </a:cxn>
                    <a:cxn ang="0">
                      <a:pos x="31" y="105"/>
                    </a:cxn>
                    <a:cxn ang="0">
                      <a:pos x="34" y="48"/>
                    </a:cxn>
                    <a:cxn ang="0">
                      <a:pos x="58" y="11"/>
                    </a:cxn>
                    <a:cxn ang="0">
                      <a:pos x="73" y="26"/>
                    </a:cxn>
                    <a:cxn ang="0">
                      <a:pos x="111" y="47"/>
                    </a:cxn>
                    <a:cxn ang="0">
                      <a:pos x="115" y="56"/>
                    </a:cxn>
                    <a:cxn ang="0">
                      <a:pos x="115" y="56"/>
                    </a:cxn>
                  </a:cxnLst>
                  <a:rect l="0" t="0" r="r" b="b"/>
                  <a:pathLst>
                    <a:path w="123" h="123">
                      <a:moveTo>
                        <a:pt x="112" y="40"/>
                      </a:moveTo>
                      <a:cubicBezTo>
                        <a:pt x="107" y="39"/>
                        <a:pt x="96" y="39"/>
                        <a:pt x="80" y="38"/>
                      </a:cubicBezTo>
                      <a:cubicBezTo>
                        <a:pt x="80" y="35"/>
                        <a:pt x="81" y="32"/>
                        <a:pt x="81" y="26"/>
                      </a:cubicBezTo>
                      <a:cubicBezTo>
                        <a:pt x="81" y="12"/>
                        <a:pt x="71" y="0"/>
                        <a:pt x="62" y="0"/>
                      </a:cubicBezTo>
                      <a:cubicBezTo>
                        <a:pt x="55" y="0"/>
                        <a:pt x="50" y="5"/>
                        <a:pt x="50" y="11"/>
                      </a:cubicBezTo>
                      <a:cubicBezTo>
                        <a:pt x="50" y="19"/>
                        <a:pt x="48" y="32"/>
                        <a:pt x="35" y="39"/>
                      </a:cubicBezTo>
                      <a:cubicBezTo>
                        <a:pt x="34" y="40"/>
                        <a:pt x="31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29" y="40"/>
                        <a:pt x="26" y="38"/>
                        <a:pt x="23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6" y="38"/>
                        <a:pt x="0" y="43"/>
                        <a:pt x="0" y="5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8"/>
                        <a:pt x="6" y="123"/>
                        <a:pt x="12" y="123"/>
                      </a:cubicBezTo>
                      <a:cubicBezTo>
                        <a:pt x="23" y="123"/>
                        <a:pt x="23" y="123"/>
                        <a:pt x="23" y="123"/>
                      </a:cubicBezTo>
                      <a:cubicBezTo>
                        <a:pt x="28" y="123"/>
                        <a:pt x="32" y="120"/>
                        <a:pt x="34" y="116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4" y="116"/>
                        <a:pt x="34" y="116"/>
                        <a:pt x="35" y="116"/>
                      </a:cubicBezTo>
                      <a:cubicBezTo>
                        <a:pt x="35" y="116"/>
                        <a:pt x="35" y="116"/>
                        <a:pt x="35" y="116"/>
                      </a:cubicBezTo>
                      <a:cubicBezTo>
                        <a:pt x="37" y="117"/>
                        <a:pt x="41" y="118"/>
                        <a:pt x="50" y="120"/>
                      </a:cubicBezTo>
                      <a:cubicBezTo>
                        <a:pt x="52" y="121"/>
                        <a:pt x="63" y="123"/>
                        <a:pt x="73" y="123"/>
                      </a:cubicBezTo>
                      <a:cubicBezTo>
                        <a:pt x="94" y="123"/>
                        <a:pt x="94" y="123"/>
                        <a:pt x="94" y="123"/>
                      </a:cubicBezTo>
                      <a:cubicBezTo>
                        <a:pt x="101" y="123"/>
                        <a:pt x="105" y="120"/>
                        <a:pt x="108" y="115"/>
                      </a:cubicBezTo>
                      <a:cubicBezTo>
                        <a:pt x="108" y="115"/>
                        <a:pt x="109" y="114"/>
                        <a:pt x="110" y="111"/>
                      </a:cubicBezTo>
                      <a:cubicBezTo>
                        <a:pt x="110" y="109"/>
                        <a:pt x="110" y="107"/>
                        <a:pt x="110" y="104"/>
                      </a:cubicBezTo>
                      <a:cubicBezTo>
                        <a:pt x="114" y="102"/>
                        <a:pt x="115" y="97"/>
                        <a:pt x="116" y="95"/>
                      </a:cubicBezTo>
                      <a:cubicBezTo>
                        <a:pt x="118" y="90"/>
                        <a:pt x="117" y="87"/>
                        <a:pt x="116" y="84"/>
                      </a:cubicBezTo>
                      <a:cubicBezTo>
                        <a:pt x="118" y="82"/>
                        <a:pt x="120" y="79"/>
                        <a:pt x="121" y="73"/>
                      </a:cubicBezTo>
                      <a:cubicBezTo>
                        <a:pt x="122" y="70"/>
                        <a:pt x="121" y="67"/>
                        <a:pt x="120" y="64"/>
                      </a:cubicBezTo>
                      <a:cubicBezTo>
                        <a:pt x="122" y="62"/>
                        <a:pt x="123" y="59"/>
                        <a:pt x="123" y="56"/>
                      </a:cubicBezTo>
                      <a:cubicBezTo>
                        <a:pt x="123" y="55"/>
                        <a:pt x="123" y="55"/>
                        <a:pt x="123" y="55"/>
                      </a:cubicBezTo>
                      <a:cubicBezTo>
                        <a:pt x="123" y="55"/>
                        <a:pt x="123" y="54"/>
                        <a:pt x="123" y="53"/>
                      </a:cubicBezTo>
                      <a:cubicBezTo>
                        <a:pt x="123" y="48"/>
                        <a:pt x="120" y="42"/>
                        <a:pt x="112" y="40"/>
                      </a:cubicBezTo>
                      <a:close/>
                      <a:moveTo>
                        <a:pt x="27" y="111"/>
                      </a:moveTo>
                      <a:cubicBezTo>
                        <a:pt x="27" y="113"/>
                        <a:pt x="26" y="115"/>
                        <a:pt x="23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0" y="115"/>
                        <a:pt x="8" y="113"/>
                        <a:pt x="8" y="111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48"/>
                        <a:pt x="10" y="46"/>
                        <a:pt x="12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6" y="46"/>
                        <a:pt x="27" y="48"/>
                        <a:pt x="27" y="50"/>
                      </a:cubicBezTo>
                      <a:lnTo>
                        <a:pt x="27" y="111"/>
                      </a:lnTo>
                      <a:close/>
                      <a:moveTo>
                        <a:pt x="115" y="56"/>
                      </a:moveTo>
                      <a:cubicBezTo>
                        <a:pt x="115" y="58"/>
                        <a:pt x="114" y="61"/>
                        <a:pt x="108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99" y="61"/>
                        <a:pt x="98" y="62"/>
                        <a:pt x="98" y="63"/>
                      </a:cubicBezTo>
                      <a:cubicBezTo>
                        <a:pt x="98" y="64"/>
                        <a:pt x="99" y="65"/>
                        <a:pt x="100" y="65"/>
                      </a:cubicBezTo>
                      <a:cubicBezTo>
                        <a:pt x="108" y="65"/>
                        <a:pt x="108" y="65"/>
                        <a:pt x="108" y="65"/>
                      </a:cubicBezTo>
                      <a:cubicBezTo>
                        <a:pt x="113" y="65"/>
                        <a:pt x="114" y="70"/>
                        <a:pt x="114" y="72"/>
                      </a:cubicBezTo>
                      <a:cubicBezTo>
                        <a:pt x="113" y="75"/>
                        <a:pt x="112" y="81"/>
                        <a:pt x="105" y="81"/>
                      </a:cubicBezTo>
                      <a:cubicBezTo>
                        <a:pt x="96" y="81"/>
                        <a:pt x="96" y="81"/>
                        <a:pt x="96" y="81"/>
                      </a:cubicBezTo>
                      <a:cubicBezTo>
                        <a:pt x="95" y="81"/>
                        <a:pt x="94" y="81"/>
                        <a:pt x="94" y="82"/>
                      </a:cubicBezTo>
                      <a:cubicBezTo>
                        <a:pt x="94" y="83"/>
                        <a:pt x="95" y="84"/>
                        <a:pt x="96" y="84"/>
                      </a:cubicBezTo>
                      <a:cubicBezTo>
                        <a:pt x="104" y="84"/>
                        <a:pt x="104" y="84"/>
                        <a:pt x="104" y="84"/>
                      </a:cubicBezTo>
                      <a:cubicBezTo>
                        <a:pt x="110" y="84"/>
                        <a:pt x="110" y="89"/>
                        <a:pt x="109" y="92"/>
                      </a:cubicBezTo>
                      <a:cubicBezTo>
                        <a:pt x="108" y="96"/>
                        <a:pt x="107" y="100"/>
                        <a:pt x="99" y="100"/>
                      </a:cubicBezTo>
                      <a:cubicBezTo>
                        <a:pt x="92" y="100"/>
                        <a:pt x="92" y="100"/>
                        <a:pt x="92" y="100"/>
                      </a:cubicBezTo>
                      <a:cubicBezTo>
                        <a:pt x="91" y="100"/>
                        <a:pt x="90" y="101"/>
                        <a:pt x="90" y="102"/>
                      </a:cubicBezTo>
                      <a:cubicBezTo>
                        <a:pt x="90" y="103"/>
                        <a:pt x="91" y="104"/>
                        <a:pt x="92" y="104"/>
                      </a:cubicBezTo>
                      <a:cubicBezTo>
                        <a:pt x="98" y="104"/>
                        <a:pt x="98" y="104"/>
                        <a:pt x="98" y="104"/>
                      </a:cubicBezTo>
                      <a:cubicBezTo>
                        <a:pt x="103" y="104"/>
                        <a:pt x="103" y="108"/>
                        <a:pt x="102" y="109"/>
                      </a:cubicBezTo>
                      <a:cubicBezTo>
                        <a:pt x="102" y="110"/>
                        <a:pt x="101" y="112"/>
                        <a:pt x="101" y="112"/>
                      </a:cubicBezTo>
                      <a:cubicBezTo>
                        <a:pt x="100" y="114"/>
                        <a:pt x="98" y="115"/>
                        <a:pt x="94" y="115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63" y="115"/>
                        <a:pt x="52" y="113"/>
                        <a:pt x="52" y="113"/>
                      </a:cubicBezTo>
                      <a:cubicBezTo>
                        <a:pt x="36" y="109"/>
                        <a:pt x="35" y="109"/>
                        <a:pt x="34" y="108"/>
                      </a:cubicBezTo>
                      <a:cubicBezTo>
                        <a:pt x="34" y="108"/>
                        <a:pt x="31" y="108"/>
                        <a:pt x="31" y="105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1" y="50"/>
                        <a:pt x="32" y="49"/>
                        <a:pt x="34" y="48"/>
                      </a:cubicBezTo>
                      <a:cubicBezTo>
                        <a:pt x="34" y="48"/>
                        <a:pt x="35" y="48"/>
                        <a:pt x="35" y="48"/>
                      </a:cubicBezTo>
                      <a:cubicBezTo>
                        <a:pt x="52" y="40"/>
                        <a:pt x="58" y="25"/>
                        <a:pt x="58" y="11"/>
                      </a:cubicBezTo>
                      <a:cubicBezTo>
                        <a:pt x="58" y="10"/>
                        <a:pt x="59" y="8"/>
                        <a:pt x="62" y="8"/>
                      </a:cubicBezTo>
                      <a:cubicBezTo>
                        <a:pt x="66" y="8"/>
                        <a:pt x="73" y="16"/>
                        <a:pt x="73" y="26"/>
                      </a:cubicBezTo>
                      <a:cubicBezTo>
                        <a:pt x="73" y="35"/>
                        <a:pt x="73" y="37"/>
                        <a:pt x="69" y="46"/>
                      </a:cubicBezTo>
                      <a:cubicBezTo>
                        <a:pt x="108" y="46"/>
                        <a:pt x="107" y="47"/>
                        <a:pt x="111" y="47"/>
                      </a:cubicBezTo>
                      <a:cubicBezTo>
                        <a:pt x="115" y="49"/>
                        <a:pt x="115" y="52"/>
                        <a:pt x="115" y="53"/>
                      </a:cubicBezTo>
                      <a:cubicBezTo>
                        <a:pt x="115" y="55"/>
                        <a:pt x="115" y="54"/>
                        <a:pt x="115" y="56"/>
                      </a:cubicBezTo>
                      <a:close/>
                      <a:moveTo>
                        <a:pt x="115" y="56"/>
                      </a:moveTo>
                      <a:cubicBezTo>
                        <a:pt x="115" y="56"/>
                        <a:pt x="115" y="56"/>
                        <a:pt x="115" y="5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00"/>
                <p:cNvSpPr>
                  <a:spLocks noEditPoints="1"/>
                </p:cNvSpPr>
                <p:nvPr/>
              </p:nvSpPr>
              <p:spPr bwMode="auto">
                <a:xfrm>
                  <a:off x="8818563" y="3862388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11" y="5"/>
                    </a:cxn>
                    <a:cxn ang="0">
                      <a:pos x="6" y="0"/>
                    </a:cxn>
                    <a:cxn ang="0">
                      <a:pos x="6" y="7"/>
                    </a:cxn>
                    <a:cxn ang="0">
                      <a:pos x="4" y="5"/>
                    </a:cxn>
                    <a:cxn ang="0">
                      <a:pos x="6" y="4"/>
                    </a:cxn>
                    <a:cxn ang="0">
                      <a:pos x="8" y="5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9" y="11"/>
                        <a:pt x="11" y="9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lose/>
                      <a:moveTo>
                        <a:pt x="6" y="7"/>
                      </a:move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lose/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7" name="文本框 19"/>
          <p:cNvSpPr txBox="1"/>
          <p:nvPr/>
        </p:nvSpPr>
        <p:spPr>
          <a:xfrm>
            <a:off x="2784468" y="1425488"/>
            <a:ext cx="109015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有料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8" name="矩形 20"/>
          <p:cNvSpPr/>
          <p:nvPr/>
        </p:nvSpPr>
        <p:spPr>
          <a:xfrm>
            <a:off x="1390284" y="2095294"/>
            <a:ext cx="4496753" cy="1222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要点完整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Content-complete points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27"/>
          <p:cNvSpPr txBox="1"/>
          <p:nvPr/>
        </p:nvSpPr>
        <p:spPr>
          <a:xfrm>
            <a:off x="7940038" y="1393841"/>
            <a:ext cx="1844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有趣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0" name="矩形 28"/>
          <p:cNvSpPr/>
          <p:nvPr/>
        </p:nvSpPr>
        <p:spPr>
          <a:xfrm>
            <a:off x="7461204" y="2179784"/>
            <a:ext cx="3573462" cy="6317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21"/>
          <p:cNvSpPr txBox="1"/>
          <p:nvPr/>
        </p:nvSpPr>
        <p:spPr>
          <a:xfrm>
            <a:off x="2803227" y="3743462"/>
            <a:ext cx="11144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有用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2" name="矩形 22"/>
          <p:cNvSpPr/>
          <p:nvPr/>
        </p:nvSpPr>
        <p:spPr>
          <a:xfrm>
            <a:off x="791798" y="4752128"/>
            <a:ext cx="3973263" cy="1222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布局合理，条理清晰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Layout-clear logic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29"/>
          <p:cNvSpPr txBox="1"/>
          <p:nvPr/>
        </p:nvSpPr>
        <p:spPr>
          <a:xfrm>
            <a:off x="7994472" y="3735066"/>
            <a:ext cx="1555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有效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4" name="矩形 30"/>
          <p:cNvSpPr/>
          <p:nvPr/>
        </p:nvSpPr>
        <p:spPr>
          <a:xfrm>
            <a:off x="7924196" y="4378001"/>
            <a:ext cx="3506199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语言准确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Accurate language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6830" y="2102822"/>
            <a:ext cx="295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交际得体：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tone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0128" y="242539"/>
            <a:ext cx="851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</a:rPr>
              <a:t>The requirements of a good practical writing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53" grpId="0"/>
      <p:bldP spid="54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lipboard_20201019151407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04860" y="5188585"/>
            <a:ext cx="3546475" cy="1400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9095" y="1160780"/>
            <a:ext cx="11690985" cy="52622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just" defTabSz="914400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Writing Sample 4: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Dear Michael</a:t>
            </a:r>
            <a:r>
              <a:rPr lang="zh-CN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 defTabSz="914400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 that our school library has recently opened group study rooms, I’m writing to invite you to experience it with me.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（邀请的缘由）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defTabSz="914400" fontAlgn="ctr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This room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lies in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western library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opening from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8:00 am to 9:00 pm every day.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（小组学习室开放</a:t>
            </a:r>
            <a:r>
              <a:rPr lang="zh-CN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时间、所在地点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Additionally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the room has many new equipment,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ranging from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high-tech robots which enable us to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search for knowledge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on the Internet,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 mobile </a:t>
            </a:r>
            <a:r>
              <a:rPr lang="en-US" altLang="zh-CN" sz="2600" b="1" dirty="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ipads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offering us a platform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where we can compete with excellent talents.</a:t>
            </a: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（内部设施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功能）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 defTabSz="914400" fontAlgn="ctr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 room is like a treasure waiting for us to take chances. Looking forward to your arrival.</a:t>
            </a: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（再次发出邀请）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defTabSz="914400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Yours 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 defTabSz="914400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 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Hu</a:t>
            </a:r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3"/>
          <p:cNvPicPr>
            <a:picLocks noChangeAspect="1"/>
          </p:cNvPicPr>
          <p:nvPr/>
        </p:nvPicPr>
        <p:blipFill>
          <a:blip r:embed="rId1" cstate="print"/>
          <a:srcRect t="3985" b="29215"/>
          <a:stretch>
            <a:fillRect/>
          </a:stretch>
        </p:blipFill>
        <p:spPr>
          <a:xfrm>
            <a:off x="1842770" y="608330"/>
            <a:ext cx="7990205" cy="2466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lipboard_20201019151407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770" y="2425700"/>
            <a:ext cx="7272655" cy="3523615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1172885" y="3839491"/>
            <a:ext cx="715" cy="1393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879678" y="1341401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400"/>
          </a:p>
        </p:txBody>
      </p:sp>
      <p:sp>
        <p:nvSpPr>
          <p:cNvPr id="7" name="椭圆 6"/>
          <p:cNvSpPr/>
          <p:nvPr/>
        </p:nvSpPr>
        <p:spPr>
          <a:xfrm>
            <a:off x="879678" y="3243226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40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151431" y="1603656"/>
            <a:ext cx="10727" cy="23221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79678" y="1267305"/>
            <a:ext cx="819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400" b="1" dirty="0"/>
              <a:t>01</a:t>
            </a:r>
            <a:endParaRPr lang="en-US" altLang="zh-CN" sz="3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39988" y="3195363"/>
            <a:ext cx="13344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400" b="1" dirty="0"/>
              <a:t>02</a:t>
            </a:r>
            <a:endParaRPr lang="en-US" altLang="zh-CN" sz="3400" b="1" dirty="0"/>
          </a:p>
        </p:txBody>
      </p:sp>
      <p:sp>
        <p:nvSpPr>
          <p:cNvPr id="11" name="文本框 10">
            <a:hlinkClick r:id="" action="ppaction://noaction"/>
          </p:cNvPr>
          <p:cNvSpPr txBox="1"/>
          <p:nvPr/>
        </p:nvSpPr>
        <p:spPr>
          <a:xfrm>
            <a:off x="1580513" y="1341401"/>
            <a:ext cx="82047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>
            <a:hlinkClick r:id="" action="ppaction://noaction"/>
          </p:cNvPr>
          <p:cNvSpPr txBox="1"/>
          <p:nvPr/>
        </p:nvSpPr>
        <p:spPr>
          <a:xfrm>
            <a:off x="1580513" y="3380048"/>
            <a:ext cx="10019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确定篇章结构和段落层次，每段写什么，拟好关键词，进行头脑风暴，构建句式。</a:t>
            </a:r>
            <a:endParaRPr lang="en-US" altLang="zh-CN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1120" y="4927246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400"/>
          </a:p>
        </p:txBody>
      </p:sp>
      <p:sp>
        <p:nvSpPr>
          <p:cNvPr id="14" name="文本框 13"/>
          <p:cNvSpPr txBox="1"/>
          <p:nvPr/>
        </p:nvSpPr>
        <p:spPr>
          <a:xfrm>
            <a:off x="879678" y="4881079"/>
            <a:ext cx="9268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400" b="1" dirty="0"/>
              <a:t>03</a:t>
            </a:r>
            <a:endParaRPr lang="en-US" altLang="zh-CN" sz="3400" b="1" dirty="0"/>
          </a:p>
        </p:txBody>
      </p:sp>
      <p:sp>
        <p:nvSpPr>
          <p:cNvPr id="15" name="文本框 14">
            <a:hlinkClick r:id="" action="ppaction://noaction"/>
          </p:cNvPr>
          <p:cNvSpPr txBox="1"/>
          <p:nvPr/>
        </p:nvSpPr>
        <p:spPr>
          <a:xfrm>
            <a:off x="1699227" y="4927246"/>
            <a:ext cx="99869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衔接成文，词与词、句与句、段与段之间自然流畅，浑然一体。</a:t>
            </a:r>
            <a:endParaRPr lang="zh-CN" altLang="en-US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0515" y="243840"/>
            <a:ext cx="539496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3200" b="1" dirty="0">
                <a:solidFill>
                  <a:srgbClr val="0000FF"/>
                </a:solidFill>
              </a:rPr>
              <a:t>Writing steps: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3" l="5664" r="90918">
                        <a14:foregroundMark x1="65234" y1="7520" x2="65234" y2="7520"/>
                        <a14:foregroundMark x1="58887" y1="6055" x2="58887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77" y="5203706"/>
            <a:ext cx="1724626" cy="172462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80513" y="1332214"/>
            <a:ext cx="8915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审题立意：看明白题目要求，要点，包括背景信息，判断文体，确定时态，确定好人称，遵守题目要求不跑题、要点全。</a:t>
            </a:r>
            <a:endParaRPr lang="zh-CN" altLang="en-US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2522870" y="1061308"/>
            <a:ext cx="4792884" cy="5430382"/>
            <a:chOff x="2560386" y="987541"/>
            <a:chExt cx="4792884" cy="5430382"/>
          </a:xfrm>
        </p:grpSpPr>
        <p:sp>
          <p:nvSpPr>
            <p:cNvPr id="23" name="椭圆 22"/>
            <p:cNvSpPr/>
            <p:nvPr/>
          </p:nvSpPr>
          <p:spPr>
            <a:xfrm>
              <a:off x="2560386" y="2695773"/>
              <a:ext cx="1917894" cy="1917202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22238" y="987541"/>
              <a:ext cx="4531032" cy="5430382"/>
              <a:chOff x="2822238" y="987541"/>
              <a:chExt cx="4531032" cy="5430382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4639215" y="3575073"/>
                <a:ext cx="902453" cy="201426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700000">
                <a:off x="4181197" y="4643024"/>
                <a:ext cx="902127" cy="201499"/>
              </a:xfrm>
              <a:prstGeom prst="rect">
                <a:avLst/>
              </a:prstGeom>
              <a:solidFill>
                <a:srgbClr val="E76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8819294">
                <a:off x="4164989" y="2404264"/>
                <a:ext cx="902127" cy="201499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991417" y="987541"/>
                <a:ext cx="1459423" cy="1458566"/>
                <a:chOff x="3728556" y="1438238"/>
                <a:chExt cx="1459423" cy="1458566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3728556" y="1438238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任意多边形 108"/>
                <p:cNvSpPr/>
                <p:nvPr/>
              </p:nvSpPr>
              <p:spPr>
                <a:xfrm rot="2700000">
                  <a:off x="4377942" y="1813423"/>
                  <a:ext cx="539894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918014" y="1627627"/>
                  <a:ext cx="1080180" cy="10797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文本框 24"/>
                <p:cNvSpPr txBox="1"/>
                <p:nvPr/>
              </p:nvSpPr>
              <p:spPr>
                <a:xfrm>
                  <a:off x="4099311" y="1814995"/>
                  <a:ext cx="685733" cy="641373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B850"/>
                      </a:solidFill>
                      <a:effectLst>
                        <a:innerShdw blurRad="50800" dist="50800" dir="13500000">
                          <a:srgbClr val="925700">
                            <a:alpha val="65000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01</a:t>
                  </a:r>
                  <a:endParaRPr lang="zh-CN" altLang="en-US" sz="3600" dirty="0">
                    <a:solidFill>
                      <a:srgbClr val="FFB850"/>
                    </a:solidFill>
                    <a:effectLst>
                      <a:innerShdw blurRad="50800" dist="50800" dir="13500000">
                        <a:srgbClr val="925700">
                          <a:alpha val="65000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794670" y="2988195"/>
                <a:ext cx="1558600" cy="1458566"/>
                <a:chOff x="3677163" y="4581993"/>
                <a:chExt cx="1558600" cy="1458566"/>
              </a:xfrm>
            </p:grpSpPr>
            <p:sp>
              <p:nvSpPr>
                <p:cNvPr id="19" name="任意多边形 114"/>
                <p:cNvSpPr/>
                <p:nvPr/>
              </p:nvSpPr>
              <p:spPr>
                <a:xfrm rot="2700000">
                  <a:off x="4277273" y="5022039"/>
                  <a:ext cx="790961" cy="1126018"/>
                </a:xfrm>
                <a:custGeom>
                  <a:avLst/>
                  <a:gdLst>
                    <a:gd name="connsiteX0" fmla="*/ 0 w 1062685"/>
                    <a:gd name="connsiteY0" fmla="*/ 0 h 1555200"/>
                    <a:gd name="connsiteX1" fmla="*/ 712021 w 1062685"/>
                    <a:gd name="connsiteY1" fmla="*/ 0 h 1555200"/>
                    <a:gd name="connsiteX2" fmla="*/ 755181 w 1062685"/>
                    <a:gd name="connsiteY2" fmla="*/ 39011 h 1555200"/>
                    <a:gd name="connsiteX3" fmla="*/ 755181 w 1062685"/>
                    <a:gd name="connsiteY3" fmla="*/ 1523774 h 1555200"/>
                    <a:gd name="connsiteX4" fmla="*/ 720412 w 1062685"/>
                    <a:gd name="connsiteY4" fmla="*/ 1555200 h 1555200"/>
                    <a:gd name="connsiteX5" fmla="*/ 0 w 1062685"/>
                    <a:gd name="connsiteY5" fmla="*/ 1555200 h 155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2685" h="1555200">
                      <a:moveTo>
                        <a:pt x="0" y="0"/>
                      </a:moveTo>
                      <a:lnTo>
                        <a:pt x="712021" y="0"/>
                      </a:lnTo>
                      <a:lnTo>
                        <a:pt x="755181" y="39011"/>
                      </a:lnTo>
                      <a:cubicBezTo>
                        <a:pt x="1165187" y="449017"/>
                        <a:pt x="1165187" y="1113768"/>
                        <a:pt x="755181" y="1523774"/>
                      </a:cubicBezTo>
                      <a:lnTo>
                        <a:pt x="720412" y="1555200"/>
                      </a:lnTo>
                      <a:lnTo>
                        <a:pt x="0" y="15552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alpha val="31000"/>
                      </a:schemeClr>
                    </a:gs>
                    <a:gs pos="100000">
                      <a:schemeClr val="tx1">
                        <a:alpha val="5000"/>
                      </a:scheme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3677163" y="4581993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任意多边形 117"/>
                <p:cNvSpPr/>
                <p:nvPr/>
              </p:nvSpPr>
              <p:spPr>
                <a:xfrm rot="2700000">
                  <a:off x="4326549" y="4957178"/>
                  <a:ext cx="539894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866621" y="4771382"/>
                  <a:ext cx="1080180" cy="10797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文本框 74"/>
                <p:cNvSpPr txBox="1"/>
                <p:nvPr/>
              </p:nvSpPr>
              <p:spPr>
                <a:xfrm>
                  <a:off x="4030756" y="4937644"/>
                  <a:ext cx="755180" cy="646181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>
                      <a:solidFill>
                        <a:srgbClr val="01ACBE"/>
                      </a:solidFill>
                      <a:effectLst>
                        <a:innerShdw blurRad="50800" dist="50800" dir="13500000">
                          <a:srgbClr val="01525B">
                            <a:alpha val="64706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02</a:t>
                  </a:r>
                  <a:endParaRPr lang="zh-CN" altLang="en-US" sz="3600">
                    <a:solidFill>
                      <a:srgbClr val="01ACBE"/>
                    </a:solidFill>
                    <a:effectLst>
                      <a:innerShdw blurRad="50800" dist="50800" dir="13500000">
                        <a:srgbClr val="01525B">
                          <a:alpha val="64706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5171607" y="4959357"/>
                <a:ext cx="1459424" cy="1458566"/>
                <a:chOff x="6939299" y="4556024"/>
                <a:chExt cx="1459424" cy="145856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6939299" y="4556024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任意多边形 172"/>
                <p:cNvSpPr/>
                <p:nvPr/>
              </p:nvSpPr>
              <p:spPr>
                <a:xfrm rot="2700000">
                  <a:off x="7588685" y="4931210"/>
                  <a:ext cx="539895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128756" y="4745413"/>
                  <a:ext cx="1080179" cy="107978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文本框 90"/>
                <p:cNvSpPr txBox="1"/>
                <p:nvPr/>
              </p:nvSpPr>
              <p:spPr>
                <a:xfrm>
                  <a:off x="7274835" y="4930583"/>
                  <a:ext cx="788018" cy="646181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>
                      <a:solidFill>
                        <a:srgbClr val="E76F71"/>
                      </a:solidFill>
                      <a:effectLst>
                        <a:innerShdw blurRad="50800" dist="50800" dir="13500000">
                          <a:srgbClr val="8D171A">
                            <a:alpha val="64706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03</a:t>
                  </a:r>
                  <a:endParaRPr lang="zh-CN" altLang="en-US" sz="3600">
                    <a:solidFill>
                      <a:srgbClr val="E76F71"/>
                    </a:solidFill>
                    <a:effectLst>
                      <a:innerShdw blurRad="50800" dist="50800" dir="13500000">
                        <a:srgbClr val="8D171A">
                          <a:alpha val="64706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2822238" y="2923862"/>
                <a:ext cx="1419832" cy="1419320"/>
                <a:chOff x="5359696" y="3002243"/>
                <a:chExt cx="1419832" cy="1419320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5359696" y="3002243"/>
                  <a:ext cx="1419832" cy="141932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5802777" y="3421145"/>
                  <a:ext cx="533669" cy="668376"/>
                  <a:chOff x="5775881" y="3583197"/>
                  <a:chExt cx="533669" cy="668376"/>
                </a:xfrm>
              </p:grpSpPr>
              <p:sp>
                <p:nvSpPr>
                  <p:cNvPr id="33" name="KSO_Shape"/>
                  <p:cNvSpPr/>
                  <p:nvPr/>
                </p:nvSpPr>
                <p:spPr>
                  <a:xfrm>
                    <a:off x="5877232" y="3583197"/>
                    <a:ext cx="383743" cy="546902"/>
                  </a:xfrm>
                  <a:custGeom>
                    <a:avLst/>
                    <a:gdLst>
                      <a:gd name="connsiteX0" fmla="*/ 586581 w 1173161"/>
                      <a:gd name="connsiteY0" fmla="*/ 0 h 1672438"/>
                      <a:gd name="connsiteX1" fmla="*/ 1001356 w 1173161"/>
                      <a:gd name="connsiteY1" fmla="*/ 171806 h 1672438"/>
                      <a:gd name="connsiteX2" fmla="*/ 1001356 w 1173161"/>
                      <a:gd name="connsiteY2" fmla="*/ 1001357 h 1672438"/>
                      <a:gd name="connsiteX3" fmla="*/ 586581 w 1173161"/>
                      <a:gd name="connsiteY3" fmla="*/ 1672438 h 1672438"/>
                      <a:gd name="connsiteX4" fmla="*/ 171805 w 1173161"/>
                      <a:gd name="connsiteY4" fmla="*/ 1001357 h 1672438"/>
                      <a:gd name="connsiteX5" fmla="*/ 171805 w 1173161"/>
                      <a:gd name="connsiteY5" fmla="*/ 171806 h 1672438"/>
                      <a:gd name="connsiteX6" fmla="*/ 586581 w 1173161"/>
                      <a:gd name="connsiteY6" fmla="*/ 0 h 1672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3161" h="1672438">
                        <a:moveTo>
                          <a:pt x="586581" y="0"/>
                        </a:moveTo>
                        <a:cubicBezTo>
                          <a:pt x="736700" y="0"/>
                          <a:pt x="886819" y="57269"/>
                          <a:pt x="1001356" y="171806"/>
                        </a:cubicBezTo>
                        <a:cubicBezTo>
                          <a:pt x="1230430" y="400880"/>
                          <a:pt x="1230430" y="772282"/>
                          <a:pt x="1001356" y="1001357"/>
                        </a:cubicBezTo>
                        <a:cubicBezTo>
                          <a:pt x="820380" y="1182333"/>
                          <a:pt x="682121" y="1406027"/>
                          <a:pt x="586581" y="1672438"/>
                        </a:cubicBezTo>
                        <a:cubicBezTo>
                          <a:pt x="491040" y="1406027"/>
                          <a:pt x="352782" y="1182333"/>
                          <a:pt x="171805" y="1001357"/>
                        </a:cubicBezTo>
                        <a:cubicBezTo>
                          <a:pt x="-57269" y="772282"/>
                          <a:pt x="-57269" y="400880"/>
                          <a:pt x="171805" y="171806"/>
                        </a:cubicBezTo>
                        <a:cubicBezTo>
                          <a:pt x="286343" y="57269"/>
                          <a:pt x="436462" y="0"/>
                          <a:pt x="586581" y="0"/>
                        </a:cubicBezTo>
                        <a:close/>
                      </a:path>
                    </a:pathLst>
                  </a:custGeom>
                  <a:solidFill>
                    <a:srgbClr val="E87A2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bIns="576000"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4" name="椭圆 33"/>
                  <p:cNvSpPr/>
                  <p:nvPr/>
                </p:nvSpPr>
                <p:spPr>
                  <a:xfrm>
                    <a:off x="5775881" y="4082003"/>
                    <a:ext cx="533669" cy="169570"/>
                  </a:xfrm>
                  <a:prstGeom prst="ellipse">
                    <a:avLst/>
                  </a:prstGeom>
                  <a:noFill/>
                  <a:ln>
                    <a:solidFill>
                      <a:srgbClr val="E87A2E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300355" y="3387090"/>
            <a:ext cx="25120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写作重点：</a:t>
            </a:r>
            <a:r>
              <a:rPr lang="en-US" altLang="zh-CN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focus of writing</a:t>
            </a:r>
            <a:endParaRPr lang="en-US" altLang="zh-CN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72314" y="1287512"/>
            <a:ext cx="401656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 审题定调</a:t>
            </a:r>
            <a:endParaRPr lang="en-US" altLang="zh-CN" sz="32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about the topic and type</a:t>
            </a:r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93829" y="3237890"/>
            <a:ext cx="446654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思路构建</a:t>
            </a:r>
            <a:endParaRPr lang="zh-CN" alt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(build the construction)</a:t>
            </a:r>
            <a:endParaRPr lang="en-US" altLang="zh-CN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26843" y="5341340"/>
            <a:ext cx="419646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扩点成句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（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make sentences)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80515" y="243840"/>
            <a:ext cx="539496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3200" b="1" dirty="0">
                <a:solidFill>
                  <a:srgbClr val="0000FF"/>
                </a:solidFill>
              </a:rPr>
              <a:t>focus of writing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32"/>
          <p:cNvSpPr/>
          <p:nvPr/>
        </p:nvSpPr>
        <p:spPr bwMode="auto">
          <a:xfrm>
            <a:off x="1532627" y="4111991"/>
            <a:ext cx="10402508" cy="1035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16" name="圆角矩形 61"/>
          <p:cNvSpPr/>
          <p:nvPr/>
        </p:nvSpPr>
        <p:spPr bwMode="auto">
          <a:xfrm>
            <a:off x="1596062" y="5268339"/>
            <a:ext cx="10275638" cy="1037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2897201" y="4372001"/>
            <a:ext cx="893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语言符合邀请信和告知信的要求，切忌与建议信混淆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42"/>
          <p:cNvSpPr/>
          <p:nvPr/>
        </p:nvSpPr>
        <p:spPr bwMode="auto">
          <a:xfrm>
            <a:off x="1484032" y="1524613"/>
            <a:ext cx="10351170" cy="10350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745174" y="1791045"/>
            <a:ext cx="7829799" cy="42396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62"/>
          <p:cNvSpPr/>
          <p:nvPr/>
        </p:nvSpPr>
        <p:spPr bwMode="auto">
          <a:xfrm>
            <a:off x="219520" y="5001718"/>
            <a:ext cx="2451775" cy="674001"/>
          </a:xfrm>
          <a:prstGeom prst="round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77000">
                <a:schemeClr val="bg1">
                  <a:lumMod val="100000"/>
                </a:schemeClr>
              </a:gs>
            </a:gsLst>
            <a:lin ang="2700000" scaled="0"/>
          </a:gradFill>
          <a:ln w="28575">
            <a:gradFill>
              <a:gsLst>
                <a:gs pos="100000">
                  <a:schemeClr val="bg1">
                    <a:lumMod val="90000"/>
                  </a:schemeClr>
                </a:gs>
                <a:gs pos="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正中黑简体"/>
              <a:cs typeface="方正正中黑简体"/>
            </a:endParaRPr>
          </a:p>
        </p:txBody>
      </p:sp>
      <p:sp>
        <p:nvSpPr>
          <p:cNvPr id="6" name="圆角矩形 3"/>
          <p:cNvSpPr/>
          <p:nvPr/>
        </p:nvSpPr>
        <p:spPr bwMode="auto">
          <a:xfrm>
            <a:off x="1469195" y="2721170"/>
            <a:ext cx="10402507" cy="1035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 b="1" dirty="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2847341" y="1685505"/>
            <a:ext cx="7868631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三段式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Binning-body-closing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47341" y="2819628"/>
            <a:ext cx="85945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与话题有关的小组学习室；学习室的位置和开放时间，设施和功能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34"/>
          <p:cNvSpPr txBox="1"/>
          <p:nvPr/>
        </p:nvSpPr>
        <p:spPr bwMode="auto">
          <a:xfrm>
            <a:off x="2897201" y="5600329"/>
            <a:ext cx="8199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符合被邀请被告知者与邀请者告知者之间的关系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52400" y="1250021"/>
            <a:ext cx="2451775" cy="4350309"/>
            <a:chOff x="2322061" y="1338492"/>
            <a:chExt cx="1751106" cy="4351265"/>
          </a:xfrm>
        </p:grpSpPr>
        <p:sp>
          <p:nvSpPr>
            <p:cNvPr id="13" name="圆角矩形 43"/>
            <p:cNvSpPr/>
            <p:nvPr/>
          </p:nvSpPr>
          <p:spPr>
            <a:xfrm>
              <a:off x="2322061" y="1338492"/>
              <a:ext cx="1751106" cy="673953"/>
            </a:xfrm>
            <a:prstGeom prst="roundRect">
              <a:avLst/>
            </a:prstGeom>
            <a:gradFill>
              <a:gsLst>
                <a:gs pos="0">
                  <a:schemeClr val="bg1">
                    <a:lumMod val="94000"/>
                  </a:schemeClr>
                </a:gs>
                <a:gs pos="77000">
                  <a:schemeClr val="bg1">
                    <a:lumMod val="100000"/>
                  </a:schemeClr>
                </a:gs>
              </a:gsLst>
              <a:lin ang="2700000" scaled="0"/>
            </a:gradFill>
            <a:ln w="28575">
              <a:gradFill>
                <a:gsLst>
                  <a:gs pos="100000">
                    <a:schemeClr val="bg1">
                      <a:lumMod val="90000"/>
                    </a:schemeClr>
                  </a:gs>
                  <a:gs pos="0">
                    <a:schemeClr val="bg1">
                      <a:lumMod val="100000"/>
                    </a:schemeClr>
                  </a:gs>
                </a:gsLst>
                <a:lin ang="2700000" scaled="0"/>
              </a:gradFill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正中黑简体"/>
                <a:cs typeface="方正正中黑简体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27106" y="5166422"/>
              <a:ext cx="1207890" cy="523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tone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圆角矩形 1"/>
          <p:cNvSpPr/>
          <p:nvPr/>
        </p:nvSpPr>
        <p:spPr bwMode="auto">
          <a:xfrm>
            <a:off x="219521" y="2614805"/>
            <a:ext cx="2451775" cy="673805"/>
          </a:xfrm>
          <a:prstGeom prst="round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77000">
                <a:schemeClr val="bg1">
                  <a:lumMod val="100000"/>
                </a:schemeClr>
              </a:gs>
            </a:gsLst>
            <a:lin ang="2700000" scaled="0"/>
          </a:gradFill>
          <a:ln w="28575">
            <a:gradFill>
              <a:gsLst>
                <a:gs pos="100000">
                  <a:schemeClr val="bg1">
                    <a:lumMod val="90000"/>
                  </a:schemeClr>
                </a:gs>
                <a:gs pos="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正中黑简体"/>
              <a:cs typeface="方正正中黑简体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152400" y="2655604"/>
            <a:ext cx="2451775" cy="1716399"/>
            <a:chOff x="2322061" y="2727949"/>
            <a:chExt cx="1751106" cy="1713178"/>
          </a:xfrm>
        </p:grpSpPr>
        <p:sp>
          <p:nvSpPr>
            <p:cNvPr id="22" name="圆角矩形 33"/>
            <p:cNvSpPr/>
            <p:nvPr/>
          </p:nvSpPr>
          <p:spPr>
            <a:xfrm>
              <a:off x="2322061" y="3767174"/>
              <a:ext cx="1751106" cy="673953"/>
            </a:xfrm>
            <a:prstGeom prst="roundRect">
              <a:avLst/>
            </a:prstGeom>
            <a:gradFill>
              <a:gsLst>
                <a:gs pos="0">
                  <a:schemeClr val="bg1">
                    <a:lumMod val="94000"/>
                  </a:schemeClr>
                </a:gs>
                <a:gs pos="77000">
                  <a:schemeClr val="bg1">
                    <a:lumMod val="100000"/>
                  </a:schemeClr>
                </a:gs>
              </a:gsLst>
              <a:lin ang="2700000" scaled="0"/>
            </a:gradFill>
            <a:ln w="28575">
              <a:gradFill>
                <a:gsLst>
                  <a:gs pos="100000">
                    <a:schemeClr val="bg1">
                      <a:lumMod val="90000"/>
                    </a:schemeClr>
                  </a:gs>
                  <a:gs pos="0">
                    <a:schemeClr val="bg1">
                      <a:lumMod val="100000"/>
                    </a:schemeClr>
                  </a:gs>
                </a:gsLst>
                <a:lin ang="2700000" scaled="0"/>
              </a:gradFill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正中黑简体"/>
                <a:cs typeface="方正正中黑简体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01945" y="2727949"/>
              <a:ext cx="1207891" cy="52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 bwMode="auto">
          <a:xfrm>
            <a:off x="547816" y="3802478"/>
            <a:ext cx="214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language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719516" y="1287776"/>
            <a:ext cx="1677869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layout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32627" y="281613"/>
            <a:ext cx="838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Specific elements of practical writing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0" grpId="0"/>
      <p:bldP spid="1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926258" y="1299225"/>
            <a:ext cx="10605391" cy="4031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月浙江高考应用文：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假定你是李华，你校图书馆新设了小组学习室，请你给留学生</a:t>
            </a:r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Michael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写邮件，邀请他同去体验，内容包括：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学习室的位置和开放时间；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005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．室内设施及其功能。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可适当增加细节，以使行文连贯。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7647709" y="1804442"/>
            <a:ext cx="2320661" cy="58477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下箭头 40"/>
          <p:cNvSpPr/>
          <p:nvPr/>
        </p:nvSpPr>
        <p:spPr bwMode="auto">
          <a:xfrm rot="15261413">
            <a:off x="4495950" y="653656"/>
            <a:ext cx="534109" cy="1888699"/>
          </a:xfrm>
          <a:prstGeom prst="downArrow">
            <a:avLst>
              <a:gd name="adj1" fmla="val 39381"/>
              <a:gd name="adj2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4894145" y="643297"/>
            <a:ext cx="4680520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朋友身份，语气温和热情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 bwMode="auto">
          <a:xfrm>
            <a:off x="5052840" y="2351997"/>
            <a:ext cx="3352252" cy="52269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下箭头 44"/>
          <p:cNvSpPr/>
          <p:nvPr/>
        </p:nvSpPr>
        <p:spPr bwMode="auto">
          <a:xfrm rot="13243873" flipV="1">
            <a:off x="8022646" y="1501935"/>
            <a:ext cx="441571" cy="1913664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7324972" y="3167078"/>
            <a:ext cx="1902156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背景信息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2699610" y="3323090"/>
            <a:ext cx="2663838" cy="502929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3243140" y="2821023"/>
            <a:ext cx="2994160" cy="460074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下箭头 48"/>
          <p:cNvSpPr/>
          <p:nvPr/>
        </p:nvSpPr>
        <p:spPr bwMode="auto">
          <a:xfrm rot="17207347">
            <a:off x="6826805" y="2328791"/>
            <a:ext cx="432048" cy="337795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7451781" y="4518843"/>
            <a:ext cx="3672408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邀请信</a:t>
            </a:r>
            <a:r>
              <a:rPr lang="en-US" altLang="zh-CN" dirty="0"/>
              <a:t>+</a:t>
            </a:r>
            <a:r>
              <a:rPr lang="zh-CN" altLang="en-US" dirty="0"/>
              <a:t>告知信结合</a:t>
            </a:r>
            <a:endParaRPr lang="zh-CN" altLang="en-US" dirty="0"/>
          </a:p>
        </p:txBody>
      </p:sp>
      <p:sp>
        <p:nvSpPr>
          <p:cNvPr id="51" name="下箭头 50"/>
          <p:cNvSpPr/>
          <p:nvPr/>
        </p:nvSpPr>
        <p:spPr bwMode="auto">
          <a:xfrm>
            <a:off x="2267561" y="3947176"/>
            <a:ext cx="432048" cy="194421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406936" y="5793354"/>
            <a:ext cx="3672408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具体层面</a:t>
            </a:r>
            <a:r>
              <a:rPr lang="en-US" altLang="zh-CN" dirty="0"/>
              <a:t>+</a:t>
            </a:r>
            <a:r>
              <a:rPr lang="zh-CN" altLang="en-US" dirty="0"/>
              <a:t>抽象层面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532890" y="281305"/>
            <a:ext cx="2717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</a:rPr>
              <a:t>Mind maps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02627" y="1195958"/>
            <a:ext cx="4756499" cy="975679"/>
            <a:chOff x="302627" y="1195958"/>
            <a:chExt cx="4756499" cy="975679"/>
          </a:xfrm>
        </p:grpSpPr>
        <p:grpSp>
          <p:nvGrpSpPr>
            <p:cNvPr id="7" name="组合 6"/>
            <p:cNvGrpSpPr/>
            <p:nvPr/>
          </p:nvGrpSpPr>
          <p:grpSpPr>
            <a:xfrm>
              <a:off x="302627" y="1195958"/>
              <a:ext cx="1656186" cy="975679"/>
              <a:chOff x="27748" y="1629594"/>
              <a:chExt cx="1584177" cy="975679"/>
            </a:xfrm>
            <a:solidFill>
              <a:srgbClr val="FFC000"/>
            </a:solidFill>
          </p:grpSpPr>
          <p:sp>
            <p:nvSpPr>
              <p:cNvPr id="8" name="任意多边形 129"/>
              <p:cNvSpPr/>
              <p:nvPr/>
            </p:nvSpPr>
            <p:spPr bwMode="auto">
              <a:xfrm>
                <a:off x="27748" y="1629594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文本框 22"/>
              <p:cNvSpPr txBox="1">
                <a:spLocks noChangeArrowheads="1"/>
              </p:cNvSpPr>
              <p:nvPr/>
            </p:nvSpPr>
            <p:spPr bwMode="auto">
              <a:xfrm>
                <a:off x="243773" y="1857280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Para.1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7" name="TextBox 26"/>
            <p:cNvSpPr txBox="1"/>
            <p:nvPr/>
          </p:nvSpPr>
          <p:spPr>
            <a:xfrm>
              <a:off x="1958813" y="1423644"/>
              <a:ext cx="3100313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背景</a:t>
              </a:r>
              <a:r>
                <a:rPr lang="en-US" altLang="zh-CN" sz="3200" b="1" dirty="0"/>
                <a:t>+</a:t>
              </a:r>
              <a:r>
                <a:rPr lang="zh-CN" altLang="en-US" sz="3200" b="1" dirty="0"/>
                <a:t>写信目的</a:t>
              </a:r>
              <a:endParaRPr lang="zh-CN" altLang="en-US" sz="32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5549" y="3116290"/>
            <a:ext cx="4801890" cy="1077218"/>
            <a:chOff x="415549" y="3116290"/>
            <a:chExt cx="4801890" cy="1077218"/>
          </a:xfrm>
        </p:grpSpPr>
        <p:grpSp>
          <p:nvGrpSpPr>
            <p:cNvPr id="11" name="组合 10"/>
            <p:cNvGrpSpPr/>
            <p:nvPr/>
          </p:nvGrpSpPr>
          <p:grpSpPr>
            <a:xfrm>
              <a:off x="415549" y="3167059"/>
              <a:ext cx="1656185" cy="975679"/>
              <a:chOff x="334566" y="3096394"/>
              <a:chExt cx="1584176" cy="975679"/>
            </a:xfrm>
            <a:solidFill>
              <a:srgbClr val="FFC000"/>
            </a:solidFill>
          </p:grpSpPr>
          <p:sp>
            <p:nvSpPr>
              <p:cNvPr id="12" name="任意多边形 129"/>
              <p:cNvSpPr/>
              <p:nvPr/>
            </p:nvSpPr>
            <p:spPr bwMode="auto">
              <a:xfrm>
                <a:off x="334566" y="3096394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22"/>
              <p:cNvSpPr txBox="1">
                <a:spLocks noChangeArrowheads="1"/>
              </p:cNvSpPr>
              <p:nvPr/>
            </p:nvSpPr>
            <p:spPr bwMode="auto">
              <a:xfrm>
                <a:off x="550590" y="3285348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Para.2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8" name="TextBox 34"/>
            <p:cNvSpPr txBox="1"/>
            <p:nvPr/>
          </p:nvSpPr>
          <p:spPr>
            <a:xfrm>
              <a:off x="2117126" y="3116290"/>
              <a:ext cx="3100313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地点，开放时间</a:t>
              </a:r>
              <a:endParaRPr lang="en-US" altLang="zh-CN" sz="3200" b="1" dirty="0"/>
            </a:p>
            <a:p>
              <a:pPr algn="ctr"/>
              <a:r>
                <a:rPr lang="zh-CN" altLang="en-US" sz="3200" b="1" dirty="0"/>
                <a:t>设施、功能</a:t>
              </a:r>
              <a:endParaRPr lang="zh-CN" altLang="en-US" sz="32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8252" y="5495651"/>
            <a:ext cx="4844887" cy="975679"/>
            <a:chOff x="468252" y="5495651"/>
            <a:chExt cx="4844887" cy="975679"/>
          </a:xfrm>
        </p:grpSpPr>
        <p:grpSp>
          <p:nvGrpSpPr>
            <p:cNvPr id="14" name="组合 13"/>
            <p:cNvGrpSpPr/>
            <p:nvPr/>
          </p:nvGrpSpPr>
          <p:grpSpPr>
            <a:xfrm>
              <a:off x="468252" y="5495651"/>
              <a:ext cx="1656185" cy="975679"/>
              <a:chOff x="334566" y="5067680"/>
              <a:chExt cx="1584176" cy="975679"/>
            </a:xfrm>
            <a:solidFill>
              <a:srgbClr val="FFC000"/>
            </a:solidFill>
          </p:grpSpPr>
          <p:sp>
            <p:nvSpPr>
              <p:cNvPr id="15" name="任意多边形 129"/>
              <p:cNvSpPr/>
              <p:nvPr/>
            </p:nvSpPr>
            <p:spPr bwMode="auto">
              <a:xfrm>
                <a:off x="334566" y="5067680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550590" y="5256634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Para.3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9" name="TextBox 35"/>
            <p:cNvSpPr txBox="1"/>
            <p:nvPr/>
          </p:nvSpPr>
          <p:spPr>
            <a:xfrm>
              <a:off x="2212826" y="5609348"/>
              <a:ext cx="3100313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期待参加</a:t>
              </a:r>
              <a:endParaRPr lang="zh-CN" altLang="en-US" sz="32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27586" y="1188346"/>
            <a:ext cx="5420001" cy="953135"/>
            <a:chOff x="5503428" y="1300364"/>
            <a:chExt cx="5420001" cy="953135"/>
          </a:xfrm>
        </p:grpSpPr>
        <p:cxnSp>
          <p:nvCxnSpPr>
            <p:cNvPr id="20" name="直接箭头连接符 19"/>
            <p:cNvCxnSpPr/>
            <p:nvPr/>
          </p:nvCxnSpPr>
          <p:spPr bwMode="auto">
            <a:xfrm flipV="1">
              <a:off x="5503428" y="1566978"/>
              <a:ext cx="1152128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54"/>
            <p:cNvSpPr txBox="1"/>
            <p:nvPr/>
          </p:nvSpPr>
          <p:spPr>
            <a:xfrm>
              <a:off x="6715370" y="1300364"/>
              <a:ext cx="4208059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/>
                <a:t>Group Study Room</a:t>
              </a:r>
              <a:endParaRPr lang="en-US" altLang="zh-CN" sz="2800" b="1" dirty="0"/>
            </a:p>
            <a:p>
              <a:pPr algn="just"/>
              <a:r>
                <a:rPr lang="en-US" altLang="zh-CN" sz="2800" b="1" dirty="0"/>
                <a:t> newly opened up;</a:t>
              </a:r>
              <a:endParaRPr lang="en-US" altLang="zh-CN" sz="2800" b="1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12984" y="3002280"/>
            <a:ext cx="6624206" cy="954107"/>
            <a:chOff x="5212984" y="3002280"/>
            <a:chExt cx="6624206" cy="954107"/>
          </a:xfrm>
        </p:grpSpPr>
        <p:sp>
          <p:nvSpPr>
            <p:cNvPr id="22" name="TextBox 55"/>
            <p:cNvSpPr txBox="1"/>
            <p:nvPr/>
          </p:nvSpPr>
          <p:spPr>
            <a:xfrm>
              <a:off x="6585592" y="3002280"/>
              <a:ext cx="5251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opening time and the location of the group study room; </a:t>
              </a:r>
              <a:endParaRPr lang="zh-CN" altLang="en-US" sz="2800" b="1" dirty="0"/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 flipV="1">
              <a:off x="5212984" y="3389035"/>
              <a:ext cx="1296144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" name="直接箭头连接符 28"/>
          <p:cNvCxnSpPr/>
          <p:nvPr/>
        </p:nvCxnSpPr>
        <p:spPr bwMode="auto">
          <a:xfrm flipV="1">
            <a:off x="5331580" y="5495651"/>
            <a:ext cx="1149341" cy="40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矩形 29"/>
          <p:cNvSpPr/>
          <p:nvPr/>
        </p:nvSpPr>
        <p:spPr>
          <a:xfrm>
            <a:off x="6624937" y="5073718"/>
            <a:ext cx="411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expectations to attend</a:t>
            </a:r>
            <a:endParaRPr lang="en-US" altLang="zh-CN" sz="2800" b="1" dirty="0"/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5288818" y="5958120"/>
            <a:ext cx="1259655" cy="91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/>
          <p:cNvSpPr/>
          <p:nvPr/>
        </p:nvSpPr>
        <p:spPr>
          <a:xfrm>
            <a:off x="6703160" y="5717069"/>
            <a:ext cx="5016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join the group studying together</a:t>
            </a:r>
            <a:endParaRPr lang="en-US" altLang="zh-CN" sz="2800" b="1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599594" y="1880231"/>
            <a:ext cx="5323835" cy="712549"/>
            <a:chOff x="5599594" y="1880231"/>
            <a:chExt cx="5323835" cy="712549"/>
          </a:xfrm>
        </p:grpSpPr>
        <p:cxnSp>
          <p:nvCxnSpPr>
            <p:cNvPr id="24" name="直接箭头连接符 23"/>
            <p:cNvCxnSpPr/>
            <p:nvPr/>
          </p:nvCxnSpPr>
          <p:spPr bwMode="auto">
            <a:xfrm>
              <a:off x="5599594" y="1880231"/>
              <a:ext cx="1080120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54"/>
            <p:cNvSpPr txBox="1"/>
            <p:nvPr/>
          </p:nvSpPr>
          <p:spPr>
            <a:xfrm>
              <a:off x="6715370" y="2069560"/>
              <a:ext cx="4208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/>
                <a:t>send an invitation</a:t>
              </a:r>
              <a:endParaRPr lang="en-US" altLang="zh-CN" sz="2800" b="1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62831" y="3611228"/>
            <a:ext cx="6587716" cy="1303677"/>
            <a:chOff x="5249473" y="3676820"/>
            <a:chExt cx="6587716" cy="1303677"/>
          </a:xfrm>
        </p:grpSpPr>
        <p:cxnSp>
          <p:nvCxnSpPr>
            <p:cNvPr id="28" name="直接箭头连接符 27"/>
            <p:cNvCxnSpPr/>
            <p:nvPr/>
          </p:nvCxnSpPr>
          <p:spPr bwMode="auto">
            <a:xfrm>
              <a:off x="5249473" y="3676820"/>
              <a:ext cx="1077333" cy="7302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55"/>
            <p:cNvSpPr txBox="1"/>
            <p:nvPr/>
          </p:nvSpPr>
          <p:spPr>
            <a:xfrm>
              <a:off x="6509128" y="4026390"/>
              <a:ext cx="53280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 the equipment in the room and its </a:t>
              </a:r>
              <a:r>
                <a:rPr lang="en-US" altLang="zh-CN" sz="2800" b="1" dirty="0" smtClean="0"/>
                <a:t>functions</a:t>
              </a:r>
              <a:endParaRPr lang="zh-CN" altLang="en-US" sz="2800" b="1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32890" y="281305"/>
            <a:ext cx="6678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</a:rPr>
              <a:t>Layout &amp; contents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5474325" y="1411991"/>
            <a:ext cx="5012701" cy="954107"/>
            <a:chOff x="5474325" y="1411991"/>
            <a:chExt cx="5012701" cy="95410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422943" y="1411991"/>
              <a:ext cx="4064083" cy="954107"/>
            </a:xfrm>
            <a:prstGeom prst="rect">
              <a:avLst/>
            </a:prstGeom>
            <a:noFill/>
            <a:ln w="63500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spcBef>
                  <a:spcPct val="50000"/>
                </a:spcBef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2800" dirty="0"/>
                <a:t>a brilliant atmosphere to study</a:t>
              </a:r>
              <a:endParaRPr lang="en-US" sz="2800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74325" y="1926349"/>
              <a:ext cx="948618" cy="2463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02743" y="3282216"/>
            <a:ext cx="5445282" cy="867930"/>
            <a:chOff x="5502743" y="3282216"/>
            <a:chExt cx="5445282" cy="86793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422943" y="3282216"/>
              <a:ext cx="4525082" cy="867930"/>
            </a:xfrm>
            <a:prstGeom prst="rect">
              <a:avLst/>
            </a:prstGeom>
            <a:noFill/>
            <a:ln w="66675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gain</a:t>
              </a:r>
              <a:r>
                <a:rPr lang="en-US" altLang="zh-CN" sz="2800" spc="25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information from Internet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5502743" y="3677001"/>
              <a:ext cx="920200" cy="0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29288" y="4730288"/>
            <a:ext cx="5951455" cy="1126462"/>
            <a:chOff x="5729288" y="4730288"/>
            <a:chExt cx="5951455" cy="112646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22943" y="4730288"/>
              <a:ext cx="5257800" cy="1126462"/>
            </a:xfrm>
            <a:prstGeom prst="rect">
              <a:avLst/>
            </a:prstGeom>
            <a:noFill/>
            <a:ln w="66675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relevant books</a:t>
              </a:r>
              <a:r>
                <a:rPr lang="zh-CN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literature study</a:t>
              </a:r>
              <a:r>
                <a:rPr lang="zh-CN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promote our permanent friendship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5729288" y="5379696"/>
              <a:ext cx="693655" cy="0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5853" y="1306162"/>
            <a:ext cx="4628931" cy="4550588"/>
            <a:chOff x="995853" y="1306162"/>
            <a:chExt cx="4628931" cy="4550588"/>
          </a:xfrm>
        </p:grpSpPr>
        <p:grpSp>
          <p:nvGrpSpPr>
            <p:cNvPr id="12" name="组合 11"/>
            <p:cNvGrpSpPr/>
            <p:nvPr/>
          </p:nvGrpSpPr>
          <p:grpSpPr>
            <a:xfrm>
              <a:off x="995853" y="1306162"/>
              <a:ext cx="4628931" cy="4550588"/>
              <a:chOff x="423742" y="986631"/>
              <a:chExt cx="4628931" cy="4550588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V="1">
                <a:off x="2711774" y="1808955"/>
                <a:ext cx="325743" cy="7939"/>
              </a:xfrm>
              <a:prstGeom prst="line">
                <a:avLst/>
              </a:prstGeom>
              <a:noFill/>
              <a:ln w="63500" cmpd="sng">
                <a:solidFill>
                  <a:srgbClr val="0099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2711774" y="5066506"/>
                <a:ext cx="413970" cy="0"/>
              </a:xfrm>
              <a:prstGeom prst="line">
                <a:avLst/>
              </a:prstGeom>
              <a:noFill/>
              <a:ln w="63500" cmpd="sng">
                <a:solidFill>
                  <a:srgbClr val="0099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23742" y="986631"/>
                <a:ext cx="4628931" cy="4550588"/>
                <a:chOff x="423742" y="986631"/>
                <a:chExt cx="4628931" cy="4550588"/>
              </a:xfrm>
            </p:grpSpPr>
            <p:sp>
              <p:nvSpPr>
                <p:cNvPr id="1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23742" y="2382509"/>
                  <a:ext cx="2013275" cy="2677656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The facilities in the group study room and functions</a:t>
                  </a: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: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07123" y="4583112"/>
                  <a:ext cx="1845550" cy="954107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reading corner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35787" y="2818256"/>
                  <a:ext cx="1784802" cy="954107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modern computers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37517" y="986631"/>
                  <a:ext cx="1845550" cy="1384995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bright and spacious space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>
                  <a:off x="2711774" y="3357470"/>
                  <a:ext cx="413970" cy="0"/>
                </a:xfrm>
                <a:prstGeom prst="line">
                  <a:avLst/>
                </a:prstGeom>
                <a:noFill/>
                <a:ln w="63500" cmpd="sng">
                  <a:solidFill>
                    <a:srgbClr val="009999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>
                  <a:off x="2711774" y="1808956"/>
                  <a:ext cx="0" cy="3257550"/>
                </a:xfrm>
                <a:prstGeom prst="line">
                  <a:avLst/>
                </a:prstGeom>
                <a:noFill/>
                <a:ln w="63500" cmpd="sng">
                  <a:solidFill>
                    <a:srgbClr val="009999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3009128" y="3777366"/>
              <a:ext cx="274758" cy="0"/>
            </a:xfrm>
            <a:prstGeom prst="line">
              <a:avLst/>
            </a:prstGeom>
            <a:noFill/>
            <a:ln w="63500" cmpd="sng">
              <a:solidFill>
                <a:srgbClr val="0099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351884" y="292516"/>
            <a:ext cx="6361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0"/>
            <a:ext cx="1280160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1"/>
          <p:cNvSpPr/>
          <p:nvPr/>
        </p:nvSpPr>
        <p:spPr>
          <a:xfrm>
            <a:off x="928686" y="2243972"/>
            <a:ext cx="4221480" cy="878840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altLang="zh-CN" sz="2800" b="1" u="wavyHeavy" kern="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Technological computers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970911" y="3390226"/>
            <a:ext cx="4221480" cy="878840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brand-new TV screens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956625" y="4486750"/>
            <a:ext cx="4221480" cy="892572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enough desks and chairs</a:t>
            </a:r>
            <a:endParaRPr lang="zh-CN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6"/>
          <p:cNvSpPr/>
          <p:nvPr/>
        </p:nvSpPr>
        <p:spPr>
          <a:xfrm>
            <a:off x="928686" y="5572125"/>
            <a:ext cx="4221480" cy="889952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teachers will be there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93324" y="1022341"/>
            <a:ext cx="3692205" cy="107084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Facilities in the group study room</a:t>
            </a:r>
            <a:r>
              <a:rPr lang="en-US" altLang="zh-CN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702046" y="1118640"/>
            <a:ext cx="3094074" cy="648335"/>
          </a:xfrm>
          <a:prstGeom prst="ellipse">
            <a:avLst/>
          </a:prstGeom>
          <a:solidFill>
            <a:srgbClr val="FFCC00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functions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91125" y="2044065"/>
            <a:ext cx="6591935" cy="1171575"/>
            <a:chOff x="5191440" y="2044246"/>
            <a:chExt cx="6416953" cy="1171753"/>
          </a:xfrm>
        </p:grpSpPr>
        <p:sp>
          <p:nvSpPr>
            <p:cNvPr id="11" name="圆角矩形 9"/>
            <p:cNvSpPr/>
            <p:nvPr/>
          </p:nvSpPr>
          <p:spPr>
            <a:xfrm>
              <a:off x="6859423" y="2044246"/>
              <a:ext cx="4748970" cy="87884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lvl="0">
                <a:defRPr/>
              </a:pPr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platform for us to search varieties of information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0" descr="2154542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91440" y="2301599"/>
              <a:ext cx="1719580" cy="9144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255098" y="3104912"/>
            <a:ext cx="6527800" cy="1199714"/>
            <a:chOff x="5255098" y="3104912"/>
            <a:chExt cx="6527800" cy="1199714"/>
          </a:xfrm>
        </p:grpSpPr>
        <p:sp>
          <p:nvSpPr>
            <p:cNvPr id="14" name="圆角矩形 11"/>
            <p:cNvSpPr/>
            <p:nvPr/>
          </p:nvSpPr>
          <p:spPr>
            <a:xfrm>
              <a:off x="6863553" y="3104912"/>
              <a:ext cx="4919345" cy="102108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lvl="0">
                <a:defRPr/>
              </a:pPr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understanding Chinese and western literature</a:t>
              </a:r>
              <a:r>
                <a:rPr lang="zh-CN" altLang="en-US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mastering scientific knowledge</a:t>
              </a:r>
              <a:endPara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16" descr="2154542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55098" y="3390226"/>
              <a:ext cx="1719580" cy="9144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277482" y="4340144"/>
            <a:ext cx="6505891" cy="965995"/>
            <a:chOff x="5277482" y="4340144"/>
            <a:chExt cx="6505891" cy="965995"/>
          </a:xfrm>
        </p:grpSpPr>
        <p:sp>
          <p:nvSpPr>
            <p:cNvPr id="15" name="圆角矩形 14"/>
            <p:cNvSpPr/>
            <p:nvPr/>
          </p:nvSpPr>
          <p:spPr>
            <a:xfrm>
              <a:off x="6863436" y="4340144"/>
              <a:ext cx="4919937" cy="92583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 quiet and </a:t>
              </a:r>
              <a:r>
                <a:rPr lang="en-US" altLang="zh-CN" sz="2400" b="1" kern="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comfortable atmosphere </a:t>
              </a:r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for many students</a:t>
              </a:r>
              <a:endPara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7" descr="2154542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77482" y="4391739"/>
              <a:ext cx="1719580" cy="91440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322251" y="5360032"/>
            <a:ext cx="6461125" cy="1165860"/>
            <a:chOff x="5322251" y="5360032"/>
            <a:chExt cx="6461125" cy="1165860"/>
          </a:xfrm>
        </p:grpSpPr>
        <p:sp>
          <p:nvSpPr>
            <p:cNvPr id="18" name="圆角矩形 17"/>
            <p:cNvSpPr/>
            <p:nvPr/>
          </p:nvSpPr>
          <p:spPr>
            <a:xfrm>
              <a:off x="6883716" y="5360032"/>
              <a:ext cx="4899660" cy="116586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 answer our </a:t>
              </a:r>
              <a:r>
                <a: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questions and help to deal with our problems.</a:t>
              </a:r>
              <a:endPara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18" descr="2154542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22251" y="5571886"/>
              <a:ext cx="1719580" cy="91440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1222020" y="289303"/>
            <a:ext cx="6303645" cy="645160"/>
          </a:xfrm>
          <a:prstGeom prst="rect">
            <a:avLst/>
          </a:prstGeom>
        </p:spPr>
        <p:txBody>
          <a:bodyPr wrap="none">
            <a:spAutoFit/>
          </a:bodyPr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FULL_TEXT_BEAUTIFY_COPY_ID" val="2"/>
</p:tagLst>
</file>

<file path=ppt/tags/tag1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789_3*n_h_f*1_2_1"/>
  <p:tag name="KSO_WM_UNIT_INDEX" val="1_2_1"/>
  <p:tag name="KSO_WM_UNIT_LAYERLEVEL" val="1_1_1"/>
  <p:tag name="KSO_WM_UNIT_PRESET_TEXT" val="LOREM"/>
  <p:tag name="KSO_WM_UNIT_TYPE" val="n_h_f"/>
  <p:tag name="KSO_WM_UNIT_VALUE" val="20"/>
</p:tagLst>
</file>

<file path=ppt/tags/tag1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8"/>
  <p:tag name="KSO_WM_UNIT_FILL_TYPE" val="1"/>
  <p:tag name="KSO_WM_UNIT_HIGHLIGHT" val="0"/>
  <p:tag name="KSO_WM_UNIT_ID" val="diagram789_3*n_h_f*1_2_4"/>
  <p:tag name="KSO_WM_UNIT_INDEX" val="1_2_4"/>
  <p:tag name="KSO_WM_UNIT_LAYERLEVEL" val="1_1_1"/>
  <p:tag name="KSO_WM_UNIT_PRESET_TEXT" val="LOREM"/>
  <p:tag name="KSO_WM_UNIT_TYPE" val="n_h_f"/>
  <p:tag name="KSO_WM_UNIT_VALUE" val="25"/>
</p:tagLst>
</file>

<file path=ppt/tags/tag12.xml><?xml version="1.0" encoding="utf-8"?>
<p:tagLst xmlns:p="http://schemas.openxmlformats.org/presentationml/2006/main">
  <p:tag name="KSO_WM_FULL_TEXT_BEAUTIFY_COPY_ID" val="2"/>
</p:tagLst>
</file>

<file path=ppt/tags/tag13.xml><?xml version="1.0" encoding="utf-8"?>
<p:tagLst xmlns:p="http://schemas.openxmlformats.org/presentationml/2006/main">
  <p:tag name="KSO_WM_FULL_TEXT_BEAUTIFY_COPY_ID" val="2"/>
</p:tagLst>
</file>

<file path=ppt/tags/tag14.xml><?xml version="1.0" encoding="utf-8"?>
<p:tagLst xmlns:p="http://schemas.openxmlformats.org/presentationml/2006/main">
  <p:tag name="KSO_WM_FULL_TEXT_BEAUTIFY_COPY_ID" val="2"/>
</p:tagLst>
</file>

<file path=ppt/tags/tag15.xml><?xml version="1.0" encoding="utf-8"?>
<p:tagLst xmlns:p="http://schemas.openxmlformats.org/presentationml/2006/main">
  <p:tag name="KSO_WM_FULL_TEXT_BEAUTIFY_COPY_ID" val="2"/>
</p:tagLst>
</file>

<file path=ppt/tags/tag16.xml><?xml version="1.0" encoding="utf-8"?>
<p:tagLst xmlns:p="http://schemas.openxmlformats.org/presentationml/2006/main">
  <p:tag name="KSO_WM_FULL_TEXT_BEAUTIFY_COPY_ID" val="2"/>
</p:tagLst>
</file>

<file path=ppt/tags/tag17.xml><?xml version="1.0" encoding="utf-8"?>
<p:tagLst xmlns:p="http://schemas.openxmlformats.org/presentationml/2006/main">
  <p:tag name="COMMONDATA" val="eyJoZGlkIjoiYjE0ZWU1NjIwMDQ0ZTAyMWY2ZTA0MGU3Njk3ZDk2NGUifQ=="/>
</p:tagLst>
</file>

<file path=ppt/tags/tag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1"/>
  <p:tag name="KSO_WM_UNIT_INDEX" val="1_1"/>
  <p:tag name="KSO_WM_UNIT_LAYERLEVEL" val="1_1"/>
  <p:tag name="KSO_WM_UNIT_TYPE" val="n_i"/>
</p:tagLst>
</file>

<file path=ppt/tags/tag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2"/>
  <p:tag name="KSO_WM_UNIT_INDEX" val="1_2"/>
  <p:tag name="KSO_WM_UNIT_LAYERLEVEL" val="1_1"/>
  <p:tag name="KSO_WM_UNIT_TYPE" val="n_i"/>
</p:tagLst>
</file>

<file path=ppt/tags/tag4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3"/>
  <p:tag name="KSO_WM_UNIT_INDEX" val="1_3"/>
  <p:tag name="KSO_WM_UNIT_LAYERLEVEL" val="1_1"/>
  <p:tag name="KSO_WM_UNIT_TYPE" val="n_i"/>
</p:tagLst>
</file>

<file path=ppt/tags/tag5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4"/>
  <p:tag name="KSO_WM_UNIT_INDEX" val="1_4"/>
  <p:tag name="KSO_WM_UNIT_LAYERLEVEL" val="1_1"/>
  <p:tag name="KSO_WM_UNIT_TYPE" val="n_i"/>
</p:tagLst>
</file>

<file path=ppt/tags/tag6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5"/>
  <p:tag name="KSO_WM_UNIT_INDEX" val="1_5"/>
  <p:tag name="KSO_WM_UNIT_LAYERLEVEL" val="1_1"/>
  <p:tag name="KSO_WM_UNIT_TYPE" val="n_i"/>
</p:tagLst>
</file>

<file path=ppt/tags/tag7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HIGHLIGHT" val="0"/>
  <p:tag name="KSO_WM_UNIT_ID" val="diagram789_3*n_h_f*1_1_1"/>
  <p:tag name="KSO_WM_UNIT_INDEX" val="1_1_1"/>
  <p:tag name="KSO_WM_UNIT_LAYERLEVEL" val="1_1_1"/>
  <p:tag name="KSO_WM_UNIT_PRESET_TEXT_INDEX" val="4"/>
  <p:tag name="KSO_WM_UNIT_PRESET_TEXT_LEN" val="26"/>
  <p:tag name="KSO_WM_UNIT_TYPE" val="n_h_f"/>
  <p:tag name="KSO_WM_UNIT_VALUE" val="54"/>
</p:tagLst>
</file>

<file path=ppt/tags/tag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7"/>
  <p:tag name="KSO_WM_UNIT_FILL_TYPE" val="1"/>
  <p:tag name="KSO_WM_UNIT_HIGHLIGHT" val="0"/>
  <p:tag name="KSO_WM_UNIT_ID" val="diagram789_3*n_h_f*1_2_3"/>
  <p:tag name="KSO_WM_UNIT_INDEX" val="1_2_3"/>
  <p:tag name="KSO_WM_UNIT_LAYERLEVEL" val="1_1_1"/>
  <p:tag name="KSO_WM_UNIT_PRESET_TEXT" val="LOREM"/>
  <p:tag name="KSO_WM_UNIT_TYPE" val="n_h_f"/>
  <p:tag name="KSO_WM_UNIT_VALUE" val="30"/>
</p:tagLst>
</file>

<file path=ppt/tags/tag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6"/>
  <p:tag name="KSO_WM_UNIT_FILL_TYPE" val="1"/>
  <p:tag name="KSO_WM_UNIT_HIGHLIGHT" val="0"/>
  <p:tag name="KSO_WM_UNIT_ID" val="diagram789_3*n_h_f*1_2_2"/>
  <p:tag name="KSO_WM_UNIT_INDEX" val="1_2_2"/>
  <p:tag name="KSO_WM_UNIT_LAYERLEVEL" val="1_1_1"/>
  <p:tag name="KSO_WM_UNIT_PRESET_TEXT" val="LOREM"/>
  <p:tag name="KSO_WM_UNIT_TYPE" val="n_h_f"/>
  <p:tag name="KSO_WM_UNIT_VALUE" val="25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7353</Words>
  <Application>WPS 演示</Application>
  <PresentationFormat>宽屏</PresentationFormat>
  <Paragraphs>324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1" baseType="lpstr">
      <vt:lpstr>Arial</vt:lpstr>
      <vt:lpstr>宋体</vt:lpstr>
      <vt:lpstr>Wingdings</vt:lpstr>
      <vt:lpstr>等线 Light</vt:lpstr>
      <vt:lpstr>等线</vt:lpstr>
      <vt:lpstr>文悦古典明朝体 (非商业使用) W5</vt:lpstr>
      <vt:lpstr>Segoe Print</vt:lpstr>
      <vt:lpstr>全字库正楷体</vt:lpstr>
      <vt:lpstr>黑体</vt:lpstr>
      <vt:lpstr>华文行楷</vt:lpstr>
      <vt:lpstr>Arial</vt:lpstr>
      <vt:lpstr>Calibri</vt:lpstr>
      <vt:lpstr>Times New Roman</vt:lpstr>
      <vt:lpstr>微软雅黑</vt:lpstr>
      <vt:lpstr>华文新魏</vt:lpstr>
      <vt:lpstr>Impact</vt:lpstr>
      <vt:lpstr>Arial Rounded MT Bold</vt:lpstr>
      <vt:lpstr>方正正中黑简体</vt:lpstr>
      <vt:lpstr>仓耳羽辰体-谷力 W05</vt:lpstr>
      <vt:lpstr>Calibri</vt:lpstr>
      <vt:lpstr>Georgia</vt:lpstr>
      <vt:lpstr>Arial Unicode MS</vt:lpstr>
      <vt:lpstr>Corbel</vt:lpstr>
      <vt:lpstr>Helvetica</vt:lpstr>
      <vt:lpstr>Wingdings 2</vt:lpstr>
      <vt:lpstr>Wingdings</vt:lpstr>
      <vt:lpstr>Comic Sans MS</vt:lpstr>
      <vt:lpstr>幼圆</vt:lpstr>
      <vt:lpstr>Kozuka Gothic Pr6N B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Woodpecker</cp:lastModifiedBy>
  <cp:revision>93</cp:revision>
  <dcterms:created xsi:type="dcterms:W3CDTF">2021-07-22T01:29:00Z</dcterms:created>
  <dcterms:modified xsi:type="dcterms:W3CDTF">2022-06-09T08:25:30Z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E09303FD5EA746A69C80931C32C7813C</vt:lpwstr>
  </property>
  <property fmtid="{D5CDD505-2E9C-101B-9397-08002B2CF9AE}" pid="3" name="KSOProductBuildVer">
    <vt:lpwstr>2052-11.1.0.11744</vt:lpwstr>
  </property>
</Properties>
</file>