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20" r:id="rId3"/>
    <p:sldId id="256" r:id="rId4"/>
    <p:sldId id="257" r:id="rId6"/>
    <p:sldId id="258" r:id="rId7"/>
    <p:sldId id="259" r:id="rId8"/>
    <p:sldId id="260" r:id="rId9"/>
    <p:sldId id="262" r:id="rId10"/>
    <p:sldId id="289" r:id="rId11"/>
    <p:sldId id="290" r:id="rId12"/>
    <p:sldId id="265" r:id="rId13"/>
    <p:sldId id="285" r:id="rId14"/>
    <p:sldId id="291" r:id="rId15"/>
    <p:sldId id="292" r:id="rId16"/>
    <p:sldId id="293" r:id="rId17"/>
    <p:sldId id="271" r:id="rId18"/>
    <p:sldId id="274" r:id="rId19"/>
    <p:sldId id="395" r:id="rId20"/>
    <p:sldId id="275" r:id="rId21"/>
    <p:sldId id="396" r:id="rId22"/>
    <p:sldId id="276" r:id="rId23"/>
    <p:sldId id="397" r:id="rId24"/>
    <p:sldId id="320" r:id="rId25"/>
    <p:sldId id="398" r:id="rId26"/>
    <p:sldId id="294" r:id="rId27"/>
    <p:sldId id="399" r:id="rId28"/>
    <p:sldId id="363" r:id="rId29"/>
    <p:sldId id="400" r:id="rId30"/>
    <p:sldId id="280" r:id="rId31"/>
    <p:sldId id="375" r:id="rId32"/>
    <p:sldId id="401" r:id="rId33"/>
    <p:sldId id="298" r:id="rId34"/>
    <p:sldId id="299" r:id="rId35"/>
    <p:sldId id="402" r:id="rId36"/>
    <p:sldId id="281" r:id="rId37"/>
    <p:sldId id="386" r:id="rId38"/>
    <p:sldId id="403" r:id="rId39"/>
    <p:sldId id="301" r:id="rId40"/>
    <p:sldId id="404" r:id="rId41"/>
    <p:sldId id="392" r:id="rId42"/>
    <p:sldId id="311" r:id="rId43"/>
    <p:sldId id="287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224313745513e-5"/>
          <c:y val="0.0879627337049438"/>
          <c:w val="0.621004018453376"/>
          <c:h val="0.931505875442674"/>
        </c:manualLayout>
      </c:layout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工作表1!$A$2:$A$5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inpin heiti" panose="00000500000000000000" pitchFamily="2" charset="-122"/>
          <a:ea typeface="inpin heiti" panose="00000500000000000000" pitchFamily="2" charset="-122"/>
          <a:sym typeface="inpin heiti" panose="00000500000000000000" pitchFamily="2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1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microsoft.com/office/2007/relationships/media" Target="../media/audio3.wav"/><Relationship Id="rId3" Type="http://schemas.openxmlformats.org/officeDocument/2006/relationships/audio" Target="../media/audio3.wav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1.png"/><Relationship Id="rId3" Type="http://schemas.microsoft.com/office/2007/relationships/media" Target="../media/audio4.wav"/><Relationship Id="rId2" Type="http://schemas.openxmlformats.org/officeDocument/2006/relationships/audio" Target="../media/audio4.wav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3" Type="http://schemas.microsoft.com/office/2007/relationships/media" Target="../media/audio4.wav"/><Relationship Id="rId2" Type="http://schemas.openxmlformats.org/officeDocument/2006/relationships/audio" Target="../media/audio4.wav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5.wav"/><Relationship Id="rId2" Type="http://schemas.openxmlformats.org/officeDocument/2006/relationships/audio" Target="../media/audio5.wav"/><Relationship Id="rId1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3" Type="http://schemas.microsoft.com/office/2007/relationships/media" Target="../media/audio5.wav"/><Relationship Id="rId2" Type="http://schemas.openxmlformats.org/officeDocument/2006/relationships/audio" Target="../media/audio5.wav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6.wav"/><Relationship Id="rId2" Type="http://schemas.openxmlformats.org/officeDocument/2006/relationships/audio" Target="../media/audio6.wav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3" Type="http://schemas.microsoft.com/office/2007/relationships/media" Target="../media/audio6.wav"/><Relationship Id="rId2" Type="http://schemas.openxmlformats.org/officeDocument/2006/relationships/audio" Target="../media/audio6.wav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7.wav"/><Relationship Id="rId2" Type="http://schemas.openxmlformats.org/officeDocument/2006/relationships/audio" Target="../media/audio7.wav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7.wav"/><Relationship Id="rId2" Type="http://schemas.openxmlformats.org/officeDocument/2006/relationships/audio" Target="../media/audio7.wav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8.wav"/><Relationship Id="rId2" Type="http://schemas.openxmlformats.org/officeDocument/2006/relationships/audio" Target="../media/audio8.wav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8.wav"/><Relationship Id="rId2" Type="http://schemas.openxmlformats.org/officeDocument/2006/relationships/audio" Target="../media/audio8.wav"/><Relationship Id="rId1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1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9.wav"/><Relationship Id="rId2" Type="http://schemas.openxmlformats.org/officeDocument/2006/relationships/audio" Target="../media/audio9.wav"/><Relationship Id="rId1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9.wav"/><Relationship Id="rId2" Type="http://schemas.openxmlformats.org/officeDocument/2006/relationships/audio" Target="../media/audio9.wav"/><Relationship Id="rId1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10.wav"/><Relationship Id="rId2" Type="http://schemas.openxmlformats.org/officeDocument/2006/relationships/audio" Target="../media/audio10.wav"/><Relationship Id="rId1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10.wav"/><Relationship Id="rId2" Type="http://schemas.openxmlformats.org/officeDocument/2006/relationships/audio" Target="../media/audio10.wav"/><Relationship Id="rId1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1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11.wav"/><Relationship Id="rId2" Type="http://schemas.openxmlformats.org/officeDocument/2006/relationships/audio" Target="../media/audio11.wav"/><Relationship Id="rId1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11.wav"/><Relationship Id="rId2" Type="http://schemas.openxmlformats.org/officeDocument/2006/relationships/audio" Target="../media/audio11.wav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32.emf"/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tags" Target="../tags/tag2.xml"/><Relationship Id="rId2" Type="http://schemas.openxmlformats.org/officeDocument/2006/relationships/image" Target="../media/image9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5062" y="2058964"/>
            <a:ext cx="1475105" cy="32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三，音变  </a:t>
            </a:r>
            <a:endParaRPr lang="en-US" altLang="zh-CN" dirty="0">
              <a:solidFill>
                <a:srgbClr val="FFC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/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5010025" y="1153785"/>
            <a:ext cx="71342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音的变化也是一种连读现象，两个词之间非常平滑的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过渡，导致一个音受临音影响而变化。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zh-CN" altLang="en-US" sz="2000" dirty="0"/>
              <a:t>主要是以下两种方式：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[d]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</a:t>
            </a:r>
            <a:r>
              <a:rPr lang="en-US" altLang="zh-CN" sz="2000" dirty="0" err="1"/>
              <a:t>dʒ</a:t>
            </a:r>
            <a:r>
              <a:rPr lang="en-US" altLang="zh-CN" sz="2000" dirty="0"/>
              <a:t>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  </a:t>
            </a:r>
            <a:endParaRPr lang="en-US" altLang="zh-CN" sz="2000" dirty="0"/>
          </a:p>
          <a:p>
            <a:r>
              <a:rPr lang="en-US" altLang="zh-CN" sz="2000" dirty="0"/>
              <a:t>Woul</a:t>
            </a:r>
            <a:r>
              <a:rPr lang="en-US" altLang="zh-CN" sz="2000" u="sng" dirty="0">
                <a:solidFill>
                  <a:srgbClr val="FFC000"/>
                </a:solidFill>
              </a:rPr>
              <a:t>d y</a:t>
            </a:r>
            <a:r>
              <a:rPr lang="en-US" altLang="zh-CN" sz="2000" dirty="0"/>
              <a:t>ou....? 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[t]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[t∫]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</a:t>
            </a:r>
            <a:endParaRPr lang="en-US" altLang="zh-CN" sz="2000" dirty="0"/>
          </a:p>
          <a:p>
            <a:r>
              <a:rPr lang="zh-CN" altLang="en-US" sz="2000" dirty="0"/>
              <a:t>  </a:t>
            </a:r>
            <a:r>
              <a:rPr lang="en-US" altLang="zh-CN" sz="2000" dirty="0"/>
              <a:t>Can’</a:t>
            </a:r>
            <a:r>
              <a:rPr lang="en-US" altLang="zh-CN" sz="2000" u="sng" dirty="0">
                <a:solidFill>
                  <a:srgbClr val="FFC000"/>
                </a:solidFill>
              </a:rPr>
              <a:t>t y</a:t>
            </a:r>
            <a:r>
              <a:rPr lang="en-US" altLang="zh-CN" sz="2000" dirty="0"/>
              <a:t>ou</a:t>
            </a:r>
            <a:r>
              <a:rPr lang="zh-CN" altLang="en-US" sz="2000" dirty="0"/>
              <a:t>？ 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  <a:endParaRPr lang="en-US" altLang="zh-CN" sz="2400" dirty="0"/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  <a:endParaRPr lang="en-US" altLang="zh-CN" sz="2400" dirty="0"/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  <a:endParaRPr lang="en-US" altLang="zh-CN" sz="2400" dirty="0"/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  <a:endParaRPr lang="en-US" altLang="zh-CN" sz="2400" dirty="0"/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8391" y="1367350"/>
            <a:ext cx="45501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  <a:endParaRPr lang="en-US" altLang="zh-CN" sz="2800" dirty="0"/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name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address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41497"/>
          <a:stretch>
            <a:fillRect/>
          </a:stretch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1972" y="4452539"/>
            <a:ext cx="252391" cy="2958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  <a:endParaRPr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4919381" y="1422434"/>
            <a:ext cx="6707841" cy="344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Yes, it’s nine-fifteen.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How much is the shirt?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9467" y="1238336"/>
            <a:ext cx="11802533" cy="2496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M:Jenny! You can just drop me here 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W:But we are two streets away from the office. 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M:It's fine. I had a big breakfast and _____________.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1. What does the man want to do?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A. Have breakfast.      B. Take a walk.      C. Call his office. 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46270" y="354965"/>
            <a:ext cx="36156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/>
            <a:r>
              <a:rPr lang="en-US" altLang="zh-CN" sz="32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1  </a:t>
            </a:r>
            <a:r>
              <a:rPr lang="zh-CN" altLang="zh-CN" sz="3200" b="1" kern="100" dirty="0">
                <a:effectLst/>
                <a:latin typeface="等线" panose="02010600030101010101" charset="-122"/>
                <a:ea typeface="Times New Roman" panose="02020603050405020304" pitchFamily="18" charset="0"/>
                <a:cs typeface="Times New Roman" panose="02020603050405020304" pitchFamily="18" charset="0"/>
              </a:rPr>
              <a:t> 搭便车</a:t>
            </a:r>
            <a:endParaRPr lang="zh-CN" altLang="zh-CN" sz="32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第一段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1355" y="386143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9467" y="1238336"/>
            <a:ext cx="11802533" cy="2496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M:Jenny! You can just drop me here 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W:But we are two streets away from the office. 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M:It's fine. I had a big breakfast and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feel like a bit of walk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1. What does the man want to do?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A. Have breakfast.      B. Take a walk.      C. Call his office. 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46270" y="354965"/>
            <a:ext cx="36156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/>
            <a:r>
              <a:rPr lang="en-US" altLang="zh-CN" sz="32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1  </a:t>
            </a:r>
            <a:r>
              <a:rPr lang="zh-CN" altLang="zh-CN" sz="3200" b="1" kern="100" dirty="0">
                <a:effectLst/>
                <a:latin typeface="等线" panose="02010600030101010101" charset="-122"/>
                <a:ea typeface="Times New Roman" panose="02020603050405020304" pitchFamily="18" charset="0"/>
                <a:cs typeface="Times New Roman" panose="02020603050405020304" pitchFamily="18" charset="0"/>
              </a:rPr>
              <a:t> 搭便车</a:t>
            </a:r>
            <a:endParaRPr lang="zh-CN" altLang="zh-CN" sz="32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第一段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1355" y="3861435"/>
            <a:ext cx="495300" cy="495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28920" y="4349750"/>
            <a:ext cx="35826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重点词汇：</a:t>
            </a:r>
            <a:r>
              <a:rPr lang="en-US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drop sb </a:t>
            </a:r>
            <a:r>
              <a:rPr lang="zh-CN" altLang="en-US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让某人下车</a:t>
            </a:r>
            <a:endParaRPr lang="zh-CN" altLang="en-US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731" y="3373799"/>
            <a:ext cx="316286" cy="361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887710" y="923290"/>
            <a:ext cx="859790" cy="56921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1572443" y="1773354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761066" y="308104"/>
            <a:ext cx="9985925" cy="1045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赶工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0" y="1020445"/>
            <a:ext cx="11108055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W:Hello, George !You look tired, didn't sleep well last night 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M:No, not at all. I had to work flat out to _______________________ .Now I'm really feeling a bit rundown.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 What was George doing last night?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Having a meeting.   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B. Flying home.    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Working on a project.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2022-高考听力第二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0250" y="585152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22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887710" y="923290"/>
            <a:ext cx="859790" cy="56921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1572443" y="1773354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761066" y="308104"/>
            <a:ext cx="9985925" cy="1045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赶工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0" y="1020445"/>
            <a:ext cx="7345680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W:Hello, George !You look tired, didn't sleep well last night 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M:No, not at all. I had to work flat out to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meet the project deadline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.Now I'm really feeling a bit rundown.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 What was George doing last night?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Having a meeting.   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B. Flying home.    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Working on a project.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" y="4516848"/>
            <a:ext cx="317019" cy="35969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7365365" y="307340"/>
            <a:ext cx="3911600" cy="40049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work flat out </a:t>
            </a:r>
            <a:r>
              <a:rPr lang="en-US" altLang="zh-C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2400" b="1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400" b="1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全力以赴</a:t>
            </a:r>
            <a:endParaRPr lang="zh-CN" altLang="zh-CN" sz="2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feel a bit rundown</a:t>
            </a:r>
            <a:endParaRPr lang="en-US" altLang="zh-CN" sz="2400" b="1" kern="10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400" kern="1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感觉有点疲惫</a:t>
            </a:r>
            <a:r>
              <a:rPr lang="zh-CN" altLang="en-US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zh-CN" altLang="en-US" sz="2400" b="1" kern="10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meet the project deadline</a:t>
            </a:r>
            <a:endParaRPr lang="en-US" altLang="zh-CN" sz="2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kern="1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赶</a:t>
            </a:r>
            <a:r>
              <a:rPr lang="en-US" altLang="zh-CN" sz="2400" kern="1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项目的最后期限 </a:t>
            </a:r>
            <a:endParaRPr lang="en-US" altLang="zh-CN" sz="2400" kern="100" dirty="0">
              <a:solidFill>
                <a:srgbClr val="0070C0"/>
              </a:solidFill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2022-高考听力第二段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0250" y="585152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22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685415" cy="617023"/>
            <a:chOff x="1894788" y="5029633"/>
            <a:chExt cx="2685415" cy="61702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685415" cy="607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0070C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瑞安新纪元高中</a:t>
              </a:r>
              <a:endParaRPr lang="zh-CN" altLang="en-US" sz="2800" b="1" dirty="0">
                <a:solidFill>
                  <a:srgbClr val="0070C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2685414" cy="617023"/>
            <a:chOff x="1894788" y="5029633"/>
            <a:chExt cx="2193477" cy="617023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2193477" cy="607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</a:t>
              </a:r>
              <a:r>
                <a:rPr lang="zh-CN" altLang="en-US" sz="2800" b="1" dirty="0">
                  <a:solidFill>
                    <a:srgbClr val="0070C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老师制作</a:t>
              </a:r>
              <a:endParaRPr lang="zh-CN" altLang="en-US" sz="2800" b="1" dirty="0">
                <a:solidFill>
                  <a:srgbClr val="0070C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6690" y="-5693"/>
            <a:ext cx="812800" cy="8128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3500" y="1515745"/>
            <a:ext cx="895286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066800" algn="just">
              <a:lnSpc>
                <a:spcPct val="150000"/>
              </a:lnSpc>
              <a:tabLst>
                <a:tab pos="1238250" algn="l"/>
              </a:tabLst>
            </a:pPr>
            <a:r>
              <a:rPr lang="en-US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2022</a:t>
            </a:r>
            <a:r>
              <a:rPr lang="zh-CN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年</a:t>
            </a:r>
            <a:r>
              <a:rPr lang="en-US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月</a:t>
            </a:r>
            <a:r>
              <a:rPr lang="en-US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zh-CN" altLang="en-US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号全国乙卷听力精听课件</a:t>
            </a:r>
            <a:endParaRPr lang="zh-CN" altLang="en-US" sz="36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47532" y="2967335"/>
            <a:ext cx="7278623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     </a:t>
            </a:r>
            <a:endParaRPr lang="en-US" altLang="zh-CN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4895"/>
            <a:ext cx="1637665" cy="32531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798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3 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去公园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637665" y="1766570"/>
            <a:ext cx="10554335" cy="239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W:John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can’t we go someplace and talk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？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It's so ______ in here 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M:Well, there’s a small park across the street .It's usually __________at this time of day.</a:t>
            </a:r>
            <a:r>
              <a:rPr lang="en-US" altLang="zh-CN" sz="28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 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3. Why does the man suggest going to the park? </a:t>
            </a:r>
            <a:endParaRPr lang="en-US" altLang="zh-CN" sz="28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A. It's big.      B. It's quiet.      C. It's new. </a:t>
            </a:r>
            <a:endParaRPr lang="en-US" altLang="zh-CN" sz="28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2022-高考听力第三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2070" y="525081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4895"/>
            <a:ext cx="1637665" cy="32531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798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3 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去公园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637665" y="1766570"/>
            <a:ext cx="10554335" cy="239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W:John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can’t we go someplace and talk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？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It's so 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noisy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 here 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M:Well, there’s a small park across the street .It's usually 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not crowded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at this time of day.</a:t>
            </a:r>
            <a:r>
              <a:rPr lang="en-US" altLang="zh-CN" sz="28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 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3. Why does the man suggest going to the park? </a:t>
            </a:r>
            <a:endParaRPr lang="en-US" altLang="zh-CN" sz="28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A. It's big.      B. It's quiet.      C. It's new. </a:t>
            </a:r>
            <a:endParaRPr lang="en-US" altLang="zh-CN" sz="28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2022-高考听力第三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2070" y="5250815"/>
            <a:ext cx="495300" cy="49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930" y="3604895"/>
            <a:ext cx="418465" cy="592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                                   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4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邻里关系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  <a:p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0" y="2004247"/>
            <a:ext cx="12192000" cy="3107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got to ________ about the neighbour’s dog.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Why? Has he ________ your flower garden ______?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W: The flower garden, the garbage can and yesterday he started digging holes in the yard.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How does the woman sound?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Annoyed.      B. Pleased.      C. Puzzled.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022-高考听力第四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6355" y="542290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0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                                   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4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邻里关系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  <a:p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0" y="2004247"/>
            <a:ext cx="12192000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got to 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something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about the neighbour’s dog.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Why? Has he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been into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your flower garden 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W: The flower garden, the garbage can and yesterday he started digging holes in the yard.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How does the woman sound? (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根据整体语气的感知）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Annoyed.      B. Pleased.      C. Puzzled.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022-高考听力第四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6355" y="5422900"/>
            <a:ext cx="495300" cy="495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0" y="4199840"/>
            <a:ext cx="317019" cy="37187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43750" y="3244850"/>
            <a:ext cx="465772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r>
              <a:rPr lang="zh-CN" altLang="zh-CN" sz="2400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重点词汇：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garbage can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垃圾箱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annoyed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恼怒的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0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78401" y="88031"/>
            <a:ext cx="5300132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spc="40" dirty="0" err="1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ext</a:t>
            </a:r>
            <a:r>
              <a:rPr lang="en-US" altLang="zh-CN" sz="2800" b="1" spc="4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5</a:t>
            </a:r>
            <a:r>
              <a:rPr kumimoji="0" lang="zh-CN" altLang="en-US" sz="2800" b="1" i="0" u="none" strike="noStrike" kern="1200" cap="none" spc="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餐馆用餐</a:t>
            </a:r>
            <a:r>
              <a:rPr kumimoji="0" lang="en-US" altLang="zh-CN" sz="4400" b="1" i="0" u="none" strike="noStrike" kern="12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rgbClr val="FF0000"/>
              </a:solidFill>
              <a:highlight>
                <a:srgbClr val="0000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2004248"/>
            <a:ext cx="12192000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M:Hello, we have a reservation in the name of Mr Jones. Is there any table by the window?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W:Sorry, we got this ________ for you. It's quiet here, not close to the door.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Where is the man's table?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Near the door.     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By the window.     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In the corner.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022-高考听力第五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504698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78401" y="88031"/>
            <a:ext cx="5300132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spc="40" dirty="0" err="1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ext</a:t>
            </a:r>
            <a:r>
              <a:rPr lang="en-US" altLang="zh-CN" sz="2800" b="1" spc="4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5</a:t>
            </a:r>
            <a:r>
              <a:rPr kumimoji="0" lang="zh-CN" altLang="en-US" sz="2800" b="1" i="0" u="none" strike="noStrike" kern="1200" cap="none" spc="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餐馆用餐</a:t>
            </a:r>
            <a:r>
              <a:rPr kumimoji="0" lang="en-US" altLang="zh-CN" sz="4400" b="1" i="0" u="none" strike="noStrike" kern="12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rgbClr val="FF0000"/>
              </a:solidFill>
              <a:highlight>
                <a:srgbClr val="0000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2004248"/>
            <a:ext cx="12192000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M:Hello, we have a reservation in the name of Mr Jones. Is there any table by the window?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W:Sorry, we got 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corner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table for you. It's quiet here, not close to the door.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Where is the man's table?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Near the door.     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By the window.     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In the corner.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022-高考听力第五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5046980"/>
            <a:ext cx="495300" cy="495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0" y="5108525"/>
            <a:ext cx="317019" cy="37187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58335" y="3244850"/>
            <a:ext cx="48571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重点词汇：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reservation 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预定</a:t>
            </a:r>
            <a:endParaRPr lang="zh-CN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59255" y="145415"/>
            <a:ext cx="2726055" cy="8826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80050" y="144780"/>
            <a:ext cx="49555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   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Text 6  </a:t>
            </a:r>
            <a:r>
              <a:rPr lang="en-US" altLang="zh-CN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</a:t>
            </a:r>
            <a:r>
              <a:rPr lang="zh-CN" altLang="en-US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夫妻外出赴宴</a:t>
            </a:r>
            <a:r>
              <a:rPr lang="en-US" altLang="zh-CN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 </a:t>
            </a:r>
            <a:r>
              <a:rPr lang="en-US" altLang="zh-CN" sz="2800" b="1" spc="4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 </a:t>
            </a:r>
            <a:endParaRPr lang="zh-CN" altLang="en-US" sz="2800" dirty="0"/>
          </a:p>
        </p:txBody>
      </p:sp>
      <p:pic>
        <p:nvPicPr>
          <p:cNvPr id="2" name="2022-高考听力第六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7355" y="5570855"/>
            <a:ext cx="495300" cy="495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855" y="1028700"/>
            <a:ext cx="1163701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Dave， don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 forget we are invited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__________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tonight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oh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yeah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almost forgot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what time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W:S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even thirty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we should leave the house by six thirty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.Y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 know how bad the traffic is that time of night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M:I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 informal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isn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 it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eah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you can wear your new sports jacket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the one I got you as an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okay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well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gotta go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will try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a little earlier today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W:G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ood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5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59255" y="145415"/>
            <a:ext cx="2726055" cy="8826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80050" y="144780"/>
            <a:ext cx="49555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   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Text 6  </a:t>
            </a:r>
            <a:r>
              <a:rPr lang="en-US" altLang="zh-CN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</a:t>
            </a:r>
            <a:r>
              <a:rPr lang="zh-CN" altLang="en-US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夫妻外出赴宴</a:t>
            </a:r>
            <a:r>
              <a:rPr lang="en-US" altLang="zh-CN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 </a:t>
            </a:r>
            <a:r>
              <a:rPr lang="en-US" altLang="zh-CN" sz="2800" b="1" spc="4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 </a:t>
            </a:r>
            <a:endParaRPr lang="zh-CN" altLang="en-US" sz="2800" dirty="0"/>
          </a:p>
        </p:txBody>
      </p:sp>
      <p:sp>
        <p:nvSpPr>
          <p:cNvPr id="4" name="圆角矩形 3"/>
          <p:cNvSpPr/>
          <p:nvPr/>
        </p:nvSpPr>
        <p:spPr>
          <a:xfrm>
            <a:off x="3002280" y="5711190"/>
            <a:ext cx="5069840" cy="97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informal </a:t>
            </a:r>
            <a:r>
              <a:rPr lang="zh-CN" altLang="en-US" b="1" kern="100" dirty="0">
                <a:solidFill>
                  <a:srgbClr val="0070C0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不正式的</a:t>
            </a:r>
            <a:r>
              <a:rPr lang="en-US" altLang="zh-CN" b="1" kern="100" dirty="0">
                <a:solidFill>
                  <a:srgbClr val="0070C0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b="1" kern="100" dirty="0">
                <a:solidFill>
                  <a:srgbClr val="FF0066"/>
                </a:solidFill>
                <a:latin typeface="+mn-ea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latin typeface="+mn-ea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anniversary gift </a:t>
            </a:r>
            <a:r>
              <a:rPr lang="zh-CN" altLang="en-US" b="1" kern="100" dirty="0">
                <a:solidFill>
                  <a:srgbClr val="0070C0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周年纪念日礼物</a:t>
            </a:r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/>
          </a:p>
        </p:txBody>
      </p:sp>
      <p:pic>
        <p:nvPicPr>
          <p:cNvPr id="2" name="2022-高考听力第六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7355" y="5570855"/>
            <a:ext cx="495300" cy="495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855" y="1028700"/>
            <a:ext cx="1163701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Dave， don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 forget we are invited </a:t>
            </a:r>
            <a:r>
              <a:rPr lang="zh-CN" altLang="en-US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to dinner</a:t>
            </a:r>
            <a:r>
              <a:rPr lang="zh-CN" alt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tonight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oh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yeah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almost forgot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what time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W:S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even thirty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we should leave the house by six thirty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.Y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 know how bad the traffic is that time of night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M:I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 informal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isn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 it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eah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you can wear your new sports jacket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the one I got you as an </a:t>
            </a:r>
            <a:r>
              <a:rPr lang="zh-CN" altLang="en-US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anniversary gift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okay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well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gotta go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will try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zh-CN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en-US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home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a little earlier today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W:G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ood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5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357685">
            <a:off x="-934567" y="3153088"/>
            <a:ext cx="3850236" cy="1745801"/>
          </a:xfrm>
          <a:prstGeom prst="rect">
            <a:avLst/>
          </a:prstGeom>
        </p:spPr>
      </p:pic>
      <p:graphicFrame>
        <p:nvGraphicFramePr>
          <p:cNvPr id="3" name="图表 2"/>
          <p:cNvGraphicFramePr/>
          <p:nvPr/>
        </p:nvGraphicFramePr>
        <p:xfrm>
          <a:off x="1" y="1920570"/>
          <a:ext cx="3200400" cy="4079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10495" y="5844540"/>
            <a:ext cx="1456690" cy="72707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732405" y="941070"/>
            <a:ext cx="9121775" cy="563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6. What are the speakers going to do tonight?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A. Eat out. 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B. Go shopping.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C. Do sports.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7. What is the probable relationship between the speakers?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A. Boss and secretary.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B. Hostess and guest.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C. Husband and wife.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285" y="1761676"/>
            <a:ext cx="317019" cy="35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454" y="6131334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567815" y="295910"/>
            <a:ext cx="3540125" cy="8661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85465" y="295910"/>
            <a:ext cx="679958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   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办公室搬迁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 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0" y="1075055"/>
            <a:ext cx="12192000" cy="528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 need to decide exactly when were going to move, any suggestions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W:I think July would be the best time. ____________________ that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month .We could move all the office equipment at the weekend .Do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everything at once 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M:I think a weekend too short .Maybe we should do it _____________ 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W:What do you mean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M:Well, ____ week _______department would move .That way there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would always be people here to handle customer increase, phone calls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so on 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W:That’s a good idea.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2022-高考听力第七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6945" y="74866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1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>
            <a:fillRect/>
          </a:stretch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916209" y="893868"/>
            <a:ext cx="1431161" cy="1150108"/>
            <a:chOff x="4917855" y="1887723"/>
            <a:chExt cx="2293671" cy="1150108"/>
          </a:xfrm>
        </p:grpSpPr>
        <p:sp>
          <p:nvSpPr>
            <p:cNvPr id="17" name="矩形 16"/>
            <p:cNvSpPr/>
            <p:nvPr/>
          </p:nvSpPr>
          <p:spPr>
            <a:xfrm>
              <a:off x="4917855" y="1933816"/>
              <a:ext cx="229367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517894" y="1887723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16208" y="2161216"/>
            <a:ext cx="1431161" cy="1104015"/>
            <a:chOff x="5780364" y="1778883"/>
            <a:chExt cx="1431161" cy="1104015"/>
          </a:xfrm>
        </p:grpSpPr>
        <p:sp>
          <p:nvSpPr>
            <p:cNvPr id="22" name="矩形 21"/>
            <p:cNvSpPr/>
            <p:nvPr/>
          </p:nvSpPr>
          <p:spPr>
            <a:xfrm>
              <a:off x="5780364" y="1778883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贰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938157" y="3415735"/>
            <a:ext cx="2180031" cy="1125998"/>
            <a:chOff x="4522594" y="1591603"/>
            <a:chExt cx="2180031" cy="1125998"/>
          </a:xfrm>
        </p:grpSpPr>
        <p:sp>
          <p:nvSpPr>
            <p:cNvPr id="26" name="矩形 25"/>
            <p:cNvSpPr/>
            <p:nvPr/>
          </p:nvSpPr>
          <p:spPr>
            <a:xfrm>
              <a:off x="4522594" y="1591603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叁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38157" y="4655836"/>
            <a:ext cx="2123827" cy="1146924"/>
            <a:chOff x="4578798" y="1570677"/>
            <a:chExt cx="2123827" cy="1146924"/>
          </a:xfrm>
        </p:grpSpPr>
        <p:sp>
          <p:nvSpPr>
            <p:cNvPr id="30" name="矩形 29"/>
            <p:cNvSpPr/>
            <p:nvPr/>
          </p:nvSpPr>
          <p:spPr>
            <a:xfrm>
              <a:off x="4578798" y="1570677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肆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567815" y="295910"/>
            <a:ext cx="3540125" cy="8661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85465" y="295910"/>
            <a:ext cx="679958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   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办公室搬迁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 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0" y="1075055"/>
            <a:ext cx="12192000" cy="5789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 need to decide exactly when were going to move, any suggestions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W:I think July would be the best time.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 sales are always down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month .We could move all the office equipment at the weekend .Do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everything at once 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M:I think a weekend too short .Maybe we should do it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department by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department .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W:What do you mean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M:Well,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each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week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different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department would move .That way there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would always be people here to handle customer increase, phone calls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so on 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W:That’s a good idea.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987030" y="3848100"/>
            <a:ext cx="4029075" cy="9213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handle vt. </a:t>
            </a:r>
            <a:r>
              <a:rPr lang="en-US" altLang="zh-CN" b="1" kern="100" dirty="0">
                <a:solidFill>
                  <a:srgbClr val="0070C0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100" dirty="0">
                <a:solidFill>
                  <a:srgbClr val="0070C0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解决，处理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customer increase  .n. </a:t>
            </a:r>
            <a:r>
              <a:rPr lang="zh-CN" altLang="en-US" b="1" kern="100" dirty="0">
                <a:solidFill>
                  <a:srgbClr val="0070C0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顾客增长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b="1" kern="100" dirty="0">
                <a:solidFill>
                  <a:srgbClr val="FF0066"/>
                </a:solidFill>
                <a:latin typeface="+mn-ea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latin typeface="+mn-ea"/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/>
          </a:p>
        </p:txBody>
      </p:sp>
      <p:pic>
        <p:nvPicPr>
          <p:cNvPr id="3" name="2022-高考听力第七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6945" y="74866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1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4895"/>
            <a:ext cx="2122170" cy="32531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2170" y="497205"/>
            <a:ext cx="9998075" cy="6554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b="1" dirty="0">
                <a:effectLst/>
                <a:ea typeface="宋体" panose="02010600030101010101" pitchFamily="2" charset="-122"/>
              </a:rPr>
              <a:t>8. Why does the woman think July is the best time to move?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A. Their business is slow.   </a:t>
            </a:r>
            <a:r>
              <a:rPr lang="en-US" sz="2800" b="1" dirty="0">
                <a:effectLst/>
                <a:ea typeface="宋体" panose="02010600030101010101" pitchFamily="2" charset="-122"/>
              </a:rPr>
              <a:t>( </a:t>
            </a:r>
            <a:r>
              <a:rPr lang="zh-CN" altLang="en-US" sz="2800" b="1" dirty="0">
                <a:effectLst/>
                <a:ea typeface="宋体" panose="02010600030101010101" pitchFamily="2" charset="-122"/>
              </a:rPr>
              <a:t>同义转述）</a:t>
            </a:r>
            <a:r>
              <a:rPr sz="2800" b="1" dirty="0">
                <a:effectLst/>
                <a:ea typeface="宋体" panose="02010600030101010101" pitchFamily="2" charset="-122"/>
              </a:rPr>
              <a:t> 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B. The weather is favorable.  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  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C. It's easy to hire people.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9. How will they handle the moving?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A. Finish it all at once.     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B. Have the sales section go first.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    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C. Do one department at a </a:t>
            </a:r>
            <a:r>
              <a:rPr lang="en-US" sz="2800" b="1" dirty="0">
                <a:effectLst/>
                <a:ea typeface="宋体" panose="02010600030101010101" pitchFamily="2" charset="-122"/>
              </a:rPr>
              <a:t>time </a:t>
            </a:r>
            <a:r>
              <a:rPr lang="zh-CN" altLang="en-US" sz="2800" b="1" dirty="0">
                <a:effectLst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effectLst/>
                <a:ea typeface="宋体" panose="02010600030101010101" pitchFamily="2" charset="-122"/>
              </a:rPr>
              <a:t> </a:t>
            </a:r>
            <a:r>
              <a:rPr lang="zh-CN" altLang="en-US" sz="2800" b="1" dirty="0">
                <a:effectLst/>
                <a:ea typeface="宋体" panose="02010600030101010101" pitchFamily="2" charset="-122"/>
              </a:rPr>
              <a:t>同义转述）</a:t>
            </a:r>
            <a:endParaRPr lang="en-US" altLang="zh-CN" sz="2800" b="1" dirty="0">
              <a:effectLst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987" y="1376567"/>
            <a:ext cx="317019" cy="359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220" y="6498743"/>
            <a:ext cx="317019" cy="3596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95590" y="4243705"/>
            <a:ext cx="4029075" cy="1123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favorable adj </a:t>
            </a:r>
            <a:r>
              <a:rPr b="1" kern="100" dirty="0">
                <a:solidFill>
                  <a:srgbClr val="0070C0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有利的</a:t>
            </a:r>
            <a:endParaRPr b="1" kern="100" dirty="0">
              <a:solidFill>
                <a:srgbClr val="0070C0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b="1" dirty="0">
                <a:solidFill>
                  <a:srgbClr val="FF0000"/>
                </a:solidFill>
                <a:effectLst/>
                <a:ea typeface="宋体" panose="02010600030101010101" pitchFamily="2" charset="-122"/>
                <a:sym typeface="+mn-ea"/>
              </a:rPr>
              <a:t>the sales section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 .n. </a:t>
            </a:r>
            <a:r>
              <a:rPr lang="en-US" altLang="zh-CN" b="1" kern="100" dirty="0">
                <a:solidFill>
                  <a:srgbClr val="0070C0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销售部 </a:t>
            </a:r>
            <a:r>
              <a:rPr lang="en-US" altLang="zh-CN" b="1" kern="100" dirty="0">
                <a:solidFill>
                  <a:srgbClr val="FF0066"/>
                </a:solidFill>
                <a:latin typeface="+mn-ea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latin typeface="+mn-ea"/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82115" y="-381635"/>
            <a:ext cx="3298190" cy="14909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12770" y="-635"/>
            <a:ext cx="812101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 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zh-CN" altLang="en-US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采访艺术家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</a:t>
            </a:r>
            <a:endParaRPr lang="zh-CN" altLang="en-US" sz="4000" dirty="0"/>
          </a:p>
        </p:txBody>
      </p:sp>
      <p:sp>
        <p:nvSpPr>
          <p:cNvPr id="8" name="文本框 7"/>
          <p:cNvSpPr txBox="1"/>
          <p:nvPr/>
        </p:nvSpPr>
        <p:spPr>
          <a:xfrm>
            <a:off x="81915" y="1042035"/>
            <a:ext cx="12110085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W:So Mr Peter Cells. I’ll be curious to know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what was the early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connections in your life that let you into the art field 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M:My grandfather was an art dealer in Munich. They had a great museum in Munich. He took me to the museum and I responded very strongly to what I saw on the walls there. I ____________from him. I ___________________from him. I think that's what really got me started .Then many years later ,after I got out of the army, I went to ___________ at the university of Chicago.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Tell us more about your experiences of looking at art with your grandfather.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we look at the famous paintings by the great artists like </a:t>
            </a:r>
            <a:r>
              <a:rPr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Rembrandt's</a:t>
            </a:r>
            <a:r>
              <a:rPr 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,</a:t>
            </a:r>
            <a:r>
              <a:rPr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Botticelli's</a:t>
            </a:r>
            <a:r>
              <a:rPr 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and Albert  Durer </a:t>
            </a:r>
            <a:r>
              <a:rPr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 paintings were my________ .Yes, I remember these things. This was when I was between ten and fifteen. When I was fourteen I was so anxious to see more art that a friend of mine and I  bicycled across the Alps to see Venice that was a big adventure.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2022-高考听力第八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5755" y="11620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82115" y="-381635"/>
            <a:ext cx="3298190" cy="14909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12770" y="-635"/>
            <a:ext cx="812101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 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zh-CN" altLang="en-US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采访艺术家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</a:t>
            </a:r>
            <a:endParaRPr lang="zh-CN" altLang="en-US" sz="4000" dirty="0"/>
          </a:p>
        </p:txBody>
      </p:sp>
      <p:sp>
        <p:nvSpPr>
          <p:cNvPr id="8" name="文本框 7"/>
          <p:cNvSpPr txBox="1"/>
          <p:nvPr/>
        </p:nvSpPr>
        <p:spPr>
          <a:xfrm>
            <a:off x="81915" y="1042035"/>
            <a:ext cx="12110085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W:So Mr Peter Cells. I’ll be curious to know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what was the early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connections in your life that let you into the art field 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M:My grandfather was an art dealer in Munich. They had a great museum in Munich. He took me to the museum and I responded very strongly to what I saw on the walls there. I </a:t>
            </a:r>
            <a:r>
              <a:rPr lang="en-US" altLang="zh-CN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learned about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art from him. I </a:t>
            </a:r>
            <a:r>
              <a:rPr lang="en-US" altLang="zh-CN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learned about looking at art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from him. I think that's what really got me started .Then many years later ,after I got out of the army, I went to </a:t>
            </a:r>
            <a:r>
              <a:rPr lang="en-US" altLang="zh-CN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study art history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at the university of Chicago.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Tell us more about your experiences of looking at art with your grandfather.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we look at the famous paintings by the great artists like </a:t>
            </a:r>
            <a:r>
              <a:rPr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Rembrandt's</a:t>
            </a:r>
            <a:r>
              <a:rPr 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,</a:t>
            </a:r>
            <a:r>
              <a:rPr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Botticelli's</a:t>
            </a:r>
            <a:r>
              <a:rPr 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and Albert Durer.</a:t>
            </a:r>
            <a:r>
              <a:rPr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Ruben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’</a:t>
            </a:r>
            <a:r>
              <a:rPr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paintings were my </a:t>
            </a:r>
            <a:r>
              <a:rPr lang="en-US" altLang="zh-CN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favorite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.Yes, I remember these things. This was when I was between ten and fifteen. When I was fourteen I was so anxious to see more art that a friend of mine and I  bicycled across the Alps to see Venice that was a big adventure.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825240" y="5839460"/>
            <a:ext cx="8288655" cy="1019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an art dealer</a:t>
            </a:r>
            <a:r>
              <a:rPr lang="en-US" altLang="zh-CN" b="1">
                <a:solidFill>
                  <a:srgbClr val="FF0000"/>
                </a:solidFill>
              </a:rPr>
              <a:t> 一个艺术品经销商</a:t>
            </a:r>
            <a:endParaRPr lang="en-US" altLang="zh-CN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responded very strongly to</a:t>
            </a:r>
            <a:r>
              <a:rPr lang="en-US" altLang="zh-CN" b="1">
                <a:solidFill>
                  <a:srgbClr val="FF0000"/>
                </a:solidFill>
              </a:rPr>
              <a:t> 对此反应强烈</a:t>
            </a:r>
            <a:r>
              <a:rPr lang="zh-CN" altLang="en-US" b="1">
                <a:solidFill>
                  <a:srgbClr val="FF0000"/>
                </a:solidFill>
              </a:rPr>
              <a:t> 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 the Alps</a:t>
            </a:r>
            <a:r>
              <a:rPr lang="en-US" altLang="zh-CN" b="1">
                <a:solidFill>
                  <a:srgbClr val="FF0000"/>
                </a:solidFill>
              </a:rPr>
              <a:t> 阿尔卑斯山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2022-高考听力第八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5755" y="11620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-598545" y="2550056"/>
            <a:ext cx="2754957" cy="155786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727200" y="740154"/>
            <a:ext cx="10878313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What did Peter learn from his grandfather?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同义转述）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How to appreciate art works. 欣赏艺术作品  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How to deal with artists. 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艺术家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相处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How to run a museum. </a:t>
            </a:r>
            <a:r>
              <a:rPr 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经营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一个博物馆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What did Peter do in Chicago?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studied at a college.   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served in the army.    在军队服役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worked in a gallery. 在画廊工作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 Whose works did Peter like best?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Rembrandt's.   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Botticelli's.   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Ruben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'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65" y="1281869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2962242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359" y="5497856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2199005" y="0"/>
            <a:ext cx="2973070" cy="609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17875" y="64135"/>
            <a:ext cx="828929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9   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老同学相遇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0" y="610235"/>
            <a:ext cx="12125325" cy="563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W:Hi, John! Hadn’t seen you for ages.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M:Hi, Susan! Fancy meeting you here _______ 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W:How is your college life? 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M:What can I say? I have survived.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What happened ?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M:Well ,early last March I started doing a part time job in a lot forom a few weeks before I started writing my term paper I thought I could finish it by _______.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W:That was a pretty good idea.Trying to have some work experience. 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M:For the first three weeks, you know, I tried. I got up early and worked for an hour on my paper before going to work. but work was so fun I met tons of new people and soon I couldn't find even a minute for my paper .so I had to ______________ and finally _______________ in October.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W:Well .it's never too late to mend. it's __________ to find a _______ between what you _____ do and what you _______ do 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M:Yeah, it's really important for me to balance study and work and I think I should learn to exercise some self control.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2022-高考听力第九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1270" y="61023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2199005" y="0"/>
            <a:ext cx="2973070" cy="609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17875" y="64135"/>
            <a:ext cx="828929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9   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老同学相遇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0" y="610235"/>
            <a:ext cx="12125325" cy="563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W:Hi, John! Hadn’t seen you for ages.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M:Hi, Susan! Fancy meeting you here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 the train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W:How is your college life? 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M:What can I say? I have survived.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What happened ?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M:Well ,early last March I started doing a part time job in a law firm .A few weeks before I started writing my term paper .I thought I could finish it by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August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W:That was a pretty good idea.Trying to have some work experience. 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M:For the first three weeks, you know, I tried. I got up early and worked for an hour on my paper before going to work. but work was so fun I met tons of new people and soon I couldn't find even a minute for my paper .so I had to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quit my part time job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finally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finished my paper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 October.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W:Well .it's never too late to mend. it's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kind of hard 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find a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balance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between what you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 to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and what you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want to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M:Yeah, it's really important for me to balance study and work and I think I should learn to exercise some self control.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292985" y="6090920"/>
            <a:ext cx="9498330" cy="685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</a:rPr>
              <a:t>Fancy meeting you here</a:t>
            </a:r>
            <a:r>
              <a:rPr lang="en-US" altLang="zh-CN" b="1">
                <a:solidFill>
                  <a:srgbClr val="FF0000"/>
                </a:solidFill>
              </a:rPr>
              <a:t> .</a:t>
            </a:r>
            <a:r>
              <a:rPr b="1">
                <a:solidFill>
                  <a:srgbClr val="FF0000"/>
                </a:solidFill>
              </a:rPr>
              <a:t>真没想到在这里见到你</a:t>
            </a:r>
            <a:r>
              <a:rPr lang="en-US" b="1">
                <a:solidFill>
                  <a:srgbClr val="FF0000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survive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.v.</a:t>
            </a:r>
            <a:r>
              <a:rPr lang="en-US" b="1">
                <a:solidFill>
                  <a:srgbClr val="FF0000"/>
                </a:solidFill>
              </a:rPr>
              <a:t>活下来，幸存 </a:t>
            </a:r>
            <a:r>
              <a:rPr lang="en-US" b="1" u="sng">
                <a:solidFill>
                  <a:schemeClr val="tx1"/>
                </a:solidFill>
              </a:rPr>
              <a:t>kind of </a:t>
            </a:r>
            <a:r>
              <a:rPr lang="zh-CN" altLang="en-US" b="1">
                <a:solidFill>
                  <a:srgbClr val="FF0000"/>
                </a:solidFill>
              </a:rPr>
              <a:t>稍许</a:t>
            </a:r>
            <a:endParaRPr lang="en-US" b="1">
              <a:solidFill>
                <a:srgbClr val="FF0000"/>
              </a:solidFill>
            </a:endParaRPr>
          </a:p>
          <a:p>
            <a:pPr algn="ctr"/>
            <a:r>
              <a:rPr lang="en-US" b="1">
                <a:solidFill>
                  <a:schemeClr val="tx1"/>
                </a:solidFill>
              </a:rPr>
              <a:t>it's never too late to mend</a:t>
            </a:r>
            <a:r>
              <a:rPr lang="en-US" b="1">
                <a:solidFill>
                  <a:srgbClr val="FF0000"/>
                </a:solidFill>
              </a:rPr>
              <a:t> 亡羊补牢，犹未晚也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exercise some self control</a:t>
            </a:r>
            <a:r>
              <a:rPr lang="en-US" b="1">
                <a:solidFill>
                  <a:srgbClr val="FF0000"/>
                </a:solidFill>
              </a:rPr>
              <a:t> 锻炼自我控制能力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3" name="2022-高考听力第九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1270" y="61023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-124460" y="2076450"/>
            <a:ext cx="2755265" cy="25057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506980" y="109220"/>
            <a:ext cx="9685655" cy="698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 Where does the conversation take place?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At a library. 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In a law firm.  律师事务所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On a train.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 By what time did John plan to finish his term paper?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March. 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August. 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October.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Why did John quit his part-time job?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had to catch up with his study. 赶上他的学习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was offered a better one. 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got tired of it.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What is Susan's attitude to John's problem?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Carefree.    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不关心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Understanding.  能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理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解的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Forgiving.  宽容的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377" y="1455347"/>
            <a:ext cx="317019" cy="359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898" y="2697885"/>
            <a:ext cx="317019" cy="3596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103" y="4061632"/>
            <a:ext cx="317019" cy="359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6166485"/>
            <a:ext cx="443230" cy="359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803400" y="-381635"/>
            <a:ext cx="3469640" cy="12795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280" y="817880"/>
            <a:ext cx="11306175" cy="4215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Being an athlete is very fun 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painful and exciting .Every time I come to the track, I feel like I’m out of this place .This is Barcelona national stadium. This is where I train .When I saw Usain</a:t>
            </a:r>
            <a:r>
              <a:rPr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Bolt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running in 2012  London Olympics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was amazed .Just watching him run got me motivated .I quit being ___________ and started to run. I went to the 2016 Olympics and went to the finals at the age of eighteen and while I __________, it was a dream come true to me.But I still wanted more, the training is super hard but __________ for me is that I got an injury -________ which may _________ for years. For a period of time as a young athlete I did not know what to do. I lost focus but now I’m back on the track. I really want to be there at the Olympics and do what I did before. Do much much greater .I don’t care about the gold. I don’t care about the silver .I want to do my best, you know take everything and show it to the world.   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17875" y="64135"/>
            <a:ext cx="828929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10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奥运会选手的心路历程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2022-高考听力第十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8880" y="-10858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1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803400" y="-381635"/>
            <a:ext cx="3469640" cy="12795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280" y="817880"/>
            <a:ext cx="11975465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Being an athlete is very fun 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painful and exciting .Every time I come to the track, I feel like I’m out of this place .This is Barcelona national stadium. This is where I train .When I saw Usain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Bolt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running in 2012  London Olympics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was amazed .Just watching him run got me motivated .I quit being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chess player 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started to run. I went to the 2016 Olympics and went to the finals at the age of eighteen and while I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finished fifth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it was a dream come true to me.But I still wanted more, the training is super hard but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hardest part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me is that I got an injury -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 injury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which may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take me out 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years. For a period of time as a young athlete I did not know what to do. I lost focus but now I’m back on the track. I really want to be there at the Olympics and do what I did before. Do much much greater .I don’t care about the gold. I don’t care about the silver .I want to do my best, you know take everything and show it to the world.   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17875" y="64135"/>
            <a:ext cx="828929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10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奥运会选手的心路历程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898900" y="5987415"/>
            <a:ext cx="7843520" cy="8705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rgbClr val="FF0000"/>
                </a:solidFill>
              </a:rPr>
              <a:t>track </a:t>
            </a:r>
            <a:r>
              <a:rPr lang="en-US" altLang="zh-CN" b="1">
                <a:solidFill>
                  <a:srgbClr val="0070C0"/>
                </a:solidFill>
              </a:rPr>
              <a:t>n </a:t>
            </a:r>
            <a:r>
              <a:rPr lang="zh-CN" altLang="en-US" b="1">
                <a:solidFill>
                  <a:srgbClr val="0070C0"/>
                </a:solidFill>
              </a:rPr>
              <a:t>赛道；轨迹；小径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rgbClr val="FF0000"/>
                </a:solidFill>
              </a:rPr>
              <a:t>super hard </a:t>
            </a:r>
            <a:r>
              <a:rPr lang="zh-CN" altLang="en-US" b="1">
                <a:solidFill>
                  <a:srgbClr val="0070C0"/>
                </a:solidFill>
              </a:rPr>
              <a:t>超级难</a:t>
            </a:r>
            <a:endParaRPr lang="zh-CN" altLang="en-US" b="1">
              <a:solidFill>
                <a:srgbClr val="0070C0"/>
              </a:solidFill>
            </a:endParaRPr>
          </a:p>
        </p:txBody>
      </p:sp>
      <p:pic>
        <p:nvPicPr>
          <p:cNvPr id="4" name="2022-高考听力第十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6495" y="-13843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1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  <a:endParaRPr lang="zh-CN" altLang="en-US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-212725" y="2164080"/>
            <a:ext cx="2755265" cy="2329180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739775" y="1950720"/>
            <a:ext cx="2570480" cy="2989580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779340" y="185118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131179" y="2980640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419295" y="440487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9684" y="3069145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9298" y="455638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9185" y="1951051"/>
            <a:ext cx="340205" cy="340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89630" y="-635"/>
            <a:ext cx="8896350" cy="698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 What did the speaker do before the year 2012?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fitness coach.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健身教练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A chess player.   一个棋手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 marathon runner. 一个马拉松运动员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18. Why was the 2016 Olympics important for the speaker?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was motivated by Bolt. 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受到博尔特的激励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broke a world record.   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打破世界记录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won fifth place.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Which is the hardest for the speaker?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Getting over an injury. 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克服受伤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Doing strength training.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做力量训练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Representing Botswana. </a:t>
            </a:r>
            <a:r>
              <a:rPr 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代表博茨瓦纳（非洲国家）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What is the speaker mainly talking about? </a:t>
            </a:r>
            <a:r>
              <a:rPr 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主旨大意题）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His plan to go for the gold.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His experience on the track.在赛道上的经历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His love for his home country.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857" y="929636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326" y="3072602"/>
            <a:ext cx="317019" cy="359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502660" y="3854450"/>
            <a:ext cx="402590" cy="359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416300" y="6050280"/>
            <a:ext cx="402590" cy="359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2410" y="740410"/>
            <a:ext cx="55448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0695" y="1674495"/>
            <a:ext cx="4648835" cy="4690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454660" y="4530725"/>
            <a:ext cx="313118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连读 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 以下用红色标记 </a:t>
            </a:r>
            <a:r>
              <a:rPr lang="en-US" altLang="zh-CN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8208" y="4521200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  <a:endParaRPr lang="zh-CN" altLang="en-US" sz="2400" dirty="0">
              <a:solidFill>
                <a:srgbClr val="00B0F0"/>
              </a:solidFill>
              <a:ea typeface="inpin heiti" panose="0000050000000000000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30134" y="4539868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</a:t>
            </a:r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音变  </a:t>
            </a:r>
            <a:endParaRPr lang="en-US" altLang="zh-CN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（以下用黄色标记 ） 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/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  <a:endParaRPr lang="zh-CN" altLang="en-US" sz="2400" dirty="0"/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/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  <a:endParaRPr lang="en-US" altLang="zh-CN" sz="2800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二、不完全爆破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say so.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以上任何两个音相遇，只读后面的那个音，而前面的音则省略不发。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5224.185826771653,&quot;width&quot;:9060.35748031496}"/>
</p:tagLst>
</file>

<file path=ppt/tags/tag2.xml><?xml version="1.0" encoding="utf-8"?>
<p:tagLst xmlns:p="http://schemas.openxmlformats.org/presentationml/2006/main">
  <p:tag name="KSO_WM_UNIT_PLACING_PICTURE_USER_VIEWPORT" val="{&quot;height&quot;:8640,&quot;width&quot;:1296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16294</Words>
  <Application>WPS 演示</Application>
  <PresentationFormat>宽屏</PresentationFormat>
  <Paragraphs>494</Paragraphs>
  <Slides>41</Slides>
  <Notes>34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1" baseType="lpstr">
      <vt:lpstr>Arial</vt:lpstr>
      <vt:lpstr>宋体</vt:lpstr>
      <vt:lpstr>Wingdings</vt:lpstr>
      <vt:lpstr>微软雅黑</vt:lpstr>
      <vt:lpstr>inpin heiti</vt:lpstr>
      <vt:lpstr>Times New Roman</vt:lpstr>
      <vt:lpstr>Calibri</vt:lpstr>
      <vt:lpstr>楷体</vt:lpstr>
      <vt:lpstr>inpin heiti</vt:lpstr>
      <vt:lpstr>等线</vt:lpstr>
      <vt:lpstr>Arial Unicode MS</vt:lpstr>
      <vt:lpstr>等线 Light</vt:lpstr>
      <vt:lpstr>Arial</vt:lpstr>
      <vt:lpstr>yuweij Medium</vt:lpstr>
      <vt:lpstr>方正清刻本悦宋简体</vt:lpstr>
      <vt:lpstr>华文新魏</vt:lpstr>
      <vt:lpstr>Segoe Print</vt:lpstr>
      <vt:lpstr>HelveticaNeue</vt:lpstr>
      <vt:lpstr>Corbel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24147</cp:lastModifiedBy>
  <cp:revision>116</cp:revision>
  <dcterms:created xsi:type="dcterms:W3CDTF">2017-05-25T00:04:00Z</dcterms:created>
  <dcterms:modified xsi:type="dcterms:W3CDTF">2022-06-10T08:57:53Z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8C73986CA62E42B5BA5064D6B7E3BF7F</vt:lpwstr>
  </property>
  <property fmtid="{D5CDD505-2E9C-101B-9397-08002B2CF9AE}" pid="3" name="KSOProductBuildVer">
    <vt:lpwstr>2052-11.8.2.8411</vt:lpwstr>
  </property>
</Properties>
</file>