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9"/>
  </p:notesMasterIdLst>
  <p:sldIdLst>
    <p:sldId id="530" r:id="rId4"/>
    <p:sldId id="256" r:id="rId5"/>
    <p:sldId id="504" r:id="rId6"/>
    <p:sldId id="505" r:id="rId7"/>
    <p:sldId id="506" r:id="rId8"/>
    <p:sldId id="507" r:id="rId10"/>
    <p:sldId id="508" r:id="rId11"/>
    <p:sldId id="509" r:id="rId12"/>
    <p:sldId id="510" r:id="rId13"/>
    <p:sldId id="511" r:id="rId14"/>
    <p:sldId id="512" r:id="rId15"/>
    <p:sldId id="513" r:id="rId16"/>
    <p:sldId id="486" r:id="rId17"/>
    <p:sldId id="487" r:id="rId18"/>
    <p:sldId id="488" r:id="rId19"/>
    <p:sldId id="489" r:id="rId20"/>
    <p:sldId id="492" r:id="rId21"/>
    <p:sldId id="257" r:id="rId22"/>
    <p:sldId id="441" r:id="rId23"/>
    <p:sldId id="316" r:id="rId24"/>
    <p:sldId id="473" r:id="rId25"/>
    <p:sldId id="479" r:id="rId26"/>
    <p:sldId id="480" r:id="rId27"/>
    <p:sldId id="417" r:id="rId28"/>
    <p:sldId id="261" r:id="rId29"/>
    <p:sldId id="359" r:id="rId30"/>
    <p:sldId id="276" r:id="rId31"/>
    <p:sldId id="327"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p:txBody>
      </p:sp>
      <p:sp>
        <p:nvSpPr>
          <p:cNvPr id="254" name="Shape 25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p:nvPr>
            <p:ph type="title" hasCustomPrompt="1"/>
          </p:nvPr>
        </p:nvSpPr>
        <p:spPr>
          <a:prstGeom prst="rect">
            <a:avLst/>
          </a:prstGeom>
        </p:spPr>
        <p:txBody>
          <a:bodyPr/>
          <a:lstStyle/>
          <a:p>
            <a:r>
              <a:t>标题文本</a:t>
            </a:r>
          </a:p>
        </p:txBody>
      </p:sp>
      <p:sp>
        <p:nvSpPr>
          <p:cNvPr id="102"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p:nvPr>
            <p:ph type="title" hasCustomPrompt="1"/>
          </p:nvPr>
        </p:nvSpPr>
        <p:spPr>
          <a:prstGeom prst="rect">
            <a:avLst/>
          </a:prstGeom>
        </p:spPr>
        <p:txBody>
          <a:bodyPr/>
          <a:lstStyle/>
          <a:p>
            <a:r>
              <a:t>标题文本</a:t>
            </a:r>
          </a:p>
        </p:txBody>
      </p:sp>
      <p:sp>
        <p:nvSpPr>
          <p:cNvPr id="120"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p:nvPr>
            <p:ph type="body" sz="quarter" idx="21"/>
          </p:nvPr>
        </p:nvSpPr>
        <p:spPr>
          <a:xfrm>
            <a:off x="6172200" y="1681163"/>
            <a:ext cx="5183188" cy="823914"/>
          </a:xfrm>
          <a:prstGeom prst="rect">
            <a:avLst/>
          </a:prstGeom>
        </p:spPr>
        <p:txBody>
          <a:bodyPr anchor="b"/>
          <a:lstStyle/>
          <a:p/>
        </p:txBody>
      </p:sp>
      <p:sp>
        <p:nvSpPr>
          <p:cNvPr id="1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p:nvPr>
            <p:ph type="title" hasCustomPrompt="1"/>
          </p:nvPr>
        </p:nvSpPr>
        <p:spPr>
          <a:prstGeom prst="rect">
            <a:avLst/>
          </a:prstGeom>
        </p:spPr>
        <p:txBody>
          <a:bodyPr/>
          <a:lstStyle/>
          <a:p>
            <a:r>
              <a:t>标题文本</a:t>
            </a:r>
          </a:p>
        </p:txBody>
      </p:sp>
      <p:sp>
        <p:nvSpPr>
          <p:cNvPr id="13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p:nvPr>
            <p:ph type="body" sz="quarter" idx="21"/>
          </p:nvPr>
        </p:nvSpPr>
        <p:spPr>
          <a:xfrm>
            <a:off x="839787" y="2057400"/>
            <a:ext cx="3932238" cy="3811588"/>
          </a:xfrm>
          <a:prstGeom prst="rect">
            <a:avLst/>
          </a:prstGeom>
        </p:spPr>
        <p:txBody>
          <a:bodyPr/>
          <a:lstStyle/>
          <a:p/>
        </p:txBody>
      </p:sp>
      <p:sp>
        <p:nvSpPr>
          <p:cNvPr id="15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p:nvPr>
            <p:ph type="title" hasCustomPrompt="1"/>
          </p:nvPr>
        </p:nvSpPr>
        <p:spPr>
          <a:prstGeom prst="rect">
            <a:avLst/>
          </a:prstGeom>
        </p:spPr>
        <p:txBody>
          <a:bodyPr/>
          <a:lstStyle/>
          <a:p>
            <a:r>
              <a:t>标题文本</a:t>
            </a:r>
          </a:p>
        </p:txBody>
      </p:sp>
      <p:sp>
        <p:nvSpPr>
          <p:cNvPr id="21"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p:nvPr>
            <p:ph type="title" hasCustomPrompt="1"/>
          </p:nvPr>
        </p:nvSpPr>
        <p:spPr>
          <a:prstGeom prst="rect">
            <a:avLst/>
          </a:prstGeom>
        </p:spPr>
        <p:txBody>
          <a:bodyPr lIns="45719" tIns="45719" rIns="45719" bIns="45719"/>
          <a:lstStyle/>
          <a:p>
            <a:r>
              <a:t>标题文本</a:t>
            </a:r>
          </a:p>
        </p:txBody>
      </p:sp>
      <p:sp>
        <p:nvSpPr>
          <p:cNvPr id="183" name="正文级别 1…"/>
          <p:cNvSpPr txBox="1"/>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p:nvPr>
            <p:ph type="title" hasCustomPrompt="1"/>
          </p:nvPr>
        </p:nvSpPr>
        <p:spPr>
          <a:prstGeom prst="rect">
            <a:avLst/>
          </a:prstGeom>
        </p:spPr>
        <p:txBody>
          <a:bodyPr lIns="45719" tIns="45719" rIns="45719" bIns="45719"/>
          <a:lstStyle/>
          <a:p>
            <a:r>
              <a:t>标题文本</a:t>
            </a:r>
          </a:p>
        </p:txBody>
      </p:sp>
      <p:sp>
        <p:nvSpPr>
          <p:cNvPr id="201" name="正文级别 1…"/>
          <p:cNvSpPr txBox="1"/>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p:nvPr>
            <p:ph type="title" hasCustomPrompt="1"/>
          </p:nvPr>
        </p:nvSpPr>
        <p:spPr>
          <a:prstGeom prst="rect">
            <a:avLst/>
          </a:prstGeom>
        </p:spPr>
        <p:txBody>
          <a:bodyPr lIns="45719" tIns="45719" rIns="45719" bIns="45719"/>
          <a:lstStyle/>
          <a:p>
            <a:r>
              <a:t>标题文本</a:t>
            </a:r>
          </a:p>
        </p:txBody>
      </p:sp>
      <p:sp>
        <p:nvSpPr>
          <p:cNvPr id="220"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p:nvPr>
            <p:ph type="title" hasCustomPrompt="1"/>
          </p:nvPr>
        </p:nvSpPr>
        <p:spPr>
          <a:prstGeom prst="rect">
            <a:avLst/>
          </a:prstGeom>
        </p:spPr>
        <p:txBody>
          <a:bodyPr/>
          <a:lstStyle/>
          <a:p>
            <a:r>
              <a:t>标题文本</a:t>
            </a:r>
          </a:p>
        </p:txBody>
      </p:sp>
      <p:sp>
        <p:nvSpPr>
          <p:cNvPr id="39"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p:nvPr>
            <p:ph type="body" sz="quarter" idx="21"/>
          </p:nvPr>
        </p:nvSpPr>
        <p:spPr>
          <a:xfrm>
            <a:off x="6172200" y="1681163"/>
            <a:ext cx="5183188" cy="823914"/>
          </a:xfrm>
          <a:prstGeom prst="rect">
            <a:avLst/>
          </a:prstGeom>
        </p:spPr>
        <p:txBody>
          <a:bodyPr anchor="b"/>
          <a:lstStyle/>
          <a:p/>
        </p:txBody>
      </p:sp>
      <p:sp>
        <p:nvSpPr>
          <p:cNvPr id="5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p:nvPr>
            <p:ph type="title" hasCustomPrompt="1"/>
          </p:nvPr>
        </p:nvSpPr>
        <p:spPr>
          <a:prstGeom prst="rect">
            <a:avLst/>
          </a:prstGeom>
        </p:spPr>
        <p:txBody>
          <a:bodyPr/>
          <a:lstStyle/>
          <a:p>
            <a:r>
              <a:t>标题文本</a:t>
            </a:r>
          </a:p>
        </p:txBody>
      </p:sp>
      <p:sp>
        <p:nvSpPr>
          <p:cNvPr id="5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p:nvPr>
            <p:ph type="body" sz="quarter" idx="21"/>
          </p:nvPr>
        </p:nvSpPr>
        <p:spPr>
          <a:xfrm>
            <a:off x="839787" y="2057400"/>
            <a:ext cx="3932238" cy="3811588"/>
          </a:xfrm>
          <a:prstGeom prst="rect">
            <a:avLst/>
          </a:prstGeom>
        </p:spPr>
        <p:txBody>
          <a:bodyPr/>
          <a:lstStyle/>
          <a:p/>
        </p:txBody>
      </p:sp>
      <p:sp>
        <p:nvSpPr>
          <p:cNvPr id="7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1.png"/><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3.jpeg"/><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media/media1.mp3"/></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04140" y="548640"/>
            <a:ext cx="12016740" cy="6123940"/>
          </a:xfrm>
          <a:prstGeom prst="rect">
            <a:avLst/>
          </a:prstGeom>
          <a:noFill/>
        </p:spPr>
        <p:txBody>
          <a:bodyPr wrap="square" rtlCol="0" anchor="t">
            <a:spAutoFit/>
          </a:bodyPr>
          <a:p>
            <a:pPr>
              <a:lnSpc>
                <a:spcPct val="10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If you were to ask someone to provide photographic evidence of the </a:t>
            </a:r>
            <a:r>
              <a:rPr lang="en-US" altLang="zh-CN" sz="2800">
                <a:latin typeface="Times New Roman" panose="02020603050405020304" charset="0"/>
                <a:cs typeface="Times New Roman" panose="02020603050405020304" charset="0"/>
              </a:rPr>
              <a:t>________ (exist) </a:t>
            </a:r>
            <a:r>
              <a:rPr lang="zh-CN" altLang="en-US" sz="2800">
                <a:latin typeface="Times New Roman" panose="02020603050405020304" charset="0"/>
                <a:cs typeface="Times New Roman" panose="02020603050405020304" charset="0"/>
              </a:rPr>
              <a:t>of fairies, the picture you</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d end up with would </a:t>
            </a:r>
            <a:r>
              <a:rPr lang="en-US" altLang="zh-CN" sz="2800">
                <a:latin typeface="Times New Roman" panose="02020603050405020304" charset="0"/>
                <a:cs typeface="Times New Roman" panose="02020603050405020304" charset="0"/>
              </a:rPr>
              <a:t>________ (probable) </a:t>
            </a:r>
            <a:r>
              <a:rPr lang="zh-CN" altLang="en-US" sz="2800">
                <a:latin typeface="Times New Roman" panose="02020603050405020304" charset="0"/>
                <a:cs typeface="Times New Roman" panose="02020603050405020304" charset="0"/>
              </a:rPr>
              <a:t>look a lot like this. Needless</a:t>
            </a:r>
            <a:r>
              <a:rPr lang="zh-CN" altLang="en-US" sz="2800">
                <a:solidFill>
                  <a:schemeClr val="tx1"/>
                </a:solidFill>
                <a:latin typeface="Times New Roman" panose="02020603050405020304" charset="0"/>
                <a:cs typeface="Times New Roman" panose="02020603050405020304" charset="0"/>
              </a:rPr>
              <a:t> to say</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_____ </a:t>
            </a:r>
            <a:r>
              <a:rPr lang="zh-CN" altLang="en-US" sz="2800">
                <a:latin typeface="Times New Roman" panose="02020603050405020304" charset="0"/>
                <a:cs typeface="Times New Roman" panose="02020603050405020304" charset="0"/>
              </a:rPr>
              <a:t>you</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re seeing here aren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fairies: they</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re glow </a:t>
            </a:r>
            <a:r>
              <a:rPr lang="en-US" altLang="zh-CN" sz="2800">
                <a:latin typeface="Times New Roman" panose="02020603050405020304" charset="0"/>
                <a:cs typeface="Times New Roman" panose="02020603050405020304" charset="0"/>
              </a:rPr>
              <a:t>______ (worm)</a:t>
            </a:r>
            <a:r>
              <a:rPr lang="zh-CN" altLang="en-US" sz="2800">
                <a:latin typeface="Times New Roman" panose="02020603050405020304" charset="0"/>
                <a:cs typeface="Times New Roman" panose="02020603050405020304" charset="0"/>
              </a:rPr>
              <a:t>. But despite </a:t>
            </a:r>
            <a:r>
              <a:rPr lang="zh-CN" altLang="en-US" sz="2800">
                <a:solidFill>
                  <a:schemeClr val="tx1"/>
                </a:solidFill>
                <a:latin typeface="Times New Roman" panose="02020603050405020304" charset="0"/>
                <a:cs typeface="Times New Roman" panose="02020603050405020304" charset="0"/>
              </a:rPr>
              <a:t>being </a:t>
            </a:r>
            <a:r>
              <a:rPr lang="zh-CN" altLang="en-US" sz="2800">
                <a:latin typeface="Times New Roman" panose="02020603050405020304" charset="0"/>
                <a:cs typeface="Times New Roman" panose="02020603050405020304" charset="0"/>
              </a:rPr>
              <a:t>commonly referred </a:t>
            </a:r>
            <a:r>
              <a:rPr lang="en-US" altLang="zh-CN" sz="2800">
                <a:latin typeface="Times New Roman" panose="02020603050405020304" charset="0"/>
                <a:cs typeface="Times New Roman" panose="02020603050405020304" charset="0"/>
              </a:rPr>
              <a:t>__ </a:t>
            </a:r>
            <a:r>
              <a:rPr lang="zh-CN" altLang="en-US" sz="2800">
                <a:latin typeface="Times New Roman" panose="02020603050405020304" charset="0"/>
                <a:cs typeface="Times New Roman" panose="02020603050405020304" charset="0"/>
              </a:rPr>
              <a:t>as such, these bioluminescent</a:t>
            </a:r>
            <a:r>
              <a:rPr lang="en-US" altLang="zh-CN" sz="28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sym typeface="华文中宋" panose="02010600040101010101" charset="-122"/>
              </a:rPr>
              <a:t>生物性发光的</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bugs are actually gnats, specifically fungus gnats (Arachnocampa luminosa), photographed inside the Waipu Caves in New Zealand. </a:t>
            </a:r>
            <a:endParaRPr lang="zh-CN" altLang="en-US" sz="2800">
              <a:latin typeface="Times New Roman" panose="02020603050405020304" charset="0"/>
              <a:cs typeface="Times New Roman" panose="02020603050405020304" charset="0"/>
            </a:endParaRPr>
          </a:p>
          <a:p>
            <a:pPr>
              <a:lnSpc>
                <a:spcPct val="100000"/>
              </a:lnSpc>
            </a:pP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only the female fungus gnats </a:t>
            </a:r>
            <a:r>
              <a:rPr lang="en-US" altLang="zh-CN" sz="2800">
                <a:latin typeface="Times New Roman" panose="02020603050405020304" charset="0"/>
                <a:cs typeface="Times New Roman" panose="02020603050405020304" charset="0"/>
              </a:rPr>
              <a:t>____ </a:t>
            </a:r>
            <a:r>
              <a:rPr lang="zh-CN" altLang="en-US" sz="2800">
                <a:latin typeface="Times New Roman" panose="02020603050405020304" charset="0"/>
                <a:cs typeface="Times New Roman" panose="02020603050405020304" charset="0"/>
              </a:rPr>
              <a:t>glow, partly to attract males, but also to </a:t>
            </a:r>
            <a:r>
              <a:rPr lang="en-US" altLang="zh-CN" sz="2800">
                <a:solidFill>
                  <a:srgbClr val="3333FF"/>
                </a:solidFill>
                <a:latin typeface="Times New Roman" panose="02020603050405020304" charset="0"/>
                <a:cs typeface="Times New Roman" panose="02020603050405020304" charset="0"/>
              </a:rPr>
              <a:t>lure</a:t>
            </a:r>
            <a:r>
              <a:rPr lang="zh-CN" altLang="en-US" sz="2800">
                <a:latin typeface="Times New Roman" panose="02020603050405020304" charset="0"/>
                <a:cs typeface="Times New Roman" panose="02020603050405020304" charset="0"/>
              </a:rPr>
              <a:t> prey towards the </a:t>
            </a:r>
            <a:r>
              <a:rPr lang="zh-CN" altLang="en-US" sz="2800">
                <a:solidFill>
                  <a:schemeClr val="tx1"/>
                </a:solidFill>
                <a:latin typeface="Times New Roman" panose="02020603050405020304" charset="0"/>
                <a:cs typeface="Times New Roman" panose="02020603050405020304" charset="0"/>
              </a:rPr>
              <a:t>sticky </a:t>
            </a:r>
            <a:r>
              <a:rPr lang="zh-CN" altLang="en-US" sz="2800">
                <a:latin typeface="Times New Roman" panose="02020603050405020304" charset="0"/>
                <a:cs typeface="Times New Roman" panose="02020603050405020304" charset="0"/>
              </a:rPr>
              <a:t>silk-thread snares</a:t>
            </a:r>
            <a:r>
              <a:rPr lang="en-US" altLang="zh-CN" sz="2800">
                <a:latin typeface="Times New Roman" panose="02020603050405020304" charset="0"/>
                <a:cs typeface="Times New Roman" panose="02020603050405020304" charset="0"/>
                <a:sym typeface="+mn-ea"/>
              </a:rPr>
              <a:t>(</a:t>
            </a:r>
            <a:r>
              <a:rPr lang="zh-CN" altLang="en-US" sz="2400">
                <a:latin typeface="华文中宋" panose="02010600040101010101" charset="-122"/>
                <a:ea typeface="华文中宋" panose="02010600040101010101" charset="-122"/>
                <a:cs typeface="Times New Roman" panose="02020603050405020304" charset="0"/>
                <a:sym typeface="+mn-ea"/>
              </a:rPr>
              <a:t>罗网</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 they produce and hang from the cave roof. Any flies or mosquitoes </a:t>
            </a:r>
            <a:r>
              <a:rPr lang="en-US" altLang="zh-CN" sz="2800">
                <a:latin typeface="Times New Roman" panose="02020603050405020304" charset="0"/>
                <a:cs typeface="Times New Roman" panose="02020603050405020304" charset="0"/>
              </a:rPr>
              <a:t>__________ (fortune) </a:t>
            </a:r>
            <a:r>
              <a:rPr lang="zh-CN" altLang="en-US" sz="2800">
                <a:latin typeface="Times New Roman" panose="02020603050405020304" charset="0"/>
                <a:cs typeface="Times New Roman" panose="02020603050405020304" charset="0"/>
              </a:rPr>
              <a:t>enough to get too close, soon find </a:t>
            </a:r>
            <a:r>
              <a:rPr lang="en-US" altLang="zh-CN" sz="2800">
                <a:latin typeface="Times New Roman" panose="02020603050405020304" charset="0"/>
                <a:cs typeface="Times New Roman" panose="02020603050405020304" charset="0"/>
              </a:rPr>
              <a:t>__________(them) </a:t>
            </a:r>
            <a:r>
              <a:rPr lang="zh-CN" altLang="en-US" sz="2800">
                <a:solidFill>
                  <a:schemeClr val="tx1"/>
                </a:solidFill>
                <a:latin typeface="Times New Roman" panose="02020603050405020304" charset="0"/>
                <a:cs typeface="Times New Roman" panose="02020603050405020304" charset="0"/>
              </a:rPr>
              <a:t>stuck </a:t>
            </a:r>
            <a:r>
              <a:rPr lang="zh-CN" altLang="en-US" sz="2800">
                <a:latin typeface="Times New Roman" panose="02020603050405020304" charset="0"/>
                <a:cs typeface="Times New Roman" panose="02020603050405020304" charset="0"/>
              </a:rPr>
              <a:t>to the thread, which then gets </a:t>
            </a:r>
            <a:r>
              <a:rPr lang="en-US" altLang="zh-CN" sz="2800">
                <a:solidFill>
                  <a:srgbClr val="3333FF"/>
                </a:solidFill>
                <a:latin typeface="Times New Roman" panose="02020603050405020304" charset="0"/>
                <a:cs typeface="Times New Roman" panose="02020603050405020304" charset="0"/>
              </a:rPr>
              <a:t>wound</a:t>
            </a:r>
            <a:r>
              <a:rPr lang="zh-CN" altLang="en-US" sz="2800">
                <a:solidFill>
                  <a:srgbClr val="FF0000"/>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so the freshly caught meal can </a:t>
            </a:r>
            <a:r>
              <a:rPr lang="en-US" altLang="zh-CN" sz="2800">
                <a:latin typeface="Times New Roman" panose="02020603050405020304" charset="0"/>
                <a:cs typeface="Times New Roman" panose="02020603050405020304" charset="0"/>
              </a:rPr>
              <a:t>__________ (enjoy)</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a:p>
            <a:pPr>
              <a:lnSpc>
                <a:spcPct val="100000"/>
              </a:lnSpc>
            </a:pP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This image, taken by 14-year-old 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Artagnan Sprengel, </a:t>
            </a:r>
            <a:r>
              <a:rPr lang="en-US" altLang="zh-CN" sz="2800">
                <a:latin typeface="Times New Roman" panose="02020603050405020304" charset="0"/>
                <a:cs typeface="Times New Roman" panose="02020603050405020304" charset="0"/>
              </a:rPr>
              <a:t>____ (win) </a:t>
            </a:r>
            <a:r>
              <a:rPr lang="zh-CN" altLang="en-US" sz="2800">
                <a:latin typeface="Times New Roman" panose="02020603050405020304" charset="0"/>
                <a:cs typeface="Times New Roman" panose="02020603050405020304" charset="0"/>
              </a:rPr>
              <a:t>WildArt Young Photographer of the Year 2021 and the Young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Light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category. You can see the rest of 2021</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a:t>
            </a:r>
            <a:r>
              <a:rPr lang="zh-CN" altLang="en-US" sz="2800">
                <a:solidFill>
                  <a:schemeClr val="tx1"/>
                </a:solidFill>
                <a:latin typeface="Times New Roman" panose="02020603050405020304" charset="0"/>
                <a:cs typeface="Times New Roman" panose="02020603050405020304" charset="0"/>
              </a:rPr>
              <a:t>winners </a:t>
            </a:r>
            <a:r>
              <a:rPr lang="zh-CN" altLang="en-US" sz="2800">
                <a:latin typeface="Times New Roman" panose="02020603050405020304" charset="0"/>
                <a:cs typeface="Times New Roman" panose="02020603050405020304" charset="0"/>
              </a:rPr>
              <a:t>at wildartpoty.com.</a:t>
            </a:r>
            <a:endParaRPr lang="zh-CN" altLang="en-US" sz="2800">
              <a:latin typeface="Times New Roman" panose="02020603050405020304" charset="0"/>
              <a:cs typeface="Times New Roman" panose="02020603050405020304" charset="0"/>
            </a:endParaRPr>
          </a:p>
        </p:txBody>
      </p:sp>
      <p:sp>
        <p:nvSpPr>
          <p:cNvPr id="1048598" name="文本框 4"/>
          <p:cNvSpPr txBox="1"/>
          <p:nvPr/>
        </p:nvSpPr>
        <p:spPr>
          <a:xfrm>
            <a:off x="1871980" y="65405"/>
            <a:ext cx="580644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BBC</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野生生物</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10320655" y="548640"/>
            <a:ext cx="159639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existence </a:t>
            </a:r>
            <a:endParaRPr lang="zh-CN" altLang="en-US"/>
          </a:p>
        </p:txBody>
      </p:sp>
      <p:sp>
        <p:nvSpPr>
          <p:cNvPr id="3" name="文本框 2"/>
          <p:cNvSpPr txBox="1"/>
          <p:nvPr/>
        </p:nvSpPr>
        <p:spPr>
          <a:xfrm>
            <a:off x="7915910" y="944245"/>
            <a:ext cx="153606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probably </a:t>
            </a:r>
            <a:endParaRPr lang="zh-CN" altLang="en-US"/>
          </a:p>
        </p:txBody>
      </p:sp>
      <p:sp>
        <p:nvSpPr>
          <p:cNvPr id="4" name="文本框 3"/>
          <p:cNvSpPr txBox="1"/>
          <p:nvPr/>
        </p:nvSpPr>
        <p:spPr>
          <a:xfrm>
            <a:off x="4358640" y="1394460"/>
            <a:ext cx="96329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what </a:t>
            </a:r>
            <a:endParaRPr lang="zh-CN" altLang="en-US"/>
          </a:p>
        </p:txBody>
      </p:sp>
      <p:sp>
        <p:nvSpPr>
          <p:cNvPr id="7" name="文本框 6"/>
          <p:cNvSpPr txBox="1"/>
          <p:nvPr/>
        </p:nvSpPr>
        <p:spPr>
          <a:xfrm>
            <a:off x="132715" y="1863725"/>
            <a:ext cx="115062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worms</a:t>
            </a:r>
            <a:endParaRPr lang="zh-CN" altLang="en-US"/>
          </a:p>
        </p:txBody>
      </p:sp>
      <p:sp>
        <p:nvSpPr>
          <p:cNvPr id="8" name="文本框 7"/>
          <p:cNvSpPr txBox="1"/>
          <p:nvPr/>
        </p:nvSpPr>
        <p:spPr>
          <a:xfrm>
            <a:off x="7929880" y="1835150"/>
            <a:ext cx="54864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to </a:t>
            </a:r>
            <a:endParaRPr lang="zh-CN" altLang="en-US"/>
          </a:p>
        </p:txBody>
      </p:sp>
      <p:sp>
        <p:nvSpPr>
          <p:cNvPr id="9" name="文本框 8"/>
          <p:cNvSpPr txBox="1"/>
          <p:nvPr/>
        </p:nvSpPr>
        <p:spPr>
          <a:xfrm>
            <a:off x="5293360" y="3139440"/>
            <a:ext cx="80581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that </a:t>
            </a:r>
            <a:endParaRPr lang="zh-CN" altLang="en-US"/>
          </a:p>
        </p:txBody>
      </p:sp>
      <p:sp>
        <p:nvSpPr>
          <p:cNvPr id="10" name="文本框 9"/>
          <p:cNvSpPr txBox="1"/>
          <p:nvPr/>
        </p:nvSpPr>
        <p:spPr>
          <a:xfrm>
            <a:off x="5687060" y="3973195"/>
            <a:ext cx="191135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unfortunate </a:t>
            </a:r>
            <a:endParaRPr lang="zh-CN" altLang="en-US"/>
          </a:p>
        </p:txBody>
      </p:sp>
      <p:sp>
        <p:nvSpPr>
          <p:cNvPr id="11" name="文本框 10"/>
          <p:cNvSpPr txBox="1"/>
          <p:nvPr/>
        </p:nvSpPr>
        <p:spPr>
          <a:xfrm>
            <a:off x="2505075" y="4356735"/>
            <a:ext cx="185356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themselves </a:t>
            </a:r>
            <a:endParaRPr lang="zh-CN" altLang="en-US"/>
          </a:p>
        </p:txBody>
      </p:sp>
      <p:sp>
        <p:nvSpPr>
          <p:cNvPr id="12" name="文本框 11"/>
          <p:cNvSpPr txBox="1"/>
          <p:nvPr/>
        </p:nvSpPr>
        <p:spPr>
          <a:xfrm>
            <a:off x="4596130" y="4806950"/>
            <a:ext cx="173418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be enjoyed</a:t>
            </a:r>
            <a:endParaRPr lang="zh-CN" altLang="en-US"/>
          </a:p>
        </p:txBody>
      </p:sp>
      <p:sp>
        <p:nvSpPr>
          <p:cNvPr id="13" name="文本框 12"/>
          <p:cNvSpPr txBox="1"/>
          <p:nvPr/>
        </p:nvSpPr>
        <p:spPr>
          <a:xfrm>
            <a:off x="8545195" y="5262245"/>
            <a:ext cx="88392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won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1" grpId="0"/>
      <p:bldP spid="12" grpId="0"/>
      <p:bldP spid="13" grpId="0"/>
      <p:bldP spid="2" grpId="1"/>
      <p:bldP spid="3" grpId="1"/>
      <p:bldP spid="4" grpId="1"/>
      <p:bldP spid="7" grpId="1"/>
      <p:bldP spid="8" grpId="1"/>
      <p:bldP spid="9" grpId="1"/>
      <p:bldP spid="10" grpId="1"/>
      <p:bldP spid="11" grpId="1"/>
      <p:bldP spid="12" grpId="1"/>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856615"/>
            <a:ext cx="12098655" cy="45523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lure</a:t>
            </a:r>
            <a:r>
              <a:rPr lang="en-US" altLang="zh-CN" sz="2800">
                <a:latin typeface="Times New Roman" panose="02020603050405020304" charset="0"/>
                <a:ea typeface="华文中宋" panose="02010600040101010101" charset="-122"/>
                <a:cs typeface="Times New Roman" panose="02020603050405020304" charset="0"/>
                <a:sym typeface="+mn-ea"/>
              </a:rPr>
              <a:t>: to persuade or trick sb to go somewhere or to do sth by promising them a reward 劝诱；引诱</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did not realize that they were being lured into a trap.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他们没有意识到正被人骗入圈套。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wind (wound, wound)</a:t>
            </a:r>
            <a:r>
              <a:rPr lang="en-US" altLang="zh-CN" sz="2800"/>
              <a:t>: </a:t>
            </a:r>
            <a:r>
              <a:rPr sz="2800">
                <a:latin typeface="Times New Roman" panose="02020603050405020304" charset="0"/>
                <a:ea typeface="华文中宋" panose="02010600040101010101" charset="-122"/>
                <a:cs typeface="Times New Roman" panose="02020603050405020304" charset="0"/>
              </a:rPr>
              <a:t>to wrap or twist sth around itself or sth else 卷缠；缠绕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hair is divided into sections and wound around heated rods.</a:t>
            </a:r>
            <a:r>
              <a:rPr lang="en-US" altLang="zh-CN" sz="3600">
                <a:latin typeface="Times New Roman" panose="02020603050405020304" charset="0"/>
                <a:ea typeface="华文中宋" panose="02010600040101010101" charset="-122"/>
                <a:cs typeface="Times New Roman" panose="02020603050405020304" charset="0"/>
                <a:sym typeface="+mn-ea"/>
              </a:rPr>
              <a:t> </a:t>
            </a:r>
            <a:r>
              <a:rPr lang="en-US" altLang="zh-CN" sz="3600">
                <a:latin typeface="华文中宋" panose="02010600040101010101" charset="-122"/>
                <a:ea typeface="华文中宋" panose="02010600040101010101" charset="-122"/>
                <a:cs typeface="华文中宋" panose="02010600040101010101" charset="-122"/>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头发被分成几部分，缠绕在加热棒上。  </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48604" name="文本框 1"/>
          <p:cNvSpPr txBox="1"/>
          <p:nvPr/>
        </p:nvSpPr>
        <p:spPr>
          <a:xfrm>
            <a:off x="259715" y="26765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79445"/>
            <a:ext cx="1084389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child was lured into a car but managed to escape.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03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53760"/>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He wound a small bandage round her finger.</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676525"/>
            <a:ext cx="7842885" cy="521970"/>
          </a:xfrm>
          <a:prstGeom prst="rect">
            <a:avLst/>
          </a:prstGeom>
          <a:noFill/>
        </p:spPr>
        <p:txBody>
          <a:bodyPr wrap="square" rtlCol="0" anchor="t">
            <a:spAutoFit/>
          </a:bodyPr>
          <a:lstStyle/>
          <a:p>
            <a:r>
              <a:rPr lang="zh-CN" altLang="en-US" sz="2800">
                <a:ea typeface="华文中宋" panose="02010600040101010101" charset="-122"/>
              </a:rPr>
              <a:t>那小孩被诱骗上了车，但又设法逃掉了。</a:t>
            </a:r>
            <a:endParaRPr lang="zh-CN" altLang="en-US" sz="2800">
              <a:ea typeface="华文中宋" panose="02010600040101010101" charset="-122"/>
            </a:endParaRPr>
          </a:p>
        </p:txBody>
      </p:sp>
      <p:cxnSp>
        <p:nvCxnSpPr>
          <p:cNvPr id="3145728" name="直接连接符 8"/>
          <p:cNvCxnSpPr/>
          <p:nvPr/>
        </p:nvCxnSpPr>
        <p:spPr>
          <a:xfrm flipV="1">
            <a:off x="311150" y="3671570"/>
            <a:ext cx="8371840"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42710"/>
            <a:ext cx="6917055"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2052320" y="5460365"/>
            <a:ext cx="5691505" cy="521970"/>
          </a:xfrm>
          <a:prstGeom prst="rect">
            <a:avLst/>
          </a:prstGeom>
          <a:noFill/>
        </p:spPr>
        <p:txBody>
          <a:bodyPr wrap="square" rtlCol="0" anchor="t">
            <a:spAutoFit/>
          </a:bodyPr>
          <a:p>
            <a:r>
              <a:rPr lang="zh-CN" altLang="en-US" sz="2800">
                <a:ea typeface="华文中宋" panose="02010600040101010101" charset="-122"/>
              </a:rPr>
              <a:t>他在她的手指上缠了一小条绷带。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5006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83857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Any flies or mosquitoes unfortunate enough to get too close, soon find themselves stuck to the thread, which then gets wound in so the freshly caught meal can be enjoyed.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78790" y="54279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273675"/>
            <a:ext cx="10439400" cy="829945"/>
          </a:xfrm>
          <a:prstGeom prst="rect">
            <a:avLst/>
          </a:prstGeom>
          <a:noFill/>
        </p:spPr>
        <p:txBody>
          <a:bodyPr wrap="square" rtlCol="0">
            <a:spAutoFit/>
          </a:bodyPr>
          <a:lstStyle/>
          <a:p>
            <a:pPr algn="l">
              <a:buClrTx/>
              <a:buSzTx/>
              <a:buFontTx/>
            </a:pPr>
            <a:r>
              <a:rPr sz="2400">
                <a:ea typeface="华文中宋" panose="02010600040101010101" charset="-122"/>
              </a:rPr>
              <a:t>任何不幸靠得太近的苍蝇或蚊子，很快就会发现自己被粘在线上，然后</a:t>
            </a:r>
            <a:r>
              <a:rPr lang="zh-CN" sz="2400">
                <a:ea typeface="华文中宋" panose="02010600040101010101" charset="-122"/>
              </a:rPr>
              <a:t>被缠绕在线上</a:t>
            </a:r>
            <a:r>
              <a:rPr sz="2400">
                <a:ea typeface="华文中宋" panose="02010600040101010101" charset="-122"/>
              </a:rPr>
              <a:t>，这样就可以享受新鲜捕获的食物了。       </a:t>
            </a:r>
            <a:r>
              <a:rPr sz="24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1017905"/>
            <a:ext cx="11856085" cy="2379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1054735"/>
            <a:ext cx="1170876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It’s only the female fungus gnats that glow, partly to attract males, but also to lure prey towards the sticky silk-thread snares they produce and hang from the cave roof.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5634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46530" y="2438400"/>
            <a:ext cx="107283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只有雌性真菌蚊蚋会发光，一方面是为了吸引雄性，另一方面也是为了把猎物引诱到它们制造的粘丝线陷阱上，这些陷阱挂在洞穴顶部。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407670" y="116839"/>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rPr>
              <a:t>Monkeypox in Europe </a:t>
            </a:r>
            <a:r>
              <a:rPr lang="zh-CN" altLang="en-US" sz="3600" b="1">
                <a:solidFill>
                  <a:schemeClr val="accent2"/>
                </a:solidFill>
                <a:latin typeface="微软雅黑" panose="020B0503020204020204" charset="-122"/>
                <a:ea typeface="微软雅黑" panose="020B0503020204020204" charset="-122"/>
                <a:cs typeface="Arial" panose="020B0604020202020204" pitchFamily="34" charset="0"/>
              </a:rPr>
              <a:t>欧洲的</a:t>
            </a:r>
            <a:r>
              <a:rPr lang="zh-CN" altLang="en-US" sz="3600">
                <a:solidFill>
                  <a:schemeClr val="accent2"/>
                </a:solidFill>
                <a:latin typeface="微软雅黑" panose="020B0503020204020204" charset="-122"/>
                <a:ea typeface="微软雅黑" panose="020B0503020204020204" charset="-122"/>
                <a:cs typeface="Arial" panose="020B0604020202020204" pitchFamily="34" charset="0"/>
                <a:sym typeface="+mn-ea"/>
              </a:rPr>
              <a:t>猴痘</a:t>
            </a:r>
            <a:endParaRPr lang="zh-CN" altLang="en-US" sz="3600" b="1">
              <a:solidFill>
                <a:schemeClr val="accent2"/>
              </a:solidFill>
              <a:latin typeface="微软雅黑" panose="020B0503020204020204" charset="-122"/>
              <a:ea typeface="微软雅黑" panose="020B0503020204020204" charset="-122"/>
              <a:cs typeface="Arial" panose="020B0604020202020204" pitchFamily="34" charset="0"/>
              <a:sym typeface="+mn-ea"/>
            </a:endParaRPr>
          </a:p>
        </p:txBody>
      </p:sp>
      <p:pic>
        <p:nvPicPr>
          <p:cNvPr id="100" name="图片 99"/>
          <p:cNvPicPr/>
          <p:nvPr/>
        </p:nvPicPr>
        <p:blipFill>
          <a:blip r:embed="rId1"/>
          <a:stretch>
            <a:fillRect/>
          </a:stretch>
        </p:blipFill>
        <p:spPr>
          <a:xfrm>
            <a:off x="1703705" y="1341120"/>
            <a:ext cx="8585835" cy="4670425"/>
          </a:xfrm>
          <a:prstGeom prst="rect">
            <a:avLst/>
          </a:prstGeom>
          <a:noFill/>
          <a:ln w="9525">
            <a:no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35" y="548640"/>
            <a:ext cx="12192635" cy="6156960"/>
          </a:xfrm>
          <a:prstGeom prst="rect">
            <a:avLst/>
          </a:prstGeom>
          <a:noFill/>
        </p:spPr>
        <p:txBody>
          <a:bodyPr wrap="square" rtlCol="0" anchor="t">
            <a:spAutoFit/>
          </a:bodyPr>
          <a:p>
            <a:pPr fontAlgn="auto">
              <a:lnSpc>
                <a:spcPct val="95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Monkeypox could become </a:t>
            </a:r>
            <a:r>
              <a:rPr lang="en-US" altLang="zh-CN" sz="2800">
                <a:solidFill>
                  <a:srgbClr val="0000FF"/>
                </a:solidFill>
                <a:latin typeface="Times New Roman" panose="02020603050405020304" charset="0"/>
                <a:cs typeface="Times New Roman" panose="02020603050405020304" charset="0"/>
              </a:rPr>
              <a:t>endemic</a:t>
            </a:r>
            <a:r>
              <a:rPr sz="2500">
                <a:latin typeface="Times New Roman" panose="02020603050405020304" charset="0"/>
                <a:cs typeface="Times New Roman" panose="02020603050405020304" charset="0"/>
              </a:rPr>
              <a:t> in Europe if it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make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the leap into animals, health officials have warned. It is spread through close person-to-person contact, or contact with items used by an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infect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person. The European Centre for Disease Prevention and Control said that people with monkeypox should be told to </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avoid contact with any mammal pets, and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particular</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pet rodents”.</a:t>
            </a:r>
            <a:endParaRPr lang="en-US" altLang="zh-CN" sz="2800">
              <a:solidFill>
                <a:srgbClr val="0000FF"/>
              </a:solidFill>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Another 36 cases of the virus,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 causes a </a:t>
            </a:r>
            <a:r>
              <a:rPr lang="en-US" altLang="zh-CN" sz="2800">
                <a:solidFill>
                  <a:srgbClr val="0000FF"/>
                </a:solidFill>
                <a:latin typeface="Times New Roman" panose="02020603050405020304" charset="0"/>
                <a:cs typeface="Times New Roman" panose="02020603050405020304" charset="0"/>
              </a:rPr>
              <a:t>rash</a:t>
            </a:r>
            <a:r>
              <a:rPr sz="2500">
                <a:latin typeface="Times New Roman" panose="02020603050405020304" charset="0"/>
                <a:cs typeface="Times New Roman" panose="02020603050405020304" charset="0"/>
              </a:rPr>
              <a:t> and a fever, were reported in England yesterday,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tak</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the total to 56. Scotland reported its first case. Sajid Javid, the health secretary, said there was “community </a:t>
            </a:r>
            <a:r>
              <a:rPr lang="en-US" altLang="zh-CN" sz="2800">
                <a:solidFill>
                  <a:srgbClr val="0000FF"/>
                </a:solidFill>
                <a:latin typeface="Times New Roman" panose="02020603050405020304" charset="0"/>
                <a:cs typeface="Times New Roman" panose="02020603050405020304" charset="0"/>
              </a:rPr>
              <a:t>transmission</a:t>
            </a:r>
            <a:r>
              <a:rPr sz="2500">
                <a:latin typeface="Times New Roman" panose="02020603050405020304" charset="0"/>
                <a:cs typeface="Times New Roman" panose="02020603050405020304" charset="0"/>
              </a:rPr>
              <a:t>” of the virus, indicated by cases confirmed from “three unlinked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incident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UK Health Security Agency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set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up a helpline for clinicians dealing with monkeypox, he added. Extra testing capacity was being offered. Officials described the outbreak </a:t>
            </a:r>
            <a:r>
              <a:rPr lang="en-US" sz="2500">
                <a:latin typeface="Times New Roman" panose="02020603050405020304" charset="0"/>
                <a:cs typeface="Times New Roman" panose="02020603050405020304" charset="0"/>
              </a:rPr>
              <a:t>___ </a:t>
            </a:r>
            <a:r>
              <a:rPr sz="2500">
                <a:latin typeface="Times New Roman" panose="02020603050405020304" charset="0"/>
                <a:cs typeface="Times New Roman" panose="02020603050405020304" charset="0"/>
              </a:rPr>
              <a:t> “significant and concerning” but said the risk to Britain remained low. </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Close contacts of people with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 disease are being offered a smallpox vaccine called Imvanex, which also gives people some protection against monkeypox. More than 1,000 doses are being issued to NHS trusts. </a:t>
            </a:r>
            <a:r>
              <a:rPr lang="en-US" sz="2500">
                <a:latin typeface="Times New Roman" panose="02020603050405020304" charset="0"/>
                <a:cs typeface="Times New Roman" panose="02020603050405020304" charset="0"/>
              </a:rPr>
              <a:t>_______ (g</a:t>
            </a:r>
            <a:r>
              <a:rPr sz="2500">
                <a:latin typeface="Times New Roman" panose="02020603050405020304" charset="0"/>
                <a:cs typeface="Times New Roman" panose="02020603050405020304" charset="0"/>
              </a:rPr>
              <a:t>iv</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someone the </a:t>
            </a:r>
            <a:r>
              <a:rPr lang="en-US" altLang="zh-CN" sz="2800">
                <a:solidFill>
                  <a:schemeClr val="tx1"/>
                </a:solidFill>
                <a:latin typeface="Times New Roman" panose="02020603050405020304" charset="0"/>
                <a:cs typeface="Times New Roman" panose="02020603050405020304" charset="0"/>
              </a:rPr>
              <a:t>jab</a:t>
            </a:r>
            <a:r>
              <a:rPr sz="2500">
                <a:solidFill>
                  <a:schemeClr val="tx1"/>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within four days of </a:t>
            </a:r>
            <a:r>
              <a:rPr lang="en-US" altLang="zh-CN" sz="2800">
                <a:solidFill>
                  <a:srgbClr val="0000FF"/>
                </a:solidFill>
                <a:latin typeface="Times New Roman" panose="02020603050405020304" charset="0"/>
                <a:cs typeface="Times New Roman" panose="02020603050405020304" charset="0"/>
              </a:rPr>
              <a:t>exposure</a:t>
            </a:r>
            <a:r>
              <a:rPr sz="2500">
                <a:latin typeface="Times New Roman" panose="02020603050405020304" charset="0"/>
                <a:cs typeface="Times New Roman" panose="02020603050405020304" charset="0"/>
              </a:rPr>
              <a:t> can reduce the risk of infection and later injection protects against severe illness. </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741108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《泰晤士报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24</a:t>
            </a:r>
            <a:r>
              <a:rPr lang="zh-CN"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15" name="文本框 14"/>
          <p:cNvSpPr txBox="1"/>
          <p:nvPr/>
        </p:nvSpPr>
        <p:spPr>
          <a:xfrm>
            <a:off x="7247890" y="621030"/>
            <a:ext cx="10140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makes</a:t>
            </a:r>
            <a:endParaRPr sz="25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143885" y="1341120"/>
            <a:ext cx="114744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infected</a:t>
            </a:r>
            <a:endParaRPr lang="en-US"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791585" y="2019300"/>
            <a:ext cx="16281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particularly</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4488815" y="2493010"/>
            <a:ext cx="9309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which</a:t>
            </a:r>
            <a:endParaRPr sz="25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5090795" y="3620770"/>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incidents</a:t>
            </a:r>
            <a:endParaRPr sz="25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2776220" y="2853055"/>
            <a:ext cx="10153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taking</a:t>
            </a:r>
            <a:endParaRPr sz="25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4439920" y="5085080"/>
            <a:ext cx="65087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the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1343660" y="4725035"/>
            <a:ext cx="41402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as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4944110" y="4004945"/>
            <a:ext cx="9772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has set</a:t>
            </a:r>
            <a:endParaRPr sz="250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5015865" y="5805170"/>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Giving</a:t>
            </a:r>
            <a:endParaRPr lang="en-US"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25" grpId="0" bldLvl="0" animBg="1"/>
      <p:bldP spid="2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8640"/>
            <a:ext cx="12026265" cy="58204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endemic</a:t>
            </a:r>
            <a:r>
              <a:rPr lang="en-US" altLang="zh-CN" sz="2800">
                <a:latin typeface="Times New Roman" panose="02020603050405020304" charset="0"/>
                <a:ea typeface="华文中宋" panose="02010600040101010101" charset="-122"/>
                <a:cs typeface="Times New Roman" panose="02020603050405020304" charset="0"/>
                <a:sym typeface="+mn-ea"/>
              </a:rPr>
              <a:t>: regularly found in a particular place or among a particular group of people and difficult to get rid of</a:t>
            </a:r>
            <a:r>
              <a:rPr sz="2800">
                <a:latin typeface="Times New Roman" panose="02020603050405020304" charset="0"/>
                <a:ea typeface="华文中宋" panose="02010600040101010101" charset="-122"/>
                <a:cs typeface="Times New Roman" panose="02020603050405020304" charset="0"/>
                <a:sym typeface="+mn-ea"/>
              </a:rPr>
              <a:t>地方性的；（某地）特有的，流行的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Today, this creature is known as the kangaroo, a widespread marsupial endemic to Australia.    </a:t>
            </a:r>
            <a:r>
              <a:rPr sz="2800">
                <a:latin typeface="华文中宋" panose="02010600040101010101" charset="-122"/>
                <a:ea typeface="华文中宋" panose="02010600040101010101" charset="-122"/>
                <a:cs typeface="华文中宋" panose="02010600040101010101" charset="-122"/>
                <a:sym typeface="+mn-ea"/>
              </a:rPr>
              <a:t>今天，这种生物被称为袋鼠，是澳大利亚特有的有袋动物</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rPr>
              <a:t>rash</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an area of red spots on a person’s skin, caused by an illness or a reaction to sth.    </a:t>
            </a:r>
            <a:r>
              <a:rPr sz="2800">
                <a:latin typeface="Times New Roman" panose="02020603050405020304" charset="0"/>
                <a:ea typeface="华文中宋" panose="02010600040101010101" charset="-122"/>
                <a:cs typeface="Times New Roman" panose="02020603050405020304" charset="0"/>
              </a:rPr>
              <a:t>皮疹；疹</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Hot weather makes her come out in a rash.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炎热的天气使她起了皮疹。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9380" y="5887720"/>
            <a:ext cx="48336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baby broke out in a rash.</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351405"/>
            <a:ext cx="691578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疟疾是许多气候炎热国家的流行病。</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86690" y="3284855"/>
            <a:ext cx="6125210"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91770" y="6350000"/>
            <a:ext cx="4478655"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47850" y="530098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婴儿出了皮疹。</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86690" y="235140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2794000"/>
            <a:ext cx="678561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Malaria is endemic in many hot countries.</a:t>
            </a:r>
            <a:endParaRPr lang="en-US" sz="2800"/>
          </a:p>
        </p:txBody>
      </p:sp>
      <p:sp>
        <p:nvSpPr>
          <p:cNvPr id="5" name="文本框 4"/>
          <p:cNvSpPr txBox="1"/>
          <p:nvPr/>
        </p:nvSpPr>
        <p:spPr>
          <a:xfrm>
            <a:off x="186690" y="530098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685800"/>
            <a:ext cx="12026265" cy="51206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transmission</a:t>
            </a:r>
            <a:r>
              <a:rPr lang="en-US" altLang="zh-CN" sz="2800">
                <a:latin typeface="Times New Roman" panose="02020603050405020304" charset="0"/>
                <a:ea typeface="华文中宋" panose="02010600040101010101" charset="-122"/>
                <a:cs typeface="Times New Roman" panose="02020603050405020304" charset="0"/>
                <a:sym typeface="+mn-ea"/>
              </a:rPr>
              <a:t>:  the act or process of passing sth from one person, place or thing to another    </a:t>
            </a:r>
            <a:r>
              <a:rPr lang="zh-CN" altLang="en-US" sz="2800">
                <a:latin typeface="Times New Roman" panose="02020603050405020304" charset="0"/>
                <a:ea typeface="华文中宋" panose="02010600040101010101" charset="-122"/>
                <a:cs typeface="Times New Roman" panose="02020603050405020304" charset="0"/>
                <a:sym typeface="+mn-ea"/>
              </a:rPr>
              <a:t>传送；传递；传达；传播；传染</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transmission of the programme was brought forward due to its unexpected topicality.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该节目提前播送是因有出人意料的热门话题。</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rPr>
              <a:t>4. </a:t>
            </a:r>
            <a:r>
              <a:rPr lang="en-US" altLang="zh-CN" sz="2800">
                <a:solidFill>
                  <a:srgbClr val="0000FF"/>
                </a:solidFill>
                <a:latin typeface="Times New Roman" panose="02020603050405020304" charset="0"/>
                <a:cs typeface="Times New Roman" panose="02020603050405020304" charset="0"/>
              </a:rPr>
              <a:t>exposure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the state of being in a place or situation where there is no protection from sth harmful or unpleasant    </a:t>
            </a:r>
            <a:r>
              <a:rPr lang="zh-CN" altLang="en-US" sz="2800">
                <a:latin typeface="Times New Roman" panose="02020603050405020304" charset="0"/>
                <a:ea typeface="华文中宋" panose="02010600040101010101" charset="-122"/>
                <a:cs typeface="Times New Roman" panose="02020603050405020304" charset="0"/>
              </a:rPr>
              <a:t>面临，遭受（危险或不快）</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Their cancers are not so clearly tied to radiation exposure.                                </a:t>
            </a:r>
            <a:r>
              <a:rPr lang="en-US" altLang="zh-CN" sz="2800">
                <a:latin typeface="华文中宋" panose="02010600040101010101" charset="-122"/>
                <a:ea typeface="华文中宋" panose="02010600040101010101" charset="-122"/>
                <a:cs typeface="华文中宋" panose="02010600040101010101" charset="-122"/>
                <a:sym typeface="+mn-ea"/>
              </a:rPr>
              <a:t>他们的癌症与接触辐射并没有太明显的联系。</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311900"/>
            <a:ext cx="61664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Exposure to the sun ages the skin.</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91360" y="2418080"/>
            <a:ext cx="744410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这封信在传递中被耽误了</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135" y="3429000"/>
            <a:ext cx="5688965" cy="234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91135" y="6741160"/>
            <a:ext cx="511302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89930"/>
            <a:ext cx="5078095" cy="521970"/>
          </a:xfrm>
          <a:prstGeom prst="rect">
            <a:avLst/>
          </a:prstGeom>
          <a:noFill/>
        </p:spPr>
        <p:txBody>
          <a:bodyPr wrap="square" rtlCol="0" anchor="t">
            <a:spAutoFit/>
          </a:bodyPr>
          <a:p>
            <a:pPr algn="l"/>
            <a:r>
              <a:rPr lang="zh-CN" altLang="en-US" sz="2800">
                <a:ea typeface="华文中宋" panose="02010600040101010101" charset="-122"/>
                <a:sym typeface="+mn-ea"/>
              </a:rPr>
              <a:t>太阳曝晒会使皮肤粗老。</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7485" y="2433320"/>
            <a:ext cx="1549400"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7485" y="2985135"/>
            <a:ext cx="596773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letter was delayed in transmission.</a:t>
            </a:r>
            <a:endParaRPr lang="en-US"/>
          </a:p>
        </p:txBody>
      </p:sp>
      <p:sp>
        <p:nvSpPr>
          <p:cNvPr id="5" name="文本框 4"/>
          <p:cNvSpPr txBox="1"/>
          <p:nvPr/>
        </p:nvSpPr>
        <p:spPr>
          <a:xfrm>
            <a:off x="197485" y="58051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35280" y="1052830"/>
            <a:ext cx="11714480" cy="133794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The European Centre for Disease Prevention and Control said that people with monkeypox should be told to </a:t>
            </a:r>
            <a:r>
              <a:rPr lang="en-US" sz="2700"/>
              <a:t>“</a:t>
            </a:r>
            <a:r>
              <a:rPr sz="2700"/>
              <a:t>avoid contact with any mammal pets, and particularly pet rodents”.</a:t>
            </a:r>
            <a:endParaRPr sz="27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6" name="文本框 1"/>
          <p:cNvSpPr txBox="1"/>
          <p:nvPr/>
        </p:nvSpPr>
        <p:spPr>
          <a:xfrm>
            <a:off x="335280" y="2637155"/>
            <a:ext cx="90551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42875" y="948690"/>
            <a:ext cx="11928475" cy="248475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43660" y="2420620"/>
            <a:ext cx="10574020" cy="81026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欧洲疾病预防和控制中心表示，应该告知猴痘患者“避免与任何哺乳动物宠物接触，尤其是宠物</a:t>
            </a:r>
            <a:r>
              <a:rPr lang="zh-CN" sz="2600"/>
              <a:t>中的</a:t>
            </a:r>
            <a:r>
              <a:rPr sz="2600"/>
              <a:t>啮齿动物”。</a:t>
            </a:r>
            <a:endParaRPr sz="2600"/>
          </a:p>
        </p:txBody>
      </p:sp>
      <p:sp>
        <p:nvSpPr>
          <p:cNvPr id="2" name="文本框 8"/>
          <p:cNvSpPr txBox="1"/>
          <p:nvPr/>
        </p:nvSpPr>
        <p:spPr>
          <a:xfrm>
            <a:off x="263525" y="4437380"/>
            <a:ext cx="12082145" cy="92202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Close contacts of people with the disease are being offered a smallpox vaccine called Imvanex, which also gives people some protection against monkeypox.</a:t>
            </a:r>
            <a:endParaRPr sz="2700"/>
          </a:p>
        </p:txBody>
      </p:sp>
      <p:sp>
        <p:nvSpPr>
          <p:cNvPr id="3" name="圆角矩形 3"/>
          <p:cNvSpPr/>
          <p:nvPr/>
        </p:nvSpPr>
        <p:spPr>
          <a:xfrm>
            <a:off x="173990" y="4262120"/>
            <a:ext cx="11897360" cy="2070735"/>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415415" y="5414010"/>
            <a:ext cx="10400665" cy="81026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目前正在向密切接触这种疾病的人提供一种名为Imvanex的天花疫苗，这种疫苗也可以使人们免受猴痘的感染。</a:t>
            </a:r>
            <a:endParaRPr sz="2600"/>
          </a:p>
        </p:txBody>
      </p:sp>
      <p:sp>
        <p:nvSpPr>
          <p:cNvPr id="5" name="文本框 1"/>
          <p:cNvSpPr txBox="1"/>
          <p:nvPr/>
        </p:nvSpPr>
        <p:spPr>
          <a:xfrm>
            <a:off x="384810" y="5589270"/>
            <a:ext cx="90043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iterate type="el">
                                    <p:tmAbs val="0"/>
                                  </p:iterate>
                                  <p:childTnLst>
                                    <p:set>
                                      <p:cBhvr>
                                        <p:cTn id="6" dur="indefinite" fill="hold"/>
                                        <p:tgtEl>
                                          <p:spTgt spid="298"/>
                                        </p:tgtEl>
                                        <p:attrNameLst>
                                          <p:attrName>style.visibility</p:attrName>
                                        </p:attrNameLst>
                                      </p:cBhvr>
                                      <p:to>
                                        <p:strVal val="visible"/>
                                      </p:to>
                                    </p:set>
                                    <p:animEffect transition="in" filter="blinds(horizontal)">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4"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3535" y="45084"/>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A Lunar Mystery    </a:t>
            </a:r>
            <a:r>
              <a:rPr lang="zh-CN" altLang="en-US" sz="3200" b="1">
                <a:solidFill>
                  <a:schemeClr val="accent2"/>
                </a:solidFill>
                <a:latin typeface="微软雅黑" panose="020B0503020204020204" charset="-122"/>
                <a:ea typeface="微软雅黑" panose="020B0503020204020204" charset="-122"/>
                <a:cs typeface="Arial" panose="020B0604020202020204" pitchFamily="34" charset="0"/>
              </a:rPr>
              <a:t>月径幻觉</a:t>
            </a:r>
            <a:endParaRPr lang="zh-CN" altLang="en-US" sz="32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1906285" y="836930"/>
            <a:ext cx="8379430" cy="57240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35" y="516890"/>
            <a:ext cx="12192635" cy="6304280"/>
          </a:xfrm>
          <a:prstGeom prst="rect">
            <a:avLst/>
          </a:prstGeom>
          <a:noFill/>
        </p:spPr>
        <p:txBody>
          <a:bodyPr wrap="square" rtlCol="0" anchor="t">
            <a:spAutoFit/>
          </a:bodyPr>
          <a:p>
            <a:pPr fontAlgn="auto">
              <a:lnSpc>
                <a:spcPct val="95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Have you ever looked at the nighttime horizon and gasped </a:t>
            </a:r>
            <a:r>
              <a:rPr lang="en-US" sz="2500">
                <a:latin typeface="Times New Roman" panose="02020603050405020304" charset="0"/>
                <a:cs typeface="Times New Roman" panose="02020603050405020304" charset="0"/>
              </a:rPr>
              <a:t>___</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sight of a spectacularly large moonrise? </a:t>
            </a:r>
            <a:r>
              <a:rPr lang="en-US" sz="2500">
                <a:latin typeface="Times New Roman" panose="02020603050405020304" charset="0"/>
                <a:cs typeface="Times New Roman" panose="02020603050405020304" charset="0"/>
              </a:rPr>
              <a:t>_________ (typical)</a:t>
            </a:r>
            <a:r>
              <a:rPr sz="2500">
                <a:latin typeface="Times New Roman" panose="02020603050405020304" charset="0"/>
                <a:cs typeface="Times New Roman" panose="02020603050405020304" charset="0"/>
              </a:rPr>
              <a:t>, if you glance up at the sky hours later, the moon will seem to have shrunk. </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lang="en-US" altLang="zh-CN" sz="2500">
                <a:solidFill>
                  <a:srgbClr val="0000FF"/>
                </a:solidFill>
                <a:latin typeface="Times New Roman" panose="02020603050405020304" charset="0"/>
                <a:cs typeface="Times New Roman" panose="02020603050405020304" charset="0"/>
              </a:rPr>
              <a:t>Dub</a:t>
            </a:r>
            <a:r>
              <a:rPr sz="2500">
                <a:latin typeface="Times New Roman" panose="02020603050405020304" charset="0"/>
                <a:cs typeface="Times New Roman" panose="02020603050405020304" charset="0"/>
              </a:rPr>
              <a:t>bed the moon illusion, this phenomenon </a:t>
            </a:r>
            <a:r>
              <a:rPr lang="en-US" sz="2500">
                <a:latin typeface="Times New Roman" panose="02020603050405020304" charset="0"/>
                <a:cs typeface="Times New Roman" panose="02020603050405020304" charset="0"/>
              </a:rPr>
              <a:t>________________ (witness)</a:t>
            </a:r>
            <a:r>
              <a:rPr sz="2500">
                <a:latin typeface="Times New Roman" panose="02020603050405020304" charset="0"/>
                <a:cs typeface="Times New Roman" panose="02020603050405020304" charset="0"/>
              </a:rPr>
              <a:t> for thousands of years, a visual trickery that takes place all in the mind. And, even after so long, scientists still disagree on what exactly is happening in our brains. </a:t>
            </a:r>
            <a:r>
              <a:rPr lang="en-US" sz="2500">
                <a:latin typeface="Times New Roman" panose="02020603050405020304" charset="0"/>
                <a:cs typeface="Times New Roman" panose="02020603050405020304" charset="0"/>
              </a:rPr>
              <a:t>______ (test)</a:t>
            </a:r>
            <a:r>
              <a:rPr sz="2500">
                <a:latin typeface="Times New Roman" panose="02020603050405020304" charset="0"/>
                <a:cs typeface="Times New Roman" panose="02020603050405020304" charset="0"/>
              </a:rPr>
              <a:t> it, you can snap a picture of the rising moon on the horizon and compare it to </a:t>
            </a:r>
            <a:r>
              <a:rPr lang="en-US" sz="2500">
                <a:latin typeface="Times New Roman" panose="02020603050405020304" charset="0"/>
                <a:cs typeface="Times New Roman" panose="02020603050405020304" charset="0"/>
              </a:rPr>
              <a:t>___ </a:t>
            </a:r>
            <a:r>
              <a:rPr sz="2500">
                <a:latin typeface="Times New Roman" panose="02020603050405020304" charset="0"/>
                <a:cs typeface="Times New Roman" panose="02020603050405020304" charset="0"/>
              </a:rPr>
              <a:t>image taken later that night. The size will remain consistent, even if your eyes deceive in the moment. Similarly, during a supermoon,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the date of the full moon coincides with the point closest to Earth in the lunar orbit and the moon appears roughly 7 percent </a:t>
            </a:r>
            <a:r>
              <a:rPr lang="en-US" sz="2500">
                <a:latin typeface="Times New Roman" panose="02020603050405020304" charset="0"/>
                <a:cs typeface="Times New Roman" panose="02020603050405020304" charset="0"/>
              </a:rPr>
              <a:t>______ (big)</a:t>
            </a:r>
            <a:r>
              <a:rPr sz="2500">
                <a:latin typeface="Times New Roman" panose="02020603050405020304" charset="0"/>
                <a:cs typeface="Times New Roman" panose="02020603050405020304" charset="0"/>
              </a:rPr>
              <a:t>, the naked eye can barely see the increase—even if you convince yourself otherwise. </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One common </a:t>
            </a:r>
            <a:r>
              <a:rPr lang="en-US" sz="2500">
                <a:latin typeface="Times New Roman" panose="02020603050405020304" charset="0"/>
                <a:cs typeface="Times New Roman" panose="02020603050405020304" charset="0"/>
              </a:rPr>
              <a:t>__________ (explain) </a:t>
            </a:r>
            <a:r>
              <a:rPr sz="2500">
                <a:latin typeface="Times New Roman" panose="02020603050405020304" charset="0"/>
                <a:cs typeface="Times New Roman" panose="02020603050405020304" charset="0"/>
              </a:rPr>
              <a:t>for the illusion is that when the moon is near the horizon, trees or buildings </a:t>
            </a:r>
            <a:r>
              <a:rPr lang="en-US" altLang="zh-CN" sz="2500">
                <a:solidFill>
                  <a:srgbClr val="0000FF"/>
                </a:solidFill>
                <a:latin typeface="Times New Roman" panose="02020603050405020304" charset="0"/>
                <a:cs typeface="Times New Roman" panose="02020603050405020304" charset="0"/>
              </a:rPr>
              <a:t>juxtapose</a:t>
            </a:r>
            <a:r>
              <a:rPr sz="2500">
                <a:latin typeface="Times New Roman" panose="02020603050405020304" charset="0"/>
                <a:cs typeface="Times New Roman" panose="02020603050405020304" charset="0"/>
              </a:rPr>
              <a:t>d against the sky fool your brain into perceiving the moon as closer to Earth, and therefore extra big.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astronauts in orbit also witness the moon illusion without foreground objects,</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so this doesn’t quite solve the problem. While other </a:t>
            </a:r>
            <a:r>
              <a:rPr lang="en-US" altLang="zh-CN" sz="2500">
                <a:solidFill>
                  <a:srgbClr val="0000FF"/>
                </a:solidFill>
                <a:latin typeface="Times New Roman" panose="02020603050405020304" charset="0"/>
                <a:cs typeface="Times New Roman" panose="02020603050405020304" charset="0"/>
              </a:rPr>
              <a:t>hypotheses </a:t>
            </a:r>
            <a:r>
              <a:rPr sz="2500">
                <a:latin typeface="Times New Roman" panose="02020603050405020304" charset="0"/>
                <a:cs typeface="Times New Roman" panose="02020603050405020304" charset="0"/>
              </a:rPr>
              <a:t>abound, the moon illusion still holds some intrigue for scientists — and anyone who </a:t>
            </a:r>
            <a:r>
              <a:rPr lang="en-US" sz="2500">
                <a:latin typeface="Times New Roman" panose="02020603050405020304" charset="0"/>
                <a:cs typeface="Times New Roman" panose="02020603050405020304" charset="0"/>
              </a:rPr>
              <a:t>_____ (take) </a:t>
            </a:r>
            <a:r>
              <a:rPr sz="2500">
                <a:latin typeface="Times New Roman" panose="02020603050405020304" charset="0"/>
                <a:cs typeface="Times New Roman" panose="02020603050405020304" charset="0"/>
              </a:rPr>
              <a:t>the time to sit back and </a:t>
            </a:r>
            <a:r>
              <a:rPr lang="en-US" altLang="zh-CN" sz="2500">
                <a:solidFill>
                  <a:srgbClr val="0000FF"/>
                </a:solidFill>
                <a:latin typeface="Times New Roman" panose="02020603050405020304" charset="0"/>
                <a:cs typeface="Times New Roman" panose="02020603050405020304" charset="0"/>
              </a:rPr>
              <a:t>savor </a:t>
            </a:r>
            <a:r>
              <a:rPr sz="2500">
                <a:latin typeface="Times New Roman" panose="02020603050405020304" charset="0"/>
                <a:cs typeface="Times New Roman" panose="02020603050405020304" charset="0"/>
              </a:rPr>
              <a:t>this lunar mystery.</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537337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《发现</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&amp;6</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合刊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66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pic>
        <p:nvPicPr>
          <p:cNvPr id="14" name="图片 13"/>
          <p:cNvPicPr>
            <a:picLocks noChangeAspect="1"/>
          </p:cNvPicPr>
          <p:nvPr/>
        </p:nvPicPr>
        <p:blipFill>
          <a:blip r:embed="rId1"/>
          <a:stretch>
            <a:fillRect/>
          </a:stretch>
        </p:blipFill>
        <p:spPr>
          <a:xfrm>
            <a:off x="10436225" y="0"/>
            <a:ext cx="1755775" cy="553720"/>
          </a:xfrm>
          <a:prstGeom prst="rect">
            <a:avLst/>
          </a:prstGeom>
        </p:spPr>
      </p:pic>
      <p:sp>
        <p:nvSpPr>
          <p:cNvPr id="15" name="文本框 14"/>
          <p:cNvSpPr txBox="1"/>
          <p:nvPr/>
        </p:nvSpPr>
        <p:spPr>
          <a:xfrm>
            <a:off x="8111490" y="521970"/>
            <a:ext cx="5092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at</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2279650" y="908685"/>
            <a:ext cx="12725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Typically</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6240145" y="1629410"/>
            <a:ext cx="33394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has been witnessed</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7392035" y="2349500"/>
            <a:ext cx="95694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To test</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703070" y="3429000"/>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when</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7752080" y="2708910"/>
            <a:ext cx="5092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a:t>
            </a:r>
            <a:r>
              <a:rPr lang="en-US" sz="2500">
                <a:solidFill>
                  <a:srgbClr val="FF0000"/>
                </a:solidFill>
                <a:latin typeface="Times New Roman" panose="02020603050405020304" charset="0"/>
                <a:cs typeface="Times New Roman" panose="02020603050405020304" charset="0"/>
                <a:sym typeface="+mn-ea"/>
              </a:rPr>
              <a:t>n</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5561330" y="5278120"/>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But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2351405" y="4509135"/>
            <a:ext cx="14998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explanation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6744335" y="3821430"/>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bigger</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767080" y="6381115"/>
            <a:ext cx="12877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takes</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25" grpId="0" bldLvl="0" animBg="1"/>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a:t>
            </a:r>
            <a:r>
              <a:t> </a:t>
            </a:r>
            <a:r>
              <a:rPr lang="en-US"/>
              <a:t>11th</a:t>
            </a:r>
            <a:r>
              <a:t>-</a:t>
            </a:r>
            <a:r>
              <a:rPr lang="en-US"/>
              <a:t>31st</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026265" cy="59486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dub</a:t>
            </a:r>
            <a:r>
              <a:rPr lang="en-US" altLang="zh-CN" sz="2800">
                <a:latin typeface="Times New Roman" panose="02020603050405020304" charset="0"/>
                <a:ea typeface="华文中宋" panose="02010600040101010101" charset="-122"/>
                <a:cs typeface="Times New Roman" panose="02020603050405020304" charset="0"/>
                <a:sym typeface="+mn-ea"/>
              </a:rPr>
              <a:t>: to give sb/sth a particular name, often in a humorous or critical way</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把</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戏称为；给</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起绰号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Belgian actor Jean Claude Van Damme has been dubbed “Muscles from Brussels”.    </a:t>
            </a:r>
            <a:r>
              <a:rPr lang="zh-CN" altLang="en-US" sz="2800">
                <a:latin typeface="华文中宋" panose="02010600040101010101" charset="-122"/>
                <a:ea typeface="华文中宋" panose="02010600040101010101" charset="-122"/>
                <a:cs typeface="华文中宋" panose="02010600040101010101" charset="-122"/>
                <a:sym typeface="+mn-ea"/>
              </a:rPr>
              <a:t>比利时演员尚格云顿被戏称为</a:t>
            </a:r>
            <a:r>
              <a:rPr lang="en-US" altLang="zh-CN" sz="2800">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布鲁塞尔的肌肉</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rPr>
              <a:t>juxtapose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put people or things together, especially in order to show a contrast or a new relationship between them    (</a:t>
            </a:r>
            <a:r>
              <a:rPr lang="zh-CN" altLang="en-US" sz="2800">
                <a:latin typeface="Times New Roman" panose="02020603050405020304" charset="0"/>
                <a:ea typeface="华文中宋" panose="02010600040101010101" charset="-122"/>
                <a:cs typeface="Times New Roman" panose="02020603050405020304" charset="0"/>
              </a:rPr>
              <a:t>尤指为对比或表明其关系而</a:t>
            </a: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把</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并列</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technique she uses most often is to juxtapose things for dramatic effect.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她最常用的手法是将事物放在一起，以产生戏剧化的效果。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034405"/>
            <a:ext cx="115868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In the exhibition, abstract paintings are juxtaposed with shocking photographs.</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494915"/>
            <a:ext cx="573595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评论家称他为新摇滚乐之王。</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87960" y="3360420"/>
            <a:ext cx="7852410" cy="336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25895"/>
            <a:ext cx="1131887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11020" y="5517515"/>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展览会上抽象画与令人震惊的照片并列展出。</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86690" y="249491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943860"/>
            <a:ext cx="878586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Critics have dubbed him the new king of rock ‘n’ roll.</a:t>
            </a:r>
            <a:endParaRPr lang="en-US" sz="2800"/>
          </a:p>
        </p:txBody>
      </p:sp>
      <p:sp>
        <p:nvSpPr>
          <p:cNvPr id="5" name="文本框 4"/>
          <p:cNvSpPr txBox="1"/>
          <p:nvPr/>
        </p:nvSpPr>
        <p:spPr>
          <a:xfrm>
            <a:off x="186690" y="5517515"/>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685800"/>
            <a:ext cx="12026265"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hypothesis (pl. hypotheses)</a:t>
            </a:r>
            <a:r>
              <a:rPr lang="en-US" altLang="zh-CN" sz="2800">
                <a:latin typeface="Times New Roman" panose="02020603050405020304" charset="0"/>
                <a:ea typeface="华文中宋" panose="02010600040101010101" charset="-122"/>
                <a:cs typeface="Times New Roman" panose="02020603050405020304" charset="0"/>
                <a:sym typeface="+mn-ea"/>
              </a:rPr>
              <a:t>: an idea or explanation of sth that is based on a few known facts but that has not yet been proved to be true or correct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（有少量事实依据但未被证实的）假说，假设</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Different hypotheses have been put forward to explain why these foods are more likely to cause problems.  </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人们已经提出不同的假说来解释为什么这些食物更有可能带来问题。</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0000FF"/>
                </a:solidFill>
                <a:latin typeface="Times New Roman" panose="02020603050405020304" charset="0"/>
                <a:cs typeface="Times New Roman" panose="02020603050405020304" charset="0"/>
              </a:rPr>
              <a:t>savor</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enjoy a feeling or an experience thoroughly    </a:t>
            </a:r>
            <a:r>
              <a:rPr lang="zh-CN" altLang="en-US" sz="2800">
                <a:latin typeface="Times New Roman" panose="02020603050405020304" charset="0"/>
                <a:ea typeface="华文中宋" panose="02010600040101010101" charset="-122"/>
                <a:cs typeface="Times New Roman" panose="02020603050405020304" charset="0"/>
              </a:rPr>
              <a:t>体会；体味；享受</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She savored her newfound freedom.    </a:t>
            </a:r>
            <a:r>
              <a:rPr lang="en-US" altLang="zh-CN" sz="2800">
                <a:latin typeface="华文中宋" panose="02010600040101010101" charset="-122"/>
                <a:ea typeface="华文中宋" panose="02010600040101010101" charset="-122"/>
                <a:cs typeface="华文中宋" panose="02010600040101010101" charset="-122"/>
                <a:sym typeface="+mn-ea"/>
              </a:rPr>
              <a:t>她尽情享受刚刚获得的自由。</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7485" y="6177915"/>
            <a:ext cx="493776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 wanted to savor every moment.</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3498215"/>
            <a:ext cx="744410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现在将开始在老鼠身上做实验以验证该假设</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2405" y="4437380"/>
            <a:ext cx="7272020"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48920" y="6668770"/>
            <a:ext cx="491109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661660"/>
            <a:ext cx="3820795" cy="521970"/>
          </a:xfrm>
          <a:prstGeom prst="rect">
            <a:avLst/>
          </a:prstGeom>
          <a:noFill/>
        </p:spPr>
        <p:txBody>
          <a:bodyPr wrap="square" rtlCol="0" anchor="t">
            <a:spAutoFit/>
          </a:bodyPr>
          <a:p>
            <a:pPr algn="l"/>
            <a:r>
              <a:rPr lang="zh-CN" altLang="en-US" sz="2800">
                <a:ea typeface="华文中宋" panose="02010600040101010101" charset="-122"/>
                <a:sym typeface="+mn-ea"/>
              </a:rPr>
              <a:t>我要细心品味每一刻。</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263525" y="349567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77165" y="3977005"/>
            <a:ext cx="735647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Work will now begin to test the hypothesis in rats.</a:t>
            </a:r>
            <a:endParaRPr lang="en-US"/>
          </a:p>
        </p:txBody>
      </p:sp>
      <p:sp>
        <p:nvSpPr>
          <p:cNvPr id="5" name="文本框 4"/>
          <p:cNvSpPr txBox="1"/>
          <p:nvPr/>
        </p:nvSpPr>
        <p:spPr>
          <a:xfrm>
            <a:off x="191770" y="5661025"/>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0" y="0"/>
            <a:ext cx="2311400" cy="521970"/>
          </a:xfrm>
          <a:prstGeom prst="rect">
            <a:avLst/>
          </a:prstGeom>
          <a:solidFill>
            <a:schemeClr val="accent6"/>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长难句分析</a:t>
            </a:r>
            <a:r>
              <a:rPr kumimoji="1" lang="en-US" altLang="zh-CN" sz="2800" b="1" dirty="0">
                <a:solidFill>
                  <a:schemeClr val="lt1"/>
                </a:solidFill>
                <a:latin typeface="微软雅黑" panose="020B0503020204020204" charset="-122"/>
                <a:ea typeface="微软雅黑" panose="020B0503020204020204" charset="-122"/>
              </a:rPr>
              <a:t> 1</a:t>
            </a:r>
            <a:endParaRPr kumimoji="1" lang="en-US" alt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119380" y="979170"/>
            <a:ext cx="11891010" cy="2976245"/>
          </a:xfrm>
          <a:prstGeom prst="roundRect">
            <a:avLst>
              <a:gd name="adj" fmla="val 16667"/>
            </a:avLst>
          </a:prstGeom>
          <a:noFill/>
          <a:ln w="63500" cap="flat" cmpd="sng">
            <a:solidFill>
              <a:schemeClr val="accent4">
                <a:lumMod val="75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264160" y="4727575"/>
            <a:ext cx="967740" cy="521970"/>
          </a:xfrm>
          <a:prstGeom prst="rect">
            <a:avLst/>
          </a:prstGeom>
          <a:solidFill>
            <a:srgbClr val="0070C0"/>
          </a:solidFill>
        </p:spPr>
        <p:txBody>
          <a:bodyPr wrap="square" rtlCol="0">
            <a:spAutoFit/>
          </a:bodyPr>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271270" y="4582160"/>
            <a:ext cx="10459720" cy="1383665"/>
          </a:xfrm>
          <a:prstGeom prst="rect">
            <a:avLst/>
          </a:prstGeom>
          <a:noFill/>
        </p:spPr>
        <p:txBody>
          <a:bodyPr wrap="square" rtlCol="0">
            <a:spAutoFit/>
          </a:bodyPr>
          <a:p>
            <a:pPr algn="l">
              <a:buClrTx/>
              <a:buSzTx/>
              <a:buFontTx/>
            </a:pPr>
            <a:r>
              <a:rPr sz="2800">
                <a:latin typeface="华文中宋" panose="02010600040101010101" charset="-122"/>
                <a:ea typeface="华文中宋" panose="02010600040101010101" charset="-122"/>
                <a:cs typeface="华文中宋" panose="02010600040101010101" charset="-122"/>
              </a:rPr>
              <a:t>同样，在超级月亮期间，当满月的日期与月球轨道上离地球最近的点重合时，月球看起来大约大了 7%，</a:t>
            </a:r>
            <a:r>
              <a:rPr lang="zh-CN" sz="2800">
                <a:latin typeface="华文中宋" panose="02010600040101010101" charset="-122"/>
                <a:ea typeface="华文中宋" panose="02010600040101010101" charset="-122"/>
                <a:cs typeface="华文中宋" panose="02010600040101010101" charset="-122"/>
              </a:rPr>
              <a:t>但是</a:t>
            </a:r>
            <a:r>
              <a:rPr sz="2800">
                <a:latin typeface="华文中宋" panose="02010600040101010101" charset="-122"/>
                <a:ea typeface="华文中宋" panose="02010600040101010101" charset="-122"/>
                <a:cs typeface="华文中宋" panose="02010600040101010101" charset="-122"/>
              </a:rPr>
              <a:t>肉眼几乎看不到这一增加</a:t>
            </a:r>
            <a:r>
              <a:rPr lang="zh-CN" sz="2800">
                <a:latin typeface="华文中宋" panose="02010600040101010101" charset="-122"/>
                <a:ea typeface="华文中宋" panose="02010600040101010101" charset="-122"/>
                <a:cs typeface="华文中宋" panose="02010600040101010101" charset="-122"/>
              </a:rPr>
              <a:t>，</a:t>
            </a:r>
            <a:r>
              <a:rPr sz="2800">
                <a:latin typeface="华文中宋" panose="02010600040101010101" charset="-122"/>
                <a:ea typeface="华文中宋" panose="02010600040101010101" charset="-122"/>
                <a:cs typeface="华文中宋" panose="02010600040101010101" charset="-122"/>
                <a:sym typeface="+mn-ea"/>
              </a:rPr>
              <a:t>即使你</a:t>
            </a:r>
            <a:r>
              <a:rPr lang="zh-CN" sz="2800">
                <a:latin typeface="华文中宋" panose="02010600040101010101" charset="-122"/>
                <a:ea typeface="华文中宋" panose="02010600040101010101" charset="-122"/>
                <a:cs typeface="华文中宋" panose="02010600040101010101" charset="-122"/>
                <a:sym typeface="+mn-ea"/>
              </a:rPr>
              <a:t>心里告诉</a:t>
            </a:r>
            <a:r>
              <a:rPr sz="2800">
                <a:latin typeface="华文中宋" panose="02010600040101010101" charset="-122"/>
                <a:ea typeface="华文中宋" panose="02010600040101010101" charset="-122"/>
                <a:cs typeface="华文中宋" panose="02010600040101010101" charset="-122"/>
                <a:sym typeface="+mn-ea"/>
              </a:rPr>
              <a:t>自己</a:t>
            </a:r>
            <a:r>
              <a:rPr lang="zh-CN" sz="2800">
                <a:latin typeface="华文中宋" panose="02010600040101010101" charset="-122"/>
                <a:ea typeface="华文中宋" panose="02010600040101010101" charset="-122"/>
                <a:cs typeface="华文中宋" panose="02010600040101010101" charset="-122"/>
                <a:sym typeface="+mn-ea"/>
              </a:rPr>
              <a:t>月亮变大了</a:t>
            </a:r>
            <a:r>
              <a:rPr sz="28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5" name="文本框 4"/>
          <p:cNvSpPr txBox="1"/>
          <p:nvPr/>
        </p:nvSpPr>
        <p:spPr>
          <a:xfrm>
            <a:off x="349250" y="1051560"/>
            <a:ext cx="11737975" cy="2799715"/>
          </a:xfrm>
          <a:prstGeom prst="rect">
            <a:avLst/>
          </a:prstGeom>
          <a:noFill/>
        </p:spPr>
        <p:txBody>
          <a:bodyPr wrap="square">
            <a:spAutoFit/>
          </a:bodyPr>
          <a:p>
            <a:pPr algn="l"/>
            <a:r>
              <a:rPr sz="3000" b="0" i="0">
                <a:effectLst/>
                <a:latin typeface="Times New Roman" panose="02020603050405020304" charset="0"/>
                <a:cs typeface="Times New Roman" panose="02020603050405020304" charset="0"/>
              </a:rPr>
              <a:t>Similarly, during a supermoon, </a:t>
            </a:r>
            <a:r>
              <a:rPr lang="en-US" sz="3000" b="0" i="0">
                <a:solidFill>
                  <a:schemeClr val="accent1"/>
                </a:solidFill>
                <a:effectLst/>
                <a:latin typeface="Times New Roman" panose="02020603050405020304" charset="0"/>
                <a:cs typeface="Times New Roman" panose="02020603050405020304" charset="0"/>
              </a:rPr>
              <a:t>when</a:t>
            </a:r>
            <a:r>
              <a:rPr sz="3000" b="0" i="0">
                <a:solidFill>
                  <a:schemeClr val="accent1"/>
                </a:solidFill>
                <a:effectLst/>
                <a:latin typeface="Times New Roman" panose="02020603050405020304" charset="0"/>
                <a:cs typeface="Times New Roman" panose="02020603050405020304" charset="0"/>
              </a:rPr>
              <a:t> the date of the full moon coincides with the point closest to Earth in the lunar orbit and the moon appears roughly 7 percent</a:t>
            </a:r>
            <a:r>
              <a:rPr lang="en-US" sz="3000" b="0" i="0">
                <a:solidFill>
                  <a:schemeClr val="accent1"/>
                </a:solidFill>
                <a:effectLst/>
                <a:latin typeface="Times New Roman" panose="02020603050405020304" charset="0"/>
                <a:cs typeface="Times New Roman" panose="02020603050405020304" charset="0"/>
              </a:rPr>
              <a:t> </a:t>
            </a:r>
            <a:r>
              <a:rPr sz="3000" b="0" i="0">
                <a:solidFill>
                  <a:schemeClr val="accent1"/>
                </a:solidFill>
                <a:effectLst/>
                <a:latin typeface="Times New Roman" panose="02020603050405020304" charset="0"/>
                <a:cs typeface="Times New Roman" panose="02020603050405020304" charset="0"/>
              </a:rPr>
              <a:t>big</a:t>
            </a:r>
            <a:r>
              <a:rPr lang="en-US" sz="3000" b="0" i="0">
                <a:solidFill>
                  <a:schemeClr val="accent1"/>
                </a:solidFill>
                <a:effectLst/>
                <a:latin typeface="Times New Roman" panose="02020603050405020304" charset="0"/>
                <a:cs typeface="Times New Roman" panose="02020603050405020304" charset="0"/>
              </a:rPr>
              <a:t>ger</a:t>
            </a:r>
            <a:r>
              <a:rPr sz="3000" b="0" i="0">
                <a:effectLst/>
                <a:latin typeface="Times New Roman" panose="02020603050405020304" charset="0"/>
                <a:cs typeface="Times New Roman" panose="02020603050405020304" charset="0"/>
              </a:rPr>
              <a:t>, the naked eye can barely see the increase—</a:t>
            </a:r>
            <a:r>
              <a:rPr sz="3000" b="0" i="0">
                <a:solidFill>
                  <a:schemeClr val="accent2"/>
                </a:solidFill>
                <a:effectLst/>
                <a:latin typeface="Times New Roman" panose="02020603050405020304" charset="0"/>
                <a:cs typeface="Times New Roman" panose="02020603050405020304" charset="0"/>
              </a:rPr>
              <a:t>even if you convince yourself otherwise</a:t>
            </a:r>
            <a:r>
              <a:rPr sz="3000" b="0" i="0">
                <a:effectLst/>
                <a:latin typeface="Times New Roman" panose="02020603050405020304" charset="0"/>
                <a:cs typeface="Times New Roman" panose="02020603050405020304" charset="0"/>
              </a:rPr>
              <a:t>.</a:t>
            </a:r>
            <a:endParaRPr sz="3000" b="0" i="0">
              <a:effectLst/>
              <a:latin typeface="Times New Roman" panose="02020603050405020304" charset="0"/>
              <a:cs typeface="Times New Roman" panose="02020603050405020304" charset="0"/>
            </a:endParaRPr>
          </a:p>
          <a:p>
            <a:pPr algn="l"/>
            <a:r>
              <a:rPr lang="en-US" altLang="zh-CN" sz="2800" b="0" i="0" dirty="0">
                <a:effectLst/>
                <a:latin typeface="华文中宋" panose="02010600040101010101" charset="-122"/>
                <a:ea typeface="华文中宋" panose="02010600040101010101" charset="-122"/>
                <a:cs typeface="宋体" panose="02010600030101010101" pitchFamily="2" charset="-122"/>
              </a:rPr>
              <a:t>分析：本句是一个</a:t>
            </a:r>
            <a:r>
              <a:rPr lang="zh-CN" altLang="en-US" sz="2800" b="0" i="0" dirty="0">
                <a:effectLst/>
                <a:latin typeface="华文中宋" panose="02010600040101010101" charset="-122"/>
                <a:ea typeface="华文中宋" panose="02010600040101010101" charset="-122"/>
                <a:cs typeface="宋体" panose="02010600030101010101" pitchFamily="2" charset="-122"/>
              </a:rPr>
              <a:t>复合句，</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sz="2800">
                <a:latin typeface="Times New Roman" panose="02020603050405020304" charset="0"/>
                <a:cs typeface="Times New Roman" panose="02020603050405020304" charset="0"/>
                <a:sym typeface="+mn-ea"/>
              </a:rPr>
              <a:t>when the date of... bigger</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even if... otherwise</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a:t>
            </a:r>
            <a:r>
              <a:rPr lang="en-US" altLang="zh-CN" sz="2800" b="0" i="0" dirty="0">
                <a:effectLst/>
                <a:latin typeface="华文中宋" panose="02010600040101010101" charset="-122"/>
                <a:ea typeface="华文中宋" panose="02010600040101010101" charset="-122"/>
                <a:cs typeface="宋体" panose="02010600030101010101" pitchFamily="2" charset="-122"/>
              </a:rPr>
              <a:t>______ </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endParaRPr lang="zh-CN" altLang="en-US" sz="2800" dirty="0">
              <a:latin typeface="华文中宋" panose="02010600040101010101" charset="-122"/>
              <a:ea typeface="华文中宋" panose="02010600040101010101" charset="-122"/>
              <a:cs typeface="宋体" panose="02010600030101010101" pitchFamily="2" charset="-122"/>
              <a:sym typeface="+mn-ea"/>
            </a:endParaRPr>
          </a:p>
        </p:txBody>
      </p:sp>
      <p:sp>
        <p:nvSpPr>
          <p:cNvPr id="6" name="文本框 5"/>
          <p:cNvSpPr txBox="1"/>
          <p:nvPr/>
        </p:nvSpPr>
        <p:spPr>
          <a:xfrm>
            <a:off x="9337040" y="2851785"/>
            <a:ext cx="2316480" cy="521970"/>
          </a:xfrm>
          <a:prstGeom prst="rect">
            <a:avLst/>
          </a:prstGeom>
          <a:noFill/>
        </p:spPr>
        <p:txBody>
          <a:bodyPr wrap="non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时间状语从句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3" name="文本框 2"/>
          <p:cNvSpPr txBox="1"/>
          <p:nvPr/>
        </p:nvSpPr>
        <p:spPr>
          <a:xfrm>
            <a:off x="4151630" y="3284220"/>
            <a:ext cx="2439670" cy="521970"/>
          </a:xfrm>
          <a:prstGeom prst="rect">
            <a:avLst/>
          </a:prstGeom>
          <a:noFill/>
        </p:spPr>
        <p:txBody>
          <a:bodyPr wrap="square" rtlCol="0" anchor="t">
            <a:spAutoFit/>
          </a:bodyPr>
          <a:p>
            <a:r>
              <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让步状语从句</a:t>
            </a:r>
            <a:endPar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1" animBg="1"/>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24765" y="0"/>
            <a:ext cx="2315845" cy="521970"/>
          </a:xfrm>
          <a:prstGeom prst="rect">
            <a:avLst/>
          </a:prstGeom>
          <a:solidFill>
            <a:schemeClr val="accent6"/>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长难句分析</a:t>
            </a:r>
            <a:r>
              <a:rPr kumimoji="1" lang="en-US" altLang="zh-CN" sz="2800" b="1" dirty="0">
                <a:solidFill>
                  <a:schemeClr val="lt1"/>
                </a:solidFill>
                <a:latin typeface="微软雅黑" panose="020B0503020204020204" charset="-122"/>
                <a:ea typeface="微软雅黑" panose="020B0503020204020204" charset="-122"/>
              </a:rPr>
              <a:t> 2</a:t>
            </a:r>
            <a:endParaRPr kumimoji="1" lang="en-US" alt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119380" y="1123315"/>
            <a:ext cx="11891010" cy="3015615"/>
          </a:xfrm>
          <a:prstGeom prst="roundRect">
            <a:avLst>
              <a:gd name="adj" fmla="val 16667"/>
            </a:avLst>
          </a:prstGeom>
          <a:noFill/>
          <a:ln w="63500" cap="flat" cmpd="sng">
            <a:solidFill>
              <a:schemeClr val="accent4">
                <a:lumMod val="75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263525" y="4798060"/>
            <a:ext cx="967740" cy="521970"/>
          </a:xfrm>
          <a:prstGeom prst="rect">
            <a:avLst/>
          </a:prstGeom>
          <a:solidFill>
            <a:srgbClr val="0070C0"/>
          </a:solidFill>
        </p:spPr>
        <p:txBody>
          <a:bodyPr wrap="square" rtlCol="0">
            <a:spAutoFit/>
          </a:bodyPr>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343025" y="4654550"/>
            <a:ext cx="10698480" cy="1383665"/>
          </a:xfrm>
          <a:prstGeom prst="rect">
            <a:avLst/>
          </a:prstGeom>
          <a:noFill/>
        </p:spPr>
        <p:txBody>
          <a:bodyPr wrap="square" rtlCol="0">
            <a:spAutoFit/>
          </a:bodyPr>
          <a:p>
            <a:pPr algn="l">
              <a:buClrTx/>
              <a:buSzTx/>
              <a:buFontTx/>
            </a:pPr>
            <a:r>
              <a:rPr sz="2800">
                <a:latin typeface="华文中宋" panose="02010600040101010101" charset="-122"/>
                <a:ea typeface="华文中宋" panose="02010600040101010101" charset="-122"/>
                <a:cs typeface="华文中宋" panose="02010600040101010101" charset="-122"/>
              </a:rPr>
              <a:t>对这种错觉的一种常见解释是，当月亮靠近地平线时，与天空并列的树木或建筑物会欺骗你的大脑，让</a:t>
            </a:r>
            <a:r>
              <a:rPr lang="zh-CN" sz="2800">
                <a:latin typeface="华文中宋" panose="02010600040101010101" charset="-122"/>
                <a:ea typeface="华文中宋" panose="02010600040101010101" charset="-122"/>
                <a:cs typeface="华文中宋" panose="02010600040101010101" charset="-122"/>
              </a:rPr>
              <a:t>你</a:t>
            </a:r>
            <a:r>
              <a:rPr sz="2800">
                <a:latin typeface="华文中宋" panose="02010600040101010101" charset="-122"/>
                <a:ea typeface="华文中宋" panose="02010600040101010101" charset="-122"/>
                <a:cs typeface="华文中宋" panose="02010600040101010101" charset="-122"/>
              </a:rPr>
              <a:t>认为月亮离地球更近，因此</a:t>
            </a:r>
            <a:r>
              <a:rPr lang="zh-CN" sz="2800">
                <a:latin typeface="华文中宋" panose="02010600040101010101" charset="-122"/>
                <a:ea typeface="华文中宋" panose="02010600040101010101" charset="-122"/>
                <a:cs typeface="华文中宋" panose="02010600040101010101" charset="-122"/>
              </a:rPr>
              <a:t>显得</a:t>
            </a:r>
            <a:r>
              <a:rPr sz="2800">
                <a:latin typeface="华文中宋" panose="02010600040101010101" charset="-122"/>
                <a:ea typeface="华文中宋" panose="02010600040101010101" charset="-122"/>
                <a:cs typeface="华文中宋" panose="02010600040101010101" charset="-122"/>
              </a:rPr>
              <a:t>特别大。</a:t>
            </a:r>
            <a:r>
              <a:rPr sz="24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11" name="文本框 10"/>
          <p:cNvSpPr txBox="1"/>
          <p:nvPr/>
        </p:nvSpPr>
        <p:spPr>
          <a:xfrm>
            <a:off x="3143250" y="3500755"/>
            <a:ext cx="1933575" cy="521970"/>
          </a:xfrm>
          <a:prstGeom prst="rect">
            <a:avLst/>
          </a:prstGeom>
          <a:noFill/>
        </p:spPr>
        <p:txBody>
          <a:bodyPr wrap="squar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后置定语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6" name="文本框 5"/>
          <p:cNvSpPr txBox="1"/>
          <p:nvPr/>
        </p:nvSpPr>
        <p:spPr>
          <a:xfrm>
            <a:off x="9912350" y="2565400"/>
            <a:ext cx="1605280" cy="521970"/>
          </a:xfrm>
          <a:prstGeom prst="rect">
            <a:avLst/>
          </a:prstGeom>
          <a:noFill/>
        </p:spPr>
        <p:txBody>
          <a:bodyPr wrap="none" rtlCol="0" anchor="t">
            <a:spAutoFit/>
          </a:bodyPr>
          <a:p>
            <a:r>
              <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表语从句</a:t>
            </a:r>
            <a:endPar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3791585" y="3068955"/>
            <a:ext cx="2316480" cy="521970"/>
          </a:xfrm>
          <a:prstGeom prst="rect">
            <a:avLst/>
          </a:prstGeom>
          <a:noFill/>
        </p:spPr>
        <p:txBody>
          <a:bodyPr wrap="non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时间状语从句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2" name="文本框 1"/>
          <p:cNvSpPr txBox="1"/>
          <p:nvPr/>
        </p:nvSpPr>
        <p:spPr>
          <a:xfrm>
            <a:off x="5591810" y="3512185"/>
            <a:ext cx="3864610" cy="521970"/>
          </a:xfrm>
          <a:prstGeom prst="rect">
            <a:avLst/>
          </a:prstGeom>
          <a:noFill/>
        </p:spPr>
        <p:txBody>
          <a:bodyPr wrap="square" rtlCol="0" anchor="t">
            <a:spAutoFit/>
          </a:bodyPr>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“tree or buildings”</a:t>
            </a:r>
            <a:endPar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335280" y="3501390"/>
            <a:ext cx="2316480" cy="521970"/>
          </a:xfrm>
          <a:prstGeom prst="rect">
            <a:avLst/>
          </a:prstGeom>
          <a:noFill/>
        </p:spPr>
        <p:txBody>
          <a:bodyPr wrap="none" rtlCol="0" anchor="t">
            <a:spAutoFit/>
          </a:bodyPr>
          <a:p>
            <a:r>
              <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过去分词短语</a:t>
            </a:r>
            <a:endPar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16" name="文本框 15"/>
          <p:cNvSpPr txBox="1"/>
          <p:nvPr/>
        </p:nvSpPr>
        <p:spPr>
          <a:xfrm>
            <a:off x="262890" y="1264285"/>
            <a:ext cx="11881485" cy="27698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algn="l"/>
            <a:r>
              <a:rPr sz="3000">
                <a:latin typeface="Times New Roman" panose="02020603050405020304" charset="0"/>
                <a:cs typeface="Times New Roman" panose="02020603050405020304" charset="0"/>
                <a:sym typeface="+mn-ea"/>
              </a:rPr>
              <a:t>One common explan</a:t>
            </a:r>
            <a:r>
              <a:rPr lang="en-US" sz="3000">
                <a:latin typeface="Times New Roman" panose="02020603050405020304" charset="0"/>
                <a:cs typeface="Times New Roman" panose="02020603050405020304" charset="0"/>
                <a:sym typeface="+mn-ea"/>
              </a:rPr>
              <a:t>ation</a:t>
            </a:r>
            <a:r>
              <a:rPr sz="3000">
                <a:latin typeface="Times New Roman" panose="02020603050405020304" charset="0"/>
                <a:cs typeface="Times New Roman" panose="02020603050405020304" charset="0"/>
                <a:sym typeface="+mn-ea"/>
              </a:rPr>
              <a:t> for the illusion is </a:t>
            </a:r>
            <a:r>
              <a:rPr sz="3000">
                <a:solidFill>
                  <a:schemeClr val="accent2"/>
                </a:solidFill>
                <a:latin typeface="Times New Roman" panose="02020603050405020304" charset="0"/>
                <a:cs typeface="Times New Roman" panose="02020603050405020304" charset="0"/>
                <a:sym typeface="+mn-ea"/>
              </a:rPr>
              <a:t>that </a:t>
            </a:r>
            <a:r>
              <a:rPr sz="3000">
                <a:solidFill>
                  <a:schemeClr val="accent5"/>
                </a:solidFill>
                <a:latin typeface="Times New Roman" panose="02020603050405020304" charset="0"/>
                <a:cs typeface="Times New Roman" panose="02020603050405020304" charset="0"/>
                <a:sym typeface="+mn-ea"/>
              </a:rPr>
              <a:t>when the moon is near the horizon</a:t>
            </a:r>
            <a:r>
              <a:rPr sz="3000">
                <a:solidFill>
                  <a:schemeClr val="accent2"/>
                </a:solidFill>
                <a:latin typeface="Times New Roman" panose="02020603050405020304" charset="0"/>
                <a:cs typeface="Times New Roman" panose="02020603050405020304" charset="0"/>
                <a:sym typeface="+mn-ea"/>
              </a:rPr>
              <a:t>, trees or buildings </a:t>
            </a:r>
            <a:r>
              <a:rPr sz="3000">
                <a:solidFill>
                  <a:schemeClr val="accent6">
                    <a:lumMod val="75000"/>
                  </a:schemeClr>
                </a:solidFill>
                <a:latin typeface="Times New Roman" panose="02020603050405020304" charset="0"/>
                <a:cs typeface="Times New Roman" panose="02020603050405020304" charset="0"/>
                <a:sym typeface="+mn-ea"/>
              </a:rPr>
              <a:t>juxtaposed against the sky</a:t>
            </a:r>
            <a:r>
              <a:rPr sz="3000">
                <a:solidFill>
                  <a:schemeClr val="accent2"/>
                </a:solidFill>
                <a:latin typeface="Times New Roman" panose="02020603050405020304" charset="0"/>
                <a:cs typeface="Times New Roman" panose="02020603050405020304" charset="0"/>
                <a:sym typeface="+mn-ea"/>
              </a:rPr>
              <a:t> fool your brain into perceiving the moon as closer to Earth, and therefore extra big</a:t>
            </a:r>
            <a:r>
              <a:rPr sz="3000">
                <a:latin typeface="Times New Roman" panose="02020603050405020304" charset="0"/>
                <a:cs typeface="Times New Roman" panose="02020603050405020304" charset="0"/>
                <a:sym typeface="+mn-ea"/>
              </a:rPr>
              <a:t>.</a:t>
            </a:r>
            <a:endParaRPr sz="3000" b="0" i="0">
              <a:effectLst/>
              <a:latin typeface="Times New Roman" panose="02020603050405020304" charset="0"/>
              <a:cs typeface="Times New Roman" panose="02020603050405020304" charset="0"/>
            </a:endParaRPr>
          </a:p>
          <a:p>
            <a:pPr algn="l"/>
            <a:r>
              <a:rPr lang="en-US" altLang="zh-CN" sz="3000" dirty="0">
                <a:latin typeface="华文中宋" panose="02010600040101010101" charset="-122"/>
                <a:ea typeface="华文中宋" panose="02010600040101010101" charset="-122"/>
                <a:cs typeface="宋体" panose="02010600030101010101" pitchFamily="2" charset="-122"/>
                <a:sym typeface="+mn-ea"/>
              </a:rPr>
              <a:t>分析：本句是一个</a:t>
            </a:r>
            <a:r>
              <a:rPr lang="zh-CN" altLang="en-US" sz="3000" dirty="0">
                <a:latin typeface="华文中宋" panose="02010600040101010101" charset="-122"/>
                <a:ea typeface="华文中宋" panose="02010600040101010101" charset="-122"/>
                <a:cs typeface="宋体" panose="02010600030101010101" pitchFamily="2" charset="-122"/>
                <a:sym typeface="+mn-ea"/>
              </a:rPr>
              <a:t>复合句，</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en-US" altLang="zh-CN" sz="3000">
                <a:latin typeface="Times New Roman" panose="02020603050405020304" charset="0"/>
                <a:cs typeface="Times New Roman" panose="02020603050405020304" charset="0"/>
                <a:sym typeface="+mn-ea"/>
              </a:rPr>
              <a:t>that when the moon... big</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zh-CN" altLang="en-US" sz="3000" dirty="0">
                <a:latin typeface="华文中宋" panose="02010600040101010101" charset="-122"/>
                <a:ea typeface="华文中宋" panose="02010600040101010101" charset="-122"/>
                <a:cs typeface="宋体" panose="02010600030101010101" pitchFamily="2" charset="-122"/>
                <a:sym typeface="+mn-ea"/>
              </a:rPr>
              <a:t>是</a:t>
            </a:r>
            <a:r>
              <a:rPr lang="en-US" altLang="zh-CN" sz="30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3000" dirty="0">
                <a:latin typeface="华文中宋" panose="02010600040101010101" charset="-122"/>
                <a:ea typeface="华文中宋" panose="02010600040101010101" charset="-122"/>
                <a:cs typeface="宋体" panose="02010600030101010101" pitchFamily="2" charset="-122"/>
                <a:sym typeface="+mn-ea"/>
              </a:rPr>
              <a:t>，</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en-US" altLang="zh-CN" sz="3000" dirty="0">
                <a:latin typeface="Times New Roman" panose="02020603050405020304" charset="0"/>
                <a:ea typeface="华文中宋" panose="02010600040101010101" charset="-122"/>
                <a:cs typeface="Times New Roman" panose="02020603050405020304" charset="0"/>
                <a:sym typeface="+mn-ea"/>
              </a:rPr>
              <a:t>when... horizon</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zh-CN" altLang="en-US" sz="3000" dirty="0">
                <a:latin typeface="华文中宋" panose="02010600040101010101" charset="-122"/>
                <a:ea typeface="华文中宋" panose="02010600040101010101" charset="-122"/>
                <a:cs typeface="宋体" panose="02010600030101010101" pitchFamily="2" charset="-122"/>
                <a:sym typeface="+mn-ea"/>
              </a:rPr>
              <a:t>是</a:t>
            </a:r>
            <a:r>
              <a:rPr lang="en-US" altLang="zh-CN" sz="3000" dirty="0">
                <a:latin typeface="华文中宋" panose="02010600040101010101" charset="-122"/>
                <a:ea typeface="华文中宋" panose="02010600040101010101" charset="-122"/>
                <a:cs typeface="宋体" panose="02010600030101010101" pitchFamily="2" charset="-122"/>
                <a:sym typeface="+mn-ea"/>
              </a:rPr>
              <a:t>____________</a:t>
            </a:r>
            <a:r>
              <a:rPr lang="zh-CN" altLang="en-US" sz="3000" dirty="0">
                <a:latin typeface="华文中宋" panose="02010600040101010101" charset="-122"/>
                <a:ea typeface="华文中宋" panose="02010600040101010101" charset="-122"/>
                <a:cs typeface="宋体" panose="02010600030101010101" pitchFamily="2" charset="-122"/>
                <a:sym typeface="+mn-ea"/>
              </a:rPr>
              <a:t>；</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en-US" altLang="zh-CN" sz="3000">
                <a:latin typeface="Times New Roman" panose="02020603050405020304" charset="0"/>
                <a:cs typeface="Times New Roman" panose="02020603050405020304" charset="0"/>
                <a:sym typeface="+mn-ea"/>
              </a:rPr>
              <a:t>juxtaposed against the sky</a:t>
            </a:r>
            <a:r>
              <a:rPr lang="en-US" altLang="zh-CN" sz="3000" dirty="0">
                <a:latin typeface="华文中宋" panose="02010600040101010101" charset="-122"/>
                <a:ea typeface="华文中宋" panose="02010600040101010101" charset="-122"/>
                <a:cs typeface="宋体" panose="02010600030101010101" pitchFamily="2" charset="-122"/>
                <a:sym typeface="+mn-ea"/>
              </a:rPr>
              <a:t>”</a:t>
            </a:r>
            <a:r>
              <a:rPr lang="zh-CN" altLang="en-US" sz="3000" dirty="0">
                <a:latin typeface="华文中宋" panose="02010600040101010101" charset="-122"/>
                <a:ea typeface="华文中宋" panose="02010600040101010101" charset="-122"/>
                <a:cs typeface="宋体" panose="02010600030101010101" pitchFamily="2" charset="-122"/>
                <a:sym typeface="+mn-ea"/>
              </a:rPr>
              <a:t>是</a:t>
            </a:r>
            <a:r>
              <a:rPr lang="en-US" altLang="zh-CN" sz="3000" dirty="0">
                <a:latin typeface="华文中宋" panose="02010600040101010101" charset="-122"/>
                <a:ea typeface="华文中宋" panose="02010600040101010101" charset="-122"/>
                <a:cs typeface="宋体" panose="02010600030101010101" pitchFamily="2" charset="-122"/>
                <a:sym typeface="+mn-ea"/>
              </a:rPr>
              <a:t>_____________</a:t>
            </a:r>
            <a:r>
              <a:rPr lang="zh-CN" altLang="en-US" sz="3000" dirty="0">
                <a:latin typeface="华文中宋" panose="02010600040101010101" charset="-122"/>
                <a:ea typeface="华文中宋" panose="02010600040101010101" charset="-122"/>
                <a:cs typeface="宋体" panose="02010600030101010101" pitchFamily="2" charset="-122"/>
                <a:sym typeface="+mn-ea"/>
              </a:rPr>
              <a:t>作</a:t>
            </a:r>
            <a:r>
              <a:rPr lang="en-US" altLang="zh-CN" sz="30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3000" dirty="0">
                <a:latin typeface="华文中宋" panose="02010600040101010101" charset="-122"/>
                <a:ea typeface="华文中宋" panose="02010600040101010101" charset="-122"/>
                <a:cs typeface="宋体" panose="02010600030101010101" pitchFamily="2" charset="-122"/>
                <a:sym typeface="+mn-ea"/>
              </a:rPr>
              <a:t>修饰</a:t>
            </a:r>
            <a:r>
              <a:rPr lang="en-US" altLang="zh-CN" sz="3000" dirty="0">
                <a:latin typeface="华文中宋" panose="02010600040101010101" charset="-122"/>
                <a:ea typeface="华文中宋" panose="02010600040101010101" charset="-122"/>
                <a:cs typeface="宋体" panose="02010600030101010101" pitchFamily="2" charset="-122"/>
                <a:sym typeface="+mn-ea"/>
              </a:rPr>
              <a:t>______________</a:t>
            </a:r>
            <a:r>
              <a:rPr lang="zh-CN" altLang="en-US" sz="3000" dirty="0">
                <a:latin typeface="华文中宋" panose="02010600040101010101" charset="-122"/>
                <a:ea typeface="华文中宋" panose="02010600040101010101" charset="-122"/>
                <a:cs typeface="宋体" panose="02010600030101010101" pitchFamily="2" charset="-122"/>
                <a:sym typeface="+mn-ea"/>
              </a:rPr>
              <a:t>。</a:t>
            </a:r>
            <a:endParaRPr kumimoji="0" lang="zh-CN" altLang="en-US" sz="3000" b="0" i="0" u="none" strike="noStrike" cap="none" spc="0" normalizeH="0" baseline="0">
              <a:ln>
                <a:noFill/>
              </a:ln>
              <a:solidFill>
                <a:srgbClr val="000000"/>
              </a:solidFill>
              <a:effectLst/>
              <a:uFillTx/>
              <a:latin typeface="+mj-lt"/>
              <a:ea typeface="+mj-ea"/>
              <a:cs typeface="+mj-cs"/>
              <a:sym typeface="Calibri" panose="020F0502020204030204"/>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1" animBg="1"/>
      <p:bldP spid="11" grpId="0"/>
      <p:bldP spid="11" grpId="1"/>
      <p:bldP spid="6" grpId="0"/>
      <p:bldP spid="14" grpId="0"/>
      <p:bldP spid="2" grpId="0"/>
      <p:bldP spid="2" grpId="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836670"/>
            <a:ext cx="11800205" cy="25800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3933190"/>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While other hypotheses abound, the moon illusion still holds some intrigue for scientists — and anyone who takes the time to sit back and savor this lunar mystery.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79425" y="53733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58925" y="5352415"/>
            <a:ext cx="10439400" cy="891540"/>
          </a:xfrm>
          <a:prstGeom prst="rect">
            <a:avLst/>
          </a:prstGeom>
          <a:noFill/>
        </p:spPr>
        <p:txBody>
          <a:bodyPr wrap="square" rtlCol="0">
            <a:spAutoFit/>
          </a:bodyPr>
          <a:lstStyle/>
          <a:p>
            <a:pPr algn="l">
              <a:buClrTx/>
              <a:buSzTx/>
              <a:buFontTx/>
            </a:pPr>
            <a:r>
              <a:rPr sz="2600">
                <a:ea typeface="华文中宋" panose="02010600040101010101" charset="-122"/>
              </a:rPr>
              <a:t>虽然其他假设比比皆是，但月径幻觉仍然对科学家</a:t>
            </a:r>
            <a:r>
              <a:rPr lang="zh-CN" sz="2600">
                <a:ea typeface="华文中宋" panose="02010600040101010101" charset="-122"/>
              </a:rPr>
              <a:t>以及任何愿意</a:t>
            </a:r>
            <a:r>
              <a:rPr sz="2600">
                <a:ea typeface="华文中宋" panose="02010600040101010101" charset="-122"/>
                <a:sym typeface="+mn-ea"/>
              </a:rPr>
              <a:t>花时间坐下来细细品味这个月球之谜的人</a:t>
            </a:r>
            <a:r>
              <a:rPr sz="2600">
                <a:ea typeface="华文中宋" panose="02010600040101010101" charset="-122"/>
              </a:rPr>
              <a:t>产生</a:t>
            </a:r>
            <a:r>
              <a:rPr lang="zh-CN" sz="2600">
                <a:ea typeface="华文中宋" panose="02010600040101010101" charset="-122"/>
              </a:rPr>
              <a:t>一定的</a:t>
            </a:r>
            <a:r>
              <a:rPr sz="2600">
                <a:ea typeface="华文中宋" panose="02010600040101010101" charset="-122"/>
              </a:rPr>
              <a:t>吸引力。</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946150"/>
            <a:ext cx="11856085" cy="228600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8605" y="1054735"/>
            <a:ext cx="11708765"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Dubbed the moon illusion, this phenomenon has been witnessed for thousands of years, a visual trickery that takes place all in the mind.</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2047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43660" y="2126615"/>
            <a:ext cx="1072832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这种被称为月径幻觉的现象数千年</a:t>
            </a:r>
            <a:r>
              <a:rPr lang="zh-CN" sz="2600">
                <a:ea typeface="华文中宋" panose="02010600040101010101" charset="-122"/>
                <a:cs typeface="Times New Roman" panose="02020603050405020304" charset="0"/>
              </a:rPr>
              <a:t>以来都被人观测到过</a:t>
            </a:r>
            <a:r>
              <a:rPr sz="2600">
                <a:ea typeface="华文中宋" panose="02010600040101010101" charset="-122"/>
                <a:cs typeface="Times New Roman" panose="02020603050405020304" charset="0"/>
              </a:rPr>
              <a:t>，这是一种在脑海中发生的视觉</a:t>
            </a:r>
            <a:r>
              <a:rPr lang="zh-CN" sz="2600">
                <a:ea typeface="华文中宋" panose="02010600040101010101" charset="-122"/>
                <a:cs typeface="Times New Roman" panose="02020603050405020304" charset="0"/>
              </a:rPr>
              <a:t>幻象</a:t>
            </a:r>
            <a:r>
              <a:rPr sz="2600">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776095" y="260350"/>
            <a:ext cx="8721725" cy="521970"/>
          </a:xfrm>
          <a:prstGeom prst="rect">
            <a:avLst/>
          </a:prstGeom>
          <a:ln w="12700">
            <a:miter lim="400000"/>
          </a:ln>
        </p:spPr>
        <p:txBody>
          <a:bodyPr wrap="square" lIns="45719" rIns="45719">
            <a:spAutoFit/>
          </a:bodyPr>
          <a:p>
            <a:pPr algn="ctr">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2800">
                <a:solidFill>
                  <a:srgbClr val="000000"/>
                </a:solidFill>
                <a:latin typeface="+mj-ea"/>
                <a:ea typeface="+mj-ea"/>
                <a:cs typeface="Arial" panose="020B0604020202020204" pitchFamily="34" charset="0"/>
              </a:rPr>
              <a:t>5. CNN听力 05/11/22</a:t>
            </a:r>
            <a:r>
              <a:t>    </a:t>
            </a:r>
            <a:r>
              <a:rPr lang="zh-CN" sz="2800"/>
              <a:t>新墨西哥州山火和干旱</a:t>
            </a:r>
            <a:r>
              <a:rPr lang="zh-CN" altLang="en-US" sz="2800">
                <a:cs typeface="Arial" panose="020B0604020202020204" pitchFamily="34" charset="0"/>
              </a:rPr>
              <a:t>  </a:t>
            </a:r>
            <a:r>
              <a:rPr sz="2800"/>
              <a:t> </a:t>
            </a:r>
            <a:endParaRPr sz="2800"/>
          </a:p>
        </p:txBody>
      </p:sp>
      <p:pic>
        <p:nvPicPr>
          <p:cNvPr id="100" name="图片 99"/>
          <p:cNvPicPr>
            <a:picLocks noChangeAspect="1"/>
          </p:cNvPicPr>
          <p:nvPr>
            <p:custDataLst>
              <p:tags r:id="rId1"/>
            </p:custDataLst>
          </p:nvPr>
        </p:nvPicPr>
        <p:blipFill>
          <a:blip r:embed="rId2"/>
          <a:stretch>
            <a:fillRect/>
          </a:stretch>
        </p:blipFill>
        <p:spPr>
          <a:xfrm>
            <a:off x="269875" y="1043940"/>
            <a:ext cx="11653520" cy="5536565"/>
          </a:xfrm>
          <a:prstGeom prst="rect">
            <a:avLst/>
          </a:prstGeom>
          <a:noFill/>
          <a:ln w="9525">
            <a:noFill/>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473063"/>
            <a:ext cx="12180576" cy="6184265"/>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Two different natural disasters headline today</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show as we </a:t>
            </a:r>
            <a:r>
              <a:rPr lang="en-US" altLang="zh-CN" sz="2200">
                <a:solidFill>
                  <a:srgbClr val="0000FF"/>
                </a:solidFill>
                <a:latin typeface="Times New Roman" panose="02020603050405020304" charset="0"/>
                <a:ea typeface="+mj-ea"/>
                <a:cs typeface="Times New Roman" panose="02020603050405020304" charset="0"/>
              </a:rPr>
              <a:t>wrap up</a:t>
            </a:r>
            <a:r>
              <a:rPr sz="2200">
                <a:latin typeface="Times New Roman" panose="02020603050405020304" charset="0"/>
                <a:cs typeface="Times New Roman" panose="02020603050405020304" charset="0"/>
              </a:rPr>
              <a:t> the first full week of May. I</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m Carl Azuz.</a:t>
            </a: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Right now, there are seven </a:t>
            </a:r>
            <a:r>
              <a:rPr lang="en-US" sz="2200">
                <a:latin typeface="Times New Roman" panose="02020603050405020304" charset="0"/>
                <a:cs typeface="Times New Roman" panose="02020603050405020304" charset="0"/>
              </a:rPr>
              <a:t>________ </a:t>
            </a:r>
            <a:r>
              <a:rPr sz="2200">
                <a:latin typeface="Times New Roman" panose="02020603050405020304" charset="0"/>
                <a:cs typeface="Times New Roman" panose="02020603050405020304" charset="0"/>
              </a:rPr>
              <a:t>burning in the U.S. state of New Mexico. The National Interagency Fire Center says that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the most in any state. And while seven might not seem like a huge number in a state that sees hundreds of wildfires every year, the largest one is the second biggest New Mexico has had </a:t>
            </a:r>
            <a:r>
              <a:rPr lang="en-US" sz="2200">
                <a:latin typeface="Times New Roman" panose="02020603050405020304" charset="0"/>
                <a:cs typeface="Times New Roman" panose="02020603050405020304" charset="0"/>
              </a:rPr>
              <a:t>_________</a:t>
            </a:r>
            <a:r>
              <a:rPr sz="2200">
                <a:latin typeface="Times New Roman" panose="02020603050405020304" charset="0"/>
                <a:cs typeface="Times New Roman" panose="02020603050405020304" charset="0"/>
              </a:rPr>
              <a:t>. More than 170 homes have been destroyed in the northern part of the state. Thousands of other houses have been </a:t>
            </a:r>
            <a:r>
              <a:rPr lang="en-US" sz="2200">
                <a:latin typeface="Times New Roman" panose="02020603050405020304" charset="0"/>
                <a:cs typeface="Times New Roman" panose="02020603050405020304" charset="0"/>
              </a:rPr>
              <a:t>_________</a:t>
            </a:r>
            <a:r>
              <a:rPr sz="2200">
                <a:latin typeface="Times New Roman" panose="02020603050405020304" charset="0"/>
                <a:cs typeface="Times New Roman" panose="02020603050405020304" charset="0"/>
              </a:rPr>
              <a:t>. And if this largest fire, the Hermits Peak</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Calf Canyon Fire continues to grow, it could threaten more than </a:t>
            </a:r>
            <a:r>
              <a:rPr lang="en-US" sz="2200">
                <a:latin typeface="Times New Roman" panose="02020603050405020304" charset="0"/>
                <a:cs typeface="Times New Roman" panose="02020603050405020304" charset="0"/>
              </a:rPr>
              <a:t>_______</a:t>
            </a:r>
            <a:r>
              <a:rPr sz="2200">
                <a:latin typeface="Times New Roman" panose="02020603050405020304" charset="0"/>
                <a:cs typeface="Times New Roman" panose="02020603050405020304" charset="0"/>
              </a:rPr>
              <a:t> homes in the days ahead. Earlier this week, NASA reported that the </a:t>
            </a:r>
            <a:r>
              <a:rPr lang="en-US" altLang="zh-CN" sz="2200">
                <a:solidFill>
                  <a:srgbClr val="0000FF"/>
                </a:solidFill>
                <a:latin typeface="Times New Roman" panose="02020603050405020304" charset="0"/>
                <a:ea typeface="+mj-ea"/>
                <a:cs typeface="Times New Roman" panose="02020603050405020304" charset="0"/>
              </a:rPr>
              <a:t>blaze </a:t>
            </a:r>
            <a:r>
              <a:rPr sz="2200">
                <a:latin typeface="Times New Roman" panose="02020603050405020304" charset="0"/>
                <a:cs typeface="Times New Roman" panose="02020603050405020304" charset="0"/>
              </a:rPr>
              <a:t>was 20 percent contained, meaning firefighters had blocked it from spreading over </a:t>
            </a:r>
            <a:r>
              <a:rPr lang="en-US" sz="2200">
                <a:latin typeface="Times New Roman" panose="02020603050405020304" charset="0"/>
                <a:cs typeface="Times New Roman" panose="02020603050405020304" charset="0"/>
              </a:rPr>
              <a:t>_______</a:t>
            </a:r>
            <a:r>
              <a:rPr sz="2200">
                <a:latin typeface="Times New Roman" panose="02020603050405020304" charset="0"/>
                <a:cs typeface="Times New Roman" panose="02020603050405020304" charset="0"/>
              </a:rPr>
              <a:t> of the total area it covered, but local governments said they didn</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t think authorities would have complete control of the fire </a:t>
            </a:r>
            <a:r>
              <a:rPr lang="en-US" sz="2200">
                <a:latin typeface="Times New Roman" panose="02020603050405020304" charset="0"/>
                <a:cs typeface="Times New Roman" panose="02020603050405020304" charset="0"/>
              </a:rPr>
              <a:t>____________</a:t>
            </a:r>
            <a:r>
              <a:rPr sz="2200">
                <a:latin typeface="Times New Roman" panose="02020603050405020304" charset="0"/>
                <a:cs typeface="Times New Roman" panose="02020603050405020304" charset="0"/>
              </a:rPr>
              <a:t>.</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Like other parts of the American West, New Mexico has been experiencing a severe </a:t>
            </a:r>
            <a:r>
              <a:rPr lang="en-US" sz="2200">
                <a:latin typeface="Times New Roman" panose="02020603050405020304" charset="0"/>
                <a:cs typeface="Times New Roman" panose="02020603050405020304" charset="0"/>
              </a:rPr>
              <a:t>_______</a:t>
            </a:r>
            <a:r>
              <a:rPr sz="2200">
                <a:latin typeface="Times New Roman" panose="02020603050405020304" charset="0"/>
                <a:cs typeface="Times New Roman" panose="02020603050405020304" charset="0"/>
              </a:rPr>
              <a:t>. It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affected almost 99 percent of the state, according to the U.S. drought monitor. That makes fire conditions worse. Governor Michele Lujan Grisham asked the federal government to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a disaster in New Mexico. President Joe Biden did that. What it means is that government help in the form of money and </a:t>
            </a:r>
            <a:r>
              <a:rPr lang="en-US" sz="2200">
                <a:latin typeface="Times New Roman" panose="02020603050405020304" charset="0"/>
                <a:cs typeface="Times New Roman" panose="02020603050405020304" charset="0"/>
              </a:rPr>
              <a:t>_________________</a:t>
            </a:r>
            <a:r>
              <a:rPr sz="2200">
                <a:latin typeface="Times New Roman" panose="02020603050405020304" charset="0"/>
                <a:cs typeface="Times New Roman" panose="02020603050405020304" charset="0"/>
              </a:rPr>
              <a:t> has been sped up to the state. Governor Grisham said New Mexico has emergency funds of its own to fight the fires but that it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not enough. According to the National Weather Service, the average number of acres that wildfires burn in New Mexico each year is around </a:t>
            </a:r>
            <a:r>
              <a:rPr lang="en-US" sz="2200">
                <a:latin typeface="Times New Roman" panose="02020603050405020304" charset="0"/>
                <a:cs typeface="Times New Roman" panose="02020603050405020304" charset="0"/>
              </a:rPr>
              <a:t>________</a:t>
            </a:r>
            <a:r>
              <a:rPr sz="2200">
                <a:latin typeface="Times New Roman" panose="02020603050405020304" charset="0"/>
                <a:cs typeface="Times New Roman" panose="02020603050405020304" charset="0"/>
              </a:rPr>
              <a:t>. That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about how much has burned so far in this year</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fire season.</a:t>
            </a:r>
            <a:endParaRPr sz="22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5" name="CNN 05.11.2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52530" y="6236970"/>
            <a:ext cx="619125" cy="619125"/>
          </a:xfrm>
          <a:prstGeom prst="rect">
            <a:avLst/>
          </a:prstGeom>
        </p:spPr>
      </p:pic>
      <p:sp>
        <p:nvSpPr>
          <p:cNvPr id="3" name="文本框 2"/>
          <p:cNvSpPr txBox="1"/>
          <p:nvPr/>
        </p:nvSpPr>
        <p:spPr>
          <a:xfrm>
            <a:off x="3935095" y="836930"/>
            <a:ext cx="11036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wildfires</a:t>
            </a:r>
            <a:r>
              <a:rPr sz="2200">
                <a:latin typeface="Times New Roman" panose="02020603050405020304" charset="0"/>
                <a:cs typeface="Times New Roman" panose="02020603050405020304" charset="0"/>
                <a:sym typeface="+mn-ea"/>
              </a:rPr>
              <a:t> </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4" name="文本框 3"/>
          <p:cNvSpPr txBox="1"/>
          <p:nvPr/>
        </p:nvSpPr>
        <p:spPr>
          <a:xfrm>
            <a:off x="1991360" y="1844675"/>
            <a:ext cx="14763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in decades</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6" name="文本框 5"/>
          <p:cNvSpPr txBox="1"/>
          <p:nvPr/>
        </p:nvSpPr>
        <p:spPr>
          <a:xfrm>
            <a:off x="4366895" y="2205355"/>
            <a:ext cx="13493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evacuated</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7" name="文本框 6"/>
          <p:cNvSpPr txBox="1"/>
          <p:nvPr/>
        </p:nvSpPr>
        <p:spPr>
          <a:xfrm>
            <a:off x="5951855" y="2565400"/>
            <a:ext cx="11036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15,000</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8" name="文本框 7"/>
          <p:cNvSpPr txBox="1"/>
          <p:nvPr/>
        </p:nvSpPr>
        <p:spPr>
          <a:xfrm>
            <a:off x="9984105" y="3839210"/>
            <a:ext cx="11036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drought</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9" name="文本框 8"/>
          <p:cNvSpPr txBox="1"/>
          <p:nvPr/>
        </p:nvSpPr>
        <p:spPr>
          <a:xfrm>
            <a:off x="622935" y="3213100"/>
            <a:ext cx="12350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one-fifth</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0" name="文本框 9"/>
          <p:cNvSpPr txBox="1"/>
          <p:nvPr/>
        </p:nvSpPr>
        <p:spPr>
          <a:xfrm>
            <a:off x="3863340" y="3500755"/>
            <a:ext cx="160020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anytime soon</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1" name="文本框 10"/>
          <p:cNvSpPr txBox="1"/>
          <p:nvPr/>
        </p:nvSpPr>
        <p:spPr>
          <a:xfrm>
            <a:off x="8472170" y="4581525"/>
            <a:ext cx="11036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declare </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2" name="文本框 11"/>
          <p:cNvSpPr txBox="1"/>
          <p:nvPr/>
        </p:nvSpPr>
        <p:spPr>
          <a:xfrm>
            <a:off x="9119870" y="5877560"/>
            <a:ext cx="105600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300,000</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13" name="文本框 12"/>
          <p:cNvSpPr txBox="1"/>
          <p:nvPr/>
        </p:nvSpPr>
        <p:spPr>
          <a:xfrm>
            <a:off x="137795" y="5229225"/>
            <a:ext cx="21996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recovery assistance</a:t>
            </a:r>
            <a:endParaRPr kumimoji="0" lang="zh-CN" altLang="en-US" sz="2200" b="0" i="0" u="none" strike="noStrike" cap="none" spc="0" normalizeH="0" baseline="0">
              <a:ln>
                <a:noFill/>
              </a:ln>
              <a:solidFill>
                <a:srgbClr val="000000"/>
              </a:solidFill>
              <a:effectLst/>
              <a:uFillTx/>
              <a:latin typeface="+mj-lt"/>
              <a:ea typeface="+mj-ea"/>
              <a:cs typeface="+mj-cs"/>
              <a:sym typeface="Calibri" panose="020F0502020204030204"/>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3" grpId="0" animBg="1"/>
      <p:bldP spid="4" grpId="0" animBg="1"/>
      <p:bldP spid="6" grpId="0" animBg="1"/>
      <p:bldP spid="7" grpId="0" animBg="1"/>
      <p:bldP spid="9" grpId="0" animBg="1"/>
      <p:bldP spid="10" grpId="0" animBg="1"/>
      <p:bldP spid="8" grpId="0" animBg="1"/>
      <p:bldP spid="11" grpId="0" animBg="1"/>
      <p:bldP spid="13"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wrap up</a:t>
            </a:r>
            <a:r>
              <a:rPr lang="en-US" altLang="zh-CN" sz="2800">
                <a:latin typeface="Times New Roman" panose="02020603050405020304" charset="0"/>
                <a:ea typeface="华文中宋" panose="02010600040101010101" charset="-122"/>
                <a:cs typeface="Times New Roman" panose="02020603050405020304" charset="0"/>
                <a:sym typeface="+mn-ea"/>
              </a:rPr>
              <a:t>: to complete sth such as an agreement or a meeting in an acceptable way    </a:t>
            </a:r>
            <a:r>
              <a:rPr lang="zh-CN" altLang="en-US" sz="2800">
                <a:latin typeface="Times New Roman" panose="02020603050405020304" charset="0"/>
                <a:ea typeface="华文中宋" panose="02010600040101010101" charset="-122"/>
                <a:cs typeface="Times New Roman" panose="02020603050405020304" charset="0"/>
                <a:sym typeface="+mn-ea"/>
              </a:rPr>
              <a:t>圆满完成，顺利结束（协议或会议等）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That just about wraps it up for today.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这就差不多给今天画了个圆满的句号</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blaze</a:t>
            </a:r>
            <a:r>
              <a:rPr lang="en-US" altLang="zh-CN" sz="2800"/>
              <a:t>:</a:t>
            </a:r>
            <a:r>
              <a:rPr lang="en-US" altLang="zh-CN" sz="2800">
                <a:latin typeface="Times New Roman" panose="02020603050405020304" charset="0"/>
                <a:cs typeface="Times New Roman" panose="02020603050405020304" charset="0"/>
              </a:rPr>
              <a:t> (used especially in newspapers) a very large fire, especially a dangerous one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（尤用于报章）烈火；火灾</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Two firemen were hurt in a blaze which swept through a tower block last night.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昨晚，一场大火吞噬了一座高层建筑，两位消防员被烧伤</a:t>
            </a:r>
            <a:r>
              <a:rPr sz="2800">
                <a:ea typeface="华文中宋" panose="02010600040101010101" charset="-122"/>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44113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Five people died in the blaze.</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18970" y="2421255"/>
            <a:ext cx="8878570" cy="521970"/>
          </a:xfrm>
          <a:prstGeom prst="rect">
            <a:avLst/>
          </a:prstGeom>
          <a:noFill/>
        </p:spPr>
        <p:txBody>
          <a:bodyPr wrap="square" rtlCol="0" anchor="t">
            <a:spAutoFit/>
          </a:bodyPr>
          <a:lstStyle/>
          <a:p>
            <a:r>
              <a:rPr lang="zh-CN" altLang="en-US" sz="2800">
                <a:ea typeface="华文中宋" panose="02010600040101010101" charset="-122"/>
              </a:rPr>
              <a:t>我可以在一个礼拜之内完成这个小项目。  </a:t>
            </a:r>
            <a:endParaRPr lang="zh-CN" altLang="en-US" sz="2800">
              <a:ea typeface="华文中宋" panose="02010600040101010101" charset="-122"/>
            </a:endParaRPr>
          </a:p>
        </p:txBody>
      </p:sp>
      <p:cxnSp>
        <p:nvCxnSpPr>
          <p:cNvPr id="3145728" name="直接连接符 8"/>
          <p:cNvCxnSpPr/>
          <p:nvPr/>
        </p:nvCxnSpPr>
        <p:spPr>
          <a:xfrm flipV="1">
            <a:off x="67310" y="3429000"/>
            <a:ext cx="6100445"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7650"/>
            <a:ext cx="440626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541010"/>
            <a:ext cx="10386060" cy="521970"/>
          </a:xfrm>
          <a:prstGeom prst="rect">
            <a:avLst/>
          </a:prstGeom>
          <a:noFill/>
        </p:spPr>
        <p:txBody>
          <a:bodyPr wrap="square" rtlCol="0" anchor="t">
            <a:spAutoFit/>
          </a:bodyPr>
          <a:p>
            <a:pPr algn="l"/>
            <a:r>
              <a:rPr lang="zh-CN" altLang="en-US" sz="2800">
                <a:ea typeface="华文中宋" panose="02010600040101010101" charset="-122"/>
                <a:sym typeface="+mn-ea"/>
              </a:rPr>
              <a:t>火灾中有五人丧生</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43395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92710" y="2998470"/>
            <a:ext cx="610425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I can wrap up this little project in a week.</a:t>
            </a:r>
            <a:endParaRPr lang="en-US" sz="2800"/>
          </a:p>
        </p:txBody>
      </p:sp>
      <p:sp>
        <p:nvSpPr>
          <p:cNvPr id="5" name="文本框 4"/>
          <p:cNvSpPr txBox="1"/>
          <p:nvPr/>
        </p:nvSpPr>
        <p:spPr>
          <a:xfrm>
            <a:off x="119380" y="5517515"/>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51155" y="694690"/>
            <a:ext cx="11714480" cy="175323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NASA reported that the blaze was 20 percent contained, meaning firefighters had blocked it from spreading over one-fifth of the total area it covered, but local governments said they didn’t think authorities would have complete control of the fire anytime soon.</a:t>
            </a:r>
            <a:endParaRPr sz="27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6" name="文本框 1"/>
          <p:cNvSpPr txBox="1"/>
          <p:nvPr/>
        </p:nvSpPr>
        <p:spPr>
          <a:xfrm>
            <a:off x="335280" y="2493010"/>
            <a:ext cx="90551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42875" y="654685"/>
            <a:ext cx="11928475" cy="307403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83030" y="2493010"/>
            <a:ext cx="10574020" cy="1170305"/>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美国宇航局报告说，大火已被控制住了 20%，这意味着消防员已经阻止它蔓延到其覆盖的总面积的五分之一，但地方政府表示，他们认为当局不会很快完全控制火势。</a:t>
            </a:r>
            <a:endParaRPr sz="2600"/>
          </a:p>
        </p:txBody>
      </p:sp>
      <p:sp>
        <p:nvSpPr>
          <p:cNvPr id="2" name="文本框 8"/>
          <p:cNvSpPr txBox="1"/>
          <p:nvPr/>
        </p:nvSpPr>
        <p:spPr>
          <a:xfrm>
            <a:off x="312420" y="4060825"/>
            <a:ext cx="12082145" cy="133794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What it means is that government help in the form of money and recovery assistance has been sped up to the state. Governor Grisham said New Mexico has emergency funds of its own to fight the fires but that it’s not enough.</a:t>
            </a:r>
            <a:endParaRPr sz="2700"/>
          </a:p>
        </p:txBody>
      </p:sp>
      <p:sp>
        <p:nvSpPr>
          <p:cNvPr id="3" name="圆角矩形 3"/>
          <p:cNvSpPr/>
          <p:nvPr/>
        </p:nvSpPr>
        <p:spPr>
          <a:xfrm>
            <a:off x="173990" y="3933825"/>
            <a:ext cx="11897360" cy="2651125"/>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485265" y="5518785"/>
            <a:ext cx="10400665" cy="75565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这意味着政府以金钱和恢复援助的形式提供的帮助已经加速向</a:t>
            </a:r>
            <a:r>
              <a:rPr lang="zh-CN"/>
              <a:t>该州</a:t>
            </a:r>
            <a:r>
              <a:t>提供。 格里沙姆州长表示，新墨西哥州有自己的应急资金来扑灭大火，但这还不够。</a:t>
            </a:r>
          </a:p>
        </p:txBody>
      </p:sp>
      <p:sp>
        <p:nvSpPr>
          <p:cNvPr id="5" name="文本框 1"/>
          <p:cNvSpPr txBox="1"/>
          <p:nvPr/>
        </p:nvSpPr>
        <p:spPr>
          <a:xfrm>
            <a:off x="415290" y="5518150"/>
            <a:ext cx="90043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iterate type="el">
                                    <p:tmAbs val="0"/>
                                  </p:iterate>
                                  <p:childTnLst>
                                    <p:set>
                                      <p:cBhvr>
                                        <p:cTn id="6" dur="indefinite" fill="hold"/>
                                        <p:tgtEl>
                                          <p:spTgt spid="298"/>
                                        </p:tgtEl>
                                        <p:attrNameLst>
                                          <p:attrName>style.visibility</p:attrName>
                                        </p:attrNameLst>
                                      </p:cBhvr>
                                      <p:to>
                                        <p:strVal val="visible"/>
                                      </p:to>
                                    </p:set>
                                    <p:animEffect transition="in" filter="blinds(horizontal)">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4"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b="30339"/>
          <a:stretch>
            <a:fillRect/>
          </a:stretch>
        </p:blipFill>
        <p:spPr>
          <a:xfrm>
            <a:off x="2886710" y="1020445"/>
            <a:ext cx="6211088" cy="5580000"/>
          </a:xfrm>
          <a:prstGeom prst="rect">
            <a:avLst/>
          </a:prstGeom>
        </p:spPr>
      </p:pic>
      <p:pic>
        <p:nvPicPr>
          <p:cNvPr id="4" name="图片 3"/>
          <p:cNvPicPr>
            <a:picLocks noChangeAspect="1"/>
          </p:cNvPicPr>
          <p:nvPr/>
        </p:nvPicPr>
        <p:blipFill>
          <a:blip r:embed="rId1"/>
          <a:srcRect l="51409" t="70321" r="11" b="-628"/>
          <a:stretch>
            <a:fillRect/>
          </a:stretch>
        </p:blipFill>
        <p:spPr>
          <a:xfrm>
            <a:off x="5679440" y="4451350"/>
            <a:ext cx="2592000" cy="2085289"/>
          </a:xfrm>
          <a:prstGeom prst="rect">
            <a:avLst/>
          </a:prstGeom>
        </p:spPr>
      </p:pic>
      <p:sp>
        <p:nvSpPr>
          <p:cNvPr id="6" name="文本框 5"/>
          <p:cNvSpPr txBox="1"/>
          <p:nvPr/>
        </p:nvSpPr>
        <p:spPr>
          <a:xfrm rot="21120000">
            <a:off x="3324860" y="1116330"/>
            <a:ext cx="1377315" cy="542290"/>
          </a:xfrm>
          <a:prstGeom prst="rect">
            <a:avLst/>
          </a:prstGeom>
          <a:noFill/>
        </p:spPr>
        <p:txBody>
          <a:bodyPr wrap="square" rtlCol="0" anchor="t">
            <a:spAutoFit/>
          </a:bodyPr>
          <a:p>
            <a:pPr fontAlgn="auto">
              <a:lnSpc>
                <a:spcPts val="1760"/>
              </a:lnSpc>
            </a:pPr>
            <a:r>
              <a:rPr lang="en-US" altLang="zh-CN" sz="2000"/>
              <a:t>  </a:t>
            </a:r>
            <a:r>
              <a:rPr lang="en-US" altLang="zh-CN"/>
              <a:t>Stories to </a:t>
            </a:r>
            <a:endParaRPr lang="en-US" altLang="zh-CN"/>
          </a:p>
          <a:p>
            <a:pPr fontAlgn="auto">
              <a:lnSpc>
                <a:spcPts val="1760"/>
              </a:lnSpc>
            </a:pPr>
            <a:r>
              <a:rPr lang="en-US" altLang="zh-CN"/>
              <a:t>make you...</a:t>
            </a:r>
            <a:endParaRPr lang="en-US" altLang="zh-CN" b="1"/>
          </a:p>
        </p:txBody>
      </p:sp>
      <p:sp>
        <p:nvSpPr>
          <p:cNvPr id="7" name="文本框 6"/>
          <p:cNvSpPr txBox="1"/>
          <p:nvPr/>
        </p:nvSpPr>
        <p:spPr>
          <a:xfrm rot="21180000">
            <a:off x="3527425" y="1265555"/>
            <a:ext cx="2113280" cy="1014730"/>
          </a:xfrm>
          <a:prstGeom prst="rect">
            <a:avLst/>
          </a:prstGeom>
          <a:noFill/>
        </p:spPr>
        <p:txBody>
          <a:bodyPr wrap="none" rtlCol="0">
            <a:spAutoFit/>
          </a:bodyPr>
          <a:p>
            <a:pPr algn="l"/>
            <a:r>
              <a:rPr lang="zh-CN" altLang="en-US" sz="6000" b="1">
                <a:sym typeface="+mn-ea"/>
              </a:rPr>
              <a:t>smile!</a:t>
            </a:r>
            <a:endParaRPr lang="zh-CN" altLang="en-US" sz="6000" b="1">
              <a:sym typeface="+mn-ea"/>
            </a:endParaRPr>
          </a:p>
        </p:txBody>
      </p:sp>
      <p:sp>
        <p:nvSpPr>
          <p:cNvPr id="8" name="文本框 7"/>
          <p:cNvSpPr txBox="1"/>
          <p:nvPr/>
        </p:nvSpPr>
        <p:spPr>
          <a:xfrm>
            <a:off x="2638425" y="80010"/>
            <a:ext cx="6915150" cy="953135"/>
          </a:xfrm>
          <a:prstGeom prst="rect">
            <a:avLst/>
          </a:prstGeom>
          <a:noFill/>
        </p:spPr>
        <p:txBody>
          <a:bodyPr wrap="square" rtlCol="0" anchor="t">
            <a:spAutoFit/>
          </a:bodyPr>
          <a:p>
            <a:pPr algn="ctr"/>
            <a:r>
              <a:rPr lang="en-US" altLang="zh-CN" sz="2800" b="1">
                <a:latin typeface="微软雅黑" panose="020B0503020204020204" charset="-122"/>
                <a:ea typeface="微软雅黑" panose="020B0503020204020204" charset="-122"/>
              </a:rPr>
              <a:t>1. Stories Make You ... Smile!</a:t>
            </a:r>
            <a:endParaRPr lang="zh-CN" altLang="en-US" sz="2800" b="1">
              <a:latin typeface="微软雅黑" panose="020B0503020204020204" charset="-122"/>
              <a:ea typeface="微软雅黑" panose="020B0503020204020204" charset="-122"/>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暖心故事</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05280" y="634365"/>
            <a:ext cx="8578215" cy="1076325"/>
          </a:xfrm>
          <a:prstGeom prst="rect">
            <a:avLst/>
          </a:prstGeom>
          <a:noFill/>
        </p:spPr>
        <p:txBody>
          <a:bodyPr wrap="square" rtlCol="0" anchor="t">
            <a:spAutoFit/>
          </a:bodyPr>
          <a:p>
            <a:pPr algn="ctr"/>
            <a:r>
              <a:rPr lang="zh-CN" altLang="en-US" sz="3200" b="1">
                <a:latin typeface="Comic Sans MS" panose="030F0702030302020204" charset="0"/>
                <a:cs typeface="Comic Sans MS" panose="030F0702030302020204" charset="0"/>
              </a:rPr>
              <a:t>An adventurous traveler and </a:t>
            </a:r>
            <a:r>
              <a:rPr lang="zh-CN" altLang="en-US" sz="3200" b="1">
                <a:solidFill>
                  <a:srgbClr val="00B0F0"/>
                </a:solidFill>
                <a:latin typeface="Comic Sans MS" panose="030F0702030302020204" charset="0"/>
                <a:cs typeface="Comic Sans MS" panose="030F0702030302020204" charset="0"/>
              </a:rPr>
              <a:t>his feline</a:t>
            </a:r>
            <a:endParaRPr lang="zh-CN" altLang="en-US" sz="3200" b="1">
              <a:solidFill>
                <a:srgbClr val="00B0F0"/>
              </a:solidFill>
              <a:latin typeface="Comic Sans MS" panose="030F0702030302020204" charset="0"/>
              <a:cs typeface="Comic Sans MS" panose="030F0702030302020204" charset="0"/>
            </a:endParaRPr>
          </a:p>
          <a:p>
            <a:pPr algn="ctr"/>
            <a:r>
              <a:rPr lang="zh-CN" altLang="en-US" sz="3200" b="1">
                <a:solidFill>
                  <a:srgbClr val="00B0F0"/>
                </a:solidFill>
                <a:latin typeface="Comic Sans MS" panose="030F0702030302020204" charset="0"/>
                <a:cs typeface="Comic Sans MS" panose="030F0702030302020204" charset="0"/>
              </a:rPr>
              <a:t> </a:t>
            </a:r>
            <a:r>
              <a:rPr lang="en-US" altLang="zh-CN" sz="3200" b="1">
                <a:solidFill>
                  <a:srgbClr val="00B0F0"/>
                </a:solidFill>
                <a:latin typeface="Comic Sans MS" panose="030F0702030302020204" charset="0"/>
                <a:cs typeface="Comic Sans MS" panose="030F0702030302020204" charset="0"/>
              </a:rPr>
              <a:t>‘</a:t>
            </a:r>
            <a:r>
              <a:rPr lang="zh-CN" altLang="en-US" sz="3200" b="1">
                <a:solidFill>
                  <a:srgbClr val="00B0F0"/>
                </a:solidFill>
                <a:latin typeface="Comic Sans MS" panose="030F0702030302020204" charset="0"/>
                <a:cs typeface="Comic Sans MS" panose="030F0702030302020204" charset="0"/>
              </a:rPr>
              <a:t>soulmate</a:t>
            </a:r>
            <a:r>
              <a:rPr lang="en-US" altLang="zh-CN" sz="3200" b="1">
                <a:solidFill>
                  <a:srgbClr val="00B0F0"/>
                </a:solidFill>
                <a:latin typeface="Comic Sans MS" panose="030F0702030302020204" charset="0"/>
                <a:cs typeface="Comic Sans MS" panose="030F0702030302020204" charset="0"/>
              </a:rPr>
              <a:t>’ </a:t>
            </a:r>
            <a:r>
              <a:rPr lang="zh-CN" altLang="en-US" sz="3200" b="1">
                <a:solidFill>
                  <a:srgbClr val="00B0F0"/>
                </a:solidFill>
                <a:latin typeface="Comic Sans MS" panose="030F0702030302020204" charset="0"/>
                <a:cs typeface="Comic Sans MS" panose="030F0702030302020204" charset="0"/>
              </a:rPr>
              <a:t>explore</a:t>
            </a:r>
            <a:r>
              <a:rPr lang="zh-CN" altLang="en-US" sz="3200" b="1">
                <a:latin typeface="Comic Sans MS" panose="030F0702030302020204" charset="0"/>
                <a:cs typeface="Comic Sans MS" panose="030F0702030302020204" charset="0"/>
              </a:rPr>
              <a:t> the great outdoors</a:t>
            </a:r>
            <a:endParaRPr lang="zh-CN" altLang="en-US" sz="3200" b="1">
              <a:latin typeface="Comic Sans MS" panose="030F0702030302020204" charset="0"/>
              <a:cs typeface="Comic Sans MS" panose="030F0702030302020204" charset="0"/>
            </a:endParaRPr>
          </a:p>
        </p:txBody>
      </p:sp>
      <p:sp>
        <p:nvSpPr>
          <p:cNvPr id="9" name="文本框 8"/>
          <p:cNvSpPr txBox="1"/>
          <p:nvPr/>
        </p:nvSpPr>
        <p:spPr>
          <a:xfrm>
            <a:off x="74295" y="1834515"/>
            <a:ext cx="12080240" cy="4492625"/>
          </a:xfrm>
          <a:prstGeom prst="rect">
            <a:avLst/>
          </a:prstGeom>
          <a:noFill/>
        </p:spPr>
        <p:txBody>
          <a:bodyPr wrap="square" rtlCol="0" anchor="t">
            <a:spAutoFit/>
          </a:bodyPr>
          <a:p>
            <a:r>
              <a:rPr lang="zh-CN" altLang="en-US" sz="2600">
                <a:latin typeface="Times New Roman" panose="02020603050405020304" charset="0"/>
                <a:cs typeface="Times New Roman" panose="02020603050405020304" charset="0"/>
              </a:rPr>
              <a:t>For </a:t>
            </a:r>
            <a:r>
              <a:rPr lang="en-US" altLang="zh-CN" sz="2600">
                <a:solidFill>
                  <a:srgbClr val="3333FF"/>
                </a:solidFill>
                <a:latin typeface="Times New Roman" panose="02020603050405020304" charset="0"/>
                <a:cs typeface="Times New Roman" panose="02020603050405020304" charset="0"/>
              </a:rPr>
              <a:t>intrepid </a:t>
            </a:r>
            <a:r>
              <a:rPr lang="zh-CN" altLang="en-US" sz="2600">
                <a:latin typeface="Times New Roman" panose="02020603050405020304" charset="0"/>
                <a:cs typeface="Times New Roman" panose="02020603050405020304" charset="0"/>
              </a:rPr>
              <a:t>outdoorsman JJ Yosh, there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no better travel </a:t>
            </a:r>
            <a:r>
              <a:rPr lang="en-US" altLang="zh-CN" sz="2600">
                <a:latin typeface="Times New Roman" panose="02020603050405020304" charset="0"/>
                <a:cs typeface="Times New Roman" panose="02020603050405020304" charset="0"/>
                <a:sym typeface="+mn-ea"/>
              </a:rPr>
              <a:t>__________ (company) </a:t>
            </a:r>
            <a:r>
              <a:rPr lang="en-US" altLang="zh-CN" sz="2600">
                <a:solidFill>
                  <a:schemeClr val="tx1"/>
                </a:solidFill>
                <a:latin typeface="Times New Roman" panose="02020603050405020304" charset="0"/>
                <a:cs typeface="Times New Roman" panose="02020603050405020304" charset="0"/>
              </a:rPr>
              <a:t>than </a:t>
            </a:r>
            <a:r>
              <a:rPr lang="zh-CN" altLang="en-US" sz="2600">
                <a:latin typeface="Times New Roman" panose="02020603050405020304" charset="0"/>
                <a:cs typeface="Times New Roman" panose="02020603050405020304" charset="0"/>
              </a:rPr>
              <a:t>his 6-year-old Bombay cat Simon.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We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pretty much traveled the U.S. together,</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says Yosh, 39, an influencer,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adopted Simon from a rescue when he was just weeks old in August 2016.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 started</a:t>
            </a:r>
            <a:r>
              <a:rPr lang="en-US" altLang="zh-CN" sz="2600">
                <a:latin typeface="Times New Roman" panose="02020603050405020304" charset="0"/>
                <a:cs typeface="Times New Roman" panose="02020603050405020304" charset="0"/>
              </a:rPr>
              <a:t> ______ (take) </a:t>
            </a:r>
            <a:r>
              <a:rPr lang="zh-CN" altLang="en-US" sz="2600">
                <a:latin typeface="Times New Roman" panose="02020603050405020304" charset="0"/>
                <a:cs typeface="Times New Roman" panose="02020603050405020304" charset="0"/>
              </a:rPr>
              <a:t>him on every adventure that I went on. He loves being outside.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Since then their sporty </a:t>
            </a:r>
            <a:r>
              <a:rPr lang="en-US" altLang="zh-CN" sz="2600">
                <a:solidFill>
                  <a:srgbClr val="3333FF"/>
                </a:solidFill>
                <a:latin typeface="Times New Roman" panose="02020603050405020304" charset="0"/>
                <a:cs typeface="Times New Roman" panose="02020603050405020304" charset="0"/>
              </a:rPr>
              <a:t>escapade</a:t>
            </a:r>
            <a:r>
              <a:rPr lang="zh-CN" altLang="en-US" sz="2600">
                <a:latin typeface="Times New Roman" panose="02020603050405020304" charset="0"/>
                <a:cs typeface="Times New Roman" panose="02020603050405020304" charset="0"/>
              </a:rPr>
              <a:t>s</a:t>
            </a:r>
            <a:r>
              <a:rPr lang="en-US" altLang="zh-CN" sz="2600">
                <a:latin typeface="Times New Roman" panose="02020603050405020304" charset="0"/>
                <a:cs typeface="Times New Roman" panose="02020603050405020304" charset="0"/>
              </a:rPr>
              <a:t> ____________ (include) </a:t>
            </a:r>
            <a:r>
              <a:rPr lang="zh-CN" altLang="en-US" sz="2600">
                <a:latin typeface="Times New Roman" panose="02020603050405020304" charset="0"/>
                <a:cs typeface="Times New Roman" panose="02020603050405020304" charset="0"/>
              </a:rPr>
              <a:t>everything from rock climbing in Breckenridge, Colo., to kayaking in Key West, Fla., and camping in Death Valley, Calif.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 love how Simon is so curious about the world around him,</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says Yosh, who trained the 10-lb. cat to sit on his</a:t>
            </a:r>
            <a:r>
              <a:rPr lang="en-US" altLang="zh-CN" sz="2600">
                <a:latin typeface="Times New Roman" panose="02020603050405020304" charset="0"/>
                <a:cs typeface="Times New Roman" panose="02020603050405020304" charset="0"/>
              </a:rPr>
              <a:t> ________ </a:t>
            </a:r>
            <a:r>
              <a:rPr lang="zh-CN" altLang="en-US" sz="2600">
                <a:latin typeface="Times New Roman" panose="02020603050405020304" charset="0"/>
                <a:cs typeface="Times New Roman" panose="02020603050405020304" charset="0"/>
              </a:rPr>
              <a:t>and give high fives—and </a:t>
            </a:r>
            <a:r>
              <a:rPr lang="en-US" altLang="zh-CN" sz="2600">
                <a:solidFill>
                  <a:srgbClr val="3333FF"/>
                </a:solidFill>
                <a:latin typeface="Times New Roman" panose="02020603050405020304" charset="0"/>
                <a:cs typeface="Times New Roman" panose="02020603050405020304" charset="0"/>
              </a:rPr>
              <a:t>chronicle</a:t>
            </a:r>
            <a:r>
              <a:rPr lang="zh-CN" altLang="en-US" sz="2600">
                <a:latin typeface="Times New Roman" panose="02020603050405020304" charset="0"/>
                <a:cs typeface="Times New Roman" panose="02020603050405020304" charset="0"/>
              </a:rPr>
              <a:t>s their travels on Instagram (@backpackingkitty and @JJYosh) .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He makes me live in the moment and appreciate the little things,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adds Yosh.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He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like my soulmate and my guardian angel.</a:t>
            </a:r>
            <a:r>
              <a:rPr lang="en-US" altLang="zh-CN" sz="2600">
                <a:latin typeface="Times New Roman" panose="02020603050405020304" charset="0"/>
                <a:cs typeface="Times New Roman" panose="02020603050405020304" charset="0"/>
              </a:rPr>
              <a:t>”</a:t>
            </a:r>
            <a:endParaRPr lang="en-US" altLang="zh-CN" sz="2600">
              <a:latin typeface="Times New Roman" panose="02020603050405020304" charset="0"/>
              <a:cs typeface="Times New Roman" panose="02020603050405020304" charset="0"/>
            </a:endParaRPr>
          </a:p>
        </p:txBody>
      </p:sp>
      <p:sp>
        <p:nvSpPr>
          <p:cNvPr id="1048598" name="文本框 4"/>
          <p:cNvSpPr txBox="1"/>
          <p:nvPr/>
        </p:nvSpPr>
        <p:spPr>
          <a:xfrm>
            <a:off x="1871980" y="65405"/>
            <a:ext cx="580644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《人物</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nvSpPr>
        <p:spPr>
          <a:xfrm>
            <a:off x="0" y="0"/>
            <a:ext cx="187198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1</a:t>
            </a:r>
            <a:endParaRPr kumimoji="1" lang="en-US" altLang="zh-CN" sz="2800" b="1" dirty="0">
              <a:solidFill>
                <a:sysClr val="window" lastClr="FFFFFF"/>
              </a:solidFill>
              <a:sym typeface="微软雅黑" panose="020B0503020204020204" charset="-122"/>
            </a:endParaRPr>
          </a:p>
        </p:txBody>
      </p:sp>
      <p:pic>
        <p:nvPicPr>
          <p:cNvPr id="12" name="图片 11"/>
          <p:cNvPicPr>
            <a:picLocks noChangeAspect="1"/>
          </p:cNvPicPr>
          <p:nvPr/>
        </p:nvPicPr>
        <p:blipFill>
          <a:blip r:embed="rId1"/>
          <a:srcRect l="23685" t="4895" r="18903" b="5865"/>
          <a:stretch>
            <a:fillRect/>
          </a:stretch>
        </p:blipFill>
        <p:spPr>
          <a:xfrm>
            <a:off x="10153650" y="65405"/>
            <a:ext cx="1737021" cy="1800000"/>
          </a:xfrm>
          <a:prstGeom prst="ellipse">
            <a:avLst/>
          </a:prstGeom>
        </p:spPr>
      </p:pic>
      <p:sp>
        <p:nvSpPr>
          <p:cNvPr id="2" name="文本框 1"/>
          <p:cNvSpPr txBox="1"/>
          <p:nvPr/>
        </p:nvSpPr>
        <p:spPr>
          <a:xfrm>
            <a:off x="7821930" y="1823085"/>
            <a:ext cx="1732280" cy="491490"/>
          </a:xfrm>
          <a:prstGeom prst="rect">
            <a:avLst/>
          </a:prstGeom>
          <a:noFill/>
        </p:spPr>
        <p:txBody>
          <a:bodyPr wrap="none" rtlCol="0" anchor="t">
            <a:spAutoFit/>
          </a:bodyPr>
          <a:p>
            <a:r>
              <a:rPr lang="en-US" altLang="zh-CN" sz="2600">
                <a:solidFill>
                  <a:srgbClr val="FF0000"/>
                </a:solidFill>
                <a:latin typeface="Times New Roman" panose="02020603050405020304" charset="0"/>
                <a:cs typeface="Times New Roman" panose="02020603050405020304" charset="0"/>
                <a:sym typeface="+mn-ea"/>
              </a:rPr>
              <a:t>companion</a:t>
            </a:r>
            <a:r>
              <a:rPr lang="zh-CN" altLang="en-US" sz="2600">
                <a:solidFill>
                  <a:srgbClr val="FF0000"/>
                </a:solidFill>
                <a:latin typeface="Times New Roman" panose="02020603050405020304" charset="0"/>
                <a:cs typeface="Times New Roman" panose="02020603050405020304" charset="0"/>
                <a:sym typeface="+mn-ea"/>
              </a:rPr>
              <a:t> </a:t>
            </a:r>
            <a:endParaRPr lang="zh-CN" altLang="en-US"/>
          </a:p>
        </p:txBody>
      </p:sp>
      <p:sp>
        <p:nvSpPr>
          <p:cNvPr id="3" name="文本框 2"/>
          <p:cNvSpPr txBox="1"/>
          <p:nvPr/>
        </p:nvSpPr>
        <p:spPr>
          <a:xfrm>
            <a:off x="3311525" y="2611120"/>
            <a:ext cx="751840"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who</a:t>
            </a:r>
            <a:endParaRPr lang="en-US"/>
          </a:p>
        </p:txBody>
      </p:sp>
      <p:sp>
        <p:nvSpPr>
          <p:cNvPr id="4" name="文本框 3"/>
          <p:cNvSpPr txBox="1"/>
          <p:nvPr/>
        </p:nvSpPr>
        <p:spPr>
          <a:xfrm>
            <a:off x="3639185" y="2988310"/>
            <a:ext cx="1007745"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taking</a:t>
            </a:r>
            <a:endParaRPr lang="en-US"/>
          </a:p>
        </p:txBody>
      </p:sp>
      <p:sp>
        <p:nvSpPr>
          <p:cNvPr id="5" name="文本框 4"/>
          <p:cNvSpPr txBox="1"/>
          <p:nvPr/>
        </p:nvSpPr>
        <p:spPr>
          <a:xfrm>
            <a:off x="6653530" y="3383915"/>
            <a:ext cx="2025650"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have included</a:t>
            </a:r>
            <a:endParaRPr lang="en-US"/>
          </a:p>
        </p:txBody>
      </p:sp>
      <p:sp>
        <p:nvSpPr>
          <p:cNvPr id="6" name="文本框 5"/>
          <p:cNvSpPr txBox="1"/>
          <p:nvPr/>
        </p:nvSpPr>
        <p:spPr>
          <a:xfrm>
            <a:off x="6672580" y="4580890"/>
            <a:ext cx="1447800"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shoulders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143760" y="958215"/>
            <a:ext cx="7355840" cy="1076325"/>
          </a:xfrm>
          <a:prstGeom prst="rect">
            <a:avLst/>
          </a:prstGeom>
          <a:noFill/>
        </p:spPr>
        <p:txBody>
          <a:bodyPr wrap="square" rtlCol="0" anchor="t">
            <a:spAutoFit/>
          </a:bodyPr>
          <a:p>
            <a:pPr algn="ctr">
              <a:buClrTx/>
              <a:buSzTx/>
              <a:buNone/>
            </a:pPr>
            <a:r>
              <a:rPr lang="zh-CN" altLang="en-US" sz="3200" b="1">
                <a:latin typeface="Comic Sans MS" panose="030F0702030302020204" charset="0"/>
                <a:cs typeface="Comic Sans MS" panose="030F0702030302020204" charset="0"/>
              </a:rPr>
              <a:t>Teen makes </a:t>
            </a:r>
            <a:r>
              <a:rPr lang="zh-CN" altLang="en-US" sz="3200" b="1">
                <a:solidFill>
                  <a:srgbClr val="00B0F0"/>
                </a:solidFill>
                <a:latin typeface="Comic Sans MS" panose="030F0702030302020204" charset="0"/>
                <a:cs typeface="Comic Sans MS" panose="030F0702030302020204" charset="0"/>
              </a:rPr>
              <a:t>special gloves to comfort</a:t>
            </a:r>
            <a:r>
              <a:rPr lang="zh-CN" altLang="en-US" sz="3200" b="1">
                <a:latin typeface="Comic Sans MS" panose="030F0702030302020204" charset="0"/>
                <a:cs typeface="Comic Sans MS" panose="030F0702030302020204" charset="0"/>
              </a:rPr>
              <a:t> NICU babies</a:t>
            </a:r>
            <a:endParaRPr lang="zh-CN" altLang="en-US" sz="3200" b="1">
              <a:latin typeface="Comic Sans MS" panose="030F0702030302020204" charset="0"/>
              <a:cs typeface="Comic Sans MS" panose="030F0702030302020204" charset="0"/>
            </a:endParaRPr>
          </a:p>
        </p:txBody>
      </p:sp>
      <p:sp>
        <p:nvSpPr>
          <p:cNvPr id="6" name="文本框 5"/>
          <p:cNvSpPr txBox="1"/>
          <p:nvPr/>
        </p:nvSpPr>
        <p:spPr>
          <a:xfrm>
            <a:off x="90170" y="2152650"/>
            <a:ext cx="12031345" cy="3692525"/>
          </a:xfrm>
          <a:prstGeom prst="rect">
            <a:avLst/>
          </a:prstGeom>
          <a:noFill/>
        </p:spPr>
        <p:txBody>
          <a:bodyPr wrap="square" rtlCol="0" anchor="t">
            <a:spAutoFit/>
          </a:bodyPr>
          <a:p>
            <a:r>
              <a:rPr lang="zh-CN" altLang="en-US" sz="2600">
                <a:latin typeface="Times New Roman" panose="02020603050405020304" charset="0"/>
                <a:cs typeface="Times New Roman" panose="02020603050405020304" charset="0"/>
              </a:rPr>
              <a:t>When 18-year-old Bryn Hammock learned that babies in the local hospital NICU were limited</a:t>
            </a:r>
            <a:r>
              <a:rPr lang="en-US" altLang="zh-CN" sz="2600">
                <a:latin typeface="Times New Roman" panose="02020603050405020304" charset="0"/>
                <a:cs typeface="Times New Roman" panose="02020603050405020304" charset="0"/>
              </a:rPr>
              <a:t> ___</a:t>
            </a:r>
            <a:r>
              <a:rPr lang="zh-CN" altLang="en-US" sz="2600">
                <a:latin typeface="Times New Roman" panose="02020603050405020304" charset="0"/>
                <a:cs typeface="Times New Roman" panose="02020603050405020304" charset="0"/>
              </a:rPr>
              <a:t> two hours a day with their parents during COVID, she wanted </a:t>
            </a:r>
            <a:r>
              <a:rPr lang="en-US" sz="2600">
                <a:latin typeface="Times New Roman" panose="02020603050405020304" charset="0"/>
                <a:cs typeface="Times New Roman" panose="02020603050405020304" charset="0"/>
              </a:rPr>
              <a:t>______(help)</a:t>
            </a:r>
            <a:r>
              <a:rPr lang="zh-CN" altLang="en-US" sz="2600">
                <a:latin typeface="Times New Roman" panose="02020603050405020304" charset="0"/>
                <a:cs typeface="Times New Roman" panose="02020603050405020304" charset="0"/>
              </a:rPr>
              <a:t>. Her grandmother Deanna Simmons, 73,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pediatric nurse, told her how a weighted hand-shaped glove can make babies feel like they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re being held by their mothers. With help from Simmons, Hammock created a pattern and a how-to video and then led a team of 18 volunteers who made 140 mitts—which Hammock </a:t>
            </a:r>
            <a:r>
              <a:rPr lang="en-US" altLang="zh-CN" sz="2600">
                <a:solidFill>
                  <a:srgbClr val="3333FF"/>
                </a:solidFill>
                <a:latin typeface="Times New Roman" panose="02020603050405020304" charset="0"/>
                <a:cs typeface="Times New Roman" panose="02020603050405020304" charset="0"/>
              </a:rPr>
              <a:t>dub</a:t>
            </a:r>
            <a:r>
              <a:rPr lang="zh-CN" altLang="en-US" sz="2600">
                <a:latin typeface="Times New Roman" panose="02020603050405020304" charset="0"/>
                <a:cs typeface="Times New Roman" panose="02020603050405020304" charset="0"/>
              </a:rPr>
              <a:t>bed Tiny Hugs. The gloves </a:t>
            </a:r>
            <a:r>
              <a:rPr lang="en-US" altLang="zh-CN" sz="2600">
                <a:latin typeface="Times New Roman" panose="02020603050405020304" charset="0"/>
                <a:cs typeface="Times New Roman" panose="02020603050405020304" charset="0"/>
              </a:rPr>
              <a:t>___________ (donate)</a:t>
            </a:r>
            <a:r>
              <a:rPr lang="zh-CN" altLang="en-US" sz="2600">
                <a:latin typeface="Times New Roman" panose="02020603050405020304" charset="0"/>
                <a:cs typeface="Times New Roman" panose="02020603050405020304" charset="0"/>
              </a:rPr>
              <a:t> to seven Georgia hospitals.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always loved babies and kids,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says the high school senior,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so this was a perfect project for me. I was like,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Wow, they </a:t>
            </a:r>
            <a:r>
              <a:rPr lang="en-US" altLang="zh-CN" sz="2600">
                <a:latin typeface="Times New Roman" panose="02020603050405020304" charset="0"/>
                <a:cs typeface="Times New Roman" panose="02020603050405020304" charset="0"/>
              </a:rPr>
              <a:t>_____ (real) </a:t>
            </a:r>
            <a:r>
              <a:rPr lang="zh-CN" altLang="en-US" sz="2600">
                <a:latin typeface="Times New Roman" panose="02020603050405020304" charset="0"/>
                <a:cs typeface="Times New Roman" panose="02020603050405020304" charset="0"/>
              </a:rPr>
              <a:t>need this.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a:t>
            </a:r>
            <a:endParaRPr lang="en-US" altLang="zh-CN" sz="2600">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1"/>
          <a:srcRect l="7091" r="22883"/>
          <a:stretch>
            <a:fillRect/>
          </a:stretch>
        </p:blipFill>
        <p:spPr>
          <a:xfrm>
            <a:off x="10154920" y="65405"/>
            <a:ext cx="1966443" cy="1872000"/>
          </a:xfrm>
          <a:prstGeom prst="ellipse">
            <a:avLst/>
          </a:prstGeom>
        </p:spPr>
      </p:pic>
      <p:sp>
        <p:nvSpPr>
          <p:cNvPr id="1048598" name="文本框 4"/>
          <p:cNvSpPr txBox="1"/>
          <p:nvPr/>
        </p:nvSpPr>
        <p:spPr>
          <a:xfrm>
            <a:off x="1871980" y="65405"/>
            <a:ext cx="580644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《人物</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nvSpPr>
        <p:spPr>
          <a:xfrm>
            <a:off x="0" y="0"/>
            <a:ext cx="187198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2</a:t>
            </a:r>
            <a:endParaRPr kumimoji="1" lang="en-US" altLang="zh-CN" sz="2800" b="1" dirty="0">
              <a:solidFill>
                <a:sysClr val="window" lastClr="FFFFFF"/>
              </a:solidFill>
              <a:sym typeface="微软雅黑" panose="020B0503020204020204" charset="-122"/>
            </a:endParaRPr>
          </a:p>
        </p:txBody>
      </p:sp>
      <p:sp>
        <p:nvSpPr>
          <p:cNvPr id="3" name="文本框 2"/>
          <p:cNvSpPr txBox="1"/>
          <p:nvPr/>
        </p:nvSpPr>
        <p:spPr>
          <a:xfrm>
            <a:off x="1167765" y="2541270"/>
            <a:ext cx="439420"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to</a:t>
            </a:r>
            <a:endParaRPr lang="en-US"/>
          </a:p>
        </p:txBody>
      </p:sp>
      <p:sp>
        <p:nvSpPr>
          <p:cNvPr id="2" name="文本框 1"/>
          <p:cNvSpPr txBox="1"/>
          <p:nvPr/>
        </p:nvSpPr>
        <p:spPr>
          <a:xfrm>
            <a:off x="9997440" y="2512695"/>
            <a:ext cx="1090295"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to help</a:t>
            </a:r>
            <a:endParaRPr lang="en-US"/>
          </a:p>
        </p:txBody>
      </p:sp>
      <p:sp>
        <p:nvSpPr>
          <p:cNvPr id="4" name="文本框 3"/>
          <p:cNvSpPr txBox="1"/>
          <p:nvPr/>
        </p:nvSpPr>
        <p:spPr>
          <a:xfrm>
            <a:off x="5579110" y="2945130"/>
            <a:ext cx="427990" cy="491490"/>
          </a:xfrm>
          <a:prstGeom prst="rect">
            <a:avLst/>
          </a:prstGeom>
          <a:noFill/>
        </p:spPr>
        <p:txBody>
          <a:bodyPr wrap="square" rtlCol="0" anchor="t">
            <a:spAutoFit/>
          </a:bodyPr>
          <a:p>
            <a:r>
              <a:rPr lang="en-US" sz="2600">
                <a:solidFill>
                  <a:srgbClr val="FF0000"/>
                </a:solidFill>
                <a:latin typeface="Times New Roman" panose="02020603050405020304" charset="0"/>
                <a:cs typeface="Times New Roman" panose="02020603050405020304" charset="0"/>
                <a:sym typeface="+mn-ea"/>
              </a:rPr>
              <a:t>a</a:t>
            </a:r>
            <a:endParaRPr lang="en-US"/>
          </a:p>
        </p:txBody>
      </p:sp>
      <p:sp>
        <p:nvSpPr>
          <p:cNvPr id="8" name="文本框 7"/>
          <p:cNvSpPr txBox="1"/>
          <p:nvPr/>
        </p:nvSpPr>
        <p:spPr>
          <a:xfrm>
            <a:off x="95250" y="4512310"/>
            <a:ext cx="1952625"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were donated</a:t>
            </a:r>
            <a:endParaRPr lang="en-US"/>
          </a:p>
        </p:txBody>
      </p:sp>
      <p:sp>
        <p:nvSpPr>
          <p:cNvPr id="9" name="文本框 8"/>
          <p:cNvSpPr txBox="1"/>
          <p:nvPr/>
        </p:nvSpPr>
        <p:spPr>
          <a:xfrm>
            <a:off x="113030" y="5277485"/>
            <a:ext cx="934085" cy="491490"/>
          </a:xfrm>
          <a:prstGeom prst="rect">
            <a:avLst/>
          </a:prstGeom>
          <a:noFill/>
        </p:spPr>
        <p:txBody>
          <a:bodyPr wrap="none" rtlCol="0" anchor="t">
            <a:spAutoFit/>
          </a:bodyPr>
          <a:p>
            <a:r>
              <a:rPr lang="en-US" sz="2600">
                <a:solidFill>
                  <a:srgbClr val="FF0000"/>
                </a:solidFill>
                <a:latin typeface="Times New Roman" panose="02020603050405020304" charset="0"/>
                <a:cs typeface="Times New Roman" panose="02020603050405020304" charset="0"/>
                <a:sym typeface="+mn-ea"/>
              </a:rPr>
              <a:t>really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8" grpId="0"/>
      <p:bldP spid="8"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46455"/>
            <a:ext cx="12098655" cy="45694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intrepid</a:t>
            </a:r>
            <a:r>
              <a:rPr lang="en-US" altLang="zh-CN" sz="2800">
                <a:latin typeface="Times New Roman" panose="02020603050405020304" charset="0"/>
                <a:ea typeface="华文中宋" panose="02010600040101010101" charset="-122"/>
                <a:cs typeface="Times New Roman" panose="02020603050405020304" charset="0"/>
                <a:sym typeface="+mn-ea"/>
              </a:rPr>
              <a:t>: very brave; not afraid of danger or difficulties 勇敢的；无畏的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Intrepid pioneers came to California by wagon train.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无畏的拓荒者乘马车来到加利福尼亚。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escapade</a:t>
            </a:r>
            <a:r>
              <a:rPr lang="en-US" altLang="zh-CN" sz="2800"/>
              <a:t>: </a:t>
            </a:r>
            <a:r>
              <a:rPr sz="2800">
                <a:latin typeface="Times New Roman" panose="02020603050405020304" charset="0"/>
                <a:ea typeface="华文中宋" panose="02010600040101010101" charset="-122"/>
                <a:cs typeface="Times New Roman" panose="02020603050405020304" charset="0"/>
              </a:rPr>
              <a:t>an adventure or series of events that are exciting or contain some risk</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sz="2800">
                <a:latin typeface="Times New Roman" panose="02020603050405020304" charset="0"/>
                <a:ea typeface="华文中宋" panose="02010600040101010101" charset="-122"/>
                <a:cs typeface="Times New Roman" panose="02020603050405020304" charset="0"/>
              </a:rPr>
              <a:t>（危险而愚蠢的）冒险行为，恶作剧</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Her latest escapade was to camp outside a department store last night.              </a:t>
            </a:r>
            <a:r>
              <a:rPr lang="en-US" altLang="zh-CN" sz="2800">
                <a:latin typeface="华文中宋" panose="02010600040101010101" charset="-122"/>
                <a:ea typeface="华文中宋" panose="02010600040101010101" charset="-122"/>
                <a:cs typeface="华文中宋" panose="02010600040101010101" charset="-122"/>
              </a:rPr>
              <a:t>她最近的一次恶作剧是昨晚在一家百货公司外露营。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3622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65120"/>
            <a:ext cx="1084389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They are intrepid, clever, and know how to profit themselves.</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03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53760"/>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Do you think I should tell her about her husband</a:t>
            </a:r>
            <a:r>
              <a:rPr lang="en-US" sz="3000">
                <a:solidFill>
                  <a:srgbClr val="FF0000"/>
                </a:solidFill>
                <a:latin typeface="Times New Roman" panose="02020603050405020304" charset="0"/>
                <a:cs typeface="Times New Roman" panose="02020603050405020304" charset="0"/>
              </a:rPr>
              <a:t>’</a:t>
            </a:r>
            <a:r>
              <a:rPr sz="3000">
                <a:solidFill>
                  <a:srgbClr val="FF0000"/>
                </a:solidFill>
                <a:latin typeface="Times New Roman" panose="02020603050405020304" charset="0"/>
                <a:cs typeface="Times New Roman" panose="02020603050405020304" charset="0"/>
              </a:rPr>
              <a:t>s little escapades?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62200"/>
            <a:ext cx="7842885" cy="521970"/>
          </a:xfrm>
          <a:prstGeom prst="rect">
            <a:avLst/>
          </a:prstGeom>
          <a:noFill/>
        </p:spPr>
        <p:txBody>
          <a:bodyPr wrap="square" rtlCol="0" anchor="t">
            <a:spAutoFit/>
          </a:bodyPr>
          <a:lstStyle/>
          <a:p>
            <a:r>
              <a:rPr lang="zh-CN" altLang="en-US" sz="2800">
                <a:ea typeface="华文中宋" panose="02010600040101010101" charset="-122"/>
              </a:rPr>
              <a:t>他们勇敢、聪明，知道如何为自己谋利。  </a:t>
            </a:r>
            <a:endParaRPr lang="zh-CN" altLang="en-US" sz="2800">
              <a:ea typeface="华文中宋" panose="02010600040101010101" charset="-122"/>
            </a:endParaRPr>
          </a:p>
        </p:txBody>
      </p:sp>
      <p:cxnSp>
        <p:nvCxnSpPr>
          <p:cNvPr id="3145728" name="直接连接符 8"/>
          <p:cNvCxnSpPr/>
          <p:nvPr/>
        </p:nvCxnSpPr>
        <p:spPr>
          <a:xfrm flipV="1">
            <a:off x="311150" y="3340100"/>
            <a:ext cx="9536430" cy="387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7635"/>
            <a:ext cx="10360660" cy="482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65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52320" y="5460365"/>
            <a:ext cx="7515225" cy="521970"/>
          </a:xfrm>
          <a:prstGeom prst="rect">
            <a:avLst/>
          </a:prstGeom>
          <a:noFill/>
        </p:spPr>
        <p:txBody>
          <a:bodyPr wrap="square" rtlCol="0" anchor="t">
            <a:spAutoFit/>
          </a:bodyPr>
          <a:p>
            <a:r>
              <a:rPr lang="zh-CN" altLang="en-US" sz="2800">
                <a:ea typeface="华文中宋" panose="02010600040101010101" charset="-122"/>
              </a:rPr>
              <a:t>你觉得我应该告诉她她丈夫的小恶作剧吗?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46455"/>
            <a:ext cx="12098655"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chronicle</a:t>
            </a:r>
            <a:r>
              <a:rPr lang="en-US" altLang="zh-CN" sz="2800">
                <a:latin typeface="Times New Roman" panose="02020603050405020304" charset="0"/>
                <a:ea typeface="华文中宋" panose="02010600040101010101" charset="-122"/>
                <a:cs typeface="Times New Roman" panose="02020603050405020304" charset="0"/>
                <a:sym typeface="+mn-ea"/>
              </a:rPr>
              <a:t>:  to record events in the order in which they happened 把…载入编年史；按事件发生顺序记载</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achievements are chronicled in a new biography out this week.                  她的成就已载入本周出版的一本新传记中。</a:t>
            </a: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dub (~bbed, ~bbed)</a:t>
            </a:r>
            <a:r>
              <a:rPr lang="en-US" altLang="zh-CN" sz="2800"/>
              <a:t>: </a:t>
            </a:r>
            <a:r>
              <a:rPr sz="2800">
                <a:latin typeface="Times New Roman" panose="02020603050405020304" charset="0"/>
                <a:ea typeface="华文中宋" panose="02010600040101010101" charset="-122"/>
                <a:cs typeface="Times New Roman" panose="02020603050405020304" charset="0"/>
              </a:rPr>
              <a:t> to give sb/sth a particular name, often in a humorous or critical way 把…戏称为；给…起绰号</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Johnson was dubbed “Magic” while playing high school basketball.                 </a:t>
            </a:r>
            <a:r>
              <a:rPr sz="2800">
                <a:latin typeface="Times New Roman" panose="02020603050405020304" charset="0"/>
                <a:ea typeface="华文中宋" panose="02010600040101010101" charset="-122"/>
                <a:cs typeface="Times New Roman" panose="02020603050405020304" charset="0"/>
              </a:rPr>
              <a:t>约翰逊在高中打篮球时被称为“魔术师”。</a:t>
            </a:r>
            <a:r>
              <a:rPr lang="en-US" altLang="zh-CN" sz="2800"/>
              <a:t>  </a:t>
            </a:r>
            <a:endParaRPr lang="en-US" altLang="zh-CN" sz="2800"/>
          </a:p>
        </p:txBody>
      </p:sp>
      <p:sp>
        <p:nvSpPr>
          <p:cNvPr id="1048606" name="文本框 4"/>
          <p:cNvSpPr txBox="1"/>
          <p:nvPr/>
        </p:nvSpPr>
        <p:spPr>
          <a:xfrm>
            <a:off x="269240" y="562229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15685"/>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She was dubbed by the newspapers “the Angel of Death”.  </a:t>
            </a:r>
            <a:endParaRPr sz="3000">
              <a:solidFill>
                <a:srgbClr val="FF0000"/>
              </a:solidFill>
              <a:latin typeface="Times New Roman" panose="02020603050405020304" charset="0"/>
              <a:cs typeface="Times New Roman" panose="02020603050405020304" charset="0"/>
            </a:endParaRPr>
          </a:p>
        </p:txBody>
      </p:sp>
      <p:sp>
        <p:nvSpPr>
          <p:cNvPr id="1048604" name="文本框 1"/>
          <p:cNvSpPr txBox="1"/>
          <p:nvPr/>
        </p:nvSpPr>
        <p:spPr>
          <a:xfrm>
            <a:off x="259715" y="26384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41345"/>
            <a:ext cx="1084389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His life is chronicled in a new biography published last week.</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8" name="文本框 7"/>
          <p:cNvSpPr txBox="1"/>
          <p:nvPr/>
        </p:nvSpPr>
        <p:spPr>
          <a:xfrm>
            <a:off x="2042795" y="2638425"/>
            <a:ext cx="7842885" cy="521970"/>
          </a:xfrm>
          <a:prstGeom prst="rect">
            <a:avLst/>
          </a:prstGeom>
          <a:noFill/>
        </p:spPr>
        <p:txBody>
          <a:bodyPr wrap="square" rtlCol="0" anchor="t">
            <a:spAutoFit/>
          </a:bodyPr>
          <a:lstStyle/>
          <a:p>
            <a:r>
              <a:rPr lang="zh-CN" altLang="en-US" sz="2800">
                <a:ea typeface="华文中宋" panose="02010600040101010101" charset="-122"/>
              </a:rPr>
              <a:t>他的生平被记录在上周出版的一本新传记中。  </a:t>
            </a:r>
            <a:endParaRPr lang="zh-CN" altLang="en-US" sz="2800">
              <a:ea typeface="华文中宋" panose="02010600040101010101" charset="-122"/>
            </a:endParaRPr>
          </a:p>
        </p:txBody>
      </p:sp>
      <p:cxnSp>
        <p:nvCxnSpPr>
          <p:cNvPr id="3145728" name="直接连接符 8"/>
          <p:cNvCxnSpPr/>
          <p:nvPr/>
        </p:nvCxnSpPr>
        <p:spPr>
          <a:xfrm flipV="1">
            <a:off x="311150" y="3616325"/>
            <a:ext cx="9536430" cy="387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96747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65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
        <p:nvSpPr>
          <p:cNvPr id="3" name="文本框 6"/>
          <p:cNvSpPr txBox="1"/>
          <p:nvPr/>
        </p:nvSpPr>
        <p:spPr>
          <a:xfrm>
            <a:off x="2052320" y="5622290"/>
            <a:ext cx="7515225" cy="521970"/>
          </a:xfrm>
          <a:prstGeom prst="rect">
            <a:avLst/>
          </a:prstGeom>
          <a:noFill/>
        </p:spPr>
        <p:txBody>
          <a:bodyPr wrap="square" rtlCol="0" anchor="t">
            <a:spAutoFit/>
          </a:bodyPr>
          <a:p>
            <a:r>
              <a:rPr lang="zh-CN" altLang="en-US" sz="2800">
                <a:ea typeface="华文中宋" panose="02010600040101010101" charset="-122"/>
              </a:rPr>
              <a:t>她被报纸戏称为“死亡天使”。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wipe(down)">
                                      <p:cBhvr>
                                        <p:cTn id="12" dur="500"/>
                                        <p:tgtEl>
                                          <p:spTgt spid="1048604"/>
                                        </p:tgtEl>
                                      </p:cBhvr>
                                    </p:animEffect>
                                  </p:childTnLst>
                                </p:cTn>
                              </p:par>
                              <p:par>
                                <p:cTn id="13" presetID="22" presetClass="entr" presetSubtype="4"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wipe(down)">
                                      <p:cBhvr>
                                        <p:cTn id="15" dur="500"/>
                                        <p:tgtEl>
                                          <p:spTgt spid="3145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wipe(down)">
                                      <p:cBhvr>
                                        <p:cTn id="18" dur="500"/>
                                        <p:tgtEl>
                                          <p:spTgt spid="104860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wipe(down)">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6" grpId="1" animBg="1"/>
      <p:bldP spid="1048607" grpId="0"/>
      <p:bldP spid="1048607" grpId="1"/>
      <p:bldP spid="3" grpId="0"/>
      <p:bldP spid="1048604" grpId="0" bldLvl="0" animBg="1"/>
      <p:bldP spid="1048605" grpId="0"/>
      <p:bldP spid="1048608" grpId="0"/>
      <p:bldP spid="1048604" grpId="1" animBg="1"/>
      <p:bldP spid="1048605" grpId="1"/>
      <p:bldP spid="104860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7838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83857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With help from Simmons, Hammock created a pattern and a how-to video and then led a team of 18 volunteers who made 140 mitts — which Hammock dubbed Tiny Hugs.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12115" y="55264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159375"/>
            <a:ext cx="1043940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在Simmons的帮助下，Hammock 制作了一个</a:t>
            </a:r>
            <a:r>
              <a:rPr lang="zh-CN" sz="2600">
                <a:latin typeface="Times New Roman" panose="02020603050405020304" charset="0"/>
                <a:ea typeface="华文中宋" panose="02010600040101010101" charset="-122"/>
                <a:cs typeface="Times New Roman" panose="02020603050405020304" charset="0"/>
              </a:rPr>
              <a:t>式样</a:t>
            </a:r>
            <a:r>
              <a:rPr sz="2600">
                <a:latin typeface="Times New Roman" panose="02020603050405020304" charset="0"/>
                <a:ea typeface="华文中宋" panose="02010600040101010101" charset="-122"/>
                <a:cs typeface="Times New Roman" panose="02020603050405020304" charset="0"/>
              </a:rPr>
              <a:t>和一个操作视频，然后带领一个由18名志愿者组成的团队制作了140只手套，Hammock戏称这些手套为“小拥抱”。</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1017905"/>
            <a:ext cx="11856085" cy="22320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1201420"/>
            <a:ext cx="11708765"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For intrepid outdoorsman JJ Yosh, there’s no better travel companion than his 6-year-old Bombay cat Simon.</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412115" y="24326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3675" y="2279015"/>
            <a:ext cx="1042225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对于勇敢的户外爱好者JJ Yosh来说，没有比他6岁的孟买猫Simon更好的旅行伙伴了。 </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1085850" y="1043305"/>
            <a:ext cx="10020971" cy="5082885"/>
            <a:chOff x="3093" y="1688"/>
            <a:chExt cx="15781" cy="8005"/>
          </a:xfrm>
        </p:grpSpPr>
        <p:grpSp>
          <p:nvGrpSpPr>
            <p:cNvPr id="6" name="组合 5"/>
            <p:cNvGrpSpPr>
              <a:grpSpLocks noChangeAspect="1"/>
            </p:cNvGrpSpPr>
            <p:nvPr/>
          </p:nvGrpSpPr>
          <p:grpSpPr>
            <a:xfrm>
              <a:off x="3093" y="1688"/>
              <a:ext cx="9999" cy="7937"/>
              <a:chOff x="-1842" y="554"/>
              <a:chExt cx="27458" cy="21795"/>
            </a:xfrm>
          </p:grpSpPr>
          <p:pic>
            <p:nvPicPr>
              <p:cNvPr id="4" name="图片 3"/>
              <p:cNvPicPr>
                <a:picLocks noChangeAspect="1"/>
              </p:cNvPicPr>
              <p:nvPr>
                <p:custDataLst>
                  <p:tags r:id="rId1"/>
                </p:custDataLst>
              </p:nvPr>
            </p:nvPicPr>
            <p:blipFill>
              <a:blip r:embed="rId2"/>
              <a:stretch>
                <a:fillRect/>
              </a:stretch>
            </p:blipFill>
            <p:spPr>
              <a:xfrm>
                <a:off x="-1842" y="554"/>
                <a:ext cx="16695" cy="21795"/>
              </a:xfrm>
              <a:prstGeom prst="rect">
                <a:avLst/>
              </a:prstGeom>
            </p:spPr>
          </p:pic>
          <p:pic>
            <p:nvPicPr>
              <p:cNvPr id="5" name="图片 4"/>
              <p:cNvPicPr>
                <a:picLocks noChangeAspect="1"/>
              </p:cNvPicPr>
              <p:nvPr/>
            </p:nvPicPr>
            <p:blipFill>
              <a:blip r:embed="rId3"/>
              <a:srcRect r="33203"/>
              <a:stretch>
                <a:fillRect/>
              </a:stretch>
            </p:blipFill>
            <p:spPr>
              <a:xfrm>
                <a:off x="14854" y="1710"/>
                <a:ext cx="10762" cy="20639"/>
              </a:xfrm>
              <a:prstGeom prst="rect">
                <a:avLst/>
              </a:prstGeom>
            </p:spPr>
          </p:pic>
        </p:grpSp>
        <p:pic>
          <p:nvPicPr>
            <p:cNvPr id="7" name="图片 6"/>
            <p:cNvPicPr>
              <a:picLocks noChangeAspect="1"/>
            </p:cNvPicPr>
            <p:nvPr/>
          </p:nvPicPr>
          <p:blipFill>
            <a:blip r:embed="rId4"/>
            <a:stretch>
              <a:fillRect/>
            </a:stretch>
          </p:blipFill>
          <p:spPr>
            <a:xfrm>
              <a:off x="13091" y="2039"/>
              <a:ext cx="5783" cy="7654"/>
            </a:xfrm>
            <a:prstGeom prst="rect">
              <a:avLst/>
            </a:prstGeom>
          </p:spPr>
        </p:pic>
      </p:grpSp>
      <p:sp>
        <p:nvSpPr>
          <p:cNvPr id="12" name="文本框 11"/>
          <p:cNvSpPr txBox="1"/>
          <p:nvPr/>
        </p:nvSpPr>
        <p:spPr>
          <a:xfrm>
            <a:off x="2501265" y="6270625"/>
            <a:ext cx="7189470" cy="398780"/>
          </a:xfrm>
          <a:prstGeom prst="rect">
            <a:avLst/>
          </a:prstGeom>
          <a:noFill/>
        </p:spPr>
        <p:txBody>
          <a:bodyPr wrap="none" rtlCol="0">
            <a:spAutoFit/>
          </a:bodyPr>
          <a:p>
            <a:pPr algn="l"/>
            <a:r>
              <a:rPr lang="zh-CN" altLang="en-US">
                <a:latin typeface="Times New Roman" panose="02020603050405020304" charset="0"/>
                <a:cs typeface="Times New Roman" panose="02020603050405020304" charset="0"/>
                <a:sym typeface="+mn-ea"/>
              </a:rPr>
              <a:t>I</a:t>
            </a:r>
            <a:r>
              <a:rPr lang="zh-CN" altLang="en-US" sz="2000">
                <a:latin typeface="Times New Roman" panose="02020603050405020304" charset="0"/>
                <a:cs typeface="Times New Roman" panose="02020603050405020304" charset="0"/>
                <a:sym typeface="+mn-ea"/>
              </a:rPr>
              <a:t>t looks</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like the</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depths of space,</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but</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it</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s</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actually</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the inside</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of</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a</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cave</a:t>
            </a:r>
            <a:r>
              <a:rPr lang="en-US" altLang="zh-CN" sz="2000">
                <a:latin typeface="Times New Roman" panose="02020603050405020304" charset="0"/>
                <a:cs typeface="Times New Roman" panose="02020603050405020304" charset="0"/>
                <a:sym typeface="+mn-ea"/>
              </a:rPr>
              <a:t>.</a:t>
            </a:r>
            <a:endParaRPr lang="en-US" altLang="zh-CN" sz="2000">
              <a:latin typeface="Times New Roman" panose="02020603050405020304" charset="0"/>
              <a:cs typeface="Times New Roman" panose="02020603050405020304" charset="0"/>
              <a:sym typeface="+mn-ea"/>
            </a:endParaRPr>
          </a:p>
        </p:txBody>
      </p:sp>
      <p:sp>
        <p:nvSpPr>
          <p:cNvPr id="3" name="文本框 2"/>
          <p:cNvSpPr txBox="1"/>
          <p:nvPr/>
        </p:nvSpPr>
        <p:spPr>
          <a:xfrm>
            <a:off x="2638425" y="80010"/>
            <a:ext cx="6915150" cy="953135"/>
          </a:xfrm>
          <a:prstGeom prst="rect">
            <a:avLst/>
          </a:prstGeom>
          <a:noFill/>
        </p:spPr>
        <p:txBody>
          <a:bodyPr wrap="square" rtlCol="0" anchor="t">
            <a:spAutoFit/>
          </a:bodyPr>
          <a:p>
            <a:pPr algn="ctr"/>
            <a:r>
              <a:rPr lang="en-US" altLang="zh-CN" sz="2800" b="1">
                <a:latin typeface="微软雅黑" panose="020B0503020204020204" charset="-122"/>
                <a:ea typeface="微软雅黑" panose="020B0503020204020204" charset="-122"/>
              </a:rPr>
              <a:t>2. </a:t>
            </a:r>
            <a:r>
              <a:rPr lang="zh-CN" altLang="en-US" sz="2800" b="1">
                <a:latin typeface="微软雅黑" panose="020B0503020204020204" charset="-122"/>
                <a:ea typeface="微软雅黑" panose="020B0503020204020204" charset="-122"/>
              </a:rPr>
              <a:t>The </a:t>
            </a:r>
            <a:r>
              <a:rPr lang="en-US" altLang="zh-CN" sz="2800" b="1">
                <a:latin typeface="微软雅黑" panose="020B0503020204020204" charset="-122"/>
                <a:ea typeface="微软雅黑" panose="020B0503020204020204" charset="-122"/>
              </a:rPr>
              <a:t> S</a:t>
            </a:r>
            <a:r>
              <a:rPr lang="zh-CN" altLang="en-US" sz="2800" b="1">
                <a:latin typeface="微软雅黑" panose="020B0503020204020204" charset="-122"/>
                <a:ea typeface="微软雅黑" panose="020B0503020204020204" charset="-122"/>
              </a:rPr>
              <a:t>tars </a:t>
            </a:r>
            <a:r>
              <a:rPr lang="en-US" altLang="zh-CN" sz="2800" b="1">
                <a:latin typeface="微软雅黑" panose="020B0503020204020204" charset="-122"/>
                <a:ea typeface="微软雅黑" panose="020B0503020204020204" charset="-122"/>
              </a:rPr>
              <a:t>B</a:t>
            </a:r>
            <a:r>
              <a:rPr lang="zh-CN" altLang="en-US" sz="2800" b="1">
                <a:latin typeface="微软雅黑" panose="020B0503020204020204" charset="-122"/>
                <a:ea typeface="微软雅黑" panose="020B0503020204020204" charset="-122"/>
              </a:rPr>
              <a:t>eneath the </a:t>
            </a:r>
            <a:r>
              <a:rPr lang="en-US" altLang="zh-CN" sz="2800" b="1">
                <a:latin typeface="微软雅黑" panose="020B0503020204020204" charset="-122"/>
                <a:ea typeface="微软雅黑" panose="020B0503020204020204" charset="-122"/>
              </a:rPr>
              <a:t>G</a:t>
            </a:r>
            <a:r>
              <a:rPr lang="zh-CN" altLang="en-US" sz="2800" b="1">
                <a:latin typeface="微软雅黑" panose="020B0503020204020204" charset="-122"/>
                <a:ea typeface="微软雅黑" panose="020B0503020204020204" charset="-122"/>
              </a:rPr>
              <a:t>round</a:t>
            </a:r>
            <a:r>
              <a:rPr lang="en-US" altLang="zh-CN" sz="2800" b="1">
                <a:latin typeface="微软雅黑" panose="020B0503020204020204" charset="-122"/>
                <a:ea typeface="微软雅黑" panose="020B0503020204020204" charset="-122"/>
              </a:rPr>
              <a:t> </a:t>
            </a:r>
            <a:endParaRPr lang="zh-CN" altLang="en-US" sz="2800" b="1">
              <a:latin typeface="微软雅黑" panose="020B0503020204020204" charset="-122"/>
              <a:ea typeface="微软雅黑" panose="020B0503020204020204" charset="-122"/>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洞穴里的星空</a:t>
            </a:r>
            <a:endPar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21795,&quot;width&quot;:16695}"/>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PLACING_PICTURE_USER_VIEWPORT" val="{&quot;height&quot;:12285,&quot;width&quot;:17985}"/>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UNIT_PLACING_PICTURE_USER_VIEWPORT" val="{&quot;height&quot;:8719,&quot;width&quot;:18352}"/>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15994</Words>
  <Application>WPS 演示</Application>
  <PresentationFormat/>
  <Paragraphs>459</Paragraphs>
  <Slides>28</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28</vt:i4>
      </vt:variant>
    </vt:vector>
  </HeadingPairs>
  <TitlesOfParts>
    <vt:vector size="48" baseType="lpstr">
      <vt:lpstr>Arial</vt:lpstr>
      <vt:lpstr>宋体</vt:lpstr>
      <vt:lpstr>Wingdings</vt:lpstr>
      <vt:lpstr>Calibri</vt:lpstr>
      <vt:lpstr>Arial</vt:lpstr>
      <vt:lpstr>Trebuchet MS</vt:lpstr>
      <vt:lpstr>微软雅黑</vt:lpstr>
      <vt:lpstr>Comic Sans MS</vt:lpstr>
      <vt:lpstr>Times New Roman</vt:lpstr>
      <vt:lpstr>华文中宋</vt:lpstr>
      <vt:lpstr>Wingdings</vt:lpstr>
      <vt:lpstr>Arial Unicode MS</vt:lpstr>
      <vt:lpstr>Helvetica</vt:lpstr>
      <vt:lpstr>Calibri</vt:lpstr>
      <vt:lpstr>Times New Roman</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272</cp:revision>
  <dcterms:created xsi:type="dcterms:W3CDTF">2022-04-05T02:15:00Z</dcterms:created>
  <dcterms:modified xsi:type="dcterms:W3CDTF">2022-06-16T08:23:28Z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A6BD94D5BD6C439883E727137404AB49</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