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1947" r:id="rId3"/>
    <p:sldId id="256" r:id="rId4"/>
    <p:sldId id="257" r:id="rId6"/>
    <p:sldId id="295" r:id="rId7"/>
    <p:sldId id="298" r:id="rId8"/>
    <p:sldId id="304" r:id="rId9"/>
    <p:sldId id="297" r:id="rId10"/>
    <p:sldId id="1930" r:id="rId11"/>
    <p:sldId id="300" r:id="rId12"/>
    <p:sldId id="1928" r:id="rId13"/>
    <p:sldId id="301" r:id="rId14"/>
    <p:sldId id="306" r:id="rId15"/>
    <p:sldId id="305" r:id="rId16"/>
    <p:sldId id="1939" r:id="rId17"/>
    <p:sldId id="1937" r:id="rId18"/>
    <p:sldId id="1936" r:id="rId19"/>
    <p:sldId id="1940" r:id="rId20"/>
    <p:sldId id="1929" r:id="rId21"/>
    <p:sldId id="1932" r:id="rId22"/>
    <p:sldId id="1941" r:id="rId23"/>
    <p:sldId id="278" r:id="rId24"/>
  </p:sldIdLst>
  <p:sldSz cx="9144000" cy="5143500" type="screen16x9"/>
  <p:notesSz cx="6858000" cy="9144000"/>
  <p:embeddedFontLst>
    <p:embeddedFont>
      <p:font typeface="Amatic SC" panose="00000500000000000000"/>
      <p:regular r:id="rId28"/>
    </p:embeddedFont>
    <p:embeddedFont>
      <p:font typeface="Caveat"/>
      <p:regular r:id="rId29"/>
    </p:embeddedFont>
    <p:embeddedFont>
      <p:font typeface="仿宋" panose="02010609060101010101" pitchFamily="49" charset="-122"/>
      <p:regular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Century" panose="02040604050505020304" pitchFamily="18" charset="0"/>
      <p:regular r:id="rId35"/>
    </p:embeddedFont>
    <p:embeddedFont>
      <p:font typeface="华文新魏" panose="02010800040101010101" pitchFamily="2" charset="-122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538BD12-EAE8-4576-9333-31C1577E420B}" styleName="Table_0">
    <a:wholeTbl>
      <a:tcTxStyle>
        <a:srgbClr val="000000"/>
        <a:latin typeface="Arial"/>
        <a:ea typeface="Arial"/>
        <a:cs typeface="Arial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3"/>
    <p:restoredTop sz="96341"/>
  </p:normalViewPr>
  <p:slideViewPr>
    <p:cSldViewPr snapToGrid="0" snapToObjects="1">
      <p:cViewPr varScale="1">
        <p:scale>
          <a:sx n="151" d="100"/>
          <a:sy n="151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DF084-01BF-4C48-B951-0348B0D82DCE}" type="doc">
      <dgm:prSet loTypeId="urn:microsoft.com/office/officeart/2008/layout/HexagonCluster" loCatId="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9A4E1E8A-A709-BF41-8BCB-27DCD1E70BCF}">
      <dgm:prSet phldrT="[文本]" custT="1"/>
      <dgm:spPr/>
      <dgm:t>
        <a:bodyPr/>
        <a:lstStyle/>
        <a:p>
          <a:r>
            <a:rPr lang="en-US" altLang="zh-CN" sz="1100" b="1">
              <a:solidFill>
                <a:srgbClr val="FF0000"/>
              </a:solidFill>
            </a:rPr>
            <a:t>social phenomena </a:t>
          </a:r>
          <a:endParaRPr lang="zh-CN" altLang="en-US" sz="1100" b="1">
            <a:solidFill>
              <a:srgbClr val="FF0000"/>
            </a:solidFill>
          </a:endParaRPr>
        </a:p>
      </dgm:t>
    </dgm:pt>
    <dgm:pt modelId="{5B1251EB-A24C-EB4A-B012-148048944CCD}" cxnId="{A7ABC78A-F3B6-954F-AF88-EA6348581DA9}" type="parTrans">
      <dgm:prSet/>
      <dgm:spPr/>
      <dgm:t>
        <a:bodyPr/>
        <a:lstStyle/>
        <a:p>
          <a:endParaRPr lang="zh-CN" altLang="en-US"/>
        </a:p>
      </dgm:t>
    </dgm:pt>
    <dgm:pt modelId="{A7A4E86B-56AF-E54A-B4FA-1FEF2CF6D6EB}" cxnId="{A7ABC78A-F3B6-954F-AF88-EA6348581DA9}" type="sibTrans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zh-CN" altLang="en-US"/>
        </a:p>
      </dgm:t>
    </dgm:pt>
    <dgm:pt modelId="{91234DBB-5590-6043-935B-01A056481751}">
      <dgm:prSet phldrT="[文本]" custT="1"/>
      <dgm:spPr/>
      <dgm:t>
        <a:bodyPr/>
        <a:lstStyle/>
        <a:p>
          <a:r>
            <a:rPr lang="en-US" altLang="zh-CN" sz="1100" b="1">
              <a:solidFill>
                <a:srgbClr val="FF0000"/>
              </a:solidFill>
            </a:rPr>
            <a:t>personal experience</a:t>
          </a:r>
          <a:endParaRPr lang="zh-CN" altLang="en-US" sz="1100" b="1">
            <a:solidFill>
              <a:srgbClr val="FF0000"/>
            </a:solidFill>
          </a:endParaRPr>
        </a:p>
      </dgm:t>
    </dgm:pt>
    <dgm:pt modelId="{3E14C606-309F-BE49-851B-55CB914EABD4}" cxnId="{0EBD789E-A296-574B-A912-1586DCDFD2AA}" type="parTrans">
      <dgm:prSet/>
      <dgm:spPr/>
      <dgm:t>
        <a:bodyPr/>
        <a:lstStyle/>
        <a:p>
          <a:endParaRPr lang="zh-CN" altLang="en-US"/>
        </a:p>
      </dgm:t>
    </dgm:pt>
    <dgm:pt modelId="{FB5C1639-D137-3047-B0BE-EA3605DA4571}" cxnId="{0EBD789E-A296-574B-A912-1586DCDFD2AA}" type="sibTrans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2100EA96-B983-3B48-AA80-33C531205A7B}">
      <dgm:prSet phldrT="[文本]" custT="1"/>
      <dgm:spPr/>
      <dgm:t>
        <a:bodyPr/>
        <a:lstStyle/>
        <a:p>
          <a:r>
            <a:rPr lang="en-US" altLang="zh-CN" sz="1100" b="1">
              <a:solidFill>
                <a:srgbClr val="FF0000"/>
              </a:solidFill>
            </a:rPr>
            <a:t>school life</a:t>
          </a:r>
          <a:endParaRPr lang="zh-CN" altLang="en-US" sz="1100" b="1">
            <a:solidFill>
              <a:srgbClr val="FF0000"/>
            </a:solidFill>
          </a:endParaRPr>
        </a:p>
      </dgm:t>
    </dgm:pt>
    <dgm:pt modelId="{A41FC3E8-30F1-304A-BD42-7B193A39CFCB}" cxnId="{6AFF106A-F5D0-E74D-8F32-AA1A8D0D9895}" type="parTrans">
      <dgm:prSet/>
      <dgm:spPr/>
      <dgm:t>
        <a:bodyPr/>
        <a:lstStyle/>
        <a:p>
          <a:endParaRPr lang="zh-CN" altLang="en-US"/>
        </a:p>
      </dgm:t>
    </dgm:pt>
    <dgm:pt modelId="{FF6E4FFD-E7F6-8648-B853-4B4667F6CB0E}" cxnId="{6AFF106A-F5D0-E74D-8F32-AA1A8D0D9895}" type="sibTrans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zh-CN" altLang="en-US"/>
        </a:p>
      </dgm:t>
    </dgm:pt>
    <dgm:pt modelId="{FEDA08A4-6020-9E4E-9552-B341CF28EF20}">
      <dgm:prSet custT="1"/>
      <dgm:spPr/>
      <dgm:t>
        <a:bodyPr/>
        <a:lstStyle/>
        <a:p>
          <a:r>
            <a:rPr lang="en-US" altLang="zh-CN" sz="1100" b="1">
              <a:solidFill>
                <a:srgbClr val="FF0000"/>
              </a:solidFill>
            </a:rPr>
            <a:t>language and culture</a:t>
          </a:r>
          <a:endParaRPr lang="zh-CN" altLang="en-US" sz="1100" b="1">
            <a:solidFill>
              <a:srgbClr val="FF0000"/>
            </a:solidFill>
          </a:endParaRPr>
        </a:p>
      </dgm:t>
    </dgm:pt>
    <dgm:pt modelId="{36146AFA-ED6C-5D46-BF32-24AFB3EA1156}" cxnId="{1666BB3C-EA2E-4943-BAEB-7475D07E15C2}" type="parTrans">
      <dgm:prSet/>
      <dgm:spPr/>
      <dgm:t>
        <a:bodyPr/>
        <a:lstStyle/>
        <a:p>
          <a:endParaRPr lang="zh-CN" altLang="en-US"/>
        </a:p>
      </dgm:t>
    </dgm:pt>
    <dgm:pt modelId="{CC27E0EA-3DCE-7B4A-9388-A9A2B3AFF008}" cxnId="{1666BB3C-EA2E-4943-BAEB-7475D07E15C2}" type="sibTrans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CN" altLang="en-US"/>
        </a:p>
      </dgm:t>
    </dgm:pt>
    <dgm:pt modelId="{11F52484-9A15-B44A-BE5B-3B30FA059862}" type="pres">
      <dgm:prSet presAssocID="{5F8DF084-01BF-4C48-B951-0348B0D82DCE}" presName="Name0" presStyleCnt="0">
        <dgm:presLayoutVars>
          <dgm:chMax val="21"/>
          <dgm:chPref val="21"/>
        </dgm:presLayoutVars>
      </dgm:prSet>
      <dgm:spPr/>
    </dgm:pt>
    <dgm:pt modelId="{61626C82-EC5B-7542-96BE-ACED9810509C}" type="pres">
      <dgm:prSet presAssocID="{9A4E1E8A-A709-BF41-8BCB-27DCD1E70BCF}" presName="text1" presStyleCnt="0"/>
      <dgm:spPr/>
    </dgm:pt>
    <dgm:pt modelId="{553A8804-4DD7-C34B-9C7E-5CCC8EE93E7D}" type="pres">
      <dgm:prSet presAssocID="{9A4E1E8A-A709-BF41-8BCB-27DCD1E70BCF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181300D-4389-B944-9564-3011B806ABF5}" type="pres">
      <dgm:prSet presAssocID="{9A4E1E8A-A709-BF41-8BCB-27DCD1E70BCF}" presName="textaccent1" presStyleCnt="0"/>
      <dgm:spPr/>
    </dgm:pt>
    <dgm:pt modelId="{3BB3B2B3-CF3F-7A40-ADE7-2FD9C2FB9791}" type="pres">
      <dgm:prSet presAssocID="{9A4E1E8A-A709-BF41-8BCB-27DCD1E70BCF}" presName="accentRepeatNode" presStyleLbl="solidAlignAcc1" presStyleIdx="0" presStyleCnt="8"/>
      <dgm:spPr/>
    </dgm:pt>
    <dgm:pt modelId="{060BA559-7AE1-B046-BC75-EE1E77E03C33}" type="pres">
      <dgm:prSet presAssocID="{A7A4E86B-56AF-E54A-B4FA-1FEF2CF6D6EB}" presName="image1" presStyleCnt="0"/>
      <dgm:spPr/>
    </dgm:pt>
    <dgm:pt modelId="{3398EEBE-5579-4B43-8390-218E96653370}" type="pres">
      <dgm:prSet presAssocID="{A7A4E86B-56AF-E54A-B4FA-1FEF2CF6D6EB}" presName="imageRepeatNode" presStyleLbl="alignAcc1" presStyleIdx="0" presStyleCnt="4"/>
      <dgm:spPr/>
    </dgm:pt>
    <dgm:pt modelId="{E3F668A8-F44F-F349-A373-D9FDA1A1788A}" type="pres">
      <dgm:prSet presAssocID="{A7A4E86B-56AF-E54A-B4FA-1FEF2CF6D6EB}" presName="imageaccent1" presStyleCnt="0"/>
      <dgm:spPr/>
    </dgm:pt>
    <dgm:pt modelId="{8C6B2458-5E79-6D43-B5F1-FCC24BABBD40}" type="pres">
      <dgm:prSet presAssocID="{A7A4E86B-56AF-E54A-B4FA-1FEF2CF6D6EB}" presName="accentRepeatNode" presStyleLbl="solidAlignAcc1" presStyleIdx="1" presStyleCnt="8"/>
      <dgm:spPr/>
    </dgm:pt>
    <dgm:pt modelId="{009186CE-EC87-A743-AB38-D96B28CBEDBB}" type="pres">
      <dgm:prSet presAssocID="{91234DBB-5590-6043-935B-01A056481751}" presName="text2" presStyleCnt="0"/>
      <dgm:spPr/>
    </dgm:pt>
    <dgm:pt modelId="{FB181DC0-96B7-4F46-A6D5-4ACE7D98E544}" type="pres">
      <dgm:prSet presAssocID="{91234DBB-5590-6043-935B-01A05648175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9FE05BF-3734-954C-BD2D-550E6DE38929}" type="pres">
      <dgm:prSet presAssocID="{91234DBB-5590-6043-935B-01A056481751}" presName="textaccent2" presStyleCnt="0"/>
      <dgm:spPr/>
    </dgm:pt>
    <dgm:pt modelId="{23059CE4-78B9-AD40-B9DF-9859E17FA2B6}" type="pres">
      <dgm:prSet presAssocID="{91234DBB-5590-6043-935B-01A056481751}" presName="accentRepeatNode" presStyleLbl="solidAlignAcc1" presStyleIdx="2" presStyleCnt="8"/>
      <dgm:spPr/>
    </dgm:pt>
    <dgm:pt modelId="{8FCB6372-AA02-DD49-9313-2AF5D1D83FF8}" type="pres">
      <dgm:prSet presAssocID="{FB5C1639-D137-3047-B0BE-EA3605DA4571}" presName="image2" presStyleCnt="0"/>
      <dgm:spPr/>
    </dgm:pt>
    <dgm:pt modelId="{1EC7E4DE-878C-7D41-BB65-9F548B1D5CC5}" type="pres">
      <dgm:prSet presAssocID="{FB5C1639-D137-3047-B0BE-EA3605DA4571}" presName="imageRepeatNode" presStyleLbl="alignAcc1" presStyleIdx="1" presStyleCnt="4"/>
      <dgm:spPr/>
    </dgm:pt>
    <dgm:pt modelId="{38FE0A15-21E7-9045-9198-04BA78D94D8E}" type="pres">
      <dgm:prSet presAssocID="{FB5C1639-D137-3047-B0BE-EA3605DA4571}" presName="imageaccent2" presStyleCnt="0"/>
      <dgm:spPr/>
    </dgm:pt>
    <dgm:pt modelId="{FA643A04-13DA-3F48-8F2D-E01E03FD0931}" type="pres">
      <dgm:prSet presAssocID="{FB5C1639-D137-3047-B0BE-EA3605DA4571}" presName="accentRepeatNode" presStyleLbl="solidAlignAcc1" presStyleIdx="3" presStyleCnt="8"/>
      <dgm:spPr/>
    </dgm:pt>
    <dgm:pt modelId="{2891B539-4356-CE43-BE69-AAB35DCC536B}" type="pres">
      <dgm:prSet presAssocID="{2100EA96-B983-3B48-AA80-33C531205A7B}" presName="text3" presStyleCnt="0"/>
      <dgm:spPr/>
    </dgm:pt>
    <dgm:pt modelId="{3762C0FF-4B8D-B441-89D7-DE4C279384AB}" type="pres">
      <dgm:prSet presAssocID="{2100EA96-B983-3B48-AA80-33C531205A7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8E72363-8794-D144-A58E-11B890C0E2F7}" type="pres">
      <dgm:prSet presAssocID="{2100EA96-B983-3B48-AA80-33C531205A7B}" presName="textaccent3" presStyleCnt="0"/>
      <dgm:spPr/>
    </dgm:pt>
    <dgm:pt modelId="{40C582CA-8D5E-7C4E-9238-12A52CB559B7}" type="pres">
      <dgm:prSet presAssocID="{2100EA96-B983-3B48-AA80-33C531205A7B}" presName="accentRepeatNode" presStyleLbl="solidAlignAcc1" presStyleIdx="4" presStyleCnt="8"/>
      <dgm:spPr/>
    </dgm:pt>
    <dgm:pt modelId="{D5D4ED03-8D56-9341-9108-360D9CBEC1EA}" type="pres">
      <dgm:prSet presAssocID="{FF6E4FFD-E7F6-8648-B853-4B4667F6CB0E}" presName="image3" presStyleCnt="0"/>
      <dgm:spPr/>
    </dgm:pt>
    <dgm:pt modelId="{8D497178-20A6-6B46-8E16-4EE756F8FA88}" type="pres">
      <dgm:prSet presAssocID="{FF6E4FFD-E7F6-8648-B853-4B4667F6CB0E}" presName="imageRepeatNode" presStyleLbl="alignAcc1" presStyleIdx="2" presStyleCnt="4"/>
      <dgm:spPr/>
    </dgm:pt>
    <dgm:pt modelId="{3785E991-AD8E-D242-8C4B-F6B99213C683}" type="pres">
      <dgm:prSet presAssocID="{FF6E4FFD-E7F6-8648-B853-4B4667F6CB0E}" presName="imageaccent3" presStyleCnt="0"/>
      <dgm:spPr/>
    </dgm:pt>
    <dgm:pt modelId="{963FAA01-E209-3A44-B3C8-4ED309FB2656}" type="pres">
      <dgm:prSet presAssocID="{FF6E4FFD-E7F6-8648-B853-4B4667F6CB0E}" presName="accentRepeatNode" presStyleLbl="solidAlignAcc1" presStyleIdx="5" presStyleCnt="8"/>
      <dgm:spPr/>
    </dgm:pt>
    <dgm:pt modelId="{D28D9926-F87D-E243-9D5F-B16BA15F1378}" type="pres">
      <dgm:prSet presAssocID="{FEDA08A4-6020-9E4E-9552-B341CF28EF20}" presName="text4" presStyleCnt="0"/>
      <dgm:spPr/>
    </dgm:pt>
    <dgm:pt modelId="{79AA58CF-5FC5-DC42-9AFC-57661F5DA21C}" type="pres">
      <dgm:prSet presAssocID="{FEDA08A4-6020-9E4E-9552-B341CF28EF20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1BB264E-A335-BF48-9CDA-19D4AF8CDB0C}" type="pres">
      <dgm:prSet presAssocID="{FEDA08A4-6020-9E4E-9552-B341CF28EF20}" presName="textaccent4" presStyleCnt="0"/>
      <dgm:spPr/>
    </dgm:pt>
    <dgm:pt modelId="{47B97642-7A95-104B-9323-3C6C4D583678}" type="pres">
      <dgm:prSet presAssocID="{FEDA08A4-6020-9E4E-9552-B341CF28EF20}" presName="accentRepeatNode" presStyleLbl="solidAlignAcc1" presStyleIdx="6" presStyleCnt="8"/>
      <dgm:spPr/>
    </dgm:pt>
    <dgm:pt modelId="{B8780355-FFA9-9B4A-918F-D7FC3CE3F892}" type="pres">
      <dgm:prSet presAssocID="{CC27E0EA-3DCE-7B4A-9388-A9A2B3AFF008}" presName="image4" presStyleCnt="0"/>
      <dgm:spPr/>
    </dgm:pt>
    <dgm:pt modelId="{9F00D38B-7EC9-A643-AC46-63BC58647245}" type="pres">
      <dgm:prSet presAssocID="{CC27E0EA-3DCE-7B4A-9388-A9A2B3AFF008}" presName="imageRepeatNode" presStyleLbl="alignAcc1" presStyleIdx="3" presStyleCnt="4"/>
      <dgm:spPr/>
    </dgm:pt>
    <dgm:pt modelId="{D832EF9B-7340-2044-954C-49E88914DDCC}" type="pres">
      <dgm:prSet presAssocID="{CC27E0EA-3DCE-7B4A-9388-A9A2B3AFF008}" presName="imageaccent4" presStyleCnt="0"/>
      <dgm:spPr/>
    </dgm:pt>
    <dgm:pt modelId="{ECE9CFC6-6969-4D4F-8886-6E6ADB908ECF}" type="pres">
      <dgm:prSet presAssocID="{CC27E0EA-3DCE-7B4A-9388-A9A2B3AFF008}" presName="accentRepeatNode" presStyleLbl="solidAlignAcc1" presStyleIdx="7" presStyleCnt="8"/>
      <dgm:spPr/>
    </dgm:pt>
  </dgm:ptLst>
  <dgm:cxnLst>
    <dgm:cxn modelId="{1666BB3C-EA2E-4943-BAEB-7475D07E15C2}" srcId="{5F8DF084-01BF-4C48-B951-0348B0D82DCE}" destId="{FEDA08A4-6020-9E4E-9552-B341CF28EF20}" srcOrd="3" destOrd="0" parTransId="{36146AFA-ED6C-5D46-BF32-24AFB3EA1156}" sibTransId="{CC27E0EA-3DCE-7B4A-9388-A9A2B3AFF008}"/>
    <dgm:cxn modelId="{CA82DC53-7B89-5E44-9A81-46FE4EE3FFBA}" type="presOf" srcId="{FEDA08A4-6020-9E4E-9552-B341CF28EF20}" destId="{79AA58CF-5FC5-DC42-9AFC-57661F5DA21C}" srcOrd="0" destOrd="0" presId="urn:microsoft.com/office/officeart/2008/layout/HexagonCluster"/>
    <dgm:cxn modelId="{5CAE6E65-F9CB-6742-94E6-D379BD7365F1}" type="presOf" srcId="{FF6E4FFD-E7F6-8648-B853-4B4667F6CB0E}" destId="{8D497178-20A6-6B46-8E16-4EE756F8FA88}" srcOrd="0" destOrd="0" presId="urn:microsoft.com/office/officeart/2008/layout/HexagonCluster"/>
    <dgm:cxn modelId="{6AFF106A-F5D0-E74D-8F32-AA1A8D0D9895}" srcId="{5F8DF084-01BF-4C48-B951-0348B0D82DCE}" destId="{2100EA96-B983-3B48-AA80-33C531205A7B}" srcOrd="2" destOrd="0" parTransId="{A41FC3E8-30F1-304A-BD42-7B193A39CFCB}" sibTransId="{FF6E4FFD-E7F6-8648-B853-4B4667F6CB0E}"/>
    <dgm:cxn modelId="{8A39DF73-0DBB-2B46-9B05-59BC6D80D984}" type="presOf" srcId="{91234DBB-5590-6043-935B-01A056481751}" destId="{FB181DC0-96B7-4F46-A6D5-4ACE7D98E544}" srcOrd="0" destOrd="0" presId="urn:microsoft.com/office/officeart/2008/layout/HexagonCluster"/>
    <dgm:cxn modelId="{A7ABC78A-F3B6-954F-AF88-EA6348581DA9}" srcId="{5F8DF084-01BF-4C48-B951-0348B0D82DCE}" destId="{9A4E1E8A-A709-BF41-8BCB-27DCD1E70BCF}" srcOrd="0" destOrd="0" parTransId="{5B1251EB-A24C-EB4A-B012-148048944CCD}" sibTransId="{A7A4E86B-56AF-E54A-B4FA-1FEF2CF6D6EB}"/>
    <dgm:cxn modelId="{0EBD789E-A296-574B-A912-1586DCDFD2AA}" srcId="{5F8DF084-01BF-4C48-B951-0348B0D82DCE}" destId="{91234DBB-5590-6043-935B-01A056481751}" srcOrd="1" destOrd="0" parTransId="{3E14C606-309F-BE49-851B-55CB914EABD4}" sibTransId="{FB5C1639-D137-3047-B0BE-EA3605DA4571}"/>
    <dgm:cxn modelId="{31F834BE-F7EB-B443-ACC6-73791FF44C9A}" type="presOf" srcId="{5F8DF084-01BF-4C48-B951-0348B0D82DCE}" destId="{11F52484-9A15-B44A-BE5B-3B30FA059862}" srcOrd="0" destOrd="0" presId="urn:microsoft.com/office/officeart/2008/layout/HexagonCluster"/>
    <dgm:cxn modelId="{F26AB7BF-35AA-6D44-9969-14FCC7047E1D}" type="presOf" srcId="{9A4E1E8A-A709-BF41-8BCB-27DCD1E70BCF}" destId="{553A8804-4DD7-C34B-9C7E-5CCC8EE93E7D}" srcOrd="0" destOrd="0" presId="urn:microsoft.com/office/officeart/2008/layout/HexagonCluster"/>
    <dgm:cxn modelId="{A7F903CA-BBAF-9544-8E87-2ECBA94EF161}" type="presOf" srcId="{CC27E0EA-3DCE-7B4A-9388-A9A2B3AFF008}" destId="{9F00D38B-7EC9-A643-AC46-63BC58647245}" srcOrd="0" destOrd="0" presId="urn:microsoft.com/office/officeart/2008/layout/HexagonCluster"/>
    <dgm:cxn modelId="{FA027ADB-CCF2-B341-B072-CB9D87D96244}" type="presOf" srcId="{A7A4E86B-56AF-E54A-B4FA-1FEF2CF6D6EB}" destId="{3398EEBE-5579-4B43-8390-218E96653370}" srcOrd="0" destOrd="0" presId="urn:microsoft.com/office/officeart/2008/layout/HexagonCluster"/>
    <dgm:cxn modelId="{F49809DF-6801-A046-9844-3738265FFFF1}" type="presOf" srcId="{2100EA96-B983-3B48-AA80-33C531205A7B}" destId="{3762C0FF-4B8D-B441-89D7-DE4C279384AB}" srcOrd="0" destOrd="0" presId="urn:microsoft.com/office/officeart/2008/layout/HexagonCluster"/>
    <dgm:cxn modelId="{46096AEA-FB1A-B246-9C92-6DFB931CCB84}" type="presOf" srcId="{FB5C1639-D137-3047-B0BE-EA3605DA4571}" destId="{1EC7E4DE-878C-7D41-BB65-9F548B1D5CC5}" srcOrd="0" destOrd="0" presId="urn:microsoft.com/office/officeart/2008/layout/HexagonCluster"/>
    <dgm:cxn modelId="{DE01B5E1-8FE6-A948-98FD-7A9F774C3366}" type="presParOf" srcId="{11F52484-9A15-B44A-BE5B-3B30FA059862}" destId="{61626C82-EC5B-7542-96BE-ACED9810509C}" srcOrd="0" destOrd="0" presId="urn:microsoft.com/office/officeart/2008/layout/HexagonCluster"/>
    <dgm:cxn modelId="{0B965B2F-76CB-3D4C-8466-AF5C0204AF0B}" type="presParOf" srcId="{61626C82-EC5B-7542-96BE-ACED9810509C}" destId="{553A8804-4DD7-C34B-9C7E-5CCC8EE93E7D}" srcOrd="0" destOrd="0" presId="urn:microsoft.com/office/officeart/2008/layout/HexagonCluster"/>
    <dgm:cxn modelId="{7C6E0403-1EA6-AB43-8BE5-BBB0331E54E9}" type="presParOf" srcId="{11F52484-9A15-B44A-BE5B-3B30FA059862}" destId="{5181300D-4389-B944-9564-3011B806ABF5}" srcOrd="1" destOrd="0" presId="urn:microsoft.com/office/officeart/2008/layout/HexagonCluster"/>
    <dgm:cxn modelId="{831A37E2-28E7-1B4A-AC47-8C346B91BE23}" type="presParOf" srcId="{5181300D-4389-B944-9564-3011B806ABF5}" destId="{3BB3B2B3-CF3F-7A40-ADE7-2FD9C2FB9791}" srcOrd="0" destOrd="0" presId="urn:microsoft.com/office/officeart/2008/layout/HexagonCluster"/>
    <dgm:cxn modelId="{B4CC9759-C64A-D94B-ABF7-075BE6D18E3F}" type="presParOf" srcId="{11F52484-9A15-B44A-BE5B-3B30FA059862}" destId="{060BA559-7AE1-B046-BC75-EE1E77E03C33}" srcOrd="2" destOrd="0" presId="urn:microsoft.com/office/officeart/2008/layout/HexagonCluster"/>
    <dgm:cxn modelId="{B75D5CAA-CC0C-834B-B56E-BEFD0DC21393}" type="presParOf" srcId="{060BA559-7AE1-B046-BC75-EE1E77E03C33}" destId="{3398EEBE-5579-4B43-8390-218E96653370}" srcOrd="0" destOrd="0" presId="urn:microsoft.com/office/officeart/2008/layout/HexagonCluster"/>
    <dgm:cxn modelId="{F7B2BFBC-442A-0345-B7A9-EC9D7072C444}" type="presParOf" srcId="{11F52484-9A15-B44A-BE5B-3B30FA059862}" destId="{E3F668A8-F44F-F349-A373-D9FDA1A1788A}" srcOrd="3" destOrd="0" presId="urn:microsoft.com/office/officeart/2008/layout/HexagonCluster"/>
    <dgm:cxn modelId="{3D9A3B2B-6C76-2B45-A096-38E653864697}" type="presParOf" srcId="{E3F668A8-F44F-F349-A373-D9FDA1A1788A}" destId="{8C6B2458-5E79-6D43-B5F1-FCC24BABBD40}" srcOrd="0" destOrd="0" presId="urn:microsoft.com/office/officeart/2008/layout/HexagonCluster"/>
    <dgm:cxn modelId="{123FE0E4-1DD6-DE43-AB57-B6A748D64776}" type="presParOf" srcId="{11F52484-9A15-B44A-BE5B-3B30FA059862}" destId="{009186CE-EC87-A743-AB38-D96B28CBEDBB}" srcOrd="4" destOrd="0" presId="urn:microsoft.com/office/officeart/2008/layout/HexagonCluster"/>
    <dgm:cxn modelId="{8ACCDE54-2239-D648-B913-0087253BFF80}" type="presParOf" srcId="{009186CE-EC87-A743-AB38-D96B28CBEDBB}" destId="{FB181DC0-96B7-4F46-A6D5-4ACE7D98E544}" srcOrd="0" destOrd="0" presId="urn:microsoft.com/office/officeart/2008/layout/HexagonCluster"/>
    <dgm:cxn modelId="{DA00DAA2-84D1-324E-9FC7-A7FE97B8CF07}" type="presParOf" srcId="{11F52484-9A15-B44A-BE5B-3B30FA059862}" destId="{99FE05BF-3734-954C-BD2D-550E6DE38929}" srcOrd="5" destOrd="0" presId="urn:microsoft.com/office/officeart/2008/layout/HexagonCluster"/>
    <dgm:cxn modelId="{AEF9F488-5F51-DE4F-9A69-0F0075E4024F}" type="presParOf" srcId="{99FE05BF-3734-954C-BD2D-550E6DE38929}" destId="{23059CE4-78B9-AD40-B9DF-9859E17FA2B6}" srcOrd="0" destOrd="0" presId="urn:microsoft.com/office/officeart/2008/layout/HexagonCluster"/>
    <dgm:cxn modelId="{7FD7F1FE-D3D9-0E40-8AB1-E860C7281BB8}" type="presParOf" srcId="{11F52484-9A15-B44A-BE5B-3B30FA059862}" destId="{8FCB6372-AA02-DD49-9313-2AF5D1D83FF8}" srcOrd="6" destOrd="0" presId="urn:microsoft.com/office/officeart/2008/layout/HexagonCluster"/>
    <dgm:cxn modelId="{19EEC8FB-ACF9-0D46-8A8C-5AA4DBC27C12}" type="presParOf" srcId="{8FCB6372-AA02-DD49-9313-2AF5D1D83FF8}" destId="{1EC7E4DE-878C-7D41-BB65-9F548B1D5CC5}" srcOrd="0" destOrd="0" presId="urn:microsoft.com/office/officeart/2008/layout/HexagonCluster"/>
    <dgm:cxn modelId="{A5CFE005-D9F5-6647-A741-20A9A2B52212}" type="presParOf" srcId="{11F52484-9A15-B44A-BE5B-3B30FA059862}" destId="{38FE0A15-21E7-9045-9198-04BA78D94D8E}" srcOrd="7" destOrd="0" presId="urn:microsoft.com/office/officeart/2008/layout/HexagonCluster"/>
    <dgm:cxn modelId="{A80D5364-4543-5247-8538-5641C82A1C72}" type="presParOf" srcId="{38FE0A15-21E7-9045-9198-04BA78D94D8E}" destId="{FA643A04-13DA-3F48-8F2D-E01E03FD0931}" srcOrd="0" destOrd="0" presId="urn:microsoft.com/office/officeart/2008/layout/HexagonCluster"/>
    <dgm:cxn modelId="{FEBBFC78-9D29-7147-9345-EE50693068BC}" type="presParOf" srcId="{11F52484-9A15-B44A-BE5B-3B30FA059862}" destId="{2891B539-4356-CE43-BE69-AAB35DCC536B}" srcOrd="8" destOrd="0" presId="urn:microsoft.com/office/officeart/2008/layout/HexagonCluster"/>
    <dgm:cxn modelId="{08FF5FA2-D404-5549-B735-003F65D16BE8}" type="presParOf" srcId="{2891B539-4356-CE43-BE69-AAB35DCC536B}" destId="{3762C0FF-4B8D-B441-89D7-DE4C279384AB}" srcOrd="0" destOrd="0" presId="urn:microsoft.com/office/officeart/2008/layout/HexagonCluster"/>
    <dgm:cxn modelId="{4A3EA8FF-C32C-D64E-ADFE-FA722F416726}" type="presParOf" srcId="{11F52484-9A15-B44A-BE5B-3B30FA059862}" destId="{E8E72363-8794-D144-A58E-11B890C0E2F7}" srcOrd="9" destOrd="0" presId="urn:microsoft.com/office/officeart/2008/layout/HexagonCluster"/>
    <dgm:cxn modelId="{83C37752-B13E-AC4E-8D96-165FE776F0A6}" type="presParOf" srcId="{E8E72363-8794-D144-A58E-11B890C0E2F7}" destId="{40C582CA-8D5E-7C4E-9238-12A52CB559B7}" srcOrd="0" destOrd="0" presId="urn:microsoft.com/office/officeart/2008/layout/HexagonCluster"/>
    <dgm:cxn modelId="{A24C298D-79E9-DF4E-AECB-B73938E9048D}" type="presParOf" srcId="{11F52484-9A15-B44A-BE5B-3B30FA059862}" destId="{D5D4ED03-8D56-9341-9108-360D9CBEC1EA}" srcOrd="10" destOrd="0" presId="urn:microsoft.com/office/officeart/2008/layout/HexagonCluster"/>
    <dgm:cxn modelId="{510F5002-D8A3-E049-ABB4-6EFC5A31B67F}" type="presParOf" srcId="{D5D4ED03-8D56-9341-9108-360D9CBEC1EA}" destId="{8D497178-20A6-6B46-8E16-4EE756F8FA88}" srcOrd="0" destOrd="0" presId="urn:microsoft.com/office/officeart/2008/layout/HexagonCluster"/>
    <dgm:cxn modelId="{F6FCE468-61F0-7344-A12F-B408308D489F}" type="presParOf" srcId="{11F52484-9A15-B44A-BE5B-3B30FA059862}" destId="{3785E991-AD8E-D242-8C4B-F6B99213C683}" srcOrd="11" destOrd="0" presId="urn:microsoft.com/office/officeart/2008/layout/HexagonCluster"/>
    <dgm:cxn modelId="{56032F97-EEE9-4F43-B4BC-2AC2F10C9ED5}" type="presParOf" srcId="{3785E991-AD8E-D242-8C4B-F6B99213C683}" destId="{963FAA01-E209-3A44-B3C8-4ED309FB2656}" srcOrd="0" destOrd="0" presId="urn:microsoft.com/office/officeart/2008/layout/HexagonCluster"/>
    <dgm:cxn modelId="{A8C53DED-BE4E-034E-8D7E-D7E670094B23}" type="presParOf" srcId="{11F52484-9A15-B44A-BE5B-3B30FA059862}" destId="{D28D9926-F87D-E243-9D5F-B16BA15F1378}" srcOrd="12" destOrd="0" presId="urn:microsoft.com/office/officeart/2008/layout/HexagonCluster"/>
    <dgm:cxn modelId="{51ACB153-1542-7845-99A1-1BB901EB55E5}" type="presParOf" srcId="{D28D9926-F87D-E243-9D5F-B16BA15F1378}" destId="{79AA58CF-5FC5-DC42-9AFC-57661F5DA21C}" srcOrd="0" destOrd="0" presId="urn:microsoft.com/office/officeart/2008/layout/HexagonCluster"/>
    <dgm:cxn modelId="{6E1E8CF0-2953-A647-9B44-11411126B67E}" type="presParOf" srcId="{11F52484-9A15-B44A-BE5B-3B30FA059862}" destId="{31BB264E-A335-BF48-9CDA-19D4AF8CDB0C}" srcOrd="13" destOrd="0" presId="urn:microsoft.com/office/officeart/2008/layout/HexagonCluster"/>
    <dgm:cxn modelId="{D3AC342D-C9CA-8347-A6B1-64D1ACA88B3E}" type="presParOf" srcId="{31BB264E-A335-BF48-9CDA-19D4AF8CDB0C}" destId="{47B97642-7A95-104B-9323-3C6C4D583678}" srcOrd="0" destOrd="0" presId="urn:microsoft.com/office/officeart/2008/layout/HexagonCluster"/>
    <dgm:cxn modelId="{F4C94650-AA62-A849-84A6-4420A91A01B3}" type="presParOf" srcId="{11F52484-9A15-B44A-BE5B-3B30FA059862}" destId="{B8780355-FFA9-9B4A-918F-D7FC3CE3F892}" srcOrd="14" destOrd="0" presId="urn:microsoft.com/office/officeart/2008/layout/HexagonCluster"/>
    <dgm:cxn modelId="{E1E057EF-CCAF-A743-B9E8-017C541EC4D8}" type="presParOf" srcId="{B8780355-FFA9-9B4A-918F-D7FC3CE3F892}" destId="{9F00D38B-7EC9-A643-AC46-63BC58647245}" srcOrd="0" destOrd="0" presId="urn:microsoft.com/office/officeart/2008/layout/HexagonCluster"/>
    <dgm:cxn modelId="{67DD44AC-F6B2-F74A-A5B2-F2D50B80E6CD}" type="presParOf" srcId="{11F52484-9A15-B44A-BE5B-3B30FA059862}" destId="{D832EF9B-7340-2044-954C-49E88914DDCC}" srcOrd="15" destOrd="0" presId="urn:microsoft.com/office/officeart/2008/layout/HexagonCluster"/>
    <dgm:cxn modelId="{3E231892-46F3-9F4C-9151-3DF8602A96B0}" type="presParOf" srcId="{D832EF9B-7340-2044-954C-49E88914DDCC}" destId="{ECE9CFC6-6969-4D4F-8886-6E6ADB908EC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8DF084-01BF-4C48-B951-0348B0D82DCE}" type="doc">
      <dgm:prSet loTypeId="urn:microsoft.com/office/officeart/2008/layout/HexagonCluster" loCatId="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91234DBB-5590-6043-935B-01A056481751}">
      <dgm:prSet phldrT="[文本]" custT="1"/>
      <dgm:spPr/>
      <dgm:t>
        <a:bodyPr/>
        <a:lstStyle/>
        <a:p>
          <a:r>
            <a:rPr lang="en-US" altLang="zh-CN" sz="1100" b="1">
              <a:solidFill>
                <a:srgbClr val="FF0000"/>
              </a:solidFill>
            </a:rPr>
            <a:t>personal experience</a:t>
          </a:r>
          <a:endParaRPr lang="zh-CN" altLang="en-US" sz="1100" b="1">
            <a:solidFill>
              <a:srgbClr val="FF0000"/>
            </a:solidFill>
          </a:endParaRPr>
        </a:p>
      </dgm:t>
    </dgm:pt>
    <dgm:pt modelId="{3E14C606-309F-BE49-851B-55CB914EABD4}" cxnId="{0EBD789E-A296-574B-A912-1586DCDFD2AA}" type="parTrans">
      <dgm:prSet/>
      <dgm:spPr/>
      <dgm:t>
        <a:bodyPr/>
        <a:lstStyle/>
        <a:p>
          <a:endParaRPr lang="zh-CN" altLang="en-US"/>
        </a:p>
      </dgm:t>
    </dgm:pt>
    <dgm:pt modelId="{FB5C1639-D137-3047-B0BE-EA3605DA4571}" cxnId="{0EBD789E-A296-574B-A912-1586DCDFD2AA}" type="sibTrans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11F52484-9A15-B44A-BE5B-3B30FA059862}" type="pres">
      <dgm:prSet presAssocID="{5F8DF084-01BF-4C48-B951-0348B0D82DCE}" presName="Name0" presStyleCnt="0">
        <dgm:presLayoutVars>
          <dgm:chMax val="21"/>
          <dgm:chPref val="21"/>
        </dgm:presLayoutVars>
      </dgm:prSet>
      <dgm:spPr/>
    </dgm:pt>
    <dgm:pt modelId="{B5637E0A-09F4-7348-B703-46E6B02BAF6A}" type="pres">
      <dgm:prSet presAssocID="{91234DBB-5590-6043-935B-01A056481751}" presName="text1" presStyleCnt="0"/>
      <dgm:spPr/>
    </dgm:pt>
    <dgm:pt modelId="{FB181DC0-96B7-4F46-A6D5-4ACE7D98E544}" type="pres">
      <dgm:prSet presAssocID="{91234DBB-5590-6043-935B-01A056481751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3DF9883-041D-F54D-9EF4-689F4D0DE4C2}" type="pres">
      <dgm:prSet presAssocID="{91234DBB-5590-6043-935B-01A056481751}" presName="textaccent1" presStyleCnt="0"/>
      <dgm:spPr/>
    </dgm:pt>
    <dgm:pt modelId="{23059CE4-78B9-AD40-B9DF-9859E17FA2B6}" type="pres">
      <dgm:prSet presAssocID="{91234DBB-5590-6043-935B-01A056481751}" presName="accentRepeatNode" presStyleLbl="solidAlignAcc1" presStyleIdx="0" presStyleCnt="2"/>
      <dgm:spPr/>
    </dgm:pt>
    <dgm:pt modelId="{0BC2E66F-2443-254C-81E9-10F85C9E2C46}" type="pres">
      <dgm:prSet presAssocID="{FB5C1639-D137-3047-B0BE-EA3605DA4571}" presName="image1" presStyleCnt="0"/>
      <dgm:spPr/>
    </dgm:pt>
    <dgm:pt modelId="{1EC7E4DE-878C-7D41-BB65-9F548B1D5CC5}" type="pres">
      <dgm:prSet presAssocID="{FB5C1639-D137-3047-B0BE-EA3605DA4571}" presName="imageRepeatNode" presStyleLbl="alignAcc1" presStyleIdx="0" presStyleCnt="1"/>
      <dgm:spPr/>
    </dgm:pt>
    <dgm:pt modelId="{9D5D0CF5-3542-4242-98F4-F0E99A562CE3}" type="pres">
      <dgm:prSet presAssocID="{FB5C1639-D137-3047-B0BE-EA3605DA4571}" presName="imageaccent1" presStyleCnt="0"/>
      <dgm:spPr/>
    </dgm:pt>
    <dgm:pt modelId="{FA643A04-13DA-3F48-8F2D-E01E03FD0931}" type="pres">
      <dgm:prSet presAssocID="{FB5C1639-D137-3047-B0BE-EA3605DA4571}" presName="accentRepeatNode" presStyleLbl="solidAlignAcc1" presStyleIdx="1" presStyleCnt="2"/>
      <dgm:spPr/>
    </dgm:pt>
  </dgm:ptLst>
  <dgm:cxnLst>
    <dgm:cxn modelId="{569D980B-5F65-6B46-83E7-3F4D1494CC8C}" type="presOf" srcId="{FB5C1639-D137-3047-B0BE-EA3605DA4571}" destId="{1EC7E4DE-878C-7D41-BB65-9F548B1D5CC5}" srcOrd="0" destOrd="0" presId="urn:microsoft.com/office/officeart/2008/layout/HexagonCluster"/>
    <dgm:cxn modelId="{0EBD789E-A296-574B-A912-1586DCDFD2AA}" srcId="{5F8DF084-01BF-4C48-B951-0348B0D82DCE}" destId="{91234DBB-5590-6043-935B-01A056481751}" srcOrd="0" destOrd="0" parTransId="{3E14C606-309F-BE49-851B-55CB914EABD4}" sibTransId="{FB5C1639-D137-3047-B0BE-EA3605DA4571}"/>
    <dgm:cxn modelId="{31F834BE-F7EB-B443-ACC6-73791FF44C9A}" type="presOf" srcId="{5F8DF084-01BF-4C48-B951-0348B0D82DCE}" destId="{11F52484-9A15-B44A-BE5B-3B30FA059862}" srcOrd="0" destOrd="0" presId="urn:microsoft.com/office/officeart/2008/layout/HexagonCluster"/>
    <dgm:cxn modelId="{E84F08F9-E2CC-B544-8A6C-016801B9A2AA}" type="presOf" srcId="{91234DBB-5590-6043-935B-01A056481751}" destId="{FB181DC0-96B7-4F46-A6D5-4ACE7D98E544}" srcOrd="0" destOrd="0" presId="urn:microsoft.com/office/officeart/2008/layout/HexagonCluster"/>
    <dgm:cxn modelId="{E7950D28-8AFA-7544-8382-5FAB1F11C93C}" type="presParOf" srcId="{11F52484-9A15-B44A-BE5B-3B30FA059862}" destId="{B5637E0A-09F4-7348-B703-46E6B02BAF6A}" srcOrd="0" destOrd="0" presId="urn:microsoft.com/office/officeart/2008/layout/HexagonCluster"/>
    <dgm:cxn modelId="{FB99389C-B95C-DD44-8E0B-B6267EC7C060}" type="presParOf" srcId="{B5637E0A-09F4-7348-B703-46E6B02BAF6A}" destId="{FB181DC0-96B7-4F46-A6D5-4ACE7D98E544}" srcOrd="0" destOrd="0" presId="urn:microsoft.com/office/officeart/2008/layout/HexagonCluster"/>
    <dgm:cxn modelId="{EE114EBA-F09D-2342-AB4D-488BD83FEBD9}" type="presParOf" srcId="{11F52484-9A15-B44A-BE5B-3B30FA059862}" destId="{43DF9883-041D-F54D-9EF4-689F4D0DE4C2}" srcOrd="1" destOrd="0" presId="urn:microsoft.com/office/officeart/2008/layout/HexagonCluster"/>
    <dgm:cxn modelId="{9E2C8852-A771-944B-9E50-E63862383564}" type="presParOf" srcId="{43DF9883-041D-F54D-9EF4-689F4D0DE4C2}" destId="{23059CE4-78B9-AD40-B9DF-9859E17FA2B6}" srcOrd="0" destOrd="0" presId="urn:microsoft.com/office/officeart/2008/layout/HexagonCluster"/>
    <dgm:cxn modelId="{B9632FA8-D61B-B345-815A-9CCC427D03C5}" type="presParOf" srcId="{11F52484-9A15-B44A-BE5B-3B30FA059862}" destId="{0BC2E66F-2443-254C-81E9-10F85C9E2C46}" srcOrd="2" destOrd="0" presId="urn:microsoft.com/office/officeart/2008/layout/HexagonCluster"/>
    <dgm:cxn modelId="{C2B3DF42-D9C8-0642-A5C5-72633C7081FE}" type="presParOf" srcId="{0BC2E66F-2443-254C-81E9-10F85C9E2C46}" destId="{1EC7E4DE-878C-7D41-BB65-9F548B1D5CC5}" srcOrd="0" destOrd="0" presId="urn:microsoft.com/office/officeart/2008/layout/HexagonCluster"/>
    <dgm:cxn modelId="{E1C65780-B8A8-FB4E-A219-B565E92F89CE}" type="presParOf" srcId="{11F52484-9A15-B44A-BE5B-3B30FA059862}" destId="{9D5D0CF5-3542-4242-98F4-F0E99A562CE3}" srcOrd="3" destOrd="0" presId="urn:microsoft.com/office/officeart/2008/layout/HexagonCluster"/>
    <dgm:cxn modelId="{73B85ECE-E560-B745-AFAD-9C0BA6245D6F}" type="presParOf" srcId="{9D5D0CF5-3542-4242-98F4-F0E99A562CE3}" destId="{FA643A04-13DA-3F48-8F2D-E01E03FD093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A8804-4DD7-C34B-9C7E-5CCC8EE93E7D}">
      <dsp:nvSpPr>
        <dsp:cNvPr id="0" name=""/>
        <dsp:cNvSpPr/>
      </dsp:nvSpPr>
      <dsp:spPr>
        <a:xfrm>
          <a:off x="1174699" y="2412882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rgbClr val="FF0000"/>
              </a:solidFill>
            </a:rPr>
            <a:t>social phenomena </a:t>
          </a:r>
          <a:endParaRPr lang="zh-CN" altLang="en-US" sz="1100" b="1" kern="1200">
            <a:solidFill>
              <a:srgbClr val="FF0000"/>
            </a:solidFill>
          </a:endParaRPr>
        </a:p>
      </dsp:txBody>
      <dsp:txXfrm>
        <a:off x="1389000" y="2596835"/>
        <a:ext cx="955190" cy="819919"/>
      </dsp:txXfrm>
    </dsp:sp>
    <dsp:sp modelId="{3BB3B2B3-CF3F-7A40-ADE7-2FD9C2FB9791}">
      <dsp:nvSpPr>
        <dsp:cNvPr id="0" name=""/>
        <dsp:cNvSpPr/>
      </dsp:nvSpPr>
      <dsp:spPr>
        <a:xfrm>
          <a:off x="1217980" y="2937772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98EEBE-5579-4B43-8390-218E96653370}">
      <dsp:nvSpPr>
        <dsp:cNvPr id="0" name=""/>
        <dsp:cNvSpPr/>
      </dsp:nvSpPr>
      <dsp:spPr>
        <a:xfrm>
          <a:off x="0" y="1767202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6B2458-5E79-6D43-B5F1-FCC24BABBD40}">
      <dsp:nvSpPr>
        <dsp:cNvPr id="0" name=""/>
        <dsp:cNvSpPr/>
      </dsp:nvSpPr>
      <dsp:spPr>
        <a:xfrm>
          <a:off x="936955" y="2790313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181DC0-96B7-4F46-A6D5-4ACE7D98E544}">
      <dsp:nvSpPr>
        <dsp:cNvPr id="0" name=""/>
        <dsp:cNvSpPr/>
      </dsp:nvSpPr>
      <dsp:spPr>
        <a:xfrm>
          <a:off x="2348179" y="1758103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rgbClr val="FF0000"/>
              </a:solidFill>
            </a:rPr>
            <a:t>personal experience</a:t>
          </a:r>
          <a:endParaRPr lang="zh-CN" altLang="en-US" sz="1100" b="1" kern="1200">
            <a:solidFill>
              <a:srgbClr val="FF0000"/>
            </a:solidFill>
          </a:endParaRPr>
        </a:p>
      </dsp:txBody>
      <dsp:txXfrm>
        <a:off x="2562480" y="1942056"/>
        <a:ext cx="955190" cy="819919"/>
      </dsp:txXfrm>
    </dsp:sp>
    <dsp:sp modelId="{23059CE4-78B9-AD40-B9DF-9859E17FA2B6}">
      <dsp:nvSpPr>
        <dsp:cNvPr id="0" name=""/>
        <dsp:cNvSpPr/>
      </dsp:nvSpPr>
      <dsp:spPr>
        <a:xfrm>
          <a:off x="3296107" y="2779960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C7E4DE-878C-7D41-BB65-9F548B1D5CC5}">
      <dsp:nvSpPr>
        <dsp:cNvPr id="0" name=""/>
        <dsp:cNvSpPr/>
      </dsp:nvSpPr>
      <dsp:spPr>
        <a:xfrm>
          <a:off x="3527755" y="2410999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643A04-13DA-3F48-8F2D-E01E03FD0931}">
      <dsp:nvSpPr>
        <dsp:cNvPr id="0" name=""/>
        <dsp:cNvSpPr/>
      </dsp:nvSpPr>
      <dsp:spPr>
        <a:xfrm>
          <a:off x="3559454" y="2943105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762C0FF-4B8D-B441-89D7-DE4C279384AB}">
      <dsp:nvSpPr>
        <dsp:cNvPr id="0" name=""/>
        <dsp:cNvSpPr/>
      </dsp:nvSpPr>
      <dsp:spPr>
        <a:xfrm>
          <a:off x="1174699" y="1118070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rgbClr val="FF0000"/>
              </a:solidFill>
            </a:rPr>
            <a:t>school life</a:t>
          </a:r>
          <a:endParaRPr lang="zh-CN" altLang="en-US" sz="1100" b="1" kern="1200">
            <a:solidFill>
              <a:srgbClr val="FF0000"/>
            </a:solidFill>
          </a:endParaRPr>
        </a:p>
      </dsp:txBody>
      <dsp:txXfrm>
        <a:off x="1389000" y="1302023"/>
        <a:ext cx="955190" cy="819919"/>
      </dsp:txXfrm>
    </dsp:sp>
    <dsp:sp modelId="{40C582CA-8D5E-7C4E-9238-12A52CB559B7}">
      <dsp:nvSpPr>
        <dsp:cNvPr id="0" name=""/>
        <dsp:cNvSpPr/>
      </dsp:nvSpPr>
      <dsp:spPr>
        <a:xfrm>
          <a:off x="2116531" y="1142542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497178-20A6-6B46-8E16-4EE756F8FA88}">
      <dsp:nvSpPr>
        <dsp:cNvPr id="0" name=""/>
        <dsp:cNvSpPr/>
      </dsp:nvSpPr>
      <dsp:spPr>
        <a:xfrm>
          <a:off x="2348179" y="463291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FAA01-E209-3A44-B3C8-4ED309FB2656}">
      <dsp:nvSpPr>
        <dsp:cNvPr id="0" name=""/>
        <dsp:cNvSpPr/>
      </dsp:nvSpPr>
      <dsp:spPr>
        <a:xfrm>
          <a:off x="2379878" y="989750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AA58CF-5FC5-DC42-9AFC-57661F5DA21C}">
      <dsp:nvSpPr>
        <dsp:cNvPr id="0" name=""/>
        <dsp:cNvSpPr/>
      </dsp:nvSpPr>
      <dsp:spPr>
        <a:xfrm>
          <a:off x="3527755" y="1116188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rgbClr val="FF0000"/>
              </a:solidFill>
            </a:rPr>
            <a:t>language and culture</a:t>
          </a:r>
          <a:endParaRPr lang="zh-CN" altLang="en-US" sz="1100" b="1" kern="1200">
            <a:solidFill>
              <a:srgbClr val="FF0000"/>
            </a:solidFill>
          </a:endParaRPr>
        </a:p>
      </dsp:txBody>
      <dsp:txXfrm>
        <a:off x="3742056" y="1300141"/>
        <a:ext cx="955190" cy="819919"/>
      </dsp:txXfrm>
    </dsp:sp>
    <dsp:sp modelId="{47B97642-7A95-104B-9323-3C6C4D583678}">
      <dsp:nvSpPr>
        <dsp:cNvPr id="0" name=""/>
        <dsp:cNvSpPr/>
      </dsp:nvSpPr>
      <dsp:spPr>
        <a:xfrm>
          <a:off x="4717694" y="1640450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00D38B-7EC9-A643-AC46-63BC58647245}">
      <dsp:nvSpPr>
        <dsp:cNvPr id="0" name=""/>
        <dsp:cNvSpPr/>
      </dsp:nvSpPr>
      <dsp:spPr>
        <a:xfrm>
          <a:off x="4712208" y="1769084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E9CFC6-6969-4D4F-8886-6E6ADB908ECF}">
      <dsp:nvSpPr>
        <dsp:cNvPr id="0" name=""/>
        <dsp:cNvSpPr/>
      </dsp:nvSpPr>
      <dsp:spPr>
        <a:xfrm>
          <a:off x="4991404" y="1790105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81DC0-96B7-4F46-A6D5-4ACE7D98E544}">
      <dsp:nvSpPr>
        <dsp:cNvPr id="0" name=""/>
        <dsp:cNvSpPr/>
      </dsp:nvSpPr>
      <dsp:spPr>
        <a:xfrm>
          <a:off x="1379266" y="631131"/>
          <a:ext cx="1385274" cy="11929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rgbClr val="FF0000"/>
              </a:solidFill>
            </a:rPr>
            <a:t>personal experience</a:t>
          </a:r>
          <a:endParaRPr lang="zh-CN" altLang="en-US" sz="1100" b="1" kern="1200">
            <a:solidFill>
              <a:srgbClr val="FF0000"/>
            </a:solidFill>
          </a:endParaRPr>
        </a:p>
      </dsp:txBody>
      <dsp:txXfrm>
        <a:off x="1594118" y="816154"/>
        <a:ext cx="955570" cy="822902"/>
      </dsp:txXfrm>
    </dsp:sp>
    <dsp:sp modelId="{23059CE4-78B9-AD40-B9DF-9859E17FA2B6}">
      <dsp:nvSpPr>
        <dsp:cNvPr id="0" name=""/>
        <dsp:cNvSpPr/>
      </dsp:nvSpPr>
      <dsp:spPr>
        <a:xfrm>
          <a:off x="1411399" y="1157925"/>
          <a:ext cx="161678" cy="1395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C7E4DE-878C-7D41-BB65-9F548B1D5CC5}">
      <dsp:nvSpPr>
        <dsp:cNvPr id="0" name=""/>
        <dsp:cNvSpPr/>
      </dsp:nvSpPr>
      <dsp:spPr>
        <a:xfrm>
          <a:off x="234359" y="0"/>
          <a:ext cx="1383503" cy="11925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643A04-13DA-3F48-8F2D-E01E03FD0931}">
      <dsp:nvSpPr>
        <dsp:cNvPr id="0" name=""/>
        <dsp:cNvSpPr/>
      </dsp:nvSpPr>
      <dsp:spPr>
        <a:xfrm>
          <a:off x="1171032" y="1027504"/>
          <a:ext cx="161678" cy="1395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b8bd4843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b8bd4843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487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4" name="文本框 13"/>
          <p:cNvSpPr txBox="1"/>
          <p:nvPr/>
        </p:nvSpPr>
        <p:spPr>
          <a:xfrm>
            <a:off x="-220922" y="1150733"/>
            <a:ext cx="756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>
              <a:latin typeface="Times" pitchFamily="2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400">
              <a:latin typeface="Times" pitchFamily="2" charset="0"/>
              <a:cs typeface="Calibri" panose="020F0502020204030204" pitchFamily="34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601462" y="412234"/>
            <a:ext cx="7273800" cy="857400"/>
          </a:xfrm>
        </p:spPr>
        <p:txBody>
          <a:bodyPr/>
          <a:lstStyle/>
          <a:p>
            <a:r>
              <a:rPr lang="en-GB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Clearly state </a:t>
            </a:r>
            <a:r>
              <a:rPr lang="en-GB" altLang="zh-CN" sz="4000" dirty="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the exact time</a:t>
            </a:r>
            <a:br>
              <a:rPr lang="en-GB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-GB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and explain about the topic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49846" y="748561"/>
            <a:ext cx="3925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 (正文 CS 字体)"/>
              </a:rPr>
              <a:t>内容包括：</a:t>
            </a:r>
            <a:endParaRPr kumimoji="0" lang="zh-CN" altLang="zh-CN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 (正文 CS 字体)"/>
              </a:rPr>
              <a:t>1.节目介绍；</a:t>
            </a:r>
            <a:endParaRPr kumimoji="0" lang="zh-CN" altLang="en-US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  <a:cs typeface="Times New Roman (正文 CS 字体)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+mn-ea"/>
                <a:ea typeface="+mn-ea"/>
                <a:cs typeface="Times New Roman (正文 CS 字体)"/>
              </a:rPr>
              <a:t>2.访谈的时间</a:t>
            </a:r>
            <a:r>
              <a:rPr kumimoji="0" lang="zh-CN" altLang="zh-CN" sz="2400" u="none" strike="noStrike" cap="none" normalizeH="0" baseline="0" dirty="0">
                <a:ln>
                  <a:noFill/>
                </a:ln>
                <a:effectLst/>
                <a:latin typeface="+mn-ea"/>
                <a:ea typeface="+mn-ea"/>
                <a:cs typeface="Times New Roman (正文 CS 字体)"/>
              </a:rPr>
              <a:t>和话题。</a:t>
            </a:r>
            <a:endParaRPr kumimoji="0" lang="zh-CN" altLang="zh-CN" sz="2400" u="none" strike="noStrike" cap="none" normalizeH="0" baseline="0" dirty="0">
              <a:ln>
                <a:noFill/>
              </a:ln>
              <a:effectLst/>
              <a:latin typeface="+mn-ea"/>
              <a:ea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t="17409" b="42914"/>
          <a:stretch>
            <a:fillRect/>
          </a:stretch>
        </p:blipFill>
        <p:spPr>
          <a:xfrm>
            <a:off x="65336" y="2343555"/>
            <a:ext cx="8999302" cy="24198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2" y="1652026"/>
            <a:ext cx="5814780" cy="65940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79362" y="1821167"/>
            <a:ext cx="1955800" cy="49026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9362" y="2461721"/>
            <a:ext cx="1118016" cy="226047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200692" y="2927933"/>
            <a:ext cx="1118016" cy="3316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794084" y="3893993"/>
            <a:ext cx="1118016" cy="3316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082676" y="4390523"/>
            <a:ext cx="1118016" cy="3316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845376" y="3388397"/>
            <a:ext cx="1118016" cy="3316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959100" y="1808021"/>
            <a:ext cx="2935042" cy="52326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标题 12"/>
          <p:cNvSpPr txBox="1"/>
          <p:nvPr/>
        </p:nvSpPr>
        <p:spPr>
          <a:xfrm>
            <a:off x="394473" y="3040288"/>
            <a:ext cx="8044817" cy="88634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00"/>
            </a:solidFill>
            <a:prstDash val="sysDot"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GB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The date and time should both be exact and proper for high school students to listen to and enjoy.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72029" y="2470918"/>
            <a:ext cx="1118016" cy="3316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4" name="文本框 13"/>
          <p:cNvSpPr txBox="1"/>
          <p:nvPr/>
        </p:nvSpPr>
        <p:spPr>
          <a:xfrm>
            <a:off x="585820" y="1103506"/>
            <a:ext cx="4985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>
              <a:latin typeface="Times" pitchFamily="2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400">
              <a:latin typeface="Times" pitchFamily="2" charset="0"/>
              <a:cs typeface="Calibri" panose="020F0502020204030204" pitchFamily="34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601462" y="412234"/>
            <a:ext cx="7273800" cy="857400"/>
          </a:xfrm>
        </p:spPr>
        <p:txBody>
          <a:bodyPr/>
          <a:lstStyle/>
          <a:p>
            <a:r>
              <a:rPr lang="en-GB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Clearly state the exact date</a:t>
            </a:r>
            <a:br>
              <a:rPr lang="en-GB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-GB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and explain about </a:t>
            </a:r>
            <a:r>
              <a:rPr lang="en-GB" altLang="zh-CN" sz="40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the topic</a:t>
            </a: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6146" name="Picture 2" descr="查看源图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1510" y="3097364"/>
            <a:ext cx="2143751" cy="14297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查看源图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b="12813"/>
          <a:stretch>
            <a:fillRect/>
          </a:stretch>
        </p:blipFill>
        <p:spPr bwMode="auto">
          <a:xfrm flipH="1">
            <a:off x="385596" y="2650316"/>
            <a:ext cx="1983045" cy="1479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查看源图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90" y="1220722"/>
            <a:ext cx="3619937" cy="32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5385912" y="164310"/>
            <a:ext cx="3925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 (正文 CS 字体)"/>
              </a:rPr>
              <a:t>内容包括：</a:t>
            </a:r>
            <a:endParaRPr kumimoji="0" lang="zh-CN" altLang="zh-CN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 (正文 CS 字体)"/>
              </a:rPr>
              <a:t>1.节目介绍；</a:t>
            </a:r>
            <a:endParaRPr kumimoji="0" lang="zh-CN" altLang="en-US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  <a:cs typeface="Times New Roman (正文 CS 字体)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+mn-ea"/>
                <a:ea typeface="+mn-ea"/>
                <a:cs typeface="Times New Roman (正文 CS 字体)"/>
              </a:rPr>
              <a:t>2.访谈的</a:t>
            </a:r>
            <a:r>
              <a:rPr kumimoji="0" lang="zh-CN" altLang="zh-CN" sz="2400" u="none" strike="noStrike" cap="none" normalizeH="0" baseline="0" dirty="0">
                <a:ln>
                  <a:noFill/>
                </a:ln>
                <a:effectLst/>
                <a:latin typeface="+mn-ea"/>
                <a:ea typeface="+mn-ea"/>
                <a:cs typeface="Times New Roman (正文 CS 字体)"/>
              </a:rPr>
              <a:t>时间和</a:t>
            </a:r>
            <a:r>
              <a:rPr kumimoji="0" lang="zh-CN" altLang="zh-CN" sz="240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+mn-ea"/>
                <a:ea typeface="+mn-ea"/>
                <a:cs typeface="Times New Roman (正文 CS 字体)"/>
              </a:rPr>
              <a:t>话题。</a:t>
            </a:r>
            <a:endParaRPr kumimoji="0" lang="zh-CN" altLang="zh-CN" sz="2400" u="none" strike="noStrike" cap="none" normalizeH="0" baseline="0" dirty="0">
              <a:ln>
                <a:noFill/>
              </a:ln>
              <a:effectLst/>
              <a:highlight>
                <a:srgbClr val="FFFF00"/>
              </a:highlight>
              <a:latin typeface="+mn-ea"/>
              <a:ea typeface="+mn-ea"/>
            </a:endParaRPr>
          </a:p>
        </p:txBody>
      </p:sp>
      <p:pic>
        <p:nvPicPr>
          <p:cNvPr id="6156" name="Picture 1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54" y="1749725"/>
            <a:ext cx="910288" cy="13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85596" y="2152214"/>
            <a:ext cx="179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i="1" dirty="0">
                <a:latin typeface="Georgia" panose="02040502050405020303" pitchFamily="18" charset="0"/>
              </a:rPr>
              <a:t>Li Hua, a high school student</a:t>
            </a:r>
            <a:endParaRPr kumimoji="1" lang="zh-CN" altLang="en-US" b="1" i="1" dirty="0">
              <a:latin typeface="Georgia" panose="02040502050405020303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61480" y="2388706"/>
            <a:ext cx="241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Georgia" panose="02040502050405020303" pitchFamily="18" charset="0"/>
              </a:rPr>
              <a:t>Caroline, a foreign  English teacher </a:t>
            </a:r>
            <a:endParaRPr kumimoji="1" lang="zh-CN" altLang="en-US" b="1" i="1" dirty="0">
              <a:latin typeface="Georgia" panose="02040502050405020303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4619" y="4380475"/>
            <a:ext cx="727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i="1" dirty="0">
                <a:latin typeface="Georgia" panose="02040502050405020303" pitchFamily="18" charset="0"/>
              </a:rPr>
              <a:t>What will they talk about and what kinds of question will Li Hua raise?</a:t>
            </a:r>
            <a:endParaRPr kumimoji="1" lang="zh-CN" altLang="en-US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>
          <a:xfrm>
            <a:off x="7890034" y="178948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l="15509" t="4939"/>
          <a:stretch>
            <a:fillRect/>
          </a:stretch>
        </p:blipFill>
        <p:spPr>
          <a:xfrm>
            <a:off x="1337796" y="-67069"/>
            <a:ext cx="7100938" cy="4993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1554399" y="1047488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54399" y="456676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54398" y="1754364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54397" y="2429578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554396" y="3086816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554395" y="3717728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54394" y="4419268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右大括号 14"/>
          <p:cNvSpPr/>
          <p:nvPr/>
        </p:nvSpPr>
        <p:spPr>
          <a:xfrm>
            <a:off x="5088782" y="456676"/>
            <a:ext cx="330740" cy="4262934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2"/>
          <p:cNvSpPr>
            <a:spLocks noGrp="1"/>
          </p:cNvSpPr>
          <p:nvPr>
            <p:ph type="title"/>
          </p:nvPr>
        </p:nvSpPr>
        <p:spPr>
          <a:xfrm>
            <a:off x="5745758" y="2265487"/>
            <a:ext cx="2144276" cy="596454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4400" dirty="0">
                <a:solidFill>
                  <a:srgbClr val="C00000"/>
                </a:solidFill>
                <a:latin typeface="Caveat"/>
                <a:sym typeface="Caveat"/>
              </a:rPr>
              <a:t>Sample topics</a:t>
            </a:r>
            <a:endParaRPr lang="zh-CN" alt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graphicFrame>
        <p:nvGraphicFramePr>
          <p:cNvPr id="6" name="图示 5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标题 12"/>
          <p:cNvSpPr>
            <a:spLocks noGrp="1"/>
          </p:cNvSpPr>
          <p:nvPr>
            <p:ph type="title"/>
          </p:nvPr>
        </p:nvSpPr>
        <p:spPr>
          <a:xfrm>
            <a:off x="1404934" y="-348183"/>
            <a:ext cx="7273800" cy="857400"/>
          </a:xfrm>
        </p:spPr>
        <p:txBody>
          <a:bodyPr/>
          <a:lstStyle/>
          <a:p>
            <a:r>
              <a:rPr lang="en-GB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Brainstorm the topics</a:t>
            </a:r>
            <a:r>
              <a:rPr lang="zh-CN" altLang="en-US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for</a:t>
            </a:r>
            <a:r>
              <a:rPr lang="zh-CN" altLang="en-US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the interview</a:t>
            </a:r>
            <a:endParaRPr lang="zh-CN" altLang="en-US" sz="2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6" name="标题 12"/>
          <p:cNvSpPr>
            <a:spLocks noGrp="1"/>
          </p:cNvSpPr>
          <p:nvPr>
            <p:ph type="title"/>
          </p:nvPr>
        </p:nvSpPr>
        <p:spPr>
          <a:xfrm>
            <a:off x="1404934" y="-348183"/>
            <a:ext cx="7273800" cy="857400"/>
          </a:xfrm>
        </p:spPr>
        <p:txBody>
          <a:bodyPr/>
          <a:lstStyle/>
          <a:p>
            <a:r>
              <a:rPr lang="en-US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Possible questions for school life</a:t>
            </a:r>
            <a:endParaRPr lang="zh-CN" altLang="en-US" sz="2800" dirty="0"/>
          </a:p>
        </p:txBody>
      </p:sp>
      <p:sp>
        <p:nvSpPr>
          <p:cNvPr id="4" name="六边形 3"/>
          <p:cNvSpPr/>
          <p:nvPr/>
        </p:nvSpPr>
        <p:spPr>
          <a:xfrm>
            <a:off x="6120243" y="3628052"/>
            <a:ext cx="1383792" cy="118782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000" r="-34000"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组合 6"/>
          <p:cNvGrpSpPr/>
          <p:nvPr/>
        </p:nvGrpSpPr>
        <p:grpSpPr>
          <a:xfrm>
            <a:off x="7294942" y="2978920"/>
            <a:ext cx="1383792" cy="1187825"/>
            <a:chOff x="1174699" y="1118070"/>
            <a:chExt cx="1383792" cy="1187825"/>
          </a:xfrm>
        </p:grpSpPr>
        <p:sp>
          <p:nvSpPr>
            <p:cNvPr id="8" name="六边形 7"/>
            <p:cNvSpPr/>
            <p:nvPr/>
          </p:nvSpPr>
          <p:spPr>
            <a:xfrm>
              <a:off x="1174699" y="1118070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六边形 5"/>
            <p:cNvSpPr txBox="1"/>
            <p:nvPr/>
          </p:nvSpPr>
          <p:spPr>
            <a:xfrm>
              <a:off x="1389000" y="1302023"/>
              <a:ext cx="955190" cy="819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100" b="1" kern="1200">
                  <a:solidFill>
                    <a:srgbClr val="FF0000"/>
                  </a:solidFill>
                </a:rPr>
                <a:t>school life</a:t>
              </a:r>
              <a:endParaRPr lang="zh-CN" altLang="en-US" sz="1100" b="1" kern="1200">
                <a:solidFill>
                  <a:srgbClr val="FF0000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04934" y="647651"/>
            <a:ext cx="7548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GB" altLang="zh-CN" sz="1800" b="1">
                <a:latin typeface="Times" pitchFamily="2" charset="0"/>
              </a:rPr>
              <a:t>How much sport did you do at school? Is sport important for school kids?</a:t>
            </a:r>
            <a:endParaRPr kumimoji="1" lang="en-GB" altLang="zh-CN" sz="18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GB" altLang="zh-CN" sz="1800" b="1">
                <a:latin typeface="Times" pitchFamily="2" charset="0"/>
              </a:rPr>
              <a:t>Were art classes important at your school?</a:t>
            </a:r>
            <a:endParaRPr kumimoji="1" lang="en-GB" altLang="zh-CN" sz="18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GB" altLang="zh-CN" sz="1800" b="1">
                <a:latin typeface="Times" pitchFamily="2" charset="0"/>
              </a:rPr>
              <a:t>Did you learn any practical subjects like woodwork or cooking? What do you think about that kind of practical education?</a:t>
            </a:r>
            <a:endParaRPr kumimoji="1" lang="en-GB" altLang="zh-CN" sz="18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GB" altLang="zh-CN" sz="1800" b="1">
                <a:latin typeface="Times" pitchFamily="2" charset="0"/>
              </a:rPr>
              <a:t>Were your schools single-sex or co-educational/mixed? Which style is better?</a:t>
            </a:r>
            <a:endParaRPr kumimoji="1" lang="en-GB" altLang="zh-CN" sz="18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GB" altLang="zh-CN" sz="1800" b="1">
                <a:latin typeface="Times" pitchFamily="2" charset="0"/>
              </a:rPr>
              <a:t>Were you involved in any musical or theatrical performances at school? What memories of these events do you have?</a:t>
            </a:r>
            <a:endParaRPr kumimoji="1" lang="en-GB" altLang="zh-CN" sz="1800" b="1">
              <a:latin typeface="Times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graphicFrame>
        <p:nvGraphicFramePr>
          <p:cNvPr id="6" name="图示 5"/>
          <p:cNvGraphicFramePr/>
          <p:nvPr/>
        </p:nvGraphicFramePr>
        <p:xfrm>
          <a:off x="1404934" y="647651"/>
          <a:ext cx="2998900" cy="182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标题 12"/>
          <p:cNvSpPr txBox="1"/>
          <p:nvPr/>
        </p:nvSpPr>
        <p:spPr>
          <a:xfrm>
            <a:off x="1404934" y="-348183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US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Possible questions for personal experience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4173414" y="909756"/>
            <a:ext cx="47796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Why are you interested in teaching at this school?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What is your greatest professional accomplishment?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How do you use technology in the classroom?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What would you do if a student is in danger of failing your class?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What adjectives would you use to describe your presence in the classroom?</a:t>
            </a:r>
            <a:endParaRPr lang="en-GB" altLang="zh-CN" sz="2000" b="1">
              <a:latin typeface="Times" pitchFamily="2" charset="0"/>
            </a:endParaRPr>
          </a:p>
          <a:p>
            <a:endParaRPr kumimoji="1" lang="zh-CN" altLang="en-US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6" name="标题 12"/>
          <p:cNvSpPr>
            <a:spLocks noGrp="1"/>
          </p:cNvSpPr>
          <p:nvPr>
            <p:ph type="title"/>
          </p:nvPr>
        </p:nvSpPr>
        <p:spPr>
          <a:xfrm>
            <a:off x="1404934" y="-348183"/>
            <a:ext cx="7273800" cy="857400"/>
          </a:xfrm>
        </p:spPr>
        <p:txBody>
          <a:bodyPr/>
          <a:lstStyle/>
          <a:p>
            <a:r>
              <a:rPr lang="en-US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Possible questions for social phenomena</a:t>
            </a:r>
            <a:endParaRPr lang="zh-CN" altLang="en-US" sz="2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7712488" y="3619562"/>
            <a:ext cx="1383792" cy="1187825"/>
            <a:chOff x="1174699" y="2412882"/>
            <a:chExt cx="1383792" cy="1187825"/>
          </a:xfrm>
        </p:grpSpPr>
        <p:sp>
          <p:nvSpPr>
            <p:cNvPr id="13" name="六边形 12"/>
            <p:cNvSpPr/>
            <p:nvPr/>
          </p:nvSpPr>
          <p:spPr>
            <a:xfrm>
              <a:off x="1174699" y="2412882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六边形 4"/>
            <p:cNvSpPr txBox="1"/>
            <p:nvPr/>
          </p:nvSpPr>
          <p:spPr>
            <a:xfrm>
              <a:off x="1389000" y="2596835"/>
              <a:ext cx="955190" cy="819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100" b="1" kern="1200">
                  <a:solidFill>
                    <a:srgbClr val="FF0000"/>
                  </a:solidFill>
                </a:rPr>
                <a:t>social phenomena </a:t>
              </a:r>
              <a:endParaRPr lang="zh-CN" altLang="en-US" sz="1100" b="1" kern="1200">
                <a:solidFill>
                  <a:srgbClr val="FF0000"/>
                </a:solidFill>
              </a:endParaRPr>
            </a:p>
          </p:txBody>
        </p:sp>
      </p:grpSp>
      <p:sp>
        <p:nvSpPr>
          <p:cNvPr id="12" name="六边形 11"/>
          <p:cNvSpPr/>
          <p:nvPr/>
        </p:nvSpPr>
        <p:spPr>
          <a:xfrm>
            <a:off x="6537789" y="2973882"/>
            <a:ext cx="1383792" cy="118782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000" r="-34000"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文本框 1"/>
          <p:cNvSpPr txBox="1"/>
          <p:nvPr/>
        </p:nvSpPr>
        <p:spPr>
          <a:xfrm>
            <a:off x="1404934" y="881001"/>
            <a:ext cx="6999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To what extent is the individual shaped by society?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To what extent does our social class background affect our life chances?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To what extent does our gender affect our life chances?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To what extent does our ethnicity affect our life chances?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What are the strengths and limitations of a survey in helping us to understand human action?</a:t>
            </a:r>
            <a:endParaRPr lang="en-GB" altLang="zh-CN" sz="2000" b="1">
              <a:latin typeface="Times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6" name="标题 12"/>
          <p:cNvSpPr>
            <a:spLocks noGrp="1"/>
          </p:cNvSpPr>
          <p:nvPr>
            <p:ph type="title"/>
          </p:nvPr>
        </p:nvSpPr>
        <p:spPr>
          <a:xfrm>
            <a:off x="1404934" y="-348183"/>
            <a:ext cx="7273800" cy="857400"/>
          </a:xfrm>
        </p:spPr>
        <p:txBody>
          <a:bodyPr/>
          <a:lstStyle/>
          <a:p>
            <a:r>
              <a:rPr lang="en-US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Possible questions for the language and culture</a:t>
            </a:r>
            <a:endParaRPr lang="zh-CN" altLang="en-US" sz="28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404934" y="647651"/>
            <a:ext cx="1383792" cy="1187825"/>
            <a:chOff x="3527755" y="1116188"/>
            <a:chExt cx="1383792" cy="1187825"/>
          </a:xfrm>
        </p:grpSpPr>
        <p:sp>
          <p:nvSpPr>
            <p:cNvPr id="8" name="六边形 7"/>
            <p:cNvSpPr/>
            <p:nvPr/>
          </p:nvSpPr>
          <p:spPr>
            <a:xfrm>
              <a:off x="3527755" y="1116188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六边形 4"/>
            <p:cNvSpPr txBox="1"/>
            <p:nvPr/>
          </p:nvSpPr>
          <p:spPr>
            <a:xfrm>
              <a:off x="3742056" y="1300141"/>
              <a:ext cx="955190" cy="819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100" b="1" kern="1200">
                  <a:solidFill>
                    <a:srgbClr val="FF0000"/>
                  </a:solidFill>
                </a:rPr>
                <a:t>language and  culture</a:t>
              </a:r>
              <a:endParaRPr lang="zh-CN" altLang="en-US" sz="1100" b="1" kern="1200">
                <a:solidFill>
                  <a:srgbClr val="FF0000"/>
                </a:solidFill>
              </a:endParaRPr>
            </a:p>
          </p:txBody>
        </p:sp>
      </p:grpSp>
      <p:sp>
        <p:nvSpPr>
          <p:cNvPr id="7" name="六边形 6"/>
          <p:cNvSpPr/>
          <p:nvPr/>
        </p:nvSpPr>
        <p:spPr>
          <a:xfrm>
            <a:off x="2589387" y="1300547"/>
            <a:ext cx="1383792" cy="118782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文本框 1"/>
          <p:cNvSpPr txBox="1"/>
          <p:nvPr/>
        </p:nvSpPr>
        <p:spPr>
          <a:xfrm>
            <a:off x="4246795" y="712091"/>
            <a:ext cx="44319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altLang="zh-CN" sz="2000" b="1" dirty="0">
                <a:latin typeface="Times" pitchFamily="2" charset="0"/>
              </a:rPr>
              <a:t>What is your relationship to your native language and culture?</a:t>
            </a:r>
            <a:endParaRPr lang="en-GB" altLang="zh-CN" sz="2000" b="1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 dirty="0">
                <a:latin typeface="Times" pitchFamily="2" charset="0"/>
              </a:rPr>
              <a:t>What is your relationship to other languages and cultures?</a:t>
            </a:r>
            <a:endParaRPr lang="en-GB" altLang="zh-CN" sz="2000" b="1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 dirty="0">
                <a:latin typeface="Times" pitchFamily="2" charset="0"/>
              </a:rPr>
              <a:t>How does language shape your identity?</a:t>
            </a:r>
            <a:endParaRPr lang="en-GB" altLang="zh-CN" sz="2000" b="1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 dirty="0">
                <a:latin typeface="Times" pitchFamily="2" charset="0"/>
              </a:rPr>
              <a:t>How does culture (or cultures) shape your identity?</a:t>
            </a:r>
            <a:endParaRPr lang="en-GB" altLang="zh-CN" sz="2000" b="1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 dirty="0">
                <a:latin typeface="Times" pitchFamily="2" charset="0"/>
              </a:rPr>
              <a:t>In what way have you created your own culture and identity by adopting elements from those you have lived in?</a:t>
            </a:r>
            <a:endParaRPr lang="en-GB" altLang="zh-CN" sz="2000" b="1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kumimoji="1" lang="zh-CN" altLang="en-US" sz="2000" b="1" dirty="0">
              <a:latin typeface="Times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4" name="文本框 13"/>
          <p:cNvSpPr txBox="1"/>
          <p:nvPr/>
        </p:nvSpPr>
        <p:spPr>
          <a:xfrm>
            <a:off x="-287318" y="1085811"/>
            <a:ext cx="756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>
              <a:latin typeface="Times" pitchFamily="2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400">
              <a:latin typeface="Times" pitchFamily="2" charset="0"/>
              <a:cs typeface="Calibri" panose="020F0502020204030204" pitchFamily="34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404934" y="450851"/>
            <a:ext cx="7273800" cy="857400"/>
          </a:xfrm>
        </p:spPr>
        <p:txBody>
          <a:bodyPr/>
          <a:lstStyle/>
          <a:p>
            <a:pPr lvl="0"/>
            <a:r>
              <a:rPr lang="en-GB" altLang="zh-CN" sz="2800" dirty="0">
                <a:solidFill>
                  <a:srgbClr val="C00000"/>
                </a:solidFill>
                <a:latin typeface="Caveat"/>
                <a:sym typeface="Caveat"/>
              </a:rPr>
              <a:t>Request a confirmation and express your anticipation of the reader’s acceptance</a:t>
            </a:r>
            <a:endParaRPr lang="en-GB" altLang="zh-CN" sz="2800" dirty="0">
              <a:solidFill>
                <a:srgbClr val="C00000"/>
              </a:solidFill>
              <a:latin typeface="Caveat"/>
              <a:sym typeface="Caveat"/>
            </a:endParaRPr>
          </a:p>
        </p:txBody>
      </p:sp>
      <p:sp>
        <p:nvSpPr>
          <p:cNvPr id="11" name="Google Shape;69;p14"/>
          <p:cNvSpPr txBox="1"/>
          <p:nvPr/>
        </p:nvSpPr>
        <p:spPr>
          <a:xfrm>
            <a:off x="1329579" y="1501309"/>
            <a:ext cx="7562010" cy="255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88900" indent="0">
              <a:buNone/>
            </a:pPr>
            <a:r>
              <a:rPr lang="en-GB" altLang="zh-CN" sz="2400" dirty="0">
                <a:solidFill>
                  <a:srgbClr val="000000"/>
                </a:solidFill>
                <a:latin typeface="Century" panose="02040604050505020304" pitchFamily="18" charset="0"/>
              </a:rPr>
              <a:t>Samples of warm sentences for reference:</a:t>
            </a:r>
            <a:endParaRPr lang="en-GB" altLang="zh-CN" sz="24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546100" indent="-457200">
              <a:buFont typeface="+mj-lt"/>
              <a:buAutoNum type="arabicPeriod"/>
            </a:pPr>
            <a:r>
              <a:rPr lang="en-GB" altLang="zh-CN" sz="2400" b="1" dirty="0">
                <a:latin typeface="Century" panose="02040604050505020304" pitchFamily="18" charset="0"/>
              </a:rPr>
              <a:t>I will be waiting expectantly to your reply for joining this interview.</a:t>
            </a:r>
            <a:endParaRPr lang="en-GB" altLang="zh-CN" sz="2400" b="1" dirty="0">
              <a:latin typeface="Century" panose="02040604050505020304" pitchFamily="18" charset="0"/>
            </a:endParaRPr>
          </a:p>
          <a:p>
            <a:pPr marL="546100" indent="-457200">
              <a:buFont typeface="+mj-lt"/>
              <a:buAutoNum type="arabicPeriod"/>
            </a:pPr>
            <a:r>
              <a:rPr lang="en-GB" altLang="zh-CN" sz="2400" b="1" dirty="0">
                <a:latin typeface="Century" panose="02040604050505020304" pitchFamily="18" charset="0"/>
              </a:rPr>
              <a:t>I am looking forward to getting together with you in my the talk show.</a:t>
            </a:r>
            <a:endParaRPr lang="en-GB" altLang="zh-CN" sz="2400" b="1" dirty="0">
              <a:latin typeface="Century" panose="02040604050505020304" pitchFamily="18" charset="0"/>
            </a:endParaRPr>
          </a:p>
          <a:p>
            <a:pPr marL="546100" indent="-457200">
              <a:buFont typeface="+mj-lt"/>
              <a:buAutoNum type="arabicPeriod"/>
            </a:pPr>
            <a:r>
              <a:rPr lang="en-GB" altLang="zh-CN" sz="2400" b="1" dirty="0">
                <a:latin typeface="Century" panose="02040604050505020304" pitchFamily="18" charset="0"/>
              </a:rPr>
              <a:t>It will be a pleasure to have a conversation with you in my radio program.</a:t>
            </a:r>
            <a:endParaRPr lang="en-GB" altLang="zh-CN" sz="2400" b="1" dirty="0">
              <a:latin typeface="Century" panose="02040604050505020304" pitchFamily="18" charset="0"/>
            </a:endParaRPr>
          </a:p>
          <a:p>
            <a:pPr marL="546100" indent="-457200">
              <a:buFont typeface="+mj-lt"/>
              <a:buAutoNum type="arabicPeriod"/>
            </a:pPr>
            <a:r>
              <a:rPr lang="en-GB" altLang="zh-CN" sz="2400" b="1" dirty="0">
                <a:latin typeface="Century" panose="02040604050505020304" pitchFamily="18" charset="0"/>
              </a:rPr>
              <a:t>I would love for you to attend and hope to see you in my program.</a:t>
            </a:r>
            <a:endParaRPr lang="en-GB" altLang="zh-CN" sz="2400" b="1" dirty="0">
              <a:latin typeface="Century" panose="02040604050505020304" pitchFamily="18" charset="0"/>
            </a:endParaRPr>
          </a:p>
          <a:p>
            <a:pPr marL="88900" indent="0">
              <a:buNone/>
            </a:pPr>
            <a:endParaRPr lang="en-GB" altLang="zh-CN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6" name="标题 12"/>
          <p:cNvSpPr>
            <a:spLocks noGrp="1"/>
          </p:cNvSpPr>
          <p:nvPr>
            <p:ph type="title"/>
          </p:nvPr>
        </p:nvSpPr>
        <p:spPr>
          <a:xfrm>
            <a:off x="1404934" y="-355749"/>
            <a:ext cx="7273800" cy="857400"/>
          </a:xfrm>
        </p:spPr>
        <p:txBody>
          <a:bodyPr/>
          <a:lstStyle/>
          <a:p>
            <a:pPr lvl="0"/>
            <a:r>
              <a:rPr lang="en-GB" altLang="zh-CN" sz="2800">
                <a:solidFill>
                  <a:srgbClr val="C00000"/>
                </a:solidFill>
                <a:latin typeface="Caveat"/>
                <a:sym typeface="Caveat"/>
              </a:rPr>
              <a:t>Sample writing</a:t>
            </a:r>
            <a:endParaRPr lang="en-GB" altLang="zh-CN" sz="2800">
              <a:solidFill>
                <a:srgbClr val="C00000"/>
              </a:solidFill>
              <a:latin typeface="Caveat"/>
              <a:sym typeface="Caveat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404934" y="647651"/>
          <a:ext cx="7548150" cy="3451416"/>
        </p:xfrm>
        <a:graphic>
          <a:graphicData uri="http://schemas.openxmlformats.org/drawingml/2006/table">
            <a:tbl>
              <a:tblPr firstRow="1" firstCol="1" bandRow="1">
                <a:tableStyleId>{D538BD12-EAE8-4576-9333-31C1577E420B}</a:tableStyleId>
              </a:tblPr>
              <a:tblGrid>
                <a:gridCol w="7548150"/>
              </a:tblGrid>
              <a:tr h="12530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Dear Caroline,</a:t>
                      </a:r>
                      <a:endParaRPr lang="en-US" sz="1600" i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     I'm Li Hua, who is in charge of the English program "Talk and Talk "on our school's radio station. I'm writing to invite you to our live interview.</a:t>
                      </a:r>
                      <a:endParaRPr lang="en-US" sz="1600" i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     </a:t>
                      </a:r>
                      <a:r>
                        <a:rPr lang="en-GB" altLang="zh-CN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I wonder whether you are available next Saturday afternoon.</a:t>
                      </a:r>
                      <a:r>
                        <a:rPr lang="zh-CN" alt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en-GB" altLang="zh-CN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I will embody my questions as follows: Were you involved in any musical or theatrical performances at school? As an English teacher, why are you interested in teaching at </a:t>
                      </a:r>
                      <a:r>
                        <a:rPr lang="en-US" altLang="zh-CN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our</a:t>
                      </a:r>
                      <a:r>
                        <a:rPr lang="en-GB" altLang="zh-CN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 school?</a:t>
                      </a:r>
                      <a:r>
                        <a:rPr lang="zh-CN" alt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en-US" altLang="zh-CN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The interview will begin at 2:00 p.m. and last for 30 minutes.</a:t>
                      </a:r>
                      <a:endParaRPr lang="en-US" altLang="zh-CN" sz="1600" b="0" i="0" u="none" strike="noStrike" cap="non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cs typeface="Arial" panose="020B0604020202020204"/>
                          <a:sym typeface="Arial" panose="020B0604020202020204"/>
                        </a:rPr>
                        <a:t>     </a:t>
                      </a:r>
                      <a:r>
                        <a:rPr lang="en-GB" altLang="zh-CN" sz="1600" i="0">
                          <a:latin typeface="Century" panose="02040604050505020304" pitchFamily="18" charset="0"/>
                        </a:rPr>
                        <a:t>We are looking forward to getting together with you in our program.</a:t>
                      </a:r>
                      <a:endParaRPr lang="zh-CN" sz="1600" i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Yours sincerely,</a:t>
                      </a:r>
                      <a:endParaRPr lang="zh-CN" sz="1600" i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Li Hua</a:t>
                      </a:r>
                      <a:endParaRPr lang="zh-CN" sz="1600" i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华文仿宋" panose="02010600040101010101" pitchFamily="2" charset="-122"/>
                        <a:cs typeface="Times New Roman (正文 CS 字体)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542965" y="877299"/>
            <a:ext cx="7410119" cy="70292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2"/>
          <p:cNvSpPr txBox="1"/>
          <p:nvPr/>
        </p:nvSpPr>
        <p:spPr>
          <a:xfrm>
            <a:off x="3369504" y="481866"/>
            <a:ext cx="5184942" cy="3315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GB" altLang="zh-CN" sz="1800">
                <a:solidFill>
                  <a:srgbClr val="C00000"/>
                </a:solidFill>
                <a:latin typeface="Century" panose="02040604050505020304" pitchFamily="18" charset="0"/>
                <a:ea typeface="Caveat"/>
                <a:cs typeface="Caveat"/>
                <a:sym typeface="Caveat"/>
              </a:rPr>
              <a:t>Introduce the identity and the program briefly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2485440" y="2880548"/>
            <a:ext cx="6069006" cy="307777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GB" altLang="zh-CN" sz="1400" b="1">
                <a:solidFill>
                  <a:srgbClr val="C00000"/>
                </a:solidFill>
                <a:latin typeface="Century" panose="02040604050505020304" pitchFamily="18" charset="0"/>
                <a:ea typeface="Caveat"/>
                <a:cs typeface="Caveat"/>
                <a:sym typeface="Caveat"/>
              </a:rPr>
              <a:t>Clearly state the exact date and time and</a:t>
            </a:r>
            <a:r>
              <a:rPr lang="en-GB" altLang="zh-CN" b="1">
                <a:solidFill>
                  <a:srgbClr val="C00000"/>
                </a:solidFill>
                <a:latin typeface="Century" panose="02040604050505020304" pitchFamily="18" charset="0"/>
                <a:ea typeface="Caveat"/>
                <a:cs typeface="Caveat"/>
                <a:sym typeface="Caveat"/>
              </a:rPr>
              <a:t> embody the questions</a:t>
            </a:r>
            <a:endParaRPr lang="en-GB" altLang="zh-CN" sz="1400" b="1">
              <a:solidFill>
                <a:srgbClr val="C00000"/>
              </a:solidFill>
              <a:latin typeface="Century" panose="02040604050505020304" pitchFamily="18" charset="0"/>
              <a:sym typeface="Caveat"/>
            </a:endParaRPr>
          </a:p>
        </p:txBody>
      </p:sp>
      <p:cxnSp>
        <p:nvCxnSpPr>
          <p:cNvPr id="13" name="直线连接符 12"/>
          <p:cNvCxnSpPr/>
          <p:nvPr/>
        </p:nvCxnSpPr>
        <p:spPr>
          <a:xfrm>
            <a:off x="1502979" y="1902372"/>
            <a:ext cx="7175755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1502979" y="2258958"/>
            <a:ext cx="7175755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1502979" y="2880548"/>
            <a:ext cx="7175755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1502979" y="3188325"/>
            <a:ext cx="849604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1502979" y="2562464"/>
            <a:ext cx="7175755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648034" y="3489807"/>
            <a:ext cx="6787599" cy="307777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altLang="zh-CN" b="1">
                <a:solidFill>
                  <a:srgbClr val="C00000"/>
                </a:solidFill>
                <a:latin typeface="Century" panose="02040604050505020304" pitchFamily="18" charset="0"/>
                <a:sym typeface="Caveat"/>
              </a:rPr>
              <a:t>Request a confirmation and express your anticipation of the reader’s acceptance</a:t>
            </a:r>
            <a:endParaRPr lang="en-GB" altLang="zh-CN" sz="1400" b="1">
              <a:solidFill>
                <a:srgbClr val="C00000"/>
              </a:solidFill>
              <a:latin typeface="Century" panose="02040604050505020304" pitchFamily="18" charset="0"/>
              <a:sym typeface="Cavea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97057" y="3198632"/>
            <a:ext cx="6639076" cy="29117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2"/>
          <p:cNvSpPr txBox="1"/>
          <p:nvPr/>
        </p:nvSpPr>
        <p:spPr>
          <a:xfrm>
            <a:off x="5784946" y="4291959"/>
            <a:ext cx="2131145" cy="554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US" altLang="zh-CN" sz="3600" dirty="0">
                <a:latin typeface="Century" panose="02040604050505020304" pitchFamily="18" charset="0"/>
              </a:rPr>
              <a:t>92</a:t>
            </a:r>
            <a:r>
              <a:rPr lang="zh-CN" altLang="en-US" sz="3600" dirty="0">
                <a:latin typeface="Century" panose="02040604050505020304" pitchFamily="18" charset="0"/>
              </a:rPr>
              <a:t> </a:t>
            </a:r>
            <a:r>
              <a:rPr lang="en-US" altLang="zh-CN" sz="3600" dirty="0">
                <a:latin typeface="Century" panose="02040604050505020304" pitchFamily="18" charset="0"/>
              </a:rPr>
              <a:t>words</a:t>
            </a:r>
            <a:endParaRPr lang="zh-CN" altLang="en-US" sz="3600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542272" y="1774732"/>
            <a:ext cx="4737962" cy="13431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2022</a:t>
            </a:r>
            <a:r>
              <a:rPr lang="zh-CN" altLang="en-US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月全国新高考</a:t>
            </a:r>
            <a:r>
              <a:rPr lang="en-US" altLang="zh-CN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I</a:t>
            </a:r>
            <a:r>
              <a:rPr lang="zh-CN" altLang="en-US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卷</a:t>
            </a:r>
            <a:br>
              <a:rPr lang="en-US" altLang="zh-CN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应用文分析</a:t>
            </a:r>
            <a:br>
              <a:rPr lang="en-US" altLang="zh-CN" sz="4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000" i="1" dirty="0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  <a:t>Phyllis Shen</a:t>
            </a:r>
            <a:br>
              <a:rPr lang="en-US" altLang="zh-CN" sz="2000" i="1" dirty="0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</a:br>
            <a:r>
              <a:rPr lang="en-US" altLang="zh-CN" sz="2000" i="1" dirty="0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  <a:t>Huzhou </a:t>
            </a:r>
            <a:r>
              <a:rPr lang="en-US" altLang="zh-CN" sz="2000" i="1" dirty="0" err="1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  <a:t>Binhu</a:t>
            </a:r>
            <a:r>
              <a:rPr lang="en-US" altLang="zh-CN" sz="2000" i="1" dirty="0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  <a:t> High School</a:t>
            </a:r>
            <a:br>
              <a:rPr lang="en-US" altLang="zh-CN" sz="2000" i="1" dirty="0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</a:br>
            <a:r>
              <a:rPr lang="en-US" altLang="zh-CN" sz="2000" i="1" dirty="0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  <a:t>June 2022</a:t>
            </a:r>
            <a:endParaRPr sz="4000" i="1" dirty="0">
              <a:solidFill>
                <a:srgbClr val="002060"/>
              </a:solidFill>
              <a:latin typeface="Georgia" panose="02040502050405020303" pitchFamily="18" charset="0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0" i="1" dirty="0">
                <a:solidFill>
                  <a:srgbClr val="FF0000"/>
                </a:solidFill>
                <a:latin typeface="Georgia" panose="02040502050405020303" pitchFamily="18" charset="0"/>
              </a:rPr>
              <a:t>Homework: write an invitation letter</a:t>
            </a:r>
            <a:endParaRPr kumimoji="1" lang="zh-CN" altLang="en-US" b="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12974" y="1287950"/>
            <a:ext cx="7540110" cy="3183466"/>
          </a:xfrm>
        </p:spPr>
        <p:txBody>
          <a:bodyPr/>
          <a:lstStyle/>
          <a:p>
            <a:pPr marL="88900" indent="0">
              <a:buNone/>
            </a:pPr>
            <a:r>
              <a:rPr kumimoji="1" lang="zh-CN" altLang="en-US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假如你是校英语报记者李华，美国语言学专家</a:t>
            </a:r>
            <a:r>
              <a:rPr kumimoji="1" lang="en-US" altLang="zh-CN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Steven</a:t>
            </a:r>
            <a:r>
              <a:rPr kumimoji="1" lang="zh-CN" altLang="en-US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受邀将于下周六给本校师生做一次线上讲座，你想在讲座前跟他预约一次线上微访谈，内容包括：</a:t>
            </a:r>
            <a:endParaRPr kumimoji="1" lang="en-US" altLang="zh-CN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88900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1.</a:t>
            </a:r>
            <a:r>
              <a:rPr kumimoji="1" lang="zh-CN" altLang="en-US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表明目的；</a:t>
            </a:r>
            <a:endParaRPr kumimoji="1" lang="en-US" altLang="zh-CN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88900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2.</a:t>
            </a:r>
            <a:r>
              <a:rPr kumimoji="1" lang="zh-CN" altLang="en-US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预约时间；</a:t>
            </a:r>
            <a:endParaRPr kumimoji="1" lang="en-US" altLang="zh-CN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88900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3.</a:t>
            </a:r>
            <a:r>
              <a:rPr kumimoji="1" lang="zh-CN" altLang="en-US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告知访谈内容。</a:t>
            </a:r>
            <a:endParaRPr kumimoji="1" lang="en-US" altLang="zh-CN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88900" indent="0">
              <a:buNone/>
            </a:pPr>
            <a:r>
              <a:rPr kumimoji="1" lang="zh-CN" altLang="en-US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注意：词数</a:t>
            </a:r>
            <a:r>
              <a:rPr kumimoji="1" lang="en-US" altLang="zh-CN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80</a:t>
            </a:r>
            <a:r>
              <a:rPr kumimoji="1" lang="zh-CN" altLang="en-US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左右；可适当增添细节。</a:t>
            </a:r>
            <a:endParaRPr kumimoji="1" lang="en-US" altLang="zh-CN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76" name="Google Shape;276;p33"/>
          <p:cNvSpPr txBox="1">
            <a:spLocks noGrp="1"/>
          </p:cNvSpPr>
          <p:nvPr>
            <p:ph type="ctrTitle" idx="4294967295"/>
          </p:nvPr>
        </p:nvSpPr>
        <p:spPr>
          <a:xfrm>
            <a:off x="2416635" y="1227907"/>
            <a:ext cx="2380711" cy="68420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Thank</a:t>
            </a:r>
            <a:r>
              <a:rPr lang="zh-CN" altLang="en-US" sz="4800" dirty="0"/>
              <a:t> </a:t>
            </a:r>
            <a:r>
              <a:rPr lang="en-US" altLang="zh-CN" sz="4800" dirty="0"/>
              <a:t>you</a:t>
            </a:r>
            <a:r>
              <a:rPr lang="en-GB" sz="4800" dirty="0"/>
              <a:t>!</a:t>
            </a:r>
            <a:endParaRPr sz="4800" dirty="0"/>
          </a:p>
        </p:txBody>
      </p:sp>
      <p:sp>
        <p:nvSpPr>
          <p:cNvPr id="278" name="Google Shape;278;p33"/>
          <p:cNvSpPr/>
          <p:nvPr/>
        </p:nvSpPr>
        <p:spPr>
          <a:xfrm>
            <a:off x="1925049" y="547750"/>
            <a:ext cx="3339282" cy="2404456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" name="Google Shape;89;p17"/>
          <p:cNvSpPr/>
          <p:nvPr/>
        </p:nvSpPr>
        <p:spPr>
          <a:xfrm>
            <a:off x="6711071" y="2548448"/>
            <a:ext cx="1693301" cy="1715846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Google Shape;90;p17"/>
          <p:cNvSpPr/>
          <p:nvPr/>
        </p:nvSpPr>
        <p:spPr>
          <a:xfrm rot="1472978">
            <a:off x="5171507" y="3405154"/>
            <a:ext cx="989994" cy="9643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" name="Google Shape;91;p17"/>
          <p:cNvSpPr/>
          <p:nvPr/>
        </p:nvSpPr>
        <p:spPr>
          <a:xfrm>
            <a:off x="6383571" y="2384475"/>
            <a:ext cx="433447" cy="42119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Google Shape;92;p17"/>
          <p:cNvSpPr/>
          <p:nvPr/>
        </p:nvSpPr>
        <p:spPr>
          <a:xfrm rot="2487249">
            <a:off x="6104829" y="4295571"/>
            <a:ext cx="308371" cy="2996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04934" y="-74967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00000"/>
                </a:solidFill>
                <a:latin typeface="Caveat"/>
              </a:rPr>
              <a:t>Revision</a:t>
            </a:r>
            <a:endParaRPr sz="4000" dirty="0">
              <a:solidFill>
                <a:srgbClr val="C00000"/>
              </a:solidFill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690943" y="3257074"/>
          <a:ext cx="6437682" cy="1370838"/>
        </p:xfrm>
        <a:graphic>
          <a:graphicData uri="http://schemas.openxmlformats.org/drawingml/2006/table">
            <a:tbl>
              <a:tblPr firstRow="1" firstCol="1" bandRow="1">
                <a:tableStyleId>{D538BD12-EAE8-4576-9333-31C1577E420B}</a:tableStyleId>
              </a:tblPr>
              <a:tblGrid>
                <a:gridCol w="6437682"/>
              </a:tblGrid>
              <a:tr h="12530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Dear Caroline,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Yours sincerely,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Li Hua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华文仿宋" panose="02010600040101010101" pitchFamily="2" charset="-122"/>
                        <a:cs typeface="Times New Roman (正文 CS 字体)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90824" y="923084"/>
            <a:ext cx="777153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79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假定你是校广播站英语节目“Talk and Talk”的负责人李华，请给外教Caroline写邮件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邀请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她做一次访谈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。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内容包括：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1.节目介绍；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2.访谈的时间和话题。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注意：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1.写作词数应为80左右；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2.请按如下格式在答题卡的相应位置作答。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1788554" y="323140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US" altLang="zh-CN" sz="3600">
                <a:solidFill>
                  <a:srgbClr val="C00000"/>
                </a:solidFill>
                <a:latin typeface="Caveat"/>
              </a:rPr>
              <a:t>It</a:t>
            </a:r>
            <a:r>
              <a:rPr lang="zh-CN" altLang="en-US" sz="3600">
                <a:solidFill>
                  <a:srgbClr val="C00000"/>
                </a:solidFill>
                <a:latin typeface="Caveat"/>
              </a:rPr>
              <a:t> </a:t>
            </a:r>
            <a:r>
              <a:rPr lang="en-US" altLang="zh-CN" sz="3600">
                <a:solidFill>
                  <a:srgbClr val="C00000"/>
                </a:solidFill>
                <a:latin typeface="Caveat"/>
              </a:rPr>
              <a:t>is an invitation letter.</a:t>
            </a:r>
            <a:endParaRPr lang="zh-CN" altLang="en-US" sz="3600">
              <a:solidFill>
                <a:srgbClr val="C00000"/>
              </a:solidFill>
              <a:latin typeface="Cavea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233" y="129768"/>
            <a:ext cx="7273800" cy="857400"/>
          </a:xfrm>
        </p:spPr>
        <p:txBody>
          <a:bodyPr/>
          <a:lstStyle/>
          <a:p>
            <a:r>
              <a:rPr lang="en-US" altLang="zh-CN" sz="4800" dirty="0">
                <a:solidFill>
                  <a:srgbClr val="000000"/>
                </a:solidFill>
                <a:latin typeface="Caveat"/>
              </a:rPr>
              <a:t>What is </a:t>
            </a:r>
            <a:r>
              <a:rPr lang="en-US" altLang="zh-CN" sz="3600" dirty="0">
                <a:solidFill>
                  <a:srgbClr val="C00000"/>
                </a:solidFill>
                <a:latin typeface="Caveat"/>
              </a:rPr>
              <a:t>an invitation letter?</a:t>
            </a:r>
            <a:endParaRPr lang="zh-CN" altLang="en-US" sz="3600" dirty="0">
              <a:solidFill>
                <a:srgbClr val="C00000"/>
              </a:solidFill>
              <a:latin typeface="Cavea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6" name="文本框 5"/>
          <p:cNvSpPr txBox="1"/>
          <p:nvPr/>
        </p:nvSpPr>
        <p:spPr>
          <a:xfrm>
            <a:off x="1411775" y="1086942"/>
            <a:ext cx="7562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veat"/>
              </a:rPr>
              <a:t>An invitation letter is a type of letter written to an organization or an individual for their participation or presence in an event or an occasion. </a:t>
            </a:r>
            <a:endParaRPr lang="en-US" altLang="zh-CN" sz="2800" b="1" dirty="0">
              <a:latin typeface="Cavea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veat"/>
              </a:rPr>
              <a:t>The occasion can be official or personal.</a:t>
            </a:r>
            <a:endParaRPr lang="zh-CN" altLang="en-US" sz="2800" b="1" dirty="0">
              <a:latin typeface="Caveat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384233" y="2664332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US" altLang="zh-CN" sz="4400" dirty="0">
                <a:solidFill>
                  <a:srgbClr val="000000"/>
                </a:solidFill>
                <a:latin typeface="Caveat"/>
              </a:rPr>
              <a:t>Two</a:t>
            </a:r>
            <a:r>
              <a:rPr lang="zh-CN" altLang="en-US" sz="4400" dirty="0">
                <a:solidFill>
                  <a:srgbClr val="000000"/>
                </a:solidFill>
                <a:latin typeface="Caveat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veat"/>
              </a:rPr>
              <a:t>types </a:t>
            </a:r>
            <a:r>
              <a:rPr lang="en-US" altLang="zh-CN" sz="3600" dirty="0">
                <a:solidFill>
                  <a:srgbClr val="C00000"/>
                </a:solidFill>
                <a:latin typeface="Caveat"/>
              </a:rPr>
              <a:t>of invitation letters:</a:t>
            </a:r>
            <a:endParaRPr lang="zh-CN" altLang="en-US" sz="3600" dirty="0">
              <a:solidFill>
                <a:srgbClr val="C00000"/>
              </a:solidFill>
              <a:latin typeface="Cavea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4233" y="3628737"/>
            <a:ext cx="7562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800" b="1" dirty="0">
                <a:latin typeface="Caveat"/>
              </a:rPr>
              <a:t>Formal Invitation Letters (Business Invitation Letters)</a:t>
            </a:r>
            <a:endParaRPr lang="en-US" altLang="zh-CN" sz="2800" b="1" dirty="0">
              <a:latin typeface="Cavea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1" dirty="0">
                <a:latin typeface="Caveat"/>
              </a:rPr>
              <a:t>Informal Invitation Letters (Friendly Invitation Letters)</a:t>
            </a:r>
            <a:endParaRPr lang="en-US" altLang="zh-CN" sz="2800" b="1" dirty="0">
              <a:latin typeface="Caveat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800" dirty="0">
              <a:latin typeface="Century" panose="020406040505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59279" y="1549400"/>
            <a:ext cx="1830321" cy="4960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689601" y="2369781"/>
            <a:ext cx="1397000" cy="63281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384233" y="4056558"/>
            <a:ext cx="7589552" cy="6232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49" name="Google Shape;349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0" name="Google Shape;350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51" name="Google Shape;351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52" name="Google Shape;352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1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54" name="Google Shape;354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55" name="Google Shape;355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3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57" name="Google Shape;357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58" name="Google Shape;358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5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63" name="Google Shape;363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64" name="Google Shape;364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65" name="Google Shape;365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4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66" name="Google Shape;366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67" name="Google Shape;367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68" name="Google Shape;368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2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sp>
        <p:nvSpPr>
          <p:cNvPr id="369" name="Google Shape;369;p38"/>
          <p:cNvSpPr txBox="1"/>
          <p:nvPr/>
        </p:nvSpPr>
        <p:spPr>
          <a:xfrm>
            <a:off x="1449243" y="1349147"/>
            <a:ext cx="199735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>
                <a:latin typeface="Caveat"/>
                <a:ea typeface="Caveat"/>
                <a:cs typeface="Caveat"/>
                <a:sym typeface="Caveat"/>
              </a:rPr>
              <a:t>Start with a friendly but appropriate greeting</a:t>
            </a:r>
            <a:endParaRPr sz="18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0" name="Google Shape;370;p38"/>
          <p:cNvSpPr txBox="1"/>
          <p:nvPr/>
        </p:nvSpPr>
        <p:spPr>
          <a:xfrm>
            <a:off x="4008901" y="4565261"/>
            <a:ext cx="301961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b="1" dirty="0">
                <a:latin typeface="Caveat"/>
                <a:ea typeface="Caveat"/>
                <a:cs typeface="Caveat"/>
                <a:sym typeface="Caveat"/>
              </a:rPr>
              <a:t>Clearly state the exact time</a:t>
            </a:r>
            <a:r>
              <a:rPr lang="zh-CN" altLang="en-US" sz="1800" b="1" dirty="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GB" sz="1800" b="1" dirty="0">
                <a:latin typeface="Caveat"/>
                <a:ea typeface="Caveat"/>
                <a:cs typeface="Caveat"/>
                <a:sym typeface="Caveat"/>
              </a:rPr>
              <a:t>and e</a:t>
            </a:r>
            <a:r>
              <a:rPr lang="en-GB" altLang="zh-CN" sz="1800" b="1" dirty="0">
                <a:latin typeface="Caveat"/>
                <a:ea typeface="Caveat"/>
                <a:cs typeface="Caveat"/>
                <a:sym typeface="Caveat"/>
              </a:rPr>
              <a:t>xplain about the topic</a:t>
            </a:r>
            <a:endParaRPr lang="en-GB" altLang="zh-CN" sz="1800" b="1" dirty="0">
              <a:latin typeface="Caveat"/>
              <a:ea typeface="Caveat"/>
              <a:cs typeface="Caveat"/>
              <a:sym typeface="Caveat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b="1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1" name="Google Shape;371;p38"/>
          <p:cNvSpPr txBox="1"/>
          <p:nvPr/>
        </p:nvSpPr>
        <p:spPr>
          <a:xfrm>
            <a:off x="6040680" y="1074974"/>
            <a:ext cx="2515563" cy="103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b="1" dirty="0">
                <a:latin typeface="Caveat"/>
                <a:ea typeface="Caveat"/>
                <a:cs typeface="Caveat"/>
                <a:sym typeface="Caveat"/>
              </a:rPr>
              <a:t>Request a confirmation and </a:t>
            </a:r>
            <a:r>
              <a:rPr lang="en-GB" altLang="zh-CN" sz="1800" b="1" dirty="0">
                <a:latin typeface="Caveat"/>
                <a:ea typeface="Caveat"/>
                <a:cs typeface="Caveat"/>
                <a:sym typeface="Caveat"/>
              </a:rPr>
              <a:t>express your anticipation of the reader’s acceptance</a:t>
            </a:r>
            <a:endParaRPr lang="en-GB" altLang="zh-CN" sz="1800" b="1" dirty="0">
              <a:latin typeface="Caveat"/>
              <a:ea typeface="Caveat"/>
              <a:cs typeface="Caveat"/>
              <a:sym typeface="Caveat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b="1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2" name="Google Shape;372;p38"/>
          <p:cNvSpPr txBox="1"/>
          <p:nvPr/>
        </p:nvSpPr>
        <p:spPr>
          <a:xfrm>
            <a:off x="1644735" y="4294332"/>
            <a:ext cx="191823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>
                <a:latin typeface="Caveat"/>
                <a:ea typeface="Caveat"/>
                <a:cs typeface="Caveat"/>
                <a:sym typeface="Caveat"/>
              </a:rPr>
              <a:t>Mention the purpose of your invitation</a:t>
            </a:r>
            <a:endParaRPr sz="18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3" name="Google Shape;373;p38"/>
          <p:cNvSpPr txBox="1"/>
          <p:nvPr/>
        </p:nvSpPr>
        <p:spPr>
          <a:xfrm>
            <a:off x="5610342" y="1044406"/>
            <a:ext cx="1603294" cy="62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4" name="标题 1"/>
          <p:cNvSpPr txBox="1"/>
          <p:nvPr/>
        </p:nvSpPr>
        <p:spPr>
          <a:xfrm>
            <a:off x="1364046" y="44839"/>
            <a:ext cx="7779953" cy="82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zh-CN" altLang="zh-CN" sz="36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veat"/>
              </a:rPr>
              <a:t>How to </a:t>
            </a:r>
            <a:r>
              <a:rPr lang="en-US" altLang="zh-CN" dirty="0">
                <a:solidFill>
                  <a:srgbClr val="C00000"/>
                </a:solidFill>
                <a:latin typeface="Caveat"/>
              </a:rPr>
              <a:t>format a letter of friendly invitation?</a:t>
            </a:r>
            <a:endParaRPr lang="zh-CN" altLang="zh-CN" dirty="0">
              <a:solidFill>
                <a:srgbClr val="C00000"/>
              </a:solidFill>
              <a:latin typeface="Caveat"/>
            </a:endParaRPr>
          </a:p>
        </p:txBody>
      </p:sp>
      <p:sp>
        <p:nvSpPr>
          <p:cNvPr id="37" name="Google Shape;370;p38"/>
          <p:cNvSpPr txBox="1"/>
          <p:nvPr/>
        </p:nvSpPr>
        <p:spPr>
          <a:xfrm>
            <a:off x="3571164" y="1015609"/>
            <a:ext cx="1997356" cy="85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altLang="zh-CN" sz="1800" b="1" dirty="0">
                <a:latin typeface="Caveat"/>
                <a:ea typeface="Caveat"/>
                <a:cs typeface="Caveat"/>
                <a:sym typeface="Caveat"/>
              </a:rPr>
              <a:t>Introduce the program briefly</a:t>
            </a:r>
            <a:endParaRPr lang="en-GB" altLang="zh-CN" sz="1800" b="1" dirty="0">
              <a:latin typeface="Caveat"/>
              <a:ea typeface="Caveat"/>
              <a:cs typeface="Caveat"/>
              <a:sym typeface="Caveat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b="1" dirty="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0" grpId="0"/>
      <p:bldP spid="371" grpId="0"/>
      <p:bldP spid="37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23"/>
          <p:cNvGraphicFramePr/>
          <p:nvPr/>
        </p:nvGraphicFramePr>
        <p:xfrm>
          <a:off x="1454631" y="600361"/>
          <a:ext cx="7407868" cy="4289088"/>
        </p:xfrm>
        <a:graphic>
          <a:graphicData uri="http://schemas.openxmlformats.org/drawingml/2006/table">
            <a:tbl>
              <a:tblPr>
                <a:noFill/>
                <a:tableStyleId>{D538BD12-EAE8-4576-9333-31C1577E420B}</a:tableStyleId>
              </a:tblPr>
              <a:tblGrid>
                <a:gridCol w="1851967"/>
                <a:gridCol w="1851967"/>
                <a:gridCol w="3703934"/>
              </a:tblGrid>
              <a:tr h="17102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Beginning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 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(Para. 1)</a:t>
                      </a:r>
                      <a:endParaRPr sz="2000" b="1">
                        <a:solidFill>
                          <a:srgbClr val="000000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Start with a friendly but appropriate greeting</a:t>
                      </a:r>
                      <a:endParaRPr lang="en-GB" sz="2400" b="1" dirty="0">
                        <a:solidFill>
                          <a:srgbClr val="000000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sym typeface="Caveat"/>
                        </a:rPr>
                        <a:t>and mention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Caveat"/>
                          <a:sym typeface="Caveat"/>
                        </a:rPr>
                        <a:t> the purpose of your invitation</a:t>
                      </a:r>
                      <a:endParaRPr lang="en-GB" sz="2400" b="1" dirty="0">
                        <a:solidFill>
                          <a:srgbClr val="000000"/>
                        </a:solidFill>
                        <a:latin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 marL="91425" marR="91425" marT="68575" marB="68575" anchor="ctr">
                    <a:lnL w="9525" cap="flat" cmpd="sng" algn="ctr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7102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solidFill>
                            <a:srgbClr val="C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Body (Para. 2)</a:t>
                      </a:r>
                      <a:endParaRPr sz="2000" b="1">
                        <a:solidFill>
                          <a:srgbClr val="C00000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altLang="zh-CN" sz="2400" b="1">
                          <a:solidFill>
                            <a:srgbClr val="C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Introduce the program briefly</a:t>
                      </a:r>
                      <a:endParaRPr lang="en-GB" altLang="zh-CN" sz="2400" b="1">
                        <a:solidFill>
                          <a:srgbClr val="C00000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endParaRPr lang="en-GB" altLang="zh-CN" sz="2400" b="1" dirty="0">
                        <a:solidFill>
                          <a:srgbClr val="C00000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GB" altLang="zh-CN" sz="2400" b="1" dirty="0">
                          <a:solidFill>
                            <a:srgbClr val="C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Clearly state the exact time and</a:t>
                      </a:r>
                      <a:endParaRPr lang="en-GB" altLang="zh-CN" sz="2400" b="1" dirty="0">
                        <a:solidFill>
                          <a:srgbClr val="C00000"/>
                        </a:solidFill>
                        <a:latin typeface="Caveat"/>
                        <a:sym typeface="Cave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GB" altLang="zh-CN" sz="2400" b="1" dirty="0">
                          <a:solidFill>
                            <a:srgbClr val="C00000"/>
                          </a:solidFill>
                          <a:latin typeface="Caveat"/>
                          <a:sym typeface="Caveat"/>
                        </a:rPr>
                        <a:t>explain about the topic</a:t>
                      </a:r>
                      <a:endParaRPr lang="en-GB" altLang="zh-CN" sz="2400" b="1" dirty="0">
                        <a:solidFill>
                          <a:srgbClr val="C00000"/>
                        </a:solidFill>
                        <a:latin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C00000"/>
                        </a:solidFill>
                        <a:latin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82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Ending (Para. 3)</a:t>
                      </a:r>
                      <a:endParaRPr sz="2000" b="1">
                        <a:solidFill>
                          <a:srgbClr val="000000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Caveat"/>
                          <a:sym typeface="Caveat"/>
                        </a:rPr>
                        <a:t>Request a confirmation and express your anticipation of the reader’s acceptance</a:t>
                      </a:r>
                      <a:endParaRPr lang="en-GB" sz="2400" b="1" dirty="0">
                        <a:solidFill>
                          <a:srgbClr val="000000"/>
                        </a:solidFill>
                        <a:latin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 marL="91425" marR="91425" marT="68575" marB="68575" anchor="ctr">
                    <a:lnL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" name="标题 1"/>
          <p:cNvSpPr txBox="1"/>
          <p:nvPr/>
        </p:nvSpPr>
        <p:spPr>
          <a:xfrm>
            <a:off x="1273462" y="131582"/>
            <a:ext cx="7589037" cy="5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zh-CN" altLang="zh-CN" sz="4000" dirty="0">
                <a:solidFill>
                  <a:srgbClr val="000000"/>
                </a:solidFill>
                <a:latin typeface="Caveat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latin typeface="Caveat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veat"/>
              </a:rPr>
              <a:t>How to </a:t>
            </a:r>
            <a:r>
              <a:rPr lang="en-US" altLang="zh-CN" dirty="0">
                <a:solidFill>
                  <a:srgbClr val="C00000"/>
                </a:solidFill>
                <a:latin typeface="Caveat"/>
              </a:rPr>
              <a:t>arrange the layout?</a:t>
            </a:r>
            <a:endParaRPr lang="zh-CN" altLang="zh-CN" dirty="0">
              <a:solidFill>
                <a:srgbClr val="C00000"/>
              </a:solidFill>
              <a:latin typeface="Caveat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2023699" y="2668451"/>
            <a:ext cx="488272" cy="3817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87449" y="2261651"/>
            <a:ext cx="3833413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most important paragraph in this letter.</a:t>
            </a:r>
            <a:endParaRPr kumimoji="1"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4" name="文本框 13"/>
          <p:cNvSpPr txBox="1"/>
          <p:nvPr/>
        </p:nvSpPr>
        <p:spPr>
          <a:xfrm>
            <a:off x="1391074" y="1228546"/>
            <a:ext cx="756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>
              <a:latin typeface="Times" pitchFamily="2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400">
              <a:latin typeface="Times" pitchFamily="2" charset="0"/>
              <a:cs typeface="Calibri" panose="020F0502020204030204" pitchFamily="34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535179" y="509400"/>
            <a:ext cx="7273800" cy="857400"/>
          </a:xfrm>
        </p:spPr>
        <p:txBody>
          <a:bodyPr/>
          <a:lstStyle/>
          <a:p>
            <a:pPr lvl="0"/>
            <a:r>
              <a:rPr lang="en-GB" altLang="zh-CN" sz="2400" dirty="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Start with </a:t>
            </a:r>
            <a:r>
              <a:rPr lang="en-GB" altLang="zh-CN" sz="36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a friendly but appropriate greeting</a:t>
            </a:r>
            <a:br>
              <a:rPr lang="en-GB" altLang="zh-CN" sz="24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-GB" altLang="zh-CN" sz="2400" dirty="0">
                <a:solidFill>
                  <a:srgbClr val="000000"/>
                </a:solidFill>
                <a:latin typeface="Caveat"/>
                <a:sym typeface="Caveat"/>
              </a:rPr>
              <a:t>and mention the purpose of your invitation</a:t>
            </a:r>
            <a:br>
              <a:rPr lang="en-GB" altLang="zh-CN" sz="2800" dirty="0">
                <a:latin typeface="Caveat"/>
                <a:ea typeface="Caveat"/>
                <a:cs typeface="Caveat"/>
                <a:sym typeface="Caveat"/>
              </a:rPr>
            </a:br>
            <a:endParaRPr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1404934" y="966936"/>
            <a:ext cx="7548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zh-CN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假定你是校广播站英语节目“Talk and Talk”的负责人李华，请给外教Caroline写邮件邀请她做一次访谈</a:t>
            </a:r>
            <a:r>
              <a:rPr kumimoji="0" lang="zh-CN" altLang="en-US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。</a:t>
            </a:r>
            <a:endParaRPr lang="zh-CN" altLang="en-US" sz="2800" b="1" dirty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1535179" y="2544116"/>
          <a:ext cx="7367244" cy="2345627"/>
        </p:xfrm>
        <a:graphic>
          <a:graphicData uri="http://schemas.openxmlformats.org/drawingml/2006/table">
            <a:tbl>
              <a:tblPr firstRow="1" firstCol="1" bandRow="1">
                <a:tableStyleId>{D538BD12-EAE8-4576-9333-31C1577E420B}</a:tableStyleId>
              </a:tblPr>
              <a:tblGrid>
                <a:gridCol w="7367244"/>
              </a:tblGrid>
              <a:tr h="15192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cs typeface="Arial" panose="020B0604020202020204"/>
                          <a:sym typeface="Arial" panose="020B0604020202020204"/>
                        </a:rPr>
                        <a:t>Dear Caroline,</a:t>
                      </a:r>
                      <a:endParaRPr lang="zh-CN" alt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cs typeface="Arial" panose="020B0604020202020204"/>
                          <a:sym typeface="Arial" panose="020B0604020202020204"/>
                        </a:rPr>
                        <a:t> </a:t>
                      </a:r>
                      <a:endParaRPr lang="zh-CN" alt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cs typeface="Arial" panose="020B0604020202020204"/>
                          <a:sym typeface="Arial" panose="020B0604020202020204"/>
                        </a:rPr>
                        <a:t> </a:t>
                      </a:r>
                      <a:endParaRPr lang="zh-CN" alt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cs typeface="Arial" panose="020B0604020202020204"/>
                          <a:sym typeface="Arial" panose="020B0604020202020204"/>
                        </a:rPr>
                        <a:t>Yours sincerely,</a:t>
                      </a:r>
                      <a:endParaRPr lang="zh-CN" alt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cs typeface="Arial" panose="020B0604020202020204"/>
                          <a:sym typeface="Arial" panose="020B0604020202020204"/>
                        </a:rPr>
                        <a:t>Li Hua</a:t>
                      </a:r>
                      <a:endParaRPr lang="zh-CN" alt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ea typeface="华文仿宋" panose="02010600040101010101" pitchFamily="2" charset="-122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椭圆 15"/>
          <p:cNvSpPr/>
          <p:nvPr/>
        </p:nvSpPr>
        <p:spPr>
          <a:xfrm>
            <a:off x="1535179" y="2569407"/>
            <a:ext cx="2173221" cy="55986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432301" y="1377047"/>
            <a:ext cx="2732021" cy="62408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28764" y="3406402"/>
            <a:ext cx="5100579" cy="707886"/>
          </a:xfrm>
          <a:prstGeom prst="rect">
            <a:avLst/>
          </a:prstGeom>
          <a:noFill/>
          <a:ln w="19050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altLang="zh-CN" sz="2000">
                <a:latin typeface="Century" panose="02040604050505020304" pitchFamily="18" charset="0"/>
              </a:rPr>
              <a:t>You can use “Dear” for </a:t>
            </a:r>
            <a:r>
              <a:rPr lang="en-GB" altLang="zh-CN" sz="2000">
                <a:solidFill>
                  <a:srgbClr val="FF0000"/>
                </a:solidFill>
                <a:latin typeface="Century" panose="02040604050505020304" pitchFamily="18" charset="0"/>
              </a:rPr>
              <a:t>a friend</a:t>
            </a:r>
            <a:r>
              <a:rPr lang="en-GB" altLang="zh-CN" sz="2000">
                <a:latin typeface="Century" panose="02040604050505020304" pitchFamily="18" charset="0"/>
              </a:rPr>
              <a:t>, but not for a boss. </a:t>
            </a:r>
            <a:endParaRPr lang="en-GB" altLang="zh-CN" sz="2000">
              <a:latin typeface="Century" panose="02040604050505020304" pitchFamily="18" charset="0"/>
            </a:endParaRPr>
          </a:p>
        </p:txBody>
      </p:sp>
      <p:cxnSp>
        <p:nvCxnSpPr>
          <p:cNvPr id="27" name="直线箭头连接符 26"/>
          <p:cNvCxnSpPr/>
          <p:nvPr/>
        </p:nvCxnSpPr>
        <p:spPr>
          <a:xfrm>
            <a:off x="5702300" y="2059543"/>
            <a:ext cx="1320800" cy="1318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/>
          <p:cNvCxnSpPr/>
          <p:nvPr/>
        </p:nvCxnSpPr>
        <p:spPr>
          <a:xfrm flipH="1" flipV="1">
            <a:off x="3429000" y="2895601"/>
            <a:ext cx="2006602" cy="510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4" name="文本框 13"/>
          <p:cNvSpPr txBox="1"/>
          <p:nvPr/>
        </p:nvSpPr>
        <p:spPr>
          <a:xfrm>
            <a:off x="1391074" y="1228546"/>
            <a:ext cx="756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>
              <a:latin typeface="Times" pitchFamily="2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400">
              <a:latin typeface="Times" pitchFamily="2" charset="0"/>
              <a:cs typeface="Calibri" panose="020F0502020204030204" pitchFamily="34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535179" y="509400"/>
            <a:ext cx="7273800" cy="857400"/>
          </a:xfrm>
        </p:spPr>
        <p:txBody>
          <a:bodyPr/>
          <a:lstStyle/>
          <a:p>
            <a:pPr lvl="0"/>
            <a:r>
              <a:rPr lang="en-GB" altLang="zh-CN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Start with a friendly but appropriate greeting</a:t>
            </a:r>
            <a:br>
              <a:rPr lang="en-GB" altLang="zh-CN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-GB" altLang="zh-CN" sz="2400">
                <a:solidFill>
                  <a:srgbClr val="000000"/>
                </a:solidFill>
                <a:latin typeface="Caveat"/>
                <a:sym typeface="Caveat"/>
              </a:rPr>
              <a:t>and mention </a:t>
            </a:r>
            <a:r>
              <a:rPr lang="en-GB" altLang="zh-CN" sz="3600">
                <a:solidFill>
                  <a:srgbClr val="C00000"/>
                </a:solidFill>
                <a:latin typeface="Caveat"/>
                <a:sym typeface="Caveat"/>
              </a:rPr>
              <a:t>the purpose of your invitation</a:t>
            </a:r>
            <a:br>
              <a:rPr lang="en-GB" altLang="zh-CN">
                <a:latin typeface="Caveat"/>
                <a:ea typeface="Caveat"/>
                <a:cs typeface="Caveat"/>
                <a:sym typeface="Caveat"/>
              </a:rPr>
            </a:b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1404934" y="966936"/>
            <a:ext cx="7548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zh-CN" sz="28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假定你是校广播站英语节目“Talk and Talk”的负责人李华，请给外教Caroline写邮件邀请她做一次访谈</a:t>
            </a:r>
            <a:r>
              <a:rPr kumimoji="0" lang="zh-CN" altLang="en-US" sz="28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。</a:t>
            </a:r>
            <a:endParaRPr lang="zh-CN" altLang="en-US" sz="2800" dirty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1404933" y="2165762"/>
          <a:ext cx="7562010" cy="2345627"/>
        </p:xfrm>
        <a:graphic>
          <a:graphicData uri="http://schemas.openxmlformats.org/drawingml/2006/table">
            <a:tbl>
              <a:tblPr firstRow="1" firstCol="1" bandRow="1">
                <a:tableStyleId>{D538BD12-EAE8-4576-9333-31C1577E420B}</a:tableStyleId>
              </a:tblPr>
              <a:tblGrid>
                <a:gridCol w="7562010"/>
              </a:tblGrid>
              <a:tr h="1897848"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zh-CN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sym typeface="Amatic SC" panose="00000500000000000000"/>
                      </a:endParaRPr>
                    </a:p>
                    <a:p>
                      <a:pPr marL="0" indent="0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sym typeface="Amatic SC" panose="00000500000000000000"/>
                        </a:rPr>
                        <a:t>E.g.</a:t>
                      </a:r>
                      <a:endParaRPr lang="en-US" altLang="zh-CN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sym typeface="Amatic SC" panose="00000500000000000000"/>
                      </a:endParaRPr>
                    </a:p>
                    <a:p>
                      <a:pPr marL="0" indent="0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sym typeface="Amatic SC" panose="00000500000000000000"/>
                        </a:rPr>
                        <a:t>Responsible for the radio program “Talk and Talk”, I would like to invite you to have an interview with us.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sym typeface="Amatic SC" panose="00000500000000000000"/>
                        </a:rPr>
                        <a:t> 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sym typeface="Amatic SC" panose="00000500000000000000"/>
                      </a:endParaRPr>
                    </a:p>
                    <a:p>
                      <a:pPr marL="342900" indent="-34290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endParaRPr lang="zh-CN" alt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sym typeface="Amatic SC" panose="0000050000000000000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椭圆 15"/>
          <p:cNvSpPr/>
          <p:nvPr/>
        </p:nvSpPr>
        <p:spPr>
          <a:xfrm>
            <a:off x="1404934" y="1851161"/>
            <a:ext cx="2305421" cy="52692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023100" y="1394117"/>
            <a:ext cx="1794042" cy="56074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822942" y="836736"/>
            <a:ext cx="2581442" cy="6654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421651" y="1289436"/>
            <a:ext cx="1207249" cy="6654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" name="直线箭头连接符 19"/>
          <p:cNvCxnSpPr/>
          <p:nvPr/>
        </p:nvCxnSpPr>
        <p:spPr>
          <a:xfrm flipH="1">
            <a:off x="6156321" y="1502162"/>
            <a:ext cx="612779" cy="1710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>
            <a:off x="1879469" y="1744943"/>
            <a:ext cx="89032" cy="1353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/>
          <p:cNvCxnSpPr/>
          <p:nvPr/>
        </p:nvCxnSpPr>
        <p:spPr>
          <a:xfrm flipH="1">
            <a:off x="3850056" y="1969541"/>
            <a:ext cx="4183654" cy="180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1458979" y="3055989"/>
            <a:ext cx="1666469" cy="72071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007003" y="3015053"/>
            <a:ext cx="1901797" cy="6654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753446" y="3638708"/>
            <a:ext cx="1923626" cy="50077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4" name="文本框 13"/>
          <p:cNvSpPr txBox="1"/>
          <p:nvPr/>
        </p:nvSpPr>
        <p:spPr>
          <a:xfrm>
            <a:off x="1391074" y="1030965"/>
            <a:ext cx="756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>
              <a:latin typeface="Times" pitchFamily="2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400">
              <a:latin typeface="Times" pitchFamily="2" charset="0"/>
              <a:cs typeface="Calibri" panose="020F0502020204030204" pitchFamily="34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404934" y="509399"/>
            <a:ext cx="7273800" cy="857400"/>
          </a:xfrm>
        </p:spPr>
        <p:txBody>
          <a:bodyPr/>
          <a:lstStyle/>
          <a:p>
            <a:r>
              <a:rPr lang="en-GB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Introduce the program briefly</a:t>
            </a:r>
            <a:br>
              <a:rPr lang="en-GB" altLang="zh-CN" sz="2800">
                <a:latin typeface="Caveat"/>
                <a:ea typeface="Caveat"/>
                <a:cs typeface="Caveat"/>
                <a:sym typeface="Caveat"/>
              </a:rPr>
            </a:b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1101875" y="1053633"/>
            <a:ext cx="4070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 (正文 CS 字体)"/>
              </a:rPr>
              <a:t>内容包括：</a:t>
            </a:r>
            <a:endParaRPr kumimoji="0" lang="zh-CN" altLang="zh-CN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ea"/>
                <a:ea typeface="+mn-ea"/>
                <a:cs typeface="Times New Roman (正文 CS 字体)"/>
              </a:rPr>
              <a:t>1.节目介绍；</a:t>
            </a:r>
            <a:endParaRPr kumimoji="0" lang="zh-CN" altLang="en-US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+mn-ea"/>
              <a:ea typeface="+mn-ea"/>
              <a:cs typeface="Times New Roman (正文 CS 字体)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 (正文 CS 字体)"/>
              </a:rPr>
              <a:t>2.访谈的时间和话题。</a:t>
            </a:r>
            <a:endParaRPr kumimoji="0" lang="zh-CN" altLang="zh-CN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15987" t="5924" r="31411" b="52095"/>
          <a:stretch>
            <a:fillRect/>
          </a:stretch>
        </p:blipFill>
        <p:spPr>
          <a:xfrm>
            <a:off x="4395303" y="938099"/>
            <a:ext cx="4571641" cy="2422414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213690" y="2822759"/>
            <a:ext cx="4187562" cy="630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Google Shape;69;p14"/>
          <p:cNvSpPr txBox="1"/>
          <p:nvPr/>
        </p:nvSpPr>
        <p:spPr>
          <a:xfrm>
            <a:off x="1404934" y="3536910"/>
            <a:ext cx="6939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88900" indent="0">
              <a:buNone/>
            </a:pPr>
            <a:r>
              <a:rPr lang="en-GB" altLang="zh-CN" dirty="0">
                <a:solidFill>
                  <a:srgbClr val="000000"/>
                </a:solidFill>
              </a:rPr>
              <a:t>E.g.</a:t>
            </a:r>
            <a:endParaRPr lang="en-GB" altLang="zh-CN" dirty="0">
              <a:solidFill>
                <a:srgbClr val="000000"/>
              </a:solidFill>
            </a:endParaRPr>
          </a:p>
          <a:p>
            <a:pPr marL="88900" indent="0">
              <a:buNone/>
            </a:pPr>
            <a:r>
              <a:rPr lang="en-GB" altLang="zh-CN" dirty="0">
                <a:solidFill>
                  <a:srgbClr val="000000"/>
                </a:solidFill>
              </a:rPr>
              <a:t>Featuring school life and the hot spots, “Talk and Talk” is an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Engslih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GB" altLang="zh-CN" dirty="0">
                <a:solidFill>
                  <a:srgbClr val="000000"/>
                </a:solidFill>
              </a:rPr>
              <a:t>program which meets you every week via the school radio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and aims to give you advice o</a:t>
            </a:r>
            <a:r>
              <a:rPr lang="en-GB" altLang="zh-CN" dirty="0">
                <a:solidFill>
                  <a:srgbClr val="000000"/>
                </a:solidFill>
              </a:rPr>
              <a:t>n your study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as well as your life.</a:t>
            </a:r>
            <a:r>
              <a:rPr lang="en-GB" altLang="zh-CN" dirty="0">
                <a:solidFill>
                  <a:srgbClr val="000000"/>
                </a:solidFill>
              </a:rPr>
              <a:t>  </a:t>
            </a:r>
            <a:endParaRPr lang="en-GB" altLang="zh-CN" b="1" dirty="0">
              <a:solidFill>
                <a:srgbClr val="00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01875" y="3789213"/>
            <a:ext cx="4070204" cy="4835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5217" y="2495487"/>
            <a:ext cx="3162781" cy="954107"/>
          </a:xfrm>
          <a:prstGeom prst="rect">
            <a:avLst/>
          </a:prstGeom>
          <a:solidFill>
            <a:srgbClr val="FFC000"/>
          </a:solidFill>
          <a:ln w="158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altLang="zh-CN" b="1" dirty="0"/>
              <a:t>Use V-</a:t>
            </a:r>
            <a:r>
              <a:rPr lang="en-GB" altLang="zh-CN" b="1" dirty="0" err="1"/>
              <a:t>ing</a:t>
            </a:r>
            <a:endParaRPr lang="en-GB" altLang="zh-CN" b="1" dirty="0"/>
          </a:p>
          <a:p>
            <a:r>
              <a:rPr lang="en-GB" altLang="zh-CN" b="1" dirty="0"/>
              <a:t>as an adv modifier to illustrate the program’s feature</a:t>
            </a:r>
            <a:endParaRPr lang="en-GB" altLang="zh-CN" b="1" dirty="0"/>
          </a:p>
          <a:p>
            <a:endParaRPr kumimoji="1" lang="zh-CN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2" grpId="0" animBg="1"/>
    </p:bldLst>
  </p:timing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1C4587"/>
      </a:dk1>
      <a:lt1>
        <a:srgbClr val="FFFFFF"/>
      </a:lt1>
      <a:dk2>
        <a:srgbClr val="606A7C"/>
      </a:dk2>
      <a:lt2>
        <a:srgbClr val="D3DAE2"/>
      </a:lt2>
      <a:accent1>
        <a:srgbClr val="1C4587"/>
      </a:accent1>
      <a:accent2>
        <a:srgbClr val="6CC2DC"/>
      </a:accent2>
      <a:accent3>
        <a:srgbClr val="B4E04F"/>
      </a:accent3>
      <a:accent4>
        <a:srgbClr val="FFD453"/>
      </a:accent4>
      <a:accent5>
        <a:srgbClr val="EE973B"/>
      </a:accent5>
      <a:accent6>
        <a:srgbClr val="F74848"/>
      </a:accent6>
      <a:hlink>
        <a:srgbClr val="1C45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{5B2A3C64-A8D1-3548-BD09-99271925A3F6}tf10001076</Template>
  <TotalTime>0</TotalTime>
  <Words>5725</Words>
  <Application>WPS 演示</Application>
  <PresentationFormat>全屏显示(16:9)</PresentationFormat>
  <Paragraphs>272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2" baseType="lpstr">
      <vt:lpstr>Arial</vt:lpstr>
      <vt:lpstr>宋体</vt:lpstr>
      <vt:lpstr>Wingdings</vt:lpstr>
      <vt:lpstr>Arial</vt:lpstr>
      <vt:lpstr>Amatic SC</vt:lpstr>
      <vt:lpstr>Caveat</vt:lpstr>
      <vt:lpstr>仿宋</vt:lpstr>
      <vt:lpstr>Georgia</vt:lpstr>
      <vt:lpstr>Times</vt:lpstr>
      <vt:lpstr>Times New Roman</vt:lpstr>
      <vt:lpstr>华文仿宋</vt:lpstr>
      <vt:lpstr>Times New Roman (正文 CS 字体)</vt:lpstr>
      <vt:lpstr>Century</vt:lpstr>
      <vt:lpstr>Calibri</vt:lpstr>
      <vt:lpstr>Calibri</vt:lpstr>
      <vt:lpstr>微软雅黑</vt:lpstr>
      <vt:lpstr>Arial Unicode MS</vt:lpstr>
      <vt:lpstr>HelveticaNeue</vt:lpstr>
      <vt:lpstr>Corbel</vt:lpstr>
      <vt:lpstr>华文新魏</vt:lpstr>
      <vt:lpstr>Kate template</vt:lpstr>
      <vt:lpstr>PowerPoint 演示文稿</vt:lpstr>
      <vt:lpstr>2022年6月全国新高考I卷 应用文分析 Phyllis Shen Huzhou Binhu High School June 2022</vt:lpstr>
      <vt:lpstr>Revision</vt:lpstr>
      <vt:lpstr>What is an invitation letter?</vt:lpstr>
      <vt:lpstr>PowerPoint 演示文稿</vt:lpstr>
      <vt:lpstr>PowerPoint 演示文稿</vt:lpstr>
      <vt:lpstr>Start with a friendly but appropriate greeting and mention the purpose of your invitation </vt:lpstr>
      <vt:lpstr>Start with a friendly but appropriate greeting and mention the purpose of your invitation </vt:lpstr>
      <vt:lpstr>Introduce the program briefly </vt:lpstr>
      <vt:lpstr>Clearly state the exact time and explain about the topic</vt:lpstr>
      <vt:lpstr>Clearly state the exact date and explain about the topic</vt:lpstr>
      <vt:lpstr>Sample topics</vt:lpstr>
      <vt:lpstr>Brainstorm the topics for the interview</vt:lpstr>
      <vt:lpstr>Possible questions for school life</vt:lpstr>
      <vt:lpstr>PowerPoint 演示文稿</vt:lpstr>
      <vt:lpstr>Possible questions for social phenomena</vt:lpstr>
      <vt:lpstr>Possible questions for the language and culture</vt:lpstr>
      <vt:lpstr>Request a confirmation and express your anticipation of the reader’s acceptance</vt:lpstr>
      <vt:lpstr>Sample writing</vt:lpstr>
      <vt:lpstr>Homework: write an invitation letter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Writing Analysis</dc:title>
  <dc:creator/>
  <cp:lastModifiedBy>24147</cp:lastModifiedBy>
  <cp:revision>50</cp:revision>
  <dcterms:created xsi:type="dcterms:W3CDTF">2022-06-19T10:03:10Z</dcterms:created>
  <dcterms:modified xsi:type="dcterms:W3CDTF">2022-06-19T10:04:36Z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