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1" r:id="rId3"/>
    <p:sldId id="256" r:id="rId4"/>
    <p:sldId id="258" r:id="rId5"/>
    <p:sldId id="323" r:id="rId6"/>
    <p:sldId id="324" r:id="rId7"/>
    <p:sldId id="325" r:id="rId8"/>
    <p:sldId id="326" r:id="rId9"/>
    <p:sldId id="327" r:id="rId10"/>
    <p:sldId id="328" r:id="rId11"/>
    <p:sldId id="329" r:id="rId12"/>
    <p:sldId id="330" r:id="rId13"/>
    <p:sldId id="331" r:id="rId14"/>
    <p:sldId id="333" r:id="rId15"/>
    <p:sldId id="334" r:id="rId16"/>
    <p:sldId id="332" r:id="rId17"/>
    <p:sldId id="335" r:id="rId18"/>
    <p:sldId id="265" r:id="rId19"/>
    <p:sldId id="262" r:id="rId20"/>
    <p:sldId id="263" r:id="rId21"/>
    <p:sldId id="282" r:id="rId22"/>
    <p:sldId id="266" r:id="rId23"/>
    <p:sldId id="267" r:id="rId24"/>
    <p:sldId id="286" r:id="rId25"/>
    <p:sldId id="337" r:id="rId26"/>
    <p:sldId id="287" r:id="rId27"/>
    <p:sldId id="338" r:id="rId28"/>
    <p:sldId id="288" r:id="rId29"/>
    <p:sldId id="339" r:id="rId30"/>
    <p:sldId id="336"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ZXL" initials="H" lastIdx="3" clrIdx="0"/>
  <p:cmAuthor id="2" name="kaiyushiwoo@qq.com"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9035"/>
    <a:srgbClr val="AB2400"/>
    <a:srgbClr val="F1EFF0"/>
    <a:srgbClr val="005A9E"/>
    <a:srgbClr val="02802F"/>
    <a:srgbClr val="C02708"/>
    <a:srgbClr val="DAA600"/>
    <a:srgbClr val="F87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94660"/>
  </p:normalViewPr>
  <p:slideViewPr>
    <p:cSldViewPr snapToGrid="0">
      <p:cViewPr varScale="1">
        <p:scale>
          <a:sx n="68" d="100"/>
          <a:sy n="68" d="100"/>
        </p:scale>
        <p:origin x="-660" y="-72"/>
      </p:cViewPr>
      <p:guideLst>
        <p:guide orient="horz" pos="2160"/>
        <p:guide pos="38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3EE97BF-3133-4278-B723-75EBBF1B9035}"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593667" y="6272784"/>
            <a:ext cx="2644309" cy="365125"/>
          </a:xfrm>
        </p:spPr>
        <p:txBody>
          <a:bodyPr/>
          <a:lstStyle/>
          <a:p>
            <a:fld id="{B7E97673-4309-4852-AF5D-99419CE4BB13}" type="datetimeFigureOut">
              <a:rPr lang="en-GB" smtClean="0"/>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3EE97BF-3133-4278-B723-75EBBF1B9035}"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7E97673-4309-4852-AF5D-99419CE4BB13}"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7E97673-4309-4852-AF5D-99419CE4BB13}"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7673-4309-4852-AF5D-99419CE4BB13}"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7E97673-4309-4852-AF5D-99419CE4BB13}" type="datetimeFigureOut">
              <a:rPr lang="en-GB" smtClean="0"/>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3EE97BF-3133-4278-B723-75EBBF1B9035}"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6.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7E97673-4309-4852-AF5D-99419CE4BB13}" type="datetimeFigureOut">
              <a:rPr lang="en-GB" smtClean="0"/>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userDrawn="1"/>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3EE97BF-3133-4278-B723-75EBBF1B9035}" type="slidenum">
              <a:rPr lang="en-GB" smtClean="0"/>
            </a:fld>
            <a:endParaRPr lang="en-GB"/>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hdphoto" Target="../media/image18.wdp"/><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002530" y="1191895"/>
            <a:ext cx="6915150" cy="706755"/>
          </a:xfrm>
          <a:prstGeom prst="rect">
            <a:avLst/>
          </a:prstGeom>
          <a:noFill/>
          <a:ln w="38100">
            <a:solidFill>
              <a:schemeClr val="tx2">
                <a:lumMod val="50000"/>
              </a:schemeClr>
            </a:solidFill>
          </a:ln>
        </p:spPr>
        <p:txBody>
          <a:bodyPr wrap="square" rtlCol="0">
            <a:spAutoFit/>
          </a:bodyPr>
          <a:lstStyle/>
          <a:p>
            <a:pPr algn="ctr"/>
            <a:r>
              <a:rPr lang="en-US" altLang="zh-CN" sz="4000" b="1">
                <a:solidFill>
                  <a:srgbClr val="FF0000"/>
                </a:solidFill>
                <a:latin typeface="Arial Narrow" panose="020B0606020202030204" charset="0"/>
                <a:cs typeface="Arial Narrow" panose="020B0606020202030204" charset="0"/>
              </a:rPr>
              <a:t>Let’s learn from the original text!</a:t>
            </a:r>
            <a:endParaRPr lang="en-US" altLang="zh-CN" sz="4000" b="1">
              <a:solidFill>
                <a:srgbClr val="FF0000"/>
              </a:solidFill>
              <a:latin typeface="Arial Narrow" panose="020B0606020202030204" charset="0"/>
              <a:cs typeface="Arial Narrow" panose="020B0606020202030204" charset="0"/>
            </a:endParaRPr>
          </a:p>
        </p:txBody>
      </p:sp>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7" name="文本框 6"/>
          <p:cNvSpPr txBox="1"/>
          <p:nvPr/>
        </p:nvSpPr>
        <p:spPr>
          <a:xfrm>
            <a:off x="280075" y="1500188"/>
            <a:ext cx="11644132" cy="5262245"/>
          </a:xfrm>
          <a:prstGeom prst="rect">
            <a:avLst/>
          </a:prstGeom>
          <a:noFill/>
        </p:spPr>
        <p:txBody>
          <a:bodyPr wrap="square">
            <a:spAutoFit/>
          </a:bodyPr>
          <a:p>
            <a:pPr indent="0" algn="l">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Shoes are made for walking.</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But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Aamir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homeless Indian boy, doubted it.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Wander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ing the noisy railway platform,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one of his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flip-flops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（人</a:t>
            </a:r>
            <a:r>
              <a:rPr lang="zh-CN" altLang="en-US"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字</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拖鞋) broken again.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hurried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to a corner,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sat down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tried to fix</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it, his bare foot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press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ing awkwardly against the ground. However, it was beyond repair.</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gave up</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looked around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aimlessly,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staring at</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people’s shoes. Suddenly, his eyes were drawn to two boyish legs wearing flawlessly white socks and equally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perfect </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black leather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shoes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which were glittering in the mid-day sun. It was a boy of his age. He couldn’t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treasure</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his possession too much, obviously, because every ten seconds,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stopped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bent down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carefully wiped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dust or two from his shoes. His father was constantly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glancing over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029035"/>
                </a:solidFill>
                <a:latin typeface="Times New Roman" panose="02020603050405020304" pitchFamily="18" charset="0"/>
                <a:ea typeface="微软雅黑" panose="020B0503020204020204" pitchFamily="34" charset="-122"/>
                <a:cs typeface="Times New Roman" panose="02020603050405020304" pitchFamily="18" charset="0"/>
              </a:rPr>
              <a:t>urging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him, “Hurry up! The</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train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is coming!”</a:t>
            </a:r>
            <a:endParaRPr lang="en-GB" sz="2800" dirty="0"/>
          </a:p>
        </p:txBody>
      </p:sp>
      <p:sp>
        <p:nvSpPr>
          <p:cNvPr id="19" name="文本框 18"/>
          <p:cNvSpPr txBox="1"/>
          <p:nvPr/>
        </p:nvSpPr>
        <p:spPr>
          <a:xfrm>
            <a:off x="4488815" y="6179185"/>
            <a:ext cx="6694805" cy="58356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1: Use a chain of verbs! </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3" name="文本框 2"/>
          <p:cNvSpPr txBox="1"/>
          <p:nvPr/>
        </p:nvSpPr>
        <p:spPr>
          <a:xfrm>
            <a:off x="389295" y="1873568"/>
            <a:ext cx="11644132" cy="3969385"/>
          </a:xfrm>
          <a:prstGeom prst="rect">
            <a:avLst/>
          </a:prstGeom>
          <a:noFill/>
        </p:spPr>
        <p:txBody>
          <a:bodyPr wrap="square">
            <a:spAutoFit/>
          </a:bodyPr>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Aamir’s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eyes followed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 the father and son, but mostly the leather shoes, as if enchanted (被施魔法的). Imagining himself wearing them, the comfort from the good leather, jaw-dropping look on his friends’ faces, he couldn’t help cracking a big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smile</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GB" sz="2800" dirty="0"/>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bell of the train drew him back; the fancy-shoe boy and his father were about to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get aboard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They tried to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crowd into</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doorway. However, the instant the boy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entered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compartment（车厢）, one of his shoes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fell</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off and before he could pick it up, the train began to pull away.</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GB"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3" name="文本框 2"/>
          <p:cNvSpPr txBox="1"/>
          <p:nvPr/>
        </p:nvSpPr>
        <p:spPr>
          <a:xfrm>
            <a:off x="274360" y="1728788"/>
            <a:ext cx="11644132" cy="3969385"/>
          </a:xfrm>
          <a:prstGeom prst="rect">
            <a:avLst/>
          </a:prstGeom>
          <a:noFill/>
        </p:spPr>
        <p:txBody>
          <a:bodyPr wrap="square">
            <a:spAutoFit/>
          </a:bodyPr>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shoe was now lying alone on the platform. Aamir’s eyes lit up with excitement. Like an arrow,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shot</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for the shoe and then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picked it up</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holding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it with both hands as if holding the Queen’s crown. After a few seconds of hesitating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looking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from the shoe to the train and back, he began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racing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--with only one good shoe, his flip-flop.</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held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leather shoe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up</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trying to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pass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it to the boy through the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window</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who was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desperately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reaching out his hand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as well. However, it was never close enough.</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endParaRPr lang="en-GB"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have a try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791845" y="1401445"/>
            <a:ext cx="10058400" cy="1713230"/>
          </a:xfrm>
        </p:spPr>
        <p:txBody>
          <a:bodyPr>
            <a:normAutofit/>
          </a:bodyPr>
          <a:lstStyle/>
          <a:p>
            <a:r>
              <a:rPr lang="en-US" altLang="en-GB" sz="3200" dirty="0">
                <a:latin typeface="Times New Roman" panose="02020603050405020304" pitchFamily="18" charset="0"/>
                <a:cs typeface="Times New Roman" panose="02020603050405020304" pitchFamily="18" charset="0"/>
              </a:rPr>
              <a:t>throw the shoe onto the train</a:t>
            </a:r>
            <a:endParaRPr lang="en-US" altLang="en-GB" sz="3200" dirty="0">
              <a:latin typeface="Times New Roman" panose="02020603050405020304" pitchFamily="18" charset="0"/>
              <a:cs typeface="Times New Roman" panose="02020603050405020304" pitchFamily="18" charset="0"/>
            </a:endParaRPr>
          </a:p>
          <a:p>
            <a:r>
              <a:rPr lang="en-US" altLang="en-GB" sz="3200" dirty="0">
                <a:latin typeface="Times New Roman" panose="02020603050405020304" pitchFamily="18" charset="0"/>
                <a:cs typeface="Times New Roman" panose="02020603050405020304" pitchFamily="18" charset="0"/>
              </a:rPr>
              <a:t>[lift/raise the shoe]--[approach for the best angle]--[throw the shoe to the window/the boy]</a:t>
            </a:r>
            <a:endParaRPr lang="en-US" altLang="en-GB" sz="3200"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5578997" y="681847"/>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15966" y="597803"/>
            <a:ext cx="6094070" cy="58356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a chain of verbs--by splitting</a:t>
            </a:r>
            <a:endParaRPr lang="en-GB" sz="2800" dirty="0">
              <a:solidFill>
                <a:schemeClr val="bg1"/>
              </a:solidFill>
              <a:highlight>
                <a:srgbClr val="AB2400"/>
              </a:highlight>
            </a:endParaRPr>
          </a:p>
        </p:txBody>
      </p:sp>
      <p:sp>
        <p:nvSpPr>
          <p:cNvPr id="11" name="文本框 10"/>
          <p:cNvSpPr txBox="1"/>
          <p:nvPr/>
        </p:nvSpPr>
        <p:spPr>
          <a:xfrm>
            <a:off x="1964690" y="3446780"/>
            <a:ext cx="9015730" cy="1383665"/>
          </a:xfrm>
          <a:prstGeom prst="rect">
            <a:avLst/>
          </a:prstGeom>
          <a:solidFill>
            <a:schemeClr val="accent5">
              <a:lumMod val="20000"/>
              <a:lumOff val="80000"/>
            </a:schemeClr>
          </a:solidFill>
        </p:spPr>
        <p:txBody>
          <a:bodyPr wrap="square">
            <a:spAutoFit/>
          </a:bodyPr>
          <a:lstStyle/>
          <a:p>
            <a:r>
              <a:rPr lang="en-US" altLang="en-GB" sz="2800" b="1" dirty="0">
                <a:latin typeface="Times New Roman" panose="02020603050405020304" pitchFamily="18" charset="0"/>
                <a:cs typeface="Times New Roman" panose="02020603050405020304" pitchFamily="18" charset="0"/>
              </a:rPr>
              <a:t>Aamir </a:t>
            </a:r>
            <a:r>
              <a:rPr lang="en-US" altLang="en-GB" sz="2800" b="1" dirty="0">
                <a:solidFill>
                  <a:srgbClr val="FF0000"/>
                </a:solidFill>
                <a:latin typeface="Times New Roman" panose="02020603050405020304" pitchFamily="18" charset="0"/>
                <a:cs typeface="Times New Roman" panose="02020603050405020304" pitchFamily="18" charset="0"/>
              </a:rPr>
              <a:t>held</a:t>
            </a:r>
            <a:r>
              <a:rPr lang="en-US" altLang="en-GB" sz="2800" b="1" dirty="0">
                <a:latin typeface="Times New Roman" panose="02020603050405020304" pitchFamily="18" charset="0"/>
                <a:cs typeface="Times New Roman" panose="02020603050405020304" pitchFamily="18" charset="0"/>
              </a:rPr>
              <a:t> the shoe </a:t>
            </a:r>
            <a:r>
              <a:rPr lang="en-US" altLang="en-GB" sz="2800" b="1" dirty="0">
                <a:solidFill>
                  <a:srgbClr val="FF0000"/>
                </a:solidFill>
                <a:latin typeface="Times New Roman" panose="02020603050405020304" pitchFamily="18" charset="0"/>
                <a:cs typeface="Times New Roman" panose="02020603050405020304" pitchFamily="18" charset="0"/>
              </a:rPr>
              <a:t>up</a:t>
            </a:r>
            <a:r>
              <a:rPr lang="en-US" altLang="en-GB" sz="2800" b="1" dirty="0">
                <a:latin typeface="Times New Roman" panose="02020603050405020304" pitchFamily="18" charset="0"/>
                <a:cs typeface="Times New Roman" panose="02020603050405020304" pitchFamily="18" charset="0"/>
              </a:rPr>
              <a:t>, </a:t>
            </a:r>
            <a:r>
              <a:rPr lang="en-US" altLang="en-GB" sz="2800" b="1" dirty="0">
                <a:solidFill>
                  <a:srgbClr val="FF0000"/>
                </a:solidFill>
                <a:latin typeface="Times New Roman" panose="02020603050405020304" pitchFamily="18" charset="0"/>
                <a:cs typeface="Times New Roman" panose="02020603050405020304" pitchFamily="18" charset="0"/>
              </a:rPr>
              <a:t>run</a:t>
            </a:r>
            <a:r>
              <a:rPr lang="en-US" altLang="en-GB" sz="2800" b="1" dirty="0">
                <a:latin typeface="Times New Roman" panose="02020603050405020304" pitchFamily="18" charset="0"/>
                <a:cs typeface="Times New Roman" panose="02020603050405020304" pitchFamily="18" charset="0"/>
              </a:rPr>
              <a:t> as fast as he can to </a:t>
            </a:r>
            <a:r>
              <a:rPr lang="en-US" altLang="en-GB" sz="2800" b="1" dirty="0">
                <a:solidFill>
                  <a:srgbClr val="FF0000"/>
                </a:solidFill>
                <a:latin typeface="Times New Roman" panose="02020603050405020304" pitchFamily="18" charset="0"/>
                <a:cs typeface="Times New Roman" panose="02020603050405020304" pitchFamily="18" charset="0"/>
              </a:rPr>
              <a:t>approach</a:t>
            </a:r>
            <a:r>
              <a:rPr lang="en-US" altLang="en-GB" sz="2800" b="1" dirty="0">
                <a:latin typeface="Times New Roman" panose="02020603050405020304" pitchFamily="18" charset="0"/>
                <a:cs typeface="Times New Roman" panose="02020603050405020304" pitchFamily="18" charset="0"/>
              </a:rPr>
              <a:t> the best angle, and </a:t>
            </a:r>
            <a:r>
              <a:rPr lang="en-US" altLang="en-GB" sz="2800" b="1" dirty="0">
                <a:solidFill>
                  <a:srgbClr val="FF0000"/>
                </a:solidFill>
                <a:latin typeface="Times New Roman" panose="02020603050405020304" pitchFamily="18" charset="0"/>
                <a:cs typeface="Times New Roman" panose="02020603050405020304" pitchFamily="18" charset="0"/>
              </a:rPr>
              <a:t>threw</a:t>
            </a:r>
            <a:r>
              <a:rPr lang="en-US" altLang="en-GB" sz="2800" b="1" dirty="0">
                <a:latin typeface="Times New Roman" panose="02020603050405020304" pitchFamily="18" charset="0"/>
                <a:cs typeface="Times New Roman" panose="02020603050405020304" pitchFamily="18" charset="0"/>
              </a:rPr>
              <a:t> it into the window with all his strength.</a:t>
            </a:r>
            <a:endParaRPr lang="en-US" altLang="en-GB" sz="28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725505" y="2801441"/>
            <a:ext cx="6094070" cy="645160"/>
          </a:xfrm>
          <a:prstGeom prst="rect">
            <a:avLst/>
          </a:prstGeom>
          <a:noFill/>
        </p:spPr>
        <p:txBody>
          <a:bodyPr wrap="square">
            <a:spAutoFit/>
          </a:bodyPr>
          <a:lstStyle/>
          <a:p>
            <a:r>
              <a:rPr lang="en-US" altLang="zh-CN" sz="3600" b="1" dirty="0">
                <a:solidFill>
                  <a:srgbClr val="AB2400"/>
                </a:solidFill>
                <a:latin typeface="Times New Roman" panose="02020603050405020304" pitchFamily="18" charset="0"/>
                <a:cs typeface="Times New Roman" panose="02020603050405020304" pitchFamily="18" charset="0"/>
              </a:rPr>
              <a:t>Structure 1: A, B and C</a:t>
            </a:r>
            <a:endParaRPr lang="en-US" altLang="zh-CN" sz="3600" b="1" dirty="0">
              <a:solidFill>
                <a:srgbClr val="AB2400"/>
              </a:solidFill>
              <a:latin typeface="Times New Roman" panose="02020603050405020304" pitchFamily="18" charset="0"/>
              <a:cs typeface="Times New Roman" panose="02020603050405020304" pitchFamily="18" charset="0"/>
            </a:endParaRPr>
          </a:p>
        </p:txBody>
      </p:sp>
      <p:sp>
        <p:nvSpPr>
          <p:cNvPr id="13" name="箭头: 左弧形 12"/>
          <p:cNvSpPr/>
          <p:nvPr/>
        </p:nvSpPr>
        <p:spPr>
          <a:xfrm rot="19477381">
            <a:off x="1028296" y="2885301"/>
            <a:ext cx="555585" cy="1493135"/>
          </a:xfrm>
          <a:prstGeom prst="curvedRightArrow">
            <a:avLst/>
          </a:prstGeom>
          <a:solidFill>
            <a:srgbClr val="C02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文本框 1"/>
          <p:cNvSpPr txBox="1"/>
          <p:nvPr/>
        </p:nvSpPr>
        <p:spPr>
          <a:xfrm>
            <a:off x="1725505" y="4830266"/>
            <a:ext cx="6094070" cy="645160"/>
          </a:xfrm>
          <a:prstGeom prst="rect">
            <a:avLst/>
          </a:prstGeom>
          <a:noFill/>
        </p:spPr>
        <p:txBody>
          <a:bodyPr wrap="square">
            <a:spAutoFit/>
          </a:bodyPr>
          <a:p>
            <a:r>
              <a:rPr lang="en-US" altLang="zh-CN" sz="3600" b="1" dirty="0">
                <a:solidFill>
                  <a:srgbClr val="AB2400"/>
                </a:solidFill>
                <a:latin typeface="Times New Roman" panose="02020603050405020304" pitchFamily="18" charset="0"/>
                <a:cs typeface="Times New Roman" panose="02020603050405020304" pitchFamily="18" charset="0"/>
              </a:rPr>
              <a:t>Structure 2: Having done...</a:t>
            </a:r>
            <a:endParaRPr lang="en-US" altLang="zh-CN" sz="3600" b="1" dirty="0">
              <a:solidFill>
                <a:srgbClr val="AB24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964690" y="5454650"/>
            <a:ext cx="9015730" cy="953135"/>
          </a:xfrm>
          <a:prstGeom prst="rect">
            <a:avLst/>
          </a:prstGeom>
          <a:solidFill>
            <a:schemeClr val="accent5">
              <a:lumMod val="20000"/>
              <a:lumOff val="80000"/>
            </a:schemeClr>
          </a:solidFill>
        </p:spPr>
        <p:txBody>
          <a:bodyPr wrap="square">
            <a:spAutoFit/>
          </a:bodyPr>
          <a:p>
            <a:r>
              <a:rPr lang="en-US" altLang="en-GB" sz="2800" b="1" u="sng" dirty="0">
                <a:solidFill>
                  <a:srgbClr val="FF0000"/>
                </a:solidFill>
                <a:latin typeface="Times New Roman" panose="02020603050405020304" pitchFamily="18" charset="0"/>
                <a:cs typeface="Times New Roman" panose="02020603050405020304" pitchFamily="18" charset="0"/>
              </a:rPr>
              <a:t>Having found</a:t>
            </a:r>
            <a:r>
              <a:rPr lang="en-US" altLang="en-GB" sz="2800" b="1" dirty="0">
                <a:latin typeface="Times New Roman" panose="02020603050405020304" pitchFamily="18" charset="0"/>
                <a:cs typeface="Times New Roman" panose="02020603050405020304" pitchFamily="18" charset="0"/>
              </a:rPr>
              <a:t> the best angle, Aamir </a:t>
            </a:r>
            <a:r>
              <a:rPr lang="en-US" altLang="en-GB" sz="2800" b="1" dirty="0">
                <a:solidFill>
                  <a:srgbClr val="FF0000"/>
                </a:solidFill>
                <a:latin typeface="Times New Roman" panose="02020603050405020304" pitchFamily="18" charset="0"/>
                <a:cs typeface="Times New Roman" panose="02020603050405020304" pitchFamily="18" charset="0"/>
              </a:rPr>
              <a:t>held</a:t>
            </a:r>
            <a:r>
              <a:rPr lang="en-US" altLang="en-GB" sz="2800" b="1" dirty="0">
                <a:latin typeface="Times New Roman" panose="02020603050405020304" pitchFamily="18" charset="0"/>
                <a:cs typeface="Times New Roman" panose="02020603050405020304" pitchFamily="18" charset="0"/>
              </a:rPr>
              <a:t> the shoe </a:t>
            </a:r>
            <a:r>
              <a:rPr lang="en-US" altLang="en-GB" sz="2800" b="1" dirty="0">
                <a:solidFill>
                  <a:srgbClr val="FF0000"/>
                </a:solidFill>
                <a:latin typeface="Times New Roman" panose="02020603050405020304" pitchFamily="18" charset="0"/>
                <a:cs typeface="Times New Roman" panose="02020603050405020304" pitchFamily="18" charset="0"/>
              </a:rPr>
              <a:t>up</a:t>
            </a:r>
            <a:r>
              <a:rPr lang="en-US" altLang="en-GB" sz="2800" b="1" dirty="0">
                <a:latin typeface="Times New Roman" panose="02020603050405020304" pitchFamily="18" charset="0"/>
                <a:cs typeface="Times New Roman" panose="02020603050405020304" pitchFamily="18" charset="0"/>
              </a:rPr>
              <a:t> and </a:t>
            </a:r>
            <a:r>
              <a:rPr lang="en-US" altLang="en-GB" sz="2800" b="1" dirty="0">
                <a:solidFill>
                  <a:srgbClr val="FF0000"/>
                </a:solidFill>
                <a:latin typeface="Times New Roman" panose="02020603050405020304" pitchFamily="18" charset="0"/>
                <a:cs typeface="Times New Roman" panose="02020603050405020304" pitchFamily="18" charset="0"/>
              </a:rPr>
              <a:t>threw</a:t>
            </a:r>
            <a:r>
              <a:rPr lang="en-US" altLang="en-GB" sz="2800" b="1" dirty="0">
                <a:latin typeface="Times New Roman" panose="02020603050405020304" pitchFamily="18" charset="0"/>
                <a:cs typeface="Times New Roman" panose="02020603050405020304" pitchFamily="18" charset="0"/>
              </a:rPr>
              <a:t> it into the window with all his strength.</a:t>
            </a:r>
            <a:endParaRPr lang="en-US" altLang="en-GB" sz="2800"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bldLvl="0" animBg="1"/>
      <p:bldP spid="12" grpId="0"/>
      <p:bldP spid="13" grpId="0" bldLvl="0" animBg="1"/>
      <p:bldP spid="2" grpId="0"/>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fontScale="90000"/>
          </a:bodyPr>
          <a:lstStyle/>
          <a:p>
            <a:r>
              <a:rPr lang="en-US" altLang="zh-CN" sz="4400" b="1" dirty="0">
                <a:solidFill>
                  <a:srgbClr val="AB2400"/>
                </a:solidFill>
                <a:latin typeface="Times New Roman" panose="02020603050405020304" pitchFamily="18" charset="0"/>
                <a:cs typeface="Times New Roman" panose="02020603050405020304" pitchFamily="18" charset="0"/>
              </a:rPr>
              <a:t>have a try </a:t>
            </a:r>
            <a:endParaRPr lang="en-GB" sz="4400" b="1" dirty="0">
              <a:solidFill>
                <a:srgbClr val="AB2400"/>
              </a:solidFill>
              <a:latin typeface="Times New Roman" panose="02020603050405020304" pitchFamily="18" charset="0"/>
              <a:cs typeface="Times New Roman" panose="02020603050405020304" pitchFamily="18" charset="0"/>
            </a:endParaRPr>
          </a:p>
        </p:txBody>
      </p:sp>
      <p:sp>
        <p:nvSpPr>
          <p:cNvPr id="4" name="内容占位符 3"/>
          <p:cNvSpPr>
            <a:spLocks noGrp="1"/>
          </p:cNvSpPr>
          <p:nvPr>
            <p:ph idx="1"/>
          </p:nvPr>
        </p:nvSpPr>
        <p:spPr>
          <a:xfrm>
            <a:off x="791845" y="1401445"/>
            <a:ext cx="10058400" cy="1297305"/>
          </a:xfrm>
        </p:spPr>
        <p:txBody>
          <a:bodyPr>
            <a:normAutofit/>
          </a:bodyPr>
          <a:lstStyle/>
          <a:p>
            <a:r>
              <a:rPr lang="en-US" altLang="en-GB" sz="3200" dirty="0">
                <a:latin typeface="Times New Roman" panose="02020603050405020304" pitchFamily="18" charset="0"/>
                <a:cs typeface="Times New Roman" panose="02020603050405020304" pitchFamily="18" charset="0"/>
              </a:rPr>
              <a:t>Aamir’s reaction to the other shoe’s being thrown out</a:t>
            </a:r>
            <a:endParaRPr lang="en-US" altLang="en-GB" sz="3200" dirty="0">
              <a:latin typeface="Times New Roman" panose="02020603050405020304" pitchFamily="18" charset="0"/>
              <a:cs typeface="Times New Roman" panose="02020603050405020304" pitchFamily="18" charset="0"/>
            </a:endParaRPr>
          </a:p>
          <a:p>
            <a:r>
              <a:rPr lang="en-US" altLang="en-GB" sz="3200" dirty="0">
                <a:latin typeface="Times New Roman" panose="02020603050405020304" pitchFamily="18" charset="0"/>
                <a:cs typeface="Times New Roman" panose="02020603050405020304" pitchFamily="18" charset="0"/>
              </a:rPr>
              <a:t>[facial expression]--[action]--[words]--[inner thoughts]</a:t>
            </a:r>
            <a:endParaRPr lang="en-US" altLang="en-GB" sz="3200"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5578997" y="681847"/>
            <a:ext cx="0" cy="416689"/>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085590" y="597535"/>
            <a:ext cx="6904355" cy="58356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a chain of verbs--from different angles</a:t>
            </a:r>
            <a:endParaRPr lang="en-GB" sz="2800" dirty="0">
              <a:solidFill>
                <a:schemeClr val="bg1"/>
              </a:solidFill>
              <a:highlight>
                <a:srgbClr val="AB2400"/>
              </a:highlight>
            </a:endParaRPr>
          </a:p>
        </p:txBody>
      </p:sp>
      <p:sp>
        <p:nvSpPr>
          <p:cNvPr id="11" name="文本框 10"/>
          <p:cNvSpPr txBox="1"/>
          <p:nvPr/>
        </p:nvSpPr>
        <p:spPr>
          <a:xfrm>
            <a:off x="1964690" y="3248660"/>
            <a:ext cx="9015730" cy="1383665"/>
          </a:xfrm>
          <a:prstGeom prst="rect">
            <a:avLst/>
          </a:prstGeom>
          <a:solidFill>
            <a:schemeClr val="accent5">
              <a:lumMod val="20000"/>
              <a:lumOff val="80000"/>
            </a:schemeClr>
          </a:solidFill>
        </p:spPr>
        <p:txBody>
          <a:bodyPr wrap="square">
            <a:spAutoFit/>
          </a:bodyPr>
          <a:lstStyle/>
          <a:p>
            <a:r>
              <a:rPr lang="en-US" altLang="en-GB" sz="2800" b="1" dirty="0">
                <a:solidFill>
                  <a:srgbClr val="FF0000"/>
                </a:solidFill>
                <a:latin typeface="Times New Roman" panose="02020603050405020304" pitchFamily="18" charset="0"/>
                <a:cs typeface="Times New Roman" panose="02020603050405020304" pitchFamily="18" charset="0"/>
              </a:rPr>
              <a:t>(Being) Speechless and moved</a:t>
            </a:r>
            <a:r>
              <a:rPr lang="en-US" altLang="en-GB" sz="2800" b="1" dirty="0">
                <a:latin typeface="Times New Roman" panose="02020603050405020304" pitchFamily="18" charset="0"/>
                <a:cs typeface="Times New Roman" panose="02020603050405020304" pitchFamily="18" charset="0"/>
              </a:rPr>
              <a:t>, Aamir </a:t>
            </a:r>
            <a:r>
              <a:rPr lang="en-US" altLang="en-GB" sz="2800" b="1" dirty="0">
                <a:solidFill>
                  <a:srgbClr val="FF0000"/>
                </a:solidFill>
                <a:latin typeface="Times New Roman" panose="02020603050405020304" pitchFamily="18" charset="0"/>
                <a:cs typeface="Times New Roman" panose="02020603050405020304" pitchFamily="18" charset="0"/>
              </a:rPr>
              <a:t>picked</a:t>
            </a:r>
            <a:r>
              <a:rPr lang="en-US" altLang="en-GB" sz="2800" b="1" dirty="0">
                <a:latin typeface="Times New Roman" panose="02020603050405020304" pitchFamily="18" charset="0"/>
                <a:cs typeface="Times New Roman" panose="02020603050405020304" pitchFamily="18" charset="0"/>
              </a:rPr>
              <a:t> the shoes </a:t>
            </a:r>
            <a:r>
              <a:rPr lang="en-US" altLang="en-GB" sz="2800" b="1" dirty="0">
                <a:solidFill>
                  <a:srgbClr val="FF0000"/>
                </a:solidFill>
                <a:latin typeface="Times New Roman" panose="02020603050405020304" pitchFamily="18" charset="0"/>
                <a:cs typeface="Times New Roman" panose="02020603050405020304" pitchFamily="18" charset="0"/>
              </a:rPr>
              <a:t>up</a:t>
            </a:r>
            <a:r>
              <a:rPr lang="en-US" altLang="en-GB" sz="2800" b="1" dirty="0">
                <a:latin typeface="Times New Roman" panose="02020603050405020304" pitchFamily="18" charset="0"/>
                <a:cs typeface="Times New Roman" panose="02020603050405020304" pitchFamily="18" charset="0"/>
              </a:rPr>
              <a:t>, </a:t>
            </a:r>
            <a:r>
              <a:rPr lang="en-US" altLang="en-GB" sz="2800" b="1" dirty="0">
                <a:solidFill>
                  <a:srgbClr val="FF0000"/>
                </a:solidFill>
                <a:latin typeface="Times New Roman" panose="02020603050405020304" pitchFamily="18" charset="0"/>
                <a:cs typeface="Times New Roman" panose="02020603050405020304" pitchFamily="18" charset="0"/>
              </a:rPr>
              <a:t>waving</a:t>
            </a:r>
            <a:r>
              <a:rPr lang="en-US" altLang="en-GB" sz="2800" b="1" dirty="0">
                <a:latin typeface="Times New Roman" panose="02020603050405020304" pitchFamily="18" charset="0"/>
                <a:cs typeface="Times New Roman" panose="02020603050405020304" pitchFamily="18" charset="0"/>
              </a:rPr>
              <a:t>  hand to show his gratitude and give a farewell to the kind boy.</a:t>
            </a:r>
            <a:endParaRPr lang="en-US" altLang="en-GB" sz="28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725295" y="2603500"/>
            <a:ext cx="10031730" cy="645160"/>
          </a:xfrm>
          <a:prstGeom prst="rect">
            <a:avLst/>
          </a:prstGeom>
          <a:noFill/>
        </p:spPr>
        <p:txBody>
          <a:bodyPr wrap="square">
            <a:spAutoFit/>
          </a:bodyPr>
          <a:lstStyle/>
          <a:p>
            <a:r>
              <a:rPr lang="en-US" altLang="zh-CN" sz="3600" b="1" dirty="0">
                <a:solidFill>
                  <a:srgbClr val="AB2400"/>
                </a:solidFill>
                <a:latin typeface="Times New Roman" panose="02020603050405020304" pitchFamily="18" charset="0"/>
                <a:cs typeface="Times New Roman" panose="02020603050405020304" pitchFamily="18" charset="0"/>
              </a:rPr>
              <a:t>Structure 1: Doing/Done..., main sentence, doing... </a:t>
            </a:r>
            <a:endParaRPr lang="en-US" altLang="zh-CN" sz="3600" b="1" dirty="0">
              <a:solidFill>
                <a:srgbClr val="AB2400"/>
              </a:solidFill>
              <a:latin typeface="Times New Roman" panose="02020603050405020304" pitchFamily="18" charset="0"/>
              <a:cs typeface="Times New Roman" panose="02020603050405020304" pitchFamily="18" charset="0"/>
            </a:endParaRPr>
          </a:p>
        </p:txBody>
      </p:sp>
      <p:sp>
        <p:nvSpPr>
          <p:cNvPr id="13" name="箭头: 左弧形 12"/>
          <p:cNvSpPr/>
          <p:nvPr/>
        </p:nvSpPr>
        <p:spPr>
          <a:xfrm rot="19477381">
            <a:off x="1028296" y="2885301"/>
            <a:ext cx="555585" cy="1493135"/>
          </a:xfrm>
          <a:prstGeom prst="curvedRightArrow">
            <a:avLst/>
          </a:prstGeom>
          <a:solidFill>
            <a:srgbClr val="C02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文本框 1"/>
          <p:cNvSpPr txBox="1"/>
          <p:nvPr/>
        </p:nvSpPr>
        <p:spPr>
          <a:xfrm>
            <a:off x="1360805" y="4632325"/>
            <a:ext cx="10830560" cy="645160"/>
          </a:xfrm>
          <a:prstGeom prst="rect">
            <a:avLst/>
          </a:prstGeom>
          <a:noFill/>
        </p:spPr>
        <p:txBody>
          <a:bodyPr wrap="square">
            <a:spAutoFit/>
          </a:bodyPr>
          <a:p>
            <a:r>
              <a:rPr lang="en-US" altLang="zh-CN" sz="3600" b="1" dirty="0">
                <a:solidFill>
                  <a:srgbClr val="AB2400"/>
                </a:solidFill>
                <a:latin typeface="Times New Roman" panose="02020603050405020304" pitchFamily="18" charset="0"/>
                <a:cs typeface="Times New Roman" panose="02020603050405020304" pitchFamily="18" charset="0"/>
              </a:rPr>
              <a:t>Structure 2: With...doing/done, main sentence, doing...</a:t>
            </a:r>
            <a:endParaRPr lang="en-US" altLang="zh-CN" sz="3600" b="1" dirty="0">
              <a:solidFill>
                <a:srgbClr val="AB24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964690" y="5256530"/>
            <a:ext cx="9476105" cy="1383665"/>
          </a:xfrm>
          <a:prstGeom prst="rect">
            <a:avLst/>
          </a:prstGeom>
          <a:solidFill>
            <a:schemeClr val="accent5">
              <a:lumMod val="20000"/>
              <a:lumOff val="80000"/>
            </a:schemeClr>
          </a:solidFill>
        </p:spPr>
        <p:txBody>
          <a:bodyPr wrap="square">
            <a:spAutoFit/>
          </a:bodyPr>
          <a:p>
            <a:r>
              <a:rPr lang="en-US" altLang="en-GB" sz="2800" b="1" dirty="0">
                <a:solidFill>
                  <a:srgbClr val="FF0000"/>
                </a:solidFill>
                <a:latin typeface="Times New Roman" panose="02020603050405020304" pitchFamily="18" charset="0"/>
                <a:cs typeface="Times New Roman" panose="02020603050405020304" pitchFamily="18" charset="0"/>
              </a:rPr>
              <a:t>With</a:t>
            </a:r>
            <a:r>
              <a:rPr lang="en-US" altLang="en-GB" sz="2800" b="1" dirty="0">
                <a:solidFill>
                  <a:schemeClr val="tx1"/>
                </a:solidFill>
                <a:latin typeface="Times New Roman" panose="02020603050405020304" pitchFamily="18" charset="0"/>
                <a:cs typeface="Times New Roman" panose="02020603050405020304" pitchFamily="18" charset="0"/>
              </a:rPr>
              <a:t> the pair of perfect black leather shoes </a:t>
            </a:r>
            <a:r>
              <a:rPr lang="en-US" altLang="en-GB" sz="2800" b="1" dirty="0">
                <a:solidFill>
                  <a:srgbClr val="FF0000"/>
                </a:solidFill>
                <a:latin typeface="Times New Roman" panose="02020603050405020304" pitchFamily="18" charset="0"/>
                <a:cs typeface="Times New Roman" panose="02020603050405020304" pitchFamily="18" charset="0"/>
              </a:rPr>
              <a:t>held</a:t>
            </a:r>
            <a:r>
              <a:rPr lang="en-US" altLang="en-GB" sz="2800" b="1" dirty="0">
                <a:solidFill>
                  <a:schemeClr val="tx1"/>
                </a:solidFill>
                <a:latin typeface="Times New Roman" panose="02020603050405020304" pitchFamily="18" charset="0"/>
                <a:cs typeface="Times New Roman" panose="02020603050405020304" pitchFamily="18" charset="0"/>
              </a:rPr>
              <a:t> in hands, Aamir </a:t>
            </a:r>
            <a:r>
              <a:rPr lang="en-US" altLang="en-GB" sz="2800" b="1" dirty="0">
                <a:solidFill>
                  <a:srgbClr val="FF0000"/>
                </a:solidFill>
                <a:latin typeface="Times New Roman" panose="02020603050405020304" pitchFamily="18" charset="0"/>
                <a:cs typeface="Times New Roman" panose="02020603050405020304" pitchFamily="18" charset="0"/>
              </a:rPr>
              <a:t>stood</a:t>
            </a:r>
            <a:r>
              <a:rPr lang="en-US" altLang="en-GB" sz="2800" b="1" dirty="0">
                <a:solidFill>
                  <a:schemeClr val="tx1"/>
                </a:solidFill>
                <a:latin typeface="Times New Roman" panose="02020603050405020304" pitchFamily="18" charset="0"/>
                <a:cs typeface="Times New Roman" panose="02020603050405020304" pitchFamily="18" charset="0"/>
              </a:rPr>
              <a:t> there, </a:t>
            </a:r>
            <a:r>
              <a:rPr lang="en-US" altLang="en-GB" sz="2800" b="1" dirty="0">
                <a:solidFill>
                  <a:srgbClr val="FF0000"/>
                </a:solidFill>
                <a:latin typeface="Times New Roman" panose="02020603050405020304" pitchFamily="18" charset="0"/>
                <a:cs typeface="Times New Roman" panose="02020603050405020304" pitchFamily="18" charset="0"/>
              </a:rPr>
              <a:t>shouting</a:t>
            </a:r>
            <a:r>
              <a:rPr lang="en-US" altLang="en-GB" sz="2800" b="1" dirty="0">
                <a:solidFill>
                  <a:schemeClr val="tx1"/>
                </a:solidFill>
                <a:latin typeface="Times New Roman" panose="02020603050405020304" pitchFamily="18" charset="0"/>
                <a:cs typeface="Times New Roman" panose="02020603050405020304" pitchFamily="18" charset="0"/>
              </a:rPr>
              <a:t> “Thank you!” to the boy with excitement.</a:t>
            </a:r>
            <a:endParaRPr lang="en-US" altLang="en-GB"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bldLvl="0" animBg="1"/>
      <p:bldP spid="12" grpId="0"/>
      <p:bldP spid="13" grpId="0" bldLvl="0" animBg="1"/>
      <p:bldP spid="2" grpId="0"/>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7" name="文本框 6"/>
          <p:cNvSpPr txBox="1"/>
          <p:nvPr/>
        </p:nvSpPr>
        <p:spPr>
          <a:xfrm>
            <a:off x="280075" y="1210628"/>
            <a:ext cx="11644132" cy="5262245"/>
          </a:xfrm>
          <a:prstGeom prst="rect">
            <a:avLst/>
          </a:prstGeom>
          <a:noFill/>
        </p:spPr>
        <p:txBody>
          <a:bodyPr wrap="square">
            <a:spAutoFit/>
          </a:bodyPr>
          <a:p>
            <a:pPr indent="0" algn="l">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Shoes are made for walking.</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But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Aamir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homeless Indian boy, doubted it.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Wander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ing the noisy railway platform,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found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one of his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flip-flops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（人</a:t>
            </a:r>
            <a:r>
              <a:rPr lang="zh-CN" altLang="en-US"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字</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拖鞋) broken again.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hurried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to a corner,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sat down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tried to fix</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it, his bare foot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press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ing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awkwardly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against the ground. However, it was beyond repair.</a:t>
            </a:r>
            <a:endPar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gave up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looked around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aimlessly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staring at</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people’s shoes. Suddenly, his eyes were drawn to two boyish legs wearing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flawlessly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white socks and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equally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perfect </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black leather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shoes</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which were glittering in the mid-day sun. It was a boy of his age. He couldn’t </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treasure</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his possession too much,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obviously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because every ten seconds, he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stopped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bent down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carefully wiped</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dust or two from his shoes. His father was </a:t>
            </a:r>
            <a:r>
              <a:rPr lang="en-US" altLang="zh-CN" sz="2800" b="1" kern="10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constantly</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glancing over</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2800" b="1" kern="100" dirty="0">
                <a:solidFill>
                  <a:srgbClr val="029035"/>
                </a:solidFill>
                <a:latin typeface="Times New Roman" panose="02020603050405020304" pitchFamily="18" charset="0"/>
                <a:ea typeface="微软雅黑" panose="020B0503020204020204" pitchFamily="34" charset="-122"/>
                <a:cs typeface="Times New Roman" panose="02020603050405020304" pitchFamily="18" charset="0"/>
              </a:rPr>
              <a:t>urging</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him, “Hurry up! The</a:t>
            </a:r>
            <a:r>
              <a:rPr lang="en-US" altLang="zh-CN" sz="28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train</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is coming!”</a:t>
            </a:r>
            <a:endParaRPr lang="en-GB" sz="2800" dirty="0"/>
          </a:p>
        </p:txBody>
      </p:sp>
      <p:sp>
        <p:nvSpPr>
          <p:cNvPr id="19" name="文本框 18"/>
          <p:cNvSpPr txBox="1"/>
          <p:nvPr/>
        </p:nvSpPr>
        <p:spPr>
          <a:xfrm>
            <a:off x="4488815" y="6179185"/>
            <a:ext cx="6694805" cy="58356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2: Use diverse adverbs! </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2" name="文本框 1"/>
          <p:cNvSpPr txBox="1"/>
          <p:nvPr/>
        </p:nvSpPr>
        <p:spPr>
          <a:xfrm>
            <a:off x="1127125" y="490220"/>
            <a:ext cx="9167495" cy="583565"/>
          </a:xfrm>
          <a:prstGeom prst="rect">
            <a:avLst/>
          </a:prstGeom>
          <a:solidFill>
            <a:schemeClr val="tx2">
              <a:lumMod val="50000"/>
            </a:schemeClr>
          </a:solidFill>
        </p:spPr>
        <p:txBody>
          <a:bodyPr wrap="square" rtlCol="0">
            <a:spAutoFit/>
          </a:bodyPr>
          <a:p>
            <a:pPr algn="ctr"/>
            <a:r>
              <a:rPr lang="en-US" altLang="zh-CN" sz="3200" b="1">
                <a:solidFill>
                  <a:schemeClr val="bg1"/>
                </a:solidFill>
                <a:latin typeface="Arial Narrow" panose="020B0606020202030204" charset="0"/>
                <a:cs typeface="Arial Narrow" panose="020B0606020202030204" charset="0"/>
              </a:rPr>
              <a:t>Activity 2: </a:t>
            </a:r>
            <a:r>
              <a:rPr lang="en-US" sz="3200" b="1">
                <a:solidFill>
                  <a:schemeClr val="bg1"/>
                </a:solidFill>
                <a:latin typeface="Arial Narrow" panose="020B0606020202030204" charset="0"/>
                <a:cs typeface="Arial Narrow" panose="020B0606020202030204" charset="0"/>
              </a:rPr>
              <a:t>Shape the characters with vivd language.</a:t>
            </a:r>
            <a:endParaRPr lang="en-US" sz="3200" b="1">
              <a:solidFill>
                <a:schemeClr val="bg1"/>
              </a:solidFill>
              <a:latin typeface="Arial Narrow" panose="020B0606020202030204" charset="0"/>
              <a:cs typeface="Arial Narrow" panose="020B0606020202030204" charset="0"/>
            </a:endParaRPr>
          </a:p>
        </p:txBody>
      </p:sp>
      <p:sp>
        <p:nvSpPr>
          <p:cNvPr id="3" name="文本框 2"/>
          <p:cNvSpPr txBox="1"/>
          <p:nvPr/>
        </p:nvSpPr>
        <p:spPr>
          <a:xfrm>
            <a:off x="274360" y="1728788"/>
            <a:ext cx="11644132" cy="3107690"/>
          </a:xfrm>
          <a:prstGeom prst="rect">
            <a:avLst/>
          </a:prstGeom>
          <a:noFill/>
        </p:spPr>
        <p:txBody>
          <a:bodyPr wrap="square">
            <a:spAutoFit/>
          </a:bodyPr>
          <a:p>
            <a:pPr marL="457200" indent="-457200" algn="just">
              <a:lnSpc>
                <a:spcPct val="100000"/>
              </a:lnSpc>
              <a:buFont typeface="Wingdings" panose="05000000000000000000" charset="0"/>
              <a:buChar char="Ø"/>
            </a:pPr>
            <a:r>
              <a:rPr lang="en-US" altLang="zh-CN" sz="28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shoe was now lying alone on the platform.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Aamir’s eyes lit up with excitement</a:t>
            </a:r>
            <a:r>
              <a:rPr lang="en-US" altLang="zh-CN" sz="28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Like an arrow, he shot for the shoe and then picked it up, holding it with both hands as if holding the Queen’s crown.</a:t>
            </a:r>
            <a:endParaRPr lang="en-US" altLang="zh-CN" sz="28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00000"/>
              </a:lnSpc>
              <a:buFont typeface="Wingdings" panose="05000000000000000000" charset="0"/>
              <a:buChar char="Ø"/>
            </a:pPr>
            <a:endParaRPr lang="en-US" altLang="zh-CN" sz="2800" b="1" kern="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just">
              <a:lnSpc>
                <a:spcPct val="100000"/>
              </a:lnSpc>
              <a:buFont typeface="Wingdings" panose="05000000000000000000" charset="0"/>
              <a:buChar char="Ø"/>
            </a:pP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rPr>
              <a:t>Imagining himself wearing them, the comfort from the good leather, jaw-dropping look on his friends’ faces, </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he couldn’t help cracking a big </a:t>
            </a:r>
            <a:r>
              <a:rPr lang="en-US" altLang="zh-CN" sz="2800" b="1" u="sng"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smile</a:t>
            </a:r>
            <a:r>
              <a:rPr lang="en-US"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GB" altLang="zh-CN" sz="2800" b="1"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2573655" y="5194935"/>
            <a:ext cx="6694805" cy="107632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3: Show emotions vividly in different forms! </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792056" y="547292"/>
            <a:ext cx="10058400" cy="685800"/>
          </a:xfrm>
          <a:solidFill>
            <a:schemeClr val="accent5">
              <a:lumMod val="20000"/>
              <a:lumOff val="80000"/>
            </a:schemeClr>
          </a:solidFill>
        </p:spPr>
        <p:txBody>
          <a:bodyPr>
            <a:normAutofit/>
          </a:bodyPr>
          <a:lstStyle/>
          <a:p>
            <a:r>
              <a:rPr lang="en-US" altLang="zh-CN" sz="3600" b="1" dirty="0">
                <a:solidFill>
                  <a:srgbClr val="AB2400"/>
                </a:solidFill>
                <a:latin typeface="Times New Roman" panose="02020603050405020304" pitchFamily="18" charset="0"/>
                <a:cs typeface="Times New Roman" panose="02020603050405020304" pitchFamily="18" charset="0"/>
              </a:rPr>
              <a:t>useful expressions </a:t>
            </a:r>
            <a:endParaRPr lang="en-GB" sz="3600" b="1" dirty="0">
              <a:solidFill>
                <a:srgbClr val="AB2400"/>
              </a:solidFill>
              <a:latin typeface="Times New Roman" panose="02020603050405020304" pitchFamily="18" charset="0"/>
              <a:cs typeface="Times New Roman" panose="02020603050405020304" pitchFamily="18" charset="0"/>
            </a:endParaRPr>
          </a:p>
        </p:txBody>
      </p:sp>
      <p:sp>
        <p:nvSpPr>
          <p:cNvPr id="10" name="内容占位符 9"/>
          <p:cNvSpPr>
            <a:spLocks noGrp="1"/>
          </p:cNvSpPr>
          <p:nvPr>
            <p:ph idx="1"/>
          </p:nvPr>
        </p:nvSpPr>
        <p:spPr>
          <a:xfrm>
            <a:off x="4757420" y="1340485"/>
            <a:ext cx="3638550" cy="685800"/>
          </a:xfrm>
        </p:spPr>
        <p:txBody>
          <a:bodyPr>
            <a:normAutofit/>
          </a:bodyPr>
          <a:lstStyle/>
          <a:p>
            <a:r>
              <a:rPr lang="en-US" altLang="en-GB" sz="3200" b="1" dirty="0">
                <a:latin typeface="Times New Roman" panose="02020603050405020304" pitchFamily="18" charset="0"/>
                <a:cs typeface="Times New Roman" panose="02020603050405020304" pitchFamily="18" charset="0"/>
              </a:rPr>
              <a:t>sentence patterns</a:t>
            </a:r>
            <a:endParaRPr lang="en-US" altLang="en-GB" sz="3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474460" y="549275"/>
            <a:ext cx="3726180" cy="645160"/>
          </a:xfrm>
          <a:prstGeom prst="rect">
            <a:avLst/>
          </a:prstGeom>
          <a:noFill/>
        </p:spPr>
        <p:txBody>
          <a:bodyPr wrap="square">
            <a:spAutoFit/>
          </a:bodyPr>
          <a:lstStyle/>
          <a:p>
            <a:pPr marL="0" indent="0">
              <a:buNone/>
            </a:pPr>
            <a:r>
              <a:rPr lang="en-US" altLang="zh-CN" sz="3600" b="1" dirty="0">
                <a:solidFill>
                  <a:schemeClr val="bg1">
                    <a:lumMod val="95000"/>
                  </a:schemeClr>
                </a:solidFill>
                <a:highlight>
                  <a:srgbClr val="AB2400"/>
                </a:highlight>
                <a:latin typeface="Times New Roman" panose="02020603050405020304" pitchFamily="18" charset="0"/>
                <a:cs typeface="Times New Roman" panose="02020603050405020304" pitchFamily="18" charset="0"/>
              </a:rPr>
              <a:t>emotions</a:t>
            </a:r>
            <a:endParaRPr lang="en-GB" altLang="zh-CN" sz="3600" b="1" dirty="0">
              <a:solidFill>
                <a:schemeClr val="bg1">
                  <a:lumMod val="95000"/>
                </a:schemeClr>
              </a:solidFill>
              <a:highlight>
                <a:srgbClr val="AB2400"/>
              </a:highlight>
              <a:latin typeface="Times New Roman" panose="02020603050405020304" pitchFamily="18" charset="0"/>
              <a:cs typeface="Times New Roman" panose="02020603050405020304" pitchFamily="18" charset="0"/>
            </a:endParaRPr>
          </a:p>
        </p:txBody>
      </p:sp>
      <p:sp>
        <p:nvSpPr>
          <p:cNvPr id="14" name="文本框 13"/>
          <p:cNvSpPr txBox="1"/>
          <p:nvPr/>
        </p:nvSpPr>
        <p:spPr>
          <a:xfrm>
            <a:off x="738505" y="1934845"/>
            <a:ext cx="1927225" cy="521970"/>
          </a:xfrm>
          <a:prstGeom prst="rect">
            <a:avLst/>
          </a:prstGeom>
          <a:noFill/>
        </p:spPr>
        <p:txBody>
          <a:bodyPr wrap="square" rtlCol="0">
            <a:spAutoFit/>
          </a:bodyPr>
          <a:lstStyle/>
          <a:p>
            <a:pPr marL="514350" indent="-514350">
              <a:buFont typeface="+mj-lt"/>
              <a:buAutoNum type="alphaLcParenR"/>
            </a:pPr>
            <a:r>
              <a:rPr lang="en-US" altLang="en-GB" sz="2800" b="1" dirty="0">
                <a:solidFill>
                  <a:srgbClr val="AB2400"/>
                </a:solidFill>
                <a:latin typeface="Times New Roman" panose="02020603050405020304" pitchFamily="18" charset="0"/>
                <a:cs typeface="Times New Roman" panose="02020603050405020304" pitchFamily="18" charset="0"/>
              </a:rPr>
              <a:t>adj.</a:t>
            </a:r>
            <a:endParaRPr lang="en-US" altLang="en-GB" sz="2800" b="1" dirty="0">
              <a:solidFill>
                <a:srgbClr val="AB2400"/>
              </a:solidFill>
              <a:latin typeface="Times New Roman" panose="02020603050405020304" pitchFamily="18" charset="0"/>
              <a:cs typeface="Times New Roman" panose="02020603050405020304" pitchFamily="18" charset="0"/>
            </a:endParaRPr>
          </a:p>
        </p:txBody>
      </p:sp>
      <p:cxnSp>
        <p:nvCxnSpPr>
          <p:cNvPr id="16" name="直接连接符 15"/>
          <p:cNvCxnSpPr/>
          <p:nvPr/>
        </p:nvCxnSpPr>
        <p:spPr>
          <a:xfrm flipH="1">
            <a:off x="2755900" y="1905000"/>
            <a:ext cx="8890" cy="714375"/>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881630" y="1965325"/>
            <a:ext cx="8624570" cy="521970"/>
          </a:xfrm>
          <a:prstGeom prst="rect">
            <a:avLst/>
          </a:prstGeom>
          <a:solidFill>
            <a:schemeClr val="accent5">
              <a:lumMod val="20000"/>
              <a:lumOff val="80000"/>
            </a:schemeClr>
          </a:solidFill>
        </p:spPr>
        <p:txBody>
          <a:bodyPr wrap="square" rtlCol="0">
            <a:spAutoFit/>
          </a:bodyPr>
          <a:lstStyle/>
          <a:p>
            <a:r>
              <a:rPr lang="en-US" altLang="en-GB" sz="2800" b="1" dirty="0">
                <a:latin typeface="Times New Roman" panose="02020603050405020304" pitchFamily="18" charset="0"/>
                <a:cs typeface="Times New Roman" panose="02020603050405020304" pitchFamily="18" charset="0"/>
              </a:rPr>
              <a:t>Feeling+adj, /(Being) +adj, /Adj, sb...</a:t>
            </a:r>
            <a:endParaRPr lang="en-US" altLang="en-GB" sz="2800" b="1"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791845" y="3649345"/>
            <a:ext cx="1261745" cy="521970"/>
          </a:xfrm>
          <a:prstGeom prst="rect">
            <a:avLst/>
          </a:prstGeom>
          <a:noFill/>
        </p:spPr>
        <p:txBody>
          <a:bodyPr wrap="square" rtlCol="0">
            <a:spAutoFit/>
          </a:bodyPr>
          <a:lstStyle/>
          <a:p>
            <a:pPr marL="514350" indent="-514350">
              <a:buAutoNum type="alphaLcParenR" startAt="2"/>
            </a:pPr>
            <a:r>
              <a:rPr lang="en-US" altLang="en-GB" sz="2800" b="1" dirty="0">
                <a:solidFill>
                  <a:srgbClr val="AB2400"/>
                </a:solidFill>
                <a:latin typeface="Times New Roman" panose="02020603050405020304" pitchFamily="18" charset="0"/>
                <a:cs typeface="Times New Roman" panose="02020603050405020304" pitchFamily="18" charset="0"/>
              </a:rPr>
              <a:t>n.</a:t>
            </a:r>
            <a:endParaRPr lang="en-US" altLang="en-GB" sz="2800" b="1" dirty="0">
              <a:solidFill>
                <a:srgbClr val="AB2400"/>
              </a:solidFill>
              <a:latin typeface="Times New Roman" panose="02020603050405020304" pitchFamily="18" charset="0"/>
              <a:cs typeface="Times New Roman" panose="02020603050405020304" pitchFamily="18" charset="0"/>
            </a:endParaRPr>
          </a:p>
        </p:txBody>
      </p:sp>
      <p:cxnSp>
        <p:nvCxnSpPr>
          <p:cNvPr id="19" name="直接连接符 18"/>
          <p:cNvCxnSpPr/>
          <p:nvPr/>
        </p:nvCxnSpPr>
        <p:spPr>
          <a:xfrm>
            <a:off x="2771775" y="2873375"/>
            <a:ext cx="27940" cy="3587750"/>
          </a:xfrm>
          <a:prstGeom prst="line">
            <a:avLst/>
          </a:prstGeom>
          <a:ln w="38100">
            <a:solidFill>
              <a:srgbClr val="AB24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881630" y="2872105"/>
            <a:ext cx="8617585" cy="3538220"/>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To one’s+n, sb...</a:t>
            </a:r>
            <a:endParaRPr 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Sb+ verb.+ with+n.</a:t>
            </a:r>
            <a:endParaRPr 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Sb was filled with...</a:t>
            </a:r>
            <a:endParaRPr lang="en-US" alt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Sb couldn’t contain sb’s+n.</a:t>
            </a:r>
            <a:r>
              <a:rPr lang="en-GB" sz="2800" b="1" dirty="0">
                <a:latin typeface="Times New Roman" panose="02020603050405020304" pitchFamily="18" charset="0"/>
                <a:cs typeface="Times New Roman" panose="02020603050405020304" pitchFamily="18" charset="0"/>
              </a:rPr>
              <a:t> </a:t>
            </a:r>
            <a:endParaRPr 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There was apparent+n. in sb’s voice/eyes/ expression/ behaviour.</a:t>
            </a:r>
            <a:endParaRPr lang="en-US" altLang="en-GB" sz="28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GB" sz="2800" b="1" dirty="0">
                <a:latin typeface="Times New Roman" panose="02020603050405020304" pitchFamily="18" charset="0"/>
                <a:cs typeface="Times New Roman" panose="02020603050405020304" pitchFamily="18" charset="0"/>
              </a:rPr>
              <a:t>Sb felt a great sense of +n. welling up in one’s heart</a:t>
            </a:r>
            <a:endParaRPr lang="en-US" altLang="en-GB" sz="2800" b="1" dirty="0">
              <a:latin typeface="Times New Roman" panose="02020603050405020304" pitchFamily="18" charset="0"/>
              <a:cs typeface="Times New Roman" panose="02020603050405020304" pitchFamily="18" charset="0"/>
            </a:endParaRPr>
          </a:p>
          <a:p>
            <a:pPr indent="0">
              <a:buNone/>
            </a:pPr>
            <a:r>
              <a:rPr lang="en-US" altLang="en-GB" sz="2800" b="1" dirty="0">
                <a:latin typeface="Times New Roman" panose="02020603050405020304" pitchFamily="18" charset="0"/>
                <a:cs typeface="Times New Roman" panose="02020603050405020304" pitchFamily="18" charset="0"/>
              </a:rPr>
              <a:t>               /a mixture of</a:t>
            </a:r>
            <a:r>
              <a:rPr lang="en-GB" sz="2800" b="1" dirty="0">
                <a:latin typeface="Times New Roman" panose="02020603050405020304" pitchFamily="18" charset="0"/>
                <a:cs typeface="Times New Roman" panose="02020603050405020304" pitchFamily="18" charset="0"/>
              </a:rPr>
              <a:t> </a:t>
            </a:r>
            <a:endParaRPr lang="en-GB" sz="2800"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bldLvl="0" animBg="1"/>
      <p:bldP spid="18" grpId="0"/>
      <p:bldP spid="2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278020" y="3310046"/>
            <a:ext cx="3913980" cy="1737360"/>
          </a:xfrm>
        </p:spPr>
        <p:txBody>
          <a:bodyPr>
            <a:normAutofit/>
          </a:bodyPr>
          <a:lstStyle/>
          <a:p>
            <a:pPr algn="ctr"/>
            <a: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how to describe</a:t>
            </a:r>
            <a:b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44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happiness</a:t>
            </a:r>
            <a:br>
              <a:rPr lang="zh-CN" altLang="zh-CN" sz="3200" kern="100" dirty="0">
                <a:solidFill>
                  <a:srgbClr val="AB2400"/>
                </a:solidFill>
                <a:effectLst/>
                <a:latin typeface="Calibri" panose="020F0502020204030204" charset="0"/>
                <a:ea typeface="宋体" panose="02010600030101010101" pitchFamily="2" charset="-122"/>
                <a:cs typeface="Times New Roman" panose="02020603050405020304" pitchFamily="18" charset="0"/>
              </a:rPr>
            </a:br>
            <a:endParaRPr lang="en-GB" dirty="0">
              <a:solidFill>
                <a:srgbClr val="AB2400"/>
              </a:solidFill>
            </a:endParaRPr>
          </a:p>
        </p:txBody>
      </p:sp>
      <p:sp>
        <p:nvSpPr>
          <p:cNvPr id="5" name="内容占位符 4"/>
          <p:cNvSpPr>
            <a:spLocks noGrp="1"/>
          </p:cNvSpPr>
          <p:nvPr>
            <p:ph idx="1"/>
          </p:nvPr>
        </p:nvSpPr>
        <p:spPr>
          <a:xfrm>
            <a:off x="274955" y="645160"/>
            <a:ext cx="7905750" cy="5633085"/>
          </a:xfrm>
        </p:spPr>
        <p:txBody>
          <a:bodyPr>
            <a:normAutofit/>
          </a:bodyPr>
          <a:lstStyle/>
          <a:p>
            <a:pPr>
              <a:buFont typeface="Wingdings" panose="05000000000000000000" pitchFamily="2" charset="2"/>
              <a:buChar char="u"/>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n. : </a:t>
            </a:r>
            <a:r>
              <a:rPr lang="en-US"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delight, joy, happiness</a:t>
            </a:r>
            <a:endPar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u"/>
            </a:pPr>
            <a:r>
              <a:rPr lang="en-US" sz="2800" b="1" dirty="0">
                <a:latin typeface="Times New Roman" panose="02020603050405020304" pitchFamily="18" charset="0"/>
                <a:cs typeface="Times New Roman" panose="02020603050405020304" pitchFamily="18" charset="0"/>
              </a:rPr>
              <a:t>adj. : </a:t>
            </a:r>
            <a:r>
              <a:rPr lang="en-US" sz="2800" b="1" dirty="0">
                <a:solidFill>
                  <a:srgbClr val="FF0000"/>
                </a:solidFill>
                <a:latin typeface="Times New Roman" panose="02020603050405020304" pitchFamily="18" charset="0"/>
                <a:cs typeface="Times New Roman" panose="02020603050405020304" pitchFamily="18" charset="0"/>
              </a:rPr>
              <a:t>delighted, cheerful, merry</a:t>
            </a:r>
            <a:endParaRPr lang="en-US"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u"/>
            </a:pPr>
            <a:r>
              <a:rPr lang="en-US" sz="2800" b="1" dirty="0">
                <a:latin typeface="Times New Roman" panose="02020603050405020304" pitchFamily="18" charset="0"/>
                <a:cs typeface="Times New Roman" panose="02020603050405020304" pitchFamily="18" charset="0"/>
              </a:rPr>
              <a:t>v. </a:t>
            </a:r>
            <a:r>
              <a:rPr lang="en-US" sz="2800" b="1" dirty="0">
                <a:solidFill>
                  <a:srgbClr val="FF0000"/>
                </a:solidFill>
                <a:latin typeface="Times New Roman" panose="02020603050405020304" pitchFamily="18" charset="0"/>
                <a:cs typeface="Times New Roman" panose="02020603050405020304" pitchFamily="18" charset="0"/>
              </a:rPr>
              <a:t>smile, laugh, giggle, grin, chuckle</a:t>
            </a:r>
            <a:r>
              <a:rPr lang="en-US" sz="2800" b="1" dirty="0">
                <a:latin typeface="Times New Roman" panose="02020603050405020304" pitchFamily="18" charset="0"/>
                <a:cs typeface="Times New Roman" panose="02020603050405020304" pitchFamily="18" charset="0"/>
              </a:rPr>
              <a:t>(</a:t>
            </a:r>
            <a:r>
              <a:rPr lang="zh-CN" altLang="en-US" sz="2800" b="1" dirty="0">
                <a:latin typeface="Times New Roman" panose="02020603050405020304" pitchFamily="18" charset="0"/>
                <a:cs typeface="Times New Roman" panose="02020603050405020304" pitchFamily="18" charset="0"/>
              </a:rPr>
              <a:t>轻声笑</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u"/>
            </a:pPr>
            <a:r>
              <a:rPr lang="en-US" altLang="zh-CN" sz="2800" b="1" dirty="0">
                <a:latin typeface="Times New Roman" panose="02020603050405020304" pitchFamily="18" charset="0"/>
                <a:cs typeface="Times New Roman" panose="02020603050405020304" pitchFamily="18" charset="0"/>
              </a:rPr>
              <a:t>sentences:</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He waved his hands</a:t>
            </a:r>
            <a:r>
              <a:rPr lang="en-US" altLang="zh-CN" sz="2800" b="1" u="sng" dirty="0">
                <a:latin typeface="Times New Roman" panose="02020603050405020304" pitchFamily="18" charset="0"/>
                <a:cs typeface="Times New Roman" panose="02020603050405020304" pitchFamily="18" charset="0"/>
              </a:rPr>
              <a:t> with joy</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u="sng" dirty="0">
                <a:latin typeface="Times New Roman" panose="02020603050405020304" pitchFamily="18" charset="0"/>
                <a:cs typeface="Times New Roman" panose="02020603050405020304" pitchFamily="18" charset="0"/>
              </a:rPr>
              <a:t>A bright smile</a:t>
            </a:r>
            <a:r>
              <a:rPr lang="en-US" altLang="zh-CN" sz="2800" b="1" dirty="0">
                <a:latin typeface="Times New Roman" panose="02020603050405020304" pitchFamily="18" charset="0"/>
                <a:cs typeface="Times New Roman" panose="02020603050405020304" pitchFamily="18" charset="0"/>
              </a:rPr>
              <a:t> spread across his face.</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His heart </a:t>
            </a:r>
            <a:r>
              <a:rPr lang="en-US" altLang="zh-CN" sz="2800" b="1" u="sng" dirty="0">
                <a:latin typeface="Times New Roman" panose="02020603050405020304" pitchFamily="18" charset="0"/>
                <a:cs typeface="Times New Roman" panose="02020603050405020304" pitchFamily="18" charset="0"/>
              </a:rPr>
              <a:t>was filled with joy</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He </a:t>
            </a:r>
            <a:r>
              <a:rPr lang="en-US" altLang="zh-CN" sz="2800" b="1" u="sng" dirty="0">
                <a:latin typeface="Times New Roman" panose="02020603050405020304" pitchFamily="18" charset="0"/>
                <a:cs typeface="Times New Roman" panose="02020603050405020304" pitchFamily="18" charset="0"/>
              </a:rPr>
              <a:t>couldn’t contain his delight</a:t>
            </a:r>
            <a:r>
              <a:rPr lang="en-US" altLang="zh-CN" sz="2800" b="1" dirty="0">
                <a:latin typeface="Times New Roman" panose="02020603050405020304" pitchFamily="18" charset="0"/>
                <a:cs typeface="Times New Roman" panose="02020603050405020304" pitchFamily="18" charset="0"/>
              </a:rPr>
              <a:t>, like a dog with two tails.</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u="sng" dirty="0">
                <a:latin typeface="Times New Roman" panose="02020603050405020304" pitchFamily="18" charset="0"/>
                <a:cs typeface="Times New Roman" panose="02020603050405020304" pitchFamily="18" charset="0"/>
              </a:rPr>
              <a:t>A mixture of joy and gratitude</a:t>
            </a:r>
            <a:r>
              <a:rPr lang="en-US" altLang="zh-CN" sz="2800" b="1" dirty="0">
                <a:latin typeface="Times New Roman" panose="02020603050405020304" pitchFamily="18" charset="0"/>
                <a:cs typeface="Times New Roman" panose="02020603050405020304" pitchFamily="18" charset="0"/>
              </a:rPr>
              <a:t> welled up from the bottom of his heart.</a:t>
            </a:r>
            <a:endParaRPr lang="en-US" altLang="zh-CN" sz="28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8387593" y="2598003"/>
            <a:ext cx="3927870" cy="830997"/>
          </a:xfrm>
          <a:prstGeom prst="rect">
            <a:avLst/>
          </a:prstGeom>
          <a:noFill/>
        </p:spPr>
        <p:txBody>
          <a:bodyPr wrap="square" rtlCol="0">
            <a:spAutoFit/>
          </a:bodyPr>
          <a:lstStyle/>
          <a:p>
            <a:r>
              <a:rPr lang="en-GB" sz="4800" b="1" dirty="0">
                <a:latin typeface="Times New Roman" panose="02020603050405020304" pitchFamily="18" charset="0"/>
                <a:cs typeface="Times New Roman" panose="02020603050405020304" pitchFamily="18" charset="0"/>
              </a:rPr>
              <a:t>LANGUAGE</a:t>
            </a:r>
            <a:endParaRPr lang="en-GB" sz="4800" b="1"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a:xfrm>
            <a:off x="8495818" y="3310359"/>
            <a:ext cx="339138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7715" y="2534920"/>
            <a:ext cx="3926840" cy="1737360"/>
          </a:xfrm>
        </p:spPr>
        <p:txBody>
          <a:bodyPr>
            <a:normAutofit/>
          </a:bodyPr>
          <a:lstStyle/>
          <a:p>
            <a:pPr algn="ctr"/>
            <a:r>
              <a:rPr lang="en-US" altLang="zh-CN" sz="3200" kern="100" cap="none"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How to describe</a:t>
            </a:r>
            <a:br>
              <a:rPr lang="en-US" altLang="zh-CN" sz="32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3200" kern="100" dirty="0">
                <a:solidFill>
                  <a:srgbClr val="AB2400"/>
                </a:solidFill>
                <a:effectLst/>
                <a:latin typeface="Times New Roman" panose="02020603050405020304" pitchFamily="18" charset="0"/>
                <a:ea typeface="宋体" panose="02010600030101010101" pitchFamily="2" charset="-122"/>
                <a:cs typeface="Times New Roman" panose="02020603050405020304" pitchFamily="18" charset="0"/>
              </a:rPr>
              <a:t>sadness&amp;anger</a:t>
            </a:r>
            <a:endParaRPr lang="en-US" altLang="zh-CN" sz="3200" kern="100" dirty="0">
              <a:solidFill>
                <a:srgbClr val="AB2400"/>
              </a:solidFill>
              <a:effectLst/>
              <a:latin typeface="Calibri" panose="020F0502020204030204" charset="0"/>
              <a:ea typeface="宋体" panose="02010600030101010101" pitchFamily="2" charset="-122"/>
              <a:cs typeface="Times New Roman" panose="02020603050405020304" pitchFamily="18" charset="0"/>
            </a:endParaRPr>
          </a:p>
        </p:txBody>
      </p:sp>
      <p:sp>
        <p:nvSpPr>
          <p:cNvPr id="4" name="文本框 3"/>
          <p:cNvSpPr txBox="1"/>
          <p:nvPr/>
        </p:nvSpPr>
        <p:spPr>
          <a:xfrm>
            <a:off x="8387593" y="2598003"/>
            <a:ext cx="3927870" cy="830997"/>
          </a:xfrm>
          <a:prstGeom prst="rect">
            <a:avLst/>
          </a:prstGeom>
          <a:noFill/>
        </p:spPr>
        <p:txBody>
          <a:bodyPr wrap="square" rtlCol="0">
            <a:spAutoFit/>
          </a:bodyPr>
          <a:lstStyle/>
          <a:p>
            <a:r>
              <a:rPr lang="en-GB" sz="4800" b="1" dirty="0">
                <a:latin typeface="Times New Roman" panose="02020603050405020304" pitchFamily="18" charset="0"/>
                <a:cs typeface="Times New Roman" panose="02020603050405020304" pitchFamily="18" charset="0"/>
              </a:rPr>
              <a:t>LANGUAGE</a:t>
            </a:r>
            <a:endParaRPr lang="en-GB" sz="4800" b="1" dirty="0">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8495818" y="3310359"/>
            <a:ext cx="3391382" cy="0"/>
          </a:xfrm>
          <a:prstGeom prst="line">
            <a:avLst/>
          </a:prstGeom>
        </p:spPr>
        <p:style>
          <a:lnRef idx="1">
            <a:schemeClr val="dk1"/>
          </a:lnRef>
          <a:fillRef idx="0">
            <a:schemeClr val="dk1"/>
          </a:fillRef>
          <a:effectRef idx="0">
            <a:schemeClr val="dk1"/>
          </a:effectRef>
          <a:fontRef idx="minor">
            <a:schemeClr val="tx1"/>
          </a:fontRef>
        </p:style>
      </p:cxnSp>
      <p:sp>
        <p:nvSpPr>
          <p:cNvPr id="7" name="内容占位符 6"/>
          <p:cNvSpPr>
            <a:spLocks noGrp="1"/>
          </p:cNvSpPr>
          <p:nvPr>
            <p:ph idx="1"/>
          </p:nvPr>
        </p:nvSpPr>
        <p:spPr>
          <a:xfrm>
            <a:off x="259080" y="718820"/>
            <a:ext cx="7905750" cy="5633085"/>
          </a:xfrm>
        </p:spPr>
        <p:txBody>
          <a:bodyPr>
            <a:normAutofit/>
          </a:bodyPr>
          <a:p>
            <a:pPr>
              <a:buFont typeface="Wingdings" panose="05000000000000000000" pitchFamily="2" charset="2"/>
              <a:buChar char="u"/>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n. : </a:t>
            </a:r>
            <a:r>
              <a:rPr lang="en-US"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sadness, sorrow, regret, depression, disappointment, desperation, frustration</a:t>
            </a:r>
            <a:endParaRPr lang="en-US"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r>
              <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anger, rage</a:t>
            </a:r>
            <a:endParaRPr lang="en-US"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charset="0"/>
              <a:buChar char="u"/>
            </a:pPr>
            <a:r>
              <a:rPr lang="en-US" sz="2800" b="1" dirty="0">
                <a:latin typeface="Times New Roman" panose="02020603050405020304" pitchFamily="18" charset="0"/>
                <a:cs typeface="Times New Roman" panose="02020603050405020304" pitchFamily="18" charset="0"/>
              </a:rPr>
              <a:t>adj. : </a:t>
            </a:r>
            <a:r>
              <a:rPr lang="en-US" sz="2800" b="1" dirty="0">
                <a:solidFill>
                  <a:srgbClr val="FF0000"/>
                </a:solidFill>
                <a:latin typeface="Times New Roman" panose="02020603050405020304" pitchFamily="18" charset="0"/>
                <a:cs typeface="Times New Roman" panose="02020603050405020304" pitchFamily="18" charset="0"/>
              </a:rPr>
              <a:t>upset, heartbroken, low-spirited</a:t>
            </a: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b="1" dirty="0">
                <a:solidFill>
                  <a:srgbClr val="FF0000"/>
                </a:solidFill>
                <a:latin typeface="Times New Roman" panose="02020603050405020304" pitchFamily="18" charset="0"/>
                <a:cs typeface="Times New Roman" panose="02020603050405020304" pitchFamily="18" charset="0"/>
              </a:rPr>
              <a:t>          angry, annoyed, irritated, furious</a:t>
            </a:r>
            <a:endParaRPr lang="en-US" sz="2800" b="1"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charset="0"/>
              <a:buChar char="u"/>
            </a:pPr>
            <a:r>
              <a:rPr lang="en-US" sz="2800" b="1" dirty="0">
                <a:solidFill>
                  <a:schemeClr val="tx1"/>
                </a:solidFill>
                <a:latin typeface="Times New Roman" panose="02020603050405020304" pitchFamily="18" charset="0"/>
                <a:cs typeface="Times New Roman" panose="02020603050405020304" pitchFamily="18" charset="0"/>
              </a:rPr>
              <a:t>v. :</a:t>
            </a:r>
            <a:r>
              <a:rPr lang="en-US" sz="2800" b="1" dirty="0">
                <a:solidFill>
                  <a:srgbClr val="FF0000"/>
                </a:solidFill>
                <a:latin typeface="Times New Roman" panose="02020603050405020304" pitchFamily="18" charset="0"/>
                <a:cs typeface="Times New Roman" panose="02020603050405020304" pitchFamily="18" charset="0"/>
              </a:rPr>
              <a:t> cry, weep, sob, choke, sigh, frown</a:t>
            </a:r>
            <a:endParaRPr lang="en-US" sz="28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u"/>
            </a:pPr>
            <a:r>
              <a:rPr lang="en-US" altLang="zh-CN" sz="2800" b="1" dirty="0">
                <a:latin typeface="Times New Roman" panose="02020603050405020304" pitchFamily="18" charset="0"/>
                <a:cs typeface="Times New Roman" panose="02020603050405020304" pitchFamily="18" charset="0"/>
              </a:rPr>
              <a:t>sentences:</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His cheeks were shining with tears.</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Tears blurred his vision.</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Feeling a lump in his throat, he couldn’t help crying.</a:t>
            </a:r>
            <a:endParaRPr lang="en-US" altLang="zh-CN" sz="2800"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zh-CN" sz="2800" b="1"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931590" y="3555255"/>
            <a:ext cx="6041985" cy="645160"/>
          </a:xfrm>
          <a:prstGeom prst="rect">
            <a:avLst/>
          </a:prstGeom>
          <a:noFill/>
        </p:spPr>
        <p:txBody>
          <a:bodyPr wrap="square" rtlCol="0">
            <a:spAutoFit/>
          </a:bodyPr>
          <a:lstStyle/>
          <a:p>
            <a:r>
              <a:rPr lang="en-US" altLang="zh-CN" sz="3600" dirty="0">
                <a:latin typeface="微软雅黑" panose="020B0503020204020204" pitchFamily="34" charset="-122"/>
                <a:ea typeface="微软雅黑" panose="020B0503020204020204" pitchFamily="34" charset="-122"/>
              </a:rPr>
              <a:t>2022</a:t>
            </a:r>
            <a:r>
              <a:rPr lang="zh-CN" altLang="en-US" sz="3600" dirty="0">
                <a:latin typeface="微软雅黑" panose="020B0503020204020204" pitchFamily="34" charset="-122"/>
                <a:ea typeface="微软雅黑" panose="020B0503020204020204" pitchFamily="34" charset="-122"/>
              </a:rPr>
              <a:t>年</a:t>
            </a:r>
            <a:r>
              <a:rPr lang="en-US" altLang="zh-CN" sz="3600" dirty="0">
                <a:latin typeface="微软雅黑" panose="020B0503020204020204" pitchFamily="34" charset="-122"/>
                <a:ea typeface="微软雅黑" panose="020B0503020204020204" pitchFamily="34" charset="-122"/>
              </a:rPr>
              <a:t>6</a:t>
            </a:r>
            <a:r>
              <a:rPr lang="zh-CN" altLang="en-US" sz="3600" dirty="0">
                <a:latin typeface="微软雅黑" panose="020B0503020204020204" pitchFamily="34" charset="-122"/>
                <a:ea typeface="微软雅黑" panose="020B0503020204020204" pitchFamily="34" charset="-122"/>
              </a:rPr>
              <a:t>月高二衢州市统测</a:t>
            </a:r>
            <a:endParaRPr lang="en-GB" sz="3600"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5096722" y="4200517"/>
            <a:ext cx="5239471" cy="0"/>
          </a:xfrm>
          <a:prstGeom prst="line">
            <a:avLst/>
          </a:prstGeom>
          <a:ln w="38100">
            <a:solidFill>
              <a:srgbClr val="C02708"/>
            </a:solidFill>
          </a:ln>
        </p:spPr>
        <p:style>
          <a:lnRef idx="1">
            <a:schemeClr val="accent2"/>
          </a:lnRef>
          <a:fillRef idx="0">
            <a:schemeClr val="accent2"/>
          </a:fillRef>
          <a:effectRef idx="0">
            <a:schemeClr val="accent2"/>
          </a:effectRef>
          <a:fontRef idx="minor">
            <a:schemeClr val="tx1"/>
          </a:fontRef>
        </p:style>
      </p:cxnSp>
      <p:sp>
        <p:nvSpPr>
          <p:cNvPr id="9" name="文本框 8"/>
          <p:cNvSpPr txBox="1"/>
          <p:nvPr/>
        </p:nvSpPr>
        <p:spPr>
          <a:xfrm>
            <a:off x="4132165" y="4092108"/>
            <a:ext cx="7168584" cy="1014730"/>
          </a:xfrm>
          <a:prstGeom prst="rect">
            <a:avLst/>
          </a:prstGeom>
          <a:noFill/>
        </p:spPr>
        <p:txBody>
          <a:bodyPr wrap="square" rtlCol="0">
            <a:spAutoFit/>
          </a:bodyPr>
          <a:lstStyle/>
          <a:p>
            <a:pPr algn="ctr"/>
            <a:r>
              <a:rPr lang="en-US" altLang="en-GB"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rPr>
              <a:t>The Other Shoe</a:t>
            </a:r>
            <a:endParaRPr lang="zh-CN" altLang="en-US" sz="6000" b="1" dirty="0">
              <a:solidFill>
                <a:srgbClr val="AB24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p:cNvSpPr txBox="1"/>
          <p:nvPr/>
        </p:nvSpPr>
        <p:spPr>
          <a:xfrm>
            <a:off x="1215390" y="1839595"/>
            <a:ext cx="9761220" cy="1445260"/>
          </a:xfrm>
          <a:prstGeom prst="rect">
            <a:avLst/>
          </a:prstGeom>
          <a:solidFill>
            <a:schemeClr val="bg1">
              <a:alpha val="42000"/>
            </a:schemeClr>
          </a:solidFill>
        </p:spPr>
        <p:txBody>
          <a:bodyPr wrap="none" rtlCol="0">
            <a:spAutoFit/>
          </a:bodyPr>
          <a:p>
            <a:pPr algn="ctr"/>
            <a:r>
              <a:rPr lang="en-US" altLang="zh-CN" sz="8800" dirty="0">
                <a:solidFill>
                  <a:srgbClr val="C00000"/>
                </a:solidFill>
                <a:latin typeface="Impact" panose="020B0806030902050204" charset="0"/>
                <a:ea typeface="思源黑体 CN Heavy" panose="020B0A00000000000000" charset="-122"/>
                <a:cs typeface="Impact" panose="020B0806030902050204" charset="0"/>
              </a:rPr>
              <a:t>Continuation Writing</a:t>
            </a:r>
            <a:endParaRPr lang="en-US" altLang="zh-CN" sz="8800" b="1" i="1" dirty="0">
              <a:solidFill>
                <a:srgbClr val="C00000"/>
              </a:solidFill>
              <a:latin typeface="Impact" panose="020B0806030902050204" charset="0"/>
              <a:ea typeface="思源黑体 CN Heavy" panose="020B0A00000000000000" charset="-122"/>
              <a:cs typeface="Impact" panose="020B0806030902050204" charset="0"/>
            </a:endParaRPr>
          </a:p>
        </p:txBody>
      </p:sp>
      <p:sp>
        <p:nvSpPr>
          <p:cNvPr id="3" name="文本框 2"/>
          <p:cNvSpPr txBox="1"/>
          <p:nvPr/>
        </p:nvSpPr>
        <p:spPr>
          <a:xfrm>
            <a:off x="7846695" y="5976620"/>
            <a:ext cx="2951480" cy="460375"/>
          </a:xfrm>
          <a:prstGeom prst="rect">
            <a:avLst/>
          </a:prstGeom>
          <a:noFill/>
        </p:spPr>
        <p:txBody>
          <a:bodyPr wrap="square" rtlCol="0">
            <a:spAutoFit/>
          </a:bodyPr>
          <a:p>
            <a:r>
              <a:rPr lang="zh-CN" altLang="en-GB" sz="2400" b="1" dirty="0">
                <a:latin typeface="微软雅黑" panose="020B0503020204020204" pitchFamily="34" charset="-122"/>
                <a:ea typeface="微软雅黑" panose="020B0503020204020204" pitchFamily="34" charset="-122"/>
              </a:rPr>
              <a:t>衢州高级中学</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潘悦</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6600" b="1" dirty="0">
                <a:latin typeface="Times New Roman" panose="02020603050405020304" pitchFamily="18" charset="0"/>
                <a:ea typeface="宋体" panose="02010600030101010101" pitchFamily="2" charset="-122"/>
                <a:cs typeface="Times New Roman" panose="02020603050405020304" pitchFamily="18" charset="0"/>
              </a:rPr>
              <a:t>Appreciation</a:t>
            </a:r>
            <a:endParaRPr lang="en-US" altLang="zh-CN" sz="6600" b="1"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63324" y="1204719"/>
            <a:ext cx="11665352" cy="4523105"/>
          </a:xfrm>
          <a:prstGeom prst="rect">
            <a:avLst/>
          </a:prstGeom>
          <a:noFill/>
        </p:spPr>
        <p:txBody>
          <a:bodyPr wrap="square">
            <a:spAutoFit/>
          </a:bodyPr>
          <a:lstStyle/>
          <a:p>
            <a:pPr indent="304800" algn="just">
              <a:spcAft>
                <a:spcPts val="1000"/>
              </a:spcAft>
            </a:pPr>
            <a:r>
              <a:rPr lang="en-US" altLang="zh-CN" sz="3200" kern="100" dirty="0">
                <a:effectLst/>
                <a:latin typeface="Times New Roman" panose="02020603050405020304" pitchFamily="18" charset="0"/>
                <a:ea typeface="宋体" panose="02010600030101010101" pitchFamily="2" charset="-122"/>
              </a:rPr>
              <a:t>		</a:t>
            </a:r>
            <a:r>
              <a:rPr lang="en-US" altLang="zh-CN" sz="3200" i="1" kern="100" dirty="0">
                <a:effectLst/>
                <a:latin typeface="Times New Roman" panose="02020603050405020304" pitchFamily="18" charset="0"/>
                <a:ea typeface="宋体" panose="02010600030101010101" pitchFamily="2" charset="-122"/>
              </a:rPr>
              <a:t>That left Aamir no choice but to throw the shoe onto the train. </a:t>
            </a:r>
            <a:r>
              <a:rPr lang="en-US" altLang="zh-CN" sz="3200" kern="100" dirty="0">
                <a:effectLst/>
                <a:latin typeface="Times New Roman" panose="02020603050405020304" pitchFamily="18" charset="0"/>
                <a:ea typeface="宋体" panose="02010600030101010101" pitchFamily="2" charset="-122"/>
              </a:rPr>
              <a:t>With his </a:t>
            </a:r>
            <a:r>
              <a:rPr lang="en-US" altLang="zh-CN" sz="3200" kern="100" dirty="0">
                <a:solidFill>
                  <a:srgbClr val="FF0000"/>
                </a:solidFill>
                <a:effectLst/>
                <a:latin typeface="Times New Roman" panose="02020603050405020304" pitchFamily="18" charset="0"/>
                <a:ea typeface="宋体" panose="02010600030101010101" pitchFamily="2" charset="-122"/>
              </a:rPr>
              <a:t>eyes fixed</a:t>
            </a:r>
            <a:r>
              <a:rPr lang="en-US" altLang="zh-CN" sz="3200" kern="100" dirty="0">
                <a:effectLst/>
                <a:latin typeface="Times New Roman" panose="02020603050405020304" pitchFamily="18" charset="0"/>
                <a:ea typeface="宋体" panose="02010600030101010101" pitchFamily="2" charset="-122"/>
              </a:rPr>
              <a:t> on the window, Aamir </a:t>
            </a:r>
            <a:r>
              <a:rPr lang="en-US" altLang="zh-CN" sz="3200" kern="100" dirty="0">
                <a:solidFill>
                  <a:srgbClr val="FF0000"/>
                </a:solidFill>
                <a:effectLst/>
                <a:latin typeface="Times New Roman" panose="02020603050405020304" pitchFamily="18" charset="0"/>
                <a:ea typeface="宋体" panose="02010600030101010101" pitchFamily="2" charset="-122"/>
              </a:rPr>
              <a:t>put</a:t>
            </a:r>
            <a:r>
              <a:rPr lang="en-US" altLang="zh-CN" sz="3200" kern="100" dirty="0">
                <a:effectLst/>
                <a:latin typeface="Times New Roman" panose="02020603050405020304" pitchFamily="18" charset="0"/>
                <a:ea typeface="宋体" panose="02010600030101010101" pitchFamily="2" charset="-122"/>
              </a:rPr>
              <a:t> all his strength in his right hand and </a:t>
            </a:r>
            <a:r>
              <a:rPr lang="en-US" altLang="zh-CN" sz="3200" kern="100" dirty="0">
                <a:solidFill>
                  <a:srgbClr val="FF0000"/>
                </a:solidFill>
                <a:effectLst/>
                <a:latin typeface="Times New Roman" panose="02020603050405020304" pitchFamily="18" charset="0"/>
                <a:ea typeface="宋体" panose="02010600030101010101" pitchFamily="2" charset="-122"/>
              </a:rPr>
              <a:t>made</a:t>
            </a:r>
            <a:r>
              <a:rPr lang="en-US" altLang="zh-CN" sz="3200" kern="100" dirty="0">
                <a:effectLst/>
                <a:latin typeface="Times New Roman" panose="02020603050405020304" pitchFamily="18" charset="0"/>
                <a:ea typeface="宋体" panose="02010600030101010101" pitchFamily="2" charset="-122"/>
              </a:rPr>
              <a:t> a powerful throw. However, he abruptly fell off because of the broken flip-flop. </a:t>
            </a:r>
            <a:r>
              <a:rPr lang="en-US" altLang="zh-CN" sz="3200" kern="100" dirty="0">
                <a:effectLst/>
                <a:latin typeface="Times New Roman" panose="02020603050405020304" pitchFamily="18" charset="0"/>
                <a:ea typeface="宋体" panose="02010600030101010101" pitchFamily="2" charset="-122"/>
                <a:sym typeface="+mn-ea"/>
              </a:rPr>
              <a:t>Without a second thought, he tried again, </a:t>
            </a:r>
            <a:r>
              <a:rPr lang="en-US" altLang="zh-CN" sz="3200" kern="100" dirty="0">
                <a:effectLst/>
                <a:latin typeface="Times New Roman" panose="02020603050405020304" pitchFamily="18" charset="0"/>
                <a:ea typeface="宋体" panose="02010600030101010101" pitchFamily="2" charset="-122"/>
              </a:rPr>
              <a:t>the shoe just </a:t>
            </a:r>
            <a:r>
              <a:rPr lang="en-US" altLang="zh-CN" sz="3200" kern="100" dirty="0">
                <a:solidFill>
                  <a:srgbClr val="FF0000"/>
                </a:solidFill>
                <a:effectLst/>
                <a:latin typeface="Times New Roman" panose="02020603050405020304" pitchFamily="18" charset="0"/>
                <a:ea typeface="宋体" panose="02010600030101010101" pitchFamily="2" charset="-122"/>
              </a:rPr>
              <a:t>flew past</a:t>
            </a:r>
            <a:r>
              <a:rPr lang="en-US" altLang="zh-CN" sz="3200" kern="100" dirty="0">
                <a:effectLst/>
                <a:latin typeface="Times New Roman" panose="02020603050405020304" pitchFamily="18" charset="0"/>
                <a:ea typeface="宋体" panose="02010600030101010101" pitchFamily="2" charset="-122"/>
              </a:rPr>
              <a:t> the window frame and </a:t>
            </a:r>
            <a:r>
              <a:rPr lang="en-US" altLang="zh-CN" sz="3200" kern="100" dirty="0">
                <a:solidFill>
                  <a:srgbClr val="FF0000"/>
                </a:solidFill>
                <a:effectLst/>
                <a:latin typeface="Times New Roman" panose="02020603050405020304" pitchFamily="18" charset="0"/>
                <a:ea typeface="宋体" panose="02010600030101010101" pitchFamily="2" charset="-122"/>
              </a:rPr>
              <a:t>fell</a:t>
            </a:r>
            <a:r>
              <a:rPr lang="en-US" altLang="zh-CN" sz="3200" kern="100" dirty="0">
                <a:effectLst/>
                <a:latin typeface="Times New Roman" panose="02020603050405020304" pitchFamily="18" charset="0"/>
                <a:ea typeface="宋体" panose="02010600030101010101" pitchFamily="2" charset="-122"/>
              </a:rPr>
              <a:t> on the platform </a:t>
            </a:r>
            <a:r>
              <a:rPr lang="en-US" altLang="zh-CN" sz="3200" kern="100" dirty="0">
                <a:solidFill>
                  <a:srgbClr val="FF0000"/>
                </a:solidFill>
                <a:effectLst/>
                <a:latin typeface="Times New Roman" panose="02020603050405020304" pitchFamily="18" charset="0"/>
                <a:ea typeface="宋体" panose="02010600030101010101" pitchFamily="2" charset="-122"/>
              </a:rPr>
              <a:t>like</a:t>
            </a:r>
            <a:r>
              <a:rPr lang="en-US" altLang="zh-CN" sz="3200" kern="100" dirty="0">
                <a:effectLst/>
                <a:latin typeface="Times New Roman" panose="02020603050405020304" pitchFamily="18" charset="0"/>
                <a:ea typeface="宋体" panose="02010600030101010101" pitchFamily="2" charset="-122"/>
              </a:rPr>
              <a:t> a dead leaf. </a:t>
            </a:r>
            <a:r>
              <a:rPr lang="en-US" altLang="zh-CN" sz="3200" kern="100" dirty="0">
                <a:solidFill>
                  <a:srgbClr val="FF0000"/>
                </a:solidFill>
                <a:effectLst/>
                <a:latin typeface="Times New Roman" panose="02020603050405020304" pitchFamily="18" charset="0"/>
                <a:ea typeface="宋体" panose="02010600030101010101" pitchFamily="2" charset="-122"/>
              </a:rPr>
              <a:t>Seeing</a:t>
            </a:r>
            <a:r>
              <a:rPr lang="en-US" altLang="zh-CN" sz="3200" kern="100" dirty="0">
                <a:effectLst/>
                <a:latin typeface="Times New Roman" panose="02020603050405020304" pitchFamily="18" charset="0"/>
                <a:ea typeface="宋体" panose="02010600030101010101" pitchFamily="2" charset="-122"/>
              </a:rPr>
              <a:t> this, </a:t>
            </a:r>
            <a:r>
              <a:rPr lang="en-US" altLang="zh-CN" sz="3200" kern="100" dirty="0">
                <a:effectLst/>
                <a:latin typeface="Times New Roman" panose="02020603050405020304" pitchFamily="18" charset="0"/>
                <a:ea typeface="宋体" panose="02010600030101010101" pitchFamily="2" charset="-122"/>
                <a:sym typeface="+mn-ea"/>
              </a:rPr>
              <a:t>Aamir </a:t>
            </a:r>
            <a:r>
              <a:rPr lang="en-US" altLang="zh-CN" sz="3200" kern="100" dirty="0">
                <a:solidFill>
                  <a:srgbClr val="FF0000"/>
                </a:solidFill>
                <a:effectLst/>
                <a:latin typeface="Times New Roman" panose="02020603050405020304" pitchFamily="18" charset="0"/>
                <a:ea typeface="宋体" panose="02010600030101010101" pitchFamily="2" charset="-122"/>
                <a:sym typeface="+mn-ea"/>
              </a:rPr>
              <a:t>stamped</a:t>
            </a:r>
            <a:r>
              <a:rPr lang="en-US" altLang="zh-CN" sz="3200" kern="100" dirty="0">
                <a:effectLst/>
                <a:latin typeface="Times New Roman" panose="02020603050405020304" pitchFamily="18" charset="0"/>
                <a:ea typeface="宋体" panose="02010600030101010101" pitchFamily="2" charset="-122"/>
                <a:sym typeface="+mn-ea"/>
              </a:rPr>
              <a:t> his feet, </a:t>
            </a:r>
            <a:r>
              <a:rPr lang="en-US" altLang="zh-CN" sz="3200" kern="100" dirty="0">
                <a:solidFill>
                  <a:srgbClr val="FF0000"/>
                </a:solidFill>
                <a:effectLst/>
                <a:latin typeface="Times New Roman" panose="02020603050405020304" pitchFamily="18" charset="0"/>
                <a:ea typeface="宋体" panose="02010600030101010101" pitchFamily="2" charset="-122"/>
                <a:sym typeface="+mn-ea"/>
              </a:rPr>
              <a:t>wearing</a:t>
            </a:r>
            <a:r>
              <a:rPr lang="en-US" altLang="zh-CN" sz="3200" kern="100" dirty="0">
                <a:effectLst/>
                <a:latin typeface="Times New Roman" panose="02020603050405020304" pitchFamily="18" charset="0"/>
                <a:ea typeface="宋体" panose="02010600030101010101" pitchFamily="2" charset="-122"/>
                <a:sym typeface="+mn-ea"/>
              </a:rPr>
              <a:t> a frustrated look.</a:t>
            </a:r>
            <a:r>
              <a:rPr lang="en-US" altLang="zh-CN" sz="3200" kern="100" dirty="0">
                <a:effectLst/>
                <a:latin typeface="Times New Roman" panose="02020603050405020304" pitchFamily="18" charset="0"/>
                <a:ea typeface="宋体" panose="02010600030101010101" pitchFamily="2" charset="-122"/>
              </a:rPr>
              <a:t> “Are shoes really made for walking?”, Aamir thought with depression. He </a:t>
            </a:r>
            <a:r>
              <a:rPr lang="en-US" altLang="zh-CN" sz="3200" kern="100" dirty="0">
                <a:solidFill>
                  <a:srgbClr val="FF0000"/>
                </a:solidFill>
                <a:effectLst/>
                <a:latin typeface="Times New Roman" panose="02020603050405020304" pitchFamily="18" charset="0"/>
                <a:ea typeface="宋体" panose="02010600030101010101" pitchFamily="2" charset="-122"/>
              </a:rPr>
              <a:t>drooped</a:t>
            </a:r>
            <a:r>
              <a:rPr lang="en-US" altLang="zh-CN" sz="3200" kern="100" dirty="0">
                <a:effectLst/>
                <a:latin typeface="Times New Roman" panose="02020603050405020304" pitchFamily="18" charset="0"/>
                <a:ea typeface="宋体" panose="02010600030101010101" pitchFamily="2" charset="-122"/>
              </a:rPr>
              <a:t> his head, </a:t>
            </a:r>
            <a:r>
              <a:rPr lang="en-US" altLang="zh-CN" sz="3200" kern="100" dirty="0">
                <a:solidFill>
                  <a:srgbClr val="FF0000"/>
                </a:solidFill>
                <a:effectLst/>
                <a:latin typeface="Times New Roman" panose="02020603050405020304" pitchFamily="18" charset="0"/>
                <a:ea typeface="宋体" panose="02010600030101010101" pitchFamily="2" charset="-122"/>
              </a:rPr>
              <a:t>not knowing</a:t>
            </a:r>
            <a:r>
              <a:rPr lang="en-US" altLang="zh-CN" sz="3200" kern="100" dirty="0">
                <a:effectLst/>
                <a:latin typeface="Times New Roman" panose="02020603050405020304" pitchFamily="18" charset="0"/>
                <a:ea typeface="宋体" panose="02010600030101010101" pitchFamily="2" charset="-122"/>
              </a:rPr>
              <a:t> what to do next.</a:t>
            </a:r>
            <a:endParaRPr lang="en-US" altLang="zh-CN" sz="3200" kern="100" dirty="0">
              <a:effectLst/>
              <a:latin typeface="Times New Roman" panose="02020603050405020304" pitchFamily="18" charset="0"/>
              <a:ea typeface="宋体" panose="02010600030101010101" pitchFamily="2" charset="-122"/>
            </a:endParaRPr>
          </a:p>
        </p:txBody>
      </p:sp>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zh-CN" sz="3600" b="1" dirty="0">
                <a:solidFill>
                  <a:srgbClr val="AB2400"/>
                </a:solidFill>
                <a:latin typeface="Times New Roman" panose="02020603050405020304" pitchFamily="18" charset="0"/>
                <a:ea typeface="宋体" panose="02010600030101010101" pitchFamily="2" charset="-122"/>
                <a:cs typeface="Times New Roman" panose="02020603050405020304" pitchFamily="18" charset="0"/>
              </a:rPr>
              <a:t>Sample </a:t>
            </a:r>
            <a:endParaRPr lang="en-US" altLang="zh-CN" sz="3600" b="1" dirty="0">
              <a:solidFill>
                <a:srgbClr val="AB24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3423" y="1166842"/>
            <a:ext cx="11725154" cy="4523105"/>
          </a:xfrm>
          <a:prstGeom prst="rect">
            <a:avLst/>
          </a:prstGeom>
          <a:noFill/>
        </p:spPr>
        <p:txBody>
          <a:bodyPr wrap="square">
            <a:spAutoFit/>
          </a:bodyPr>
          <a:lstStyle/>
          <a:p>
            <a:pPr indent="304800" algn="just">
              <a:spcAft>
                <a:spcPts val="1000"/>
              </a:spcAft>
            </a:pPr>
            <a:r>
              <a:rPr lang="en-US" altLang="zh-CN" sz="3200" i="1" kern="100" dirty="0">
                <a:effectLst/>
                <a:latin typeface="Times New Roman" panose="02020603050405020304" pitchFamily="18" charset="0"/>
                <a:ea typeface="宋体" panose="02010600030101010101" pitchFamily="2" charset="-122"/>
              </a:rPr>
              <a:t>    But when he raised his head, Aamir saw the other shoe thrown out of the window. </a:t>
            </a:r>
            <a:r>
              <a:rPr lang="en-US" altLang="zh-CN" sz="3200" kern="100" dirty="0">
                <a:solidFill>
                  <a:srgbClr val="FF0000"/>
                </a:solidFill>
                <a:effectLst/>
                <a:latin typeface="Times New Roman" panose="02020603050405020304" pitchFamily="18" charset="0"/>
                <a:ea typeface="宋体" panose="02010600030101010101" pitchFamily="2" charset="-122"/>
              </a:rPr>
              <a:t>Miraculously</a:t>
            </a:r>
            <a:r>
              <a:rPr lang="en-US" altLang="zh-CN" sz="3200" kern="100" dirty="0">
                <a:effectLst/>
                <a:latin typeface="Times New Roman" panose="02020603050405020304" pitchFamily="18" charset="0"/>
                <a:ea typeface="宋体" panose="02010600030101010101" pitchFamily="2" charset="-122"/>
              </a:rPr>
              <a:t>, it landed on the platform several steps away from him. </a:t>
            </a:r>
            <a:r>
              <a:rPr lang="en-US" altLang="zh-CN" sz="3200" kern="100" dirty="0">
                <a:solidFill>
                  <a:srgbClr val="FF0000"/>
                </a:solidFill>
                <a:effectLst/>
                <a:latin typeface="Times New Roman" panose="02020603050405020304" pitchFamily="18" charset="0"/>
                <a:ea typeface="宋体" panose="02010600030101010101" pitchFamily="2" charset="-122"/>
              </a:rPr>
              <a:t>Before</a:t>
            </a:r>
            <a:r>
              <a:rPr lang="en-US" altLang="zh-CN" sz="3200" kern="100" dirty="0">
                <a:effectLst/>
                <a:latin typeface="Times New Roman" panose="02020603050405020304" pitchFamily="18" charset="0"/>
                <a:ea typeface="宋体" panose="02010600030101010101" pitchFamily="2" charset="-122"/>
              </a:rPr>
              <a:t> he could </a:t>
            </a:r>
            <a:r>
              <a:rPr lang="en-US" altLang="zh-CN" sz="3200" kern="100" dirty="0">
                <a:solidFill>
                  <a:srgbClr val="FF0000"/>
                </a:solidFill>
                <a:effectLst/>
                <a:latin typeface="Times New Roman" panose="02020603050405020304" pitchFamily="18" charset="0"/>
                <a:ea typeface="宋体" panose="02010600030101010101" pitchFamily="2" charset="-122"/>
              </a:rPr>
              <a:t>look up</a:t>
            </a:r>
            <a:r>
              <a:rPr lang="en-US" altLang="zh-CN" sz="3200" kern="100" dirty="0">
                <a:effectLst/>
                <a:latin typeface="Times New Roman" panose="02020603050405020304" pitchFamily="18" charset="0"/>
                <a:ea typeface="宋体" panose="02010600030101010101" pitchFamily="2" charset="-122"/>
              </a:rPr>
              <a:t> again and </a:t>
            </a:r>
            <a:r>
              <a:rPr lang="en-US" altLang="zh-CN" sz="3200" kern="100" dirty="0">
                <a:solidFill>
                  <a:srgbClr val="FF0000"/>
                </a:solidFill>
                <a:effectLst/>
                <a:latin typeface="Times New Roman" panose="02020603050405020304" pitchFamily="18" charset="0"/>
                <a:ea typeface="宋体" panose="02010600030101010101" pitchFamily="2" charset="-122"/>
              </a:rPr>
              <a:t>seek out</a:t>
            </a:r>
            <a:r>
              <a:rPr lang="en-US" altLang="zh-CN" sz="3200" kern="100" dirty="0">
                <a:effectLst/>
                <a:latin typeface="Times New Roman" panose="02020603050405020304" pitchFamily="18" charset="0"/>
                <a:ea typeface="宋体" panose="02010600030101010101" pitchFamily="2" charset="-122"/>
              </a:rPr>
              <a:t> the fancy-shoe boy, the train </a:t>
            </a:r>
            <a:r>
              <a:rPr lang="en-US" altLang="zh-CN" sz="3200" kern="100" dirty="0">
                <a:solidFill>
                  <a:srgbClr val="FF0000"/>
                </a:solidFill>
                <a:effectLst/>
                <a:latin typeface="Times New Roman" panose="02020603050405020304" pitchFamily="18" charset="0"/>
                <a:ea typeface="宋体" panose="02010600030101010101" pitchFamily="2" charset="-122"/>
              </a:rPr>
              <a:t>sped</a:t>
            </a:r>
            <a:r>
              <a:rPr lang="en-US" altLang="zh-CN" sz="3200" kern="100" dirty="0">
                <a:effectLst/>
                <a:latin typeface="Times New Roman" panose="02020603050405020304" pitchFamily="18" charset="0"/>
                <a:ea typeface="宋体" panose="02010600030101010101" pitchFamily="2" charset="-122"/>
              </a:rPr>
              <a:t> on, </a:t>
            </a:r>
            <a:r>
              <a:rPr lang="en-US" altLang="zh-CN" sz="3200" kern="100" dirty="0">
                <a:solidFill>
                  <a:srgbClr val="FF0000"/>
                </a:solidFill>
                <a:effectLst/>
                <a:latin typeface="Times New Roman" panose="02020603050405020304" pitchFamily="18" charset="0"/>
                <a:ea typeface="宋体" panose="02010600030101010101" pitchFamily="2" charset="-122"/>
              </a:rPr>
              <a:t>vanishing</a:t>
            </a:r>
            <a:r>
              <a:rPr lang="en-US" altLang="zh-CN" sz="3200" kern="100" dirty="0">
                <a:effectLst/>
                <a:latin typeface="Times New Roman" panose="02020603050405020304" pitchFamily="18" charset="0"/>
                <a:ea typeface="宋体" panose="02010600030101010101" pitchFamily="2" charset="-122"/>
              </a:rPr>
              <a:t> in the distance. </a:t>
            </a:r>
            <a:r>
              <a:rPr lang="en-US" altLang="zh-CN" sz="3200" kern="100" dirty="0">
                <a:solidFill>
                  <a:srgbClr val="FF0000"/>
                </a:solidFill>
                <a:effectLst/>
                <a:latin typeface="Times New Roman" panose="02020603050405020304" pitchFamily="18" charset="0"/>
                <a:ea typeface="宋体" panose="02010600030101010101" pitchFamily="2" charset="-122"/>
              </a:rPr>
              <a:t>What remained in sight was</a:t>
            </a:r>
            <a:r>
              <a:rPr lang="en-US" altLang="zh-CN" sz="3200" kern="100" dirty="0">
                <a:effectLst/>
                <a:latin typeface="Times New Roman" panose="02020603050405020304" pitchFamily="18" charset="0"/>
                <a:ea typeface="宋体" panose="02010600030101010101" pitchFamily="2" charset="-122"/>
              </a:rPr>
              <a:t> the meandering rail track and the rolling mountains far away. Twenty years later, when he was launching his new footwear product at a press conference, wearing a pair of shining leather shoes, Aamir started his presentation with a simple sentence: “</a:t>
            </a:r>
            <a:r>
              <a:rPr lang="en-US" altLang="zh-CN" sz="3200" kern="100" dirty="0">
                <a:solidFill>
                  <a:srgbClr val="FF0000"/>
                </a:solidFill>
                <a:effectLst/>
                <a:latin typeface="Times New Roman" panose="02020603050405020304" pitchFamily="18" charset="0"/>
                <a:ea typeface="宋体" panose="02010600030101010101" pitchFamily="2" charset="-122"/>
              </a:rPr>
              <a:t>Shoes are made for walking.” </a:t>
            </a:r>
            <a:endParaRPr lang="en-US" altLang="zh-CN" sz="3200" b="1" kern="100" dirty="0">
              <a:solidFill>
                <a:srgbClr val="FF0000"/>
              </a:solidFill>
              <a:effectLst/>
              <a:latin typeface="Times New Roman" panose="02020603050405020304" pitchFamily="18" charset="0"/>
              <a:ea typeface="宋体" panose="02010600030101010101" pitchFamily="2" charset="-122"/>
            </a:endParaRPr>
          </a:p>
        </p:txBody>
      </p:sp>
      <p:sp>
        <p:nvSpPr>
          <p:cNvPr id="4"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zh-CN" sz="3600" b="1" dirty="0">
                <a:solidFill>
                  <a:srgbClr val="AB2400"/>
                </a:solidFill>
                <a:latin typeface="Times New Roman" panose="02020603050405020304" pitchFamily="18" charset="0"/>
                <a:ea typeface="宋体" panose="02010600030101010101" pitchFamily="2" charset="-122"/>
                <a:cs typeface="Times New Roman" panose="02020603050405020304" pitchFamily="18" charset="0"/>
              </a:rPr>
              <a:t>Sample</a:t>
            </a:r>
            <a:endParaRPr lang="en-US" altLang="zh-CN" sz="3600" b="1" dirty="0">
              <a:solidFill>
                <a:srgbClr val="AB24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1</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0724"/>
          <p:cNvPicPr>
            <a:picLocks noChangeAspect="1"/>
          </p:cNvPicPr>
          <p:nvPr/>
        </p:nvPicPr>
        <p:blipFill>
          <a:blip r:embed="rId2"/>
          <a:srcRect t="7425" b="49083"/>
          <a:stretch>
            <a:fillRect/>
          </a:stretch>
        </p:blipFill>
        <p:spPr>
          <a:xfrm>
            <a:off x="-95885" y="1000125"/>
            <a:ext cx="12397740" cy="585851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1</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0724"/>
          <p:cNvPicPr>
            <a:picLocks noChangeAspect="1"/>
          </p:cNvPicPr>
          <p:nvPr/>
        </p:nvPicPr>
        <p:blipFill>
          <a:blip r:embed="rId2"/>
          <a:srcRect t="50222"/>
          <a:stretch>
            <a:fillRect/>
          </a:stretch>
        </p:blipFill>
        <p:spPr>
          <a:xfrm>
            <a:off x="0" y="22860"/>
            <a:ext cx="12498070" cy="6758940"/>
          </a:xfrm>
          <a:prstGeom prst="rect">
            <a:avLst/>
          </a:prstGeom>
        </p:spPr>
      </p:pic>
      <p:sp>
        <p:nvSpPr>
          <p:cNvPr id="17" name="文本框 16"/>
          <p:cNvSpPr txBox="1"/>
          <p:nvPr/>
        </p:nvSpPr>
        <p:spPr>
          <a:xfrm>
            <a:off x="5677535" y="1186180"/>
            <a:ext cx="5247005" cy="4030980"/>
          </a:xfrm>
          <a:prstGeom prst="rect">
            <a:avLst/>
          </a:prstGeom>
          <a:solidFill>
            <a:schemeClr val="accent1">
              <a:lumMod val="40000"/>
              <a:lumOff val="60000"/>
              <a:alpha val="93000"/>
            </a:schemeClr>
          </a:solidFill>
        </p:spPr>
        <p:txBody>
          <a:bodyPr wrap="square" rtlCol="0" anchor="t">
            <a:spAutoFit/>
          </a:bodyPr>
          <a:p>
            <a:r>
              <a:rPr lang="en-US" altLang="zh-CN" sz="3200">
                <a:latin typeface="Arial" panose="020B0604020202020204" pitchFamily="34" charset="0"/>
                <a:cs typeface="Arial" panose="020B0604020202020204" pitchFamily="34" charset="0"/>
                <a:sym typeface="+mn-ea"/>
              </a:rPr>
              <a:t>1. </a:t>
            </a:r>
            <a:r>
              <a:rPr lang="zh-CN" altLang="en-US" sz="3200">
                <a:latin typeface="Arial" panose="020B0604020202020204" pitchFamily="34" charset="0"/>
                <a:cs typeface="Arial" panose="020B0604020202020204" pitchFamily="34" charset="0"/>
                <a:sym typeface="+mn-ea"/>
              </a:rPr>
              <a:t>作者的语言基本功较好。作者善用动作链，副词使用也很丰富。</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2.</a:t>
            </a:r>
            <a:r>
              <a:rPr lang="zh-CN" altLang="en-US" sz="3200">
                <a:latin typeface="Arial" panose="020B0604020202020204" pitchFamily="34" charset="0"/>
                <a:cs typeface="Arial" panose="020B0604020202020204" pitchFamily="34" charset="0"/>
                <a:sym typeface="+mn-ea"/>
              </a:rPr>
              <a:t>两段之间的衔接比较自然，情节流畅。</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3.</a:t>
            </a:r>
            <a:r>
              <a:rPr lang="zh-CN" altLang="en-US" sz="3200">
                <a:latin typeface="Arial" panose="020B0604020202020204" pitchFamily="34" charset="0"/>
                <a:cs typeface="Arial" panose="020B0604020202020204" pitchFamily="34" charset="0"/>
                <a:sym typeface="+mn-ea"/>
              </a:rPr>
              <a:t>书写清晰美观。</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4. </a:t>
            </a:r>
            <a:r>
              <a:rPr lang="zh-CN" altLang="en-US" sz="3200">
                <a:latin typeface="Arial" panose="020B0604020202020204" pitchFamily="34" charset="0"/>
                <a:cs typeface="Arial" panose="020B0604020202020204" pitchFamily="34" charset="0"/>
                <a:sym typeface="+mn-ea"/>
              </a:rPr>
              <a:t>结尾回扣原文，立意把握准确。</a:t>
            </a:r>
            <a:endParaRPr lang="zh-CN" altLang="en-US" sz="3200">
              <a:latin typeface="Arial" panose="020B0604020202020204" pitchFamily="34" charset="0"/>
              <a:cs typeface="Arial" panose="020B0604020202020204" pitchFamily="34"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172"/>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2</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1006"/>
          <p:cNvPicPr>
            <a:picLocks noChangeAspect="1"/>
          </p:cNvPicPr>
          <p:nvPr/>
        </p:nvPicPr>
        <p:blipFill>
          <a:blip r:embed="rId2"/>
          <a:srcRect t="7471" b="53241"/>
          <a:stretch>
            <a:fillRect/>
          </a:stretch>
        </p:blipFill>
        <p:spPr>
          <a:xfrm>
            <a:off x="-426085" y="949325"/>
            <a:ext cx="12811125" cy="5468620"/>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2</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1006"/>
          <p:cNvPicPr>
            <a:picLocks noChangeAspect="1"/>
          </p:cNvPicPr>
          <p:nvPr/>
        </p:nvPicPr>
        <p:blipFill>
          <a:blip r:embed="rId2"/>
          <a:srcRect t="48852"/>
          <a:stretch>
            <a:fillRect/>
          </a:stretch>
        </p:blipFill>
        <p:spPr>
          <a:xfrm>
            <a:off x="142875" y="897255"/>
            <a:ext cx="12138025" cy="6744970"/>
          </a:xfrm>
          <a:prstGeom prst="rect">
            <a:avLst/>
          </a:prstGeom>
        </p:spPr>
      </p:pic>
      <p:sp>
        <p:nvSpPr>
          <p:cNvPr id="17" name="文本框 16"/>
          <p:cNvSpPr txBox="1"/>
          <p:nvPr/>
        </p:nvSpPr>
        <p:spPr>
          <a:xfrm>
            <a:off x="6014720" y="1534795"/>
            <a:ext cx="5247005" cy="5015865"/>
          </a:xfrm>
          <a:prstGeom prst="rect">
            <a:avLst/>
          </a:prstGeom>
          <a:solidFill>
            <a:schemeClr val="accent1">
              <a:lumMod val="40000"/>
              <a:lumOff val="60000"/>
              <a:alpha val="93000"/>
            </a:schemeClr>
          </a:solidFill>
        </p:spPr>
        <p:txBody>
          <a:bodyPr wrap="square" rtlCol="0" anchor="t">
            <a:spAutoFit/>
          </a:bodyPr>
          <a:p>
            <a:r>
              <a:rPr lang="en-US" altLang="zh-CN" sz="3200">
                <a:latin typeface="Arial" panose="020B0604020202020204" pitchFamily="34" charset="0"/>
                <a:cs typeface="Arial" panose="020B0604020202020204" pitchFamily="34" charset="0"/>
                <a:sym typeface="+mn-ea"/>
              </a:rPr>
              <a:t>1. </a:t>
            </a:r>
            <a:r>
              <a:rPr lang="zh-CN" altLang="en-US" sz="3200">
                <a:latin typeface="Arial" panose="020B0604020202020204" pitchFamily="34" charset="0"/>
                <a:cs typeface="Arial" panose="020B0604020202020204" pitchFamily="34" charset="0"/>
                <a:sym typeface="+mn-ea"/>
              </a:rPr>
              <a:t>作者的语言基本功较好。语言朴实自然，句式多变，</a:t>
            </a:r>
            <a:r>
              <a:rPr lang="en-US" altLang="zh-CN" sz="3200">
                <a:latin typeface="Arial" panose="020B0604020202020204" pitchFamily="34" charset="0"/>
                <a:cs typeface="Arial" panose="020B0604020202020204" pitchFamily="34" charset="0"/>
                <a:sym typeface="+mn-ea"/>
              </a:rPr>
              <a:t>with</a:t>
            </a:r>
            <a:r>
              <a:rPr lang="zh-CN" altLang="en-US" sz="3200">
                <a:latin typeface="Arial" panose="020B0604020202020204" pitchFamily="34" charset="0"/>
                <a:cs typeface="Arial" panose="020B0604020202020204" pitchFamily="34" charset="0"/>
                <a:sym typeface="+mn-ea"/>
              </a:rPr>
              <a:t>符合结构，定语从句，非谓语信手拈来。</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2.</a:t>
            </a:r>
            <a:r>
              <a:rPr lang="zh-CN" altLang="en-US" sz="3200">
                <a:latin typeface="Arial" panose="020B0604020202020204" pitchFamily="34" charset="0"/>
                <a:cs typeface="Arial" panose="020B0604020202020204" pitchFamily="34" charset="0"/>
                <a:sym typeface="+mn-ea"/>
              </a:rPr>
              <a:t>善用原文伏笔，逻辑自洽。</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3.</a:t>
            </a:r>
            <a:r>
              <a:rPr lang="zh-CN" altLang="en-US" sz="3200">
                <a:latin typeface="Arial" panose="020B0604020202020204" pitchFamily="34" charset="0"/>
                <a:cs typeface="Arial" panose="020B0604020202020204" pitchFamily="34" charset="0"/>
                <a:sym typeface="+mn-ea"/>
              </a:rPr>
              <a:t>书写美观，有部分涂改。</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4. </a:t>
            </a:r>
            <a:r>
              <a:rPr lang="zh-CN" altLang="en-US" sz="3200">
                <a:latin typeface="Arial" panose="020B0604020202020204" pitchFamily="34" charset="0"/>
                <a:cs typeface="Arial" panose="020B0604020202020204" pitchFamily="34" charset="0"/>
                <a:sym typeface="+mn-ea"/>
              </a:rPr>
              <a:t>文章结尾的运用环境描写情感真挚，利用原文中的线索</a:t>
            </a:r>
            <a:r>
              <a:rPr lang="en-US" altLang="zh-CN" sz="3200">
                <a:latin typeface="Arial" panose="020B0604020202020204" pitchFamily="34" charset="0"/>
                <a:cs typeface="Arial" panose="020B0604020202020204" pitchFamily="34" charset="0"/>
                <a:sym typeface="+mn-ea"/>
              </a:rPr>
              <a:t>as if enchanted, </a:t>
            </a:r>
            <a:r>
              <a:rPr lang="zh-CN" altLang="en-US" sz="3200">
                <a:latin typeface="Arial" panose="020B0604020202020204" pitchFamily="34" charset="0"/>
                <a:cs typeface="Arial" panose="020B0604020202020204" pitchFamily="34" charset="0"/>
                <a:sym typeface="+mn-ea"/>
              </a:rPr>
              <a:t>由</a:t>
            </a:r>
            <a:r>
              <a:rPr lang="en-US" altLang="zh-CN" sz="3200">
                <a:latin typeface="Arial" panose="020B0604020202020204" pitchFamily="34" charset="0"/>
                <a:cs typeface="Arial" panose="020B0604020202020204" pitchFamily="34" charset="0"/>
                <a:sym typeface="+mn-ea"/>
              </a:rPr>
              <a:t>magic</a:t>
            </a:r>
            <a:r>
              <a:rPr lang="zh-CN" altLang="en-US" sz="3200">
                <a:latin typeface="Arial" panose="020B0604020202020204" pitchFamily="34" charset="0"/>
                <a:cs typeface="Arial" panose="020B0604020202020204" pitchFamily="34" charset="0"/>
                <a:sym typeface="+mn-ea"/>
              </a:rPr>
              <a:t>引申到</a:t>
            </a:r>
            <a:r>
              <a:rPr lang="en-US" altLang="zh-CN" sz="3200">
                <a:latin typeface="Arial" panose="020B0604020202020204" pitchFamily="34" charset="0"/>
                <a:cs typeface="Arial" panose="020B0604020202020204" pitchFamily="34" charset="0"/>
                <a:sym typeface="+mn-ea"/>
              </a:rPr>
              <a:t>kindness,</a:t>
            </a:r>
            <a:r>
              <a:rPr lang="zh-CN" altLang="en-US" sz="3200">
                <a:latin typeface="Arial" panose="020B0604020202020204" pitchFamily="34" charset="0"/>
                <a:cs typeface="Arial" panose="020B0604020202020204" pitchFamily="34" charset="0"/>
                <a:sym typeface="+mn-ea"/>
              </a:rPr>
              <a:t>升华主题。</a:t>
            </a:r>
            <a:endParaRPr lang="zh-CN" altLang="en-US" sz="3200">
              <a:latin typeface="Arial" panose="020B0604020202020204" pitchFamily="34" charset="0"/>
              <a:cs typeface="Arial" panose="020B0604020202020204" pitchFamily="34"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3</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1012"/>
          <p:cNvPicPr>
            <a:picLocks noChangeAspect="1"/>
          </p:cNvPicPr>
          <p:nvPr/>
        </p:nvPicPr>
        <p:blipFill>
          <a:blip r:embed="rId2"/>
          <a:srcRect t="7398" b="49537"/>
          <a:stretch>
            <a:fillRect/>
          </a:stretch>
        </p:blipFill>
        <p:spPr>
          <a:xfrm>
            <a:off x="-396240" y="958215"/>
            <a:ext cx="12740005" cy="5960745"/>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txBox="1"/>
          <p:nvPr/>
        </p:nvSpPr>
        <p:spPr>
          <a:xfrm>
            <a:off x="0" y="211627"/>
            <a:ext cx="2280213" cy="685800"/>
          </a:xfrm>
          <a:prstGeom prst="rect">
            <a:avLst/>
          </a:prstGeom>
          <a:solidFill>
            <a:schemeClr val="accent5">
              <a:lumMod val="20000"/>
              <a:lumOff val="80000"/>
            </a:schemeClr>
          </a:solidFill>
        </p:spPr>
        <p:txBody>
          <a:bodyP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zh-CN" altLang="en-US"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高分作文</a:t>
            </a:r>
            <a:r>
              <a:rPr lang="en-US" altLang="zh-CN"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rPr>
              <a:t>3</a:t>
            </a:r>
            <a:endParaRPr lang="en-GB" sz="3600" b="1" dirty="0">
              <a:solidFill>
                <a:srgbClr val="AB24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 name="图片 1" descr="微信图片_20220620021012"/>
          <p:cNvPicPr>
            <a:picLocks noChangeAspect="1"/>
          </p:cNvPicPr>
          <p:nvPr/>
        </p:nvPicPr>
        <p:blipFill>
          <a:blip r:embed="rId2"/>
          <a:srcRect t="49315"/>
          <a:stretch>
            <a:fillRect/>
          </a:stretch>
        </p:blipFill>
        <p:spPr>
          <a:xfrm>
            <a:off x="-213360" y="897255"/>
            <a:ext cx="12393930" cy="6824980"/>
          </a:xfrm>
          <a:prstGeom prst="rect">
            <a:avLst/>
          </a:prstGeom>
        </p:spPr>
      </p:pic>
      <p:sp>
        <p:nvSpPr>
          <p:cNvPr id="17" name="文本框 16"/>
          <p:cNvSpPr txBox="1"/>
          <p:nvPr/>
        </p:nvSpPr>
        <p:spPr>
          <a:xfrm>
            <a:off x="5988685" y="1800860"/>
            <a:ext cx="5247005" cy="4030980"/>
          </a:xfrm>
          <a:prstGeom prst="rect">
            <a:avLst/>
          </a:prstGeom>
          <a:solidFill>
            <a:schemeClr val="accent1">
              <a:lumMod val="40000"/>
              <a:lumOff val="60000"/>
              <a:alpha val="93000"/>
            </a:schemeClr>
          </a:solidFill>
        </p:spPr>
        <p:txBody>
          <a:bodyPr wrap="square" rtlCol="0" anchor="t">
            <a:spAutoFit/>
          </a:bodyPr>
          <a:p>
            <a:r>
              <a:rPr lang="en-US" altLang="zh-CN" sz="3200">
                <a:latin typeface="Arial" panose="020B0604020202020204" pitchFamily="34" charset="0"/>
                <a:cs typeface="Arial" panose="020B0604020202020204" pitchFamily="34" charset="0"/>
                <a:sym typeface="+mn-ea"/>
              </a:rPr>
              <a:t>1. </a:t>
            </a:r>
            <a:r>
              <a:rPr lang="zh-CN" altLang="en-US" sz="3200">
                <a:latin typeface="Arial" panose="020B0604020202020204" pitchFamily="34" charset="0"/>
                <a:cs typeface="Arial" panose="020B0604020202020204" pitchFamily="34" charset="0"/>
                <a:sym typeface="+mn-ea"/>
              </a:rPr>
              <a:t>作者的语言功底较好。句式有变换，能使用倒装等高级句式，语言略显堆砌感，</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2.</a:t>
            </a:r>
            <a:r>
              <a:rPr lang="zh-CN" altLang="en-US" sz="3200">
                <a:latin typeface="Arial" panose="020B0604020202020204" pitchFamily="34" charset="0"/>
                <a:cs typeface="Arial" panose="020B0604020202020204" pitchFamily="34" charset="0"/>
                <a:sym typeface="+mn-ea"/>
              </a:rPr>
              <a:t>两段之间的情节衔接有些生硬。</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3.</a:t>
            </a:r>
            <a:r>
              <a:rPr lang="zh-CN" altLang="en-US" sz="3200">
                <a:latin typeface="Arial" panose="020B0604020202020204" pitchFamily="34" charset="0"/>
                <a:cs typeface="Arial" panose="020B0604020202020204" pitchFamily="34" charset="0"/>
                <a:sym typeface="+mn-ea"/>
              </a:rPr>
              <a:t>书写美观。</a:t>
            </a:r>
            <a:endParaRPr lang="zh-CN" altLang="en-US" sz="3200">
              <a:latin typeface="Arial" panose="020B0604020202020204" pitchFamily="34" charset="0"/>
              <a:cs typeface="Arial" panose="020B0604020202020204" pitchFamily="34" charset="0"/>
              <a:sym typeface="+mn-ea"/>
            </a:endParaRPr>
          </a:p>
          <a:p>
            <a:r>
              <a:rPr lang="en-US" altLang="zh-CN" sz="3200">
                <a:latin typeface="Arial" panose="020B0604020202020204" pitchFamily="34" charset="0"/>
                <a:cs typeface="Arial" panose="020B0604020202020204" pitchFamily="34" charset="0"/>
                <a:sym typeface="+mn-ea"/>
              </a:rPr>
              <a:t>4. </a:t>
            </a:r>
            <a:r>
              <a:rPr lang="zh-CN" altLang="en-US" sz="3200">
                <a:latin typeface="Arial" panose="020B0604020202020204" pitchFamily="34" charset="0"/>
                <a:cs typeface="Arial" panose="020B0604020202020204" pitchFamily="34" charset="0"/>
                <a:sym typeface="+mn-ea"/>
              </a:rPr>
              <a:t>文章结尾融情于景，真情流露。</a:t>
            </a:r>
            <a:endParaRPr lang="zh-CN" altLang="en-US" sz="3200">
              <a:latin typeface="Arial" panose="020B0604020202020204" pitchFamily="34" charset="0"/>
              <a:cs typeface="Arial" panose="020B0604020202020204" pitchFamily="34"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duotone>
              <a:schemeClr val="bg2">
                <a:shade val="45000"/>
                <a:satMod val="135000"/>
              </a:schemeClr>
              <a:prstClr val="white"/>
            </a:duotone>
            <a:extLst>
              <a:ext uri="{BEBA8EAE-BF5A-486C-A8C5-ECC9F3942E4B}">
                <a14:imgProps xmlns:a14="http://schemas.microsoft.com/office/drawing/2010/main">
                  <a14:imgLayer r:embed="rId2">
                    <a14:imgEffect>
                      <a14:artisticFilmGrain/>
                    </a14:imgEffect>
                    <a14:imgEffect>
                      <a14:colorTemperature colorTemp="11200"/>
                    </a14:imgEffect>
                  </a14:imgLayer>
                </a14:imgProps>
              </a:ext>
              <a:ext uri="{28A0092B-C50C-407E-A947-70E740481C1C}">
                <a14:useLocalDpi xmlns:a14="http://schemas.microsoft.com/office/drawing/2010/main" val="0"/>
              </a:ext>
            </a:extLst>
          </a:blip>
          <a:srcRect l="13425" t="1301" r="17808" b="1301"/>
          <a:stretch>
            <a:fillRect/>
          </a:stretch>
        </p:blipFill>
        <p:spPr>
          <a:xfrm>
            <a:off x="7349923" y="1"/>
            <a:ext cx="4842077" cy="6858000"/>
          </a:xfrm>
          <a:prstGeom prst="rect">
            <a:avLst/>
          </a:prstGeom>
        </p:spPr>
      </p:pic>
      <p:sp>
        <p:nvSpPr>
          <p:cNvPr id="7" name="内容占位符 6"/>
          <p:cNvSpPr>
            <a:spLocks noGrp="1"/>
          </p:cNvSpPr>
          <p:nvPr>
            <p:ph idx="1"/>
          </p:nvPr>
        </p:nvSpPr>
        <p:spPr>
          <a:xfrm>
            <a:off x="1303020" y="2522220"/>
            <a:ext cx="4335145" cy="1717675"/>
          </a:xfrm>
        </p:spPr>
        <p:txBody>
          <a:bodyPr>
            <a:normAutofit/>
          </a:bodyPr>
          <a:lstStyle/>
          <a:p>
            <a:pPr>
              <a:lnSpc>
                <a:spcPct val="100000"/>
              </a:lnSpc>
              <a:buFont typeface="Wingdings" panose="05000000000000000000" pitchFamily="2" charset="2"/>
              <a:buChar char="n"/>
            </a:pPr>
            <a:r>
              <a:rPr lang="en-US" altLang="zh-CN" sz="3600" b="1" dirty="0">
                <a:latin typeface="Times New Roman" panose="02020603050405020304" pitchFamily="18" charset="0"/>
                <a:cs typeface="Times New Roman" panose="02020603050405020304" pitchFamily="18" charset="0"/>
              </a:rPr>
              <a:t>Revise and polish </a:t>
            </a:r>
            <a:endParaRPr lang="en-US" altLang="zh-CN" sz="3600" b="1" dirty="0">
              <a:latin typeface="Times New Roman" panose="02020603050405020304" pitchFamily="18" charset="0"/>
              <a:cs typeface="Times New Roman" panose="02020603050405020304" pitchFamily="18" charset="0"/>
            </a:endParaRPr>
          </a:p>
          <a:p>
            <a:pPr marL="0" indent="0">
              <a:lnSpc>
                <a:spcPct val="100000"/>
              </a:lnSpc>
              <a:buNone/>
            </a:pPr>
            <a:r>
              <a:rPr lang="en-US" altLang="zh-CN" sz="3600" b="1" dirty="0">
                <a:latin typeface="Times New Roman" panose="02020603050405020304" pitchFamily="18" charset="0"/>
                <a:cs typeface="Times New Roman" panose="02020603050405020304" pitchFamily="18" charset="0"/>
              </a:rPr>
              <a:t>your assignment.</a:t>
            </a:r>
            <a:endParaRPr lang="en-US" altLang="zh-CN" sz="3600" b="1" dirty="0">
              <a:latin typeface="Times New Roman" panose="02020603050405020304" pitchFamily="18" charset="0"/>
              <a:cs typeface="Times New Roman" panose="02020603050405020304" pitchFamily="18" charset="0"/>
            </a:endParaRPr>
          </a:p>
        </p:txBody>
      </p:sp>
      <p:sp>
        <p:nvSpPr>
          <p:cNvPr id="8" name="文本占位符 7"/>
          <p:cNvSpPr>
            <a:spLocks noGrp="1"/>
          </p:cNvSpPr>
          <p:nvPr>
            <p:ph type="body" sz="half" idx="2"/>
          </p:nvPr>
        </p:nvSpPr>
        <p:spPr>
          <a:xfrm>
            <a:off x="7866380" y="2779395"/>
            <a:ext cx="3900170" cy="995045"/>
          </a:xfrm>
        </p:spPr>
        <p:txBody>
          <a:bodyPr>
            <a:noAutofit/>
          </a:bodyPr>
          <a:lstStyle/>
          <a:p>
            <a:r>
              <a:rPr lang="en-US" altLang="zh-CN" sz="6000" b="1" dirty="0">
                <a:latin typeface="Times New Roman" panose="02020603050405020304" pitchFamily="18" charset="0"/>
                <a:cs typeface="Times New Roman" panose="02020603050405020304" pitchFamily="18" charset="0"/>
              </a:rPr>
              <a:t>Homework</a:t>
            </a:r>
            <a:endParaRPr lang="en-US" altLang="zh-CN" sz="6000" b="1" dirty="0">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flipV="1">
            <a:off x="8031480" y="3786505"/>
            <a:ext cx="3620135" cy="15875"/>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9855"/>
            <a:ext cx="3314065" cy="720090"/>
          </a:xfrm>
          <a:prstGeom prst="rect">
            <a:avLst/>
          </a:prstGeom>
        </p:spPr>
      </p:pic>
      <p:sp>
        <p:nvSpPr>
          <p:cNvPr id="8" name="标题 7"/>
          <p:cNvSpPr>
            <a:spLocks noGrp="1"/>
          </p:cNvSpPr>
          <p:nvPr>
            <p:ph type="title" idx="4294967295"/>
          </p:nvPr>
        </p:nvSpPr>
        <p:spPr>
          <a:xfrm>
            <a:off x="0" y="273050"/>
            <a:ext cx="3314065" cy="430530"/>
          </a:xfrm>
        </p:spPr>
        <p:txBody>
          <a:bodyPr>
            <a:noAutofit/>
          </a:body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the given part</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58815" y="703263"/>
            <a:ext cx="11644132" cy="5692775"/>
          </a:xfrm>
          <a:prstGeom prst="rect">
            <a:avLst/>
          </a:prstGeom>
          <a:noFill/>
        </p:spPr>
        <p:txBody>
          <a:bodyPr wrap="square">
            <a:spAutoFit/>
          </a:bodyPr>
          <a:lstStyle/>
          <a:p>
            <a:pPr indent="0" algn="ctr">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The Other Shoe</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Shoes are made for walking.</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But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Aamir</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 homeless Indian boy, doubted it. Wandering the noisy railway platform, he found one of his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flip-flops</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（人</a:t>
            </a:r>
            <a:r>
              <a:rPr lang="zh-CN" altLang="en-US"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字</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拖鞋) broken again. He hurried to a corner, sat down and tried to fix it, his bare foot pressing awkwardly against the ground. However, it was beyond repair.</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gave up and looked around aimlessly, staring at people’s shoes. Suddenly, his eyes were drawn to two boyish legs wearing flawlessly white socks and equally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perfect </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black leather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shoes</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which were glittering in the mid-day sun. It was a boy of his age. He couldn’t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treasure</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his possession too much, obviously, because every ten seconds, he stopped, bent down and carefully wiped a dust or two from his shoes. His father was constantly glancing over and urging him, “Hurry up! The</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train</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is coming!”</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Aamir’s eyes followed the father and son, but mostly the leather shoes, as if enchanted (被施魔法的). Imagining himself wearing them, the comfort from the good leather, jaw-dropping look on his friends’ faces, he couldn’t help cracking a big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smile</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GB" sz="240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idx="4294967295"/>
          </p:nvPr>
        </p:nvSpPr>
        <p:spPr>
          <a:xfrm>
            <a:off x="3673168" y="2128995"/>
            <a:ext cx="5242264" cy="3036888"/>
          </a:xfrm>
        </p:spPr>
        <p:txBody>
          <a:bodyPr>
            <a:normAutofit/>
          </a:bodyPr>
          <a:lstStyle/>
          <a:p>
            <a:r>
              <a:rPr lang="en-GB" sz="8000" b="1" dirty="0">
                <a:latin typeface="Times New Roman" panose="02020603050405020304" pitchFamily="18" charset="0"/>
                <a:cs typeface="Times New Roman" panose="02020603050405020304" pitchFamily="18" charset="0"/>
              </a:rPr>
              <a:t>Thanks!</a:t>
            </a:r>
            <a:endParaRPr lang="en-GB" sz="8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58815" y="703263"/>
            <a:ext cx="11644132" cy="5631180"/>
          </a:xfrm>
          <a:prstGeom prst="rect">
            <a:avLst/>
          </a:prstGeom>
          <a:noFill/>
        </p:spPr>
        <p:txBody>
          <a:bodyPr wrap="square">
            <a:spAutoFit/>
          </a:bodyPr>
          <a:lstStyle/>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bell of the train drew him back; the fancy-shoe boy and his father were about to get aboard. They tried to crowd into the doorway. However, the instant the boy entered the compartment（车厢）, one of his shoes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fell</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off and before he could pick it up, the train began to pull away.</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 shoe was now lying alone on the platform. Aamir’s eyes lit up with excitement. Like an arrow, he shot for the shoe and then picked it up, holding it with both hands as if holding the Queen’s crown. After a few seconds of hesitating and looking from the shoe to the train and back, he began racing--with only one good shoe, his flip-flop.</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He held the leather shoe up, trying to pass it to the boy through the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window</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who was </a:t>
            </a:r>
            <a:r>
              <a:rPr lang="en-US" altLang="zh-CN" sz="2400" b="1" u="sng"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desperately</a:t>
            </a: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reaching out his hand as well. However, it was never close enough.</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注意：</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所续写短文的词数应为 150 左右；</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应全少使用5个短文中标有下划线的关键词语：</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续写部分分为两段，每段的开头语已为你写好;</a:t>
            </a:r>
            <a:endPar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0" algn="just">
              <a:lnSpc>
                <a:spcPct val="100000"/>
              </a:lnSpc>
              <a:buNone/>
            </a:pPr>
            <a:r>
              <a:rPr lang="en-US" altLang="zh-CN" sz="2400" b="1" kern="1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 续写完成后，请用下划线标出你所使用的关键词语 </a:t>
            </a:r>
            <a:endParaRPr lang="en-GB" sz="2400" dirty="0"/>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9855"/>
            <a:ext cx="3314065" cy="720090"/>
          </a:xfrm>
          <a:prstGeom prst="rect">
            <a:avLst/>
          </a:prstGeom>
        </p:spPr>
      </p:pic>
      <p:sp>
        <p:nvSpPr>
          <p:cNvPr id="3" name="标题 7"/>
          <p:cNvSpPr>
            <a:spLocks noGrp="1"/>
          </p:cNvSpPr>
          <p:nvPr/>
        </p:nvSpPr>
        <p:spPr>
          <a:xfrm>
            <a:off x="0" y="273050"/>
            <a:ext cx="3314065" cy="430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altLang="zh-CN" sz="2800" b="1" dirty="0">
                <a:solidFill>
                  <a:srgbClr val="C00000"/>
                </a:solidFill>
                <a:latin typeface="微软雅黑" panose="020B0503020204020204" pitchFamily="34" charset="-122"/>
                <a:ea typeface="微软雅黑" panose="020B0503020204020204" pitchFamily="34" charset="-122"/>
              </a:rPr>
              <a:t>the given part</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7154545" y="1094105"/>
            <a:ext cx="21590" cy="564705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燕尾形箭头 10"/>
          <p:cNvSpPr/>
          <p:nvPr/>
        </p:nvSpPr>
        <p:spPr>
          <a:xfrm>
            <a:off x="5017770" y="1081405"/>
            <a:ext cx="1682115" cy="102171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2" name="燕尾形箭头 11"/>
          <p:cNvSpPr/>
          <p:nvPr/>
        </p:nvSpPr>
        <p:spPr>
          <a:xfrm>
            <a:off x="5017770" y="2250440"/>
            <a:ext cx="1682115" cy="1131570"/>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3" name="燕尾形箭头 12"/>
          <p:cNvSpPr/>
          <p:nvPr/>
        </p:nvSpPr>
        <p:spPr>
          <a:xfrm>
            <a:off x="4237355" y="3625215"/>
            <a:ext cx="2598420" cy="116649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4" name="燕尾形箭头 13"/>
          <p:cNvSpPr/>
          <p:nvPr/>
        </p:nvSpPr>
        <p:spPr>
          <a:xfrm>
            <a:off x="5017770" y="4946015"/>
            <a:ext cx="1682115" cy="1083945"/>
          </a:xfrm>
          <a:prstGeom prst="notch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5" name="椭圆 14"/>
          <p:cNvSpPr/>
          <p:nvPr/>
        </p:nvSpPr>
        <p:spPr>
          <a:xfrm>
            <a:off x="6969760" y="1411605"/>
            <a:ext cx="360000" cy="360000"/>
          </a:xfrm>
          <a:prstGeom prst="ellipse">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6" name="椭圆 15"/>
          <p:cNvSpPr/>
          <p:nvPr/>
        </p:nvSpPr>
        <p:spPr>
          <a:xfrm>
            <a:off x="7000875" y="2639695"/>
            <a:ext cx="360000" cy="360000"/>
          </a:xfrm>
          <a:prstGeom prst="ellipse">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7" name="椭圆 16"/>
          <p:cNvSpPr/>
          <p:nvPr/>
        </p:nvSpPr>
        <p:spPr>
          <a:xfrm>
            <a:off x="7000875" y="4034155"/>
            <a:ext cx="360000" cy="360000"/>
          </a:xfrm>
          <a:prstGeom prst="ellipse">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8" name="椭圆 17"/>
          <p:cNvSpPr/>
          <p:nvPr/>
        </p:nvSpPr>
        <p:spPr>
          <a:xfrm>
            <a:off x="6985000" y="5307965"/>
            <a:ext cx="360000" cy="360000"/>
          </a:xfrm>
          <a:prstGeom prst="ellipse">
            <a:avLst/>
          </a:prstGeom>
          <a:solidFill>
            <a:schemeClr val="tx2"/>
          </a:solidFill>
          <a:ln>
            <a:solidFill>
              <a:srgbClr val="777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Regular" panose="020B0500000000000000" charset="-122"/>
              <a:ea typeface="思源黑体 CN Regular" panose="020B0500000000000000" charset="-122"/>
            </a:endParaRPr>
          </a:p>
        </p:txBody>
      </p:sp>
      <p:sp>
        <p:nvSpPr>
          <p:cNvPr id="19" name="文本框 18"/>
          <p:cNvSpPr txBox="1"/>
          <p:nvPr/>
        </p:nvSpPr>
        <p:spPr>
          <a:xfrm>
            <a:off x="5232400" y="1325245"/>
            <a:ext cx="1313180" cy="521970"/>
          </a:xfrm>
          <a:prstGeom prst="rect">
            <a:avLst/>
          </a:prstGeom>
          <a:noFill/>
        </p:spPr>
        <p:txBody>
          <a:bodyPr wrap="square" rtlCol="0">
            <a:spAutoFit/>
          </a:bodyPr>
          <a:lstStyle/>
          <a:p>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Time</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0" name="文本框 19"/>
          <p:cNvSpPr txBox="1"/>
          <p:nvPr/>
        </p:nvSpPr>
        <p:spPr>
          <a:xfrm>
            <a:off x="5272405" y="2541270"/>
            <a:ext cx="1273175" cy="521970"/>
          </a:xfrm>
          <a:prstGeom prst="rect">
            <a:avLst/>
          </a:prstGeom>
          <a:noFill/>
        </p:spPr>
        <p:txBody>
          <a:bodyPr wrap="none" rtlCol="0">
            <a:spAutoFit/>
          </a:bodyPr>
          <a:lstStyle/>
          <a:p>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Place</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1" name="文本框 20"/>
          <p:cNvSpPr txBox="1"/>
          <p:nvPr/>
        </p:nvSpPr>
        <p:spPr>
          <a:xfrm>
            <a:off x="4415790" y="3940810"/>
            <a:ext cx="2279650" cy="506730"/>
          </a:xfrm>
          <a:prstGeom prst="rect">
            <a:avLst/>
          </a:prstGeom>
          <a:noFill/>
        </p:spPr>
        <p:txBody>
          <a:bodyPr wrap="none" rtlCol="0">
            <a:spAutoFit/>
          </a:bodyPr>
          <a:lstStyle/>
          <a:p>
            <a:pPr algn="l">
              <a:buClrTx/>
              <a:buSzTx/>
              <a:buFontTx/>
            </a:pPr>
            <a:r>
              <a:rPr lang="en-US" altLang="zh-CN" sz="2700" b="1">
                <a:solidFill>
                  <a:schemeClr val="bg1"/>
                </a:solidFill>
                <a:latin typeface="Arial Black" panose="020B0A04020102020204" charset="0"/>
                <a:ea typeface="思源黑体 CN Regular" panose="020B0500000000000000" charset="-122"/>
                <a:cs typeface="Arial Black" panose="020B0A04020102020204" charset="0"/>
              </a:rPr>
              <a:t>Characters</a:t>
            </a:r>
            <a:endParaRPr lang="en-US" altLang="zh-CN" sz="27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2" name="文本框 21"/>
          <p:cNvSpPr txBox="1"/>
          <p:nvPr/>
        </p:nvSpPr>
        <p:spPr>
          <a:xfrm>
            <a:off x="5267325" y="5234305"/>
            <a:ext cx="1283335" cy="521970"/>
          </a:xfrm>
          <a:prstGeom prst="rect">
            <a:avLst/>
          </a:prstGeom>
          <a:noFill/>
        </p:spPr>
        <p:txBody>
          <a:bodyPr wrap="none" rtlCol="0">
            <a:spAutoFit/>
          </a:bodyPr>
          <a:lstStyle/>
          <a:p>
            <a:pPr algn="l">
              <a:buClrTx/>
              <a:buSzTx/>
              <a:buFontTx/>
            </a:pPr>
            <a:r>
              <a:rPr lang="en-US" altLang="zh-CN" sz="2800" b="1">
                <a:solidFill>
                  <a:schemeClr val="bg1"/>
                </a:solidFill>
                <a:latin typeface="Arial Black" panose="020B0A04020102020204" charset="0"/>
                <a:ea typeface="思源黑体 CN Regular" panose="020B0500000000000000" charset="-122"/>
                <a:cs typeface="Arial Black" panose="020B0A04020102020204" charset="0"/>
              </a:rPr>
              <a:t>Event</a:t>
            </a:r>
            <a:endParaRPr lang="en-US" altLang="zh-CN" sz="2800" b="1">
              <a:solidFill>
                <a:schemeClr val="bg1"/>
              </a:solidFill>
              <a:latin typeface="Arial Black" panose="020B0A04020102020204" charset="0"/>
              <a:ea typeface="思源黑体 CN Regular" panose="020B0500000000000000" charset="-122"/>
              <a:cs typeface="Arial Black" panose="020B0A04020102020204" charset="0"/>
            </a:endParaRPr>
          </a:p>
        </p:txBody>
      </p:sp>
      <p:sp>
        <p:nvSpPr>
          <p:cNvPr id="23" name="文本框 22"/>
          <p:cNvSpPr txBox="1"/>
          <p:nvPr/>
        </p:nvSpPr>
        <p:spPr>
          <a:xfrm>
            <a:off x="7677785" y="1331595"/>
            <a:ext cx="3863975" cy="521970"/>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at mid-day</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5" name="文本框 4"/>
          <p:cNvSpPr txBox="1"/>
          <p:nvPr/>
        </p:nvSpPr>
        <p:spPr>
          <a:xfrm>
            <a:off x="7661910" y="2536190"/>
            <a:ext cx="3863975" cy="521970"/>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 railway station</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9" name="文本框 8"/>
          <p:cNvSpPr txBox="1"/>
          <p:nvPr/>
        </p:nvSpPr>
        <p:spPr>
          <a:xfrm>
            <a:off x="7635875" y="3799840"/>
            <a:ext cx="3863975" cy="953135"/>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Aamir; a boy with leather shoes</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sp>
        <p:nvSpPr>
          <p:cNvPr id="31" name="文本框 30"/>
          <p:cNvSpPr txBox="1"/>
          <p:nvPr/>
        </p:nvSpPr>
        <p:spPr>
          <a:xfrm>
            <a:off x="7717790" y="5218430"/>
            <a:ext cx="3863975" cy="521970"/>
          </a:xfrm>
          <a:prstGeom prst="rect">
            <a:avLst/>
          </a:prstGeom>
          <a:noFill/>
        </p:spPr>
        <p:txBody>
          <a:bodyPr wrap="square" rtlCol="0">
            <a:spAutoFit/>
          </a:bodyPr>
          <a:lstStyle/>
          <a:p>
            <a:pPr algn="l"/>
            <a:r>
              <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rPr>
              <a:t>about shoes</a:t>
            </a:r>
            <a:endParaRPr lang="en-US" altLang="zh-CN" sz="2800">
              <a:solidFill>
                <a:schemeClr val="accent5">
                  <a:lumMod val="90000"/>
                  <a:lumOff val="10000"/>
                </a:schemeClr>
              </a:solidFill>
              <a:latin typeface="Arial Black" panose="020B0A04020102020204" charset="0"/>
              <a:ea typeface="思源黑体 CN Regular" panose="020B0500000000000000" charset="-122"/>
              <a:cs typeface="Arial Black" panose="020B0A04020102020204" charset="0"/>
            </a:endParaRPr>
          </a:p>
        </p:txBody>
      </p:sp>
      <p:pic>
        <p:nvPicPr>
          <p:cNvPr id="32" name="图片 31" descr="(zhaoxi.net)2"/>
          <p:cNvPicPr>
            <a:picLocks noChangeAspect="1"/>
          </p:cNvPicPr>
          <p:nvPr/>
        </p:nvPicPr>
        <p:blipFill>
          <a:blip r:embed="rId1"/>
          <a:stretch>
            <a:fillRect/>
          </a:stretch>
        </p:blipFill>
        <p:spPr>
          <a:xfrm>
            <a:off x="-744220" y="-747395"/>
            <a:ext cx="3095625" cy="2476500"/>
          </a:xfrm>
          <a:prstGeom prst="rect">
            <a:avLst/>
          </a:prstGeom>
        </p:spPr>
      </p:pic>
      <p:sp>
        <p:nvSpPr>
          <p:cNvPr id="33" name="文本框 32"/>
          <p:cNvSpPr txBox="1"/>
          <p:nvPr/>
        </p:nvSpPr>
        <p:spPr>
          <a:xfrm>
            <a:off x="1127125" y="444500"/>
            <a:ext cx="7091045" cy="583565"/>
          </a:xfrm>
          <a:prstGeom prst="rect">
            <a:avLst/>
          </a:prstGeom>
          <a:solidFill>
            <a:schemeClr val="tx2">
              <a:lumMod val="50000"/>
            </a:schemeClr>
          </a:solidFill>
        </p:spPr>
        <p:txBody>
          <a:bodyPr wrap="square" rtlCol="0">
            <a:spAutoFit/>
          </a:bodyPr>
          <a:lstStyle/>
          <a:p>
            <a:pPr algn="ctr"/>
            <a:r>
              <a:rPr lang="en-US" altLang="zh-CN" sz="3200" b="1">
                <a:solidFill>
                  <a:schemeClr val="bg1"/>
                </a:solidFill>
                <a:latin typeface="Arial Narrow" panose="020B0606020202030204" charset="0"/>
                <a:cs typeface="Arial Narrow" panose="020B0606020202030204" charset="0"/>
              </a:rPr>
              <a:t>Activity 1: Get logical and reasonable plots </a:t>
            </a:r>
            <a:endParaRPr lang="en-US" altLang="zh-CN" sz="3200" b="1">
              <a:solidFill>
                <a:schemeClr val="bg1"/>
              </a:solidFill>
              <a:latin typeface="Arial Narrow" panose="020B0606020202030204" charset="0"/>
              <a:cs typeface="Arial Narrow" panose="020B0606020202030204" charset="0"/>
            </a:endParaRPr>
          </a:p>
        </p:txBody>
      </p:sp>
      <p:sp>
        <p:nvSpPr>
          <p:cNvPr id="2" name="文本框 1"/>
          <p:cNvSpPr txBox="1"/>
          <p:nvPr/>
        </p:nvSpPr>
        <p:spPr>
          <a:xfrm>
            <a:off x="2055495" y="6167755"/>
            <a:ext cx="10136505" cy="583565"/>
          </a:xfrm>
          <a:prstGeom prst="rect">
            <a:avLst/>
          </a:prstGeom>
          <a:solidFill>
            <a:schemeClr val="accent1">
              <a:lumMod val="75000"/>
            </a:schemeClr>
          </a:solidFill>
        </p:spPr>
        <p:txBody>
          <a:bodyPr wrap="square" rtlCol="0">
            <a:spAutoFit/>
          </a:bodyPr>
          <a:lstStyle/>
          <a:p>
            <a:r>
              <a:rPr lang="en-US" altLang="zh-CN" sz="3200">
                <a:solidFill>
                  <a:schemeClr val="bg1"/>
                </a:solidFill>
                <a:latin typeface="Arial Black" panose="020B0A04020102020204" charset="0"/>
                <a:cs typeface="Arial Black" panose="020B0A04020102020204" charset="0"/>
              </a:rPr>
              <a:t>Tip 1: Circle basic information while reading!</a:t>
            </a:r>
            <a:endParaRPr lang="en-US" altLang="zh-CN" sz="3200">
              <a:solidFill>
                <a:schemeClr val="bg1"/>
              </a:solidFill>
              <a:latin typeface="Arial Black" panose="020B0A04020102020204" charset="0"/>
              <a:cs typeface="Arial Black" panose="020B0A04020102020204" charset="0"/>
            </a:endParaRPr>
          </a:p>
        </p:txBody>
      </p:sp>
      <p:sp>
        <p:nvSpPr>
          <p:cNvPr id="7" name="文本框 6"/>
          <p:cNvSpPr txBox="1"/>
          <p:nvPr/>
        </p:nvSpPr>
        <p:spPr>
          <a:xfrm>
            <a:off x="745490" y="3018790"/>
            <a:ext cx="2545080" cy="119888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1: </a:t>
            </a:r>
            <a:endParaRPr lang="en-US" altLang="zh-CN" sz="3600" b="1">
              <a:latin typeface="Arial Narrow" panose="020B0606020202030204" charset="0"/>
              <a:cs typeface="Arial Narrow" panose="020B0606020202030204" charset="0"/>
            </a:endParaRPr>
          </a:p>
          <a:p>
            <a:r>
              <a:rPr lang="en-US" altLang="zh-CN" sz="3600" b="1">
                <a:latin typeface="Arial Narrow" panose="020B0606020202030204" charset="0"/>
                <a:cs typeface="Arial Narrow" panose="020B0606020202030204" charset="0"/>
              </a:rPr>
              <a:t>Read for plot</a:t>
            </a:r>
            <a:endParaRPr lang="en-US" altLang="zh-CN" sz="3600" b="1">
              <a:latin typeface="Arial Narrow" panose="020B0606020202030204" charset="0"/>
              <a:cs typeface="Arial Narrow" panose="020B0606020202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par>
                                <p:cTn id="9" presetID="12" presetClass="entr" presetSubtype="8" fill="hold" grpId="0" nodeType="withEffect">
                                  <p:stCondLst>
                                    <p:cond delay="0"/>
                                  </p:stCondLst>
                                  <p:childTnLst>
                                    <p:set>
                                      <p:cBhvr>
                                        <p:cTn id="10" dur="500"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8" fill="hold" grpId="0" nodeType="withEffect">
                                  <p:stCondLst>
                                    <p:cond delay="0"/>
                                  </p:stCondLst>
                                  <p:childTnLst>
                                    <p:set>
                                      <p:cBhvr>
                                        <p:cTn id="14" dur="500"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right)">
                                      <p:cBhvr>
                                        <p:cTn id="16" dur="500"/>
                                        <p:tgtEl>
                                          <p:spTgt spid="19"/>
                                        </p:tgtEl>
                                      </p:cBhvr>
                                    </p:animEffect>
                                  </p:childTnLst>
                                </p:cTn>
                              </p:par>
                              <p:par>
                                <p:cTn id="17" presetID="12" presetClass="entr" presetSubtype="8" fill="hold" grpId="0" nodeType="withEffect">
                                  <p:stCondLst>
                                    <p:cond delay="4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par>
                                <p:cTn id="21" presetID="12" presetClass="entr" presetSubtype="8"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ppt_x</p:attrName>
                                        </p:attrNameLst>
                                      </p:cBhvr>
                                      <p:tavLst>
                                        <p:tav tm="0">
                                          <p:val>
                                            <p:strVal val="#ppt_x-#ppt_w*1.125000"/>
                                          </p:val>
                                        </p:tav>
                                        <p:tav tm="100000">
                                          <p:val>
                                            <p:strVal val="#ppt_x"/>
                                          </p:val>
                                        </p:tav>
                                      </p:tavLst>
                                    </p:anim>
                                    <p:animEffect transition="in" filter="wipe(right)">
                                      <p:cBhvr>
                                        <p:cTn id="24" dur="500"/>
                                        <p:tgtEl>
                                          <p:spTgt spid="16"/>
                                        </p:tgtEl>
                                      </p:cBhvr>
                                    </p:animEffect>
                                  </p:childTnLst>
                                </p:cTn>
                              </p:par>
                              <p:par>
                                <p:cTn id="25" presetID="12" presetClass="entr" presetSubtype="8" fill="hold" grpId="0" nodeType="withEffect">
                                  <p:stCondLst>
                                    <p:cond delay="4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ppt_x</p:attrName>
                                        </p:attrNameLst>
                                      </p:cBhvr>
                                      <p:tavLst>
                                        <p:tav tm="0">
                                          <p:val>
                                            <p:strVal val="#ppt_x-#ppt_w*1.125000"/>
                                          </p:val>
                                        </p:tav>
                                        <p:tav tm="100000">
                                          <p:val>
                                            <p:strVal val="#ppt_x"/>
                                          </p:val>
                                        </p:tav>
                                      </p:tavLst>
                                    </p:anim>
                                    <p:animEffect transition="in" filter="wipe(right)">
                                      <p:cBhvr>
                                        <p:cTn id="28" dur="500"/>
                                        <p:tgtEl>
                                          <p:spTgt spid="20"/>
                                        </p:tgtEl>
                                      </p:cBhvr>
                                    </p:animEffect>
                                  </p:childTnLst>
                                </p:cTn>
                              </p:par>
                              <p:par>
                                <p:cTn id="29" presetID="12" presetClass="entr" presetSubtype="8" fill="hold" grpId="0"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ppt_x</p:attrName>
                                        </p:attrNameLst>
                                      </p:cBhvr>
                                      <p:tavLst>
                                        <p:tav tm="0">
                                          <p:val>
                                            <p:strVal val="#ppt_x-#ppt_w*1.125000"/>
                                          </p:val>
                                        </p:tav>
                                        <p:tav tm="100000">
                                          <p:val>
                                            <p:strVal val="#ppt_x"/>
                                          </p:val>
                                        </p:tav>
                                      </p:tavLst>
                                    </p:anim>
                                    <p:animEffect transition="in" filter="wipe(right)">
                                      <p:cBhvr>
                                        <p:cTn id="32" dur="500"/>
                                        <p:tgtEl>
                                          <p:spTgt spid="13"/>
                                        </p:tgtEl>
                                      </p:cBhvr>
                                    </p:animEffect>
                                  </p:childTnLst>
                                </p:cTn>
                              </p:par>
                              <p:par>
                                <p:cTn id="33" presetID="12" presetClass="entr" presetSubtype="8" fill="hold" grpId="0" nodeType="withEffect">
                                  <p:stCondLst>
                                    <p:cond delay="8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ppt_x</p:attrName>
                                        </p:attrNameLst>
                                      </p:cBhvr>
                                      <p:tavLst>
                                        <p:tav tm="0">
                                          <p:val>
                                            <p:strVal val="#ppt_x-#ppt_w*1.125000"/>
                                          </p:val>
                                        </p:tav>
                                        <p:tav tm="100000">
                                          <p:val>
                                            <p:strVal val="#ppt_x"/>
                                          </p:val>
                                        </p:tav>
                                      </p:tavLst>
                                    </p:anim>
                                    <p:animEffect transition="in" filter="wipe(right)">
                                      <p:cBhvr>
                                        <p:cTn id="36" dur="500"/>
                                        <p:tgtEl>
                                          <p:spTgt spid="17"/>
                                        </p:tgtEl>
                                      </p:cBhvr>
                                    </p:animEffect>
                                  </p:childTnLst>
                                </p:cTn>
                              </p:par>
                              <p:par>
                                <p:cTn id="37" presetID="12" presetClass="entr" presetSubtype="8" fill="hold" grpId="0" nodeType="withEffect">
                                  <p:stCondLst>
                                    <p:cond delay="8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8" fill="hold" grpId="0" nodeType="withEffect">
                                  <p:stCondLst>
                                    <p:cond delay="12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par>
                                <p:cTn id="45" presetID="12" presetClass="entr" presetSubtype="8" fill="hold" grpId="0" nodeType="withEffect">
                                  <p:stCondLst>
                                    <p:cond delay="120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ppt_x</p:attrName>
                                        </p:attrNameLst>
                                      </p:cBhvr>
                                      <p:tavLst>
                                        <p:tav tm="0">
                                          <p:val>
                                            <p:strVal val="#ppt_x-#ppt_w*1.125000"/>
                                          </p:val>
                                        </p:tav>
                                        <p:tav tm="100000">
                                          <p:val>
                                            <p:strVal val="#ppt_x"/>
                                          </p:val>
                                        </p:tav>
                                      </p:tavLst>
                                    </p:anim>
                                    <p:animEffect transition="in" filter="wipe(right)">
                                      <p:cBhvr>
                                        <p:cTn id="48" dur="500"/>
                                        <p:tgtEl>
                                          <p:spTgt spid="22"/>
                                        </p:tgtEl>
                                      </p:cBhvr>
                                    </p:animEffect>
                                  </p:childTnLst>
                                </p:cTn>
                              </p:par>
                              <p:par>
                                <p:cTn id="49" presetID="12" presetClass="entr" presetSubtype="8" fill="hold" grpId="0" nodeType="withEffect">
                                  <p:stCondLst>
                                    <p:cond delay="12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ppt_x</p:attrName>
                                        </p:attrNameLst>
                                      </p:cBhvr>
                                      <p:tavLst>
                                        <p:tav tm="0">
                                          <p:val>
                                            <p:strVal val="#ppt_x-#ppt_w*1.125000"/>
                                          </p:val>
                                        </p:tav>
                                        <p:tav tm="100000">
                                          <p:val>
                                            <p:strVal val="#ppt_x"/>
                                          </p:val>
                                        </p:tav>
                                      </p:tavLst>
                                    </p:anim>
                                    <p:animEffect transition="in" filter="wipe(righ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ppt_x"/>
                                          </p:val>
                                        </p:tav>
                                        <p:tav tm="100000">
                                          <p:val>
                                            <p:strVal val="#ppt_x"/>
                                          </p:val>
                                        </p:tav>
                                      </p:tavLst>
                                    </p:anim>
                                    <p:anim calcmode="lin" valueType="num">
                                      <p:cBhvr additive="base">
                                        <p:cTn id="8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p:bldP spid="20" grpId="0"/>
      <p:bldP spid="21" grpId="0"/>
      <p:bldP spid="22" grpId="0"/>
      <p:bldP spid="23" grpId="0"/>
      <p:bldP spid="5" grpId="0"/>
      <p:bldP spid="9" grpId="0"/>
      <p:bldP spid="31" grpId="0"/>
      <p:bldP spid="2" grpId="0" bldLvl="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组合 16"/>
          <p:cNvGrpSpPr/>
          <p:nvPr/>
        </p:nvGrpSpPr>
        <p:grpSpPr>
          <a:xfrm>
            <a:off x="383998" y="807130"/>
            <a:ext cx="10433050" cy="5801995"/>
            <a:chOff x="642" y="1129"/>
            <a:chExt cx="16430" cy="9137"/>
          </a:xfrm>
        </p:grpSpPr>
        <p:pic>
          <p:nvPicPr>
            <p:cNvPr id="2" name="图片 1" descr="图片1_副本"/>
            <p:cNvPicPr>
              <a:picLocks noChangeAspect="1"/>
            </p:cNvPicPr>
            <p:nvPr/>
          </p:nvPicPr>
          <p:blipFill>
            <a:blip r:embed="rId1"/>
            <a:stretch>
              <a:fillRect/>
            </a:stretch>
          </p:blipFill>
          <p:spPr>
            <a:xfrm>
              <a:off x="2229" y="1129"/>
              <a:ext cx="12542" cy="9137"/>
            </a:xfrm>
            <a:prstGeom prst="rect">
              <a:avLst/>
            </a:prstGeom>
          </p:spPr>
        </p:pic>
        <p:sp>
          <p:nvSpPr>
            <p:cNvPr id="4" name="文本框 3"/>
            <p:cNvSpPr txBox="1"/>
            <p:nvPr/>
          </p:nvSpPr>
          <p:spPr>
            <a:xfrm>
              <a:off x="2716" y="9347"/>
              <a:ext cx="3064" cy="919"/>
            </a:xfrm>
            <a:prstGeom prst="rect">
              <a:avLst/>
            </a:prstGeom>
            <a:noFill/>
          </p:spPr>
          <p:txBody>
            <a:bodyPr wrap="square" rtlCol="0">
              <a:spAutoFit/>
            </a:bodyPr>
            <a:lstStyle/>
            <a:p>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setting</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 name="文本框 4"/>
            <p:cNvSpPr txBox="1"/>
            <p:nvPr/>
          </p:nvSpPr>
          <p:spPr>
            <a:xfrm>
              <a:off x="642" y="6508"/>
              <a:ext cx="6127" cy="919"/>
            </a:xfrm>
            <a:prstGeom prst="rect">
              <a:avLst/>
            </a:prstGeom>
            <a:noFill/>
          </p:spPr>
          <p:txBody>
            <a:bodyPr wrap="square" rtlCol="0">
              <a:spAutoFit/>
            </a:bodyPr>
            <a:lstStyle/>
            <a:p>
              <a:r>
                <a:rPr lang="en-US" altLang="zh-CN" sz="3200">
                  <a:latin typeface="Georgia" panose="02040502050405020303" pitchFamily="18" charset="0"/>
                  <a:ea typeface="华文新魏" panose="02010800040101010101" pitchFamily="2" charset="-122"/>
                  <a:cs typeface="Georgia" panose="02040502050405020303" pitchFamily="18" charset="0"/>
                </a:rPr>
                <a:t>inciting incident</a:t>
              </a:r>
              <a:endParaRPr lang="en-US" altLang="zh-CN" sz="3200">
                <a:latin typeface="Georgia" panose="02040502050405020303" pitchFamily="18" charset="0"/>
                <a:ea typeface="华文新魏" panose="02010800040101010101" pitchFamily="2" charset="-122"/>
                <a:cs typeface="Georgia" panose="02040502050405020303" pitchFamily="18" charset="0"/>
              </a:endParaRPr>
            </a:p>
          </p:txBody>
        </p:sp>
        <p:sp>
          <p:nvSpPr>
            <p:cNvPr id="6" name="文本框 5"/>
            <p:cNvSpPr txBox="1"/>
            <p:nvPr/>
          </p:nvSpPr>
          <p:spPr>
            <a:xfrm>
              <a:off x="4963" y="3891"/>
              <a:ext cx="3234" cy="1695"/>
            </a:xfrm>
            <a:prstGeom prst="rect">
              <a:avLst/>
            </a:prstGeom>
            <a:noFill/>
          </p:spPr>
          <p:txBody>
            <a:bodyPr wrap="square" rtlCol="0">
              <a:spAutoFit/>
            </a:bodyPr>
            <a:lstStyle/>
            <a:p>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Rising action</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 name="文本框 6"/>
            <p:cNvSpPr txBox="1"/>
            <p:nvPr/>
          </p:nvSpPr>
          <p:spPr>
            <a:xfrm>
              <a:off x="7178" y="1767"/>
              <a:ext cx="2644" cy="919"/>
            </a:xfrm>
            <a:prstGeom prst="rect">
              <a:avLst/>
            </a:prstGeom>
            <a:noFill/>
          </p:spPr>
          <p:txBody>
            <a:bodyPr wrap="square" rtlCol="0">
              <a:spAutoFit/>
            </a:bodyPr>
            <a:lstStyle/>
            <a:p>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Climax</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文本框 7"/>
            <p:cNvSpPr txBox="1"/>
            <p:nvPr/>
          </p:nvSpPr>
          <p:spPr>
            <a:xfrm>
              <a:off x="9461" y="2686"/>
              <a:ext cx="2420" cy="1695"/>
            </a:xfrm>
            <a:prstGeom prst="rect">
              <a:avLst/>
            </a:prstGeom>
            <a:noFill/>
          </p:spPr>
          <p:txBody>
            <a:bodyPr wrap="square" rtlCol="0">
              <a:spAutoFit/>
            </a:bodyPr>
            <a:lstStyle/>
            <a:p>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Falling action</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9" name="文本框 8"/>
            <p:cNvSpPr txBox="1"/>
            <p:nvPr/>
          </p:nvSpPr>
          <p:spPr>
            <a:xfrm>
              <a:off x="12651" y="3279"/>
              <a:ext cx="4421" cy="919"/>
            </a:xfrm>
            <a:prstGeom prst="rect">
              <a:avLst/>
            </a:prstGeom>
            <a:noFill/>
          </p:spPr>
          <p:txBody>
            <a:bodyPr wrap="square" rtlCol="0">
              <a:spAutoFit/>
            </a:bodyPr>
            <a:lstStyle/>
            <a:p>
              <a:r>
                <a:rPr lang="en-US" altLang="zh-CN" sz="3200" b="1" dirty="0">
                  <a:latin typeface="Times New Roman" panose="02020603050405020304" pitchFamily="18" charset="0"/>
                  <a:ea typeface="华文新魏" panose="02010800040101010101" pitchFamily="2" charset="-122"/>
                  <a:cs typeface="Times New Roman" panose="02020603050405020304" pitchFamily="18" charset="0"/>
                </a:rPr>
                <a:t>Resolution</a:t>
              </a:r>
              <a:endParaRPr lang="en-US" altLang="zh-CN" sz="3200" b="1" dirty="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0" name="文本框 9"/>
            <p:cNvSpPr txBox="1"/>
            <p:nvPr/>
          </p:nvSpPr>
          <p:spPr>
            <a:xfrm>
              <a:off x="10800" y="6508"/>
              <a:ext cx="4421" cy="919"/>
            </a:xfrm>
            <a:prstGeom prst="rect">
              <a:avLst/>
            </a:prstGeom>
            <a:noFill/>
          </p:spPr>
          <p:txBody>
            <a:bodyPr wrap="square" rtlCol="0">
              <a:spAutoFit/>
            </a:bodyPr>
            <a:lstStyle/>
            <a:p>
              <a:r>
                <a:rPr lang="en-US" altLang="zh-CN" sz="3200" b="1" dirty="0">
                  <a:latin typeface="Times New Roman" panose="02020603050405020304" pitchFamily="18" charset="0"/>
                  <a:ea typeface="华文新魏" panose="02010800040101010101" pitchFamily="2" charset="-122"/>
                  <a:cs typeface="Times New Roman" panose="02020603050405020304" pitchFamily="18" charset="0"/>
                </a:rPr>
                <a:t>Denouncement</a:t>
              </a:r>
              <a:endParaRPr lang="en-US" altLang="zh-CN" sz="3200" b="1" dirty="0">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15386" name="文本框 15385"/>
          <p:cNvSpPr txBox="1"/>
          <p:nvPr/>
        </p:nvSpPr>
        <p:spPr>
          <a:xfrm>
            <a:off x="2952140" y="5395084"/>
            <a:ext cx="5119879" cy="1383665"/>
          </a:xfrm>
          <a:prstGeom prst="rect">
            <a:avLst/>
          </a:prstGeom>
          <a:solidFill>
            <a:schemeClr val="accent2">
              <a:lumMod val="20000"/>
              <a:lumOff val="80000"/>
            </a:schemeClr>
          </a:solidFill>
          <a:ln w="9525">
            <a:solidFill>
              <a:schemeClr val="accent2">
                <a:lumMod val="20000"/>
                <a:lumOff val="80000"/>
              </a:schemeClr>
            </a:solidFill>
          </a:ln>
        </p:spPr>
        <p:txBody>
          <a:bodyPr wrap="square" anchor="t">
            <a:spAutoFit/>
          </a:bodyPr>
          <a:lstStyle/>
          <a:p>
            <a:pPr algn="just"/>
            <a:r>
              <a:rPr lang="en-US" altLang="zh-CN" sz="2800" dirty="0">
                <a:latin typeface="Times New Roman" panose="02020603050405020304" pitchFamily="18" charset="0"/>
              </a:rPr>
              <a:t>At a  _________</a:t>
            </a:r>
            <a:r>
              <a:rPr lang="en-US" altLang="zh-CN" sz="2800" dirty="0">
                <a:latin typeface="Times New Roman" panose="02020603050405020304" pitchFamily="18" charset="0"/>
                <a:sym typeface="+mn-ea"/>
              </a:rPr>
              <a:t>____</a:t>
            </a:r>
            <a:r>
              <a:rPr lang="en-US" altLang="zh-CN" sz="2800" dirty="0">
                <a:latin typeface="Times New Roman" panose="02020603050405020304" pitchFamily="18" charset="0"/>
              </a:rPr>
              <a:t>, Aamir found a flip-flop of him __________ .</a:t>
            </a:r>
            <a:endParaRPr lang="en-US" altLang="zh-CN" sz="2800" dirty="0">
              <a:latin typeface="Times New Roman" panose="02020603050405020304" pitchFamily="18" charset="0"/>
            </a:endParaRPr>
          </a:p>
        </p:txBody>
      </p:sp>
      <p:sp>
        <p:nvSpPr>
          <p:cNvPr id="15398" name="文本框 15397"/>
          <p:cNvSpPr txBox="1"/>
          <p:nvPr/>
        </p:nvSpPr>
        <p:spPr>
          <a:xfrm>
            <a:off x="4147185" y="5391785"/>
            <a:ext cx="2496185" cy="521970"/>
          </a:xfrm>
          <a:prstGeom prst="rect">
            <a:avLst/>
          </a:prstGeom>
          <a:noFill/>
          <a:ln w="9525">
            <a:noFill/>
          </a:ln>
        </p:spPr>
        <p:txBody>
          <a:bodyPr wrap="square" anchor="t">
            <a:spAutoFit/>
          </a:bodyPr>
          <a:lstStyle/>
          <a:p>
            <a:r>
              <a:rPr lang="en-US" altLang="zh-CN" sz="2800" b="1" dirty="0">
                <a:solidFill>
                  <a:srgbClr val="FF0000"/>
                </a:solidFill>
                <a:latin typeface="Times New Roman" panose="02020603050405020304" pitchFamily="18" charset="0"/>
              </a:rPr>
              <a:t>railway station</a:t>
            </a:r>
            <a:endParaRPr lang="en-US" altLang="zh-CN" sz="2800" b="1" dirty="0">
              <a:solidFill>
                <a:srgbClr val="FF0000"/>
              </a:solidFill>
              <a:latin typeface="Times New Roman" panose="02020603050405020304" pitchFamily="18" charset="0"/>
            </a:endParaRPr>
          </a:p>
        </p:txBody>
      </p:sp>
      <p:sp>
        <p:nvSpPr>
          <p:cNvPr id="15388" name="文本框 15387"/>
          <p:cNvSpPr txBox="1"/>
          <p:nvPr/>
        </p:nvSpPr>
        <p:spPr>
          <a:xfrm>
            <a:off x="94411" y="3620122"/>
            <a:ext cx="4751620" cy="953135"/>
          </a:xfrm>
          <a:prstGeom prst="rect">
            <a:avLst/>
          </a:prstGeom>
          <a:solidFill>
            <a:schemeClr val="accent2">
              <a:lumMod val="20000"/>
              <a:lumOff val="80000"/>
            </a:schemeClr>
          </a:solidFill>
          <a:ln w="9525">
            <a:noFill/>
          </a:ln>
        </p:spPr>
        <p:txBody>
          <a:bodyPr wrap="square">
            <a:spAutoFit/>
          </a:bodyPr>
          <a:lstStyle/>
          <a:p>
            <a:pPr algn="just"/>
            <a:r>
              <a:rPr lang="en-US" altLang="zh-CN" sz="2800" dirty="0">
                <a:latin typeface="Times New Roman" panose="02020603050405020304" pitchFamily="18" charset="0"/>
              </a:rPr>
              <a:t>He noticed a boy wearing   _________________</a:t>
            </a:r>
            <a:r>
              <a:rPr lang="en-US" altLang="zh-CN" sz="2800" dirty="0">
                <a:latin typeface="Times New Roman" panose="02020603050405020304" pitchFamily="18" charset="0"/>
                <a:sym typeface="+mn-ea"/>
              </a:rPr>
              <a:t>______</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p:txBody>
      </p:sp>
      <p:sp>
        <p:nvSpPr>
          <p:cNvPr id="11" name="文本框 10"/>
          <p:cNvSpPr txBox="1"/>
          <p:nvPr/>
        </p:nvSpPr>
        <p:spPr>
          <a:xfrm>
            <a:off x="136310" y="4020389"/>
            <a:ext cx="4215765" cy="521970"/>
          </a:xfrm>
          <a:prstGeom prst="rect">
            <a:avLst/>
          </a:prstGeom>
          <a:noFill/>
          <a:ln w="9525">
            <a:noFill/>
          </a:ln>
        </p:spPr>
        <p:txBody>
          <a:bodyPr wrap="none" anchor="t">
            <a:spAutoFit/>
          </a:bodyPr>
          <a:lstStyle/>
          <a:p>
            <a:pPr algn="just"/>
            <a:r>
              <a:rPr lang="en-US" altLang="zh-CN" sz="2800" b="1" dirty="0">
                <a:solidFill>
                  <a:srgbClr val="FF0000"/>
                </a:solidFill>
                <a:latin typeface="Times New Roman" panose="02020603050405020304" pitchFamily="18" charset="0"/>
              </a:rPr>
              <a:t>perfect black leather shoes</a:t>
            </a:r>
            <a:endParaRPr lang="en-US" altLang="zh-CN" sz="2800" b="1" dirty="0">
              <a:solidFill>
                <a:srgbClr val="FF0000"/>
              </a:solidFill>
              <a:latin typeface="Times New Roman" panose="02020603050405020304" pitchFamily="18" charset="0"/>
            </a:endParaRPr>
          </a:p>
        </p:txBody>
      </p:sp>
      <p:sp>
        <p:nvSpPr>
          <p:cNvPr id="15389" name="文本框 15388"/>
          <p:cNvSpPr txBox="1"/>
          <p:nvPr/>
        </p:nvSpPr>
        <p:spPr>
          <a:xfrm>
            <a:off x="182119" y="1751965"/>
            <a:ext cx="5614511" cy="953135"/>
          </a:xfrm>
          <a:prstGeom prst="rect">
            <a:avLst/>
          </a:prstGeom>
          <a:solidFill>
            <a:schemeClr val="accent2">
              <a:lumMod val="20000"/>
              <a:lumOff val="80000"/>
            </a:schemeClr>
          </a:solidFill>
          <a:ln w="9525">
            <a:noFill/>
          </a:ln>
        </p:spPr>
        <p:txBody>
          <a:bodyPr wrap="square" anchor="t">
            <a:spAutoFit/>
          </a:bodyPr>
          <a:lstStyle/>
          <a:p>
            <a:r>
              <a:rPr lang="en-US" altLang="zh-CN" sz="2800" dirty="0">
                <a:latin typeface="Times New Roman" panose="02020603050405020304" pitchFamily="18" charset="0"/>
              </a:rPr>
              <a:t>One of the boy’s shoes __________ when the train pulled away.</a:t>
            </a:r>
            <a:endParaRPr lang="en-US" altLang="zh-CN" sz="2800" dirty="0">
              <a:latin typeface="Times New Roman" panose="02020603050405020304" pitchFamily="18" charset="0"/>
            </a:endParaRPr>
          </a:p>
        </p:txBody>
      </p:sp>
      <p:sp>
        <p:nvSpPr>
          <p:cNvPr id="15403" name="文本框 15402"/>
          <p:cNvSpPr txBox="1"/>
          <p:nvPr/>
        </p:nvSpPr>
        <p:spPr>
          <a:xfrm>
            <a:off x="3799205" y="1732280"/>
            <a:ext cx="1308100" cy="521970"/>
          </a:xfrm>
          <a:prstGeom prst="rect">
            <a:avLst/>
          </a:prstGeom>
          <a:noFill/>
          <a:ln w="9525">
            <a:noFill/>
          </a:ln>
        </p:spPr>
        <p:txBody>
          <a:bodyPr wrap="square" anchor="t">
            <a:spAutoFit/>
          </a:bodyPr>
          <a:lstStyle/>
          <a:p>
            <a:r>
              <a:rPr lang="en-US" altLang="zh-CN" sz="2800" b="1" dirty="0">
                <a:solidFill>
                  <a:srgbClr val="FF0000"/>
                </a:solidFill>
                <a:latin typeface="Times New Roman" panose="02020603050405020304" pitchFamily="18" charset="0"/>
              </a:rPr>
              <a:t>fell off</a:t>
            </a:r>
            <a:endParaRPr lang="en-US" altLang="zh-CN" sz="2800" b="1" dirty="0">
              <a:solidFill>
                <a:srgbClr val="FF0000"/>
              </a:solidFill>
              <a:latin typeface="Times New Roman" panose="02020603050405020304" pitchFamily="18" charset="0"/>
            </a:endParaRPr>
          </a:p>
        </p:txBody>
      </p:sp>
      <p:pic>
        <p:nvPicPr>
          <p:cNvPr id="22" name="图片 21"/>
          <p:cNvPicPr>
            <a:picLocks noChangeAspect="1"/>
          </p:cNvPicPr>
          <p:nvPr/>
        </p:nvPicPr>
        <p:blipFill>
          <a:blip r:embed="rId2">
            <a:clrChange>
              <a:clrFrom>
                <a:srgbClr val="F6F6F6">
                  <a:alpha val="100000"/>
                </a:srgbClr>
              </a:clrFrom>
              <a:clrTo>
                <a:srgbClr val="F6F6F6">
                  <a:alpha val="100000"/>
                  <a:alpha val="0"/>
                </a:srgbClr>
              </a:clrTo>
            </a:clrChange>
          </a:blip>
          <a:stretch>
            <a:fillRect/>
          </a:stretch>
        </p:blipFill>
        <p:spPr>
          <a:xfrm>
            <a:off x="8757743" y="3011853"/>
            <a:ext cx="1767840" cy="2159000"/>
          </a:xfrm>
          <a:prstGeom prst="rect">
            <a:avLst/>
          </a:prstGeom>
        </p:spPr>
      </p:pic>
      <p:sp>
        <p:nvSpPr>
          <p:cNvPr id="19" name="文本框 15385"/>
          <p:cNvSpPr txBox="1"/>
          <p:nvPr/>
        </p:nvSpPr>
        <p:spPr>
          <a:xfrm>
            <a:off x="7006254" y="178956"/>
            <a:ext cx="4108820" cy="1814830"/>
          </a:xfrm>
          <a:prstGeom prst="rect">
            <a:avLst/>
          </a:prstGeom>
          <a:solidFill>
            <a:schemeClr val="accent2">
              <a:lumMod val="20000"/>
              <a:lumOff val="80000"/>
            </a:schemeClr>
          </a:solidFill>
          <a:ln w="9525">
            <a:solidFill>
              <a:schemeClr val="accent2">
                <a:lumMod val="20000"/>
                <a:lumOff val="80000"/>
              </a:schemeClr>
            </a:solidFill>
          </a:ln>
        </p:spPr>
        <p:txBody>
          <a:bodyPr wrap="square" anchor="t">
            <a:spAutoFit/>
          </a:bodyPr>
          <a:lstStyle/>
          <a:p>
            <a:pPr algn="just"/>
            <a:r>
              <a:rPr lang="en-US" altLang="zh-CN" sz="2800" dirty="0">
                <a:latin typeface="Times New Roman" panose="02020603050405020304" pitchFamily="18" charset="0"/>
              </a:rPr>
              <a:t>Aamir picked the shoe up and tried to ____________, but failed. Then he  ___________________.</a:t>
            </a:r>
            <a:endParaRPr lang="en-US" altLang="zh-CN" sz="2800" dirty="0">
              <a:latin typeface="Times New Roman" panose="02020603050405020304" pitchFamily="18" charset="0"/>
            </a:endParaRPr>
          </a:p>
        </p:txBody>
      </p:sp>
      <p:sp>
        <p:nvSpPr>
          <p:cNvPr id="20" name="文本框 10"/>
          <p:cNvSpPr txBox="1"/>
          <p:nvPr/>
        </p:nvSpPr>
        <p:spPr>
          <a:xfrm>
            <a:off x="6670733" y="561903"/>
            <a:ext cx="4905375" cy="1383665"/>
          </a:xfrm>
          <a:prstGeom prst="rect">
            <a:avLst/>
          </a:prstGeom>
          <a:noFill/>
          <a:ln w="9525">
            <a:noFill/>
          </a:ln>
        </p:spPr>
        <p:txBody>
          <a:bodyPr wrap="none" anchor="t">
            <a:spAutoFit/>
          </a:bodyPr>
          <a:lstStyle/>
          <a:p>
            <a:pPr algn="just"/>
            <a:r>
              <a:rPr lang="en-US" altLang="zh-CN" sz="2800" b="1" dirty="0">
                <a:solidFill>
                  <a:srgbClr val="FF0000"/>
                </a:solidFill>
                <a:latin typeface="Times New Roman" panose="02020603050405020304" pitchFamily="18" charset="0"/>
              </a:rPr>
              <a:t>                       pass it to the boy</a:t>
            </a:r>
            <a:endParaRPr lang="en-US" altLang="zh-CN" sz="2800" b="1" dirty="0">
              <a:solidFill>
                <a:srgbClr val="FF0000"/>
              </a:solidFill>
              <a:latin typeface="Times New Roman" panose="02020603050405020304" pitchFamily="18" charset="0"/>
            </a:endParaRPr>
          </a:p>
          <a:p>
            <a:pPr algn="just"/>
            <a:r>
              <a:rPr lang="en-US" altLang="zh-CN" sz="2800" b="1" dirty="0">
                <a:solidFill>
                  <a:srgbClr val="FF0000"/>
                </a:solidFill>
                <a:latin typeface="Times New Roman" panose="02020603050405020304" pitchFamily="18" charset="0"/>
              </a:rPr>
              <a:t>              </a:t>
            </a:r>
            <a:endParaRPr lang="en-US" altLang="zh-CN" sz="2800" b="1" dirty="0">
              <a:solidFill>
                <a:srgbClr val="FF0000"/>
              </a:solidFill>
              <a:latin typeface="Times New Roman" panose="02020603050405020304" pitchFamily="18" charset="0"/>
            </a:endParaRPr>
          </a:p>
          <a:p>
            <a:pPr algn="just"/>
            <a:r>
              <a:rPr lang="en-US" altLang="zh-CN" sz="2800" b="1" dirty="0">
                <a:solidFill>
                  <a:srgbClr val="FF0000"/>
                </a:solidFill>
                <a:latin typeface="Times New Roman" panose="02020603050405020304" pitchFamily="18" charset="0"/>
              </a:rPr>
              <a:t>    threw the shoe onto the train</a:t>
            </a:r>
            <a:endParaRPr lang="en-US" altLang="zh-CN" sz="2800" b="1" dirty="0">
              <a:solidFill>
                <a:srgbClr val="FF0000"/>
              </a:solidFill>
              <a:latin typeface="Times New Roman" panose="02020603050405020304" pitchFamily="18" charset="0"/>
            </a:endParaRPr>
          </a:p>
        </p:txBody>
      </p:sp>
      <p:sp>
        <p:nvSpPr>
          <p:cNvPr id="23" name="文本框 15397"/>
          <p:cNvSpPr txBox="1"/>
          <p:nvPr/>
        </p:nvSpPr>
        <p:spPr>
          <a:xfrm>
            <a:off x="4695825" y="4712970"/>
            <a:ext cx="3350260" cy="583565"/>
          </a:xfrm>
          <a:prstGeom prst="rect">
            <a:avLst/>
          </a:prstGeom>
          <a:solidFill>
            <a:schemeClr val="accent6">
              <a:lumMod val="20000"/>
              <a:lumOff val="80000"/>
            </a:schemeClr>
          </a:solidFill>
          <a:ln w="9525">
            <a:noFill/>
          </a:ln>
        </p:spPr>
        <p:txBody>
          <a:bodyPr wrap="square" anchor="t">
            <a:spAutoFit/>
          </a:bodyPr>
          <a:lstStyle/>
          <a:p>
            <a:r>
              <a:rPr lang="en-US" altLang="zh-CN" sz="3200" b="1" dirty="0">
                <a:latin typeface="Times New Roman" panose="02020603050405020304" pitchFamily="18" charset="0"/>
              </a:rPr>
              <a:t>sad; in low spirits</a:t>
            </a:r>
            <a:endParaRPr lang="en-US" altLang="zh-CN" sz="3200" b="1" dirty="0">
              <a:latin typeface="Times New Roman" panose="02020603050405020304" pitchFamily="18" charset="0"/>
            </a:endParaRPr>
          </a:p>
        </p:txBody>
      </p:sp>
      <p:sp>
        <p:nvSpPr>
          <p:cNvPr id="12" name="下箭头 11"/>
          <p:cNvSpPr/>
          <p:nvPr/>
        </p:nvSpPr>
        <p:spPr>
          <a:xfrm rot="10800000">
            <a:off x="5653085" y="4008051"/>
            <a:ext cx="485775" cy="6898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4" name="文本框 15397"/>
          <p:cNvSpPr txBox="1"/>
          <p:nvPr/>
        </p:nvSpPr>
        <p:spPr>
          <a:xfrm>
            <a:off x="5027295" y="3394710"/>
            <a:ext cx="1807210" cy="583565"/>
          </a:xfrm>
          <a:prstGeom prst="rect">
            <a:avLst/>
          </a:prstGeom>
          <a:solidFill>
            <a:schemeClr val="accent6">
              <a:lumMod val="20000"/>
              <a:lumOff val="80000"/>
            </a:schemeClr>
          </a:solidFill>
          <a:ln w="9525">
            <a:noFill/>
          </a:ln>
        </p:spPr>
        <p:txBody>
          <a:bodyPr wrap="square" anchor="t">
            <a:spAutoFit/>
          </a:bodyPr>
          <a:lstStyle/>
          <a:p>
            <a:r>
              <a:rPr lang="en-US" altLang="zh-CN" sz="3200" b="1" dirty="0">
                <a:latin typeface="Times New Roman" panose="02020603050405020304" pitchFamily="18" charset="0"/>
              </a:rPr>
              <a:t>attracted</a:t>
            </a:r>
            <a:endParaRPr lang="en-US" altLang="zh-CN" sz="3200" b="1" dirty="0">
              <a:latin typeface="Times New Roman" panose="02020603050405020304" pitchFamily="18" charset="0"/>
            </a:endParaRPr>
          </a:p>
        </p:txBody>
      </p:sp>
      <p:sp>
        <p:nvSpPr>
          <p:cNvPr id="25" name="下箭头 24"/>
          <p:cNvSpPr/>
          <p:nvPr/>
        </p:nvSpPr>
        <p:spPr>
          <a:xfrm rot="10800000">
            <a:off x="6460422" y="2632304"/>
            <a:ext cx="485775" cy="6898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6" name="文本框 15397"/>
          <p:cNvSpPr txBox="1"/>
          <p:nvPr/>
        </p:nvSpPr>
        <p:spPr>
          <a:xfrm>
            <a:off x="6226810" y="1969135"/>
            <a:ext cx="1510665" cy="583565"/>
          </a:xfrm>
          <a:prstGeom prst="rect">
            <a:avLst/>
          </a:prstGeom>
          <a:solidFill>
            <a:schemeClr val="accent6">
              <a:lumMod val="20000"/>
              <a:lumOff val="80000"/>
            </a:schemeClr>
          </a:solidFill>
          <a:ln w="9525">
            <a:noFill/>
          </a:ln>
        </p:spPr>
        <p:txBody>
          <a:bodyPr wrap="square" anchor="t">
            <a:spAutoFit/>
          </a:bodyPr>
          <a:lstStyle/>
          <a:p>
            <a:r>
              <a:rPr lang="en-US" altLang="zh-CN" sz="3200" b="1" dirty="0">
                <a:latin typeface="Times New Roman" panose="02020603050405020304" pitchFamily="18" charset="0"/>
              </a:rPr>
              <a:t>excited</a:t>
            </a:r>
            <a:endParaRPr lang="en-US" altLang="zh-CN" sz="3200" b="1" dirty="0">
              <a:latin typeface="Times New Roman" panose="02020603050405020304" pitchFamily="18" charset="0"/>
            </a:endParaRPr>
          </a:p>
        </p:txBody>
      </p:sp>
      <p:sp>
        <p:nvSpPr>
          <p:cNvPr id="27" name="文本框 26"/>
          <p:cNvSpPr txBox="1"/>
          <p:nvPr/>
        </p:nvSpPr>
        <p:spPr>
          <a:xfrm>
            <a:off x="2961005" y="6227445"/>
            <a:ext cx="2097405" cy="521970"/>
          </a:xfrm>
          <a:prstGeom prst="rect">
            <a:avLst/>
          </a:prstGeom>
          <a:noFill/>
          <a:ln w="9525">
            <a:noFill/>
          </a:ln>
        </p:spPr>
        <p:txBody>
          <a:bodyPr wrap="square" anchor="t">
            <a:spAutoFit/>
          </a:bodyPr>
          <a:lstStyle/>
          <a:p>
            <a:r>
              <a:rPr lang="en-US" altLang="zh-CN" sz="2800" b="1" dirty="0">
                <a:solidFill>
                  <a:srgbClr val="FF0000"/>
                </a:solidFill>
                <a:latin typeface="Times New Roman" panose="02020603050405020304" pitchFamily="18" charset="0"/>
              </a:rPr>
              <a:t>was broken</a:t>
            </a:r>
            <a:endParaRPr lang="en-US" altLang="zh-CN" sz="2800" b="1" dirty="0">
              <a:solidFill>
                <a:srgbClr val="FF0000"/>
              </a:solidFill>
              <a:latin typeface="Times New Roman" panose="02020603050405020304" pitchFamily="18" charset="0"/>
            </a:endParaRPr>
          </a:p>
        </p:txBody>
      </p:sp>
      <p:pic>
        <p:nvPicPr>
          <p:cNvPr id="14" name="图形 13" descr="气球 纯色填充"/>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0257" y="5568360"/>
            <a:ext cx="914400" cy="914400"/>
          </a:xfrm>
          <a:prstGeom prst="rect">
            <a:avLst/>
          </a:prstGeom>
        </p:spPr>
      </p:pic>
      <p:sp>
        <p:nvSpPr>
          <p:cNvPr id="15" name="文本框 14"/>
          <p:cNvSpPr txBox="1"/>
          <p:nvPr/>
        </p:nvSpPr>
        <p:spPr>
          <a:xfrm>
            <a:off x="461645" y="283210"/>
            <a:ext cx="3936365" cy="64516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1: Read for plot</a:t>
            </a:r>
            <a:endParaRPr lang="en-US" altLang="zh-CN" sz="3600" b="1">
              <a:latin typeface="Arial Narrow" panose="020B0606020202030204" charset="0"/>
              <a:cs typeface="Arial Narrow" panose="020B0606020202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86"/>
                                        </p:tgtEl>
                                        <p:attrNameLst>
                                          <p:attrName>style.visibility</p:attrName>
                                        </p:attrNameLst>
                                      </p:cBhvr>
                                      <p:to>
                                        <p:strVal val="visible"/>
                                      </p:to>
                                    </p:set>
                                    <p:animEffect transition="in" filter="box(in)">
                                      <p:cBhvr>
                                        <p:cTn id="12" dur="2000"/>
                                        <p:tgtEl>
                                          <p:spTgt spid="1538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2000" fill="hold">
                                          <p:stCondLst>
                                            <p:cond delay="0"/>
                                          </p:stCondLst>
                                        </p:cTn>
                                        <p:tgtEl>
                                          <p:spTgt spid="15398"/>
                                        </p:tgtEl>
                                        <p:attrNameLst>
                                          <p:attrName>style.visibility</p:attrName>
                                        </p:attrNameLst>
                                      </p:cBhvr>
                                      <p:to>
                                        <p:strVal val="visible"/>
                                      </p:to>
                                    </p:set>
                                    <p:animEffect transition="in" filter="box(in)">
                                      <p:cBhvr>
                                        <p:cTn id="17" dur="2000"/>
                                        <p:tgtEl>
                                          <p:spTgt spid="1539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2000"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88"/>
                                        </p:tgtEl>
                                        <p:attrNameLst>
                                          <p:attrName>style.visibility</p:attrName>
                                        </p:attrNameLst>
                                      </p:cBhvr>
                                      <p:to>
                                        <p:strVal val="visible"/>
                                      </p:to>
                                    </p:set>
                                    <p:animEffect transition="in" filter="box(in)">
                                      <p:cBhvr>
                                        <p:cTn id="27" dur="2000"/>
                                        <p:tgtEl>
                                          <p:spTgt spid="1538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00"/>
                                        <p:tgtEl>
                                          <p:spTgt spid="11">
                                            <p:txEl>
                                              <p:pRg st="0" end="0"/>
                                            </p:txEl>
                                          </p:spTgt>
                                        </p:tgtEl>
                                      </p:cBhvr>
                                    </p:animEffect>
                                    <p:anim calcmode="lin" valueType="num">
                                      <p:cBhvr>
                                        <p:cTn id="3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389"/>
                                        </p:tgtEl>
                                        <p:attrNameLst>
                                          <p:attrName>style.visibility</p:attrName>
                                        </p:attrNameLst>
                                      </p:cBhvr>
                                      <p:to>
                                        <p:strVal val="visible"/>
                                      </p:to>
                                    </p:set>
                                    <p:animEffect transition="in" filter="box(in)">
                                      <p:cBhvr>
                                        <p:cTn id="39" dur="2000"/>
                                        <p:tgtEl>
                                          <p:spTgt spid="1538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5403">
                                            <p:txEl>
                                              <p:pRg st="0" end="0"/>
                                            </p:txEl>
                                          </p:spTgt>
                                        </p:tgtEl>
                                        <p:attrNameLst>
                                          <p:attrName>style.visibility</p:attrName>
                                        </p:attrNameLst>
                                      </p:cBhvr>
                                      <p:to>
                                        <p:strVal val="visible"/>
                                      </p:to>
                                    </p:set>
                                    <p:animEffect transition="in" filter="fade">
                                      <p:cBhvr>
                                        <p:cTn id="44" dur="1000"/>
                                        <p:tgtEl>
                                          <p:spTgt spid="15403">
                                            <p:txEl>
                                              <p:pRg st="0" end="0"/>
                                            </p:txEl>
                                          </p:spTgt>
                                        </p:tgtEl>
                                      </p:cBhvr>
                                    </p:animEffect>
                                    <p:anim calcmode="lin" valueType="num">
                                      <p:cBhvr>
                                        <p:cTn id="45" dur="1000" fill="hold"/>
                                        <p:tgtEl>
                                          <p:spTgt spid="1540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5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ox(in)">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0">
                                            <p:txEl>
                                              <p:pRg st="0" end="0"/>
                                            </p:txEl>
                                          </p:spTgt>
                                        </p:tgtEl>
                                        <p:attrNameLst>
                                          <p:attrName>style.visibility</p:attrName>
                                        </p:attrNameLst>
                                      </p:cBhvr>
                                      <p:to>
                                        <p:strVal val="visible"/>
                                      </p:to>
                                    </p:set>
                                    <p:animEffect transition="in" filter="blinds(horizontal)">
                                      <p:cBhvr>
                                        <p:cTn id="56" dur="500"/>
                                        <p:tgtEl>
                                          <p:spTgt spid="20">
                                            <p:txEl>
                                              <p:pRg st="0" end="0"/>
                                            </p:txEl>
                                          </p:spTgt>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animEffect transition="in" filter="blinds(horizontal)">
                                      <p:cBhvr>
                                        <p:cTn id="59" dur="500"/>
                                        <p:tgtEl>
                                          <p:spTgt spid="20">
                                            <p:txEl>
                                              <p:pRg st="1" end="1"/>
                                            </p:txEl>
                                          </p:spTgt>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0">
                                            <p:txEl>
                                              <p:pRg st="2" end="2"/>
                                            </p:txEl>
                                          </p:spTgt>
                                        </p:tgtEl>
                                        <p:attrNameLst>
                                          <p:attrName>style.visibility</p:attrName>
                                        </p:attrNameLst>
                                      </p:cBhvr>
                                      <p:to>
                                        <p:strVal val="visible"/>
                                      </p:to>
                                    </p:set>
                                    <p:animEffect transition="in" filter="blinds(horizontal)">
                                      <p:cBhvr>
                                        <p:cTn id="62" dur="500"/>
                                        <p:tgtEl>
                                          <p:spTgt spid="20">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2000" fill="hold">
                                          <p:stCondLst>
                                            <p:cond delay="0"/>
                                          </p:stCondLst>
                                        </p:cTn>
                                        <p:tgtEl>
                                          <p:spTgt spid="23"/>
                                        </p:tgtEl>
                                        <p:attrNameLst>
                                          <p:attrName>style.visibility</p:attrName>
                                        </p:attrNameLst>
                                      </p:cBhvr>
                                      <p:to>
                                        <p:strVal val="visible"/>
                                      </p:to>
                                    </p:set>
                                    <p:animEffect transition="in" filter="box(in)">
                                      <p:cBhvr>
                                        <p:cTn id="67" dur="2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2000" fill="hold">
                                          <p:stCondLst>
                                            <p:cond delay="0"/>
                                          </p:stCondLst>
                                        </p:cTn>
                                        <p:tgtEl>
                                          <p:spTgt spid="24"/>
                                        </p:tgtEl>
                                        <p:attrNameLst>
                                          <p:attrName>style.visibility</p:attrName>
                                        </p:attrNameLst>
                                      </p:cBhvr>
                                      <p:to>
                                        <p:strVal val="visible"/>
                                      </p:to>
                                    </p:set>
                                    <p:animEffect transition="in" filter="box(in)">
                                      <p:cBhvr>
                                        <p:cTn id="77" dur="20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grpId="0" nodeType="clickEffect">
                                  <p:stCondLst>
                                    <p:cond delay="0"/>
                                  </p:stCondLst>
                                  <p:childTnLst>
                                    <p:set>
                                      <p:cBhvr>
                                        <p:cTn id="86" dur="2000" fill="hold">
                                          <p:stCondLst>
                                            <p:cond delay="0"/>
                                          </p:stCondLst>
                                        </p:cTn>
                                        <p:tgtEl>
                                          <p:spTgt spid="26"/>
                                        </p:tgtEl>
                                        <p:attrNameLst>
                                          <p:attrName>style.visibility</p:attrName>
                                        </p:attrNameLst>
                                      </p:cBhvr>
                                      <p:to>
                                        <p:strVal val="visible"/>
                                      </p:to>
                                    </p:set>
                                    <p:animEffect transition="in" filter="box(in)">
                                      <p:cBhvr>
                                        <p:cTn id="87" dur="20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ox(in)">
                                      <p:cBhvr>
                                        <p:cTn id="9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6" grpId="0" bldLvl="0" animBg="1"/>
      <p:bldP spid="15398" grpId="0"/>
      <p:bldP spid="15388" grpId="0" bldLvl="0" animBg="1"/>
      <p:bldP spid="15389" grpId="0" bldLvl="0" animBg="1"/>
      <p:bldP spid="19" grpId="0" bldLvl="0" animBg="1"/>
      <p:bldP spid="23" grpId="0" bldLvl="0" animBg="1"/>
      <p:bldP spid="12" grpId="0" bldLvl="0" animBg="1"/>
      <p:bldP spid="24" grpId="0" bldLvl="0" animBg="1"/>
      <p:bldP spid="25" grpId="0" bldLvl="0" animBg="1"/>
      <p:bldP spid="26" grpId="0" bldLvl="0" animBg="1"/>
      <p:bldP spid="27" grpId="0"/>
      <p:bldP spid="20" grpId="0" bldLvl="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91845" y="2094865"/>
            <a:ext cx="10058400" cy="3435985"/>
          </a:xfrm>
          <a:ln w="38100">
            <a:solidFill>
              <a:schemeClr val="tx2">
                <a:lumMod val="60000"/>
                <a:lumOff val="40000"/>
              </a:schemeClr>
            </a:solidFill>
          </a:ln>
        </p:spPr>
        <p:txBody>
          <a:bodyPr>
            <a:normAutofit/>
          </a:bodyPr>
          <a:lstStyle/>
          <a:p>
            <a:pPr marL="0" indent="0">
              <a:buNone/>
            </a:pPr>
            <a:r>
              <a:rPr lang="en-US" altLang="zh-CN" sz="3200" b="1" dirty="0">
                <a:solidFill>
                  <a:srgbClr val="AB2400"/>
                </a:solidFill>
                <a:latin typeface="Times New Roman" panose="02020603050405020304" pitchFamily="18" charset="0"/>
                <a:cs typeface="Times New Roman" panose="02020603050405020304" pitchFamily="18" charset="0"/>
              </a:rPr>
              <a:t>Categoraize: </a:t>
            </a:r>
            <a:r>
              <a:rPr lang="en-US" altLang="zh-CN" sz="2800" b="1" dirty="0">
                <a:solidFill>
                  <a:srgbClr val="AB2400"/>
                </a:solidFill>
                <a:latin typeface="Times New Roman" panose="02020603050405020304" pitchFamily="18" charset="0"/>
                <a:cs typeface="Times New Roman" panose="02020603050405020304" pitchFamily="18" charset="0"/>
              </a:rPr>
              <a:t>divide the underlined words into different groups</a:t>
            </a:r>
            <a:endParaRPr lang="en-US" altLang="zh-CN" sz="3200" b="1" dirty="0">
              <a:solidFill>
                <a:srgbClr val="AB2400"/>
              </a:solidFill>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Characters</a:t>
            </a:r>
            <a:r>
              <a:rPr lang="en-US" altLang="zh-CN" sz="2800" b="1"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Verbs</a:t>
            </a:r>
            <a:r>
              <a:rPr lang="en-US" altLang="zh-CN" sz="2800" b="1"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Settings</a:t>
            </a:r>
            <a:r>
              <a:rPr lang="en-US" altLang="zh-CN" sz="2800" b="1" dirty="0">
                <a:latin typeface="Times New Roman" panose="02020603050405020304" pitchFamily="18" charset="0"/>
                <a:cs typeface="Times New Roman" panose="02020603050405020304" pitchFamily="18" charset="0"/>
              </a:rPr>
              <a:t>: </a:t>
            </a:r>
            <a:endParaRPr lang="en-US" altLang="zh-CN" sz="2800" dirty="0">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Items</a:t>
            </a:r>
            <a:r>
              <a:rPr lang="en-US" altLang="zh-CN" sz="2800" b="1" dirty="0">
                <a:latin typeface="Times New Roman" panose="02020603050405020304" pitchFamily="18" charset="0"/>
                <a:cs typeface="Times New Roman" panose="02020603050405020304" pitchFamily="18" charset="0"/>
              </a:rPr>
              <a:t>: </a:t>
            </a:r>
            <a:endParaRPr lang="en-US" altLang="zh-CN" sz="3200" b="1" dirty="0">
              <a:solidFill>
                <a:srgbClr val="AB2400"/>
              </a:solidFill>
              <a:latin typeface="Times New Roman" panose="02020603050405020304" pitchFamily="18" charset="0"/>
              <a:cs typeface="Times New Roman" panose="02020603050405020304" pitchFamily="18" charset="0"/>
            </a:endParaRPr>
          </a:p>
          <a:p>
            <a:r>
              <a:rPr lang="en-US" altLang="zh-CN" sz="2800" b="1" i="1" u="sng" dirty="0">
                <a:latin typeface="Times New Roman" panose="02020603050405020304" pitchFamily="18" charset="0"/>
                <a:cs typeface="Times New Roman" panose="02020603050405020304" pitchFamily="18" charset="0"/>
              </a:rPr>
              <a:t>Others:</a:t>
            </a:r>
            <a:r>
              <a:rPr lang="en-US" altLang="zh-CN" sz="3200" b="1" dirty="0">
                <a:latin typeface="Times New Roman" panose="02020603050405020304" pitchFamily="18" charset="0"/>
                <a:cs typeface="Times New Roman" panose="02020603050405020304" pitchFamily="18" charset="0"/>
              </a:rPr>
              <a:t> </a:t>
            </a:r>
            <a:endParaRPr lang="en-US" altLang="zh-CN" sz="32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5077460" y="313690"/>
            <a:ext cx="3791585" cy="583565"/>
          </a:xfrm>
          <a:prstGeom prst="rect">
            <a:avLst/>
          </a:prstGeom>
          <a:noFill/>
        </p:spPr>
        <p:txBody>
          <a:bodyPr wrap="square">
            <a:spAutoFit/>
          </a:bodyPr>
          <a:lstStyle/>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underlined words</a:t>
            </a:r>
            <a:endPar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
        <p:nvSpPr>
          <p:cNvPr id="7" name="文本框 6"/>
          <p:cNvSpPr txBox="1"/>
          <p:nvPr/>
        </p:nvSpPr>
        <p:spPr>
          <a:xfrm>
            <a:off x="2569210" y="1062990"/>
            <a:ext cx="6503670" cy="953135"/>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Aamir, flip-flops, perfect, shoes, treasure, train, smile, fell, window, desperately</a:t>
            </a:r>
            <a:endParaRPr lang="en-US" altLang="zh-CN" sz="2800" b="1"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461645" y="283210"/>
            <a:ext cx="4348480" cy="64516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2: Design the plot</a:t>
            </a:r>
            <a:endParaRPr lang="en-US" altLang="zh-CN" sz="3600" b="1">
              <a:latin typeface="Arial Narrow" panose="020B0606020202030204" charset="0"/>
              <a:cs typeface="Arial Narrow" panose="020B0606020202030204" charset="0"/>
            </a:endParaRPr>
          </a:p>
        </p:txBody>
      </p:sp>
      <p:sp>
        <p:nvSpPr>
          <p:cNvPr id="15403" name="文本框 15402"/>
          <p:cNvSpPr txBox="1"/>
          <p:nvPr/>
        </p:nvSpPr>
        <p:spPr>
          <a:xfrm>
            <a:off x="2823210" y="2665095"/>
            <a:ext cx="1308100" cy="521970"/>
          </a:xfrm>
          <a:prstGeom prst="rect">
            <a:avLst/>
          </a:prstGeom>
          <a:noFill/>
          <a:ln w="9525">
            <a:noFill/>
          </a:ln>
        </p:spPr>
        <p:txBody>
          <a:bodyPr wrap="square" anchor="t">
            <a:spAutoFit/>
          </a:bodyPr>
          <a:p>
            <a:r>
              <a:rPr lang="en-US" altLang="zh-CN" sz="2800" dirty="0">
                <a:solidFill>
                  <a:schemeClr val="tx1"/>
                </a:solidFill>
                <a:latin typeface="Times New Roman" panose="02020603050405020304" pitchFamily="18" charset="0"/>
              </a:rPr>
              <a:t>Aamir</a:t>
            </a:r>
            <a:endParaRPr lang="en-US" altLang="zh-CN" sz="2800" dirty="0">
              <a:solidFill>
                <a:schemeClr val="tx1"/>
              </a:solidFill>
              <a:latin typeface="Times New Roman" panose="02020603050405020304" pitchFamily="18" charset="0"/>
            </a:endParaRPr>
          </a:p>
        </p:txBody>
      </p:sp>
      <p:sp>
        <p:nvSpPr>
          <p:cNvPr id="3" name="文本框 2"/>
          <p:cNvSpPr txBox="1"/>
          <p:nvPr/>
        </p:nvSpPr>
        <p:spPr>
          <a:xfrm>
            <a:off x="2258695" y="5594350"/>
            <a:ext cx="7674610" cy="107632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2: Make use of the underlined words to design the plot!</a:t>
            </a:r>
            <a:endParaRPr lang="en-US" altLang="zh-CN" sz="3200">
              <a:solidFill>
                <a:schemeClr val="bg1"/>
              </a:solidFill>
              <a:latin typeface="Arial Black" panose="020B0A04020102020204" charset="0"/>
              <a:cs typeface="Arial Black" panose="020B0A04020102020204" charset="0"/>
            </a:endParaRPr>
          </a:p>
        </p:txBody>
      </p:sp>
      <p:sp>
        <p:nvSpPr>
          <p:cNvPr id="5" name="文本框 4"/>
          <p:cNvSpPr txBox="1"/>
          <p:nvPr/>
        </p:nvSpPr>
        <p:spPr>
          <a:xfrm>
            <a:off x="2143760" y="3187065"/>
            <a:ext cx="2307590" cy="521970"/>
          </a:xfrm>
          <a:prstGeom prst="rect">
            <a:avLst/>
          </a:prstGeom>
          <a:noFill/>
          <a:ln w="9525">
            <a:noFill/>
          </a:ln>
        </p:spPr>
        <p:txBody>
          <a:bodyPr wrap="square" anchor="t">
            <a:spAutoFit/>
          </a:bodyPr>
          <a:p>
            <a:r>
              <a:rPr lang="en-US" altLang="zh-CN" sz="2800" dirty="0">
                <a:latin typeface="Times New Roman" panose="02020603050405020304" pitchFamily="18" charset="0"/>
                <a:cs typeface="Times New Roman" panose="02020603050405020304" pitchFamily="18" charset="0"/>
                <a:sym typeface="+mn-ea"/>
              </a:rPr>
              <a:t>treasure, fell</a:t>
            </a:r>
            <a:endParaRPr lang="en-US" altLang="zh-CN" sz="2800" dirty="0">
              <a:solidFill>
                <a:schemeClr val="tx1"/>
              </a:solidFill>
              <a:latin typeface="Times New Roman" panose="02020603050405020304" pitchFamily="18" charset="0"/>
            </a:endParaRPr>
          </a:p>
        </p:txBody>
      </p:sp>
      <p:sp>
        <p:nvSpPr>
          <p:cNvPr id="6" name="文本框 5"/>
          <p:cNvSpPr txBox="1"/>
          <p:nvPr/>
        </p:nvSpPr>
        <p:spPr>
          <a:xfrm>
            <a:off x="2397760" y="3709035"/>
            <a:ext cx="2577465" cy="521970"/>
          </a:xfrm>
          <a:prstGeom prst="rect">
            <a:avLst/>
          </a:prstGeom>
          <a:noFill/>
          <a:ln w="9525">
            <a:noFill/>
          </a:ln>
        </p:spPr>
        <p:txBody>
          <a:bodyPr wrap="square" anchor="t">
            <a:spAutoFit/>
          </a:bodyPr>
          <a:p>
            <a:r>
              <a:rPr lang="en-US" altLang="zh-CN" sz="2800" dirty="0">
                <a:solidFill>
                  <a:schemeClr val="tx1"/>
                </a:solidFill>
                <a:latin typeface="Times New Roman" panose="02020603050405020304" pitchFamily="18" charset="0"/>
              </a:rPr>
              <a:t>train, window</a:t>
            </a:r>
            <a:endParaRPr lang="en-US" altLang="zh-CN" sz="2800" dirty="0">
              <a:solidFill>
                <a:schemeClr val="tx1"/>
              </a:solidFill>
              <a:latin typeface="Times New Roman" panose="02020603050405020304" pitchFamily="18" charset="0"/>
            </a:endParaRPr>
          </a:p>
        </p:txBody>
      </p:sp>
      <p:sp>
        <p:nvSpPr>
          <p:cNvPr id="11" name="文本框 10"/>
          <p:cNvSpPr txBox="1"/>
          <p:nvPr/>
        </p:nvSpPr>
        <p:spPr>
          <a:xfrm>
            <a:off x="2143760" y="4246245"/>
            <a:ext cx="2933700" cy="521970"/>
          </a:xfrm>
          <a:prstGeom prst="rect">
            <a:avLst/>
          </a:prstGeom>
          <a:noFill/>
          <a:ln w="9525">
            <a:noFill/>
          </a:ln>
        </p:spPr>
        <p:txBody>
          <a:bodyPr wrap="square" anchor="t">
            <a:spAutoFit/>
          </a:bodyPr>
          <a:p>
            <a:r>
              <a:rPr lang="en-US" altLang="zh-CN" sz="2800" dirty="0">
                <a:solidFill>
                  <a:schemeClr val="tx1"/>
                </a:solidFill>
                <a:latin typeface="Times New Roman" panose="02020603050405020304" pitchFamily="18" charset="0"/>
              </a:rPr>
              <a:t>flip-flops, shoes, </a:t>
            </a:r>
            <a:endParaRPr lang="en-US" altLang="zh-CN" sz="2800" dirty="0">
              <a:solidFill>
                <a:schemeClr val="tx1"/>
              </a:solidFill>
              <a:latin typeface="Times New Roman" panose="02020603050405020304" pitchFamily="18" charset="0"/>
            </a:endParaRPr>
          </a:p>
        </p:txBody>
      </p:sp>
      <p:sp>
        <p:nvSpPr>
          <p:cNvPr id="13" name="文本框 12"/>
          <p:cNvSpPr txBox="1"/>
          <p:nvPr/>
        </p:nvSpPr>
        <p:spPr>
          <a:xfrm>
            <a:off x="2289175" y="4838700"/>
            <a:ext cx="4053840" cy="521970"/>
          </a:xfrm>
          <a:prstGeom prst="rect">
            <a:avLst/>
          </a:prstGeom>
          <a:noFill/>
          <a:ln w="9525">
            <a:noFill/>
          </a:ln>
        </p:spPr>
        <p:txBody>
          <a:bodyPr wrap="square" anchor="t">
            <a:spAutoFit/>
          </a:bodyPr>
          <a:p>
            <a:r>
              <a:rPr lang="en-US" altLang="zh-CN" sz="2800" dirty="0">
                <a:solidFill>
                  <a:schemeClr val="tx1"/>
                </a:solidFill>
                <a:latin typeface="Times New Roman" panose="02020603050405020304" pitchFamily="18" charset="0"/>
              </a:rPr>
              <a:t>perfect, smile, desperately</a:t>
            </a:r>
            <a:endParaRPr lang="en-US" altLang="zh-CN" sz="2800" dirty="0">
              <a:solidFill>
                <a:schemeClr val="tx1"/>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403">
                                            <p:txEl>
                                              <p:pRg st="0" end="0"/>
                                            </p:txEl>
                                          </p:spTgt>
                                        </p:tgtEl>
                                        <p:attrNameLst>
                                          <p:attrName>style.visibility</p:attrName>
                                        </p:attrNameLst>
                                      </p:cBhvr>
                                      <p:to>
                                        <p:strVal val="visible"/>
                                      </p:to>
                                    </p:set>
                                    <p:animEffect transition="in" filter="fade">
                                      <p:cBhvr>
                                        <p:cTn id="38" dur="1000"/>
                                        <p:tgtEl>
                                          <p:spTgt spid="15403">
                                            <p:txEl>
                                              <p:pRg st="0" end="0"/>
                                            </p:txEl>
                                          </p:spTgt>
                                        </p:tgtEl>
                                      </p:cBhvr>
                                    </p:animEffect>
                                    <p:anim calcmode="lin" valueType="num">
                                      <p:cBhvr>
                                        <p:cTn id="39" dur="1000" fill="hold"/>
                                        <p:tgtEl>
                                          <p:spTgt spid="1540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5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1000"/>
                                        <p:tgtEl>
                                          <p:spTgt spid="5">
                                            <p:txEl>
                                              <p:pRg st="0" end="0"/>
                                            </p:txEl>
                                          </p:spTgt>
                                        </p:tgtEl>
                                      </p:cBhvr>
                                    </p:animEffect>
                                    <p:anim calcmode="lin" valueType="num">
                                      <p:cBhvr>
                                        <p:cTn id="4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1000"/>
                                        <p:tgtEl>
                                          <p:spTgt spid="6">
                                            <p:txEl>
                                              <p:pRg st="0" end="0"/>
                                            </p:txEl>
                                          </p:spTgt>
                                        </p:tgtEl>
                                      </p:cBhvr>
                                    </p:animEffect>
                                    <p:anim calcmode="lin" valueType="num">
                                      <p:cBhvr>
                                        <p:cTn id="5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fade">
                                      <p:cBhvr>
                                        <p:cTn id="59" dur="1000"/>
                                        <p:tgtEl>
                                          <p:spTgt spid="11">
                                            <p:txEl>
                                              <p:pRg st="0" end="0"/>
                                            </p:txEl>
                                          </p:spTgt>
                                        </p:tgtEl>
                                      </p:cBhvr>
                                    </p:animEffect>
                                    <p:anim calcmode="lin" valueType="num">
                                      <p:cBhvr>
                                        <p:cTn id="6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3">
                                            <p:txEl>
                                              <p:pRg st="0" end="0"/>
                                            </p:txEl>
                                          </p:spTgt>
                                        </p:tgtEl>
                                        <p:attrNameLst>
                                          <p:attrName>style.visibility</p:attrName>
                                        </p:attrNameLst>
                                      </p:cBhvr>
                                      <p:to>
                                        <p:strVal val="visible"/>
                                      </p:to>
                                    </p:set>
                                    <p:animEffect transition="in" filter="fade">
                                      <p:cBhvr>
                                        <p:cTn id="66" dur="1000"/>
                                        <p:tgtEl>
                                          <p:spTgt spid="13">
                                            <p:txEl>
                                              <p:pRg st="0" end="0"/>
                                            </p:txEl>
                                          </p:spTgt>
                                        </p:tgtEl>
                                      </p:cBhvr>
                                    </p:animEffect>
                                    <p:anim calcmode="lin" valueType="num">
                                      <p:cBhvr>
                                        <p:cTn id="6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P spid="3" grpId="0" bldLvl="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736600" y="970280"/>
            <a:ext cx="10708005" cy="5577840"/>
          </a:xfrm>
        </p:spPr>
        <p:txBody>
          <a:bodyPr>
            <a:normAutofit/>
          </a:bodyPr>
          <a:lstStyle/>
          <a:p>
            <a:r>
              <a:rPr lang="en-US" altLang="en-GB" sz="2800" i="1" dirty="0">
                <a:latin typeface="Times New Roman" panose="02020603050405020304" pitchFamily="18" charset="0"/>
                <a:cs typeface="Times New Roman" panose="02020603050405020304" pitchFamily="18" charset="0"/>
              </a:rPr>
              <a:t>Para 1: That left Aamir no choice but to </a:t>
            </a:r>
            <a:r>
              <a:rPr lang="en-US" altLang="en-GB" sz="2800" b="1" i="1" dirty="0">
                <a:solidFill>
                  <a:srgbClr val="C00000"/>
                </a:solidFill>
                <a:latin typeface="Times New Roman" panose="02020603050405020304" pitchFamily="18" charset="0"/>
                <a:cs typeface="Times New Roman" panose="02020603050405020304" pitchFamily="18" charset="0"/>
              </a:rPr>
              <a:t>throw the shoe onto the train</a:t>
            </a:r>
            <a:r>
              <a:rPr lang="en-US" altLang="en-GB" sz="2800" i="1" dirty="0">
                <a:latin typeface="Times New Roman" panose="02020603050405020304" pitchFamily="18" charset="0"/>
                <a:cs typeface="Times New Roman" panose="02020603050405020304" pitchFamily="18" charset="0"/>
              </a:rPr>
              <a:t>.</a:t>
            </a:r>
            <a:endParaRPr lang="en-GB" sz="2800" i="1" dirty="0">
              <a:latin typeface="Times New Roman" panose="02020603050405020304" pitchFamily="18" charset="0"/>
              <a:cs typeface="Times New Roman" panose="02020603050405020304" pitchFamily="18" charset="0"/>
            </a:endParaRPr>
          </a:p>
          <a:p>
            <a:pPr lvl="1"/>
            <a:endParaRPr lang="en-GB" sz="2800" dirty="0">
              <a:latin typeface="Times New Roman" panose="02020603050405020304" pitchFamily="18" charset="0"/>
              <a:cs typeface="Times New Roman" panose="02020603050405020304" pitchFamily="18" charset="0"/>
            </a:endParaRPr>
          </a:p>
          <a:p>
            <a:pPr lvl="1"/>
            <a:endParaRPr lang="en-GB" sz="2800" dirty="0">
              <a:latin typeface="Times New Roman" panose="02020603050405020304" pitchFamily="18" charset="0"/>
              <a:cs typeface="Times New Roman" panose="02020603050405020304" pitchFamily="18" charset="0"/>
            </a:endParaRPr>
          </a:p>
          <a:p>
            <a:pPr lvl="1"/>
            <a:endParaRPr lang="en-GB" sz="2800" dirty="0">
              <a:latin typeface="Times New Roman" panose="02020603050405020304" pitchFamily="18" charset="0"/>
              <a:cs typeface="Times New Roman" panose="02020603050405020304" pitchFamily="18" charset="0"/>
            </a:endParaRPr>
          </a:p>
          <a:p>
            <a:pPr marL="274320" lvl="1" indent="0">
              <a:buNone/>
            </a:pPr>
            <a:endParaRPr lang="en-GB" sz="2800" dirty="0">
              <a:latin typeface="Times New Roman" panose="02020603050405020304" pitchFamily="18" charset="0"/>
              <a:cs typeface="Times New Roman" panose="02020603050405020304" pitchFamily="18" charset="0"/>
            </a:endParaRPr>
          </a:p>
          <a:p>
            <a:pPr marL="274320" lvl="1" indent="0">
              <a:buNone/>
            </a:pPr>
            <a:endParaRPr lang="en-US" altLang="en-GB" sz="2800" i="1" dirty="0">
              <a:latin typeface="Times New Roman" panose="02020603050405020304" pitchFamily="18" charset="0"/>
              <a:cs typeface="Times New Roman" panose="02020603050405020304" pitchFamily="18" charset="0"/>
            </a:endParaRPr>
          </a:p>
          <a:p>
            <a:r>
              <a:rPr lang="en-US" altLang="en-GB" sz="2800" i="1" dirty="0">
                <a:latin typeface="Times New Roman" panose="02020603050405020304" pitchFamily="18" charset="0"/>
                <a:cs typeface="Times New Roman" panose="02020603050405020304" pitchFamily="18" charset="0"/>
              </a:rPr>
              <a:t>Para 2: But when he </a:t>
            </a:r>
            <a:r>
              <a:rPr lang="en-US" altLang="en-GB" sz="2800" b="1" i="1" dirty="0">
                <a:solidFill>
                  <a:srgbClr val="C00000"/>
                </a:solidFill>
                <a:latin typeface="Times New Roman" panose="02020603050405020304" pitchFamily="18" charset="0"/>
                <a:cs typeface="Times New Roman" panose="02020603050405020304" pitchFamily="18" charset="0"/>
              </a:rPr>
              <a:t>raised</a:t>
            </a:r>
            <a:r>
              <a:rPr lang="en-US" altLang="en-GB" sz="2800" i="1" dirty="0">
                <a:latin typeface="Times New Roman" panose="02020603050405020304" pitchFamily="18" charset="0"/>
                <a:cs typeface="Times New Roman" panose="02020603050405020304" pitchFamily="18" charset="0"/>
              </a:rPr>
              <a:t> his head, Aamir saw</a:t>
            </a:r>
            <a:r>
              <a:rPr lang="en-US" altLang="en-GB" sz="2800" b="1" i="1" dirty="0">
                <a:solidFill>
                  <a:srgbClr val="C00000"/>
                </a:solidFill>
                <a:latin typeface="Times New Roman" panose="02020603050405020304" pitchFamily="18" charset="0"/>
                <a:cs typeface="Times New Roman" panose="02020603050405020304" pitchFamily="18" charset="0"/>
              </a:rPr>
              <a:t> the other shoe thrown out of</a:t>
            </a:r>
            <a:r>
              <a:rPr lang="en-US" altLang="en-GB" sz="2800" i="1" dirty="0">
                <a:latin typeface="Times New Roman" panose="02020603050405020304" pitchFamily="18" charset="0"/>
                <a:cs typeface="Times New Roman" panose="02020603050405020304" pitchFamily="18" charset="0"/>
              </a:rPr>
              <a:t> the train window.</a:t>
            </a:r>
            <a:r>
              <a:rPr lang="en-GB" sz="2800" i="1" dirty="0">
                <a:latin typeface="Times New Roman" panose="02020603050405020304" pitchFamily="18" charset="0"/>
                <a:cs typeface="Times New Roman" panose="02020603050405020304" pitchFamily="18" charset="0"/>
              </a:rPr>
              <a:t> </a:t>
            </a:r>
            <a:endParaRPr lang="en-GB" sz="2800" i="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5077460" y="313690"/>
            <a:ext cx="2934970" cy="583565"/>
          </a:xfrm>
          <a:prstGeom prst="rect">
            <a:avLst/>
          </a:prstGeom>
          <a:noFill/>
        </p:spPr>
        <p:txBody>
          <a:bodyPr wrap="square">
            <a:spAutoFit/>
          </a:bodyPr>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given sentences</a:t>
            </a:r>
            <a:endPar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
        <p:nvSpPr>
          <p:cNvPr id="15" name="文本框 14"/>
          <p:cNvSpPr txBox="1"/>
          <p:nvPr/>
        </p:nvSpPr>
        <p:spPr>
          <a:xfrm>
            <a:off x="461645" y="283210"/>
            <a:ext cx="4348480" cy="64516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2: Design the plot</a:t>
            </a:r>
            <a:endParaRPr lang="en-US" altLang="zh-CN" sz="3600" b="1">
              <a:latin typeface="Arial Narrow" panose="020B0606020202030204" charset="0"/>
              <a:cs typeface="Arial Narrow" panose="020B0606020202030204" charset="0"/>
            </a:endParaRPr>
          </a:p>
        </p:txBody>
      </p:sp>
      <p:sp>
        <p:nvSpPr>
          <p:cNvPr id="20" name="文本框 19"/>
          <p:cNvSpPr txBox="1"/>
          <p:nvPr/>
        </p:nvSpPr>
        <p:spPr>
          <a:xfrm>
            <a:off x="9225280" y="4250690"/>
            <a:ext cx="2797175" cy="583565"/>
          </a:xfrm>
          <a:prstGeom prst="rect">
            <a:avLst/>
          </a:prstGeom>
          <a:noFill/>
        </p:spPr>
        <p:txBody>
          <a:bodyPr wrap="square" rtlCol="0">
            <a:spAutoFit/>
          </a:bodyPr>
          <a:p>
            <a:r>
              <a:rPr lang="en-US" altLang="zh-CN" sz="3200">
                <a:solidFill>
                  <a:srgbClr val="FF0000"/>
                </a:solidFill>
                <a:latin typeface="方正粗黑宋简体" panose="02000000000000000000" charset="-122"/>
                <a:ea typeface="方正粗黑宋简体" panose="02000000000000000000" charset="-122"/>
              </a:rPr>
              <a:t>Reverse back.</a:t>
            </a:r>
            <a:endParaRPr lang="en-US" altLang="zh-CN" sz="3200">
              <a:solidFill>
                <a:srgbClr val="FF0000"/>
              </a:solidFill>
              <a:latin typeface="方正粗黑宋简体" panose="02000000000000000000" charset="-122"/>
              <a:ea typeface="方正粗黑宋简体" panose="02000000000000000000" charset="-122"/>
            </a:endParaRPr>
          </a:p>
        </p:txBody>
      </p:sp>
      <p:sp>
        <p:nvSpPr>
          <p:cNvPr id="12" name="文本框 11"/>
          <p:cNvSpPr txBox="1"/>
          <p:nvPr/>
        </p:nvSpPr>
        <p:spPr>
          <a:xfrm rot="660000">
            <a:off x="8919845" y="2143125"/>
            <a:ext cx="2999105"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marL="457200" indent="-457200" algn="l">
              <a:buFont typeface="Wingdings" panose="05000000000000000000" charset="0"/>
              <a:buChar char="l"/>
            </a:pPr>
            <a:r>
              <a:rPr lang="en-US" altLang="zh-CN" sz="2800" b="1" dirty="0" smtClean="0">
                <a:solidFill>
                  <a:srgbClr val="1414B8"/>
                </a:solidFill>
                <a:latin typeface="Times New Roman" panose="02020603050405020304" pitchFamily="18" charset="0"/>
                <a:ea typeface="微软雅黑" panose="020B0503020204020204" pitchFamily="34" charset="-122"/>
                <a:cs typeface="Times New Roman" panose="02020603050405020304" pitchFamily="18" charset="0"/>
              </a:rPr>
              <a:t>Aamir lowered his head. </a:t>
            </a:r>
            <a:endParaRPr lang="en-US" altLang="zh-CN" sz="2800" b="1" dirty="0" smtClean="0">
              <a:solidFill>
                <a:srgbClr val="1414B8"/>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l"/>
            </a:pPr>
            <a:r>
              <a:rPr lang="en-US" altLang="zh-CN" sz="2800" b="1" dirty="0" smtClean="0">
                <a:solidFill>
                  <a:srgbClr val="1414B8"/>
                </a:solidFill>
                <a:latin typeface="Times New Roman" panose="02020603050405020304" pitchFamily="18" charset="0"/>
                <a:ea typeface="微软雅黑" panose="020B0503020204020204" pitchFamily="34" charset="-122"/>
                <a:cs typeface="Times New Roman" panose="02020603050405020304" pitchFamily="18" charset="0"/>
              </a:rPr>
              <a:t>He failed.</a:t>
            </a:r>
            <a:endParaRPr lang="en-US" altLang="zh-CN" sz="2800" b="1" dirty="0" smtClean="0">
              <a:solidFill>
                <a:srgbClr val="1414B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736600" y="2105025"/>
            <a:ext cx="754634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Q2: What was result? Did Aamir succeed?</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736600" y="1433830"/>
            <a:ext cx="754634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Q1: </a:t>
            </a:r>
            <a:r>
              <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How did Aamir throw the shoe?</a:t>
            </a:r>
            <a:endPar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p:cNvSpPr txBox="1"/>
          <p:nvPr/>
        </p:nvSpPr>
        <p:spPr>
          <a:xfrm>
            <a:off x="736600" y="2756535"/>
            <a:ext cx="754634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Q3: How did Aamir and the boy react to the result? (action, words, facial expression...)</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736600" y="4658360"/>
            <a:ext cx="752856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Q1: </a:t>
            </a: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How did Aamir feel? </a:t>
            </a: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What did he do then? </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736600" y="5357495"/>
            <a:ext cx="752856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Q2: </a:t>
            </a:r>
            <a:r>
              <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What is the boy’s reply?</a:t>
            </a:r>
            <a:endPar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p:cNvSpPr txBox="1"/>
          <p:nvPr/>
        </p:nvSpPr>
        <p:spPr>
          <a:xfrm>
            <a:off x="736600" y="6038215"/>
            <a:ext cx="752856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Q3: What difference did the act make to Aamir?</a:t>
            </a:r>
            <a:r>
              <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312420" y="6037580"/>
            <a:ext cx="11678285" cy="58356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3: Infer plot according to the given sentences!</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amond(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1" bldLvl="0" animBg="1"/>
      <p:bldP spid="6" grpId="0" bldLvl="0" animBg="1"/>
      <p:bldP spid="5" grpId="0" bldLvl="0" animBg="1"/>
      <p:bldP spid="7" grpId="0" bldLvl="0" animBg="1"/>
      <p:bldP spid="11" grpId="0" bldLvl="0" animBg="1"/>
      <p:bldP spid="14" grpId="0" bldLvl="0" animBg="1"/>
      <p:bldP spid="16" grpId="0" bldLvl="0" animBg="1"/>
      <p:bldP spid="19" grpId="0" bldLvl="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7460" y="313690"/>
            <a:ext cx="1569720" cy="583565"/>
          </a:xfrm>
          <a:prstGeom prst="rect">
            <a:avLst/>
          </a:prstGeom>
          <a:noFill/>
        </p:spPr>
        <p:txBody>
          <a:bodyPr wrap="square">
            <a:spAutoFit/>
          </a:bodyPr>
          <a:p>
            <a:r>
              <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rPr>
              <a:t>theme</a:t>
            </a:r>
            <a:endParaRPr lang="en-US" altLang="zh-CN" sz="3200" b="1" dirty="0">
              <a:solidFill>
                <a:schemeClr val="bg1"/>
              </a:solidFill>
              <a:highlight>
                <a:srgbClr val="AB2400"/>
              </a:highlight>
              <a:latin typeface="Times New Roman" panose="02020603050405020304" pitchFamily="18" charset="0"/>
              <a:cs typeface="Times New Roman" panose="02020603050405020304" pitchFamily="18" charset="0"/>
            </a:endParaRPr>
          </a:p>
        </p:txBody>
      </p:sp>
      <p:sp>
        <p:nvSpPr>
          <p:cNvPr id="15" name="文本框 14"/>
          <p:cNvSpPr txBox="1"/>
          <p:nvPr/>
        </p:nvSpPr>
        <p:spPr>
          <a:xfrm>
            <a:off x="461645" y="283210"/>
            <a:ext cx="4348480" cy="645160"/>
          </a:xfrm>
          <a:prstGeom prst="rect">
            <a:avLst/>
          </a:prstGeom>
          <a:noFill/>
          <a:ln w="38100">
            <a:solidFill>
              <a:schemeClr val="tx2">
                <a:lumMod val="50000"/>
              </a:schemeClr>
            </a:solidFill>
          </a:ln>
        </p:spPr>
        <p:txBody>
          <a:bodyPr wrap="square" rtlCol="0">
            <a:spAutoFit/>
          </a:bodyPr>
          <a:p>
            <a:r>
              <a:rPr lang="en-US" altLang="zh-CN" sz="3600" b="1">
                <a:latin typeface="Arial Narrow" panose="020B0606020202030204" charset="0"/>
                <a:cs typeface="Arial Narrow" panose="020B0606020202030204" charset="0"/>
              </a:rPr>
              <a:t>Step 2: Design the plot</a:t>
            </a:r>
            <a:endParaRPr lang="en-US" altLang="zh-CN" sz="3600" b="1">
              <a:latin typeface="Arial Narrow" panose="020B0606020202030204" charset="0"/>
              <a:cs typeface="Arial Narrow" panose="020B0606020202030204" charset="0"/>
            </a:endParaRPr>
          </a:p>
        </p:txBody>
      </p:sp>
      <p:sp>
        <p:nvSpPr>
          <p:cNvPr id="20" name="文本框 19"/>
          <p:cNvSpPr txBox="1"/>
          <p:nvPr/>
        </p:nvSpPr>
        <p:spPr>
          <a:xfrm>
            <a:off x="905510" y="897890"/>
            <a:ext cx="10500995" cy="583565"/>
          </a:xfrm>
          <a:prstGeom prst="rect">
            <a:avLst/>
          </a:prstGeom>
          <a:noFill/>
        </p:spPr>
        <p:txBody>
          <a:bodyPr wrap="square" rtlCol="0">
            <a:spAutoFit/>
          </a:bodyPr>
          <a:p>
            <a:r>
              <a:rPr lang="en-US" altLang="zh-CN" sz="3200" b="1">
                <a:solidFill>
                  <a:srgbClr val="FF0000"/>
                </a:solidFill>
                <a:latin typeface="Times New Roman" panose="02020603050405020304" pitchFamily="18" charset="0"/>
                <a:ea typeface="方正粗黑宋简体" panose="02000000000000000000" charset="-122"/>
                <a:cs typeface="Times New Roman" panose="02020603050405020304" pitchFamily="18" charset="0"/>
              </a:rPr>
              <a:t>Let’s compare! Which version of ending do you like best?</a:t>
            </a:r>
            <a:endParaRPr lang="en-US" altLang="zh-CN" sz="3200" b="1">
              <a:solidFill>
                <a:srgbClr val="FF0000"/>
              </a:solidFill>
              <a:latin typeface="Times New Roman" panose="02020603050405020304" pitchFamily="18" charset="0"/>
              <a:ea typeface="方正粗黑宋简体" panose="02000000000000000000" charset="-122"/>
              <a:cs typeface="Times New Roman" panose="02020603050405020304" pitchFamily="18" charset="0"/>
            </a:endParaRPr>
          </a:p>
        </p:txBody>
      </p:sp>
      <p:sp>
        <p:nvSpPr>
          <p:cNvPr id="6" name="文本框 5"/>
          <p:cNvSpPr txBox="1"/>
          <p:nvPr/>
        </p:nvSpPr>
        <p:spPr>
          <a:xfrm>
            <a:off x="748665" y="3403600"/>
            <a:ext cx="11037570"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Version 2: Lesson </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主题升华</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One simple act of kindness is a blessing for both the giver and receiver.</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No good deed ever goes unrewarded.</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749300" y="1468120"/>
            <a:ext cx="11036935" cy="18148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Version 1: Implied ending </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融情于景</a:t>
            </a:r>
            <a:endParaRPr lang="zh-CN" alt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Bathed in the bright sunshine, Aamir beamed sweetly.</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The black leather shoes shone under the warm sun, just like the two boy’s shining hearts. </a:t>
            </a:r>
            <a:endParaRPr lang="zh-CN" altLang="en-US"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文本框 6"/>
          <p:cNvSpPr txBox="1"/>
          <p:nvPr/>
        </p:nvSpPr>
        <p:spPr>
          <a:xfrm>
            <a:off x="749300" y="4899660"/>
            <a:ext cx="11036935" cy="1383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en-US" altLang="zh-CN"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Version 3: Echo </a:t>
            </a:r>
            <a:r>
              <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首尾呼应</a:t>
            </a:r>
            <a:endParaRPr lang="zh-CN" altLang="en-US" sz="2800" b="1"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457200" indent="-457200" algn="l">
              <a:buFont typeface="Wingdings" panose="05000000000000000000" charset="0"/>
              <a:buChar char="ü"/>
            </a:pPr>
            <a:r>
              <a:rPr lang="en-US" altLang="zh-CN" sz="2800" kern="100" dirty="0">
                <a:effectLst/>
                <a:latin typeface="Times New Roman" panose="02020603050405020304" pitchFamily="18" charset="0"/>
                <a:ea typeface="宋体" panose="02010600030101010101" pitchFamily="2" charset="-122"/>
                <a:sym typeface="+mn-ea"/>
              </a:rPr>
              <a:t>Twenty years later, wearing a pair of shining leather shoes, Aamir started his presentation with a simple sentence: “Shoes are made for walking.” </a:t>
            </a:r>
            <a:endParaRPr lang="en-US" altLang="zh-CN" sz="28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文本框 18"/>
          <p:cNvSpPr txBox="1"/>
          <p:nvPr/>
        </p:nvSpPr>
        <p:spPr>
          <a:xfrm>
            <a:off x="1268095" y="6268085"/>
            <a:ext cx="9519920" cy="583565"/>
          </a:xfrm>
          <a:prstGeom prst="rect">
            <a:avLst/>
          </a:prstGeom>
          <a:solidFill>
            <a:schemeClr val="accent1">
              <a:lumMod val="75000"/>
            </a:schemeClr>
          </a:solidFill>
        </p:spPr>
        <p:txBody>
          <a:bodyPr wrap="square" rtlCol="0">
            <a:spAutoFit/>
          </a:bodyPr>
          <a:p>
            <a:r>
              <a:rPr lang="en-US" altLang="zh-CN" sz="3200">
                <a:solidFill>
                  <a:schemeClr val="bg1"/>
                </a:solidFill>
                <a:latin typeface="Arial Black" panose="020B0A04020102020204" charset="0"/>
                <a:cs typeface="Arial Black" panose="020B0A04020102020204" charset="0"/>
              </a:rPr>
              <a:t>Tip 4: Use a proper way to end the story!</a:t>
            </a:r>
            <a:endParaRPr lang="en-US" altLang="zh-CN" sz="3200">
              <a:solidFill>
                <a:schemeClr val="bg1"/>
              </a:solidFill>
              <a:latin typeface="Arial Black" panose="020B0A04020102020204" charset="0"/>
              <a:cs typeface="Arial Black" panose="020B0A0402010202020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bldLvl="0" animBg="1"/>
      <p:bldP spid="5" grpId="0" bldLvl="0" animBg="1"/>
      <p:bldP spid="7" grpId="0" bldLvl="0" animBg="1"/>
      <p:bldP spid="19" grpId="0" bldLvl="0" animBg="1"/>
      <p:bldP spid="19"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木材纹理</Template>
  <TotalTime>0</TotalTime>
  <Words>11362</Words>
  <Application>WPS 演示</Application>
  <PresentationFormat>自定义</PresentationFormat>
  <Paragraphs>335</Paragraphs>
  <Slides>30</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30</vt:i4>
      </vt:variant>
    </vt:vector>
  </HeadingPairs>
  <TitlesOfParts>
    <vt:vector size="53" baseType="lpstr">
      <vt:lpstr>Arial</vt:lpstr>
      <vt:lpstr>宋体</vt:lpstr>
      <vt:lpstr>Wingdings</vt:lpstr>
      <vt:lpstr>微软雅黑</vt:lpstr>
      <vt:lpstr>Times New Roman</vt:lpstr>
      <vt:lpstr>Impact</vt:lpstr>
      <vt:lpstr>思源黑体 CN Heavy</vt:lpstr>
      <vt:lpstr>黑体</vt:lpstr>
      <vt:lpstr>思源黑体 CN Regular</vt:lpstr>
      <vt:lpstr>Arial Black</vt:lpstr>
      <vt:lpstr>Arial Narrow</vt:lpstr>
      <vt:lpstr>华文新魏</vt:lpstr>
      <vt:lpstr>Georgia</vt:lpstr>
      <vt:lpstr>方正粗黑宋简体</vt:lpstr>
      <vt:lpstr>Wingdings</vt:lpstr>
      <vt:lpstr>Arial Unicode MS</vt:lpstr>
      <vt:lpstr>方正姚体</vt:lpstr>
      <vt:lpstr>Rockwell Condensed</vt:lpstr>
      <vt:lpstr>Rockwell</vt:lpstr>
      <vt:lpstr>Calibri</vt:lpstr>
      <vt:lpstr>HelveticaNeue</vt:lpstr>
      <vt:lpstr>Corbel</vt:lpstr>
      <vt:lpstr>木材纹理</vt:lpstr>
      <vt:lpstr>PowerPoint 演示文稿</vt:lpstr>
      <vt:lpstr>PowerPoint 演示文稿</vt:lpstr>
      <vt:lpstr>the given part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have a try </vt:lpstr>
      <vt:lpstr>have a try </vt:lpstr>
      <vt:lpstr>PowerPoint 演示文稿</vt:lpstr>
      <vt:lpstr>PowerPoint 演示文稿</vt:lpstr>
      <vt:lpstr>useful expressions </vt:lpstr>
      <vt:lpstr>how to describe happiness </vt:lpstr>
      <vt:lpstr>How to describe sadness&amp;anger</vt:lpstr>
      <vt:lpstr>Appreciation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 Irene</dc:creator>
  <cp:lastModifiedBy>24147</cp:lastModifiedBy>
  <cp:revision>136</cp:revision>
  <dcterms:created xsi:type="dcterms:W3CDTF">2021-11-24T05:57:00Z</dcterms:created>
  <dcterms:modified xsi:type="dcterms:W3CDTF">2022-06-22T06:19:47Z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5624EE2A1CF54F1BA339441695D11762</vt:lpwstr>
  </property>
</Properties>
</file>