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handoutMasterIdLst>
    <p:handoutMasterId r:id="rId22"/>
  </p:handoutMasterIdLst>
  <p:sldIdLst>
    <p:sldId id="539" r:id="rId4"/>
    <p:sldId id="394" r:id="rId5"/>
    <p:sldId id="445" r:id="rId6"/>
    <p:sldId id="459" r:id="rId7"/>
    <p:sldId id="444" r:id="rId8"/>
    <p:sldId id="393" r:id="rId9"/>
    <p:sldId id="481" r:id="rId10"/>
    <p:sldId id="461" r:id="rId11"/>
    <p:sldId id="476" r:id="rId12"/>
    <p:sldId id="478" r:id="rId13"/>
    <p:sldId id="479" r:id="rId14"/>
    <p:sldId id="517" r:id="rId15"/>
    <p:sldId id="534" r:id="rId16"/>
    <p:sldId id="477" r:id="rId17"/>
    <p:sldId id="500" r:id="rId18"/>
    <p:sldId id="536" r:id="rId19"/>
    <p:sldId id="53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fei" initials="f" lastIdx="0" clrIdx="0"/>
  <p:cmAuthor id="2" name="作者" initials="A" lastIdx="0" clrIdx="1"/>
  <p:cmAuthor id="3" name="k jian" initials="kj" lastIdx="1" clrIdx="2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497FB0"/>
    <a:srgbClr val="2196F3"/>
    <a:srgbClr val="BAD3EC"/>
    <a:srgbClr val="98BEE3"/>
    <a:srgbClr val="44546A"/>
    <a:srgbClr val="094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20" y="552"/>
      </p:cViewPr>
      <p:guideLst>
        <p:guide orient="horz" pos="2281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72DEE-F371-4CD3-AB2B-977A94319E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384A6-2A4C-44F3-A9CE-4BF2026A30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36B8-9A73-4CFF-82EB-763ADA1504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A041-309E-4ED9-BE86-04D9257942D1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18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.png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4194175" cy="1377950"/>
            <a:chOff x="338" y="0"/>
            <a:chExt cx="6605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6605" cy="217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30" y="712"/>
              <a:ext cx="568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lesson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730750" y="332105"/>
            <a:ext cx="617347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was the lesson “I” learnt?</a:t>
            </a:r>
            <a:endParaRPr 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 rot="0">
            <a:off x="127635" y="1165860"/>
            <a:ext cx="11843582" cy="5692423"/>
            <a:chOff x="11286" y="2833"/>
            <a:chExt cx="6725" cy="7098"/>
          </a:xfrm>
        </p:grpSpPr>
        <p:sp>
          <p:nvSpPr>
            <p:cNvPr id="11" name="PA-圆角矩形 17"/>
            <p:cNvSpPr/>
            <p:nvPr>
              <p:custDataLst>
                <p:tags r:id="rId2"/>
              </p:custDataLst>
            </p:nvPr>
          </p:nvSpPr>
          <p:spPr>
            <a:xfrm>
              <a:off x="11286" y="2833"/>
              <a:ext cx="6725" cy="6991"/>
            </a:xfrm>
            <a:prstGeom prst="roundRect">
              <a:avLst>
                <a:gd name="adj" fmla="val 5708"/>
              </a:avLst>
            </a:prstGeom>
            <a:noFill/>
            <a:ln w="254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370" y="2833"/>
              <a:ext cx="6246" cy="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Everyone shares a sense of responsibility to build a warm community. 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Every small action of kindness makes an impact.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Every smile we share, everything we give, and every act of kindness we do counts.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It turned out that I could make a difference to the homeless. 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We will never know how or when our acts of kindness will affect others, but it’s always better to try.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No matter how rich or poor, everyone deserves the dignity of being treated with kindness and consideration.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From that day forward, I understood the power of kindness and never missed an opportunity to spread some around.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Every single act of kindness, however small, deserves doing.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...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3947795" cy="1377950"/>
            <a:chOff x="338" y="0"/>
            <a:chExt cx="6217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6217" cy="217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92" y="712"/>
              <a:ext cx="556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clues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84150" y="1311910"/>
            <a:ext cx="8478520" cy="40309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Para.1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As they came in my direction, I put on my      </a:t>
            </a:r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           brightest and happiest smile.</a:t>
            </a:r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Para. 2 I was so happy that I had earned my service hours </a:t>
            </a:r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            in this way.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77565" y="206375"/>
            <a:ext cx="2312420" cy="3955415"/>
            <a:chOff x="14214" y="141"/>
            <a:chExt cx="3598" cy="6229"/>
          </a:xfrm>
        </p:grpSpPr>
        <p:sp>
          <p:nvSpPr>
            <p:cNvPr id="29" name="PA-矩形 2"/>
            <p:cNvSpPr/>
            <p:nvPr>
              <p:custDataLst>
                <p:tags r:id="rId2"/>
              </p:custDataLst>
            </p:nvPr>
          </p:nvSpPr>
          <p:spPr>
            <a:xfrm>
              <a:off x="14214" y="141"/>
              <a:ext cx="3598" cy="6229"/>
            </a:xfrm>
            <a:prstGeom prst="rect">
              <a:avLst/>
            </a:prstGeom>
            <a:noFill/>
            <a:ln w="38100">
              <a:solidFill>
                <a:srgbClr val="497FB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4337" y="288"/>
              <a:ext cx="3354" cy="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/>
                <a:t>spend</a:t>
              </a:r>
              <a:endParaRPr lang="en-US" altLang="zh-CN" sz="2400"/>
            </a:p>
            <a:p>
              <a:r>
                <a:rPr lang="en-US" altLang="zh-CN" sz="2400"/>
                <a:t>need</a:t>
              </a:r>
              <a:endParaRPr lang="en-US" altLang="zh-CN" sz="2400"/>
            </a:p>
            <a:p>
              <a:r>
                <a:rPr lang="en-US" altLang="zh-CN" sz="2400"/>
                <a:t>meat</a:t>
              </a:r>
              <a:endParaRPr lang="en-US" altLang="zh-CN" sz="2400"/>
            </a:p>
            <a:p>
              <a:r>
                <a:rPr lang="en-US" altLang="zh-CN" sz="2400"/>
                <a:t>homeless</a:t>
              </a:r>
              <a:endParaRPr lang="en-US" altLang="zh-CN" sz="2400"/>
            </a:p>
            <a:p>
              <a:r>
                <a:rPr lang="en-US" altLang="zh-CN" sz="2400"/>
                <a:t>friendly</a:t>
              </a:r>
              <a:endParaRPr lang="en-US" altLang="zh-CN" sz="2400"/>
            </a:p>
            <a:p>
              <a:r>
                <a:rPr lang="en-US" altLang="zh-CN" sz="2400"/>
                <a:t>the lady</a:t>
              </a:r>
              <a:endParaRPr lang="en-US" altLang="zh-CN" sz="2400"/>
            </a:p>
            <a:p>
              <a:r>
                <a:rPr lang="en-US" altLang="zh-CN" sz="2400"/>
                <a:t>comforting</a:t>
              </a:r>
              <a:endParaRPr lang="en-US" altLang="zh-CN" sz="2400"/>
            </a:p>
            <a:p>
              <a:r>
                <a:rPr lang="en-US" altLang="zh-CN" sz="2400"/>
                <a:t>clothes</a:t>
              </a:r>
              <a:endParaRPr lang="en-US" altLang="zh-CN" sz="2400"/>
            </a:p>
            <a:p>
              <a:r>
                <a:rPr lang="en-US" altLang="zh-CN" sz="2400"/>
                <a:t>life</a:t>
              </a:r>
              <a:endParaRPr lang="en-US" altLang="zh-CN" sz="2400"/>
            </a:p>
            <a:p>
              <a:r>
                <a:rPr lang="en-US" altLang="zh-CN" sz="2400"/>
                <a:t>eat</a:t>
              </a:r>
              <a:endParaRPr lang="en-US" altLang="zh-CN" sz="2400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15290" y="2237740"/>
            <a:ext cx="52666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>
                <a:solidFill>
                  <a:srgbClr val="FF0000"/>
                </a:solidFill>
              </a:rPr>
              <a:t>What did</a:t>
            </a:r>
            <a:r>
              <a:rPr lang="en-US" altLang="zh-CN" sz="2800">
                <a:solidFill>
                  <a:srgbClr val="FF0000"/>
                </a:solidFill>
                <a:sym typeface="+mn-ea"/>
              </a:rPr>
              <a:t> I see &amp; </a:t>
            </a:r>
            <a:r>
              <a:rPr lang="en-US" altLang="zh-CN" sz="2800">
                <a:solidFill>
                  <a:srgbClr val="FF0000"/>
                </a:solidFill>
              </a:rPr>
              <a:t>do?</a:t>
            </a:r>
            <a:endParaRPr lang="en-US" altLang="zh-CN" sz="280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>
                <a:solidFill>
                  <a:srgbClr val="FF0000"/>
                </a:solidFill>
              </a:rPr>
              <a:t>How did they react?</a:t>
            </a:r>
            <a:endParaRPr lang="en-US" altLang="zh-CN" sz="280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>
                <a:solidFill>
                  <a:srgbClr val="FF0000"/>
                </a:solidFill>
              </a:rPr>
              <a:t>How did I feel?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290" y="5278755"/>
            <a:ext cx="52666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>
                <a:solidFill>
                  <a:srgbClr val="FF0000"/>
                </a:solidFill>
              </a:rPr>
              <a:t>Why did I feel happy to earn the service hours in this way?</a:t>
            </a:r>
            <a:endParaRPr lang="en-US" altLang="zh-CN" sz="280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charset="0"/>
              <a:buChar char="u"/>
            </a:pPr>
            <a:r>
              <a:rPr lang="en-US" altLang="zh-CN" sz="2800">
                <a:solidFill>
                  <a:srgbClr val="FF0000"/>
                </a:solidFill>
              </a:rPr>
              <a:t>What lesson did I get?</a:t>
            </a:r>
            <a:endParaRPr lang="en-US" altLang="zh-CN" sz="2800">
              <a:solidFill>
                <a:srgbClr val="FF000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977761" y="220980"/>
            <a:ext cx="2408182" cy="3862705"/>
            <a:chOff x="6566" y="141"/>
            <a:chExt cx="3747" cy="6083"/>
          </a:xfrm>
          <a:solidFill>
            <a:schemeClr val="bg1"/>
          </a:solidFill>
        </p:grpSpPr>
        <p:sp>
          <p:nvSpPr>
            <p:cNvPr id="34" name="PA-矩形 2"/>
            <p:cNvSpPr/>
            <p:nvPr>
              <p:custDataLst>
                <p:tags r:id="rId3"/>
              </p:custDataLst>
            </p:nvPr>
          </p:nvSpPr>
          <p:spPr>
            <a:xfrm>
              <a:off x="6566" y="141"/>
              <a:ext cx="3747" cy="5983"/>
            </a:xfrm>
            <a:prstGeom prst="rect">
              <a:avLst/>
            </a:prstGeom>
            <a:grpFill/>
            <a:ln w="38100">
              <a:solidFill>
                <a:srgbClr val="497FB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566" y="264"/>
              <a:ext cx="3747" cy="59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2">
                      <a:lumMod val="90000"/>
                    </a:schemeClr>
                  </a:solidFill>
                </a:rPr>
                <a:t>spend</a:t>
              </a:r>
              <a:endParaRPr lang="en-US" altLang="zh-CN" sz="2400">
                <a:solidFill>
                  <a:schemeClr val="bg2">
                    <a:lumMod val="90000"/>
                  </a:schemeClr>
                </a:solidFill>
              </a:endParaRPr>
            </a:p>
            <a:p>
              <a:r>
                <a:rPr lang="en-US" altLang="zh-CN" sz="2400" b="1">
                  <a:solidFill>
                    <a:srgbClr val="C00000"/>
                  </a:solidFill>
                </a:rPr>
                <a:t>need</a:t>
              </a:r>
              <a:endParaRPr lang="en-US" altLang="zh-CN" sz="2400" b="1">
                <a:solidFill>
                  <a:srgbClr val="C00000"/>
                </a:solidFill>
              </a:endParaRPr>
            </a:p>
            <a:p>
              <a:r>
                <a:rPr lang="en-US" altLang="zh-CN" sz="2400"/>
                <a:t>meat</a:t>
              </a:r>
              <a:endParaRPr lang="en-US" altLang="zh-CN" sz="2400"/>
            </a:p>
            <a:p>
              <a:r>
                <a:rPr lang="en-US" altLang="zh-CN" sz="2400" b="1">
                  <a:solidFill>
                    <a:srgbClr val="C00000"/>
                  </a:solidFill>
                </a:rPr>
                <a:t>homeless</a:t>
              </a:r>
              <a:endParaRPr lang="en-US" altLang="zh-CN" sz="2400" b="1">
                <a:solidFill>
                  <a:srgbClr val="C00000"/>
                </a:solidFill>
              </a:endParaRPr>
            </a:p>
            <a:p>
              <a:r>
                <a:rPr lang="en-US" altLang="zh-CN" sz="2400" b="1">
                  <a:solidFill>
                    <a:srgbClr val="C00000"/>
                  </a:solidFill>
                </a:rPr>
                <a:t>friendly</a:t>
              </a:r>
              <a:endParaRPr lang="en-US" altLang="zh-CN" sz="2400" b="1">
                <a:solidFill>
                  <a:srgbClr val="C00000"/>
                </a:solidFill>
              </a:endParaRPr>
            </a:p>
            <a:p>
              <a:r>
                <a:rPr lang="en-US" altLang="zh-CN" sz="2400" b="1">
                  <a:solidFill>
                    <a:srgbClr val="C00000"/>
                  </a:solidFill>
                </a:rPr>
                <a:t>the lady</a:t>
              </a:r>
              <a:endParaRPr lang="en-US" altLang="zh-CN" sz="2400" b="1">
                <a:solidFill>
                  <a:srgbClr val="C00000"/>
                </a:solidFill>
              </a:endParaRPr>
            </a:p>
            <a:p>
              <a:r>
                <a:rPr lang="en-US" altLang="zh-CN" sz="2400">
                  <a:solidFill>
                    <a:schemeClr val="tx1"/>
                  </a:solidFill>
                </a:rPr>
                <a:t>comforting</a:t>
              </a:r>
              <a:endParaRPr lang="en-US" altLang="zh-CN" sz="2400">
                <a:solidFill>
                  <a:schemeClr val="tx1"/>
                </a:solidFill>
              </a:endParaRPr>
            </a:p>
            <a:p>
              <a:r>
                <a:rPr lang="en-US" altLang="zh-CN" sz="2400">
                  <a:solidFill>
                    <a:schemeClr val="bg2">
                      <a:lumMod val="90000"/>
                    </a:schemeClr>
                  </a:solidFill>
                </a:rPr>
                <a:t>clothes</a:t>
              </a:r>
              <a:endParaRPr lang="en-US" altLang="zh-CN" sz="2400">
                <a:solidFill>
                  <a:schemeClr val="bg2">
                    <a:lumMod val="90000"/>
                  </a:schemeClr>
                </a:solidFill>
              </a:endParaRPr>
            </a:p>
            <a:p>
              <a:r>
                <a:rPr lang="en-US" altLang="zh-CN" sz="2400">
                  <a:solidFill>
                    <a:schemeClr val="bg2">
                      <a:lumMod val="90000"/>
                    </a:schemeClr>
                  </a:solidFill>
                </a:rPr>
                <a:t>life</a:t>
              </a:r>
              <a:endParaRPr lang="en-US" altLang="zh-CN" sz="2400">
                <a:solidFill>
                  <a:schemeClr val="bg2">
                    <a:lumMod val="90000"/>
                  </a:schemeClr>
                </a:solidFill>
              </a:endParaRPr>
            </a:p>
            <a:p>
              <a:r>
                <a:rPr lang="en-US" altLang="zh-CN" sz="2400" b="1">
                  <a:solidFill>
                    <a:srgbClr val="C00000"/>
                  </a:solidFill>
                </a:rPr>
                <a:t>eat</a:t>
              </a:r>
              <a:endParaRPr lang="en-US" altLang="zh-CN" sz="2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088630" y="4323080"/>
            <a:ext cx="4295140" cy="2461089"/>
            <a:chOff x="12738" y="6808"/>
            <a:chExt cx="6764" cy="3876"/>
          </a:xfrm>
        </p:grpSpPr>
        <p:grpSp>
          <p:nvGrpSpPr>
            <p:cNvPr id="22" name="组合 21"/>
            <p:cNvGrpSpPr/>
            <p:nvPr/>
          </p:nvGrpSpPr>
          <p:grpSpPr>
            <a:xfrm>
              <a:off x="12738" y="6808"/>
              <a:ext cx="6764" cy="3876"/>
              <a:chOff x="6617" y="712"/>
              <a:chExt cx="7505" cy="4607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617" y="712"/>
                <a:ext cx="7505" cy="4607"/>
                <a:chOff x="6617" y="712"/>
                <a:chExt cx="7505" cy="4607"/>
              </a:xfrm>
            </p:grpSpPr>
            <p:grpSp>
              <p:nvGrpSpPr>
                <p:cNvPr id="7" name="组合 6"/>
                <p:cNvGrpSpPr/>
                <p:nvPr/>
              </p:nvGrpSpPr>
              <p:grpSpPr>
                <a:xfrm>
                  <a:off x="6617" y="712"/>
                  <a:ext cx="7505" cy="4607"/>
                  <a:chOff x="615" y="2285"/>
                  <a:chExt cx="15175" cy="8142"/>
                </a:xfrm>
              </p:grpSpPr>
              <p:grpSp>
                <p:nvGrpSpPr>
                  <p:cNvPr id="8" name="组合 7"/>
                  <p:cNvGrpSpPr/>
                  <p:nvPr/>
                </p:nvGrpSpPr>
                <p:grpSpPr>
                  <a:xfrm>
                    <a:off x="4015" y="2730"/>
                    <a:ext cx="11775" cy="5529"/>
                    <a:chOff x="12644" y="7809"/>
                    <a:chExt cx="5995" cy="2197"/>
                  </a:xfrm>
                </p:grpSpPr>
                <p:sp>
                  <p:nvSpPr>
                    <p:cNvPr id="40" name="任意多边形: 形状 39"/>
                    <p:cNvSpPr/>
                    <p:nvPr/>
                  </p:nvSpPr>
                  <p:spPr>
                    <a:xfrm>
                      <a:off x="12644" y="7809"/>
                      <a:ext cx="4302" cy="2197"/>
                    </a:xfrm>
                    <a:custGeom>
                      <a:avLst/>
                      <a:gdLst>
                        <a:gd name="connsiteX0" fmla="*/ 0 w 2318994"/>
                        <a:gd name="connsiteY0" fmla="*/ 1395179 h 1395179"/>
                        <a:gd name="connsiteX1" fmla="*/ 1168923 w 2318994"/>
                        <a:gd name="connsiteY1" fmla="*/ 12 h 1395179"/>
                        <a:gd name="connsiteX2" fmla="*/ 2290713 w 2318994"/>
                        <a:gd name="connsiteY2" fmla="*/ 1366899 h 1395179"/>
                        <a:gd name="connsiteX3" fmla="*/ 2290713 w 2318994"/>
                        <a:gd name="connsiteY3" fmla="*/ 1366899 h 1395179"/>
                        <a:gd name="connsiteX4" fmla="*/ 2318994 w 2318994"/>
                        <a:gd name="connsiteY4" fmla="*/ 1385752 h 1395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18994" h="1395179">
                          <a:moveTo>
                            <a:pt x="0" y="1395179"/>
                          </a:moveTo>
                          <a:cubicBezTo>
                            <a:pt x="393569" y="699952"/>
                            <a:pt x="787138" y="4725"/>
                            <a:pt x="1168923" y="12"/>
                          </a:cubicBezTo>
                          <a:cubicBezTo>
                            <a:pt x="1550708" y="-4701"/>
                            <a:pt x="2290713" y="1366899"/>
                            <a:pt x="2290713" y="1366899"/>
                          </a:cubicBezTo>
                          <a:lnTo>
                            <a:pt x="2290713" y="1366899"/>
                          </a:lnTo>
                          <a:lnTo>
                            <a:pt x="2318994" y="1385752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1600"/>
                    </a:p>
                  </p:txBody>
                </p:sp>
                <p:sp>
                  <p:nvSpPr>
                    <p:cNvPr id="11" name="文本框 10"/>
                    <p:cNvSpPr txBox="1"/>
                    <p:nvPr/>
                  </p:nvSpPr>
                  <p:spPr>
                    <a:xfrm>
                      <a:off x="12857" y="9554"/>
                      <a:ext cx="5782" cy="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zh-CN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experience</a:t>
                      </a:r>
                      <a:r>
                        <a:rPr kumimoji="1" lang="en-US" altLang="zh-CN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: community service </a:t>
                      </a:r>
                      <a:endParaRPr kumimoji="1" lang="en-US" altLang="zh-CN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1250" y="6277"/>
                    <a:ext cx="3715" cy="928"/>
                    <a:chOff x="1250" y="6277"/>
                    <a:chExt cx="3715" cy="928"/>
                  </a:xfrm>
                </p:grpSpPr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4533" y="6482"/>
                      <a:ext cx="433" cy="519"/>
                    </a:xfrm>
                    <a:prstGeom prst="ellipse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1600"/>
                    </a:p>
                  </p:txBody>
                </p:sp>
                <p:sp>
                  <p:nvSpPr>
                    <p:cNvPr id="32" name="AutoShap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0" y="6277"/>
                      <a:ext cx="2976" cy="928"/>
                    </a:xfrm>
                    <a:prstGeom prst="homePlate">
                      <a:avLst>
                        <a:gd name="adj" fmla="val 30492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wrap="none" anchor="ctr"/>
                    <a:p>
                      <a:pPr marL="0" marR="0" lvl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a之云体" panose="02010600010101010101" pitchFamily="2" charset="-122"/>
                          <a:cs typeface="Times New Roman" panose="02020603050405020304" pitchFamily="18" charset="0"/>
                          <a:sym typeface="Aa之云体" panose="02010600010101010101" pitchFamily="2" charset="-122"/>
                        </a:rPr>
                        <a:t>scared</a:t>
                      </a:r>
                      <a:endParaRPr kumimoji="0" lang="en-US" altLang="zh-CN" sz="1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a之云体" panose="02010600010101010101" pitchFamily="2" charset="-122"/>
                        <a:cs typeface="Times New Roman" panose="02020603050405020304" pitchFamily="18" charset="0"/>
                        <a:sym typeface="Aa之云体" panose="02010600010101010101" pitchFamily="2" charset="-122"/>
                      </a:endParaRPr>
                    </a:p>
                  </p:txBody>
                </p:sp>
              </p:grpSp>
              <p:grpSp>
                <p:nvGrpSpPr>
                  <p:cNvPr id="10" name="组合 9"/>
                  <p:cNvGrpSpPr/>
                  <p:nvPr/>
                </p:nvGrpSpPr>
                <p:grpSpPr>
                  <a:xfrm>
                    <a:off x="2581" y="4281"/>
                    <a:ext cx="3334" cy="928"/>
                    <a:chOff x="2581" y="4281"/>
                    <a:chExt cx="3334" cy="928"/>
                  </a:xfrm>
                </p:grpSpPr>
                <p:sp>
                  <p:nvSpPr>
                    <p:cNvPr id="12" name="椭圆 11"/>
                    <p:cNvSpPr/>
                    <p:nvPr/>
                  </p:nvSpPr>
                  <p:spPr>
                    <a:xfrm>
                      <a:off x="5483" y="4690"/>
                      <a:ext cx="433" cy="519"/>
                    </a:xfrm>
                    <a:prstGeom prst="ellipse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1600"/>
                    </a:p>
                  </p:txBody>
                </p:sp>
                <p:sp>
                  <p:nvSpPr>
                    <p:cNvPr id="13" name="AutoShap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81" y="4281"/>
                      <a:ext cx="2558" cy="928"/>
                    </a:xfrm>
                    <a:prstGeom prst="homePlate">
                      <a:avLst>
                        <a:gd name="adj" fmla="val 30492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wrap="none" anchor="ctr"/>
                    <a:p>
                      <a:pPr marL="0" marR="0" lvl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a之云体" panose="02010600010101010101" pitchFamily="2" charset="-122"/>
                          <a:cs typeface="Times New Roman" panose="02020603050405020304" pitchFamily="18" charset="0"/>
                          <a:sym typeface="Aa之云体" panose="02010600010101010101" pitchFamily="2" charset="-122"/>
                        </a:rPr>
                        <a:t>sad</a:t>
                      </a:r>
                      <a:endParaRPr kumimoji="0" lang="en-US" altLang="zh-CN" sz="1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a之云体" panose="02010600010101010101" pitchFamily="2" charset="-122"/>
                        <a:cs typeface="Times New Roman" panose="02020603050405020304" pitchFamily="18" charset="0"/>
                        <a:sym typeface="Aa之云体" panose="02010600010101010101" pitchFamily="2" charset="-122"/>
                      </a:endParaRPr>
                    </a:p>
                  </p:txBody>
                </p:sp>
              </p:grpSp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4226" y="2285"/>
                    <a:ext cx="3865" cy="928"/>
                    <a:chOff x="4226" y="2285"/>
                    <a:chExt cx="3865" cy="928"/>
                  </a:xfrm>
                </p:grpSpPr>
                <p:sp>
                  <p:nvSpPr>
                    <p:cNvPr id="15" name="椭圆 14"/>
                    <p:cNvSpPr/>
                    <p:nvPr/>
                  </p:nvSpPr>
                  <p:spPr>
                    <a:xfrm>
                      <a:off x="7659" y="2490"/>
                      <a:ext cx="433" cy="519"/>
                    </a:xfrm>
                    <a:prstGeom prst="ellipse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zh-CN" altLang="en-US" sz="1600"/>
                    </a:p>
                  </p:txBody>
                </p:sp>
                <p:sp>
                  <p:nvSpPr>
                    <p:cNvPr id="24" name="AutoShap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6" y="2285"/>
                      <a:ext cx="2558" cy="928"/>
                    </a:xfrm>
                    <a:prstGeom prst="homePlate">
                      <a:avLst>
                        <a:gd name="adj" fmla="val 30492"/>
                      </a:avLst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wrap="none" anchor="ctr"/>
                    <a:p>
                      <a:pPr marL="0" marR="0" lvl="0" indent="0" algn="ctr" defTabSz="914400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Aa之云体" panose="02010600010101010101" pitchFamily="2" charset="-122"/>
                          <a:cs typeface="Times New Roman" panose="02020603050405020304" pitchFamily="18" charset="0"/>
                          <a:sym typeface="Aa之云体" panose="02010600010101010101" pitchFamily="2" charset="-122"/>
                        </a:rPr>
                        <a:t>happy</a:t>
                      </a:r>
                      <a:endParaRPr kumimoji="0" lang="en-US" altLang="zh-CN" sz="16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a之云体" panose="02010600010101010101" pitchFamily="2" charset="-122"/>
                        <a:cs typeface="Times New Roman" panose="02020603050405020304" pitchFamily="18" charset="0"/>
                        <a:sym typeface="Aa之云体" panose="02010600010101010101" pitchFamily="2" charset="-122"/>
                      </a:endParaRPr>
                    </a:p>
                  </p:txBody>
                </p: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616" y="9289"/>
                    <a:ext cx="14498" cy="1138"/>
                    <a:chOff x="387" y="3980"/>
                    <a:chExt cx="14498" cy="1138"/>
                  </a:xfrm>
                </p:grpSpPr>
                <p:sp>
                  <p:nvSpPr>
                    <p:cNvPr id="31" name="文本框 30"/>
                    <p:cNvSpPr txBox="1"/>
                    <p:nvPr/>
                  </p:nvSpPr>
                  <p:spPr>
                    <a:xfrm>
                      <a:off x="3568" y="4002"/>
                      <a:ext cx="11317" cy="11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to </a:t>
                      </a:r>
                      <a:r>
                        <a:rPr kumimoji="1" lang="en-US" altLang="zh-CN" sz="1600" kern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prepare &amp;serve dinners ...</a:t>
                      </a:r>
                      <a:endParaRPr kumimoji="1" lang="en-US" altLang="zh-CN" sz="1600" kern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p:txBody>
                </p:sp>
                <p:grpSp>
                  <p:nvGrpSpPr>
                    <p:cNvPr id="36" name="组合 35"/>
                    <p:cNvGrpSpPr/>
                    <p:nvPr/>
                  </p:nvGrpSpPr>
                  <p:grpSpPr>
                    <a:xfrm rot="0">
                      <a:off x="387" y="3980"/>
                      <a:ext cx="13972" cy="866"/>
                      <a:chOff x="1255721" y="3857714"/>
                      <a:chExt cx="6272874" cy="549910"/>
                    </a:xfrm>
                  </p:grpSpPr>
                  <p:sp>
                    <p:nvSpPr>
                      <p:cNvPr id="37" name="_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55721" y="3857714"/>
                        <a:ext cx="1264721" cy="54991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noFill/>
                        <a:miter lim="800000"/>
                      </a:ln>
                      <a:effectLst/>
                    </p:spPr>
                    <p:txBody>
                      <a:bodyPr vert="horz" wrap="square" lIns="91440" tIns="45720" rIns="91440" bIns="45720" numCol="1" anchor="ctr" anchorCtr="0" compatLnSpc="1"/>
                      <a:lstStyle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accent2"/>
                            </a:solidFill>
                            <a:latin typeface="+mj-lt"/>
                            <a:ea typeface="+mj-ea"/>
                            <a:cs typeface="+mj-cs"/>
                          </a:defRPr>
                        </a:lvl1pPr>
                        <a:lvl2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2pPr>
                        <a:lvl3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3pPr>
                        <a:lvl4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4pPr>
                        <a:lvl5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5pPr>
                        <a:lvl6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6pPr>
                        <a:lvl7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7pPr>
                        <a:lvl8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8pPr>
                        <a:lvl9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9pPr>
                      </a:lstStyle>
                      <a:p>
                        <a:pPr algn="ctr"/>
                        <a:endParaRPr lang="en-US" altLang="zh-CN" sz="1600" spc="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a之云体" panose="02010600010101010101" pitchFamily="2" charset="-122"/>
                          <a:cs typeface="Times New Roman" panose="02020603050405020304" pitchFamily="18" charset="0"/>
                          <a:sym typeface="Aa之云体" panose="02010600010101010101" pitchFamily="2" charset="-122"/>
                        </a:endParaRPr>
                      </a:p>
                    </p:txBody>
                  </p:sp>
                  <p:sp>
                    <p:nvSpPr>
                      <p:cNvPr id="38" name="矩形 37"/>
                      <p:cNvSpPr/>
                      <p:nvPr/>
                    </p:nvSpPr>
                    <p:spPr bwMode="auto">
                      <a:xfrm>
                        <a:off x="2597215" y="3857714"/>
                        <a:ext cx="4931380" cy="54991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a之云体" panose="02010600010101010101" pitchFamily="2" charset="-122"/>
                          <a:ea typeface="Aa之云体" panose="02010600010101010101" pitchFamily="2" charset="-122"/>
                          <a:sym typeface="Aa之云体" panose="02010600010101010101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615" y="8274"/>
                    <a:ext cx="14541" cy="1138"/>
                    <a:chOff x="344" y="3980"/>
                    <a:chExt cx="14541" cy="1138"/>
                  </a:xfrm>
                </p:grpSpPr>
                <p:sp>
                  <p:nvSpPr>
                    <p:cNvPr id="44" name="文本框 43"/>
                    <p:cNvSpPr txBox="1"/>
                    <p:nvPr/>
                  </p:nvSpPr>
                  <p:spPr>
                    <a:xfrm>
                      <a:off x="3568" y="4002"/>
                      <a:ext cx="11317" cy="11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to </a:t>
                      </a:r>
                      <a:r>
                        <a:rPr kumimoji="1" lang="en-US" altLang="zh-CN" sz="1600" kern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 pass out dinners to those in need</a:t>
                      </a:r>
                      <a:endParaRPr kumimoji="1" lang="en-US" altLang="zh-CN" sz="1600" kern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p:txBody>
                </p:sp>
                <p:grpSp>
                  <p:nvGrpSpPr>
                    <p:cNvPr id="46" name="组合 45"/>
                    <p:cNvGrpSpPr/>
                    <p:nvPr/>
                  </p:nvGrpSpPr>
                  <p:grpSpPr>
                    <a:xfrm rot="0">
                      <a:off x="344" y="3980"/>
                      <a:ext cx="14015" cy="866"/>
                      <a:chOff x="1236418" y="3857714"/>
                      <a:chExt cx="6292177" cy="549910"/>
                    </a:xfrm>
                  </p:grpSpPr>
                  <p:sp>
                    <p:nvSpPr>
                      <p:cNvPr id="47" name="_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36418" y="3857714"/>
                        <a:ext cx="1284019" cy="54991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noFill/>
                        <a:miter lim="800000"/>
                      </a:ln>
                      <a:effectLst/>
                    </p:spPr>
                    <p:txBody>
                      <a:bodyPr vert="horz" wrap="square" lIns="91440" tIns="45720" rIns="91440" bIns="45720" numCol="1" anchor="ctr" anchorCtr="0" compatLnSpc="1"/>
                      <a:lstStyle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accent2"/>
                            </a:solidFill>
                            <a:latin typeface="+mj-lt"/>
                            <a:ea typeface="+mj-ea"/>
                            <a:cs typeface="+mj-cs"/>
                          </a:defRPr>
                        </a:lvl1pPr>
                        <a:lvl2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2pPr>
                        <a:lvl3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3pPr>
                        <a:lvl4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4pPr>
                        <a:lvl5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5pPr>
                        <a:lvl6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6pPr>
                        <a:lvl7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7pPr>
                        <a:lvl8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8pPr>
                        <a:lvl9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2"/>
                            </a:solidFill>
                            <a:latin typeface="Arial" panose="020B0604020202020204" pitchFamily="34" charset="0"/>
                            <a:ea typeface="微软雅黑" panose="020B0503020204020204" pitchFamily="34" charset="-122"/>
                          </a:defRPr>
                        </a:lvl9pPr>
                      </a:lstStyle>
                      <a:p>
                        <a:pPr algn="ctr"/>
                        <a:endParaRPr lang="en-US" altLang="zh-CN" sz="900" spc="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a之云体" panose="02010600010101010101" pitchFamily="2" charset="-122"/>
                          <a:cs typeface="Times New Roman" panose="02020603050405020304" pitchFamily="18" charset="0"/>
                          <a:sym typeface="Aa之云体" panose="02010600010101010101" pitchFamily="2" charset="-122"/>
                        </a:endParaRPr>
                      </a:p>
                    </p:txBody>
                  </p:sp>
                  <p:sp>
                    <p:nvSpPr>
                      <p:cNvPr id="48" name="矩形 47"/>
                      <p:cNvSpPr/>
                      <p:nvPr/>
                    </p:nvSpPr>
                    <p:spPr bwMode="auto">
                      <a:xfrm>
                        <a:off x="2597215" y="3857714"/>
                        <a:ext cx="4931380" cy="54991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>
                          <a:spcBef>
                            <a:spcPct val="50000"/>
                          </a:spcBef>
                        </a:pPr>
                        <a:endPara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a之云体" panose="02010600010101010101" pitchFamily="2" charset="-122"/>
                          <a:ea typeface="Aa之云体" panose="02010600010101010101" pitchFamily="2" charset="-122"/>
                          <a:sym typeface="Aa之云体" panose="02010600010101010101" pitchFamily="2" charset="-122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8" name="文本框 17"/>
                <p:cNvSpPr txBox="1"/>
                <p:nvPr/>
              </p:nvSpPr>
              <p:spPr>
                <a:xfrm>
                  <a:off x="6682" y="4142"/>
                  <a:ext cx="1434" cy="5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140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thought</a:t>
                  </a:r>
                  <a:endParaRPr lang="en-US" altLang="zh-CN"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文本框 20"/>
              <p:cNvSpPr txBox="1"/>
              <p:nvPr/>
            </p:nvSpPr>
            <p:spPr>
              <a:xfrm>
                <a:off x="6682" y="4711"/>
                <a:ext cx="1434" cy="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</a:t>
                </a:r>
                <a:endParaRPr lang="en-US" altLang="zh-CN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 rot="20940000">
              <a:off x="17201" y="7342"/>
              <a:ext cx="1727" cy="62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t">
              <a:spAutoFit/>
            </a:bodyPr>
            <a:p>
              <a:r>
                <a:rPr lang="en-US" altLang="zh-CN" sz="2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lesson:</a:t>
              </a:r>
              <a:endParaRPr lang="en-US" altLang="zh-C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65735" y="258445"/>
            <a:ext cx="11372215" cy="31692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Para.1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As they came in my direction, I put on my brightest and happiest smile.</a:t>
            </a:r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65735" y="877570"/>
          <a:ext cx="11811635" cy="589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2775"/>
                <a:gridCol w="3578860"/>
              </a:tblGrid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Q1. What did I see &amp; do?</a:t>
                      </a:r>
                      <a:endParaRPr lang="en-US" altLang="zh-CN" sz="2400"/>
                    </a:p>
                  </a:txBody>
                  <a:tcPr/>
                </a:tc>
                <a:tc hMerge="1"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In front of me </a:t>
                      </a:r>
                      <a:r>
                        <a:rPr lang="zh-CN" altLang="en-US" sz="2400"/>
                        <a:t>was a continuous stream of homeless people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用倒装表强调；衔接首句</a:t>
                      </a:r>
                      <a:endParaRPr lang="en-US" altLang="zh-CN" sz="2400"/>
                    </a:p>
                  </a:txBody>
                  <a:tcPr/>
                </a:tc>
              </a:tr>
              <a:tr h="92964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 I found myself busy in </a:t>
                      </a:r>
                      <a:r>
                        <a:rPr lang="zh-CN" altLang="en-US" sz="2400" b="1"/>
                        <a:t>scooping</a:t>
                      </a:r>
                      <a:r>
                        <a:rPr lang="zh-CN" altLang="en-US" sz="2400"/>
                        <a:t> the</a:t>
                      </a:r>
                      <a:r>
                        <a:rPr lang="en-US" altLang="zh-CN" sz="2400"/>
                        <a:t> </a:t>
                      </a:r>
                      <a:r>
                        <a:rPr lang="zh-CN" altLang="en-US" sz="2400"/>
                        <a:t>dinner into their bowls and respectfully put them onto their hands.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用具体动作表现画面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Q2. How did they react?</a:t>
                      </a:r>
                      <a:endParaRPr lang="en-US" altLang="zh-CN" sz="2400"/>
                    </a:p>
                  </a:txBody>
                  <a:tcPr/>
                </a:tc>
                <a:tc hMerge="1">
                  <a:tcPr/>
                </a:tc>
              </a:tr>
              <a:tr h="9302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W</a:t>
                      </a:r>
                      <a:r>
                        <a:rPr lang="zh-CN" altLang="en-US" sz="2400"/>
                        <a:t>hen those hungry people shuffled off, they also left </a:t>
                      </a:r>
                      <a:r>
                        <a:rPr lang="zh-CN" altLang="en-US" sz="2400" b="1"/>
                        <a:t>with words of many blessings and much gratitude</a:t>
                      </a:r>
                      <a:r>
                        <a:rPr lang="zh-CN" altLang="en-US" sz="2400"/>
                        <a:t>.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</a:t>
                      </a:r>
                      <a:r>
                        <a:rPr lang="en-US" altLang="zh-CN" sz="2400"/>
                        <a:t>with</a:t>
                      </a:r>
                      <a:r>
                        <a:rPr lang="zh-CN" altLang="en-US" sz="2400"/>
                        <a:t>复合结构表达人物情感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Q3. How did I feel?</a:t>
                      </a:r>
                      <a:endParaRPr lang="en-US" altLang="zh-CN" sz="2400"/>
                    </a:p>
                  </a:txBody>
                  <a:tcPr/>
                </a:tc>
                <a:tc hMerge="1">
                  <a:tcPr/>
                </a:tc>
              </a:tr>
              <a:tr h="4210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1"/>
                        <a:t>I</a:t>
                      </a:r>
                      <a:r>
                        <a:rPr lang="zh-CN" altLang="en-US" sz="2400" b="1"/>
                        <a:t>t stirred me</a:t>
                      </a:r>
                      <a:r>
                        <a:rPr lang="zh-CN" altLang="en-US" sz="2400"/>
                        <a:t> </a:t>
                      </a:r>
                      <a:r>
                        <a:rPr lang="en-US" altLang="zh-CN" sz="2400"/>
                        <a:t>to see them beaming with a broad smile.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用名词性从句表达情感</a:t>
                      </a:r>
                      <a:endParaRPr lang="zh-CN" altLang="en-US" sz="2400"/>
                    </a:p>
                  </a:txBody>
                  <a:tcPr/>
                </a:tc>
              </a:tr>
              <a:tr h="82296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Though my limbs were stiff and weary</a:t>
                      </a:r>
                      <a:r>
                        <a:rPr lang="zh-CN" altLang="en-US" sz="2400"/>
                        <a:t>, yet my heart was warm. 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用让步状语突出人物情感</a:t>
                      </a:r>
                      <a:endParaRPr lang="zh-CN" altLang="en-US" sz="2400"/>
                    </a:p>
                  </a:txBody>
                  <a:tcPr/>
                </a:tc>
              </a:tr>
              <a:tr h="9302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Seeing what I did ma</a:t>
                      </a:r>
                      <a:r>
                        <a:rPr lang="en-US" altLang="zh-CN" sz="2400">
                          <a:sym typeface="+mn-ea"/>
                        </a:rPr>
                        <a:t>ke</a:t>
                      </a:r>
                      <a:r>
                        <a:rPr lang="zh-CN" altLang="en-US" sz="2400">
                          <a:sym typeface="+mn-ea"/>
                        </a:rPr>
                        <a:t> their day, I felt </a:t>
                      </a:r>
                      <a:r>
                        <a:rPr lang="en-US" altLang="zh-CN" sz="2400">
                          <a:sym typeface="+mn-ea"/>
                        </a:rPr>
                        <a:t>a deep pleasure</a:t>
                      </a:r>
                      <a:r>
                        <a:rPr lang="zh-CN" altLang="en-US" sz="2400" b="1">
                          <a:sym typeface="+mn-ea"/>
                        </a:rPr>
                        <a:t> welling up inside</a:t>
                      </a:r>
                      <a:r>
                        <a:rPr lang="zh-CN" altLang="en-US" sz="2400">
                          <a:sym typeface="+mn-ea"/>
                        </a:rPr>
                        <a:t>.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用关键信息衔接下文</a:t>
                      </a: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65735" y="1339850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90500" y="1859915"/>
            <a:ext cx="11811000" cy="7905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90500" y="3253740"/>
            <a:ext cx="11811000" cy="768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90500" y="4625975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5735" y="5056505"/>
            <a:ext cx="11811000" cy="6559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65735" y="5912485"/>
            <a:ext cx="11811000" cy="7613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8" grpId="0" bldLvl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65735" y="258445"/>
            <a:ext cx="12088495" cy="2245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p>
            <a:pPr indent="0" fontAlgn="auto"/>
            <a:r>
              <a:rPr lang="en-US" sz="2800">
                <a:latin typeface="Times New Roman" panose="02020603050405020304" pitchFamily="18" charset="0"/>
                <a:sym typeface="+mn-ea"/>
              </a:rPr>
              <a:t>Para. 2 I was so happy that I had earned my service hours in this way.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pPr indent="0" fontAlgn="auto"/>
            <a:endParaRPr lang="en-US" sz="2800">
              <a:latin typeface="Times New Roman" panose="02020603050405020304" pitchFamily="18" charset="0"/>
              <a:sym typeface="+mn-ea"/>
            </a:endParaRPr>
          </a:p>
          <a:p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304165" y="862965"/>
          <a:ext cx="11811635" cy="6196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2775"/>
                <a:gridCol w="3578860"/>
              </a:tblGrid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Q1. Why did I feel happy to earn the service hours in this way?</a:t>
                      </a:r>
                      <a:endParaRPr lang="en-US" altLang="zh-CN" sz="2400"/>
                    </a:p>
                  </a:txBody>
                  <a:tcPr/>
                </a:tc>
                <a:tc hMerge="1"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 b="1"/>
                        <a:t>Never had I </a:t>
                      </a:r>
                      <a:r>
                        <a:rPr lang="zh-CN" altLang="en-US" sz="2400"/>
                        <a:t>ever experienced a more appealing situation where I was immersed in such a fabulous mood.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用倒装强调</a:t>
                      </a:r>
                      <a:r>
                        <a:rPr lang="en-US" altLang="zh-CN" sz="2400"/>
                        <a:t>;</a:t>
                      </a:r>
                      <a:r>
                        <a:rPr lang="zh-CN" altLang="en-US" sz="2400"/>
                        <a:t>衔接首句</a:t>
                      </a:r>
                      <a:endParaRPr lang="zh-CN" altLang="en-US" sz="2400"/>
                    </a:p>
                  </a:txBody>
                  <a:tcPr/>
                </a:tc>
              </a:tr>
              <a:tr h="5111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 It was truly </a:t>
                      </a:r>
                      <a:r>
                        <a:rPr lang="zh-CN" altLang="en-US" sz="2400" b="1"/>
                        <a:t>a good </a:t>
                      </a:r>
                      <a:r>
                        <a:rPr lang="zh-CN" altLang="en-US" sz="2400"/>
                        <a:t>and rewarding </a:t>
                      </a:r>
                      <a:r>
                        <a:rPr lang="zh-CN" altLang="en-US" sz="2400" b="1"/>
                        <a:t>thing </a:t>
                      </a:r>
                      <a:r>
                        <a:rPr lang="zh-CN" altLang="en-US" sz="2400"/>
                        <a:t>to do!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原词的复现照应上文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Under the lady’s assistance, I even tried to </a:t>
                      </a:r>
                      <a:r>
                        <a:rPr lang="en-US" altLang="zh-CN" sz="2400" b="1">
                          <a:sym typeface="+mn-ea"/>
                        </a:rPr>
                        <a:t>befriend</a:t>
                      </a:r>
                      <a:r>
                        <a:rPr lang="en-US" altLang="zh-CN" sz="2400">
                          <a:sym typeface="+mn-ea"/>
                        </a:rPr>
                        <a:t> them.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2400"/>
                        <a:t>用具体动词推进叙事</a:t>
                      </a:r>
                      <a:endParaRPr lang="zh-CN" sz="24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the seemingly </a:t>
                      </a:r>
                      <a:r>
                        <a:rPr lang="en-US" altLang="zh-CN" sz="2400" b="1"/>
                        <a:t>dangerous</a:t>
                      </a:r>
                      <a:r>
                        <a:rPr lang="en-US" altLang="zh-CN" sz="2400"/>
                        <a:t> people were actually quite </a:t>
                      </a:r>
                      <a:r>
                        <a:rPr lang="en-US" altLang="zh-CN" sz="2400" b="1"/>
                        <a:t>friendly</a:t>
                      </a:r>
                      <a:r>
                        <a:rPr lang="en-US" altLang="zh-CN" sz="2400"/>
                        <a:t>. 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用对比凸显人物形象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My previous</a:t>
                      </a:r>
                      <a:r>
                        <a:rPr lang="en-US" altLang="zh-CN" sz="2400" b="1"/>
                        <a:t> fear </a:t>
                      </a:r>
                      <a:r>
                        <a:rPr lang="en-US" altLang="zh-CN" sz="2400"/>
                        <a:t>and </a:t>
                      </a:r>
                      <a:r>
                        <a:rPr lang="en-US" altLang="zh-CN" sz="2400" b="1"/>
                        <a:t>concern</a:t>
                      </a:r>
                      <a:r>
                        <a:rPr lang="en-US" altLang="zh-CN" sz="2400"/>
                        <a:t> suddenly vanished. 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同义词的复现照应上文</a:t>
                      </a:r>
                      <a:endParaRPr lang="zh-CN" altLang="en-US" sz="2400"/>
                    </a:p>
                  </a:txBody>
                  <a:tcPr/>
                </a:tc>
              </a:tr>
              <a:tr h="4572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sym typeface="+mn-ea"/>
                        </a:rPr>
                        <a:t>Q2. What lesson did I get?</a:t>
                      </a:r>
                      <a:endParaRPr lang="en-US" altLang="zh-CN" sz="2400"/>
                    </a:p>
                  </a:txBody>
                  <a:tcPr/>
                </a:tc>
                <a:tc hMerge="1">
                  <a:tcPr/>
                </a:tc>
              </a:tr>
              <a:tr h="4210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/>
                        <a:t>Through the experience, apart from the service hours, I also </a:t>
                      </a:r>
                      <a:r>
                        <a:rPr lang="en-US" altLang="zh-CN" sz="2400" b="1"/>
                        <a:t>earned</a:t>
                      </a:r>
                      <a:r>
                        <a:rPr lang="en-US" altLang="zh-CN" sz="2400"/>
                        <a:t> something more valuable: while we can’t give the needy soul a sweet</a:t>
                      </a:r>
                      <a:r>
                        <a:rPr lang="en-US" altLang="zh-CN" sz="2400" b="1"/>
                        <a:t> home</a:t>
                      </a:r>
                      <a:r>
                        <a:rPr lang="en-US" altLang="zh-CN" sz="2400"/>
                        <a:t>, at least we can contribute our share to warm their heart by a dose of compassion, a dose of kindness, and </a:t>
                      </a:r>
                      <a:r>
                        <a:rPr lang="en-US" altLang="zh-CN" sz="2400" b="1"/>
                        <a:t>a bright happy smile</a:t>
                      </a:r>
                      <a:r>
                        <a:rPr lang="en-US" altLang="zh-CN" sz="2400"/>
                        <a:t>.</a:t>
                      </a:r>
                      <a:endParaRPr lang="en-US" altLang="zh-CN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关键词复现、升华主题</a:t>
                      </a: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04800" y="1366520"/>
            <a:ext cx="11811000" cy="6794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04800" y="2202815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04800" y="2710180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04800" y="3136900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04800" y="3622675"/>
            <a:ext cx="11811000" cy="3505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04800" y="4535170"/>
            <a:ext cx="11811000" cy="17767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-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3" t="8626"/>
          <a:stretch>
            <a:fillRect/>
          </a:stretch>
        </p:blipFill>
        <p:spPr>
          <a:xfrm>
            <a:off x="11508740" y="6018530"/>
            <a:ext cx="683260" cy="83947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41605" y="568325"/>
            <a:ext cx="11623675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        As they came in my direction, I put on my brightest and happiest smile.</a:t>
            </a:r>
            <a:r>
              <a:rPr 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In front of me was a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continuous stream of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</a:rPr>
              <a:t>homeless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people in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</a:rPr>
              <a:t>need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of something to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</a:rPr>
              <a:t>eat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. So the next few hours I found myself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busy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 in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scooping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the nearly-prepared dinner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into their bowls and respectfully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put them onto their hands. And it stirred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me when those hungry people shuffled off, they also left with words of many blessings and much gratitude.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Though my limbs were stiff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and weary, yet my heart was warm.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Seeing what I did make their day, I felt a deep pleasure welling up inside.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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      I was so happy that I had earned my service hours in this way. Never had I ever experienced a more appealing situation where I was immersed in such a fabulous mood.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It was truly a good and rewarding thing to do! Following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</a:rPr>
              <a:t>the lady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’s advice, I even tried to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befriend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宋体" panose="02010600030101010101" pitchFamily="2" charset="-122"/>
              </a:rPr>
              <a:t>the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m. And it turned out that the seemingly dangerous people were actually quite </a:t>
            </a:r>
            <a:r>
              <a:rPr lang="en-US" sz="2400" b="0" u="sng">
                <a:latin typeface="Times New Roman" panose="02020603050405020304" pitchFamily="18" charset="0"/>
                <a:ea typeface="宋体" panose="02010600030101010101" pitchFamily="2" charset="-122"/>
              </a:rPr>
              <a:t>friendly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. My previous fear and concern suddenly vanished. Through the experience, apart from the service hours, I also earned something more valuable: while we can’t give those needy soul a sweet home, at least we can contribute our share to warm their heart by a dose of compassion, a dose of kindness, and a bright happy smile.</a:t>
            </a:r>
            <a:endParaRPr lang="en-US" altLang="en-US" sz="24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5436" y="73025"/>
            <a:ext cx="1831928" cy="560705"/>
            <a:chOff x="16940" y="2783"/>
            <a:chExt cx="4723" cy="883"/>
          </a:xfrm>
        </p:grpSpPr>
        <p:sp>
          <p:nvSpPr>
            <p:cNvPr id="22" name="矩形 21"/>
            <p:cNvSpPr/>
            <p:nvPr/>
          </p:nvSpPr>
          <p:spPr>
            <a:xfrm>
              <a:off x="16940" y="2783"/>
              <a:ext cx="4723" cy="7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213" y="2844"/>
              <a:ext cx="417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/>
                <a:t>下水作文</a:t>
              </a:r>
              <a:endParaRPr lang="zh-CN" altLang="en-US" sz="28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4447540" cy="1377950"/>
            <a:chOff x="338" y="0"/>
            <a:chExt cx="7004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7004" cy="217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12" y="826"/>
              <a:ext cx="556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不同的结尾方式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64490" y="1513205"/>
            <a:ext cx="4661535" cy="4586605"/>
            <a:chOff x="5247" y="2736"/>
            <a:chExt cx="7341" cy="7223"/>
          </a:xfrm>
        </p:grpSpPr>
        <p:grpSp>
          <p:nvGrpSpPr>
            <p:cNvPr id="5" name="PA-组合 2"/>
            <p:cNvGrpSpPr/>
            <p:nvPr>
              <p:custDataLst>
                <p:tags r:id="rId2"/>
              </p:custDataLst>
            </p:nvPr>
          </p:nvGrpSpPr>
          <p:grpSpPr>
            <a:xfrm>
              <a:off x="5247" y="2736"/>
              <a:ext cx="7341" cy="7223"/>
              <a:chOff x="4939234" y="2357120"/>
              <a:chExt cx="2284529" cy="2946402"/>
            </a:xfrm>
          </p:grpSpPr>
          <p:sp>
            <p:nvSpPr>
              <p:cNvPr id="58" name="PA-圆角矩形 57"/>
              <p:cNvSpPr/>
              <p:nvPr>
                <p:custDataLst>
                  <p:tags r:id="rId3"/>
                </p:custDataLst>
              </p:nvPr>
            </p:nvSpPr>
            <p:spPr>
              <a:xfrm>
                <a:off x="4939234" y="2357120"/>
                <a:ext cx="2284529" cy="2946402"/>
              </a:xfrm>
              <a:prstGeom prst="roundRect">
                <a:avLst>
                  <a:gd name="adj" fmla="val 848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79400" dir="4200000" sx="106000" sy="106000" algn="r" rotWithShape="0">
                  <a:prstClr val="black">
                    <a:alpha val="13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  <p:pic>
            <p:nvPicPr>
              <p:cNvPr id="78" name="PA-图片 7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37" y="2357120"/>
                <a:ext cx="646600" cy="646648"/>
              </a:xfrm>
              <a:prstGeom prst="rect">
                <a:avLst/>
              </a:prstGeom>
            </p:spPr>
          </p:pic>
        </p:grpSp>
        <p:sp>
          <p:nvSpPr>
            <p:cNvPr id="6" name="PA-文本框 56"/>
            <p:cNvSpPr txBox="1"/>
            <p:nvPr>
              <p:custDataLst>
                <p:tags r:id="rId6"/>
              </p:custDataLst>
            </p:nvPr>
          </p:nvSpPr>
          <p:spPr>
            <a:xfrm>
              <a:off x="7122" y="2846"/>
              <a:ext cx="4480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457200"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1. </a:t>
              </a:r>
              <a:r>
                <a:rPr lang="zh-CN" alt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道理寓意式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14985" y="2605405"/>
            <a:ext cx="457263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等线" panose="02010600030101010101" charset="-122"/>
              </a:rPr>
              <a:t>The experience helped me grow and I was grateful to what I had, and also realized that there were people out there in need of our help and waited us to warm them with a smile.</a:t>
            </a:r>
            <a:endParaRPr lang="en-US" altLang="en-US" sz="2800" b="0">
              <a:latin typeface="等线" panose="0201060003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85560" y="1583055"/>
            <a:ext cx="4661535" cy="4586605"/>
            <a:chOff x="5247" y="2736"/>
            <a:chExt cx="7341" cy="7223"/>
          </a:xfrm>
        </p:grpSpPr>
        <p:grpSp>
          <p:nvGrpSpPr>
            <p:cNvPr id="7" name="PA-组合 2"/>
            <p:cNvGrpSpPr/>
            <p:nvPr>
              <p:custDataLst>
                <p:tags r:id="rId7"/>
              </p:custDataLst>
            </p:nvPr>
          </p:nvGrpSpPr>
          <p:grpSpPr>
            <a:xfrm>
              <a:off x="5247" y="2736"/>
              <a:ext cx="7341" cy="7223"/>
              <a:chOff x="4939234" y="2357120"/>
              <a:chExt cx="2284529" cy="2946402"/>
            </a:xfrm>
          </p:grpSpPr>
          <p:sp>
            <p:nvSpPr>
              <p:cNvPr id="8" name="PA-圆角矩形 57"/>
              <p:cNvSpPr/>
              <p:nvPr>
                <p:custDataLst>
                  <p:tags r:id="rId8"/>
                </p:custDataLst>
              </p:nvPr>
            </p:nvSpPr>
            <p:spPr>
              <a:xfrm>
                <a:off x="4939234" y="2357120"/>
                <a:ext cx="2284529" cy="2946402"/>
              </a:xfrm>
              <a:prstGeom prst="roundRect">
                <a:avLst>
                  <a:gd name="adj" fmla="val 848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79400" dir="4200000" sx="106000" sy="106000" algn="r" rotWithShape="0">
                  <a:prstClr val="black">
                    <a:alpha val="13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  <p:pic>
            <p:nvPicPr>
              <p:cNvPr id="10" name="PA-图片 77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37" y="2357120"/>
                <a:ext cx="646600" cy="646648"/>
              </a:xfrm>
              <a:prstGeom prst="rect">
                <a:avLst/>
              </a:prstGeom>
            </p:spPr>
          </p:pic>
        </p:grpSp>
        <p:sp>
          <p:nvSpPr>
            <p:cNvPr id="11" name="PA-文本框 56"/>
            <p:cNvSpPr txBox="1"/>
            <p:nvPr>
              <p:custDataLst>
                <p:tags r:id="rId10"/>
              </p:custDataLst>
            </p:nvPr>
          </p:nvSpPr>
          <p:spPr>
            <a:xfrm>
              <a:off x="7122" y="2846"/>
              <a:ext cx="4480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457200"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2. </a:t>
              </a:r>
              <a:r>
                <a:rPr lang="zh-CN" alt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景画式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850380" y="2605405"/>
            <a:ext cx="37947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等线" panose="02010600030101010101" charset="-122"/>
              </a:rPr>
              <a:t>The golden rays of sunlight flooded in through the windows of the soup kitchen, warming the whole room.</a:t>
            </a:r>
            <a:r>
              <a:rPr lang="en-US" sz="2400" b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en-US" sz="24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54025" y="1116965"/>
            <a:ext cx="4661535" cy="4586605"/>
            <a:chOff x="5247" y="2736"/>
            <a:chExt cx="7341" cy="7223"/>
          </a:xfrm>
        </p:grpSpPr>
        <p:grpSp>
          <p:nvGrpSpPr>
            <p:cNvPr id="5" name="PA-组合 2"/>
            <p:cNvGrpSpPr/>
            <p:nvPr>
              <p:custDataLst>
                <p:tags r:id="rId1"/>
              </p:custDataLst>
            </p:nvPr>
          </p:nvGrpSpPr>
          <p:grpSpPr>
            <a:xfrm>
              <a:off x="5247" y="2736"/>
              <a:ext cx="7341" cy="7223"/>
              <a:chOff x="4939234" y="2357120"/>
              <a:chExt cx="2284529" cy="2946402"/>
            </a:xfrm>
          </p:grpSpPr>
          <p:sp>
            <p:nvSpPr>
              <p:cNvPr id="58" name="PA-圆角矩形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939234" y="2357120"/>
                <a:ext cx="2284529" cy="2946402"/>
              </a:xfrm>
              <a:prstGeom prst="roundRect">
                <a:avLst>
                  <a:gd name="adj" fmla="val 848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79400" dir="4200000" sx="106000" sy="106000" algn="r" rotWithShape="0">
                  <a:prstClr val="black">
                    <a:alpha val="13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  <p:pic>
            <p:nvPicPr>
              <p:cNvPr id="78" name="PA-图片 77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37" y="2357120"/>
                <a:ext cx="646600" cy="646648"/>
              </a:xfrm>
              <a:prstGeom prst="rect">
                <a:avLst/>
              </a:prstGeom>
            </p:spPr>
          </p:pic>
        </p:grpSp>
        <p:sp>
          <p:nvSpPr>
            <p:cNvPr id="6" name="PA-文本框 56"/>
            <p:cNvSpPr txBox="1"/>
            <p:nvPr>
              <p:custDataLst>
                <p:tags r:id="rId5"/>
              </p:custDataLst>
            </p:nvPr>
          </p:nvSpPr>
          <p:spPr>
            <a:xfrm>
              <a:off x="7122" y="2846"/>
              <a:ext cx="4480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457200"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3. </a:t>
              </a:r>
              <a:r>
                <a:rPr lang="zh-CN" alt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回环照应式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42925" y="2123440"/>
            <a:ext cx="457263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等线" panose="02010600030101010101" charset="-122"/>
              </a:rPr>
              <a:t>Seeing them gobbling down </a:t>
            </a:r>
            <a:endParaRPr lang="en-US" sz="2800" b="0">
              <a:latin typeface="等线" panose="02010600030101010101" charset="-122"/>
            </a:endParaRPr>
          </a:p>
          <a:p>
            <a:pPr indent="0"/>
            <a:r>
              <a:rPr lang="en-US" sz="2800" b="0">
                <a:latin typeface="等线" panose="02010600030101010101" charset="-122"/>
              </a:rPr>
              <a:t>the dinner I made, I felt the experience extremely rewarding. What a good thing to do! Since then, I became a “frequent visitor” to the soup kitchen to do my part. </a:t>
            </a:r>
            <a:endParaRPr lang="zh-CN" altLang="en-US" sz="2800" b="0">
              <a:latin typeface="等线" panose="0201060003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363335" y="1239520"/>
            <a:ext cx="4661535" cy="4586605"/>
            <a:chOff x="5247" y="2736"/>
            <a:chExt cx="7341" cy="7223"/>
          </a:xfrm>
        </p:grpSpPr>
        <p:grpSp>
          <p:nvGrpSpPr>
            <p:cNvPr id="7" name="PA-组合 2"/>
            <p:cNvGrpSpPr/>
            <p:nvPr>
              <p:custDataLst>
                <p:tags r:id="rId6"/>
              </p:custDataLst>
            </p:nvPr>
          </p:nvGrpSpPr>
          <p:grpSpPr>
            <a:xfrm>
              <a:off x="5247" y="2736"/>
              <a:ext cx="7341" cy="7223"/>
              <a:chOff x="4939234" y="2357120"/>
              <a:chExt cx="2284529" cy="2946402"/>
            </a:xfrm>
          </p:grpSpPr>
          <p:sp>
            <p:nvSpPr>
              <p:cNvPr id="8" name="PA-圆角矩形 57"/>
              <p:cNvSpPr/>
              <p:nvPr>
                <p:custDataLst>
                  <p:tags r:id="rId7"/>
                </p:custDataLst>
              </p:nvPr>
            </p:nvSpPr>
            <p:spPr>
              <a:xfrm>
                <a:off x="4939234" y="2357120"/>
                <a:ext cx="2284529" cy="2946402"/>
              </a:xfrm>
              <a:prstGeom prst="roundRect">
                <a:avLst>
                  <a:gd name="adj" fmla="val 8480"/>
                </a:avLst>
              </a:prstGeom>
              <a:solidFill>
                <a:sysClr val="window" lastClr="FFFFFF"/>
              </a:solidFill>
              <a:ln w="12700" cap="rnd" cmpd="sng" algn="ctr">
                <a:noFill/>
                <a:prstDash val="solid"/>
                <a:round/>
              </a:ln>
              <a:effectLst>
                <a:outerShdw blurRad="279400" dir="4200000" sx="106000" sy="106000" algn="r" rotWithShape="0">
                  <a:prstClr val="black">
                    <a:alpha val="13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endParaRPr>
              </a:p>
            </p:txBody>
          </p:sp>
          <p:pic>
            <p:nvPicPr>
              <p:cNvPr id="10" name="PA-图片 7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9337" y="2357120"/>
                <a:ext cx="646600" cy="646648"/>
              </a:xfrm>
              <a:prstGeom prst="rect">
                <a:avLst/>
              </a:prstGeom>
            </p:spPr>
          </p:pic>
        </p:grpSp>
        <p:sp>
          <p:nvSpPr>
            <p:cNvPr id="11" name="PA-文本框 56"/>
            <p:cNvSpPr txBox="1"/>
            <p:nvPr>
              <p:custDataLst>
                <p:tags r:id="rId9"/>
              </p:custDataLst>
            </p:nvPr>
          </p:nvSpPr>
          <p:spPr>
            <a:xfrm>
              <a:off x="6958" y="2736"/>
              <a:ext cx="4480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457200">
                <a:lnSpc>
                  <a:spcPct val="150000"/>
                </a:lnSpc>
              </a:pPr>
              <a:r>
                <a:rPr lang="en-US" altLang="zh-C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4. </a:t>
              </a:r>
              <a:r>
                <a:rPr lang="zh-CN" altLang="en-US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留问思考式</a:t>
              </a:r>
              <a:endParaRPr lang="zh-CN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606540" y="2245995"/>
            <a:ext cx="417449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等线" panose="02010600030101010101" charset="-122"/>
              </a:rPr>
              <a:t> Maybe in the near future, our community’s soup kitchen would not only just serve dinner to feed</a:t>
            </a:r>
            <a:endParaRPr lang="en-US" sz="2800" b="0">
              <a:latin typeface="等线" panose="02010600030101010101" charset="-122"/>
            </a:endParaRPr>
          </a:p>
          <a:p>
            <a:pPr indent="0"/>
            <a:r>
              <a:rPr lang="en-US" sz="2800" b="0">
                <a:latin typeface="等线" panose="02010600030101010101" charset="-122"/>
              </a:rPr>
              <a:t>their stomach,  but also offer “soup” to feed their soul.</a:t>
            </a:r>
            <a:endParaRPr lang="en-US" sz="2800" b="0">
              <a:latin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00x780_Make-a-difference-(iStock-693322828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4135"/>
            <a:ext cx="12192000" cy="7050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文本框 310"/>
          <p:cNvSpPr txBox="1"/>
          <p:nvPr/>
        </p:nvSpPr>
        <p:spPr>
          <a:xfrm>
            <a:off x="2646045" y="2038985"/>
            <a:ext cx="9031605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dist"/>
            <a:r>
              <a:rPr lang="en-US" altLang="zh-CN" sz="6000" b="1" dirty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2022.6</a:t>
            </a:r>
            <a:r>
              <a:rPr lang="zh-CN" altLang="en-US" sz="6000" b="1" dirty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高考</a:t>
            </a:r>
            <a:r>
              <a:rPr lang="zh-CN" altLang="en-US" sz="6000" b="1" dirty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浙江卷续写</a:t>
            </a:r>
            <a:endParaRPr lang="zh-CN" altLang="en-US" sz="6000" b="1" dirty="0">
              <a:ln w="38100">
                <a:solidFill>
                  <a:schemeClr val="bg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dist"/>
            <a:endParaRPr lang="zh-CN" altLang="en-US" sz="6000" b="1" dirty="0">
              <a:ln w="38100">
                <a:solidFill>
                  <a:schemeClr val="bg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e13bff6f0b46852eca35c780e7447db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80" y="3612515"/>
            <a:ext cx="3521075" cy="3245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86070" y="3053080"/>
            <a:ext cx="3992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dist"/>
            <a:r>
              <a:rPr lang="zh-CN" altLang="en-US" sz="6000" b="1" dirty="0">
                <a:ln w="38100">
                  <a:solidFill>
                    <a:schemeClr val="bg1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之社区服务</a:t>
            </a:r>
            <a:endParaRPr lang="zh-CN" altLang="en-US" sz="6000" b="1" dirty="0">
              <a:ln w="38100">
                <a:solidFill>
                  <a:schemeClr val="bg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l="-3263" t="11886" r="22782" b="6612"/>
          <a:stretch>
            <a:fillRect/>
          </a:stretch>
        </p:blipFill>
        <p:spPr>
          <a:xfrm>
            <a:off x="5829935" y="4572635"/>
            <a:ext cx="3013710" cy="2285365"/>
          </a:xfrm>
          <a:prstGeom prst="ellipse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665" y="1779905"/>
            <a:ext cx="2866390" cy="2388235"/>
          </a:xfrm>
          <a:prstGeom prst="ellipse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40" y="2905125"/>
            <a:ext cx="2152650" cy="1866265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84785" y="-275590"/>
            <a:ext cx="5184140" cy="1377950"/>
            <a:chOff x="338" y="0"/>
            <a:chExt cx="8164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8164" cy="217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92" y="712"/>
              <a:ext cx="632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Describe pictures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t="17016"/>
          <a:stretch>
            <a:fillRect/>
          </a:stretch>
        </p:blipFill>
        <p:spPr>
          <a:xfrm>
            <a:off x="4504055" y="541020"/>
            <a:ext cx="2570480" cy="2244725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7136" r="21421" b="20540"/>
          <a:stretch>
            <a:fillRect/>
          </a:stretch>
        </p:blipFill>
        <p:spPr>
          <a:xfrm rot="240000">
            <a:off x="7028815" y="2081530"/>
            <a:ext cx="2573020" cy="2239645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0000">
            <a:off x="2473960" y="4477385"/>
            <a:ext cx="2995930" cy="2279015"/>
          </a:xfrm>
          <a:prstGeom prst="ellipse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2550" y="0"/>
            <a:ext cx="12228195" cy="6870065"/>
            <a:chOff x="-447" y="2288"/>
            <a:chExt cx="19257" cy="10819"/>
          </a:xfrm>
        </p:grpSpPr>
        <p:sp>
          <p:nvSpPr>
            <p:cNvPr id="10" name="矩形 9"/>
            <p:cNvSpPr/>
            <p:nvPr/>
          </p:nvSpPr>
          <p:spPr>
            <a:xfrm>
              <a:off x="-447" y="2288"/>
              <a:ext cx="19257" cy="1081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002" y="7019"/>
              <a:ext cx="16153" cy="24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Have you ever done something to your community?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what ways have you participated in community service ?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 typeface="Wingdings" panose="05000000000000000000" charset="0"/>
                <a:buChar char="p"/>
              </a:pPr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Why did you do it?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volunteer-header"/>
          <p:cNvPicPr>
            <a:picLocks noChangeAspect="1"/>
          </p:cNvPicPr>
          <p:nvPr/>
        </p:nvPicPr>
        <p:blipFill>
          <a:blip r:embed="rId1"/>
          <a:srcRect l="1331" r="52708"/>
          <a:stretch>
            <a:fillRect/>
          </a:stretch>
        </p:blipFill>
        <p:spPr>
          <a:xfrm>
            <a:off x="584835" y="1199515"/>
            <a:ext cx="3321050" cy="4819650"/>
          </a:xfrm>
          <a:prstGeom prst="round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533900" y="222885"/>
            <a:ext cx="7410450" cy="6363970"/>
            <a:chOff x="7140" y="351"/>
            <a:chExt cx="11670" cy="10022"/>
          </a:xfrm>
        </p:grpSpPr>
        <p:sp>
          <p:nvSpPr>
            <p:cNvPr id="100" name="文本框 99"/>
            <p:cNvSpPr txBox="1"/>
            <p:nvPr/>
          </p:nvSpPr>
          <p:spPr>
            <a:xfrm>
              <a:off x="7390" y="669"/>
              <a:ext cx="11171" cy="97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266700"/>
              <a:r>
                <a:rPr lang="en-US" sz="1600" b="0">
                  <a:latin typeface="Times New Roman" panose="02020603050405020304" pitchFamily="18" charset="0"/>
                </a:rPr>
                <a:t>I needed to do something in my community in order to complete the community service hours required to graduate from high school. Some of my friends had signed up to </a:t>
              </a:r>
              <a:r>
                <a:rPr lang="en-US" sz="1600" b="0" u="sng">
                  <a:latin typeface="Times New Roman" panose="02020603050405020304" pitchFamily="18" charset="0"/>
                </a:rPr>
                <a:t>spend</a:t>
              </a:r>
              <a:r>
                <a:rPr lang="en-US" sz="1600" b="0">
                  <a:latin typeface="Times New Roman" panose="02020603050405020304" pitchFamily="18" charset="0"/>
                </a:rPr>
                <a:t> time at a soup kitchen, so I did, too. It seemed like a good thing to do.     I thought that we would just be passing out dinners to those in </a:t>
              </a:r>
              <a:r>
                <a:rPr lang="en-US" sz="1600" b="0" u="sng">
                  <a:latin typeface="Times New Roman" panose="02020603050405020304" pitchFamily="18" charset="0"/>
                </a:rPr>
                <a:t>need</a:t>
              </a:r>
              <a:r>
                <a:rPr lang="en-US" sz="1600" b="0">
                  <a:latin typeface="Times New Roman" panose="02020603050405020304" pitchFamily="18" charset="0"/>
                </a:rPr>
                <a:t>, but I found out we would be doing everything </a:t>
              </a:r>
              <a:r>
                <a:rPr lang="en-US" sz="1600" b="0">
                  <a:latin typeface="Calibri" panose="020F0502020204030204" charset="0"/>
                </a:rPr>
                <a:t>from </a:t>
              </a:r>
              <a:r>
                <a:rPr lang="en-US" sz="1600" b="0">
                  <a:latin typeface="Times New Roman" panose="02020603050405020304" pitchFamily="18" charset="0"/>
                </a:rPr>
                <a:t>preparing to serving the dinner. We began preparing the food, from mixing salad dressing to separating frozen </a:t>
              </a:r>
              <a:r>
                <a:rPr lang="en-US" sz="1600" b="0" u="sng">
                  <a:latin typeface="Times New Roman" panose="02020603050405020304" pitchFamily="18" charset="0"/>
                </a:rPr>
                <a:t>meat</a:t>
              </a:r>
              <a:r>
                <a:rPr lang="en-US" sz="1600" b="0">
                  <a:latin typeface="Times New Roman" panose="02020603050405020304" pitchFamily="18" charset="0"/>
                </a:rPr>
                <a:t>. Much still needed to be done before dinner was served, but already outside the building many </a:t>
              </a:r>
              <a:r>
                <a:rPr lang="en-US" sz="1600" b="0" u="sng">
                  <a:latin typeface="Times New Roman" panose="02020603050405020304" pitchFamily="18" charset="0"/>
                </a:rPr>
                <a:t>homeless </a:t>
              </a:r>
              <a:r>
                <a:rPr lang="en-US" sz="1600" b="0">
                  <a:latin typeface="Times New Roman" panose="02020603050405020304" pitchFamily="18" charset="0"/>
                </a:rPr>
                <a:t>people were gathering. It wasn't until a couple of hours later that we opened the doors and began serving dinner.       As the line of people came toward me. I got a little scared. I’d came face to face with the homeless.:How should I act? How would they treat me?Would they hate me for having more than they did? While some of the people looked very </a:t>
              </a:r>
              <a:r>
                <a:rPr lang="en-US" sz="1600" b="0" u="sng">
                  <a:latin typeface="Times New Roman" panose="02020603050405020304" pitchFamily="18" charset="0"/>
                </a:rPr>
                <a:t>friendly</a:t>
              </a:r>
              <a:r>
                <a:rPr lang="en-US" sz="1600" b="0">
                  <a:latin typeface="Times New Roman" panose="02020603050405020304" pitchFamily="18" charset="0"/>
                </a:rPr>
                <a:t>, some of them looked so dangerous. I didn't have too much time to worry about it. I was assigned </a:t>
              </a:r>
              <a:r>
                <a:rPr lang="zh-CN" sz="1600" b="0">
                  <a:ea typeface="宋体" panose="02010600030101010101" pitchFamily="2" charset="-122"/>
                </a:rPr>
                <a:t>（分配）</a:t>
              </a:r>
              <a:r>
                <a:rPr lang="en-US" sz="1600" b="0">
                  <a:latin typeface="Times New Roman" panose="02020603050405020304" pitchFamily="18" charset="0"/>
                </a:rPr>
                <a:t>to serve the salad with </a:t>
              </a:r>
              <a:r>
                <a:rPr lang="en-US" sz="1600" b="0" u="sng">
                  <a:latin typeface="Times New Roman" panose="02020603050405020304" pitchFamily="18" charset="0"/>
                </a:rPr>
                <a:t>the lady </a:t>
              </a:r>
              <a:r>
                <a:rPr lang="en-US" sz="1600" b="0">
                  <a:latin typeface="Times New Roman" panose="02020603050405020304" pitchFamily="18" charset="0"/>
                </a:rPr>
                <a:t>next to me. She smiled at me and said if I needed help, she'd be right there</a:t>
              </a:r>
              <a:r>
                <a:rPr lang="zh-CN" sz="1600" b="0">
                  <a:ea typeface="宋体" panose="02010600030101010101" pitchFamily="2" charset="-122"/>
                </a:rPr>
                <a:t>， </a:t>
              </a:r>
              <a:r>
                <a:rPr lang="en-US" sz="1600" b="0">
                  <a:latin typeface="Times New Roman" panose="02020603050405020304" pitchFamily="18" charset="0"/>
                </a:rPr>
                <a:t>which I found quite </a:t>
              </a:r>
              <a:r>
                <a:rPr lang="en-US" sz="1600" b="0" u="sng">
                  <a:latin typeface="Times New Roman" panose="02020603050405020304" pitchFamily="18" charset="0"/>
                </a:rPr>
                <a:t>comforting</a:t>
              </a:r>
              <a:r>
                <a:rPr lang="en-US" sz="1600" b="0">
                  <a:latin typeface="Times New Roman" panose="02020603050405020304" pitchFamily="18" charset="0"/>
                </a:rPr>
                <a:t>.       I had never seen so many people wanting food. They were of all ages and nationalities. Most of them wore </a:t>
              </a:r>
              <a:r>
                <a:rPr lang="en-US" sz="1600" b="0" u="sng">
                  <a:latin typeface="Times New Roman" panose="02020603050405020304" pitchFamily="18" charset="0"/>
                </a:rPr>
                <a:t>clothes</a:t>
              </a:r>
              <a:r>
                <a:rPr lang="en-US" sz="1600" b="0">
                  <a:latin typeface="Times New Roman" panose="02020603050405020304" pitchFamily="18" charset="0"/>
                </a:rPr>
                <a:t> that were torn and dirty. Some looked like they had totally given up on</a:t>
              </a:r>
              <a:r>
                <a:rPr lang="en-US" sz="1600" b="0" u="sng">
                  <a:latin typeface="Times New Roman" panose="02020603050405020304" pitchFamily="18" charset="0"/>
                </a:rPr>
                <a:t> life</a:t>
              </a:r>
              <a:r>
                <a:rPr lang="en-US" sz="1600" b="0">
                  <a:latin typeface="Times New Roman" panose="02020603050405020304" pitchFamily="18" charset="0"/>
                </a:rPr>
                <a:t>, while others seemed to be making the best of the situation, smiling and joking. Some were better off than others, but they all needed a good meal and a warm place to</a:t>
              </a:r>
              <a:r>
                <a:rPr lang="en-US" sz="1600" b="0" u="sng">
                  <a:latin typeface="Times New Roman" panose="02020603050405020304" pitchFamily="18" charset="0"/>
                </a:rPr>
                <a:t> eat</a:t>
              </a:r>
              <a:r>
                <a:rPr lang="en-US" sz="1600" b="0">
                  <a:latin typeface="Times New Roman" panose="02020603050405020304" pitchFamily="18" charset="0"/>
                </a:rPr>
                <a:t>. It saddened me to think of how many people there were who didn't have a place to call home and the only food they got came from a soup kitchen.      As they came in my direction, I put on my brightest and happiest smile.      I was so happy that I had earned my service hours in this way.</a:t>
              </a:r>
              <a:r>
                <a:rPr lang="en-US" sz="1050" b="0">
                  <a:latin typeface="Times New Roman" panose="02020603050405020304" pitchFamily="18" charset="0"/>
                </a:rPr>
                <a:t> </a:t>
              </a:r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7140" y="351"/>
              <a:ext cx="11670" cy="9751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37795" y="-201295"/>
            <a:ext cx="3947795" cy="1377950"/>
            <a:chOff x="338" y="0"/>
            <a:chExt cx="6217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6217" cy="217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891" y="755"/>
              <a:ext cx="556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genre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33900" y="222885"/>
            <a:ext cx="7410450" cy="6363970"/>
            <a:chOff x="7140" y="351"/>
            <a:chExt cx="11670" cy="10022"/>
          </a:xfrm>
        </p:grpSpPr>
        <p:sp>
          <p:nvSpPr>
            <p:cNvPr id="100" name="文本框 99"/>
            <p:cNvSpPr txBox="1"/>
            <p:nvPr/>
          </p:nvSpPr>
          <p:spPr>
            <a:xfrm>
              <a:off x="7390" y="669"/>
              <a:ext cx="11171" cy="97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indent="266700"/>
              <a:r>
                <a:rPr lang="en-US" sz="1600" b="0">
                  <a:latin typeface="Times New Roman" panose="02020603050405020304" pitchFamily="18" charset="0"/>
                </a:rPr>
                <a:t>I needed to do something in my community in order to complete the community service hours required to graduate from high school. Some of my friends had signed up to </a:t>
              </a:r>
              <a:r>
                <a:rPr lang="en-US" sz="1600" b="0" u="sng">
                  <a:latin typeface="Times New Roman" panose="02020603050405020304" pitchFamily="18" charset="0"/>
                </a:rPr>
                <a:t>spend</a:t>
              </a:r>
              <a:r>
                <a:rPr lang="en-US" sz="1600" b="0">
                  <a:latin typeface="Times New Roman" panose="02020603050405020304" pitchFamily="18" charset="0"/>
                </a:rPr>
                <a:t> time at a soup kitchen, so I did, too. It seemed like a good thing to do.     I thought that we would just be passing out dinners to those in </a:t>
              </a:r>
              <a:r>
                <a:rPr lang="en-US" sz="1600" b="0" u="sng">
                  <a:latin typeface="Times New Roman" panose="02020603050405020304" pitchFamily="18" charset="0"/>
                </a:rPr>
                <a:t>need</a:t>
              </a:r>
              <a:r>
                <a:rPr lang="en-US" sz="1600" b="0">
                  <a:latin typeface="Times New Roman" panose="02020603050405020304" pitchFamily="18" charset="0"/>
                </a:rPr>
                <a:t>, but I found out we would be doing everything </a:t>
              </a:r>
              <a:r>
                <a:rPr lang="en-US" sz="1600" b="0">
                  <a:latin typeface="Calibri" panose="020F0502020204030204" charset="0"/>
                </a:rPr>
                <a:t>from </a:t>
              </a:r>
              <a:r>
                <a:rPr lang="en-US" sz="1600" b="0">
                  <a:latin typeface="Times New Roman" panose="02020603050405020304" pitchFamily="18" charset="0"/>
                </a:rPr>
                <a:t>preparing to serving the dinner. We began preparing the food, from mixing salad dressing to separating frozen </a:t>
              </a:r>
              <a:r>
                <a:rPr lang="en-US" sz="1600" b="0" u="sng">
                  <a:latin typeface="Times New Roman" panose="02020603050405020304" pitchFamily="18" charset="0"/>
                </a:rPr>
                <a:t>meat</a:t>
              </a:r>
              <a:r>
                <a:rPr lang="en-US" sz="1600" b="0">
                  <a:latin typeface="Times New Roman" panose="02020603050405020304" pitchFamily="18" charset="0"/>
                </a:rPr>
                <a:t>. Much still needed to be done before dinner was served, but already outside the building many </a:t>
              </a:r>
              <a:r>
                <a:rPr lang="en-US" sz="1600" b="0" u="sng">
                  <a:latin typeface="Times New Roman" panose="02020603050405020304" pitchFamily="18" charset="0"/>
                </a:rPr>
                <a:t>homeless </a:t>
              </a:r>
              <a:r>
                <a:rPr lang="en-US" sz="1600" b="0">
                  <a:latin typeface="Times New Roman" panose="02020603050405020304" pitchFamily="18" charset="0"/>
                </a:rPr>
                <a:t>people were gathering. It wasn't until a couple of hours later that we opened the doors and began serving dinner.       As the line of people came toward me. I got a little scared. I’d came face to face with the homeless.:How should I act? How would they treat me?Would they hate me for having more than they did? While some of the people looked very </a:t>
              </a:r>
              <a:r>
                <a:rPr lang="en-US" sz="1600" b="0" u="sng">
                  <a:latin typeface="Times New Roman" panose="02020603050405020304" pitchFamily="18" charset="0"/>
                </a:rPr>
                <a:t>friendly</a:t>
              </a:r>
              <a:r>
                <a:rPr lang="en-US" sz="1600" b="0">
                  <a:latin typeface="Times New Roman" panose="02020603050405020304" pitchFamily="18" charset="0"/>
                </a:rPr>
                <a:t>, some of them looked so dangerous. I didn't have too much time to worry about it. I was assigned </a:t>
              </a:r>
              <a:r>
                <a:rPr lang="zh-CN" sz="1600" b="0">
                  <a:ea typeface="宋体" panose="02010600030101010101" pitchFamily="2" charset="-122"/>
                </a:rPr>
                <a:t>（分配）</a:t>
              </a:r>
              <a:r>
                <a:rPr lang="en-US" sz="1600" b="0">
                  <a:latin typeface="Times New Roman" panose="02020603050405020304" pitchFamily="18" charset="0"/>
                </a:rPr>
                <a:t>to serve the salad with </a:t>
              </a:r>
              <a:r>
                <a:rPr lang="en-US" sz="1600" b="0" u="sng">
                  <a:latin typeface="Times New Roman" panose="02020603050405020304" pitchFamily="18" charset="0"/>
                </a:rPr>
                <a:t>the lady </a:t>
              </a:r>
              <a:r>
                <a:rPr lang="en-US" sz="1600" b="0">
                  <a:latin typeface="Times New Roman" panose="02020603050405020304" pitchFamily="18" charset="0"/>
                </a:rPr>
                <a:t>next to me. She smiled at me and said if I needed help </a:t>
              </a:r>
              <a:r>
                <a:rPr lang="zh-CN" sz="1600" b="0">
                  <a:ea typeface="宋体" panose="02010600030101010101" pitchFamily="2" charset="-122"/>
                </a:rPr>
                <a:t>，</a:t>
              </a:r>
              <a:r>
                <a:rPr lang="en-US" sz="1600" b="0">
                  <a:latin typeface="Times New Roman" panose="02020603050405020304" pitchFamily="18" charset="0"/>
                </a:rPr>
                <a:t>she'd be right there</a:t>
              </a:r>
              <a:r>
                <a:rPr lang="zh-CN" sz="1600" b="0">
                  <a:ea typeface="宋体" panose="02010600030101010101" pitchFamily="2" charset="-122"/>
                </a:rPr>
                <a:t>， </a:t>
              </a:r>
              <a:r>
                <a:rPr lang="en-US" sz="1600" b="0">
                  <a:latin typeface="Times New Roman" panose="02020603050405020304" pitchFamily="18" charset="0"/>
                </a:rPr>
                <a:t>which I found quite </a:t>
              </a:r>
              <a:r>
                <a:rPr lang="en-US" sz="1600" b="0" u="sng">
                  <a:latin typeface="Times New Roman" panose="02020603050405020304" pitchFamily="18" charset="0"/>
                </a:rPr>
                <a:t>comforting</a:t>
              </a:r>
              <a:r>
                <a:rPr lang="en-US" sz="1600" b="0">
                  <a:latin typeface="Times New Roman" panose="02020603050405020304" pitchFamily="18" charset="0"/>
                </a:rPr>
                <a:t>.       I had never seen so many people wanting food. They were of all ages and nationalities. Most of them wore </a:t>
              </a:r>
              <a:r>
                <a:rPr lang="en-US" sz="1600" b="0" u="sng">
                  <a:latin typeface="Times New Roman" panose="02020603050405020304" pitchFamily="18" charset="0"/>
                </a:rPr>
                <a:t>clothes</a:t>
              </a:r>
              <a:r>
                <a:rPr lang="en-US" sz="1600" b="0">
                  <a:latin typeface="Times New Roman" panose="02020603050405020304" pitchFamily="18" charset="0"/>
                </a:rPr>
                <a:t> that were torn and dirty. Some looked like they had totally given up on</a:t>
              </a:r>
              <a:r>
                <a:rPr lang="en-US" sz="1600" b="0" u="sng">
                  <a:latin typeface="Times New Roman" panose="02020603050405020304" pitchFamily="18" charset="0"/>
                </a:rPr>
                <a:t> life</a:t>
              </a:r>
              <a:r>
                <a:rPr lang="en-US" sz="1600" b="0">
                  <a:latin typeface="Times New Roman" panose="02020603050405020304" pitchFamily="18" charset="0"/>
                </a:rPr>
                <a:t>, while others seemed to be making the best of the situation, smiling and joking. Some were better off than others, but they all needed a good meal and a warm place to</a:t>
              </a:r>
              <a:r>
                <a:rPr lang="en-US" sz="1600" b="0" u="sng">
                  <a:latin typeface="Times New Roman" panose="02020603050405020304" pitchFamily="18" charset="0"/>
                </a:rPr>
                <a:t> eat</a:t>
              </a:r>
              <a:r>
                <a:rPr lang="en-US" sz="1600" b="0">
                  <a:latin typeface="Times New Roman" panose="02020603050405020304" pitchFamily="18" charset="0"/>
                </a:rPr>
                <a:t>. It saddened me to think of how many people there were who didn't have a place to call home and the only food they got came from a soup kitchen.      As they came in my direction, I put on my brightest and happiest smile.      I was so happy that I had earned my service hours in this way.</a:t>
              </a:r>
              <a:r>
                <a:rPr lang="en-US" sz="1050" b="0">
                  <a:latin typeface="Times New Roman" panose="02020603050405020304" pitchFamily="18" charset="0"/>
                </a:rPr>
                <a:t> </a:t>
              </a: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7140" y="351"/>
              <a:ext cx="11670" cy="9751"/>
            </a:xfrm>
            <a:prstGeom prst="round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10" y="2962910"/>
            <a:ext cx="1687830" cy="1488440"/>
            <a:chOff x="1759" y="3953"/>
            <a:chExt cx="2658" cy="2344"/>
          </a:xfrm>
        </p:grpSpPr>
        <p:sp>
          <p:nvSpPr>
            <p:cNvPr id="7" name="Freeform 28"/>
            <p:cNvSpPr/>
            <p:nvPr/>
          </p:nvSpPr>
          <p:spPr>
            <a:xfrm>
              <a:off x="1759" y="3953"/>
              <a:ext cx="2658" cy="2344"/>
            </a:xfrm>
            <a:custGeom>
              <a:avLst/>
              <a:gdLst>
                <a:gd name="connsiteX0" fmla="*/ 0 w 1811734"/>
                <a:gd name="connsiteY0" fmla="*/ 905867 h 1811734"/>
                <a:gd name="connsiteX1" fmla="*/ 905867 w 1811734"/>
                <a:gd name="connsiteY1" fmla="*/ 0 h 1811734"/>
                <a:gd name="connsiteX2" fmla="*/ 1811734 w 1811734"/>
                <a:gd name="connsiteY2" fmla="*/ 905867 h 1811734"/>
                <a:gd name="connsiteX3" fmla="*/ 905867 w 1811734"/>
                <a:gd name="connsiteY3" fmla="*/ 1811734 h 1811734"/>
                <a:gd name="connsiteX4" fmla="*/ 0 w 1811734"/>
                <a:gd name="connsiteY4" fmla="*/ 905867 h 1811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1734" h="1811734">
                  <a:moveTo>
                    <a:pt x="0" y="905867"/>
                  </a:moveTo>
                  <a:cubicBezTo>
                    <a:pt x="0" y="405570"/>
                    <a:pt x="405570" y="0"/>
                    <a:pt x="905867" y="0"/>
                  </a:cubicBezTo>
                  <a:cubicBezTo>
                    <a:pt x="1406164" y="0"/>
                    <a:pt x="1811734" y="405570"/>
                    <a:pt x="1811734" y="905867"/>
                  </a:cubicBezTo>
                  <a:cubicBezTo>
                    <a:pt x="1811734" y="1406164"/>
                    <a:pt x="1406164" y="1811734"/>
                    <a:pt x="905867" y="1811734"/>
                  </a:cubicBezTo>
                  <a:cubicBezTo>
                    <a:pt x="405570" y="1811734"/>
                    <a:pt x="0" y="1406164"/>
                    <a:pt x="0" y="90586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7092" tIns="237092" rIns="237092" bIns="237092" numCol="1" spcCol="1270" anchor="ctr" anchorCtr="0">
              <a:noAutofit/>
            </a:bodyPr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en-GB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759" y="4726"/>
              <a:ext cx="2658" cy="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GB" sz="3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narration</a:t>
              </a:r>
              <a:endParaRPr lang="en-US" altLang="en-GB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769110" y="3740785"/>
            <a:ext cx="2423749" cy="661035"/>
            <a:chOff x="3014" y="5183"/>
            <a:chExt cx="3817" cy="1041"/>
          </a:xfrm>
        </p:grpSpPr>
        <p:sp>
          <p:nvSpPr>
            <p:cNvPr id="26" name="Freeform 28"/>
            <p:cNvSpPr>
              <a:spLocks noEditPoints="1"/>
            </p:cNvSpPr>
            <p:nvPr/>
          </p:nvSpPr>
          <p:spPr bwMode="auto">
            <a:xfrm>
              <a:off x="3014" y="5243"/>
              <a:ext cx="900" cy="879"/>
            </a:xfrm>
            <a:custGeom>
              <a:avLst/>
              <a:gdLst>
                <a:gd name="T0" fmla="*/ 206 w 412"/>
                <a:gd name="T1" fmla="*/ 412 h 412"/>
                <a:gd name="T2" fmla="*/ 164 w 412"/>
                <a:gd name="T3" fmla="*/ 408 h 412"/>
                <a:gd name="T4" fmla="*/ 126 w 412"/>
                <a:gd name="T5" fmla="*/ 396 h 412"/>
                <a:gd name="T6" fmla="*/ 90 w 412"/>
                <a:gd name="T7" fmla="*/ 376 h 412"/>
                <a:gd name="T8" fmla="*/ 60 w 412"/>
                <a:gd name="T9" fmla="*/ 352 h 412"/>
                <a:gd name="T10" fmla="*/ 36 w 412"/>
                <a:gd name="T11" fmla="*/ 320 h 412"/>
                <a:gd name="T12" fmla="*/ 16 w 412"/>
                <a:gd name="T13" fmla="*/ 286 h 412"/>
                <a:gd name="T14" fmla="*/ 4 w 412"/>
                <a:gd name="T15" fmla="*/ 248 h 412"/>
                <a:gd name="T16" fmla="*/ 0 w 412"/>
                <a:gd name="T17" fmla="*/ 206 h 412"/>
                <a:gd name="T18" fmla="*/ 2 w 412"/>
                <a:gd name="T19" fmla="*/ 184 h 412"/>
                <a:gd name="T20" fmla="*/ 10 w 412"/>
                <a:gd name="T21" fmla="*/ 144 h 412"/>
                <a:gd name="T22" fmla="*/ 26 w 412"/>
                <a:gd name="T23" fmla="*/ 108 h 412"/>
                <a:gd name="T24" fmla="*/ 48 w 412"/>
                <a:gd name="T25" fmla="*/ 74 h 412"/>
                <a:gd name="T26" fmla="*/ 76 w 412"/>
                <a:gd name="T27" fmla="*/ 48 h 412"/>
                <a:gd name="T28" fmla="*/ 108 w 412"/>
                <a:gd name="T29" fmla="*/ 24 h 412"/>
                <a:gd name="T30" fmla="*/ 144 w 412"/>
                <a:gd name="T31" fmla="*/ 10 h 412"/>
                <a:gd name="T32" fmla="*/ 184 w 412"/>
                <a:gd name="T33" fmla="*/ 2 h 412"/>
                <a:gd name="T34" fmla="*/ 206 w 412"/>
                <a:gd name="T35" fmla="*/ 0 h 412"/>
                <a:gd name="T36" fmla="*/ 248 w 412"/>
                <a:gd name="T37" fmla="*/ 4 h 412"/>
                <a:gd name="T38" fmla="*/ 286 w 412"/>
                <a:gd name="T39" fmla="*/ 16 h 412"/>
                <a:gd name="T40" fmla="*/ 320 w 412"/>
                <a:gd name="T41" fmla="*/ 36 h 412"/>
                <a:gd name="T42" fmla="*/ 352 w 412"/>
                <a:gd name="T43" fmla="*/ 60 h 412"/>
                <a:gd name="T44" fmla="*/ 376 w 412"/>
                <a:gd name="T45" fmla="*/ 90 h 412"/>
                <a:gd name="T46" fmla="*/ 396 w 412"/>
                <a:gd name="T47" fmla="*/ 126 h 412"/>
                <a:gd name="T48" fmla="*/ 408 w 412"/>
                <a:gd name="T49" fmla="*/ 164 h 412"/>
                <a:gd name="T50" fmla="*/ 412 w 412"/>
                <a:gd name="T51" fmla="*/ 206 h 412"/>
                <a:gd name="T52" fmla="*/ 410 w 412"/>
                <a:gd name="T53" fmla="*/ 226 h 412"/>
                <a:gd name="T54" fmla="*/ 402 w 412"/>
                <a:gd name="T55" fmla="*/ 266 h 412"/>
                <a:gd name="T56" fmla="*/ 386 w 412"/>
                <a:gd name="T57" fmla="*/ 304 h 412"/>
                <a:gd name="T58" fmla="*/ 364 w 412"/>
                <a:gd name="T59" fmla="*/ 336 h 412"/>
                <a:gd name="T60" fmla="*/ 336 w 412"/>
                <a:gd name="T61" fmla="*/ 364 h 412"/>
                <a:gd name="T62" fmla="*/ 304 w 412"/>
                <a:gd name="T63" fmla="*/ 386 h 412"/>
                <a:gd name="T64" fmla="*/ 268 w 412"/>
                <a:gd name="T65" fmla="*/ 402 h 412"/>
                <a:gd name="T66" fmla="*/ 226 w 412"/>
                <a:gd name="T67" fmla="*/ 410 h 412"/>
                <a:gd name="T68" fmla="*/ 206 w 412"/>
                <a:gd name="T69" fmla="*/ 412 h 412"/>
                <a:gd name="T70" fmla="*/ 316 w 412"/>
                <a:gd name="T71" fmla="*/ 170 h 412"/>
                <a:gd name="T72" fmla="*/ 218 w 412"/>
                <a:gd name="T73" fmla="*/ 72 h 412"/>
                <a:gd name="T74" fmla="*/ 206 w 412"/>
                <a:gd name="T75" fmla="*/ 68 h 412"/>
                <a:gd name="T76" fmla="*/ 200 w 412"/>
                <a:gd name="T77" fmla="*/ 68 h 412"/>
                <a:gd name="T78" fmla="*/ 170 w 412"/>
                <a:gd name="T79" fmla="*/ 96 h 412"/>
                <a:gd name="T80" fmla="*/ 166 w 412"/>
                <a:gd name="T81" fmla="*/ 102 h 412"/>
                <a:gd name="T82" fmla="*/ 164 w 412"/>
                <a:gd name="T83" fmla="*/ 108 h 412"/>
                <a:gd name="T84" fmla="*/ 170 w 412"/>
                <a:gd name="T85" fmla="*/ 120 h 412"/>
                <a:gd name="T86" fmla="*/ 86 w 412"/>
                <a:gd name="T87" fmla="*/ 172 h 412"/>
                <a:gd name="T88" fmla="*/ 80 w 412"/>
                <a:gd name="T89" fmla="*/ 172 h 412"/>
                <a:gd name="T90" fmla="*/ 70 w 412"/>
                <a:gd name="T91" fmla="*/ 182 h 412"/>
                <a:gd name="T92" fmla="*/ 68 w 412"/>
                <a:gd name="T93" fmla="*/ 222 h 412"/>
                <a:gd name="T94" fmla="*/ 70 w 412"/>
                <a:gd name="T95" fmla="*/ 230 h 412"/>
                <a:gd name="T96" fmla="*/ 80 w 412"/>
                <a:gd name="T97" fmla="*/ 238 h 412"/>
                <a:gd name="T98" fmla="*/ 220 w 412"/>
                <a:gd name="T99" fmla="*/ 240 h 412"/>
                <a:gd name="T100" fmla="*/ 170 w 412"/>
                <a:gd name="T101" fmla="*/ 290 h 412"/>
                <a:gd name="T102" fmla="*/ 164 w 412"/>
                <a:gd name="T103" fmla="*/ 302 h 412"/>
                <a:gd name="T104" fmla="*/ 166 w 412"/>
                <a:gd name="T105" fmla="*/ 310 h 412"/>
                <a:gd name="T106" fmla="*/ 194 w 412"/>
                <a:gd name="T107" fmla="*/ 340 h 412"/>
                <a:gd name="T108" fmla="*/ 200 w 412"/>
                <a:gd name="T109" fmla="*/ 342 h 412"/>
                <a:gd name="T110" fmla="*/ 206 w 412"/>
                <a:gd name="T111" fmla="*/ 344 h 412"/>
                <a:gd name="T112" fmla="*/ 218 w 412"/>
                <a:gd name="T113" fmla="*/ 340 h 412"/>
                <a:gd name="T114" fmla="*/ 340 w 412"/>
                <a:gd name="T115" fmla="*/ 218 h 412"/>
                <a:gd name="T116" fmla="*/ 344 w 412"/>
                <a:gd name="T117" fmla="*/ 212 h 412"/>
                <a:gd name="T118" fmla="*/ 344 w 412"/>
                <a:gd name="T119" fmla="*/ 206 h 412"/>
                <a:gd name="T120" fmla="*/ 340 w 412"/>
                <a:gd name="T121" fmla="*/ 19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412">
                  <a:moveTo>
                    <a:pt x="206" y="412"/>
                  </a:moveTo>
                  <a:lnTo>
                    <a:pt x="206" y="412"/>
                  </a:lnTo>
                  <a:lnTo>
                    <a:pt x="184" y="410"/>
                  </a:lnTo>
                  <a:lnTo>
                    <a:pt x="164" y="408"/>
                  </a:lnTo>
                  <a:lnTo>
                    <a:pt x="144" y="402"/>
                  </a:lnTo>
                  <a:lnTo>
                    <a:pt x="126" y="396"/>
                  </a:lnTo>
                  <a:lnTo>
                    <a:pt x="108" y="386"/>
                  </a:lnTo>
                  <a:lnTo>
                    <a:pt x="90" y="376"/>
                  </a:lnTo>
                  <a:lnTo>
                    <a:pt x="76" y="364"/>
                  </a:lnTo>
                  <a:lnTo>
                    <a:pt x="60" y="352"/>
                  </a:lnTo>
                  <a:lnTo>
                    <a:pt x="48" y="336"/>
                  </a:lnTo>
                  <a:lnTo>
                    <a:pt x="36" y="320"/>
                  </a:lnTo>
                  <a:lnTo>
                    <a:pt x="26" y="304"/>
                  </a:lnTo>
                  <a:lnTo>
                    <a:pt x="16" y="286"/>
                  </a:lnTo>
                  <a:lnTo>
                    <a:pt x="10" y="266"/>
                  </a:lnTo>
                  <a:lnTo>
                    <a:pt x="4" y="248"/>
                  </a:lnTo>
                  <a:lnTo>
                    <a:pt x="2" y="226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184"/>
                  </a:lnTo>
                  <a:lnTo>
                    <a:pt x="4" y="164"/>
                  </a:lnTo>
                  <a:lnTo>
                    <a:pt x="10" y="144"/>
                  </a:lnTo>
                  <a:lnTo>
                    <a:pt x="16" y="126"/>
                  </a:lnTo>
                  <a:lnTo>
                    <a:pt x="26" y="108"/>
                  </a:lnTo>
                  <a:lnTo>
                    <a:pt x="36" y="90"/>
                  </a:lnTo>
                  <a:lnTo>
                    <a:pt x="48" y="74"/>
                  </a:lnTo>
                  <a:lnTo>
                    <a:pt x="60" y="60"/>
                  </a:lnTo>
                  <a:lnTo>
                    <a:pt x="76" y="48"/>
                  </a:lnTo>
                  <a:lnTo>
                    <a:pt x="90" y="36"/>
                  </a:lnTo>
                  <a:lnTo>
                    <a:pt x="108" y="24"/>
                  </a:lnTo>
                  <a:lnTo>
                    <a:pt x="126" y="16"/>
                  </a:lnTo>
                  <a:lnTo>
                    <a:pt x="144" y="10"/>
                  </a:lnTo>
                  <a:lnTo>
                    <a:pt x="164" y="4"/>
                  </a:lnTo>
                  <a:lnTo>
                    <a:pt x="184" y="2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26" y="2"/>
                  </a:lnTo>
                  <a:lnTo>
                    <a:pt x="248" y="4"/>
                  </a:lnTo>
                  <a:lnTo>
                    <a:pt x="268" y="10"/>
                  </a:lnTo>
                  <a:lnTo>
                    <a:pt x="286" y="16"/>
                  </a:lnTo>
                  <a:lnTo>
                    <a:pt x="304" y="24"/>
                  </a:lnTo>
                  <a:lnTo>
                    <a:pt x="320" y="36"/>
                  </a:lnTo>
                  <a:lnTo>
                    <a:pt x="336" y="48"/>
                  </a:lnTo>
                  <a:lnTo>
                    <a:pt x="352" y="60"/>
                  </a:lnTo>
                  <a:lnTo>
                    <a:pt x="364" y="74"/>
                  </a:lnTo>
                  <a:lnTo>
                    <a:pt x="376" y="90"/>
                  </a:lnTo>
                  <a:lnTo>
                    <a:pt x="386" y="108"/>
                  </a:lnTo>
                  <a:lnTo>
                    <a:pt x="396" y="126"/>
                  </a:lnTo>
                  <a:lnTo>
                    <a:pt x="402" y="144"/>
                  </a:lnTo>
                  <a:lnTo>
                    <a:pt x="408" y="164"/>
                  </a:lnTo>
                  <a:lnTo>
                    <a:pt x="410" y="184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0" y="226"/>
                  </a:lnTo>
                  <a:lnTo>
                    <a:pt x="408" y="248"/>
                  </a:lnTo>
                  <a:lnTo>
                    <a:pt x="402" y="266"/>
                  </a:lnTo>
                  <a:lnTo>
                    <a:pt x="396" y="286"/>
                  </a:lnTo>
                  <a:lnTo>
                    <a:pt x="386" y="304"/>
                  </a:lnTo>
                  <a:lnTo>
                    <a:pt x="376" y="320"/>
                  </a:lnTo>
                  <a:lnTo>
                    <a:pt x="364" y="336"/>
                  </a:lnTo>
                  <a:lnTo>
                    <a:pt x="352" y="352"/>
                  </a:lnTo>
                  <a:lnTo>
                    <a:pt x="336" y="364"/>
                  </a:lnTo>
                  <a:lnTo>
                    <a:pt x="320" y="376"/>
                  </a:lnTo>
                  <a:lnTo>
                    <a:pt x="304" y="386"/>
                  </a:lnTo>
                  <a:lnTo>
                    <a:pt x="286" y="396"/>
                  </a:lnTo>
                  <a:lnTo>
                    <a:pt x="268" y="402"/>
                  </a:lnTo>
                  <a:lnTo>
                    <a:pt x="248" y="408"/>
                  </a:lnTo>
                  <a:lnTo>
                    <a:pt x="226" y="410"/>
                  </a:lnTo>
                  <a:lnTo>
                    <a:pt x="206" y="412"/>
                  </a:lnTo>
                  <a:lnTo>
                    <a:pt x="206" y="412"/>
                  </a:lnTo>
                  <a:close/>
                  <a:moveTo>
                    <a:pt x="340" y="194"/>
                  </a:moveTo>
                  <a:lnTo>
                    <a:pt x="316" y="170"/>
                  </a:lnTo>
                  <a:lnTo>
                    <a:pt x="218" y="72"/>
                  </a:lnTo>
                  <a:lnTo>
                    <a:pt x="218" y="72"/>
                  </a:lnTo>
                  <a:lnTo>
                    <a:pt x="212" y="68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200" y="68"/>
                  </a:lnTo>
                  <a:lnTo>
                    <a:pt x="194" y="72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6" y="102"/>
                  </a:lnTo>
                  <a:lnTo>
                    <a:pt x="164" y="108"/>
                  </a:lnTo>
                  <a:lnTo>
                    <a:pt x="164" y="108"/>
                  </a:lnTo>
                  <a:lnTo>
                    <a:pt x="166" y="116"/>
                  </a:lnTo>
                  <a:lnTo>
                    <a:pt x="170" y="120"/>
                  </a:lnTo>
                  <a:lnTo>
                    <a:pt x="22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0" y="172"/>
                  </a:lnTo>
                  <a:lnTo>
                    <a:pt x="74" y="176"/>
                  </a:lnTo>
                  <a:lnTo>
                    <a:pt x="70" y="182"/>
                  </a:lnTo>
                  <a:lnTo>
                    <a:pt x="68" y="188"/>
                  </a:lnTo>
                  <a:lnTo>
                    <a:pt x="68" y="222"/>
                  </a:lnTo>
                  <a:lnTo>
                    <a:pt x="68" y="222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80" y="238"/>
                  </a:lnTo>
                  <a:lnTo>
                    <a:pt x="86" y="240"/>
                  </a:lnTo>
                  <a:lnTo>
                    <a:pt x="220" y="240"/>
                  </a:lnTo>
                  <a:lnTo>
                    <a:pt x="170" y="290"/>
                  </a:lnTo>
                  <a:lnTo>
                    <a:pt x="170" y="290"/>
                  </a:lnTo>
                  <a:lnTo>
                    <a:pt x="166" y="296"/>
                  </a:lnTo>
                  <a:lnTo>
                    <a:pt x="164" y="302"/>
                  </a:lnTo>
                  <a:lnTo>
                    <a:pt x="164" y="302"/>
                  </a:lnTo>
                  <a:lnTo>
                    <a:pt x="166" y="310"/>
                  </a:lnTo>
                  <a:lnTo>
                    <a:pt x="170" y="314"/>
                  </a:lnTo>
                  <a:lnTo>
                    <a:pt x="194" y="340"/>
                  </a:lnTo>
                  <a:lnTo>
                    <a:pt x="194" y="340"/>
                  </a:lnTo>
                  <a:lnTo>
                    <a:pt x="200" y="342"/>
                  </a:lnTo>
                  <a:lnTo>
                    <a:pt x="206" y="344"/>
                  </a:lnTo>
                  <a:lnTo>
                    <a:pt x="206" y="344"/>
                  </a:lnTo>
                  <a:lnTo>
                    <a:pt x="212" y="342"/>
                  </a:lnTo>
                  <a:lnTo>
                    <a:pt x="218" y="340"/>
                  </a:lnTo>
                  <a:lnTo>
                    <a:pt x="316" y="242"/>
                  </a:lnTo>
                  <a:lnTo>
                    <a:pt x="340" y="218"/>
                  </a:lnTo>
                  <a:lnTo>
                    <a:pt x="340" y="218"/>
                  </a:lnTo>
                  <a:lnTo>
                    <a:pt x="344" y="212"/>
                  </a:lnTo>
                  <a:lnTo>
                    <a:pt x="344" y="206"/>
                  </a:lnTo>
                  <a:lnTo>
                    <a:pt x="344" y="206"/>
                  </a:lnTo>
                  <a:lnTo>
                    <a:pt x="344" y="200"/>
                  </a:lnTo>
                  <a:lnTo>
                    <a:pt x="340" y="194"/>
                  </a:lnTo>
                  <a:lnTo>
                    <a:pt x="340" y="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AU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084" y="5183"/>
              <a:ext cx="2747" cy="1041"/>
              <a:chOff x="16940" y="3086"/>
              <a:chExt cx="7184" cy="1041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6940" y="3086"/>
                <a:ext cx="7184" cy="10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7076" y="3254"/>
                <a:ext cx="6640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/>
                  <a:t>felt</a:t>
                </a:r>
                <a:endParaRPr lang="en-US" altLang="zh-CN" sz="2800"/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1308732" y="1627505"/>
            <a:ext cx="2227837" cy="917575"/>
            <a:chOff x="2047" y="2563"/>
            <a:chExt cx="3508" cy="1445"/>
          </a:xfrm>
        </p:grpSpPr>
        <p:grpSp>
          <p:nvGrpSpPr>
            <p:cNvPr id="18" name="组合 17"/>
            <p:cNvGrpSpPr/>
            <p:nvPr/>
          </p:nvGrpSpPr>
          <p:grpSpPr>
            <a:xfrm>
              <a:off x="3253" y="2563"/>
              <a:ext cx="2302" cy="1041"/>
              <a:chOff x="18193" y="2920"/>
              <a:chExt cx="3769" cy="1041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8275" y="2920"/>
                <a:ext cx="2901" cy="10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193" y="3030"/>
                <a:ext cx="376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/>
                  <a:t>saw</a:t>
                </a:r>
                <a:endParaRPr lang="en-US" altLang="zh-CN" sz="2800"/>
              </a:p>
            </p:txBody>
          </p:sp>
        </p:grpSp>
        <p:sp>
          <p:nvSpPr>
            <p:cNvPr id="19" name="Freeform 28"/>
            <p:cNvSpPr>
              <a:spLocks noEditPoints="1"/>
            </p:cNvSpPr>
            <p:nvPr/>
          </p:nvSpPr>
          <p:spPr bwMode="auto">
            <a:xfrm rot="18360000">
              <a:off x="2036" y="3118"/>
              <a:ext cx="900" cy="879"/>
            </a:xfrm>
            <a:custGeom>
              <a:avLst/>
              <a:gdLst>
                <a:gd name="T0" fmla="*/ 206 w 412"/>
                <a:gd name="T1" fmla="*/ 412 h 412"/>
                <a:gd name="T2" fmla="*/ 164 w 412"/>
                <a:gd name="T3" fmla="*/ 408 h 412"/>
                <a:gd name="T4" fmla="*/ 126 w 412"/>
                <a:gd name="T5" fmla="*/ 396 h 412"/>
                <a:gd name="T6" fmla="*/ 90 w 412"/>
                <a:gd name="T7" fmla="*/ 376 h 412"/>
                <a:gd name="T8" fmla="*/ 60 w 412"/>
                <a:gd name="T9" fmla="*/ 352 h 412"/>
                <a:gd name="T10" fmla="*/ 36 w 412"/>
                <a:gd name="T11" fmla="*/ 320 h 412"/>
                <a:gd name="T12" fmla="*/ 16 w 412"/>
                <a:gd name="T13" fmla="*/ 286 h 412"/>
                <a:gd name="T14" fmla="*/ 4 w 412"/>
                <a:gd name="T15" fmla="*/ 248 h 412"/>
                <a:gd name="T16" fmla="*/ 0 w 412"/>
                <a:gd name="T17" fmla="*/ 206 h 412"/>
                <a:gd name="T18" fmla="*/ 2 w 412"/>
                <a:gd name="T19" fmla="*/ 184 h 412"/>
                <a:gd name="T20" fmla="*/ 10 w 412"/>
                <a:gd name="T21" fmla="*/ 144 h 412"/>
                <a:gd name="T22" fmla="*/ 26 w 412"/>
                <a:gd name="T23" fmla="*/ 108 h 412"/>
                <a:gd name="T24" fmla="*/ 48 w 412"/>
                <a:gd name="T25" fmla="*/ 74 h 412"/>
                <a:gd name="T26" fmla="*/ 76 w 412"/>
                <a:gd name="T27" fmla="*/ 48 h 412"/>
                <a:gd name="T28" fmla="*/ 108 w 412"/>
                <a:gd name="T29" fmla="*/ 24 h 412"/>
                <a:gd name="T30" fmla="*/ 144 w 412"/>
                <a:gd name="T31" fmla="*/ 10 h 412"/>
                <a:gd name="T32" fmla="*/ 184 w 412"/>
                <a:gd name="T33" fmla="*/ 2 h 412"/>
                <a:gd name="T34" fmla="*/ 206 w 412"/>
                <a:gd name="T35" fmla="*/ 0 h 412"/>
                <a:gd name="T36" fmla="*/ 248 w 412"/>
                <a:gd name="T37" fmla="*/ 4 h 412"/>
                <a:gd name="T38" fmla="*/ 286 w 412"/>
                <a:gd name="T39" fmla="*/ 16 h 412"/>
                <a:gd name="T40" fmla="*/ 320 w 412"/>
                <a:gd name="T41" fmla="*/ 36 h 412"/>
                <a:gd name="T42" fmla="*/ 352 w 412"/>
                <a:gd name="T43" fmla="*/ 60 h 412"/>
                <a:gd name="T44" fmla="*/ 376 w 412"/>
                <a:gd name="T45" fmla="*/ 90 h 412"/>
                <a:gd name="T46" fmla="*/ 396 w 412"/>
                <a:gd name="T47" fmla="*/ 126 h 412"/>
                <a:gd name="T48" fmla="*/ 408 w 412"/>
                <a:gd name="T49" fmla="*/ 164 h 412"/>
                <a:gd name="T50" fmla="*/ 412 w 412"/>
                <a:gd name="T51" fmla="*/ 206 h 412"/>
                <a:gd name="T52" fmla="*/ 410 w 412"/>
                <a:gd name="T53" fmla="*/ 226 h 412"/>
                <a:gd name="T54" fmla="*/ 402 w 412"/>
                <a:gd name="T55" fmla="*/ 266 h 412"/>
                <a:gd name="T56" fmla="*/ 386 w 412"/>
                <a:gd name="T57" fmla="*/ 304 h 412"/>
                <a:gd name="T58" fmla="*/ 364 w 412"/>
                <a:gd name="T59" fmla="*/ 336 h 412"/>
                <a:gd name="T60" fmla="*/ 336 w 412"/>
                <a:gd name="T61" fmla="*/ 364 h 412"/>
                <a:gd name="T62" fmla="*/ 304 w 412"/>
                <a:gd name="T63" fmla="*/ 386 h 412"/>
                <a:gd name="T64" fmla="*/ 268 w 412"/>
                <a:gd name="T65" fmla="*/ 402 h 412"/>
                <a:gd name="T66" fmla="*/ 226 w 412"/>
                <a:gd name="T67" fmla="*/ 410 h 412"/>
                <a:gd name="T68" fmla="*/ 206 w 412"/>
                <a:gd name="T69" fmla="*/ 412 h 412"/>
                <a:gd name="T70" fmla="*/ 316 w 412"/>
                <a:gd name="T71" fmla="*/ 170 h 412"/>
                <a:gd name="T72" fmla="*/ 218 w 412"/>
                <a:gd name="T73" fmla="*/ 72 h 412"/>
                <a:gd name="T74" fmla="*/ 206 w 412"/>
                <a:gd name="T75" fmla="*/ 68 h 412"/>
                <a:gd name="T76" fmla="*/ 200 w 412"/>
                <a:gd name="T77" fmla="*/ 68 h 412"/>
                <a:gd name="T78" fmla="*/ 170 w 412"/>
                <a:gd name="T79" fmla="*/ 96 h 412"/>
                <a:gd name="T80" fmla="*/ 166 w 412"/>
                <a:gd name="T81" fmla="*/ 102 h 412"/>
                <a:gd name="T82" fmla="*/ 164 w 412"/>
                <a:gd name="T83" fmla="*/ 108 h 412"/>
                <a:gd name="T84" fmla="*/ 170 w 412"/>
                <a:gd name="T85" fmla="*/ 120 h 412"/>
                <a:gd name="T86" fmla="*/ 86 w 412"/>
                <a:gd name="T87" fmla="*/ 172 h 412"/>
                <a:gd name="T88" fmla="*/ 80 w 412"/>
                <a:gd name="T89" fmla="*/ 172 h 412"/>
                <a:gd name="T90" fmla="*/ 70 w 412"/>
                <a:gd name="T91" fmla="*/ 182 h 412"/>
                <a:gd name="T92" fmla="*/ 68 w 412"/>
                <a:gd name="T93" fmla="*/ 222 h 412"/>
                <a:gd name="T94" fmla="*/ 70 w 412"/>
                <a:gd name="T95" fmla="*/ 230 h 412"/>
                <a:gd name="T96" fmla="*/ 80 w 412"/>
                <a:gd name="T97" fmla="*/ 238 h 412"/>
                <a:gd name="T98" fmla="*/ 220 w 412"/>
                <a:gd name="T99" fmla="*/ 240 h 412"/>
                <a:gd name="T100" fmla="*/ 170 w 412"/>
                <a:gd name="T101" fmla="*/ 290 h 412"/>
                <a:gd name="T102" fmla="*/ 164 w 412"/>
                <a:gd name="T103" fmla="*/ 302 h 412"/>
                <a:gd name="T104" fmla="*/ 166 w 412"/>
                <a:gd name="T105" fmla="*/ 310 h 412"/>
                <a:gd name="T106" fmla="*/ 194 w 412"/>
                <a:gd name="T107" fmla="*/ 340 h 412"/>
                <a:gd name="T108" fmla="*/ 200 w 412"/>
                <a:gd name="T109" fmla="*/ 342 h 412"/>
                <a:gd name="T110" fmla="*/ 206 w 412"/>
                <a:gd name="T111" fmla="*/ 344 h 412"/>
                <a:gd name="T112" fmla="*/ 218 w 412"/>
                <a:gd name="T113" fmla="*/ 340 h 412"/>
                <a:gd name="T114" fmla="*/ 340 w 412"/>
                <a:gd name="T115" fmla="*/ 218 h 412"/>
                <a:gd name="T116" fmla="*/ 344 w 412"/>
                <a:gd name="T117" fmla="*/ 212 h 412"/>
                <a:gd name="T118" fmla="*/ 344 w 412"/>
                <a:gd name="T119" fmla="*/ 206 h 412"/>
                <a:gd name="T120" fmla="*/ 340 w 412"/>
                <a:gd name="T121" fmla="*/ 19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412">
                  <a:moveTo>
                    <a:pt x="206" y="412"/>
                  </a:moveTo>
                  <a:lnTo>
                    <a:pt x="206" y="412"/>
                  </a:lnTo>
                  <a:lnTo>
                    <a:pt x="184" y="410"/>
                  </a:lnTo>
                  <a:lnTo>
                    <a:pt x="164" y="408"/>
                  </a:lnTo>
                  <a:lnTo>
                    <a:pt x="144" y="402"/>
                  </a:lnTo>
                  <a:lnTo>
                    <a:pt x="126" y="396"/>
                  </a:lnTo>
                  <a:lnTo>
                    <a:pt x="108" y="386"/>
                  </a:lnTo>
                  <a:lnTo>
                    <a:pt x="90" y="376"/>
                  </a:lnTo>
                  <a:lnTo>
                    <a:pt x="76" y="364"/>
                  </a:lnTo>
                  <a:lnTo>
                    <a:pt x="60" y="352"/>
                  </a:lnTo>
                  <a:lnTo>
                    <a:pt x="48" y="336"/>
                  </a:lnTo>
                  <a:lnTo>
                    <a:pt x="36" y="320"/>
                  </a:lnTo>
                  <a:lnTo>
                    <a:pt x="26" y="304"/>
                  </a:lnTo>
                  <a:lnTo>
                    <a:pt x="16" y="286"/>
                  </a:lnTo>
                  <a:lnTo>
                    <a:pt x="10" y="266"/>
                  </a:lnTo>
                  <a:lnTo>
                    <a:pt x="4" y="248"/>
                  </a:lnTo>
                  <a:lnTo>
                    <a:pt x="2" y="226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184"/>
                  </a:lnTo>
                  <a:lnTo>
                    <a:pt x="4" y="164"/>
                  </a:lnTo>
                  <a:lnTo>
                    <a:pt x="10" y="144"/>
                  </a:lnTo>
                  <a:lnTo>
                    <a:pt x="16" y="126"/>
                  </a:lnTo>
                  <a:lnTo>
                    <a:pt x="26" y="108"/>
                  </a:lnTo>
                  <a:lnTo>
                    <a:pt x="36" y="90"/>
                  </a:lnTo>
                  <a:lnTo>
                    <a:pt x="48" y="74"/>
                  </a:lnTo>
                  <a:lnTo>
                    <a:pt x="60" y="60"/>
                  </a:lnTo>
                  <a:lnTo>
                    <a:pt x="76" y="48"/>
                  </a:lnTo>
                  <a:lnTo>
                    <a:pt x="90" y="36"/>
                  </a:lnTo>
                  <a:lnTo>
                    <a:pt x="108" y="24"/>
                  </a:lnTo>
                  <a:lnTo>
                    <a:pt x="126" y="16"/>
                  </a:lnTo>
                  <a:lnTo>
                    <a:pt x="144" y="10"/>
                  </a:lnTo>
                  <a:lnTo>
                    <a:pt x="164" y="4"/>
                  </a:lnTo>
                  <a:lnTo>
                    <a:pt x="184" y="2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26" y="2"/>
                  </a:lnTo>
                  <a:lnTo>
                    <a:pt x="248" y="4"/>
                  </a:lnTo>
                  <a:lnTo>
                    <a:pt x="268" y="10"/>
                  </a:lnTo>
                  <a:lnTo>
                    <a:pt x="286" y="16"/>
                  </a:lnTo>
                  <a:lnTo>
                    <a:pt x="304" y="24"/>
                  </a:lnTo>
                  <a:lnTo>
                    <a:pt x="320" y="36"/>
                  </a:lnTo>
                  <a:lnTo>
                    <a:pt x="336" y="48"/>
                  </a:lnTo>
                  <a:lnTo>
                    <a:pt x="352" y="60"/>
                  </a:lnTo>
                  <a:lnTo>
                    <a:pt x="364" y="74"/>
                  </a:lnTo>
                  <a:lnTo>
                    <a:pt x="376" y="90"/>
                  </a:lnTo>
                  <a:lnTo>
                    <a:pt x="386" y="108"/>
                  </a:lnTo>
                  <a:lnTo>
                    <a:pt x="396" y="126"/>
                  </a:lnTo>
                  <a:lnTo>
                    <a:pt x="402" y="144"/>
                  </a:lnTo>
                  <a:lnTo>
                    <a:pt x="408" y="164"/>
                  </a:lnTo>
                  <a:lnTo>
                    <a:pt x="410" y="184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0" y="226"/>
                  </a:lnTo>
                  <a:lnTo>
                    <a:pt x="408" y="248"/>
                  </a:lnTo>
                  <a:lnTo>
                    <a:pt x="402" y="266"/>
                  </a:lnTo>
                  <a:lnTo>
                    <a:pt x="396" y="286"/>
                  </a:lnTo>
                  <a:lnTo>
                    <a:pt x="386" y="304"/>
                  </a:lnTo>
                  <a:lnTo>
                    <a:pt x="376" y="320"/>
                  </a:lnTo>
                  <a:lnTo>
                    <a:pt x="364" y="336"/>
                  </a:lnTo>
                  <a:lnTo>
                    <a:pt x="352" y="352"/>
                  </a:lnTo>
                  <a:lnTo>
                    <a:pt x="336" y="364"/>
                  </a:lnTo>
                  <a:lnTo>
                    <a:pt x="320" y="376"/>
                  </a:lnTo>
                  <a:lnTo>
                    <a:pt x="304" y="386"/>
                  </a:lnTo>
                  <a:lnTo>
                    <a:pt x="286" y="396"/>
                  </a:lnTo>
                  <a:lnTo>
                    <a:pt x="268" y="402"/>
                  </a:lnTo>
                  <a:lnTo>
                    <a:pt x="248" y="408"/>
                  </a:lnTo>
                  <a:lnTo>
                    <a:pt x="226" y="410"/>
                  </a:lnTo>
                  <a:lnTo>
                    <a:pt x="206" y="412"/>
                  </a:lnTo>
                  <a:lnTo>
                    <a:pt x="206" y="412"/>
                  </a:lnTo>
                  <a:close/>
                  <a:moveTo>
                    <a:pt x="340" y="194"/>
                  </a:moveTo>
                  <a:lnTo>
                    <a:pt x="316" y="170"/>
                  </a:lnTo>
                  <a:lnTo>
                    <a:pt x="218" y="72"/>
                  </a:lnTo>
                  <a:lnTo>
                    <a:pt x="218" y="72"/>
                  </a:lnTo>
                  <a:lnTo>
                    <a:pt x="212" y="68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200" y="68"/>
                  </a:lnTo>
                  <a:lnTo>
                    <a:pt x="194" y="72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6" y="102"/>
                  </a:lnTo>
                  <a:lnTo>
                    <a:pt x="164" y="108"/>
                  </a:lnTo>
                  <a:lnTo>
                    <a:pt x="164" y="108"/>
                  </a:lnTo>
                  <a:lnTo>
                    <a:pt x="166" y="116"/>
                  </a:lnTo>
                  <a:lnTo>
                    <a:pt x="170" y="120"/>
                  </a:lnTo>
                  <a:lnTo>
                    <a:pt x="22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0" y="172"/>
                  </a:lnTo>
                  <a:lnTo>
                    <a:pt x="74" y="176"/>
                  </a:lnTo>
                  <a:lnTo>
                    <a:pt x="70" y="182"/>
                  </a:lnTo>
                  <a:lnTo>
                    <a:pt x="68" y="188"/>
                  </a:lnTo>
                  <a:lnTo>
                    <a:pt x="68" y="222"/>
                  </a:lnTo>
                  <a:lnTo>
                    <a:pt x="68" y="222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80" y="238"/>
                  </a:lnTo>
                  <a:lnTo>
                    <a:pt x="86" y="240"/>
                  </a:lnTo>
                  <a:lnTo>
                    <a:pt x="220" y="240"/>
                  </a:lnTo>
                  <a:lnTo>
                    <a:pt x="170" y="290"/>
                  </a:lnTo>
                  <a:lnTo>
                    <a:pt x="170" y="290"/>
                  </a:lnTo>
                  <a:lnTo>
                    <a:pt x="166" y="296"/>
                  </a:lnTo>
                  <a:lnTo>
                    <a:pt x="164" y="302"/>
                  </a:lnTo>
                  <a:lnTo>
                    <a:pt x="164" y="302"/>
                  </a:lnTo>
                  <a:lnTo>
                    <a:pt x="166" y="310"/>
                  </a:lnTo>
                  <a:lnTo>
                    <a:pt x="170" y="314"/>
                  </a:lnTo>
                  <a:lnTo>
                    <a:pt x="194" y="340"/>
                  </a:lnTo>
                  <a:lnTo>
                    <a:pt x="194" y="340"/>
                  </a:lnTo>
                  <a:lnTo>
                    <a:pt x="200" y="342"/>
                  </a:lnTo>
                  <a:lnTo>
                    <a:pt x="206" y="344"/>
                  </a:lnTo>
                  <a:lnTo>
                    <a:pt x="206" y="344"/>
                  </a:lnTo>
                  <a:lnTo>
                    <a:pt x="212" y="342"/>
                  </a:lnTo>
                  <a:lnTo>
                    <a:pt x="218" y="340"/>
                  </a:lnTo>
                  <a:lnTo>
                    <a:pt x="316" y="242"/>
                  </a:lnTo>
                  <a:lnTo>
                    <a:pt x="340" y="218"/>
                  </a:lnTo>
                  <a:lnTo>
                    <a:pt x="340" y="218"/>
                  </a:lnTo>
                  <a:lnTo>
                    <a:pt x="344" y="212"/>
                  </a:lnTo>
                  <a:lnTo>
                    <a:pt x="344" y="206"/>
                  </a:lnTo>
                  <a:lnTo>
                    <a:pt x="344" y="206"/>
                  </a:lnTo>
                  <a:lnTo>
                    <a:pt x="344" y="200"/>
                  </a:lnTo>
                  <a:lnTo>
                    <a:pt x="340" y="194"/>
                  </a:lnTo>
                  <a:lnTo>
                    <a:pt x="340" y="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AU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99565" y="4716145"/>
            <a:ext cx="2593238" cy="823595"/>
            <a:chOff x="2336" y="6995"/>
            <a:chExt cx="4084" cy="1297"/>
          </a:xfrm>
        </p:grpSpPr>
        <p:grpSp>
          <p:nvGrpSpPr>
            <p:cNvPr id="14" name="组合 13"/>
            <p:cNvGrpSpPr/>
            <p:nvPr/>
          </p:nvGrpSpPr>
          <p:grpSpPr>
            <a:xfrm>
              <a:off x="3658" y="7251"/>
              <a:ext cx="2762" cy="1041"/>
              <a:chOff x="16940" y="2783"/>
              <a:chExt cx="7223" cy="104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6940" y="2783"/>
                <a:ext cx="6125" cy="10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7076" y="2934"/>
                <a:ext cx="708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/>
                  <a:t>reflected</a:t>
                </a:r>
                <a:endParaRPr lang="en-US" altLang="zh-CN" sz="2800"/>
              </a:p>
            </p:txBody>
          </p:sp>
        </p:grpSp>
        <p:sp>
          <p:nvSpPr>
            <p:cNvPr id="20" name="Freeform 28"/>
            <p:cNvSpPr>
              <a:spLocks noEditPoints="1"/>
            </p:cNvSpPr>
            <p:nvPr/>
          </p:nvSpPr>
          <p:spPr bwMode="auto">
            <a:xfrm rot="1320000">
              <a:off x="2336" y="6995"/>
              <a:ext cx="900" cy="879"/>
            </a:xfrm>
            <a:custGeom>
              <a:avLst/>
              <a:gdLst>
                <a:gd name="T0" fmla="*/ 206 w 412"/>
                <a:gd name="T1" fmla="*/ 412 h 412"/>
                <a:gd name="T2" fmla="*/ 164 w 412"/>
                <a:gd name="T3" fmla="*/ 408 h 412"/>
                <a:gd name="T4" fmla="*/ 126 w 412"/>
                <a:gd name="T5" fmla="*/ 396 h 412"/>
                <a:gd name="T6" fmla="*/ 90 w 412"/>
                <a:gd name="T7" fmla="*/ 376 h 412"/>
                <a:gd name="T8" fmla="*/ 60 w 412"/>
                <a:gd name="T9" fmla="*/ 352 h 412"/>
                <a:gd name="T10" fmla="*/ 36 w 412"/>
                <a:gd name="T11" fmla="*/ 320 h 412"/>
                <a:gd name="T12" fmla="*/ 16 w 412"/>
                <a:gd name="T13" fmla="*/ 286 h 412"/>
                <a:gd name="T14" fmla="*/ 4 w 412"/>
                <a:gd name="T15" fmla="*/ 248 h 412"/>
                <a:gd name="T16" fmla="*/ 0 w 412"/>
                <a:gd name="T17" fmla="*/ 206 h 412"/>
                <a:gd name="T18" fmla="*/ 2 w 412"/>
                <a:gd name="T19" fmla="*/ 184 h 412"/>
                <a:gd name="T20" fmla="*/ 10 w 412"/>
                <a:gd name="T21" fmla="*/ 144 h 412"/>
                <a:gd name="T22" fmla="*/ 26 w 412"/>
                <a:gd name="T23" fmla="*/ 108 h 412"/>
                <a:gd name="T24" fmla="*/ 48 w 412"/>
                <a:gd name="T25" fmla="*/ 74 h 412"/>
                <a:gd name="T26" fmla="*/ 76 w 412"/>
                <a:gd name="T27" fmla="*/ 48 h 412"/>
                <a:gd name="T28" fmla="*/ 108 w 412"/>
                <a:gd name="T29" fmla="*/ 24 h 412"/>
                <a:gd name="T30" fmla="*/ 144 w 412"/>
                <a:gd name="T31" fmla="*/ 10 h 412"/>
                <a:gd name="T32" fmla="*/ 184 w 412"/>
                <a:gd name="T33" fmla="*/ 2 h 412"/>
                <a:gd name="T34" fmla="*/ 206 w 412"/>
                <a:gd name="T35" fmla="*/ 0 h 412"/>
                <a:gd name="T36" fmla="*/ 248 w 412"/>
                <a:gd name="T37" fmla="*/ 4 h 412"/>
                <a:gd name="T38" fmla="*/ 286 w 412"/>
                <a:gd name="T39" fmla="*/ 16 h 412"/>
                <a:gd name="T40" fmla="*/ 320 w 412"/>
                <a:gd name="T41" fmla="*/ 36 h 412"/>
                <a:gd name="T42" fmla="*/ 352 w 412"/>
                <a:gd name="T43" fmla="*/ 60 h 412"/>
                <a:gd name="T44" fmla="*/ 376 w 412"/>
                <a:gd name="T45" fmla="*/ 90 h 412"/>
                <a:gd name="T46" fmla="*/ 396 w 412"/>
                <a:gd name="T47" fmla="*/ 126 h 412"/>
                <a:gd name="T48" fmla="*/ 408 w 412"/>
                <a:gd name="T49" fmla="*/ 164 h 412"/>
                <a:gd name="T50" fmla="*/ 412 w 412"/>
                <a:gd name="T51" fmla="*/ 206 h 412"/>
                <a:gd name="T52" fmla="*/ 410 w 412"/>
                <a:gd name="T53" fmla="*/ 226 h 412"/>
                <a:gd name="T54" fmla="*/ 402 w 412"/>
                <a:gd name="T55" fmla="*/ 266 h 412"/>
                <a:gd name="T56" fmla="*/ 386 w 412"/>
                <a:gd name="T57" fmla="*/ 304 h 412"/>
                <a:gd name="T58" fmla="*/ 364 w 412"/>
                <a:gd name="T59" fmla="*/ 336 h 412"/>
                <a:gd name="T60" fmla="*/ 336 w 412"/>
                <a:gd name="T61" fmla="*/ 364 h 412"/>
                <a:gd name="T62" fmla="*/ 304 w 412"/>
                <a:gd name="T63" fmla="*/ 386 h 412"/>
                <a:gd name="T64" fmla="*/ 268 w 412"/>
                <a:gd name="T65" fmla="*/ 402 h 412"/>
                <a:gd name="T66" fmla="*/ 226 w 412"/>
                <a:gd name="T67" fmla="*/ 410 h 412"/>
                <a:gd name="T68" fmla="*/ 206 w 412"/>
                <a:gd name="T69" fmla="*/ 412 h 412"/>
                <a:gd name="T70" fmla="*/ 316 w 412"/>
                <a:gd name="T71" fmla="*/ 170 h 412"/>
                <a:gd name="T72" fmla="*/ 218 w 412"/>
                <a:gd name="T73" fmla="*/ 72 h 412"/>
                <a:gd name="T74" fmla="*/ 206 w 412"/>
                <a:gd name="T75" fmla="*/ 68 h 412"/>
                <a:gd name="T76" fmla="*/ 200 w 412"/>
                <a:gd name="T77" fmla="*/ 68 h 412"/>
                <a:gd name="T78" fmla="*/ 170 w 412"/>
                <a:gd name="T79" fmla="*/ 96 h 412"/>
                <a:gd name="T80" fmla="*/ 166 w 412"/>
                <a:gd name="T81" fmla="*/ 102 h 412"/>
                <a:gd name="T82" fmla="*/ 164 w 412"/>
                <a:gd name="T83" fmla="*/ 108 h 412"/>
                <a:gd name="T84" fmla="*/ 170 w 412"/>
                <a:gd name="T85" fmla="*/ 120 h 412"/>
                <a:gd name="T86" fmla="*/ 86 w 412"/>
                <a:gd name="T87" fmla="*/ 172 h 412"/>
                <a:gd name="T88" fmla="*/ 80 w 412"/>
                <a:gd name="T89" fmla="*/ 172 h 412"/>
                <a:gd name="T90" fmla="*/ 70 w 412"/>
                <a:gd name="T91" fmla="*/ 182 h 412"/>
                <a:gd name="T92" fmla="*/ 68 w 412"/>
                <a:gd name="T93" fmla="*/ 222 h 412"/>
                <a:gd name="T94" fmla="*/ 70 w 412"/>
                <a:gd name="T95" fmla="*/ 230 h 412"/>
                <a:gd name="T96" fmla="*/ 80 w 412"/>
                <a:gd name="T97" fmla="*/ 238 h 412"/>
                <a:gd name="T98" fmla="*/ 220 w 412"/>
                <a:gd name="T99" fmla="*/ 240 h 412"/>
                <a:gd name="T100" fmla="*/ 170 w 412"/>
                <a:gd name="T101" fmla="*/ 290 h 412"/>
                <a:gd name="T102" fmla="*/ 164 w 412"/>
                <a:gd name="T103" fmla="*/ 302 h 412"/>
                <a:gd name="T104" fmla="*/ 166 w 412"/>
                <a:gd name="T105" fmla="*/ 310 h 412"/>
                <a:gd name="T106" fmla="*/ 194 w 412"/>
                <a:gd name="T107" fmla="*/ 340 h 412"/>
                <a:gd name="T108" fmla="*/ 200 w 412"/>
                <a:gd name="T109" fmla="*/ 342 h 412"/>
                <a:gd name="T110" fmla="*/ 206 w 412"/>
                <a:gd name="T111" fmla="*/ 344 h 412"/>
                <a:gd name="T112" fmla="*/ 218 w 412"/>
                <a:gd name="T113" fmla="*/ 340 h 412"/>
                <a:gd name="T114" fmla="*/ 340 w 412"/>
                <a:gd name="T115" fmla="*/ 218 h 412"/>
                <a:gd name="T116" fmla="*/ 344 w 412"/>
                <a:gd name="T117" fmla="*/ 212 h 412"/>
                <a:gd name="T118" fmla="*/ 344 w 412"/>
                <a:gd name="T119" fmla="*/ 206 h 412"/>
                <a:gd name="T120" fmla="*/ 340 w 412"/>
                <a:gd name="T121" fmla="*/ 19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412">
                  <a:moveTo>
                    <a:pt x="206" y="412"/>
                  </a:moveTo>
                  <a:lnTo>
                    <a:pt x="206" y="412"/>
                  </a:lnTo>
                  <a:lnTo>
                    <a:pt x="184" y="410"/>
                  </a:lnTo>
                  <a:lnTo>
                    <a:pt x="164" y="408"/>
                  </a:lnTo>
                  <a:lnTo>
                    <a:pt x="144" y="402"/>
                  </a:lnTo>
                  <a:lnTo>
                    <a:pt x="126" y="396"/>
                  </a:lnTo>
                  <a:lnTo>
                    <a:pt x="108" y="386"/>
                  </a:lnTo>
                  <a:lnTo>
                    <a:pt x="90" y="376"/>
                  </a:lnTo>
                  <a:lnTo>
                    <a:pt x="76" y="364"/>
                  </a:lnTo>
                  <a:lnTo>
                    <a:pt x="60" y="352"/>
                  </a:lnTo>
                  <a:lnTo>
                    <a:pt x="48" y="336"/>
                  </a:lnTo>
                  <a:lnTo>
                    <a:pt x="36" y="320"/>
                  </a:lnTo>
                  <a:lnTo>
                    <a:pt x="26" y="304"/>
                  </a:lnTo>
                  <a:lnTo>
                    <a:pt x="16" y="286"/>
                  </a:lnTo>
                  <a:lnTo>
                    <a:pt x="10" y="266"/>
                  </a:lnTo>
                  <a:lnTo>
                    <a:pt x="4" y="248"/>
                  </a:lnTo>
                  <a:lnTo>
                    <a:pt x="2" y="226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184"/>
                  </a:lnTo>
                  <a:lnTo>
                    <a:pt x="4" y="164"/>
                  </a:lnTo>
                  <a:lnTo>
                    <a:pt x="10" y="144"/>
                  </a:lnTo>
                  <a:lnTo>
                    <a:pt x="16" y="126"/>
                  </a:lnTo>
                  <a:lnTo>
                    <a:pt x="26" y="108"/>
                  </a:lnTo>
                  <a:lnTo>
                    <a:pt x="36" y="90"/>
                  </a:lnTo>
                  <a:lnTo>
                    <a:pt x="48" y="74"/>
                  </a:lnTo>
                  <a:lnTo>
                    <a:pt x="60" y="60"/>
                  </a:lnTo>
                  <a:lnTo>
                    <a:pt x="76" y="48"/>
                  </a:lnTo>
                  <a:lnTo>
                    <a:pt x="90" y="36"/>
                  </a:lnTo>
                  <a:lnTo>
                    <a:pt x="108" y="24"/>
                  </a:lnTo>
                  <a:lnTo>
                    <a:pt x="126" y="16"/>
                  </a:lnTo>
                  <a:lnTo>
                    <a:pt x="144" y="10"/>
                  </a:lnTo>
                  <a:lnTo>
                    <a:pt x="164" y="4"/>
                  </a:lnTo>
                  <a:lnTo>
                    <a:pt x="184" y="2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26" y="2"/>
                  </a:lnTo>
                  <a:lnTo>
                    <a:pt x="248" y="4"/>
                  </a:lnTo>
                  <a:lnTo>
                    <a:pt x="268" y="10"/>
                  </a:lnTo>
                  <a:lnTo>
                    <a:pt x="286" y="16"/>
                  </a:lnTo>
                  <a:lnTo>
                    <a:pt x="304" y="24"/>
                  </a:lnTo>
                  <a:lnTo>
                    <a:pt x="320" y="36"/>
                  </a:lnTo>
                  <a:lnTo>
                    <a:pt x="336" y="48"/>
                  </a:lnTo>
                  <a:lnTo>
                    <a:pt x="352" y="60"/>
                  </a:lnTo>
                  <a:lnTo>
                    <a:pt x="364" y="74"/>
                  </a:lnTo>
                  <a:lnTo>
                    <a:pt x="376" y="90"/>
                  </a:lnTo>
                  <a:lnTo>
                    <a:pt x="386" y="108"/>
                  </a:lnTo>
                  <a:lnTo>
                    <a:pt x="396" y="126"/>
                  </a:lnTo>
                  <a:lnTo>
                    <a:pt x="402" y="144"/>
                  </a:lnTo>
                  <a:lnTo>
                    <a:pt x="408" y="164"/>
                  </a:lnTo>
                  <a:lnTo>
                    <a:pt x="410" y="184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0" y="226"/>
                  </a:lnTo>
                  <a:lnTo>
                    <a:pt x="408" y="248"/>
                  </a:lnTo>
                  <a:lnTo>
                    <a:pt x="402" y="266"/>
                  </a:lnTo>
                  <a:lnTo>
                    <a:pt x="396" y="286"/>
                  </a:lnTo>
                  <a:lnTo>
                    <a:pt x="386" y="304"/>
                  </a:lnTo>
                  <a:lnTo>
                    <a:pt x="376" y="320"/>
                  </a:lnTo>
                  <a:lnTo>
                    <a:pt x="364" y="336"/>
                  </a:lnTo>
                  <a:lnTo>
                    <a:pt x="352" y="352"/>
                  </a:lnTo>
                  <a:lnTo>
                    <a:pt x="336" y="364"/>
                  </a:lnTo>
                  <a:lnTo>
                    <a:pt x="320" y="376"/>
                  </a:lnTo>
                  <a:lnTo>
                    <a:pt x="304" y="386"/>
                  </a:lnTo>
                  <a:lnTo>
                    <a:pt x="286" y="396"/>
                  </a:lnTo>
                  <a:lnTo>
                    <a:pt x="268" y="402"/>
                  </a:lnTo>
                  <a:lnTo>
                    <a:pt x="248" y="408"/>
                  </a:lnTo>
                  <a:lnTo>
                    <a:pt x="226" y="410"/>
                  </a:lnTo>
                  <a:lnTo>
                    <a:pt x="206" y="412"/>
                  </a:lnTo>
                  <a:lnTo>
                    <a:pt x="206" y="412"/>
                  </a:lnTo>
                  <a:close/>
                  <a:moveTo>
                    <a:pt x="340" y="194"/>
                  </a:moveTo>
                  <a:lnTo>
                    <a:pt x="316" y="170"/>
                  </a:lnTo>
                  <a:lnTo>
                    <a:pt x="218" y="72"/>
                  </a:lnTo>
                  <a:lnTo>
                    <a:pt x="218" y="72"/>
                  </a:lnTo>
                  <a:lnTo>
                    <a:pt x="212" y="68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200" y="68"/>
                  </a:lnTo>
                  <a:lnTo>
                    <a:pt x="194" y="72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6" y="102"/>
                  </a:lnTo>
                  <a:lnTo>
                    <a:pt x="164" y="108"/>
                  </a:lnTo>
                  <a:lnTo>
                    <a:pt x="164" y="108"/>
                  </a:lnTo>
                  <a:lnTo>
                    <a:pt x="166" y="116"/>
                  </a:lnTo>
                  <a:lnTo>
                    <a:pt x="170" y="120"/>
                  </a:lnTo>
                  <a:lnTo>
                    <a:pt x="22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0" y="172"/>
                  </a:lnTo>
                  <a:lnTo>
                    <a:pt x="74" y="176"/>
                  </a:lnTo>
                  <a:lnTo>
                    <a:pt x="70" y="182"/>
                  </a:lnTo>
                  <a:lnTo>
                    <a:pt x="68" y="188"/>
                  </a:lnTo>
                  <a:lnTo>
                    <a:pt x="68" y="222"/>
                  </a:lnTo>
                  <a:lnTo>
                    <a:pt x="68" y="222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80" y="238"/>
                  </a:lnTo>
                  <a:lnTo>
                    <a:pt x="86" y="240"/>
                  </a:lnTo>
                  <a:lnTo>
                    <a:pt x="220" y="240"/>
                  </a:lnTo>
                  <a:lnTo>
                    <a:pt x="170" y="290"/>
                  </a:lnTo>
                  <a:lnTo>
                    <a:pt x="170" y="290"/>
                  </a:lnTo>
                  <a:lnTo>
                    <a:pt x="166" y="296"/>
                  </a:lnTo>
                  <a:lnTo>
                    <a:pt x="164" y="302"/>
                  </a:lnTo>
                  <a:lnTo>
                    <a:pt x="164" y="302"/>
                  </a:lnTo>
                  <a:lnTo>
                    <a:pt x="166" y="310"/>
                  </a:lnTo>
                  <a:lnTo>
                    <a:pt x="170" y="314"/>
                  </a:lnTo>
                  <a:lnTo>
                    <a:pt x="194" y="340"/>
                  </a:lnTo>
                  <a:lnTo>
                    <a:pt x="194" y="340"/>
                  </a:lnTo>
                  <a:lnTo>
                    <a:pt x="200" y="342"/>
                  </a:lnTo>
                  <a:lnTo>
                    <a:pt x="206" y="344"/>
                  </a:lnTo>
                  <a:lnTo>
                    <a:pt x="206" y="344"/>
                  </a:lnTo>
                  <a:lnTo>
                    <a:pt x="212" y="342"/>
                  </a:lnTo>
                  <a:lnTo>
                    <a:pt x="218" y="340"/>
                  </a:lnTo>
                  <a:lnTo>
                    <a:pt x="316" y="242"/>
                  </a:lnTo>
                  <a:lnTo>
                    <a:pt x="340" y="218"/>
                  </a:lnTo>
                  <a:lnTo>
                    <a:pt x="340" y="218"/>
                  </a:lnTo>
                  <a:lnTo>
                    <a:pt x="344" y="212"/>
                  </a:lnTo>
                  <a:lnTo>
                    <a:pt x="344" y="206"/>
                  </a:lnTo>
                  <a:lnTo>
                    <a:pt x="344" y="206"/>
                  </a:lnTo>
                  <a:lnTo>
                    <a:pt x="344" y="200"/>
                  </a:lnTo>
                  <a:lnTo>
                    <a:pt x="340" y="194"/>
                  </a:lnTo>
                  <a:lnTo>
                    <a:pt x="340" y="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AU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683385" y="2701290"/>
            <a:ext cx="2696902" cy="661035"/>
            <a:chOff x="3014" y="5183"/>
            <a:chExt cx="4247" cy="1041"/>
          </a:xfrm>
        </p:grpSpPr>
        <p:sp>
          <p:nvSpPr>
            <p:cNvPr id="27" name="Freeform 28"/>
            <p:cNvSpPr>
              <a:spLocks noEditPoints="1"/>
            </p:cNvSpPr>
            <p:nvPr/>
          </p:nvSpPr>
          <p:spPr bwMode="auto">
            <a:xfrm>
              <a:off x="3014" y="5243"/>
              <a:ext cx="900" cy="879"/>
            </a:xfrm>
            <a:custGeom>
              <a:avLst/>
              <a:gdLst>
                <a:gd name="T0" fmla="*/ 206 w 412"/>
                <a:gd name="T1" fmla="*/ 412 h 412"/>
                <a:gd name="T2" fmla="*/ 164 w 412"/>
                <a:gd name="T3" fmla="*/ 408 h 412"/>
                <a:gd name="T4" fmla="*/ 126 w 412"/>
                <a:gd name="T5" fmla="*/ 396 h 412"/>
                <a:gd name="T6" fmla="*/ 90 w 412"/>
                <a:gd name="T7" fmla="*/ 376 h 412"/>
                <a:gd name="T8" fmla="*/ 60 w 412"/>
                <a:gd name="T9" fmla="*/ 352 h 412"/>
                <a:gd name="T10" fmla="*/ 36 w 412"/>
                <a:gd name="T11" fmla="*/ 320 h 412"/>
                <a:gd name="T12" fmla="*/ 16 w 412"/>
                <a:gd name="T13" fmla="*/ 286 h 412"/>
                <a:gd name="T14" fmla="*/ 4 w 412"/>
                <a:gd name="T15" fmla="*/ 248 h 412"/>
                <a:gd name="T16" fmla="*/ 0 w 412"/>
                <a:gd name="T17" fmla="*/ 206 h 412"/>
                <a:gd name="T18" fmla="*/ 2 w 412"/>
                <a:gd name="T19" fmla="*/ 184 h 412"/>
                <a:gd name="T20" fmla="*/ 10 w 412"/>
                <a:gd name="T21" fmla="*/ 144 h 412"/>
                <a:gd name="T22" fmla="*/ 26 w 412"/>
                <a:gd name="T23" fmla="*/ 108 h 412"/>
                <a:gd name="T24" fmla="*/ 48 w 412"/>
                <a:gd name="T25" fmla="*/ 74 h 412"/>
                <a:gd name="T26" fmla="*/ 76 w 412"/>
                <a:gd name="T27" fmla="*/ 48 h 412"/>
                <a:gd name="T28" fmla="*/ 108 w 412"/>
                <a:gd name="T29" fmla="*/ 24 h 412"/>
                <a:gd name="T30" fmla="*/ 144 w 412"/>
                <a:gd name="T31" fmla="*/ 10 h 412"/>
                <a:gd name="T32" fmla="*/ 184 w 412"/>
                <a:gd name="T33" fmla="*/ 2 h 412"/>
                <a:gd name="T34" fmla="*/ 206 w 412"/>
                <a:gd name="T35" fmla="*/ 0 h 412"/>
                <a:gd name="T36" fmla="*/ 248 w 412"/>
                <a:gd name="T37" fmla="*/ 4 h 412"/>
                <a:gd name="T38" fmla="*/ 286 w 412"/>
                <a:gd name="T39" fmla="*/ 16 h 412"/>
                <a:gd name="T40" fmla="*/ 320 w 412"/>
                <a:gd name="T41" fmla="*/ 36 h 412"/>
                <a:gd name="T42" fmla="*/ 352 w 412"/>
                <a:gd name="T43" fmla="*/ 60 h 412"/>
                <a:gd name="T44" fmla="*/ 376 w 412"/>
                <a:gd name="T45" fmla="*/ 90 h 412"/>
                <a:gd name="T46" fmla="*/ 396 w 412"/>
                <a:gd name="T47" fmla="*/ 126 h 412"/>
                <a:gd name="T48" fmla="*/ 408 w 412"/>
                <a:gd name="T49" fmla="*/ 164 h 412"/>
                <a:gd name="T50" fmla="*/ 412 w 412"/>
                <a:gd name="T51" fmla="*/ 206 h 412"/>
                <a:gd name="T52" fmla="*/ 410 w 412"/>
                <a:gd name="T53" fmla="*/ 226 h 412"/>
                <a:gd name="T54" fmla="*/ 402 w 412"/>
                <a:gd name="T55" fmla="*/ 266 h 412"/>
                <a:gd name="T56" fmla="*/ 386 w 412"/>
                <a:gd name="T57" fmla="*/ 304 h 412"/>
                <a:gd name="T58" fmla="*/ 364 w 412"/>
                <a:gd name="T59" fmla="*/ 336 h 412"/>
                <a:gd name="T60" fmla="*/ 336 w 412"/>
                <a:gd name="T61" fmla="*/ 364 h 412"/>
                <a:gd name="T62" fmla="*/ 304 w 412"/>
                <a:gd name="T63" fmla="*/ 386 h 412"/>
                <a:gd name="T64" fmla="*/ 268 w 412"/>
                <a:gd name="T65" fmla="*/ 402 h 412"/>
                <a:gd name="T66" fmla="*/ 226 w 412"/>
                <a:gd name="T67" fmla="*/ 410 h 412"/>
                <a:gd name="T68" fmla="*/ 206 w 412"/>
                <a:gd name="T69" fmla="*/ 412 h 412"/>
                <a:gd name="T70" fmla="*/ 316 w 412"/>
                <a:gd name="T71" fmla="*/ 170 h 412"/>
                <a:gd name="T72" fmla="*/ 218 w 412"/>
                <a:gd name="T73" fmla="*/ 72 h 412"/>
                <a:gd name="T74" fmla="*/ 206 w 412"/>
                <a:gd name="T75" fmla="*/ 68 h 412"/>
                <a:gd name="T76" fmla="*/ 200 w 412"/>
                <a:gd name="T77" fmla="*/ 68 h 412"/>
                <a:gd name="T78" fmla="*/ 170 w 412"/>
                <a:gd name="T79" fmla="*/ 96 h 412"/>
                <a:gd name="T80" fmla="*/ 166 w 412"/>
                <a:gd name="T81" fmla="*/ 102 h 412"/>
                <a:gd name="T82" fmla="*/ 164 w 412"/>
                <a:gd name="T83" fmla="*/ 108 h 412"/>
                <a:gd name="T84" fmla="*/ 170 w 412"/>
                <a:gd name="T85" fmla="*/ 120 h 412"/>
                <a:gd name="T86" fmla="*/ 86 w 412"/>
                <a:gd name="T87" fmla="*/ 172 h 412"/>
                <a:gd name="T88" fmla="*/ 80 w 412"/>
                <a:gd name="T89" fmla="*/ 172 h 412"/>
                <a:gd name="T90" fmla="*/ 70 w 412"/>
                <a:gd name="T91" fmla="*/ 182 h 412"/>
                <a:gd name="T92" fmla="*/ 68 w 412"/>
                <a:gd name="T93" fmla="*/ 222 h 412"/>
                <a:gd name="T94" fmla="*/ 70 w 412"/>
                <a:gd name="T95" fmla="*/ 230 h 412"/>
                <a:gd name="T96" fmla="*/ 80 w 412"/>
                <a:gd name="T97" fmla="*/ 238 h 412"/>
                <a:gd name="T98" fmla="*/ 220 w 412"/>
                <a:gd name="T99" fmla="*/ 240 h 412"/>
                <a:gd name="T100" fmla="*/ 170 w 412"/>
                <a:gd name="T101" fmla="*/ 290 h 412"/>
                <a:gd name="T102" fmla="*/ 164 w 412"/>
                <a:gd name="T103" fmla="*/ 302 h 412"/>
                <a:gd name="T104" fmla="*/ 166 w 412"/>
                <a:gd name="T105" fmla="*/ 310 h 412"/>
                <a:gd name="T106" fmla="*/ 194 w 412"/>
                <a:gd name="T107" fmla="*/ 340 h 412"/>
                <a:gd name="T108" fmla="*/ 200 w 412"/>
                <a:gd name="T109" fmla="*/ 342 h 412"/>
                <a:gd name="T110" fmla="*/ 206 w 412"/>
                <a:gd name="T111" fmla="*/ 344 h 412"/>
                <a:gd name="T112" fmla="*/ 218 w 412"/>
                <a:gd name="T113" fmla="*/ 340 h 412"/>
                <a:gd name="T114" fmla="*/ 340 w 412"/>
                <a:gd name="T115" fmla="*/ 218 h 412"/>
                <a:gd name="T116" fmla="*/ 344 w 412"/>
                <a:gd name="T117" fmla="*/ 212 h 412"/>
                <a:gd name="T118" fmla="*/ 344 w 412"/>
                <a:gd name="T119" fmla="*/ 206 h 412"/>
                <a:gd name="T120" fmla="*/ 340 w 412"/>
                <a:gd name="T121" fmla="*/ 19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2" h="412">
                  <a:moveTo>
                    <a:pt x="206" y="412"/>
                  </a:moveTo>
                  <a:lnTo>
                    <a:pt x="206" y="412"/>
                  </a:lnTo>
                  <a:lnTo>
                    <a:pt x="184" y="410"/>
                  </a:lnTo>
                  <a:lnTo>
                    <a:pt x="164" y="408"/>
                  </a:lnTo>
                  <a:lnTo>
                    <a:pt x="144" y="402"/>
                  </a:lnTo>
                  <a:lnTo>
                    <a:pt x="126" y="396"/>
                  </a:lnTo>
                  <a:lnTo>
                    <a:pt x="108" y="386"/>
                  </a:lnTo>
                  <a:lnTo>
                    <a:pt x="90" y="376"/>
                  </a:lnTo>
                  <a:lnTo>
                    <a:pt x="76" y="364"/>
                  </a:lnTo>
                  <a:lnTo>
                    <a:pt x="60" y="352"/>
                  </a:lnTo>
                  <a:lnTo>
                    <a:pt x="48" y="336"/>
                  </a:lnTo>
                  <a:lnTo>
                    <a:pt x="36" y="320"/>
                  </a:lnTo>
                  <a:lnTo>
                    <a:pt x="26" y="304"/>
                  </a:lnTo>
                  <a:lnTo>
                    <a:pt x="16" y="286"/>
                  </a:lnTo>
                  <a:lnTo>
                    <a:pt x="10" y="266"/>
                  </a:lnTo>
                  <a:lnTo>
                    <a:pt x="4" y="248"/>
                  </a:lnTo>
                  <a:lnTo>
                    <a:pt x="2" y="226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184"/>
                  </a:lnTo>
                  <a:lnTo>
                    <a:pt x="4" y="164"/>
                  </a:lnTo>
                  <a:lnTo>
                    <a:pt x="10" y="144"/>
                  </a:lnTo>
                  <a:lnTo>
                    <a:pt x="16" y="126"/>
                  </a:lnTo>
                  <a:lnTo>
                    <a:pt x="26" y="108"/>
                  </a:lnTo>
                  <a:lnTo>
                    <a:pt x="36" y="90"/>
                  </a:lnTo>
                  <a:lnTo>
                    <a:pt x="48" y="74"/>
                  </a:lnTo>
                  <a:lnTo>
                    <a:pt x="60" y="60"/>
                  </a:lnTo>
                  <a:lnTo>
                    <a:pt x="76" y="48"/>
                  </a:lnTo>
                  <a:lnTo>
                    <a:pt x="90" y="36"/>
                  </a:lnTo>
                  <a:lnTo>
                    <a:pt x="108" y="24"/>
                  </a:lnTo>
                  <a:lnTo>
                    <a:pt x="126" y="16"/>
                  </a:lnTo>
                  <a:lnTo>
                    <a:pt x="144" y="10"/>
                  </a:lnTo>
                  <a:lnTo>
                    <a:pt x="164" y="4"/>
                  </a:lnTo>
                  <a:lnTo>
                    <a:pt x="184" y="2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26" y="2"/>
                  </a:lnTo>
                  <a:lnTo>
                    <a:pt x="248" y="4"/>
                  </a:lnTo>
                  <a:lnTo>
                    <a:pt x="268" y="10"/>
                  </a:lnTo>
                  <a:lnTo>
                    <a:pt x="286" y="16"/>
                  </a:lnTo>
                  <a:lnTo>
                    <a:pt x="304" y="24"/>
                  </a:lnTo>
                  <a:lnTo>
                    <a:pt x="320" y="36"/>
                  </a:lnTo>
                  <a:lnTo>
                    <a:pt x="336" y="48"/>
                  </a:lnTo>
                  <a:lnTo>
                    <a:pt x="352" y="60"/>
                  </a:lnTo>
                  <a:lnTo>
                    <a:pt x="364" y="74"/>
                  </a:lnTo>
                  <a:lnTo>
                    <a:pt x="376" y="90"/>
                  </a:lnTo>
                  <a:lnTo>
                    <a:pt x="386" y="108"/>
                  </a:lnTo>
                  <a:lnTo>
                    <a:pt x="396" y="126"/>
                  </a:lnTo>
                  <a:lnTo>
                    <a:pt x="402" y="144"/>
                  </a:lnTo>
                  <a:lnTo>
                    <a:pt x="408" y="164"/>
                  </a:lnTo>
                  <a:lnTo>
                    <a:pt x="410" y="184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0" y="226"/>
                  </a:lnTo>
                  <a:lnTo>
                    <a:pt x="408" y="248"/>
                  </a:lnTo>
                  <a:lnTo>
                    <a:pt x="402" y="266"/>
                  </a:lnTo>
                  <a:lnTo>
                    <a:pt x="396" y="286"/>
                  </a:lnTo>
                  <a:lnTo>
                    <a:pt x="386" y="304"/>
                  </a:lnTo>
                  <a:lnTo>
                    <a:pt x="376" y="320"/>
                  </a:lnTo>
                  <a:lnTo>
                    <a:pt x="364" y="336"/>
                  </a:lnTo>
                  <a:lnTo>
                    <a:pt x="352" y="352"/>
                  </a:lnTo>
                  <a:lnTo>
                    <a:pt x="336" y="364"/>
                  </a:lnTo>
                  <a:lnTo>
                    <a:pt x="320" y="376"/>
                  </a:lnTo>
                  <a:lnTo>
                    <a:pt x="304" y="386"/>
                  </a:lnTo>
                  <a:lnTo>
                    <a:pt x="286" y="396"/>
                  </a:lnTo>
                  <a:lnTo>
                    <a:pt x="268" y="402"/>
                  </a:lnTo>
                  <a:lnTo>
                    <a:pt x="248" y="408"/>
                  </a:lnTo>
                  <a:lnTo>
                    <a:pt x="226" y="410"/>
                  </a:lnTo>
                  <a:lnTo>
                    <a:pt x="206" y="412"/>
                  </a:lnTo>
                  <a:lnTo>
                    <a:pt x="206" y="412"/>
                  </a:lnTo>
                  <a:close/>
                  <a:moveTo>
                    <a:pt x="340" y="194"/>
                  </a:moveTo>
                  <a:lnTo>
                    <a:pt x="316" y="170"/>
                  </a:lnTo>
                  <a:lnTo>
                    <a:pt x="218" y="72"/>
                  </a:lnTo>
                  <a:lnTo>
                    <a:pt x="218" y="72"/>
                  </a:lnTo>
                  <a:lnTo>
                    <a:pt x="212" y="68"/>
                  </a:lnTo>
                  <a:lnTo>
                    <a:pt x="206" y="68"/>
                  </a:lnTo>
                  <a:lnTo>
                    <a:pt x="206" y="68"/>
                  </a:lnTo>
                  <a:lnTo>
                    <a:pt x="200" y="68"/>
                  </a:lnTo>
                  <a:lnTo>
                    <a:pt x="194" y="72"/>
                  </a:lnTo>
                  <a:lnTo>
                    <a:pt x="170" y="96"/>
                  </a:lnTo>
                  <a:lnTo>
                    <a:pt x="170" y="96"/>
                  </a:lnTo>
                  <a:lnTo>
                    <a:pt x="166" y="102"/>
                  </a:lnTo>
                  <a:lnTo>
                    <a:pt x="164" y="108"/>
                  </a:lnTo>
                  <a:lnTo>
                    <a:pt x="164" y="108"/>
                  </a:lnTo>
                  <a:lnTo>
                    <a:pt x="166" y="116"/>
                  </a:lnTo>
                  <a:lnTo>
                    <a:pt x="170" y="120"/>
                  </a:lnTo>
                  <a:lnTo>
                    <a:pt x="220" y="172"/>
                  </a:lnTo>
                  <a:lnTo>
                    <a:pt x="86" y="172"/>
                  </a:lnTo>
                  <a:lnTo>
                    <a:pt x="86" y="172"/>
                  </a:lnTo>
                  <a:lnTo>
                    <a:pt x="80" y="172"/>
                  </a:lnTo>
                  <a:lnTo>
                    <a:pt x="74" y="176"/>
                  </a:lnTo>
                  <a:lnTo>
                    <a:pt x="70" y="182"/>
                  </a:lnTo>
                  <a:lnTo>
                    <a:pt x="68" y="188"/>
                  </a:lnTo>
                  <a:lnTo>
                    <a:pt x="68" y="222"/>
                  </a:lnTo>
                  <a:lnTo>
                    <a:pt x="68" y="222"/>
                  </a:lnTo>
                  <a:lnTo>
                    <a:pt x="70" y="230"/>
                  </a:lnTo>
                  <a:lnTo>
                    <a:pt x="74" y="234"/>
                  </a:lnTo>
                  <a:lnTo>
                    <a:pt x="80" y="238"/>
                  </a:lnTo>
                  <a:lnTo>
                    <a:pt x="86" y="240"/>
                  </a:lnTo>
                  <a:lnTo>
                    <a:pt x="220" y="240"/>
                  </a:lnTo>
                  <a:lnTo>
                    <a:pt x="170" y="290"/>
                  </a:lnTo>
                  <a:lnTo>
                    <a:pt x="170" y="290"/>
                  </a:lnTo>
                  <a:lnTo>
                    <a:pt x="166" y="296"/>
                  </a:lnTo>
                  <a:lnTo>
                    <a:pt x="164" y="302"/>
                  </a:lnTo>
                  <a:lnTo>
                    <a:pt x="164" y="302"/>
                  </a:lnTo>
                  <a:lnTo>
                    <a:pt x="166" y="310"/>
                  </a:lnTo>
                  <a:lnTo>
                    <a:pt x="170" y="314"/>
                  </a:lnTo>
                  <a:lnTo>
                    <a:pt x="194" y="340"/>
                  </a:lnTo>
                  <a:lnTo>
                    <a:pt x="194" y="340"/>
                  </a:lnTo>
                  <a:lnTo>
                    <a:pt x="200" y="342"/>
                  </a:lnTo>
                  <a:lnTo>
                    <a:pt x="206" y="344"/>
                  </a:lnTo>
                  <a:lnTo>
                    <a:pt x="206" y="344"/>
                  </a:lnTo>
                  <a:lnTo>
                    <a:pt x="212" y="342"/>
                  </a:lnTo>
                  <a:lnTo>
                    <a:pt x="218" y="340"/>
                  </a:lnTo>
                  <a:lnTo>
                    <a:pt x="316" y="242"/>
                  </a:lnTo>
                  <a:lnTo>
                    <a:pt x="340" y="218"/>
                  </a:lnTo>
                  <a:lnTo>
                    <a:pt x="340" y="218"/>
                  </a:lnTo>
                  <a:lnTo>
                    <a:pt x="344" y="212"/>
                  </a:lnTo>
                  <a:lnTo>
                    <a:pt x="344" y="206"/>
                  </a:lnTo>
                  <a:lnTo>
                    <a:pt x="344" y="206"/>
                  </a:lnTo>
                  <a:lnTo>
                    <a:pt x="344" y="200"/>
                  </a:lnTo>
                  <a:lnTo>
                    <a:pt x="340" y="194"/>
                  </a:lnTo>
                  <a:lnTo>
                    <a:pt x="340" y="1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en-AU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084" y="5183"/>
              <a:ext cx="3177" cy="1041"/>
              <a:chOff x="16940" y="3086"/>
              <a:chExt cx="8309" cy="1041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6940" y="3086"/>
                <a:ext cx="8063" cy="104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7102" y="3282"/>
                <a:ext cx="8147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/>
                  <a:t>did</a:t>
                </a:r>
                <a:endParaRPr lang="en-US" altLang="zh-CN" sz="28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5971540" cy="1377950"/>
            <a:chOff x="338" y="0"/>
            <a:chExt cx="9404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9404" cy="217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415" y="742"/>
              <a:ext cx="725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main idea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1805" y="1377950"/>
            <a:ext cx="1097407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>
                <a:latin typeface="Times New Roman" panose="02020603050405020304" pitchFamily="18" charset="0"/>
                <a:sym typeface="+mn-ea"/>
              </a:rPr>
              <a:t>1. I needed to do something in my community in order to complete the community service hours required to graduate from high school. Some of my friends had signed up to </a:t>
            </a:r>
            <a:r>
              <a:rPr lang="en-US" sz="3200" u="sng">
                <a:latin typeface="Times New Roman" panose="02020603050405020304" pitchFamily="18" charset="0"/>
                <a:sym typeface="+mn-ea"/>
              </a:rPr>
              <a:t>spend</a:t>
            </a:r>
            <a:r>
              <a:rPr lang="en-US" sz="3200">
                <a:latin typeface="Times New Roman" panose="02020603050405020304" pitchFamily="18" charset="0"/>
                <a:sym typeface="+mn-ea"/>
              </a:rPr>
              <a:t> time at a soup kitchen, so I did, too. It seemed like a good thing to do.</a:t>
            </a:r>
            <a:endParaRPr lang="en-US" altLang="en-US" sz="3200"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226082" y="3864235"/>
            <a:ext cx="3671570" cy="1900474"/>
            <a:chOff x="468624" y="3968670"/>
            <a:chExt cx="3320418" cy="1900474"/>
          </a:xfrm>
        </p:grpSpPr>
        <p:sp>
          <p:nvSpPr>
            <p:cNvPr id="40" name="任意多边形: 形状 39"/>
            <p:cNvSpPr/>
            <p:nvPr/>
          </p:nvSpPr>
          <p:spPr>
            <a:xfrm>
              <a:off x="1121790" y="3968670"/>
              <a:ext cx="2318994" cy="1395179"/>
            </a:xfrm>
            <a:custGeom>
              <a:avLst/>
              <a:gdLst>
                <a:gd name="connsiteX0" fmla="*/ 0 w 2318994"/>
                <a:gd name="connsiteY0" fmla="*/ 1395179 h 1395179"/>
                <a:gd name="connsiteX1" fmla="*/ 1168923 w 2318994"/>
                <a:gd name="connsiteY1" fmla="*/ 12 h 1395179"/>
                <a:gd name="connsiteX2" fmla="*/ 2290713 w 2318994"/>
                <a:gd name="connsiteY2" fmla="*/ 1366899 h 1395179"/>
                <a:gd name="connsiteX3" fmla="*/ 2290713 w 2318994"/>
                <a:gd name="connsiteY3" fmla="*/ 1366899 h 1395179"/>
                <a:gd name="connsiteX4" fmla="*/ 2318994 w 2318994"/>
                <a:gd name="connsiteY4" fmla="*/ 1385752 h 139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994" h="1395179">
                  <a:moveTo>
                    <a:pt x="0" y="1395179"/>
                  </a:moveTo>
                  <a:cubicBezTo>
                    <a:pt x="393569" y="699952"/>
                    <a:pt x="787138" y="4725"/>
                    <a:pt x="1168923" y="12"/>
                  </a:cubicBezTo>
                  <a:cubicBezTo>
                    <a:pt x="1550708" y="-4701"/>
                    <a:pt x="2290713" y="1366899"/>
                    <a:pt x="2290713" y="1366899"/>
                  </a:cubicBezTo>
                  <a:lnTo>
                    <a:pt x="2290713" y="1366899"/>
                  </a:lnTo>
                  <a:lnTo>
                    <a:pt x="2318994" y="1385752"/>
                  </a:lnTo>
                </a:path>
              </a:pathLst>
            </a:cu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68624" y="5500844"/>
              <a:ext cx="3320418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experience: </a:t>
              </a: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community service </a:t>
              </a:r>
              <a:endPara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3" name="内容占位符 12"/>
          <p:cNvGraphicFramePr/>
          <p:nvPr>
            <p:ph idx="1"/>
            <p:custDataLst>
              <p:tags r:id="rId2"/>
            </p:custDataLst>
          </p:nvPr>
        </p:nvGraphicFramePr>
        <p:xfrm>
          <a:off x="553085" y="3762375"/>
          <a:ext cx="7205345" cy="2827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/>
                <a:gridCol w="5163185"/>
              </a:tblGrid>
              <a:tr h="5581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character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6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altLang="zh-C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88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endParaRPr lang="en-US" altLang="zh-CN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 sz="2400" b="1" dirty="0">
                        <a:solidFill>
                          <a:srgbClr val="C00000"/>
                        </a:solidFill>
                        <a:latin typeface="Showcard Gothic" panose="04020904020102020604" pitchFamily="82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2929890" y="3762375"/>
            <a:ext cx="5187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Showcard Gothic" panose="04020904020102020604" pitchFamily="82" charset="0"/>
                <a:sym typeface="+mn-ea"/>
              </a:rPr>
              <a:t>I </a:t>
            </a:r>
            <a:endParaRPr lang="en-US" altLang="zh-CN" sz="3200" b="1" dirty="0">
              <a:solidFill>
                <a:srgbClr val="C00000"/>
              </a:solidFill>
              <a:latin typeface="Showcard Gothic" panose="04020904020102020604" pitchFamily="82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62580" y="4269740"/>
            <a:ext cx="4191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Showcard Gothic" panose="04020904020102020604" pitchFamily="82" charset="0"/>
                <a:sym typeface="+mn-ea"/>
              </a:rPr>
              <a:t>at a soup kitchen </a:t>
            </a:r>
            <a:endParaRPr lang="en-US" altLang="zh-CN" sz="3200" b="1" dirty="0">
              <a:solidFill>
                <a:srgbClr val="C00000"/>
              </a:solidFill>
              <a:latin typeface="Showcard Gothic" panose="04020904020102020604" pitchFamily="82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29890" y="5038090"/>
            <a:ext cx="46697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rgbClr val="C00000"/>
                </a:solidFill>
                <a:latin typeface="Showcard Gothic" panose="04020904020102020604" pitchFamily="82" charset="0"/>
                <a:sym typeface="+mn-ea"/>
              </a:rPr>
              <a:t>I helped out at a soup kitchen </a:t>
            </a:r>
            <a:endParaRPr lang="en-US" altLang="zh-CN" sz="3200" b="1" dirty="0">
              <a:solidFill>
                <a:srgbClr val="C00000"/>
              </a:solidFill>
              <a:latin typeface="Showcard Gothic" panose="04020904020102020604" pitchFamily="82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62580" y="5925185"/>
            <a:ext cx="5222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en-US" altLang="zh-CN" sz="3200" b="1" dirty="0">
                <a:solidFill>
                  <a:srgbClr val="C00000"/>
                </a:solidFill>
                <a:latin typeface="Showcard Gothic" panose="04020904020102020604" pitchFamily="82" charset="0"/>
                <a:sym typeface="+mn-ea"/>
              </a:rPr>
              <a:t> to meet the requirement </a:t>
            </a:r>
            <a:endParaRPr lang="en-US" altLang="zh-CN" sz="3200" b="1" dirty="0">
              <a:solidFill>
                <a:srgbClr val="C00000"/>
              </a:solidFill>
              <a:latin typeface="Showcard Gothic" panose="04020904020102020604" pitchFamily="82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0" y="374650"/>
            <a:ext cx="5471160" cy="3064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8100695" y="6002020"/>
            <a:ext cx="3671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community service </a:t>
            </a:r>
            <a:endParaRPr kumimoji="1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4483829" cy="1377950"/>
            <a:chOff x="338" y="0"/>
            <a:chExt cx="9073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338" y="0"/>
              <a:ext cx="9073" cy="217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94" y="742"/>
              <a:ext cx="67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plots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10845" y="1377950"/>
            <a:ext cx="1136142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sym typeface="+mn-ea"/>
              </a:rPr>
              <a:t> 2. I thought that we would just be passing out dinners to those in </a:t>
            </a:r>
            <a:r>
              <a:rPr lang="en-US" sz="2800" u="sng">
                <a:latin typeface="Times New Roman" panose="02020603050405020304" pitchFamily="18" charset="0"/>
                <a:sym typeface="+mn-ea"/>
              </a:rPr>
              <a:t>need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, but I found out we would be doing everything from preparing to serving the dinner. We began preparing the food, from mixing salad dressing to separating frozen </a:t>
            </a:r>
            <a:r>
              <a:rPr lang="en-US" sz="2800" u="sng">
                <a:latin typeface="Times New Roman" panose="02020603050405020304" pitchFamily="18" charset="0"/>
                <a:sym typeface="+mn-ea"/>
              </a:rPr>
              <a:t>meat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. Much still needed to be done before dinner was served, but already outside the building many </a:t>
            </a:r>
            <a:r>
              <a:rPr lang="en-US" sz="2800" u="sng">
                <a:latin typeface="Times New Roman" panose="02020603050405020304" pitchFamily="18" charset="0"/>
                <a:sym typeface="+mn-ea"/>
              </a:rPr>
              <a:t>homeless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people were gathering. It wasn't until a couple of hours later that we opened the doors and began serving dinner. </a:t>
            </a:r>
            <a:endParaRPr lang="en-US" altLang="en-US" sz="28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824855" y="376555"/>
            <a:ext cx="51568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would I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0845" y="1459230"/>
            <a:ext cx="11361420" cy="2676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p>
            <a:r>
              <a:rPr lang="en-US" sz="2800">
                <a:latin typeface="Times New Roman" panose="02020603050405020304" pitchFamily="18" charset="0"/>
                <a:sym typeface="+mn-ea"/>
              </a:rPr>
              <a:t> 2. I thought that we would just be</a:t>
            </a:r>
            <a:r>
              <a:rPr lang="en-US" sz="2800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 passing out dinners to those in </a:t>
            </a:r>
            <a:r>
              <a:rPr lang="en-US" sz="2800" u="sng">
                <a:solidFill>
                  <a:schemeClr val="accent1"/>
                </a:solidFill>
                <a:latin typeface="Times New Roman" panose="02020603050405020304" pitchFamily="18" charset="0"/>
                <a:sym typeface="+mn-ea"/>
              </a:rPr>
              <a:t>need</a:t>
            </a:r>
            <a:r>
              <a:rPr lang="en-US" sz="2800" u="sng">
                <a:latin typeface="Times New Roman" panose="02020603050405020304" pitchFamily="18" charset="0"/>
                <a:sym typeface="+mn-ea"/>
              </a:rPr>
              <a:t>,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but I found out we would be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doing everything from preparing to serving the dinner. We began preparing the food, from mixing salad dressing to separating frozen </a:t>
            </a:r>
            <a:r>
              <a:rPr lang="en-US" sz="2800" u="sng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meat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.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Much still needed to be done before dinner was served, but already outside the building many </a:t>
            </a:r>
            <a:r>
              <a:rPr lang="en-US" sz="2800" u="sng">
                <a:latin typeface="Times New Roman" panose="02020603050405020304" pitchFamily="18" charset="0"/>
                <a:sym typeface="+mn-ea"/>
              </a:rPr>
              <a:t>homeless </a:t>
            </a:r>
            <a:r>
              <a:rPr lang="en-US" sz="2800">
                <a:latin typeface="Times New Roman" panose="02020603050405020304" pitchFamily="18" charset="0"/>
                <a:sym typeface="+mn-ea"/>
              </a:rPr>
              <a:t>people were gathering. It wasn't until a couple of hours later that we opened the doors and began serving dinner. </a:t>
            </a:r>
            <a:endParaRPr lang="en-US" altLang="en-US" sz="2800"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10845" y="3639185"/>
            <a:ext cx="10983595" cy="464820"/>
            <a:chOff x="647" y="5731"/>
            <a:chExt cx="17297" cy="732"/>
          </a:xfrm>
        </p:grpSpPr>
        <p:cxnSp>
          <p:nvCxnSpPr>
            <p:cNvPr id="23" name="直线连接符 22"/>
            <p:cNvCxnSpPr/>
            <p:nvPr/>
          </p:nvCxnSpPr>
          <p:spPr>
            <a:xfrm flipV="1">
              <a:off x="647" y="6452"/>
              <a:ext cx="5757" cy="1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22"/>
            <p:cNvCxnSpPr/>
            <p:nvPr/>
          </p:nvCxnSpPr>
          <p:spPr>
            <a:xfrm>
              <a:off x="14222" y="5731"/>
              <a:ext cx="3722" cy="1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5760085" y="307340"/>
            <a:ext cx="6934200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were my “customers”?</a:t>
            </a:r>
            <a:endParaRPr lang="en-US" sz="2800" b="1"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1005" y="3140075"/>
            <a:ext cx="2449195" cy="57785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945120" y="4765675"/>
            <a:ext cx="4246880" cy="1395095"/>
            <a:chOff x="12512" y="7505"/>
            <a:chExt cx="6688" cy="2197"/>
          </a:xfrm>
        </p:grpSpPr>
        <p:sp>
          <p:nvSpPr>
            <p:cNvPr id="40" name="任意多边形: 形状 39"/>
            <p:cNvSpPr/>
            <p:nvPr/>
          </p:nvSpPr>
          <p:spPr>
            <a:xfrm>
              <a:off x="12512" y="7505"/>
              <a:ext cx="4038" cy="2197"/>
            </a:xfrm>
            <a:custGeom>
              <a:avLst/>
              <a:gdLst>
                <a:gd name="connsiteX0" fmla="*/ 0 w 2318994"/>
                <a:gd name="connsiteY0" fmla="*/ 1395179 h 1395179"/>
                <a:gd name="connsiteX1" fmla="*/ 1168923 w 2318994"/>
                <a:gd name="connsiteY1" fmla="*/ 12 h 1395179"/>
                <a:gd name="connsiteX2" fmla="*/ 2290713 w 2318994"/>
                <a:gd name="connsiteY2" fmla="*/ 1366899 h 1395179"/>
                <a:gd name="connsiteX3" fmla="*/ 2290713 w 2318994"/>
                <a:gd name="connsiteY3" fmla="*/ 1366899 h 1395179"/>
                <a:gd name="connsiteX4" fmla="*/ 2318994 w 2318994"/>
                <a:gd name="connsiteY4" fmla="*/ 1385752 h 139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994" h="1395179">
                  <a:moveTo>
                    <a:pt x="0" y="1395179"/>
                  </a:moveTo>
                  <a:cubicBezTo>
                    <a:pt x="393569" y="699952"/>
                    <a:pt x="787138" y="4725"/>
                    <a:pt x="1168923" y="12"/>
                  </a:cubicBezTo>
                  <a:cubicBezTo>
                    <a:pt x="1550708" y="-4701"/>
                    <a:pt x="2290713" y="1366899"/>
                    <a:pt x="2290713" y="1366899"/>
                  </a:cubicBezTo>
                  <a:lnTo>
                    <a:pt x="2290713" y="1366899"/>
                  </a:lnTo>
                  <a:lnTo>
                    <a:pt x="2318994" y="1385752"/>
                  </a:lnTo>
                </a:path>
              </a:pathLst>
            </a:cu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418" y="8872"/>
              <a:ext cx="57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experience:</a:t>
              </a:r>
              <a:endPara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766050" y="5935980"/>
            <a:ext cx="4425950" cy="922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thought:</a:t>
            </a:r>
            <a:r>
              <a:rPr kumimoji="1" lang="en-US" altLang="zh-CN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to pass out dinners</a:t>
            </a:r>
            <a:endParaRPr kumimoji="1" lang="en-US" altLang="zh-CN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fact: </a:t>
            </a:r>
            <a:r>
              <a:rPr kumimoji="1" lang="en-US" altLang="zh-CN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to prepare and serve dinners to homeless people at a soup kitchen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20430" y="5264150"/>
            <a:ext cx="11449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my</a:t>
            </a:r>
            <a:r>
              <a:rPr kumimoji="1" lang="en-US" altLang="zh-CN" sz="20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tiring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330190" y="3348990"/>
            <a:ext cx="5415915" cy="3477895"/>
            <a:chOff x="9282" y="5610"/>
            <a:chExt cx="8529" cy="5477"/>
          </a:xfrm>
        </p:grpSpPr>
        <p:grpSp>
          <p:nvGrpSpPr>
            <p:cNvPr id="21" name="组合 20"/>
            <p:cNvGrpSpPr/>
            <p:nvPr/>
          </p:nvGrpSpPr>
          <p:grpSpPr>
            <a:xfrm>
              <a:off x="13480" y="6729"/>
              <a:ext cx="4331" cy="1647"/>
              <a:chOff x="11582" y="7751"/>
              <a:chExt cx="3065" cy="1646"/>
            </a:xfrm>
          </p:grpSpPr>
          <p:sp>
            <p:nvSpPr>
              <p:cNvPr id="45" name="Freeform 48"/>
              <p:cNvSpPr/>
              <p:nvPr/>
            </p:nvSpPr>
            <p:spPr bwMode="auto">
              <a:xfrm flipH="1">
                <a:off x="11582" y="7751"/>
                <a:ext cx="3065" cy="1646"/>
              </a:xfrm>
              <a:custGeom>
                <a:avLst/>
                <a:gdLst>
                  <a:gd name="T0" fmla="*/ 1890 w 3595"/>
                  <a:gd name="T1" fmla="*/ 2 h 2647"/>
                  <a:gd name="T2" fmla="*/ 2160 w 3595"/>
                  <a:gd name="T3" fmla="*/ 26 h 2647"/>
                  <a:gd name="T4" fmla="*/ 2416 w 3595"/>
                  <a:gd name="T5" fmla="*/ 76 h 2647"/>
                  <a:gd name="T6" fmla="*/ 2656 w 3595"/>
                  <a:gd name="T7" fmla="*/ 150 h 2647"/>
                  <a:gd name="T8" fmla="*/ 2874 w 3595"/>
                  <a:gd name="T9" fmla="*/ 248 h 2647"/>
                  <a:gd name="T10" fmla="*/ 3069 w 3595"/>
                  <a:gd name="T11" fmla="*/ 364 h 2647"/>
                  <a:gd name="T12" fmla="*/ 3239 w 3595"/>
                  <a:gd name="T13" fmla="*/ 500 h 2647"/>
                  <a:gd name="T14" fmla="*/ 3379 w 3595"/>
                  <a:gd name="T15" fmla="*/ 650 h 2647"/>
                  <a:gd name="T16" fmla="*/ 3487 w 3595"/>
                  <a:gd name="T17" fmla="*/ 816 h 2647"/>
                  <a:gd name="T18" fmla="*/ 3559 w 3595"/>
                  <a:gd name="T19" fmla="*/ 992 h 2647"/>
                  <a:gd name="T20" fmla="*/ 3593 w 3595"/>
                  <a:gd name="T21" fmla="*/ 1178 h 2647"/>
                  <a:gd name="T22" fmla="*/ 3595 w 3595"/>
                  <a:gd name="T23" fmla="*/ 1280 h 2647"/>
                  <a:gd name="T24" fmla="*/ 3583 w 3595"/>
                  <a:gd name="T25" fmla="*/ 1388 h 2647"/>
                  <a:gd name="T26" fmla="*/ 3559 w 3595"/>
                  <a:gd name="T27" fmla="*/ 1494 h 2647"/>
                  <a:gd name="T28" fmla="*/ 3521 w 3595"/>
                  <a:gd name="T29" fmla="*/ 1596 h 2647"/>
                  <a:gd name="T30" fmla="*/ 3473 w 3595"/>
                  <a:gd name="T31" fmla="*/ 1696 h 2647"/>
                  <a:gd name="T32" fmla="*/ 3411 w 3595"/>
                  <a:gd name="T33" fmla="*/ 1790 h 2647"/>
                  <a:gd name="T34" fmla="*/ 3339 w 3595"/>
                  <a:gd name="T35" fmla="*/ 1882 h 2647"/>
                  <a:gd name="T36" fmla="*/ 3197 w 3595"/>
                  <a:gd name="T37" fmla="*/ 2022 h 2647"/>
                  <a:gd name="T38" fmla="*/ 2993 w 3595"/>
                  <a:gd name="T39" fmla="*/ 2169 h 2647"/>
                  <a:gd name="T40" fmla="*/ 2935 w 3595"/>
                  <a:gd name="T41" fmla="*/ 2247 h 2647"/>
                  <a:gd name="T42" fmla="*/ 3003 w 3595"/>
                  <a:gd name="T43" fmla="*/ 2347 h 2647"/>
                  <a:gd name="T44" fmla="*/ 3091 w 3595"/>
                  <a:gd name="T45" fmla="*/ 2439 h 2647"/>
                  <a:gd name="T46" fmla="*/ 3195 w 3595"/>
                  <a:gd name="T47" fmla="*/ 2519 h 2647"/>
                  <a:gd name="T48" fmla="*/ 3317 w 3595"/>
                  <a:gd name="T49" fmla="*/ 2589 h 2647"/>
                  <a:gd name="T50" fmla="*/ 3451 w 3595"/>
                  <a:gd name="T51" fmla="*/ 2647 h 2647"/>
                  <a:gd name="T52" fmla="*/ 3433 w 3595"/>
                  <a:gd name="T53" fmla="*/ 2647 h 2647"/>
                  <a:gd name="T54" fmla="*/ 3243 w 3595"/>
                  <a:gd name="T55" fmla="*/ 2635 h 2647"/>
                  <a:gd name="T56" fmla="*/ 3063 w 3595"/>
                  <a:gd name="T57" fmla="*/ 2603 h 2647"/>
                  <a:gd name="T58" fmla="*/ 2898 w 3595"/>
                  <a:gd name="T59" fmla="*/ 2549 h 2647"/>
                  <a:gd name="T60" fmla="*/ 2748 w 3595"/>
                  <a:gd name="T61" fmla="*/ 2479 h 2647"/>
                  <a:gd name="T62" fmla="*/ 2616 w 3595"/>
                  <a:gd name="T63" fmla="*/ 2393 h 2647"/>
                  <a:gd name="T64" fmla="*/ 2488 w 3595"/>
                  <a:gd name="T65" fmla="*/ 2389 h 2647"/>
                  <a:gd name="T66" fmla="*/ 2204 w 3595"/>
                  <a:gd name="T67" fmla="*/ 2451 h 2647"/>
                  <a:gd name="T68" fmla="*/ 1902 w 3595"/>
                  <a:gd name="T69" fmla="*/ 2481 h 2647"/>
                  <a:gd name="T70" fmla="*/ 1706 w 3595"/>
                  <a:gd name="T71" fmla="*/ 2481 h 2647"/>
                  <a:gd name="T72" fmla="*/ 1436 w 3595"/>
                  <a:gd name="T73" fmla="*/ 2457 h 2647"/>
                  <a:gd name="T74" fmla="*/ 1180 w 3595"/>
                  <a:gd name="T75" fmla="*/ 2407 h 2647"/>
                  <a:gd name="T76" fmla="*/ 940 w 3595"/>
                  <a:gd name="T77" fmla="*/ 2333 h 2647"/>
                  <a:gd name="T78" fmla="*/ 722 w 3595"/>
                  <a:gd name="T79" fmla="*/ 2237 h 2647"/>
                  <a:gd name="T80" fmla="*/ 526 w 3595"/>
                  <a:gd name="T81" fmla="*/ 2119 h 2647"/>
                  <a:gd name="T82" fmla="*/ 356 w 3595"/>
                  <a:gd name="T83" fmla="*/ 1986 h 2647"/>
                  <a:gd name="T84" fmla="*/ 216 w 3595"/>
                  <a:gd name="T85" fmla="*/ 1834 h 2647"/>
                  <a:gd name="T86" fmla="*/ 108 w 3595"/>
                  <a:gd name="T87" fmla="*/ 1670 h 2647"/>
                  <a:gd name="T88" fmla="*/ 36 w 3595"/>
                  <a:gd name="T89" fmla="*/ 1492 h 2647"/>
                  <a:gd name="T90" fmla="*/ 2 w 3595"/>
                  <a:gd name="T91" fmla="*/ 1306 h 2647"/>
                  <a:gd name="T92" fmla="*/ 2 w 3595"/>
                  <a:gd name="T93" fmla="*/ 1178 h 2647"/>
                  <a:gd name="T94" fmla="*/ 36 w 3595"/>
                  <a:gd name="T95" fmla="*/ 992 h 2647"/>
                  <a:gd name="T96" fmla="*/ 108 w 3595"/>
                  <a:gd name="T97" fmla="*/ 816 h 2647"/>
                  <a:gd name="T98" fmla="*/ 216 w 3595"/>
                  <a:gd name="T99" fmla="*/ 650 h 2647"/>
                  <a:gd name="T100" fmla="*/ 356 w 3595"/>
                  <a:gd name="T101" fmla="*/ 500 h 2647"/>
                  <a:gd name="T102" fmla="*/ 526 w 3595"/>
                  <a:gd name="T103" fmla="*/ 364 h 2647"/>
                  <a:gd name="T104" fmla="*/ 722 w 3595"/>
                  <a:gd name="T105" fmla="*/ 248 h 2647"/>
                  <a:gd name="T106" fmla="*/ 940 w 3595"/>
                  <a:gd name="T107" fmla="*/ 150 h 2647"/>
                  <a:gd name="T108" fmla="*/ 1180 w 3595"/>
                  <a:gd name="T109" fmla="*/ 76 h 2647"/>
                  <a:gd name="T110" fmla="*/ 1436 w 3595"/>
                  <a:gd name="T111" fmla="*/ 26 h 2647"/>
                  <a:gd name="T112" fmla="*/ 1706 w 3595"/>
                  <a:gd name="T113" fmla="*/ 2 h 2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95" h="2647">
                    <a:moveTo>
                      <a:pt x="1798" y="0"/>
                    </a:moveTo>
                    <a:lnTo>
                      <a:pt x="1798" y="0"/>
                    </a:lnTo>
                    <a:lnTo>
                      <a:pt x="1890" y="2"/>
                    </a:lnTo>
                    <a:lnTo>
                      <a:pt x="1982" y="8"/>
                    </a:lnTo>
                    <a:lnTo>
                      <a:pt x="2072" y="16"/>
                    </a:lnTo>
                    <a:lnTo>
                      <a:pt x="2160" y="26"/>
                    </a:lnTo>
                    <a:lnTo>
                      <a:pt x="2248" y="40"/>
                    </a:lnTo>
                    <a:lnTo>
                      <a:pt x="2332" y="56"/>
                    </a:lnTo>
                    <a:lnTo>
                      <a:pt x="2416" y="76"/>
                    </a:lnTo>
                    <a:lnTo>
                      <a:pt x="2498" y="98"/>
                    </a:lnTo>
                    <a:lnTo>
                      <a:pt x="2578" y="124"/>
                    </a:lnTo>
                    <a:lnTo>
                      <a:pt x="2656" y="150"/>
                    </a:lnTo>
                    <a:lnTo>
                      <a:pt x="2730" y="180"/>
                    </a:lnTo>
                    <a:lnTo>
                      <a:pt x="2804" y="212"/>
                    </a:lnTo>
                    <a:lnTo>
                      <a:pt x="2874" y="248"/>
                    </a:lnTo>
                    <a:lnTo>
                      <a:pt x="2941" y="284"/>
                    </a:lnTo>
                    <a:lnTo>
                      <a:pt x="3007" y="324"/>
                    </a:lnTo>
                    <a:lnTo>
                      <a:pt x="3069" y="364"/>
                    </a:lnTo>
                    <a:lnTo>
                      <a:pt x="3129" y="408"/>
                    </a:lnTo>
                    <a:lnTo>
                      <a:pt x="3185" y="452"/>
                    </a:lnTo>
                    <a:lnTo>
                      <a:pt x="3239" y="500"/>
                    </a:lnTo>
                    <a:lnTo>
                      <a:pt x="3289" y="548"/>
                    </a:lnTo>
                    <a:lnTo>
                      <a:pt x="3335" y="598"/>
                    </a:lnTo>
                    <a:lnTo>
                      <a:pt x="3379" y="650"/>
                    </a:lnTo>
                    <a:lnTo>
                      <a:pt x="3419" y="704"/>
                    </a:lnTo>
                    <a:lnTo>
                      <a:pt x="3455" y="760"/>
                    </a:lnTo>
                    <a:lnTo>
                      <a:pt x="3487" y="816"/>
                    </a:lnTo>
                    <a:lnTo>
                      <a:pt x="3515" y="874"/>
                    </a:lnTo>
                    <a:lnTo>
                      <a:pt x="3539" y="932"/>
                    </a:lnTo>
                    <a:lnTo>
                      <a:pt x="3559" y="992"/>
                    </a:lnTo>
                    <a:lnTo>
                      <a:pt x="3575" y="1054"/>
                    </a:lnTo>
                    <a:lnTo>
                      <a:pt x="3587" y="1116"/>
                    </a:lnTo>
                    <a:lnTo>
                      <a:pt x="3593" y="1178"/>
                    </a:lnTo>
                    <a:lnTo>
                      <a:pt x="3595" y="1242"/>
                    </a:lnTo>
                    <a:lnTo>
                      <a:pt x="3595" y="1242"/>
                    </a:lnTo>
                    <a:lnTo>
                      <a:pt x="3595" y="1280"/>
                    </a:lnTo>
                    <a:lnTo>
                      <a:pt x="3593" y="1316"/>
                    </a:lnTo>
                    <a:lnTo>
                      <a:pt x="3589" y="1352"/>
                    </a:lnTo>
                    <a:lnTo>
                      <a:pt x="3583" y="1388"/>
                    </a:lnTo>
                    <a:lnTo>
                      <a:pt x="3577" y="1424"/>
                    </a:lnTo>
                    <a:lnTo>
                      <a:pt x="3569" y="1458"/>
                    </a:lnTo>
                    <a:lnTo>
                      <a:pt x="3559" y="1494"/>
                    </a:lnTo>
                    <a:lnTo>
                      <a:pt x="3547" y="1528"/>
                    </a:lnTo>
                    <a:lnTo>
                      <a:pt x="3535" y="1562"/>
                    </a:lnTo>
                    <a:lnTo>
                      <a:pt x="3521" y="1596"/>
                    </a:lnTo>
                    <a:lnTo>
                      <a:pt x="3507" y="1630"/>
                    </a:lnTo>
                    <a:lnTo>
                      <a:pt x="3491" y="1662"/>
                    </a:lnTo>
                    <a:lnTo>
                      <a:pt x="3473" y="1696"/>
                    </a:lnTo>
                    <a:lnTo>
                      <a:pt x="3453" y="1728"/>
                    </a:lnTo>
                    <a:lnTo>
                      <a:pt x="3433" y="1760"/>
                    </a:lnTo>
                    <a:lnTo>
                      <a:pt x="3411" y="1790"/>
                    </a:lnTo>
                    <a:lnTo>
                      <a:pt x="3389" y="1822"/>
                    </a:lnTo>
                    <a:lnTo>
                      <a:pt x="3365" y="1852"/>
                    </a:lnTo>
                    <a:lnTo>
                      <a:pt x="3339" y="1882"/>
                    </a:lnTo>
                    <a:lnTo>
                      <a:pt x="3313" y="1910"/>
                    </a:lnTo>
                    <a:lnTo>
                      <a:pt x="3257" y="1968"/>
                    </a:lnTo>
                    <a:lnTo>
                      <a:pt x="3197" y="2022"/>
                    </a:lnTo>
                    <a:lnTo>
                      <a:pt x="3133" y="2073"/>
                    </a:lnTo>
                    <a:lnTo>
                      <a:pt x="3065" y="2123"/>
                    </a:lnTo>
                    <a:lnTo>
                      <a:pt x="2993" y="2169"/>
                    </a:lnTo>
                    <a:lnTo>
                      <a:pt x="2917" y="2213"/>
                    </a:lnTo>
                    <a:lnTo>
                      <a:pt x="2917" y="2213"/>
                    </a:lnTo>
                    <a:lnTo>
                      <a:pt x="2935" y="2247"/>
                    </a:lnTo>
                    <a:lnTo>
                      <a:pt x="2955" y="2281"/>
                    </a:lnTo>
                    <a:lnTo>
                      <a:pt x="2979" y="2315"/>
                    </a:lnTo>
                    <a:lnTo>
                      <a:pt x="3003" y="2347"/>
                    </a:lnTo>
                    <a:lnTo>
                      <a:pt x="3031" y="2379"/>
                    </a:lnTo>
                    <a:lnTo>
                      <a:pt x="3059" y="2409"/>
                    </a:lnTo>
                    <a:lnTo>
                      <a:pt x="3091" y="2439"/>
                    </a:lnTo>
                    <a:lnTo>
                      <a:pt x="3123" y="2467"/>
                    </a:lnTo>
                    <a:lnTo>
                      <a:pt x="3159" y="2493"/>
                    </a:lnTo>
                    <a:lnTo>
                      <a:pt x="3195" y="2519"/>
                    </a:lnTo>
                    <a:lnTo>
                      <a:pt x="3235" y="2543"/>
                    </a:lnTo>
                    <a:lnTo>
                      <a:pt x="3275" y="2567"/>
                    </a:lnTo>
                    <a:lnTo>
                      <a:pt x="3317" y="2589"/>
                    </a:lnTo>
                    <a:lnTo>
                      <a:pt x="3361" y="2609"/>
                    </a:lnTo>
                    <a:lnTo>
                      <a:pt x="3405" y="2629"/>
                    </a:lnTo>
                    <a:lnTo>
                      <a:pt x="3451" y="2647"/>
                    </a:lnTo>
                    <a:lnTo>
                      <a:pt x="3451" y="2647"/>
                    </a:lnTo>
                    <a:lnTo>
                      <a:pt x="3433" y="2647"/>
                    </a:lnTo>
                    <a:lnTo>
                      <a:pt x="3433" y="2647"/>
                    </a:lnTo>
                    <a:lnTo>
                      <a:pt x="3369" y="2645"/>
                    </a:lnTo>
                    <a:lnTo>
                      <a:pt x="3305" y="2641"/>
                    </a:lnTo>
                    <a:lnTo>
                      <a:pt x="3243" y="2635"/>
                    </a:lnTo>
                    <a:lnTo>
                      <a:pt x="3181" y="2627"/>
                    </a:lnTo>
                    <a:lnTo>
                      <a:pt x="3121" y="2615"/>
                    </a:lnTo>
                    <a:lnTo>
                      <a:pt x="3063" y="2603"/>
                    </a:lnTo>
                    <a:lnTo>
                      <a:pt x="3005" y="2587"/>
                    </a:lnTo>
                    <a:lnTo>
                      <a:pt x="2949" y="2569"/>
                    </a:lnTo>
                    <a:lnTo>
                      <a:pt x="2898" y="2549"/>
                    </a:lnTo>
                    <a:lnTo>
                      <a:pt x="2846" y="2527"/>
                    </a:lnTo>
                    <a:lnTo>
                      <a:pt x="2796" y="2505"/>
                    </a:lnTo>
                    <a:lnTo>
                      <a:pt x="2748" y="2479"/>
                    </a:lnTo>
                    <a:lnTo>
                      <a:pt x="2702" y="2451"/>
                    </a:lnTo>
                    <a:lnTo>
                      <a:pt x="2658" y="2423"/>
                    </a:lnTo>
                    <a:lnTo>
                      <a:pt x="2616" y="2393"/>
                    </a:lnTo>
                    <a:lnTo>
                      <a:pt x="2578" y="2361"/>
                    </a:lnTo>
                    <a:lnTo>
                      <a:pt x="2578" y="2361"/>
                    </a:lnTo>
                    <a:lnTo>
                      <a:pt x="2488" y="2389"/>
                    </a:lnTo>
                    <a:lnTo>
                      <a:pt x="2396" y="2413"/>
                    </a:lnTo>
                    <a:lnTo>
                      <a:pt x="2300" y="2433"/>
                    </a:lnTo>
                    <a:lnTo>
                      <a:pt x="2204" y="2451"/>
                    </a:lnTo>
                    <a:lnTo>
                      <a:pt x="2106" y="2465"/>
                    </a:lnTo>
                    <a:lnTo>
                      <a:pt x="2004" y="2475"/>
                    </a:lnTo>
                    <a:lnTo>
                      <a:pt x="1902" y="2481"/>
                    </a:lnTo>
                    <a:lnTo>
                      <a:pt x="1798" y="2483"/>
                    </a:lnTo>
                    <a:lnTo>
                      <a:pt x="1798" y="2483"/>
                    </a:lnTo>
                    <a:lnTo>
                      <a:pt x="1706" y="2481"/>
                    </a:lnTo>
                    <a:lnTo>
                      <a:pt x="1614" y="2477"/>
                    </a:lnTo>
                    <a:lnTo>
                      <a:pt x="1524" y="2469"/>
                    </a:lnTo>
                    <a:lnTo>
                      <a:pt x="1436" y="2457"/>
                    </a:lnTo>
                    <a:lnTo>
                      <a:pt x="1348" y="2443"/>
                    </a:lnTo>
                    <a:lnTo>
                      <a:pt x="1262" y="2427"/>
                    </a:lnTo>
                    <a:lnTo>
                      <a:pt x="1180" y="2407"/>
                    </a:lnTo>
                    <a:lnTo>
                      <a:pt x="1098" y="2385"/>
                    </a:lnTo>
                    <a:lnTo>
                      <a:pt x="1018" y="2361"/>
                    </a:lnTo>
                    <a:lnTo>
                      <a:pt x="940" y="2333"/>
                    </a:lnTo>
                    <a:lnTo>
                      <a:pt x="866" y="2303"/>
                    </a:lnTo>
                    <a:lnTo>
                      <a:pt x="792" y="2271"/>
                    </a:lnTo>
                    <a:lnTo>
                      <a:pt x="722" y="2237"/>
                    </a:lnTo>
                    <a:lnTo>
                      <a:pt x="654" y="2199"/>
                    </a:lnTo>
                    <a:lnTo>
                      <a:pt x="588" y="2161"/>
                    </a:lnTo>
                    <a:lnTo>
                      <a:pt x="526" y="2119"/>
                    </a:lnTo>
                    <a:lnTo>
                      <a:pt x="466" y="2077"/>
                    </a:lnTo>
                    <a:lnTo>
                      <a:pt x="410" y="2032"/>
                    </a:lnTo>
                    <a:lnTo>
                      <a:pt x="356" y="1986"/>
                    </a:lnTo>
                    <a:lnTo>
                      <a:pt x="306" y="1936"/>
                    </a:lnTo>
                    <a:lnTo>
                      <a:pt x="260" y="1886"/>
                    </a:lnTo>
                    <a:lnTo>
                      <a:pt x="216" y="1834"/>
                    </a:lnTo>
                    <a:lnTo>
                      <a:pt x="176" y="1780"/>
                    </a:lnTo>
                    <a:lnTo>
                      <a:pt x="140" y="1726"/>
                    </a:lnTo>
                    <a:lnTo>
                      <a:pt x="108" y="1670"/>
                    </a:lnTo>
                    <a:lnTo>
                      <a:pt x="80" y="1612"/>
                    </a:lnTo>
                    <a:lnTo>
                      <a:pt x="56" y="1552"/>
                    </a:lnTo>
                    <a:lnTo>
                      <a:pt x="36" y="1492"/>
                    </a:lnTo>
                    <a:lnTo>
                      <a:pt x="20" y="1432"/>
                    </a:lnTo>
                    <a:lnTo>
                      <a:pt x="8" y="1370"/>
                    </a:lnTo>
                    <a:lnTo>
                      <a:pt x="2" y="1306"/>
                    </a:lnTo>
                    <a:lnTo>
                      <a:pt x="0" y="1242"/>
                    </a:lnTo>
                    <a:lnTo>
                      <a:pt x="0" y="1242"/>
                    </a:lnTo>
                    <a:lnTo>
                      <a:pt x="2" y="1178"/>
                    </a:lnTo>
                    <a:lnTo>
                      <a:pt x="8" y="1116"/>
                    </a:lnTo>
                    <a:lnTo>
                      <a:pt x="20" y="1054"/>
                    </a:lnTo>
                    <a:lnTo>
                      <a:pt x="36" y="992"/>
                    </a:lnTo>
                    <a:lnTo>
                      <a:pt x="56" y="932"/>
                    </a:lnTo>
                    <a:lnTo>
                      <a:pt x="80" y="874"/>
                    </a:lnTo>
                    <a:lnTo>
                      <a:pt x="108" y="816"/>
                    </a:lnTo>
                    <a:lnTo>
                      <a:pt x="140" y="760"/>
                    </a:lnTo>
                    <a:lnTo>
                      <a:pt x="176" y="704"/>
                    </a:lnTo>
                    <a:lnTo>
                      <a:pt x="216" y="650"/>
                    </a:lnTo>
                    <a:lnTo>
                      <a:pt x="260" y="598"/>
                    </a:lnTo>
                    <a:lnTo>
                      <a:pt x="306" y="548"/>
                    </a:lnTo>
                    <a:lnTo>
                      <a:pt x="356" y="500"/>
                    </a:lnTo>
                    <a:lnTo>
                      <a:pt x="410" y="452"/>
                    </a:lnTo>
                    <a:lnTo>
                      <a:pt x="466" y="408"/>
                    </a:lnTo>
                    <a:lnTo>
                      <a:pt x="526" y="364"/>
                    </a:lnTo>
                    <a:lnTo>
                      <a:pt x="588" y="324"/>
                    </a:lnTo>
                    <a:lnTo>
                      <a:pt x="654" y="284"/>
                    </a:lnTo>
                    <a:lnTo>
                      <a:pt x="722" y="248"/>
                    </a:lnTo>
                    <a:lnTo>
                      <a:pt x="792" y="212"/>
                    </a:lnTo>
                    <a:lnTo>
                      <a:pt x="866" y="180"/>
                    </a:lnTo>
                    <a:lnTo>
                      <a:pt x="940" y="150"/>
                    </a:lnTo>
                    <a:lnTo>
                      <a:pt x="1018" y="124"/>
                    </a:lnTo>
                    <a:lnTo>
                      <a:pt x="1098" y="98"/>
                    </a:lnTo>
                    <a:lnTo>
                      <a:pt x="1180" y="76"/>
                    </a:lnTo>
                    <a:lnTo>
                      <a:pt x="1262" y="56"/>
                    </a:lnTo>
                    <a:lnTo>
                      <a:pt x="1348" y="40"/>
                    </a:lnTo>
                    <a:lnTo>
                      <a:pt x="1436" y="26"/>
                    </a:lnTo>
                    <a:lnTo>
                      <a:pt x="1524" y="16"/>
                    </a:lnTo>
                    <a:lnTo>
                      <a:pt x="1614" y="8"/>
                    </a:lnTo>
                    <a:lnTo>
                      <a:pt x="1706" y="2"/>
                    </a:lnTo>
                    <a:lnTo>
                      <a:pt x="1798" y="0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rgbClr val="497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en-US" altLang="id-ID"/>
              </a:p>
              <a:p>
                <a:endParaRPr lang="en-US" altLang="id-ID" sz="2800" b="1">
                  <a:solidFill>
                    <a:schemeClr val="bg1"/>
                  </a:solidFill>
                  <a:latin typeface="Palatino Linotype" panose="02040502050505030304" charset="0"/>
                  <a:cs typeface="Palatino Linotype" panose="0204050205050503030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1705" y="8137"/>
                <a:ext cx="281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lang="en-US" altLang="id-ID" sz="2000" b="1">
                    <a:solidFill>
                      <a:schemeClr val="bg1"/>
                    </a:solidFill>
                    <a:latin typeface="Palatino Linotype" panose="02040502050505030304" charset="0"/>
                    <a:cs typeface="Palatino Linotype" panose="02040502050505030304" charset="0"/>
                    <a:sym typeface="+mn-ea"/>
                  </a:rPr>
                  <a:t>Would it be worth it?</a:t>
                </a:r>
                <a:endParaRPr lang="en-US" altLang="id-ID" sz="2000" b="1">
                  <a:solidFill>
                    <a:schemeClr val="bg1"/>
                  </a:solidFill>
                  <a:latin typeface="Palatino Linotype" panose="02040502050505030304" charset="0"/>
                  <a:cs typeface="Palatino Linotype" panose="02040502050505030304" charset="0"/>
                  <a:sym typeface="+mn-ea"/>
                </a:endParaRPr>
              </a:p>
            </p:txBody>
          </p:sp>
        </p:grpSp>
        <p:pic>
          <p:nvPicPr>
            <p:cNvPr id="16" name="图片 15" descr="51miz-E1134049-C3FF442A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2" y="5610"/>
              <a:ext cx="5477" cy="5477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04520" y="4377690"/>
            <a:ext cx="1657350" cy="2358390"/>
            <a:chOff x="952" y="6894"/>
            <a:chExt cx="2610" cy="3714"/>
          </a:xfrm>
        </p:grpSpPr>
        <p:pic>
          <p:nvPicPr>
            <p:cNvPr id="17" name="图片 16" descr="volunteer-header"/>
            <p:cNvPicPr>
              <a:picLocks noChangeAspect="1"/>
            </p:cNvPicPr>
            <p:nvPr/>
          </p:nvPicPr>
          <p:blipFill>
            <a:blip r:embed="rId3"/>
            <a:srcRect l="1331" r="52708"/>
            <a:stretch>
              <a:fillRect/>
            </a:stretch>
          </p:blipFill>
          <p:spPr>
            <a:xfrm>
              <a:off x="952" y="6894"/>
              <a:ext cx="1899" cy="2756"/>
            </a:xfrm>
            <a:prstGeom prst="round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952" y="9884"/>
              <a:ext cx="261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</a:rPr>
                <a:t>I (</a:t>
              </a:r>
              <a:r>
                <a:rPr lang="en-US" altLang="zh-CN" sz="2400">
                  <a:solidFill>
                    <a:srgbClr val="FF0000"/>
                  </a:solidFill>
                </a:rPr>
                <a:t>helper</a:t>
              </a:r>
              <a:r>
                <a:rPr lang="en-US" altLang="zh-CN" sz="2400"/>
                <a:t>)</a:t>
              </a:r>
              <a:endParaRPr lang="en-US" altLang="zh-CN" sz="240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632835" y="4470400"/>
            <a:ext cx="3451860" cy="2355850"/>
            <a:chOff x="5721" y="7040"/>
            <a:chExt cx="5436" cy="371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rcRect l="4298" t="342" r="14362"/>
            <a:stretch>
              <a:fillRect/>
            </a:stretch>
          </p:blipFill>
          <p:spPr>
            <a:xfrm>
              <a:off x="5721" y="7040"/>
              <a:ext cx="2820" cy="2809"/>
            </a:xfrm>
            <a:prstGeom prst="round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5721" y="10026"/>
              <a:ext cx="54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tx1"/>
                  </a:solidFill>
                </a:rPr>
                <a:t>the homeless (</a:t>
              </a:r>
              <a:r>
                <a:rPr lang="en-US" altLang="zh-CN" sz="2400">
                  <a:solidFill>
                    <a:srgbClr val="FF0000"/>
                  </a:solidFill>
                </a:rPr>
                <a:t>need</a:t>
              </a:r>
              <a:r>
                <a:rPr lang="en-US" altLang="zh-CN" sz="2400">
                  <a:solidFill>
                    <a:schemeClr val="tx1"/>
                  </a:solidFill>
                </a:rPr>
                <a:t> </a:t>
              </a:r>
              <a:r>
                <a:rPr lang="en-US" altLang="zh-CN" sz="2400">
                  <a:solidFill>
                    <a:srgbClr val="FF0000"/>
                  </a:solidFill>
                </a:rPr>
                <a:t>help</a:t>
              </a:r>
              <a:r>
                <a:rPr lang="en-US" altLang="zh-CN" sz="2400"/>
                <a:t>)</a:t>
              </a:r>
              <a:endParaRPr lang="en-US" altLang="zh-CN" sz="2400"/>
            </a:p>
          </p:txBody>
        </p:sp>
      </p:grpSp>
      <p:pic>
        <p:nvPicPr>
          <p:cNvPr id="51" name="图片 50" descr="51miz-E179823-751D4AD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25" y="4696460"/>
            <a:ext cx="1462405" cy="15798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60085" y="307340"/>
            <a:ext cx="6389370" cy="521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were my task?</a:t>
            </a:r>
            <a:endParaRPr 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7" grpId="0" bldLvl="0" animBg="1"/>
      <p:bldP spid="7" grpId="1"/>
      <p:bldP spid="10" grpId="0" bldLvl="0" animBg="1"/>
      <p:bldP spid="10" grpId="1"/>
      <p:bldP spid="6" grpId="0" bldLvl="0" animBg="1"/>
      <p:bldP spid="6" grpId="1" animBg="1"/>
      <p:bldP spid="12" grpId="0" bldLvl="0" animBg="1"/>
      <p:bldP spid="13" grpId="0"/>
      <p:bldP spid="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5100" y="0"/>
            <a:ext cx="4603750" cy="1377950"/>
            <a:chOff x="598" y="0"/>
            <a:chExt cx="7250" cy="2170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" t="38421" r="58499" b="44912"/>
            <a:stretch>
              <a:fillRect/>
            </a:stretch>
          </p:blipFill>
          <p:spPr>
            <a:xfrm>
              <a:off x="598" y="0"/>
              <a:ext cx="6835" cy="217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103" y="742"/>
              <a:ext cx="674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for feelings</a:t>
              </a:r>
              <a:endPara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38760" y="1318895"/>
            <a:ext cx="1142365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>
                <a:latin typeface="Times New Roman" panose="02020603050405020304" pitchFamily="18" charset="0"/>
                <a:sym typeface="+mn-ea"/>
              </a:rPr>
              <a:t>     3. As the line of people came toward me. I got a little scared. I’d came face to face with the homeless:How should I act? How would they treat me?Would they hate me for having more than they did? While some of the people looked very 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friendly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, some of them looked so dangerous. I didn't have too much time to worry about it. I was assigned </a:t>
            </a:r>
            <a:r>
              <a:rPr lang="zh-CN" sz="2400">
                <a:ea typeface="宋体" panose="02010600030101010101" pitchFamily="2" charset="-122"/>
                <a:sym typeface="+mn-ea"/>
              </a:rPr>
              <a:t>（分配）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to serve the salad with 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the lady 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next to me. She smiled at me and said if I needed help, she'd be right there</a:t>
            </a:r>
            <a:r>
              <a:rPr lang="en-US" altLang="zh-CN" sz="2400">
                <a:ea typeface="宋体" panose="02010600030101010101" pitchFamily="2" charset="-122"/>
                <a:sym typeface="+mn-ea"/>
              </a:rPr>
              <a:t>,</a:t>
            </a:r>
            <a:r>
              <a:rPr lang="zh-CN" sz="2400">
                <a:ea typeface="宋体" panose="02010600030101010101" pitchFamily="2" charset="-122"/>
                <a:sym typeface="+mn-ea"/>
              </a:rPr>
              <a:t> 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which I found quite 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comforting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.      4.  I had never seen so many people wanting food. They were of all ages and nationalities. Most of them wore 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clothes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 that were torn and dirty. Some looked like they had totally given up on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 life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, while others seemed to be making the best of the situation, smiling and joking. Some were better off than others, but they all needed a good meal and a warm place to</a:t>
            </a:r>
            <a:r>
              <a:rPr lang="en-US" sz="2400" u="sng">
                <a:latin typeface="Times New Roman" panose="02020603050405020304" pitchFamily="18" charset="0"/>
                <a:sym typeface="+mn-ea"/>
              </a:rPr>
              <a:t> eat</a:t>
            </a:r>
            <a:r>
              <a:rPr lang="en-US" sz="2400">
                <a:latin typeface="Times New Roman" panose="02020603050405020304" pitchFamily="18" charset="0"/>
                <a:sym typeface="+mn-ea"/>
              </a:rPr>
              <a:t>. It saddened me to think of how many people there were who didn't have a place to call home and the only food they got came from a soup kitchen.</a:t>
            </a:r>
            <a:endParaRPr lang="en-US" sz="2400">
              <a:latin typeface="Times New Roman" panose="02020603050405020304" pitchFamily="18" charset="0"/>
              <a:sym typeface="+mn-ea"/>
            </a:endParaRPr>
          </a:p>
          <a:p>
            <a:endParaRPr lang="en-US" altLang="en-US" sz="2400"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234430" y="1234440"/>
            <a:ext cx="1976120" cy="59372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5413375" y="212090"/>
            <a:ext cx="6173470" cy="9531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did I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How did I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feel</a:t>
            </a: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endParaRPr 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015490" y="4961255"/>
            <a:ext cx="1372870" cy="539115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37820" y="1651635"/>
            <a:ext cx="11176635" cy="915670"/>
            <a:chOff x="532" y="2644"/>
            <a:chExt cx="17312" cy="1442"/>
          </a:xfrm>
        </p:grpSpPr>
        <p:sp>
          <p:nvSpPr>
            <p:cNvPr id="6" name="矩形 5"/>
            <p:cNvSpPr/>
            <p:nvPr/>
          </p:nvSpPr>
          <p:spPr>
            <a:xfrm>
              <a:off x="3174" y="2644"/>
              <a:ext cx="14670" cy="78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32" y="3424"/>
              <a:ext cx="3910" cy="662"/>
            </a:xfrm>
            <a:prstGeom prst="rect">
              <a:avLst/>
            </a:prstGeom>
            <a:solidFill>
              <a:schemeClr val="accent2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5" name="上箭头标注 34"/>
          <p:cNvSpPr/>
          <p:nvPr/>
        </p:nvSpPr>
        <p:spPr>
          <a:xfrm>
            <a:off x="2574290" y="2573020"/>
            <a:ext cx="7042785" cy="869315"/>
          </a:xfrm>
          <a:prstGeom prst="upArrowCallou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at first sight: scared+concerned</a:t>
            </a:r>
            <a:endParaRPr lang="en-US" altLang="zh-CN" sz="3200">
              <a:solidFill>
                <a:schemeClr val="tx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37820" y="3514725"/>
            <a:ext cx="11248390" cy="2278380"/>
            <a:chOff x="532" y="5535"/>
            <a:chExt cx="17714" cy="3588"/>
          </a:xfrm>
        </p:grpSpPr>
        <p:sp>
          <p:nvSpPr>
            <p:cNvPr id="19" name="矩形 18"/>
            <p:cNvSpPr/>
            <p:nvPr/>
          </p:nvSpPr>
          <p:spPr>
            <a:xfrm>
              <a:off x="532" y="7983"/>
              <a:ext cx="2288" cy="504"/>
            </a:xfrm>
            <a:prstGeom prst="rect">
              <a:avLst/>
            </a:prstGeom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532" y="5535"/>
              <a:ext cx="17714" cy="3588"/>
              <a:chOff x="532" y="5535"/>
              <a:chExt cx="17312" cy="3588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532" y="5535"/>
                <a:ext cx="17313" cy="1946"/>
                <a:chOff x="532" y="2559"/>
                <a:chExt cx="17313" cy="1946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555" y="2559"/>
                  <a:ext cx="17289" cy="780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532" y="3306"/>
                  <a:ext cx="17312" cy="662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532" y="3941"/>
                  <a:ext cx="17313" cy="564"/>
                </a:xfrm>
                <a:prstGeom prst="rect">
                  <a:avLst/>
                </a:prstGeom>
                <a:solidFill>
                  <a:schemeClr val="accent6">
                    <a:lumMod val="75000"/>
                    <a:alpha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8" name="矩形 17"/>
              <p:cNvSpPr/>
              <p:nvPr/>
            </p:nvSpPr>
            <p:spPr>
              <a:xfrm>
                <a:off x="555" y="7493"/>
                <a:ext cx="17289" cy="504"/>
              </a:xfrm>
              <a:prstGeom prst="rect">
                <a:avLst/>
              </a:prstGeom>
              <a:solidFill>
                <a:schemeClr val="accent6">
                  <a:lumMod val="75000"/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56" y="8523"/>
                <a:ext cx="17289" cy="600"/>
              </a:xfrm>
              <a:prstGeom prst="rect">
                <a:avLst/>
              </a:prstGeom>
              <a:solidFill>
                <a:schemeClr val="accent6">
                  <a:lumMod val="75000"/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8158" y="7995"/>
                <a:ext cx="9687" cy="504"/>
              </a:xfrm>
              <a:prstGeom prst="rect">
                <a:avLst/>
              </a:prstGeom>
              <a:solidFill>
                <a:schemeClr val="accent6">
                  <a:lumMod val="75000"/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5" name="上箭头标注 24"/>
          <p:cNvSpPr/>
          <p:nvPr/>
        </p:nvSpPr>
        <p:spPr>
          <a:xfrm>
            <a:off x="2272030" y="5491480"/>
            <a:ext cx="8540115" cy="869315"/>
          </a:xfrm>
          <a:prstGeom prst="upArrowCallou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</a:rPr>
              <a:t>after careful observation: sad+sympathetic 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27345" y="643255"/>
            <a:ext cx="53016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457200" indent="-457200" algn="l">
              <a:buFont typeface="Wingdings" panose="05000000000000000000" charset="0"/>
              <a:buChar char="p"/>
            </a:pPr>
            <a:r>
              <a:rPr lang="en-US" sz="2800" b="1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did my emotions change?</a:t>
            </a:r>
            <a:endParaRPr lang="en-US" altLang="en-US" sz="2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38760" y="2092325"/>
            <a:ext cx="11052810" cy="814705"/>
            <a:chOff x="376" y="3295"/>
            <a:chExt cx="17406" cy="1283"/>
          </a:xfrm>
        </p:grpSpPr>
        <p:sp>
          <p:nvSpPr>
            <p:cNvPr id="14" name="矩形 13"/>
            <p:cNvSpPr/>
            <p:nvPr/>
          </p:nvSpPr>
          <p:spPr>
            <a:xfrm>
              <a:off x="4334" y="3295"/>
              <a:ext cx="13449" cy="601"/>
            </a:xfrm>
            <a:prstGeom prst="rect">
              <a:avLst/>
            </a:prstGeom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76" y="3986"/>
              <a:ext cx="3005" cy="592"/>
            </a:xfrm>
            <a:prstGeom prst="rect">
              <a:avLst/>
            </a:prstGeom>
            <a:solidFill>
              <a:schemeClr val="accent6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ldLvl="0" animBg="1"/>
      <p:bldP spid="29" grpId="0"/>
      <p:bldP spid="29" grpId="1"/>
      <p:bldP spid="3" grpId="0" bldLvl="0" animBg="1"/>
      <p:bldP spid="35" grpId="0" bldLvl="0" animBg="1"/>
      <p:bldP spid="35" grpId="1" animBg="1"/>
      <p:bldP spid="25" grpId="0" bldLvl="0" animBg="1"/>
      <p:bldP spid="25" grpId="1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549692" y="1733582"/>
            <a:ext cx="7477041" cy="3510915"/>
            <a:chOff x="12644" y="7809"/>
            <a:chExt cx="5995" cy="2197"/>
          </a:xfrm>
        </p:grpSpPr>
        <p:sp>
          <p:nvSpPr>
            <p:cNvPr id="40" name="任意多边形: 形状 39"/>
            <p:cNvSpPr/>
            <p:nvPr/>
          </p:nvSpPr>
          <p:spPr>
            <a:xfrm>
              <a:off x="12644" y="7809"/>
              <a:ext cx="4302" cy="2197"/>
            </a:xfrm>
            <a:custGeom>
              <a:avLst/>
              <a:gdLst>
                <a:gd name="connsiteX0" fmla="*/ 0 w 2318994"/>
                <a:gd name="connsiteY0" fmla="*/ 1395179 h 1395179"/>
                <a:gd name="connsiteX1" fmla="*/ 1168923 w 2318994"/>
                <a:gd name="connsiteY1" fmla="*/ 12 h 1395179"/>
                <a:gd name="connsiteX2" fmla="*/ 2290713 w 2318994"/>
                <a:gd name="connsiteY2" fmla="*/ 1366899 h 1395179"/>
                <a:gd name="connsiteX3" fmla="*/ 2290713 w 2318994"/>
                <a:gd name="connsiteY3" fmla="*/ 1366899 h 1395179"/>
                <a:gd name="connsiteX4" fmla="*/ 2318994 w 2318994"/>
                <a:gd name="connsiteY4" fmla="*/ 1385752 h 139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8994" h="1395179">
                  <a:moveTo>
                    <a:pt x="0" y="1395179"/>
                  </a:moveTo>
                  <a:cubicBezTo>
                    <a:pt x="393569" y="699952"/>
                    <a:pt x="787138" y="4725"/>
                    <a:pt x="1168923" y="12"/>
                  </a:cubicBezTo>
                  <a:cubicBezTo>
                    <a:pt x="1550708" y="-4701"/>
                    <a:pt x="2290713" y="1366899"/>
                    <a:pt x="2290713" y="1366899"/>
                  </a:cubicBezTo>
                  <a:lnTo>
                    <a:pt x="2290713" y="1366899"/>
                  </a:lnTo>
                  <a:lnTo>
                    <a:pt x="2318994" y="1385752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857" y="9554"/>
              <a:ext cx="5782" cy="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experience</a:t>
              </a:r>
              <a:r>
                <a:rPr kumimoji="1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: community service </a:t>
              </a:r>
              <a:endParaRPr kumimoji="1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93750" y="3985895"/>
            <a:ext cx="2359025" cy="589280"/>
            <a:chOff x="1250" y="6277"/>
            <a:chExt cx="3715" cy="928"/>
          </a:xfrm>
        </p:grpSpPr>
        <p:sp>
          <p:nvSpPr>
            <p:cNvPr id="42" name="椭圆 41"/>
            <p:cNvSpPr/>
            <p:nvPr/>
          </p:nvSpPr>
          <p:spPr>
            <a:xfrm>
              <a:off x="4533" y="6482"/>
              <a:ext cx="433" cy="5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250" y="6277"/>
              <a:ext cx="2976" cy="928"/>
            </a:xfrm>
            <a:prstGeom prst="homePlate">
              <a:avLst>
                <a:gd name="adj" fmla="val 3049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anchor="ctr"/>
            <a:p>
              <a:pPr marL="0"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a之云体" panose="02010600010101010101" pitchFamily="2" charset="-122"/>
                  <a:cs typeface="Times New Roman" panose="02020603050405020304" pitchFamily="18" charset="0"/>
                  <a:sym typeface="Aa之云体" panose="02010600010101010101" pitchFamily="2" charset="-122"/>
                </a:rPr>
                <a:t>scared</a:t>
              </a:r>
              <a:endPara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Aa之云体" panose="02010600010101010101" pitchFamily="2" charset="-122"/>
                <a:cs typeface="Times New Roman" panose="02020603050405020304" pitchFamily="18" charset="0"/>
                <a:sym typeface="Aa之云体" panose="02010600010101010101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638935" y="2718435"/>
            <a:ext cx="2117090" cy="589280"/>
            <a:chOff x="2581" y="4281"/>
            <a:chExt cx="3334" cy="928"/>
          </a:xfrm>
        </p:grpSpPr>
        <p:sp>
          <p:nvSpPr>
            <p:cNvPr id="6" name="椭圆 5"/>
            <p:cNvSpPr/>
            <p:nvPr/>
          </p:nvSpPr>
          <p:spPr>
            <a:xfrm>
              <a:off x="5483" y="4690"/>
              <a:ext cx="433" cy="5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2581" y="4281"/>
              <a:ext cx="2558" cy="928"/>
            </a:xfrm>
            <a:prstGeom prst="homePlate">
              <a:avLst>
                <a:gd name="adj" fmla="val 3049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anchor="ctr"/>
            <a:p>
              <a:pPr marL="0"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a之云体" panose="02010600010101010101" pitchFamily="2" charset="-122"/>
                  <a:cs typeface="Times New Roman" panose="02020603050405020304" pitchFamily="18" charset="0"/>
                  <a:sym typeface="Aa之云体" panose="02010600010101010101" pitchFamily="2" charset="-122"/>
                </a:rPr>
                <a:t>sad</a:t>
              </a:r>
              <a:endPara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Aa之云体" panose="02010600010101010101" pitchFamily="2" charset="-122"/>
                <a:cs typeface="Times New Roman" panose="02020603050405020304" pitchFamily="18" charset="0"/>
                <a:sym typeface="Aa之云体" panose="02010600010101010101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863465" y="748665"/>
            <a:ext cx="7054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?</a:t>
            </a:r>
            <a:endParaRPr lang="en-US" altLang="zh-CN" sz="4400" b="1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 rot="0">
            <a:off x="415290" y="304686"/>
            <a:ext cx="11169758" cy="1014844"/>
            <a:chOff x="11286" y="2824"/>
            <a:chExt cx="6413" cy="6601"/>
          </a:xfrm>
          <a:solidFill>
            <a:schemeClr val="bg1">
              <a:lumMod val="95000"/>
            </a:schemeClr>
          </a:solidFill>
        </p:grpSpPr>
        <p:sp>
          <p:nvSpPr>
            <p:cNvPr id="17" name="PA-圆角矩形 17"/>
            <p:cNvSpPr/>
            <p:nvPr>
              <p:custDataLst>
                <p:tags r:id="rId1"/>
              </p:custDataLst>
            </p:nvPr>
          </p:nvSpPr>
          <p:spPr>
            <a:xfrm>
              <a:off x="11286" y="2833"/>
              <a:ext cx="6413" cy="6592"/>
            </a:xfrm>
            <a:prstGeom prst="roundRect">
              <a:avLst>
                <a:gd name="adj" fmla="val 5708"/>
              </a:avLst>
            </a:prstGeom>
            <a:grpFill/>
            <a:ln w="25400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321" y="2824"/>
              <a:ext cx="6378" cy="66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indent="266700"/>
              <a:r>
                <a:rPr lang="en-US" sz="3200">
                  <a:latin typeface="Times New Roman" panose="02020603050405020304" pitchFamily="18" charset="0"/>
                  <a:sym typeface="+mn-ea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sym typeface="+mn-ea"/>
                </a:rPr>
                <a:t>5.  As they came in my direction, I put on my brightest and happiest smile.    6. I was so happy that I had earned my service hours in this way.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1" name="PA-矩形 2"/>
          <p:cNvSpPr/>
          <p:nvPr>
            <p:custDataLst>
              <p:tags r:id="rId2"/>
            </p:custDataLst>
          </p:nvPr>
        </p:nvSpPr>
        <p:spPr>
          <a:xfrm>
            <a:off x="7299960" y="304800"/>
            <a:ext cx="3249295" cy="57848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PA-矩形 2"/>
          <p:cNvSpPr/>
          <p:nvPr>
            <p:custDataLst>
              <p:tags r:id="rId3"/>
            </p:custDataLst>
          </p:nvPr>
        </p:nvSpPr>
        <p:spPr>
          <a:xfrm>
            <a:off x="2010410" y="741045"/>
            <a:ext cx="1362710" cy="57848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683510" y="1450975"/>
            <a:ext cx="2454275" cy="589280"/>
            <a:chOff x="4226" y="2285"/>
            <a:chExt cx="3865" cy="928"/>
          </a:xfrm>
        </p:grpSpPr>
        <p:sp>
          <p:nvSpPr>
            <p:cNvPr id="9" name="椭圆 8"/>
            <p:cNvSpPr/>
            <p:nvPr/>
          </p:nvSpPr>
          <p:spPr>
            <a:xfrm>
              <a:off x="7659" y="2490"/>
              <a:ext cx="433" cy="5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4226" y="2285"/>
              <a:ext cx="2558" cy="928"/>
            </a:xfrm>
            <a:prstGeom prst="homePlate">
              <a:avLst>
                <a:gd name="adj" fmla="val 3049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none" anchor="ctr"/>
            <a:p>
              <a:pPr marL="0" marR="0" lvl="0" indent="0" algn="ctr" defTabSz="91440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a之云体" panose="02010600010101010101" pitchFamily="2" charset="-122"/>
                  <a:cs typeface="Times New Roman" panose="02020603050405020304" pitchFamily="18" charset="0"/>
                  <a:sym typeface="Aa之云体" panose="02010600010101010101" pitchFamily="2" charset="-122"/>
                </a:rPr>
                <a:t>happy</a:t>
              </a:r>
              <a:endPara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Aa之云体" panose="02010600010101010101" pitchFamily="2" charset="-122"/>
                <a:cs typeface="Times New Roman" panose="02020603050405020304" pitchFamily="18" charset="0"/>
                <a:sym typeface="Aa之云体" panose="02010600010101010101" pitchFamily="2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 rot="20940000">
            <a:off x="7457440" y="2665095"/>
            <a:ext cx="1766570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lesson?</a:t>
            </a:r>
            <a:endParaRPr lang="en-US" altLang="zh-C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1160" y="5898515"/>
            <a:ext cx="9206282" cy="549910"/>
            <a:chOff x="387" y="3980"/>
            <a:chExt cx="14498" cy="866"/>
          </a:xfrm>
        </p:grpSpPr>
        <p:sp>
          <p:nvSpPr>
            <p:cNvPr id="31" name="文本框 30"/>
            <p:cNvSpPr txBox="1"/>
            <p:nvPr/>
          </p:nvSpPr>
          <p:spPr>
            <a:xfrm>
              <a:off x="3568" y="4002"/>
              <a:ext cx="1131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 </a:t>
              </a:r>
              <a:r>
                <a:rPr kumimoji="1" lang="en-US" altLang="zh-CN" sz="28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prepare &amp;serve dinners to the homeless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 rot="0">
              <a:off x="387" y="3980"/>
              <a:ext cx="13972" cy="866"/>
              <a:chOff x="1255721" y="3857714"/>
              <a:chExt cx="6272874" cy="549910"/>
            </a:xfrm>
          </p:grpSpPr>
          <p:sp>
            <p:nvSpPr>
              <p:cNvPr id="37" name="_14"/>
              <p:cNvSpPr txBox="1">
                <a:spLocks noChangeArrowheads="1"/>
              </p:cNvSpPr>
              <p:nvPr/>
            </p:nvSpPr>
            <p:spPr bwMode="auto">
              <a:xfrm>
                <a:off x="1255721" y="3857714"/>
                <a:ext cx="1264721" cy="54991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en-US" altLang="zh-CN" sz="2800" spc="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a之云体" panose="02010600010101010101" pitchFamily="2" charset="-122"/>
                    <a:cs typeface="Times New Roman" panose="02020603050405020304" pitchFamily="18" charset="0"/>
                    <a:sym typeface="Aa之云体" panose="02010600010101010101" pitchFamily="2" charset="-122"/>
                  </a:rPr>
                  <a:t>fact:</a:t>
                </a:r>
                <a:endParaRPr lang="en-US" altLang="zh-CN" sz="2800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Aa之云体" panose="02010600010101010101" pitchFamily="2" charset="-122"/>
                  <a:cs typeface="Times New Roman" panose="02020603050405020304" pitchFamily="18" charset="0"/>
                  <a:sym typeface="Aa之云体" panose="02010600010101010101" pitchFamily="2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 bwMode="auto">
              <a:xfrm>
                <a:off x="2597215" y="3857714"/>
                <a:ext cx="4931380" cy="54991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a之云体" panose="02010600010101010101" pitchFamily="2" charset="-122"/>
                  <a:ea typeface="Aa之云体" panose="02010600010101010101" pitchFamily="2" charset="-122"/>
                  <a:sym typeface="Aa之云体" panose="02010600010101010101" pitchFamily="2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390525" y="5253990"/>
            <a:ext cx="9233587" cy="549910"/>
            <a:chOff x="344" y="3980"/>
            <a:chExt cx="14541" cy="866"/>
          </a:xfrm>
        </p:grpSpPr>
        <p:sp>
          <p:nvSpPr>
            <p:cNvPr id="44" name="文本框 43"/>
            <p:cNvSpPr txBox="1"/>
            <p:nvPr/>
          </p:nvSpPr>
          <p:spPr>
            <a:xfrm>
              <a:off x="3568" y="4002"/>
              <a:ext cx="1131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to </a:t>
              </a:r>
              <a:r>
                <a:rPr kumimoji="1" lang="en-US" altLang="zh-CN" sz="2800" kern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pass out dinners to those in need</a:t>
              </a:r>
              <a:endPara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0">
              <a:off x="344" y="3980"/>
              <a:ext cx="14015" cy="866"/>
              <a:chOff x="1236418" y="3857714"/>
              <a:chExt cx="6292177" cy="549910"/>
            </a:xfrm>
          </p:grpSpPr>
          <p:sp>
            <p:nvSpPr>
              <p:cNvPr id="47" name="_14"/>
              <p:cNvSpPr txBox="1">
                <a:spLocks noChangeArrowheads="1"/>
              </p:cNvSpPr>
              <p:nvPr/>
            </p:nvSpPr>
            <p:spPr bwMode="auto">
              <a:xfrm>
                <a:off x="1236418" y="3857714"/>
                <a:ext cx="1284019" cy="54991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  <a:effectLst/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en-US" altLang="zh-CN" sz="2800" spc="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a之云体" panose="02010600010101010101" pitchFamily="2" charset="-122"/>
                    <a:cs typeface="Times New Roman" panose="02020603050405020304" pitchFamily="18" charset="0"/>
                    <a:sym typeface="Aa之云体" panose="02010600010101010101" pitchFamily="2" charset="-122"/>
                  </a:rPr>
                  <a:t>thought:</a:t>
                </a:r>
                <a:endParaRPr lang="en-US" altLang="zh-CN" sz="2800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Aa之云体" panose="02010600010101010101" pitchFamily="2" charset="-122"/>
                  <a:cs typeface="Times New Roman" panose="02020603050405020304" pitchFamily="18" charset="0"/>
                  <a:sym typeface="Aa之云体" panose="02010600010101010101" pitchFamily="2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2597215" y="3857714"/>
                <a:ext cx="4931380" cy="549910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Bef>
                    <a:spcPct val="50000"/>
                  </a:spcBef>
                </a:pP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a之云体" panose="02010600010101010101" pitchFamily="2" charset="-122"/>
                  <a:ea typeface="Aa之云体" panose="02010600010101010101" pitchFamily="2" charset="-122"/>
                  <a:sym typeface="Aa之云体" panose="02010600010101010101" pitchFamily="2" charset="-122"/>
                </a:endParaRPr>
              </a:p>
            </p:txBody>
          </p:sp>
        </p:grpSp>
      </p:grpSp>
      <p:sp>
        <p:nvSpPr>
          <p:cNvPr id="49" name="圆角矩形 48"/>
          <p:cNvSpPr/>
          <p:nvPr/>
        </p:nvSpPr>
        <p:spPr>
          <a:xfrm rot="20940000">
            <a:off x="8380730" y="4965065"/>
            <a:ext cx="2126615" cy="6419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simple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0" name="圆角矩形 49"/>
          <p:cNvSpPr/>
          <p:nvPr/>
        </p:nvSpPr>
        <p:spPr>
          <a:xfrm rot="20940000">
            <a:off x="8579485" y="5824855"/>
            <a:ext cx="2412365" cy="65595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latin typeface="Arial Black" panose="020B0A04020102020204" charset="0"/>
                <a:cs typeface="Arial Black" panose="020B0A04020102020204" charset="0"/>
              </a:rPr>
              <a:t>complicated &amp;tiring</a:t>
            </a:r>
            <a:endParaRPr lang="en-US" altLang="zh-CN" sz="2400"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 bldLvl="0" animBg="1"/>
      <p:bldP spid="23" grpId="1" animBg="1"/>
      <p:bldP spid="29" grpId="0" bldLvl="0" animBg="1"/>
      <p:bldP spid="49" grpId="0" bldLvl="0" animBg="1"/>
      <p:bldP spid="50" grpId="0" bldLvl="0" animBg="1"/>
      <p:bldP spid="10" grpId="0"/>
    </p:bldLst>
  </p:timing>
</p:sld>
</file>

<file path=ppt/tags/tag1.xml><?xml version="1.0" encoding="utf-8"?>
<p:tagLst xmlns:p="http://schemas.openxmlformats.org/presentationml/2006/main">
  <p:tag name="KSO_WM_UNIT_TABLE_BEAUTIFY" val="smartTable{ca575887-fa3b-4cc6-8a17-1fa3ba8bfdf6}"/>
  <p:tag name="TABLE_ENDDRAG_ORIGIN_RECT" val="567*157"/>
  <p:tag name="TABLE_ENDDRAG_RECT" val="20*326*567*157"/>
</p:tagLst>
</file>

<file path=ppt/tags/tag10.xml><?xml version="1.0" encoding="utf-8"?>
<p:tagLst xmlns:p="http://schemas.openxmlformats.org/presentationml/2006/main">
  <p:tag name="PA" val="v5.2.7"/>
  <p:tag name="RESOURCELIBID_ANIM" val="451"/>
</p:tagLst>
</file>

<file path=ppt/tags/tag11.xml><?xml version="1.0" encoding="utf-8"?>
<p:tagLst xmlns:p="http://schemas.openxmlformats.org/presentationml/2006/main">
  <p:tag name="PA" val="v5.2.7"/>
  <p:tag name="RESOURCELIBID_ANIM" val="463"/>
</p:tagLst>
</file>

<file path=ppt/tags/tag12.xml><?xml version="1.0" encoding="utf-8"?>
<p:tagLst xmlns:p="http://schemas.openxmlformats.org/presentationml/2006/main">
  <p:tag name="PA" val="v5.2.7"/>
</p:tagLst>
</file>

<file path=ppt/tags/tag13.xml><?xml version="1.0" encoding="utf-8"?>
<p:tagLst xmlns:p="http://schemas.openxmlformats.org/presentationml/2006/main">
  <p:tag name="PA" val="v5.2.7"/>
</p:tagLst>
</file>

<file path=ppt/tags/tag14.xml><?xml version="1.0" encoding="utf-8"?>
<p:tagLst xmlns:p="http://schemas.openxmlformats.org/presentationml/2006/main">
  <p:tag name="PA" val="v5.2.7"/>
</p:tagLst>
</file>

<file path=ppt/tags/tag15.xml><?xml version="1.0" encoding="utf-8"?>
<p:tagLst xmlns:p="http://schemas.openxmlformats.org/presentationml/2006/main">
  <p:tag name="PA" val="v5.2.7"/>
  <p:tag name="RESOURCELIBID_ANIM" val="463"/>
</p:tagLst>
</file>

<file path=ppt/tags/tag16.xml><?xml version="1.0" encoding="utf-8"?>
<p:tagLst xmlns:p="http://schemas.openxmlformats.org/presentationml/2006/main">
  <p:tag name="PA" val="v5.2.7"/>
</p:tagLst>
</file>

<file path=ppt/tags/tag17.xml><?xml version="1.0" encoding="utf-8"?>
<p:tagLst xmlns:p="http://schemas.openxmlformats.org/presentationml/2006/main">
  <p:tag name="PA" val="v5.2.7"/>
</p:tagLst>
</file>

<file path=ppt/tags/tag18.xml><?xml version="1.0" encoding="utf-8"?>
<p:tagLst xmlns:p="http://schemas.openxmlformats.org/presentationml/2006/main">
  <p:tag name="PA" val="v5.2.7"/>
</p:tagLst>
</file>

<file path=ppt/tags/tag19.xml><?xml version="1.0" encoding="utf-8"?>
<p:tagLst xmlns:p="http://schemas.openxmlformats.org/presentationml/2006/main">
  <p:tag name="PA" val="v5.2.7"/>
  <p:tag name="RESOURCELIBID_ANIM" val="463"/>
</p:tagLst>
</file>

<file path=ppt/tags/tag2.xml><?xml version="1.0" encoding="utf-8"?>
<p:tagLst xmlns:p="http://schemas.openxmlformats.org/presentationml/2006/main">
  <p:tag name="PA" val="v5.2.7"/>
  <p:tag name="RESOURCELIBID_ANIM" val="460"/>
</p:tagLst>
</file>

<file path=ppt/tags/tag20.xml><?xml version="1.0" encoding="utf-8"?>
<p:tagLst xmlns:p="http://schemas.openxmlformats.org/presentationml/2006/main">
  <p:tag name="PA" val="v5.2.7"/>
</p:tagLst>
</file>

<file path=ppt/tags/tag21.xml><?xml version="1.0" encoding="utf-8"?>
<p:tagLst xmlns:p="http://schemas.openxmlformats.org/presentationml/2006/main">
  <p:tag name="PA" val="v5.2.7"/>
</p:tagLst>
</file>

<file path=ppt/tags/tag22.xml><?xml version="1.0" encoding="utf-8"?>
<p:tagLst xmlns:p="http://schemas.openxmlformats.org/presentationml/2006/main">
  <p:tag name="PA" val="v5.2.7"/>
</p:tagLst>
</file>

<file path=ppt/tags/tag23.xml><?xml version="1.0" encoding="utf-8"?>
<p:tagLst xmlns:p="http://schemas.openxmlformats.org/presentationml/2006/main">
  <p:tag name="PA" val="v5.2.7"/>
  <p:tag name="RESOURCELIBID_ANIM" val="463"/>
</p:tagLst>
</file>

<file path=ppt/tags/tag24.xml><?xml version="1.0" encoding="utf-8"?>
<p:tagLst xmlns:p="http://schemas.openxmlformats.org/presentationml/2006/main">
  <p:tag name="PA" val="v5.2.7"/>
</p:tagLst>
</file>

<file path=ppt/tags/tag25.xml><?xml version="1.0" encoding="utf-8"?>
<p:tagLst xmlns:p="http://schemas.openxmlformats.org/presentationml/2006/main">
  <p:tag name="PA" val="v5.2.7"/>
</p:tagLst>
</file>

<file path=ppt/tags/tag26.xml><?xml version="1.0" encoding="utf-8"?>
<p:tagLst xmlns:p="http://schemas.openxmlformats.org/presentationml/2006/main">
  <p:tag name="PA" val="v5.2.7"/>
</p:tagLst>
</file>

<file path=ppt/tags/tag27.xml><?xml version="1.0" encoding="utf-8"?>
<p:tagLst xmlns:p="http://schemas.openxmlformats.org/presentationml/2006/main">
  <p:tag name="KSO_WM_UNIT_PLACING_PICTURE_USER_VIEWPORT" val="{&quot;height&quot;:8320,&quot;width&quot;:19200}"/>
</p:tagLst>
</file>

<file path=ppt/tags/tag3.xml><?xml version="1.0" encoding="utf-8"?>
<p:tagLst xmlns:p="http://schemas.openxmlformats.org/presentationml/2006/main">
  <p:tag name="PA" val="v5.2.7"/>
  <p:tag name="RESOURCELIBID_ANIM" val="450"/>
</p:tagLst>
</file>

<file path=ppt/tags/tag4.xml><?xml version="1.0" encoding="utf-8"?>
<p:tagLst xmlns:p="http://schemas.openxmlformats.org/presentationml/2006/main">
  <p:tag name="PA" val="v5.2.7"/>
  <p:tag name="RESOURCELIBID_ANIM" val="450"/>
</p:tagLst>
</file>

<file path=ppt/tags/tag5.xml><?xml version="1.0" encoding="utf-8"?>
<p:tagLst xmlns:p="http://schemas.openxmlformats.org/presentationml/2006/main">
  <p:tag name="PA" val="v5.2.7"/>
  <p:tag name="RESOURCELIBID_ANIM" val="460"/>
</p:tagLst>
</file>

<file path=ppt/tags/tag6.xml><?xml version="1.0" encoding="utf-8"?>
<p:tagLst xmlns:p="http://schemas.openxmlformats.org/presentationml/2006/main">
  <p:tag name="PA" val="v5.2.7"/>
  <p:tag name="RESOURCELIBID_ANIM" val="450"/>
</p:tagLst>
</file>

<file path=ppt/tags/tag7.xml><?xml version="1.0" encoding="utf-8"?>
<p:tagLst xmlns:p="http://schemas.openxmlformats.org/presentationml/2006/main">
  <p:tag name="PA" val="v5.2.7"/>
  <p:tag name="RESOURCELIBID_ANIM" val="450"/>
</p:tagLst>
</file>

<file path=ppt/tags/tag8.xml><?xml version="1.0" encoding="utf-8"?>
<p:tagLst xmlns:p="http://schemas.openxmlformats.org/presentationml/2006/main">
  <p:tag name="KSO_WM_UNIT_TABLE_BEAUTIFY" val="smartTable{f67401b7-9ded-4264-9fcc-dc4fd2a35216}"/>
  <p:tag name="TABLE_ENDDRAG_ORIGIN_RECT" val="930*491"/>
  <p:tag name="TABLE_ENDDRAG_RECT" val="13*70*930*491"/>
</p:tagLst>
</file>

<file path=ppt/tags/tag9.xml><?xml version="1.0" encoding="utf-8"?>
<p:tagLst xmlns:p="http://schemas.openxmlformats.org/presentationml/2006/main">
  <p:tag name="KSO_WM_UNIT_TABLE_BEAUTIFY" val="smartTable{f67401b7-9ded-4264-9fcc-dc4fd2a35216}"/>
  <p:tag name="TABLE_ENDDRAG_ORIGIN_RECT" val="930*491"/>
  <p:tag name="TABLE_ENDDRAG_RECT" val="13*70*930*49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11824</Words>
  <Application>WPS 演示</Application>
  <PresentationFormat>宽屏</PresentationFormat>
  <Paragraphs>322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Times New Roman</vt:lpstr>
      <vt:lpstr>Wingdings</vt:lpstr>
      <vt:lpstr>Calibri</vt:lpstr>
      <vt:lpstr>Showcard Gothic</vt:lpstr>
      <vt:lpstr>Palatino Linotype</vt:lpstr>
      <vt:lpstr>Aa之云体</vt:lpstr>
      <vt:lpstr>微软雅黑</vt:lpstr>
      <vt:lpstr>Arial Black</vt:lpstr>
      <vt:lpstr>站酷快乐体2016修订版</vt:lpstr>
      <vt:lpstr>等线</vt:lpstr>
      <vt:lpstr>Arial Unicode MS</vt:lpstr>
      <vt:lpstr>等线 Light</vt:lpstr>
      <vt:lpstr>HelveticaNeue</vt:lpstr>
      <vt:lpstr>Corbel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24147</cp:lastModifiedBy>
  <cp:revision>46</cp:revision>
  <dcterms:created xsi:type="dcterms:W3CDTF">2020-11-17T00:33:00Z</dcterms:created>
  <dcterms:modified xsi:type="dcterms:W3CDTF">2022-06-24T08:40:15Z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C4213FAE612B4A4380BC1EA86A6A7CDA</vt:lpwstr>
  </property>
  <property fmtid="{D5CDD505-2E9C-101B-9397-08002B2CF9AE}" pid="3" name="KSOProductBuildVer">
    <vt:lpwstr>2052-11.8.2.8411</vt:lpwstr>
  </property>
</Properties>
</file>