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26"/>
  </p:handoutMasterIdLst>
  <p:sldIdLst>
    <p:sldId id="289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1AA4-D08C-49BF-A970-A703AB2DE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7F8D-A789-4D13-92DC-453445317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8D90D5-5134-418A-866C-7052CD650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8D90D5-5134-418A-866C-7052CD650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8D90D5-5134-418A-866C-7052CD650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8D90D5-5134-418A-866C-7052CD6501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A3D8-D75C-4F1B-A6A6-E95184241C8B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AAA7-35EC-4718-9C08-D8634B8D673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423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182563"/>
          </a:xfrm>
        </p:spPr>
        <p:txBody>
          <a:bodyPr/>
          <a:lstStyle/>
          <a:p>
            <a:fld id="{5A3F4187-CD3D-46FF-977A-5C7DF19162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1825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96300" y="6538912"/>
            <a:ext cx="2743200" cy="365125"/>
          </a:xfrm>
        </p:spPr>
        <p:txBody>
          <a:bodyPr/>
          <a:lstStyle/>
          <a:p>
            <a:fld id="{9EA112FD-DD46-4AB3-B541-5951A4526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423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182563"/>
          </a:xfrm>
        </p:spPr>
        <p:txBody>
          <a:bodyPr/>
          <a:lstStyle/>
          <a:p>
            <a:fld id="{5A3F4187-CD3D-46FF-977A-5C7DF19162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1825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96300" y="6538912"/>
            <a:ext cx="2743200" cy="365125"/>
          </a:xfrm>
        </p:spPr>
        <p:txBody>
          <a:bodyPr/>
          <a:lstStyle/>
          <a:p>
            <a:fld id="{9EA112FD-DD46-4AB3-B541-5951A4526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423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182563"/>
          </a:xfrm>
        </p:spPr>
        <p:txBody>
          <a:bodyPr/>
          <a:lstStyle/>
          <a:p>
            <a:fld id="{5A3F4187-CD3D-46FF-977A-5C7DF19162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1825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96300" y="6538912"/>
            <a:ext cx="2743200" cy="365125"/>
          </a:xfrm>
        </p:spPr>
        <p:txBody>
          <a:bodyPr/>
          <a:lstStyle/>
          <a:p>
            <a:fld id="{9EA112FD-DD46-4AB3-B541-5951A4526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E56F-D815-4ACB-8B78-64FE0CE71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AAC3-3ADC-4CEC-BB56-A5FCA24450E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9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0"/>
          <p:cNvSpPr txBox="1">
            <a:spLocks noChangeArrowheads="1"/>
          </p:cNvSpPr>
          <p:nvPr/>
        </p:nvSpPr>
        <p:spPr bwMode="auto">
          <a:xfrm>
            <a:off x="9134180" y="348641"/>
            <a:ext cx="1666875" cy="5191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Climax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TextBox 6"/>
          <p:cNvSpPr txBox="1"/>
          <p:nvPr/>
        </p:nvSpPr>
        <p:spPr>
          <a:xfrm>
            <a:off x="5633875" y="337756"/>
            <a:ext cx="347707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made a hot meal to lift his spirits. Jeff was glad that someone cared. Emotionally, he seemed in a better place.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Box 7"/>
          <p:cNvSpPr txBox="1"/>
          <p:nvPr/>
        </p:nvSpPr>
        <p:spPr>
          <a:xfrm>
            <a:off x="8702617" y="2163585"/>
            <a:ext cx="278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Continuation writing: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About a week later, he knocked on my door….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TextBox 14"/>
          <p:cNvSpPr txBox="1"/>
          <p:nvPr/>
        </p:nvSpPr>
        <p:spPr>
          <a:xfrm>
            <a:off x="9706987" y="5090628"/>
            <a:ext cx="1669552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resolution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4" name="TextBox 16"/>
          <p:cNvSpPr txBox="1"/>
          <p:nvPr/>
        </p:nvSpPr>
        <p:spPr>
          <a:xfrm rot="3674699">
            <a:off x="7300038" y="3236759"/>
            <a:ext cx="2209328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falling action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 rot="19258996">
            <a:off x="4033216" y="3948500"/>
            <a:ext cx="2069914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rising action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02586" y="6159707"/>
            <a:ext cx="1776448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background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122655" y="4628963"/>
            <a:ext cx="262357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went to see neighbor Jeff and brought him a chair to repair.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99" name="TextBox 49"/>
          <p:cNvSpPr txBox="1"/>
          <p:nvPr/>
        </p:nvSpPr>
        <p:spPr>
          <a:xfrm>
            <a:off x="598736" y="3792783"/>
            <a:ext cx="343409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Jeff had lost his wife a while back. He looked very sad.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2652" y="51131"/>
            <a:ext cx="6000744" cy="1426399"/>
            <a:chOff x="3249767" y="3729870"/>
            <a:chExt cx="2511402" cy="1518853"/>
          </a:xfrm>
        </p:grpSpPr>
        <p:grpSp>
          <p:nvGrpSpPr>
            <p:cNvPr id="40" name="组合 39"/>
            <p:cNvGrpSpPr/>
            <p:nvPr/>
          </p:nvGrpSpPr>
          <p:grpSpPr>
            <a:xfrm>
              <a:off x="3249767" y="3729870"/>
              <a:ext cx="2008314" cy="1518853"/>
              <a:chOff x="4139952" y="1170041"/>
              <a:chExt cx="1966043" cy="841890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4139952" y="1170041"/>
                <a:ext cx="1966043" cy="841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圆角矩形 113"/>
              <p:cNvSpPr/>
              <p:nvPr/>
            </p:nvSpPr>
            <p:spPr>
              <a:xfrm>
                <a:off x="4521356" y="1243680"/>
                <a:ext cx="1391007" cy="681732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TextBox 24"/>
              <p:cNvSpPr txBox="1"/>
              <p:nvPr/>
            </p:nvSpPr>
            <p:spPr>
              <a:xfrm>
                <a:off x="4272560" y="1234909"/>
                <a:ext cx="192562" cy="38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TextBox 21"/>
            <p:cNvSpPr txBox="1"/>
            <p:nvPr/>
          </p:nvSpPr>
          <p:spPr>
            <a:xfrm>
              <a:off x="3639372" y="3936500"/>
              <a:ext cx="2121797" cy="114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情节发展分析 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Plots Analysis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9"/>
          <p:cNvSpPr txBox="1"/>
          <p:nvPr/>
        </p:nvSpPr>
        <p:spPr>
          <a:xfrm>
            <a:off x="1190810" y="2689911"/>
            <a:ext cx="343409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He said he had had a stroke recently and still needed to attend physical treatment.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079034" y="1636424"/>
            <a:ext cx="5763686" cy="4364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842720" y="1641650"/>
            <a:ext cx="1719794" cy="31883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02586" y="5985884"/>
            <a:ext cx="1864267" cy="149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9562514" y="4829999"/>
            <a:ext cx="2160299" cy="20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1"/>
          <p:cNvSpPr txBox="1"/>
          <p:nvPr/>
        </p:nvSpPr>
        <p:spPr>
          <a:xfrm>
            <a:off x="5125940" y="5207089"/>
            <a:ext cx="387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康雅宋体W9(P)" panose="02020900000000000000" pitchFamily="18" charset="-122"/>
                <a:ea typeface="华康雅宋体W9(P)" panose="02020900000000000000" pitchFamily="18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rPr>
              <a:t>Story Mountain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华康雅宋体W9(P)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86593" y="1791304"/>
            <a:ext cx="49061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stayed and talked with him. The longer we talked, the more I saw his mood lighten.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5" grpId="0" animBg="1"/>
      <p:bldP spid="76" grpId="0"/>
      <p:bldP spid="82" grpId="0" animBg="1"/>
      <p:bldP spid="84" grpId="0" animBg="1"/>
      <p:bldP spid="85" grpId="0" animBg="1"/>
      <p:bldP spid="96" grpId="0" animBg="1"/>
      <p:bldP spid="98" grpId="0" animBg="1"/>
      <p:bldP spid="99" grpId="0" animBg="1"/>
      <p:bldP spid="45" grpId="0" animBg="1"/>
      <p:bldP spid="6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3239" y="308591"/>
            <a:ext cx="7753581" cy="978930"/>
            <a:chOff x="3277349" y="3741321"/>
            <a:chExt cx="3636000" cy="967933"/>
          </a:xfrm>
        </p:grpSpPr>
        <p:grpSp>
          <p:nvGrpSpPr>
            <p:cNvPr id="4" name="组合 3"/>
            <p:cNvGrpSpPr/>
            <p:nvPr/>
          </p:nvGrpSpPr>
          <p:grpSpPr>
            <a:xfrm>
              <a:off x="3277349" y="3741321"/>
              <a:ext cx="3636000" cy="967933"/>
              <a:chOff x="4166952" y="1176389"/>
              <a:chExt cx="3559469" cy="536519"/>
            </a:xfrm>
          </p:grpSpPr>
          <p:sp>
            <p:nvSpPr>
              <p:cNvPr id="6" name="圆角矩形 22"/>
              <p:cNvSpPr/>
              <p:nvPr/>
            </p:nvSpPr>
            <p:spPr>
              <a:xfrm>
                <a:off x="4166952" y="1176389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圆角矩形 113"/>
              <p:cNvSpPr/>
              <p:nvPr/>
            </p:nvSpPr>
            <p:spPr>
              <a:xfrm>
                <a:off x="4567313" y="1251512"/>
                <a:ext cx="298120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TextBox 24"/>
              <p:cNvSpPr txBox="1"/>
              <p:nvPr/>
            </p:nvSpPr>
            <p:spPr>
              <a:xfrm>
                <a:off x="4287045" y="1310351"/>
                <a:ext cx="215765" cy="35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21"/>
            <p:cNvSpPr txBox="1"/>
            <p:nvPr/>
          </p:nvSpPr>
          <p:spPr>
            <a:xfrm>
              <a:off x="3743103" y="3936184"/>
              <a:ext cx="3153238" cy="5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续写内容预测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Prediction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73238" y="1740350"/>
            <a:ext cx="1171876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About a week later, he knocked on my door. ________________________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09502" y="1701229"/>
            <a:ext cx="526472" cy="508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直接连接符 6"/>
          <p:cNvCxnSpPr/>
          <p:nvPr/>
        </p:nvCxnSpPr>
        <p:spPr>
          <a:xfrm flipV="1">
            <a:off x="895928" y="2202476"/>
            <a:ext cx="2881745" cy="92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57761" y="1299339"/>
            <a:ext cx="127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3" name="直接连接符 10"/>
          <p:cNvCxnSpPr/>
          <p:nvPr/>
        </p:nvCxnSpPr>
        <p:spPr>
          <a:xfrm flipV="1">
            <a:off x="4350029" y="2209229"/>
            <a:ext cx="3288148" cy="907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336243" y="2297241"/>
            <a:ext cx="29966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Why did Jeff knock on my door?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下弧形箭头 18"/>
          <p:cNvSpPr/>
          <p:nvPr/>
        </p:nvSpPr>
        <p:spPr>
          <a:xfrm flipH="1">
            <a:off x="2401152" y="3191276"/>
            <a:ext cx="2752090" cy="681974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" name="直接箭头连接符 23"/>
          <p:cNvCxnSpPr/>
          <p:nvPr/>
        </p:nvCxnSpPr>
        <p:spPr>
          <a:xfrm>
            <a:off x="2097047" y="3429000"/>
            <a:ext cx="0" cy="11280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941" y="4640055"/>
            <a:ext cx="652854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Jeff had my dining-room chair repaired.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Jeff felt physically well and mentally well.</a:t>
            </a: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2826" y="2297241"/>
            <a:ext cx="29966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What may happen during this week?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18887" y="5113791"/>
            <a:ext cx="1808561" cy="54528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32947" y="5068914"/>
            <a:ext cx="1762073" cy="5437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6698" y="5612632"/>
            <a:ext cx="234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physical treatment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67965" y="5589242"/>
            <a:ext cx="333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being needed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being cared about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内容占位符 2"/>
          <p:cNvSpPr txBox="1"/>
          <p:nvPr/>
        </p:nvSpPr>
        <p:spPr bwMode="auto">
          <a:xfrm>
            <a:off x="6807329" y="2907089"/>
            <a:ext cx="5174623" cy="3445243"/>
          </a:xfrm>
          <a:custGeom>
            <a:avLst/>
            <a:gdLst>
              <a:gd name="connsiteX0" fmla="*/ 0 w 5174623"/>
              <a:gd name="connsiteY0" fmla="*/ 0 h 3445243"/>
              <a:gd name="connsiteX1" fmla="*/ 595082 w 5174623"/>
              <a:gd name="connsiteY1" fmla="*/ 0 h 3445243"/>
              <a:gd name="connsiteX2" fmla="*/ 1086671 w 5174623"/>
              <a:gd name="connsiteY2" fmla="*/ 0 h 3445243"/>
              <a:gd name="connsiteX3" fmla="*/ 1836991 w 5174623"/>
              <a:gd name="connsiteY3" fmla="*/ 0 h 3445243"/>
              <a:gd name="connsiteX4" fmla="*/ 2432073 w 5174623"/>
              <a:gd name="connsiteY4" fmla="*/ 0 h 3445243"/>
              <a:gd name="connsiteX5" fmla="*/ 3027154 w 5174623"/>
              <a:gd name="connsiteY5" fmla="*/ 0 h 3445243"/>
              <a:gd name="connsiteX6" fmla="*/ 3777475 w 5174623"/>
              <a:gd name="connsiteY6" fmla="*/ 0 h 3445243"/>
              <a:gd name="connsiteX7" fmla="*/ 4320810 w 5174623"/>
              <a:gd name="connsiteY7" fmla="*/ 0 h 3445243"/>
              <a:gd name="connsiteX8" fmla="*/ 5174623 w 5174623"/>
              <a:gd name="connsiteY8" fmla="*/ 0 h 3445243"/>
              <a:gd name="connsiteX9" fmla="*/ 5174623 w 5174623"/>
              <a:gd name="connsiteY9" fmla="*/ 757953 h 3445243"/>
              <a:gd name="connsiteX10" fmla="*/ 5174623 w 5174623"/>
              <a:gd name="connsiteY10" fmla="*/ 1378097 h 3445243"/>
              <a:gd name="connsiteX11" fmla="*/ 5174623 w 5174623"/>
              <a:gd name="connsiteY11" fmla="*/ 2067146 h 3445243"/>
              <a:gd name="connsiteX12" fmla="*/ 5174623 w 5174623"/>
              <a:gd name="connsiteY12" fmla="*/ 2790647 h 3445243"/>
              <a:gd name="connsiteX13" fmla="*/ 5174623 w 5174623"/>
              <a:gd name="connsiteY13" fmla="*/ 3445243 h 3445243"/>
              <a:gd name="connsiteX14" fmla="*/ 4527795 w 5174623"/>
              <a:gd name="connsiteY14" fmla="*/ 3445243 h 3445243"/>
              <a:gd name="connsiteX15" fmla="*/ 3984460 w 5174623"/>
              <a:gd name="connsiteY15" fmla="*/ 3445243 h 3445243"/>
              <a:gd name="connsiteX16" fmla="*/ 3337632 w 5174623"/>
              <a:gd name="connsiteY16" fmla="*/ 3445243 h 3445243"/>
              <a:gd name="connsiteX17" fmla="*/ 2587312 w 5174623"/>
              <a:gd name="connsiteY17" fmla="*/ 3445243 h 3445243"/>
              <a:gd name="connsiteX18" fmla="*/ 1940484 w 5174623"/>
              <a:gd name="connsiteY18" fmla="*/ 3445243 h 3445243"/>
              <a:gd name="connsiteX19" fmla="*/ 1448894 w 5174623"/>
              <a:gd name="connsiteY19" fmla="*/ 3445243 h 3445243"/>
              <a:gd name="connsiteX20" fmla="*/ 905559 w 5174623"/>
              <a:gd name="connsiteY20" fmla="*/ 3445243 h 3445243"/>
              <a:gd name="connsiteX21" fmla="*/ 0 w 5174623"/>
              <a:gd name="connsiteY21" fmla="*/ 3445243 h 3445243"/>
              <a:gd name="connsiteX22" fmla="*/ 0 w 5174623"/>
              <a:gd name="connsiteY22" fmla="*/ 2756194 h 3445243"/>
              <a:gd name="connsiteX23" fmla="*/ 0 w 5174623"/>
              <a:gd name="connsiteY23" fmla="*/ 2067146 h 3445243"/>
              <a:gd name="connsiteX24" fmla="*/ 0 w 5174623"/>
              <a:gd name="connsiteY24" fmla="*/ 1412550 h 3445243"/>
              <a:gd name="connsiteX25" fmla="*/ 0 w 5174623"/>
              <a:gd name="connsiteY25" fmla="*/ 826858 h 3445243"/>
              <a:gd name="connsiteX26" fmla="*/ 0 w 5174623"/>
              <a:gd name="connsiteY26" fmla="*/ 0 h 34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74623" h="3445243" extrusionOk="0">
                <a:moveTo>
                  <a:pt x="0" y="0"/>
                </a:moveTo>
                <a:cubicBezTo>
                  <a:pt x="152243" y="1155"/>
                  <a:pt x="308989" y="-16230"/>
                  <a:pt x="595082" y="0"/>
                </a:cubicBezTo>
                <a:cubicBezTo>
                  <a:pt x="881175" y="16230"/>
                  <a:pt x="848419" y="12096"/>
                  <a:pt x="1086671" y="0"/>
                </a:cubicBezTo>
                <a:cubicBezTo>
                  <a:pt x="1324923" y="-12096"/>
                  <a:pt x="1517631" y="25033"/>
                  <a:pt x="1836991" y="0"/>
                </a:cubicBezTo>
                <a:cubicBezTo>
                  <a:pt x="2156351" y="-25033"/>
                  <a:pt x="2293183" y="8091"/>
                  <a:pt x="2432073" y="0"/>
                </a:cubicBezTo>
                <a:cubicBezTo>
                  <a:pt x="2570963" y="-8091"/>
                  <a:pt x="2763892" y="-5995"/>
                  <a:pt x="3027154" y="0"/>
                </a:cubicBezTo>
                <a:cubicBezTo>
                  <a:pt x="3290416" y="5995"/>
                  <a:pt x="3511314" y="-9771"/>
                  <a:pt x="3777475" y="0"/>
                </a:cubicBezTo>
                <a:cubicBezTo>
                  <a:pt x="4043636" y="9771"/>
                  <a:pt x="4189880" y="26678"/>
                  <a:pt x="4320810" y="0"/>
                </a:cubicBezTo>
                <a:cubicBezTo>
                  <a:pt x="4451740" y="-26678"/>
                  <a:pt x="4879967" y="9294"/>
                  <a:pt x="5174623" y="0"/>
                </a:cubicBezTo>
                <a:cubicBezTo>
                  <a:pt x="5182856" y="263919"/>
                  <a:pt x="5170587" y="535896"/>
                  <a:pt x="5174623" y="757953"/>
                </a:cubicBezTo>
                <a:cubicBezTo>
                  <a:pt x="5178659" y="980010"/>
                  <a:pt x="5164203" y="1078489"/>
                  <a:pt x="5174623" y="1378097"/>
                </a:cubicBezTo>
                <a:cubicBezTo>
                  <a:pt x="5185043" y="1677705"/>
                  <a:pt x="5170201" y="1911930"/>
                  <a:pt x="5174623" y="2067146"/>
                </a:cubicBezTo>
                <a:cubicBezTo>
                  <a:pt x="5179045" y="2222362"/>
                  <a:pt x="5152167" y="2462243"/>
                  <a:pt x="5174623" y="2790647"/>
                </a:cubicBezTo>
                <a:cubicBezTo>
                  <a:pt x="5197079" y="3119051"/>
                  <a:pt x="5148102" y="3220680"/>
                  <a:pt x="5174623" y="3445243"/>
                </a:cubicBezTo>
                <a:cubicBezTo>
                  <a:pt x="5033676" y="3472375"/>
                  <a:pt x="4732310" y="3445400"/>
                  <a:pt x="4527795" y="3445243"/>
                </a:cubicBezTo>
                <a:cubicBezTo>
                  <a:pt x="4323280" y="3445086"/>
                  <a:pt x="4182257" y="3434732"/>
                  <a:pt x="3984460" y="3445243"/>
                </a:cubicBezTo>
                <a:cubicBezTo>
                  <a:pt x="3786663" y="3455754"/>
                  <a:pt x="3646080" y="3426949"/>
                  <a:pt x="3337632" y="3445243"/>
                </a:cubicBezTo>
                <a:cubicBezTo>
                  <a:pt x="3029184" y="3463537"/>
                  <a:pt x="2902996" y="3451503"/>
                  <a:pt x="2587312" y="3445243"/>
                </a:cubicBezTo>
                <a:cubicBezTo>
                  <a:pt x="2271628" y="3438983"/>
                  <a:pt x="2159826" y="3413630"/>
                  <a:pt x="1940484" y="3445243"/>
                </a:cubicBezTo>
                <a:cubicBezTo>
                  <a:pt x="1721142" y="3476856"/>
                  <a:pt x="1674533" y="3468830"/>
                  <a:pt x="1448894" y="3445243"/>
                </a:cubicBezTo>
                <a:cubicBezTo>
                  <a:pt x="1223255" y="3421657"/>
                  <a:pt x="1146386" y="3447594"/>
                  <a:pt x="905559" y="3445243"/>
                </a:cubicBezTo>
                <a:cubicBezTo>
                  <a:pt x="664733" y="3442892"/>
                  <a:pt x="194156" y="3418090"/>
                  <a:pt x="0" y="3445243"/>
                </a:cubicBezTo>
                <a:cubicBezTo>
                  <a:pt x="11936" y="3177743"/>
                  <a:pt x="29768" y="3015107"/>
                  <a:pt x="0" y="2756194"/>
                </a:cubicBezTo>
                <a:cubicBezTo>
                  <a:pt x="-29768" y="2497281"/>
                  <a:pt x="-15763" y="2335536"/>
                  <a:pt x="0" y="2067146"/>
                </a:cubicBezTo>
                <a:cubicBezTo>
                  <a:pt x="15763" y="1798756"/>
                  <a:pt x="8959" y="1727924"/>
                  <a:pt x="0" y="1412550"/>
                </a:cubicBezTo>
                <a:cubicBezTo>
                  <a:pt x="-8959" y="1097176"/>
                  <a:pt x="11135" y="1106360"/>
                  <a:pt x="0" y="826858"/>
                </a:cubicBezTo>
                <a:cubicBezTo>
                  <a:pt x="-11135" y="547356"/>
                  <a:pt x="-29028" y="268886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Continuation paragraph :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Q1: Did Jeff bring anything? How would I react?</a:t>
            </a:r>
            <a:endParaRPr kumimoji="0" lang="en-US" altLang="zh-CN" sz="27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Q2: How was Jeff’s physical and mental state?</a:t>
            </a:r>
            <a:endParaRPr kumimoji="0" lang="en-US" altLang="zh-CN" sz="27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Q3: What did Jeff say?</a:t>
            </a:r>
            <a:endParaRPr kumimoji="0" lang="en-US" altLang="zh-CN" sz="27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Q4: What was in my mind?</a:t>
            </a:r>
            <a:endParaRPr kumimoji="0" lang="en-US" altLang="zh-CN" sz="27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6549" y="2591435"/>
            <a:ext cx="2556794" cy="1552450"/>
            <a:chOff x="-1224906" y="2726345"/>
            <a:chExt cx="3808398" cy="1670271"/>
          </a:xfrm>
        </p:grpSpPr>
        <p:grpSp>
          <p:nvGrpSpPr>
            <p:cNvPr id="4" name="组合 3"/>
            <p:cNvGrpSpPr/>
            <p:nvPr/>
          </p:nvGrpSpPr>
          <p:grpSpPr>
            <a:xfrm>
              <a:off x="-1224906" y="2726345"/>
              <a:ext cx="3808398" cy="1670271"/>
              <a:chOff x="-3622999" y="319793"/>
              <a:chExt cx="9256279" cy="405958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-902683" y="319793"/>
                <a:ext cx="4000501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3622999" y="319793"/>
                <a:ext cx="9256279" cy="40595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9"/>
            <p:cNvSpPr txBox="1"/>
            <p:nvPr/>
          </p:nvSpPr>
          <p:spPr>
            <a:xfrm>
              <a:off x="-1167497" y="3284417"/>
              <a:ext cx="3634467" cy="5298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Writing 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7941" y="317868"/>
            <a:ext cx="8260476" cy="918725"/>
            <a:chOff x="3237789" y="1193772"/>
            <a:chExt cx="4963993" cy="967932"/>
          </a:xfrm>
        </p:grpSpPr>
        <p:grpSp>
          <p:nvGrpSpPr>
            <p:cNvPr id="10" name="组合 9"/>
            <p:cNvGrpSpPr/>
            <p:nvPr/>
          </p:nvGrpSpPr>
          <p:grpSpPr>
            <a:xfrm>
              <a:off x="3237789" y="1193772"/>
              <a:ext cx="4963993" cy="967932"/>
              <a:chOff x="4139952" y="1170041"/>
              <a:chExt cx="4859510" cy="536519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139952" y="1170041"/>
                <a:ext cx="4859510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13"/>
              <p:cNvSpPr/>
              <p:nvPr/>
            </p:nvSpPr>
            <p:spPr>
              <a:xfrm>
                <a:off x="4716017" y="1250029"/>
                <a:ext cx="3985246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TextBox 6"/>
              <p:cNvSpPr txBox="1"/>
              <p:nvPr/>
            </p:nvSpPr>
            <p:spPr>
              <a:xfrm>
                <a:off x="4320679" y="1261741"/>
                <a:ext cx="276494" cy="37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TextBox 3"/>
            <p:cNvSpPr txBox="1"/>
            <p:nvPr/>
          </p:nvSpPr>
          <p:spPr>
            <a:xfrm>
              <a:off x="3841700" y="1391633"/>
              <a:ext cx="3888337" cy="61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四个问题的范例 </a:t>
              </a: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Four Questions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5"/>
          <p:cNvSpPr/>
          <p:nvPr/>
        </p:nvSpPr>
        <p:spPr bwMode="auto">
          <a:xfrm>
            <a:off x="2792332" y="920578"/>
            <a:ext cx="419175" cy="501656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27939" y="1935656"/>
            <a:ext cx="8518895" cy="899131"/>
            <a:chOff x="3237789" y="2461814"/>
            <a:chExt cx="3636000" cy="967931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2461814"/>
              <a:ext cx="3636000" cy="967931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554686" y="1243680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TextBox 18"/>
              <p:cNvSpPr txBox="1"/>
              <p:nvPr/>
            </p:nvSpPr>
            <p:spPr>
              <a:xfrm>
                <a:off x="4235473" y="1266029"/>
                <a:ext cx="272315" cy="38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TextBox 15"/>
            <p:cNvSpPr txBox="1"/>
            <p:nvPr/>
          </p:nvSpPr>
          <p:spPr>
            <a:xfrm>
              <a:off x="3686807" y="2634985"/>
              <a:ext cx="2961395" cy="62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 能力提升：升华故事结尾 </a:t>
              </a: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Ending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27941" y="3589676"/>
            <a:ext cx="8687859" cy="909014"/>
            <a:chOff x="3249768" y="3729869"/>
            <a:chExt cx="3636000" cy="967933"/>
          </a:xfrm>
        </p:grpSpPr>
        <p:grpSp>
          <p:nvGrpSpPr>
            <p:cNvPr id="23" name="组合 22"/>
            <p:cNvGrpSpPr/>
            <p:nvPr/>
          </p:nvGrpSpPr>
          <p:grpSpPr>
            <a:xfrm>
              <a:off x="3249768" y="3729869"/>
              <a:ext cx="3636000" cy="967933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521356" y="1243680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TextBox 24"/>
              <p:cNvSpPr txBox="1"/>
              <p:nvPr/>
            </p:nvSpPr>
            <p:spPr>
              <a:xfrm>
                <a:off x="4272560" y="1234909"/>
                <a:ext cx="192562" cy="38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TextBox 21"/>
            <p:cNvSpPr txBox="1"/>
            <p:nvPr/>
          </p:nvSpPr>
          <p:spPr>
            <a:xfrm>
              <a:off x="3639372" y="3936501"/>
              <a:ext cx="2939341" cy="62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lang="zh-CN" altLang="en-US" sz="3200" b="1" noProof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范文 </a:t>
              </a:r>
              <a:r>
                <a:rPr lang="en-US" altLang="zh-CN" sz="3200" b="1" noProof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One Possible Version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86755" y="5226548"/>
            <a:ext cx="7753581" cy="978930"/>
            <a:chOff x="3277349" y="3741321"/>
            <a:chExt cx="3636000" cy="967933"/>
          </a:xfrm>
        </p:grpSpPr>
        <p:grpSp>
          <p:nvGrpSpPr>
            <p:cNvPr id="29" name="组合 28"/>
            <p:cNvGrpSpPr/>
            <p:nvPr/>
          </p:nvGrpSpPr>
          <p:grpSpPr>
            <a:xfrm>
              <a:off x="3277349" y="3741321"/>
              <a:ext cx="3636000" cy="967933"/>
              <a:chOff x="4166952" y="1176389"/>
              <a:chExt cx="3559469" cy="536519"/>
            </a:xfrm>
          </p:grpSpPr>
          <p:sp>
            <p:nvSpPr>
              <p:cNvPr id="31" name="圆角矩形 22"/>
              <p:cNvSpPr/>
              <p:nvPr/>
            </p:nvSpPr>
            <p:spPr>
              <a:xfrm>
                <a:off x="4166952" y="1176389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圆角矩形 113"/>
              <p:cNvSpPr/>
              <p:nvPr/>
            </p:nvSpPr>
            <p:spPr>
              <a:xfrm>
                <a:off x="4567313" y="1251512"/>
                <a:ext cx="298120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TextBox 24"/>
              <p:cNvSpPr txBox="1"/>
              <p:nvPr/>
            </p:nvSpPr>
            <p:spPr>
              <a:xfrm>
                <a:off x="4287045" y="1310351"/>
                <a:ext cx="215765" cy="35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>
              <a:off x="3743103" y="3936184"/>
              <a:ext cx="3153238" cy="5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下水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作文两篇 </a:t>
              </a:r>
              <a:r>
                <a:rPr lang="en-US" altLang="zh-CN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Teachers’ Versions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705" y="13104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Q1: Did Jeff bring anything? How would I react?</a:t>
            </a:r>
            <a:endParaRPr lang="en-US" altLang="zh-CN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0705" y="2610716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gazed open-mouthed at the chair, for it was not only repaired, but polished and waxed completely---as bright as a new one.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surprise stole over me when Jeff brought the perfect chair with a warm smile.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opened the door and saw Jeff wearing a warm smile, with one hand hold the chair I had entrusted him to repair.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noticed he had carried my chair here, feeling the warmth crowding in my heart.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0705" y="170086"/>
            <a:ext cx="8260476" cy="918725"/>
            <a:chOff x="3237789" y="1193772"/>
            <a:chExt cx="4963993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4963993" cy="967932"/>
              <a:chOff x="4139952" y="1170041"/>
              <a:chExt cx="4859510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4859510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3985246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6"/>
              <p:cNvSpPr txBox="1"/>
              <p:nvPr/>
            </p:nvSpPr>
            <p:spPr>
              <a:xfrm>
                <a:off x="4320679" y="1261741"/>
                <a:ext cx="276494" cy="37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3"/>
            <p:cNvSpPr txBox="1"/>
            <p:nvPr/>
          </p:nvSpPr>
          <p:spPr>
            <a:xfrm>
              <a:off x="3841700" y="1391633"/>
              <a:ext cx="3888337" cy="61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The </a:t>
              </a: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F</a:t>
              </a:r>
              <a:r>
                <a:rPr lang="en-US" altLang="zh-CN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our Questions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454" y="89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Q2: How was Jeff’s physical and mental state?</a:t>
            </a:r>
            <a:endParaRPr lang="en-US" altLang="zh-CN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454" y="1326457"/>
            <a:ext cx="10515600" cy="5383762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Beard shaved, shoulders straightened up, his eyes were glinting again.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greeted him, surprised and relieved to find that he was a totally different person from whom I saw last time.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His eyes sparkled brightly when he gave me a broad smile, which brought me great relief.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 I was ready to cast him a reassuring look, much to my surprise, he seemed like another person with an optimistic smile on his face.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Noticing my amazed look, he grinned from ear to ear and explained the chair as a payback for my stew.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Seeing his beard shaved and clothes tidied, I knew the positive man had come back.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418" y="30047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Q3: What did Jeff say?</a:t>
            </a:r>
            <a:endParaRPr lang="en-US" altLang="zh-CN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418" y="162603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Jeff smiled, “I just repaired your chair, but you have repaired my life.”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expressed my gratitude, but he held my hands and said, “It’s me who should be grateful. Thanks for leading me out of darkness.”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Jeff said that it was my request and my though-out stew that freed him from the darkness, and for that, he was able to pick up the skills to repair my chair.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Jeff began speaking in a trembling voice, “Your stew made me walk out of the shadow of grief. And while repairing repairing your chair, my hands brought back countless memories, through which I found the courage to live on.”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873" y="19887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Q4: What was in my mind? </a:t>
            </a:r>
            <a:endParaRPr lang="en-US" altLang="zh-CN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873" y="1524434"/>
            <a:ext cx="10515600" cy="503237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realized all off a sudden that my hot stew 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my concern for him saved a man who ever sank into the desperation.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seemed that my simple act of kindness somehow supported him through those hard times.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lit up his hearts, and he lit up mine in return.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977" y="1225898"/>
            <a:ext cx="11086322" cy="1325563"/>
          </a:xfrm>
        </p:spPr>
        <p:txBody>
          <a:bodyPr>
            <a:normAutofit/>
          </a:bodyPr>
          <a:lstStyle/>
          <a:p>
            <a:r>
              <a:rPr lang="en-US" altLang="zh-CN" sz="4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❋ Some impressive sentences to end the story</a:t>
            </a:r>
            <a:endParaRPr lang="zh-CN" altLang="en-US" sz="4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004" y="2423420"/>
            <a:ext cx="10515600" cy="503237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 we meet obstacles, some tiniest help can make life take a turn for the better.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 when people care about each other will warmth and miracles come around.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dawned on me that acts out of love usually not only bring happiness to someone who are going through the darkest time in their life but also make yourself happy.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the last rays of setting sun filtering through the windows cast on the table, we all believe tomorrow will be a good day.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393" y="103518"/>
            <a:ext cx="8518895" cy="899131"/>
            <a:chOff x="3237789" y="2461814"/>
            <a:chExt cx="3636000" cy="967931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2461814"/>
              <a:ext cx="3636000" cy="967931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554686" y="1243680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18"/>
              <p:cNvSpPr txBox="1"/>
              <p:nvPr/>
            </p:nvSpPr>
            <p:spPr>
              <a:xfrm>
                <a:off x="4235473" y="1266029"/>
                <a:ext cx="272315" cy="38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15"/>
            <p:cNvSpPr txBox="1"/>
            <p:nvPr/>
          </p:nvSpPr>
          <p:spPr>
            <a:xfrm>
              <a:off x="3686807" y="2634985"/>
              <a:ext cx="2961395" cy="62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 能力提升：升华故事结尾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585" y="1316318"/>
            <a:ext cx="11429999" cy="5181665"/>
          </a:xfrm>
          <a:custGeom>
            <a:avLst/>
            <a:gdLst>
              <a:gd name="connsiteX0" fmla="*/ 0 w 11429999"/>
              <a:gd name="connsiteY0" fmla="*/ 0 h 5181665"/>
              <a:gd name="connsiteX1" fmla="*/ 558053 w 11429999"/>
              <a:gd name="connsiteY1" fmla="*/ 0 h 5181665"/>
              <a:gd name="connsiteX2" fmla="*/ 887506 w 11429999"/>
              <a:gd name="connsiteY2" fmla="*/ 0 h 5181665"/>
              <a:gd name="connsiteX3" fmla="*/ 1788459 w 11429999"/>
              <a:gd name="connsiteY3" fmla="*/ 0 h 5181665"/>
              <a:gd name="connsiteX4" fmla="*/ 2346512 w 11429999"/>
              <a:gd name="connsiteY4" fmla="*/ 0 h 5181665"/>
              <a:gd name="connsiteX5" fmla="*/ 2904564 w 11429999"/>
              <a:gd name="connsiteY5" fmla="*/ 0 h 5181665"/>
              <a:gd name="connsiteX6" fmla="*/ 3805517 w 11429999"/>
              <a:gd name="connsiteY6" fmla="*/ 0 h 5181665"/>
              <a:gd name="connsiteX7" fmla="*/ 4249270 w 11429999"/>
              <a:gd name="connsiteY7" fmla="*/ 0 h 5181665"/>
              <a:gd name="connsiteX8" fmla="*/ 5150223 w 11429999"/>
              <a:gd name="connsiteY8" fmla="*/ 0 h 5181665"/>
              <a:gd name="connsiteX9" fmla="*/ 6051176 w 11429999"/>
              <a:gd name="connsiteY9" fmla="*/ 0 h 5181665"/>
              <a:gd name="connsiteX10" fmla="*/ 6723529 w 11429999"/>
              <a:gd name="connsiteY10" fmla="*/ 0 h 5181665"/>
              <a:gd name="connsiteX11" fmla="*/ 7624482 w 11429999"/>
              <a:gd name="connsiteY11" fmla="*/ 0 h 5181665"/>
              <a:gd name="connsiteX12" fmla="*/ 8182535 w 11429999"/>
              <a:gd name="connsiteY12" fmla="*/ 0 h 5181665"/>
              <a:gd name="connsiteX13" fmla="*/ 8740587 w 11429999"/>
              <a:gd name="connsiteY13" fmla="*/ 0 h 5181665"/>
              <a:gd name="connsiteX14" fmla="*/ 9527240 w 11429999"/>
              <a:gd name="connsiteY14" fmla="*/ 0 h 5181665"/>
              <a:gd name="connsiteX15" fmla="*/ 10085293 w 11429999"/>
              <a:gd name="connsiteY15" fmla="*/ 0 h 5181665"/>
              <a:gd name="connsiteX16" fmla="*/ 11429999 w 11429999"/>
              <a:gd name="connsiteY16" fmla="*/ 0 h 5181665"/>
              <a:gd name="connsiteX17" fmla="*/ 11429999 w 11429999"/>
              <a:gd name="connsiteY17" fmla="*/ 751341 h 5181665"/>
              <a:gd name="connsiteX18" fmla="*/ 11429999 w 11429999"/>
              <a:gd name="connsiteY18" fmla="*/ 1450866 h 5181665"/>
              <a:gd name="connsiteX19" fmla="*/ 11429999 w 11429999"/>
              <a:gd name="connsiteY19" fmla="*/ 2150391 h 5181665"/>
              <a:gd name="connsiteX20" fmla="*/ 11429999 w 11429999"/>
              <a:gd name="connsiteY20" fmla="*/ 2642649 h 5181665"/>
              <a:gd name="connsiteX21" fmla="*/ 11429999 w 11429999"/>
              <a:gd name="connsiteY21" fmla="*/ 3186724 h 5181665"/>
              <a:gd name="connsiteX22" fmla="*/ 11429999 w 11429999"/>
              <a:gd name="connsiteY22" fmla="*/ 3886249 h 5181665"/>
              <a:gd name="connsiteX23" fmla="*/ 11429999 w 11429999"/>
              <a:gd name="connsiteY23" fmla="*/ 4482140 h 5181665"/>
              <a:gd name="connsiteX24" fmla="*/ 11429999 w 11429999"/>
              <a:gd name="connsiteY24" fmla="*/ 5181665 h 5181665"/>
              <a:gd name="connsiteX25" fmla="*/ 10643346 w 11429999"/>
              <a:gd name="connsiteY25" fmla="*/ 5181665 h 5181665"/>
              <a:gd name="connsiteX26" fmla="*/ 10313893 w 11429999"/>
              <a:gd name="connsiteY26" fmla="*/ 5181665 h 5181665"/>
              <a:gd name="connsiteX27" fmla="*/ 9641540 w 11429999"/>
              <a:gd name="connsiteY27" fmla="*/ 5181665 h 5181665"/>
              <a:gd name="connsiteX28" fmla="*/ 9197787 w 11429999"/>
              <a:gd name="connsiteY28" fmla="*/ 5181665 h 5181665"/>
              <a:gd name="connsiteX29" fmla="*/ 8411135 w 11429999"/>
              <a:gd name="connsiteY29" fmla="*/ 5181665 h 5181665"/>
              <a:gd name="connsiteX30" fmla="*/ 7967382 w 11429999"/>
              <a:gd name="connsiteY30" fmla="*/ 5181665 h 5181665"/>
              <a:gd name="connsiteX31" fmla="*/ 7180729 w 11429999"/>
              <a:gd name="connsiteY31" fmla="*/ 5181665 h 5181665"/>
              <a:gd name="connsiteX32" fmla="*/ 6851276 w 11429999"/>
              <a:gd name="connsiteY32" fmla="*/ 5181665 h 5181665"/>
              <a:gd name="connsiteX33" fmla="*/ 6064623 w 11429999"/>
              <a:gd name="connsiteY33" fmla="*/ 5181665 h 5181665"/>
              <a:gd name="connsiteX34" fmla="*/ 5620870 w 11429999"/>
              <a:gd name="connsiteY34" fmla="*/ 5181665 h 5181665"/>
              <a:gd name="connsiteX35" fmla="*/ 5291417 w 11429999"/>
              <a:gd name="connsiteY35" fmla="*/ 5181665 h 5181665"/>
              <a:gd name="connsiteX36" fmla="*/ 4847664 w 11429999"/>
              <a:gd name="connsiteY36" fmla="*/ 5181665 h 5181665"/>
              <a:gd name="connsiteX37" fmla="*/ 4061011 w 11429999"/>
              <a:gd name="connsiteY37" fmla="*/ 5181665 h 5181665"/>
              <a:gd name="connsiteX38" fmla="*/ 3617259 w 11429999"/>
              <a:gd name="connsiteY38" fmla="*/ 5181665 h 5181665"/>
              <a:gd name="connsiteX39" fmla="*/ 3287806 w 11429999"/>
              <a:gd name="connsiteY39" fmla="*/ 5181665 h 5181665"/>
              <a:gd name="connsiteX40" fmla="*/ 2844053 w 11429999"/>
              <a:gd name="connsiteY40" fmla="*/ 5181665 h 5181665"/>
              <a:gd name="connsiteX41" fmla="*/ 2286000 w 11429999"/>
              <a:gd name="connsiteY41" fmla="*/ 5181665 h 5181665"/>
              <a:gd name="connsiteX42" fmla="*/ 1613647 w 11429999"/>
              <a:gd name="connsiteY42" fmla="*/ 5181665 h 5181665"/>
              <a:gd name="connsiteX43" fmla="*/ 1169894 w 11429999"/>
              <a:gd name="connsiteY43" fmla="*/ 5181665 h 5181665"/>
              <a:gd name="connsiteX44" fmla="*/ 0 w 11429999"/>
              <a:gd name="connsiteY44" fmla="*/ 5181665 h 5181665"/>
              <a:gd name="connsiteX45" fmla="*/ 0 w 11429999"/>
              <a:gd name="connsiteY45" fmla="*/ 4533957 h 5181665"/>
              <a:gd name="connsiteX46" fmla="*/ 0 w 11429999"/>
              <a:gd name="connsiteY46" fmla="*/ 3886249 h 5181665"/>
              <a:gd name="connsiteX47" fmla="*/ 0 w 11429999"/>
              <a:gd name="connsiteY47" fmla="*/ 3238541 h 5181665"/>
              <a:gd name="connsiteX48" fmla="*/ 0 w 11429999"/>
              <a:gd name="connsiteY48" fmla="*/ 2590833 h 5181665"/>
              <a:gd name="connsiteX49" fmla="*/ 0 w 11429999"/>
              <a:gd name="connsiteY49" fmla="*/ 1994941 h 5181665"/>
              <a:gd name="connsiteX50" fmla="*/ 0 w 11429999"/>
              <a:gd name="connsiteY50" fmla="*/ 1295416 h 5181665"/>
              <a:gd name="connsiteX51" fmla="*/ 0 w 11429999"/>
              <a:gd name="connsiteY51" fmla="*/ 647708 h 5181665"/>
              <a:gd name="connsiteX52" fmla="*/ 0 w 11429999"/>
              <a:gd name="connsiteY52" fmla="*/ 0 h 51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29999" h="5181665" extrusionOk="0">
                <a:moveTo>
                  <a:pt x="0" y="0"/>
                </a:moveTo>
                <a:cubicBezTo>
                  <a:pt x="269517" y="834"/>
                  <a:pt x="373283" y="21928"/>
                  <a:pt x="558053" y="0"/>
                </a:cubicBezTo>
                <a:cubicBezTo>
                  <a:pt x="742823" y="-21928"/>
                  <a:pt x="753316" y="9554"/>
                  <a:pt x="887506" y="0"/>
                </a:cubicBezTo>
                <a:cubicBezTo>
                  <a:pt x="1021696" y="-9554"/>
                  <a:pt x="1418668" y="34374"/>
                  <a:pt x="1788459" y="0"/>
                </a:cubicBezTo>
                <a:cubicBezTo>
                  <a:pt x="2158250" y="-34374"/>
                  <a:pt x="2150569" y="3098"/>
                  <a:pt x="2346512" y="0"/>
                </a:cubicBezTo>
                <a:cubicBezTo>
                  <a:pt x="2542455" y="-3098"/>
                  <a:pt x="2761798" y="142"/>
                  <a:pt x="2904564" y="0"/>
                </a:cubicBezTo>
                <a:cubicBezTo>
                  <a:pt x="3047330" y="-142"/>
                  <a:pt x="3450890" y="43560"/>
                  <a:pt x="3805517" y="0"/>
                </a:cubicBezTo>
                <a:cubicBezTo>
                  <a:pt x="4160144" y="-43560"/>
                  <a:pt x="4133949" y="20723"/>
                  <a:pt x="4249270" y="0"/>
                </a:cubicBezTo>
                <a:cubicBezTo>
                  <a:pt x="4364591" y="-20723"/>
                  <a:pt x="4846882" y="23824"/>
                  <a:pt x="5150223" y="0"/>
                </a:cubicBezTo>
                <a:cubicBezTo>
                  <a:pt x="5453564" y="-23824"/>
                  <a:pt x="5659902" y="-17686"/>
                  <a:pt x="6051176" y="0"/>
                </a:cubicBezTo>
                <a:cubicBezTo>
                  <a:pt x="6442450" y="17686"/>
                  <a:pt x="6444006" y="-6338"/>
                  <a:pt x="6723529" y="0"/>
                </a:cubicBezTo>
                <a:cubicBezTo>
                  <a:pt x="7003052" y="6338"/>
                  <a:pt x="7275685" y="-2454"/>
                  <a:pt x="7624482" y="0"/>
                </a:cubicBezTo>
                <a:cubicBezTo>
                  <a:pt x="7973279" y="2454"/>
                  <a:pt x="7988059" y="19521"/>
                  <a:pt x="8182535" y="0"/>
                </a:cubicBezTo>
                <a:cubicBezTo>
                  <a:pt x="8377011" y="-19521"/>
                  <a:pt x="8468998" y="13389"/>
                  <a:pt x="8740587" y="0"/>
                </a:cubicBezTo>
                <a:cubicBezTo>
                  <a:pt x="9012176" y="-13389"/>
                  <a:pt x="9165478" y="482"/>
                  <a:pt x="9527240" y="0"/>
                </a:cubicBezTo>
                <a:cubicBezTo>
                  <a:pt x="9889002" y="-482"/>
                  <a:pt x="9841495" y="2169"/>
                  <a:pt x="10085293" y="0"/>
                </a:cubicBezTo>
                <a:cubicBezTo>
                  <a:pt x="10329091" y="-2169"/>
                  <a:pt x="11016787" y="-38100"/>
                  <a:pt x="11429999" y="0"/>
                </a:cubicBezTo>
                <a:cubicBezTo>
                  <a:pt x="11405011" y="295110"/>
                  <a:pt x="11463301" y="461450"/>
                  <a:pt x="11429999" y="751341"/>
                </a:cubicBezTo>
                <a:cubicBezTo>
                  <a:pt x="11396697" y="1041232"/>
                  <a:pt x="11456244" y="1118632"/>
                  <a:pt x="11429999" y="1450866"/>
                </a:cubicBezTo>
                <a:cubicBezTo>
                  <a:pt x="11403754" y="1783100"/>
                  <a:pt x="11449224" y="1832282"/>
                  <a:pt x="11429999" y="2150391"/>
                </a:cubicBezTo>
                <a:cubicBezTo>
                  <a:pt x="11410774" y="2468501"/>
                  <a:pt x="11432838" y="2522286"/>
                  <a:pt x="11429999" y="2642649"/>
                </a:cubicBezTo>
                <a:cubicBezTo>
                  <a:pt x="11427160" y="2763012"/>
                  <a:pt x="11408010" y="3007592"/>
                  <a:pt x="11429999" y="3186724"/>
                </a:cubicBezTo>
                <a:cubicBezTo>
                  <a:pt x="11451988" y="3365856"/>
                  <a:pt x="11463553" y="3596577"/>
                  <a:pt x="11429999" y="3886249"/>
                </a:cubicBezTo>
                <a:cubicBezTo>
                  <a:pt x="11396445" y="4175921"/>
                  <a:pt x="11425381" y="4198774"/>
                  <a:pt x="11429999" y="4482140"/>
                </a:cubicBezTo>
                <a:cubicBezTo>
                  <a:pt x="11434617" y="4765506"/>
                  <a:pt x="11420523" y="4957545"/>
                  <a:pt x="11429999" y="5181665"/>
                </a:cubicBezTo>
                <a:cubicBezTo>
                  <a:pt x="11111152" y="5198190"/>
                  <a:pt x="10967241" y="5212284"/>
                  <a:pt x="10643346" y="5181665"/>
                </a:cubicBezTo>
                <a:cubicBezTo>
                  <a:pt x="10319451" y="5151046"/>
                  <a:pt x="10411600" y="5174705"/>
                  <a:pt x="10313893" y="5181665"/>
                </a:cubicBezTo>
                <a:cubicBezTo>
                  <a:pt x="10216186" y="5188625"/>
                  <a:pt x="9945589" y="5171992"/>
                  <a:pt x="9641540" y="5181665"/>
                </a:cubicBezTo>
                <a:cubicBezTo>
                  <a:pt x="9337491" y="5191338"/>
                  <a:pt x="9318064" y="5196284"/>
                  <a:pt x="9197787" y="5181665"/>
                </a:cubicBezTo>
                <a:cubicBezTo>
                  <a:pt x="9077510" y="5167046"/>
                  <a:pt x="8655885" y="5177227"/>
                  <a:pt x="8411135" y="5181665"/>
                </a:cubicBezTo>
                <a:cubicBezTo>
                  <a:pt x="8166385" y="5186103"/>
                  <a:pt x="8119260" y="5185759"/>
                  <a:pt x="7967382" y="5181665"/>
                </a:cubicBezTo>
                <a:cubicBezTo>
                  <a:pt x="7815504" y="5177571"/>
                  <a:pt x="7402689" y="5143633"/>
                  <a:pt x="7180729" y="5181665"/>
                </a:cubicBezTo>
                <a:cubicBezTo>
                  <a:pt x="6958769" y="5219697"/>
                  <a:pt x="7009224" y="5190342"/>
                  <a:pt x="6851276" y="5181665"/>
                </a:cubicBezTo>
                <a:cubicBezTo>
                  <a:pt x="6693328" y="5172988"/>
                  <a:pt x="6262388" y="5170113"/>
                  <a:pt x="6064623" y="5181665"/>
                </a:cubicBezTo>
                <a:cubicBezTo>
                  <a:pt x="5866858" y="5193217"/>
                  <a:pt x="5774341" y="5161144"/>
                  <a:pt x="5620870" y="5181665"/>
                </a:cubicBezTo>
                <a:cubicBezTo>
                  <a:pt x="5467399" y="5202186"/>
                  <a:pt x="5455284" y="5182215"/>
                  <a:pt x="5291417" y="5181665"/>
                </a:cubicBezTo>
                <a:cubicBezTo>
                  <a:pt x="5127550" y="5181115"/>
                  <a:pt x="5041551" y="5201202"/>
                  <a:pt x="4847664" y="5181665"/>
                </a:cubicBezTo>
                <a:cubicBezTo>
                  <a:pt x="4653777" y="5162128"/>
                  <a:pt x="4305497" y="5201820"/>
                  <a:pt x="4061011" y="5181665"/>
                </a:cubicBezTo>
                <a:cubicBezTo>
                  <a:pt x="3816525" y="5161510"/>
                  <a:pt x="3769771" y="5169173"/>
                  <a:pt x="3617259" y="5181665"/>
                </a:cubicBezTo>
                <a:cubicBezTo>
                  <a:pt x="3464747" y="5194157"/>
                  <a:pt x="3373701" y="5178536"/>
                  <a:pt x="3287806" y="5181665"/>
                </a:cubicBezTo>
                <a:cubicBezTo>
                  <a:pt x="3201911" y="5184794"/>
                  <a:pt x="3059236" y="5160679"/>
                  <a:pt x="2844053" y="5181665"/>
                </a:cubicBezTo>
                <a:cubicBezTo>
                  <a:pt x="2628870" y="5202651"/>
                  <a:pt x="2562969" y="5182781"/>
                  <a:pt x="2286000" y="5181665"/>
                </a:cubicBezTo>
                <a:cubicBezTo>
                  <a:pt x="2009031" y="5180549"/>
                  <a:pt x="1787211" y="5174441"/>
                  <a:pt x="1613647" y="5181665"/>
                </a:cubicBezTo>
                <a:cubicBezTo>
                  <a:pt x="1440083" y="5188889"/>
                  <a:pt x="1314667" y="5175411"/>
                  <a:pt x="1169894" y="5181665"/>
                </a:cubicBezTo>
                <a:cubicBezTo>
                  <a:pt x="1025121" y="5187919"/>
                  <a:pt x="563046" y="5150634"/>
                  <a:pt x="0" y="5181665"/>
                </a:cubicBezTo>
                <a:cubicBezTo>
                  <a:pt x="-22074" y="5033590"/>
                  <a:pt x="-21037" y="4784775"/>
                  <a:pt x="0" y="4533957"/>
                </a:cubicBezTo>
                <a:cubicBezTo>
                  <a:pt x="21037" y="4283139"/>
                  <a:pt x="-2994" y="4173363"/>
                  <a:pt x="0" y="3886249"/>
                </a:cubicBezTo>
                <a:cubicBezTo>
                  <a:pt x="2994" y="3599135"/>
                  <a:pt x="9608" y="3398814"/>
                  <a:pt x="0" y="3238541"/>
                </a:cubicBezTo>
                <a:cubicBezTo>
                  <a:pt x="-9608" y="3078268"/>
                  <a:pt x="13465" y="2789119"/>
                  <a:pt x="0" y="2590833"/>
                </a:cubicBezTo>
                <a:cubicBezTo>
                  <a:pt x="-13465" y="2392547"/>
                  <a:pt x="2143" y="2191129"/>
                  <a:pt x="0" y="1994941"/>
                </a:cubicBezTo>
                <a:cubicBezTo>
                  <a:pt x="-2143" y="1798753"/>
                  <a:pt x="-32077" y="1481933"/>
                  <a:pt x="0" y="1295416"/>
                </a:cubicBezTo>
                <a:cubicBezTo>
                  <a:pt x="32077" y="1108899"/>
                  <a:pt x="19025" y="782677"/>
                  <a:pt x="0" y="647708"/>
                </a:cubicBezTo>
                <a:cubicBezTo>
                  <a:pt x="-19025" y="512739"/>
                  <a:pt x="-24922" y="224287"/>
                  <a:pt x="0" y="0"/>
                </a:cubicBezTo>
                <a:close/>
              </a:path>
            </a:pathLst>
          </a:cu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3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 week later, he knocked on my door. 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turned the knob to open the door and I caught sight of the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pair of smiling eyes staring at me. He had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repaired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it. I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him inside to my living room. He said the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wonderful. Though I usually was skeptical of praise, I knew it had been because I made it with love. He talked of his next physical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appointment. I proposed driving him to the hospital, but he said he would figure it out. I appreciated his repairing my chair. He said it gave him a reason to get his strength back. He had returned to his usual self, and his confidence had returned. I was so thankful for the inner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directed me to see him that morning.</a:t>
            </a:r>
            <a:endParaRPr kumimoji="1" lang="zh-CN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0632" y="83128"/>
            <a:ext cx="8687859" cy="909014"/>
            <a:chOff x="3249768" y="3729869"/>
            <a:chExt cx="3636000" cy="967933"/>
          </a:xfrm>
        </p:grpSpPr>
        <p:grpSp>
          <p:nvGrpSpPr>
            <p:cNvPr id="5" name="组合 4"/>
            <p:cNvGrpSpPr/>
            <p:nvPr/>
          </p:nvGrpSpPr>
          <p:grpSpPr>
            <a:xfrm>
              <a:off x="3249768" y="3729869"/>
              <a:ext cx="3636000" cy="967933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521356" y="1243680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24"/>
              <p:cNvSpPr txBox="1"/>
              <p:nvPr/>
            </p:nvSpPr>
            <p:spPr>
              <a:xfrm>
                <a:off x="4272560" y="1234909"/>
                <a:ext cx="192562" cy="38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21"/>
            <p:cNvSpPr txBox="1"/>
            <p:nvPr/>
          </p:nvSpPr>
          <p:spPr>
            <a:xfrm>
              <a:off x="3639372" y="3936501"/>
              <a:ext cx="2939341" cy="62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lang="zh-CN" altLang="en-US" sz="3200" b="1" noProof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范文 </a:t>
              </a:r>
              <a:r>
                <a:rPr lang="en-US" altLang="zh-CN" sz="3200" b="1" noProof="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One Possible Version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585" y="1311562"/>
            <a:ext cx="11429999" cy="5172363"/>
          </a:xfrm>
          <a:custGeom>
            <a:avLst/>
            <a:gdLst>
              <a:gd name="connsiteX0" fmla="*/ 0 w 11429999"/>
              <a:gd name="connsiteY0" fmla="*/ 0 h 5181665"/>
              <a:gd name="connsiteX1" fmla="*/ 558053 w 11429999"/>
              <a:gd name="connsiteY1" fmla="*/ 0 h 5181665"/>
              <a:gd name="connsiteX2" fmla="*/ 887506 w 11429999"/>
              <a:gd name="connsiteY2" fmla="*/ 0 h 5181665"/>
              <a:gd name="connsiteX3" fmla="*/ 1788459 w 11429999"/>
              <a:gd name="connsiteY3" fmla="*/ 0 h 5181665"/>
              <a:gd name="connsiteX4" fmla="*/ 2346512 w 11429999"/>
              <a:gd name="connsiteY4" fmla="*/ 0 h 5181665"/>
              <a:gd name="connsiteX5" fmla="*/ 2904564 w 11429999"/>
              <a:gd name="connsiteY5" fmla="*/ 0 h 5181665"/>
              <a:gd name="connsiteX6" fmla="*/ 3805517 w 11429999"/>
              <a:gd name="connsiteY6" fmla="*/ 0 h 5181665"/>
              <a:gd name="connsiteX7" fmla="*/ 4249270 w 11429999"/>
              <a:gd name="connsiteY7" fmla="*/ 0 h 5181665"/>
              <a:gd name="connsiteX8" fmla="*/ 5150223 w 11429999"/>
              <a:gd name="connsiteY8" fmla="*/ 0 h 5181665"/>
              <a:gd name="connsiteX9" fmla="*/ 6051176 w 11429999"/>
              <a:gd name="connsiteY9" fmla="*/ 0 h 5181665"/>
              <a:gd name="connsiteX10" fmla="*/ 6723529 w 11429999"/>
              <a:gd name="connsiteY10" fmla="*/ 0 h 5181665"/>
              <a:gd name="connsiteX11" fmla="*/ 7624482 w 11429999"/>
              <a:gd name="connsiteY11" fmla="*/ 0 h 5181665"/>
              <a:gd name="connsiteX12" fmla="*/ 8182535 w 11429999"/>
              <a:gd name="connsiteY12" fmla="*/ 0 h 5181665"/>
              <a:gd name="connsiteX13" fmla="*/ 8740587 w 11429999"/>
              <a:gd name="connsiteY13" fmla="*/ 0 h 5181665"/>
              <a:gd name="connsiteX14" fmla="*/ 9527240 w 11429999"/>
              <a:gd name="connsiteY14" fmla="*/ 0 h 5181665"/>
              <a:gd name="connsiteX15" fmla="*/ 10085293 w 11429999"/>
              <a:gd name="connsiteY15" fmla="*/ 0 h 5181665"/>
              <a:gd name="connsiteX16" fmla="*/ 11429999 w 11429999"/>
              <a:gd name="connsiteY16" fmla="*/ 0 h 5181665"/>
              <a:gd name="connsiteX17" fmla="*/ 11429999 w 11429999"/>
              <a:gd name="connsiteY17" fmla="*/ 751341 h 5181665"/>
              <a:gd name="connsiteX18" fmla="*/ 11429999 w 11429999"/>
              <a:gd name="connsiteY18" fmla="*/ 1450866 h 5181665"/>
              <a:gd name="connsiteX19" fmla="*/ 11429999 w 11429999"/>
              <a:gd name="connsiteY19" fmla="*/ 2150391 h 5181665"/>
              <a:gd name="connsiteX20" fmla="*/ 11429999 w 11429999"/>
              <a:gd name="connsiteY20" fmla="*/ 2642649 h 5181665"/>
              <a:gd name="connsiteX21" fmla="*/ 11429999 w 11429999"/>
              <a:gd name="connsiteY21" fmla="*/ 3186724 h 5181665"/>
              <a:gd name="connsiteX22" fmla="*/ 11429999 w 11429999"/>
              <a:gd name="connsiteY22" fmla="*/ 3886249 h 5181665"/>
              <a:gd name="connsiteX23" fmla="*/ 11429999 w 11429999"/>
              <a:gd name="connsiteY23" fmla="*/ 4482140 h 5181665"/>
              <a:gd name="connsiteX24" fmla="*/ 11429999 w 11429999"/>
              <a:gd name="connsiteY24" fmla="*/ 5181665 h 5181665"/>
              <a:gd name="connsiteX25" fmla="*/ 10643346 w 11429999"/>
              <a:gd name="connsiteY25" fmla="*/ 5181665 h 5181665"/>
              <a:gd name="connsiteX26" fmla="*/ 10313893 w 11429999"/>
              <a:gd name="connsiteY26" fmla="*/ 5181665 h 5181665"/>
              <a:gd name="connsiteX27" fmla="*/ 9641540 w 11429999"/>
              <a:gd name="connsiteY27" fmla="*/ 5181665 h 5181665"/>
              <a:gd name="connsiteX28" fmla="*/ 9197787 w 11429999"/>
              <a:gd name="connsiteY28" fmla="*/ 5181665 h 5181665"/>
              <a:gd name="connsiteX29" fmla="*/ 8411135 w 11429999"/>
              <a:gd name="connsiteY29" fmla="*/ 5181665 h 5181665"/>
              <a:gd name="connsiteX30" fmla="*/ 7967382 w 11429999"/>
              <a:gd name="connsiteY30" fmla="*/ 5181665 h 5181665"/>
              <a:gd name="connsiteX31" fmla="*/ 7180729 w 11429999"/>
              <a:gd name="connsiteY31" fmla="*/ 5181665 h 5181665"/>
              <a:gd name="connsiteX32" fmla="*/ 6851276 w 11429999"/>
              <a:gd name="connsiteY32" fmla="*/ 5181665 h 5181665"/>
              <a:gd name="connsiteX33" fmla="*/ 6064623 w 11429999"/>
              <a:gd name="connsiteY33" fmla="*/ 5181665 h 5181665"/>
              <a:gd name="connsiteX34" fmla="*/ 5620870 w 11429999"/>
              <a:gd name="connsiteY34" fmla="*/ 5181665 h 5181665"/>
              <a:gd name="connsiteX35" fmla="*/ 5291417 w 11429999"/>
              <a:gd name="connsiteY35" fmla="*/ 5181665 h 5181665"/>
              <a:gd name="connsiteX36" fmla="*/ 4847664 w 11429999"/>
              <a:gd name="connsiteY36" fmla="*/ 5181665 h 5181665"/>
              <a:gd name="connsiteX37" fmla="*/ 4061011 w 11429999"/>
              <a:gd name="connsiteY37" fmla="*/ 5181665 h 5181665"/>
              <a:gd name="connsiteX38" fmla="*/ 3617259 w 11429999"/>
              <a:gd name="connsiteY38" fmla="*/ 5181665 h 5181665"/>
              <a:gd name="connsiteX39" fmla="*/ 3287806 w 11429999"/>
              <a:gd name="connsiteY39" fmla="*/ 5181665 h 5181665"/>
              <a:gd name="connsiteX40" fmla="*/ 2844053 w 11429999"/>
              <a:gd name="connsiteY40" fmla="*/ 5181665 h 5181665"/>
              <a:gd name="connsiteX41" fmla="*/ 2286000 w 11429999"/>
              <a:gd name="connsiteY41" fmla="*/ 5181665 h 5181665"/>
              <a:gd name="connsiteX42" fmla="*/ 1613647 w 11429999"/>
              <a:gd name="connsiteY42" fmla="*/ 5181665 h 5181665"/>
              <a:gd name="connsiteX43" fmla="*/ 1169894 w 11429999"/>
              <a:gd name="connsiteY43" fmla="*/ 5181665 h 5181665"/>
              <a:gd name="connsiteX44" fmla="*/ 0 w 11429999"/>
              <a:gd name="connsiteY44" fmla="*/ 5181665 h 5181665"/>
              <a:gd name="connsiteX45" fmla="*/ 0 w 11429999"/>
              <a:gd name="connsiteY45" fmla="*/ 4533957 h 5181665"/>
              <a:gd name="connsiteX46" fmla="*/ 0 w 11429999"/>
              <a:gd name="connsiteY46" fmla="*/ 3886249 h 5181665"/>
              <a:gd name="connsiteX47" fmla="*/ 0 w 11429999"/>
              <a:gd name="connsiteY47" fmla="*/ 3238541 h 5181665"/>
              <a:gd name="connsiteX48" fmla="*/ 0 w 11429999"/>
              <a:gd name="connsiteY48" fmla="*/ 2590833 h 5181665"/>
              <a:gd name="connsiteX49" fmla="*/ 0 w 11429999"/>
              <a:gd name="connsiteY49" fmla="*/ 1994941 h 5181665"/>
              <a:gd name="connsiteX50" fmla="*/ 0 w 11429999"/>
              <a:gd name="connsiteY50" fmla="*/ 1295416 h 5181665"/>
              <a:gd name="connsiteX51" fmla="*/ 0 w 11429999"/>
              <a:gd name="connsiteY51" fmla="*/ 647708 h 5181665"/>
              <a:gd name="connsiteX52" fmla="*/ 0 w 11429999"/>
              <a:gd name="connsiteY52" fmla="*/ 0 h 51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29999" h="5181665" extrusionOk="0">
                <a:moveTo>
                  <a:pt x="0" y="0"/>
                </a:moveTo>
                <a:cubicBezTo>
                  <a:pt x="269517" y="834"/>
                  <a:pt x="373283" y="21928"/>
                  <a:pt x="558053" y="0"/>
                </a:cubicBezTo>
                <a:cubicBezTo>
                  <a:pt x="742823" y="-21928"/>
                  <a:pt x="753316" y="9554"/>
                  <a:pt x="887506" y="0"/>
                </a:cubicBezTo>
                <a:cubicBezTo>
                  <a:pt x="1021696" y="-9554"/>
                  <a:pt x="1418668" y="34374"/>
                  <a:pt x="1788459" y="0"/>
                </a:cubicBezTo>
                <a:cubicBezTo>
                  <a:pt x="2158250" y="-34374"/>
                  <a:pt x="2150569" y="3098"/>
                  <a:pt x="2346512" y="0"/>
                </a:cubicBezTo>
                <a:cubicBezTo>
                  <a:pt x="2542455" y="-3098"/>
                  <a:pt x="2761798" y="142"/>
                  <a:pt x="2904564" y="0"/>
                </a:cubicBezTo>
                <a:cubicBezTo>
                  <a:pt x="3047330" y="-142"/>
                  <a:pt x="3450890" y="43560"/>
                  <a:pt x="3805517" y="0"/>
                </a:cubicBezTo>
                <a:cubicBezTo>
                  <a:pt x="4160144" y="-43560"/>
                  <a:pt x="4133949" y="20723"/>
                  <a:pt x="4249270" y="0"/>
                </a:cubicBezTo>
                <a:cubicBezTo>
                  <a:pt x="4364591" y="-20723"/>
                  <a:pt x="4846882" y="23824"/>
                  <a:pt x="5150223" y="0"/>
                </a:cubicBezTo>
                <a:cubicBezTo>
                  <a:pt x="5453564" y="-23824"/>
                  <a:pt x="5659902" y="-17686"/>
                  <a:pt x="6051176" y="0"/>
                </a:cubicBezTo>
                <a:cubicBezTo>
                  <a:pt x="6442450" y="17686"/>
                  <a:pt x="6444006" y="-6338"/>
                  <a:pt x="6723529" y="0"/>
                </a:cubicBezTo>
                <a:cubicBezTo>
                  <a:pt x="7003052" y="6338"/>
                  <a:pt x="7275685" y="-2454"/>
                  <a:pt x="7624482" y="0"/>
                </a:cubicBezTo>
                <a:cubicBezTo>
                  <a:pt x="7973279" y="2454"/>
                  <a:pt x="7988059" y="19521"/>
                  <a:pt x="8182535" y="0"/>
                </a:cubicBezTo>
                <a:cubicBezTo>
                  <a:pt x="8377011" y="-19521"/>
                  <a:pt x="8468998" y="13389"/>
                  <a:pt x="8740587" y="0"/>
                </a:cubicBezTo>
                <a:cubicBezTo>
                  <a:pt x="9012176" y="-13389"/>
                  <a:pt x="9165478" y="482"/>
                  <a:pt x="9527240" y="0"/>
                </a:cubicBezTo>
                <a:cubicBezTo>
                  <a:pt x="9889002" y="-482"/>
                  <a:pt x="9841495" y="2169"/>
                  <a:pt x="10085293" y="0"/>
                </a:cubicBezTo>
                <a:cubicBezTo>
                  <a:pt x="10329091" y="-2169"/>
                  <a:pt x="11016787" y="-38100"/>
                  <a:pt x="11429999" y="0"/>
                </a:cubicBezTo>
                <a:cubicBezTo>
                  <a:pt x="11405011" y="295110"/>
                  <a:pt x="11463301" y="461450"/>
                  <a:pt x="11429999" y="751341"/>
                </a:cubicBezTo>
                <a:cubicBezTo>
                  <a:pt x="11396697" y="1041232"/>
                  <a:pt x="11456244" y="1118632"/>
                  <a:pt x="11429999" y="1450866"/>
                </a:cubicBezTo>
                <a:cubicBezTo>
                  <a:pt x="11403754" y="1783100"/>
                  <a:pt x="11449224" y="1832282"/>
                  <a:pt x="11429999" y="2150391"/>
                </a:cubicBezTo>
                <a:cubicBezTo>
                  <a:pt x="11410774" y="2468501"/>
                  <a:pt x="11432838" y="2522286"/>
                  <a:pt x="11429999" y="2642649"/>
                </a:cubicBezTo>
                <a:cubicBezTo>
                  <a:pt x="11427160" y="2763012"/>
                  <a:pt x="11408010" y="3007592"/>
                  <a:pt x="11429999" y="3186724"/>
                </a:cubicBezTo>
                <a:cubicBezTo>
                  <a:pt x="11451988" y="3365856"/>
                  <a:pt x="11463553" y="3596577"/>
                  <a:pt x="11429999" y="3886249"/>
                </a:cubicBezTo>
                <a:cubicBezTo>
                  <a:pt x="11396445" y="4175921"/>
                  <a:pt x="11425381" y="4198774"/>
                  <a:pt x="11429999" y="4482140"/>
                </a:cubicBezTo>
                <a:cubicBezTo>
                  <a:pt x="11434617" y="4765506"/>
                  <a:pt x="11420523" y="4957545"/>
                  <a:pt x="11429999" y="5181665"/>
                </a:cubicBezTo>
                <a:cubicBezTo>
                  <a:pt x="11111152" y="5198190"/>
                  <a:pt x="10967241" y="5212284"/>
                  <a:pt x="10643346" y="5181665"/>
                </a:cubicBezTo>
                <a:cubicBezTo>
                  <a:pt x="10319451" y="5151046"/>
                  <a:pt x="10411600" y="5174705"/>
                  <a:pt x="10313893" y="5181665"/>
                </a:cubicBezTo>
                <a:cubicBezTo>
                  <a:pt x="10216186" y="5188625"/>
                  <a:pt x="9945589" y="5171992"/>
                  <a:pt x="9641540" y="5181665"/>
                </a:cubicBezTo>
                <a:cubicBezTo>
                  <a:pt x="9337491" y="5191338"/>
                  <a:pt x="9318064" y="5196284"/>
                  <a:pt x="9197787" y="5181665"/>
                </a:cubicBezTo>
                <a:cubicBezTo>
                  <a:pt x="9077510" y="5167046"/>
                  <a:pt x="8655885" y="5177227"/>
                  <a:pt x="8411135" y="5181665"/>
                </a:cubicBezTo>
                <a:cubicBezTo>
                  <a:pt x="8166385" y="5186103"/>
                  <a:pt x="8119260" y="5185759"/>
                  <a:pt x="7967382" y="5181665"/>
                </a:cubicBezTo>
                <a:cubicBezTo>
                  <a:pt x="7815504" y="5177571"/>
                  <a:pt x="7402689" y="5143633"/>
                  <a:pt x="7180729" y="5181665"/>
                </a:cubicBezTo>
                <a:cubicBezTo>
                  <a:pt x="6958769" y="5219697"/>
                  <a:pt x="7009224" y="5190342"/>
                  <a:pt x="6851276" y="5181665"/>
                </a:cubicBezTo>
                <a:cubicBezTo>
                  <a:pt x="6693328" y="5172988"/>
                  <a:pt x="6262388" y="5170113"/>
                  <a:pt x="6064623" y="5181665"/>
                </a:cubicBezTo>
                <a:cubicBezTo>
                  <a:pt x="5866858" y="5193217"/>
                  <a:pt x="5774341" y="5161144"/>
                  <a:pt x="5620870" y="5181665"/>
                </a:cubicBezTo>
                <a:cubicBezTo>
                  <a:pt x="5467399" y="5202186"/>
                  <a:pt x="5455284" y="5182215"/>
                  <a:pt x="5291417" y="5181665"/>
                </a:cubicBezTo>
                <a:cubicBezTo>
                  <a:pt x="5127550" y="5181115"/>
                  <a:pt x="5041551" y="5201202"/>
                  <a:pt x="4847664" y="5181665"/>
                </a:cubicBezTo>
                <a:cubicBezTo>
                  <a:pt x="4653777" y="5162128"/>
                  <a:pt x="4305497" y="5201820"/>
                  <a:pt x="4061011" y="5181665"/>
                </a:cubicBezTo>
                <a:cubicBezTo>
                  <a:pt x="3816525" y="5161510"/>
                  <a:pt x="3769771" y="5169173"/>
                  <a:pt x="3617259" y="5181665"/>
                </a:cubicBezTo>
                <a:cubicBezTo>
                  <a:pt x="3464747" y="5194157"/>
                  <a:pt x="3373701" y="5178536"/>
                  <a:pt x="3287806" y="5181665"/>
                </a:cubicBezTo>
                <a:cubicBezTo>
                  <a:pt x="3201911" y="5184794"/>
                  <a:pt x="3059236" y="5160679"/>
                  <a:pt x="2844053" y="5181665"/>
                </a:cubicBezTo>
                <a:cubicBezTo>
                  <a:pt x="2628870" y="5202651"/>
                  <a:pt x="2562969" y="5182781"/>
                  <a:pt x="2286000" y="5181665"/>
                </a:cubicBezTo>
                <a:cubicBezTo>
                  <a:pt x="2009031" y="5180549"/>
                  <a:pt x="1787211" y="5174441"/>
                  <a:pt x="1613647" y="5181665"/>
                </a:cubicBezTo>
                <a:cubicBezTo>
                  <a:pt x="1440083" y="5188889"/>
                  <a:pt x="1314667" y="5175411"/>
                  <a:pt x="1169894" y="5181665"/>
                </a:cubicBezTo>
                <a:cubicBezTo>
                  <a:pt x="1025121" y="5187919"/>
                  <a:pt x="563046" y="5150634"/>
                  <a:pt x="0" y="5181665"/>
                </a:cubicBezTo>
                <a:cubicBezTo>
                  <a:pt x="-22074" y="5033590"/>
                  <a:pt x="-21037" y="4784775"/>
                  <a:pt x="0" y="4533957"/>
                </a:cubicBezTo>
                <a:cubicBezTo>
                  <a:pt x="21037" y="4283139"/>
                  <a:pt x="-2994" y="4173363"/>
                  <a:pt x="0" y="3886249"/>
                </a:cubicBezTo>
                <a:cubicBezTo>
                  <a:pt x="2994" y="3599135"/>
                  <a:pt x="9608" y="3398814"/>
                  <a:pt x="0" y="3238541"/>
                </a:cubicBezTo>
                <a:cubicBezTo>
                  <a:pt x="-9608" y="3078268"/>
                  <a:pt x="13465" y="2789119"/>
                  <a:pt x="0" y="2590833"/>
                </a:cubicBezTo>
                <a:cubicBezTo>
                  <a:pt x="-13465" y="2392547"/>
                  <a:pt x="2143" y="2191129"/>
                  <a:pt x="0" y="1994941"/>
                </a:cubicBezTo>
                <a:cubicBezTo>
                  <a:pt x="-2143" y="1798753"/>
                  <a:pt x="-32077" y="1481933"/>
                  <a:pt x="0" y="1295416"/>
                </a:cubicBezTo>
                <a:cubicBezTo>
                  <a:pt x="32077" y="1108899"/>
                  <a:pt x="19025" y="782677"/>
                  <a:pt x="0" y="647708"/>
                </a:cubicBezTo>
                <a:cubicBezTo>
                  <a:pt x="-19025" y="512739"/>
                  <a:pt x="-24922" y="224287"/>
                  <a:pt x="0" y="0"/>
                </a:cubicBezTo>
                <a:close/>
              </a:path>
            </a:pathLst>
          </a:cu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3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 week later, he knocked on my door.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rushed to open the door and felt amazed to see a completely different look. Beard shaved and clothes tidied, Jeff proudly announced that he had my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repaired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his eyes twinkling with pleasure. It was at this moment that I noticed my chair standing right behind him as well as some scratches on his hands. As a sense of gratitude mingled with guilt ran through my heart, I hurriedly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him inside and seated him on the living room couch. No sooner had I blurted out my appreciation than he passed me a lunch box and spoke in a trembling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“It’s I who should say thanks. Without you, I wouldn’t have experienced the feeling of being needed and being cared about</a:t>
            </a:r>
            <a:r>
              <a:rPr kumimoji="1"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payback for your mental </a:t>
            </a:r>
            <a:r>
              <a:rPr kumimoji="1" lang="en-US" altLang="zh-CN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kumimoji="1"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kumimoji="1" lang="en-US" altLang="zh-CN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7749" y="109603"/>
            <a:ext cx="7753581" cy="978930"/>
            <a:chOff x="3277349" y="3741321"/>
            <a:chExt cx="3636000" cy="967933"/>
          </a:xfrm>
        </p:grpSpPr>
        <p:grpSp>
          <p:nvGrpSpPr>
            <p:cNvPr id="5" name="组合 4"/>
            <p:cNvGrpSpPr/>
            <p:nvPr/>
          </p:nvGrpSpPr>
          <p:grpSpPr>
            <a:xfrm>
              <a:off x="3277349" y="3741321"/>
              <a:ext cx="3636000" cy="967933"/>
              <a:chOff x="4166952" y="1176389"/>
              <a:chExt cx="3559469" cy="536519"/>
            </a:xfrm>
          </p:grpSpPr>
          <p:sp>
            <p:nvSpPr>
              <p:cNvPr id="7" name="圆角矩形 22"/>
              <p:cNvSpPr/>
              <p:nvPr/>
            </p:nvSpPr>
            <p:spPr>
              <a:xfrm>
                <a:off x="4166952" y="1176389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567313" y="1251512"/>
                <a:ext cx="298120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24"/>
              <p:cNvSpPr txBox="1"/>
              <p:nvPr/>
            </p:nvSpPr>
            <p:spPr>
              <a:xfrm>
                <a:off x="4287045" y="1310351"/>
                <a:ext cx="215765" cy="35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21"/>
            <p:cNvSpPr txBox="1"/>
            <p:nvPr/>
          </p:nvSpPr>
          <p:spPr>
            <a:xfrm>
              <a:off x="3743103" y="3936184"/>
              <a:ext cx="3153238" cy="5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下水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作文（一）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9" b="121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738438" y="71438"/>
            <a:ext cx="6715125" cy="6715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5600" y="1955379"/>
            <a:ext cx="63627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2022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年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6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月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字魂105号-简雅黑" panose="00000500000000000000" pitchFamily="2" charset="-122"/>
            </a:endParaRPr>
          </a:p>
          <a:p>
            <a:pPr lvl="0" algn="ctr">
              <a:defRPr/>
            </a:pP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杭州市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高一年级英语统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测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字魂105号-简雅黑" panose="00000500000000000000" pitchFamily="2" charset="-122"/>
            </a:endParaRPr>
          </a:p>
          <a:p>
            <a:pPr lvl="0" algn="ctr">
              <a:defRPr/>
            </a:pP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读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后续写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讲评</a:t>
            </a:r>
            <a:endParaRPr lang="en-US" altLang="zh-C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字魂105号-简雅黑" panose="00000500000000000000" pitchFamily="2" charset="-122"/>
            </a:endParaRPr>
          </a:p>
          <a:p>
            <a:pPr algn="ctr">
              <a:defRPr/>
            </a:pPr>
            <a:r>
              <a:rPr lang="zh-CN" altLang="en-US" sz="4400" b="1" i="1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“</a:t>
            </a:r>
            <a:r>
              <a:rPr lang="zh-CN" altLang="en-US" sz="4400" b="1" i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帮我修椅子的</a:t>
            </a:r>
            <a:r>
              <a:rPr lang="zh-CN" altLang="en-US" sz="4400" b="1" i="1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字魂105号-简雅黑" panose="00000500000000000000" pitchFamily="2" charset="-122"/>
              </a:rPr>
              <a:t>邻居”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0445" y="6201221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光隶书_CNKI" panose="02000500000000000000" pitchFamily="2" charset="-122"/>
                <a:ea typeface="华光隶书_CNKI" panose="02000500000000000000" pitchFamily="2" charset="-122"/>
              </a:rPr>
              <a:t>—— </a:t>
            </a:r>
            <a:r>
              <a:rPr lang="zh-CN" altLang="en-US" sz="2400" b="1" dirty="0" smtClean="0">
                <a:latin typeface="华光隶书_CNKI" panose="02000500000000000000" pitchFamily="2" charset="-122"/>
                <a:ea typeface="华光隶书_CNKI" panose="02000500000000000000" pitchFamily="2" charset="-122"/>
              </a:rPr>
              <a:t>姜风、王楠姣</a:t>
            </a:r>
            <a:endParaRPr lang="en-US" altLang="zh-CN" sz="2400" b="1" dirty="0" smtClean="0">
              <a:latin typeface="华光隶书_CNKI" panose="02000500000000000000" pitchFamily="2" charset="-122"/>
              <a:ea typeface="华光隶书_CNKI" panose="02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4817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cap="none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华光隶书_CNKI" panose="02000500000000000000" pitchFamily="2" charset="-122"/>
                <a:ea typeface="华光隶书_CNKI" panose="02000500000000000000" pitchFamily="2" charset="-122"/>
              </a:rPr>
              <a:t>杭州师范大学附属中学</a:t>
            </a:r>
            <a:endParaRPr lang="zh-CN" altLang="en-US" sz="3600" b="1" cap="none" spc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华光隶书_CNKI" panose="02000500000000000000" pitchFamily="2" charset="-122"/>
              <a:ea typeface="华光隶书_CNKI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585" y="1316327"/>
            <a:ext cx="11429999" cy="5181665"/>
          </a:xfrm>
          <a:custGeom>
            <a:avLst/>
            <a:gdLst>
              <a:gd name="connsiteX0" fmla="*/ 0 w 11429999"/>
              <a:gd name="connsiteY0" fmla="*/ 0 h 5181665"/>
              <a:gd name="connsiteX1" fmla="*/ 558053 w 11429999"/>
              <a:gd name="connsiteY1" fmla="*/ 0 h 5181665"/>
              <a:gd name="connsiteX2" fmla="*/ 887506 w 11429999"/>
              <a:gd name="connsiteY2" fmla="*/ 0 h 5181665"/>
              <a:gd name="connsiteX3" fmla="*/ 1788459 w 11429999"/>
              <a:gd name="connsiteY3" fmla="*/ 0 h 5181665"/>
              <a:gd name="connsiteX4" fmla="*/ 2346512 w 11429999"/>
              <a:gd name="connsiteY4" fmla="*/ 0 h 5181665"/>
              <a:gd name="connsiteX5" fmla="*/ 2904564 w 11429999"/>
              <a:gd name="connsiteY5" fmla="*/ 0 h 5181665"/>
              <a:gd name="connsiteX6" fmla="*/ 3805517 w 11429999"/>
              <a:gd name="connsiteY6" fmla="*/ 0 h 5181665"/>
              <a:gd name="connsiteX7" fmla="*/ 4249270 w 11429999"/>
              <a:gd name="connsiteY7" fmla="*/ 0 h 5181665"/>
              <a:gd name="connsiteX8" fmla="*/ 5150223 w 11429999"/>
              <a:gd name="connsiteY8" fmla="*/ 0 h 5181665"/>
              <a:gd name="connsiteX9" fmla="*/ 6051176 w 11429999"/>
              <a:gd name="connsiteY9" fmla="*/ 0 h 5181665"/>
              <a:gd name="connsiteX10" fmla="*/ 6723529 w 11429999"/>
              <a:gd name="connsiteY10" fmla="*/ 0 h 5181665"/>
              <a:gd name="connsiteX11" fmla="*/ 7624482 w 11429999"/>
              <a:gd name="connsiteY11" fmla="*/ 0 h 5181665"/>
              <a:gd name="connsiteX12" fmla="*/ 8182535 w 11429999"/>
              <a:gd name="connsiteY12" fmla="*/ 0 h 5181665"/>
              <a:gd name="connsiteX13" fmla="*/ 8740587 w 11429999"/>
              <a:gd name="connsiteY13" fmla="*/ 0 h 5181665"/>
              <a:gd name="connsiteX14" fmla="*/ 9527240 w 11429999"/>
              <a:gd name="connsiteY14" fmla="*/ 0 h 5181665"/>
              <a:gd name="connsiteX15" fmla="*/ 10085293 w 11429999"/>
              <a:gd name="connsiteY15" fmla="*/ 0 h 5181665"/>
              <a:gd name="connsiteX16" fmla="*/ 11429999 w 11429999"/>
              <a:gd name="connsiteY16" fmla="*/ 0 h 5181665"/>
              <a:gd name="connsiteX17" fmla="*/ 11429999 w 11429999"/>
              <a:gd name="connsiteY17" fmla="*/ 751341 h 5181665"/>
              <a:gd name="connsiteX18" fmla="*/ 11429999 w 11429999"/>
              <a:gd name="connsiteY18" fmla="*/ 1450866 h 5181665"/>
              <a:gd name="connsiteX19" fmla="*/ 11429999 w 11429999"/>
              <a:gd name="connsiteY19" fmla="*/ 2150391 h 5181665"/>
              <a:gd name="connsiteX20" fmla="*/ 11429999 w 11429999"/>
              <a:gd name="connsiteY20" fmla="*/ 2642649 h 5181665"/>
              <a:gd name="connsiteX21" fmla="*/ 11429999 w 11429999"/>
              <a:gd name="connsiteY21" fmla="*/ 3186724 h 5181665"/>
              <a:gd name="connsiteX22" fmla="*/ 11429999 w 11429999"/>
              <a:gd name="connsiteY22" fmla="*/ 3886249 h 5181665"/>
              <a:gd name="connsiteX23" fmla="*/ 11429999 w 11429999"/>
              <a:gd name="connsiteY23" fmla="*/ 4482140 h 5181665"/>
              <a:gd name="connsiteX24" fmla="*/ 11429999 w 11429999"/>
              <a:gd name="connsiteY24" fmla="*/ 5181665 h 5181665"/>
              <a:gd name="connsiteX25" fmla="*/ 10643346 w 11429999"/>
              <a:gd name="connsiteY25" fmla="*/ 5181665 h 5181665"/>
              <a:gd name="connsiteX26" fmla="*/ 10313893 w 11429999"/>
              <a:gd name="connsiteY26" fmla="*/ 5181665 h 5181665"/>
              <a:gd name="connsiteX27" fmla="*/ 9641540 w 11429999"/>
              <a:gd name="connsiteY27" fmla="*/ 5181665 h 5181665"/>
              <a:gd name="connsiteX28" fmla="*/ 9197787 w 11429999"/>
              <a:gd name="connsiteY28" fmla="*/ 5181665 h 5181665"/>
              <a:gd name="connsiteX29" fmla="*/ 8411135 w 11429999"/>
              <a:gd name="connsiteY29" fmla="*/ 5181665 h 5181665"/>
              <a:gd name="connsiteX30" fmla="*/ 7967382 w 11429999"/>
              <a:gd name="connsiteY30" fmla="*/ 5181665 h 5181665"/>
              <a:gd name="connsiteX31" fmla="*/ 7180729 w 11429999"/>
              <a:gd name="connsiteY31" fmla="*/ 5181665 h 5181665"/>
              <a:gd name="connsiteX32" fmla="*/ 6851276 w 11429999"/>
              <a:gd name="connsiteY32" fmla="*/ 5181665 h 5181665"/>
              <a:gd name="connsiteX33" fmla="*/ 6064623 w 11429999"/>
              <a:gd name="connsiteY33" fmla="*/ 5181665 h 5181665"/>
              <a:gd name="connsiteX34" fmla="*/ 5620870 w 11429999"/>
              <a:gd name="connsiteY34" fmla="*/ 5181665 h 5181665"/>
              <a:gd name="connsiteX35" fmla="*/ 5291417 w 11429999"/>
              <a:gd name="connsiteY35" fmla="*/ 5181665 h 5181665"/>
              <a:gd name="connsiteX36" fmla="*/ 4847664 w 11429999"/>
              <a:gd name="connsiteY36" fmla="*/ 5181665 h 5181665"/>
              <a:gd name="connsiteX37" fmla="*/ 4061011 w 11429999"/>
              <a:gd name="connsiteY37" fmla="*/ 5181665 h 5181665"/>
              <a:gd name="connsiteX38" fmla="*/ 3617259 w 11429999"/>
              <a:gd name="connsiteY38" fmla="*/ 5181665 h 5181665"/>
              <a:gd name="connsiteX39" fmla="*/ 3287806 w 11429999"/>
              <a:gd name="connsiteY39" fmla="*/ 5181665 h 5181665"/>
              <a:gd name="connsiteX40" fmla="*/ 2844053 w 11429999"/>
              <a:gd name="connsiteY40" fmla="*/ 5181665 h 5181665"/>
              <a:gd name="connsiteX41" fmla="*/ 2286000 w 11429999"/>
              <a:gd name="connsiteY41" fmla="*/ 5181665 h 5181665"/>
              <a:gd name="connsiteX42" fmla="*/ 1613647 w 11429999"/>
              <a:gd name="connsiteY42" fmla="*/ 5181665 h 5181665"/>
              <a:gd name="connsiteX43" fmla="*/ 1169894 w 11429999"/>
              <a:gd name="connsiteY43" fmla="*/ 5181665 h 5181665"/>
              <a:gd name="connsiteX44" fmla="*/ 0 w 11429999"/>
              <a:gd name="connsiteY44" fmla="*/ 5181665 h 5181665"/>
              <a:gd name="connsiteX45" fmla="*/ 0 w 11429999"/>
              <a:gd name="connsiteY45" fmla="*/ 4533957 h 5181665"/>
              <a:gd name="connsiteX46" fmla="*/ 0 w 11429999"/>
              <a:gd name="connsiteY46" fmla="*/ 3886249 h 5181665"/>
              <a:gd name="connsiteX47" fmla="*/ 0 w 11429999"/>
              <a:gd name="connsiteY47" fmla="*/ 3238541 h 5181665"/>
              <a:gd name="connsiteX48" fmla="*/ 0 w 11429999"/>
              <a:gd name="connsiteY48" fmla="*/ 2590833 h 5181665"/>
              <a:gd name="connsiteX49" fmla="*/ 0 w 11429999"/>
              <a:gd name="connsiteY49" fmla="*/ 1994941 h 5181665"/>
              <a:gd name="connsiteX50" fmla="*/ 0 w 11429999"/>
              <a:gd name="connsiteY50" fmla="*/ 1295416 h 5181665"/>
              <a:gd name="connsiteX51" fmla="*/ 0 w 11429999"/>
              <a:gd name="connsiteY51" fmla="*/ 647708 h 5181665"/>
              <a:gd name="connsiteX52" fmla="*/ 0 w 11429999"/>
              <a:gd name="connsiteY52" fmla="*/ 0 h 51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29999" h="5181665" extrusionOk="0">
                <a:moveTo>
                  <a:pt x="0" y="0"/>
                </a:moveTo>
                <a:cubicBezTo>
                  <a:pt x="269517" y="834"/>
                  <a:pt x="373283" y="21928"/>
                  <a:pt x="558053" y="0"/>
                </a:cubicBezTo>
                <a:cubicBezTo>
                  <a:pt x="742823" y="-21928"/>
                  <a:pt x="753316" y="9554"/>
                  <a:pt x="887506" y="0"/>
                </a:cubicBezTo>
                <a:cubicBezTo>
                  <a:pt x="1021696" y="-9554"/>
                  <a:pt x="1418668" y="34374"/>
                  <a:pt x="1788459" y="0"/>
                </a:cubicBezTo>
                <a:cubicBezTo>
                  <a:pt x="2158250" y="-34374"/>
                  <a:pt x="2150569" y="3098"/>
                  <a:pt x="2346512" y="0"/>
                </a:cubicBezTo>
                <a:cubicBezTo>
                  <a:pt x="2542455" y="-3098"/>
                  <a:pt x="2761798" y="142"/>
                  <a:pt x="2904564" y="0"/>
                </a:cubicBezTo>
                <a:cubicBezTo>
                  <a:pt x="3047330" y="-142"/>
                  <a:pt x="3450890" y="43560"/>
                  <a:pt x="3805517" y="0"/>
                </a:cubicBezTo>
                <a:cubicBezTo>
                  <a:pt x="4160144" y="-43560"/>
                  <a:pt x="4133949" y="20723"/>
                  <a:pt x="4249270" y="0"/>
                </a:cubicBezTo>
                <a:cubicBezTo>
                  <a:pt x="4364591" y="-20723"/>
                  <a:pt x="4846882" y="23824"/>
                  <a:pt x="5150223" y="0"/>
                </a:cubicBezTo>
                <a:cubicBezTo>
                  <a:pt x="5453564" y="-23824"/>
                  <a:pt x="5659902" y="-17686"/>
                  <a:pt x="6051176" y="0"/>
                </a:cubicBezTo>
                <a:cubicBezTo>
                  <a:pt x="6442450" y="17686"/>
                  <a:pt x="6444006" y="-6338"/>
                  <a:pt x="6723529" y="0"/>
                </a:cubicBezTo>
                <a:cubicBezTo>
                  <a:pt x="7003052" y="6338"/>
                  <a:pt x="7275685" y="-2454"/>
                  <a:pt x="7624482" y="0"/>
                </a:cubicBezTo>
                <a:cubicBezTo>
                  <a:pt x="7973279" y="2454"/>
                  <a:pt x="7988059" y="19521"/>
                  <a:pt x="8182535" y="0"/>
                </a:cubicBezTo>
                <a:cubicBezTo>
                  <a:pt x="8377011" y="-19521"/>
                  <a:pt x="8468998" y="13389"/>
                  <a:pt x="8740587" y="0"/>
                </a:cubicBezTo>
                <a:cubicBezTo>
                  <a:pt x="9012176" y="-13389"/>
                  <a:pt x="9165478" y="482"/>
                  <a:pt x="9527240" y="0"/>
                </a:cubicBezTo>
                <a:cubicBezTo>
                  <a:pt x="9889002" y="-482"/>
                  <a:pt x="9841495" y="2169"/>
                  <a:pt x="10085293" y="0"/>
                </a:cubicBezTo>
                <a:cubicBezTo>
                  <a:pt x="10329091" y="-2169"/>
                  <a:pt x="11016787" y="-38100"/>
                  <a:pt x="11429999" y="0"/>
                </a:cubicBezTo>
                <a:cubicBezTo>
                  <a:pt x="11405011" y="295110"/>
                  <a:pt x="11463301" y="461450"/>
                  <a:pt x="11429999" y="751341"/>
                </a:cubicBezTo>
                <a:cubicBezTo>
                  <a:pt x="11396697" y="1041232"/>
                  <a:pt x="11456244" y="1118632"/>
                  <a:pt x="11429999" y="1450866"/>
                </a:cubicBezTo>
                <a:cubicBezTo>
                  <a:pt x="11403754" y="1783100"/>
                  <a:pt x="11449224" y="1832282"/>
                  <a:pt x="11429999" y="2150391"/>
                </a:cubicBezTo>
                <a:cubicBezTo>
                  <a:pt x="11410774" y="2468501"/>
                  <a:pt x="11432838" y="2522286"/>
                  <a:pt x="11429999" y="2642649"/>
                </a:cubicBezTo>
                <a:cubicBezTo>
                  <a:pt x="11427160" y="2763012"/>
                  <a:pt x="11408010" y="3007592"/>
                  <a:pt x="11429999" y="3186724"/>
                </a:cubicBezTo>
                <a:cubicBezTo>
                  <a:pt x="11451988" y="3365856"/>
                  <a:pt x="11463553" y="3596577"/>
                  <a:pt x="11429999" y="3886249"/>
                </a:cubicBezTo>
                <a:cubicBezTo>
                  <a:pt x="11396445" y="4175921"/>
                  <a:pt x="11425381" y="4198774"/>
                  <a:pt x="11429999" y="4482140"/>
                </a:cubicBezTo>
                <a:cubicBezTo>
                  <a:pt x="11434617" y="4765506"/>
                  <a:pt x="11420523" y="4957545"/>
                  <a:pt x="11429999" y="5181665"/>
                </a:cubicBezTo>
                <a:cubicBezTo>
                  <a:pt x="11111152" y="5198190"/>
                  <a:pt x="10967241" y="5212284"/>
                  <a:pt x="10643346" y="5181665"/>
                </a:cubicBezTo>
                <a:cubicBezTo>
                  <a:pt x="10319451" y="5151046"/>
                  <a:pt x="10411600" y="5174705"/>
                  <a:pt x="10313893" y="5181665"/>
                </a:cubicBezTo>
                <a:cubicBezTo>
                  <a:pt x="10216186" y="5188625"/>
                  <a:pt x="9945589" y="5171992"/>
                  <a:pt x="9641540" y="5181665"/>
                </a:cubicBezTo>
                <a:cubicBezTo>
                  <a:pt x="9337491" y="5191338"/>
                  <a:pt x="9318064" y="5196284"/>
                  <a:pt x="9197787" y="5181665"/>
                </a:cubicBezTo>
                <a:cubicBezTo>
                  <a:pt x="9077510" y="5167046"/>
                  <a:pt x="8655885" y="5177227"/>
                  <a:pt x="8411135" y="5181665"/>
                </a:cubicBezTo>
                <a:cubicBezTo>
                  <a:pt x="8166385" y="5186103"/>
                  <a:pt x="8119260" y="5185759"/>
                  <a:pt x="7967382" y="5181665"/>
                </a:cubicBezTo>
                <a:cubicBezTo>
                  <a:pt x="7815504" y="5177571"/>
                  <a:pt x="7402689" y="5143633"/>
                  <a:pt x="7180729" y="5181665"/>
                </a:cubicBezTo>
                <a:cubicBezTo>
                  <a:pt x="6958769" y="5219697"/>
                  <a:pt x="7009224" y="5190342"/>
                  <a:pt x="6851276" y="5181665"/>
                </a:cubicBezTo>
                <a:cubicBezTo>
                  <a:pt x="6693328" y="5172988"/>
                  <a:pt x="6262388" y="5170113"/>
                  <a:pt x="6064623" y="5181665"/>
                </a:cubicBezTo>
                <a:cubicBezTo>
                  <a:pt x="5866858" y="5193217"/>
                  <a:pt x="5774341" y="5161144"/>
                  <a:pt x="5620870" y="5181665"/>
                </a:cubicBezTo>
                <a:cubicBezTo>
                  <a:pt x="5467399" y="5202186"/>
                  <a:pt x="5455284" y="5182215"/>
                  <a:pt x="5291417" y="5181665"/>
                </a:cubicBezTo>
                <a:cubicBezTo>
                  <a:pt x="5127550" y="5181115"/>
                  <a:pt x="5041551" y="5201202"/>
                  <a:pt x="4847664" y="5181665"/>
                </a:cubicBezTo>
                <a:cubicBezTo>
                  <a:pt x="4653777" y="5162128"/>
                  <a:pt x="4305497" y="5201820"/>
                  <a:pt x="4061011" y="5181665"/>
                </a:cubicBezTo>
                <a:cubicBezTo>
                  <a:pt x="3816525" y="5161510"/>
                  <a:pt x="3769771" y="5169173"/>
                  <a:pt x="3617259" y="5181665"/>
                </a:cubicBezTo>
                <a:cubicBezTo>
                  <a:pt x="3464747" y="5194157"/>
                  <a:pt x="3373701" y="5178536"/>
                  <a:pt x="3287806" y="5181665"/>
                </a:cubicBezTo>
                <a:cubicBezTo>
                  <a:pt x="3201911" y="5184794"/>
                  <a:pt x="3059236" y="5160679"/>
                  <a:pt x="2844053" y="5181665"/>
                </a:cubicBezTo>
                <a:cubicBezTo>
                  <a:pt x="2628870" y="5202651"/>
                  <a:pt x="2562969" y="5182781"/>
                  <a:pt x="2286000" y="5181665"/>
                </a:cubicBezTo>
                <a:cubicBezTo>
                  <a:pt x="2009031" y="5180549"/>
                  <a:pt x="1787211" y="5174441"/>
                  <a:pt x="1613647" y="5181665"/>
                </a:cubicBezTo>
                <a:cubicBezTo>
                  <a:pt x="1440083" y="5188889"/>
                  <a:pt x="1314667" y="5175411"/>
                  <a:pt x="1169894" y="5181665"/>
                </a:cubicBezTo>
                <a:cubicBezTo>
                  <a:pt x="1025121" y="5187919"/>
                  <a:pt x="563046" y="5150634"/>
                  <a:pt x="0" y="5181665"/>
                </a:cubicBezTo>
                <a:cubicBezTo>
                  <a:pt x="-22074" y="5033590"/>
                  <a:pt x="-21037" y="4784775"/>
                  <a:pt x="0" y="4533957"/>
                </a:cubicBezTo>
                <a:cubicBezTo>
                  <a:pt x="21037" y="4283139"/>
                  <a:pt x="-2994" y="4173363"/>
                  <a:pt x="0" y="3886249"/>
                </a:cubicBezTo>
                <a:cubicBezTo>
                  <a:pt x="2994" y="3599135"/>
                  <a:pt x="9608" y="3398814"/>
                  <a:pt x="0" y="3238541"/>
                </a:cubicBezTo>
                <a:cubicBezTo>
                  <a:pt x="-9608" y="3078268"/>
                  <a:pt x="13465" y="2789119"/>
                  <a:pt x="0" y="2590833"/>
                </a:cubicBezTo>
                <a:cubicBezTo>
                  <a:pt x="-13465" y="2392547"/>
                  <a:pt x="2143" y="2191129"/>
                  <a:pt x="0" y="1994941"/>
                </a:cubicBezTo>
                <a:cubicBezTo>
                  <a:pt x="-2143" y="1798753"/>
                  <a:pt x="-32077" y="1481933"/>
                  <a:pt x="0" y="1295416"/>
                </a:cubicBezTo>
                <a:cubicBezTo>
                  <a:pt x="32077" y="1108899"/>
                  <a:pt x="19025" y="782677"/>
                  <a:pt x="0" y="647708"/>
                </a:cubicBezTo>
                <a:cubicBezTo>
                  <a:pt x="-19025" y="512739"/>
                  <a:pt x="-24922" y="224287"/>
                  <a:pt x="0" y="0"/>
                </a:cubicBezTo>
                <a:close/>
              </a:path>
            </a:pathLst>
          </a:cu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3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 week later, he knocked on my door.</a:t>
            </a:r>
            <a:r>
              <a:rPr kumimoji="1"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 the knob and gently pulling the door, I immediately noticed the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his hands. “The chair” Jeff hesitated for a while and then cleared his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“I think it works now</a:t>
            </a:r>
            <a:r>
              <a:rPr kumimoji="1" lang="en-US" altLang="zh-CN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Apparently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repaired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chair had also been carefully polished and waxed. “Thanks Jeff, I really appreciate it” a feeling of warmth stole over me, I answered simultaneously to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him in, “Come in please.” Stepping in briskly with his hands firmly grabbing the chair, I found Jeff in a better spirit as well as an improved physical </a:t>
            </a:r>
            <a:r>
              <a:rPr kumimoji="1" lang="en-US" altLang="zh-CN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state. 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put down the chair and proudly had himself seated on it, right after reaching the dining room table. His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have been effective, I thought. Gratefully, Jeff uttered “the </a:t>
            </a:r>
            <a:r>
              <a:rPr kumimoji="1" lang="en-US" altLang="zh-CN" sz="3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</a:t>
            </a:r>
            <a:r>
              <a:rPr kumimoji="1" lang="en-US" altLang="zh-C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was, impressive” He glimpsed at me nervously, “I mean, delicious.” I smiled in relief, sincerely glad to have such a genuine neighbor for company.</a:t>
            </a:r>
            <a:endParaRPr kumimoji="1" lang="en-US" altLang="zh-CN" sz="3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7749" y="109601"/>
            <a:ext cx="7753581" cy="978930"/>
            <a:chOff x="3277349" y="3741319"/>
            <a:chExt cx="3636000" cy="967933"/>
          </a:xfrm>
        </p:grpSpPr>
        <p:grpSp>
          <p:nvGrpSpPr>
            <p:cNvPr id="5" name="组合 4"/>
            <p:cNvGrpSpPr/>
            <p:nvPr/>
          </p:nvGrpSpPr>
          <p:grpSpPr>
            <a:xfrm>
              <a:off x="3277349" y="3741319"/>
              <a:ext cx="3636000" cy="967933"/>
              <a:chOff x="4166952" y="1176388"/>
              <a:chExt cx="3559469" cy="536519"/>
            </a:xfrm>
          </p:grpSpPr>
          <p:sp>
            <p:nvSpPr>
              <p:cNvPr id="7" name="圆角矩形 22"/>
              <p:cNvSpPr/>
              <p:nvPr/>
            </p:nvSpPr>
            <p:spPr>
              <a:xfrm>
                <a:off x="4166952" y="1176388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567313" y="1251512"/>
                <a:ext cx="298120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24"/>
              <p:cNvSpPr txBox="1"/>
              <p:nvPr/>
            </p:nvSpPr>
            <p:spPr>
              <a:xfrm>
                <a:off x="4287045" y="1310351"/>
                <a:ext cx="215765" cy="35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21"/>
            <p:cNvSpPr txBox="1"/>
            <p:nvPr/>
          </p:nvSpPr>
          <p:spPr>
            <a:xfrm>
              <a:off x="3743103" y="3936184"/>
              <a:ext cx="3153238" cy="5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下水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作文（二）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9" b="121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990107" y="1762918"/>
            <a:ext cx="8211785" cy="3332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7029" y="2613391"/>
            <a:ext cx="8817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igh Tower Text" panose="02040502050506030303" pitchFamily="18" charset="0"/>
                <a:ea typeface="华文新魏" panose="02010800040101010101" pitchFamily="2" charset="-122"/>
                <a:cs typeface="+mn-cs"/>
                <a:sym typeface="字魂105号-简雅黑" panose="00000500000000000000" pitchFamily="2" charset="-122"/>
              </a:rPr>
              <a:t>Thank you!</a:t>
            </a:r>
            <a:endParaRPr kumimoji="0" lang="zh-CN" altLang="en-US" sz="10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igh Tower Text" panose="02040502050506030303" pitchFamily="18" charset="0"/>
              <a:ea typeface="华文新魏" panose="02010800040101010101" pitchFamily="2" charset="-122"/>
              <a:cs typeface="+mn-cs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8905" y="357809"/>
            <a:ext cx="11887199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第二节</a:t>
            </a:r>
            <a:r>
              <a:rPr kumimoji="0" lang="zh-CN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读后续写（满分</a:t>
            </a:r>
            <a:r>
              <a:rPr kumimoji="0" lang="en-US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kumimoji="0" lang="zh-CN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kumimoji="0" lang="zh-CN" altLang="zh-CN" sz="25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阅读下面</a:t>
            </a:r>
            <a:r>
              <a:rPr kumimoji="0" lang="zh-CN" alt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材料，根据其内容和所给段落开头续写一段，使之构成一篇完整的短文。</a:t>
            </a:r>
            <a:endParaRPr kumimoji="0" lang="en-US" altLang="zh-CN" sz="25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had just poured my second cup of tea that morning and sat down to read the paper. From somewhere an inner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voice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said, “Go see Jeff and bring him the chair to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repair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Go right now.”</a:t>
            </a:r>
            <a:endParaRPr kumimoji="0" lang="zh-CN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was such a strong need that I hurriedly dressed and carried a dining-room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chair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to his door. Jeff was a neighbor who had lost his wife a while back, and he sometimes did minor repairs for me because he enjoyed working with his hands.</a:t>
            </a:r>
            <a:endParaRPr kumimoji="0" lang="zh-CN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knocked on his door and waited a while. I was about to walk away when he answered. He looked like he was far away in his thoughts. I felt awkward about upsetting him so early. I greeted him and then asked if he could repair my chair. He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invited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me inside. We sat in his living room. He looked very sad and not his usual self. He said he had had a stroke recently. And while he was home now, he still needed to attend physical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treatment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He had to build he strength back up. I apologized for the chair and told him I would just bring it back home. He said to leave it.</a:t>
            </a:r>
            <a:endParaRPr kumimoji="0" lang="zh-CN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833" y="242559"/>
            <a:ext cx="10972799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We talked for a while. He said that, before I arrived, he was seriously sad. So, my visit stopped his darkness. I listened to how hard it had been since his wife passed and how much worse it was now since the stroke. The longer we talked, the more I saw his mood lighten.</a:t>
            </a:r>
            <a:endParaRPr kumimoji="0" lang="zh-CN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After I left his home, I went to the supermarket and gathered ingredients. I made him a lot meal I thought he would like. Carefully, I cut up vegetables and prepared </a:t>
            </a:r>
            <a:r>
              <a:rPr kumimoji="0" lang="en-US" altLang="zh-CN" sz="2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stew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him. I believe it was the best stew I ever made. I made homemade biscuits and prepared fresh fruit for dessert. I realize here might have been healthier food, but I thought a hot meal would lift his spirits. I dropped it off for him. He was glad that someone cared. Emotionally, he seemed in a better place.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About a week later, he knocked on my door. ____________________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_____________________________________________________________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833" y="5017575"/>
            <a:ext cx="10972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续写词数应为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100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左右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至少使用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4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个短文中标有下划线的关键词语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续写一段，开头语已为你写好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续写完成后，请用下划线标出你所使用的关键词语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7941" y="317868"/>
            <a:ext cx="8260476" cy="918725"/>
            <a:chOff x="3237789" y="1193772"/>
            <a:chExt cx="4963993" cy="967932"/>
          </a:xfrm>
        </p:grpSpPr>
        <p:grpSp>
          <p:nvGrpSpPr>
            <p:cNvPr id="3" name="组合 2"/>
            <p:cNvGrpSpPr/>
            <p:nvPr/>
          </p:nvGrpSpPr>
          <p:grpSpPr>
            <a:xfrm>
              <a:off x="3237789" y="1193772"/>
              <a:ext cx="4963993" cy="967932"/>
              <a:chOff x="4139952" y="1170041"/>
              <a:chExt cx="4859510" cy="536519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4139952" y="1170041"/>
                <a:ext cx="4859510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圆角矩形 113"/>
              <p:cNvSpPr/>
              <p:nvPr/>
            </p:nvSpPr>
            <p:spPr>
              <a:xfrm>
                <a:off x="4716017" y="1250029"/>
                <a:ext cx="3985246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20679" y="1261741"/>
                <a:ext cx="276494" cy="37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41700" y="1391633"/>
              <a:ext cx="3888337" cy="61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原文文本解读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Text Interpretation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7311" y="2591434"/>
            <a:ext cx="2556794" cy="1552450"/>
            <a:chOff x="-1224906" y="2726345"/>
            <a:chExt cx="3808398" cy="1670271"/>
          </a:xfrm>
        </p:grpSpPr>
        <p:grpSp>
          <p:nvGrpSpPr>
            <p:cNvPr id="9" name="组合 8"/>
            <p:cNvGrpSpPr/>
            <p:nvPr/>
          </p:nvGrpSpPr>
          <p:grpSpPr>
            <a:xfrm>
              <a:off x="-1224906" y="2726345"/>
              <a:ext cx="3808398" cy="1670271"/>
              <a:chOff x="-3622999" y="319793"/>
              <a:chExt cx="9256279" cy="405958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-902683" y="319793"/>
                <a:ext cx="4000501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-3622999" y="319793"/>
                <a:ext cx="9256279" cy="40595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-1167497" y="3284417"/>
              <a:ext cx="3634467" cy="5298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Reading 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Freeform 5"/>
          <p:cNvSpPr/>
          <p:nvPr/>
        </p:nvSpPr>
        <p:spPr bwMode="auto">
          <a:xfrm>
            <a:off x="2792332" y="920578"/>
            <a:ext cx="419175" cy="501656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27939" y="1935656"/>
            <a:ext cx="8518895" cy="899131"/>
            <a:chOff x="3237789" y="2461814"/>
            <a:chExt cx="3636000" cy="967931"/>
          </a:xfrm>
        </p:grpSpPr>
        <p:grpSp>
          <p:nvGrpSpPr>
            <p:cNvPr id="15" name="组合 14"/>
            <p:cNvGrpSpPr/>
            <p:nvPr/>
          </p:nvGrpSpPr>
          <p:grpSpPr>
            <a:xfrm>
              <a:off x="3237789" y="2461814"/>
              <a:ext cx="3636000" cy="967931"/>
              <a:chOff x="4139952" y="1170041"/>
              <a:chExt cx="3559469" cy="536519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13"/>
              <p:cNvSpPr/>
              <p:nvPr/>
            </p:nvSpPr>
            <p:spPr>
              <a:xfrm>
                <a:off x="4554686" y="1243680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235473" y="1266029"/>
                <a:ext cx="272315" cy="38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702575" y="2634985"/>
              <a:ext cx="2961395" cy="62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人物性格分析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Character Analysis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27941" y="3589676"/>
            <a:ext cx="8687859" cy="909014"/>
            <a:chOff x="3249768" y="3729869"/>
            <a:chExt cx="3636000" cy="967933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9768" y="3729869"/>
              <a:ext cx="3636000" cy="967933"/>
              <a:chOff x="4139952" y="1170041"/>
              <a:chExt cx="3559469" cy="536519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圆角矩形 113"/>
              <p:cNvSpPr/>
              <p:nvPr/>
            </p:nvSpPr>
            <p:spPr>
              <a:xfrm>
                <a:off x="4521356" y="1243680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72560" y="1234909"/>
                <a:ext cx="192562" cy="38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639372" y="3936501"/>
              <a:ext cx="2939341" cy="62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华康雅宋体W9(P)" panose="02020900000000000000" pitchFamily="18" charset="-122"/>
                  <a:ea typeface="华康雅宋体W9(P)" panose="02020900000000000000" pitchFamily="18" charset="-122"/>
                  <a:cs typeface="+mn-cs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情节发展分析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Plots Analysis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86755" y="5226548"/>
            <a:ext cx="7753581" cy="978930"/>
            <a:chOff x="3277349" y="3741321"/>
            <a:chExt cx="3636000" cy="967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3277349" y="3741321"/>
              <a:ext cx="3636000" cy="967933"/>
              <a:chOff x="4166952" y="1176389"/>
              <a:chExt cx="3559469" cy="536519"/>
            </a:xfrm>
          </p:grpSpPr>
          <p:sp>
            <p:nvSpPr>
              <p:cNvPr id="29" name="圆角矩形 22"/>
              <p:cNvSpPr/>
              <p:nvPr/>
            </p:nvSpPr>
            <p:spPr>
              <a:xfrm>
                <a:off x="4166952" y="1176389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圆角矩形 113"/>
              <p:cNvSpPr/>
              <p:nvPr/>
            </p:nvSpPr>
            <p:spPr>
              <a:xfrm>
                <a:off x="4567313" y="1251512"/>
                <a:ext cx="298120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TextBox 24"/>
              <p:cNvSpPr txBox="1"/>
              <p:nvPr/>
            </p:nvSpPr>
            <p:spPr>
              <a:xfrm>
                <a:off x="4287045" y="1310351"/>
                <a:ext cx="215765" cy="354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TextBox 21"/>
            <p:cNvSpPr txBox="1"/>
            <p:nvPr/>
          </p:nvSpPr>
          <p:spPr>
            <a:xfrm>
              <a:off x="3743103" y="3936184"/>
              <a:ext cx="3153238" cy="5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续写内容预测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Prediction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5836" y="317868"/>
            <a:ext cx="8260476" cy="918725"/>
            <a:chOff x="3237789" y="1193772"/>
            <a:chExt cx="4963993" cy="967932"/>
          </a:xfrm>
        </p:grpSpPr>
        <p:grpSp>
          <p:nvGrpSpPr>
            <p:cNvPr id="4" name="组合 3"/>
            <p:cNvGrpSpPr/>
            <p:nvPr/>
          </p:nvGrpSpPr>
          <p:grpSpPr>
            <a:xfrm>
              <a:off x="3237789" y="1193772"/>
              <a:ext cx="4963993" cy="967932"/>
              <a:chOff x="4139952" y="1170041"/>
              <a:chExt cx="4859510" cy="536519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4139952" y="1170041"/>
                <a:ext cx="4859510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圆角矩形 113"/>
              <p:cNvSpPr/>
              <p:nvPr/>
            </p:nvSpPr>
            <p:spPr>
              <a:xfrm>
                <a:off x="4716017" y="1250029"/>
                <a:ext cx="3985246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TextBox 6"/>
              <p:cNvSpPr txBox="1"/>
              <p:nvPr/>
            </p:nvSpPr>
            <p:spPr>
              <a:xfrm>
                <a:off x="4320679" y="1261741"/>
                <a:ext cx="276494" cy="37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3"/>
            <p:cNvSpPr txBox="1"/>
            <p:nvPr/>
          </p:nvSpPr>
          <p:spPr>
            <a:xfrm>
              <a:off x="3841700" y="1391633"/>
              <a:ext cx="3888337" cy="616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原文文本解读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Text Interpretation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05836" y="1393618"/>
            <a:ext cx="11003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故事讲述了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主人公“我”一周前带着一把待修理的椅子拜访了邻居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有时会帮我做一些手工修理的活儿，这是他的爱好之一，但他在不久前失去了妻子，而且自己中风了，之后仍需治疗，身心俱疲的他现在过得很艰难。但他还是让我把坏了的椅子先留下（他会修的），并且在和我的聊天中他的心情好了许多。我回家后准备了食材，亲自下厨精心地为他准备了一餐，这让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很感动（他以为没人会关心他了）。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续写：一周后，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登门拜访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….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6007674" y="5320146"/>
            <a:ext cx="3084946" cy="86821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“我”和</a:t>
            </a:r>
            <a:r>
              <a:rPr lang="en-US" altLang="zh-CN" dirty="0" smtClean="0"/>
              <a:t>Jeff</a:t>
            </a:r>
            <a:r>
              <a:rPr lang="zh-CN" altLang="en-US" dirty="0" smtClean="0"/>
              <a:t>将发生怎样的故事？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9210" y="175219"/>
            <a:ext cx="12062790" cy="659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had just poured my second cup of tea that morning and sat down to read the paper. From somewhere an inner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voice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said, “Go see Jeff and bring him the chair to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repair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Go right now.”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was such a strong need that I hurriedly dressed and carried a dining-room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chair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to his door. Jeff was a neighbor who had lost his wife a while back, and he sometimes did minor repairs for me because he enjoyed working with his hands.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knocked on his door and waited a while. I was about to walk away when he answered. He looked like he was far away in his thoughts. I felt awkward about upsetting him so early. I greeted him and then asked if he could repair my chair. He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invited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me inside. We sat in his living room. He looked very sad and not his usual self. He said he had had a stroke recently. And while he was home now, he still needed to attend physical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treatment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He had to build he strength back up. I apologized for the chair and told him I would just bring it back home. He said to leave it.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We talked for a while. He said that, before I arrived, he was seriously sad. So, my visit stopped his darkness. I listened to how hard it had been since his wife passed and how much worse it was now since the stroke. The longer we talked, the more I saw his mood lighten.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After I left his home, I went to the supermarket and gathered ingredients. I made him a lot meal I thought he would like. Carefully, I cut up vegetables and prepared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stew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him. I believe it was the best stew I ever made. I made homemade biscuits and prepared fresh fruit for dessert. I realize here might have been healthier food, but I thought a hot meal would lift his spirits. I dropped it off for him. He was glad that someone cared. Emotionally, he seemed in a better place.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594" y="348491"/>
            <a:ext cx="8518895" cy="899131"/>
            <a:chOff x="3237789" y="2461814"/>
            <a:chExt cx="3636000" cy="967931"/>
          </a:xfrm>
        </p:grpSpPr>
        <p:grpSp>
          <p:nvGrpSpPr>
            <p:cNvPr id="3" name="组合 2"/>
            <p:cNvGrpSpPr/>
            <p:nvPr/>
          </p:nvGrpSpPr>
          <p:grpSpPr>
            <a:xfrm>
              <a:off x="3237789" y="2461814"/>
              <a:ext cx="3636000" cy="967931"/>
              <a:chOff x="4139952" y="1170041"/>
              <a:chExt cx="3559469" cy="536519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圆角矩形 113"/>
              <p:cNvSpPr/>
              <p:nvPr/>
            </p:nvSpPr>
            <p:spPr>
              <a:xfrm>
                <a:off x="4554686" y="1243680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TextBox 18"/>
              <p:cNvSpPr txBox="1"/>
              <p:nvPr/>
            </p:nvSpPr>
            <p:spPr>
              <a:xfrm>
                <a:off x="4235473" y="1266029"/>
                <a:ext cx="272315" cy="38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" name="TextBox 15"/>
            <p:cNvSpPr txBox="1"/>
            <p:nvPr/>
          </p:nvSpPr>
          <p:spPr>
            <a:xfrm>
              <a:off x="3702575" y="2634985"/>
              <a:ext cx="2961395" cy="62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人物性格分析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Character Analysis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5526157" y="2534478"/>
            <a:ext cx="5297556" cy="2981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327374" y="2549388"/>
            <a:ext cx="2342854" cy="49198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26164" y="1183164"/>
            <a:ext cx="1172818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Me  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8601" y="3923920"/>
            <a:ext cx="8285296" cy="149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372672" y="3488635"/>
            <a:ext cx="1304806" cy="45019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18652" y="6312997"/>
            <a:ext cx="5058393" cy="149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7425064" y="5862803"/>
            <a:ext cx="1304806" cy="45019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810804" y="2865388"/>
            <a:ext cx="251657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polite, careful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61277" y="5240594"/>
            <a:ext cx="4744583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warm-hearted, considerate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210" y="175219"/>
            <a:ext cx="12062790" cy="659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had just poured my second cup of tea that morning and sat down to read the paper. From somewhere an inner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voice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said, “Go see Jeff and bring him the chair to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repair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Go right now.”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was such a strong need that I hurriedly dressed and carried a dining-room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chair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to his door. Jeff was a neighbor who had lost his wife a while back, and he sometimes did minor repairs for me because he enjoyed working with his hands.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 knocked on his door and waited a while. I was about to walk away when he answered. He looked like he was far away in his thoughts. I felt awkward about upsetting him so early. I greeted him and then asked if he could repair my chair. He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invited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me inside. We sat in his living room. He looked very sad and not his usual self. He said he had had a stroke recently. And while he was home now, he still needed to attend physical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treatment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 He had to build he strength back up. I apologized for the chair and told him I would just bring it back home. He said to leave it.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We talked for a while. He said that, before I arrived, he was seriously sad. So, my visit stopped his darkness. I listened to how hard it had been since his wife passed and how much worse it was now since the stroke. The longer we talked, the more I saw his mood lighten.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After I left his home, I went to the supermarket and gathered ingredients. I made him a lot meal I thought he would like. Carefully, I cut up vegetables and prepared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stew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him. I believe it was the best stew I ever made. I made homemade biscuits and prepared fresh fruit for dessert. I realize here might have been healthier food, but I thought a hot meal would lift his spirits. I dropped it off for him. He was glad that someone cared. Emotionally, he seemed in a better place.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164" y="527182"/>
            <a:ext cx="141135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Jeff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38123" y="1503931"/>
            <a:ext cx="5058393" cy="149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7295322" y="884583"/>
            <a:ext cx="1849213" cy="6193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21975" y="3240157"/>
            <a:ext cx="4717773" cy="149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528387" y="2468218"/>
            <a:ext cx="1092769" cy="7868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939748" y="357905"/>
            <a:ext cx="228797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enthusiastic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4393" y="1880069"/>
            <a:ext cx="5428051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(recently) in low spirit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情绪低落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603515" y="3606229"/>
            <a:ext cx="9759703" cy="80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6876758" y="2924089"/>
            <a:ext cx="1029820" cy="6821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906578" y="2403289"/>
            <a:ext cx="228797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ill and weak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8563760" y="3967699"/>
            <a:ext cx="2472538" cy="67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9144535" y="3974413"/>
            <a:ext cx="829901" cy="56676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167235" y="4397692"/>
            <a:ext cx="4918504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considerate, selfless, tough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1143000" y="6737952"/>
            <a:ext cx="9143832" cy="67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4939748" y="6076362"/>
            <a:ext cx="871346" cy="6509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167235" y="5526996"/>
            <a:ext cx="3267619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sensitive, grateful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0" grpId="0" animBg="1"/>
      <p:bldP spid="27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6594" y="348491"/>
            <a:ext cx="8518895" cy="899131"/>
            <a:chOff x="3237789" y="2461814"/>
            <a:chExt cx="3636000" cy="967931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2461814"/>
              <a:ext cx="3636000" cy="967931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554686" y="1243680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TextBox 18"/>
              <p:cNvSpPr txBox="1"/>
              <p:nvPr/>
            </p:nvSpPr>
            <p:spPr>
              <a:xfrm>
                <a:off x="4235473" y="1266029"/>
                <a:ext cx="272315" cy="38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15"/>
            <p:cNvSpPr txBox="1"/>
            <p:nvPr/>
          </p:nvSpPr>
          <p:spPr>
            <a:xfrm>
              <a:off x="3702575" y="2634985"/>
              <a:ext cx="2961395" cy="62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人物性格分析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华康雅宋体W9(P)" panose="02020900000000000000" pitchFamily="18" charset="-122"/>
                  <a:cs typeface="Arial" panose="020B0604020202020204" pitchFamily="34" charset="0"/>
                </a:rPr>
                <a:t>Character Analysis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华康雅宋体W9(P)" panose="020209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25742" y="1811062"/>
            <a:ext cx="113509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</a:t>
            </a: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polite, careful, warm-hearted, considerate</a:t>
            </a:r>
            <a:endParaRPr kumimoji="0" lang="en-US" altLang="zh-CN" sz="36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-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-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Jeff: enthusiastic, (recently) in low spirit, ill and 	weak, considerate, selfless, tough, sensitive, 	grateful</a:t>
            </a:r>
            <a:endParaRPr kumimoji="0" lang="zh-CN" altLang="en-US" sz="36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12362</Words>
  <Application>WPS 演示</Application>
  <PresentationFormat>宽屏</PresentationFormat>
  <Paragraphs>242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字魂105号-简雅黑</vt:lpstr>
      <vt:lpstr>华文新魏</vt:lpstr>
      <vt:lpstr>黑体</vt:lpstr>
      <vt:lpstr>华光隶书_CNKI</vt:lpstr>
      <vt:lpstr>等线</vt:lpstr>
      <vt:lpstr>Times New Roman</vt:lpstr>
      <vt:lpstr>Calibri</vt:lpstr>
      <vt:lpstr>Arial Unicode MS</vt:lpstr>
      <vt:lpstr>微软雅黑</vt:lpstr>
      <vt:lpstr>华康雅宋体W9(P)</vt:lpstr>
      <vt:lpstr>Calibri</vt:lpstr>
      <vt:lpstr>Arial Black</vt:lpstr>
      <vt:lpstr>隶书</vt:lpstr>
      <vt:lpstr>Arial Unicode MS</vt:lpstr>
      <vt:lpstr>等线 Light</vt:lpstr>
      <vt:lpstr>High Tower Text</vt:lpstr>
      <vt:lpstr>Calibri Light</vt:lpstr>
      <vt:lpstr>HelveticaNeue</vt:lpstr>
      <vt:lpstr>Corbel</vt:lpstr>
      <vt:lpstr>1_Office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Q1: Did Jeff bring anything? How would I react?</vt:lpstr>
      <vt:lpstr>Q2: How was Jeff’s physical and mental state?</vt:lpstr>
      <vt:lpstr>Q3: What did Jeff say?</vt:lpstr>
      <vt:lpstr>Q4: What was in my mind? </vt:lpstr>
      <vt:lpstr>❋ Some impressive sentences to end the story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24147</cp:lastModifiedBy>
  <cp:revision>16</cp:revision>
  <dcterms:created xsi:type="dcterms:W3CDTF">2022-06-27T04:25:00Z</dcterms:created>
  <dcterms:modified xsi:type="dcterms:W3CDTF">2022-06-28T08:43:51Z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