
<file path=[Content_Types].xml><?xml version="1.0" encoding="utf-8"?>
<Types xmlns="http://schemas.openxmlformats.org/package/2006/content-types">
  <Default Extension="png" ContentType="image/png"/>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6" r:id="rId3"/>
  </p:sldMasterIdLst>
  <p:notesMasterIdLst>
    <p:notesMasterId r:id="rId7"/>
  </p:notesMasterIdLst>
  <p:sldIdLst>
    <p:sldId id="524" r:id="rId4"/>
    <p:sldId id="256" r:id="rId5"/>
    <p:sldId id="501" r:id="rId6"/>
    <p:sldId id="502" r:id="rId8"/>
    <p:sldId id="503" r:id="rId9"/>
    <p:sldId id="504" r:id="rId10"/>
    <p:sldId id="505" r:id="rId11"/>
    <p:sldId id="506" r:id="rId12"/>
    <p:sldId id="507" r:id="rId13"/>
    <p:sldId id="508" r:id="rId14"/>
    <p:sldId id="509" r:id="rId15"/>
    <p:sldId id="486" r:id="rId16"/>
    <p:sldId id="487" r:id="rId17"/>
    <p:sldId id="488" r:id="rId18"/>
    <p:sldId id="489" r:id="rId19"/>
    <p:sldId id="491" r:id="rId20"/>
    <p:sldId id="257" r:id="rId21"/>
    <p:sldId id="441" r:id="rId22"/>
    <p:sldId id="316" r:id="rId23"/>
    <p:sldId id="480" r:id="rId24"/>
    <p:sldId id="417" r:id="rId25"/>
    <p:sldId id="261" r:id="rId26"/>
    <p:sldId id="359" r:id="rId27"/>
    <p:sldId id="276" r:id="rId28"/>
    <p:sldId id="327" r:id="rId2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3" name="Shape 253"/>
          <p:cNvSpPr/>
          <p:nvPr>
            <p:ph type="sldImg"/>
          </p:nvPr>
        </p:nvSpPr>
        <p:spPr>
          <a:xfrm>
            <a:off x="1143000" y="685800"/>
            <a:ext cx="4572000" cy="3429000"/>
          </a:xfrm>
          <a:prstGeom prst="rect">
            <a:avLst/>
          </a:prstGeom>
        </p:spPr>
        <p:txBody>
          <a:bodyPr/>
          <a:lstStyle/>
          <a:p/>
        </p:txBody>
      </p:sp>
      <p:sp>
        <p:nvSpPr>
          <p:cNvPr id="254" name="Shape 254"/>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panose="020F0502020204030204"/>
      </a:defRPr>
    </a:lvl1pPr>
    <a:lvl2pPr indent="228600" latinLnBrk="0">
      <a:defRPr sz="1200">
        <a:latin typeface="+mj-lt"/>
        <a:ea typeface="+mj-ea"/>
        <a:cs typeface="+mj-cs"/>
        <a:sym typeface="Calibri" panose="020F0502020204030204"/>
      </a:defRPr>
    </a:lvl2pPr>
    <a:lvl3pPr indent="457200" latinLnBrk="0">
      <a:defRPr sz="1200">
        <a:latin typeface="+mj-lt"/>
        <a:ea typeface="+mj-ea"/>
        <a:cs typeface="+mj-cs"/>
        <a:sym typeface="Calibri" panose="020F0502020204030204"/>
      </a:defRPr>
    </a:lvl3pPr>
    <a:lvl4pPr indent="685800" latinLnBrk="0">
      <a:defRPr sz="1200">
        <a:latin typeface="+mj-lt"/>
        <a:ea typeface="+mj-ea"/>
        <a:cs typeface="+mj-cs"/>
        <a:sym typeface="Calibri" panose="020F0502020204030204"/>
      </a:defRPr>
    </a:lvl4pPr>
    <a:lvl5pPr indent="914400" latinLnBrk="0">
      <a:defRPr sz="1200">
        <a:latin typeface="+mj-lt"/>
        <a:ea typeface="+mj-ea"/>
        <a:cs typeface="+mj-cs"/>
        <a:sym typeface="Calibri" panose="020F0502020204030204"/>
      </a:defRPr>
    </a:lvl5pPr>
    <a:lvl6pPr indent="1143000" latinLnBrk="0">
      <a:defRPr sz="1200">
        <a:latin typeface="+mj-lt"/>
        <a:ea typeface="+mj-ea"/>
        <a:cs typeface="+mj-cs"/>
        <a:sym typeface="Calibri" panose="020F0502020204030204"/>
      </a:defRPr>
    </a:lvl6pPr>
    <a:lvl7pPr indent="1371600" latinLnBrk="0">
      <a:defRPr sz="1200">
        <a:latin typeface="+mj-lt"/>
        <a:ea typeface="+mj-ea"/>
        <a:cs typeface="+mj-cs"/>
        <a:sym typeface="Calibri" panose="020F0502020204030204"/>
      </a:defRPr>
    </a:lvl7pPr>
    <a:lvl8pPr indent="1600200" latinLnBrk="0">
      <a:defRPr sz="1200">
        <a:latin typeface="+mj-lt"/>
        <a:ea typeface="+mj-ea"/>
        <a:cs typeface="+mj-cs"/>
        <a:sym typeface="Calibri" panose="020F0502020204030204"/>
      </a:defRPr>
    </a:lvl8pPr>
    <a:lvl9pPr indent="1828800" latinLnBrk="0">
      <a:defRPr sz="1200">
        <a:latin typeface="+mj-lt"/>
        <a:ea typeface="+mj-ea"/>
        <a:cs typeface="+mj-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11" name="标题文本"/>
          <p:cNvSpPr txBox="1"/>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12" name="正文级别 1…"/>
          <p:cNvSpPr txBox="1"/>
          <p:nvPr>
            <p:ph type="body" sz="quarter" idx="1" hasCustomPrompt="1"/>
          </p:nvPr>
        </p:nvSpPr>
        <p:spPr>
          <a:xfrm>
            <a:off x="1524000" y="3602037"/>
            <a:ext cx="9144000" cy="1655782"/>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p>
          <a:p>
            <a:pPr lvl="2"/>
          </a:p>
          <a:p>
            <a:pPr lvl="3"/>
          </a:p>
          <a:p>
            <a:pPr lvl="4"/>
          </a:p>
        </p:txBody>
      </p:sp>
      <p:sp>
        <p:nvSpPr>
          <p:cNvPr id="13"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92" name="标题文本"/>
          <p:cNvSpPr txBox="1"/>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93" name="正文级别 1…"/>
          <p:cNvSpPr txBox="1"/>
          <p:nvPr>
            <p:ph type="body" sz="quarter" idx="1" hasCustomPrompt="1"/>
          </p:nvPr>
        </p:nvSpPr>
        <p:spPr>
          <a:xfrm>
            <a:off x="1524000" y="3602037"/>
            <a:ext cx="9144000" cy="1655782"/>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p>
          <a:p>
            <a:pPr lvl="2"/>
          </a:p>
          <a:p>
            <a:pPr lvl="3"/>
          </a:p>
          <a:p>
            <a:pPr lvl="4"/>
          </a:p>
        </p:txBody>
      </p:sp>
      <p:sp>
        <p:nvSpPr>
          <p:cNvPr id="94"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01" name="标题文本"/>
          <p:cNvSpPr txBox="1"/>
          <p:nvPr>
            <p:ph type="title" hasCustomPrompt="1"/>
          </p:nvPr>
        </p:nvSpPr>
        <p:spPr>
          <a:prstGeom prst="rect">
            <a:avLst/>
          </a:prstGeom>
        </p:spPr>
        <p:txBody>
          <a:bodyPr/>
          <a:lstStyle/>
          <a:p>
            <a:r>
              <a:t>标题文本</a:t>
            </a:r>
          </a:p>
        </p:txBody>
      </p:sp>
      <p:sp>
        <p:nvSpPr>
          <p:cNvPr id="102" name="正文级别 1…"/>
          <p:cNvSpPr txBox="1"/>
          <p:nvPr>
            <p:ph type="body" idx="1" hasCustomPrompt="1"/>
          </p:nvPr>
        </p:nvSpPr>
        <p:spPr>
          <a:prstGeom prst="rect">
            <a:avLst/>
          </a:prstGeom>
        </p:spPr>
        <p:txBody>
          <a:bodyPr/>
          <a:lstStyle/>
          <a:p>
            <a:r>
              <a:t>正文级别 1</a:t>
            </a:r>
          </a:p>
          <a:p>
            <a:pPr lvl="1"/>
          </a:p>
          <a:p>
            <a:pPr lvl="2"/>
          </a:p>
          <a:p>
            <a:pPr lvl="3"/>
          </a:p>
          <a:p>
            <a:pPr lvl="4"/>
          </a:p>
        </p:txBody>
      </p:sp>
      <p:sp>
        <p:nvSpPr>
          <p:cNvPr id="103"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10" name="标题文本"/>
          <p:cNvSpPr txBox="1"/>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111" name="正文级别 1…"/>
          <p:cNvSpPr txBox="1"/>
          <p:nvPr>
            <p:ph type="body" sz="quarter" idx="1" hasCustomPrompt="1"/>
          </p:nvPr>
        </p:nvSpPr>
        <p:spPr>
          <a:xfrm>
            <a:off x="831850" y="4589462"/>
            <a:ext cx="10515600" cy="1500207"/>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p>
          <a:p>
            <a:pPr lvl="2"/>
          </a:p>
          <a:p>
            <a:pPr lvl="3"/>
          </a:p>
          <a:p>
            <a:pPr lvl="4"/>
          </a:p>
        </p:txBody>
      </p:sp>
      <p:sp>
        <p:nvSpPr>
          <p:cNvPr id="112"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119" name="标题文本"/>
          <p:cNvSpPr txBox="1"/>
          <p:nvPr>
            <p:ph type="title" hasCustomPrompt="1"/>
          </p:nvPr>
        </p:nvSpPr>
        <p:spPr>
          <a:prstGeom prst="rect">
            <a:avLst/>
          </a:prstGeom>
        </p:spPr>
        <p:txBody>
          <a:bodyPr/>
          <a:lstStyle/>
          <a:p>
            <a:r>
              <a:t>标题文本</a:t>
            </a:r>
          </a:p>
        </p:txBody>
      </p:sp>
      <p:sp>
        <p:nvSpPr>
          <p:cNvPr id="120" name="正文级别 1…"/>
          <p:cNvSpPr txBox="1"/>
          <p:nvPr>
            <p:ph type="body" sz="half" idx="1" hasCustomPrompt="1"/>
          </p:nvPr>
        </p:nvSpPr>
        <p:spPr>
          <a:xfrm>
            <a:off x="838200" y="1825625"/>
            <a:ext cx="5181600" cy="4351338"/>
          </a:xfrm>
          <a:prstGeom prst="rect">
            <a:avLst/>
          </a:prstGeom>
        </p:spPr>
        <p:txBody>
          <a:bodyPr/>
          <a:lstStyle/>
          <a:p>
            <a:r>
              <a:t>正文级别 1</a:t>
            </a:r>
          </a:p>
          <a:p>
            <a:pPr lvl="1"/>
          </a:p>
          <a:p>
            <a:pPr lvl="2"/>
          </a:p>
          <a:p>
            <a:pPr lvl="3"/>
          </a:p>
          <a:p>
            <a:pPr lvl="4"/>
          </a:p>
        </p:txBody>
      </p:sp>
      <p:sp>
        <p:nvSpPr>
          <p:cNvPr id="121"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128" name="标题文本"/>
          <p:cNvSpPr txBox="1"/>
          <p:nvPr>
            <p:ph type="title" hasCustomPrompt="1"/>
          </p:nvPr>
        </p:nvSpPr>
        <p:spPr>
          <a:xfrm>
            <a:off x="839787" y="365125"/>
            <a:ext cx="10515601" cy="1325563"/>
          </a:xfrm>
          <a:prstGeom prst="rect">
            <a:avLst/>
          </a:prstGeom>
        </p:spPr>
        <p:txBody>
          <a:bodyPr/>
          <a:lstStyle/>
          <a:p>
            <a:r>
              <a:t>标题文本</a:t>
            </a:r>
          </a:p>
        </p:txBody>
      </p:sp>
      <p:sp>
        <p:nvSpPr>
          <p:cNvPr id="129" name="正文级别 1…"/>
          <p:cNvSpPr txBox="1"/>
          <p:nvPr>
            <p:ph type="body" sz="quarter" idx="1" hasCustomPrompt="1"/>
          </p:nvPr>
        </p:nvSpPr>
        <p:spPr>
          <a:xfrm>
            <a:off x="839787" y="1681163"/>
            <a:ext cx="5157790" cy="823932"/>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p>
          <a:p>
            <a:pPr lvl="2"/>
          </a:p>
          <a:p>
            <a:pPr lvl="3"/>
          </a:p>
          <a:p>
            <a:pPr lvl="4"/>
          </a:p>
        </p:txBody>
      </p:sp>
      <p:sp>
        <p:nvSpPr>
          <p:cNvPr id="130" name="文本占位符 4"/>
          <p:cNvSpPr/>
          <p:nvPr>
            <p:ph type="body" sz="quarter" idx="21"/>
          </p:nvPr>
        </p:nvSpPr>
        <p:spPr>
          <a:xfrm>
            <a:off x="6172200" y="1681163"/>
            <a:ext cx="5183188" cy="823914"/>
          </a:xfrm>
          <a:prstGeom prst="rect">
            <a:avLst/>
          </a:prstGeom>
        </p:spPr>
        <p:txBody>
          <a:bodyPr anchor="b"/>
          <a:lstStyle/>
          <a:p/>
        </p:txBody>
      </p:sp>
      <p:sp>
        <p:nvSpPr>
          <p:cNvPr id="131"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138" name="标题文本"/>
          <p:cNvSpPr txBox="1"/>
          <p:nvPr>
            <p:ph type="title" hasCustomPrompt="1"/>
          </p:nvPr>
        </p:nvSpPr>
        <p:spPr>
          <a:prstGeom prst="rect">
            <a:avLst/>
          </a:prstGeom>
        </p:spPr>
        <p:txBody>
          <a:bodyPr/>
          <a:lstStyle/>
          <a:p>
            <a:r>
              <a:t>标题文本</a:t>
            </a:r>
          </a:p>
        </p:txBody>
      </p:sp>
      <p:sp>
        <p:nvSpPr>
          <p:cNvPr id="139"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6"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153" name="标题文本"/>
          <p:cNvSpPr txBox="1"/>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54" name="正文级别 1…"/>
          <p:cNvSpPr txBox="1"/>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p>
          <a:p>
            <a:pPr lvl="2"/>
          </a:p>
          <a:p>
            <a:pPr lvl="3"/>
          </a:p>
          <a:p>
            <a:pPr lvl="4"/>
          </a:p>
        </p:txBody>
      </p:sp>
      <p:sp>
        <p:nvSpPr>
          <p:cNvPr id="155" name="文本占位符 3"/>
          <p:cNvSpPr/>
          <p:nvPr>
            <p:ph type="body" sz="quarter" idx="21"/>
          </p:nvPr>
        </p:nvSpPr>
        <p:spPr>
          <a:xfrm>
            <a:off x="839787" y="2057400"/>
            <a:ext cx="3932238" cy="3811588"/>
          </a:xfrm>
          <a:prstGeom prst="rect">
            <a:avLst/>
          </a:prstGeom>
        </p:spPr>
        <p:txBody>
          <a:bodyPr/>
          <a:lstStyle/>
          <a:p/>
        </p:txBody>
      </p:sp>
      <p:sp>
        <p:nvSpPr>
          <p:cNvPr id="156"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163" name="标题文本"/>
          <p:cNvSpPr txBox="1"/>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64" name="图片占位符 2"/>
          <p:cNvSpPr/>
          <p:nvPr>
            <p:ph type="pic" sz="half" idx="21"/>
          </p:nvPr>
        </p:nvSpPr>
        <p:spPr>
          <a:xfrm>
            <a:off x="5183187" y="987425"/>
            <a:ext cx="6172204" cy="4873625"/>
          </a:xfrm>
          <a:prstGeom prst="rect">
            <a:avLst/>
          </a:prstGeom>
        </p:spPr>
        <p:txBody>
          <a:bodyPr lIns="91439" tIns="45719" rIns="91439" bIns="45719">
            <a:noAutofit/>
          </a:bodyPr>
          <a:lstStyle/>
          <a:p/>
        </p:txBody>
      </p:sp>
      <p:sp>
        <p:nvSpPr>
          <p:cNvPr id="165" name="正文级别 1…"/>
          <p:cNvSpPr txBox="1"/>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p>
          <a:p>
            <a:pPr lvl="2"/>
          </a:p>
          <a:p>
            <a:pPr lvl="3"/>
          </a:p>
          <a:p>
            <a:pPr lvl="4"/>
          </a:p>
        </p:txBody>
      </p:sp>
      <p:sp>
        <p:nvSpPr>
          <p:cNvPr id="166"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173" name="标题文本"/>
          <p:cNvSpPr txBox="1"/>
          <p:nvPr>
            <p:ph type="title" hasCustomPrompt="1"/>
          </p:nvPr>
        </p:nvSpPr>
        <p:spPr>
          <a:xfrm>
            <a:off x="1524000" y="1122362"/>
            <a:ext cx="9144000" cy="2387601"/>
          </a:xfrm>
          <a:prstGeom prst="rect">
            <a:avLst/>
          </a:prstGeom>
        </p:spPr>
        <p:txBody>
          <a:bodyPr lIns="45719" tIns="45719" rIns="45719" bIns="45719" anchor="b"/>
          <a:lstStyle>
            <a:lvl1pPr algn="ctr">
              <a:defRPr sz="6000"/>
            </a:lvl1pPr>
          </a:lstStyle>
          <a:p>
            <a:r>
              <a:t>标题文本</a:t>
            </a:r>
          </a:p>
        </p:txBody>
      </p:sp>
      <p:sp>
        <p:nvSpPr>
          <p:cNvPr id="174" name="正文级别 1…"/>
          <p:cNvSpPr txBox="1"/>
          <p:nvPr>
            <p:ph type="body" sz="quarter" idx="1" hasCustomPrompt="1"/>
          </p:nvPr>
        </p:nvSpPr>
        <p:spPr>
          <a:xfrm>
            <a:off x="1524000" y="3602037"/>
            <a:ext cx="9144000" cy="1655763"/>
          </a:xfrm>
          <a:prstGeom prst="rect">
            <a:avLst/>
          </a:prstGeom>
        </p:spPr>
        <p:txBody>
          <a:bodyPr lIns="45719" tIns="45719" rIns="45719" bIns="45719"/>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175"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0" name="标题文本"/>
          <p:cNvSpPr txBox="1"/>
          <p:nvPr>
            <p:ph type="title" hasCustomPrompt="1"/>
          </p:nvPr>
        </p:nvSpPr>
        <p:spPr>
          <a:prstGeom prst="rect">
            <a:avLst/>
          </a:prstGeom>
        </p:spPr>
        <p:txBody>
          <a:bodyPr/>
          <a:lstStyle/>
          <a:p>
            <a:r>
              <a:t>标题文本</a:t>
            </a:r>
          </a:p>
        </p:txBody>
      </p:sp>
      <p:sp>
        <p:nvSpPr>
          <p:cNvPr id="21" name="正文级别 1…"/>
          <p:cNvSpPr txBox="1"/>
          <p:nvPr>
            <p:ph type="body" idx="1" hasCustomPrompt="1"/>
          </p:nvPr>
        </p:nvSpPr>
        <p:spPr>
          <a:prstGeom prst="rect">
            <a:avLst/>
          </a:prstGeom>
        </p:spPr>
        <p:txBody>
          <a:bodyPr/>
          <a:lstStyle/>
          <a:p>
            <a:r>
              <a:t>正文级别 1</a:t>
            </a:r>
          </a:p>
          <a:p>
            <a:pPr lvl="1"/>
          </a:p>
          <a:p>
            <a:pPr lvl="2"/>
          </a:p>
          <a:p>
            <a:pPr lvl="3"/>
          </a:p>
          <a:p>
            <a:pPr lvl="4"/>
          </a:p>
        </p:txBody>
      </p:sp>
      <p:sp>
        <p:nvSpPr>
          <p:cNvPr id="22"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82" name="标题文本"/>
          <p:cNvSpPr txBox="1"/>
          <p:nvPr>
            <p:ph type="title" hasCustomPrompt="1"/>
          </p:nvPr>
        </p:nvSpPr>
        <p:spPr>
          <a:prstGeom prst="rect">
            <a:avLst/>
          </a:prstGeom>
        </p:spPr>
        <p:txBody>
          <a:bodyPr lIns="45719" tIns="45719" rIns="45719" bIns="45719"/>
          <a:lstStyle/>
          <a:p>
            <a:r>
              <a:t>标题文本</a:t>
            </a:r>
          </a:p>
        </p:txBody>
      </p:sp>
      <p:sp>
        <p:nvSpPr>
          <p:cNvPr id="183" name="正文级别 1…"/>
          <p:cNvSpPr txBox="1"/>
          <p:nvPr>
            <p:ph type="body" idx="1" hasCustomPrompt="1"/>
          </p:nvPr>
        </p:nvSpPr>
        <p:spPr>
          <a:prstGeom prst="rect">
            <a:avLst/>
          </a:prstGeom>
        </p:spPr>
        <p:txBody>
          <a:bodyPr lIns="45719" tIns="45719" rIns="45719" bIns="45719"/>
          <a:lstStyle/>
          <a:p>
            <a:r>
              <a:t>正文级别 1</a:t>
            </a:r>
          </a:p>
          <a:p>
            <a:pPr lvl="1"/>
            <a:r>
              <a:t>正文级别 2</a:t>
            </a:r>
          </a:p>
          <a:p>
            <a:pPr lvl="2"/>
            <a:r>
              <a:t>正文级别 3</a:t>
            </a:r>
          </a:p>
          <a:p>
            <a:pPr lvl="3"/>
            <a:r>
              <a:t>正文级别 4</a:t>
            </a:r>
          </a:p>
          <a:p>
            <a:pPr lvl="4"/>
            <a:r>
              <a:t>正文级别 5</a:t>
            </a:r>
          </a:p>
        </p:txBody>
      </p:sp>
      <p:sp>
        <p:nvSpPr>
          <p:cNvPr id="184"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91" name="标题文本"/>
          <p:cNvSpPr txBox="1"/>
          <p:nvPr>
            <p:ph type="title" hasCustomPrompt="1"/>
          </p:nvPr>
        </p:nvSpPr>
        <p:spPr>
          <a:xfrm>
            <a:off x="831850" y="1709738"/>
            <a:ext cx="10515600" cy="2852737"/>
          </a:xfrm>
          <a:prstGeom prst="rect">
            <a:avLst/>
          </a:prstGeom>
        </p:spPr>
        <p:txBody>
          <a:bodyPr lIns="45719" tIns="45719" rIns="45719" bIns="45719" anchor="b"/>
          <a:lstStyle>
            <a:lvl1pPr>
              <a:defRPr sz="6000"/>
            </a:lvl1pPr>
          </a:lstStyle>
          <a:p>
            <a:r>
              <a:t>标题文本</a:t>
            </a:r>
          </a:p>
        </p:txBody>
      </p:sp>
      <p:sp>
        <p:nvSpPr>
          <p:cNvPr id="192" name="正文级别 1…"/>
          <p:cNvSpPr txBox="1"/>
          <p:nvPr>
            <p:ph type="body" sz="quarter" idx="1" hasCustomPrompt="1"/>
          </p:nvPr>
        </p:nvSpPr>
        <p:spPr>
          <a:xfrm>
            <a:off x="831850" y="4589462"/>
            <a:ext cx="10515600" cy="1500188"/>
          </a:xfrm>
          <a:prstGeom prst="rect">
            <a:avLst/>
          </a:prstGeom>
        </p:spPr>
        <p:txBody>
          <a:bodyPr lIns="45719" tIns="45719" rIns="45719" bIns="45719"/>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193"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200" name="标题文本"/>
          <p:cNvSpPr txBox="1"/>
          <p:nvPr>
            <p:ph type="title" hasCustomPrompt="1"/>
          </p:nvPr>
        </p:nvSpPr>
        <p:spPr>
          <a:prstGeom prst="rect">
            <a:avLst/>
          </a:prstGeom>
        </p:spPr>
        <p:txBody>
          <a:bodyPr lIns="45719" tIns="45719" rIns="45719" bIns="45719"/>
          <a:lstStyle/>
          <a:p>
            <a:r>
              <a:t>标题文本</a:t>
            </a:r>
          </a:p>
        </p:txBody>
      </p:sp>
      <p:sp>
        <p:nvSpPr>
          <p:cNvPr id="201" name="正文级别 1…"/>
          <p:cNvSpPr txBox="1"/>
          <p:nvPr>
            <p:ph type="body" sz="half" idx="1" hasCustomPrompt="1"/>
          </p:nvPr>
        </p:nvSpPr>
        <p:spPr>
          <a:xfrm>
            <a:off x="838200" y="1825625"/>
            <a:ext cx="5181600" cy="4351338"/>
          </a:xfrm>
          <a:prstGeom prst="rect">
            <a:avLst/>
          </a:prstGeom>
        </p:spPr>
        <p:txBody>
          <a:bodyPr lIns="45719" tIns="45719" rIns="45719" bIns="45719"/>
          <a:lstStyle/>
          <a:p>
            <a:r>
              <a:t>正文级别 1</a:t>
            </a:r>
          </a:p>
          <a:p>
            <a:pPr lvl="1"/>
            <a:r>
              <a:t>正文级别 2</a:t>
            </a:r>
          </a:p>
          <a:p>
            <a:pPr lvl="2"/>
            <a:r>
              <a:t>正文级别 3</a:t>
            </a:r>
          </a:p>
          <a:p>
            <a:pPr lvl="3"/>
            <a:r>
              <a:t>正文级别 4</a:t>
            </a:r>
          </a:p>
          <a:p>
            <a:pPr lvl="4"/>
            <a:r>
              <a:t>正文级别 5</a:t>
            </a:r>
          </a:p>
        </p:txBody>
      </p:sp>
      <p:sp>
        <p:nvSpPr>
          <p:cNvPr id="202"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209" name="标题文本"/>
          <p:cNvSpPr txBox="1"/>
          <p:nvPr>
            <p:ph type="title" hasCustomPrompt="1"/>
          </p:nvPr>
        </p:nvSpPr>
        <p:spPr>
          <a:xfrm>
            <a:off x="839787" y="365125"/>
            <a:ext cx="10515601" cy="1325563"/>
          </a:xfrm>
          <a:prstGeom prst="rect">
            <a:avLst/>
          </a:prstGeom>
        </p:spPr>
        <p:txBody>
          <a:bodyPr lIns="45719" tIns="45719" rIns="45719" bIns="45719"/>
          <a:lstStyle/>
          <a:p>
            <a:r>
              <a:t>标题文本</a:t>
            </a:r>
          </a:p>
        </p:txBody>
      </p:sp>
      <p:sp>
        <p:nvSpPr>
          <p:cNvPr id="210" name="正文级别 1…"/>
          <p:cNvSpPr txBox="1"/>
          <p:nvPr>
            <p:ph type="body" sz="quarter" idx="1" hasCustomPrompt="1"/>
          </p:nvPr>
        </p:nvSpPr>
        <p:spPr>
          <a:xfrm>
            <a:off x="839787" y="1681163"/>
            <a:ext cx="5157789" cy="823913"/>
          </a:xfrm>
          <a:prstGeom prst="rect">
            <a:avLst/>
          </a:prstGeom>
        </p:spPr>
        <p:txBody>
          <a:bodyPr lIns="45719" tIns="45719" rIns="45719" bIns="45719"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正文级别 1</a:t>
            </a:r>
          </a:p>
          <a:p>
            <a:pPr lvl="1"/>
            <a:r>
              <a:t>正文级别 2</a:t>
            </a:r>
          </a:p>
          <a:p>
            <a:pPr lvl="2"/>
            <a:r>
              <a:t>正文级别 3</a:t>
            </a:r>
          </a:p>
          <a:p>
            <a:pPr lvl="3"/>
            <a:r>
              <a:t>正文级别 4</a:t>
            </a:r>
          </a:p>
          <a:p>
            <a:pPr lvl="4"/>
            <a:r>
              <a:t>正文级别 5</a:t>
            </a:r>
          </a:p>
        </p:txBody>
      </p:sp>
      <p:sp>
        <p:nvSpPr>
          <p:cNvPr id="211" name="文本占位符 4"/>
          <p:cNvSpPr/>
          <p:nvPr>
            <p:ph type="body" sz="quarter" idx="21"/>
          </p:nvPr>
        </p:nvSpPr>
        <p:spPr>
          <a:xfrm>
            <a:off x="6172200" y="1681163"/>
            <a:ext cx="5183188" cy="823913"/>
          </a:xfrm>
          <a:prstGeom prst="rect">
            <a:avLst/>
          </a:prstGeom>
        </p:spPr>
        <p:txBody>
          <a:bodyPr lIns="45719" tIns="45719" rIns="45719" bIns="45719" anchor="b"/>
          <a:lstStyle/>
          <a:p>
            <a:pPr marL="0" indent="0">
              <a:buSzTx/>
              <a:buFontTx/>
              <a:buNone/>
              <a:defRPr sz="2400" b="1"/>
            </a:pPr>
          </a:p>
        </p:txBody>
      </p:sp>
      <p:sp>
        <p:nvSpPr>
          <p:cNvPr id="212"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219" name="标题文本"/>
          <p:cNvSpPr txBox="1"/>
          <p:nvPr>
            <p:ph type="title" hasCustomPrompt="1"/>
          </p:nvPr>
        </p:nvSpPr>
        <p:spPr>
          <a:prstGeom prst="rect">
            <a:avLst/>
          </a:prstGeom>
        </p:spPr>
        <p:txBody>
          <a:bodyPr lIns="45719" tIns="45719" rIns="45719" bIns="45719"/>
          <a:lstStyle/>
          <a:p>
            <a:r>
              <a:t>标题文本</a:t>
            </a:r>
          </a:p>
        </p:txBody>
      </p:sp>
      <p:sp>
        <p:nvSpPr>
          <p:cNvPr id="220"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227"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234" name="标题文本"/>
          <p:cNvSpPr txBox="1"/>
          <p:nvPr>
            <p:ph type="title" hasCustomPrompt="1"/>
          </p:nvPr>
        </p:nvSpPr>
        <p:spPr>
          <a:xfrm>
            <a:off x="839787" y="457200"/>
            <a:ext cx="3932239" cy="1600200"/>
          </a:xfrm>
          <a:prstGeom prst="rect">
            <a:avLst/>
          </a:prstGeom>
        </p:spPr>
        <p:txBody>
          <a:bodyPr lIns="45719" tIns="45719" rIns="45719" bIns="45719" anchor="b"/>
          <a:lstStyle>
            <a:lvl1pPr>
              <a:defRPr sz="3200"/>
            </a:lvl1pPr>
          </a:lstStyle>
          <a:p>
            <a:r>
              <a:t>标题文本</a:t>
            </a:r>
          </a:p>
        </p:txBody>
      </p:sp>
      <p:sp>
        <p:nvSpPr>
          <p:cNvPr id="235" name="正文级别 1…"/>
          <p:cNvSpPr txBox="1"/>
          <p:nvPr>
            <p:ph type="body" sz="half" idx="1" hasCustomPrompt="1"/>
          </p:nvPr>
        </p:nvSpPr>
        <p:spPr>
          <a:xfrm>
            <a:off x="5183187" y="987425"/>
            <a:ext cx="6172201" cy="4873625"/>
          </a:xfrm>
          <a:prstGeom prst="rect">
            <a:avLst/>
          </a:prstGeom>
        </p:spPr>
        <p:txBody>
          <a:bodyPr lIns="45719" tIns="45719" rIns="45719" bIns="45719"/>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r>
              <a:t>正文级别 2</a:t>
            </a:r>
          </a:p>
          <a:p>
            <a:pPr lvl="2"/>
            <a:r>
              <a:t>正文级别 3</a:t>
            </a:r>
          </a:p>
          <a:p>
            <a:pPr lvl="3"/>
            <a:r>
              <a:t>正文级别 4</a:t>
            </a:r>
          </a:p>
          <a:p>
            <a:pPr lvl="4"/>
            <a:r>
              <a:t>正文级别 5</a:t>
            </a:r>
          </a:p>
        </p:txBody>
      </p:sp>
      <p:sp>
        <p:nvSpPr>
          <p:cNvPr id="236" name="文本占位符 3"/>
          <p:cNvSpPr/>
          <p:nvPr>
            <p:ph type="body" sz="quarter" idx="21"/>
          </p:nvPr>
        </p:nvSpPr>
        <p:spPr>
          <a:xfrm>
            <a:off x="839787" y="2057400"/>
            <a:ext cx="3932238" cy="3811588"/>
          </a:xfrm>
          <a:prstGeom prst="rect">
            <a:avLst/>
          </a:prstGeom>
        </p:spPr>
        <p:txBody>
          <a:bodyPr lIns="45719" tIns="45719" rIns="45719" bIns="45719"/>
          <a:lstStyle/>
          <a:p>
            <a:pPr marL="0" indent="0">
              <a:buSzTx/>
              <a:buFontTx/>
              <a:buNone/>
              <a:defRPr sz="1600"/>
            </a:pPr>
          </a:p>
        </p:txBody>
      </p:sp>
      <p:sp>
        <p:nvSpPr>
          <p:cNvPr id="237"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244" name="标题文本"/>
          <p:cNvSpPr txBox="1"/>
          <p:nvPr>
            <p:ph type="title" hasCustomPrompt="1"/>
          </p:nvPr>
        </p:nvSpPr>
        <p:spPr>
          <a:xfrm>
            <a:off x="839787" y="457200"/>
            <a:ext cx="3932239" cy="1600200"/>
          </a:xfrm>
          <a:prstGeom prst="rect">
            <a:avLst/>
          </a:prstGeom>
        </p:spPr>
        <p:txBody>
          <a:bodyPr lIns="45719" tIns="45719" rIns="45719" bIns="45719" anchor="b"/>
          <a:lstStyle>
            <a:lvl1pPr>
              <a:defRPr sz="3200"/>
            </a:lvl1pPr>
          </a:lstStyle>
          <a:p>
            <a:r>
              <a:t>标题文本</a:t>
            </a:r>
          </a:p>
        </p:txBody>
      </p:sp>
      <p:sp>
        <p:nvSpPr>
          <p:cNvPr id="245" name="图片占位符 2"/>
          <p:cNvSpPr/>
          <p:nvPr>
            <p:ph type="pic" sz="half" idx="21"/>
          </p:nvPr>
        </p:nvSpPr>
        <p:spPr>
          <a:xfrm>
            <a:off x="5183187" y="987425"/>
            <a:ext cx="6172201" cy="4873625"/>
          </a:xfrm>
          <a:prstGeom prst="rect">
            <a:avLst/>
          </a:prstGeom>
        </p:spPr>
        <p:txBody>
          <a:bodyPr lIns="91439" tIns="45719" rIns="91439" bIns="45719">
            <a:noAutofit/>
          </a:bodyPr>
          <a:lstStyle/>
          <a:p/>
        </p:txBody>
      </p:sp>
      <p:sp>
        <p:nvSpPr>
          <p:cNvPr id="246" name="正文级别 1…"/>
          <p:cNvSpPr txBox="1"/>
          <p:nvPr>
            <p:ph type="body" sz="quarter" idx="1" hasCustomPrompt="1"/>
          </p:nvPr>
        </p:nvSpPr>
        <p:spPr>
          <a:xfrm>
            <a:off x="839787" y="2057400"/>
            <a:ext cx="3932239" cy="3811588"/>
          </a:xfrm>
          <a:prstGeom prst="rect">
            <a:avLst/>
          </a:prstGeom>
        </p:spPr>
        <p:txBody>
          <a:bodyPr lIns="45719" tIns="45719" rIns="45719" bIns="45719"/>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正文级别 1</a:t>
            </a:r>
          </a:p>
          <a:p>
            <a:pPr lvl="1"/>
            <a:r>
              <a:t>正文级别 2</a:t>
            </a:r>
          </a:p>
          <a:p>
            <a:pPr lvl="2"/>
            <a:r>
              <a:t>正文级别 3</a:t>
            </a:r>
          </a:p>
          <a:p>
            <a:pPr lvl="3"/>
            <a:r>
              <a:t>正文级别 4</a:t>
            </a:r>
          </a:p>
          <a:p>
            <a:pPr lvl="4"/>
            <a:r>
              <a:t>正文级别 5</a:t>
            </a:r>
          </a:p>
        </p:txBody>
      </p:sp>
      <p:sp>
        <p:nvSpPr>
          <p:cNvPr id="247"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29" name="标题文本"/>
          <p:cNvSpPr txBox="1"/>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30" name="正文级别 1…"/>
          <p:cNvSpPr txBox="1"/>
          <p:nvPr>
            <p:ph type="body" sz="quarter" idx="1" hasCustomPrompt="1"/>
          </p:nvPr>
        </p:nvSpPr>
        <p:spPr>
          <a:xfrm>
            <a:off x="831850" y="4589462"/>
            <a:ext cx="10515600" cy="1500207"/>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p>
          <a:p>
            <a:pPr lvl="2"/>
          </a:p>
          <a:p>
            <a:pPr lvl="3"/>
          </a:p>
          <a:p>
            <a:pPr lvl="4"/>
          </a:p>
        </p:txBody>
      </p:sp>
      <p:sp>
        <p:nvSpPr>
          <p:cNvPr id="31"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8" name="标题文本"/>
          <p:cNvSpPr txBox="1"/>
          <p:nvPr>
            <p:ph type="title" hasCustomPrompt="1"/>
          </p:nvPr>
        </p:nvSpPr>
        <p:spPr>
          <a:prstGeom prst="rect">
            <a:avLst/>
          </a:prstGeom>
        </p:spPr>
        <p:txBody>
          <a:bodyPr/>
          <a:lstStyle/>
          <a:p>
            <a:r>
              <a:t>标题文本</a:t>
            </a:r>
          </a:p>
        </p:txBody>
      </p:sp>
      <p:sp>
        <p:nvSpPr>
          <p:cNvPr id="39" name="正文级别 1…"/>
          <p:cNvSpPr txBox="1"/>
          <p:nvPr>
            <p:ph type="body" sz="half" idx="1" hasCustomPrompt="1"/>
          </p:nvPr>
        </p:nvSpPr>
        <p:spPr>
          <a:xfrm>
            <a:off x="838200" y="1825625"/>
            <a:ext cx="5181600" cy="4351338"/>
          </a:xfrm>
          <a:prstGeom prst="rect">
            <a:avLst/>
          </a:prstGeom>
        </p:spPr>
        <p:txBody>
          <a:bodyPr/>
          <a:lstStyle/>
          <a:p>
            <a:r>
              <a:t>正文级别 1</a:t>
            </a:r>
          </a:p>
          <a:p>
            <a:pPr lvl="1"/>
          </a:p>
          <a:p>
            <a:pPr lvl="2"/>
          </a:p>
          <a:p>
            <a:pPr lvl="3"/>
          </a:p>
          <a:p>
            <a:pPr lvl="4"/>
          </a:p>
        </p:txBody>
      </p:sp>
      <p:sp>
        <p:nvSpPr>
          <p:cNvPr id="40"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47" name="标题文本"/>
          <p:cNvSpPr txBox="1"/>
          <p:nvPr>
            <p:ph type="title" hasCustomPrompt="1"/>
          </p:nvPr>
        </p:nvSpPr>
        <p:spPr>
          <a:xfrm>
            <a:off x="839787" y="365125"/>
            <a:ext cx="10515601" cy="1325563"/>
          </a:xfrm>
          <a:prstGeom prst="rect">
            <a:avLst/>
          </a:prstGeom>
        </p:spPr>
        <p:txBody>
          <a:bodyPr/>
          <a:lstStyle/>
          <a:p>
            <a:r>
              <a:t>标题文本</a:t>
            </a:r>
          </a:p>
        </p:txBody>
      </p:sp>
      <p:sp>
        <p:nvSpPr>
          <p:cNvPr id="48" name="正文级别 1…"/>
          <p:cNvSpPr txBox="1"/>
          <p:nvPr>
            <p:ph type="body" sz="quarter" idx="1" hasCustomPrompt="1"/>
          </p:nvPr>
        </p:nvSpPr>
        <p:spPr>
          <a:xfrm>
            <a:off x="839787" y="1681163"/>
            <a:ext cx="5157790" cy="823932"/>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p>
          <a:p>
            <a:pPr lvl="2"/>
          </a:p>
          <a:p>
            <a:pPr lvl="3"/>
          </a:p>
          <a:p>
            <a:pPr lvl="4"/>
          </a:p>
        </p:txBody>
      </p:sp>
      <p:sp>
        <p:nvSpPr>
          <p:cNvPr id="49" name="文本占位符 4"/>
          <p:cNvSpPr/>
          <p:nvPr>
            <p:ph type="body" sz="quarter" idx="21"/>
          </p:nvPr>
        </p:nvSpPr>
        <p:spPr>
          <a:xfrm>
            <a:off x="6172200" y="1681163"/>
            <a:ext cx="5183188" cy="823914"/>
          </a:xfrm>
          <a:prstGeom prst="rect">
            <a:avLst/>
          </a:prstGeom>
        </p:spPr>
        <p:txBody>
          <a:bodyPr anchor="b"/>
          <a:lstStyle/>
          <a:p/>
        </p:txBody>
      </p:sp>
      <p:sp>
        <p:nvSpPr>
          <p:cNvPr id="50"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57" name="标题文本"/>
          <p:cNvSpPr txBox="1"/>
          <p:nvPr>
            <p:ph type="title" hasCustomPrompt="1"/>
          </p:nvPr>
        </p:nvSpPr>
        <p:spPr>
          <a:prstGeom prst="rect">
            <a:avLst/>
          </a:prstGeom>
        </p:spPr>
        <p:txBody>
          <a:bodyPr/>
          <a:lstStyle/>
          <a:p>
            <a:r>
              <a:t>标题文本</a:t>
            </a:r>
          </a:p>
        </p:txBody>
      </p:sp>
      <p:sp>
        <p:nvSpPr>
          <p:cNvPr id="58"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65"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72" name="标题文本"/>
          <p:cNvSpPr txBox="1"/>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73" name="正文级别 1…"/>
          <p:cNvSpPr txBox="1"/>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p>
          <a:p>
            <a:pPr lvl="2"/>
          </a:p>
          <a:p>
            <a:pPr lvl="3"/>
          </a:p>
          <a:p>
            <a:pPr lvl="4"/>
          </a:p>
        </p:txBody>
      </p:sp>
      <p:sp>
        <p:nvSpPr>
          <p:cNvPr id="74" name="文本占位符 3"/>
          <p:cNvSpPr/>
          <p:nvPr>
            <p:ph type="body" sz="quarter" idx="21"/>
          </p:nvPr>
        </p:nvSpPr>
        <p:spPr>
          <a:xfrm>
            <a:off x="839787" y="2057400"/>
            <a:ext cx="3932238" cy="3811588"/>
          </a:xfrm>
          <a:prstGeom prst="rect">
            <a:avLst/>
          </a:prstGeom>
        </p:spPr>
        <p:txBody>
          <a:bodyPr/>
          <a:lstStyle/>
          <a:p/>
        </p:txBody>
      </p:sp>
      <p:sp>
        <p:nvSpPr>
          <p:cNvPr id="75"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82" name="标题文本"/>
          <p:cNvSpPr txBox="1"/>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83" name="图片占位符 2"/>
          <p:cNvSpPr/>
          <p:nvPr>
            <p:ph type="pic" sz="half" idx="21"/>
          </p:nvPr>
        </p:nvSpPr>
        <p:spPr>
          <a:xfrm>
            <a:off x="5183187" y="987425"/>
            <a:ext cx="6172204" cy="4873625"/>
          </a:xfrm>
          <a:prstGeom prst="rect">
            <a:avLst/>
          </a:prstGeom>
        </p:spPr>
        <p:txBody>
          <a:bodyPr lIns="91439" tIns="45719" rIns="91439" bIns="45719">
            <a:noAutofit/>
          </a:bodyPr>
          <a:lstStyle/>
          <a:p/>
        </p:txBody>
      </p:sp>
      <p:sp>
        <p:nvSpPr>
          <p:cNvPr id="84" name="正文级别 1…"/>
          <p:cNvSpPr txBox="1"/>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p>
          <a:p>
            <a:pPr lvl="2"/>
          </a:p>
          <a:p>
            <a:pPr lvl="3"/>
          </a:p>
          <a:p>
            <a:pPr lvl="4"/>
          </a:p>
        </p:txBody>
      </p:sp>
      <p:sp>
        <p:nvSpPr>
          <p:cNvPr id="85"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9" Type="http://schemas.openxmlformats.org/officeDocument/2006/relationships/theme" Target="../theme/theme1.xml"/><Relationship Id="rId28" Type="http://schemas.openxmlformats.org/officeDocument/2006/relationships/image" Target="../media/image1.png"/><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p:nvPr>
            <p:ph type="title" hasCustomPrompt="1"/>
          </p:nvPr>
        </p:nvSpPr>
        <p:spPr>
          <a:xfrm>
            <a:off x="838200" y="365125"/>
            <a:ext cx="10515600" cy="1325563"/>
          </a:xfrm>
          <a:prstGeom prst="rect">
            <a:avLst/>
          </a:prstGeom>
          <a:ln w="12700">
            <a:miter lim="400000"/>
          </a:ln>
        </p:spPr>
        <p:txBody>
          <a:bodyPr lIns="45718" tIns="45718" rIns="45718" bIns="45718" anchor="ctr">
            <a:normAutofit/>
          </a:bodyPr>
          <a:lstStyle/>
          <a:p>
            <a:r>
              <a:t>标题文本</a:t>
            </a:r>
          </a:p>
        </p:txBody>
      </p:sp>
      <p:sp>
        <p:nvSpPr>
          <p:cNvPr id="3" name="正文级别 1…"/>
          <p:cNvSpPr txBox="1"/>
          <p:nvPr>
            <p:ph type="body" idx="1" hasCustomPrompt="1"/>
          </p:nvPr>
        </p:nvSpPr>
        <p:spPr>
          <a:xfrm>
            <a:off x="838200" y="1825625"/>
            <a:ext cx="10515600" cy="4351338"/>
          </a:xfrm>
          <a:prstGeom prst="rect">
            <a:avLst/>
          </a:prstGeom>
          <a:ln w="12700">
            <a:miter lim="400000"/>
          </a:ln>
        </p:spPr>
        <p:txBody>
          <a:bodyPr lIns="45718" tIns="45718" rIns="45718" bIns="45718">
            <a:normAutofit/>
          </a:bodyPr>
          <a:lstStyle/>
          <a:p>
            <a:r>
              <a:t>正文级别 1</a:t>
            </a:r>
          </a:p>
          <a:p>
            <a:pPr lvl="1"/>
          </a:p>
          <a:p>
            <a:pPr lvl="2"/>
          </a:p>
          <a:p>
            <a:pPr lvl="3"/>
          </a:p>
          <a:p>
            <a:pPr lvl="4"/>
          </a:p>
        </p:txBody>
      </p:sp>
      <p:sp>
        <p:nvSpPr>
          <p:cNvPr id="4" name="幻灯片编号"/>
          <p:cNvSpPr txBox="1"/>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rPr/>
            </a:fld>
            <a:endParaRPr/>
          </a:p>
        </p:txBody>
      </p:sp>
      <p:pic>
        <p:nvPicPr>
          <p:cNvPr id="12" name="图片 11" descr="水印"/>
          <p:cNvPicPr>
            <a:picLocks noChangeAspect="1"/>
          </p:cNvPicPr>
          <p:nvPr userDrawn="1"/>
        </p:nvPicPr>
        <p:blipFill>
          <a:blip r:embed="rId28"/>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ransition spd="med"/>
  <p:txStyles>
    <p:titleStyle>
      <a:lvl1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1pPr>
      <a:lvl2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2pPr>
      <a:lvl3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3pPr>
      <a:lvl4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4pPr>
      <a:lvl5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5pPr>
      <a:lvl6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6pPr>
      <a:lvl7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7pPr>
      <a:lvl8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8pPr>
      <a:lvl9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9pPr>
    </p:titleStyle>
    <p:body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5pPr>
      <a:lvl6pPr marL="26416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6pPr>
      <a:lvl7pPr marL="30988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7pPr>
      <a:lvl8pPr marL="35560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8pPr>
      <a:lvl9pPr marL="4013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9pPr>
    </p:bodyStyle>
    <p:otherStyle>
      <a:lvl1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1pPr>
      <a:lvl2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2pPr>
      <a:lvl3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3pPr>
      <a:lvl4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4pPr>
      <a:lvl5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5pPr>
      <a:lvl6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6pPr>
      <a:lvl7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7pPr>
      <a:lvl8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8pPr>
      <a:lvl9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tags" Target="../tags/tag7.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10.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image" Target="../media/image11.png"/><Relationship Id="rId3" Type="http://schemas.openxmlformats.org/officeDocument/2006/relationships/tags" Target="../tags/tag11.xml"/><Relationship Id="rId2" Type="http://schemas.microsoft.com/office/2007/relationships/media" Target="../media/media1.mp4"/><Relationship Id="rId1" Type="http://schemas.openxmlformats.org/officeDocument/2006/relationships/video" Target="../media/media1.mp4"/></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media/media2.mp3"/></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9.xml"/><Relationship Id="rId2" Type="http://schemas.openxmlformats.org/officeDocument/2006/relationships/image" Target="../media/image4.pn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846455"/>
            <a:ext cx="12098655" cy="44577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1</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wield</a:t>
            </a:r>
            <a:r>
              <a:rPr lang="en-US" altLang="zh-CN" sz="2800"/>
              <a:t>: </a:t>
            </a:r>
            <a:r>
              <a:rPr sz="2800">
                <a:latin typeface="Times New Roman" panose="02020603050405020304" charset="0"/>
                <a:ea typeface="华文中宋" panose="02010600040101010101" charset="-122"/>
                <a:cs typeface="Times New Roman" panose="02020603050405020304" charset="0"/>
              </a:rPr>
              <a:t>to hold sth, ready to use it as a weapon or tool </a:t>
            </a:r>
            <a:r>
              <a:rPr lang="zh-CN" sz="2800">
                <a:latin typeface="Times New Roman" panose="02020603050405020304" charset="0"/>
                <a:ea typeface="华文中宋" panose="02010600040101010101" charset="-122"/>
                <a:cs typeface="Times New Roman" panose="02020603050405020304" charset="0"/>
              </a:rPr>
              <a:t>拿着</a:t>
            </a:r>
            <a:r>
              <a:rPr sz="2800">
                <a:latin typeface="Times New Roman" panose="02020603050405020304" charset="0"/>
                <a:ea typeface="华文中宋" panose="02010600040101010101" charset="-122"/>
                <a:cs typeface="Times New Roman" panose="02020603050405020304" charset="0"/>
              </a:rPr>
              <a:t>（武器、工具等）</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The man moved toward them, wielding a stick.                                                  </a:t>
            </a:r>
            <a:r>
              <a:rPr lang="en-US" altLang="zh-CN" sz="2800">
                <a:latin typeface="华文中宋" panose="02010600040101010101" charset="-122"/>
                <a:ea typeface="华文中宋" panose="02010600040101010101" charset="-122"/>
                <a:cs typeface="华文中宋" panose="02010600040101010101" charset="-122"/>
              </a:rPr>
              <a:t>那人挥舞着一根棍子朝他们走过来。</a:t>
            </a:r>
            <a:endParaRPr lang="en-US" altLang="zh-CN" sz="2800">
              <a:latin typeface="华文中宋" panose="02010600040101010101" charset="-122"/>
              <a:ea typeface="华文中宋" panose="02010600040101010101" charset="-122"/>
              <a:cs typeface="华文中宋" panose="02010600040101010101" charset="-122"/>
            </a:endParaRPr>
          </a:p>
          <a:p>
            <a:pPr marL="457200" indent="-457200" algn="l">
              <a:lnSpc>
                <a:spcPct val="90000"/>
              </a:lnSpc>
              <a:spcBef>
                <a:spcPts val="1000"/>
              </a:spcBef>
              <a:buClrTx/>
              <a:buSzTx/>
              <a:buFont typeface="Wingdings" panose="05000000000000000000" charset="0"/>
              <a:buChar char="ü"/>
            </a:pPr>
            <a:endParaRPr lang="en-US" altLang="zh-CN" sz="2800">
              <a:latin typeface="华文中宋" panose="02010600040101010101" charset="-122"/>
              <a:ea typeface="华文中宋" panose="02010600040101010101" charset="-122"/>
              <a:cs typeface="华文中宋" panose="02010600040101010101" charset="-122"/>
            </a:endParaRPr>
          </a:p>
          <a:p>
            <a:pPr marL="457200" indent="-457200" algn="l">
              <a:lnSpc>
                <a:spcPct val="90000"/>
              </a:lnSpc>
              <a:spcBef>
                <a:spcPts val="1000"/>
              </a:spcBef>
              <a:buClrTx/>
              <a:buSzTx/>
              <a:buFont typeface="Wingdings" panose="05000000000000000000" charset="0"/>
              <a:buChar char="ü"/>
            </a:pPr>
            <a:endParaRPr lang="en-US" altLang="zh-CN" sz="2800">
              <a:latin typeface="华文中宋" panose="02010600040101010101" charset="-122"/>
              <a:ea typeface="华文中宋" panose="02010600040101010101" charset="-122"/>
              <a:cs typeface="华文中宋" panose="02010600040101010101" charset="-122"/>
            </a:endParaRPr>
          </a:p>
          <a:p>
            <a:pPr marL="457200" indent="-457200" algn="l">
              <a:lnSpc>
                <a:spcPct val="90000"/>
              </a:lnSpc>
              <a:spcBef>
                <a:spcPts val="1000"/>
              </a:spcBef>
              <a:buClrTx/>
              <a:buSzTx/>
              <a:buFont typeface="Wingdings" panose="05000000000000000000" charset="0"/>
              <a:buChar char="ü"/>
            </a:pPr>
            <a:endParaRPr lang="en-US" altLang="zh-CN" sz="2800">
              <a:latin typeface="华文中宋" panose="02010600040101010101" charset="-122"/>
              <a:ea typeface="华文中宋" panose="02010600040101010101" charset="-122"/>
              <a:cs typeface="华文中宋" panose="02010600040101010101" charset="-122"/>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2</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3333FF"/>
                </a:solidFill>
                <a:latin typeface="Times New Roman" panose="02020603050405020304" charset="0"/>
                <a:cs typeface="Times New Roman" panose="02020603050405020304" charset="0"/>
                <a:sym typeface="+mn-ea"/>
              </a:rPr>
              <a:t>adjoining</a:t>
            </a:r>
            <a:r>
              <a:rPr lang="en-US" altLang="zh-CN" sz="2800">
                <a:latin typeface="Times New Roman" panose="02020603050405020304" charset="0"/>
                <a:ea typeface="华文中宋" panose="02010600040101010101" charset="-122"/>
                <a:cs typeface="Times New Roman" panose="02020603050405020304" charset="0"/>
                <a:sym typeface="+mn-ea"/>
              </a:rPr>
              <a:t>: near, next to, or touching 邻近的；毗连的</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sym typeface="+mn-ea"/>
              </a:rPr>
              <a:t>His colleagues rushed him to a room in the adjoining hotel.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同事们急忙把他送到隔壁旅馆的一个房间。    </a:t>
            </a:r>
            <a:r>
              <a:rPr lang="en-US" altLang="zh-CN" sz="3200">
                <a:latin typeface="Times New Roman" panose="02020603050405020304" charset="0"/>
                <a:cs typeface="Times New Roman" panose="02020603050405020304" charset="0"/>
                <a:sym typeface="+mn-ea"/>
              </a:rPr>
              <a:t> </a:t>
            </a:r>
            <a:endParaRPr lang="en-US" altLang="zh-CN" sz="2800">
              <a:latin typeface="华文中宋" panose="02010600040101010101" charset="-122"/>
              <a:ea typeface="华文中宋" panose="02010600040101010101" charset="-122"/>
              <a:cs typeface="华文中宋" panose="02010600040101010101" charset="-122"/>
            </a:endParaRPr>
          </a:p>
        </p:txBody>
      </p:sp>
      <p:sp>
        <p:nvSpPr>
          <p:cNvPr id="1048606" name="文本框 4"/>
          <p:cNvSpPr txBox="1"/>
          <p:nvPr/>
        </p:nvSpPr>
        <p:spPr>
          <a:xfrm>
            <a:off x="269240" y="243141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2924810"/>
            <a:ext cx="10553700"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He was attacked by a man wielding a knife. </a:t>
            </a:r>
            <a:endParaRPr sz="3000">
              <a:solidFill>
                <a:srgbClr val="FF0000"/>
              </a:solidFill>
              <a:latin typeface="Times New Roman" panose="02020603050405020304" charset="0"/>
              <a:cs typeface="Times New Roman" panose="02020603050405020304" charset="0"/>
            </a:endParaRPr>
          </a:p>
        </p:txBody>
      </p:sp>
      <p:cxnSp>
        <p:nvCxnSpPr>
          <p:cNvPr id="3145729" name="直接连接符 11"/>
          <p:cNvCxnSpPr/>
          <p:nvPr/>
        </p:nvCxnSpPr>
        <p:spPr>
          <a:xfrm flipV="1">
            <a:off x="320675" y="3469640"/>
            <a:ext cx="6888480" cy="273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76212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2431415"/>
            <a:ext cx="7515225" cy="521970"/>
          </a:xfrm>
          <a:prstGeom prst="rect">
            <a:avLst/>
          </a:prstGeom>
          <a:noFill/>
        </p:spPr>
        <p:txBody>
          <a:bodyPr wrap="square" rtlCol="0" anchor="t">
            <a:spAutoFit/>
          </a:bodyPr>
          <a:p>
            <a:r>
              <a:rPr lang="zh-CN" altLang="en-US" sz="2800">
                <a:ea typeface="华文中宋" panose="02010600040101010101" charset="-122"/>
              </a:rPr>
              <a:t>他遭到一名持刀男子的袭击。</a:t>
            </a:r>
            <a:endParaRPr lang="zh-CN" altLang="en-US" sz="2800">
              <a:ea typeface="华文中宋" panose="02010600040101010101" charset="-122"/>
            </a:endParaRPr>
          </a:p>
        </p:txBody>
      </p:sp>
      <p:sp>
        <p:nvSpPr>
          <p:cNvPr id="2" name="文本框 1"/>
          <p:cNvSpPr txBox="1"/>
          <p:nvPr/>
        </p:nvSpPr>
        <p:spPr>
          <a:xfrm>
            <a:off x="113030" y="5362575"/>
            <a:ext cx="1626870" cy="521970"/>
          </a:xfrm>
          <a:prstGeom prst="rect">
            <a:avLst/>
          </a:prstGeom>
          <a:solidFill>
            <a:srgbClr val="0070C0"/>
          </a:solidFill>
        </p:spPr>
        <p:txBody>
          <a:bodyPr wrap="square" rtlCol="0">
            <a:spAutoFit/>
          </a:bodyPr>
          <a:p>
            <a:r>
              <a:rPr kumimoji="1" lang="zh-CN" sz="2800" b="1" dirty="0">
                <a:solidFill>
                  <a:schemeClr val="lt1"/>
                </a:solidFill>
              </a:rPr>
              <a:t>翻译句子</a:t>
            </a:r>
            <a:endParaRPr kumimoji="1" lang="zh-CN" sz="2800" b="1" dirty="0">
              <a:solidFill>
                <a:schemeClr val="lt1"/>
              </a:solidFill>
            </a:endParaRPr>
          </a:p>
        </p:txBody>
      </p:sp>
      <p:sp>
        <p:nvSpPr>
          <p:cNvPr id="4" name="文本框 2"/>
          <p:cNvSpPr txBox="1"/>
          <p:nvPr/>
        </p:nvSpPr>
        <p:spPr>
          <a:xfrm>
            <a:off x="113030" y="5865495"/>
            <a:ext cx="8563610" cy="553085"/>
          </a:xfrm>
          <a:prstGeom prst="rect">
            <a:avLst/>
          </a:prstGeom>
          <a:noFill/>
        </p:spPr>
        <p:txBody>
          <a:bodyPr wrap="square" rtlCol="0">
            <a:spAutoFit/>
          </a:bodyPr>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She ducked into the adjoining room as we came in. </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5" name="文本框 7"/>
          <p:cNvSpPr txBox="1"/>
          <p:nvPr/>
        </p:nvSpPr>
        <p:spPr>
          <a:xfrm>
            <a:off x="1896110" y="5362575"/>
            <a:ext cx="7842885" cy="521970"/>
          </a:xfrm>
          <a:prstGeom prst="rect">
            <a:avLst/>
          </a:prstGeom>
          <a:noFill/>
        </p:spPr>
        <p:txBody>
          <a:bodyPr wrap="square" rtlCol="0" anchor="t">
            <a:spAutoFit/>
          </a:bodyPr>
          <a:p>
            <a:r>
              <a:rPr lang="zh-CN" altLang="en-US" sz="2800">
                <a:ea typeface="华文中宋" panose="02010600040101010101" charset="-122"/>
              </a:rPr>
              <a:t>我们进来时她转身躲进了隔壁房间。  </a:t>
            </a:r>
            <a:endParaRPr lang="zh-CN" altLang="en-US" sz="2800">
              <a:ea typeface="华文中宋" panose="02010600040101010101" charset="-122"/>
            </a:endParaRPr>
          </a:p>
        </p:txBody>
      </p:sp>
      <p:cxnSp>
        <p:nvCxnSpPr>
          <p:cNvPr id="6" name="直接连接符 8"/>
          <p:cNvCxnSpPr/>
          <p:nvPr/>
        </p:nvCxnSpPr>
        <p:spPr>
          <a:xfrm flipV="1">
            <a:off x="164465" y="6351905"/>
            <a:ext cx="7959725" cy="273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6"/>
                                        </p:tgtEl>
                                        <p:attrNameLst>
                                          <p:attrName>style.visibility</p:attrName>
                                        </p:attrNameLst>
                                      </p:cBhvr>
                                      <p:to>
                                        <p:strVal val="visible"/>
                                      </p:to>
                                    </p:set>
                                    <p:animEffect transition="in" filter="blinds(horizontal)">
                                      <p:cBhvr>
                                        <p:cTn id="12" dur="500"/>
                                        <p:tgtEl>
                                          <p:spTgt spid="1048606"/>
                                        </p:tgtEl>
                                      </p:cBhvr>
                                    </p:animEffect>
                                  </p:childTnLst>
                                </p:cTn>
                              </p:par>
                              <p:par>
                                <p:cTn id="13" presetID="22" presetClass="entr" presetSubtype="4" fill="hold" nodeType="withEffect">
                                  <p:stCondLst>
                                    <p:cond delay="0"/>
                                  </p:stCondLst>
                                  <p:childTnLst>
                                    <p:set>
                                      <p:cBhvr>
                                        <p:cTn id="14" dur="1" fill="hold">
                                          <p:stCondLst>
                                            <p:cond delay="0"/>
                                          </p:stCondLst>
                                        </p:cTn>
                                        <p:tgtEl>
                                          <p:spTgt spid="3145729"/>
                                        </p:tgtEl>
                                        <p:attrNameLst>
                                          <p:attrName>style.visibility</p:attrName>
                                        </p:attrNameLst>
                                      </p:cBhvr>
                                      <p:to>
                                        <p:strVal val="visible"/>
                                      </p:to>
                                    </p:set>
                                    <p:animEffect transition="in" filter="wipe(down)">
                                      <p:cBhvr>
                                        <p:cTn id="15" dur="500"/>
                                        <p:tgtEl>
                                          <p:spTgt spid="314572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7"/>
                                        </p:tgtEl>
                                        <p:attrNameLst>
                                          <p:attrName>style.visibility</p:attrName>
                                        </p:attrNameLst>
                                      </p:cBhvr>
                                      <p:to>
                                        <p:strVal val="visible"/>
                                      </p:to>
                                    </p:set>
                                    <p:animEffect transition="in" filter="blinds(horizontal)">
                                      <p:cBhvr>
                                        <p:cTn id="23" dur="500"/>
                                        <p:tgtEl>
                                          <p:spTgt spid="104860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3" presetClass="entr" presetSubtype="1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linds(horizont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linds(horizontal)">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6" grpId="0" bldLvl="0" animBg="1"/>
      <p:bldP spid="1048606" grpId="1" animBg="1"/>
      <p:bldP spid="1048607" grpId="0"/>
      <p:bldP spid="1048607" grpId="1"/>
      <p:bldP spid="3" grpId="0"/>
      <p:bldP spid="2" grpId="0" bldLvl="0" animBg="1"/>
      <p:bldP spid="4" grpId="0"/>
      <p:bldP spid="4" grpId="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64795" y="3374390"/>
            <a:ext cx="11800205" cy="312864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64490" y="3467100"/>
            <a:ext cx="11652250" cy="1814830"/>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Wearing body armor and wielding a semiautomatic assault-style rifle, Salvador Ramos shot his way past three armed police officers to enter Robb Elementary School in Uvalde, Texas, and opened fire in two adjoining classrooms, killing 19 third- and fourth-graders and two teachers. </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389255" y="559625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27480" y="5192395"/>
            <a:ext cx="10325100" cy="129159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身穿防弹衣、手持半自动突击步枪的Salvador Ramos穿过三名武装警察，进入得克萨斯州乌瓦尔德市的罗布小学，并在相邻的两间教室开枪，造成19名三、四年级学生和两名教师死亡。   </a:t>
            </a:r>
            <a:r>
              <a:rPr sz="2400">
                <a:latin typeface="Times New Roman" panose="02020603050405020304" charset="0"/>
                <a:ea typeface="华文中宋" panose="02010600040101010101" charset="-122"/>
                <a:cs typeface="Times New Roman" panose="02020603050405020304" charset="0"/>
              </a:rPr>
              <a:t>  </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770255"/>
            <a:ext cx="11856085" cy="238188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12115" y="868045"/>
            <a:ext cx="11708765" cy="1383665"/>
          </a:xfrm>
          <a:prstGeom prst="rect">
            <a:avLst/>
          </a:prstGeom>
          <a:noFill/>
        </p:spPr>
        <p:txBody>
          <a:bodyPr wrap="square">
            <a:spAutoFit/>
          </a:bodyPr>
          <a:lstStyle/>
          <a:p>
            <a:pPr algn="l"/>
            <a:r>
              <a:rPr lang="zh-CN" altLang="en-US" sz="2800">
                <a:latin typeface="Times New Roman" panose="02020603050405020304" charset="0"/>
                <a:cs typeface="Times New Roman" panose="02020603050405020304" charset="0"/>
                <a:sym typeface="+mn-ea"/>
              </a:rPr>
              <a:t>America</a:t>
            </a:r>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sym typeface="+mn-ea"/>
              </a:rPr>
              <a:t>s decades-long debate over gun-safety laws received a horrifying jolt of urgency this week, after an 18-year-old gunman killed 19 children and two teachers in a Texas elementary school. </a:t>
            </a:r>
            <a:endParaRPr lang="zh-CN" altLang="en-US" sz="2800">
              <a:latin typeface="Times New Roman" panose="02020603050405020304" charset="0"/>
              <a:cs typeface="Times New Roman" panose="02020603050405020304" charset="0"/>
              <a:sym typeface="+mn-ea"/>
            </a:endParaRPr>
          </a:p>
        </p:txBody>
      </p:sp>
      <p:sp>
        <p:nvSpPr>
          <p:cNvPr id="12" name="文本框 11"/>
          <p:cNvSpPr txBox="1"/>
          <p:nvPr/>
        </p:nvSpPr>
        <p:spPr>
          <a:xfrm>
            <a:off x="389255" y="236982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27480" y="2185035"/>
            <a:ext cx="10422255"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本周，一名18岁的枪手在德克萨斯州的一所小学枪杀了19名儿童和两名教师，这让美国关于枪支安全法长达数十年的争论变得更加紧迫。   </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custDataLst>
              <p:tags r:id="rId1"/>
            </p:custDataLst>
          </p:nvPr>
        </p:nvSpPr>
        <p:spPr>
          <a:xfrm>
            <a:off x="343535" y="45085"/>
            <a:ext cx="11832590" cy="1137285"/>
          </a:xfrm>
          <a:prstGeom prst="rect">
            <a:avLst/>
          </a:prstGeom>
          <a:ln w="12700">
            <a:miter lim="400000"/>
          </a:ln>
        </p:spPr>
        <p:txBody>
          <a:bodyPr wrap="square" lIns="45719" rIns="45719">
            <a:spAutoFit/>
          </a:bodyPr>
          <a:lstStyle/>
          <a:p>
            <a:pPr algn="ctr">
              <a:defRPr sz="2800" b="1">
                <a:latin typeface="+mn-lt"/>
                <a:ea typeface="+mn-ea"/>
                <a:cs typeface="+mn-cs"/>
                <a:sym typeface="Helvetica"/>
              </a:defRPr>
            </a:pPr>
            <a:r>
              <a:rPr lang="en-US" sz="3600">
                <a:latin typeface="+mj-lt"/>
                <a:cs typeface="+mj-lt"/>
              </a:rPr>
              <a:t>3</a:t>
            </a:r>
            <a:r>
              <a:rPr sz="3600">
                <a:latin typeface="+mj-lt"/>
                <a:cs typeface="+mj-lt"/>
              </a:rPr>
              <a:t>. </a:t>
            </a:r>
            <a:r>
              <a:rPr lang="en-US" sz="3600">
                <a:latin typeface="+mj-lt"/>
                <a:cs typeface="+mj-lt"/>
              </a:rPr>
              <a:t>Lessons learned from the last drought? </a:t>
            </a:r>
            <a:endParaRPr lang="en-US" sz="3600">
              <a:latin typeface="+mj-lt"/>
              <a:cs typeface="+mj-lt"/>
            </a:endParaRPr>
          </a:p>
          <a:p>
            <a:pPr algn="ctr">
              <a:defRPr sz="2800" b="1">
                <a:latin typeface="+mn-lt"/>
                <a:ea typeface="+mn-ea"/>
                <a:cs typeface="+mn-cs"/>
                <a:sym typeface="Helvetica"/>
              </a:defRPr>
            </a:pP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rPr>
              <a:t>从上次干旱中吸取了什么教训?</a:t>
            </a: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p:txBody>
      </p:sp>
      <p:sp>
        <p:nvSpPr>
          <p:cNvPr id="6" name="文本框 5"/>
          <p:cNvSpPr txBox="1"/>
          <p:nvPr/>
        </p:nvSpPr>
        <p:spPr>
          <a:xfrm>
            <a:off x="296545" y="5805170"/>
            <a:ext cx="11726545" cy="830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ctr" defTabSz="914400" rtl="0" fontAlgn="auto" latinLnBrk="0" hangingPunct="0">
              <a:lnSpc>
                <a:spcPct val="100000"/>
              </a:lnSpc>
              <a:spcBef>
                <a:spcPts val="0"/>
              </a:spcBef>
              <a:spcAft>
                <a:spcPts val="0"/>
              </a:spcAft>
              <a:buClrTx/>
              <a:buSzTx/>
              <a:buFontTx/>
              <a:buNone/>
            </a:pPr>
            <a:r>
              <a:rPr kumimoji="0" sz="2700" b="0" i="0" u="none" strike="noStrike" cap="none" spc="0" normalizeH="0" baseline="0">
                <a:ln>
                  <a:noFill/>
                </a:ln>
                <a:solidFill>
                  <a:schemeClr val="tx1"/>
                </a:solidFill>
                <a:effectLst/>
                <a:uFillTx/>
                <a:latin typeface="Times New Roman" panose="02020603050405020304" charset="0"/>
                <a:ea typeface="+mj-ea"/>
                <a:cs typeface="Times New Roman" panose="02020603050405020304" charset="0"/>
                <a:sym typeface="Calibri" panose="020F0502020204030204"/>
              </a:rPr>
              <a:t>THE WEST Branch Feather River is a tributary of Lake Oroville, which stands at 54% of capacity, a sign of the effects of the drought in the state.</a:t>
            </a:r>
            <a:endParaRPr kumimoji="0" sz="2700" b="0" i="0" u="none" strike="noStrike" cap="none" spc="0" normalizeH="0" baseline="0">
              <a:ln>
                <a:noFill/>
              </a:ln>
              <a:solidFill>
                <a:schemeClr val="tx1"/>
              </a:solidFill>
              <a:effectLst/>
              <a:uFillTx/>
              <a:latin typeface="Times New Roman" panose="02020603050405020304" charset="0"/>
              <a:ea typeface="+mj-ea"/>
              <a:cs typeface="Times New Roman" panose="02020603050405020304" charset="0"/>
              <a:sym typeface="Calibri" panose="020F0502020204030204"/>
            </a:endParaRPr>
          </a:p>
        </p:txBody>
      </p:sp>
      <p:pic>
        <p:nvPicPr>
          <p:cNvPr id="2" name="图片 3"/>
          <p:cNvPicPr>
            <a:picLocks noChangeAspect="1"/>
          </p:cNvPicPr>
          <p:nvPr>
            <p:custDataLst>
              <p:tags r:id="rId2"/>
            </p:custDataLst>
          </p:nvPr>
        </p:nvPicPr>
        <p:blipFill>
          <a:blip r:embed="rId3"/>
          <a:stretch>
            <a:fillRect/>
          </a:stretch>
        </p:blipFill>
        <p:spPr>
          <a:xfrm>
            <a:off x="343535" y="1700530"/>
            <a:ext cx="5733461" cy="3600000"/>
          </a:xfrm>
          <a:prstGeom prst="rect">
            <a:avLst/>
          </a:prstGeom>
          <a:noFill/>
          <a:ln>
            <a:noFill/>
          </a:ln>
        </p:spPr>
      </p:pic>
      <p:pic>
        <p:nvPicPr>
          <p:cNvPr id="5" name="图片 2"/>
          <p:cNvPicPr>
            <a:picLocks noChangeAspect="1"/>
          </p:cNvPicPr>
          <p:nvPr/>
        </p:nvPicPr>
        <p:blipFill>
          <a:blip r:embed="rId4"/>
          <a:srcRect b="1746"/>
          <a:stretch>
            <a:fillRect/>
          </a:stretch>
        </p:blipFill>
        <p:spPr>
          <a:xfrm>
            <a:off x="6456045" y="1700530"/>
            <a:ext cx="5331490" cy="3600000"/>
          </a:xfrm>
          <a:prstGeom prst="rect">
            <a:avLst/>
          </a:prstGeom>
          <a:noFill/>
          <a:ln>
            <a:noFill/>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836295"/>
            <a:ext cx="12192635" cy="5759450"/>
          </a:xfrm>
          <a:prstGeom prst="rect">
            <a:avLst/>
          </a:prstGeom>
          <a:noFill/>
        </p:spPr>
        <p:txBody>
          <a:bodyPr wrap="square" rtlCol="0" anchor="t">
            <a:spAutoFit/>
          </a:bodyPr>
          <a:p>
            <a:pPr eaLnBrk="1">
              <a:lnSpc>
                <a:spcPts val="2600"/>
              </a:lnSpc>
            </a:pPr>
            <a:r>
              <a:rPr lang="en-US" altLang="zh-CN"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The governor of California stood in a patch of dry brown grass as he made his </a:t>
            </a:r>
            <a:r>
              <a:rPr lang="en-US" altLang="zh-CN" sz="2500">
                <a:solidFill>
                  <a:srgbClr val="0000FF"/>
                </a:solidFill>
                <a:latin typeface="Times New Roman" panose="02020603050405020304" charset="0"/>
                <a:cs typeface="Times New Roman" panose="02020603050405020304" charset="0"/>
              </a:rPr>
              <a:t>proclamation</a:t>
            </a:r>
            <a:r>
              <a:rPr sz="2500">
                <a:latin typeface="Times New Roman" panose="02020603050405020304" charset="0"/>
                <a:cs typeface="Times New Roman" panose="02020603050405020304" charset="0"/>
              </a:rPr>
              <a:t>: “We’re in a new era. The idea of your nice little green grass getting lots of water every day — that’s going to be a thing of the past,” he said. “We’re in a </a:t>
            </a:r>
            <a:r>
              <a:rPr lang="en-US" sz="2500">
                <a:latin typeface="Times New Roman" panose="02020603050405020304" charset="0"/>
                <a:cs typeface="Times New Roman" panose="02020603050405020304" charset="0"/>
              </a:rPr>
              <a:t>_______ (</a:t>
            </a:r>
            <a:r>
              <a:rPr sz="2500">
                <a:latin typeface="Times New Roman" panose="02020603050405020304" charset="0"/>
                <a:cs typeface="Times New Roman" panose="02020603050405020304" charset="0"/>
              </a:rPr>
              <a:t>histor</a:t>
            </a:r>
            <a:r>
              <a:rPr lang="en-US" sz="2500">
                <a:latin typeface="Times New Roman" panose="02020603050405020304" charset="0"/>
                <a:cs typeface="Times New Roman" panose="02020603050405020304" charset="0"/>
              </a:rPr>
              <a:t>y)</a:t>
            </a:r>
            <a:r>
              <a:rPr sz="2500">
                <a:latin typeface="Times New Roman" panose="02020603050405020304" charset="0"/>
                <a:cs typeface="Times New Roman" panose="02020603050405020304" charset="0"/>
              </a:rPr>
              <a:t> drought, and that demands unprecedented action.” </a:t>
            </a:r>
            <a:endParaRPr sz="2500">
              <a:latin typeface="Times New Roman" panose="02020603050405020304" charset="0"/>
              <a:cs typeface="Times New Roman" panose="02020603050405020304" charset="0"/>
            </a:endParaRPr>
          </a:p>
          <a:p>
            <a:pPr eaLnBrk="1">
              <a:lnSpc>
                <a:spcPts val="26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But it wasn’t Gavin Newsom </a:t>
            </a:r>
            <a:r>
              <a:rPr lang="en-US" sz="2500">
                <a:latin typeface="Times New Roman" panose="02020603050405020304" charset="0"/>
                <a:cs typeface="Times New Roman" panose="02020603050405020304" charset="0"/>
              </a:rPr>
              <a:t>_________ (</a:t>
            </a:r>
            <a:r>
              <a:rPr sz="2500">
                <a:latin typeface="Times New Roman" panose="02020603050405020304" charset="0"/>
                <a:cs typeface="Times New Roman" panose="02020603050405020304" charset="0"/>
              </a:rPr>
              <a:t>speak</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 it was the state’s previous governor, Jerry Brown, and the year was 2015. Seven years </a:t>
            </a:r>
            <a:r>
              <a:rPr lang="en-US" sz="2500">
                <a:latin typeface="Times New Roman" panose="02020603050405020304" charset="0"/>
                <a:cs typeface="Times New Roman" panose="02020603050405020304" charset="0"/>
              </a:rPr>
              <a:t>_____ (</a:t>
            </a:r>
            <a:r>
              <a:rPr sz="2500">
                <a:latin typeface="Times New Roman" panose="02020603050405020304" charset="0"/>
                <a:cs typeface="Times New Roman" panose="02020603050405020304" charset="0"/>
              </a:rPr>
              <a:t>late</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California is once again facing urgent calls for cutbacks as heat waves, record dryness and climate change </a:t>
            </a:r>
            <a:r>
              <a:rPr lang="en-US" altLang="zh-CN" sz="2500">
                <a:solidFill>
                  <a:srgbClr val="0000FF"/>
                </a:solidFill>
                <a:latin typeface="Times New Roman" panose="02020603050405020304" charset="0"/>
                <a:cs typeface="Times New Roman" panose="02020603050405020304" charset="0"/>
              </a:rPr>
              <a:t>converge</a:t>
            </a:r>
            <a:r>
              <a:rPr sz="2500">
                <a:latin typeface="Times New Roman" panose="02020603050405020304" charset="0"/>
                <a:cs typeface="Times New Roman" panose="02020603050405020304" charset="0"/>
              </a:rPr>
              <a:t> to create </a:t>
            </a:r>
            <a:r>
              <a:rPr lang="en-US" sz="2500">
                <a:latin typeface="Times New Roman" panose="02020603050405020304" charset="0"/>
                <a:cs typeface="Times New Roman" panose="02020603050405020304" charset="0"/>
              </a:rPr>
              <a:t>_________ (</a:t>
            </a:r>
            <a:r>
              <a:rPr sz="2500">
                <a:latin typeface="Times New Roman" panose="02020603050405020304" charset="0"/>
                <a:cs typeface="Times New Roman" panose="02020603050405020304" charset="0"/>
              </a:rPr>
              <a:t>critical</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short supplies. But what has California learned </a:t>
            </a:r>
            <a:r>
              <a:rPr lang="en-US" sz="2500">
                <a:latin typeface="Times New Roman" panose="02020603050405020304" charset="0"/>
                <a:cs typeface="Times New Roman" panose="02020603050405020304" charset="0"/>
              </a:rPr>
              <a:t>______</a:t>
            </a:r>
            <a:r>
              <a:rPr sz="2500">
                <a:latin typeface="Times New Roman" panose="02020603050405020304" charset="0"/>
                <a:cs typeface="Times New Roman" panose="02020603050405020304" charset="0"/>
              </a:rPr>
              <a:t> then? </a:t>
            </a:r>
            <a:endParaRPr sz="2500">
              <a:latin typeface="Times New Roman" panose="02020603050405020304" charset="0"/>
              <a:cs typeface="Times New Roman" panose="02020603050405020304" charset="0"/>
            </a:endParaRPr>
          </a:p>
          <a:p>
            <a:pPr eaLnBrk="1">
              <a:lnSpc>
                <a:spcPts val="26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While some of the promises made during the previous drought — including greater investments in water </a:t>
            </a:r>
            <a:r>
              <a:rPr lang="en-US" altLang="zh-CN" sz="2500">
                <a:solidFill>
                  <a:srgbClr val="0000FF"/>
                </a:solidFill>
                <a:latin typeface="Times New Roman" panose="02020603050405020304" charset="0"/>
                <a:cs typeface="Times New Roman" panose="02020603050405020304" charset="0"/>
              </a:rPr>
              <a:t>capture</a:t>
            </a:r>
            <a:r>
              <a:rPr sz="2500">
                <a:latin typeface="Times New Roman" panose="02020603050405020304" charset="0"/>
                <a:cs typeface="Times New Roman" panose="02020603050405020304" charset="0"/>
              </a:rPr>
              <a:t> and recycling — </a:t>
            </a:r>
            <a:r>
              <a:rPr lang="en-US" sz="2500">
                <a:latin typeface="Times New Roman" panose="02020603050405020304" charset="0"/>
                <a:cs typeface="Times New Roman" panose="02020603050405020304" charset="0"/>
              </a:rPr>
              <a:t>__________________ (</a:t>
            </a:r>
            <a:r>
              <a:rPr sz="2500">
                <a:latin typeface="Times New Roman" panose="02020603050405020304" charset="0"/>
                <a:cs typeface="Times New Roman" panose="02020603050405020304" charset="0"/>
              </a:rPr>
              <a:t>advance</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or upheld, progress has been slow and conservation is </a:t>
            </a:r>
            <a:r>
              <a:rPr lang="en-US" altLang="zh-CN" sz="2500">
                <a:solidFill>
                  <a:srgbClr val="0000FF"/>
                </a:solidFill>
                <a:latin typeface="Times New Roman" panose="02020603050405020304" charset="0"/>
                <a:cs typeface="Times New Roman" panose="02020603050405020304" charset="0"/>
              </a:rPr>
              <a:t>slipping</a:t>
            </a:r>
            <a:r>
              <a:rPr sz="2500">
                <a:latin typeface="Times New Roman" panose="02020603050405020304" charset="0"/>
                <a:cs typeface="Times New Roman" panose="02020603050405020304" charset="0"/>
              </a:rPr>
              <a:t>. </a:t>
            </a:r>
            <a:endParaRPr sz="2500">
              <a:latin typeface="Times New Roman" panose="02020603050405020304" charset="0"/>
              <a:cs typeface="Times New Roman" panose="02020603050405020304" charset="0"/>
            </a:endParaRPr>
          </a:p>
          <a:p>
            <a:pPr eaLnBrk="1">
              <a:lnSpc>
                <a:spcPts val="26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What’s more, a rash of well drilling is still threatening the state’s groundwater supply, and fish and forests are continuing to suffer as the region </a:t>
            </a:r>
            <a:r>
              <a:rPr lang="en-US" sz="2500">
                <a:latin typeface="Times New Roman" panose="02020603050405020304" charset="0"/>
                <a:cs typeface="Times New Roman" panose="02020603050405020304" charset="0"/>
              </a:rPr>
              <a:t>______ (</a:t>
            </a:r>
            <a:r>
              <a:rPr sz="2500">
                <a:latin typeface="Times New Roman" panose="02020603050405020304" charset="0"/>
                <a:cs typeface="Times New Roman" panose="02020603050405020304" charset="0"/>
              </a:rPr>
              <a:t>grow</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drier. </a:t>
            </a:r>
            <a:endParaRPr sz="2500">
              <a:latin typeface="Times New Roman" panose="02020603050405020304" charset="0"/>
              <a:cs typeface="Times New Roman" panose="02020603050405020304" charset="0"/>
            </a:endParaRPr>
          </a:p>
          <a:p>
            <a:pPr eaLnBrk="1">
              <a:lnSpc>
                <a:spcPts val="26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“In some ways, </a:t>
            </a:r>
            <a:r>
              <a:rPr lang="en-US" sz="2500">
                <a:latin typeface="Times New Roman" panose="02020603050405020304" charset="0"/>
                <a:cs typeface="Times New Roman" panose="02020603050405020304" charset="0"/>
              </a:rPr>
              <a:t>____ </a:t>
            </a:r>
            <a:r>
              <a:rPr sz="2500">
                <a:latin typeface="Times New Roman" panose="02020603050405020304" charset="0"/>
                <a:cs typeface="Times New Roman" panose="02020603050405020304" charset="0"/>
              </a:rPr>
              <a:t> way we use water is pretty much like gambling,” said Felicia Marcus, a fellow at Stanford University’s Water in the West Program. “We’re going to have to learn </a:t>
            </a:r>
            <a:r>
              <a:rPr lang="en-US" sz="2500">
                <a:latin typeface="Times New Roman" panose="02020603050405020304" charset="0"/>
                <a:cs typeface="Times New Roman" panose="02020603050405020304" charset="0"/>
              </a:rPr>
              <a:t>_____ </a:t>
            </a:r>
            <a:r>
              <a:rPr sz="2500">
                <a:latin typeface="Times New Roman" panose="02020603050405020304" charset="0"/>
                <a:cs typeface="Times New Roman" panose="02020603050405020304" charset="0"/>
              </a:rPr>
              <a:t> to hold back in normal times to see us </a:t>
            </a:r>
            <a:r>
              <a:rPr lang="en-US" sz="2500">
                <a:latin typeface="Times New Roman" panose="02020603050405020304" charset="0"/>
                <a:cs typeface="Times New Roman" panose="02020603050405020304" charset="0"/>
              </a:rPr>
              <a:t>________ </a:t>
            </a:r>
            <a:r>
              <a:rPr sz="2500">
                <a:latin typeface="Times New Roman" panose="02020603050405020304" charset="0"/>
                <a:cs typeface="Times New Roman" panose="02020603050405020304" charset="0"/>
              </a:rPr>
              <a:t> the longer dry times — and more frequent dry times —under climate change.” </a:t>
            </a:r>
            <a:endParaRPr sz="2500">
              <a:latin typeface="Times New Roman" panose="02020603050405020304" charset="0"/>
              <a:cs typeface="Times New Roman" panose="02020603050405020304" charset="0"/>
            </a:endParaRPr>
          </a:p>
        </p:txBody>
      </p:sp>
      <p:sp>
        <p:nvSpPr>
          <p:cNvPr id="1048598" name="文本框 4"/>
          <p:cNvSpPr txBox="1"/>
          <p:nvPr/>
        </p:nvSpPr>
        <p:spPr>
          <a:xfrm>
            <a:off x="1871980" y="65405"/>
            <a:ext cx="710120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《洛杉矶时报</a:t>
            </a:r>
            <a:r>
              <a:rPr sz="2300" b="1">
                <a:solidFill>
                  <a:srgbClr val="ED7D31"/>
                </a:solidFill>
                <a:latin typeface="微软雅黑" panose="020B0503020204020204" charset="-122"/>
                <a:ea typeface="微软雅黑" panose="020B0503020204020204" charset="-122"/>
                <a:cs typeface="微软雅黑" panose="020B0503020204020204" charset="-122"/>
              </a:rPr>
              <a:t>》2022</a:t>
            </a:r>
            <a:r>
              <a:rPr lang="zh-CN" sz="2300" b="1">
                <a:solidFill>
                  <a:srgbClr val="ED7D31"/>
                </a:solidFill>
                <a:latin typeface="微软雅黑" panose="020B0503020204020204" charset="-122"/>
                <a:ea typeface="微软雅黑" panose="020B0503020204020204" charset="-122"/>
                <a:cs typeface="微软雅黑" panose="020B0503020204020204" charset="-122"/>
              </a:rPr>
              <a:t>年</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6</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16</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A1 &amp; A7</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版面</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3" name="文本框 2"/>
          <p:cNvSpPr txBox="1"/>
          <p:nvPr/>
        </p:nvSpPr>
        <p:spPr>
          <a:xfrm>
            <a:off x="10128250" y="1483360"/>
            <a:ext cx="110363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historic</a:t>
            </a:r>
            <a:endParaRPr lang="en-US" sz="2500">
              <a:solidFill>
                <a:srgbClr val="FF0000"/>
              </a:solidFill>
              <a:latin typeface="Times New Roman" panose="02020603050405020304" charset="0"/>
              <a:cs typeface="Times New Roman" panose="02020603050405020304" charset="0"/>
              <a:sym typeface="+mn-ea"/>
            </a:endParaRPr>
          </a:p>
        </p:txBody>
      </p:sp>
      <p:sp>
        <p:nvSpPr>
          <p:cNvPr id="2" name="文本框 1"/>
          <p:cNvSpPr txBox="1"/>
          <p:nvPr/>
        </p:nvSpPr>
        <p:spPr>
          <a:xfrm>
            <a:off x="4566920" y="2131695"/>
            <a:ext cx="129349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speaking </a:t>
            </a:r>
            <a:endParaRPr lang="en-US" sz="25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7103745" y="5776595"/>
            <a:ext cx="129349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through </a:t>
            </a:r>
            <a:endParaRPr lang="en-US" sz="25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271270" y="5803900"/>
            <a:ext cx="129349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how</a:t>
            </a:r>
            <a:endParaRPr lang="en-US" sz="25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2711450" y="5156200"/>
            <a:ext cx="129349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the </a:t>
            </a:r>
            <a:endParaRPr lang="en-US" sz="25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7463790" y="4796155"/>
            <a:ext cx="83375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grows </a:t>
            </a:r>
            <a:endParaRPr lang="en-US" sz="25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6137275" y="3815715"/>
            <a:ext cx="269113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have been advanced</a:t>
            </a:r>
            <a:endParaRPr sz="25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903970" y="3140075"/>
            <a:ext cx="129349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since</a:t>
            </a:r>
            <a:endParaRPr lang="en-US" sz="25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263525" y="3140075"/>
            <a:ext cx="173672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critically</a:t>
            </a:r>
            <a:endParaRPr lang="en-US" sz="2500">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6527800" y="2515870"/>
            <a:ext cx="129349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later</a:t>
            </a:r>
            <a:endParaRPr lang="en-US" sz="25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3" grpId="0" bldLvl="0" animBg="1"/>
      <p:bldP spid="2"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685800"/>
            <a:ext cx="12138660" cy="582041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proclamation</a:t>
            </a:r>
            <a:r>
              <a:rPr lang="en-US" altLang="zh-CN" sz="2800">
                <a:latin typeface="Times New Roman" panose="02020603050405020304" charset="0"/>
                <a:ea typeface="华文中宋" panose="02010600040101010101" charset="-122"/>
                <a:cs typeface="Times New Roman" panose="02020603050405020304" charset="0"/>
                <a:sym typeface="+mn-ea"/>
              </a:rPr>
              <a:t>: an official statement about sth important that is made to the public; the act of making an official statement      </a:t>
            </a:r>
            <a:r>
              <a:rPr lang="zh-CN" altLang="en-US" sz="2800">
                <a:latin typeface="Times New Roman" panose="02020603050405020304" charset="0"/>
                <a:ea typeface="华文中宋" panose="02010600040101010101" charset="-122"/>
                <a:cs typeface="Times New Roman" panose="02020603050405020304" charset="0"/>
                <a:sym typeface="+mn-ea"/>
              </a:rPr>
              <a:t>宣言；公告；声明</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Lincoln issued a proclamation setting aside the last Thursday in November for the holiday.     </a:t>
            </a:r>
            <a:r>
              <a:rPr sz="2800">
                <a:latin typeface="华文中宋" panose="02010600040101010101" charset="-122"/>
                <a:ea typeface="华文中宋" panose="02010600040101010101" charset="-122"/>
                <a:cs typeface="华文中宋" panose="02010600040101010101" charset="-122"/>
                <a:sym typeface="+mn-ea"/>
              </a:rPr>
              <a:t>林肯发布公告，将11月的最后一个星期四定为感恩节</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rPr>
              <a:t>converge</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to move towards a place from different directions and meet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汇集；聚集；集中</a:t>
            </a:r>
            <a:endPar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Hundreds of tractors will converge on the capital.                                               </a:t>
            </a:r>
            <a:r>
              <a:rPr lang="zh-CN" altLang="en-US" sz="2800">
                <a:latin typeface="华文中宋" panose="02010600040101010101" charset="-122"/>
                <a:ea typeface="华文中宋" panose="02010600040101010101" charset="-122"/>
                <a:cs typeface="华文中宋" panose="02010600040101010101" charset="-122"/>
                <a:sym typeface="+mn-ea"/>
              </a:rPr>
              <a:t>成百上千的拖拉机将向首都聚集</a:t>
            </a:r>
            <a:r>
              <a:rPr lang="en-US" altLang="zh-CN" sz="2800">
                <a:latin typeface="华文中宋" panose="02010600040101010101" charset="-122"/>
                <a:ea typeface="华文中宋" panose="02010600040101010101" charset="-122"/>
                <a:cs typeface="华文中宋" panose="02010600040101010101" charset="-122"/>
                <a:sym typeface="+mn-ea"/>
              </a:rPr>
              <a:t>。 </a:t>
            </a: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53975" y="6106160"/>
            <a:ext cx="683895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 As they flow south, the five rivers converge.</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215" y="2494915"/>
            <a:ext cx="5735955"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独立声明在广播里播出了。</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91135" y="3429000"/>
            <a:ext cx="9505315" cy="368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597650"/>
            <a:ext cx="6926580"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88912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r>
              <a:rPr kumimoji="1" lang="en-US" altLang="zh-CN" sz="2800" b="1" dirty="0">
                <a:solidFill>
                  <a:schemeClr val="lt1"/>
                </a:solidFill>
                <a:latin typeface="微软雅黑" panose="020B0503020204020204" charset="-122"/>
                <a:ea typeface="微软雅黑" panose="020B0503020204020204" charset="-122"/>
                <a:sym typeface="+mn-ea"/>
              </a:rPr>
              <a:t>1</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811020" y="5589270"/>
            <a:ext cx="5866765" cy="521970"/>
          </a:xfrm>
          <a:prstGeom prst="rect">
            <a:avLst/>
          </a:prstGeom>
          <a:noFill/>
        </p:spPr>
        <p:txBody>
          <a:bodyPr wrap="square" rtlCol="0" anchor="t">
            <a:spAutoFit/>
          </a:bodyPr>
          <a:p>
            <a:pPr algn="l"/>
            <a:r>
              <a:rPr lang="zh-CN" altLang="en-US" sz="2800">
                <a:ea typeface="华文中宋" panose="02010600040101010101" charset="-122"/>
                <a:sym typeface="+mn-ea"/>
              </a:rPr>
              <a:t>这5条河向南流，最终汇合在一起。</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86690" y="2566670"/>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86690" y="3016885"/>
            <a:ext cx="1043622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The proclamation of independence was broadcast over the radio.</a:t>
            </a:r>
            <a:endParaRPr lang="en-US" sz="2800"/>
          </a:p>
        </p:txBody>
      </p:sp>
      <p:sp>
        <p:nvSpPr>
          <p:cNvPr id="5" name="文本框 4"/>
          <p:cNvSpPr txBox="1"/>
          <p:nvPr/>
        </p:nvSpPr>
        <p:spPr>
          <a:xfrm>
            <a:off x="186690" y="5589270"/>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1"/>
                                        </p:tgtEl>
                                        <p:attrNameLst>
                                          <p:attrName>style.visibility</p:attrName>
                                        </p:attrNameLst>
                                      </p:cBhvr>
                                      <p:to>
                                        <p:strVal val="visible"/>
                                      </p:to>
                                    </p:set>
                                    <p:animEffect transition="in" filter="wipe(down)">
                                      <p:cBhvr>
                                        <p:cTn id="23" dur="500"/>
                                        <p:tgtEl>
                                          <p:spTgt spid="28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757555"/>
            <a:ext cx="12026265" cy="59486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3</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capture</a:t>
            </a:r>
            <a:r>
              <a:rPr lang="en-US" altLang="zh-CN" sz="2800">
                <a:latin typeface="Times New Roman" panose="02020603050405020304" charset="0"/>
                <a:ea typeface="华文中宋" panose="02010600040101010101" charset="-122"/>
                <a:cs typeface="Times New Roman" panose="02020603050405020304" charset="0"/>
                <a:sym typeface="+mn-ea"/>
              </a:rPr>
              <a:t>: to catch a person or an animal and keep them as a prisoner or in a confined space     </a:t>
            </a:r>
            <a:r>
              <a:rPr lang="zh-CN" altLang="en-US" sz="2800">
                <a:latin typeface="Times New Roman" panose="02020603050405020304" charset="0"/>
                <a:ea typeface="华文中宋" panose="02010600040101010101" charset="-122"/>
                <a:cs typeface="Times New Roman" panose="02020603050405020304" charset="0"/>
                <a:sym typeface="+mn-ea"/>
              </a:rPr>
              <a:t>俘虏；俘获；捕获</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Her paintings capture the subtle hues of the countryside in autumn.                 </a:t>
            </a:r>
            <a:r>
              <a:rPr sz="2800">
                <a:latin typeface="华文中宋" panose="02010600040101010101" charset="-122"/>
                <a:ea typeface="华文中宋" panose="02010600040101010101" charset="-122"/>
                <a:cs typeface="华文中宋" panose="02010600040101010101" charset="-122"/>
                <a:sym typeface="+mn-ea"/>
              </a:rPr>
              <a:t>她的油画捕捉住了秋天乡村的微妙色调</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4. </a:t>
            </a:r>
            <a:r>
              <a:rPr lang="en-US" altLang="zh-CN" sz="2800">
                <a:solidFill>
                  <a:srgbClr val="0000FF"/>
                </a:solidFill>
                <a:latin typeface="Times New Roman" panose="02020603050405020304" charset="0"/>
                <a:cs typeface="Times New Roman" panose="02020603050405020304" charset="0"/>
              </a:rPr>
              <a:t>slip</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to fall to a lower level; to become worse     </a:t>
            </a:r>
            <a:r>
              <a:rPr lang="zh-CN" altLang="en-US" sz="2800">
                <a:latin typeface="Times New Roman" panose="02020603050405020304" charset="0"/>
                <a:ea typeface="华文中宋" panose="02010600040101010101" charset="-122"/>
                <a:cs typeface="Times New Roman" panose="02020603050405020304" charset="0"/>
              </a:rPr>
              <a:t>下降；退步；变差</a:t>
            </a:r>
            <a:endPar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That’s three times she’s beaten me—I must be slipping!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latin typeface="华文中宋" panose="02010600040101010101" charset="-122"/>
                <a:ea typeface="华文中宋" panose="02010600040101010101" charset="-122"/>
                <a:cs typeface="华文中宋" panose="02010600040101010101" charset="-122"/>
                <a:sym typeface="+mn-ea"/>
              </a:rPr>
              <a:t>她已经赢了我三回了—我一定是退步了！</a:t>
            </a:r>
            <a:r>
              <a:rPr lang="en-US" altLang="zh-CN" sz="2800">
                <a:latin typeface="华文中宋" panose="02010600040101010101" charset="-122"/>
                <a:ea typeface="华文中宋" panose="02010600040101010101" charset="-122"/>
                <a:cs typeface="华文中宋" panose="02010600040101010101" charset="-122"/>
                <a:sym typeface="+mn-ea"/>
              </a:rPr>
              <a:t> </a:t>
            </a: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19380" y="6151880"/>
            <a:ext cx="683895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 His popularity has slipped recently.</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215" y="2566670"/>
            <a:ext cx="5735955"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它们用听觉捕捉猎物。</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91135" y="3500755"/>
            <a:ext cx="7776845" cy="368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91135" y="6597650"/>
            <a:ext cx="5400675" cy="31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707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r>
              <a:rPr kumimoji="1" lang="en-US" altLang="zh-CN" sz="2800" b="1" dirty="0">
                <a:solidFill>
                  <a:schemeClr val="lt1"/>
                </a:solidFill>
                <a:latin typeface="微软雅黑" panose="020B0503020204020204" charset="-122"/>
                <a:ea typeface="微软雅黑" panose="020B0503020204020204" charset="-122"/>
                <a:sym typeface="+mn-ea"/>
              </a:rPr>
              <a:t>2</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847215" y="5660390"/>
            <a:ext cx="9620250" cy="521970"/>
          </a:xfrm>
          <a:prstGeom prst="rect">
            <a:avLst/>
          </a:prstGeom>
          <a:noFill/>
        </p:spPr>
        <p:txBody>
          <a:bodyPr wrap="square" rtlCol="0" anchor="t">
            <a:spAutoFit/>
          </a:bodyPr>
          <a:p>
            <a:pPr algn="l"/>
            <a:r>
              <a:rPr lang="zh-CN" altLang="en-US" sz="2800">
                <a:ea typeface="华文中宋" panose="02010600040101010101" charset="-122"/>
                <a:sym typeface="+mn-ea"/>
              </a:rPr>
              <a:t>近来他已不如过去那样受欢迎。</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86690" y="2638425"/>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86690" y="3088640"/>
            <a:ext cx="8590280"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They use their sense of hearing to capture their prey.</a:t>
            </a:r>
            <a:endParaRPr lang="en-US" sz="2800"/>
          </a:p>
        </p:txBody>
      </p:sp>
      <p:sp>
        <p:nvSpPr>
          <p:cNvPr id="5" name="文本框 4"/>
          <p:cNvSpPr txBox="1"/>
          <p:nvPr/>
        </p:nvSpPr>
        <p:spPr>
          <a:xfrm>
            <a:off x="191135" y="5660390"/>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1"/>
                                        </p:tgtEl>
                                        <p:attrNameLst>
                                          <p:attrName>style.visibility</p:attrName>
                                        </p:attrNameLst>
                                      </p:cBhvr>
                                      <p:to>
                                        <p:strVal val="visible"/>
                                      </p:to>
                                    </p:set>
                                    <p:animEffect transition="in" filter="wipe(down)">
                                      <p:cBhvr>
                                        <p:cTn id="23" dur="500"/>
                                        <p:tgtEl>
                                          <p:spTgt spid="28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64795" y="4088765"/>
            <a:ext cx="11800205" cy="232791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73380" y="4220845"/>
            <a:ext cx="11818620" cy="95313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What’s more, a rash of well drilling is still threatening the state’s groundwater supply, and fish and forests are continuing to suffer as the region grows drier.</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07670" y="537337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87170" y="5352415"/>
            <a:ext cx="10439400" cy="891540"/>
          </a:xfrm>
          <a:prstGeom prst="rect">
            <a:avLst/>
          </a:prstGeom>
          <a:noFill/>
        </p:spPr>
        <p:txBody>
          <a:bodyPr wrap="square" rtlCol="0">
            <a:spAutoFit/>
          </a:bodyPr>
          <a:lstStyle/>
          <a:p>
            <a:pPr algn="l">
              <a:buClrTx/>
              <a:buSzTx/>
              <a:buFontTx/>
            </a:pPr>
            <a:r>
              <a:rPr sz="2600">
                <a:ea typeface="华文中宋" panose="02010600040101010101" charset="-122"/>
              </a:rPr>
              <a:t>更重要的是，大量的钻井仍在威胁着该州的地下水供应，随着该地区越来越干旱，鱼类和森林继续受到影响。</a:t>
            </a:r>
            <a:r>
              <a:rPr sz="2400">
                <a:ea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572770"/>
            <a:ext cx="11856085" cy="2659380"/>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07670" y="671195"/>
            <a:ext cx="11504295"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While some of the promises made during the previous drought — including greater investments in water capture and recycling — have been advanced or upheld, progress has been slow and conservation is slipping.</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351155" y="220472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43660" y="2126615"/>
            <a:ext cx="10728325" cy="891540"/>
          </a:xfrm>
          <a:prstGeom prst="rect">
            <a:avLst/>
          </a:prstGeom>
          <a:noFill/>
        </p:spPr>
        <p:txBody>
          <a:bodyPr wrap="square" rtlCol="0">
            <a:spAutoFit/>
          </a:bodyPr>
          <a:lstStyle/>
          <a:p>
            <a:pPr algn="l">
              <a:buClrTx/>
              <a:buSzTx/>
              <a:buFontTx/>
            </a:pPr>
            <a:r>
              <a:rPr sz="2600">
                <a:ea typeface="华文中宋" panose="02010600040101010101" charset="-122"/>
                <a:cs typeface="Times New Roman" panose="02020603050405020304" charset="0"/>
              </a:rPr>
              <a:t>尽管在上次干旱期间做出的一些承诺——包括加大对水收集和循环利用的投资——得到了推进或维持，但进展缓慢，保护</a:t>
            </a:r>
            <a:r>
              <a:rPr lang="zh-CN" sz="2600">
                <a:ea typeface="华文中宋" panose="02010600040101010101" charset="-122"/>
                <a:cs typeface="Times New Roman" panose="02020603050405020304" charset="0"/>
              </a:rPr>
              <a:t>力度</a:t>
            </a:r>
            <a:r>
              <a:rPr sz="2600">
                <a:ea typeface="华文中宋" panose="02010600040101010101" charset="-122"/>
                <a:cs typeface="Times New Roman" panose="02020603050405020304" charset="0"/>
              </a:rPr>
              <a:t>正在下滑 </a:t>
            </a:r>
            <a:r>
              <a:rPr lang="zh-CN" sz="2600">
                <a:ea typeface="华文中宋" panose="02010600040101010101" charset="-122"/>
                <a:cs typeface="Times New Roman" panose="02020603050405020304" charset="0"/>
              </a:rPr>
              <a:t>。</a:t>
            </a:r>
            <a:r>
              <a:rPr sz="2600">
                <a:latin typeface="Times New Roman" panose="02020603050405020304" charset="0"/>
                <a:ea typeface="华文中宋" panose="02010600040101010101" charset="-122"/>
                <a:cs typeface="Times New Roman" panose="02020603050405020304" charset="0"/>
              </a:rPr>
              <a:t> </a:t>
            </a:r>
            <a:r>
              <a:rPr sz="2400">
                <a:latin typeface="Times New Roman" panose="02020603050405020304" charset="0"/>
                <a:ea typeface="华文中宋" panose="02010600040101010101" charset="-122"/>
                <a:cs typeface="Times New Roman" panose="02020603050405020304" charset="0"/>
              </a:rPr>
              <a:t> </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343535" y="45084"/>
            <a:ext cx="11497310" cy="645160"/>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600">
                <a:latin typeface="+mj-lt"/>
                <a:cs typeface="+mj-lt"/>
              </a:rPr>
              <a:t>4</a:t>
            </a:r>
            <a:r>
              <a:rPr sz="3600">
                <a:latin typeface="+mj-lt"/>
                <a:cs typeface="+mj-lt"/>
              </a:rPr>
              <a:t>. </a:t>
            </a:r>
            <a:r>
              <a:rPr lang="en-US" sz="3600">
                <a:latin typeface="+mj-lt"/>
                <a:cs typeface="+mj-lt"/>
              </a:rPr>
              <a:t>The Comeback Cats    </a:t>
            </a: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rPr>
              <a:t>东山再起的</a:t>
            </a:r>
            <a:r>
              <a:rPr lang="zh-CN" altLang="en-US" sz="3200" b="1">
                <a:solidFill>
                  <a:schemeClr val="accent2"/>
                </a:solidFill>
                <a:latin typeface="微软雅黑" panose="020B0503020204020204" charset="-122"/>
                <a:ea typeface="微软雅黑" panose="020B0503020204020204" charset="-122"/>
                <a:cs typeface="Arial" panose="020B0604020202020204" pitchFamily="34" charset="0"/>
              </a:rPr>
              <a:t>猞猁</a:t>
            </a:r>
            <a:endParaRPr lang="zh-CN" altLang="en-US" sz="3200" b="1">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3" name="图片 2"/>
          <p:cNvPicPr>
            <a:picLocks noChangeAspect="1"/>
          </p:cNvPicPr>
          <p:nvPr>
            <p:custDataLst>
              <p:tags r:id="rId1"/>
            </p:custDataLst>
          </p:nvPr>
        </p:nvPicPr>
        <p:blipFill>
          <a:blip r:embed="rId2"/>
          <a:stretch>
            <a:fillRect/>
          </a:stretch>
        </p:blipFill>
        <p:spPr>
          <a:xfrm>
            <a:off x="192405" y="764540"/>
            <a:ext cx="4270375" cy="6095365"/>
          </a:xfrm>
          <a:prstGeom prst="rect">
            <a:avLst/>
          </a:prstGeom>
        </p:spPr>
      </p:pic>
      <p:pic>
        <p:nvPicPr>
          <p:cNvPr id="4" name="图片 3"/>
          <p:cNvPicPr>
            <a:picLocks noChangeAspect="1"/>
          </p:cNvPicPr>
          <p:nvPr/>
        </p:nvPicPr>
        <p:blipFill>
          <a:blip r:embed="rId3"/>
          <a:stretch>
            <a:fillRect/>
          </a:stretch>
        </p:blipFill>
        <p:spPr>
          <a:xfrm>
            <a:off x="5015865" y="764540"/>
            <a:ext cx="6985000" cy="3866515"/>
          </a:xfrm>
          <a:prstGeom prst="rect">
            <a:avLst/>
          </a:prstGeom>
        </p:spPr>
      </p:pic>
      <p:sp>
        <p:nvSpPr>
          <p:cNvPr id="6" name="文本框 5"/>
          <p:cNvSpPr txBox="1"/>
          <p:nvPr/>
        </p:nvSpPr>
        <p:spPr>
          <a:xfrm>
            <a:off x="5088255" y="5085715"/>
            <a:ext cx="7087870" cy="124650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kumimoji="0" lang="zh-CN" altLang="en-US" sz="2700" b="0" i="0" u="none" strike="noStrike" cap="none" spc="0" normalizeH="0" baseline="0">
                <a:ln>
                  <a:noFill/>
                </a:ln>
                <a:solidFill>
                  <a:schemeClr val="bg1">
                    <a:lumMod val="50000"/>
                  </a:schemeClr>
                </a:solidFill>
                <a:effectLst/>
                <a:uFillTx/>
                <a:latin typeface="+mj-lt"/>
                <a:ea typeface="+mj-ea"/>
                <a:cs typeface="+mj-cs"/>
                <a:sym typeface="Calibri" panose="020F0502020204030204"/>
              </a:rPr>
              <a:t>T</a:t>
            </a:r>
            <a:r>
              <a:rPr kumimoji="0" lang="en-US" altLang="zh-CN" sz="2700" b="0" i="0" u="none" strike="noStrike" cap="none" spc="0" normalizeH="0" baseline="0">
                <a:ln>
                  <a:noFill/>
                </a:ln>
                <a:solidFill>
                  <a:schemeClr val="bg1">
                    <a:lumMod val="50000"/>
                  </a:schemeClr>
                </a:solidFill>
                <a:effectLst/>
                <a:uFillTx/>
                <a:latin typeface="+mj-lt"/>
                <a:ea typeface="+mj-ea"/>
                <a:cs typeface="+mj-cs"/>
                <a:sym typeface="Calibri" panose="020F0502020204030204"/>
              </a:rPr>
              <a:t>hanks to captive breeding</a:t>
            </a:r>
            <a:r>
              <a:rPr kumimoji="0" lang="zh-CN" altLang="en-US" sz="2700" b="0" i="0" u="none" strike="noStrike" cap="none" spc="0" normalizeH="0" baseline="0">
                <a:ln>
                  <a:noFill/>
                </a:ln>
                <a:solidFill>
                  <a:schemeClr val="bg1">
                    <a:lumMod val="50000"/>
                  </a:schemeClr>
                </a:solidFill>
                <a:effectLst/>
                <a:uFillTx/>
                <a:latin typeface="+mj-lt"/>
                <a:ea typeface="+mj-ea"/>
                <a:cs typeface="+mj-cs"/>
                <a:sym typeface="Calibri" panose="020F0502020204030204"/>
              </a:rPr>
              <a:t>, </a:t>
            </a:r>
            <a:r>
              <a:rPr kumimoji="0" lang="en-US" altLang="zh-CN" sz="2700" b="0" i="0" u="none" strike="noStrike" cap="none" spc="0" normalizeH="0" baseline="0">
                <a:ln>
                  <a:noFill/>
                </a:ln>
                <a:solidFill>
                  <a:schemeClr val="bg1">
                    <a:lumMod val="50000"/>
                  </a:schemeClr>
                </a:solidFill>
                <a:effectLst/>
                <a:uFillTx/>
                <a:latin typeface="+mj-lt"/>
                <a:ea typeface="+mj-ea"/>
                <a:cs typeface="+mj-cs"/>
                <a:sym typeface="Calibri" panose="020F0502020204030204"/>
              </a:rPr>
              <a:t>national acclaim, and an innate scrappiness</a:t>
            </a:r>
            <a:r>
              <a:rPr kumimoji="0" lang="zh-CN" altLang="en-US" sz="2700" b="0" i="0" u="none" strike="noStrike" cap="none" spc="0" normalizeH="0" baseline="0">
                <a:ln>
                  <a:noFill/>
                </a:ln>
                <a:solidFill>
                  <a:schemeClr val="bg1">
                    <a:lumMod val="50000"/>
                  </a:schemeClr>
                </a:solidFill>
                <a:effectLst/>
                <a:uFillTx/>
                <a:latin typeface="+mj-lt"/>
                <a:ea typeface="+mj-ea"/>
                <a:cs typeface="+mj-cs"/>
                <a:sym typeface="Calibri" panose="020F0502020204030204"/>
              </a:rPr>
              <a:t>, </a:t>
            </a:r>
            <a:r>
              <a:rPr kumimoji="0" lang="en-US" altLang="zh-CN" sz="2700" b="0" i="0" u="none" strike="noStrike" cap="none" spc="0" normalizeH="0" baseline="0">
                <a:ln>
                  <a:noFill/>
                </a:ln>
                <a:solidFill>
                  <a:schemeClr val="bg1">
                    <a:lumMod val="50000"/>
                  </a:schemeClr>
                </a:solidFill>
                <a:effectLst/>
                <a:uFillTx/>
                <a:latin typeface="+mj-lt"/>
                <a:ea typeface="+mj-ea"/>
                <a:cs typeface="+mj-cs"/>
                <a:sym typeface="Calibri" panose="020F0502020204030204"/>
              </a:rPr>
              <a:t>the Iberian lynx has leaped tenfold in population over the past two decades</a:t>
            </a:r>
            <a:r>
              <a:rPr kumimoji="0" lang="zh-CN" altLang="en-US" sz="2700" b="0" i="0" u="none" strike="noStrike" cap="none" spc="0" normalizeH="0" baseline="0">
                <a:ln>
                  <a:noFill/>
                </a:ln>
                <a:solidFill>
                  <a:schemeClr val="bg1">
                    <a:lumMod val="50000"/>
                  </a:schemeClr>
                </a:solidFill>
                <a:effectLst/>
                <a:uFillTx/>
                <a:latin typeface="+mj-lt"/>
                <a:ea typeface="+mj-ea"/>
                <a:cs typeface="+mj-cs"/>
                <a:sym typeface="Calibri" panose="020F0502020204030204"/>
              </a:rPr>
              <a:t>.</a:t>
            </a:r>
            <a:endParaRPr kumimoji="0" lang="zh-CN" altLang="en-US" sz="2700" b="0" i="0" u="none" strike="noStrike" cap="none" spc="0" normalizeH="0" baseline="0">
              <a:ln>
                <a:noFill/>
              </a:ln>
              <a:solidFill>
                <a:schemeClr val="bg1">
                  <a:lumMod val="50000"/>
                </a:schemeClr>
              </a:solidFill>
              <a:effectLst/>
              <a:uFillTx/>
              <a:latin typeface="+mj-lt"/>
              <a:ea typeface="+mj-ea"/>
              <a:cs typeface="+mj-cs"/>
              <a:sym typeface="Calibri" panose="020F0502020204030204"/>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549275"/>
            <a:ext cx="12192635" cy="6304280"/>
          </a:xfrm>
          <a:prstGeom prst="rect">
            <a:avLst/>
          </a:prstGeom>
          <a:noFill/>
        </p:spPr>
        <p:txBody>
          <a:bodyPr wrap="square" rtlCol="0" anchor="t">
            <a:spAutoFit/>
          </a:bodyPr>
          <a:p>
            <a:pPr fontAlgn="auto">
              <a:lnSpc>
                <a:spcPct val="95000"/>
              </a:lnSpc>
            </a:pPr>
            <a:r>
              <a:rPr lang="en-US" altLang="zh-CN"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In just 20 years, the Iberian lynx has gone from the world’s most endangered feline to the greatest </a:t>
            </a:r>
            <a:r>
              <a:rPr lang="en-US" altLang="zh-CN" sz="2500">
                <a:solidFill>
                  <a:srgbClr val="0000FF"/>
                </a:solidFill>
                <a:latin typeface="Times New Roman" panose="02020603050405020304" charset="0"/>
                <a:cs typeface="Times New Roman" panose="02020603050405020304" charset="0"/>
              </a:rPr>
              <a:t>triumph </a:t>
            </a:r>
            <a:r>
              <a:rPr sz="2500">
                <a:latin typeface="Times New Roman" panose="02020603050405020304" charset="0"/>
                <a:cs typeface="Times New Roman" panose="02020603050405020304" charset="0"/>
              </a:rPr>
              <a:t>in cat conservation. In 2002 </a:t>
            </a:r>
            <a:r>
              <a:rPr lang="en-US" sz="2500">
                <a:latin typeface="Times New Roman" panose="02020603050405020304" charset="0"/>
                <a:cs typeface="Times New Roman" panose="02020603050405020304" charset="0"/>
              </a:rPr>
              <a:t>_____ (few) </a:t>
            </a:r>
            <a:r>
              <a:rPr sz="2500">
                <a:latin typeface="Times New Roman" panose="02020603050405020304" charset="0"/>
                <a:cs typeface="Times New Roman" panose="02020603050405020304" charset="0"/>
              </a:rPr>
              <a:t>than a hundred of these bobtailed, golden-eyed predators slunk through the Mediterranean scrublands of the Iberian Peninsula. Since then, the population has grown tenfold, with at least 1,100 animals </a:t>
            </a:r>
            <a:r>
              <a:rPr lang="en-US" sz="2500">
                <a:latin typeface="Times New Roman" panose="02020603050405020304" charset="0"/>
                <a:cs typeface="Times New Roman" panose="02020603050405020304" charset="0"/>
              </a:rPr>
              <a:t>________ (scatter) </a:t>
            </a:r>
            <a:r>
              <a:rPr sz="2500">
                <a:latin typeface="Times New Roman" panose="02020603050405020304" charset="0"/>
                <a:cs typeface="Times New Roman" panose="02020603050405020304" charset="0"/>
              </a:rPr>
              <a:t>across Spain and Portugal.</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When the European Commission’s Life program first brought together more than 20 organizations in 2002 </a:t>
            </a:r>
            <a:r>
              <a:rPr lang="en-US" sz="2500">
                <a:latin typeface="Times New Roman" panose="02020603050405020304" charset="0"/>
                <a:cs typeface="Times New Roman" panose="02020603050405020304" charset="0"/>
              </a:rPr>
              <a:t>________ (rescue)</a:t>
            </a:r>
            <a:r>
              <a:rPr sz="2500">
                <a:latin typeface="Times New Roman" panose="02020603050405020304" charset="0"/>
                <a:cs typeface="Times New Roman" panose="02020603050405020304" charset="0"/>
              </a:rPr>
              <a:t> the lynx, the species had all but disappeared. Widespread hunting and </a:t>
            </a:r>
            <a:r>
              <a:rPr lang="en-US" sz="2500">
                <a:latin typeface="Times New Roman" panose="02020603050405020304" charset="0"/>
                <a:cs typeface="Times New Roman" panose="02020603050405020304" charset="0"/>
              </a:rPr>
              <a:t>__</a:t>
            </a:r>
            <a:r>
              <a:rPr sz="2500">
                <a:solidFill>
                  <a:srgbClr val="FF0000"/>
                </a:solidFill>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virus had wiped out most of the peninsula’s European </a:t>
            </a:r>
            <a:r>
              <a:rPr lang="en-US" sz="2500">
                <a:latin typeface="Times New Roman" panose="02020603050405020304" charset="0"/>
                <a:cs typeface="Times New Roman" panose="02020603050405020304" charset="0"/>
              </a:rPr>
              <a:t>______ (rabbit)</a:t>
            </a:r>
            <a:r>
              <a:rPr sz="2500">
                <a:latin typeface="Times New Roman" panose="02020603050405020304" charset="0"/>
                <a:cs typeface="Times New Roman" panose="02020603050405020304" charset="0"/>
              </a:rPr>
              <a:t>, the lynx’s main prey. </a:t>
            </a:r>
            <a:endParaRPr sz="2500">
              <a:latin typeface="Times New Roman" panose="02020603050405020304" charset="0"/>
              <a:cs typeface="Times New Roman" panose="02020603050405020304" charset="0"/>
            </a:endParaRPr>
          </a:p>
          <a:p>
            <a:pPr fontAlgn="auto">
              <a:lnSpc>
                <a:spcPct val="950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Lynx breed easily in </a:t>
            </a:r>
            <a:r>
              <a:rPr lang="en-US" altLang="zh-CN" sz="2500">
                <a:solidFill>
                  <a:srgbClr val="0000FF"/>
                </a:solidFill>
                <a:latin typeface="Times New Roman" panose="02020603050405020304" charset="0"/>
                <a:cs typeface="Times New Roman" panose="02020603050405020304" charset="0"/>
              </a:rPr>
              <a:t>captivity</a:t>
            </a:r>
            <a:r>
              <a:rPr sz="2500">
                <a:latin typeface="Times New Roman" panose="02020603050405020304" charset="0"/>
                <a:cs typeface="Times New Roman" panose="02020603050405020304" charset="0"/>
              </a:rPr>
              <a:t>, </a:t>
            </a:r>
            <a:r>
              <a:rPr lang="en-US" sz="2500">
                <a:latin typeface="Times New Roman" panose="02020603050405020304" charset="0"/>
                <a:cs typeface="Times New Roman" panose="02020603050405020304" charset="0"/>
              </a:rPr>
              <a:t>________</a:t>
            </a:r>
            <a:r>
              <a:rPr sz="2500">
                <a:latin typeface="Times New Roman" panose="02020603050405020304" charset="0"/>
                <a:cs typeface="Times New Roman" panose="02020603050405020304" charset="0"/>
              </a:rPr>
              <a:t>, and most of the animals that </a:t>
            </a:r>
            <a:r>
              <a:rPr lang="en-US" sz="2500">
                <a:latin typeface="Times New Roman" panose="02020603050405020304" charset="0"/>
                <a:cs typeface="Times New Roman" panose="02020603050405020304" charset="0"/>
              </a:rPr>
              <a:t>_________ (eventual) </a:t>
            </a:r>
            <a:r>
              <a:rPr sz="2500">
                <a:latin typeface="Times New Roman" panose="02020603050405020304" charset="0"/>
                <a:cs typeface="Times New Roman" panose="02020603050405020304" charset="0"/>
              </a:rPr>
              <a:t>were reintroduced into carefully chosen habitats throughout Spain and Portugal</a:t>
            </a:r>
            <a:r>
              <a:rPr lang="en-US" sz="2500">
                <a:latin typeface="Times New Roman" panose="02020603050405020304" charset="0"/>
                <a:cs typeface="Times New Roman" panose="02020603050405020304" charset="0"/>
              </a:rPr>
              <a:t> have thrived</a:t>
            </a:r>
            <a:r>
              <a:rPr sz="2500">
                <a:latin typeface="Times New Roman" panose="02020603050405020304" charset="0"/>
                <a:cs typeface="Times New Roman" panose="02020603050405020304" charset="0"/>
              </a:rPr>
              <a:t>. Near one main release location, around southern Spain’s Sierra de Andújar Natural Park, Iberian lynx have even learned to live in neighborhoods, in commercial olive groves, and around highways—mostly by </a:t>
            </a:r>
            <a:r>
              <a:rPr lang="en-US" sz="2500">
                <a:latin typeface="Times New Roman" panose="02020603050405020304" charset="0"/>
                <a:cs typeface="Times New Roman" panose="02020603050405020304" charset="0"/>
              </a:rPr>
              <a:t>________ (avoid) </a:t>
            </a:r>
            <a:r>
              <a:rPr sz="2500">
                <a:latin typeface="Times New Roman" panose="02020603050405020304" charset="0"/>
                <a:cs typeface="Times New Roman" panose="02020603050405020304" charset="0"/>
              </a:rPr>
              <a:t>people. One mother lynx managed to hide her newborns in a house </a:t>
            </a:r>
            <a:r>
              <a:rPr lang="en-US" sz="2500">
                <a:latin typeface="Times New Roman" panose="02020603050405020304" charset="0"/>
                <a:cs typeface="Times New Roman" panose="02020603050405020304" charset="0"/>
              </a:rPr>
              <a:t>______ </a:t>
            </a:r>
            <a:r>
              <a:rPr sz="2500">
                <a:latin typeface="Times New Roman" panose="02020603050405020304" charset="0"/>
                <a:cs typeface="Times New Roman" panose="02020603050405020304" charset="0"/>
              </a:rPr>
              <a:t>people were throwing a party.</a:t>
            </a:r>
            <a:endParaRPr sz="2500">
              <a:latin typeface="Times New Roman" panose="02020603050405020304" charset="0"/>
              <a:cs typeface="Times New Roman" panose="02020603050405020304" charset="0"/>
            </a:endParaRPr>
          </a:p>
          <a:p>
            <a:pPr fontAlgn="auto">
              <a:lnSpc>
                <a:spcPct val="950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Such adaptability boosted their numbers, and by 2015, the International Union for Conservation of Nature had reclassified the lynx’s status </a:t>
            </a:r>
            <a:r>
              <a:rPr lang="en-US" sz="2500">
                <a:latin typeface="Times New Roman" panose="02020603050405020304" charset="0"/>
                <a:cs typeface="Times New Roman" panose="02020603050405020304" charset="0"/>
              </a:rPr>
              <a:t>_____ </a:t>
            </a:r>
            <a:r>
              <a:rPr sz="2500">
                <a:latin typeface="Times New Roman" panose="02020603050405020304" charset="0"/>
                <a:cs typeface="Times New Roman" panose="02020603050405020304" charset="0"/>
              </a:rPr>
              <a:t>critically endangered to endangered.</a:t>
            </a:r>
            <a:endParaRPr sz="2500">
              <a:latin typeface="Times New Roman" panose="02020603050405020304" charset="0"/>
              <a:cs typeface="Times New Roman" panose="02020603050405020304" charset="0"/>
            </a:endParaRPr>
          </a:p>
        </p:txBody>
      </p:sp>
      <p:sp>
        <p:nvSpPr>
          <p:cNvPr id="1048598" name="文本框 4"/>
          <p:cNvSpPr txBox="1"/>
          <p:nvPr/>
        </p:nvSpPr>
        <p:spPr>
          <a:xfrm>
            <a:off x="1871980" y="65405"/>
            <a:ext cx="545147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《国家地理</a:t>
            </a:r>
            <a:r>
              <a:rPr sz="2300" b="1">
                <a:solidFill>
                  <a:srgbClr val="ED7D31"/>
                </a:solidFill>
                <a:latin typeface="微软雅黑" panose="020B0503020204020204" charset="-122"/>
                <a:ea typeface="微软雅黑" panose="020B0503020204020204" charset="-122"/>
                <a:cs typeface="微软雅黑" panose="020B0503020204020204" charset="-122"/>
              </a:rPr>
              <a:t>》2022</a:t>
            </a:r>
            <a:r>
              <a:rPr lang="zh-CN" sz="2300" b="1">
                <a:solidFill>
                  <a:srgbClr val="ED7D31"/>
                </a:solidFill>
                <a:latin typeface="微软雅黑" panose="020B0503020204020204" charset="-122"/>
                <a:ea typeface="微软雅黑" panose="020B0503020204020204" charset="-122"/>
                <a:cs typeface="微软雅黑" panose="020B0503020204020204" charset="-122"/>
              </a:rPr>
              <a:t>年</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6</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zh-CN" sz="2300" b="1">
                <a:solidFill>
                  <a:srgbClr val="ED7D31"/>
                </a:solidFill>
                <a:latin typeface="微软雅黑" panose="020B0503020204020204" charset="-122"/>
                <a:ea typeface="微软雅黑" panose="020B0503020204020204" charset="-122"/>
                <a:cs typeface="微软雅黑" panose="020B0503020204020204" charset="-122"/>
              </a:rPr>
              <a:t>刊</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102</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pic>
        <p:nvPicPr>
          <p:cNvPr id="24" name="图片 23"/>
          <p:cNvPicPr>
            <a:picLocks noChangeAspect="1"/>
          </p:cNvPicPr>
          <p:nvPr/>
        </p:nvPicPr>
        <p:blipFill>
          <a:blip r:embed="rId1"/>
          <a:stretch>
            <a:fillRect/>
          </a:stretch>
        </p:blipFill>
        <p:spPr>
          <a:xfrm>
            <a:off x="10756265" y="0"/>
            <a:ext cx="1435735" cy="498475"/>
          </a:xfrm>
          <a:prstGeom prst="rect">
            <a:avLst/>
          </a:prstGeom>
        </p:spPr>
      </p:pic>
      <p:sp>
        <p:nvSpPr>
          <p:cNvPr id="3" name="文本框 2"/>
          <p:cNvSpPr txBox="1"/>
          <p:nvPr/>
        </p:nvSpPr>
        <p:spPr>
          <a:xfrm>
            <a:off x="5880100" y="981075"/>
            <a:ext cx="110363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fewer</a:t>
            </a:r>
            <a:endParaRPr lang="en-US" sz="2500">
              <a:solidFill>
                <a:srgbClr val="FF0000"/>
              </a:solidFill>
              <a:latin typeface="Times New Roman" panose="02020603050405020304" charset="0"/>
              <a:cs typeface="Times New Roman" panose="02020603050405020304" charset="0"/>
              <a:sym typeface="+mn-ea"/>
            </a:endParaRPr>
          </a:p>
        </p:txBody>
      </p:sp>
      <p:sp>
        <p:nvSpPr>
          <p:cNvPr id="2" name="文本框 1"/>
          <p:cNvSpPr txBox="1"/>
          <p:nvPr/>
        </p:nvSpPr>
        <p:spPr>
          <a:xfrm>
            <a:off x="9480550" y="1701165"/>
            <a:ext cx="129349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scattered </a:t>
            </a:r>
            <a:endParaRPr lang="en-US" sz="25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7463155" y="6021705"/>
            <a:ext cx="129349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from </a:t>
            </a:r>
            <a:endParaRPr lang="en-US" sz="25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5518785" y="5301615"/>
            <a:ext cx="129349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where</a:t>
            </a:r>
            <a:endParaRPr lang="en-US" sz="25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5520055" y="4941570"/>
            <a:ext cx="129349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avoiding </a:t>
            </a:r>
            <a:endParaRPr lang="en-US" sz="25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9552305" y="3499485"/>
            <a:ext cx="160020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eventually</a:t>
            </a:r>
            <a:endParaRPr lang="en-US" sz="25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4511675" y="3500755"/>
            <a:ext cx="129349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however</a:t>
            </a:r>
            <a:endParaRPr lang="en-US" sz="25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416050" y="3140710"/>
            <a:ext cx="129349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rabbits</a:t>
            </a:r>
            <a:endParaRPr lang="en-US" sz="25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5520055" y="2775585"/>
            <a:ext cx="34036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a</a:t>
            </a:r>
            <a:endParaRPr lang="en-US" sz="2500">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5880100" y="2421255"/>
            <a:ext cx="129349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to rescue</a:t>
            </a:r>
            <a:endParaRPr lang="en-US" sz="25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3" grpId="0" bldLvl="0" animBg="1"/>
      <p:bldP spid="2"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542290"/>
            <a:ext cx="12026265" cy="62052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triumph</a:t>
            </a:r>
            <a:r>
              <a:rPr lang="en-US" altLang="zh-CN" sz="2800">
                <a:latin typeface="Times New Roman" panose="02020603050405020304" charset="0"/>
                <a:ea typeface="华文中宋" panose="02010600040101010101" charset="-122"/>
                <a:cs typeface="Times New Roman" panose="02020603050405020304" charset="0"/>
                <a:sym typeface="+mn-ea"/>
              </a:rPr>
              <a:t>: (over sb/sth) a great success, achievement or victory</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巨大成功；重大成就；伟大胜利</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championships proved to be a personal triumph for the coach.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r>
              <a:rPr sz="2800">
                <a:latin typeface="华文中宋" panose="02010600040101010101" charset="-122"/>
                <a:ea typeface="华文中宋" panose="02010600040101010101" charset="-122"/>
                <a:cs typeface="华文中宋" panose="02010600040101010101" charset="-122"/>
                <a:sym typeface="+mn-ea"/>
              </a:rPr>
              <a:t>事实证明，在这次锦标赛中教练取得了非凡的个人成就</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rPr>
              <a:t>captivity</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the state of being kept as a prisoner or in a confined space</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监禁；关押；困住</a:t>
            </a:r>
            <a:endPar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He was held in captivity for three years.    </a:t>
            </a:r>
            <a:r>
              <a:rPr lang="zh-CN" altLang="en-US" sz="2800">
                <a:latin typeface="华文中宋" panose="02010600040101010101" charset="-122"/>
                <a:ea typeface="华文中宋" panose="02010600040101010101" charset="-122"/>
                <a:cs typeface="华文中宋" panose="02010600040101010101" charset="-122"/>
                <a:sym typeface="+mn-ea"/>
              </a:rPr>
              <a:t>他被监禁了三年</a:t>
            </a:r>
            <a:r>
              <a:rPr lang="en-US" altLang="zh-CN" sz="2800">
                <a:latin typeface="华文中宋" panose="02010600040101010101" charset="-122"/>
                <a:ea typeface="华文中宋" panose="02010600040101010101" charset="-122"/>
                <a:cs typeface="华文中宋" panose="02010600040101010101" charset="-122"/>
                <a:sym typeface="+mn-ea"/>
              </a:rPr>
              <a:t>。 </a:t>
            </a: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53975" y="6249670"/>
            <a:ext cx="539305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bird has escaped from captivity.</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215" y="2566670"/>
            <a:ext cx="5735955"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这是现代科学最重大的成就之一。</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87960" y="3500755"/>
            <a:ext cx="7564120" cy="368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741795"/>
            <a:ext cx="5414645"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811020" y="5732780"/>
            <a:ext cx="9620250" cy="521970"/>
          </a:xfrm>
          <a:prstGeom prst="rect">
            <a:avLst/>
          </a:prstGeom>
          <a:noFill/>
        </p:spPr>
        <p:txBody>
          <a:bodyPr wrap="square" rtlCol="0" anchor="t">
            <a:spAutoFit/>
          </a:bodyPr>
          <a:p>
            <a:pPr algn="l"/>
            <a:r>
              <a:rPr lang="zh-CN" altLang="en-US" sz="2800">
                <a:ea typeface="华文中宋" panose="02010600040101010101" charset="-122"/>
                <a:sym typeface="+mn-ea"/>
              </a:rPr>
              <a:t>那只鸟已经逃离樊笼。</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86690" y="2638425"/>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91770" y="3087370"/>
            <a:ext cx="7781290"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It is one of the greatest triumphs of modern science.</a:t>
            </a:r>
            <a:endParaRPr lang="en-US" sz="2800"/>
          </a:p>
        </p:txBody>
      </p:sp>
      <p:sp>
        <p:nvSpPr>
          <p:cNvPr id="5" name="文本框 4"/>
          <p:cNvSpPr txBox="1"/>
          <p:nvPr/>
        </p:nvSpPr>
        <p:spPr>
          <a:xfrm>
            <a:off x="186690" y="5732780"/>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wipe(down)">
                                      <p:cBhvr>
                                        <p:cTn id="7" dur="500"/>
                                        <p:tgtEl>
                                          <p:spTgt spid="1048602">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wipe(down)">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9" end="9"/>
                                            </p:txEl>
                                          </p:spTgt>
                                        </p:tgtEl>
                                        <p:attrNameLst>
                                          <p:attrName>style.visibility</p:attrName>
                                        </p:attrNameLst>
                                      </p:cBhvr>
                                      <p:to>
                                        <p:strVal val="visible"/>
                                      </p:to>
                                    </p:set>
                                    <p:animEffect transition="in" filter="wipe(down)">
                                      <p:cBhvr>
                                        <p:cTn id="31" dur="500"/>
                                        <p:tgtEl>
                                          <p:spTgt spid="1048602">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2282" y="4930673"/>
            <a:ext cx="5907435" cy="1936750"/>
          </a:xfrm>
          <a:prstGeom prst="rect">
            <a:avLst/>
          </a:prstGeom>
          <a:ln w="12700">
            <a:miter lim="400000"/>
          </a:ln>
        </p:spPr>
        <p:txBody>
          <a:bodyPr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June 1st</a:t>
            </a:r>
            <a:r>
              <a:t>-</a:t>
            </a:r>
            <a:r>
              <a:rPr lang="en-US"/>
              <a:t>30th</a:t>
            </a:r>
            <a:r>
              <a:t>, 2022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文本框 16"/>
          <p:cNvSpPr txBox="1"/>
          <p:nvPr/>
        </p:nvSpPr>
        <p:spPr>
          <a:xfrm>
            <a:off x="-24765" y="0"/>
            <a:ext cx="1976755" cy="521970"/>
          </a:xfrm>
          <a:prstGeom prst="rect">
            <a:avLst/>
          </a:prstGeom>
          <a:solidFill>
            <a:schemeClr val="accent6"/>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长难句分析</a:t>
            </a:r>
            <a:r>
              <a:rPr kumimoji="1" lang="en-US" altLang="zh-CN" sz="2800" b="1" dirty="0">
                <a:solidFill>
                  <a:schemeClr val="lt1"/>
                </a:solidFill>
                <a:latin typeface="微软雅黑" panose="020B0503020204020204" charset="-122"/>
                <a:ea typeface="微软雅黑" panose="020B0503020204020204" charset="-122"/>
              </a:rPr>
              <a:t> </a:t>
            </a:r>
            <a:endParaRPr kumimoji="1" lang="en-US" altLang="zh-CN" sz="2800" b="1" dirty="0">
              <a:solidFill>
                <a:schemeClr val="lt1"/>
              </a:solidFill>
              <a:latin typeface="微软雅黑" panose="020B0503020204020204" charset="-122"/>
              <a:ea typeface="微软雅黑" panose="020B0503020204020204" charset="-122"/>
            </a:endParaRPr>
          </a:p>
        </p:txBody>
      </p:sp>
      <p:sp>
        <p:nvSpPr>
          <p:cNvPr id="7" name="圆角矩形 6"/>
          <p:cNvSpPr/>
          <p:nvPr/>
        </p:nvSpPr>
        <p:spPr>
          <a:xfrm>
            <a:off x="114935" y="1051560"/>
            <a:ext cx="11925935" cy="2654300"/>
          </a:xfrm>
          <a:prstGeom prst="roundRect">
            <a:avLst>
              <a:gd name="adj" fmla="val 16667"/>
            </a:avLst>
          </a:prstGeom>
          <a:noFill/>
          <a:ln w="63500" cap="flat" cmpd="sng">
            <a:solidFill>
              <a:schemeClr val="accent4">
                <a:lumMod val="75000"/>
              </a:schemeClr>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 name="文本框 3"/>
          <p:cNvSpPr txBox="1"/>
          <p:nvPr/>
        </p:nvSpPr>
        <p:spPr>
          <a:xfrm>
            <a:off x="263525" y="4364990"/>
            <a:ext cx="967740" cy="521970"/>
          </a:xfrm>
          <a:prstGeom prst="rect">
            <a:avLst/>
          </a:prstGeom>
          <a:solidFill>
            <a:srgbClr val="0070C0"/>
          </a:solidFill>
        </p:spPr>
        <p:txBody>
          <a:bodyPr wrap="square" rtlCol="0">
            <a:spAutoFit/>
          </a:bodyPr>
          <a:p>
            <a:r>
              <a:rPr kumimoji="1" lang="zh-CN" altLang="en-US" sz="2800" b="1" dirty="0">
                <a:solidFill>
                  <a:schemeClr val="lt1"/>
                </a:solidFill>
                <a:latin typeface="微软雅黑" panose="020B0503020204020204" charset="-122"/>
                <a:ea typeface="微软雅黑" panose="020B0503020204020204" charset="-122"/>
              </a:rPr>
              <a:t>翻译</a:t>
            </a:r>
            <a:endParaRPr kumimoji="1" lang="zh-CN" altLang="en-US" sz="2800" b="1" dirty="0">
              <a:solidFill>
                <a:schemeClr val="lt1"/>
              </a:solidFill>
              <a:latin typeface="微软雅黑" panose="020B0503020204020204" charset="-122"/>
              <a:ea typeface="微软雅黑" panose="020B0503020204020204" charset="-122"/>
            </a:endParaRPr>
          </a:p>
        </p:txBody>
      </p:sp>
      <p:sp>
        <p:nvSpPr>
          <p:cNvPr id="10" name="文本框 9"/>
          <p:cNvSpPr txBox="1"/>
          <p:nvPr/>
        </p:nvSpPr>
        <p:spPr>
          <a:xfrm>
            <a:off x="1343660" y="4221480"/>
            <a:ext cx="10698480" cy="953135"/>
          </a:xfrm>
          <a:prstGeom prst="rect">
            <a:avLst/>
          </a:prstGeom>
          <a:noFill/>
        </p:spPr>
        <p:txBody>
          <a:bodyPr wrap="square" rtlCol="0">
            <a:spAutoFit/>
          </a:bodyPr>
          <a:p>
            <a:pPr algn="l">
              <a:buClrTx/>
              <a:buSzTx/>
              <a:buFontTx/>
            </a:pPr>
            <a:r>
              <a:rPr sz="2800">
                <a:latin typeface="华文中宋" panose="02010600040101010101" charset="-122"/>
                <a:ea typeface="华文中宋" panose="02010600040101010101" charset="-122"/>
                <a:cs typeface="华文中宋" panose="02010600040101010101" charset="-122"/>
              </a:rPr>
              <a:t>然而，猞猁在圈养中很容易繁殖，最终被重新引入西班牙和葡萄牙精心挑选的栖息地的大多数动物都茁壮成长。</a:t>
            </a:r>
            <a:r>
              <a:rPr sz="2400">
                <a:latin typeface="华文中宋" panose="02010600040101010101" charset="-122"/>
                <a:ea typeface="华文中宋" panose="02010600040101010101" charset="-122"/>
                <a:cs typeface="华文中宋" panose="02010600040101010101" charset="-122"/>
              </a:rPr>
              <a:t> </a:t>
            </a:r>
            <a:r>
              <a:rPr sz="2800">
                <a:latin typeface="华文中宋" panose="02010600040101010101" charset="-122"/>
                <a:ea typeface="华文中宋" panose="02010600040101010101" charset="-122"/>
              </a:rPr>
              <a:t> </a:t>
            </a:r>
            <a:endParaRPr sz="2800">
              <a:latin typeface="华文中宋" panose="02010600040101010101" charset="-122"/>
              <a:ea typeface="华文中宋" panose="02010600040101010101" charset="-122"/>
            </a:endParaRPr>
          </a:p>
        </p:txBody>
      </p:sp>
      <p:sp>
        <p:nvSpPr>
          <p:cNvPr id="2" name="文本框 1"/>
          <p:cNvSpPr txBox="1"/>
          <p:nvPr/>
        </p:nvSpPr>
        <p:spPr>
          <a:xfrm>
            <a:off x="9552305" y="2868295"/>
            <a:ext cx="1640840" cy="537210"/>
          </a:xfrm>
          <a:prstGeom prst="rect">
            <a:avLst/>
          </a:prstGeom>
          <a:noFill/>
        </p:spPr>
        <p:txBody>
          <a:bodyPr wrap="square" rtlCol="0" anchor="t">
            <a:spAutoFit/>
          </a:bodyPr>
          <a:p>
            <a:r>
              <a:rPr sz="2900">
                <a:solidFill>
                  <a:srgbClr val="FF0000"/>
                </a:solidFill>
                <a:latin typeface="Times New Roman" panose="02020603050405020304" charset="0"/>
                <a:cs typeface="Times New Roman" panose="02020603050405020304" charset="0"/>
                <a:sym typeface="+mn-ea"/>
              </a:rPr>
              <a:t>habitats</a:t>
            </a:r>
            <a:r>
              <a:rPr sz="2900">
                <a:latin typeface="Times New Roman" panose="02020603050405020304" charset="0"/>
                <a:cs typeface="Times New Roman" panose="02020603050405020304" charset="0"/>
                <a:sym typeface="+mn-ea"/>
              </a:rPr>
              <a:t> </a:t>
            </a:r>
            <a:endParaRPr lang="en-US" altLang="zh-CN" sz="29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
        <p:nvSpPr>
          <p:cNvPr id="16" name="文本框 15"/>
          <p:cNvSpPr txBox="1"/>
          <p:nvPr/>
        </p:nvSpPr>
        <p:spPr>
          <a:xfrm>
            <a:off x="335280" y="1177925"/>
            <a:ext cx="11581130" cy="22313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algn="l"/>
            <a:r>
              <a:rPr sz="2900">
                <a:latin typeface="Times New Roman" panose="02020603050405020304" charset="0"/>
                <a:cs typeface="Times New Roman" panose="02020603050405020304" charset="0"/>
                <a:sym typeface="+mn-ea"/>
              </a:rPr>
              <a:t>Lynx breed easily in captivity, however, and most of the animals that eventually were reintroduced into carefully chosen habitats throughout Spain and Portugal have thrived. </a:t>
            </a:r>
            <a:endParaRPr sz="2900">
              <a:latin typeface="Times New Roman" panose="02020603050405020304" charset="0"/>
              <a:cs typeface="Times New Roman" panose="02020603050405020304" charset="0"/>
              <a:sym typeface="+mn-ea"/>
            </a:endParaRPr>
          </a:p>
          <a:p>
            <a:pPr algn="l"/>
            <a:r>
              <a:rPr lang="en-US" altLang="zh-CN" sz="2900" dirty="0">
                <a:latin typeface="华文中宋" panose="02010600040101010101" charset="-122"/>
                <a:ea typeface="华文中宋" panose="02010600040101010101" charset="-122"/>
                <a:cs typeface="宋体" panose="02010600030101010101" pitchFamily="2" charset="-122"/>
                <a:sym typeface="+mn-ea"/>
              </a:rPr>
              <a:t>分析：</a:t>
            </a:r>
            <a:r>
              <a:rPr lang="zh-CN" altLang="en-US" sz="2900" dirty="0">
                <a:latin typeface="华文中宋" panose="02010600040101010101" charset="-122"/>
                <a:ea typeface="华文中宋" panose="02010600040101010101" charset="-122"/>
                <a:cs typeface="宋体" panose="02010600030101010101" pitchFamily="2" charset="-122"/>
                <a:sym typeface="+mn-ea"/>
              </a:rPr>
              <a:t>整</a:t>
            </a:r>
            <a:r>
              <a:rPr lang="en-US" altLang="zh-CN" sz="2900" dirty="0">
                <a:latin typeface="华文中宋" panose="02010600040101010101" charset="-122"/>
                <a:ea typeface="华文中宋" panose="02010600040101010101" charset="-122"/>
                <a:cs typeface="宋体" panose="02010600030101010101" pitchFamily="2" charset="-122"/>
                <a:sym typeface="+mn-ea"/>
              </a:rPr>
              <a:t>句是一个</a:t>
            </a:r>
            <a:r>
              <a:rPr lang="zh-CN" altLang="en-US" sz="2900" dirty="0">
                <a:latin typeface="华文中宋" panose="02010600040101010101" charset="-122"/>
                <a:ea typeface="华文中宋" panose="02010600040101010101" charset="-122"/>
                <a:cs typeface="宋体" panose="02010600030101010101" pitchFamily="2" charset="-122"/>
                <a:sym typeface="+mn-ea"/>
              </a:rPr>
              <a:t>并列句</a:t>
            </a:r>
            <a:r>
              <a:rPr lang="en-US" altLang="zh-CN" sz="2900" dirty="0">
                <a:latin typeface="华文中宋" panose="02010600040101010101" charset="-122"/>
                <a:ea typeface="华文中宋" panose="02010600040101010101" charset="-122"/>
                <a:cs typeface="宋体" panose="02010600030101010101" pitchFamily="2" charset="-122"/>
                <a:sym typeface="+mn-ea"/>
              </a:rPr>
              <a:t>, “</a:t>
            </a:r>
            <a:r>
              <a:rPr lang="en-US" altLang="zh-CN" sz="2900">
                <a:latin typeface="Times New Roman" panose="02020603050405020304" charset="0"/>
                <a:cs typeface="Times New Roman" panose="02020603050405020304" charset="0"/>
                <a:sym typeface="+mn-ea"/>
              </a:rPr>
              <a:t>that eventually were...Portugal</a:t>
            </a:r>
            <a:r>
              <a:rPr lang="en-US" altLang="zh-CN" sz="2900" dirty="0">
                <a:latin typeface="华文中宋" panose="02010600040101010101" charset="-122"/>
                <a:ea typeface="华文中宋" panose="02010600040101010101" charset="-122"/>
                <a:cs typeface="宋体" panose="02010600030101010101" pitchFamily="2" charset="-122"/>
                <a:sym typeface="+mn-ea"/>
              </a:rPr>
              <a:t>”_________</a:t>
            </a:r>
            <a:r>
              <a:rPr lang="zh-CN" altLang="en-US" sz="2900" dirty="0">
                <a:latin typeface="华文中宋" panose="02010600040101010101" charset="-122"/>
                <a:ea typeface="华文中宋" panose="02010600040101010101" charset="-122"/>
                <a:cs typeface="宋体" panose="02010600030101010101" pitchFamily="2" charset="-122"/>
                <a:sym typeface="+mn-ea"/>
              </a:rPr>
              <a:t>，修饰</a:t>
            </a:r>
            <a:r>
              <a:rPr lang="en-US" altLang="zh-CN" sz="2900" dirty="0">
                <a:latin typeface="华文中宋" panose="02010600040101010101" charset="-122"/>
                <a:ea typeface="华文中宋" panose="02010600040101010101" charset="-122"/>
                <a:cs typeface="宋体" panose="02010600030101010101" pitchFamily="2" charset="-122"/>
                <a:sym typeface="+mn-ea"/>
              </a:rPr>
              <a:t>_______</a:t>
            </a:r>
            <a:r>
              <a:rPr lang="zh-CN" altLang="en-US" sz="2900" dirty="0">
                <a:latin typeface="华文中宋" panose="02010600040101010101" charset="-122"/>
                <a:ea typeface="华文中宋" panose="02010600040101010101" charset="-122"/>
                <a:cs typeface="宋体" panose="02010600030101010101" pitchFamily="2" charset="-122"/>
                <a:sym typeface="+mn-ea"/>
              </a:rPr>
              <a:t>；</a:t>
            </a:r>
            <a:r>
              <a:rPr lang="en-US" altLang="zh-CN" sz="2900" dirty="0">
                <a:latin typeface="华文中宋" panose="02010600040101010101" charset="-122"/>
                <a:ea typeface="华文中宋" panose="02010600040101010101" charset="-122"/>
                <a:cs typeface="宋体" panose="02010600030101010101" pitchFamily="2" charset="-122"/>
                <a:sym typeface="+mn-ea"/>
              </a:rPr>
              <a:t>“</a:t>
            </a:r>
            <a:r>
              <a:rPr lang="en-US" altLang="zh-CN" sz="2900">
                <a:latin typeface="Times New Roman" panose="02020603050405020304" charset="0"/>
                <a:cs typeface="Times New Roman" panose="02020603050405020304" charset="0"/>
                <a:sym typeface="+mn-ea"/>
              </a:rPr>
              <a:t>chosen</a:t>
            </a:r>
            <a:r>
              <a:rPr lang="en-US" altLang="zh-CN" sz="2900" dirty="0">
                <a:latin typeface="华文中宋" panose="02010600040101010101" charset="-122"/>
                <a:ea typeface="华文中宋" panose="02010600040101010101" charset="-122"/>
                <a:cs typeface="宋体" panose="02010600030101010101" pitchFamily="2" charset="-122"/>
                <a:sym typeface="+mn-ea"/>
              </a:rPr>
              <a:t>”</a:t>
            </a:r>
            <a:r>
              <a:rPr lang="zh-CN" altLang="en-US" sz="2900" dirty="0">
                <a:latin typeface="华文中宋" panose="02010600040101010101" charset="-122"/>
                <a:ea typeface="华文中宋" panose="02010600040101010101" charset="-122"/>
                <a:cs typeface="宋体" panose="02010600030101010101" pitchFamily="2" charset="-122"/>
                <a:sym typeface="+mn-ea"/>
              </a:rPr>
              <a:t>是</a:t>
            </a:r>
            <a:r>
              <a:rPr lang="en-US" altLang="zh-CN" sz="2900" dirty="0">
                <a:latin typeface="华文中宋" panose="02010600040101010101" charset="-122"/>
                <a:ea typeface="华文中宋" panose="02010600040101010101" charset="-122"/>
                <a:cs typeface="宋体" panose="02010600030101010101" pitchFamily="2" charset="-122"/>
                <a:sym typeface="+mn-ea"/>
              </a:rPr>
              <a:t>__________</a:t>
            </a:r>
            <a:r>
              <a:rPr lang="zh-CN" altLang="en-US" sz="2900" dirty="0">
                <a:latin typeface="华文中宋" panose="02010600040101010101" charset="-122"/>
                <a:ea typeface="华文中宋" panose="02010600040101010101" charset="-122"/>
                <a:cs typeface="宋体" panose="02010600030101010101" pitchFamily="2" charset="-122"/>
                <a:sym typeface="+mn-ea"/>
              </a:rPr>
              <a:t>作</a:t>
            </a:r>
            <a:r>
              <a:rPr lang="en-US" altLang="zh-CN" sz="2900" dirty="0">
                <a:latin typeface="华文中宋" panose="02010600040101010101" charset="-122"/>
                <a:ea typeface="华文中宋" panose="02010600040101010101" charset="-122"/>
                <a:cs typeface="宋体" panose="02010600030101010101" pitchFamily="2" charset="-122"/>
                <a:sym typeface="+mn-ea"/>
              </a:rPr>
              <a:t>_________</a:t>
            </a:r>
            <a:r>
              <a:rPr lang="zh-CN" altLang="en-US" sz="2900" dirty="0">
                <a:latin typeface="华文中宋" panose="02010600040101010101" charset="-122"/>
                <a:ea typeface="华文中宋" panose="02010600040101010101" charset="-122"/>
                <a:cs typeface="宋体" panose="02010600030101010101" pitchFamily="2" charset="-122"/>
                <a:sym typeface="+mn-ea"/>
              </a:rPr>
              <a:t>修饰</a:t>
            </a:r>
            <a:r>
              <a:rPr lang="en-US" altLang="zh-CN" sz="2900" dirty="0">
                <a:latin typeface="华文中宋" panose="02010600040101010101" charset="-122"/>
                <a:ea typeface="华文中宋" panose="02010600040101010101" charset="-122"/>
                <a:cs typeface="宋体" panose="02010600030101010101" pitchFamily="2" charset="-122"/>
                <a:sym typeface="+mn-ea"/>
              </a:rPr>
              <a:t>________</a:t>
            </a:r>
            <a:r>
              <a:rPr lang="zh-CN" altLang="en-US" sz="2900" dirty="0">
                <a:latin typeface="华文中宋" panose="02010600040101010101" charset="-122"/>
                <a:ea typeface="华文中宋" panose="02010600040101010101" charset="-122"/>
                <a:cs typeface="宋体" panose="02010600030101010101" pitchFamily="2" charset="-122"/>
                <a:sym typeface="+mn-ea"/>
              </a:rPr>
              <a:t>。</a:t>
            </a:r>
            <a:endParaRPr kumimoji="0" lang="zh-CN" altLang="en-US" sz="29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6" name="文本框 5"/>
          <p:cNvSpPr txBox="1"/>
          <p:nvPr/>
        </p:nvSpPr>
        <p:spPr>
          <a:xfrm>
            <a:off x="9840595" y="2420620"/>
            <a:ext cx="1656080" cy="537210"/>
          </a:xfrm>
          <a:prstGeom prst="rect">
            <a:avLst/>
          </a:prstGeom>
          <a:noFill/>
        </p:spPr>
        <p:txBody>
          <a:bodyPr wrap="none" rtlCol="0" anchor="t">
            <a:spAutoFit/>
          </a:bodyPr>
          <a:p>
            <a:r>
              <a:rPr lang="zh-CN" altLang="en-US" sz="29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定语从句</a:t>
            </a:r>
            <a:endParaRPr lang="zh-CN" altLang="en-US" sz="29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
        <p:nvSpPr>
          <p:cNvPr id="3" name="文本框 2"/>
          <p:cNvSpPr txBox="1"/>
          <p:nvPr/>
        </p:nvSpPr>
        <p:spPr>
          <a:xfrm>
            <a:off x="1056005" y="2853055"/>
            <a:ext cx="1327785" cy="537210"/>
          </a:xfrm>
          <a:prstGeom prst="rect">
            <a:avLst/>
          </a:prstGeom>
          <a:noFill/>
        </p:spPr>
        <p:txBody>
          <a:bodyPr wrap="none" rtlCol="0" anchor="t">
            <a:spAutoFit/>
          </a:bodyPr>
          <a:p>
            <a:pPr algn="l"/>
            <a:r>
              <a:rPr lang="zh-CN" altLang="en-US" sz="29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animals</a:t>
            </a:r>
            <a:endParaRPr lang="zh-CN" altLang="en-US" sz="29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
        <p:nvSpPr>
          <p:cNvPr id="14" name="文本框 13"/>
          <p:cNvSpPr txBox="1"/>
          <p:nvPr/>
        </p:nvSpPr>
        <p:spPr>
          <a:xfrm>
            <a:off x="4871720" y="2868295"/>
            <a:ext cx="1656080" cy="537210"/>
          </a:xfrm>
          <a:prstGeom prst="rect">
            <a:avLst/>
          </a:prstGeom>
          <a:noFill/>
        </p:spPr>
        <p:txBody>
          <a:bodyPr wrap="none" rtlCol="0" anchor="t">
            <a:spAutoFit/>
          </a:bodyPr>
          <a:p>
            <a:r>
              <a:rPr lang="zh-CN" altLang="en-US" sz="29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过去分词</a:t>
            </a:r>
            <a:endParaRPr lang="zh-CN" altLang="en-US" sz="29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
        <p:nvSpPr>
          <p:cNvPr id="11" name="文本框 10"/>
          <p:cNvSpPr txBox="1"/>
          <p:nvPr/>
        </p:nvSpPr>
        <p:spPr>
          <a:xfrm>
            <a:off x="7032625" y="2868295"/>
            <a:ext cx="1933575" cy="537210"/>
          </a:xfrm>
          <a:prstGeom prst="rect">
            <a:avLst/>
          </a:prstGeom>
          <a:noFill/>
        </p:spPr>
        <p:txBody>
          <a:bodyPr wrap="square" rtlCol="0" anchor="t">
            <a:spAutoFit/>
          </a:bodyPr>
          <a:p>
            <a:r>
              <a:rPr lang="zh-CN" altLang="en-US" sz="29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前置定语</a:t>
            </a:r>
            <a:endParaRPr lang="zh-CN" altLang="en-US" sz="29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1" animBg="1"/>
      <p:bldP spid="11" grpId="0"/>
      <p:bldP spid="11" grpId="1"/>
      <p:bldP spid="6" grpId="0"/>
      <p:bldP spid="14" grpId="0"/>
      <p:bldP spid="2" grpId="0"/>
      <p:bldP spid="2" grpId="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64795" y="3836670"/>
            <a:ext cx="11800205" cy="258000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0360" y="3933190"/>
            <a:ext cx="1181862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Such adaptability boosted their numbers, and by 2015, the International Union for Conservation of Nature had reclassified the lynx’s status from critically endangered to endangered.</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07670" y="537337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87170" y="5352415"/>
            <a:ext cx="10439400" cy="891540"/>
          </a:xfrm>
          <a:prstGeom prst="rect">
            <a:avLst/>
          </a:prstGeom>
          <a:noFill/>
        </p:spPr>
        <p:txBody>
          <a:bodyPr wrap="square" rtlCol="0">
            <a:spAutoFit/>
          </a:bodyPr>
          <a:lstStyle/>
          <a:p>
            <a:pPr algn="l">
              <a:buClrTx/>
              <a:buSzTx/>
              <a:buFontTx/>
            </a:pPr>
            <a:r>
              <a:rPr sz="2600">
                <a:ea typeface="华文中宋" panose="02010600040101010101" charset="-122"/>
              </a:rPr>
              <a:t>这种适应</a:t>
            </a:r>
            <a:r>
              <a:rPr lang="zh-CN" sz="2600">
                <a:ea typeface="华文中宋" panose="02010600040101010101" charset="-122"/>
              </a:rPr>
              <a:t>能力</a:t>
            </a:r>
            <a:r>
              <a:rPr sz="2600">
                <a:ea typeface="华文中宋" panose="02010600040101010101" charset="-122"/>
              </a:rPr>
              <a:t>增加了它们的数量，到2015年，国际自然保护联盟已将猞猁的状态从极度濒危重新分类为濒危。</a:t>
            </a:r>
            <a:r>
              <a:rPr sz="2400">
                <a:ea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995045"/>
            <a:ext cx="11856085" cy="2237105"/>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268605" y="1054735"/>
            <a:ext cx="11803380" cy="95313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When the European Commission’s Life program first brought together more than 20 organizations in 2002 to rescue the lynx, the species had all but disappeared.</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351155" y="220472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43660" y="2126615"/>
            <a:ext cx="10728325" cy="891540"/>
          </a:xfrm>
          <a:prstGeom prst="rect">
            <a:avLst/>
          </a:prstGeom>
          <a:noFill/>
        </p:spPr>
        <p:txBody>
          <a:bodyPr wrap="square" rtlCol="0">
            <a:spAutoFit/>
          </a:bodyPr>
          <a:lstStyle/>
          <a:p>
            <a:pPr algn="l">
              <a:buClrTx/>
              <a:buSzTx/>
              <a:buFontTx/>
            </a:pPr>
            <a:r>
              <a:rPr sz="2600">
                <a:ea typeface="华文中宋" panose="02010600040101010101" charset="-122"/>
                <a:cs typeface="Times New Roman" panose="02020603050405020304" charset="0"/>
              </a:rPr>
              <a:t>当欧盟委员会的生命计划于2002年首次召集20多个组织拯救猞猁时，该物种几乎消失了</a:t>
            </a:r>
            <a:r>
              <a:rPr lang="zh-CN" sz="2600">
                <a:ea typeface="华文中宋" panose="02010600040101010101" charset="-122"/>
                <a:cs typeface="Times New Roman" panose="02020603050405020304" charset="0"/>
              </a:rPr>
              <a:t>。</a:t>
            </a:r>
            <a:r>
              <a:rPr sz="2600">
                <a:latin typeface="Times New Roman" panose="02020603050405020304" charset="0"/>
                <a:ea typeface="华文中宋" panose="02010600040101010101" charset="-122"/>
                <a:cs typeface="Times New Roman" panose="02020603050405020304" charset="0"/>
              </a:rPr>
              <a:t> </a:t>
            </a:r>
            <a:r>
              <a:rPr sz="2400">
                <a:latin typeface="Times New Roman" panose="02020603050405020304" charset="0"/>
                <a:ea typeface="华文中宋" panose="02010600040101010101" charset="-122"/>
                <a:cs typeface="Times New Roman" panose="02020603050405020304" charset="0"/>
              </a:rPr>
              <a:t> </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p:cNvSpPr txBox="1"/>
          <p:nvPr/>
        </p:nvSpPr>
        <p:spPr>
          <a:xfrm>
            <a:off x="1776095" y="188595"/>
            <a:ext cx="8721725" cy="521970"/>
          </a:xfrm>
          <a:prstGeom prst="rect">
            <a:avLst/>
          </a:prstGeom>
          <a:ln w="12700">
            <a:miter lim="400000"/>
          </a:ln>
        </p:spPr>
        <p:txBody>
          <a:bodyPr wrap="square" lIns="45719" rIns="45719">
            <a:spAutoFit/>
          </a:bodyPr>
          <a:p>
            <a:pPr algn="ctr">
              <a:defRPr sz="2400" b="1">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sz="2800">
                <a:solidFill>
                  <a:srgbClr val="000000"/>
                </a:solidFill>
                <a:latin typeface="+mj-ea"/>
                <a:ea typeface="+mj-ea"/>
                <a:cs typeface="Arial" panose="020B0604020202020204" pitchFamily="34" charset="0"/>
              </a:rPr>
              <a:t>5. BBC一分钟新闻（One-minute World 06/01/22）   </a:t>
            </a:r>
            <a:endParaRPr lang="en-US" sz="2800">
              <a:solidFill>
                <a:srgbClr val="000000"/>
              </a:solidFill>
              <a:latin typeface="+mj-ea"/>
              <a:ea typeface="+mj-ea"/>
              <a:cs typeface="Arial" panose="020B0604020202020204" pitchFamily="34" charset="0"/>
            </a:endParaRPr>
          </a:p>
        </p:txBody>
      </p:sp>
      <p:pic>
        <p:nvPicPr>
          <p:cNvPr id="2" name="One-minute World 06.01.22">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56870" y="872490"/>
            <a:ext cx="11397615" cy="5913755"/>
          </a:xfrm>
          <a:prstGeom prst="rect">
            <a:avLst/>
          </a:prstGeom>
        </p:spPr>
      </p:pic>
    </p:spTree>
  </p:cSld>
  <p:clrMapOvr>
    <a:masterClrMapping/>
  </p:clrMapOvr>
  <p:transition spd="med"/>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33017" y="473063"/>
            <a:ext cx="12180576" cy="6322695"/>
          </a:xfrm>
          <a:prstGeom prst="rect">
            <a:avLst/>
          </a:prstGeom>
          <a:ln w="12700">
            <a:miter lim="400000"/>
          </a:ln>
        </p:spPr>
        <p:txBody>
          <a:bodyPr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This is BBC world news, the headlines. European Union leaders have </a:t>
            </a:r>
            <a:r>
              <a:rPr lang="en-US" sz="2700">
                <a:latin typeface="Times New Roman" panose="02020603050405020304" charset="0"/>
                <a:cs typeface="Times New Roman" panose="02020603050405020304" charset="0"/>
              </a:rPr>
              <a:t>______ </a:t>
            </a:r>
            <a:r>
              <a:rPr sz="2700">
                <a:latin typeface="Times New Roman" panose="02020603050405020304" charset="0"/>
                <a:cs typeface="Times New Roman" panose="02020603050405020304" charset="0"/>
              </a:rPr>
              <a:t>weeks of </a:t>
            </a:r>
            <a:r>
              <a:rPr lang="en-US" altLang="zh-CN" sz="2700">
                <a:solidFill>
                  <a:srgbClr val="3333FF"/>
                </a:solidFill>
                <a:latin typeface="Times New Roman" panose="02020603050405020304" charset="0"/>
                <a:ea typeface="+mj-ea"/>
                <a:cs typeface="Times New Roman" panose="02020603050405020304" charset="0"/>
              </a:rPr>
              <a:t>wrangling </a:t>
            </a:r>
            <a:r>
              <a:rPr sz="2700">
                <a:latin typeface="Times New Roman" panose="02020603050405020304" charset="0"/>
                <a:cs typeface="Times New Roman" panose="02020603050405020304" charset="0"/>
              </a:rPr>
              <a:t>over how to reduce the bloc</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s </a:t>
            </a:r>
            <a:r>
              <a:rPr lang="en-US" sz="2700">
                <a:latin typeface="Times New Roman" panose="02020603050405020304" charset="0"/>
                <a:cs typeface="Times New Roman" panose="02020603050405020304" charset="0"/>
              </a:rPr>
              <a:t>_______ </a:t>
            </a:r>
            <a:r>
              <a:rPr sz="2700">
                <a:latin typeface="Times New Roman" panose="02020603050405020304" charset="0"/>
                <a:cs typeface="Times New Roman" panose="02020603050405020304" charset="0"/>
              </a:rPr>
              <a:t>on Russian energy by agreeing a compromised deal to immediately </a:t>
            </a:r>
            <a:r>
              <a:rPr lang="en-US" sz="2700">
                <a:latin typeface="Times New Roman" panose="02020603050405020304" charset="0"/>
                <a:cs typeface="Times New Roman" panose="02020603050405020304" charset="0"/>
              </a:rPr>
              <a:t>____ </a:t>
            </a:r>
            <a:r>
              <a:rPr sz="2700">
                <a:latin typeface="Times New Roman" panose="02020603050405020304" charset="0"/>
                <a:cs typeface="Times New Roman" panose="02020603050405020304" charset="0"/>
              </a:rPr>
              <a:t>more than two-thirds of oil imports from Moscow.</a:t>
            </a:r>
            <a:endParaRPr sz="27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European football</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s governing body UEFA has commissioned an </a:t>
            </a:r>
            <a:r>
              <a:rPr lang="en-US" sz="2700">
                <a:latin typeface="Times New Roman" panose="02020603050405020304" charset="0"/>
                <a:cs typeface="Times New Roman" panose="02020603050405020304" charset="0"/>
              </a:rPr>
              <a:t>__________ </a:t>
            </a:r>
            <a:r>
              <a:rPr sz="2700">
                <a:latin typeface="Times New Roman" panose="02020603050405020304" charset="0"/>
                <a:cs typeface="Times New Roman" panose="02020603050405020304" charset="0"/>
              </a:rPr>
              <a:t>inquiry into the chaotic scenes that </a:t>
            </a:r>
            <a:r>
              <a:rPr lang="en-US" sz="2700">
                <a:latin typeface="Times New Roman" panose="02020603050405020304" charset="0"/>
                <a:cs typeface="Times New Roman" panose="02020603050405020304" charset="0"/>
              </a:rPr>
              <a:t>_______ </a:t>
            </a:r>
            <a:r>
              <a:rPr sz="2700">
                <a:latin typeface="Times New Roman" panose="02020603050405020304" charset="0"/>
                <a:cs typeface="Times New Roman" panose="02020603050405020304" charset="0"/>
              </a:rPr>
              <a:t>Saturday</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s Champions League final in Paris.</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The French authorities have blamed what they called </a:t>
            </a:r>
            <a:r>
              <a:rPr lang="en-US" sz="2700">
                <a:latin typeface="Times New Roman" panose="02020603050405020304" charset="0"/>
                <a:cs typeface="Times New Roman" panose="02020603050405020304" charset="0"/>
              </a:rPr>
              <a:t>_____________</a:t>
            </a:r>
            <a:r>
              <a:rPr sz="2700">
                <a:latin typeface="Times New Roman" panose="02020603050405020304" charset="0"/>
                <a:cs typeface="Times New Roman" panose="02020603050405020304" charset="0"/>
              </a:rPr>
              <a:t> ticket fraud.</a:t>
            </a:r>
            <a:endParaRPr sz="27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The Canadian government has proposed new legislation to </a:t>
            </a:r>
            <a:r>
              <a:rPr lang="en-US" sz="2700">
                <a:latin typeface="Times New Roman" panose="02020603050405020304" charset="0"/>
                <a:cs typeface="Times New Roman" panose="02020603050405020304" charset="0"/>
              </a:rPr>
              <a:t>__________</a:t>
            </a:r>
            <a:r>
              <a:rPr sz="2700">
                <a:latin typeface="Times New Roman" panose="02020603050405020304" charset="0"/>
                <a:cs typeface="Times New Roman" panose="02020603050405020304" charset="0"/>
              </a:rPr>
              <a:t> on the sale, transfer and importation of handguns. Prime Minister Justin Trudeau said there was no reason anyone needed guns in their everyday lives </a:t>
            </a:r>
            <a:r>
              <a:rPr lang="en-US" sz="2700">
                <a:latin typeface="Times New Roman" panose="02020603050405020304" charset="0"/>
                <a:cs typeface="Times New Roman" panose="02020603050405020304" charset="0"/>
              </a:rPr>
              <a:t>_________</a:t>
            </a:r>
            <a:r>
              <a:rPr sz="2700">
                <a:latin typeface="Times New Roman" panose="02020603050405020304" charset="0"/>
                <a:cs typeface="Times New Roman" panose="02020603050405020304" charset="0"/>
              </a:rPr>
              <a:t> hunting or sport shooting.</a:t>
            </a:r>
            <a:endParaRPr sz="27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00">
                <a:latin typeface="Times New Roman" panose="02020603050405020304" charset="0"/>
                <a:cs typeface="Times New Roman" panose="02020603050405020304" charset="0"/>
              </a:rPr>
              <a:t>     A </a:t>
            </a:r>
            <a:r>
              <a:rPr sz="2700">
                <a:latin typeface="Times New Roman" panose="02020603050405020304" charset="0"/>
                <a:cs typeface="Times New Roman" panose="02020603050405020304" charset="0"/>
              </a:rPr>
              <a:t>36 year old man has been arrested after trying to smear cake on the Mona Lisa. It</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s </a:t>
            </a:r>
            <a:r>
              <a:rPr lang="en-US" altLang="zh-CN" sz="2700">
                <a:solidFill>
                  <a:srgbClr val="3333FF"/>
                </a:solidFill>
                <a:latin typeface="Times New Roman" panose="02020603050405020304" charset="0"/>
                <a:ea typeface="+mj-ea"/>
                <a:cs typeface="Times New Roman" panose="02020603050405020304" charset="0"/>
              </a:rPr>
              <a:t>allege</a:t>
            </a:r>
            <a:r>
              <a:rPr sz="2700">
                <a:latin typeface="Times New Roman" panose="02020603050405020304" charset="0"/>
                <a:cs typeface="Times New Roman" panose="02020603050405020304" charset="0"/>
              </a:rPr>
              <a:t>d he </a:t>
            </a:r>
            <a:r>
              <a:rPr lang="en-US" sz="2700">
                <a:latin typeface="Times New Roman" panose="02020603050405020304" charset="0"/>
                <a:cs typeface="Times New Roman" panose="02020603050405020304" charset="0"/>
              </a:rPr>
              <a:t>________ </a:t>
            </a:r>
            <a:r>
              <a:rPr sz="2700">
                <a:latin typeface="Times New Roman" panose="02020603050405020304" charset="0"/>
                <a:cs typeface="Times New Roman" panose="02020603050405020304" charset="0"/>
              </a:rPr>
              <a:t>himself as an elderly woman at the Louvre in Paris before </a:t>
            </a:r>
            <a:r>
              <a:rPr lang="en-US" sz="2700">
                <a:latin typeface="Times New Roman" panose="02020603050405020304" charset="0"/>
                <a:cs typeface="Times New Roman" panose="02020603050405020304" charset="0"/>
              </a:rPr>
              <a:t>______________</a:t>
            </a:r>
            <a:r>
              <a:rPr sz="2700">
                <a:latin typeface="Times New Roman" panose="02020603050405020304" charset="0"/>
                <a:cs typeface="Times New Roman" panose="02020603050405020304" charset="0"/>
              </a:rPr>
              <a:t> on the glass that covers the famous painting.</a:t>
            </a:r>
            <a:endParaRPr sz="27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sp>
        <p:nvSpPr>
          <p:cNvPr id="13" name="文本框 12"/>
          <p:cNvSpPr txBox="1"/>
          <p:nvPr/>
        </p:nvSpPr>
        <p:spPr>
          <a:xfrm>
            <a:off x="6167120" y="981075"/>
            <a:ext cx="152717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reliance </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10198735" y="549275"/>
            <a:ext cx="108204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ended </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5" name="文本框 14"/>
          <p:cNvSpPr txBox="1"/>
          <p:nvPr/>
        </p:nvSpPr>
        <p:spPr>
          <a:xfrm>
            <a:off x="9552305" y="2204720"/>
            <a:ext cx="195453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independent </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6" name="文本框 15"/>
          <p:cNvSpPr txBox="1"/>
          <p:nvPr/>
        </p:nvSpPr>
        <p:spPr>
          <a:xfrm>
            <a:off x="8328025" y="2997200"/>
            <a:ext cx="264985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industrial scale</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7" name="文本框 16"/>
          <p:cNvSpPr txBox="1"/>
          <p:nvPr/>
        </p:nvSpPr>
        <p:spPr>
          <a:xfrm>
            <a:off x="4999990" y="2564765"/>
            <a:ext cx="152717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delayed </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8" name="文本框 17"/>
          <p:cNvSpPr txBox="1"/>
          <p:nvPr/>
        </p:nvSpPr>
        <p:spPr>
          <a:xfrm>
            <a:off x="2134870" y="5895340"/>
            <a:ext cx="152717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disguised </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9" name="文本框 18"/>
          <p:cNvSpPr txBox="1"/>
          <p:nvPr/>
        </p:nvSpPr>
        <p:spPr>
          <a:xfrm>
            <a:off x="8687435" y="3847465"/>
            <a:ext cx="199771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crack down</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119380" y="6309360"/>
            <a:ext cx="284289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wiping the food</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7103745" y="4653280"/>
            <a:ext cx="152717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except for</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4871085" y="1341120"/>
            <a:ext cx="152717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700">
                <a:solidFill>
                  <a:srgbClr val="FF0000"/>
                </a:solidFill>
                <a:latin typeface="Times New Roman" panose="02020603050405020304" charset="0"/>
                <a:cs typeface="Times New Roman" panose="02020603050405020304" charset="0"/>
                <a:sym typeface="+mn-ea"/>
              </a:rPr>
              <a:t>ban</a:t>
            </a:r>
            <a:endParaRPr kumimoji="0" 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pic>
        <p:nvPicPr>
          <p:cNvPr id="23" name="One-minute World 06.01.22">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351895" y="6237605"/>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23"/>
                </p:tgtEl>
              </p:cMediaNode>
            </p:audio>
          </p:childTnLst>
        </p:cTn>
      </p:par>
    </p:tnLst>
    <p:bldLst>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178030" cy="49174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cs typeface="Times New Roman" panose="02020603050405020304" charset="0"/>
                <a:sym typeface="+mn-ea"/>
              </a:rPr>
              <a:t>wrangle</a:t>
            </a:r>
            <a:r>
              <a:rPr lang="en-US" altLang="zh-CN" sz="2800">
                <a:latin typeface="Times New Roman" panose="02020603050405020304" charset="0"/>
                <a:ea typeface="华文中宋" panose="02010600040101010101" charset="-122"/>
                <a:cs typeface="Times New Roman" panose="02020603050405020304" charset="0"/>
                <a:sym typeface="+mn-ea"/>
              </a:rPr>
              <a:t>: (with sb) (over/about sth) to argue angrily and usually for a long time about sth    </a:t>
            </a:r>
            <a:r>
              <a:rPr lang="zh-CN" altLang="en-US" sz="2800">
                <a:latin typeface="Times New Roman" panose="02020603050405020304" charset="0"/>
                <a:ea typeface="华文中宋" panose="02010600040101010101" charset="-122"/>
                <a:cs typeface="Times New Roman" panose="02020603050405020304" charset="0"/>
                <a:sym typeface="+mn-ea"/>
              </a:rPr>
              <a:t>（通常为长时间地）争吵，争辩</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The two sides have spent most of their time wrangling over procedural problems.    </a:t>
            </a:r>
            <a:r>
              <a:rPr lang="en-US" altLang="zh-CN" sz="2800">
                <a:latin typeface="Times New Roman" panose="02020603050405020304" charset="0"/>
                <a:ea typeface="华文中宋" panose="02010600040101010101" charset="-122"/>
                <a:cs typeface="Times New Roman" panose="02020603050405020304" charset="0"/>
                <a:sym typeface="+mn-ea"/>
              </a:rPr>
              <a:t>双方大部分时间都在围绕程序问题争论不休</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mj-ea"/>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allege</a:t>
            </a:r>
            <a:r>
              <a:rPr lang="en-US" altLang="zh-CN" sz="2800"/>
              <a:t>:</a:t>
            </a:r>
            <a:r>
              <a:rPr lang="en-US" altLang="zh-CN" sz="2800">
                <a:latin typeface="Times New Roman" panose="02020603050405020304" charset="0"/>
                <a:cs typeface="Times New Roman" panose="02020603050405020304" charset="0"/>
              </a:rPr>
              <a:t> to state sth as a fact but without giving proof    </a:t>
            </a:r>
            <a:endParaRPr lang="en-US" altLang="zh-CN" sz="2800">
              <a:latin typeface="Times New Roman" panose="02020603050405020304" charset="0"/>
              <a:cs typeface="Times New Roman" panose="02020603050405020304" charset="0"/>
            </a:endParaRPr>
          </a:p>
          <a:p>
            <a:pPr algn="l">
              <a:lnSpc>
                <a:spcPct val="90000"/>
              </a:lnSpc>
              <a:spcBef>
                <a:spcPts val="1000"/>
              </a:spcBef>
              <a:buClrTx/>
              <a:buSzTx/>
              <a:buFont typeface="+mj-ea"/>
            </a:pP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（未提出证据）断言，指称，声称</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It is alleged that he mistreated the prisoners.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ea typeface="华文中宋" panose="02010600040101010101" charset="-122"/>
                <a:sym typeface="+mn-ea"/>
              </a:rPr>
              <a:t>       </a:t>
            </a:r>
            <a:r>
              <a:rPr lang="zh-CN" altLang="en-US" sz="2800">
                <a:ea typeface="华文中宋" panose="02010600040101010101" charset="-122"/>
                <a:sym typeface="+mn-ea"/>
              </a:rPr>
              <a:t>据称他虐待犯人</a:t>
            </a:r>
            <a:r>
              <a:rPr sz="2800">
                <a:ea typeface="华文中宋" panose="02010600040101010101" charset="-122"/>
                <a:sym typeface="+mn-ea"/>
              </a:rPr>
              <a:t>。</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53975" y="6106160"/>
            <a:ext cx="663003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accused is alleged to have killed a man.</a:t>
            </a:r>
            <a:endParaRPr lang="zh-CN" alt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01190" y="2277110"/>
            <a:ext cx="4615815" cy="521970"/>
          </a:xfrm>
          <a:prstGeom prst="rect">
            <a:avLst/>
          </a:prstGeom>
          <a:noFill/>
        </p:spPr>
        <p:txBody>
          <a:bodyPr wrap="square" rtlCol="0" anchor="t">
            <a:spAutoFit/>
          </a:bodyPr>
          <a:lstStyle/>
          <a:p>
            <a:r>
              <a:rPr lang="zh-CN" altLang="en-US" sz="2800">
                <a:ea typeface="华文中宋" panose="02010600040101010101" charset="-122"/>
              </a:rPr>
              <a:t>他们仍在为财务细节争吵。  </a:t>
            </a:r>
            <a:endParaRPr lang="zh-CN" altLang="en-US" sz="2800">
              <a:ea typeface="华文中宋" panose="02010600040101010101" charset="-122"/>
            </a:endParaRPr>
          </a:p>
        </p:txBody>
      </p:sp>
      <p:cxnSp>
        <p:nvCxnSpPr>
          <p:cNvPr id="3145728" name="直接连接符 8"/>
          <p:cNvCxnSpPr/>
          <p:nvPr/>
        </p:nvCxnSpPr>
        <p:spPr>
          <a:xfrm flipV="1">
            <a:off x="67310" y="3285490"/>
            <a:ext cx="7108190" cy="171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597650"/>
            <a:ext cx="6422390"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01190" y="5541010"/>
            <a:ext cx="4495800" cy="521970"/>
          </a:xfrm>
          <a:prstGeom prst="rect">
            <a:avLst/>
          </a:prstGeom>
          <a:noFill/>
        </p:spPr>
        <p:txBody>
          <a:bodyPr wrap="square" rtlCol="0" anchor="t">
            <a:spAutoFit/>
          </a:bodyPr>
          <a:p>
            <a:pPr algn="l"/>
            <a:r>
              <a:rPr lang="zh-CN" altLang="en-US" sz="2800">
                <a:ea typeface="华文中宋" panose="02010600040101010101" charset="-122"/>
                <a:sym typeface="+mn-ea"/>
              </a:rPr>
              <a:t>被告据称谋杀了一名男子</a:t>
            </a:r>
            <a:r>
              <a:rPr sz="2800">
                <a:ea typeface="华文中宋" panose="02010600040101010101" charset="-122"/>
                <a:sym typeface="+mn-ea"/>
              </a:rPr>
              <a:t>。</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39065" y="2313305"/>
            <a:ext cx="1605280"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05410" y="2832735"/>
            <a:ext cx="7973060"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r>
              <a:rPr lang="en-US" sz="2800"/>
              <a:t>They’re still wrangling over the financial details.</a:t>
            </a:r>
            <a:endParaRPr lang="en-US" sz="2800"/>
          </a:p>
        </p:txBody>
      </p:sp>
      <p:sp>
        <p:nvSpPr>
          <p:cNvPr id="5" name="文本框 4"/>
          <p:cNvSpPr txBox="1"/>
          <p:nvPr/>
        </p:nvSpPr>
        <p:spPr>
          <a:xfrm>
            <a:off x="119380" y="5517515"/>
            <a:ext cx="162496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1"/>
                                        </p:tgtEl>
                                        <p:attrNameLst>
                                          <p:attrName>style.visibility</p:attrName>
                                        </p:attrNameLst>
                                      </p:cBhvr>
                                      <p:to>
                                        <p:strVal val="visible"/>
                                      </p:to>
                                    </p:set>
                                    <p:animEffect transition="in" filter="wipe(down)">
                                      <p:cBhvr>
                                        <p:cTn id="23" dur="500"/>
                                        <p:tgtEl>
                                          <p:spTgt spid="28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文本框 8"/>
          <p:cNvSpPr txBox="1"/>
          <p:nvPr/>
        </p:nvSpPr>
        <p:spPr>
          <a:xfrm>
            <a:off x="351155" y="981710"/>
            <a:ext cx="11714480" cy="1337945"/>
          </a:xfrm>
          <a:prstGeom prst="rect">
            <a:avLst/>
          </a:prstGeom>
          <a:ln w="12700">
            <a:miter lim="400000"/>
          </a:ln>
        </p:spPr>
        <p:txBody>
          <a:bodyPr wrap="square" lIns="45719" rIns="45719">
            <a:spAutoFit/>
          </a:bodyPr>
          <a:lstStyle>
            <a:lvl1pPr>
              <a:defRPr sz="2800">
                <a:latin typeface="Times New Roman" panose="02020603050405020304"/>
                <a:ea typeface="Times New Roman" panose="02020603050405020304"/>
                <a:cs typeface="Times New Roman" panose="02020603050405020304"/>
                <a:sym typeface="Times New Roman" panose="02020603050405020304"/>
              </a:defRPr>
            </a:lvl1pPr>
          </a:lstStyle>
          <a:p>
            <a:r>
              <a:rPr sz="2700"/>
              <a:t>European Union leaders have ended weeks of wrangling over how to reduce the bloc’s reliance on Russian energy by agreeing a compromised deal to immediately ban more than two-thirds of oil imports from Moscow.</a:t>
            </a:r>
            <a:endParaRPr sz="2700"/>
          </a:p>
        </p:txBody>
      </p:sp>
      <p:sp>
        <p:nvSpPr>
          <p:cNvPr id="291" name="文本框 16"/>
          <p:cNvSpPr txBox="1"/>
          <p:nvPr/>
        </p:nvSpPr>
        <p:spPr>
          <a:xfrm>
            <a:off x="0" y="-1"/>
            <a:ext cx="1670050" cy="521970"/>
          </a:xfrm>
          <a:prstGeom prst="rect">
            <a:avLst/>
          </a:prstGeom>
          <a:solidFill>
            <a:schemeClr val="accent6"/>
          </a:solidFill>
          <a:ln w="12700">
            <a:miter lim="400000"/>
          </a:ln>
        </p:spPr>
        <p:txBody>
          <a:bodyPr lIns="45719" rIns="45719">
            <a:spAutoFit/>
          </a:bodyPr>
          <a:lstStyle>
            <a:lvl1pPr algn="ctr">
              <a:defRPr sz="28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句子翻译</a:t>
            </a:r>
            <a:endParaRPr>
              <a:latin typeface="微软雅黑" panose="020B0503020204020204" charset="-122"/>
              <a:ea typeface="微软雅黑" panose="020B0503020204020204" charset="-122"/>
              <a:cs typeface="+mn-cs"/>
              <a:sym typeface="Helvetica"/>
            </a:endParaRPr>
          </a:p>
        </p:txBody>
      </p:sp>
      <p:sp>
        <p:nvSpPr>
          <p:cNvPr id="296" name="文本框 1"/>
          <p:cNvSpPr txBox="1"/>
          <p:nvPr/>
        </p:nvSpPr>
        <p:spPr>
          <a:xfrm>
            <a:off x="335280" y="2493010"/>
            <a:ext cx="905510" cy="460375"/>
          </a:xfrm>
          <a:prstGeom prst="rect">
            <a:avLst/>
          </a:prstGeom>
          <a:solidFill>
            <a:srgbClr val="0070C0"/>
          </a:solidFill>
          <a:ln w="12700">
            <a:miter lim="400000"/>
          </a:ln>
        </p:spPr>
        <p:txBody>
          <a:bodyPr wrap="square"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7" name="圆角矩形 3"/>
          <p:cNvSpPr/>
          <p:nvPr/>
        </p:nvSpPr>
        <p:spPr>
          <a:xfrm>
            <a:off x="142875" y="869950"/>
            <a:ext cx="11928475" cy="2655570"/>
          </a:xfrm>
          <a:prstGeom prst="roundRect">
            <a:avLst>
              <a:gd name="adj" fmla="val 14620"/>
            </a:avLst>
          </a:prstGeom>
          <a:ln w="63500">
            <a:solidFill>
              <a:schemeClr val="accent2"/>
            </a:solidFill>
          </a:ln>
        </p:spPr>
        <p:txBody>
          <a:bodyPr lIns="0" tIns="0" rIns="0" bIns="0"/>
          <a:lstStyle/>
          <a:p/>
        </p:txBody>
      </p:sp>
      <p:sp>
        <p:nvSpPr>
          <p:cNvPr id="298" name="文本框 9"/>
          <p:cNvSpPr txBox="1"/>
          <p:nvPr/>
        </p:nvSpPr>
        <p:spPr>
          <a:xfrm>
            <a:off x="1383030" y="2493010"/>
            <a:ext cx="10765155" cy="810260"/>
          </a:xfrm>
          <a:prstGeom prst="rect">
            <a:avLst/>
          </a:prstGeom>
          <a:ln w="12700">
            <a:miter lim="400000"/>
          </a:ln>
        </p:spPr>
        <p:txBody>
          <a:bodyPr wrap="square" lIns="45719" rIns="45719">
            <a:spAutoFit/>
          </a:bodyPr>
          <a:lstStyle>
            <a:lvl1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rPr sz="2600"/>
              <a:t>欧盟领导人已经结束了数周关于如何减少欧盟对俄罗斯能源依赖的争论，达成一项妥协协议，立即禁止从莫斯科进口</a:t>
            </a:r>
            <a:r>
              <a:rPr lang="zh-CN" sz="2600"/>
              <a:t>的</a:t>
            </a:r>
            <a:r>
              <a:rPr sz="2600"/>
              <a:t>超过三分之二的石油。</a:t>
            </a:r>
            <a:endParaRPr sz="2600"/>
          </a:p>
        </p:txBody>
      </p:sp>
      <p:sp>
        <p:nvSpPr>
          <p:cNvPr id="2" name="文本框 8"/>
          <p:cNvSpPr txBox="1"/>
          <p:nvPr/>
        </p:nvSpPr>
        <p:spPr>
          <a:xfrm>
            <a:off x="384175" y="4060825"/>
            <a:ext cx="12082145" cy="922020"/>
          </a:xfrm>
          <a:prstGeom prst="rect">
            <a:avLst/>
          </a:prstGeom>
          <a:ln w="12700">
            <a:miter lim="400000"/>
          </a:ln>
        </p:spPr>
        <p:txBody>
          <a:bodyPr wrap="square" lIns="45719" rIns="45719">
            <a:spAutoFit/>
          </a:bodyPr>
          <a:lstStyle>
            <a:lvl1pPr>
              <a:defRPr sz="2800">
                <a:latin typeface="Times New Roman" panose="02020603050405020304"/>
                <a:ea typeface="Times New Roman" panose="02020603050405020304"/>
                <a:cs typeface="Times New Roman" panose="02020603050405020304"/>
                <a:sym typeface="Times New Roman" panose="02020603050405020304"/>
              </a:defRPr>
            </a:lvl1pPr>
          </a:lstStyle>
          <a:p>
            <a:r>
              <a:rPr sz="2700"/>
              <a:t>It’s alleged he disguised himself as an elderly woman at the Louvre in Paris before wiping the food on the glass that covers the famous painting.</a:t>
            </a:r>
            <a:endParaRPr sz="2700"/>
          </a:p>
        </p:txBody>
      </p:sp>
      <p:sp>
        <p:nvSpPr>
          <p:cNvPr id="3" name="圆角矩形 3"/>
          <p:cNvSpPr/>
          <p:nvPr/>
        </p:nvSpPr>
        <p:spPr>
          <a:xfrm>
            <a:off x="173990" y="3933825"/>
            <a:ext cx="11897360" cy="2165350"/>
          </a:xfrm>
          <a:prstGeom prst="roundRect">
            <a:avLst>
              <a:gd name="adj" fmla="val 14620"/>
            </a:avLst>
          </a:prstGeom>
          <a:ln w="63500">
            <a:solidFill>
              <a:schemeClr val="accent3"/>
            </a:solidFill>
          </a:ln>
        </p:spPr>
        <p:txBody>
          <a:bodyPr lIns="0" tIns="0" rIns="0" bIns="0"/>
          <a:lstStyle/>
          <a:p/>
        </p:txBody>
      </p:sp>
      <p:sp>
        <p:nvSpPr>
          <p:cNvPr id="4" name="文本框 9"/>
          <p:cNvSpPr txBox="1"/>
          <p:nvPr/>
        </p:nvSpPr>
        <p:spPr>
          <a:xfrm>
            <a:off x="1487805" y="5157470"/>
            <a:ext cx="10400665" cy="755650"/>
          </a:xfrm>
          <a:prstGeom prst="rect">
            <a:avLst/>
          </a:prstGeom>
          <a:ln w="12700">
            <a:miter lim="400000"/>
          </a:ln>
        </p:spPr>
        <p:txBody>
          <a:bodyPr wrap="square" lIns="45719" rIns="45719">
            <a:spAutoFit/>
          </a:bodyPr>
          <a:lstStyle>
            <a:lvl1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t>据称，他在巴黎卢浮宫伪装成一名老妇人，然后在覆盖着名画的玻璃上</a:t>
            </a:r>
            <a:r>
              <a:rPr lang="zh-CN"/>
              <a:t>抹上了</a:t>
            </a:r>
            <a:r>
              <a:t>食物。</a:t>
            </a:r>
          </a:p>
        </p:txBody>
      </p:sp>
      <p:sp>
        <p:nvSpPr>
          <p:cNvPr id="5" name="文本框 1"/>
          <p:cNvSpPr txBox="1"/>
          <p:nvPr/>
        </p:nvSpPr>
        <p:spPr>
          <a:xfrm>
            <a:off x="478790" y="5229225"/>
            <a:ext cx="900430" cy="460375"/>
          </a:xfrm>
          <a:prstGeom prst="rect">
            <a:avLst/>
          </a:prstGeom>
          <a:solidFill>
            <a:srgbClr val="0070C0"/>
          </a:solidFill>
          <a:ln w="12700">
            <a:miter lim="400000"/>
          </a:ln>
        </p:spPr>
        <p:txBody>
          <a:bodyPr wrap="square"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2" nodeType="clickEffect">
                                  <p:stCondLst>
                                    <p:cond delay="0"/>
                                  </p:stCondLst>
                                  <p:iterate type="el">
                                    <p:tmAbs val="0"/>
                                  </p:iterate>
                                  <p:childTnLst>
                                    <p:set>
                                      <p:cBhvr>
                                        <p:cTn id="6" dur="indefinite" fill="hold"/>
                                        <p:tgtEl>
                                          <p:spTgt spid="298"/>
                                        </p:tgtEl>
                                        <p:attrNameLst>
                                          <p:attrName>style.visibility</p:attrName>
                                        </p:attrNameLst>
                                      </p:cBhvr>
                                      <p:to>
                                        <p:strVal val="visible"/>
                                      </p:to>
                                    </p:set>
                                    <p:animEffect transition="in" filter="blinds(horizontal)">
                                      <p:cBhvr>
                                        <p:cTn id="7" dur="500"/>
                                        <p:tgtEl>
                                          <p:spTgt spid="29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iterate type="el">
                                    <p:tmAbs val="0"/>
                                  </p:iterate>
                                  <p:childTnLst>
                                    <p:set>
                                      <p:cBhvr>
                                        <p:cTn id="11" dur="indefinite" fill="hold"/>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298" grpId="2" animBg="1" advAuto="0"/>
      <p:bldP spid="4"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357188" y="101600"/>
            <a:ext cx="11477625" cy="1014730"/>
          </a:xfrm>
          <a:prstGeom prst="rect">
            <a:avLst/>
          </a:prstGeom>
          <a:noFill/>
        </p:spPr>
        <p:txBody>
          <a:bodyPr wrap="square" rtlCol="0" anchor="t">
            <a:spAutoFit/>
          </a:bodyPr>
          <a:p>
            <a:pPr algn="ctr"/>
            <a:r>
              <a:rPr lang="en-US" altLang="zh-CN" sz="3200" b="1"/>
              <a:t>1.</a:t>
            </a:r>
            <a:r>
              <a:rPr lang="zh-CN" altLang="en-US" sz="3200" b="1"/>
              <a:t>Fintech Tamara Accelerates </a:t>
            </a:r>
            <a:r>
              <a:rPr lang="zh-CN" altLang="en-US" sz="3200" b="1" i="1"/>
              <a:t>The Buy Now Pay Later</a:t>
            </a:r>
            <a:r>
              <a:rPr lang="zh-CN" altLang="en-US" sz="3200" b="1"/>
              <a:t> Revolution</a:t>
            </a:r>
            <a:endParaRPr lang="zh-CN" altLang="en-US" sz="3200" b="1"/>
          </a:p>
          <a:p>
            <a:pPr algn="ct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sym typeface="+mn-ea"/>
              </a:rPr>
              <a:t>金融科技公司塔玛拉加速了“先买后付”的革命  </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sym typeface="+mn-ea"/>
            </a:endParaRPr>
          </a:p>
        </p:txBody>
      </p:sp>
      <p:pic>
        <p:nvPicPr>
          <p:cNvPr id="3" name="图片 2"/>
          <p:cNvPicPr>
            <a:picLocks noChangeAspect="1"/>
          </p:cNvPicPr>
          <p:nvPr/>
        </p:nvPicPr>
        <p:blipFill>
          <a:blip r:embed="rId2"/>
          <a:srcRect l="11593" r="9644"/>
          <a:stretch>
            <a:fillRect/>
          </a:stretch>
        </p:blipFill>
        <p:spPr>
          <a:xfrm>
            <a:off x="694373" y="1268730"/>
            <a:ext cx="10803255" cy="53721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99695" y="660400"/>
            <a:ext cx="12092940" cy="6206490"/>
          </a:xfrm>
          <a:prstGeom prst="rect">
            <a:avLst/>
          </a:prstGeom>
          <a:noFill/>
        </p:spPr>
        <p:txBody>
          <a:bodyPr wrap="square" rtlCol="0" anchor="t">
            <a:spAutoFit/>
          </a:bodyPr>
          <a:p>
            <a:pPr fontAlgn="auto">
              <a:lnSpc>
                <a:spcPct val="90000"/>
              </a:lnSpc>
            </a:pPr>
            <a:r>
              <a:rPr lang="en-US" altLang="zh-CN" sz="2600">
                <a:latin typeface="Times New Roman" panose="02020603050405020304" charset="0"/>
                <a:cs typeface="Times New Roman" panose="02020603050405020304" charset="0"/>
              </a:rPr>
              <a:t>    _________ (launch) </a:t>
            </a:r>
            <a:r>
              <a:rPr lang="zh-CN" altLang="en-US" sz="2600">
                <a:latin typeface="Times New Roman" panose="02020603050405020304" charset="0"/>
                <a:cs typeface="Times New Roman" panose="02020603050405020304" charset="0"/>
              </a:rPr>
              <a:t>in September 2020 in Riyadh, Saudi Arabia, by serial entrepreneur Abdulmajeed Alsukhan and partners Turki Bin Zarah and Abdulmohsen Albabtain, after just four months Tamara closed $6 million of funding in </a:t>
            </a:r>
            <a:r>
              <a:rPr lang="en-US" altLang="zh-CN" sz="2600">
                <a:latin typeface="Times New Roman" panose="02020603050405020304" charset="0"/>
                <a:cs typeface="Times New Roman" panose="02020603050405020304" charset="0"/>
              </a:rPr>
              <a:t>_________ (large)</a:t>
            </a:r>
            <a:r>
              <a:rPr lang="zh-CN" altLang="en-US" sz="2600">
                <a:solidFill>
                  <a:srgbClr val="FF0000"/>
                </a:solidFill>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seed round in the country</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history. In April the startup </a:t>
            </a:r>
            <a:r>
              <a:rPr lang="zh-CN" altLang="en-US" sz="2600">
                <a:solidFill>
                  <a:srgbClr val="0000FF"/>
                </a:solidFill>
                <a:latin typeface="Times New Roman" panose="02020603050405020304" charset="0"/>
                <a:cs typeface="Times New Roman" panose="02020603050405020304" charset="0"/>
              </a:rPr>
              <a:t>top</a:t>
            </a:r>
            <a:r>
              <a:rPr lang="zh-CN" altLang="en-US" sz="2600">
                <a:latin typeface="Times New Roman" panose="02020603050405020304" charset="0"/>
                <a:cs typeface="Times New Roman" panose="02020603050405020304" charset="0"/>
              </a:rPr>
              <a:t>ped that in style by </a:t>
            </a:r>
            <a:r>
              <a:rPr lang="en-US" altLang="zh-CN" sz="2600">
                <a:latin typeface="Times New Roman" panose="02020603050405020304" charset="0"/>
                <a:cs typeface="Times New Roman" panose="02020603050405020304" charset="0"/>
              </a:rPr>
              <a:t>_______ (raise) </a:t>
            </a:r>
            <a:r>
              <a:rPr lang="zh-CN" altLang="en-US" sz="2600">
                <a:latin typeface="Times New Roman" panose="02020603050405020304" charset="0"/>
                <a:cs typeface="Times New Roman" panose="02020603050405020304" charset="0"/>
              </a:rPr>
              <a:t>no less than $110 million in a record-breaking Series A round led by global payments </a:t>
            </a:r>
            <a:r>
              <a:rPr lang="en-US" altLang="zh-CN" sz="2600">
                <a:latin typeface="Times New Roman" panose="02020603050405020304" charset="0"/>
                <a:cs typeface="Times New Roman" panose="02020603050405020304" charset="0"/>
              </a:rPr>
              <a:t>provider </a:t>
            </a:r>
            <a:r>
              <a:rPr lang="zh-CN" altLang="en-US" sz="2600">
                <a:latin typeface="Times New Roman" panose="02020603050405020304" charset="0"/>
                <a:cs typeface="Times New Roman" panose="02020603050405020304" charset="0"/>
              </a:rPr>
              <a:t>Checkout.com.</a:t>
            </a:r>
            <a:endParaRPr lang="zh-CN" altLang="en-US" sz="2600">
              <a:latin typeface="Times New Roman" panose="02020603050405020304" charset="0"/>
              <a:cs typeface="Times New Roman" panose="02020603050405020304" charset="0"/>
            </a:endParaRPr>
          </a:p>
          <a:p>
            <a:pPr fontAlgn="auto">
              <a:lnSpc>
                <a:spcPct val="90000"/>
              </a:lnSpc>
            </a:pPr>
            <a:r>
              <a:rPr lang="zh-CN" altLang="en-US" sz="2600">
                <a:latin typeface="Times New Roman" panose="02020603050405020304" charset="0"/>
                <a:cs typeface="Times New Roman" panose="02020603050405020304" charset="0"/>
              </a:rPr>
              <a:t> </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Like many ecommerce companies around the world, Tamara is benefitting </a:t>
            </a:r>
            <a:r>
              <a:rPr lang="en-US" altLang="zh-CN" sz="2600">
                <a:latin typeface="Times New Roman" panose="02020603050405020304" charset="0"/>
                <a:cs typeface="Times New Roman" panose="02020603050405020304" charset="0"/>
              </a:rPr>
              <a:t>________ </a:t>
            </a:r>
            <a:r>
              <a:rPr lang="zh-CN" altLang="en-US" sz="2600">
                <a:latin typeface="Times New Roman" panose="02020603050405020304" charset="0"/>
                <a:cs typeface="Times New Roman" panose="02020603050405020304" charset="0"/>
              </a:rPr>
              <a:t>the massive rise in online consumer spending </a:t>
            </a:r>
            <a:r>
              <a:rPr lang="en-US" altLang="zh-CN" sz="2600">
                <a:latin typeface="Times New Roman" panose="02020603050405020304" charset="0"/>
                <a:cs typeface="Times New Roman" panose="02020603050405020304" charset="0"/>
              </a:rPr>
              <a:t>__________ </a:t>
            </a:r>
            <a:r>
              <a:rPr lang="zh-CN" altLang="en-US" sz="2600">
                <a:latin typeface="Times New Roman" panose="02020603050405020304" charset="0"/>
                <a:cs typeface="Times New Roman" panose="02020603050405020304" charset="0"/>
              </a:rPr>
              <a:t>has taken place during the pandemic. Its BNPL solution </a:t>
            </a:r>
            <a:r>
              <a:rPr lang="en-US" altLang="zh-CN" sz="2600">
                <a:latin typeface="Times New Roman" panose="02020603050405020304" charset="0"/>
                <a:cs typeface="Times New Roman" panose="02020603050405020304" charset="0"/>
              </a:rPr>
              <a:t>______ (allow) </a:t>
            </a:r>
            <a:r>
              <a:rPr lang="zh-CN" altLang="en-US" sz="2600">
                <a:latin typeface="Times New Roman" panose="02020603050405020304" charset="0"/>
                <a:cs typeface="Times New Roman" panose="02020603050405020304" charset="0"/>
              </a:rPr>
              <a:t>consumers to pay for products in installments, without </a:t>
            </a:r>
            <a:r>
              <a:rPr lang="zh-CN" altLang="en-US" sz="2600">
                <a:solidFill>
                  <a:srgbClr val="0000FF"/>
                </a:solidFill>
                <a:latin typeface="Times New Roman" panose="02020603050405020304" charset="0"/>
                <a:cs typeface="Times New Roman" panose="02020603050405020304" charset="0"/>
              </a:rPr>
              <a:t>incur</a:t>
            </a:r>
            <a:r>
              <a:rPr lang="zh-CN" altLang="en-US" sz="2600">
                <a:latin typeface="Times New Roman" panose="02020603050405020304" charset="0"/>
                <a:cs typeface="Times New Roman" panose="02020603050405020304" charset="0"/>
              </a:rPr>
              <a:t>ring any interest charges. The company</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revenues come from fees paid by merchants, who have fallen over </a:t>
            </a:r>
            <a:r>
              <a:rPr lang="en-US" altLang="zh-CN" sz="2600">
                <a:latin typeface="Times New Roman" panose="02020603050405020304" charset="0"/>
                <a:cs typeface="Times New Roman" panose="02020603050405020304" charset="0"/>
              </a:rPr>
              <a:t>_________ (them) </a:t>
            </a:r>
            <a:r>
              <a:rPr lang="zh-CN" altLang="en-US" sz="2600">
                <a:latin typeface="Times New Roman" panose="02020603050405020304" charset="0"/>
                <a:cs typeface="Times New Roman" panose="02020603050405020304" charset="0"/>
              </a:rPr>
              <a:t>to partner with Tamara and offer their customers </a:t>
            </a:r>
            <a:r>
              <a:rPr lang="en-US" altLang="zh-CN" sz="2600">
                <a:latin typeface="Times New Roman" panose="02020603050405020304" charset="0"/>
                <a:cs typeface="Times New Roman" panose="02020603050405020304" charset="0"/>
              </a:rPr>
              <a:t>___ </a:t>
            </a:r>
            <a:r>
              <a:rPr lang="zh-CN" altLang="en-US" sz="2600">
                <a:latin typeface="Times New Roman" panose="02020603050405020304" charset="0"/>
                <a:cs typeface="Times New Roman" panose="02020603050405020304" charset="0"/>
              </a:rPr>
              <a:t>innovative and intuitive way to buy big-ticket </a:t>
            </a:r>
            <a:r>
              <a:rPr lang="en-US" altLang="zh-CN" sz="2600">
                <a:latin typeface="Times New Roman" panose="02020603050405020304" charset="0"/>
                <a:cs typeface="Times New Roman" panose="02020603050405020304" charset="0"/>
              </a:rPr>
              <a:t>_____ (item)</a:t>
            </a:r>
            <a:r>
              <a:rPr lang="zh-CN" altLang="en-US" sz="2600">
                <a:latin typeface="Times New Roman" panose="02020603050405020304" charset="0"/>
                <a:cs typeface="Times New Roman" panose="02020603050405020304" charset="0"/>
              </a:rPr>
              <a:t>, both online and in-store.</a:t>
            </a:r>
            <a:endParaRPr lang="zh-CN" altLang="en-US" sz="2600">
              <a:latin typeface="Times New Roman" panose="02020603050405020304" charset="0"/>
              <a:cs typeface="Times New Roman" panose="02020603050405020304" charset="0"/>
            </a:endParaRPr>
          </a:p>
          <a:p>
            <a:pPr fontAlgn="auto">
              <a:lnSpc>
                <a:spcPct val="90000"/>
              </a:lnSpc>
            </a:pPr>
            <a:r>
              <a:rPr lang="zh-CN" altLang="en-US" sz="2600">
                <a:latin typeface="Times New Roman" panose="02020603050405020304" charset="0"/>
                <a:cs typeface="Times New Roman" panose="02020603050405020304" charset="0"/>
              </a:rPr>
              <a:t>    Co-founder Abdulmajeed says that the pandemic is not the only reason for Tamara</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rapid </a:t>
            </a:r>
            <a:r>
              <a:rPr lang="en-US" altLang="zh-CN" sz="2600">
                <a:latin typeface="Times New Roman" panose="02020603050405020304" charset="0"/>
                <a:cs typeface="Times New Roman" panose="02020603050405020304" charset="0"/>
              </a:rPr>
              <a:t>______ (grow) </a:t>
            </a:r>
            <a:r>
              <a:rPr lang="zh-CN" altLang="en-US" sz="2600">
                <a:latin typeface="Times New Roman" panose="02020603050405020304" charset="0"/>
                <a:cs typeface="Times New Roman" panose="02020603050405020304" charset="0"/>
              </a:rPr>
              <a:t>rate or its appeal to global investors. Authorities are also giving local startups all the support they need to roll out innovative services to Saudi Arabia</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young, aspirational and tech-savvy population.</a:t>
            </a:r>
            <a:endParaRPr lang="zh-CN" altLang="en-US" sz="2600">
              <a:latin typeface="Times New Roman" panose="02020603050405020304" charset="0"/>
              <a:cs typeface="Times New Roman" panose="02020603050405020304" charset="0"/>
            </a:endParaRPr>
          </a:p>
        </p:txBody>
      </p:sp>
      <p:sp>
        <p:nvSpPr>
          <p:cNvPr id="10" name="文本框 16"/>
          <p:cNvSpPr txBox="1"/>
          <p:nvPr/>
        </p:nvSpPr>
        <p:spPr>
          <a:xfrm>
            <a:off x="0" y="0"/>
            <a:ext cx="163322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1048598" name="文本框 4"/>
          <p:cNvSpPr txBox="1"/>
          <p:nvPr/>
        </p:nvSpPr>
        <p:spPr>
          <a:xfrm>
            <a:off x="1871980" y="65405"/>
            <a:ext cx="580644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《连线</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6</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zh-CN" sz="2300" b="1">
                <a:solidFill>
                  <a:srgbClr val="ED7D31"/>
                </a:solidFill>
                <a:latin typeface="微软雅黑" panose="020B0503020204020204" charset="-122"/>
                <a:ea typeface="微软雅黑" panose="020B0503020204020204" charset="-122"/>
                <a:cs typeface="微软雅黑" panose="020B0503020204020204" charset="-122"/>
              </a:rPr>
              <a:t>刊</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28</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471805" y="605155"/>
            <a:ext cx="156781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Launched </a:t>
            </a:r>
            <a:endParaRPr lang="zh-CN" altLang="en-US"/>
          </a:p>
        </p:txBody>
      </p:sp>
      <p:sp>
        <p:nvSpPr>
          <p:cNvPr id="3" name="文本框 2"/>
          <p:cNvSpPr txBox="1"/>
          <p:nvPr/>
        </p:nvSpPr>
        <p:spPr>
          <a:xfrm>
            <a:off x="7630795" y="1305560"/>
            <a:ext cx="1541780"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the largest</a:t>
            </a:r>
            <a:endParaRPr lang="zh-CN" altLang="en-US"/>
          </a:p>
        </p:txBody>
      </p:sp>
      <p:sp>
        <p:nvSpPr>
          <p:cNvPr id="4" name="文本框 3"/>
          <p:cNvSpPr txBox="1"/>
          <p:nvPr/>
        </p:nvSpPr>
        <p:spPr>
          <a:xfrm>
            <a:off x="8707755" y="1669415"/>
            <a:ext cx="1163320"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raising </a:t>
            </a:r>
            <a:endParaRPr lang="zh-CN" altLang="en-US"/>
          </a:p>
        </p:txBody>
      </p:sp>
      <p:sp>
        <p:nvSpPr>
          <p:cNvPr id="7" name="文本框 6"/>
          <p:cNvSpPr txBox="1"/>
          <p:nvPr/>
        </p:nvSpPr>
        <p:spPr>
          <a:xfrm>
            <a:off x="6182360" y="3107055"/>
            <a:ext cx="1823720" cy="491490"/>
          </a:xfrm>
          <a:prstGeom prst="rect">
            <a:avLst/>
          </a:prstGeom>
          <a:noFill/>
        </p:spPr>
        <p:txBody>
          <a:bodyPr wrap="none" rtlCol="0" anchor="t">
            <a:spAutoFit/>
          </a:bodyPr>
          <a:p>
            <a:r>
              <a:rPr lang="en-US" altLang="zh-CN" sz="2600">
                <a:solidFill>
                  <a:srgbClr val="FF0000"/>
                </a:solidFill>
                <a:latin typeface="Times New Roman" panose="02020603050405020304" charset="0"/>
                <a:cs typeface="Times New Roman" panose="02020603050405020304" charset="0"/>
                <a:sym typeface="+mn-ea"/>
              </a:rPr>
              <a:t>which / </a:t>
            </a:r>
            <a:r>
              <a:rPr lang="zh-CN" altLang="en-US" sz="2600">
                <a:solidFill>
                  <a:srgbClr val="FF0000"/>
                </a:solidFill>
                <a:latin typeface="Times New Roman" panose="02020603050405020304" charset="0"/>
                <a:cs typeface="Times New Roman" panose="02020603050405020304" charset="0"/>
                <a:sym typeface="+mn-ea"/>
              </a:rPr>
              <a:t>that </a:t>
            </a:r>
            <a:endParaRPr lang="zh-CN" altLang="en-US"/>
          </a:p>
        </p:txBody>
      </p:sp>
      <p:sp>
        <p:nvSpPr>
          <p:cNvPr id="8" name="文本框 7"/>
          <p:cNvSpPr txBox="1"/>
          <p:nvPr/>
        </p:nvSpPr>
        <p:spPr>
          <a:xfrm>
            <a:off x="4084955" y="3470910"/>
            <a:ext cx="112712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allows </a:t>
            </a:r>
            <a:endParaRPr lang="zh-CN" altLang="en-US"/>
          </a:p>
        </p:txBody>
      </p:sp>
      <p:sp>
        <p:nvSpPr>
          <p:cNvPr id="9" name="文本框 8"/>
          <p:cNvSpPr txBox="1"/>
          <p:nvPr/>
        </p:nvSpPr>
        <p:spPr>
          <a:xfrm>
            <a:off x="10340975" y="2713990"/>
            <a:ext cx="1493520"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from</a:t>
            </a:r>
            <a:r>
              <a:rPr lang="en-US" altLang="zh-CN" sz="2600">
                <a:solidFill>
                  <a:srgbClr val="FF0000"/>
                </a:solidFill>
                <a:latin typeface="Times New Roman" panose="02020603050405020304" charset="0"/>
                <a:cs typeface="Times New Roman" panose="02020603050405020304" charset="0"/>
                <a:sym typeface="+mn-ea"/>
              </a:rPr>
              <a:t> / by</a:t>
            </a:r>
            <a:r>
              <a:rPr lang="zh-CN" altLang="en-US" sz="2600">
                <a:solidFill>
                  <a:srgbClr val="FF0000"/>
                </a:solidFill>
                <a:latin typeface="Times New Roman" panose="02020603050405020304" charset="0"/>
                <a:cs typeface="Times New Roman" panose="02020603050405020304" charset="0"/>
                <a:sym typeface="+mn-ea"/>
              </a:rPr>
              <a:t> </a:t>
            </a:r>
            <a:endParaRPr lang="zh-CN" altLang="en-US"/>
          </a:p>
        </p:txBody>
      </p:sp>
      <p:sp>
        <p:nvSpPr>
          <p:cNvPr id="11" name="文本框 10"/>
          <p:cNvSpPr txBox="1"/>
          <p:nvPr/>
        </p:nvSpPr>
        <p:spPr>
          <a:xfrm>
            <a:off x="6149340" y="4180840"/>
            <a:ext cx="173164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themselves </a:t>
            </a:r>
            <a:endParaRPr lang="zh-CN" altLang="en-US"/>
          </a:p>
        </p:txBody>
      </p:sp>
      <p:sp>
        <p:nvSpPr>
          <p:cNvPr id="12" name="文本框 11"/>
          <p:cNvSpPr txBox="1"/>
          <p:nvPr/>
        </p:nvSpPr>
        <p:spPr>
          <a:xfrm>
            <a:off x="3583305" y="4545330"/>
            <a:ext cx="57721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an </a:t>
            </a:r>
            <a:endParaRPr lang="zh-CN" altLang="en-US"/>
          </a:p>
        </p:txBody>
      </p:sp>
      <p:sp>
        <p:nvSpPr>
          <p:cNvPr id="13" name="文本框 12"/>
          <p:cNvSpPr txBox="1"/>
          <p:nvPr/>
        </p:nvSpPr>
        <p:spPr>
          <a:xfrm>
            <a:off x="10228580" y="4545330"/>
            <a:ext cx="89725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items</a:t>
            </a:r>
            <a:endParaRPr lang="zh-CN" altLang="en-US"/>
          </a:p>
        </p:txBody>
      </p:sp>
      <p:sp>
        <p:nvSpPr>
          <p:cNvPr id="14" name="文本框 13"/>
          <p:cNvSpPr txBox="1"/>
          <p:nvPr/>
        </p:nvSpPr>
        <p:spPr>
          <a:xfrm>
            <a:off x="885190" y="5598795"/>
            <a:ext cx="111823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growth</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P spid="11" grpId="0"/>
      <p:bldP spid="12" grpId="0"/>
      <p:bldP spid="13" grpId="0"/>
      <p:bldP spid="14" grpId="0"/>
      <p:bldP spid="5" grpId="1"/>
      <p:bldP spid="2" grpId="1"/>
      <p:bldP spid="3" grpId="1"/>
      <p:bldP spid="4" grpId="1"/>
      <p:bldP spid="7" grpId="1"/>
      <p:bldP spid="8" grpId="1"/>
      <p:bldP spid="9" grpId="1"/>
      <p:bldP spid="11" grpId="1"/>
      <p:bldP spid="12" grpId="1"/>
      <p:bldP spid="13" grpId="1"/>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74370" y="1056005"/>
            <a:ext cx="5989955" cy="5262245"/>
          </a:xfrm>
          <a:prstGeom prst="rect">
            <a:avLst/>
          </a:prstGeom>
          <a:solidFill>
            <a:srgbClr val="70AD47">
              <a:alpha val="17000"/>
            </a:srgbClr>
          </a:solidFill>
        </p:spPr>
        <p:txBody>
          <a:bodyPr wrap="square" rtlCol="0" anchor="t">
            <a:spAutoFit/>
          </a:bodyPr>
          <a:p>
            <a:pPr marL="514350" indent="-514350">
              <a:lnSpc>
                <a:spcPct val="100000"/>
              </a:lnSpc>
              <a:buFont typeface="+mj-lt"/>
              <a:buAutoNum type="arabicPeriod"/>
            </a:pPr>
            <a:r>
              <a:rPr lang="zh-CN" altLang="en-US" sz="2800">
                <a:latin typeface="Times New Roman" panose="02020603050405020304" charset="0"/>
                <a:cs typeface="Times New Roman" panose="02020603050405020304" charset="0"/>
                <a:sym typeface="+mn-ea"/>
              </a:rPr>
              <a:t>BNPL</a:t>
            </a:r>
            <a:r>
              <a:rPr lang="en-US" altLang="zh-CN" sz="2800">
                <a:latin typeface="Times New Roman" panose="02020603050405020304" charset="0"/>
                <a:cs typeface="Times New Roman" panose="02020603050405020304" charset="0"/>
                <a:sym typeface="+mn-ea"/>
              </a:rPr>
              <a:t> = </a:t>
            </a:r>
            <a:r>
              <a:rPr lang="zh-CN" altLang="en-US" sz="2800">
                <a:latin typeface="Times New Roman" panose="02020603050405020304" charset="0"/>
                <a:cs typeface="Times New Roman" panose="02020603050405020304" charset="0"/>
                <a:sym typeface="+mn-ea"/>
              </a:rPr>
              <a:t>The Buy Now Pay Later</a:t>
            </a:r>
            <a:endParaRPr lang="zh-CN" altLang="en-US" sz="2800">
              <a:latin typeface="Times New Roman" panose="02020603050405020304" charset="0"/>
              <a:cs typeface="Times New Roman" panose="02020603050405020304" charset="0"/>
            </a:endParaRPr>
          </a:p>
          <a:p>
            <a:pPr marL="514350" indent="-514350">
              <a:lnSpc>
                <a:spcPct val="100000"/>
              </a:lnSpc>
              <a:buFont typeface="+mj-lt"/>
              <a:buAutoNum type="arabicPeriod"/>
            </a:pPr>
            <a:r>
              <a:rPr lang="zh-CN" altLang="en-US" sz="2800">
                <a:latin typeface="Times New Roman" panose="02020603050405020304" charset="0"/>
                <a:cs typeface="Times New Roman" panose="02020603050405020304" charset="0"/>
              </a:rPr>
              <a:t>serial entrepreneur</a:t>
            </a:r>
            <a:endParaRPr lang="zh-CN" altLang="en-US" sz="2800">
              <a:latin typeface="Times New Roman" panose="02020603050405020304" charset="0"/>
              <a:cs typeface="Times New Roman" panose="02020603050405020304" charset="0"/>
            </a:endParaRPr>
          </a:p>
          <a:p>
            <a:pPr marL="514350" indent="-514350">
              <a:lnSpc>
                <a:spcPct val="100000"/>
              </a:lnSpc>
              <a:buFont typeface="+mj-lt"/>
              <a:buAutoNum type="arabicPeriod"/>
            </a:pPr>
            <a:r>
              <a:rPr lang="en-US" altLang="zh-CN" sz="2800">
                <a:latin typeface="Times New Roman" panose="02020603050405020304" charset="0"/>
                <a:cs typeface="Times New Roman" panose="02020603050405020304" charset="0"/>
              </a:rPr>
              <a:t>in style</a:t>
            </a:r>
            <a:endParaRPr lang="zh-CN" altLang="en-US" sz="2800">
              <a:latin typeface="Times New Roman" panose="02020603050405020304" charset="0"/>
              <a:cs typeface="Times New Roman" panose="02020603050405020304" charset="0"/>
            </a:endParaRPr>
          </a:p>
          <a:p>
            <a:pPr marL="514350" indent="-514350">
              <a:lnSpc>
                <a:spcPct val="100000"/>
              </a:lnSpc>
              <a:buFont typeface="+mj-lt"/>
              <a:buAutoNum type="arabicPeriod"/>
            </a:pPr>
            <a:r>
              <a:rPr lang="zh-CN" altLang="en-US" sz="2800">
                <a:latin typeface="Times New Roman" panose="02020603050405020304" charset="0"/>
                <a:cs typeface="Times New Roman" panose="02020603050405020304" charset="0"/>
              </a:rPr>
              <a:t>global payments provider</a:t>
            </a:r>
            <a:endParaRPr lang="zh-CN" altLang="en-US" sz="2800">
              <a:latin typeface="Times New Roman" panose="02020603050405020304" charset="0"/>
              <a:cs typeface="Times New Roman" panose="02020603050405020304" charset="0"/>
            </a:endParaRPr>
          </a:p>
          <a:p>
            <a:pPr marL="514350" indent="-514350">
              <a:lnSpc>
                <a:spcPct val="100000"/>
              </a:lnSpc>
              <a:buFont typeface="+mj-lt"/>
              <a:buAutoNum type="arabicPeriod"/>
            </a:pPr>
            <a:r>
              <a:rPr lang="zh-CN" altLang="en-US" sz="2800">
                <a:latin typeface="Times New Roman" panose="02020603050405020304" charset="0"/>
                <a:cs typeface="Times New Roman" panose="02020603050405020304" charset="0"/>
              </a:rPr>
              <a:t>ecommerce compan</a:t>
            </a:r>
            <a:r>
              <a:rPr lang="en-US" altLang="zh-CN" sz="2800">
                <a:latin typeface="Times New Roman" panose="02020603050405020304" charset="0"/>
                <a:cs typeface="Times New Roman" panose="02020603050405020304" charset="0"/>
              </a:rPr>
              <a:t>y</a:t>
            </a:r>
            <a:endParaRPr lang="zh-CN" altLang="en-US" sz="2800">
              <a:latin typeface="Times New Roman" panose="02020603050405020304" charset="0"/>
              <a:cs typeface="Times New Roman" panose="02020603050405020304" charset="0"/>
            </a:endParaRPr>
          </a:p>
          <a:p>
            <a:pPr marL="514350" indent="-514350">
              <a:lnSpc>
                <a:spcPct val="100000"/>
              </a:lnSpc>
              <a:buFont typeface="+mj-lt"/>
              <a:buAutoNum type="arabicPeriod"/>
            </a:pPr>
            <a:r>
              <a:rPr lang="zh-CN" altLang="en-US" sz="2800">
                <a:latin typeface="Times New Roman" panose="02020603050405020304" charset="0"/>
                <a:cs typeface="Times New Roman" panose="02020603050405020304" charset="0"/>
              </a:rPr>
              <a:t>during the pandemic</a:t>
            </a:r>
            <a:endParaRPr lang="zh-CN" altLang="en-US" sz="2800">
              <a:latin typeface="Times New Roman" panose="02020603050405020304" charset="0"/>
              <a:cs typeface="Times New Roman" panose="02020603050405020304" charset="0"/>
            </a:endParaRPr>
          </a:p>
          <a:p>
            <a:pPr marL="514350" indent="-514350">
              <a:lnSpc>
                <a:spcPct val="100000"/>
              </a:lnSpc>
              <a:buFont typeface="+mj-lt"/>
              <a:buAutoNum type="arabicPeriod"/>
            </a:pPr>
            <a:r>
              <a:rPr lang="zh-CN" altLang="en-US" sz="2800">
                <a:latin typeface="Times New Roman" panose="02020603050405020304" charset="0"/>
                <a:cs typeface="Times New Roman" panose="02020603050405020304" charset="0"/>
              </a:rPr>
              <a:t>pay for </a:t>
            </a:r>
            <a:r>
              <a:rPr lang="en-US" altLang="zh-CN" sz="2800">
                <a:latin typeface="Times New Roman" panose="02020603050405020304" charset="0"/>
                <a:cs typeface="Times New Roman" panose="02020603050405020304" charset="0"/>
              </a:rPr>
              <a:t>sth. </a:t>
            </a:r>
            <a:r>
              <a:rPr lang="zh-CN" altLang="en-US" sz="2800">
                <a:latin typeface="Times New Roman" panose="02020603050405020304" charset="0"/>
                <a:cs typeface="Times New Roman" panose="02020603050405020304" charset="0"/>
              </a:rPr>
              <a:t>in instal</a:t>
            </a:r>
            <a:r>
              <a:rPr lang="en-US" altLang="zh-CN" sz="2800">
                <a:latin typeface="Times New Roman" panose="02020603050405020304" charset="0"/>
                <a:cs typeface="Times New Roman" panose="02020603050405020304" charset="0"/>
              </a:rPr>
              <a:t>l</a:t>
            </a:r>
            <a:r>
              <a:rPr lang="zh-CN" altLang="en-US" sz="2800">
                <a:latin typeface="Times New Roman" panose="02020603050405020304" charset="0"/>
                <a:cs typeface="Times New Roman" panose="02020603050405020304" charset="0"/>
              </a:rPr>
              <a:t>ments</a:t>
            </a:r>
            <a:endParaRPr lang="zh-CN" altLang="en-US" sz="2800">
              <a:latin typeface="Times New Roman" panose="02020603050405020304" charset="0"/>
              <a:cs typeface="Times New Roman" panose="02020603050405020304" charset="0"/>
            </a:endParaRPr>
          </a:p>
          <a:p>
            <a:pPr marL="514350" indent="-514350">
              <a:lnSpc>
                <a:spcPct val="100000"/>
              </a:lnSpc>
              <a:buFont typeface="+mj-lt"/>
              <a:buAutoNum type="arabicPeriod"/>
            </a:pPr>
            <a:r>
              <a:rPr lang="zh-CN" altLang="en-US" sz="2800">
                <a:latin typeface="Times New Roman" panose="02020603050405020304" charset="0"/>
                <a:cs typeface="Times New Roman" panose="02020603050405020304" charset="0"/>
              </a:rPr>
              <a:t>interest charge</a:t>
            </a:r>
            <a:endParaRPr lang="zh-CN" altLang="en-US" sz="2800">
              <a:latin typeface="Times New Roman" panose="02020603050405020304" charset="0"/>
              <a:cs typeface="Times New Roman" panose="02020603050405020304" charset="0"/>
            </a:endParaRPr>
          </a:p>
          <a:p>
            <a:pPr marL="514350" indent="-514350">
              <a:lnSpc>
                <a:spcPct val="100000"/>
              </a:lnSpc>
              <a:buFont typeface="+mj-lt"/>
              <a:buAutoNum type="arabicPeriod"/>
            </a:pPr>
            <a:r>
              <a:rPr lang="zh-CN" altLang="en-US" sz="2800">
                <a:latin typeface="Times New Roman" panose="02020603050405020304" charset="0"/>
                <a:cs typeface="Times New Roman" panose="02020603050405020304" charset="0"/>
              </a:rPr>
              <a:t>fall over </a:t>
            </a:r>
            <a:r>
              <a:rPr lang="en-US" altLang="zh-CN" sz="2800">
                <a:latin typeface="Times New Roman" panose="02020603050405020304" charset="0"/>
                <a:cs typeface="Times New Roman" panose="02020603050405020304" charset="0"/>
              </a:rPr>
              <a:t>oneself </a:t>
            </a:r>
            <a:r>
              <a:rPr lang="zh-CN" altLang="en-US" sz="2800">
                <a:latin typeface="Times New Roman" panose="02020603050405020304" charset="0"/>
                <a:cs typeface="Times New Roman" panose="02020603050405020304" charset="0"/>
              </a:rPr>
              <a:t>to</a:t>
            </a:r>
            <a:r>
              <a:rPr lang="en-US" altLang="zh-CN" sz="2800">
                <a:latin typeface="Times New Roman" panose="02020603050405020304" charset="0"/>
                <a:cs typeface="Times New Roman" panose="02020603050405020304" charset="0"/>
              </a:rPr>
              <a:t> do sth. </a:t>
            </a:r>
            <a:endParaRPr lang="zh-CN" altLang="en-US" sz="2800">
              <a:latin typeface="Times New Roman" panose="02020603050405020304" charset="0"/>
              <a:cs typeface="Times New Roman" panose="02020603050405020304" charset="0"/>
            </a:endParaRPr>
          </a:p>
          <a:p>
            <a:pPr marL="514350" indent="-514350">
              <a:lnSpc>
                <a:spcPct val="100000"/>
              </a:lnSpc>
              <a:buFont typeface="+mj-lt"/>
              <a:buAutoNum type="arabicPeriod"/>
            </a:pPr>
            <a:r>
              <a:rPr lang="zh-CN" altLang="en-US" sz="2800">
                <a:latin typeface="Times New Roman" panose="02020603050405020304" charset="0"/>
                <a:cs typeface="Times New Roman" panose="02020603050405020304" charset="0"/>
              </a:rPr>
              <a:t>an innovative and intuitive way</a:t>
            </a:r>
            <a:endParaRPr lang="zh-CN" altLang="en-US" sz="2800">
              <a:latin typeface="Times New Roman" panose="02020603050405020304" charset="0"/>
              <a:cs typeface="Times New Roman" panose="02020603050405020304" charset="0"/>
            </a:endParaRPr>
          </a:p>
          <a:p>
            <a:pPr marL="514350" indent="-514350">
              <a:lnSpc>
                <a:spcPct val="100000"/>
              </a:lnSpc>
              <a:buFont typeface="+mj-lt"/>
              <a:buAutoNum type="arabicPeriod"/>
            </a:pPr>
            <a:r>
              <a:rPr lang="zh-CN" altLang="en-US" sz="2800">
                <a:latin typeface="Times New Roman" panose="02020603050405020304" charset="0"/>
                <a:cs typeface="Times New Roman" panose="02020603050405020304" charset="0"/>
              </a:rPr>
              <a:t>big-ticket item</a:t>
            </a:r>
            <a:endParaRPr lang="zh-CN" altLang="en-US" sz="2800">
              <a:latin typeface="Times New Roman" panose="02020603050405020304" charset="0"/>
              <a:cs typeface="Times New Roman" panose="02020603050405020304" charset="0"/>
            </a:endParaRPr>
          </a:p>
          <a:p>
            <a:pPr marL="514350" indent="-514350">
              <a:lnSpc>
                <a:spcPct val="100000"/>
              </a:lnSpc>
              <a:buFont typeface="+mj-lt"/>
              <a:buAutoNum type="arabicPeriod"/>
            </a:pPr>
            <a:r>
              <a:rPr lang="zh-CN" altLang="en-US" sz="2800">
                <a:latin typeface="Times New Roman" panose="02020603050405020304" charset="0"/>
                <a:cs typeface="Times New Roman" panose="02020603050405020304" charset="0"/>
              </a:rPr>
              <a:t>roll out</a:t>
            </a:r>
            <a:endParaRPr lang="zh-CN" altLang="en-US" sz="2800">
              <a:latin typeface="Times New Roman" panose="02020603050405020304" charset="0"/>
              <a:cs typeface="Times New Roman" panose="02020603050405020304" charset="0"/>
            </a:endParaRPr>
          </a:p>
        </p:txBody>
      </p:sp>
      <p:sp>
        <p:nvSpPr>
          <p:cNvPr id="10" name="文本框 16"/>
          <p:cNvSpPr txBox="1"/>
          <p:nvPr/>
        </p:nvSpPr>
        <p:spPr>
          <a:xfrm>
            <a:off x="0" y="0"/>
            <a:ext cx="163322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词组汇总</a:t>
            </a:r>
            <a:endParaRPr kumimoji="1" lang="zh-CN" altLang="zh-CN" sz="2800" b="1" dirty="0">
              <a:solidFill>
                <a:sysClr val="window" lastClr="FFFFFF"/>
              </a:solidFill>
              <a:sym typeface="微软雅黑" panose="020B0503020204020204" charset="-122"/>
            </a:endParaRPr>
          </a:p>
        </p:txBody>
      </p:sp>
      <p:sp>
        <p:nvSpPr>
          <p:cNvPr id="2" name="文本框 1"/>
          <p:cNvSpPr txBox="1"/>
          <p:nvPr/>
        </p:nvSpPr>
        <p:spPr>
          <a:xfrm>
            <a:off x="7075170" y="1056005"/>
            <a:ext cx="4265295" cy="5262245"/>
          </a:xfrm>
          <a:prstGeom prst="rect">
            <a:avLst/>
          </a:prstGeom>
          <a:solidFill>
            <a:schemeClr val="accent5">
              <a:alpha val="17000"/>
            </a:schemeClr>
          </a:solidFill>
        </p:spPr>
        <p:txBody>
          <a:bodyPr wrap="square" rtlCol="0" anchor="t">
            <a:spAutoFit/>
          </a:bodyPr>
          <a:p>
            <a:pPr indent="0">
              <a:lnSpc>
                <a:spcPct val="100000"/>
              </a:lnSpc>
              <a:buFont typeface="+mj-lt"/>
              <a:buNone/>
            </a:pPr>
            <a:r>
              <a:rPr lang="zh-CN" altLang="en-US" sz="2800">
                <a:latin typeface="Times New Roman" panose="02020603050405020304" charset="0"/>
                <a:ea typeface="华文中宋" panose="02010600040101010101" charset="-122"/>
                <a:cs typeface="Times New Roman" panose="02020603050405020304" charset="0"/>
              </a:rPr>
              <a:t>BNPL =先买后付  </a:t>
            </a:r>
            <a:endParaRPr lang="zh-CN" altLang="en-US" sz="2800">
              <a:latin typeface="Times New Roman" panose="02020603050405020304" charset="0"/>
              <a:ea typeface="华文中宋" panose="02010600040101010101" charset="-122"/>
              <a:cs typeface="Times New Roman" panose="02020603050405020304" charset="0"/>
            </a:endParaRPr>
          </a:p>
          <a:p>
            <a:pPr indent="0">
              <a:lnSpc>
                <a:spcPct val="100000"/>
              </a:lnSpc>
              <a:buFont typeface="+mj-lt"/>
              <a:buNone/>
            </a:pPr>
            <a:r>
              <a:rPr lang="zh-CN" altLang="en-US" sz="2800">
                <a:latin typeface="Times New Roman" panose="02020603050405020304" charset="0"/>
                <a:ea typeface="华文中宋" panose="02010600040101010101" charset="-122"/>
                <a:cs typeface="Times New Roman" panose="02020603050405020304" charset="0"/>
              </a:rPr>
              <a:t>多次创业者</a:t>
            </a:r>
            <a:endParaRPr lang="zh-CN" altLang="en-US" sz="2800">
              <a:latin typeface="Times New Roman" panose="02020603050405020304" charset="0"/>
              <a:ea typeface="华文中宋" panose="02010600040101010101" charset="-122"/>
              <a:cs typeface="Times New Roman" panose="02020603050405020304" charset="0"/>
            </a:endParaRPr>
          </a:p>
          <a:p>
            <a:pPr indent="0">
              <a:lnSpc>
                <a:spcPct val="100000"/>
              </a:lnSpc>
              <a:buFont typeface="+mj-lt"/>
              <a:buNone/>
            </a:pPr>
            <a:r>
              <a:rPr lang="zh-CN" altLang="en-US" sz="2800">
                <a:latin typeface="Times New Roman" panose="02020603050405020304" charset="0"/>
                <a:ea typeface="华文中宋" panose="02010600040101010101" charset="-122"/>
                <a:cs typeface="Times New Roman" panose="02020603050405020304" charset="0"/>
              </a:rPr>
              <a:t>气派  </a:t>
            </a:r>
            <a:endParaRPr lang="zh-CN" altLang="en-US" sz="2800">
              <a:latin typeface="Times New Roman" panose="02020603050405020304" charset="0"/>
              <a:ea typeface="华文中宋" panose="02010600040101010101" charset="-122"/>
              <a:cs typeface="Times New Roman" panose="02020603050405020304" charset="0"/>
            </a:endParaRPr>
          </a:p>
          <a:p>
            <a:pPr indent="0">
              <a:lnSpc>
                <a:spcPct val="100000"/>
              </a:lnSpc>
              <a:buFont typeface="+mj-lt"/>
              <a:buNone/>
            </a:pPr>
            <a:r>
              <a:rPr lang="zh-CN" altLang="en-US" sz="2800">
                <a:latin typeface="Times New Roman" panose="02020603050405020304" charset="0"/>
                <a:ea typeface="华文中宋" panose="02010600040101010101" charset="-122"/>
                <a:cs typeface="Times New Roman" panose="02020603050405020304" charset="0"/>
              </a:rPr>
              <a:t>全球支付供应商  </a:t>
            </a:r>
            <a:endParaRPr lang="zh-CN" altLang="en-US" sz="2800">
              <a:latin typeface="Times New Roman" panose="02020603050405020304" charset="0"/>
              <a:ea typeface="华文中宋" panose="02010600040101010101" charset="-122"/>
              <a:cs typeface="Times New Roman" panose="02020603050405020304" charset="0"/>
            </a:endParaRPr>
          </a:p>
          <a:p>
            <a:pPr indent="0">
              <a:lnSpc>
                <a:spcPct val="100000"/>
              </a:lnSpc>
              <a:buFont typeface="+mj-lt"/>
              <a:buNone/>
            </a:pPr>
            <a:r>
              <a:rPr lang="zh-CN" altLang="en-US" sz="2800">
                <a:latin typeface="Times New Roman" panose="02020603050405020304" charset="0"/>
                <a:ea typeface="华文中宋" panose="02010600040101010101" charset="-122"/>
                <a:cs typeface="Times New Roman" panose="02020603050405020304" charset="0"/>
              </a:rPr>
              <a:t>电子商务公司  </a:t>
            </a:r>
            <a:endParaRPr lang="zh-CN" altLang="en-US" sz="2800">
              <a:latin typeface="Times New Roman" panose="02020603050405020304" charset="0"/>
              <a:ea typeface="华文中宋" panose="02010600040101010101" charset="-122"/>
              <a:cs typeface="Times New Roman" panose="02020603050405020304" charset="0"/>
            </a:endParaRPr>
          </a:p>
          <a:p>
            <a:pPr indent="0">
              <a:lnSpc>
                <a:spcPct val="100000"/>
              </a:lnSpc>
              <a:buFont typeface="+mj-lt"/>
              <a:buNone/>
            </a:pPr>
            <a:r>
              <a:rPr lang="zh-CN" altLang="en-US" sz="2800">
                <a:latin typeface="Times New Roman" panose="02020603050405020304" charset="0"/>
                <a:ea typeface="华文中宋" panose="02010600040101010101" charset="-122"/>
                <a:cs typeface="Times New Roman" panose="02020603050405020304" charset="0"/>
              </a:rPr>
              <a:t>疫情期间  </a:t>
            </a:r>
            <a:endParaRPr lang="zh-CN" altLang="en-US" sz="2800">
              <a:latin typeface="Times New Roman" panose="02020603050405020304" charset="0"/>
              <a:ea typeface="华文中宋" panose="02010600040101010101" charset="-122"/>
              <a:cs typeface="Times New Roman" panose="02020603050405020304" charset="0"/>
            </a:endParaRPr>
          </a:p>
          <a:p>
            <a:pPr indent="0">
              <a:lnSpc>
                <a:spcPct val="100000"/>
              </a:lnSpc>
              <a:buFont typeface="+mj-lt"/>
              <a:buNone/>
            </a:pPr>
            <a:r>
              <a:rPr lang="zh-CN" altLang="en-US" sz="2800">
                <a:latin typeface="Times New Roman" panose="02020603050405020304" charset="0"/>
                <a:ea typeface="华文中宋" panose="02010600040101010101" charset="-122"/>
                <a:cs typeface="Times New Roman" panose="02020603050405020304" charset="0"/>
              </a:rPr>
              <a:t>分期付款  </a:t>
            </a:r>
            <a:endParaRPr lang="zh-CN" altLang="en-US" sz="2800">
              <a:latin typeface="Times New Roman" panose="02020603050405020304" charset="0"/>
              <a:ea typeface="华文中宋" panose="02010600040101010101" charset="-122"/>
              <a:cs typeface="Times New Roman" panose="02020603050405020304" charset="0"/>
            </a:endParaRPr>
          </a:p>
          <a:p>
            <a:pPr indent="0">
              <a:lnSpc>
                <a:spcPct val="100000"/>
              </a:lnSpc>
              <a:buFont typeface="+mj-lt"/>
              <a:buNone/>
            </a:pPr>
            <a:r>
              <a:rPr lang="zh-CN" altLang="en-US" sz="2800">
                <a:latin typeface="Times New Roman" panose="02020603050405020304" charset="0"/>
                <a:ea typeface="华文中宋" panose="02010600040101010101" charset="-122"/>
                <a:cs typeface="Times New Roman" panose="02020603050405020304" charset="0"/>
              </a:rPr>
              <a:t>利息费用  </a:t>
            </a:r>
            <a:endParaRPr lang="zh-CN" altLang="en-US" sz="2800">
              <a:latin typeface="Times New Roman" panose="02020603050405020304" charset="0"/>
              <a:ea typeface="华文中宋" panose="02010600040101010101" charset="-122"/>
              <a:cs typeface="Times New Roman" panose="02020603050405020304" charset="0"/>
            </a:endParaRPr>
          </a:p>
          <a:p>
            <a:pPr indent="0">
              <a:lnSpc>
                <a:spcPct val="100000"/>
              </a:lnSpc>
              <a:buFont typeface="+mj-lt"/>
              <a:buNone/>
            </a:pPr>
            <a:r>
              <a:rPr lang="zh-CN" altLang="en-US" sz="2800">
                <a:latin typeface="Times New Roman" panose="02020603050405020304" charset="0"/>
                <a:ea typeface="华文中宋" panose="02010600040101010101" charset="-122"/>
                <a:cs typeface="Times New Roman" panose="02020603050405020304" charset="0"/>
              </a:rPr>
              <a:t>竭尽全力做某事</a:t>
            </a:r>
            <a:endParaRPr lang="zh-CN" altLang="en-US" sz="2800">
              <a:latin typeface="Times New Roman" panose="02020603050405020304" charset="0"/>
              <a:ea typeface="华文中宋" panose="02010600040101010101" charset="-122"/>
              <a:cs typeface="Times New Roman" panose="02020603050405020304" charset="0"/>
            </a:endParaRPr>
          </a:p>
          <a:p>
            <a:pPr indent="0">
              <a:lnSpc>
                <a:spcPct val="100000"/>
              </a:lnSpc>
              <a:buFont typeface="+mj-lt"/>
              <a:buNone/>
            </a:pPr>
            <a:r>
              <a:rPr lang="zh-CN" altLang="en-US" sz="2800">
                <a:latin typeface="Times New Roman" panose="02020603050405020304" charset="0"/>
                <a:ea typeface="华文中宋" panose="02010600040101010101" charset="-122"/>
                <a:cs typeface="Times New Roman" panose="02020603050405020304" charset="0"/>
              </a:rPr>
              <a:t>一种创新和直观的方式  </a:t>
            </a:r>
            <a:endParaRPr lang="zh-CN" altLang="en-US" sz="2800">
              <a:latin typeface="Times New Roman" panose="02020603050405020304" charset="0"/>
              <a:ea typeface="华文中宋" panose="02010600040101010101" charset="-122"/>
              <a:cs typeface="Times New Roman" panose="02020603050405020304" charset="0"/>
            </a:endParaRPr>
          </a:p>
          <a:p>
            <a:pPr indent="0">
              <a:lnSpc>
                <a:spcPct val="100000"/>
              </a:lnSpc>
              <a:buFont typeface="+mj-lt"/>
              <a:buNone/>
            </a:pPr>
            <a:r>
              <a:rPr lang="zh-CN" altLang="en-US" sz="2800">
                <a:latin typeface="Times New Roman" panose="02020603050405020304" charset="0"/>
                <a:ea typeface="华文中宋" panose="02010600040101010101" charset="-122"/>
                <a:cs typeface="Times New Roman" panose="02020603050405020304" charset="0"/>
              </a:rPr>
              <a:t>大件物品  </a:t>
            </a:r>
            <a:endParaRPr lang="zh-CN" altLang="en-US" sz="2800">
              <a:latin typeface="Times New Roman" panose="02020603050405020304" charset="0"/>
              <a:ea typeface="华文中宋" panose="02010600040101010101" charset="-122"/>
              <a:cs typeface="Times New Roman" panose="02020603050405020304" charset="0"/>
            </a:endParaRPr>
          </a:p>
          <a:p>
            <a:pPr indent="0">
              <a:lnSpc>
                <a:spcPct val="100000"/>
              </a:lnSpc>
              <a:buFont typeface="+mj-lt"/>
              <a:buNone/>
            </a:pPr>
            <a:r>
              <a:rPr lang="zh-CN" altLang="en-US" sz="2800">
                <a:latin typeface="Times New Roman" panose="02020603050405020304" charset="0"/>
                <a:ea typeface="华文中宋" panose="02010600040101010101" charset="-122"/>
                <a:cs typeface="Times New Roman" panose="02020603050405020304" charset="0"/>
              </a:rPr>
              <a:t>推出 (新产品或服务)</a:t>
            </a:r>
            <a:r>
              <a:rPr lang="zh-CN" altLang="en-US" sz="2800">
                <a:latin typeface="Times New Roman" panose="02020603050405020304" charset="0"/>
                <a:cs typeface="Times New Roman" panose="02020603050405020304" charset="0"/>
              </a:rPr>
              <a:t>  </a:t>
            </a:r>
            <a:endParaRPr lang="zh-CN" altLang="en-US" sz="2800">
              <a:latin typeface="Times New Roman" panose="02020603050405020304" charset="0"/>
              <a:cs typeface="Times New Roman" panose="020206030504050203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846455"/>
            <a:ext cx="12098655" cy="48285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cs typeface="Times New Roman" panose="02020603050405020304" charset="0"/>
                <a:sym typeface="+mn-ea"/>
              </a:rPr>
              <a:t>top (~pped, ~pped)</a:t>
            </a:r>
            <a:r>
              <a:rPr lang="en-US" altLang="zh-CN" sz="2800">
                <a:latin typeface="Times New Roman" panose="02020603050405020304" charset="0"/>
                <a:ea typeface="华文中宋" panose="02010600040101010101" charset="-122"/>
                <a:cs typeface="Times New Roman" panose="02020603050405020304" charset="0"/>
                <a:sym typeface="+mn-ea"/>
              </a:rPr>
              <a:t>: to be in the highest position on a list because you are the most successful, important, etc. 居…之首；为…之冠</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band topped the charts for five weeks with their first single.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这支乐队的第一张单曲唱片有五个星期高居最畅销流行音乐唱片榜榜首。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incur (~rred, ~rred)</a:t>
            </a:r>
            <a:r>
              <a:rPr lang="en-US" altLang="zh-CN" sz="2800"/>
              <a:t>: </a:t>
            </a:r>
            <a:r>
              <a:rPr sz="2800">
                <a:latin typeface="Times New Roman" panose="02020603050405020304" charset="0"/>
                <a:ea typeface="华文中宋" panose="02010600040101010101" charset="-122"/>
                <a:cs typeface="Times New Roman" panose="02020603050405020304" charset="0"/>
              </a:rPr>
              <a:t> if you incur a cost, debt, or a fine, you have to pay money because of something you have done</a:t>
            </a:r>
            <a:r>
              <a:rPr lang="en-US"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引致，带来（成本、花费等）</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You risk incurring bank charges if you exceed your overdraft limit.                  </a:t>
            </a:r>
            <a:r>
              <a:rPr lang="en-US" altLang="zh-CN" sz="2800">
                <a:latin typeface="华文中宋" panose="02010600040101010101" charset="-122"/>
                <a:ea typeface="华文中宋" panose="02010600040101010101" charset="-122"/>
                <a:cs typeface="华文中宋" panose="02010600040101010101" charset="-122"/>
              </a:rPr>
              <a:t>如果超出了透支限额，就有被银行加收费用的风险。</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68605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3188970"/>
            <a:ext cx="1160970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Tower of London tops the list of London’s most popular tourist attractions.</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67944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172835"/>
            <a:ext cx="1119568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Please detail any costs/expenses incurred by you in attending the interview.</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686050"/>
            <a:ext cx="7842885" cy="521970"/>
          </a:xfrm>
          <a:prstGeom prst="rect">
            <a:avLst/>
          </a:prstGeom>
          <a:noFill/>
        </p:spPr>
        <p:txBody>
          <a:bodyPr wrap="square" rtlCol="0" anchor="t">
            <a:spAutoFit/>
          </a:bodyPr>
          <a:lstStyle/>
          <a:p>
            <a:r>
              <a:rPr lang="zh-CN" altLang="en-US" sz="2800">
                <a:ea typeface="华文中宋" panose="02010600040101010101" charset="-122"/>
              </a:rPr>
              <a:t>伦敦塔是伦敦最受欢迎的旅游景点之一。  </a:t>
            </a:r>
            <a:endParaRPr lang="zh-CN" altLang="en-US" sz="2800">
              <a:ea typeface="华文中宋" panose="02010600040101010101" charset="-122"/>
            </a:endParaRPr>
          </a:p>
        </p:txBody>
      </p:sp>
      <p:cxnSp>
        <p:nvCxnSpPr>
          <p:cNvPr id="3145728" name="直接连接符 8"/>
          <p:cNvCxnSpPr/>
          <p:nvPr/>
        </p:nvCxnSpPr>
        <p:spPr>
          <a:xfrm flipV="1">
            <a:off x="311150" y="3658235"/>
            <a:ext cx="11343005" cy="444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77660"/>
            <a:ext cx="10960100" cy="673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71259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679440"/>
            <a:ext cx="7515225" cy="521970"/>
          </a:xfrm>
          <a:prstGeom prst="rect">
            <a:avLst/>
          </a:prstGeom>
          <a:noFill/>
        </p:spPr>
        <p:txBody>
          <a:bodyPr wrap="square" rtlCol="0" anchor="t">
            <a:spAutoFit/>
          </a:bodyPr>
          <a:p>
            <a:r>
              <a:rPr lang="zh-CN" altLang="en-US" sz="2800">
                <a:ea typeface="华文中宋" panose="02010600040101010101" charset="-122"/>
              </a:rPr>
              <a:t>请详细说明你参加面试所花费的费用。  </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64795" y="3764915"/>
            <a:ext cx="11800205" cy="248729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12115" y="3838575"/>
            <a:ext cx="11614785"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The company’s revenues come from fees paid by merchants, who have fallen over themselves to partner with Tamara and offer their customers an innovative and intuitive way to buy big-ticket items, both online and in-store.</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12115" y="546862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46530" y="5283835"/>
            <a:ext cx="10439400"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该公司的收入来自商家支付的费用，这些商家热衷于与塔玛拉合作，为顾客提供一种创新而直观的方式来购买高价商品，包括在线和实体店。 </a:t>
            </a:r>
            <a:r>
              <a:rPr sz="2400">
                <a:latin typeface="Times New Roman" panose="02020603050405020304" charset="0"/>
                <a:ea typeface="华文中宋" panose="02010600040101010101" charset="-122"/>
                <a:cs typeface="Times New Roman" panose="02020603050405020304" charset="0"/>
              </a:rPr>
              <a:t>  </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1017905"/>
            <a:ext cx="11856085" cy="223202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12115" y="1201420"/>
            <a:ext cx="11708765" cy="953135"/>
          </a:xfrm>
          <a:prstGeom prst="rect">
            <a:avLst/>
          </a:prstGeom>
          <a:noFill/>
        </p:spPr>
        <p:txBody>
          <a:bodyPr wrap="square">
            <a:spAutoFit/>
          </a:bodyPr>
          <a:lstStyle/>
          <a:p>
            <a:pPr algn="l"/>
            <a:r>
              <a:rPr lang="zh-CN" altLang="en-US" sz="2800">
                <a:latin typeface="Times New Roman" panose="02020603050405020304" charset="0"/>
                <a:cs typeface="Times New Roman" panose="02020603050405020304" charset="0"/>
                <a:sym typeface="+mn-ea"/>
              </a:rPr>
              <a:t>In April the startup topped that in style by raising no less than $110 million in a record-breaking Series A round led by global payments provider Checkout.com.</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412115" y="243268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63675" y="2247900"/>
            <a:ext cx="10422255"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今年4月，这家初创公司在创纪录的</a:t>
            </a:r>
            <a:r>
              <a:rPr lang="en-US" sz="2600">
                <a:latin typeface="Times New Roman" panose="02020603050405020304" charset="0"/>
                <a:ea typeface="华文中宋" panose="02010600040101010101" charset="-122"/>
                <a:cs typeface="Times New Roman" panose="02020603050405020304" charset="0"/>
              </a:rPr>
              <a:t>A</a:t>
            </a:r>
            <a:r>
              <a:rPr sz="2600">
                <a:latin typeface="Times New Roman" panose="02020603050405020304" charset="0"/>
                <a:ea typeface="华文中宋" panose="02010600040101010101" charset="-122"/>
                <a:cs typeface="Times New Roman" panose="02020603050405020304" charset="0"/>
              </a:rPr>
              <a:t>轮融资中获得了不少于1.1亿美元的融资，由全球支付提供商Checkout.com领投。  </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2295525" y="984250"/>
            <a:ext cx="7601786" cy="5400000"/>
          </a:xfrm>
          <a:prstGeom prst="rect">
            <a:avLst/>
          </a:prstGeom>
        </p:spPr>
      </p:pic>
      <p:sp>
        <p:nvSpPr>
          <p:cNvPr id="8" name="文本框 7"/>
          <p:cNvSpPr txBox="1"/>
          <p:nvPr/>
        </p:nvSpPr>
        <p:spPr>
          <a:xfrm>
            <a:off x="2063750" y="6384290"/>
            <a:ext cx="8176260" cy="398780"/>
          </a:xfrm>
          <a:prstGeom prst="rect">
            <a:avLst/>
          </a:prstGeom>
          <a:noFill/>
        </p:spPr>
        <p:txBody>
          <a:bodyPr wrap="square" rtlCol="0" anchor="t">
            <a:spAutoFit/>
          </a:bodyPr>
          <a:p>
            <a:pPr algn="ctr"/>
            <a:r>
              <a:rPr lang="zh-CN" altLang="en-US" sz="2000">
                <a:latin typeface="Times New Roman" panose="02020603050405020304" charset="0"/>
                <a:cs typeface="Times New Roman" panose="02020603050405020304" charset="0"/>
              </a:rPr>
              <a:t>At the civic center where parents awaited word about their children</a:t>
            </a:r>
            <a:endParaRPr lang="zh-CN" altLang="en-US" sz="2000">
              <a:latin typeface="Times New Roman" panose="02020603050405020304" charset="0"/>
              <a:cs typeface="Times New Roman" panose="02020603050405020304" charset="0"/>
            </a:endParaRPr>
          </a:p>
        </p:txBody>
      </p:sp>
      <p:sp>
        <p:nvSpPr>
          <p:cNvPr id="9" name="文本框 8"/>
          <p:cNvSpPr txBox="1"/>
          <p:nvPr/>
        </p:nvSpPr>
        <p:spPr>
          <a:xfrm>
            <a:off x="1290955" y="32385"/>
            <a:ext cx="9610090" cy="1014730"/>
          </a:xfrm>
          <a:prstGeom prst="rect">
            <a:avLst/>
          </a:prstGeom>
          <a:noFill/>
        </p:spPr>
        <p:txBody>
          <a:bodyPr wrap="square" rtlCol="0" anchor="t">
            <a:spAutoFit/>
          </a:bodyPr>
          <a:p>
            <a:pPr algn="ctr"/>
            <a:r>
              <a:rPr lang="en-US" altLang="zh-CN" sz="3200" b="1"/>
              <a:t>2. </a:t>
            </a:r>
            <a:r>
              <a:rPr lang="zh-CN" altLang="en-US" sz="3200" b="1"/>
              <a:t>Anger and </a:t>
            </a:r>
            <a:r>
              <a:rPr lang="en-US" altLang="zh-CN" sz="3200" b="1"/>
              <a:t>H</a:t>
            </a:r>
            <a:r>
              <a:rPr lang="zh-CN" altLang="en-US" sz="3200" b="1"/>
              <a:t>eartache after </a:t>
            </a:r>
            <a:r>
              <a:rPr lang="en-US" altLang="zh-CN" sz="3200" b="1"/>
              <a:t>A</a:t>
            </a:r>
            <a:r>
              <a:rPr lang="zh-CN" altLang="en-US" sz="3200" b="1"/>
              <a:t>nother </a:t>
            </a:r>
            <a:r>
              <a:rPr lang="en-US" altLang="zh-CN" sz="3200" b="1"/>
              <a:t>S</a:t>
            </a:r>
            <a:r>
              <a:rPr lang="zh-CN" altLang="en-US" sz="3200" b="1"/>
              <a:t>chool </a:t>
            </a:r>
            <a:r>
              <a:rPr lang="en-US" altLang="zh-CN" sz="3200" b="1"/>
              <a:t>M</a:t>
            </a:r>
            <a:r>
              <a:rPr lang="zh-CN" altLang="en-US" sz="3200" b="1"/>
              <a:t>assacre</a:t>
            </a:r>
            <a:endParaRPr lang="zh-CN" altLang="en-US" sz="3200" b="1"/>
          </a:p>
          <a:p>
            <a:pPr algn="ct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sym typeface="+mn-ea"/>
              </a:rPr>
              <a:t>校园惨案后的愤怒和心痛</a:t>
            </a:r>
            <a:endParaRPr lang="en-US" alt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6200" y="621665"/>
            <a:ext cx="12115165" cy="6164580"/>
          </a:xfrm>
          <a:prstGeom prst="rect">
            <a:avLst/>
          </a:prstGeom>
          <a:noFill/>
        </p:spPr>
        <p:txBody>
          <a:bodyPr wrap="square" rtlCol="0" anchor="t">
            <a:spAutoFit/>
          </a:bodyPr>
          <a:p>
            <a:pPr fontAlgn="auto">
              <a:lnSpc>
                <a:spcPct val="95000"/>
              </a:lnSpc>
            </a:pP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America</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decades-long debate </a:t>
            </a:r>
            <a:r>
              <a:rPr lang="en-US" altLang="zh-CN" sz="2600">
                <a:latin typeface="Times New Roman" panose="02020603050405020304" charset="0"/>
                <a:cs typeface="Times New Roman" panose="02020603050405020304" charset="0"/>
              </a:rPr>
              <a:t>___________ </a:t>
            </a:r>
            <a:r>
              <a:rPr lang="zh-CN" altLang="en-US" sz="2600">
                <a:latin typeface="Times New Roman" panose="02020603050405020304" charset="0"/>
                <a:cs typeface="Times New Roman" panose="02020603050405020304" charset="0"/>
              </a:rPr>
              <a:t>gun-safety laws received a horrifying </a:t>
            </a:r>
            <a:r>
              <a:rPr lang="zh-CN" altLang="en-US" sz="2600">
                <a:solidFill>
                  <a:schemeClr val="tx1"/>
                </a:solidFill>
                <a:latin typeface="Times New Roman" panose="02020603050405020304" charset="0"/>
                <a:cs typeface="Times New Roman" panose="02020603050405020304" charset="0"/>
              </a:rPr>
              <a:t>jolt </a:t>
            </a:r>
            <a:r>
              <a:rPr lang="zh-CN" altLang="en-US" sz="2600">
                <a:latin typeface="Times New Roman" panose="02020603050405020304" charset="0"/>
                <a:cs typeface="Times New Roman" panose="02020603050405020304" charset="0"/>
              </a:rPr>
              <a:t>of </a:t>
            </a:r>
            <a:r>
              <a:rPr lang="en-US" altLang="zh-CN" sz="2600">
                <a:latin typeface="Times New Roman" panose="02020603050405020304" charset="0"/>
                <a:cs typeface="Times New Roman" panose="02020603050405020304" charset="0"/>
              </a:rPr>
              <a:t>_______ (urgent) </a:t>
            </a:r>
            <a:r>
              <a:rPr lang="zh-CN" altLang="en-US" sz="2600">
                <a:latin typeface="Times New Roman" panose="02020603050405020304" charset="0"/>
                <a:cs typeface="Times New Roman" panose="02020603050405020304" charset="0"/>
              </a:rPr>
              <a:t>this week, after an 18-year-old gunman killed 19 children and two teachers in a Texas elementary school. It was the second mass shooting in the U.S. in two weeks, and the </a:t>
            </a:r>
            <a:r>
              <a:rPr lang="en-US" altLang="zh-CN" sz="2600">
                <a:latin typeface="Times New Roman" panose="02020603050405020304" charset="0"/>
                <a:cs typeface="Times New Roman" panose="02020603050405020304" charset="0"/>
              </a:rPr>
              <a:t>________ (deadly) </a:t>
            </a:r>
            <a:r>
              <a:rPr lang="zh-CN" altLang="en-US" sz="2600">
                <a:latin typeface="Times New Roman" panose="02020603050405020304" charset="0"/>
                <a:cs typeface="Times New Roman" panose="02020603050405020304" charset="0"/>
              </a:rPr>
              <a:t>school shooting since 2012</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Sandy Hook Elementary School massacre. </a:t>
            </a:r>
            <a:r>
              <a:rPr lang="en-US" altLang="zh-CN" sz="2600">
                <a:latin typeface="Times New Roman" panose="02020603050405020304" charset="0"/>
                <a:cs typeface="Times New Roman" panose="02020603050405020304" charset="0"/>
              </a:rPr>
              <a:t>    </a:t>
            </a:r>
            <a:endParaRPr lang="en-US" altLang="zh-CN" sz="2600">
              <a:latin typeface="Times New Roman" panose="02020603050405020304" charset="0"/>
              <a:cs typeface="Times New Roman" panose="02020603050405020304" charset="0"/>
            </a:endParaRPr>
          </a:p>
          <a:p>
            <a:pPr fontAlgn="auto">
              <a:lnSpc>
                <a:spcPct val="95000"/>
              </a:lnSpc>
            </a:pPr>
            <a:r>
              <a:rPr lang="en-US" altLang="zh-CN" sz="2600">
                <a:latin typeface="Times New Roman" panose="02020603050405020304" charset="0"/>
                <a:cs typeface="Times New Roman" panose="02020603050405020304" charset="0"/>
              </a:rPr>
              <a:t>    </a:t>
            </a:r>
            <a:r>
              <a:rPr lang="zh-CN" altLang="en-US" sz="2600">
                <a:solidFill>
                  <a:schemeClr val="tx1"/>
                </a:solidFill>
                <a:latin typeface="Times New Roman" panose="02020603050405020304" charset="0"/>
                <a:cs typeface="Times New Roman" panose="02020603050405020304" charset="0"/>
              </a:rPr>
              <a:t>Wearing </a:t>
            </a:r>
            <a:r>
              <a:rPr lang="zh-CN" altLang="en-US" sz="2600">
                <a:latin typeface="Times New Roman" panose="02020603050405020304" charset="0"/>
                <a:cs typeface="Times New Roman" panose="02020603050405020304" charset="0"/>
              </a:rPr>
              <a:t>body armor and </a:t>
            </a:r>
            <a:r>
              <a:rPr lang="zh-CN" altLang="en-US" sz="2600">
                <a:solidFill>
                  <a:srgbClr val="0000FF"/>
                </a:solidFill>
                <a:latin typeface="Times New Roman" panose="02020603050405020304" charset="0"/>
                <a:cs typeface="Times New Roman" panose="02020603050405020304" charset="0"/>
              </a:rPr>
              <a:t>wield</a:t>
            </a:r>
            <a:r>
              <a:rPr lang="zh-CN" altLang="en-US" sz="2600">
                <a:latin typeface="Times New Roman" panose="02020603050405020304" charset="0"/>
                <a:cs typeface="Times New Roman" panose="02020603050405020304" charset="0"/>
              </a:rPr>
              <a:t>ing a semiautomatic assault-style rifle, Salvador Ramos shot his way past three armed police officers </a:t>
            </a:r>
            <a:r>
              <a:rPr lang="en-US" altLang="zh-CN" sz="2600">
                <a:latin typeface="Times New Roman" panose="02020603050405020304" charset="0"/>
                <a:cs typeface="Times New Roman" panose="02020603050405020304" charset="0"/>
              </a:rPr>
              <a:t>_______ (enter)</a:t>
            </a:r>
            <a:r>
              <a:rPr lang="zh-CN" altLang="en-US" sz="2600">
                <a:latin typeface="Times New Roman" panose="02020603050405020304" charset="0"/>
                <a:cs typeface="Times New Roman" panose="02020603050405020304" charset="0"/>
              </a:rPr>
              <a:t> Robb Elementary School in Uvalde, Texas, and opened fire in two </a:t>
            </a:r>
            <a:r>
              <a:rPr lang="zh-CN" altLang="en-US" sz="2600">
                <a:solidFill>
                  <a:srgbClr val="0000FF"/>
                </a:solidFill>
                <a:latin typeface="Times New Roman" panose="02020603050405020304" charset="0"/>
                <a:cs typeface="Times New Roman" panose="02020603050405020304" charset="0"/>
              </a:rPr>
              <a:t>adjoining </a:t>
            </a:r>
            <a:r>
              <a:rPr lang="zh-CN" altLang="en-US" sz="2600">
                <a:latin typeface="Times New Roman" panose="02020603050405020304" charset="0"/>
                <a:cs typeface="Times New Roman" panose="02020603050405020304" charset="0"/>
              </a:rPr>
              <a:t>classrooms, </a:t>
            </a:r>
            <a:r>
              <a:rPr lang="en-US" altLang="zh-CN" sz="2600">
                <a:latin typeface="Times New Roman" panose="02020603050405020304" charset="0"/>
                <a:cs typeface="Times New Roman" panose="02020603050405020304" charset="0"/>
              </a:rPr>
              <a:t>______ (kill)</a:t>
            </a:r>
            <a:r>
              <a:rPr lang="zh-CN" altLang="en-US" sz="2600">
                <a:latin typeface="Times New Roman" panose="02020603050405020304" charset="0"/>
                <a:cs typeface="Times New Roman" panose="02020603050405020304" charset="0"/>
              </a:rPr>
              <a:t>19 third- and fourth-graders and two teachers. As 10-year-old Amerie Jo Garza tried to dial 911, he told her, </a:t>
            </a:r>
            <a:r>
              <a:rPr lang="en-US" altLang="zh-CN" sz="2600">
                <a:latin typeface="Times New Roman" panose="02020603050405020304" charset="0"/>
                <a:cs typeface="Times New Roman" panose="02020603050405020304" charset="0"/>
              </a:rPr>
              <a:t>witnesses said, “</a:t>
            </a:r>
            <a:r>
              <a:rPr lang="zh-CN" altLang="en-US" sz="2600">
                <a:latin typeface="Times New Roman" panose="02020603050405020304" charset="0"/>
                <a:cs typeface="Times New Roman" panose="02020603050405020304" charset="0"/>
              </a:rPr>
              <a:t>You</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re going to die,</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and </a:t>
            </a:r>
            <a:r>
              <a:rPr lang="zh-CN" altLang="en-US" sz="2600">
                <a:solidFill>
                  <a:schemeClr val="tx1"/>
                </a:solidFill>
                <a:latin typeface="Times New Roman" panose="02020603050405020304" charset="0"/>
                <a:cs typeface="Times New Roman" panose="02020603050405020304" charset="0"/>
              </a:rPr>
              <a:t>shot </a:t>
            </a:r>
            <a:r>
              <a:rPr lang="zh-CN" altLang="en-US" sz="2600">
                <a:latin typeface="Times New Roman" panose="02020603050405020304" charset="0"/>
                <a:cs typeface="Times New Roman" panose="02020603050405020304" charset="0"/>
              </a:rPr>
              <a:t>her. The shooter</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hour-long rampage </a:t>
            </a:r>
            <a:r>
              <a:rPr lang="en-US" altLang="zh-CN" sz="2600">
                <a:latin typeface="Times New Roman" panose="02020603050405020304" charset="0"/>
                <a:cs typeface="Times New Roman" panose="02020603050405020304" charset="0"/>
              </a:rPr>
              <a:t>_____ (end) </a:t>
            </a:r>
            <a:r>
              <a:rPr lang="zh-CN" altLang="en-US" sz="2600">
                <a:latin typeface="Times New Roman" panose="02020603050405020304" charset="0"/>
                <a:cs typeface="Times New Roman" panose="02020603050405020304" charset="0"/>
              </a:rPr>
              <a:t>only </a:t>
            </a:r>
            <a:r>
              <a:rPr lang="zh-CN" altLang="en-US" sz="2600">
                <a:solidFill>
                  <a:schemeClr val="tx1"/>
                </a:solidFill>
                <a:latin typeface="Times New Roman" panose="02020603050405020304" charset="0"/>
                <a:cs typeface="Times New Roman" panose="02020603050405020304" charset="0"/>
              </a:rPr>
              <a:t>when </a:t>
            </a:r>
            <a:r>
              <a:rPr lang="zh-CN" altLang="en-US" sz="2600">
                <a:latin typeface="Times New Roman" panose="02020603050405020304" charset="0"/>
                <a:cs typeface="Times New Roman" panose="02020603050405020304" charset="0"/>
              </a:rPr>
              <a:t>a Border Patrol tactical unit</a:t>
            </a:r>
            <a:r>
              <a:rPr lang="en-US" altLang="zh-CN" sz="2600">
                <a:latin typeface="Times New Roman" panose="02020603050405020304" charset="0"/>
                <a:cs typeface="Times New Roman" panose="02020603050405020304" charset="0"/>
              </a:rPr>
              <a:t> </a:t>
            </a:r>
            <a:r>
              <a:rPr lang="en-US" altLang="zh-CN" sz="2600">
                <a:latin typeface="华文中宋" panose="02010600040101010101" charset="-122"/>
                <a:ea typeface="华文中宋" panose="02010600040101010101" charset="-122"/>
                <a:cs typeface="华文中宋" panose="02010600040101010101" charset="-122"/>
              </a:rPr>
              <a:t>(战术分队</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raced to the school and </a:t>
            </a:r>
            <a:r>
              <a:rPr lang="en-US" altLang="zh-CN" sz="2600">
                <a:latin typeface="Times New Roman" panose="02020603050405020304" charset="0"/>
                <a:cs typeface="Times New Roman" panose="02020603050405020304" charset="0"/>
              </a:rPr>
              <a:t>___ </a:t>
            </a:r>
            <a:r>
              <a:rPr lang="zh-CN" altLang="en-US" sz="2600">
                <a:latin typeface="Times New Roman" panose="02020603050405020304" charset="0"/>
                <a:cs typeface="Times New Roman" panose="02020603050405020304" charset="0"/>
              </a:rPr>
              <a:t>agent shot Ramos dead. At a civic center in Uvalde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 rural, poor, majority-Latino town 75 miles from the Mexican border</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sobbing parents were </a:t>
            </a:r>
            <a:r>
              <a:rPr lang="zh-CN" altLang="en-US" sz="2600">
                <a:solidFill>
                  <a:schemeClr val="tx1"/>
                </a:solidFill>
                <a:latin typeface="Times New Roman" panose="02020603050405020304" charset="0"/>
                <a:cs typeface="Times New Roman" panose="02020603050405020304" charset="0"/>
              </a:rPr>
              <a:t>swabbed </a:t>
            </a:r>
            <a:r>
              <a:rPr lang="zh-CN" altLang="en-US" sz="2600">
                <a:latin typeface="Times New Roman" panose="02020603050405020304" charset="0"/>
                <a:cs typeface="Times New Roman" panose="02020603050405020304" charset="0"/>
              </a:rPr>
              <a:t>for DNA </a:t>
            </a:r>
            <a:r>
              <a:rPr lang="zh-CN" altLang="en-US" sz="2600">
                <a:solidFill>
                  <a:schemeClr val="tx1"/>
                </a:solidFill>
                <a:latin typeface="Times New Roman" panose="02020603050405020304" charset="0"/>
                <a:cs typeface="Times New Roman" panose="02020603050405020304" charset="0"/>
              </a:rPr>
              <a:t>to identify</a:t>
            </a:r>
            <a:r>
              <a:rPr lang="zh-CN" altLang="en-US" sz="2600">
                <a:latin typeface="Times New Roman" panose="02020603050405020304" charset="0"/>
                <a:cs typeface="Times New Roman" panose="02020603050405020304" charset="0"/>
              </a:rPr>
              <a:t> the victims, some of </a:t>
            </a:r>
            <a:r>
              <a:rPr lang="en-US" altLang="zh-CN" sz="2600">
                <a:latin typeface="Times New Roman" panose="02020603050405020304" charset="0"/>
                <a:cs typeface="Times New Roman" panose="02020603050405020304" charset="0"/>
              </a:rPr>
              <a:t>______ </a:t>
            </a:r>
            <a:r>
              <a:rPr lang="zh-CN" altLang="en-US" sz="2600">
                <a:latin typeface="Times New Roman" panose="02020603050405020304" charset="0"/>
                <a:cs typeface="Times New Roman" panose="02020603050405020304" charset="0"/>
              </a:rPr>
              <a:t>were left unrecognizable by bullets. Screams </a:t>
            </a:r>
            <a:r>
              <a:rPr lang="en-US" altLang="zh-CN" sz="2600">
                <a:latin typeface="Times New Roman" panose="02020603050405020304" charset="0"/>
                <a:cs typeface="Times New Roman" panose="02020603050405020304" charset="0"/>
              </a:rPr>
              <a:t>__________ (period) </a:t>
            </a:r>
            <a:r>
              <a:rPr lang="zh-CN" altLang="en-US" sz="2600">
                <a:latin typeface="Times New Roman" panose="02020603050405020304" charset="0"/>
                <a:cs typeface="Times New Roman" panose="02020603050405020304" charset="0"/>
              </a:rPr>
              <a:t>erupted as some received confirmation that their </a:t>
            </a:r>
            <a:r>
              <a:rPr lang="en-US" altLang="zh-CN" sz="2600">
                <a:latin typeface="Times New Roman" panose="02020603050405020304" charset="0"/>
                <a:cs typeface="Times New Roman" panose="02020603050405020304" charset="0"/>
              </a:rPr>
              <a:t>_________ (child) </a:t>
            </a:r>
            <a:r>
              <a:rPr lang="zh-CN" altLang="en-US" sz="2600">
                <a:latin typeface="Times New Roman" panose="02020603050405020304" charset="0"/>
                <a:cs typeface="Times New Roman" panose="02020603050405020304" charset="0"/>
              </a:rPr>
              <a:t>were among the dead.</a:t>
            </a:r>
            <a:endParaRPr lang="en-US" altLang="zh-CN" sz="2600">
              <a:latin typeface="Times New Roman" panose="02020603050405020304" charset="0"/>
              <a:cs typeface="Times New Roman" panose="02020603050405020304" charset="0"/>
            </a:endParaRPr>
          </a:p>
        </p:txBody>
      </p:sp>
      <p:sp>
        <p:nvSpPr>
          <p:cNvPr id="10" name="文本框 16"/>
          <p:cNvSpPr txBox="1"/>
          <p:nvPr/>
        </p:nvSpPr>
        <p:spPr>
          <a:xfrm>
            <a:off x="0" y="0"/>
            <a:ext cx="163322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1048598" name="文本框 4"/>
          <p:cNvSpPr txBox="1"/>
          <p:nvPr/>
        </p:nvSpPr>
        <p:spPr>
          <a:xfrm>
            <a:off x="1871980" y="65405"/>
            <a:ext cx="638048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《新闻周刊</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美国版</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6</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3</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日刊</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4</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4798060" y="615315"/>
            <a:ext cx="184213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over</a:t>
            </a:r>
            <a:r>
              <a:rPr lang="en-US" altLang="zh-CN" sz="2600">
                <a:solidFill>
                  <a:srgbClr val="FF0000"/>
                </a:solidFill>
                <a:latin typeface="Times New Roman" panose="02020603050405020304" charset="0"/>
                <a:cs typeface="Times New Roman" panose="02020603050405020304" charset="0"/>
                <a:sym typeface="+mn-ea"/>
              </a:rPr>
              <a:t> / about</a:t>
            </a:r>
            <a:r>
              <a:rPr lang="zh-CN" altLang="en-US" sz="2600">
                <a:solidFill>
                  <a:srgbClr val="FF0000"/>
                </a:solidFill>
                <a:latin typeface="Times New Roman" panose="02020603050405020304" charset="0"/>
                <a:cs typeface="Times New Roman" panose="02020603050405020304" charset="0"/>
                <a:sym typeface="+mn-ea"/>
              </a:rPr>
              <a:t> </a:t>
            </a:r>
            <a:endParaRPr lang="zh-CN" altLang="en-US"/>
          </a:p>
        </p:txBody>
      </p:sp>
      <p:sp>
        <p:nvSpPr>
          <p:cNvPr id="3" name="文本框 2"/>
          <p:cNvSpPr txBox="1"/>
          <p:nvPr/>
        </p:nvSpPr>
        <p:spPr>
          <a:xfrm>
            <a:off x="987425" y="960755"/>
            <a:ext cx="132270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urgency </a:t>
            </a:r>
            <a:endParaRPr lang="zh-CN" altLang="en-US"/>
          </a:p>
        </p:txBody>
      </p:sp>
      <p:sp>
        <p:nvSpPr>
          <p:cNvPr id="5" name="文本框 4"/>
          <p:cNvSpPr txBox="1"/>
          <p:nvPr/>
        </p:nvSpPr>
        <p:spPr>
          <a:xfrm>
            <a:off x="2750820" y="1765935"/>
            <a:ext cx="143827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deadliest </a:t>
            </a:r>
            <a:endParaRPr lang="zh-CN" altLang="en-US"/>
          </a:p>
        </p:txBody>
      </p:sp>
      <p:sp>
        <p:nvSpPr>
          <p:cNvPr id="6" name="文本框 5"/>
          <p:cNvSpPr txBox="1"/>
          <p:nvPr/>
        </p:nvSpPr>
        <p:spPr>
          <a:xfrm>
            <a:off x="6157595" y="2858770"/>
            <a:ext cx="118173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to enter</a:t>
            </a:r>
            <a:endParaRPr lang="zh-CN" altLang="en-US"/>
          </a:p>
        </p:txBody>
      </p:sp>
      <p:sp>
        <p:nvSpPr>
          <p:cNvPr id="7" name="文本框 6"/>
          <p:cNvSpPr txBox="1"/>
          <p:nvPr/>
        </p:nvSpPr>
        <p:spPr>
          <a:xfrm>
            <a:off x="8252460" y="3249930"/>
            <a:ext cx="1126490"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killing </a:t>
            </a:r>
            <a:endParaRPr lang="zh-CN" altLang="en-US"/>
          </a:p>
        </p:txBody>
      </p:sp>
      <p:sp>
        <p:nvSpPr>
          <p:cNvPr id="8" name="文本框 7"/>
          <p:cNvSpPr txBox="1"/>
          <p:nvPr/>
        </p:nvSpPr>
        <p:spPr>
          <a:xfrm>
            <a:off x="77470" y="4360545"/>
            <a:ext cx="1054100"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ended </a:t>
            </a:r>
            <a:endParaRPr lang="zh-CN" altLang="en-US"/>
          </a:p>
        </p:txBody>
      </p:sp>
      <p:sp>
        <p:nvSpPr>
          <p:cNvPr id="9" name="文本框 8"/>
          <p:cNvSpPr txBox="1"/>
          <p:nvPr/>
        </p:nvSpPr>
        <p:spPr>
          <a:xfrm>
            <a:off x="134620" y="4718685"/>
            <a:ext cx="57721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an </a:t>
            </a:r>
            <a:endParaRPr lang="zh-CN" altLang="en-US"/>
          </a:p>
        </p:txBody>
      </p:sp>
      <p:sp>
        <p:nvSpPr>
          <p:cNvPr id="11" name="文本框 10"/>
          <p:cNvSpPr txBox="1"/>
          <p:nvPr/>
        </p:nvSpPr>
        <p:spPr>
          <a:xfrm>
            <a:off x="4027170" y="5465445"/>
            <a:ext cx="1090930"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whom </a:t>
            </a:r>
            <a:endParaRPr lang="zh-CN" altLang="en-US"/>
          </a:p>
        </p:txBody>
      </p:sp>
      <p:sp>
        <p:nvSpPr>
          <p:cNvPr id="13" name="文本框 12"/>
          <p:cNvSpPr txBox="1"/>
          <p:nvPr/>
        </p:nvSpPr>
        <p:spPr>
          <a:xfrm>
            <a:off x="134620" y="5831205"/>
            <a:ext cx="1841500"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periodically </a:t>
            </a:r>
            <a:endParaRPr lang="zh-CN" altLang="en-US"/>
          </a:p>
        </p:txBody>
      </p:sp>
      <p:sp>
        <p:nvSpPr>
          <p:cNvPr id="14" name="文本框 13"/>
          <p:cNvSpPr txBox="1"/>
          <p:nvPr/>
        </p:nvSpPr>
        <p:spPr>
          <a:xfrm>
            <a:off x="9620250" y="5829300"/>
            <a:ext cx="134683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children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1" grpId="0"/>
      <p:bldP spid="13" grpId="0"/>
      <p:bldP spid="14" grpId="0"/>
      <p:bldP spid="2" grpId="1"/>
      <p:bldP spid="3" grpId="1"/>
      <p:bldP spid="5" grpId="1"/>
      <p:bldP spid="6" grpId="1"/>
      <p:bldP spid="7" grpId="1"/>
      <p:bldP spid="8" grpId="1"/>
      <p:bldP spid="9" grpId="1"/>
      <p:bldP spid="11" grpId="1"/>
      <p:bldP spid="13" grpId="1"/>
      <p:bldP spid="14" grpId="1"/>
    </p:bldLst>
  </p:timing>
</p:sld>
</file>

<file path=ppt/tags/tag1.xml><?xml version="1.0" encoding="utf-8"?>
<p:tagLst xmlns:p="http://schemas.openxmlformats.org/presentationml/2006/main">
  <p:tag name="KSO_WM_UNIT_PLACING_PICTURE_USER_VIEWPORT" val="{&quot;height&quot;:1598,&quot;width&quot;:18075}"/>
</p:tagLst>
</file>

<file path=ppt/tags/tag10.xml><?xml version="1.0" encoding="utf-8"?>
<p:tagLst xmlns:p="http://schemas.openxmlformats.org/presentationml/2006/main">
  <p:tag name="KSO_WM_SPECIAL_SOURCE" val="bdnull"/>
</p:tagLst>
</file>

<file path=ppt/tags/tag11.xml><?xml version="1.0" encoding="utf-8"?>
<p:tagLst xmlns:p="http://schemas.openxmlformats.org/presentationml/2006/main">
  <p:tag name="KSO_WM_MEDIACOVER_FLAG" val="1"/>
  <p:tag name="KSO_WM_UNIT_MEDIACOVER_BTN_STATE" val="1"/>
  <p:tag name="KSO_WM_UNIT_MEDIACOVER_BTNRECT" val="8572*4254*803*803"/>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UNIT_PLACING_PICTURE_USER_VIEWPORT" val="{&quot;height&quot;:2664,&quot;width&quot;:18634}"/>
</p:tagLst>
</file>

<file path=ppt/tags/tag7.xml><?xml version="1.0" encoding="utf-8"?>
<p:tagLst xmlns:p="http://schemas.openxmlformats.org/presentationml/2006/main">
  <p:tag name="KSO_WM_UNIT_PLACING_PICTURE_USER_VIEWPORT" val="{&quot;height&quot;:5209,&quot;width&quot;:8296}"/>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UNIT_PLACING_PICTURE_USER_VIEWPORT" val="{&quot;height&quot;:12435,&quot;width&quot;:8715}"/>
</p:tagLst>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14160</Words>
  <Application>WPS 演示</Application>
  <PresentationFormat/>
  <Paragraphs>428</Paragraphs>
  <Slides>25</Slides>
  <Notes>0</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25</vt:i4>
      </vt:variant>
    </vt:vector>
  </HeadingPairs>
  <TitlesOfParts>
    <vt:vector size="44" baseType="lpstr">
      <vt:lpstr>Arial</vt:lpstr>
      <vt:lpstr>宋体</vt:lpstr>
      <vt:lpstr>Wingdings</vt:lpstr>
      <vt:lpstr>Calibri</vt:lpstr>
      <vt:lpstr>Arial</vt:lpstr>
      <vt:lpstr>Trebuchet MS</vt:lpstr>
      <vt:lpstr>微软雅黑</vt:lpstr>
      <vt:lpstr>Times New Roman</vt:lpstr>
      <vt:lpstr>华文中宋</vt:lpstr>
      <vt:lpstr>Wingdings</vt:lpstr>
      <vt:lpstr>Arial Unicode MS</vt:lpstr>
      <vt:lpstr>Helvetica</vt:lpstr>
      <vt:lpstr>Calibri</vt:lpstr>
      <vt:lpstr>Times New Roman</vt:lpstr>
      <vt:lpstr>HelveticaNeue</vt:lpstr>
      <vt:lpstr>Corbel</vt:lpstr>
      <vt:lpstr>华文新魏</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317</cp:revision>
  <dcterms:created xsi:type="dcterms:W3CDTF">2022-04-05T02:15:00Z</dcterms:created>
  <dcterms:modified xsi:type="dcterms:W3CDTF">2022-06-29T21:46:55Z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68D524104FBB406EA9B9B97BADE809D5</vt:lpwstr>
  </property>
  <property fmtid="{D5CDD505-2E9C-101B-9397-08002B2CF9AE}" pid="3" name="KSOProductBuildVer">
    <vt:lpwstr>2052-11.8.2.8411</vt:lpwstr>
  </property>
  <property fmtid="{D5CDD505-2E9C-101B-9397-08002B2CF9AE}" pid="4" name="commondata">
    <vt:lpwstr>eyJoZGlkIjoiOTcyOGM2ZTRiZmI4MzgxMmE1OWI1MGMyNDA3YTk5ZjUifQ==</vt:lpwstr>
  </property>
</Properties>
</file>