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comments/comment1.xml" ContentType="application/vnd.openxmlformats-officedocument.presentationml.comment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327" r:id="rId3"/>
    <p:sldId id="290" r:id="rId4"/>
    <p:sldId id="291" r:id="rId6"/>
    <p:sldId id="292" r:id="rId7"/>
    <p:sldId id="293" r:id="rId8"/>
    <p:sldId id="294" r:id="rId9"/>
    <p:sldId id="295" r:id="rId10"/>
    <p:sldId id="296" r:id="rId11"/>
    <p:sldId id="315" r:id="rId12"/>
    <p:sldId id="316" r:id="rId13"/>
    <p:sldId id="297" r:id="rId14"/>
    <p:sldId id="299" r:id="rId15"/>
    <p:sldId id="301" r:id="rId16"/>
    <p:sldId id="302" r:id="rId17"/>
    <p:sldId id="303" r:id="rId18"/>
    <p:sldId id="304" r:id="rId19"/>
    <p:sldId id="305" r:id="rId20"/>
    <p:sldId id="306" r:id="rId21"/>
    <p:sldId id="307" r:id="rId22"/>
    <p:sldId id="308" r:id="rId2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新用户" initials="新" lastIdx="1" clrIdx="0"/>
  <p:cmAuthor id="2" name="HZXL" initials="H" lastIdx="5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1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76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7" Type="http://schemas.openxmlformats.org/officeDocument/2006/relationships/commentAuthors" Target="commentAuthors.xml"/><Relationship Id="rId26" Type="http://schemas.openxmlformats.org/officeDocument/2006/relationships/tableStyles" Target="tableStyles.xml"/><Relationship Id="rId25" Type="http://schemas.openxmlformats.org/officeDocument/2006/relationships/viewProps" Target="viewProps.xml"/><Relationship Id="rId24" Type="http://schemas.openxmlformats.org/officeDocument/2006/relationships/presProps" Target="presProps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2-04-26T16:32:43.513" idx="3">
    <p:pos x="4429" y="26"/>
    <p:text>这部分应该还是讲述省略使用的情形，建议结合分词 增加一些范例分析并总结  这部分是重点 也是难点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53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1048854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48855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1048856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1048857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1048858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7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1048588" name="备注占位符 2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lstStyle/>
          <a:p>
            <a:pPr lvl="0"/>
            <a:endParaRPr lang="en-GB" altLang="zh-CN" dirty="0"/>
          </a:p>
        </p:txBody>
      </p:sp>
      <p:sp>
        <p:nvSpPr>
          <p:cNvPr id="1048589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 anchorCtr="0"/>
          <a:lstStyle/>
          <a:p>
            <a:pPr lvl="0" algn="r">
              <a:buFont typeface="Arial" panose="020B0604020202020204" pitchFamily="34" charset="0"/>
            </a:pPr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98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1048799" name="备注占位符 2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lstStyle/>
          <a:p>
            <a:pPr lvl="0"/>
            <a:endParaRPr lang="en-GB" altLang="zh-CN" dirty="0"/>
          </a:p>
        </p:txBody>
      </p:sp>
      <p:sp>
        <p:nvSpPr>
          <p:cNvPr id="1048800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 anchorCtr="0"/>
          <a:lstStyle/>
          <a:p>
            <a:pPr lvl="0" algn="r">
              <a:buFont typeface="Arial" panose="020B0604020202020204" pitchFamily="34" charset="0"/>
            </a:pPr>
            <a:fld id="{9A0DB2DC-4C9A-4742-B13C-FB6460FD3503}" type="slidenum">
              <a:rPr lang="zh-CN" altLang="en-US" sz="1200" dirty="0">
                <a:latin typeface="Calibri" panose="020F0502020204030204" charset="0"/>
                <a:ea typeface="宋体" panose="02010600030101010101" pitchFamily="2" charset="-122"/>
              </a:rPr>
            </a:fld>
            <a:endParaRPr lang="zh-CN" altLang="en-US" sz="1200" dirty="0">
              <a:latin typeface="Calibri" panose="020F050202020403020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0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1048631" name="备注占位符 2"/>
          <p:cNvSpPr>
            <a:spLocks noGrp="1" noChangeArrowheads="1"/>
          </p:cNvSpPr>
          <p:nvPr>
            <p:ph type="body" idx="6"/>
          </p:nvPr>
        </p:nvSpPr>
        <p:spPr/>
        <p:txBody>
          <a:bodyPr/>
          <a:lstStyle/>
          <a:p>
            <a:endParaRPr lang="zh-CN" altLang="en-US" smtClean="0"/>
          </a:p>
        </p:txBody>
      </p:sp>
      <p:sp>
        <p:nvSpPr>
          <p:cNvPr id="1048632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</p:spPr>
        <p:txBody>
          <a:bodyPr/>
          <a:lstStyle/>
          <a:p>
            <a:fld id="{DE1A7DA7-F1BF-43F4-B633-AF30521032F2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2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1048663" name="备注占位符 2"/>
          <p:cNvSpPr>
            <a:spLocks noGrp="1" noChangeArrowheads="1"/>
          </p:cNvSpPr>
          <p:nvPr>
            <p:ph type="body" idx="6"/>
          </p:nvPr>
        </p:nvSpPr>
        <p:spPr/>
        <p:txBody>
          <a:bodyPr/>
          <a:lstStyle/>
          <a:p>
            <a:endParaRPr lang="zh-CN" altLang="en-US" smtClean="0"/>
          </a:p>
        </p:txBody>
      </p:sp>
      <p:sp>
        <p:nvSpPr>
          <p:cNvPr id="1048664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</p:spPr>
        <p:txBody>
          <a:bodyPr/>
          <a:lstStyle/>
          <a:p>
            <a:fld id="{CDD593CF-329D-4973-8700-6A6BDA73ECE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9" name="幻灯片图像占位符 1"/>
          <p:cNvSpPr>
            <a:spLocks noGrp="1" noRot="1" noChangeAspect="1" noChangeArrowheads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1048680" name="文本占位符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4" name="幻灯片图像占位符 1"/>
          <p:cNvSpPr>
            <a:spLocks noGrp="1" noRot="1" noChangeAspect="1" noChangeArrowheads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1048695" name="文本占位符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5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1048726" name="备注占位符 2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lstStyle/>
          <a:p>
            <a:pPr lvl="0"/>
            <a:endParaRPr lang="en-GB" altLang="zh-CN" dirty="0"/>
          </a:p>
        </p:txBody>
      </p:sp>
      <p:sp>
        <p:nvSpPr>
          <p:cNvPr id="1048727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 anchorCtr="0"/>
          <a:lstStyle/>
          <a:p>
            <a:pPr lvl="0" algn="r"/>
            <a:fld id="{9A0DB2DC-4C9A-4742-B13C-FB6460FD3503}" type="slidenum">
              <a:rPr lang="zh-CN" altLang="en-US" sz="1200" dirty="0">
                <a:latin typeface="Calibri" panose="020F0502020204030204" charset="0"/>
                <a:ea typeface="宋体" panose="02010600030101010101" pitchFamily="2" charset="-122"/>
              </a:rPr>
            </a:fld>
            <a:endParaRPr lang="zh-CN" altLang="en-US" sz="1200" dirty="0">
              <a:latin typeface="Calibri" panose="020F050202020403020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59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1048760" name="备注占位符 2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lstStyle/>
          <a:p>
            <a:pPr lvl="0"/>
            <a:endParaRPr lang="en-GB" altLang="zh-CN" dirty="0"/>
          </a:p>
        </p:txBody>
      </p:sp>
      <p:sp>
        <p:nvSpPr>
          <p:cNvPr id="1048761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 anchorCtr="0"/>
          <a:lstStyle/>
          <a:p>
            <a:pPr lvl="0" algn="r">
              <a:buFont typeface="Arial" panose="020B0604020202020204" pitchFamily="34" charset="0"/>
            </a:pPr>
            <a:fld id="{9A0DB2DC-4C9A-4742-B13C-FB6460FD3503}" type="slidenum">
              <a:rPr lang="zh-CN" altLang="en-US" sz="1200" dirty="0">
                <a:latin typeface="Calibri" panose="020F0502020204030204" charset="0"/>
                <a:ea typeface="宋体" panose="02010600030101010101" pitchFamily="2" charset="-122"/>
              </a:rPr>
            </a:fld>
            <a:endParaRPr lang="zh-CN" altLang="en-US" sz="1200" dirty="0">
              <a:latin typeface="Calibri" panose="020F050202020403020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68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1048769" name="备注占位符 2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lstStyle/>
          <a:p>
            <a:pPr lvl="0"/>
            <a:endParaRPr lang="en-GB" altLang="zh-CN" dirty="0"/>
          </a:p>
        </p:txBody>
      </p:sp>
      <p:sp>
        <p:nvSpPr>
          <p:cNvPr id="1048770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 anchorCtr="0"/>
          <a:lstStyle/>
          <a:p>
            <a:pPr lvl="0" algn="r">
              <a:buFont typeface="Arial" panose="020B0604020202020204" pitchFamily="34" charset="0"/>
            </a:pPr>
            <a:fld id="{9A0DB2DC-4C9A-4742-B13C-FB6460FD3503}" type="slidenum">
              <a:rPr lang="zh-CN" altLang="en-US" sz="1200" dirty="0">
                <a:latin typeface="Calibri" panose="020F0502020204030204" charset="0"/>
                <a:ea typeface="宋体" panose="02010600030101010101" pitchFamily="2" charset="-122"/>
              </a:rPr>
            </a:fld>
            <a:endParaRPr lang="zh-CN" altLang="en-US" sz="1200" dirty="0">
              <a:latin typeface="Calibri" panose="020F050202020403020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84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1048785" name="备注占位符 2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lstStyle/>
          <a:p>
            <a:pPr lvl="0"/>
            <a:endParaRPr lang="en-GB" altLang="zh-CN" dirty="0"/>
          </a:p>
        </p:txBody>
      </p:sp>
      <p:sp>
        <p:nvSpPr>
          <p:cNvPr id="1048786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 anchorCtr="0"/>
          <a:lstStyle/>
          <a:p>
            <a:pPr lvl="0" algn="r">
              <a:buFont typeface="Arial" panose="020B0604020202020204" pitchFamily="34" charset="0"/>
            </a:pPr>
            <a:fld id="{9A0DB2DC-4C9A-4742-B13C-FB6460FD3503}" type="slidenum">
              <a:rPr lang="zh-CN" altLang="en-US" sz="1200" dirty="0">
                <a:latin typeface="Calibri" panose="020F0502020204030204" charset="0"/>
                <a:ea typeface="宋体" panose="02010600030101010101" pitchFamily="2" charset="-122"/>
              </a:rPr>
            </a:fld>
            <a:endParaRPr lang="zh-CN" altLang="en-US" sz="1200" dirty="0">
              <a:latin typeface="Calibri" panose="020F050202020403020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08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48809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1048810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48811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812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36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48837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1048838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48839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840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17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48818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1048819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48820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821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和内容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71" name="日期占位符 1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Calibri" panose="020F050202020403020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48772" name="页脚占位符 2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Calibri" panose="020F050202020403020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48773" name="灯片编号占位符 3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r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Calibri" panose="020F050202020403020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Calibri" panose="020F050202020403020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48582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Calibri" panose="020F050202020403020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48583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Calibri" panose="020F050202020403020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Calibri" panose="020F050202020403020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48591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104859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4859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59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8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48599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1048600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48601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02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41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48842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1048843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1048844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48845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846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28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48829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1048830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1048831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1048832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1048833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48834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835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13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48814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48815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816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6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48697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98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47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48848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1048849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1048850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48851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852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2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4882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104882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104882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4882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82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image" Target="../media/image2.png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48577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1048578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48579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048580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pic>
        <p:nvPicPr>
          <p:cNvPr id="12" name="图片 11" descr="水印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7186295" y="63500"/>
            <a:ext cx="4902200" cy="158686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9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image" Target="file:///C:\Users\Administrator.USER-20160126OT\AppData\Local\Temp\wps\INetCache\a1ee7deeced1b96fec2097d55945da2a" TargetMode="External"/><Relationship Id="rId8" Type="http://schemas.openxmlformats.org/officeDocument/2006/relationships/image" Target="../media/image6.jpeg"/><Relationship Id="rId7" Type="http://schemas.openxmlformats.org/officeDocument/2006/relationships/tags" Target="../tags/tag3.xml"/><Relationship Id="rId6" Type="http://schemas.openxmlformats.org/officeDocument/2006/relationships/image" Target="file:///C:\Users\Administrator.USER-20160126OT\AppData\Local\Temp\wps\INetCache\701c88897b2a233228574d74a234bab7" TargetMode="External"/><Relationship Id="rId5" Type="http://schemas.openxmlformats.org/officeDocument/2006/relationships/image" Target="../media/image5.jpeg"/><Relationship Id="rId4" Type="http://schemas.openxmlformats.org/officeDocument/2006/relationships/tags" Target="../tags/tag2.xml"/><Relationship Id="rId3" Type="http://schemas.openxmlformats.org/officeDocument/2006/relationships/image" Target="file:///C:\Users\Administrator.USER-20160126OT\AppData\Local\Temp\wps\INetCache\d4d58308505500a46f7ce6d9630129b8" TargetMode="External"/><Relationship Id="rId2" Type="http://schemas.openxmlformats.org/officeDocument/2006/relationships/image" Target="../media/image4.jpeg"/><Relationship Id="rId11" Type="http://schemas.openxmlformats.org/officeDocument/2006/relationships/notesSlide" Target="../notesSlides/notesSlide1.xml"/><Relationship Id="rId10" Type="http://schemas.openxmlformats.org/officeDocument/2006/relationships/slideLayout" Target="../slideLayouts/slideLayout13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矩形 1"/>
          <p:cNvSpPr>
            <a:spLocks noChangeArrowheads="1"/>
          </p:cNvSpPr>
          <p:nvPr/>
        </p:nvSpPr>
        <p:spPr bwMode="auto">
          <a:xfrm>
            <a:off x="762000" y="1246505"/>
            <a:ext cx="6538595" cy="5015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更多教学资源请关注</a:t>
            </a: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公众号：溯恩高中英语</a:t>
            </a:r>
            <a:endParaRPr lang="zh-CN" altLang="en-US" sz="4000" b="1">
              <a:solidFill>
                <a:srgbClr val="FF0000"/>
              </a:solidFill>
              <a:latin typeface="HelveticaNeue" panose="02000503000000020004" pitchFamily="2" charset="0"/>
            </a:endParaRPr>
          </a:p>
        </p:txBody>
      </p:sp>
      <p:pic>
        <p:nvPicPr>
          <p:cNvPr id="14338" name="图片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385" y="2273935"/>
            <a:ext cx="3359150" cy="335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矩形 3"/>
          <p:cNvSpPr>
            <a:spLocks noChangeArrowheads="1"/>
          </p:cNvSpPr>
          <p:nvPr/>
        </p:nvSpPr>
        <p:spPr bwMode="auto">
          <a:xfrm>
            <a:off x="7311390" y="1616710"/>
            <a:ext cx="3603625" cy="706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latin typeface="华文新魏" panose="02010800040101010101" pitchFamily="2" charset="-122"/>
              </a:rPr>
              <a:t>知识产权声明</a:t>
            </a:r>
            <a:endParaRPr lang="zh-CN" altLang="en-US" sz="4000" b="1">
              <a:latin typeface="华文新魏" panose="02010800040101010101" pitchFamily="2" charset="-122"/>
            </a:endParaRPr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48685" name="矩形 11"/>
          <p:cNvSpPr>
            <a:spLocks noChangeArrowheads="1"/>
          </p:cNvSpPr>
          <p:nvPr/>
        </p:nvSpPr>
        <p:spPr bwMode="auto">
          <a:xfrm>
            <a:off x="3649416" y="160848"/>
            <a:ext cx="4633595" cy="5835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none">
            <a:spAutoFit/>
          </a:bodyPr>
          <a:p>
            <a:pPr algn="l">
              <a:buClrTx/>
              <a:buSzTx/>
              <a:buFontTx/>
            </a:pPr>
            <a:r>
              <a:rPr lang="en-US" altLang="zh-CN" sz="3200" b="1">
                <a:solidFill>
                  <a:srgbClr val="FFFF00"/>
                </a:solidFill>
              </a:rPr>
              <a:t>Ellipsis in adverbial clause </a:t>
            </a:r>
            <a:endParaRPr lang="en-US" altLang="zh-CN" sz="3200" b="1">
              <a:solidFill>
                <a:srgbClr val="FFFF00"/>
              </a:solidFill>
            </a:endParaRPr>
          </a:p>
        </p:txBody>
      </p:sp>
      <p:sp>
        <p:nvSpPr>
          <p:cNvPr id="1048684" name="圆角矩形 3"/>
          <p:cNvSpPr/>
          <p:nvPr/>
        </p:nvSpPr>
        <p:spPr>
          <a:xfrm>
            <a:off x="6285865" y="1254125"/>
            <a:ext cx="5906135" cy="5396230"/>
          </a:xfrm>
          <a:prstGeom prst="roundRect">
            <a:avLst>
              <a:gd name="adj" fmla="val 5734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/>
            <a:endParaRPr lang="zh-CN" altLang="en-US" sz="900"/>
          </a:p>
        </p:txBody>
      </p:sp>
      <p:sp>
        <p:nvSpPr>
          <p:cNvPr id="4" name="文本框 3"/>
          <p:cNvSpPr txBox="1"/>
          <p:nvPr/>
        </p:nvSpPr>
        <p:spPr>
          <a:xfrm>
            <a:off x="165735" y="1254125"/>
            <a:ext cx="5906135" cy="55079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indent="0" algn="just" fontAlgn="auto">
              <a:buFont typeface="Wingdings" panose="05000000000000000000" pitchFamily="2" charset="2"/>
              <a:buNone/>
            </a:pPr>
            <a:r>
              <a:rPr lang="zh-CN" altLang="en-US" sz="3200" b="1">
                <a:solidFill>
                  <a:srgbClr val="080808"/>
                </a:solidFill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①</a:t>
            </a:r>
            <a:r>
              <a:rPr lang="en-US" altLang="zh-CN" sz="32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She looks older than my mother (does)</a:t>
            </a:r>
            <a:r>
              <a:rPr lang="zh-CN" altLang="en-US" sz="3200" b="1">
                <a:solidFill>
                  <a:srgbClr val="080808"/>
                </a:solidFill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②</a:t>
            </a:r>
            <a:r>
              <a:rPr lang="en-US" altLang="zh-CN" sz="32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You can ask me questions if </a:t>
            </a:r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(there are)</a:t>
            </a:r>
            <a:r>
              <a:rPr lang="en-US" altLang="zh-CN" sz="3200" b="1">
                <a:solidFill>
                  <a:srgbClr val="080808"/>
                </a:solidFill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32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any</a:t>
            </a:r>
            <a:r>
              <a:rPr lang="en-US" altLang="zh-CN" sz="3200" b="1">
                <a:solidFill>
                  <a:srgbClr val="080808"/>
                </a:solidFill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(questions).</a:t>
            </a:r>
            <a:endParaRPr lang="en-US" altLang="zh-CN" sz="3200" b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  <a:sym typeface="+mn-ea"/>
            </a:endParaRPr>
          </a:p>
          <a:p>
            <a:pPr marL="0" indent="0" algn="just" fontAlgn="auto">
              <a:buFont typeface="Wingdings" panose="05000000000000000000" pitchFamily="2" charset="2"/>
              <a:buNone/>
            </a:pPr>
            <a:r>
              <a:rPr lang="zh-CN" altLang="en-US" sz="3200" b="1">
                <a:solidFill>
                  <a:srgbClr val="080808"/>
                </a:solidFill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③</a:t>
            </a:r>
            <a:r>
              <a:rPr lang="en-US" altLang="zh-CN" sz="32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 would have come yesterday</a:t>
            </a:r>
            <a:r>
              <a:rPr lang="en-US" altLang="zh-CN" sz="3200" b="1">
                <a:solidFill>
                  <a:srgbClr val="080808"/>
                </a:solidFill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(if I had wanted to).</a:t>
            </a:r>
            <a:r>
              <a:rPr lang="en-US" altLang="zh-CN" sz="3200" b="1">
                <a:solidFill>
                  <a:srgbClr val="080808"/>
                </a:solidFill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④After half an hour, she becamequieter </a:t>
            </a:r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(</a:t>
            </a:r>
            <a:r>
              <a:rPr lang="en-US" altLang="zh-CN" sz="3200" b="1">
                <a:solidFill>
                  <a:srgbClr val="0000FF"/>
                </a:solidFill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than</a:t>
            </a:r>
            <a:r>
              <a:rPr lang="en-US" altLang="zh-CN" sz="3200" b="1">
                <a:solidFill>
                  <a:srgbClr val="FF3300"/>
                </a:solidFill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she had been)</a:t>
            </a:r>
            <a:r>
              <a:rPr lang="en-US" altLang="zh-CN" sz="3200" b="1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.</a:t>
            </a:r>
            <a:r>
              <a:rPr lang="en-US" altLang="zh-CN" sz="3200" b="1">
                <a:solidFill>
                  <a:srgbClr val="080808"/>
                </a:solidFill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⑤</a:t>
            </a:r>
            <a:r>
              <a:rPr lang="en-US" altLang="zh-CN" sz="3200" b="1" u="sng">
                <a:solidFill>
                  <a:srgbClr val="0000FF"/>
                </a:solidFill>
                <a:latin typeface="Times New Roman" panose="02020603050405020304" pitchFamily="18" charset="0"/>
                <a:ea typeface="黑体" panose="02010609060101010101" charset="-122"/>
                <a:sym typeface="+mn-ea"/>
              </a:rPr>
              <a:t>When</a:t>
            </a:r>
            <a:r>
              <a:rPr lang="en-US" altLang="zh-CN" sz="3200" b="1" u="sng">
                <a:solidFill>
                  <a:srgbClr val="080808"/>
                </a:solidFill>
                <a:latin typeface="Times New Roman" panose="02020603050405020304" pitchFamily="18" charset="0"/>
                <a:ea typeface="黑体" panose="02010609060101010101" charset="-122"/>
                <a:sym typeface="+mn-ea"/>
              </a:rPr>
              <a:t> </a:t>
            </a:r>
            <a:r>
              <a:rPr lang="en-US" altLang="zh-CN" sz="3200" b="1" u="sng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charset="-122"/>
                <a:sym typeface="+mn-ea"/>
              </a:rPr>
              <a:t>(you are)</a:t>
            </a:r>
            <a:r>
              <a:rPr lang="en-US" altLang="zh-CN" sz="3200" b="1" u="sng">
                <a:solidFill>
                  <a:srgbClr val="080808"/>
                </a:solidFill>
                <a:latin typeface="Times New Roman" panose="02020603050405020304" pitchFamily="18" charset="0"/>
                <a:ea typeface="黑体" panose="02010609060101010101" charset="-122"/>
                <a:sym typeface="+mn-ea"/>
              </a:rPr>
              <a:t> crossing the road</a:t>
            </a:r>
            <a:r>
              <a:rPr lang="en-US" altLang="zh-CN" sz="3200" b="1">
                <a:solidFill>
                  <a:srgbClr val="080808"/>
                </a:solidFill>
                <a:latin typeface="Times New Roman" panose="02020603050405020304" pitchFamily="18" charset="0"/>
                <a:ea typeface="黑体" panose="02010609060101010101" charset="-122"/>
                <a:sym typeface="+mn-ea"/>
              </a:rPr>
              <a:t>,  </a:t>
            </a:r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charset="-122"/>
                <a:sym typeface="+mn-ea"/>
              </a:rPr>
              <a:t>you'</a:t>
            </a:r>
            <a:r>
              <a:rPr lang="en-US" altLang="zh-CN" sz="3200" b="1">
                <a:solidFill>
                  <a:srgbClr val="080808"/>
                </a:solidFill>
                <a:latin typeface="Times New Roman" panose="02020603050405020304" pitchFamily="18" charset="0"/>
                <a:ea typeface="黑体" panose="02010609060101010101" charset="-122"/>
                <a:sym typeface="+mn-ea"/>
              </a:rPr>
              <a:t>d better look at both sides.</a:t>
            </a:r>
            <a:r>
              <a:rPr lang="en-US" altLang="zh-CN" sz="3200" b="1">
                <a:solidFill>
                  <a:srgbClr val="080808"/>
                </a:solidFill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⑥</a:t>
            </a:r>
            <a:r>
              <a:rPr lang="en-US" altLang="zh-CN" sz="3200" b="1" u="sng">
                <a:solidFill>
                  <a:srgbClr val="0000FF"/>
                </a:solidFill>
                <a:latin typeface="Times New Roman" panose="02020603050405020304" pitchFamily="18" charset="0"/>
                <a:ea typeface="黑体" panose="02010609060101010101" charset="-122"/>
                <a:sym typeface="+mn-ea"/>
              </a:rPr>
              <a:t>Unless</a:t>
            </a:r>
            <a:r>
              <a:rPr lang="en-US" altLang="zh-CN" sz="3200" b="1" u="sng">
                <a:solidFill>
                  <a:srgbClr val="080808"/>
                </a:solidFill>
                <a:latin typeface="Times New Roman" panose="02020603050405020304" pitchFamily="18" charset="0"/>
                <a:ea typeface="黑体" panose="02010609060101010101" charset="-122"/>
                <a:sym typeface="+mn-ea"/>
              </a:rPr>
              <a:t> </a:t>
            </a:r>
            <a:r>
              <a:rPr lang="en-US" altLang="zh-CN" sz="3200" b="1" u="sng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charset="-122"/>
                <a:sym typeface="+mn-ea"/>
              </a:rPr>
              <a:t>(I am)</a:t>
            </a:r>
            <a:r>
              <a:rPr lang="en-US" altLang="zh-CN" sz="3200" b="1" u="sng">
                <a:solidFill>
                  <a:srgbClr val="080808"/>
                </a:solidFill>
                <a:latin typeface="Times New Roman" panose="02020603050405020304" pitchFamily="18" charset="0"/>
                <a:ea typeface="黑体" panose="02010609060101010101" charset="-122"/>
                <a:sym typeface="+mn-ea"/>
              </a:rPr>
              <a:t> invited</a:t>
            </a:r>
            <a:r>
              <a:rPr lang="en-US" altLang="zh-CN" sz="3200" b="1">
                <a:solidFill>
                  <a:srgbClr val="080808"/>
                </a:solidFill>
                <a:latin typeface="Times New Roman" panose="02020603050405020304" pitchFamily="18" charset="0"/>
                <a:ea typeface="黑体" panose="02010609060101010101" charset="-122"/>
                <a:sym typeface="+mn-ea"/>
              </a:rPr>
              <a:t> </a:t>
            </a:r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charset="-122"/>
                <a:sym typeface="+mn-ea"/>
              </a:rPr>
              <a:t>I</a:t>
            </a:r>
            <a:r>
              <a:rPr lang="en-US" altLang="zh-CN" sz="3200" b="1">
                <a:solidFill>
                  <a:srgbClr val="080808"/>
                </a:solidFill>
                <a:latin typeface="Times New Roman" panose="02020603050405020304" pitchFamily="18" charset="0"/>
                <a:ea typeface="黑体" panose="02010609060101010101" charset="-122"/>
                <a:sym typeface="+mn-ea"/>
              </a:rPr>
              <a:t> will not go.</a:t>
            </a:r>
            <a:endParaRPr lang="en-US" altLang="zh-CN" sz="3200" b="1">
              <a:solidFill>
                <a:srgbClr val="080808"/>
              </a:solidFill>
              <a:latin typeface="Times New Roman" panose="02020603050405020304" pitchFamily="18" charset="0"/>
              <a:ea typeface="黑体" panose="02010609060101010101" charset="-122"/>
            </a:endParaRPr>
          </a:p>
          <a:p>
            <a:pPr marL="0" indent="0" algn="ctr">
              <a:buFont typeface="Wingdings" panose="05000000000000000000" pitchFamily="2" charset="2"/>
              <a:buNone/>
            </a:pPr>
            <a:endParaRPr lang="zh-CN" altLang="en-US" sz="3200">
              <a:cs typeface="Times New Roman" panose="02020603050405020304" pitchFamily="18" charset="0"/>
            </a:endParaRPr>
          </a:p>
        </p:txBody>
      </p:sp>
      <p:sp>
        <p:nvSpPr>
          <p:cNvPr id="2" name="圆角矩形 3"/>
          <p:cNvSpPr/>
          <p:nvPr/>
        </p:nvSpPr>
        <p:spPr>
          <a:xfrm>
            <a:off x="0" y="1254125"/>
            <a:ext cx="6237605" cy="5396230"/>
          </a:xfrm>
          <a:prstGeom prst="roundRect">
            <a:avLst>
              <a:gd name="adj" fmla="val 5734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/>
            <a:endParaRPr lang="en-US" altLang="zh-CN" sz="3200" b="1"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483350" y="1507490"/>
            <a:ext cx="5510530" cy="5015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just">
              <a:buClrTx/>
              <a:buSzTx/>
              <a:buNone/>
            </a:pPr>
            <a:r>
              <a:rPr lang="en-US" altLang="zh-CN" sz="3200">
                <a:latin typeface="Times New Roman" panose="02020603050405020304" pitchFamily="18" charset="0"/>
                <a:sym typeface="+mn-ea"/>
              </a:rPr>
              <a:t>(1) 状语从句出现在句末时，一般都可以省略句尾。</a:t>
            </a:r>
            <a:endParaRPr lang="en-US" altLang="zh-CN" sz="3200">
              <a:latin typeface="Times New Roman" panose="02020603050405020304" pitchFamily="18" charset="0"/>
              <a:sym typeface="+mn-ea"/>
            </a:endParaRPr>
          </a:p>
          <a:p>
            <a:pPr algn="just">
              <a:buClrTx/>
              <a:buSzTx/>
              <a:buNone/>
            </a:pPr>
            <a:r>
              <a:rPr lang="en-US" altLang="zh-CN" sz="3200">
                <a:latin typeface="Times New Roman" panose="02020603050405020304" pitchFamily="18" charset="0"/>
                <a:sym typeface="+mn-ea"/>
              </a:rPr>
              <a:t>(2) 有时条件从句可以完全省去，只剩下 主句。</a:t>
            </a:r>
            <a:endParaRPr lang="en-US" altLang="zh-CN" sz="3200">
              <a:latin typeface="Times New Roman" panose="02020603050405020304" pitchFamily="18" charset="0"/>
            </a:endParaRPr>
          </a:p>
          <a:p>
            <a:pPr algn="just">
              <a:buClrTx/>
              <a:buSzTx/>
              <a:buNone/>
            </a:pPr>
            <a:r>
              <a:rPr lang="en-US" altLang="zh-CN" sz="3200">
                <a:latin typeface="Times New Roman" panose="02020603050405020304" pitchFamily="18" charset="0"/>
                <a:sym typeface="+mn-ea"/>
              </a:rPr>
              <a:t>(3) 以as, than引导的比较状语从句可以全部 或部分省去。</a:t>
            </a:r>
            <a:endParaRPr lang="en-US" altLang="zh-CN" sz="3200">
              <a:latin typeface="Times New Roman" panose="02020603050405020304" pitchFamily="18" charset="0"/>
            </a:endParaRPr>
          </a:p>
          <a:p>
            <a:pPr algn="just">
              <a:buClrTx/>
              <a:buSzTx/>
              <a:buNone/>
            </a:pPr>
            <a:r>
              <a:rPr lang="en-US" altLang="zh-CN" sz="3200">
                <a:latin typeface="Times New Roman" panose="02020603050405020304" pitchFamily="18" charset="0"/>
                <a:sym typeface="+mn-ea"/>
              </a:rPr>
              <a:t>(4) 在表示时间、地点、条件、让步等的状语从句中，从句的主语如与主句的主语相同，常省略从句的主语和谓语。</a:t>
            </a:r>
            <a:endParaRPr lang="en-US" altLang="zh-CN" sz="32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9" name="矩形: 圆角 12"/>
          <p:cNvSpPr/>
          <p:nvPr/>
        </p:nvSpPr>
        <p:spPr>
          <a:xfrm>
            <a:off x="500380" y="459105"/>
            <a:ext cx="11231880" cy="6336665"/>
          </a:xfrm>
          <a:prstGeom prst="roundRect">
            <a:avLst>
              <a:gd name="adj" fmla="val 1406"/>
            </a:avLst>
          </a:prstGeom>
          <a:solidFill>
            <a:schemeClr val="bg1">
              <a:lumMod val="95000"/>
              <a:alpha val="7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48700" name="文本框 102"/>
          <p:cNvSpPr txBox="1"/>
          <p:nvPr/>
        </p:nvSpPr>
        <p:spPr>
          <a:xfrm>
            <a:off x="523875" y="365125"/>
            <a:ext cx="11369675" cy="69856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/>
            <a:r>
              <a:rPr lang="en-US" sz="3200" b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◆</a:t>
            </a:r>
            <a:r>
              <a:rPr lang="en-US" sz="32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When still a boy of six, </a:t>
            </a:r>
            <a:r>
              <a:rPr lang="en-US" sz="32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Bob was sent away from home.</a:t>
            </a:r>
            <a:r>
              <a:rPr lang="en-US" sz="3200" b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
◆</a:t>
            </a:r>
            <a:r>
              <a:rPr lang="zh-CN" sz="32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虽然他们累了，但他们继续工作。</a:t>
            </a:r>
            <a:endParaRPr lang="zh-CN" sz="320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  <a:p>
            <a:pPr indent="0" fontAlgn="auto"/>
            <a:r>
              <a:rPr lang="en-US" sz="32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__________________________, </a:t>
            </a:r>
            <a:r>
              <a:rPr lang="en-US" sz="3200" b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they went on working.</a:t>
            </a:r>
            <a:endParaRPr lang="zh-CN" sz="3200" b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0" fontAlgn="auto"/>
            <a:r>
              <a:rPr lang="en-US" sz="3200" b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◆</a:t>
            </a:r>
            <a:r>
              <a:rPr lang="en-US" sz="32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zh-CN" sz="32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除非你被邀请，否则你不应该参加他的生日聚会。</a:t>
            </a:r>
            <a:endParaRPr lang="en-US" sz="320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  <a:p>
            <a:pPr indent="0" fontAlgn="auto"/>
            <a:r>
              <a:rPr lang="en-US" sz="3200" b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You shouldn't attend his birthday party ______________________.</a:t>
            </a:r>
            <a:endParaRPr lang="en-US" sz="3200" b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0" fontAlgn="auto"/>
            <a:r>
              <a:rPr lang="en-US" sz="3200" b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◆</a:t>
            </a:r>
            <a:r>
              <a:rPr lang="zh-CN" sz="32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按照计划安排，我们参加了几个有指导意义的活动。</a:t>
            </a:r>
            <a:endParaRPr lang="zh-CN" altLang="en-US" sz="3200" b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0" fontAlgn="auto"/>
            <a:r>
              <a:rPr lang="en-US" sz="32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As____________ (schedule)</a:t>
            </a:r>
            <a:r>
              <a:rPr lang="zh-CN" sz="3200" b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en-US" sz="3200" b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we participated in several instructive activities.</a:t>
            </a:r>
            <a:endParaRPr lang="zh-CN" sz="3200" b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0" fontAlgn="auto"/>
            <a:r>
              <a:rPr lang="en-US" sz="3200">
                <a:latin typeface="宋体" panose="02010600030101010101" pitchFamily="2" charset="-122"/>
                <a:sym typeface="+mn-ea"/>
              </a:rPr>
              <a:t>◆</a:t>
            </a:r>
            <a:r>
              <a:rPr lang="zh-CN" sz="3200">
                <a:cs typeface="仿宋_GB2312" charset="0"/>
                <a:sym typeface="+mn-ea"/>
              </a:rPr>
              <a:t>加热的时候冰可以变成水。</a:t>
            </a:r>
            <a:endParaRPr lang="zh-CN" sz="3200">
              <a:cs typeface="仿宋_GB2312" charset="0"/>
              <a:sym typeface="+mn-ea"/>
            </a:endParaRPr>
          </a:p>
          <a:p>
            <a:pPr indent="0" fontAlgn="auto"/>
            <a:r>
              <a:rPr lang="en-US" sz="3200" b="1">
                <a:latin typeface="Times New Roman" panose="02020603050405020304" pitchFamily="18" charset="0"/>
                <a:sym typeface="+mn-ea"/>
              </a:rPr>
              <a:t>_____________________, </a:t>
            </a:r>
            <a:r>
              <a:rPr lang="en-US" sz="3200">
                <a:latin typeface="Times New Roman" panose="02020603050405020304" pitchFamily="18" charset="0"/>
                <a:sym typeface="+mn-ea"/>
              </a:rPr>
              <a:t>ice can be turned into water.</a:t>
            </a:r>
            <a:endParaRPr lang="zh-CN" sz="3200" b="0">
              <a:cs typeface="仿宋_GB2312" charset="0"/>
            </a:endParaRPr>
          </a:p>
          <a:p>
            <a:pPr indent="0" fontAlgn="auto"/>
            <a:r>
              <a:rPr lang="en-US" sz="3200">
                <a:latin typeface="宋体" panose="02010600030101010101" pitchFamily="2" charset="-122"/>
                <a:sym typeface="+mn-ea"/>
              </a:rPr>
              <a:t>◆只要有可能，他们就让他停下并问他这三个问题。</a:t>
            </a:r>
            <a:endParaRPr lang="en-US" sz="3200" b="0">
              <a:latin typeface="宋体" panose="02010600030101010101" pitchFamily="2" charset="-122"/>
            </a:endParaRPr>
          </a:p>
          <a:p>
            <a:pPr indent="0" fontAlgn="auto"/>
            <a:r>
              <a:rPr lang="en-US" sz="3200">
                <a:latin typeface="宋体" panose="02010600030101010101" pitchFamily="2" charset="-122"/>
                <a:sym typeface="+mn-ea"/>
              </a:rPr>
              <a:t>_____________________</a:t>
            </a:r>
            <a:r>
              <a:rPr lang="en-US" sz="3200" b="1">
                <a:latin typeface="Times New Roman" panose="02020603050405020304" pitchFamily="18" charset="0"/>
                <a:sym typeface="+mn-ea"/>
              </a:rPr>
              <a:t>, </a:t>
            </a:r>
            <a:r>
              <a:rPr lang="en-US" sz="3200">
                <a:latin typeface="Times New Roman" panose="02020603050405020304" pitchFamily="18" charset="0"/>
                <a:sym typeface="+mn-ea"/>
              </a:rPr>
              <a:t>they would stop him and ask him the three questions. </a:t>
            </a:r>
            <a:endParaRPr lang="en-US" altLang="en-US" sz="3200" b="0">
              <a:latin typeface="Times New Roman" panose="02020603050405020304" pitchFamily="18" charset="0"/>
            </a:endParaRPr>
          </a:p>
          <a:p>
            <a:endParaRPr lang="zh-CN" altLang="en-US" sz="3200" b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48701" name="文本框 1"/>
          <p:cNvSpPr txBox="1"/>
          <p:nvPr/>
        </p:nvSpPr>
        <p:spPr>
          <a:xfrm>
            <a:off x="1712595" y="1345565"/>
            <a:ext cx="2467610" cy="5835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Though tired</a:t>
            </a:r>
            <a:endParaRPr lang="en-US" altLang="en-US" sz="3200" b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048702" name="文本框 2"/>
          <p:cNvSpPr txBox="1"/>
          <p:nvPr/>
        </p:nvSpPr>
        <p:spPr>
          <a:xfrm>
            <a:off x="7160895" y="2235200"/>
            <a:ext cx="29514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unless  invited</a:t>
            </a:r>
            <a:endParaRPr lang="en-US" altLang="en-US" sz="3600" b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048703" name="文本框 3"/>
          <p:cNvSpPr txBox="1"/>
          <p:nvPr/>
        </p:nvSpPr>
        <p:spPr>
          <a:xfrm>
            <a:off x="1327150" y="3106420"/>
            <a:ext cx="22275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scheduled</a:t>
            </a:r>
            <a:endParaRPr lang="en-US" altLang="en-US" sz="3600" b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048704" name="文本框 6"/>
          <p:cNvSpPr txBox="1"/>
          <p:nvPr/>
        </p:nvSpPr>
        <p:spPr>
          <a:xfrm>
            <a:off x="4397826" y="-112012"/>
            <a:ext cx="2932710" cy="7068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noProof="1">
                <a:ln w="22225">
                  <a:solidFill>
                    <a:srgbClr val="333399"/>
                  </a:solidFill>
                  <a:prstDash val="solid"/>
                </a:ln>
                <a:solidFill>
                  <a:srgbClr val="333399">
                    <a:lumMod val="40000"/>
                    <a:lumOff val="60000"/>
                  </a:srgbClr>
                </a:solidFill>
                <a:latin typeface="Comic Sans MS" panose="030F0702030302020204" pitchFamily="66" charset="0"/>
                <a:ea typeface="宋体" panose="02010600030101010101" pitchFamily="2" charset="-122"/>
                <a:cs typeface="Comic Sans MS" panose="030F0702030302020204" pitchFamily="66" charset="0"/>
              </a:rPr>
              <a:t>Exercises</a:t>
            </a:r>
            <a:endParaRPr lang="en-US" altLang="zh-CN" sz="4000" b="1" noProof="1">
              <a:ln w="22225">
                <a:solidFill>
                  <a:srgbClr val="333399"/>
                </a:solidFill>
                <a:prstDash val="solid"/>
              </a:ln>
              <a:solidFill>
                <a:srgbClr val="333399">
                  <a:lumMod val="40000"/>
                  <a:lumOff val="60000"/>
                </a:srgbClr>
              </a:solidFill>
              <a:latin typeface="Comic Sans MS" panose="030F0702030302020204" pitchFamily="66" charset="0"/>
              <a:ea typeface="宋体" panose="02010600030101010101" pitchFamily="2" charset="-122"/>
              <a:cs typeface="Comic Sans MS" panose="030F0702030302020204" pitchFamily="66" charset="0"/>
            </a:endParaRPr>
          </a:p>
        </p:txBody>
      </p:sp>
      <p:sp>
        <p:nvSpPr>
          <p:cNvPr id="1048707" name="文本框 1"/>
          <p:cNvSpPr txBox="1"/>
          <p:nvPr/>
        </p:nvSpPr>
        <p:spPr>
          <a:xfrm>
            <a:off x="1203960" y="4647565"/>
            <a:ext cx="2474595" cy="5835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sym typeface="+mn-ea"/>
              </a:rPr>
              <a:t>When heated</a:t>
            </a:r>
            <a:endParaRPr lang="en-US" altLang="en-US" sz="3200" b="1">
              <a:solidFill>
                <a:srgbClr val="FF0000"/>
              </a:solidFill>
              <a:latin typeface="Times New Roman" panose="02020603050405020304" pitchFamily="18" charset="0"/>
              <a:sym typeface="+mn-ea"/>
            </a:endParaRPr>
          </a:p>
        </p:txBody>
      </p:sp>
      <p:sp>
        <p:nvSpPr>
          <p:cNvPr id="1048708" name="文本框 2"/>
          <p:cNvSpPr txBox="1"/>
          <p:nvPr/>
        </p:nvSpPr>
        <p:spPr>
          <a:xfrm>
            <a:off x="960120" y="5554345"/>
            <a:ext cx="3437890" cy="5835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sym typeface="+mn-ea"/>
              </a:rPr>
              <a:t>Whenever possible</a:t>
            </a:r>
            <a:endParaRPr lang="en-US" altLang="en-US" sz="3200" b="1">
              <a:solidFill>
                <a:srgbClr val="FF0000"/>
              </a:solidFill>
              <a:latin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48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48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48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48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048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701" grpId="0"/>
      <p:bldP spid="1048702" grpId="0"/>
      <p:bldP spid="1048703" grpId="0"/>
      <p:bldP spid="1048707" grpId="0"/>
      <p:bldP spid="104870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9" name="矩形: 圆角 19"/>
          <p:cNvSpPr/>
          <p:nvPr/>
        </p:nvSpPr>
        <p:spPr>
          <a:xfrm>
            <a:off x="171450" y="1925320"/>
            <a:ext cx="11849100" cy="4777740"/>
          </a:xfrm>
          <a:prstGeom prst="roundRect">
            <a:avLst>
              <a:gd name="adj" fmla="val 0"/>
            </a:avLst>
          </a:prstGeom>
          <a:solidFill>
            <a:srgbClr val="EDFF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48710" name="文本框 3"/>
          <p:cNvSpPr txBox="1"/>
          <p:nvPr/>
        </p:nvSpPr>
        <p:spPr>
          <a:xfrm>
            <a:off x="5025390" y="86995"/>
            <a:ext cx="1775460" cy="82994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sz="4800" b="1">
                <a:solidFill>
                  <a:srgbClr val="C00000"/>
                </a:solidFill>
                <a:latin typeface="Microsoft Himalaya" panose="01010100010101010101" charset="0"/>
                <a:ea typeface="宋体" panose="02010600030101010101" pitchFamily="2" charset="-122"/>
                <a:cs typeface="Microsoft Himalaya" panose="01010100010101010101" charset="0"/>
              </a:rPr>
              <a:t>Summary</a:t>
            </a:r>
            <a:endParaRPr lang="en-US" altLang="zh-CN" sz="4800" b="1">
              <a:solidFill>
                <a:srgbClr val="C00000"/>
              </a:solidFill>
              <a:latin typeface="Microsoft Himalaya" panose="01010100010101010101" charset="0"/>
              <a:ea typeface="宋体" panose="02010600030101010101" pitchFamily="2" charset="-122"/>
              <a:cs typeface="Microsoft Himalaya" panose="01010100010101010101" charset="0"/>
            </a:endParaRPr>
          </a:p>
        </p:txBody>
      </p:sp>
      <p:sp>
        <p:nvSpPr>
          <p:cNvPr id="1048711" name="矩形 9"/>
          <p:cNvSpPr>
            <a:spLocks noChangeArrowheads="1"/>
          </p:cNvSpPr>
          <p:nvPr/>
        </p:nvSpPr>
        <p:spPr bwMode="auto">
          <a:xfrm>
            <a:off x="450470" y="1071215"/>
            <a:ext cx="2894330" cy="829945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 algn="l">
              <a:buClrTx/>
              <a:buSzTx/>
              <a:buFontTx/>
            </a:pPr>
            <a:r>
              <a:rPr lang="en-US" altLang="zh-CN" sz="4800" b="1">
                <a:solidFill>
                  <a:srgbClr val="00B0F0"/>
                </a:solidFill>
                <a:latin typeface="Microsoft Himalaya" panose="01010100010101010101" charset="0"/>
                <a:ea typeface="宋体" panose="02010600030101010101" pitchFamily="2" charset="-122"/>
                <a:cs typeface="Microsoft Himalaya" panose="01010100010101010101" charset="0"/>
                <a:sym typeface="Calibri" panose="020F0502020204030204" charset="0"/>
              </a:rPr>
              <a:t>Ellipsis can help</a:t>
            </a:r>
            <a:endParaRPr lang="en-US" altLang="zh-CN" sz="4800" b="1">
              <a:solidFill>
                <a:srgbClr val="00B0F0"/>
              </a:solidFill>
              <a:latin typeface="Microsoft Himalaya" panose="01010100010101010101" charset="0"/>
              <a:ea typeface="宋体" panose="02010600030101010101" pitchFamily="2" charset="-122"/>
              <a:cs typeface="Microsoft Himalaya" panose="01010100010101010101" charset="0"/>
              <a:sym typeface="Calibri" panose="020F0502020204030204" charset="0"/>
            </a:endParaRPr>
          </a:p>
        </p:txBody>
      </p:sp>
      <p:sp>
        <p:nvSpPr>
          <p:cNvPr id="1048712" name="圆角矩形 4"/>
          <p:cNvSpPr/>
          <p:nvPr/>
        </p:nvSpPr>
        <p:spPr>
          <a:xfrm>
            <a:off x="171450" y="1925955"/>
            <a:ext cx="11849100" cy="4777105"/>
          </a:xfrm>
          <a:prstGeom prst="roundRect">
            <a:avLst>
              <a:gd name="adj" fmla="val 5734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CN" altLang="en-US" sz="900"/>
          </a:p>
        </p:txBody>
      </p:sp>
      <p:sp>
        <p:nvSpPr>
          <p:cNvPr id="1048713" name="文本框 8"/>
          <p:cNvSpPr txBox="1"/>
          <p:nvPr/>
        </p:nvSpPr>
        <p:spPr>
          <a:xfrm>
            <a:off x="332740" y="2227580"/>
            <a:ext cx="11525885" cy="50774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>
              <a:buClrTx/>
              <a:buSzTx/>
              <a:buFontTx/>
            </a:pPr>
            <a:r>
              <a:rPr lang="en-US" altLang="zh-CN" sz="3600" b="1">
                <a:solidFill>
                  <a:schemeClr val="dk1"/>
                </a:solidFill>
                <a:effectLst>
                  <a:outerShdw blurRad="38100" dist="38100" dir="2700000">
                    <a:srgbClr val="FFFFFF"/>
                  </a:outerShdw>
                </a:effectLst>
                <a:latin typeface="Times New Roman" panose="02020603050405020304" pitchFamily="18" charset="0"/>
                <a:sym typeface="+mn-ea"/>
              </a:rPr>
              <a:t>To avoid repetition.</a:t>
            </a:r>
            <a:endParaRPr lang="en-US" altLang="zh-CN" sz="3600" b="1">
              <a:solidFill>
                <a:schemeClr val="dk1"/>
              </a:solidFill>
              <a:effectLst>
                <a:outerShdw blurRad="38100" dist="38100" dir="2700000">
                  <a:srgbClr val="FFFFFF"/>
                </a:outerShdw>
              </a:effectLst>
              <a:latin typeface="Times New Roman" panose="02020603050405020304" pitchFamily="18" charset="0"/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altLang="zh-CN" sz="3600" b="1">
                <a:solidFill>
                  <a:schemeClr val="dk1"/>
                </a:solidFill>
                <a:effectLst>
                  <a:outerShdw blurRad="38100" dist="38100" dir="2700000">
                    <a:srgbClr val="FFFFFF"/>
                  </a:outerShdw>
                </a:effectLst>
                <a:latin typeface="Times New Roman" panose="02020603050405020304" pitchFamily="18" charset="0"/>
              </a:rPr>
              <a:t>Leave out unnecessary and unimportant information or less relevant information.</a:t>
            </a:r>
            <a:endParaRPr lang="en-US" altLang="zh-CN" sz="3600" b="1">
              <a:solidFill>
                <a:schemeClr val="dk1"/>
              </a:solidFill>
              <a:effectLst>
                <a:outerShdw blurRad="38100" dist="38100" dir="2700000">
                  <a:srgbClr val="FFFFFF"/>
                </a:outerShdw>
              </a:effectLst>
              <a:latin typeface="Times New Roman" panose="02020603050405020304" pitchFamily="18" charset="0"/>
            </a:endParaRPr>
          </a:p>
          <a:p>
            <a:pPr algn="l">
              <a:buClrTx/>
              <a:buSzTx/>
              <a:buFontTx/>
            </a:pPr>
            <a:r>
              <a:rPr lang="en-US" altLang="zh-CN" sz="3600" b="1">
                <a:solidFill>
                  <a:schemeClr val="dk1"/>
                </a:solidFill>
                <a:effectLst>
                  <a:outerShdw blurRad="38100" dist="38100" dir="2700000">
                    <a:srgbClr val="FFFFFF"/>
                  </a:outerShdw>
                </a:effectLst>
                <a:latin typeface="Times New Roman" panose="02020603050405020304" pitchFamily="18" charset="0"/>
              </a:rPr>
              <a:t>Pause for effect. </a:t>
            </a:r>
            <a:endParaRPr lang="en-US" altLang="zh-CN" sz="3600" b="1">
              <a:solidFill>
                <a:schemeClr val="dk1"/>
              </a:solidFill>
              <a:effectLst>
                <a:outerShdw blurRad="38100" dist="38100" dir="2700000">
                  <a:srgbClr val="FFFFFF"/>
                </a:outerShdw>
              </a:effectLst>
              <a:latin typeface="Times New Roman" panose="02020603050405020304" pitchFamily="18" charset="0"/>
            </a:endParaRPr>
          </a:p>
          <a:p>
            <a:pPr algn="l">
              <a:buClrTx/>
              <a:buSzTx/>
              <a:buFontTx/>
            </a:pPr>
            <a:r>
              <a:rPr lang="en-US" altLang="zh-CN" sz="3600" b="1">
                <a:solidFill>
                  <a:schemeClr val="dk1"/>
                </a:solidFill>
                <a:effectLst>
                  <a:outerShdw blurRad="38100" dist="38100" dir="2700000">
                    <a:srgbClr val="FFFFFF"/>
                  </a:outerShdw>
                </a:effectLst>
                <a:latin typeface="Times New Roman" panose="02020603050405020304" pitchFamily="18" charset="0"/>
              </a:rPr>
              <a:t>Save space. </a:t>
            </a:r>
            <a:endParaRPr lang="en-US" altLang="zh-CN" sz="3600" b="1">
              <a:solidFill>
                <a:schemeClr val="dk1"/>
              </a:solidFill>
              <a:effectLst>
                <a:outerShdw blurRad="38100" dist="38100" dir="2700000">
                  <a:srgbClr val="FFFFFF"/>
                </a:outerShdw>
              </a:effectLst>
              <a:latin typeface="Times New Roman" panose="02020603050405020304" pitchFamily="18" charset="0"/>
            </a:endParaRPr>
          </a:p>
          <a:p>
            <a:pPr algn="l">
              <a:buClrTx/>
              <a:buSzTx/>
              <a:buFontTx/>
            </a:pPr>
            <a:r>
              <a:rPr lang="en-US" altLang="zh-CN" sz="3600" b="1">
                <a:solidFill>
                  <a:schemeClr val="dk1"/>
                </a:solidFill>
                <a:effectLst>
                  <a:outerShdw blurRad="38100" dist="38100" dir="2700000">
                    <a:srgbClr val="FFFFFF"/>
                  </a:outerShdw>
                </a:effectLst>
                <a:latin typeface="Times New Roman" panose="02020603050405020304" pitchFamily="18" charset="0"/>
              </a:rPr>
              <a:t>Writing with more condensed sentence structures</a:t>
            </a:r>
            <a:endParaRPr lang="en-US" altLang="zh-CN" sz="3600" b="1">
              <a:solidFill>
                <a:schemeClr val="dk1"/>
              </a:solidFill>
              <a:effectLst>
                <a:outerShdw blurRad="38100" dist="38100" dir="2700000">
                  <a:srgbClr val="FFFFFF"/>
                </a:outerShdw>
              </a:effectLst>
              <a:latin typeface="Times New Roman" panose="02020603050405020304" pitchFamily="18" charset="0"/>
            </a:endParaRPr>
          </a:p>
          <a:p>
            <a:pPr algn="l">
              <a:buClrTx/>
              <a:buSzTx/>
              <a:buFontTx/>
            </a:pPr>
            <a:r>
              <a:rPr lang="en-US" altLang="zh-CN" sz="3600" b="1">
                <a:solidFill>
                  <a:schemeClr val="dk1"/>
                </a:solidFill>
                <a:effectLst>
                  <a:outerShdw blurRad="38100" dist="38100" dir="2700000">
                    <a:srgbClr val="FFFFFF"/>
                  </a:outerShdw>
                </a:effectLst>
                <a:latin typeface="Times New Roman" panose="02020603050405020304" pitchFamily="18" charset="0"/>
              </a:rPr>
              <a:t>....</a:t>
            </a:r>
            <a:endParaRPr lang="en-US" altLang="zh-CN" sz="3600" b="1">
              <a:solidFill>
                <a:schemeClr val="dk1"/>
              </a:solidFill>
              <a:effectLst>
                <a:outerShdw blurRad="38100" dist="38100" dir="2700000">
                  <a:srgbClr val="FFFFFF"/>
                </a:outerShdw>
              </a:effectLst>
              <a:latin typeface="Times New Roman" panose="02020603050405020304" pitchFamily="18" charset="0"/>
            </a:endParaRPr>
          </a:p>
          <a:p>
            <a:pPr algn="l">
              <a:buClrTx/>
              <a:buSzTx/>
              <a:buFontTx/>
            </a:pPr>
            <a:endParaRPr lang="en-US" altLang="zh-CN" sz="3600" b="1">
              <a:solidFill>
                <a:schemeClr val="dk1"/>
              </a:solidFill>
              <a:effectLst>
                <a:outerShdw blurRad="38100" dist="38100" dir="2700000">
                  <a:srgbClr val="FFFFFF"/>
                </a:outerShdw>
              </a:effectLst>
              <a:latin typeface="Times New Roman" panose="02020603050405020304" pitchFamily="18" charset="0"/>
            </a:endParaRPr>
          </a:p>
          <a:p>
            <a:pPr algn="l">
              <a:buClrTx/>
              <a:buSzTx/>
              <a:buFontTx/>
            </a:pPr>
            <a:r>
              <a:rPr lang="en-US" altLang="zh-CN" sz="3600" b="1">
                <a:solidFill>
                  <a:schemeClr val="dk1"/>
                </a:solidFill>
                <a:effectLst>
                  <a:outerShdw blurRad="38100" dist="38100" dir="2700000">
                    <a:srgbClr val="FFFFFF"/>
                  </a:outerShdw>
                </a:effectLst>
                <a:latin typeface="Times New Roman" panose="02020603050405020304" pitchFamily="18" charset="0"/>
              </a:rPr>
              <a:t> </a:t>
            </a:r>
            <a:endParaRPr lang="en-US" altLang="zh-CN" sz="3600" b="1">
              <a:solidFill>
                <a:schemeClr val="dk1"/>
              </a:solidFill>
              <a:effectLst>
                <a:outerShdw blurRad="38100" dist="38100" dir="2700000">
                  <a:srgbClr val="FFFFFF"/>
                </a:outerShdw>
              </a:effectLst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4" name="文本框 3"/>
          <p:cNvSpPr txBox="1"/>
          <p:nvPr/>
        </p:nvSpPr>
        <p:spPr>
          <a:xfrm>
            <a:off x="5025390" y="86995"/>
            <a:ext cx="1775460" cy="82994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sz="4800" b="1">
                <a:solidFill>
                  <a:srgbClr val="C00000"/>
                </a:solidFill>
                <a:latin typeface="Microsoft Himalaya" panose="01010100010101010101" charset="0"/>
                <a:ea typeface="宋体" panose="02010600030101010101" pitchFamily="2" charset="-122"/>
                <a:cs typeface="Microsoft Himalaya" panose="01010100010101010101" charset="0"/>
              </a:rPr>
              <a:t>Summary</a:t>
            </a:r>
            <a:endParaRPr lang="en-US" altLang="zh-CN" sz="4800" b="1">
              <a:solidFill>
                <a:srgbClr val="C00000"/>
              </a:solidFill>
              <a:latin typeface="Microsoft Himalaya" panose="01010100010101010101" charset="0"/>
              <a:ea typeface="宋体" panose="02010600030101010101" pitchFamily="2" charset="-122"/>
              <a:cs typeface="Microsoft Himalaya" panose="01010100010101010101" charset="0"/>
            </a:endParaRPr>
          </a:p>
        </p:txBody>
      </p:sp>
      <p:sp>
        <p:nvSpPr>
          <p:cNvPr id="1048715" name="矩形 9"/>
          <p:cNvSpPr>
            <a:spLocks noChangeArrowheads="1"/>
          </p:cNvSpPr>
          <p:nvPr/>
        </p:nvSpPr>
        <p:spPr bwMode="auto">
          <a:xfrm>
            <a:off x="282195" y="706725"/>
            <a:ext cx="4457065" cy="829945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 algn="l">
              <a:buClrTx/>
              <a:buSzTx/>
              <a:buFontTx/>
            </a:pPr>
            <a:r>
              <a:rPr lang="en-US" altLang="zh-CN" sz="4800" b="1">
                <a:solidFill>
                  <a:srgbClr val="00B0F0"/>
                </a:solidFill>
                <a:latin typeface="Microsoft Himalaya" panose="01010100010101010101" charset="0"/>
                <a:ea typeface="宋体" panose="02010600030101010101" pitchFamily="2" charset="-122"/>
                <a:cs typeface="Microsoft Himalaya" panose="01010100010101010101" charset="0"/>
                <a:sym typeface="Calibri" panose="020F0502020204030204" charset="0"/>
              </a:rPr>
              <a:t>Different cases of ellipsis </a:t>
            </a:r>
            <a:endParaRPr lang="en-US" altLang="zh-CN" sz="4800" b="1">
              <a:solidFill>
                <a:srgbClr val="00B0F0"/>
              </a:solidFill>
              <a:latin typeface="Microsoft Himalaya" panose="01010100010101010101" charset="0"/>
              <a:ea typeface="宋体" panose="02010600030101010101" pitchFamily="2" charset="-122"/>
              <a:cs typeface="Microsoft Himalaya" panose="01010100010101010101" charset="0"/>
              <a:sym typeface="Calibri" panose="020F0502020204030204" charset="0"/>
            </a:endParaRPr>
          </a:p>
        </p:txBody>
      </p:sp>
      <p:sp>
        <p:nvSpPr>
          <p:cNvPr id="1048716" name="圆角矩形 4"/>
          <p:cNvSpPr/>
          <p:nvPr/>
        </p:nvSpPr>
        <p:spPr>
          <a:xfrm>
            <a:off x="87630" y="1536700"/>
            <a:ext cx="11849100" cy="4777105"/>
          </a:xfrm>
          <a:prstGeom prst="roundRect">
            <a:avLst>
              <a:gd name="adj" fmla="val 5734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CN" altLang="en-US" sz="900"/>
          </a:p>
        </p:txBody>
      </p:sp>
      <p:sp>
        <p:nvSpPr>
          <p:cNvPr id="1048717" name="矩形: 圆角 13"/>
          <p:cNvSpPr/>
          <p:nvPr/>
        </p:nvSpPr>
        <p:spPr>
          <a:xfrm>
            <a:off x="87630" y="1536065"/>
            <a:ext cx="11849100" cy="4777740"/>
          </a:xfrm>
          <a:prstGeom prst="roundRect">
            <a:avLst>
              <a:gd name="adj" fmla="val 1406"/>
            </a:avLst>
          </a:prstGeom>
          <a:solidFill>
            <a:schemeClr val="accent4">
              <a:lumMod val="20000"/>
              <a:lumOff val="80000"/>
              <a:alpha val="7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48718" name="文本框 8"/>
          <p:cNvSpPr txBox="1"/>
          <p:nvPr/>
        </p:nvSpPr>
        <p:spPr>
          <a:xfrm>
            <a:off x="332740" y="1780540"/>
            <a:ext cx="11525885" cy="45231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>
              <a:buClrTx/>
              <a:buSzTx/>
              <a:buFontTx/>
            </a:pPr>
            <a:endParaRPr lang="en-US" altLang="zh-CN" sz="3600" b="1">
              <a:solidFill>
                <a:schemeClr val="dk1"/>
              </a:solidFill>
              <a:effectLst>
                <a:outerShdw blurRad="38100" dist="38100" dir="2700000">
                  <a:srgbClr val="FFFFFF"/>
                </a:outerShdw>
              </a:effectLst>
              <a:latin typeface="Times New Roman" panose="02020603050405020304" pitchFamily="18" charset="0"/>
            </a:endParaRPr>
          </a:p>
          <a:p>
            <a:pPr algn="l">
              <a:buClrTx/>
              <a:buSzTx/>
              <a:buFontTx/>
            </a:pPr>
            <a:r>
              <a:rPr lang="en-US" altLang="zh-CN" sz="3600" b="1">
                <a:solidFill>
                  <a:schemeClr val="dk1"/>
                </a:solidFill>
                <a:effectLst>
                  <a:outerShdw blurRad="38100" dist="38100" dir="2700000">
                    <a:srgbClr val="FFFFFF"/>
                  </a:outerShdw>
                </a:effectLst>
                <a:latin typeface="Times New Roman" panose="02020603050405020304" pitchFamily="18" charset="0"/>
              </a:rPr>
              <a:t>Compound sentences: and; but...</a:t>
            </a:r>
            <a:endParaRPr lang="en-US" altLang="zh-CN" sz="3600" b="1">
              <a:solidFill>
                <a:schemeClr val="dk1"/>
              </a:solidFill>
              <a:effectLst>
                <a:outerShdw blurRad="38100" dist="38100" dir="2700000">
                  <a:srgbClr val="FFFFFF"/>
                </a:outerShdw>
              </a:effectLst>
              <a:latin typeface="Times New Roman" panose="02020603050405020304" pitchFamily="18" charset="0"/>
            </a:endParaRPr>
          </a:p>
          <a:p>
            <a:pPr algn="l">
              <a:buClrTx/>
              <a:buSzTx/>
              <a:buFontTx/>
            </a:pPr>
            <a:r>
              <a:rPr lang="en-US" altLang="zh-CN" sz="3600" b="1">
                <a:solidFill>
                  <a:schemeClr val="dk1"/>
                </a:solidFill>
                <a:effectLst>
                  <a:outerShdw blurRad="38100" dist="38100" dir="2700000">
                    <a:srgbClr val="FFFFFF"/>
                  </a:outerShdw>
                </a:effectLst>
                <a:latin typeface="Times New Roman" panose="02020603050405020304" pitchFamily="18" charset="0"/>
              </a:rPr>
              <a:t>Complex sentences: Adverbial clauses; Object clauses; Ommiting the main clause.</a:t>
            </a:r>
            <a:endParaRPr lang="en-US" altLang="zh-CN" sz="3600" b="1">
              <a:solidFill>
                <a:schemeClr val="dk1"/>
              </a:solidFill>
              <a:effectLst>
                <a:outerShdw blurRad="38100" dist="38100" dir="2700000">
                  <a:srgbClr val="FFFFFF"/>
                </a:outerShdw>
              </a:effectLst>
              <a:latin typeface="Times New Roman" panose="02020603050405020304" pitchFamily="18" charset="0"/>
            </a:endParaRPr>
          </a:p>
          <a:p>
            <a:pPr algn="l">
              <a:buClrTx/>
              <a:buSzTx/>
              <a:buFontTx/>
            </a:pPr>
            <a:r>
              <a:rPr lang="en-US" altLang="zh-CN" sz="3600" b="1">
                <a:solidFill>
                  <a:schemeClr val="dk1"/>
                </a:solidFill>
                <a:effectLst>
                  <a:outerShdw blurRad="38100" dist="38100" dir="2700000">
                    <a:srgbClr val="FFFFFF"/>
                  </a:outerShdw>
                </a:effectLst>
                <a:latin typeface="Times New Roman" panose="02020603050405020304" pitchFamily="18" charset="0"/>
              </a:rPr>
              <a:t>Simple sentences: Questions and anwers; Exclamatory sentences ; Imperative sentences...</a:t>
            </a:r>
            <a:endParaRPr lang="en-US" altLang="zh-CN" sz="3600" b="1">
              <a:solidFill>
                <a:schemeClr val="dk1"/>
              </a:solidFill>
              <a:effectLst>
                <a:outerShdw blurRad="38100" dist="38100" dir="2700000">
                  <a:srgbClr val="FFFFFF"/>
                </a:outerShdw>
              </a:effectLst>
              <a:latin typeface="Times New Roman" panose="02020603050405020304" pitchFamily="18" charset="0"/>
            </a:endParaRPr>
          </a:p>
          <a:p>
            <a:pPr algn="l">
              <a:buClrTx/>
              <a:buSzTx/>
              <a:buFontTx/>
            </a:pPr>
            <a:r>
              <a:rPr lang="en-US" altLang="zh-CN" sz="3600" b="1">
                <a:solidFill>
                  <a:schemeClr val="dk1"/>
                </a:solidFill>
                <a:effectLst>
                  <a:outerShdw blurRad="38100" dist="38100" dir="2700000">
                    <a:srgbClr val="FFFFFF"/>
                  </a:outerShdw>
                </a:effectLst>
                <a:latin typeface="Times New Roman" panose="02020603050405020304" pitchFamily="18" charset="0"/>
              </a:rPr>
              <a:t>Set phrases: Not at all; What if ...; Why not...; If only...;</a:t>
            </a:r>
            <a:endParaRPr lang="en-US" altLang="zh-CN" sz="3600" b="1">
              <a:solidFill>
                <a:schemeClr val="dk1"/>
              </a:solidFill>
              <a:effectLst>
                <a:outerShdw blurRad="38100" dist="38100" dir="2700000">
                  <a:srgbClr val="FFFFFF"/>
                </a:outerShdw>
              </a:effectLst>
              <a:latin typeface="Times New Roman" panose="02020603050405020304" pitchFamily="18" charset="0"/>
            </a:endParaRPr>
          </a:p>
          <a:p>
            <a:pPr algn="l">
              <a:buClrTx/>
              <a:buSzTx/>
              <a:buFontTx/>
            </a:pPr>
            <a:r>
              <a:rPr lang="en-US" altLang="zh-CN" sz="3600" b="1">
                <a:solidFill>
                  <a:schemeClr val="dk1"/>
                </a:solidFill>
                <a:effectLst>
                  <a:outerShdw blurRad="38100" dist="38100" dir="2700000">
                    <a:srgbClr val="FFFFFF"/>
                  </a:outerShdw>
                </a:effectLst>
                <a:latin typeface="Times New Roman" panose="02020603050405020304" pitchFamily="18" charset="0"/>
              </a:rPr>
              <a:t> </a:t>
            </a:r>
            <a:endParaRPr lang="en-US" altLang="zh-CN" sz="3600" b="1">
              <a:solidFill>
                <a:schemeClr val="dk1"/>
              </a:solidFill>
              <a:effectLst>
                <a:outerShdw blurRad="38100" dist="38100" dir="2700000">
                  <a:srgbClr val="FFFFFF"/>
                </a:outerShdw>
              </a:effectLst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45728" name="直接连接符 6"/>
          <p:cNvCxnSpPr/>
          <p:nvPr/>
        </p:nvCxnSpPr>
        <p:spPr>
          <a:xfrm>
            <a:off x="7181850" y="2705100"/>
            <a:ext cx="2306638" cy="1425575"/>
          </a:xfrm>
          <a:prstGeom prst="line">
            <a:avLst/>
          </a:prstGeom>
          <a:ln w="31750">
            <a:solidFill>
              <a:srgbClr val="EF750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29" name="直接连接符 28"/>
          <p:cNvCxnSpPr/>
          <p:nvPr/>
        </p:nvCxnSpPr>
        <p:spPr>
          <a:xfrm flipV="1">
            <a:off x="7099300" y="2619375"/>
            <a:ext cx="2182813" cy="103028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30" name="直接连接符 35"/>
          <p:cNvCxnSpPr/>
          <p:nvPr/>
        </p:nvCxnSpPr>
        <p:spPr>
          <a:xfrm flipV="1">
            <a:off x="7156450" y="5286375"/>
            <a:ext cx="2332038" cy="1000125"/>
          </a:xfrm>
          <a:prstGeom prst="line">
            <a:avLst/>
          </a:prstGeom>
          <a:ln w="31750">
            <a:solidFill>
              <a:srgbClr val="0086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31" name="直接连接符 38"/>
          <p:cNvCxnSpPr/>
          <p:nvPr/>
        </p:nvCxnSpPr>
        <p:spPr>
          <a:xfrm>
            <a:off x="7173913" y="4364038"/>
            <a:ext cx="1943100" cy="163195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32" name="直接连接符 40"/>
          <p:cNvCxnSpPr/>
          <p:nvPr/>
        </p:nvCxnSpPr>
        <p:spPr>
          <a:xfrm flipV="1">
            <a:off x="7062788" y="4738688"/>
            <a:ext cx="2544763" cy="144463"/>
          </a:xfrm>
          <a:prstGeom prst="line">
            <a:avLst/>
          </a:prstGeom>
          <a:ln w="31750">
            <a:solidFill>
              <a:srgbClr val="EF750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33" name="直接连接符 46"/>
          <p:cNvCxnSpPr/>
          <p:nvPr/>
        </p:nvCxnSpPr>
        <p:spPr>
          <a:xfrm>
            <a:off x="6869113" y="4979988"/>
            <a:ext cx="2667000" cy="406400"/>
          </a:xfrm>
          <a:prstGeom prst="line">
            <a:avLst/>
          </a:prstGeom>
          <a:ln w="31750">
            <a:solidFill>
              <a:srgbClr val="00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34" name="直接连接符 47"/>
          <p:cNvCxnSpPr/>
          <p:nvPr/>
        </p:nvCxnSpPr>
        <p:spPr>
          <a:xfrm flipV="1">
            <a:off x="7138988" y="3365500"/>
            <a:ext cx="2020888" cy="2281238"/>
          </a:xfrm>
          <a:prstGeom prst="line">
            <a:avLst/>
          </a:prstGeom>
          <a:ln w="317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719" name="矩形: 圆角 19"/>
          <p:cNvSpPr/>
          <p:nvPr/>
        </p:nvSpPr>
        <p:spPr>
          <a:xfrm>
            <a:off x="9117013" y="2374900"/>
            <a:ext cx="2697163" cy="4073525"/>
          </a:xfrm>
          <a:prstGeom prst="roundRect">
            <a:avLst>
              <a:gd name="adj" fmla="val 0"/>
            </a:avLst>
          </a:prstGeom>
          <a:solidFill>
            <a:srgbClr val="EDFF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48720" name="矩形: 圆角 12"/>
          <p:cNvSpPr/>
          <p:nvPr/>
        </p:nvSpPr>
        <p:spPr>
          <a:xfrm>
            <a:off x="352425" y="2197100"/>
            <a:ext cx="6846888" cy="4354513"/>
          </a:xfrm>
          <a:prstGeom prst="roundRect">
            <a:avLst>
              <a:gd name="adj" fmla="val 0"/>
            </a:avLst>
          </a:prstGeom>
          <a:solidFill>
            <a:schemeClr val="bg1">
              <a:lumMod val="95000"/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48721" name="文本框 20"/>
          <p:cNvSpPr txBox="1"/>
          <p:nvPr/>
        </p:nvSpPr>
        <p:spPr>
          <a:xfrm>
            <a:off x="352425" y="1466850"/>
            <a:ext cx="12128500" cy="56832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marL="457200" indent="-457200" eaLnBrk="0" hangingPunct="0">
              <a:buFont typeface="Wingdings" panose="05000000000000000000" pitchFamily="2" charset="2"/>
              <a:buChar char="Ø"/>
            </a:pPr>
            <a:r>
              <a:rPr lang="en-US" altLang="zh-CN" sz="3100" b="1" dirty="0">
                <a:solidFill>
                  <a:srgbClr val="00865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Match the questions to the most likely answers.</a:t>
            </a:r>
            <a:endParaRPr lang="en-US" altLang="zh-CN" sz="3100" b="1" dirty="0">
              <a:solidFill>
                <a:srgbClr val="00865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48722" name="矩形 11"/>
          <p:cNvSpPr/>
          <p:nvPr/>
        </p:nvSpPr>
        <p:spPr>
          <a:xfrm>
            <a:off x="466725" y="2238375"/>
            <a:ext cx="6848475" cy="435419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marL="355600" indent="-355600" eaLnBrk="0" hangingPunct="0">
              <a:spcAft>
                <a:spcPts val="600"/>
              </a:spcAft>
              <a:buFont typeface="Calibri Light" panose="020F0302020204030204" pitchFamily="34" charset="0"/>
              <a:buAutoNum type="arabicPeriod"/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Do you think it’s going to rain this afternoon?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355600" indent="-355600" eaLnBrk="0" hangingPunct="0">
              <a:spcAft>
                <a:spcPts val="600"/>
              </a:spcAft>
              <a:buFont typeface="Calibri Light" panose="020F0302020204030204" pitchFamily="34" charset="0"/>
              <a:buAutoNum type="arabicPeriod"/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We were quite surprised after we saw the paintings in the gallery.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355600" indent="-355600" eaLnBrk="0" hangingPunct="0">
              <a:spcAft>
                <a:spcPts val="600"/>
              </a:spcAft>
              <a:buFont typeface="Calibri Light" panose="020F0302020204030204" pitchFamily="34" charset="0"/>
              <a:buAutoNum type="arabicPeriod"/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Will you join our trip to South Africa?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355600" indent="-355600" eaLnBrk="0" hangingPunct="0">
              <a:spcAft>
                <a:spcPts val="600"/>
              </a:spcAft>
              <a:buFont typeface="Calibri Light" panose="020F0302020204030204" pitchFamily="34" charset="0"/>
              <a:buAutoNum type="arabicPeriod"/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Will the flight to Rome take off on time?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355600" indent="-355600" eaLnBrk="0" hangingPunct="0">
              <a:spcAft>
                <a:spcPts val="600"/>
              </a:spcAft>
              <a:buFont typeface="Calibri Light" panose="020F0302020204030204" pitchFamily="34" charset="0"/>
              <a:buAutoNum type="arabicPeriod"/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Would you mind using a diagram to explain these percentages to me?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355600" indent="-355600" eaLnBrk="0" hangingPunct="0">
              <a:spcAft>
                <a:spcPts val="600"/>
              </a:spcAft>
              <a:buFont typeface="Calibri Light" panose="020F0302020204030204" pitchFamily="34" charset="0"/>
              <a:buAutoNum type="arabicPeriod"/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Has Lily ever been to the Louvre Museum?</a:t>
            </a:r>
            <a:endParaRPr lang="en-US" altLang="zh-CN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3145735" name="直接连接符 16"/>
          <p:cNvCxnSpPr/>
          <p:nvPr/>
        </p:nvCxnSpPr>
        <p:spPr>
          <a:xfrm>
            <a:off x="106363" y="3184525"/>
            <a:ext cx="7127875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723" name="矩形 18"/>
          <p:cNvSpPr/>
          <p:nvPr/>
        </p:nvSpPr>
        <p:spPr>
          <a:xfrm>
            <a:off x="9232900" y="2438400"/>
            <a:ext cx="2832100" cy="383095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Aft>
                <a:spcPts val="1800"/>
              </a:spcAft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A. Why so?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eaLnBrk="0" hangingPunct="0">
              <a:spcAft>
                <a:spcPts val="1800"/>
              </a:spcAft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B. Not at all.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eaLnBrk="0" hangingPunct="0">
              <a:spcAft>
                <a:spcPts val="1800"/>
              </a:spcAft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C. I hope not.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eaLnBrk="0" hangingPunct="0">
              <a:spcAft>
                <a:spcPts val="1800"/>
              </a:spcAft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D. I’m afraid not.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eaLnBrk="0" hangingPunct="0">
              <a:spcAft>
                <a:spcPts val="1800"/>
              </a:spcAft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E. Maybe not.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eaLnBrk="0" hangingPunct="0">
              <a:spcAft>
                <a:spcPts val="1800"/>
              </a:spcAft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F. I’d love to.</a:t>
            </a:r>
            <a:endParaRPr lang="en-GB" altLang="zh-CN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3145736" name="直接连接符 20"/>
          <p:cNvCxnSpPr/>
          <p:nvPr/>
        </p:nvCxnSpPr>
        <p:spPr>
          <a:xfrm>
            <a:off x="9117013" y="3030538"/>
            <a:ext cx="2808288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37" name="直接连接符 23"/>
          <p:cNvCxnSpPr/>
          <p:nvPr/>
        </p:nvCxnSpPr>
        <p:spPr>
          <a:xfrm>
            <a:off x="9913938" y="9102725"/>
            <a:ext cx="2052638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38" name="直接连接符 24"/>
          <p:cNvCxnSpPr/>
          <p:nvPr/>
        </p:nvCxnSpPr>
        <p:spPr>
          <a:xfrm>
            <a:off x="9913938" y="9759950"/>
            <a:ext cx="2052638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39" name="直接连接符 32"/>
          <p:cNvCxnSpPr/>
          <p:nvPr/>
        </p:nvCxnSpPr>
        <p:spPr>
          <a:xfrm>
            <a:off x="9117013" y="3690938"/>
            <a:ext cx="2808288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40" name="直接连接符 33"/>
          <p:cNvCxnSpPr/>
          <p:nvPr/>
        </p:nvCxnSpPr>
        <p:spPr>
          <a:xfrm>
            <a:off x="9117013" y="4376738"/>
            <a:ext cx="2808288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41" name="直接连接符 34"/>
          <p:cNvCxnSpPr/>
          <p:nvPr/>
        </p:nvCxnSpPr>
        <p:spPr>
          <a:xfrm>
            <a:off x="9117013" y="5024438"/>
            <a:ext cx="2808288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42" name="直接连接符 36"/>
          <p:cNvCxnSpPr/>
          <p:nvPr/>
        </p:nvCxnSpPr>
        <p:spPr>
          <a:xfrm>
            <a:off x="9117013" y="5654675"/>
            <a:ext cx="2808288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43" name="直接连接符 37"/>
          <p:cNvCxnSpPr/>
          <p:nvPr/>
        </p:nvCxnSpPr>
        <p:spPr>
          <a:xfrm>
            <a:off x="106363" y="4127500"/>
            <a:ext cx="7127875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44" name="直接连接符 39"/>
          <p:cNvCxnSpPr/>
          <p:nvPr/>
        </p:nvCxnSpPr>
        <p:spPr>
          <a:xfrm>
            <a:off x="106363" y="4597400"/>
            <a:ext cx="7127875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45" name="直接连接符 41"/>
          <p:cNvCxnSpPr/>
          <p:nvPr/>
        </p:nvCxnSpPr>
        <p:spPr>
          <a:xfrm>
            <a:off x="106363" y="5130800"/>
            <a:ext cx="7127875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46" name="直接连接符 42"/>
          <p:cNvCxnSpPr/>
          <p:nvPr/>
        </p:nvCxnSpPr>
        <p:spPr>
          <a:xfrm>
            <a:off x="106363" y="6019800"/>
            <a:ext cx="7127875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724" name="文本框 1"/>
          <p:cNvSpPr txBox="1"/>
          <p:nvPr/>
        </p:nvSpPr>
        <p:spPr>
          <a:xfrm>
            <a:off x="4634046" y="191518"/>
            <a:ext cx="3565203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noProof="1">
                <a:ln w="22225">
                  <a:solidFill>
                    <a:srgbClr val="333399"/>
                  </a:solidFill>
                  <a:prstDash val="solid"/>
                </a:ln>
                <a:solidFill>
                  <a:srgbClr val="333399">
                    <a:lumMod val="40000"/>
                    <a:lumOff val="60000"/>
                  </a:srgbClr>
                </a:solidFill>
                <a:latin typeface="Comic Sans MS" panose="030F0702030302020204" pitchFamily="66" charset="0"/>
                <a:ea typeface="宋体" panose="02010600030101010101" pitchFamily="2" charset="-122"/>
                <a:cs typeface="Comic Sans MS" panose="030F0702030302020204" pitchFamily="66" charset="0"/>
              </a:rPr>
              <a:t>Exercises 1</a:t>
            </a:r>
            <a:endParaRPr lang="en-US" altLang="zh-CN" sz="4000" b="1" noProof="1">
              <a:ln w="22225">
                <a:solidFill>
                  <a:srgbClr val="333399"/>
                </a:solidFill>
                <a:prstDash val="solid"/>
              </a:ln>
              <a:solidFill>
                <a:srgbClr val="333399">
                  <a:lumMod val="40000"/>
                  <a:lumOff val="60000"/>
                </a:srgbClr>
              </a:solidFill>
              <a:latin typeface="Comic Sans MS" panose="030F0702030302020204" pitchFamily="66" charset="0"/>
              <a:ea typeface="宋体" panose="02010600030101010101" pitchFamily="2" charset="-122"/>
              <a:cs typeface="Comic Sans MS" panose="030F0702030302020204" pitchFamily="66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145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145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145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145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145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145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145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8" name="矩形: 圆角 12"/>
          <p:cNvSpPr/>
          <p:nvPr/>
        </p:nvSpPr>
        <p:spPr>
          <a:xfrm>
            <a:off x="500380" y="805180"/>
            <a:ext cx="11231880" cy="5990590"/>
          </a:xfrm>
          <a:prstGeom prst="roundRect">
            <a:avLst>
              <a:gd name="adj" fmla="val 1406"/>
            </a:avLst>
          </a:prstGeom>
          <a:solidFill>
            <a:schemeClr val="bg1">
              <a:lumMod val="95000"/>
              <a:alpha val="7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48729" name="矩形 16"/>
          <p:cNvSpPr/>
          <p:nvPr/>
        </p:nvSpPr>
        <p:spPr>
          <a:xfrm>
            <a:off x="1612900" y="735013"/>
            <a:ext cx="9121775" cy="55308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en-US" altLang="zh-CN" sz="3000" b="1">
                <a:solidFill>
                  <a:schemeClr val="accent2"/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Change the sentences into elliptical sentences.</a:t>
            </a:r>
            <a:endParaRPr lang="en-US" altLang="zh-CN" sz="3000" b="1">
              <a:solidFill>
                <a:schemeClr val="accent2"/>
              </a:solidFill>
              <a:latin typeface="Comic Sans MS" panose="030F0702030302020204" pitchFamily="66" charset="0"/>
              <a:ea typeface="宋体" panose="02010600030101010101" pitchFamily="2" charset="-122"/>
            </a:endParaRPr>
          </a:p>
        </p:txBody>
      </p:sp>
      <p:grpSp>
        <p:nvGrpSpPr>
          <p:cNvPr id="70" name="组合 1"/>
          <p:cNvGrpSpPr/>
          <p:nvPr/>
        </p:nvGrpSpPr>
        <p:grpSpPr>
          <a:xfrm>
            <a:off x="4569460" y="-331152"/>
            <a:ext cx="3625344" cy="1136322"/>
            <a:chOff x="814" y="657"/>
            <a:chExt cx="5365" cy="1786"/>
          </a:xfrm>
        </p:grpSpPr>
        <p:grpSp>
          <p:nvGrpSpPr>
            <p:cNvPr id="71" name="组合 3"/>
            <p:cNvGrpSpPr/>
            <p:nvPr/>
          </p:nvGrpSpPr>
          <p:grpSpPr>
            <a:xfrm>
              <a:off x="814" y="657"/>
              <a:ext cx="4714" cy="1786"/>
              <a:chOff x="-3295" y="301"/>
              <a:chExt cx="4716" cy="1786"/>
            </a:xfrm>
          </p:grpSpPr>
          <p:pic>
            <p:nvPicPr>
              <p:cNvPr id="2097157" name="图片 1" descr="7bdb74254ba617f9a9e9966c323ac963"/>
              <p:cNvPicPr>
                <a:picLocks noChangeAspect="1"/>
              </p:cNvPicPr>
              <p:nvPr/>
            </p:nvPicPr>
            <p:blipFill>
              <a:blip r:embed="rId1">
                <a:clrChange>
                  <a:clrFrom>
                    <a:srgbClr val="FAFAFA"/>
                  </a:clrFrom>
                  <a:clrTo>
                    <a:srgbClr val="FAFAFA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 rot="-5400000" flipH="1">
                <a:off x="-1667" y="-802"/>
                <a:ext cx="1261" cy="4517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1048730" name="文本框 2"/>
              <p:cNvSpPr txBox="1"/>
              <p:nvPr/>
            </p:nvSpPr>
            <p:spPr>
              <a:xfrm>
                <a:off x="933" y="301"/>
                <a:ext cx="488" cy="1014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zh-CN" altLang="en-US" sz="3600" b="1" noProof="1">
                  <a:ln w="22225">
                    <a:solidFill>
                      <a:srgbClr val="333399"/>
                    </a:solidFill>
                    <a:prstDash val="solid"/>
                  </a:ln>
                  <a:solidFill>
                    <a:srgbClr val="333399">
                      <a:lumMod val="40000"/>
                      <a:lumOff val="60000"/>
                    </a:srgbClr>
                  </a:solidFill>
                  <a:latin typeface="幼圆" panose="02010509060101010101" pitchFamily="49" charset="-122"/>
                  <a:ea typeface="幼圆" panose="02010509060101010101" pitchFamily="49" charset="-122"/>
                  <a:sym typeface="宋体" panose="02010600030101010101" pitchFamily="2" charset="-122"/>
                </a:endParaRPr>
              </a:p>
            </p:txBody>
          </p:sp>
        </p:grpSp>
        <p:sp>
          <p:nvSpPr>
            <p:cNvPr id="1048731" name="文本框 6"/>
            <p:cNvSpPr txBox="1"/>
            <p:nvPr/>
          </p:nvSpPr>
          <p:spPr>
            <a:xfrm>
              <a:off x="903" y="1222"/>
              <a:ext cx="5276" cy="111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4000" b="1" noProof="1">
                  <a:ln w="22225">
                    <a:solidFill>
                      <a:srgbClr val="333399"/>
                    </a:solidFill>
                    <a:prstDash val="solid"/>
                  </a:ln>
                  <a:solidFill>
                    <a:srgbClr val="333399">
                      <a:lumMod val="40000"/>
                      <a:lumOff val="60000"/>
                    </a:srgbClr>
                  </a:solidFill>
                  <a:latin typeface="Comic Sans MS" panose="030F0702030302020204" pitchFamily="66" charset="0"/>
                  <a:ea typeface="宋体" panose="02010600030101010101" pitchFamily="2" charset="-122"/>
                  <a:cs typeface="Comic Sans MS" panose="030F0702030302020204" pitchFamily="66" charset="0"/>
                </a:rPr>
                <a:t>Exercises 2</a:t>
              </a:r>
              <a:endParaRPr lang="en-US" altLang="zh-CN" sz="4000" b="1" noProof="1">
                <a:ln w="22225">
                  <a:solidFill>
                    <a:srgbClr val="333399"/>
                  </a:solidFill>
                  <a:prstDash val="solid"/>
                </a:ln>
                <a:solidFill>
                  <a:srgbClr val="333399">
                    <a:lumMod val="40000"/>
                    <a:lumOff val="60000"/>
                  </a:srgbClr>
                </a:solidFill>
                <a:latin typeface="Comic Sans MS" panose="030F0702030302020204" pitchFamily="66" charset="0"/>
                <a:ea typeface="宋体" panose="02010600030101010101" pitchFamily="2" charset="-122"/>
                <a:cs typeface="Comic Sans MS" panose="030F0702030302020204" pitchFamily="66" charset="0"/>
              </a:endParaRPr>
            </a:p>
          </p:txBody>
        </p:sp>
      </p:grpSp>
      <p:sp>
        <p:nvSpPr>
          <p:cNvPr id="1048732" name="Rectangle 4"/>
          <p:cNvSpPr>
            <a:spLocks noGrp="1"/>
          </p:cNvSpPr>
          <p:nvPr/>
        </p:nvSpPr>
        <p:spPr>
          <a:xfrm>
            <a:off x="1524000" y="1287463"/>
            <a:ext cx="9144000" cy="5507990"/>
          </a:xfrm>
          <a:prstGeom prst="rect">
            <a:avLst/>
          </a:prstGeom>
          <a:noFill/>
          <a:ln w="9525">
            <a:noFill/>
          </a:ln>
        </p:spPr>
        <p:txBody>
          <a:bodyPr lIns="92075" tIns="46038" rIns="92075" bIns="46038" anchor="t" anchorCtr="0">
            <a:spAutoFit/>
          </a:bodyPr>
          <a:lstStyle/>
          <a:p>
            <a:pPr marL="360680" indent="-360680"/>
            <a:r>
              <a:rPr lang="en-US" altLang="zh-CN" sz="3200" b="1">
                <a:latin typeface="Times New Roman" panose="02020603050405020304" pitchFamily="18" charset="0"/>
                <a:ea typeface="宋体" panose="02010600030101010101" pitchFamily="2" charset="-122"/>
              </a:rPr>
              <a:t>1. She likes singing and she likes dancing.</a:t>
            </a:r>
            <a:endParaRPr lang="en-US" altLang="zh-CN" sz="3200" b="1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360680" indent="-360680"/>
            <a:r>
              <a:rPr lang="en-US" altLang="zh-CN" sz="3200" b="1">
                <a:latin typeface="Times New Roman" panose="02020603050405020304" pitchFamily="18" charset="0"/>
                <a:ea typeface="宋体" panose="02010600030101010101" pitchFamily="2" charset="-122"/>
              </a:rPr>
              <a:t>2. Is this the driver that you talked about </a:t>
            </a:r>
            <a:endParaRPr lang="en-US" altLang="zh-CN" sz="3200" b="1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360680" indent="-360680"/>
            <a:r>
              <a:rPr lang="en-US" altLang="zh-CN" sz="3200" b="1">
                <a:latin typeface="Times New Roman" panose="02020603050405020304" pitchFamily="18" charset="0"/>
                <a:ea typeface="宋体" panose="02010600030101010101" pitchFamily="2" charset="-122"/>
              </a:rPr>
              <a:t>    yesterday?</a:t>
            </a:r>
            <a:endParaRPr lang="en-US" altLang="zh-CN" sz="3200" b="1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360680" indent="-360680"/>
            <a:r>
              <a:rPr lang="en-US" altLang="zh-CN" sz="3200" b="1">
                <a:latin typeface="Times New Roman" panose="02020603050405020304" pitchFamily="18" charset="0"/>
                <a:ea typeface="宋体" panose="02010600030101010101" pitchFamily="2" charset="-122"/>
              </a:rPr>
              <a:t>3. The man who is sitting by the window is Mr. Smith.</a:t>
            </a:r>
            <a:endParaRPr lang="en-US" altLang="zh-CN" sz="3200" b="1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360680" indent="-360680"/>
            <a:r>
              <a:rPr lang="en-US" altLang="zh-CN" sz="3200" b="1">
                <a:latin typeface="Times New Roman" panose="02020603050405020304" pitchFamily="18" charset="0"/>
                <a:ea typeface="宋体" panose="02010600030101010101" pitchFamily="2" charset="-122"/>
              </a:rPr>
              <a:t>4. He could not decide whether to buy the car or not to buy the car.</a:t>
            </a:r>
            <a:endParaRPr lang="en-US" altLang="zh-CN" sz="3200" b="1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360680" indent="-360680"/>
            <a:r>
              <a:rPr lang="en-US" altLang="zh-CN" sz="3200" b="1">
                <a:latin typeface="Times New Roman" panose="02020603050405020304" pitchFamily="18" charset="0"/>
                <a:ea typeface="宋体" panose="02010600030101010101" pitchFamily="2" charset="-122"/>
              </a:rPr>
              <a:t>5. When it is heated, the metal expands.</a:t>
            </a:r>
            <a:endParaRPr lang="en-US" altLang="zh-CN" sz="3200" b="1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360680" indent="-360680"/>
            <a:r>
              <a:rPr lang="en-US" altLang="zh-CN" sz="3200" b="1">
                <a:latin typeface="Times New Roman" panose="02020603050405020304" pitchFamily="18" charset="0"/>
                <a:ea typeface="宋体" panose="02010600030101010101" pitchFamily="2" charset="-122"/>
              </a:rPr>
              <a:t>6. You can do it if you want to do it.</a:t>
            </a:r>
            <a:endParaRPr lang="en-US" altLang="zh-CN" sz="3200" b="1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360680" indent="-360680"/>
            <a:r>
              <a:rPr lang="en-US" altLang="zh-CN" sz="3200" b="1">
                <a:latin typeface="Times New Roman" panose="02020603050405020304" pitchFamily="18" charset="0"/>
                <a:ea typeface="宋体" panose="02010600030101010101" pitchFamily="2" charset="-122"/>
              </a:rPr>
              <a:t>7. My father designed all these houses and </a:t>
            </a:r>
            <a:endParaRPr lang="en-US" altLang="zh-CN" sz="3200" b="1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360680" indent="-360680"/>
            <a:r>
              <a:rPr lang="en-US" altLang="zh-CN" sz="3200" b="1">
                <a:latin typeface="Times New Roman" panose="02020603050405020304" pitchFamily="18" charset="0"/>
                <a:ea typeface="宋体" panose="02010600030101010101" pitchFamily="2" charset="-122"/>
              </a:rPr>
              <a:t>    my father built all these houses.</a:t>
            </a:r>
            <a:endParaRPr lang="en-US" altLang="zh-CN" sz="32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048733" name="Line 5"/>
          <p:cNvSpPr/>
          <p:nvPr/>
        </p:nvSpPr>
        <p:spPr>
          <a:xfrm>
            <a:off x="5754688" y="1624013"/>
            <a:ext cx="1474787" cy="0"/>
          </a:xfrm>
          <a:prstGeom prst="line">
            <a:avLst/>
          </a:prstGeom>
          <a:ln w="762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48734" name="Line 5"/>
          <p:cNvSpPr/>
          <p:nvPr/>
        </p:nvSpPr>
        <p:spPr>
          <a:xfrm>
            <a:off x="4994275" y="2089150"/>
            <a:ext cx="754063" cy="0"/>
          </a:xfrm>
          <a:prstGeom prst="line">
            <a:avLst/>
          </a:prstGeom>
          <a:ln w="762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48735" name="Line 5"/>
          <p:cNvSpPr/>
          <p:nvPr/>
        </p:nvSpPr>
        <p:spPr>
          <a:xfrm>
            <a:off x="3646488" y="3076575"/>
            <a:ext cx="1084262" cy="0"/>
          </a:xfrm>
          <a:prstGeom prst="line">
            <a:avLst/>
          </a:prstGeom>
          <a:ln w="762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48736" name="Line 5"/>
          <p:cNvSpPr/>
          <p:nvPr/>
        </p:nvSpPr>
        <p:spPr>
          <a:xfrm>
            <a:off x="3067050" y="4559300"/>
            <a:ext cx="1903413" cy="0"/>
          </a:xfrm>
          <a:prstGeom prst="line">
            <a:avLst/>
          </a:prstGeom>
          <a:ln w="762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48737" name="Line 5"/>
          <p:cNvSpPr/>
          <p:nvPr/>
        </p:nvSpPr>
        <p:spPr>
          <a:xfrm>
            <a:off x="3152775" y="5024438"/>
            <a:ext cx="633413" cy="0"/>
          </a:xfrm>
          <a:prstGeom prst="line">
            <a:avLst/>
          </a:prstGeom>
          <a:ln w="762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48738" name="Line 5"/>
          <p:cNvSpPr/>
          <p:nvPr/>
        </p:nvSpPr>
        <p:spPr>
          <a:xfrm>
            <a:off x="6850063" y="5518150"/>
            <a:ext cx="788987" cy="0"/>
          </a:xfrm>
          <a:prstGeom prst="line">
            <a:avLst/>
          </a:prstGeom>
          <a:ln w="762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48739" name="Line 5"/>
          <p:cNvSpPr/>
          <p:nvPr/>
        </p:nvSpPr>
        <p:spPr>
          <a:xfrm>
            <a:off x="5424488" y="6026150"/>
            <a:ext cx="2678112" cy="0"/>
          </a:xfrm>
          <a:prstGeom prst="line">
            <a:avLst/>
          </a:prstGeom>
          <a:ln w="762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48740" name="Line 5"/>
          <p:cNvSpPr/>
          <p:nvPr/>
        </p:nvSpPr>
        <p:spPr>
          <a:xfrm>
            <a:off x="2024063" y="6492875"/>
            <a:ext cx="1720850" cy="0"/>
          </a:xfrm>
          <a:prstGeom prst="line">
            <a:avLst/>
          </a:prstGeom>
          <a:ln w="762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48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48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48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48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48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48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48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48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41" name="矩形: 圆角 12"/>
          <p:cNvSpPr/>
          <p:nvPr/>
        </p:nvSpPr>
        <p:spPr>
          <a:xfrm>
            <a:off x="500380" y="102870"/>
            <a:ext cx="11231880" cy="6588125"/>
          </a:xfrm>
          <a:prstGeom prst="roundRect">
            <a:avLst>
              <a:gd name="adj" fmla="val 1406"/>
            </a:avLst>
          </a:prstGeom>
          <a:solidFill>
            <a:schemeClr val="bg1">
              <a:lumMod val="95000"/>
              <a:alpha val="7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48742" name="文本框 1"/>
          <p:cNvSpPr txBox="1"/>
          <p:nvPr/>
        </p:nvSpPr>
        <p:spPr>
          <a:xfrm>
            <a:off x="1524000" y="198438"/>
            <a:ext cx="9144000" cy="64928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marL="360680" indent="-360680"/>
            <a:r>
              <a:rPr lang="en-US" altLang="zh-CN" sz="3200" b="1">
                <a:latin typeface="Times New Roman" panose="02020603050405020304" pitchFamily="18" charset="0"/>
                <a:ea typeface="宋体" panose="02010600030101010101" pitchFamily="2" charset="-122"/>
              </a:rPr>
              <a:t>8. He is the last person that I want to see.</a:t>
            </a:r>
            <a:endParaRPr lang="en-US" altLang="zh-CN" sz="3200" b="1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360680" indent="-360680"/>
            <a:r>
              <a:rPr lang="zh-CN" altLang="en-US" sz="3200" b="1">
                <a:latin typeface="Times New Roman" panose="02020603050405020304" pitchFamily="18" charset="0"/>
                <a:ea typeface="宋体" panose="02010600030101010101" pitchFamily="2" charset="-122"/>
              </a:rPr>
              <a:t>9. He worked hard but his brother did not </a:t>
            </a:r>
            <a:endParaRPr lang="zh-CN" altLang="en-US" sz="3200" b="1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360680" indent="-360680"/>
            <a:r>
              <a:rPr lang="zh-CN" altLang="en-US" sz="3200" b="1">
                <a:latin typeface="Times New Roman" panose="02020603050405020304" pitchFamily="18" charset="0"/>
                <a:ea typeface="宋体" panose="02010600030101010101" pitchFamily="2" charset="-122"/>
              </a:rPr>
              <a:t>    work hard.</a:t>
            </a:r>
            <a:endParaRPr lang="zh-CN" altLang="en-US" sz="3200" b="1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360680" indent="-360680"/>
            <a:r>
              <a:rPr lang="zh-CN" altLang="en-US" sz="3200" b="1">
                <a:latin typeface="Times New Roman" panose="02020603050405020304" pitchFamily="18" charset="0"/>
                <a:ea typeface="宋体" panose="02010600030101010101" pitchFamily="2" charset="-122"/>
              </a:rPr>
              <a:t>10. While he was reading the newspaper, grandpa   </a:t>
            </a:r>
            <a:endParaRPr lang="zh-CN" altLang="en-US" sz="3200" b="1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360680" indent="-360680"/>
            <a:r>
              <a:rPr lang="zh-CN" altLang="en-US" sz="3200" b="1">
                <a:latin typeface="Times New Roman" panose="02020603050405020304" pitchFamily="18" charset="0"/>
                <a:ea typeface="宋体" panose="02010600030101010101" pitchFamily="2" charset="-122"/>
              </a:rPr>
              <a:t>      nodded from time to time.</a:t>
            </a:r>
            <a:endParaRPr lang="zh-CN" altLang="en-US" sz="3200" b="1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360680" indent="-360680"/>
            <a:r>
              <a:rPr lang="zh-CN" altLang="en-US" sz="3200" b="1">
                <a:latin typeface="Times New Roman" panose="02020603050405020304" pitchFamily="18" charset="0"/>
                <a:ea typeface="宋体" panose="02010600030101010101" pitchFamily="2" charset="-122"/>
              </a:rPr>
              <a:t>11. He went to the doctor because he had to </a:t>
            </a:r>
            <a:endParaRPr lang="zh-CN" altLang="en-US" sz="3200" b="1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360680" indent="-360680"/>
            <a:r>
              <a:rPr lang="zh-CN" altLang="en-US" sz="3200" b="1">
                <a:latin typeface="Times New Roman" panose="02020603050405020304" pitchFamily="18" charset="0"/>
                <a:ea typeface="宋体" panose="02010600030101010101" pitchFamily="2" charset="-122"/>
              </a:rPr>
              <a:t>      go to the doctor.</a:t>
            </a:r>
            <a:endParaRPr lang="zh-CN" altLang="en-US" sz="3200" b="1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360680" indent="-360680"/>
            <a:r>
              <a:rPr lang="zh-CN" altLang="en-US" sz="3200" b="1">
                <a:latin typeface="Times New Roman" panose="02020603050405020304" pitchFamily="18" charset="0"/>
                <a:ea typeface="宋体" panose="02010600030101010101" pitchFamily="2" charset="-122"/>
              </a:rPr>
              <a:t>12. The reference books which were ordered last </a:t>
            </a:r>
            <a:endParaRPr lang="zh-CN" altLang="en-US" sz="3200" b="1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360680" indent="-360680"/>
            <a:r>
              <a:rPr lang="zh-CN" altLang="en-US" sz="3200" b="1">
                <a:latin typeface="Times New Roman" panose="02020603050405020304" pitchFamily="18" charset="0"/>
                <a:ea typeface="宋体" panose="02010600030101010101" pitchFamily="2" charset="-122"/>
              </a:rPr>
              <a:t>      month haven</a:t>
            </a:r>
            <a:r>
              <a:rPr lang="en-US" altLang="zh-CN" sz="3200" b="1">
                <a:latin typeface="Times New Roman" panose="02020603050405020304" pitchFamily="18" charset="0"/>
                <a:ea typeface="宋体" panose="02010600030101010101" pitchFamily="2" charset="-122"/>
              </a:rPr>
              <a:t>'</a:t>
            </a:r>
            <a:r>
              <a:rPr lang="zh-CN" altLang="en-US" sz="3200" b="1">
                <a:latin typeface="Times New Roman" panose="02020603050405020304" pitchFamily="18" charset="0"/>
                <a:ea typeface="宋体" panose="02010600030101010101" pitchFamily="2" charset="-122"/>
              </a:rPr>
              <a:t>t arrived yet.</a:t>
            </a:r>
            <a:endParaRPr lang="zh-CN" altLang="en-US" sz="3200" b="1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360680" indent="-360680"/>
            <a:r>
              <a:rPr lang="zh-CN" altLang="en-US" sz="3200" b="1">
                <a:latin typeface="Times New Roman" panose="02020603050405020304" pitchFamily="18" charset="0"/>
                <a:ea typeface="宋体" panose="02010600030101010101" pitchFamily="2" charset="-122"/>
              </a:rPr>
              <a:t>13. We tested the depth of the water and the </a:t>
            </a:r>
            <a:endParaRPr lang="zh-CN" altLang="en-US" sz="3200" b="1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360680" indent="-360680"/>
            <a:r>
              <a:rPr lang="zh-CN" altLang="en-US" sz="3200" b="1">
                <a:latin typeface="Times New Roman" panose="02020603050405020304" pitchFamily="18" charset="0"/>
                <a:ea typeface="宋体" panose="02010600030101010101" pitchFamily="2" charset="-122"/>
              </a:rPr>
              <a:t>      temperature of the water.</a:t>
            </a:r>
            <a:endParaRPr lang="zh-CN" altLang="en-US" sz="3200" b="1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360680" indent="-360680"/>
            <a:r>
              <a:rPr lang="zh-CN" altLang="en-US" sz="3200" b="1">
                <a:latin typeface="Times New Roman" panose="02020603050405020304" pitchFamily="18" charset="0"/>
                <a:ea typeface="宋体" panose="02010600030101010101" pitchFamily="2" charset="-122"/>
              </a:rPr>
              <a:t>14. Although he is very busy, he will do it for us.</a:t>
            </a:r>
            <a:endParaRPr lang="zh-CN" altLang="en-US" sz="3200" b="1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360680" indent="-360680"/>
            <a:r>
              <a:rPr lang="zh-CN" altLang="en-US" sz="3200" b="1">
                <a:latin typeface="Times New Roman" panose="02020603050405020304" pitchFamily="18" charset="0"/>
                <a:ea typeface="宋体" panose="02010600030101010101" pitchFamily="2" charset="-122"/>
              </a:rPr>
              <a:t>15. You may leave if you wish to leave.</a:t>
            </a:r>
            <a:endParaRPr lang="zh-CN" altLang="en-US" sz="32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048743" name="Line 5"/>
          <p:cNvSpPr/>
          <p:nvPr/>
        </p:nvSpPr>
        <p:spPr>
          <a:xfrm>
            <a:off x="5600700" y="509588"/>
            <a:ext cx="798513" cy="0"/>
          </a:xfrm>
          <a:prstGeom prst="line">
            <a:avLst/>
          </a:prstGeom>
          <a:ln w="762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48744" name="Line 5"/>
          <p:cNvSpPr/>
          <p:nvPr/>
        </p:nvSpPr>
        <p:spPr>
          <a:xfrm>
            <a:off x="2003425" y="1511300"/>
            <a:ext cx="1835150" cy="1588"/>
          </a:xfrm>
          <a:prstGeom prst="line">
            <a:avLst/>
          </a:prstGeom>
          <a:ln w="762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48745" name="Line 5"/>
          <p:cNvSpPr/>
          <p:nvPr/>
        </p:nvSpPr>
        <p:spPr>
          <a:xfrm>
            <a:off x="3328988" y="1978025"/>
            <a:ext cx="1165225" cy="0"/>
          </a:xfrm>
          <a:prstGeom prst="line">
            <a:avLst/>
          </a:prstGeom>
          <a:ln w="762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48746" name="Line 5"/>
          <p:cNvSpPr/>
          <p:nvPr/>
        </p:nvSpPr>
        <p:spPr>
          <a:xfrm>
            <a:off x="2200275" y="3444875"/>
            <a:ext cx="2730500" cy="0"/>
          </a:xfrm>
          <a:prstGeom prst="line">
            <a:avLst/>
          </a:prstGeom>
          <a:ln w="762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48747" name="Line 5"/>
          <p:cNvSpPr/>
          <p:nvPr/>
        </p:nvSpPr>
        <p:spPr>
          <a:xfrm>
            <a:off x="5799138" y="3938588"/>
            <a:ext cx="1968500" cy="1587"/>
          </a:xfrm>
          <a:prstGeom prst="line">
            <a:avLst/>
          </a:prstGeom>
          <a:ln w="762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48748" name="Line 5"/>
          <p:cNvSpPr/>
          <p:nvPr/>
        </p:nvSpPr>
        <p:spPr>
          <a:xfrm>
            <a:off x="5756275" y="4927600"/>
            <a:ext cx="1981200" cy="0"/>
          </a:xfrm>
          <a:prstGeom prst="line">
            <a:avLst/>
          </a:prstGeom>
          <a:ln w="762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48749" name="Line 5"/>
          <p:cNvSpPr/>
          <p:nvPr/>
        </p:nvSpPr>
        <p:spPr>
          <a:xfrm>
            <a:off x="3937000" y="5900738"/>
            <a:ext cx="1690688" cy="1587"/>
          </a:xfrm>
          <a:prstGeom prst="line">
            <a:avLst/>
          </a:prstGeom>
          <a:ln w="762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48750" name="Line 5"/>
          <p:cNvSpPr/>
          <p:nvPr/>
        </p:nvSpPr>
        <p:spPr>
          <a:xfrm>
            <a:off x="7210425" y="6381750"/>
            <a:ext cx="935038" cy="0"/>
          </a:xfrm>
          <a:prstGeom prst="line">
            <a:avLst/>
          </a:prstGeom>
          <a:ln w="762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48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48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48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48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48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48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48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48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51" name="文本框 20"/>
          <p:cNvSpPr txBox="1"/>
          <p:nvPr/>
        </p:nvSpPr>
        <p:spPr>
          <a:xfrm>
            <a:off x="-36512" y="920750"/>
            <a:ext cx="11768137" cy="58356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marL="457200" indent="-457200" eaLnBrk="0" hangingPunct="0">
              <a:buFont typeface="Wingdings" panose="05000000000000000000" pitchFamily="2" charset="2"/>
              <a:buChar char="Ø"/>
            </a:pPr>
            <a:r>
              <a:rPr lang="en-US" altLang="zh-CN" sz="3200" b="1" dirty="0">
                <a:solidFill>
                  <a:srgbClr val="00865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Rewrite the sentences by taking out the unnecessary parts.</a:t>
            </a:r>
            <a:endParaRPr lang="en-US" altLang="zh-CN" sz="3200" b="1" dirty="0">
              <a:solidFill>
                <a:srgbClr val="00865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48752" name="矩形: 圆角 12"/>
          <p:cNvSpPr/>
          <p:nvPr/>
        </p:nvSpPr>
        <p:spPr>
          <a:xfrm>
            <a:off x="500063" y="1731963"/>
            <a:ext cx="5497513" cy="4779963"/>
          </a:xfrm>
          <a:prstGeom prst="roundRect">
            <a:avLst>
              <a:gd name="adj" fmla="val 1406"/>
            </a:avLst>
          </a:prstGeom>
          <a:solidFill>
            <a:schemeClr val="accent6">
              <a:lumMod val="20000"/>
              <a:lumOff val="80000"/>
              <a:alpha val="7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48753" name="矩形: 圆角 13"/>
          <p:cNvSpPr/>
          <p:nvPr/>
        </p:nvSpPr>
        <p:spPr>
          <a:xfrm>
            <a:off x="6129338" y="1731963"/>
            <a:ext cx="5624513" cy="4779963"/>
          </a:xfrm>
          <a:prstGeom prst="roundRect">
            <a:avLst>
              <a:gd name="adj" fmla="val 1406"/>
            </a:avLst>
          </a:prstGeom>
          <a:solidFill>
            <a:schemeClr val="accent4">
              <a:lumMod val="20000"/>
              <a:lumOff val="80000"/>
              <a:alpha val="7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48754" name="文本框 20"/>
          <p:cNvSpPr txBox="1"/>
          <p:nvPr/>
        </p:nvSpPr>
        <p:spPr>
          <a:xfrm>
            <a:off x="460375" y="1684338"/>
            <a:ext cx="3224213" cy="58356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/>
            <a:r>
              <a:rPr lang="en-US" altLang="zh-CN" sz="3200" b="1" dirty="0">
                <a:solidFill>
                  <a:srgbClr val="EF7509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Before:</a:t>
            </a:r>
            <a:endParaRPr lang="en-US" altLang="zh-CN" sz="3200" b="1" dirty="0">
              <a:solidFill>
                <a:srgbClr val="EF7509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48755" name="文本框 7"/>
          <p:cNvSpPr txBox="1"/>
          <p:nvPr/>
        </p:nvSpPr>
        <p:spPr>
          <a:xfrm>
            <a:off x="681038" y="2233613"/>
            <a:ext cx="5260975" cy="427672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marL="355600" indent="-260350" algn="just" eaLnBrk="0" hangingPunct="0">
              <a:spcBef>
                <a:spcPct val="50000"/>
              </a:spcBef>
            </a:pPr>
            <a:r>
              <a:rPr lang="en-US" altLang="zh-CN" sz="3200" b="1" dirty="0">
                <a:latin typeface="Times New Roman" panose="02020603050405020304" pitchFamily="18" charset="0"/>
                <a:ea typeface="思源黑体 CN Heavy" pitchFamily="34" charset="-122"/>
                <a:sym typeface="宋体" panose="02010600030101010101" pitchFamily="2" charset="-122"/>
              </a:rPr>
              <a:t>1.You mean you are planning a trip across the Atlantic for a holiday? It sounds like a good idea.</a:t>
            </a:r>
            <a:endParaRPr lang="en-US" altLang="zh-CN" sz="3200" b="1" dirty="0">
              <a:latin typeface="Times New Roman" panose="02020603050405020304" pitchFamily="18" charset="0"/>
              <a:ea typeface="思源黑体 CN Heavy" pitchFamily="34" charset="-122"/>
              <a:sym typeface="宋体" panose="02010600030101010101" pitchFamily="2" charset="-122"/>
            </a:endParaRPr>
          </a:p>
          <a:p>
            <a:pPr marL="355600" indent="-260350" algn="just" eaLnBrk="0" hangingPunct="0">
              <a:spcBef>
                <a:spcPct val="50000"/>
              </a:spcBef>
            </a:pPr>
            <a:r>
              <a:rPr lang="en-US" altLang="zh-CN" sz="3200" b="1" dirty="0">
                <a:latin typeface="Times New Roman" panose="02020603050405020304" pitchFamily="18" charset="0"/>
                <a:ea typeface="思源黑体 CN Heavy" pitchFamily="34" charset="-122"/>
                <a:sym typeface="宋体" panose="02010600030101010101" pitchFamily="2" charset="-122"/>
              </a:rPr>
              <a:t>2.He tried to solve his financial problems, but he couldn’t solve the problems.</a:t>
            </a:r>
            <a:endParaRPr lang="en-US" altLang="zh-CN" sz="3200" b="1" dirty="0">
              <a:latin typeface="Times New Roman" panose="02020603050405020304" pitchFamily="18" charset="0"/>
              <a:ea typeface="思源黑体 CN Heavy" pitchFamily="34" charset="-122"/>
              <a:sym typeface="宋体" panose="02010600030101010101" pitchFamily="2" charset="-122"/>
            </a:endParaRPr>
          </a:p>
        </p:txBody>
      </p:sp>
      <p:sp>
        <p:nvSpPr>
          <p:cNvPr id="1048756" name="文本框 20"/>
          <p:cNvSpPr txBox="1"/>
          <p:nvPr/>
        </p:nvSpPr>
        <p:spPr>
          <a:xfrm>
            <a:off x="6194425" y="1684338"/>
            <a:ext cx="3225800" cy="58356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/>
            <a:r>
              <a:rPr lang="en-US" altLang="zh-CN" sz="3200" b="1" dirty="0">
                <a:solidFill>
                  <a:srgbClr val="00865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After</a:t>
            </a:r>
            <a:r>
              <a:rPr lang="zh-CN" altLang="en-US" sz="3200" b="1" dirty="0">
                <a:solidFill>
                  <a:srgbClr val="00865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：</a:t>
            </a:r>
            <a:endParaRPr lang="en-US" altLang="zh-CN" sz="3200" b="1" dirty="0">
              <a:solidFill>
                <a:srgbClr val="00865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48757" name="文本框 7"/>
          <p:cNvSpPr txBox="1"/>
          <p:nvPr/>
        </p:nvSpPr>
        <p:spPr>
          <a:xfrm>
            <a:off x="6310313" y="2233613"/>
            <a:ext cx="5260975" cy="37846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marL="355600" indent="-260350" algn="just" eaLnBrk="0" hangingPunct="0">
              <a:spcBef>
                <a:spcPct val="50000"/>
              </a:spcBef>
            </a:pPr>
            <a:r>
              <a:rPr lang="en-US" altLang="zh-CN" sz="3200" b="1" dirty="0">
                <a:latin typeface="Times New Roman" panose="02020603050405020304" pitchFamily="18" charset="0"/>
                <a:ea typeface="思源黑体 CN Heavy" pitchFamily="34" charset="-122"/>
                <a:sym typeface="宋体" panose="02010600030101010101" pitchFamily="2" charset="-122"/>
              </a:rPr>
              <a:t>1.You mean you are planning a trip across the Atlantic for a holiday? Good idea.</a:t>
            </a:r>
            <a:endParaRPr lang="en-US" altLang="zh-CN" sz="3200" b="1" dirty="0">
              <a:latin typeface="Times New Roman" panose="02020603050405020304" pitchFamily="18" charset="0"/>
              <a:ea typeface="思源黑体 CN Heavy" pitchFamily="34" charset="-122"/>
              <a:sym typeface="宋体" panose="02010600030101010101" pitchFamily="2" charset="-122"/>
            </a:endParaRPr>
          </a:p>
          <a:p>
            <a:pPr marL="355600" indent="-260350" algn="just" eaLnBrk="0" hangingPunct="0">
              <a:spcBef>
                <a:spcPct val="50000"/>
              </a:spcBef>
            </a:pPr>
            <a:r>
              <a:rPr lang="en-US" altLang="zh-CN" sz="3200" b="1" dirty="0">
                <a:latin typeface="Times New Roman" panose="02020603050405020304" pitchFamily="18" charset="0"/>
                <a:ea typeface="思源黑体 CN Heavy" pitchFamily="34" charset="-122"/>
                <a:sym typeface="宋体" panose="02010600030101010101" pitchFamily="2" charset="-122"/>
              </a:rPr>
              <a:t>2.He tried to solve his financial problems, but couldn’t.</a:t>
            </a:r>
            <a:endParaRPr lang="en-US" altLang="zh-CN" sz="3200" b="1" dirty="0">
              <a:latin typeface="Times New Roman" panose="02020603050405020304" pitchFamily="18" charset="0"/>
              <a:ea typeface="思源黑体 CN Heavy" pitchFamily="34" charset="-122"/>
              <a:sym typeface="宋体" panose="02010600030101010101" pitchFamily="2" charset="-122"/>
            </a:endParaRPr>
          </a:p>
        </p:txBody>
      </p:sp>
      <p:grpSp>
        <p:nvGrpSpPr>
          <p:cNvPr id="74" name="组合 1"/>
          <p:cNvGrpSpPr/>
          <p:nvPr/>
        </p:nvGrpSpPr>
        <p:grpSpPr>
          <a:xfrm>
            <a:off x="1146175" y="3506788"/>
            <a:ext cx="4848225" cy="546100"/>
            <a:chOff x="1146175" y="3506788"/>
            <a:chExt cx="4848225" cy="546100"/>
          </a:xfrm>
        </p:grpSpPr>
        <p:cxnSp>
          <p:nvCxnSpPr>
            <p:cNvPr id="3145747" name="直接连接符 21"/>
            <p:cNvCxnSpPr/>
            <p:nvPr/>
          </p:nvCxnSpPr>
          <p:spPr>
            <a:xfrm>
              <a:off x="5465763" y="3506788"/>
              <a:ext cx="528637" cy="0"/>
            </a:xfrm>
            <a:prstGeom prst="line">
              <a:avLst/>
            </a:prstGeom>
            <a:ln w="38100">
              <a:solidFill>
                <a:srgbClr val="EF75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45748" name="直接连接符 25"/>
            <p:cNvCxnSpPr/>
            <p:nvPr/>
          </p:nvCxnSpPr>
          <p:spPr>
            <a:xfrm>
              <a:off x="1146175" y="4052888"/>
              <a:ext cx="2232025" cy="0"/>
            </a:xfrm>
            <a:prstGeom prst="line">
              <a:avLst/>
            </a:prstGeom>
            <a:ln w="38100">
              <a:solidFill>
                <a:srgbClr val="EF75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145749" name="直接连接符 26"/>
          <p:cNvCxnSpPr/>
          <p:nvPr/>
        </p:nvCxnSpPr>
        <p:spPr>
          <a:xfrm>
            <a:off x="5422900" y="5260975"/>
            <a:ext cx="530225" cy="0"/>
          </a:xfrm>
          <a:prstGeom prst="line">
            <a:avLst/>
          </a:prstGeom>
          <a:ln w="38100">
            <a:solidFill>
              <a:srgbClr val="EF750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5" name="组合 2"/>
          <p:cNvGrpSpPr/>
          <p:nvPr/>
        </p:nvGrpSpPr>
        <p:grpSpPr>
          <a:xfrm>
            <a:off x="1085850" y="5734050"/>
            <a:ext cx="4824413" cy="493713"/>
            <a:chOff x="1085850" y="5734050"/>
            <a:chExt cx="4824413" cy="493713"/>
          </a:xfrm>
        </p:grpSpPr>
        <p:cxnSp>
          <p:nvCxnSpPr>
            <p:cNvPr id="3145750" name="直接连接符 27"/>
            <p:cNvCxnSpPr/>
            <p:nvPr/>
          </p:nvCxnSpPr>
          <p:spPr>
            <a:xfrm>
              <a:off x="3497263" y="5734050"/>
              <a:ext cx="2413000" cy="0"/>
            </a:xfrm>
            <a:prstGeom prst="line">
              <a:avLst/>
            </a:prstGeom>
            <a:ln w="38100">
              <a:solidFill>
                <a:srgbClr val="EF75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45751" name="直接连接符 28"/>
            <p:cNvCxnSpPr/>
            <p:nvPr/>
          </p:nvCxnSpPr>
          <p:spPr>
            <a:xfrm>
              <a:off x="1085850" y="6227763"/>
              <a:ext cx="1728788" cy="0"/>
            </a:xfrm>
            <a:prstGeom prst="line">
              <a:avLst/>
            </a:prstGeom>
            <a:ln w="38100">
              <a:solidFill>
                <a:srgbClr val="EF75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48758" name="文本框 6"/>
          <p:cNvSpPr txBox="1"/>
          <p:nvPr/>
        </p:nvSpPr>
        <p:spPr>
          <a:xfrm>
            <a:off x="4629785" y="213995"/>
            <a:ext cx="341566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noProof="1">
                <a:ln w="22225">
                  <a:solidFill>
                    <a:srgbClr val="333399"/>
                  </a:solidFill>
                  <a:prstDash val="solid"/>
                </a:ln>
                <a:solidFill>
                  <a:srgbClr val="333399">
                    <a:lumMod val="40000"/>
                    <a:lumOff val="60000"/>
                  </a:srgbClr>
                </a:solidFill>
                <a:latin typeface="Comic Sans MS" panose="030F0702030302020204" pitchFamily="66" charset="0"/>
                <a:ea typeface="宋体" panose="02010600030101010101" pitchFamily="2" charset="-122"/>
                <a:cs typeface="Comic Sans MS" panose="030F0702030302020204" pitchFamily="66" charset="0"/>
              </a:rPr>
              <a:t>Exercises 3</a:t>
            </a:r>
            <a:endParaRPr lang="en-US" altLang="zh-CN" sz="4000" b="1" noProof="1">
              <a:ln w="22225">
                <a:solidFill>
                  <a:srgbClr val="333399"/>
                </a:solidFill>
                <a:prstDash val="solid"/>
              </a:ln>
              <a:solidFill>
                <a:srgbClr val="333399">
                  <a:lumMod val="40000"/>
                  <a:lumOff val="60000"/>
                </a:srgbClr>
              </a:solidFill>
              <a:latin typeface="Comic Sans MS" panose="030F0702030302020204" pitchFamily="66" charset="0"/>
              <a:ea typeface="宋体" panose="02010600030101010101" pitchFamily="2" charset="-122"/>
              <a:cs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145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48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75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62" name="矩形: 圆角 12"/>
          <p:cNvSpPr/>
          <p:nvPr/>
        </p:nvSpPr>
        <p:spPr>
          <a:xfrm>
            <a:off x="263525" y="609600"/>
            <a:ext cx="5734050" cy="5995988"/>
          </a:xfrm>
          <a:prstGeom prst="roundRect">
            <a:avLst>
              <a:gd name="adj" fmla="val 0"/>
            </a:avLst>
          </a:prstGeom>
          <a:solidFill>
            <a:schemeClr val="accent6">
              <a:lumMod val="20000"/>
              <a:lumOff val="80000"/>
              <a:alpha val="7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48763" name="文本框 20"/>
          <p:cNvSpPr txBox="1"/>
          <p:nvPr/>
        </p:nvSpPr>
        <p:spPr>
          <a:xfrm>
            <a:off x="246063" y="561975"/>
            <a:ext cx="3224212" cy="58356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/>
            <a:r>
              <a:rPr lang="en-US" altLang="zh-CN" sz="3200" b="1" dirty="0">
                <a:solidFill>
                  <a:srgbClr val="EF7509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Before:</a:t>
            </a:r>
            <a:endParaRPr lang="en-US" altLang="zh-CN" sz="3200" b="1" dirty="0">
              <a:solidFill>
                <a:srgbClr val="EF7509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48764" name="文本框 7"/>
          <p:cNvSpPr txBox="1"/>
          <p:nvPr/>
        </p:nvSpPr>
        <p:spPr>
          <a:xfrm>
            <a:off x="246063" y="1111250"/>
            <a:ext cx="5624512" cy="54927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marL="355600" indent="-260350" algn="just" eaLnBrk="0" hangingPunct="0">
              <a:spcAft>
                <a:spcPts val="600"/>
              </a:spcAft>
            </a:pPr>
            <a:r>
              <a:rPr lang="en-US" altLang="zh-CN" sz="2800" b="1" dirty="0">
                <a:latin typeface="Times New Roman" panose="02020603050405020304" pitchFamily="18" charset="0"/>
                <a:ea typeface="思源黑体 CN Heavy" pitchFamily="34" charset="-122"/>
                <a:sym typeface="宋体" panose="02010600030101010101" pitchFamily="2" charset="-122"/>
              </a:rPr>
              <a:t>3.If it is necessary, I’ll finish my report on American poetry as soon as it is possible.</a:t>
            </a:r>
            <a:endParaRPr lang="en-US" altLang="zh-CN" sz="2800" b="1" dirty="0">
              <a:latin typeface="Times New Roman" panose="02020603050405020304" pitchFamily="18" charset="0"/>
              <a:ea typeface="思源黑体 CN Heavy" pitchFamily="34" charset="-122"/>
              <a:sym typeface="宋体" panose="02010600030101010101" pitchFamily="2" charset="-122"/>
            </a:endParaRPr>
          </a:p>
          <a:p>
            <a:pPr marL="355600" indent="-260350" algn="just" eaLnBrk="0" hangingPunct="0">
              <a:spcAft>
                <a:spcPts val="600"/>
              </a:spcAft>
            </a:pPr>
            <a:r>
              <a:rPr lang="en-US" altLang="zh-CN" sz="2800" b="1" dirty="0">
                <a:latin typeface="Times New Roman" panose="02020603050405020304" pitchFamily="18" charset="0"/>
                <a:ea typeface="思源黑体 CN Heavy" pitchFamily="34" charset="-122"/>
                <a:sym typeface="宋体" panose="02010600030101010101" pitchFamily="2" charset="-122"/>
              </a:rPr>
              <a:t>4.Are you going to dress like that? Wearing a dress might be better than wearing jeans and boots.</a:t>
            </a:r>
            <a:endParaRPr lang="en-US" altLang="zh-CN" sz="2800" b="1" dirty="0">
              <a:latin typeface="Times New Roman" panose="02020603050405020304" pitchFamily="18" charset="0"/>
              <a:ea typeface="思源黑体 CN Heavy" pitchFamily="34" charset="-122"/>
              <a:sym typeface="宋体" panose="02010600030101010101" pitchFamily="2" charset="-122"/>
            </a:endParaRPr>
          </a:p>
          <a:p>
            <a:pPr marL="355600" indent="-260350" algn="just" eaLnBrk="0" hangingPunct="0">
              <a:spcAft>
                <a:spcPts val="600"/>
              </a:spcAft>
            </a:pPr>
            <a:r>
              <a:rPr lang="en-US" altLang="zh-CN" sz="2800" b="1" dirty="0">
                <a:latin typeface="Times New Roman" panose="02020603050405020304" pitchFamily="18" charset="0"/>
                <a:ea typeface="思源黑体 CN Heavy" pitchFamily="34" charset="-122"/>
                <a:sym typeface="宋体" panose="02010600030101010101" pitchFamily="2" charset="-122"/>
              </a:rPr>
              <a:t>5.Some wild mushrooms are poisonous and some are not poisonous.</a:t>
            </a:r>
            <a:endParaRPr lang="en-US" altLang="zh-CN" sz="2800" b="1" dirty="0">
              <a:latin typeface="Times New Roman" panose="02020603050405020304" pitchFamily="18" charset="0"/>
              <a:ea typeface="思源黑体 CN Heavy" pitchFamily="34" charset="-122"/>
              <a:sym typeface="宋体" panose="02010600030101010101" pitchFamily="2" charset="-122"/>
            </a:endParaRPr>
          </a:p>
          <a:p>
            <a:pPr marL="355600" indent="-260350" algn="just" eaLnBrk="0" hangingPunct="0">
              <a:spcAft>
                <a:spcPts val="600"/>
              </a:spcAft>
            </a:pPr>
            <a:r>
              <a:rPr lang="en-US" altLang="zh-CN" sz="2800" b="1" dirty="0">
                <a:latin typeface="Times New Roman" panose="02020603050405020304" pitchFamily="18" charset="0"/>
                <a:ea typeface="思源黑体 CN Heavy" pitchFamily="34" charset="-122"/>
                <a:sym typeface="宋体" panose="02010600030101010101" pitchFamily="2" charset="-122"/>
              </a:rPr>
              <a:t>6.I really like that paper folding book, and my son likes that paper folding book, too.</a:t>
            </a:r>
            <a:endParaRPr lang="en-US" altLang="zh-CN" sz="2800" b="1" dirty="0">
              <a:latin typeface="Times New Roman" panose="02020603050405020304" pitchFamily="18" charset="0"/>
              <a:ea typeface="思源黑体 CN Heavy" pitchFamily="34" charset="-122"/>
              <a:sym typeface="宋体" panose="02010600030101010101" pitchFamily="2" charset="-122"/>
            </a:endParaRPr>
          </a:p>
        </p:txBody>
      </p:sp>
      <p:cxnSp>
        <p:nvCxnSpPr>
          <p:cNvPr id="3145752" name="直接连接符 21"/>
          <p:cNvCxnSpPr/>
          <p:nvPr/>
        </p:nvCxnSpPr>
        <p:spPr>
          <a:xfrm>
            <a:off x="1146175" y="1385888"/>
            <a:ext cx="647700" cy="0"/>
          </a:xfrm>
          <a:prstGeom prst="line">
            <a:avLst/>
          </a:prstGeom>
          <a:ln w="38100">
            <a:solidFill>
              <a:srgbClr val="EF750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53" name="直接连接符 25"/>
          <p:cNvCxnSpPr/>
          <p:nvPr/>
        </p:nvCxnSpPr>
        <p:spPr>
          <a:xfrm>
            <a:off x="677863" y="3194050"/>
            <a:ext cx="1368425" cy="0"/>
          </a:xfrm>
          <a:prstGeom prst="line">
            <a:avLst/>
          </a:prstGeom>
          <a:ln w="38100">
            <a:solidFill>
              <a:srgbClr val="EF750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54" name="直接连接符 28"/>
          <p:cNvCxnSpPr/>
          <p:nvPr/>
        </p:nvCxnSpPr>
        <p:spPr>
          <a:xfrm>
            <a:off x="604838" y="4991100"/>
            <a:ext cx="1728788" cy="0"/>
          </a:xfrm>
          <a:prstGeom prst="line">
            <a:avLst/>
          </a:prstGeom>
          <a:ln w="38100">
            <a:solidFill>
              <a:srgbClr val="EF750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765" name="矩形: 圆角 14"/>
          <p:cNvSpPr/>
          <p:nvPr/>
        </p:nvSpPr>
        <p:spPr>
          <a:xfrm>
            <a:off x="6211888" y="609600"/>
            <a:ext cx="5734050" cy="5995988"/>
          </a:xfrm>
          <a:prstGeom prst="roundRect">
            <a:avLst>
              <a:gd name="adj" fmla="val 0"/>
            </a:avLst>
          </a:prstGeom>
          <a:solidFill>
            <a:schemeClr val="accent4">
              <a:lumMod val="20000"/>
              <a:lumOff val="80000"/>
              <a:alpha val="7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48766" name="文本框 20"/>
          <p:cNvSpPr txBox="1"/>
          <p:nvPr/>
        </p:nvSpPr>
        <p:spPr>
          <a:xfrm>
            <a:off x="6194425" y="561975"/>
            <a:ext cx="3224213" cy="58356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/>
            <a:r>
              <a:rPr lang="en-US" altLang="zh-CN" sz="3200" b="1" dirty="0">
                <a:solidFill>
                  <a:srgbClr val="00865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After:</a:t>
            </a:r>
            <a:endParaRPr lang="en-US" altLang="zh-CN" sz="3200" b="1" dirty="0">
              <a:solidFill>
                <a:srgbClr val="00865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48767" name="文本框 7"/>
          <p:cNvSpPr txBox="1"/>
          <p:nvPr/>
        </p:nvSpPr>
        <p:spPr>
          <a:xfrm>
            <a:off x="6194425" y="1111250"/>
            <a:ext cx="5624513" cy="513905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marL="355600" indent="-260350" algn="just" eaLnBrk="0" hangingPunct="0">
              <a:spcAft>
                <a:spcPts val="600"/>
              </a:spcAft>
            </a:pPr>
            <a:r>
              <a:rPr lang="en-US" altLang="zh-CN" sz="2800" b="1" dirty="0">
                <a:latin typeface="Times New Roman" panose="02020603050405020304" pitchFamily="18" charset="0"/>
                <a:ea typeface="思源黑体 CN Heavy" pitchFamily="34" charset="-122"/>
                <a:sym typeface="宋体" panose="02010600030101010101" pitchFamily="2" charset="-122"/>
              </a:rPr>
              <a:t>3.If necessary, I’ll finish my report on American poetry as soon as possible.</a:t>
            </a:r>
            <a:endParaRPr lang="en-US" altLang="zh-CN" sz="2800" b="1" dirty="0">
              <a:latin typeface="Times New Roman" panose="02020603050405020304" pitchFamily="18" charset="0"/>
              <a:ea typeface="思源黑体 CN Heavy" pitchFamily="34" charset="-122"/>
              <a:sym typeface="宋体" panose="02010600030101010101" pitchFamily="2" charset="-122"/>
            </a:endParaRPr>
          </a:p>
          <a:p>
            <a:pPr marL="355600" indent="-260350" algn="just" eaLnBrk="0" hangingPunct="0">
              <a:spcAft>
                <a:spcPts val="600"/>
              </a:spcAft>
            </a:pPr>
            <a:r>
              <a:rPr lang="en-US" altLang="zh-CN" sz="2800" b="1" dirty="0">
                <a:latin typeface="Times New Roman" panose="02020603050405020304" pitchFamily="18" charset="0"/>
                <a:ea typeface="思源黑体 CN Heavy" pitchFamily="34" charset="-122"/>
                <a:sym typeface="宋体" panose="02010600030101010101" pitchFamily="2" charset="-122"/>
              </a:rPr>
              <a:t>4.Are you going to dress like that? A dress might be better than jeans and boots.</a:t>
            </a:r>
            <a:endParaRPr lang="en-US" altLang="zh-CN" sz="2800" b="1" dirty="0">
              <a:latin typeface="Times New Roman" panose="02020603050405020304" pitchFamily="18" charset="0"/>
              <a:ea typeface="思源黑体 CN Heavy" pitchFamily="34" charset="-122"/>
              <a:sym typeface="宋体" panose="02010600030101010101" pitchFamily="2" charset="-122"/>
            </a:endParaRPr>
          </a:p>
          <a:p>
            <a:pPr marL="355600" indent="-260350" algn="just" eaLnBrk="0" hangingPunct="0">
              <a:spcAft>
                <a:spcPts val="600"/>
              </a:spcAft>
            </a:pPr>
            <a:r>
              <a:rPr lang="en-US" altLang="zh-CN" sz="2800" b="1" dirty="0">
                <a:latin typeface="Times New Roman" panose="02020603050405020304" pitchFamily="18" charset="0"/>
                <a:ea typeface="思源黑体 CN Heavy" pitchFamily="34" charset="-122"/>
                <a:sym typeface="宋体" panose="02010600030101010101" pitchFamily="2" charset="-122"/>
              </a:rPr>
              <a:t>5.Some wild mushrooms are poisonous and some are not.</a:t>
            </a:r>
            <a:endParaRPr lang="en-US" altLang="zh-CN" sz="2800" b="1" dirty="0">
              <a:latin typeface="Times New Roman" panose="02020603050405020304" pitchFamily="18" charset="0"/>
              <a:ea typeface="思源黑体 CN Heavy" pitchFamily="34" charset="-122"/>
              <a:sym typeface="宋体" panose="02010600030101010101" pitchFamily="2" charset="-122"/>
            </a:endParaRPr>
          </a:p>
          <a:p>
            <a:pPr marL="355600" indent="-260350" algn="just" eaLnBrk="0" hangingPunct="0">
              <a:spcAft>
                <a:spcPts val="600"/>
              </a:spcAft>
            </a:pPr>
            <a:endParaRPr lang="en-US" altLang="zh-CN" sz="2800" b="1" dirty="0">
              <a:latin typeface="Times New Roman" panose="02020603050405020304" pitchFamily="18" charset="0"/>
              <a:ea typeface="思源黑体 CN Heavy" pitchFamily="34" charset="-122"/>
              <a:sym typeface="宋体" panose="02010600030101010101" pitchFamily="2" charset="-122"/>
            </a:endParaRPr>
          </a:p>
          <a:p>
            <a:pPr marL="355600" indent="-260350" algn="just" eaLnBrk="0" hangingPunct="0">
              <a:spcAft>
                <a:spcPts val="600"/>
              </a:spcAft>
            </a:pPr>
            <a:r>
              <a:rPr lang="en-US" altLang="zh-CN" sz="2800" b="1" dirty="0">
                <a:latin typeface="Times New Roman" panose="02020603050405020304" pitchFamily="18" charset="0"/>
                <a:ea typeface="思源黑体 CN Heavy" pitchFamily="34" charset="-122"/>
                <a:sym typeface="宋体" panose="02010600030101010101" pitchFamily="2" charset="-122"/>
              </a:rPr>
              <a:t>6.I really like that paper folding book, and my son, too.</a:t>
            </a:r>
            <a:endParaRPr lang="en-US" altLang="zh-CN" sz="2800" b="1" dirty="0">
              <a:latin typeface="Times New Roman" panose="02020603050405020304" pitchFamily="18" charset="0"/>
              <a:ea typeface="思源黑体 CN Heavy" pitchFamily="34" charset="-122"/>
              <a:sym typeface="宋体" panose="02010600030101010101" pitchFamily="2" charset="-122"/>
            </a:endParaRPr>
          </a:p>
        </p:txBody>
      </p:sp>
      <p:cxnSp>
        <p:nvCxnSpPr>
          <p:cNvPr id="3145755" name="直接连接符 17"/>
          <p:cNvCxnSpPr/>
          <p:nvPr/>
        </p:nvCxnSpPr>
        <p:spPr>
          <a:xfrm>
            <a:off x="1881188" y="2279650"/>
            <a:ext cx="528638" cy="0"/>
          </a:xfrm>
          <a:prstGeom prst="line">
            <a:avLst/>
          </a:prstGeom>
          <a:ln w="38100">
            <a:solidFill>
              <a:srgbClr val="EF750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9" name="组合 1"/>
          <p:cNvGrpSpPr/>
          <p:nvPr/>
        </p:nvGrpSpPr>
        <p:grpSpPr>
          <a:xfrm>
            <a:off x="604838" y="5905500"/>
            <a:ext cx="5253037" cy="441325"/>
            <a:chOff x="604838" y="5905500"/>
            <a:chExt cx="5253037" cy="441325"/>
          </a:xfrm>
        </p:grpSpPr>
        <p:cxnSp>
          <p:nvCxnSpPr>
            <p:cNvPr id="3145756" name="直接连接符 27"/>
            <p:cNvCxnSpPr/>
            <p:nvPr/>
          </p:nvCxnSpPr>
          <p:spPr>
            <a:xfrm>
              <a:off x="604838" y="6346825"/>
              <a:ext cx="3024187" cy="0"/>
            </a:xfrm>
            <a:prstGeom prst="line">
              <a:avLst/>
            </a:prstGeom>
            <a:ln w="38100">
              <a:solidFill>
                <a:srgbClr val="EF75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45757" name="直接连接符 18"/>
            <p:cNvCxnSpPr/>
            <p:nvPr/>
          </p:nvCxnSpPr>
          <p:spPr>
            <a:xfrm>
              <a:off x="4130675" y="5905500"/>
              <a:ext cx="1727200" cy="0"/>
            </a:xfrm>
            <a:prstGeom prst="line">
              <a:avLst/>
            </a:prstGeom>
            <a:ln w="38100">
              <a:solidFill>
                <a:srgbClr val="EF75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145758" name="直接连接符 24"/>
          <p:cNvCxnSpPr/>
          <p:nvPr/>
        </p:nvCxnSpPr>
        <p:spPr>
          <a:xfrm>
            <a:off x="1446213" y="3624263"/>
            <a:ext cx="1258888" cy="0"/>
          </a:xfrm>
          <a:prstGeom prst="line">
            <a:avLst/>
          </a:prstGeom>
          <a:ln w="38100">
            <a:solidFill>
              <a:srgbClr val="EF750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45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145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145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145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145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48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76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74" name="文本框 20"/>
          <p:cNvSpPr txBox="1"/>
          <p:nvPr/>
        </p:nvSpPr>
        <p:spPr>
          <a:xfrm>
            <a:off x="-36512" y="920750"/>
            <a:ext cx="11768137" cy="5857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marL="457200" indent="-457200" eaLnBrk="0" hangingPunct="0">
              <a:buFont typeface="Wingdings" panose="05000000000000000000" pitchFamily="2" charset="2"/>
              <a:buChar char="Ø"/>
            </a:pPr>
            <a:r>
              <a:rPr lang="en-US" altLang="zh-CN" sz="3200" b="1" dirty="0">
                <a:solidFill>
                  <a:srgbClr val="00865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Read the conversation. Find out which words have been left out.</a:t>
            </a:r>
            <a:endParaRPr lang="en-US" altLang="zh-CN" sz="3200" b="1" dirty="0">
              <a:solidFill>
                <a:srgbClr val="00865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48775" name="矩形: 圆角 12"/>
          <p:cNvSpPr/>
          <p:nvPr/>
        </p:nvSpPr>
        <p:spPr>
          <a:xfrm>
            <a:off x="500063" y="1731963"/>
            <a:ext cx="11231563" cy="4779963"/>
          </a:xfrm>
          <a:prstGeom prst="roundRect">
            <a:avLst>
              <a:gd name="adj" fmla="val 1406"/>
            </a:avLst>
          </a:prstGeom>
          <a:solidFill>
            <a:schemeClr val="bg1">
              <a:lumMod val="95000"/>
              <a:alpha val="7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48776" name="文本框 7"/>
          <p:cNvSpPr txBox="1"/>
          <p:nvPr/>
        </p:nvSpPr>
        <p:spPr>
          <a:xfrm>
            <a:off x="681038" y="2155825"/>
            <a:ext cx="10818812" cy="41560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marL="1441450" indent="-1346200" algn="just" eaLnBrk="0" hangingPunct="0">
              <a:spcAft>
                <a:spcPts val="2400"/>
              </a:spcAft>
            </a:pPr>
            <a:r>
              <a:rPr lang="en-US" altLang="zh-CN" sz="3200" b="1" dirty="0">
                <a:latin typeface="Times New Roman" panose="02020603050405020304" pitchFamily="18" charset="0"/>
                <a:ea typeface="思源黑体 CN Heavy" pitchFamily="34" charset="-122"/>
                <a:sym typeface="宋体" panose="02010600030101010101" pitchFamily="2" charset="-122"/>
              </a:rPr>
              <a:t>Justin: Linlin, I'm going to Guizhou Province next month. I'm super excited! Any recommendations for places to visit?</a:t>
            </a:r>
            <a:endParaRPr lang="en-US" altLang="zh-CN" sz="3200" b="1" dirty="0">
              <a:latin typeface="Times New Roman" panose="02020603050405020304" pitchFamily="18" charset="0"/>
              <a:ea typeface="思源黑体 CN Heavy" pitchFamily="34" charset="-122"/>
              <a:sym typeface="宋体" panose="02010600030101010101" pitchFamily="2" charset="-122"/>
            </a:endParaRPr>
          </a:p>
          <a:p>
            <a:pPr marL="1441450" indent="-1346200" algn="just" eaLnBrk="0" hangingPunct="0">
              <a:spcAft>
                <a:spcPts val="2400"/>
              </a:spcAft>
            </a:pPr>
            <a:r>
              <a:rPr lang="en-US" altLang="zh-CN" sz="3200" b="1" dirty="0">
                <a:latin typeface="Times New Roman" panose="02020603050405020304" pitchFamily="18" charset="0"/>
                <a:ea typeface="思源黑体 CN Heavy" pitchFamily="34" charset="-122"/>
                <a:sym typeface="宋体" panose="02010600030101010101" pitchFamily="2" charset="-122"/>
              </a:rPr>
              <a:t>Linlin: Wow, cool! Guizhou is a province with a lot of cultural diversity. Places to visit... well, definitely the Huangguoshu Waterfall first.</a:t>
            </a:r>
            <a:endParaRPr lang="en-US" altLang="zh-CN" sz="3200" b="1" dirty="0">
              <a:latin typeface="Times New Roman" panose="02020603050405020304" pitchFamily="18" charset="0"/>
              <a:ea typeface="思源黑体 CN Heavy" pitchFamily="34" charset="-122"/>
              <a:sym typeface="宋体" panose="02010600030101010101" pitchFamily="2" charset="-122"/>
            </a:endParaRPr>
          </a:p>
          <a:p>
            <a:pPr marL="1441450" indent="-1346200" algn="just" eaLnBrk="0" hangingPunct="0">
              <a:spcAft>
                <a:spcPts val="2400"/>
              </a:spcAft>
            </a:pPr>
            <a:r>
              <a:rPr lang="en-US" altLang="zh-CN" sz="3200" b="1" dirty="0">
                <a:latin typeface="Times New Roman" panose="02020603050405020304" pitchFamily="18" charset="0"/>
                <a:ea typeface="思源黑体 CN Heavy" pitchFamily="34" charset="-122"/>
                <a:sym typeface="宋体" panose="02010600030101010101" pitchFamily="2" charset="-122"/>
              </a:rPr>
              <a:t>Justin: What's special about the waterfall?</a:t>
            </a:r>
            <a:endParaRPr lang="en-US" altLang="zh-CN" sz="3200" b="1" dirty="0">
              <a:latin typeface="Times New Roman" panose="02020603050405020304" pitchFamily="18" charset="0"/>
              <a:ea typeface="思源黑体 CN Heavy" pitchFamily="34" charset="-122"/>
              <a:sym typeface="宋体" panose="02010600030101010101" pitchFamily="2" charset="-122"/>
            </a:endParaRPr>
          </a:p>
        </p:txBody>
      </p:sp>
      <p:sp>
        <p:nvSpPr>
          <p:cNvPr id="1048777" name="标注: 下箭头 14"/>
          <p:cNvSpPr/>
          <p:nvPr/>
        </p:nvSpPr>
        <p:spPr>
          <a:xfrm>
            <a:off x="4294188" y="2017713"/>
            <a:ext cx="2473325" cy="968375"/>
          </a:xfrm>
          <a:prstGeom prst="downArrowCallout">
            <a:avLst>
              <a:gd name="adj1" fmla="val 13689"/>
              <a:gd name="adj2" fmla="val 16417"/>
              <a:gd name="adj3" fmla="val 25000"/>
              <a:gd name="adj4" fmla="val 53666"/>
            </a:avLst>
          </a:prstGeom>
          <a:solidFill>
            <a:srgbClr val="EDFFF8"/>
          </a:solidFill>
          <a:ln w="19050">
            <a:solidFill>
              <a:srgbClr val="0086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EF750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Do you have</a:t>
            </a: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srgbClr val="EF750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48778" name="标注: 左箭头 15"/>
          <p:cNvSpPr/>
          <p:nvPr/>
        </p:nvSpPr>
        <p:spPr>
          <a:xfrm>
            <a:off x="3416300" y="3271838"/>
            <a:ext cx="3690938" cy="523875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91750"/>
            </a:avLst>
          </a:prstGeom>
          <a:solidFill>
            <a:srgbClr val="EDFFF8"/>
          </a:solidFill>
          <a:ln w="19050">
            <a:solidFill>
              <a:srgbClr val="0086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EF750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in Guizhou Province</a:t>
            </a: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srgbClr val="EF750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48779" name="标注: 下箭头 16"/>
          <p:cNvSpPr/>
          <p:nvPr/>
        </p:nvSpPr>
        <p:spPr>
          <a:xfrm>
            <a:off x="2806700" y="3352800"/>
            <a:ext cx="1219200" cy="968375"/>
          </a:xfrm>
          <a:prstGeom prst="downArrowCallout">
            <a:avLst>
              <a:gd name="adj1" fmla="val 12808"/>
              <a:gd name="adj2" fmla="val 14987"/>
              <a:gd name="adj3" fmla="val 25000"/>
              <a:gd name="adj4" fmla="val 65110"/>
            </a:avLst>
          </a:prstGeom>
          <a:solidFill>
            <a:srgbClr val="EDFFF8"/>
          </a:solidFill>
          <a:ln w="19050">
            <a:solidFill>
              <a:srgbClr val="0086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EF750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that’s</a:t>
            </a: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srgbClr val="EF750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48780" name="标注: 下箭头 17"/>
          <p:cNvSpPr/>
          <p:nvPr/>
        </p:nvSpPr>
        <p:spPr>
          <a:xfrm>
            <a:off x="3827463" y="3919538"/>
            <a:ext cx="2940050" cy="796925"/>
          </a:xfrm>
          <a:prstGeom prst="downArrowCallout">
            <a:avLst>
              <a:gd name="adj1" fmla="val 12808"/>
              <a:gd name="adj2" fmla="val 14987"/>
              <a:gd name="adj3" fmla="val 25000"/>
              <a:gd name="adj4" fmla="val 65110"/>
            </a:avLst>
          </a:prstGeom>
          <a:solidFill>
            <a:srgbClr val="EDFFF8"/>
          </a:solidFill>
          <a:ln w="19050">
            <a:solidFill>
              <a:srgbClr val="0086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EF750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What are some</a:t>
            </a: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srgbClr val="EF750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48781" name="标注: 下箭头 18"/>
          <p:cNvSpPr/>
          <p:nvPr/>
        </p:nvSpPr>
        <p:spPr>
          <a:xfrm>
            <a:off x="5586413" y="4441825"/>
            <a:ext cx="1677988" cy="796925"/>
          </a:xfrm>
          <a:prstGeom prst="downArrowCallout">
            <a:avLst>
              <a:gd name="adj1" fmla="val 12808"/>
              <a:gd name="adj2" fmla="val 14987"/>
              <a:gd name="adj3" fmla="val 25000"/>
              <a:gd name="adj4" fmla="val 65110"/>
            </a:avLst>
          </a:prstGeom>
          <a:solidFill>
            <a:srgbClr val="EDFFF8"/>
          </a:solidFill>
          <a:ln w="19050">
            <a:solidFill>
              <a:srgbClr val="0086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EF750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is the</a:t>
            </a: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srgbClr val="EF750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48782" name="标注: 左箭头 19"/>
          <p:cNvSpPr/>
          <p:nvPr/>
        </p:nvSpPr>
        <p:spPr>
          <a:xfrm>
            <a:off x="7177088" y="4776788"/>
            <a:ext cx="4735513" cy="954088"/>
          </a:xfrm>
          <a:prstGeom prst="leftArrowCallout">
            <a:avLst>
              <a:gd name="adj1" fmla="val 22096"/>
              <a:gd name="adj2" fmla="val 17740"/>
              <a:gd name="adj3" fmla="val 25000"/>
              <a:gd name="adj4" fmla="val 91750"/>
            </a:avLst>
          </a:prstGeom>
          <a:solidFill>
            <a:srgbClr val="EDFFF8"/>
          </a:solidFill>
          <a:ln w="19050">
            <a:solidFill>
              <a:srgbClr val="0086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EF750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place to visit in Guizhou Province</a:t>
            </a: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srgbClr val="EF750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48783" name="文本框 6"/>
          <p:cNvSpPr txBox="1"/>
          <p:nvPr/>
        </p:nvSpPr>
        <p:spPr>
          <a:xfrm>
            <a:off x="4629785" y="213995"/>
            <a:ext cx="341566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noProof="1">
                <a:ln w="22225">
                  <a:solidFill>
                    <a:srgbClr val="333399"/>
                  </a:solidFill>
                  <a:prstDash val="solid"/>
                </a:ln>
                <a:solidFill>
                  <a:srgbClr val="333399">
                    <a:lumMod val="40000"/>
                    <a:lumOff val="60000"/>
                  </a:srgbClr>
                </a:solidFill>
                <a:latin typeface="Comic Sans MS" panose="030F0702030302020204" pitchFamily="66" charset="0"/>
                <a:ea typeface="宋体" panose="02010600030101010101" pitchFamily="2" charset="-122"/>
                <a:cs typeface="Comic Sans MS" panose="030F0702030302020204" pitchFamily="66" charset="0"/>
              </a:rPr>
              <a:t>Exercises 4</a:t>
            </a:r>
            <a:endParaRPr lang="en-US" altLang="zh-CN" sz="4000" b="1" noProof="1">
              <a:ln w="22225">
                <a:solidFill>
                  <a:srgbClr val="333399"/>
                </a:solidFill>
                <a:prstDash val="solid"/>
              </a:ln>
              <a:solidFill>
                <a:srgbClr val="333399">
                  <a:lumMod val="40000"/>
                  <a:lumOff val="60000"/>
                </a:srgbClr>
              </a:solidFill>
              <a:latin typeface="Comic Sans MS" panose="030F0702030302020204" pitchFamily="66" charset="0"/>
              <a:ea typeface="宋体" panose="02010600030101010101" pitchFamily="2" charset="-122"/>
              <a:cs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48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48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48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48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48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48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777" grpId="0" bldLvl="0" animBg="1"/>
      <p:bldP spid="1048778" grpId="0" bldLvl="0" animBg="1"/>
      <p:bldP spid="1048779" grpId="0" bldLvl="0" animBg="1"/>
      <p:bldP spid="1048780" grpId="0" bldLvl="0" animBg="1"/>
      <p:bldP spid="1048781" grpId="0" bldLvl="0" animBg="1"/>
      <p:bldP spid="1048782" grpId="0" bldLvl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4" name="矩形: 圆角 12"/>
          <p:cNvSpPr/>
          <p:nvPr/>
        </p:nvSpPr>
        <p:spPr>
          <a:xfrm>
            <a:off x="0" y="-635"/>
            <a:ext cx="12191365" cy="6858000"/>
          </a:xfrm>
          <a:prstGeom prst="roundRect">
            <a:avLst>
              <a:gd name="adj" fmla="val 1406"/>
            </a:avLst>
          </a:prstGeom>
          <a:solidFill>
            <a:schemeClr val="bg1">
              <a:lumMod val="95000"/>
              <a:alpha val="7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48585" name="文本框 18"/>
          <p:cNvSpPr txBox="1">
            <a:spLocks noChangeArrowheads="1"/>
          </p:cNvSpPr>
          <p:nvPr/>
        </p:nvSpPr>
        <p:spPr bwMode="auto">
          <a:xfrm>
            <a:off x="2010093" y="655638"/>
            <a:ext cx="8425180" cy="68834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marR="0" defTabSz="914400">
              <a:buClrTx/>
              <a:buSzTx/>
              <a:buFontTx/>
              <a:buNone/>
            </a:pPr>
            <a:r>
              <a:rPr kumimoji="1" lang="zh-CN" altLang="en-US" sz="4000" kern="1200" cap="none" spc="0" normalizeH="0" baseline="0" noProof="0" dirty="0">
                <a:solidFill>
                  <a:srgbClr val="FFFF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必修三</a:t>
            </a:r>
            <a:r>
              <a:rPr kumimoji="1" lang="en-US" altLang="zh-CN" sz="4000" kern="1200" cap="none" spc="0" normalizeH="0" baseline="0" noProof="0" dirty="0">
                <a:solidFill>
                  <a:srgbClr val="FFFF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UNIT 3</a:t>
            </a:r>
            <a:r>
              <a:rPr kumimoji="1" lang="zh-CN" altLang="en-US" sz="4000" kern="1200" cap="none" spc="0" normalizeH="0" baseline="0" noProof="0" dirty="0">
                <a:solidFill>
                  <a:srgbClr val="FFFF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　</a:t>
            </a:r>
            <a:r>
              <a:rPr kumimoji="1" lang="en-US" altLang="zh-CN" sz="4000" kern="1200" cap="none" spc="0" normalizeH="0" baseline="0" noProof="0" dirty="0">
                <a:solidFill>
                  <a:srgbClr val="FFFF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DIVERSE CULTURES</a:t>
            </a:r>
            <a:endParaRPr kumimoji="1" lang="en-US" altLang="zh-CN" sz="4000" kern="1200" cap="none" spc="0" normalizeH="0" baseline="0" noProof="0" dirty="0">
              <a:solidFill>
                <a:srgbClr val="FFFF00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1048586" name="文本框 18"/>
          <p:cNvSpPr txBox="1">
            <a:spLocks noChangeArrowheads="1"/>
          </p:cNvSpPr>
          <p:nvPr/>
        </p:nvSpPr>
        <p:spPr bwMode="auto">
          <a:xfrm>
            <a:off x="2588578" y="1542733"/>
            <a:ext cx="7108190" cy="25844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marR="0" algn="l" defTabSz="914400">
              <a:lnSpc>
                <a:spcPct val="150000"/>
              </a:lnSpc>
              <a:buClrTx/>
              <a:buSzTx/>
              <a:buFontTx/>
              <a:buNone/>
            </a:pPr>
            <a:r>
              <a:rPr lang="en-US" altLang="zh-CN" sz="3600" b="1" kern="1200" cap="none" spc="0" normalizeH="0" baseline="0" dirty="0">
                <a:solidFill>
                  <a:srgbClr val="008651"/>
                </a:solidFill>
                <a:latin typeface="Times New Roman" panose="02020603050405020304" pitchFamily="18" charset="0"/>
                <a:ea typeface="微软雅黑" panose="020B0503020204020204" charset="-122"/>
              </a:rPr>
              <a:t>Section Ⅲ　Discovering Structures</a:t>
            </a:r>
            <a:endParaRPr lang="en-US" altLang="zh-CN" sz="3600" b="1" kern="1200" cap="none" spc="0" normalizeH="0" baseline="0" dirty="0">
              <a:solidFill>
                <a:srgbClr val="008651"/>
              </a:solidFill>
              <a:latin typeface="Times New Roman" panose="02020603050405020304" pitchFamily="18" charset="0"/>
              <a:ea typeface="微软雅黑" panose="020B0503020204020204" charset="-122"/>
            </a:endParaRPr>
          </a:p>
          <a:p>
            <a:pPr marR="0" algn="l" defTabSz="914400">
              <a:lnSpc>
                <a:spcPct val="150000"/>
              </a:lnSpc>
              <a:buClrTx/>
              <a:buSzTx/>
              <a:buFontTx/>
              <a:buNone/>
            </a:pPr>
            <a:r>
              <a:rPr lang="en-US" altLang="zh-CN" sz="3600" b="1" kern="1200" cap="none" spc="0" normalizeH="0" baseline="0" dirty="0">
                <a:solidFill>
                  <a:srgbClr val="008651"/>
                </a:solidFill>
                <a:latin typeface="Times New Roman" panose="02020603050405020304" pitchFamily="18" charset="0"/>
                <a:ea typeface="微软雅黑" panose="020B0503020204020204" charset="-122"/>
              </a:rPr>
              <a:t>      Understand the use of </a:t>
            </a:r>
            <a:r>
              <a:rPr lang="en-US" altLang="zh-CN" sz="3600" b="1" dirty="0">
                <a:solidFill>
                  <a:srgbClr val="008651"/>
                </a:solidFill>
                <a:latin typeface="Times New Roman" panose="02020603050405020304" pitchFamily="18" charset="0"/>
                <a:ea typeface="微软雅黑" panose="020B0503020204020204" charset="-122"/>
                <a:sym typeface="宋体" panose="02010600030101010101" pitchFamily="2" charset="-122"/>
              </a:rPr>
              <a:t>ellipsis</a:t>
            </a:r>
            <a:endParaRPr lang="en-US" altLang="zh-CN" sz="3600" b="1" kern="1200" cap="none" spc="0" normalizeH="0" baseline="0" dirty="0">
              <a:solidFill>
                <a:srgbClr val="008651"/>
              </a:solidFill>
              <a:latin typeface="Times New Roman" panose="02020603050405020304" pitchFamily="18" charset="0"/>
              <a:ea typeface="微软雅黑" panose="020B0503020204020204" charset="-122"/>
            </a:endParaRPr>
          </a:p>
          <a:p>
            <a:pPr marR="0" defTabSz="914400">
              <a:lnSpc>
                <a:spcPct val="150000"/>
              </a:lnSpc>
              <a:buClrTx/>
              <a:buSzTx/>
              <a:buFontTx/>
              <a:buNone/>
            </a:pPr>
            <a:endParaRPr lang="en-US" altLang="zh-CN" sz="3600" b="1" kern="1200" cap="none" spc="0" normalizeH="0" baseline="0" dirty="0">
              <a:solidFill>
                <a:srgbClr val="008651"/>
              </a:solidFill>
              <a:latin typeface="Times New Roman" panose="02020603050405020304" pitchFamily="18" charset="0"/>
              <a:ea typeface="微软雅黑" panose="020B0503020204020204" charset="-122"/>
            </a:endParaRPr>
          </a:p>
        </p:txBody>
      </p:sp>
      <p:pic>
        <p:nvPicPr>
          <p:cNvPr id="2097152" name="图片 99"/>
          <p:cNvPicPr/>
          <p:nvPr>
            <p:custDataLst>
              <p:tags r:id="rId1"/>
            </p:custDataLst>
          </p:nvPr>
        </p:nvPicPr>
        <p:blipFill>
          <a:blip r:embed="rId2" r:link="rId3"/>
          <a:stretch>
            <a:fillRect/>
          </a:stretch>
        </p:blipFill>
        <p:spPr>
          <a:xfrm>
            <a:off x="264160" y="3860165"/>
            <a:ext cx="3994150" cy="281749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97153" name="图片 100"/>
          <p:cNvPicPr/>
          <p:nvPr>
            <p:custDataLst>
              <p:tags r:id="rId4"/>
            </p:custDataLst>
          </p:nvPr>
        </p:nvPicPr>
        <p:blipFill>
          <a:blip r:embed="rId5" r:link="rId6"/>
          <a:stretch>
            <a:fillRect/>
          </a:stretch>
        </p:blipFill>
        <p:spPr>
          <a:xfrm>
            <a:off x="4440555" y="3860165"/>
            <a:ext cx="3918585" cy="281559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97154" name="图片 101"/>
          <p:cNvPicPr/>
          <p:nvPr>
            <p:custDataLst>
              <p:tags r:id="rId7"/>
            </p:custDataLst>
          </p:nvPr>
        </p:nvPicPr>
        <p:blipFill>
          <a:blip r:embed="rId8" r:link="rId9"/>
          <a:stretch>
            <a:fillRect/>
          </a:stretch>
        </p:blipFill>
        <p:spPr>
          <a:xfrm>
            <a:off x="8545195" y="3860165"/>
            <a:ext cx="3282315" cy="268478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485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485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48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48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87" name="文本框 7"/>
          <p:cNvSpPr txBox="1"/>
          <p:nvPr/>
        </p:nvSpPr>
        <p:spPr>
          <a:xfrm>
            <a:off x="52388" y="546100"/>
            <a:ext cx="11914187" cy="61706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marL="1441450" indent="-1346200" algn="just" eaLnBrk="0" hangingPunct="0">
              <a:spcAft>
                <a:spcPts val="1800"/>
              </a:spcAft>
            </a:pPr>
            <a:r>
              <a:rPr lang="en-US" altLang="zh-CN" sz="3200" b="1" dirty="0">
                <a:latin typeface="Times New Roman" panose="02020603050405020304" pitchFamily="18" charset="0"/>
                <a:ea typeface="思源黑体 CN Heavy" pitchFamily="34" charset="-122"/>
                <a:sym typeface="宋体" panose="02010600030101010101" pitchFamily="2" charset="-122"/>
              </a:rPr>
              <a:t>Linlin: Well, have you ever heard of the Chinese novel </a:t>
            </a:r>
            <a:r>
              <a:rPr lang="en-US" altLang="zh-CN" sz="3200" b="1" i="1" dirty="0">
                <a:latin typeface="Times New Roman" panose="02020603050405020304" pitchFamily="18" charset="0"/>
                <a:ea typeface="思源黑体 CN Heavy" pitchFamily="34" charset="-122"/>
                <a:sym typeface="宋体" panose="02010600030101010101" pitchFamily="2" charset="-122"/>
              </a:rPr>
              <a:t>Journey to the West</a:t>
            </a:r>
            <a:r>
              <a:rPr lang="en-US" altLang="zh-CN" sz="3200" b="1" dirty="0">
                <a:latin typeface="Times New Roman" panose="02020603050405020304" pitchFamily="18" charset="0"/>
                <a:ea typeface="思源黑体 CN Heavy" pitchFamily="34" charset="-122"/>
                <a:sym typeface="宋体" panose="02010600030101010101" pitchFamily="2" charset="-122"/>
              </a:rPr>
              <a:t>?</a:t>
            </a:r>
            <a:endParaRPr lang="en-US" altLang="zh-CN" sz="3200" b="1" dirty="0">
              <a:latin typeface="Times New Roman" panose="02020603050405020304" pitchFamily="18" charset="0"/>
              <a:ea typeface="思源黑体 CN Heavy" pitchFamily="34" charset="-122"/>
              <a:sym typeface="宋体" panose="02010600030101010101" pitchFamily="2" charset="-122"/>
            </a:endParaRPr>
          </a:p>
          <a:p>
            <a:pPr marL="1441450" indent="-1346200" algn="just" eaLnBrk="0" hangingPunct="0">
              <a:spcAft>
                <a:spcPts val="1800"/>
              </a:spcAft>
            </a:pPr>
            <a:r>
              <a:rPr lang="en-US" altLang="zh-CN" sz="3200" b="1" dirty="0">
                <a:latin typeface="Times New Roman" panose="02020603050405020304" pitchFamily="18" charset="0"/>
                <a:ea typeface="思源黑体 CN Heavy" pitchFamily="34" charset="-122"/>
                <a:sym typeface="宋体" panose="02010600030101010101" pitchFamily="2" charset="-122"/>
              </a:rPr>
              <a:t>Justin: Yes, I have. Why?</a:t>
            </a:r>
            <a:endParaRPr lang="en-US" altLang="zh-CN" sz="3200" b="1" dirty="0">
              <a:latin typeface="Times New Roman" panose="02020603050405020304" pitchFamily="18" charset="0"/>
              <a:ea typeface="思源黑体 CN Heavy" pitchFamily="34" charset="-122"/>
              <a:sym typeface="宋体" panose="02010600030101010101" pitchFamily="2" charset="-122"/>
            </a:endParaRPr>
          </a:p>
          <a:p>
            <a:pPr marL="1441450" indent="-1346200" algn="just" eaLnBrk="0" hangingPunct="0">
              <a:spcAft>
                <a:spcPts val="1800"/>
              </a:spcAft>
            </a:pPr>
            <a:r>
              <a:rPr lang="en-US" altLang="zh-CN" sz="3200" b="1" dirty="0">
                <a:latin typeface="Times New Roman" panose="02020603050405020304" pitchFamily="18" charset="0"/>
                <a:ea typeface="思源黑体 CN Heavy" pitchFamily="34" charset="-122"/>
                <a:sym typeface="宋体" panose="02010600030101010101" pitchFamily="2" charset="-122"/>
              </a:rPr>
              <a:t>Linlin: In the back of the waterfall, you wil find a cave, which is the home of the Monkey King.</a:t>
            </a:r>
            <a:endParaRPr lang="en-US" altLang="zh-CN" sz="3200" b="1" dirty="0">
              <a:latin typeface="Times New Roman" panose="02020603050405020304" pitchFamily="18" charset="0"/>
              <a:ea typeface="思源黑体 CN Heavy" pitchFamily="34" charset="-122"/>
              <a:sym typeface="宋体" panose="02010600030101010101" pitchFamily="2" charset="-122"/>
            </a:endParaRPr>
          </a:p>
          <a:p>
            <a:pPr marL="1441450" indent="-1346200" algn="just" eaLnBrk="0" hangingPunct="0">
              <a:spcAft>
                <a:spcPts val="1800"/>
              </a:spcAft>
            </a:pPr>
            <a:r>
              <a:rPr lang="en-US" altLang="zh-CN" sz="3200" b="1" dirty="0">
                <a:latin typeface="Times New Roman" panose="02020603050405020304" pitchFamily="18" charset="0"/>
                <a:ea typeface="思源黑体 CN Heavy" pitchFamily="34" charset="-122"/>
                <a:sym typeface="宋体" panose="02010600030101010101" pitchFamily="2" charset="-122"/>
              </a:rPr>
              <a:t>Justin: Really? Cool! I'll definitely check it out.</a:t>
            </a:r>
            <a:endParaRPr lang="en-US" altLang="zh-CN" sz="3200" b="1" dirty="0">
              <a:latin typeface="Times New Roman" panose="02020603050405020304" pitchFamily="18" charset="0"/>
              <a:ea typeface="思源黑体 CN Heavy" pitchFamily="34" charset="-122"/>
              <a:sym typeface="宋体" panose="02010600030101010101" pitchFamily="2" charset="-122"/>
            </a:endParaRPr>
          </a:p>
          <a:p>
            <a:pPr marL="1441450" indent="-1346200" algn="just" eaLnBrk="0" hangingPunct="0">
              <a:spcAft>
                <a:spcPts val="1800"/>
              </a:spcAft>
            </a:pPr>
            <a:r>
              <a:rPr lang="en-US" altLang="zh-CN" sz="3200" b="1" dirty="0">
                <a:latin typeface="Times New Roman" panose="02020603050405020304" pitchFamily="18" charset="0"/>
                <a:ea typeface="思源黑体 CN Heavy" pitchFamily="34" charset="-122"/>
                <a:sym typeface="宋体" panose="02010600030101010101" pitchFamily="2" charset="-122"/>
              </a:rPr>
              <a:t>Linlin: And I strongly recommend the ethnic minority villages. You'll find Chinese culture is much more diverse than you thought.</a:t>
            </a:r>
            <a:endParaRPr lang="en-US" altLang="zh-CN" sz="3200" b="1" dirty="0">
              <a:latin typeface="Times New Roman" panose="02020603050405020304" pitchFamily="18" charset="0"/>
              <a:ea typeface="思源黑体 CN Heavy" pitchFamily="34" charset="-122"/>
              <a:sym typeface="宋体" panose="02010600030101010101" pitchFamily="2" charset="-122"/>
            </a:endParaRPr>
          </a:p>
          <a:p>
            <a:pPr marL="1441450" indent="-1346200" algn="just" eaLnBrk="0" hangingPunct="0">
              <a:spcAft>
                <a:spcPts val="1800"/>
              </a:spcAft>
            </a:pPr>
            <a:r>
              <a:rPr lang="en-US" altLang="zh-CN" sz="3200" b="1" dirty="0">
                <a:latin typeface="Times New Roman" panose="02020603050405020304" pitchFamily="18" charset="0"/>
                <a:ea typeface="思源黑体 CN Heavy" pitchFamily="34" charset="-122"/>
                <a:sym typeface="宋体" panose="02010600030101010101" pitchFamily="2" charset="-122"/>
              </a:rPr>
              <a:t>Justin: Sounds great, thanks!</a:t>
            </a:r>
            <a:endParaRPr lang="en-US" altLang="zh-CN" sz="3200" b="1" dirty="0">
              <a:latin typeface="Times New Roman" panose="02020603050405020304" pitchFamily="18" charset="0"/>
              <a:ea typeface="思源黑体 CN Heavy" pitchFamily="34" charset="-122"/>
              <a:sym typeface="宋体" panose="02010600030101010101" pitchFamily="2" charset="-122"/>
            </a:endParaRPr>
          </a:p>
        </p:txBody>
      </p:sp>
      <p:sp>
        <p:nvSpPr>
          <p:cNvPr id="1048788" name="标注: 下箭头 14"/>
          <p:cNvSpPr/>
          <p:nvPr/>
        </p:nvSpPr>
        <p:spPr>
          <a:xfrm>
            <a:off x="1163638" y="219075"/>
            <a:ext cx="4303713" cy="1784350"/>
          </a:xfrm>
          <a:prstGeom prst="downArrowCallout">
            <a:avLst>
              <a:gd name="adj1" fmla="val 15258"/>
              <a:gd name="adj2" fmla="val 16417"/>
              <a:gd name="adj3" fmla="val 25000"/>
              <a:gd name="adj4" fmla="val 64182"/>
            </a:avLst>
          </a:prstGeom>
          <a:solidFill>
            <a:srgbClr val="EDFFF8"/>
          </a:solidFill>
          <a:ln w="19050">
            <a:solidFill>
              <a:srgbClr val="0086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EF750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heard of the Chinese novel 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EF750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Journey to the West.</a:t>
            </a:r>
            <a:endParaRPr kumimoji="0" lang="en-GB" sz="2800" b="1" i="1" u="none" strike="noStrike" kern="1200" cap="none" spc="0" normalizeH="0" baseline="0" noProof="0" dirty="0">
              <a:ln>
                <a:noFill/>
              </a:ln>
              <a:solidFill>
                <a:srgbClr val="EF750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48789" name="标注: 下箭头 18"/>
          <p:cNvSpPr/>
          <p:nvPr/>
        </p:nvSpPr>
        <p:spPr>
          <a:xfrm>
            <a:off x="758825" y="3152775"/>
            <a:ext cx="1347788" cy="796925"/>
          </a:xfrm>
          <a:prstGeom prst="downArrowCallout">
            <a:avLst>
              <a:gd name="adj1" fmla="val 12808"/>
              <a:gd name="adj2" fmla="val 14987"/>
              <a:gd name="adj3" fmla="val 25000"/>
              <a:gd name="adj4" fmla="val 65110"/>
            </a:avLst>
          </a:prstGeom>
          <a:solidFill>
            <a:srgbClr val="EDFFF8"/>
          </a:solidFill>
          <a:ln w="19050">
            <a:solidFill>
              <a:srgbClr val="0086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EF750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That’s</a:t>
            </a: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srgbClr val="EF750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48790" name="标注: 左箭头 19"/>
          <p:cNvSpPr/>
          <p:nvPr/>
        </p:nvSpPr>
        <p:spPr>
          <a:xfrm>
            <a:off x="4400550" y="1571625"/>
            <a:ext cx="4735513" cy="954088"/>
          </a:xfrm>
          <a:prstGeom prst="leftArrowCallout">
            <a:avLst>
              <a:gd name="adj1" fmla="val 22096"/>
              <a:gd name="adj2" fmla="val 17740"/>
              <a:gd name="adj3" fmla="val 25000"/>
              <a:gd name="adj4" fmla="val 91750"/>
            </a:avLst>
          </a:prstGeom>
          <a:solidFill>
            <a:srgbClr val="EDFFF8"/>
          </a:solidFill>
          <a:ln w="19050">
            <a:solidFill>
              <a:srgbClr val="0086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EF750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do you ask if I have heard of the novel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EF750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48791" name="标注: 下箭头 16"/>
          <p:cNvSpPr/>
          <p:nvPr/>
        </p:nvSpPr>
        <p:spPr>
          <a:xfrm>
            <a:off x="3624263" y="2028825"/>
            <a:ext cx="2471738" cy="795338"/>
          </a:xfrm>
          <a:prstGeom prst="downArrowCallout">
            <a:avLst>
              <a:gd name="adj1" fmla="val 12808"/>
              <a:gd name="adj2" fmla="val 14987"/>
              <a:gd name="adj3" fmla="val 25000"/>
              <a:gd name="adj4" fmla="val 65110"/>
            </a:avLst>
          </a:prstGeom>
          <a:solidFill>
            <a:srgbClr val="EDFFF8"/>
          </a:solidFill>
          <a:ln w="19050">
            <a:solidFill>
              <a:srgbClr val="0086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EF750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Huangguoshu</a:t>
            </a: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srgbClr val="EF750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48792" name="标注: 下箭头 17"/>
          <p:cNvSpPr/>
          <p:nvPr/>
        </p:nvSpPr>
        <p:spPr>
          <a:xfrm>
            <a:off x="4460875" y="2527300"/>
            <a:ext cx="4614863" cy="796925"/>
          </a:xfrm>
          <a:prstGeom prst="downArrowCallout">
            <a:avLst>
              <a:gd name="adj1" fmla="val 12808"/>
              <a:gd name="adj2" fmla="val 14987"/>
              <a:gd name="adj3" fmla="val 25000"/>
              <a:gd name="adj4" fmla="val 65110"/>
            </a:avLst>
          </a:prstGeom>
          <a:solidFill>
            <a:srgbClr val="EDFFF8"/>
          </a:solidFill>
          <a:ln w="19050">
            <a:solidFill>
              <a:srgbClr val="0086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EF750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from 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EF750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Journey to the West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EF750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srgbClr val="EF750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48793" name="标注: 下箭头 10"/>
          <p:cNvSpPr/>
          <p:nvPr/>
        </p:nvSpPr>
        <p:spPr>
          <a:xfrm>
            <a:off x="2165350" y="3133725"/>
            <a:ext cx="862013" cy="795338"/>
          </a:xfrm>
          <a:prstGeom prst="downArrowCallout">
            <a:avLst>
              <a:gd name="adj1" fmla="val 12808"/>
              <a:gd name="adj2" fmla="val 14987"/>
              <a:gd name="adj3" fmla="val 25000"/>
              <a:gd name="adj4" fmla="val 65110"/>
            </a:avLst>
          </a:prstGeom>
          <a:solidFill>
            <a:srgbClr val="EDFFF8"/>
          </a:solidFill>
          <a:ln w="19050">
            <a:solidFill>
              <a:srgbClr val="0086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EF750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true</a:t>
            </a: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srgbClr val="EF750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48794" name="标注: 上箭头 11"/>
          <p:cNvSpPr/>
          <p:nvPr/>
        </p:nvSpPr>
        <p:spPr>
          <a:xfrm>
            <a:off x="2454275" y="3959225"/>
            <a:ext cx="862013" cy="801688"/>
          </a:xfrm>
          <a:prstGeom prst="upArrowCallout">
            <a:avLst>
              <a:gd name="adj1" fmla="val 18086"/>
              <a:gd name="adj2" fmla="val 25000"/>
              <a:gd name="adj3" fmla="val 25000"/>
              <a:gd name="adj4" fmla="val 64977"/>
            </a:avLst>
          </a:prstGeom>
          <a:solidFill>
            <a:srgbClr val="EDFFF8"/>
          </a:solidFill>
          <a:ln w="19050">
            <a:solidFill>
              <a:srgbClr val="0086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EF750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it’s</a:t>
            </a: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srgbClr val="EF750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48795" name="标注: 下箭头 13"/>
          <p:cNvSpPr/>
          <p:nvPr/>
        </p:nvSpPr>
        <p:spPr>
          <a:xfrm>
            <a:off x="10671175" y="2266950"/>
            <a:ext cx="1522413" cy="2324100"/>
          </a:xfrm>
          <a:prstGeom prst="downArrowCallout">
            <a:avLst>
              <a:gd name="adj1" fmla="val 12808"/>
              <a:gd name="adj2" fmla="val 12466"/>
              <a:gd name="adj3" fmla="val 19118"/>
              <a:gd name="adj4" fmla="val 74046"/>
            </a:avLst>
          </a:prstGeom>
          <a:solidFill>
            <a:srgbClr val="EDFFF8"/>
          </a:solidFill>
          <a:ln w="19050">
            <a:solidFill>
              <a:srgbClr val="0086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EF750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on your trip to Guizhou Province</a:t>
            </a: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srgbClr val="EF750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48796" name="标注: 下箭头 20"/>
          <p:cNvSpPr/>
          <p:nvPr/>
        </p:nvSpPr>
        <p:spPr>
          <a:xfrm>
            <a:off x="2325688" y="4879975"/>
            <a:ext cx="1228725" cy="795338"/>
          </a:xfrm>
          <a:prstGeom prst="downArrowCallout">
            <a:avLst>
              <a:gd name="adj1" fmla="val 12808"/>
              <a:gd name="adj2" fmla="val 14987"/>
              <a:gd name="adj3" fmla="val 25000"/>
              <a:gd name="adj4" fmla="val 65110"/>
            </a:avLst>
          </a:prstGeom>
          <a:solidFill>
            <a:srgbClr val="EDFFF8"/>
          </a:solidFill>
          <a:ln w="19050">
            <a:solidFill>
              <a:srgbClr val="0086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EF750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it was</a:t>
            </a: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srgbClr val="EF750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48797" name="标注: 下箭头 21"/>
          <p:cNvSpPr/>
          <p:nvPr/>
        </p:nvSpPr>
        <p:spPr>
          <a:xfrm>
            <a:off x="758825" y="5514975"/>
            <a:ext cx="1347788" cy="796925"/>
          </a:xfrm>
          <a:prstGeom prst="downArrowCallout">
            <a:avLst>
              <a:gd name="adj1" fmla="val 12808"/>
              <a:gd name="adj2" fmla="val 14987"/>
              <a:gd name="adj3" fmla="val 25000"/>
              <a:gd name="adj4" fmla="val 65110"/>
            </a:avLst>
          </a:prstGeom>
          <a:solidFill>
            <a:srgbClr val="EDFFF8"/>
          </a:solidFill>
          <a:ln w="19050">
            <a:solidFill>
              <a:srgbClr val="0086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EF750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EF750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his all</a:t>
            </a: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srgbClr val="EF750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48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48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48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48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48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48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48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048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048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048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788" grpId="0" bldLvl="0" animBg="1"/>
      <p:bldP spid="1048789" grpId="0" bldLvl="0" animBg="1"/>
      <p:bldP spid="1048790" grpId="0" bldLvl="0" animBg="1"/>
      <p:bldP spid="1048791" grpId="0" bldLvl="0" animBg="1"/>
      <p:bldP spid="1048792" grpId="0" bldLvl="0" animBg="1"/>
      <p:bldP spid="1048793" grpId="0" bldLvl="0" animBg="1"/>
      <p:bldP spid="1048794" grpId="0" bldLvl="0" animBg="1"/>
      <p:bldP spid="1048795" grpId="0" bldLvl="0" animBg="1"/>
      <p:bldP spid="1048796" grpId="0" bldLvl="0" animBg="1"/>
      <p:bldP spid="1048797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5" name="矩形: 圆角 19"/>
          <p:cNvSpPr/>
          <p:nvPr/>
        </p:nvSpPr>
        <p:spPr>
          <a:xfrm>
            <a:off x="370205" y="878205"/>
            <a:ext cx="11417300" cy="5612130"/>
          </a:xfrm>
          <a:prstGeom prst="roundRect">
            <a:avLst>
              <a:gd name="adj" fmla="val 0"/>
            </a:avLst>
          </a:prstGeom>
          <a:solidFill>
            <a:srgbClr val="EDFF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48596" name="副标题 4098"/>
          <p:cNvSpPr>
            <a:spLocks noGrp="1"/>
          </p:cNvSpPr>
          <p:nvPr>
            <p:ph type="subTitle" idx="1"/>
          </p:nvPr>
        </p:nvSpPr>
        <p:spPr>
          <a:xfrm>
            <a:off x="5791200" y="1167130"/>
            <a:ext cx="6400800" cy="5989955"/>
          </a:xfrm>
        </p:spPr>
        <p:txBody>
          <a:bodyPr>
            <a:normAutofit fontScale="48571" lnSpcReduction="20000"/>
          </a:bodyPr>
          <a:lstStyle/>
          <a:p>
            <a:pPr algn="l" defTabSz="914400">
              <a:lnSpc>
                <a:spcPct val="80000"/>
              </a:lnSpc>
              <a:buClrTx/>
              <a:buSzTx/>
              <a:buFontTx/>
            </a:pPr>
            <a:r>
              <a:rPr lang="en-US" altLang="zh-CN" sz="11200" b="1" i="1" kern="1200" baseline="0">
                <a:latin typeface="Times New Roman" panose="02020603050405020304" pitchFamily="18" charset="0"/>
                <a:ea typeface="宋体" panose="02010600030101010101" pitchFamily="2" charset="-122"/>
              </a:rPr>
              <a:t>Pardon?</a:t>
            </a:r>
            <a:endParaRPr lang="en-US" altLang="zh-CN" sz="11200" b="1" i="1" kern="1200" baseline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algn="l" defTabSz="914400">
              <a:lnSpc>
                <a:spcPct val="80000"/>
              </a:lnSpc>
              <a:buClrTx/>
              <a:buSzTx/>
              <a:buFontTx/>
            </a:pPr>
            <a:r>
              <a:rPr lang="en-US" altLang="zh-CN" sz="11200" b="1" i="1" kern="1200" baseline="0">
                <a:latin typeface="Times New Roman" panose="02020603050405020304" pitchFamily="18" charset="0"/>
                <a:ea typeface="宋体" panose="02010600030101010101" pitchFamily="2" charset="-122"/>
              </a:rPr>
              <a:t>Haven’t seen you for ages.</a:t>
            </a:r>
            <a:endParaRPr lang="en-US" altLang="zh-CN" sz="11200" b="1" i="1" kern="1200" baseline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algn="l" defTabSz="914400">
              <a:lnSpc>
                <a:spcPct val="80000"/>
              </a:lnSpc>
              <a:buClrTx/>
              <a:buSzTx/>
              <a:buFontTx/>
            </a:pPr>
            <a:r>
              <a:rPr lang="en-US" altLang="zh-CN" sz="11200" b="1" i="1" kern="1200" baseline="0">
                <a:latin typeface="Times New Roman" panose="02020603050405020304" pitchFamily="18" charset="0"/>
                <a:ea typeface="宋体" panose="02010600030101010101" pitchFamily="2" charset="-122"/>
              </a:rPr>
              <a:t>Sorry to hear that.</a:t>
            </a:r>
            <a:endParaRPr lang="en-US" altLang="zh-CN" sz="11200" b="1" i="1" kern="1200" baseline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algn="l" defTabSz="914400">
              <a:lnSpc>
                <a:spcPct val="80000"/>
              </a:lnSpc>
              <a:buClrTx/>
              <a:buSzTx/>
              <a:buFontTx/>
            </a:pPr>
            <a:r>
              <a:rPr lang="en-US" altLang="zh-CN" sz="11200" b="1" i="1" kern="1200" baseline="0">
                <a:latin typeface="Times New Roman" panose="02020603050405020304" pitchFamily="18" charset="0"/>
                <a:ea typeface="宋体" panose="02010600030101010101" pitchFamily="2" charset="-122"/>
              </a:rPr>
              <a:t>Coming swimming?</a:t>
            </a:r>
            <a:endParaRPr lang="en-US" altLang="zh-CN" sz="11200" b="1" i="1" kern="1200" baseline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algn="l" defTabSz="914400">
              <a:lnSpc>
                <a:spcPct val="80000"/>
              </a:lnSpc>
              <a:buClrTx/>
              <a:buSzTx/>
              <a:buFontTx/>
            </a:pPr>
            <a:r>
              <a:rPr lang="en-US" altLang="zh-CN" sz="11200" b="1" i="1" kern="1200" baseline="0">
                <a:latin typeface="Times New Roman" panose="02020603050405020304" pitchFamily="18" charset="0"/>
                <a:ea typeface="宋体" panose="02010600030101010101" pitchFamily="2" charset="-122"/>
              </a:rPr>
              <a:t>More tea?</a:t>
            </a:r>
            <a:endParaRPr lang="en-US" altLang="zh-CN" sz="11200" b="1" i="1" kern="1200" baseline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algn="l" defTabSz="914400">
              <a:lnSpc>
                <a:spcPct val="80000"/>
              </a:lnSpc>
              <a:buClrTx/>
              <a:buSzTx/>
              <a:buFontTx/>
            </a:pPr>
            <a:r>
              <a:rPr lang="en-US" altLang="zh-CN" sz="11200" b="1" i="1" kern="1200" baseline="0">
                <a:latin typeface="Times New Roman" panose="02020603050405020304" pitchFamily="18" charset="0"/>
                <a:ea typeface="宋体" panose="02010600030101010101" pitchFamily="2" charset="-122"/>
              </a:rPr>
              <a:t>Doesn’t matter.</a:t>
            </a:r>
            <a:endParaRPr lang="en-US" altLang="zh-CN" sz="11200" b="1" i="1" kern="1200" baseline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algn="l" defTabSz="914400">
              <a:lnSpc>
                <a:spcPct val="80000"/>
              </a:lnSpc>
              <a:buClrTx/>
              <a:buSzTx/>
              <a:buFontTx/>
            </a:pPr>
            <a:r>
              <a:rPr lang="en-US" altLang="zh-CN" sz="11200" b="1" i="1" kern="1200" baseline="0">
                <a:latin typeface="Times New Roman" panose="02020603050405020304" pitchFamily="18" charset="0"/>
                <a:ea typeface="宋体" panose="02010600030101010101" pitchFamily="2" charset="-122"/>
              </a:rPr>
              <a:t>Pity you couldn’t come.</a:t>
            </a:r>
            <a:endParaRPr lang="en-US" altLang="zh-CN" sz="11200" b="1" i="1" kern="1200" baseline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algn="l" defTabSz="914400">
              <a:lnSpc>
                <a:spcPct val="80000"/>
              </a:lnSpc>
              <a:buClrTx/>
              <a:buSzTx/>
              <a:buFontTx/>
            </a:pPr>
            <a:r>
              <a:rPr lang="en-US" altLang="zh-CN" sz="11200" b="1" i="1" kern="1200" baseline="0">
                <a:latin typeface="Times New Roman" panose="02020603050405020304" pitchFamily="18" charset="0"/>
                <a:ea typeface="宋体" panose="02010600030101010101" pitchFamily="2" charset="-122"/>
              </a:rPr>
              <a:t>Sounds fine to me</a:t>
            </a:r>
            <a:r>
              <a:rPr lang="en-US" altLang="zh-CN" sz="11200" kern="1200" baseline="0">
                <a:latin typeface="Arial" panose="020B0604020202020204" pitchFamily="34" charset="0"/>
                <a:ea typeface="宋体" panose="02010600030101010101" pitchFamily="2" charset="-122"/>
              </a:rPr>
              <a:t>.</a:t>
            </a:r>
            <a:endParaRPr lang="en-US" altLang="zh-CN" sz="11200" kern="1200" baseline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2097155" name="图片 3"/>
          <p:cNvPicPr/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117475" y="1167130"/>
            <a:ext cx="4469130" cy="1437005"/>
          </a:xfrm>
          <a:prstGeom prst="rect">
            <a:avLst/>
          </a:prstGeom>
        </p:spPr>
      </p:pic>
      <p:pic>
        <p:nvPicPr>
          <p:cNvPr id="2097156" name="图片 4"/>
          <p:cNvPicPr/>
          <p:nvPr/>
        </p:nvPicPr>
        <p:blipFill>
          <a:blip r:embed="rId3"/>
          <a:stretch>
            <a:fillRect/>
          </a:stretch>
        </p:blipFill>
        <p:spPr>
          <a:xfrm>
            <a:off x="817245" y="5086350"/>
            <a:ext cx="3492500" cy="1771650"/>
          </a:xfrm>
          <a:prstGeom prst="rect">
            <a:avLst/>
          </a:prstGeom>
        </p:spPr>
      </p:pic>
      <p:sp>
        <p:nvSpPr>
          <p:cNvPr id="1048597" name="矩形 6"/>
          <p:cNvSpPr>
            <a:spLocks noChangeArrowheads="1"/>
          </p:cNvSpPr>
          <p:nvPr/>
        </p:nvSpPr>
        <p:spPr bwMode="auto">
          <a:xfrm>
            <a:off x="2923540" y="76835"/>
            <a:ext cx="6730365" cy="1798298"/>
          </a:xfrm>
          <a:prstGeom prst="rect">
            <a:avLst/>
          </a:prstGeom>
          <a:noFill/>
          <a:ln>
            <a:noFill/>
          </a:ln>
        </p:spPr>
        <p:txBody>
          <a:bodyPr wrap="square" lIns="45699" tIns="22849" rIns="45699" bIns="22849">
            <a:spAutoFit/>
          </a:bodyPr>
          <a:lstStyle/>
          <a:p>
            <a:pPr algn="ctr"/>
            <a:r>
              <a:rPr lang="en-US" altLang="zh-CN" sz="4800" b="1">
                <a:solidFill>
                  <a:srgbClr val="C00000"/>
                </a:solidFill>
                <a:latin typeface="Microsoft Himalaya" panose="01010100010101010101" charset="0"/>
                <a:ea typeface="宋体" panose="02010600030101010101" pitchFamily="2" charset="-122"/>
                <a:cs typeface="Microsoft Himalaya" panose="01010100010101010101" charset="0"/>
                <a:sym typeface="宋体" panose="02010600030101010101" pitchFamily="2" charset="-122"/>
              </a:rPr>
              <a:t>Lead in——Ellipsis in our daily life </a:t>
            </a:r>
            <a:endParaRPr lang="en-US" altLang="zh-CN" sz="4800" b="1">
              <a:solidFill>
                <a:srgbClr val="C00000"/>
              </a:solidFill>
              <a:latin typeface="Microsoft Himalaya" panose="01010100010101010101" charset="0"/>
              <a:ea typeface="宋体" panose="02010600030101010101" pitchFamily="2" charset="-122"/>
              <a:cs typeface="Microsoft Himalaya" panose="01010100010101010101" charset="0"/>
              <a:sym typeface="宋体" panose="02010600030101010101" pitchFamily="2" charset="-122"/>
            </a:endParaRPr>
          </a:p>
          <a:p>
            <a:pPr algn="ctr"/>
            <a:endParaRPr lang="zh-CN" altLang="en-US" sz="2000" b="1">
              <a:solidFill>
                <a:srgbClr val="993300"/>
              </a:solidFill>
              <a:latin typeface="Times New Roman" panose="02020603050405020304" pitchFamily="18" charset="0"/>
              <a:ea typeface="隶书" panose="020105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3" name="矩形: 圆角 19"/>
          <p:cNvSpPr/>
          <p:nvPr/>
        </p:nvSpPr>
        <p:spPr>
          <a:xfrm>
            <a:off x="0" y="0"/>
            <a:ext cx="12124055" cy="6769735"/>
          </a:xfrm>
          <a:prstGeom prst="roundRect">
            <a:avLst>
              <a:gd name="adj" fmla="val 0"/>
            </a:avLst>
          </a:prstGeom>
          <a:solidFill>
            <a:srgbClr val="EDFF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48604" name="矩形 4"/>
          <p:cNvSpPr>
            <a:spLocks noChangeArrowheads="1"/>
          </p:cNvSpPr>
          <p:nvPr/>
        </p:nvSpPr>
        <p:spPr bwMode="auto">
          <a:xfrm>
            <a:off x="596265" y="1028700"/>
            <a:ext cx="12534900" cy="115824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zh-CN" sz="1800">
                <a:solidFill>
                  <a:srgbClr val="C00000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</a:t>
            </a:r>
            <a:r>
              <a:rPr lang="en-US" altLang="zh-CN" sz="3600">
                <a:solidFill>
                  <a:srgbClr val="C00000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  </a:t>
            </a:r>
            <a:r>
              <a:rPr lang="en-US" altLang="zh-CN" sz="3600">
                <a:latin typeface="Times New Roman" panose="02020603050405020304" pitchFamily="18" charset="0"/>
              </a:rPr>
              <a:t>And what a city</a:t>
            </a:r>
            <a:r>
              <a:rPr lang="en-US" altLang="zh-CN" sz="3600">
                <a:latin typeface="Times New Roman" panose="02020603050405020304" pitchFamily="18" charset="0"/>
                <a:cs typeface="Times New Roman" panose="02020603050405020304" pitchFamily="18" charset="0"/>
              </a:rPr>
              <a:t>—</a:t>
            </a:r>
            <a:r>
              <a:rPr lang="en-US" altLang="zh-CN" sz="3600">
                <a:latin typeface="Times New Roman" panose="02020603050405020304" pitchFamily="18" charset="0"/>
              </a:rPr>
              <a:t>a city that was able to rebuild itself after </a:t>
            </a:r>
            <a:endParaRPr lang="en-US" altLang="zh-CN" sz="3600">
              <a:latin typeface="Times New Roman" panose="02020603050405020304" pitchFamily="18" charset="0"/>
            </a:endParaRPr>
          </a:p>
          <a:p>
            <a:r>
              <a:rPr lang="en-US" altLang="zh-CN" sz="3600">
                <a:latin typeface="Times New Roman" panose="02020603050405020304" pitchFamily="18" charset="0"/>
              </a:rPr>
              <a:t> the earthquake that occurred in 1906.</a:t>
            </a:r>
            <a:endParaRPr lang="zh-CN" alt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48605" name="矩形 5"/>
          <p:cNvSpPr>
            <a:spLocks noChangeArrowheads="1"/>
          </p:cNvSpPr>
          <p:nvPr/>
        </p:nvSpPr>
        <p:spPr bwMode="auto">
          <a:xfrm>
            <a:off x="596265" y="2440940"/>
            <a:ext cx="9194800" cy="64516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zh-CN">
                <a:solidFill>
                  <a:srgbClr val="C00000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  </a:t>
            </a:r>
            <a:r>
              <a:rPr lang="en-US" altLang="zh-CN" sz="3600">
                <a:latin typeface="Times New Roman" panose="02020603050405020304" pitchFamily="18" charset="0"/>
              </a:rPr>
              <a:t>A real mix of cultures here!</a:t>
            </a:r>
            <a:endParaRPr lang="zh-CN" alt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48606" name="矩形 6"/>
          <p:cNvSpPr>
            <a:spLocks noChangeArrowheads="1"/>
          </p:cNvSpPr>
          <p:nvPr/>
        </p:nvSpPr>
        <p:spPr bwMode="auto">
          <a:xfrm>
            <a:off x="596265" y="3194685"/>
            <a:ext cx="10918190" cy="169163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zh-CN">
                <a:solidFill>
                  <a:srgbClr val="C00000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  </a:t>
            </a:r>
            <a:r>
              <a:rPr lang="en-US" altLang="zh-CN" sz="3600">
                <a:latin typeface="Times New Roman" panose="02020603050405020304" pitchFamily="18" charset="0"/>
              </a:rPr>
              <a:t>When these immigrants left their countries, they carried a bit of  home in their hearts,  and built a new home here.</a:t>
            </a:r>
            <a:endParaRPr lang="en-US" altLang="zh-CN" sz="3600">
              <a:latin typeface="Times New Roman" panose="02020603050405020304" pitchFamily="18" charset="0"/>
            </a:endParaRPr>
          </a:p>
        </p:txBody>
      </p:sp>
      <p:sp>
        <p:nvSpPr>
          <p:cNvPr id="1048607" name="矩形 7"/>
          <p:cNvSpPr>
            <a:spLocks noChangeArrowheads="1"/>
          </p:cNvSpPr>
          <p:nvPr/>
        </p:nvSpPr>
        <p:spPr bwMode="auto">
          <a:xfrm>
            <a:off x="690880" y="4215130"/>
            <a:ext cx="7707630" cy="64516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l">
              <a:buClrTx/>
              <a:buSzTx/>
              <a:buFontTx/>
            </a:pPr>
            <a:r>
              <a:rPr lang="en-US" altLang="zh-CN">
                <a:solidFill>
                  <a:srgbClr val="C00000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  </a:t>
            </a:r>
            <a:r>
              <a:rPr lang="en-US" altLang="zh-CN" sz="3600">
                <a:latin typeface="Times New Roman" panose="02020603050405020304" pitchFamily="18" charset="0"/>
              </a:rPr>
              <a:t>What great food!</a:t>
            </a:r>
            <a:endParaRPr lang="en-US" altLang="zh-CN" sz="3600">
              <a:latin typeface="Times New Roman" panose="02020603050405020304" pitchFamily="18" charset="0"/>
            </a:endParaRPr>
          </a:p>
        </p:txBody>
      </p:sp>
      <p:sp>
        <p:nvSpPr>
          <p:cNvPr id="1048608" name="矩形 8"/>
          <p:cNvSpPr>
            <a:spLocks noChangeArrowheads="1"/>
          </p:cNvSpPr>
          <p:nvPr/>
        </p:nvSpPr>
        <p:spPr bwMode="auto">
          <a:xfrm>
            <a:off x="690880" y="4958715"/>
            <a:ext cx="3902075" cy="64516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l">
              <a:buClrTx/>
              <a:buSzTx/>
              <a:buFontTx/>
            </a:pPr>
            <a:r>
              <a:rPr lang="en-US" altLang="zh-CN">
                <a:solidFill>
                  <a:srgbClr val="C00000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  </a:t>
            </a:r>
            <a:r>
              <a:rPr lang="en-US" altLang="zh-CN" sz="3600">
                <a:latin typeface="Times New Roman" panose="02020603050405020304" pitchFamily="18" charset="0"/>
              </a:rPr>
              <a:t>Can’t wait!</a:t>
            </a:r>
            <a:endParaRPr lang="en-US" altLang="zh-CN" sz="3600">
              <a:latin typeface="Times New Roman" panose="02020603050405020304" pitchFamily="18" charset="0"/>
            </a:endParaRPr>
          </a:p>
        </p:txBody>
      </p:sp>
      <p:sp>
        <p:nvSpPr>
          <p:cNvPr id="1048609" name="矩形 11"/>
          <p:cNvSpPr>
            <a:spLocks noChangeArrowheads="1"/>
          </p:cNvSpPr>
          <p:nvPr/>
        </p:nvSpPr>
        <p:spPr bwMode="auto">
          <a:xfrm rot="21059024">
            <a:off x="7186979" y="1732275"/>
            <a:ext cx="813435" cy="5835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none">
            <a:spAutoFit/>
          </a:bodyPr>
          <a:lstStyle/>
          <a:p>
            <a:r>
              <a:rPr lang="en-US" altLang="zh-CN" sz="3200" b="1">
                <a:solidFill>
                  <a:srgbClr val="FFFF00"/>
                </a:solidFill>
              </a:rPr>
              <a:t>adj.</a:t>
            </a:r>
            <a:endParaRPr lang="zh-CN" altLang="en-US" sz="3200" b="1">
              <a:solidFill>
                <a:srgbClr val="FFFF00"/>
              </a:solidFill>
            </a:endParaRPr>
          </a:p>
        </p:txBody>
      </p:sp>
      <p:grpSp>
        <p:nvGrpSpPr>
          <p:cNvPr id="44" name="组合 4"/>
          <p:cNvGrpSpPr/>
          <p:nvPr/>
        </p:nvGrpSpPr>
        <p:grpSpPr>
          <a:xfrm>
            <a:off x="8498205" y="1974215"/>
            <a:ext cx="3345181" cy="655320"/>
            <a:chOff x="9527641" y="4044237"/>
            <a:chExt cx="5544943" cy="1081546"/>
          </a:xfrm>
        </p:grpSpPr>
        <p:sp>
          <p:nvSpPr>
            <p:cNvPr id="1048610" name="线形标注 2 1"/>
            <p:cNvSpPr/>
            <p:nvPr/>
          </p:nvSpPr>
          <p:spPr>
            <a:xfrm>
              <a:off x="9527641" y="4044237"/>
              <a:ext cx="5275484" cy="1081546"/>
            </a:xfrm>
            <a:prstGeom prst="borderCallout2">
              <a:avLst>
                <a:gd name="adj1" fmla="val 13171"/>
                <a:gd name="adj2" fmla="val -8333"/>
                <a:gd name="adj3" fmla="val 85695"/>
                <a:gd name="adj4" fmla="val -8293"/>
                <a:gd name="adj5" fmla="val -32548"/>
                <a:gd name="adj6" fmla="val -162044"/>
              </a:avLst>
            </a:prstGeom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CN" altLang="en-US" sz="900"/>
            </a:p>
          </p:txBody>
        </p:sp>
        <p:sp>
          <p:nvSpPr>
            <p:cNvPr id="1048611" name="矩形 3"/>
            <p:cNvSpPr>
              <a:spLocks noChangeArrowheads="1"/>
            </p:cNvSpPr>
            <p:nvPr/>
          </p:nvSpPr>
          <p:spPr bwMode="auto">
            <a:xfrm>
              <a:off x="9708684" y="4044237"/>
              <a:ext cx="5363900" cy="9631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en-US" altLang="zh-CN" sz="3200">
                  <a:solidFill>
                    <a:srgbClr val="000000"/>
                  </a:solidFill>
                  <a:latin typeface="Times New Roman" panose="02020603050405020304" pitchFamily="18" charset="0"/>
                </a:rPr>
                <a:t>an </a:t>
              </a:r>
              <a:r>
                <a:rPr lang="en-US" altLang="zh-CN" sz="3200" b="1">
                  <a:solidFill>
                    <a:srgbClr val="C00000"/>
                  </a:solidFill>
                  <a:latin typeface="Times New Roman" panose="02020603050405020304" pitchFamily="18" charset="0"/>
                </a:rPr>
                <a:t>amazing </a:t>
              </a:r>
              <a:r>
                <a:rPr lang="en-US" altLang="zh-CN" sz="3200">
                  <a:solidFill>
                    <a:srgbClr val="000000"/>
                  </a:solidFill>
                  <a:latin typeface="Times New Roman" panose="02020603050405020304" pitchFamily="18" charset="0"/>
                </a:rPr>
                <a:t>city</a:t>
              </a:r>
              <a:endParaRPr lang="zh-CN" altLang="en-US" sz="3200"/>
            </a:p>
          </p:txBody>
        </p:sp>
      </p:grpSp>
      <p:grpSp>
        <p:nvGrpSpPr>
          <p:cNvPr id="45" name="组合 13"/>
          <p:cNvGrpSpPr/>
          <p:nvPr/>
        </p:nvGrpSpPr>
        <p:grpSpPr>
          <a:xfrm>
            <a:off x="3275330" y="2862580"/>
            <a:ext cx="1712595" cy="583565"/>
            <a:chOff x="1502470" y="4575966"/>
            <a:chExt cx="7619869" cy="1527374"/>
          </a:xfrm>
        </p:grpSpPr>
        <p:sp>
          <p:nvSpPr>
            <p:cNvPr id="1048612" name="线形标注 2 14"/>
            <p:cNvSpPr/>
            <p:nvPr/>
          </p:nvSpPr>
          <p:spPr>
            <a:xfrm>
              <a:off x="1502471" y="4665417"/>
              <a:ext cx="5065786" cy="1417682"/>
            </a:xfrm>
            <a:prstGeom prst="borderCallout2">
              <a:avLst>
                <a:gd name="adj1" fmla="val 13171"/>
                <a:gd name="adj2" fmla="val -8333"/>
                <a:gd name="adj3" fmla="val 85695"/>
                <a:gd name="adj4" fmla="val -8293"/>
                <a:gd name="adj5" fmla="val -29332"/>
                <a:gd name="adj6" fmla="val -178679"/>
              </a:avLst>
            </a:prstGeom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CN" altLang="en-US" sz="900"/>
            </a:p>
          </p:txBody>
        </p:sp>
        <p:sp>
          <p:nvSpPr>
            <p:cNvPr id="1048613" name="矩形 15"/>
            <p:cNvSpPr>
              <a:spLocks noChangeArrowheads="1"/>
            </p:cNvSpPr>
            <p:nvPr/>
          </p:nvSpPr>
          <p:spPr bwMode="auto">
            <a:xfrm>
              <a:off x="1502470" y="4575966"/>
              <a:ext cx="7619869" cy="152737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en-US" altLang="zh-CN" b="1">
                  <a:solidFill>
                    <a:srgbClr val="C0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zh-CN" sz="3200" b="1">
                  <a:solidFill>
                    <a:srgbClr val="C00000"/>
                  </a:solidFill>
                  <a:latin typeface="Times New Roman" panose="02020603050405020304" pitchFamily="18" charset="0"/>
                </a:rPr>
                <a:t>It is</a:t>
              </a:r>
              <a:endParaRPr lang="zh-CN" altLang="en-US" sz="900" b="1">
                <a:solidFill>
                  <a:srgbClr val="C00000"/>
                </a:solidFill>
              </a:endParaRPr>
            </a:p>
          </p:txBody>
        </p:sp>
      </p:grpSp>
      <p:sp>
        <p:nvSpPr>
          <p:cNvPr id="1048614" name="矩形 11"/>
          <p:cNvSpPr>
            <a:spLocks noChangeArrowheads="1"/>
          </p:cNvSpPr>
          <p:nvPr/>
        </p:nvSpPr>
        <p:spPr bwMode="auto">
          <a:xfrm rot="21059024">
            <a:off x="6261888" y="2776439"/>
            <a:ext cx="1402079" cy="6248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none">
            <a:spAutoFit/>
          </a:bodyPr>
          <a:lstStyle/>
          <a:p>
            <a:r>
              <a:rPr lang="en-US" altLang="zh-CN" sz="3600" b="1">
                <a:solidFill>
                  <a:srgbClr val="FFFF00"/>
                </a:solidFill>
              </a:rPr>
              <a:t>S. + P.</a:t>
            </a:r>
            <a:endParaRPr lang="zh-CN" altLang="en-US" sz="3600" b="1">
              <a:solidFill>
                <a:srgbClr val="FFFF00"/>
              </a:solidFill>
            </a:endParaRPr>
          </a:p>
        </p:txBody>
      </p:sp>
      <p:grpSp>
        <p:nvGrpSpPr>
          <p:cNvPr id="46" name="组合 17"/>
          <p:cNvGrpSpPr/>
          <p:nvPr/>
        </p:nvGrpSpPr>
        <p:grpSpPr>
          <a:xfrm>
            <a:off x="8780780" y="4750851"/>
            <a:ext cx="1198880" cy="583565"/>
            <a:chOff x="29486172" y="4468072"/>
            <a:chExt cx="9047791" cy="1465805"/>
          </a:xfrm>
        </p:grpSpPr>
        <p:sp>
          <p:nvSpPr>
            <p:cNvPr id="1048615" name="线形标注 2 18"/>
            <p:cNvSpPr/>
            <p:nvPr/>
          </p:nvSpPr>
          <p:spPr>
            <a:xfrm>
              <a:off x="29486172" y="4468621"/>
              <a:ext cx="7035335" cy="1346684"/>
            </a:xfrm>
            <a:prstGeom prst="borderCallout2">
              <a:avLst>
                <a:gd name="adj1" fmla="val 13171"/>
                <a:gd name="adj2" fmla="val -8333"/>
                <a:gd name="adj3" fmla="val 85695"/>
                <a:gd name="adj4" fmla="val -8293"/>
                <a:gd name="adj5" fmla="val -29332"/>
                <a:gd name="adj6" fmla="val -178679"/>
              </a:avLst>
            </a:prstGeom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CN" altLang="en-US" sz="900"/>
            </a:p>
          </p:txBody>
        </p:sp>
        <p:sp>
          <p:nvSpPr>
            <p:cNvPr id="1048616" name="矩形 19"/>
            <p:cNvSpPr>
              <a:spLocks noChangeArrowheads="1"/>
            </p:cNvSpPr>
            <p:nvPr/>
          </p:nvSpPr>
          <p:spPr bwMode="auto">
            <a:xfrm>
              <a:off x="29487524" y="4468072"/>
              <a:ext cx="9046439" cy="146580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en-US" altLang="zh-CN" b="1">
                  <a:solidFill>
                    <a:srgbClr val="C0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zh-CN" sz="3200" b="1">
                  <a:solidFill>
                    <a:srgbClr val="C00000"/>
                  </a:solidFill>
                  <a:latin typeface="Times New Roman" panose="02020603050405020304" pitchFamily="18" charset="0"/>
                </a:rPr>
                <a:t>they</a:t>
              </a:r>
              <a:endParaRPr lang="zh-CN" altLang="en-US" sz="900" b="1">
                <a:solidFill>
                  <a:srgbClr val="C00000"/>
                </a:solidFill>
              </a:endParaRPr>
            </a:p>
          </p:txBody>
        </p:sp>
      </p:grpSp>
      <p:sp>
        <p:nvSpPr>
          <p:cNvPr id="1048617" name="矩形 11"/>
          <p:cNvSpPr>
            <a:spLocks noChangeArrowheads="1"/>
          </p:cNvSpPr>
          <p:nvPr/>
        </p:nvSpPr>
        <p:spPr bwMode="auto">
          <a:xfrm rot="21059024">
            <a:off x="8374659" y="4340772"/>
            <a:ext cx="576581" cy="62484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none">
            <a:spAutoFit/>
          </a:bodyPr>
          <a:lstStyle/>
          <a:p>
            <a:pPr algn="l">
              <a:buClrTx/>
              <a:buSzTx/>
              <a:buFontTx/>
            </a:pPr>
            <a:r>
              <a:rPr lang="en-US" altLang="zh-CN" sz="3600" b="1">
                <a:solidFill>
                  <a:srgbClr val="FFFF00"/>
                </a:solidFill>
              </a:rPr>
              <a:t>S. </a:t>
            </a:r>
            <a:endParaRPr lang="en-US" altLang="zh-CN" sz="3600" b="1">
              <a:solidFill>
                <a:srgbClr val="FFFF00"/>
              </a:solidFill>
            </a:endParaRPr>
          </a:p>
        </p:txBody>
      </p:sp>
      <p:grpSp>
        <p:nvGrpSpPr>
          <p:cNvPr id="47" name="组合 21"/>
          <p:cNvGrpSpPr/>
          <p:nvPr/>
        </p:nvGrpSpPr>
        <p:grpSpPr>
          <a:xfrm>
            <a:off x="6334760" y="5060950"/>
            <a:ext cx="1538605" cy="583565"/>
            <a:chOff x="19038713" y="3811523"/>
            <a:chExt cx="5844806" cy="2514325"/>
          </a:xfrm>
        </p:grpSpPr>
        <p:sp>
          <p:nvSpPr>
            <p:cNvPr id="1048618" name="线形标注 2 22"/>
            <p:cNvSpPr/>
            <p:nvPr/>
          </p:nvSpPr>
          <p:spPr>
            <a:xfrm>
              <a:off x="19038713" y="3858034"/>
              <a:ext cx="4708651" cy="1994497"/>
            </a:xfrm>
            <a:prstGeom prst="borderCallout2">
              <a:avLst>
                <a:gd name="adj1" fmla="val 13171"/>
                <a:gd name="adj2" fmla="val -8333"/>
                <a:gd name="adj3" fmla="val 85695"/>
                <a:gd name="adj4" fmla="val -8293"/>
                <a:gd name="adj5" fmla="val -29332"/>
                <a:gd name="adj6" fmla="val -178679"/>
              </a:avLst>
            </a:prstGeom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CN" altLang="en-US" sz="900"/>
            </a:p>
          </p:txBody>
        </p:sp>
        <p:sp>
          <p:nvSpPr>
            <p:cNvPr id="1048619" name="矩形 23"/>
            <p:cNvSpPr>
              <a:spLocks noChangeArrowheads="1"/>
            </p:cNvSpPr>
            <p:nvPr/>
          </p:nvSpPr>
          <p:spPr bwMode="auto">
            <a:xfrm>
              <a:off x="19694836" y="3811523"/>
              <a:ext cx="5188683" cy="251432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l">
                <a:buClrTx/>
                <a:buSzTx/>
                <a:buFontTx/>
              </a:pPr>
              <a:r>
                <a:rPr lang="en-US" altLang="zh-CN" b="1">
                  <a:solidFill>
                    <a:srgbClr val="C0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zh-CN" sz="3200" b="1">
                  <a:solidFill>
                    <a:srgbClr val="C00000"/>
                  </a:solidFill>
                  <a:latin typeface="Times New Roman" panose="02020603050405020304" pitchFamily="18" charset="0"/>
                </a:rPr>
                <a:t>it is</a:t>
              </a:r>
              <a:endParaRPr lang="en-US" altLang="zh-CN" sz="3200" b="1">
                <a:solidFill>
                  <a:srgbClr val="C00000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1048620" name="矩形 11"/>
          <p:cNvSpPr>
            <a:spLocks noChangeArrowheads="1"/>
          </p:cNvSpPr>
          <p:nvPr/>
        </p:nvSpPr>
        <p:spPr bwMode="auto">
          <a:xfrm rot="21059024">
            <a:off x="5511484" y="4341190"/>
            <a:ext cx="1402080" cy="62484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none">
            <a:spAutoFit/>
          </a:bodyPr>
          <a:lstStyle/>
          <a:p>
            <a:pPr algn="l">
              <a:buClrTx/>
              <a:buSzTx/>
              <a:buFontTx/>
            </a:pPr>
            <a:r>
              <a:rPr lang="en-US" altLang="zh-CN" sz="3600" b="1">
                <a:solidFill>
                  <a:srgbClr val="FFFF00"/>
                </a:solidFill>
              </a:rPr>
              <a:t>S. + P.</a:t>
            </a:r>
            <a:endParaRPr lang="en-US" altLang="zh-CN" sz="3600" b="1">
              <a:solidFill>
                <a:srgbClr val="FFFF00"/>
              </a:solidFill>
            </a:endParaRPr>
          </a:p>
        </p:txBody>
      </p:sp>
      <p:grpSp>
        <p:nvGrpSpPr>
          <p:cNvPr id="48" name="组合 25"/>
          <p:cNvGrpSpPr/>
          <p:nvPr/>
        </p:nvGrpSpPr>
        <p:grpSpPr>
          <a:xfrm>
            <a:off x="2554624" y="5697725"/>
            <a:ext cx="720725" cy="583565"/>
            <a:chOff x="10982257" y="4168099"/>
            <a:chExt cx="4004565" cy="1466354"/>
          </a:xfrm>
        </p:grpSpPr>
        <p:sp>
          <p:nvSpPr>
            <p:cNvPr id="1048621" name="线形标注 2 26"/>
            <p:cNvSpPr/>
            <p:nvPr/>
          </p:nvSpPr>
          <p:spPr>
            <a:xfrm>
              <a:off x="11709076" y="4168649"/>
              <a:ext cx="3277746" cy="1431251"/>
            </a:xfrm>
            <a:prstGeom prst="borderCallout2">
              <a:avLst>
                <a:gd name="adj1" fmla="val 13171"/>
                <a:gd name="adj2" fmla="val -8333"/>
                <a:gd name="adj3" fmla="val 85695"/>
                <a:gd name="adj4" fmla="val -8293"/>
                <a:gd name="adj5" fmla="val -20522"/>
                <a:gd name="adj6" fmla="val -253573"/>
              </a:avLst>
            </a:prstGeom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CN" altLang="en-US" sz="900"/>
            </a:p>
          </p:txBody>
        </p:sp>
        <p:sp>
          <p:nvSpPr>
            <p:cNvPr id="1048622" name="矩形 27"/>
            <p:cNvSpPr>
              <a:spLocks noChangeArrowheads="1"/>
            </p:cNvSpPr>
            <p:nvPr/>
          </p:nvSpPr>
          <p:spPr bwMode="auto">
            <a:xfrm>
              <a:off x="10982257" y="4168099"/>
              <a:ext cx="3243463" cy="1466354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/>
            <a:p>
              <a:pPr algn="ctr"/>
              <a:r>
                <a:rPr lang="en-US" altLang="zh-CN" b="1">
                  <a:solidFill>
                    <a:srgbClr val="C0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zh-CN" sz="3200" b="1">
                  <a:solidFill>
                    <a:srgbClr val="C00000"/>
                  </a:solidFill>
                  <a:latin typeface="Times New Roman" panose="02020603050405020304" pitchFamily="18" charset="0"/>
                </a:rPr>
                <a:t>I</a:t>
              </a:r>
              <a:endParaRPr lang="zh-CN" altLang="en-US" sz="900" b="1">
                <a:solidFill>
                  <a:srgbClr val="C00000"/>
                </a:solidFill>
              </a:endParaRPr>
            </a:p>
          </p:txBody>
        </p:sp>
      </p:grpSp>
      <p:sp>
        <p:nvSpPr>
          <p:cNvPr id="1048623" name="矩形 11"/>
          <p:cNvSpPr>
            <a:spLocks noChangeArrowheads="1"/>
          </p:cNvSpPr>
          <p:nvPr/>
        </p:nvSpPr>
        <p:spPr bwMode="auto">
          <a:xfrm rot="21059024">
            <a:off x="4081140" y="5415581"/>
            <a:ext cx="576581" cy="6248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none">
            <a:spAutoFit/>
          </a:bodyPr>
          <a:lstStyle/>
          <a:p>
            <a:pPr algn="l">
              <a:buClrTx/>
              <a:buSzTx/>
              <a:buFontTx/>
            </a:pPr>
            <a:r>
              <a:rPr lang="en-US" altLang="zh-CN" sz="3600" b="1">
                <a:solidFill>
                  <a:srgbClr val="FFFF00"/>
                </a:solidFill>
              </a:rPr>
              <a:t>S. </a:t>
            </a:r>
            <a:endParaRPr lang="en-US" altLang="zh-CN" sz="3600" b="1">
              <a:solidFill>
                <a:srgbClr val="FFFF00"/>
              </a:solidFill>
            </a:endParaRPr>
          </a:p>
        </p:txBody>
      </p:sp>
      <p:sp>
        <p:nvSpPr>
          <p:cNvPr id="1048624" name="矩形 5"/>
          <p:cNvSpPr>
            <a:spLocks noChangeArrowheads="1"/>
          </p:cNvSpPr>
          <p:nvPr/>
        </p:nvSpPr>
        <p:spPr bwMode="auto">
          <a:xfrm>
            <a:off x="3137916" y="1369025"/>
            <a:ext cx="398780" cy="68834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r>
              <a:rPr lang="en-US" altLang="zh-CN" sz="4000" b="1">
                <a:solidFill>
                  <a:srgbClr val="0070C0"/>
                </a:solidFill>
                <a:latin typeface="Times New Roman" panose="02020603050405020304" pitchFamily="18" charset="0"/>
              </a:rPr>
              <a:t>^</a:t>
            </a:r>
            <a:endParaRPr lang="en-US" altLang="zh-CN" sz="4000" b="1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48625" name="矩形 30"/>
          <p:cNvSpPr>
            <a:spLocks noChangeArrowheads="1"/>
          </p:cNvSpPr>
          <p:nvPr/>
        </p:nvSpPr>
        <p:spPr bwMode="auto">
          <a:xfrm>
            <a:off x="793115" y="2623820"/>
            <a:ext cx="3168650" cy="70675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zh-CN" sz="4000" b="1">
                <a:solidFill>
                  <a:srgbClr val="0070C0"/>
                </a:solidFill>
                <a:latin typeface="Times New Roman" panose="02020603050405020304" pitchFamily="18" charset="0"/>
              </a:rPr>
              <a:t>^</a:t>
            </a:r>
            <a:endParaRPr lang="en-US" altLang="zh-CN" sz="3600">
              <a:latin typeface="Times New Roman" panose="02020603050405020304" pitchFamily="18" charset="0"/>
            </a:endParaRPr>
          </a:p>
        </p:txBody>
      </p:sp>
      <p:sp>
        <p:nvSpPr>
          <p:cNvPr id="1048626" name="矩形 31"/>
          <p:cNvSpPr>
            <a:spLocks noChangeArrowheads="1"/>
          </p:cNvSpPr>
          <p:nvPr/>
        </p:nvSpPr>
        <p:spPr bwMode="auto">
          <a:xfrm>
            <a:off x="6776508" y="4126009"/>
            <a:ext cx="373381" cy="624841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r>
              <a:rPr lang="en-US" altLang="zh-CN" sz="3600" b="1">
                <a:solidFill>
                  <a:srgbClr val="0070C0"/>
                </a:solidFill>
                <a:latin typeface="Times New Roman" panose="02020603050405020304" pitchFamily="18" charset="0"/>
              </a:rPr>
              <a:t>^</a:t>
            </a:r>
            <a:endParaRPr lang="zh-CN" altLang="en-US" sz="2200" b="1">
              <a:solidFill>
                <a:srgbClr val="0070C0"/>
              </a:solidFill>
            </a:endParaRPr>
          </a:p>
        </p:txBody>
      </p:sp>
      <p:sp>
        <p:nvSpPr>
          <p:cNvPr id="1048627" name="矩形 32"/>
          <p:cNvSpPr>
            <a:spLocks noChangeArrowheads="1"/>
          </p:cNvSpPr>
          <p:nvPr/>
        </p:nvSpPr>
        <p:spPr bwMode="auto">
          <a:xfrm>
            <a:off x="3965603" y="4578533"/>
            <a:ext cx="448310" cy="64516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zh-CN" sz="3600" b="1">
                <a:solidFill>
                  <a:srgbClr val="0070C0"/>
                </a:solidFill>
                <a:latin typeface="Times New Roman" panose="02020603050405020304" pitchFamily="18" charset="0"/>
              </a:rPr>
              <a:t>^</a:t>
            </a:r>
            <a:endParaRPr lang="zh-CN" altLang="en-US" sz="2200" b="1">
              <a:solidFill>
                <a:srgbClr val="0070C0"/>
              </a:solidFill>
            </a:endParaRPr>
          </a:p>
        </p:txBody>
      </p:sp>
      <p:sp>
        <p:nvSpPr>
          <p:cNvPr id="1048628" name="矩形 33"/>
          <p:cNvSpPr>
            <a:spLocks noChangeArrowheads="1"/>
          </p:cNvSpPr>
          <p:nvPr/>
        </p:nvSpPr>
        <p:spPr bwMode="auto">
          <a:xfrm>
            <a:off x="893445" y="5156200"/>
            <a:ext cx="2967990" cy="64516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zh-CN" sz="3600" b="1">
                <a:solidFill>
                  <a:srgbClr val="0070C0"/>
                </a:solidFill>
                <a:latin typeface="Times New Roman" panose="02020603050405020304" pitchFamily="18" charset="0"/>
              </a:rPr>
              <a:t>^</a:t>
            </a:r>
            <a:endParaRPr lang="zh-CN" altLang="en-US" sz="2200" b="1">
              <a:solidFill>
                <a:srgbClr val="0070C0"/>
              </a:solidFill>
            </a:endParaRPr>
          </a:p>
        </p:txBody>
      </p:sp>
      <p:sp>
        <p:nvSpPr>
          <p:cNvPr id="1048629" name="文本框 20"/>
          <p:cNvSpPr txBox="1"/>
          <p:nvPr/>
        </p:nvSpPr>
        <p:spPr>
          <a:xfrm>
            <a:off x="282258" y="4445"/>
            <a:ext cx="11626850" cy="2301239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indent="0" algn="just" eaLnBrk="0" fontAlgn="auto" hangingPunct="0">
              <a:lnSpc>
                <a:spcPts val="5760"/>
              </a:lnSpc>
              <a:buFont typeface="Wingdings" panose="05000000000000000000" pitchFamily="2" charset="2"/>
              <a:buNone/>
            </a:pPr>
            <a:r>
              <a:rPr lang="en-US" altLang="zh-CN" sz="4800" b="1">
                <a:solidFill>
                  <a:srgbClr val="C00000"/>
                </a:solidFill>
                <a:latin typeface="Microsoft Himalaya" panose="01010100010101010101" charset="0"/>
                <a:ea typeface="宋体" panose="02010600030101010101" pitchFamily="2" charset="-122"/>
                <a:cs typeface="Microsoft Himalaya" panose="01010100010101010101" charset="0"/>
              </a:rPr>
              <a:t>Read the sentences from the unit and find the words that have been omitted to avoid repetition.</a:t>
            </a:r>
            <a:endParaRPr lang="en-US" altLang="zh-CN" sz="4800" b="1">
              <a:solidFill>
                <a:srgbClr val="C00000"/>
              </a:solidFill>
              <a:latin typeface="Microsoft Himalaya" panose="01010100010101010101" charset="0"/>
              <a:ea typeface="宋体" panose="02010600030101010101" pitchFamily="2" charset="-122"/>
              <a:cs typeface="Microsoft Himalaya" panose="01010100010101010101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09" grpId="0" bldLvl="0" animBg="1"/>
      <p:bldP spid="1048614" grpId="0" bldLvl="0" animBg="1"/>
      <p:bldP spid="1048617" grpId="0" bldLvl="0" animBg="1"/>
      <p:bldP spid="1048620" grpId="0" bldLvl="0" animBg="1"/>
      <p:bldP spid="1048623" grpId="0" bldLvl="0" animBg="1"/>
      <p:bldP spid="1048624" grpId="0"/>
      <p:bldP spid="1048625" grpId="0"/>
      <p:bldP spid="1048626" grpId="0"/>
      <p:bldP spid="1048627" grpId="0"/>
      <p:bldP spid="10486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3" name="矩形: 圆角 19"/>
          <p:cNvSpPr/>
          <p:nvPr/>
        </p:nvSpPr>
        <p:spPr>
          <a:xfrm>
            <a:off x="0" y="0"/>
            <a:ext cx="12192000" cy="6769735"/>
          </a:xfrm>
          <a:prstGeom prst="roundRect">
            <a:avLst>
              <a:gd name="adj" fmla="val 0"/>
            </a:avLst>
          </a:prstGeom>
          <a:solidFill>
            <a:srgbClr val="EDFF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48634" name="文本框 3"/>
          <p:cNvSpPr txBox="1"/>
          <p:nvPr/>
        </p:nvSpPr>
        <p:spPr>
          <a:xfrm>
            <a:off x="4465320" y="152400"/>
            <a:ext cx="6113780" cy="81534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b="1">
                <a:solidFill>
                  <a:srgbClr val="C00000"/>
                </a:solidFill>
                <a:latin typeface="Microsoft Himalaya" panose="01010100010101010101" charset="0"/>
                <a:ea typeface="宋体" panose="02010600030101010101" pitchFamily="2" charset="-122"/>
                <a:cs typeface="Microsoft Himalaya" panose="01010100010101010101" charset="0"/>
                <a:sym typeface="+mn-ea"/>
              </a:rPr>
              <a:t> </a:t>
            </a:r>
            <a:r>
              <a:rPr lang="en-US" altLang="zh-CN" sz="4800" b="1">
                <a:solidFill>
                  <a:srgbClr val="C00000"/>
                </a:solidFill>
                <a:latin typeface="Microsoft Himalaya" panose="01010100010101010101" charset="0"/>
                <a:ea typeface="宋体" panose="02010600030101010101" pitchFamily="2" charset="-122"/>
                <a:cs typeface="Microsoft Himalaya" panose="01010100010101010101" charset="0"/>
                <a:sym typeface="+mn-ea"/>
              </a:rPr>
              <a:t>The  usage of  ellipsis </a:t>
            </a:r>
            <a:endParaRPr lang="en-US" altLang="zh-CN" sz="4800" b="1">
              <a:solidFill>
                <a:srgbClr val="C00000"/>
              </a:solidFill>
              <a:latin typeface="Microsoft Himalaya" panose="01010100010101010101" charset="0"/>
              <a:ea typeface="宋体" panose="02010600030101010101" pitchFamily="2" charset="-122"/>
              <a:cs typeface="Microsoft Himalaya" panose="01010100010101010101" charset="0"/>
            </a:endParaRPr>
          </a:p>
        </p:txBody>
      </p:sp>
      <p:sp>
        <p:nvSpPr>
          <p:cNvPr id="1048635" name="矩形 11"/>
          <p:cNvSpPr>
            <a:spLocks noChangeArrowheads="1"/>
          </p:cNvSpPr>
          <p:nvPr/>
        </p:nvSpPr>
        <p:spPr bwMode="auto">
          <a:xfrm>
            <a:off x="280639" y="564926"/>
            <a:ext cx="4246880" cy="5740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none">
            <a:spAutoFit/>
          </a:bodyPr>
          <a:lstStyle/>
          <a:p>
            <a:pPr marL="342900" indent="-342900" algn="l" fontAlgn="base">
              <a:lnSpc>
                <a:spcPct val="105000"/>
              </a:lnSpc>
            </a:pPr>
            <a:r>
              <a:rPr lang="en-US" altLang="zh-CN" sz="3200" b="1">
                <a:solidFill>
                  <a:srgbClr val="FFFF00"/>
                </a:solidFill>
              </a:rPr>
              <a:t>Ellipsis in </a:t>
            </a:r>
            <a:r>
              <a:rPr lang="en-US" altLang="zh-CN" sz="3200" b="1">
                <a:solidFill>
                  <a:srgbClr val="FFFF00"/>
                </a:solidFill>
                <a:latin typeface="Times New Roman" panose="02020603050405020304" pitchFamily="18" charset="0"/>
                <a:sym typeface="+mn-ea"/>
              </a:rPr>
              <a:t>signs/labels</a:t>
            </a:r>
            <a:endParaRPr lang="en-US" altLang="zh-CN" sz="3200" b="1">
              <a:solidFill>
                <a:srgbClr val="FFFF00"/>
              </a:solidFill>
            </a:endParaRPr>
          </a:p>
        </p:txBody>
      </p:sp>
      <p:sp>
        <p:nvSpPr>
          <p:cNvPr id="1048636" name="圆角矩形 7"/>
          <p:cNvSpPr/>
          <p:nvPr/>
        </p:nvSpPr>
        <p:spPr>
          <a:xfrm>
            <a:off x="407670" y="4783455"/>
            <a:ext cx="10704830" cy="1245235"/>
          </a:xfrm>
          <a:prstGeom prst="roundRect">
            <a:avLst>
              <a:gd name="adj" fmla="val 1102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CN" altLang="en-US" sz="900"/>
          </a:p>
        </p:txBody>
      </p:sp>
      <p:sp>
        <p:nvSpPr>
          <p:cNvPr id="1048637" name="文本框 6"/>
          <p:cNvSpPr txBox="1"/>
          <p:nvPr/>
        </p:nvSpPr>
        <p:spPr>
          <a:xfrm>
            <a:off x="581660" y="1393190"/>
            <a:ext cx="11676380" cy="115824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sz="3600">
                <a:latin typeface="Times New Roman" panose="02020603050405020304" pitchFamily="18" charset="0"/>
                <a:sym typeface="宋体" panose="02010600030101010101" pitchFamily="2" charset="-122"/>
              </a:rPr>
              <a:t>No photos./Roadworks ahead./Children crossing ahead.</a:t>
            </a:r>
            <a:br>
              <a:rPr lang="en-US" altLang="zh-CN" sz="3600">
                <a:latin typeface="Times New Roman" panose="02020603050405020304" pitchFamily="18" charset="0"/>
                <a:sym typeface="宋体" panose="02010600030101010101" pitchFamily="2" charset="-122"/>
              </a:rPr>
            </a:br>
            <a:endParaRPr lang="en-US" altLang="zh-CN" sz="3600">
              <a:latin typeface="Times New Roman" panose="02020603050405020304" pitchFamily="18" charset="0"/>
            </a:endParaRPr>
          </a:p>
        </p:txBody>
      </p:sp>
      <p:sp>
        <p:nvSpPr>
          <p:cNvPr id="1048638" name="圆角矩形 10"/>
          <p:cNvSpPr/>
          <p:nvPr/>
        </p:nvSpPr>
        <p:spPr>
          <a:xfrm>
            <a:off x="280670" y="1266825"/>
            <a:ext cx="10704830" cy="807720"/>
          </a:xfrm>
          <a:prstGeom prst="roundRect">
            <a:avLst>
              <a:gd name="adj" fmla="val 1102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CN" altLang="en-US" sz="900"/>
          </a:p>
        </p:txBody>
      </p:sp>
      <p:sp>
        <p:nvSpPr>
          <p:cNvPr id="1048639" name="矩形 11"/>
          <p:cNvSpPr>
            <a:spLocks noChangeArrowheads="1"/>
          </p:cNvSpPr>
          <p:nvPr/>
        </p:nvSpPr>
        <p:spPr bwMode="auto">
          <a:xfrm>
            <a:off x="377159" y="2506121"/>
            <a:ext cx="5212080" cy="57404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none">
            <a:spAutoFit/>
          </a:bodyPr>
          <a:lstStyle/>
          <a:p>
            <a:pPr marL="342900" indent="-342900" algn="l" fontAlgn="base">
              <a:lnSpc>
                <a:spcPct val="105000"/>
              </a:lnSpc>
            </a:pPr>
            <a:r>
              <a:rPr lang="en-US" altLang="zh-CN" sz="3200" b="1">
                <a:solidFill>
                  <a:srgbClr val="FFFF00"/>
                </a:solidFill>
              </a:rPr>
              <a:t>Ellipsis in </a:t>
            </a:r>
            <a:r>
              <a:rPr lang="en-US" altLang="zh-CN" sz="3200" b="1">
                <a:solidFill>
                  <a:srgbClr val="FFFF00"/>
                </a:solidFill>
                <a:latin typeface="Times New Roman" panose="02020603050405020304" pitchFamily="18" charset="0"/>
                <a:sym typeface="+mn-ea"/>
              </a:rPr>
              <a:t>postcards/diaries</a:t>
            </a:r>
            <a:endParaRPr lang="en-US" altLang="zh-CN" sz="3200" b="1">
              <a:solidFill>
                <a:srgbClr val="FFFF00"/>
              </a:solidFill>
            </a:endParaRPr>
          </a:p>
        </p:txBody>
      </p:sp>
      <p:sp>
        <p:nvSpPr>
          <p:cNvPr id="1048640" name="文本框 13"/>
          <p:cNvSpPr txBox="1"/>
          <p:nvPr/>
        </p:nvSpPr>
        <p:spPr>
          <a:xfrm>
            <a:off x="581660" y="3129915"/>
            <a:ext cx="8425179" cy="891541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sz="3600">
                <a:latin typeface="Times New Roman" panose="02020603050405020304" pitchFamily="18" charset="0"/>
                <a:sym typeface="+mn-ea"/>
              </a:rPr>
              <a:t>Best wishes.(I give you my best wishes.)</a:t>
            </a:r>
            <a:br>
              <a:rPr lang="en-US" altLang="zh-CN" sz="3600">
                <a:latin typeface="Times New Roman" panose="02020603050405020304" pitchFamily="18" charset="0"/>
                <a:sym typeface="+mn-ea"/>
              </a:rPr>
            </a:br>
            <a:endParaRPr lang="zh-CN" altLang="en-US"/>
          </a:p>
        </p:txBody>
      </p:sp>
      <p:sp>
        <p:nvSpPr>
          <p:cNvPr id="1048641" name="矩形 11"/>
          <p:cNvSpPr>
            <a:spLocks noChangeArrowheads="1"/>
          </p:cNvSpPr>
          <p:nvPr/>
        </p:nvSpPr>
        <p:spPr bwMode="auto">
          <a:xfrm>
            <a:off x="377159" y="4119021"/>
            <a:ext cx="5859780" cy="5740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none">
            <a:spAutoFit/>
          </a:bodyPr>
          <a:lstStyle/>
          <a:p>
            <a:pPr marL="342900" indent="-342900" algn="l" fontAlgn="base">
              <a:lnSpc>
                <a:spcPct val="105000"/>
              </a:lnSpc>
            </a:pPr>
            <a:r>
              <a:rPr lang="en-US" altLang="zh-CN" sz="3200" b="1">
                <a:solidFill>
                  <a:srgbClr val="FFFF00"/>
                </a:solidFill>
              </a:rPr>
              <a:t>Ellipsis in </a:t>
            </a:r>
            <a:r>
              <a:rPr lang="en-US" altLang="zh-CN" sz="3200" b="1">
                <a:solidFill>
                  <a:srgbClr val="FFFF00"/>
                </a:solidFill>
                <a:latin typeface="Times New Roman" panose="02020603050405020304" pitchFamily="18" charset="0"/>
                <a:sym typeface="+mn-ea"/>
              </a:rPr>
              <a:t>newspaper headlines</a:t>
            </a:r>
            <a:endParaRPr lang="en-US" altLang="zh-CN" sz="3200" b="1">
              <a:solidFill>
                <a:srgbClr val="FFFF00"/>
              </a:solidFill>
            </a:endParaRPr>
          </a:p>
        </p:txBody>
      </p:sp>
      <p:sp>
        <p:nvSpPr>
          <p:cNvPr id="1048642" name="文本框 15"/>
          <p:cNvSpPr txBox="1"/>
          <p:nvPr/>
        </p:nvSpPr>
        <p:spPr>
          <a:xfrm>
            <a:off x="771525" y="4783455"/>
            <a:ext cx="10850880" cy="142494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3600">
                <a:latin typeface="Times New Roman" panose="02020603050405020304" pitchFamily="18" charset="0"/>
                <a:sym typeface="宋体" panose="02010600030101010101" pitchFamily="2" charset="-122"/>
              </a:rPr>
              <a:t>Millionaire poisoned(in Beverly Hills home)</a:t>
            </a:r>
            <a:br>
              <a:rPr lang="en-US" altLang="zh-CN" sz="3600">
                <a:latin typeface="Times New Roman" panose="02020603050405020304" pitchFamily="18" charset="0"/>
                <a:sym typeface="宋体" panose="02010600030101010101" pitchFamily="2" charset="-122"/>
              </a:rPr>
            </a:br>
            <a:r>
              <a:rPr lang="en-US" altLang="zh-CN" sz="3600">
                <a:latin typeface="Times New Roman" panose="02020603050405020304" pitchFamily="18" charset="0"/>
                <a:sym typeface="宋体" panose="02010600030101010101" pitchFamily="2" charset="-122"/>
              </a:rPr>
              <a:t>Plane crash claimed 15 lives.</a:t>
            </a:r>
            <a:br>
              <a:rPr lang="en-US" altLang="zh-CN" sz="3600">
                <a:latin typeface="Times New Roman" panose="02020603050405020304" pitchFamily="18" charset="0"/>
                <a:sym typeface="宋体" panose="02010600030101010101" pitchFamily="2" charset="-122"/>
              </a:rPr>
            </a:br>
            <a:endParaRPr lang="zh-CN" altLang="en-US"/>
          </a:p>
        </p:txBody>
      </p:sp>
      <p:sp>
        <p:nvSpPr>
          <p:cNvPr id="1048643" name="圆角矩形 16"/>
          <p:cNvSpPr/>
          <p:nvPr/>
        </p:nvSpPr>
        <p:spPr>
          <a:xfrm>
            <a:off x="407670" y="3129915"/>
            <a:ext cx="10704830" cy="807720"/>
          </a:xfrm>
          <a:prstGeom prst="roundRect">
            <a:avLst>
              <a:gd name="adj" fmla="val 1102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CN" altLang="en-US" sz="900"/>
          </a:p>
        </p:txBody>
      </p:sp>
      <p:sp>
        <p:nvSpPr>
          <p:cNvPr id="1048644" name="矩形 9"/>
          <p:cNvSpPr>
            <a:spLocks noChangeArrowheads="1"/>
          </p:cNvSpPr>
          <p:nvPr/>
        </p:nvSpPr>
        <p:spPr bwMode="auto">
          <a:xfrm>
            <a:off x="7594580" y="6084939"/>
            <a:ext cx="4780280" cy="57404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none">
            <a:spAutoFit/>
          </a:bodyPr>
          <a:lstStyle/>
          <a:p>
            <a:r>
              <a:rPr lang="en-US" altLang="zh-CN" sz="3200" b="1">
                <a:solidFill>
                  <a:srgbClr val="002060"/>
                </a:solidFill>
              </a:rPr>
              <a:t>to save space and money</a:t>
            </a:r>
            <a:endParaRPr lang="en-US" altLang="zh-CN" sz="3200" b="1">
              <a:solidFill>
                <a:srgbClr val="002060"/>
              </a:solidFill>
            </a:endParaRPr>
          </a:p>
        </p:txBody>
      </p:sp>
      <p:sp>
        <p:nvSpPr>
          <p:cNvPr id="1048645" name="矩形 9"/>
          <p:cNvSpPr>
            <a:spLocks noChangeArrowheads="1"/>
          </p:cNvSpPr>
          <p:nvPr/>
        </p:nvSpPr>
        <p:spPr bwMode="auto">
          <a:xfrm>
            <a:off x="8378170" y="2197469"/>
            <a:ext cx="2494280" cy="57404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none">
            <a:spAutoFit/>
          </a:bodyPr>
          <a:lstStyle/>
          <a:p>
            <a:r>
              <a:rPr lang="en-US" altLang="zh-CN" sz="3200" b="1">
                <a:solidFill>
                  <a:srgbClr val="002060"/>
                </a:solidFill>
              </a:rPr>
              <a:t>Easy  to read </a:t>
            </a:r>
            <a:endParaRPr lang="en-US" altLang="zh-CN" sz="3200" b="1">
              <a:solidFill>
                <a:srgbClr val="002060"/>
              </a:solidFill>
            </a:endParaRPr>
          </a:p>
        </p:txBody>
      </p:sp>
      <p:sp>
        <p:nvSpPr>
          <p:cNvPr id="1048646" name="矩形 9"/>
          <p:cNvSpPr>
            <a:spLocks noChangeArrowheads="1"/>
          </p:cNvSpPr>
          <p:nvPr/>
        </p:nvSpPr>
        <p:spPr bwMode="auto">
          <a:xfrm>
            <a:off x="8190845" y="3953244"/>
            <a:ext cx="2951480" cy="57404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none">
            <a:spAutoFit/>
          </a:bodyPr>
          <a:lstStyle/>
          <a:p>
            <a:r>
              <a:rPr lang="en-US" altLang="zh-CN" sz="3200" b="1">
                <a:solidFill>
                  <a:srgbClr val="002060"/>
                </a:solidFill>
              </a:rPr>
              <a:t>Informal letters</a:t>
            </a:r>
            <a:endParaRPr lang="en-US" altLang="zh-CN" sz="3200" b="1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7" name="矩形: 圆角 19"/>
          <p:cNvSpPr/>
          <p:nvPr/>
        </p:nvSpPr>
        <p:spPr>
          <a:xfrm>
            <a:off x="0" y="0"/>
            <a:ext cx="12037695" cy="6672580"/>
          </a:xfrm>
          <a:prstGeom prst="roundRect">
            <a:avLst>
              <a:gd name="adj" fmla="val 0"/>
            </a:avLst>
          </a:prstGeom>
          <a:solidFill>
            <a:srgbClr val="EDFF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48648" name="矩形 6"/>
          <p:cNvSpPr>
            <a:spLocks noChangeArrowheads="1"/>
          </p:cNvSpPr>
          <p:nvPr/>
        </p:nvSpPr>
        <p:spPr bwMode="auto">
          <a:xfrm>
            <a:off x="952500" y="1722755"/>
            <a:ext cx="10031730" cy="64516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zh-CN">
                <a:solidFill>
                  <a:srgbClr val="C00000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</a:t>
            </a:r>
            <a:r>
              <a:rPr lang="en-US" altLang="zh-CN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CN" sz="3600">
                <a:latin typeface="Times New Roman" panose="02020603050405020304" pitchFamily="18" charset="0"/>
              </a:rPr>
              <a:t>Has he arrived? —— Yes, he has (arrived).</a:t>
            </a:r>
            <a:endParaRPr lang="en-US" altLang="zh-CN" sz="3600">
              <a:latin typeface="Times New Roman" panose="02020603050405020304" pitchFamily="18" charset="0"/>
            </a:endParaRPr>
          </a:p>
        </p:txBody>
      </p:sp>
      <p:sp>
        <p:nvSpPr>
          <p:cNvPr id="1048649" name="矩形 6"/>
          <p:cNvSpPr>
            <a:spLocks noChangeArrowheads="1"/>
          </p:cNvSpPr>
          <p:nvPr/>
        </p:nvSpPr>
        <p:spPr bwMode="auto">
          <a:xfrm>
            <a:off x="952500" y="2284095"/>
            <a:ext cx="12139930" cy="64516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l">
              <a:buClrTx/>
              <a:buSzTx/>
              <a:buFontTx/>
            </a:pPr>
            <a:r>
              <a:rPr lang="en-US" altLang="zh-CN">
                <a:solidFill>
                  <a:srgbClr val="C00000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</a:t>
            </a:r>
            <a:r>
              <a:rPr lang="en-US" altLang="zh-CN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CN" sz="3600">
                <a:latin typeface="Times New Roman" panose="02020603050405020304" pitchFamily="18" charset="0"/>
              </a:rPr>
              <a:t>When did you finish it? —— (I finished it) Last night.</a:t>
            </a:r>
            <a:endParaRPr lang="en-US" altLang="zh-CN" sz="3600">
              <a:latin typeface="Times New Roman" panose="02020603050405020304" pitchFamily="18" charset="0"/>
            </a:endParaRPr>
          </a:p>
        </p:txBody>
      </p:sp>
      <p:sp>
        <p:nvSpPr>
          <p:cNvPr id="1048650" name="圆角矩形 7"/>
          <p:cNvSpPr/>
          <p:nvPr/>
        </p:nvSpPr>
        <p:spPr>
          <a:xfrm>
            <a:off x="952500" y="1722755"/>
            <a:ext cx="10577830" cy="1619885"/>
          </a:xfrm>
          <a:prstGeom prst="roundRect">
            <a:avLst>
              <a:gd name="adj" fmla="val 1102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CN" altLang="en-US" sz="900"/>
          </a:p>
        </p:txBody>
      </p:sp>
      <p:sp>
        <p:nvSpPr>
          <p:cNvPr id="1048651" name="矩形 9"/>
          <p:cNvSpPr>
            <a:spLocks noChangeArrowheads="1"/>
          </p:cNvSpPr>
          <p:nvPr/>
        </p:nvSpPr>
        <p:spPr bwMode="auto">
          <a:xfrm>
            <a:off x="952500" y="2752090"/>
            <a:ext cx="11417300" cy="64516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lvl="0" algn="l">
              <a:buClrTx/>
              <a:buSzTx/>
              <a:buFontTx/>
            </a:pPr>
            <a:r>
              <a:rPr lang="en-US" altLang="zh-CN">
                <a:solidFill>
                  <a:srgbClr val="C00000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 </a:t>
            </a:r>
            <a:r>
              <a:rPr lang="en-US" altLang="zh-CN" sz="3600">
                <a:latin typeface="Times New Roman" panose="02020603050405020304" pitchFamily="18" charset="0"/>
                <a:sym typeface="+mn-ea"/>
              </a:rPr>
              <a:t>Who broke the window? —— Mike (broke the window).</a:t>
            </a:r>
            <a:endParaRPr lang="en-US" altLang="zh-CN">
              <a:solidFill>
                <a:srgbClr val="C00000"/>
              </a:solidFill>
              <a:latin typeface="Times New Roman" panose="02020603050405020304" pitchFamily="18" charset="0"/>
              <a:sym typeface="+mn-ea"/>
            </a:endParaRPr>
          </a:p>
        </p:txBody>
      </p:sp>
      <p:sp>
        <p:nvSpPr>
          <p:cNvPr id="1048652" name="矩形 10"/>
          <p:cNvSpPr>
            <a:spLocks noChangeArrowheads="1"/>
          </p:cNvSpPr>
          <p:nvPr/>
        </p:nvSpPr>
        <p:spPr bwMode="auto">
          <a:xfrm>
            <a:off x="952482" y="3931613"/>
            <a:ext cx="5059680" cy="624841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r>
              <a:rPr lang="en-US" altLang="zh-CN">
                <a:solidFill>
                  <a:srgbClr val="C00000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</a:t>
            </a:r>
            <a:r>
              <a:rPr lang="en-US" altLang="zh-CN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CN" sz="3600">
                <a:latin typeface="Times New Roman" panose="02020603050405020304" pitchFamily="18" charset="0"/>
                <a:sym typeface="Wingdings" panose="05000000000000000000" pitchFamily="2" charset="2"/>
              </a:rPr>
              <a:t>(It/That) </a:t>
            </a:r>
            <a:r>
              <a:rPr lang="en-US" altLang="zh-CN" sz="3600">
                <a:latin typeface="Times New Roman" panose="02020603050405020304" pitchFamily="18" charset="0"/>
              </a:rPr>
              <a:t>Sounds great! </a:t>
            </a:r>
            <a:endParaRPr lang="en-US" altLang="zh-CN" sz="3600">
              <a:latin typeface="Times New Roman" panose="02020603050405020304" pitchFamily="18" charset="0"/>
            </a:endParaRPr>
          </a:p>
        </p:txBody>
      </p:sp>
      <p:sp>
        <p:nvSpPr>
          <p:cNvPr id="1048653" name="矩形 11"/>
          <p:cNvSpPr>
            <a:spLocks noChangeArrowheads="1"/>
          </p:cNvSpPr>
          <p:nvPr/>
        </p:nvSpPr>
        <p:spPr bwMode="auto">
          <a:xfrm>
            <a:off x="952482" y="4503714"/>
            <a:ext cx="5339080" cy="62484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r>
              <a:rPr lang="en-US" altLang="zh-CN">
                <a:solidFill>
                  <a:srgbClr val="C00000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</a:t>
            </a:r>
            <a:r>
              <a:rPr lang="en-US" altLang="zh-CN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CN" sz="3600">
                <a:latin typeface="Times New Roman" panose="02020603050405020304" pitchFamily="18" charset="0"/>
              </a:rPr>
              <a:t>What a bright star (it is)! </a:t>
            </a:r>
            <a:endParaRPr lang="en-US" altLang="zh-CN" sz="3600">
              <a:latin typeface="Times New Roman" panose="02020603050405020304" pitchFamily="18" charset="0"/>
            </a:endParaRPr>
          </a:p>
        </p:txBody>
      </p:sp>
      <p:sp>
        <p:nvSpPr>
          <p:cNvPr id="1048654" name="矩形 12"/>
          <p:cNvSpPr>
            <a:spLocks noChangeArrowheads="1"/>
          </p:cNvSpPr>
          <p:nvPr/>
        </p:nvSpPr>
        <p:spPr bwMode="auto">
          <a:xfrm>
            <a:off x="6185546" y="3975900"/>
            <a:ext cx="5859780" cy="62484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 algn="l">
              <a:buClrTx/>
              <a:buSzTx/>
              <a:buFontTx/>
            </a:pPr>
            <a:r>
              <a:rPr lang="en-US" altLang="zh-CN">
                <a:solidFill>
                  <a:srgbClr val="C00000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</a:t>
            </a:r>
            <a:r>
              <a:rPr lang="en-US" altLang="zh-CN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CN" sz="3600">
                <a:latin typeface="Times New Roman" panose="02020603050405020304" pitchFamily="18" charset="0"/>
              </a:rPr>
              <a:t>What a (smart) boy (he is)!</a:t>
            </a:r>
            <a:endParaRPr lang="en-US" altLang="zh-CN" sz="3600">
              <a:latin typeface="Times New Roman" panose="02020603050405020304" pitchFamily="18" charset="0"/>
            </a:endParaRPr>
          </a:p>
        </p:txBody>
      </p:sp>
      <p:sp>
        <p:nvSpPr>
          <p:cNvPr id="1048655" name="矩形 13"/>
          <p:cNvSpPr>
            <a:spLocks noChangeArrowheads="1"/>
          </p:cNvSpPr>
          <p:nvPr/>
        </p:nvSpPr>
        <p:spPr bwMode="auto">
          <a:xfrm>
            <a:off x="6185546" y="4518791"/>
            <a:ext cx="4742180" cy="62484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 algn="l">
              <a:buClrTx/>
              <a:buSzTx/>
              <a:buFontTx/>
            </a:pPr>
            <a:r>
              <a:rPr lang="en-US" altLang="zh-CN">
                <a:solidFill>
                  <a:srgbClr val="C00000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</a:t>
            </a:r>
            <a:r>
              <a:rPr lang="en-US" altLang="zh-CN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CN" sz="3600">
                <a:latin typeface="Times New Roman" panose="02020603050405020304" pitchFamily="18" charset="0"/>
              </a:rPr>
              <a:t>How brave (they are)!</a:t>
            </a:r>
            <a:endParaRPr lang="en-US" altLang="zh-CN" sz="3600">
              <a:latin typeface="Times New Roman" panose="02020603050405020304" pitchFamily="18" charset="0"/>
            </a:endParaRPr>
          </a:p>
        </p:txBody>
      </p:sp>
      <p:sp>
        <p:nvSpPr>
          <p:cNvPr id="1048656" name="圆角矩形 17"/>
          <p:cNvSpPr/>
          <p:nvPr/>
        </p:nvSpPr>
        <p:spPr>
          <a:xfrm>
            <a:off x="952500" y="3937000"/>
            <a:ext cx="10577830" cy="1151890"/>
          </a:xfrm>
          <a:prstGeom prst="roundRect">
            <a:avLst>
              <a:gd name="adj" fmla="val 1102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CN" altLang="en-US" sz="900"/>
          </a:p>
        </p:txBody>
      </p:sp>
      <p:sp>
        <p:nvSpPr>
          <p:cNvPr id="1048657" name="矩形 11"/>
          <p:cNvSpPr>
            <a:spLocks noChangeArrowheads="1"/>
          </p:cNvSpPr>
          <p:nvPr/>
        </p:nvSpPr>
        <p:spPr bwMode="auto">
          <a:xfrm>
            <a:off x="952469" y="1138966"/>
            <a:ext cx="2811780" cy="57404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none">
            <a:spAutoFit/>
          </a:bodyPr>
          <a:lstStyle/>
          <a:p>
            <a:pPr algn="l">
              <a:buClrTx/>
              <a:buSzTx/>
              <a:buFontTx/>
            </a:pPr>
            <a:r>
              <a:rPr lang="en-US" altLang="zh-CN" sz="3200" b="1">
                <a:solidFill>
                  <a:srgbClr val="FFFF00"/>
                </a:solidFill>
              </a:rPr>
              <a:t>Ellipsis in Q&amp;A</a:t>
            </a:r>
            <a:endParaRPr lang="en-US" altLang="zh-CN" sz="3200" b="1">
              <a:solidFill>
                <a:srgbClr val="FFFF00"/>
              </a:solidFill>
            </a:endParaRPr>
          </a:p>
        </p:txBody>
      </p:sp>
      <p:sp>
        <p:nvSpPr>
          <p:cNvPr id="1048658" name="矩形 16"/>
          <p:cNvSpPr>
            <a:spLocks noChangeArrowheads="1"/>
          </p:cNvSpPr>
          <p:nvPr/>
        </p:nvSpPr>
        <p:spPr bwMode="auto">
          <a:xfrm>
            <a:off x="952500" y="3367405"/>
            <a:ext cx="5662930" cy="105663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>
            <a:spAutoFit/>
          </a:bodyPr>
          <a:lstStyle/>
          <a:p>
            <a:pPr lvl="0" algn="l">
              <a:buClrTx/>
              <a:buSzTx/>
              <a:buFontTx/>
            </a:pPr>
            <a:r>
              <a:rPr lang="en-US" altLang="zh-CN" sz="3200" b="1">
                <a:solidFill>
                  <a:srgbClr val="FFFF00"/>
                </a:solidFill>
                <a:sym typeface="+mn-ea"/>
              </a:rPr>
              <a:t>Ellipsis in exclamatory sentences</a:t>
            </a:r>
            <a:endParaRPr lang="en-US" altLang="zh-CN" sz="3200" b="1">
              <a:solidFill>
                <a:srgbClr val="FFFF00"/>
              </a:solidFill>
              <a:sym typeface="+mn-ea"/>
            </a:endParaRPr>
          </a:p>
        </p:txBody>
      </p:sp>
      <p:sp>
        <p:nvSpPr>
          <p:cNvPr id="1048659" name="矩形 18"/>
          <p:cNvSpPr>
            <a:spLocks noChangeArrowheads="1"/>
          </p:cNvSpPr>
          <p:nvPr/>
        </p:nvSpPr>
        <p:spPr bwMode="auto">
          <a:xfrm>
            <a:off x="8179361" y="1021182"/>
            <a:ext cx="3522980" cy="57404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none">
            <a:spAutoFit/>
          </a:bodyPr>
          <a:lstStyle/>
          <a:p>
            <a:pPr algn="l">
              <a:buClrTx/>
              <a:buSzTx/>
              <a:buFontTx/>
            </a:pPr>
            <a:r>
              <a:rPr lang="en-US" altLang="zh-CN" sz="3200" b="1">
                <a:solidFill>
                  <a:srgbClr val="002060"/>
                </a:solidFill>
              </a:rPr>
              <a:t>To avoid repetition</a:t>
            </a:r>
            <a:endParaRPr lang="en-US" altLang="zh-CN" sz="3200" b="1">
              <a:solidFill>
                <a:srgbClr val="002060"/>
              </a:solidFill>
            </a:endParaRPr>
          </a:p>
        </p:txBody>
      </p:sp>
      <p:sp>
        <p:nvSpPr>
          <p:cNvPr id="1048660" name="矩形 19"/>
          <p:cNvSpPr>
            <a:spLocks noChangeArrowheads="1"/>
          </p:cNvSpPr>
          <p:nvPr/>
        </p:nvSpPr>
        <p:spPr bwMode="auto">
          <a:xfrm>
            <a:off x="4014172" y="5166936"/>
            <a:ext cx="8069580" cy="57404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none">
            <a:spAutoFit/>
          </a:bodyPr>
          <a:lstStyle/>
          <a:p>
            <a:r>
              <a:rPr lang="en-US" altLang="zh-CN" sz="3200" b="1">
                <a:solidFill>
                  <a:srgbClr val="002060"/>
                </a:solidFill>
              </a:rPr>
              <a:t>Based on mutual understanding / For effect</a:t>
            </a:r>
            <a:endParaRPr lang="en-US" altLang="zh-CN" sz="3200" b="1">
              <a:solidFill>
                <a:srgbClr val="002060"/>
              </a:solidFill>
              <a:cs typeface="Times New Roman" panose="02020603050405020304" pitchFamily="18" charset="0"/>
            </a:endParaRPr>
          </a:p>
        </p:txBody>
      </p:sp>
      <p:sp>
        <p:nvSpPr>
          <p:cNvPr id="1048661" name="文本框 1"/>
          <p:cNvSpPr txBox="1"/>
          <p:nvPr/>
        </p:nvSpPr>
        <p:spPr>
          <a:xfrm>
            <a:off x="4465320" y="152400"/>
            <a:ext cx="6113780" cy="81534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b="1">
                <a:solidFill>
                  <a:srgbClr val="C00000"/>
                </a:solidFill>
                <a:latin typeface="Microsoft Himalaya" panose="01010100010101010101" charset="0"/>
                <a:ea typeface="宋体" panose="02010600030101010101" pitchFamily="2" charset="-122"/>
                <a:cs typeface="Microsoft Himalaya" panose="01010100010101010101" charset="0"/>
                <a:sym typeface="+mn-ea"/>
              </a:rPr>
              <a:t> </a:t>
            </a:r>
            <a:r>
              <a:rPr lang="en-US" altLang="zh-CN" sz="4800" b="1">
                <a:solidFill>
                  <a:srgbClr val="C00000"/>
                </a:solidFill>
                <a:latin typeface="Microsoft Himalaya" panose="01010100010101010101" charset="0"/>
                <a:ea typeface="宋体" panose="02010600030101010101" pitchFamily="2" charset="-122"/>
                <a:cs typeface="Microsoft Himalaya" panose="01010100010101010101" charset="0"/>
                <a:sym typeface="+mn-ea"/>
              </a:rPr>
              <a:t>The  usage of  ellipsis </a:t>
            </a:r>
            <a:endParaRPr lang="en-US" altLang="zh-CN" sz="4800" b="1">
              <a:solidFill>
                <a:srgbClr val="C00000"/>
              </a:solidFill>
              <a:latin typeface="Microsoft Himalaya" panose="01010100010101010101" charset="0"/>
              <a:ea typeface="宋体" panose="02010600030101010101" pitchFamily="2" charset="-122"/>
              <a:cs typeface="Microsoft Himalaya" panose="01010100010101010101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52" grpId="0"/>
      <p:bldP spid="1048653" grpId="0"/>
      <p:bldP spid="1048654" grpId="0"/>
      <p:bldP spid="1048655" grpId="0"/>
      <p:bldP spid="1048656" grpId="0" bldLvl="0" animBg="1"/>
      <p:bldP spid="1048658" grpId="0" bldLvl="0" animBg="1"/>
      <p:bldP spid="1048659" grpId="0" bldLvl="0" animBg="1"/>
      <p:bldP spid="1048660" grpId="0" bldLvl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5" name="矩形: 圆角 19"/>
          <p:cNvSpPr/>
          <p:nvPr/>
        </p:nvSpPr>
        <p:spPr>
          <a:xfrm>
            <a:off x="-635" y="0"/>
            <a:ext cx="12192000" cy="6769735"/>
          </a:xfrm>
          <a:prstGeom prst="roundRect">
            <a:avLst>
              <a:gd name="adj" fmla="val 0"/>
            </a:avLst>
          </a:prstGeom>
          <a:solidFill>
            <a:srgbClr val="EDFF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48666" name="圆角矩形 17"/>
          <p:cNvSpPr/>
          <p:nvPr/>
        </p:nvSpPr>
        <p:spPr>
          <a:xfrm>
            <a:off x="396875" y="4054475"/>
            <a:ext cx="10101580" cy="1582420"/>
          </a:xfrm>
          <a:prstGeom prst="roundRect">
            <a:avLst>
              <a:gd name="adj" fmla="val 1102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CN" altLang="en-US" sz="900"/>
          </a:p>
        </p:txBody>
      </p:sp>
      <p:sp>
        <p:nvSpPr>
          <p:cNvPr id="1048667" name="矩形 4"/>
          <p:cNvSpPr>
            <a:spLocks noChangeArrowheads="1"/>
          </p:cNvSpPr>
          <p:nvPr/>
        </p:nvSpPr>
        <p:spPr bwMode="auto">
          <a:xfrm>
            <a:off x="508897" y="1512315"/>
            <a:ext cx="5935980" cy="62484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r>
              <a:rPr lang="en-US" altLang="zh-CN" sz="3600">
                <a:latin typeface="Times New Roman" panose="02020603050405020304" pitchFamily="18" charset="0"/>
              </a:rPr>
              <a:t>(Jane,) Give me some food. </a:t>
            </a:r>
            <a:endParaRPr lang="en-US" altLang="zh-CN" sz="3600">
              <a:latin typeface="Times New Roman" panose="02020603050405020304" pitchFamily="18" charset="0"/>
            </a:endParaRPr>
          </a:p>
        </p:txBody>
      </p:sp>
      <p:sp>
        <p:nvSpPr>
          <p:cNvPr id="1048668" name="矩形 5"/>
          <p:cNvSpPr>
            <a:spLocks noChangeArrowheads="1"/>
          </p:cNvSpPr>
          <p:nvPr/>
        </p:nvSpPr>
        <p:spPr bwMode="auto">
          <a:xfrm>
            <a:off x="508897" y="2042980"/>
            <a:ext cx="7129780" cy="62484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r>
              <a:rPr lang="en-US" altLang="zh-CN" sz="3600">
                <a:latin typeface="Times New Roman" panose="02020603050405020304" pitchFamily="18" charset="0"/>
              </a:rPr>
              <a:t>(Honey,) Come back soon please. </a:t>
            </a:r>
            <a:endParaRPr lang="en-US" altLang="zh-CN" sz="3600">
              <a:latin typeface="Times New Roman" panose="02020603050405020304" pitchFamily="18" charset="0"/>
            </a:endParaRPr>
          </a:p>
        </p:txBody>
      </p:sp>
      <p:sp>
        <p:nvSpPr>
          <p:cNvPr id="1048669" name="圆角矩形 6"/>
          <p:cNvSpPr/>
          <p:nvPr/>
        </p:nvSpPr>
        <p:spPr>
          <a:xfrm>
            <a:off x="397510" y="1553845"/>
            <a:ext cx="10100945" cy="1584325"/>
          </a:xfrm>
          <a:prstGeom prst="roundRect">
            <a:avLst>
              <a:gd name="adj" fmla="val 1102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CN" altLang="en-US" sz="900"/>
          </a:p>
        </p:txBody>
      </p:sp>
      <p:sp>
        <p:nvSpPr>
          <p:cNvPr id="1048670" name="矩形 11"/>
          <p:cNvSpPr>
            <a:spLocks noChangeArrowheads="1"/>
          </p:cNvSpPr>
          <p:nvPr/>
        </p:nvSpPr>
        <p:spPr bwMode="auto">
          <a:xfrm>
            <a:off x="397292" y="921018"/>
            <a:ext cx="5885180" cy="5740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none">
            <a:spAutoFit/>
          </a:bodyPr>
          <a:lstStyle/>
          <a:p>
            <a:pPr algn="l">
              <a:buClrTx/>
              <a:buSzTx/>
              <a:buFontTx/>
            </a:pPr>
            <a:r>
              <a:rPr lang="en-US" altLang="zh-CN" sz="3200" b="1">
                <a:solidFill>
                  <a:srgbClr val="FFFF00"/>
                </a:solidFill>
              </a:rPr>
              <a:t>Ellipsis in imperative sentences</a:t>
            </a:r>
            <a:endParaRPr lang="en-US" altLang="zh-CN" sz="3200" b="1">
              <a:solidFill>
                <a:srgbClr val="FFFF00"/>
              </a:solidFill>
            </a:endParaRPr>
          </a:p>
        </p:txBody>
      </p:sp>
      <p:sp>
        <p:nvSpPr>
          <p:cNvPr id="1048671" name="矩形 14"/>
          <p:cNvSpPr>
            <a:spLocks noChangeArrowheads="1"/>
          </p:cNvSpPr>
          <p:nvPr/>
        </p:nvSpPr>
        <p:spPr bwMode="auto">
          <a:xfrm>
            <a:off x="508417" y="3345898"/>
            <a:ext cx="4488180" cy="57404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none">
            <a:spAutoFit/>
          </a:bodyPr>
          <a:lstStyle/>
          <a:p>
            <a:pPr algn="l">
              <a:buClrTx/>
              <a:buSzTx/>
              <a:buFontTx/>
            </a:pPr>
            <a:r>
              <a:rPr lang="en-US" altLang="zh-CN" sz="3200" b="1">
                <a:solidFill>
                  <a:srgbClr val="FFFF00"/>
                </a:solidFill>
              </a:rPr>
              <a:t>Ellipsis in a comparison</a:t>
            </a:r>
            <a:endParaRPr lang="en-US" altLang="zh-CN" sz="3200" b="1">
              <a:solidFill>
                <a:srgbClr val="FFFF00"/>
              </a:solidFill>
            </a:endParaRPr>
          </a:p>
        </p:txBody>
      </p:sp>
      <p:sp>
        <p:nvSpPr>
          <p:cNvPr id="1048672" name="矩形 15"/>
          <p:cNvSpPr>
            <a:spLocks noChangeArrowheads="1"/>
          </p:cNvSpPr>
          <p:nvPr/>
        </p:nvSpPr>
        <p:spPr bwMode="auto">
          <a:xfrm>
            <a:off x="508417" y="4142304"/>
            <a:ext cx="10800080" cy="624841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r>
              <a:rPr lang="en-US" altLang="zh-CN" sz="3600">
                <a:latin typeface="Times New Roman" panose="02020603050405020304" pitchFamily="18" charset="0"/>
              </a:rPr>
              <a:t>John cooks better pizza than his wife (cooks/does). </a:t>
            </a:r>
            <a:endParaRPr lang="en-US" altLang="zh-CN" sz="3600">
              <a:latin typeface="Times New Roman" panose="02020603050405020304" pitchFamily="18" charset="0"/>
            </a:endParaRPr>
          </a:p>
        </p:txBody>
      </p:sp>
      <p:sp>
        <p:nvSpPr>
          <p:cNvPr id="1048673" name="矩形 16"/>
          <p:cNvSpPr>
            <a:spLocks noChangeArrowheads="1"/>
          </p:cNvSpPr>
          <p:nvPr/>
        </p:nvSpPr>
        <p:spPr bwMode="auto">
          <a:xfrm>
            <a:off x="508417" y="4669000"/>
            <a:ext cx="6469380" cy="62484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r>
              <a:rPr lang="en-US" altLang="zh-CN" sz="3600">
                <a:latin typeface="Times New Roman" panose="02020603050405020304" pitchFamily="18" charset="0"/>
              </a:rPr>
              <a:t>John is taller than his wife (is).</a:t>
            </a:r>
            <a:endParaRPr lang="en-US" altLang="zh-CN" sz="3600">
              <a:latin typeface="Times New Roman" panose="02020603050405020304" pitchFamily="18" charset="0"/>
            </a:endParaRPr>
          </a:p>
        </p:txBody>
      </p:sp>
      <p:sp>
        <p:nvSpPr>
          <p:cNvPr id="1048674" name="矩形 18"/>
          <p:cNvSpPr>
            <a:spLocks noChangeArrowheads="1"/>
          </p:cNvSpPr>
          <p:nvPr/>
        </p:nvSpPr>
        <p:spPr bwMode="auto">
          <a:xfrm>
            <a:off x="508897" y="2550149"/>
            <a:ext cx="4869180" cy="62484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r>
              <a:rPr lang="en-US" altLang="zh-CN" sz="3600">
                <a:latin typeface="Times New Roman" panose="02020603050405020304" pitchFamily="18" charset="0"/>
              </a:rPr>
              <a:t>(You) Sit down please. </a:t>
            </a:r>
            <a:endParaRPr lang="en-US" altLang="zh-CN" sz="3600">
              <a:latin typeface="Times New Roman" panose="02020603050405020304" pitchFamily="18" charset="0"/>
            </a:endParaRPr>
          </a:p>
        </p:txBody>
      </p:sp>
      <p:sp>
        <p:nvSpPr>
          <p:cNvPr id="1048675" name="矩形 19"/>
          <p:cNvSpPr>
            <a:spLocks noChangeArrowheads="1"/>
          </p:cNvSpPr>
          <p:nvPr/>
        </p:nvSpPr>
        <p:spPr bwMode="auto">
          <a:xfrm>
            <a:off x="508417" y="5117433"/>
            <a:ext cx="9212580" cy="624841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 algn="l">
              <a:buClrTx/>
              <a:buSzTx/>
              <a:buFontTx/>
            </a:pPr>
            <a:r>
              <a:rPr lang="en-US" altLang="zh-CN" sz="3600">
                <a:latin typeface="Times New Roman" panose="02020603050405020304" pitchFamily="18" charset="0"/>
              </a:rPr>
              <a:t>His eyes are bigger than his mother’s (eyes).</a:t>
            </a:r>
            <a:endParaRPr lang="en-US" altLang="zh-CN" sz="3600">
              <a:latin typeface="Times New Roman" panose="02020603050405020304" pitchFamily="18" charset="0"/>
            </a:endParaRPr>
          </a:p>
        </p:txBody>
      </p:sp>
      <p:sp>
        <p:nvSpPr>
          <p:cNvPr id="1048676" name="矩形 20"/>
          <p:cNvSpPr>
            <a:spLocks noChangeArrowheads="1"/>
          </p:cNvSpPr>
          <p:nvPr/>
        </p:nvSpPr>
        <p:spPr bwMode="auto">
          <a:xfrm>
            <a:off x="5696941" y="3121940"/>
            <a:ext cx="5948680" cy="57404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none">
            <a:spAutoFit/>
          </a:bodyPr>
          <a:lstStyle/>
          <a:p>
            <a:pPr algn="l">
              <a:buClrTx/>
              <a:buSzTx/>
              <a:buFontTx/>
            </a:pPr>
            <a:r>
              <a:rPr lang="en-US" altLang="zh-CN" sz="3200" b="1">
                <a:solidFill>
                  <a:srgbClr val="002060"/>
                </a:solidFill>
              </a:rPr>
              <a:t>Based on mutual understanding</a:t>
            </a:r>
            <a:endParaRPr lang="en-US" altLang="zh-CN" sz="3200" b="1">
              <a:solidFill>
                <a:srgbClr val="002060"/>
              </a:solidFill>
            </a:endParaRPr>
          </a:p>
        </p:txBody>
      </p:sp>
      <p:sp>
        <p:nvSpPr>
          <p:cNvPr id="1048677" name="矩形 21"/>
          <p:cNvSpPr>
            <a:spLocks noChangeArrowheads="1"/>
          </p:cNvSpPr>
          <p:nvPr/>
        </p:nvSpPr>
        <p:spPr bwMode="auto">
          <a:xfrm>
            <a:off x="6751955" y="5636895"/>
            <a:ext cx="4498340" cy="58356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square">
            <a:spAutoFit/>
          </a:bodyPr>
          <a:lstStyle/>
          <a:p>
            <a:pPr lvl="0" algn="l">
              <a:buClrTx/>
              <a:buSzTx/>
              <a:buFontTx/>
            </a:pPr>
            <a:r>
              <a:rPr lang="en-US" altLang="zh-CN" sz="3200" b="1">
                <a:solidFill>
                  <a:srgbClr val="002060"/>
                </a:solidFill>
                <a:sym typeface="+mn-ea"/>
              </a:rPr>
              <a:t>To avoid repetition</a:t>
            </a:r>
            <a:endParaRPr lang="en-US" altLang="zh-CN" sz="3200" b="1">
              <a:solidFill>
                <a:srgbClr val="002060"/>
              </a:solidFill>
              <a:sym typeface="+mn-ea"/>
            </a:endParaRPr>
          </a:p>
        </p:txBody>
      </p:sp>
      <p:sp>
        <p:nvSpPr>
          <p:cNvPr id="1048678" name="文本框 1"/>
          <p:cNvSpPr txBox="1"/>
          <p:nvPr/>
        </p:nvSpPr>
        <p:spPr>
          <a:xfrm>
            <a:off x="4465320" y="152400"/>
            <a:ext cx="6113780" cy="81534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b="1">
                <a:solidFill>
                  <a:srgbClr val="C00000"/>
                </a:solidFill>
                <a:latin typeface="Microsoft Himalaya" panose="01010100010101010101" charset="0"/>
                <a:ea typeface="宋体" panose="02010600030101010101" pitchFamily="2" charset="-122"/>
                <a:cs typeface="Microsoft Himalaya" panose="01010100010101010101" charset="0"/>
                <a:sym typeface="+mn-ea"/>
              </a:rPr>
              <a:t> </a:t>
            </a:r>
            <a:r>
              <a:rPr lang="en-US" altLang="zh-CN" sz="4800" b="1">
                <a:solidFill>
                  <a:srgbClr val="C00000"/>
                </a:solidFill>
                <a:latin typeface="Microsoft Himalaya" panose="01010100010101010101" charset="0"/>
                <a:ea typeface="宋体" panose="02010600030101010101" pitchFamily="2" charset="-122"/>
                <a:cs typeface="Microsoft Himalaya" panose="01010100010101010101" charset="0"/>
                <a:sym typeface="+mn-ea"/>
              </a:rPr>
              <a:t>The  usage of  ellipsis </a:t>
            </a:r>
            <a:endParaRPr lang="en-US" altLang="zh-CN" sz="4800" b="1">
              <a:solidFill>
                <a:srgbClr val="C00000"/>
              </a:solidFill>
              <a:latin typeface="Microsoft Himalaya" panose="01010100010101010101" charset="0"/>
              <a:ea typeface="宋体" panose="02010600030101010101" pitchFamily="2" charset="-122"/>
              <a:cs typeface="Microsoft Himalaya" panose="01010100010101010101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66" grpId="0" bldLvl="0" animBg="1"/>
      <p:bldP spid="1048671" grpId="0" bldLvl="0" animBg="1"/>
      <p:bldP spid="1048672" grpId="0"/>
      <p:bldP spid="1048673" grpId="0"/>
      <p:bldP spid="1048675" grpId="0"/>
      <p:bldP spid="1048676" grpId="0" bldLvl="0" animBg="1"/>
      <p:bldP spid="1048677" grpId="0" bldLvl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1" name="矩形: 圆角 19"/>
          <p:cNvSpPr/>
          <p:nvPr/>
        </p:nvSpPr>
        <p:spPr>
          <a:xfrm>
            <a:off x="-635" y="0"/>
            <a:ext cx="12192635" cy="6755765"/>
          </a:xfrm>
          <a:prstGeom prst="roundRect">
            <a:avLst>
              <a:gd name="adj" fmla="val 0"/>
            </a:avLst>
          </a:prstGeom>
          <a:solidFill>
            <a:srgbClr val="EDFF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48682" name="矩形 1"/>
          <p:cNvSpPr>
            <a:spLocks noChangeArrowheads="1"/>
          </p:cNvSpPr>
          <p:nvPr/>
        </p:nvSpPr>
        <p:spPr bwMode="auto">
          <a:xfrm>
            <a:off x="455295" y="2411095"/>
            <a:ext cx="8340725" cy="64516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zh-CN" sz="3600">
                <a:latin typeface="Times New Roman" panose="02020603050405020304" pitchFamily="18" charset="0"/>
              </a:rPr>
              <a:t>This is the only pencil [</a:t>
            </a:r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</a:rPr>
              <a:t>that</a:t>
            </a:r>
            <a:r>
              <a:rPr lang="en-US" altLang="zh-CN" sz="3600">
                <a:latin typeface="Times New Roman" panose="02020603050405020304" pitchFamily="18" charset="0"/>
              </a:rPr>
              <a:t>] I have</a:t>
            </a:r>
            <a:endParaRPr lang="en-US" altLang="zh-CN" sz="3600">
              <a:latin typeface="Times New Roman" panose="02020603050405020304" pitchFamily="18" charset="0"/>
            </a:endParaRPr>
          </a:p>
        </p:txBody>
      </p:sp>
      <p:sp>
        <p:nvSpPr>
          <p:cNvPr id="1048683" name="矩形 2"/>
          <p:cNvSpPr>
            <a:spLocks noChangeArrowheads="1"/>
          </p:cNvSpPr>
          <p:nvPr/>
        </p:nvSpPr>
        <p:spPr bwMode="auto">
          <a:xfrm>
            <a:off x="455212" y="1905298"/>
            <a:ext cx="8591550" cy="64516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r>
              <a:rPr lang="en-US" altLang="zh-CN" sz="3600">
                <a:latin typeface="Times New Roman" panose="02020603050405020304" pitchFamily="18" charset="0"/>
              </a:rPr>
              <a:t>They say [</a:t>
            </a:r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</a:rPr>
              <a:t>that</a:t>
            </a:r>
            <a:r>
              <a:rPr lang="en-US" altLang="zh-CN" sz="3600">
                <a:latin typeface="Times New Roman" panose="02020603050405020304" pitchFamily="18" charset="0"/>
              </a:rPr>
              <a:t>] you are going to Europe soon.</a:t>
            </a:r>
            <a:endParaRPr lang="en-US" altLang="zh-CN" sz="3600">
              <a:latin typeface="Times New Roman" panose="02020603050405020304" pitchFamily="18" charset="0"/>
            </a:endParaRPr>
          </a:p>
        </p:txBody>
      </p:sp>
      <p:sp>
        <p:nvSpPr>
          <p:cNvPr id="1048684" name="圆角矩形 3"/>
          <p:cNvSpPr/>
          <p:nvPr/>
        </p:nvSpPr>
        <p:spPr>
          <a:xfrm>
            <a:off x="342900" y="1925955"/>
            <a:ext cx="11849100" cy="3872230"/>
          </a:xfrm>
          <a:prstGeom prst="roundRect">
            <a:avLst>
              <a:gd name="adj" fmla="val 5734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CN" altLang="en-US" sz="900"/>
          </a:p>
        </p:txBody>
      </p:sp>
      <p:sp>
        <p:nvSpPr>
          <p:cNvPr id="1048685" name="矩形 11"/>
          <p:cNvSpPr>
            <a:spLocks noChangeArrowheads="1"/>
          </p:cNvSpPr>
          <p:nvPr/>
        </p:nvSpPr>
        <p:spPr bwMode="auto">
          <a:xfrm>
            <a:off x="403296" y="1120968"/>
            <a:ext cx="3221355" cy="5835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none">
            <a:spAutoFit/>
          </a:bodyPr>
          <a:lstStyle/>
          <a:p>
            <a:pPr algn="l">
              <a:buClrTx/>
              <a:buSzTx/>
              <a:buFontTx/>
            </a:pPr>
            <a:r>
              <a:rPr lang="en-US" altLang="zh-CN" sz="3200" b="1">
                <a:solidFill>
                  <a:srgbClr val="FFFF00"/>
                </a:solidFill>
              </a:rPr>
              <a:t>Ellipsis in  clauses </a:t>
            </a:r>
            <a:endParaRPr lang="en-US" altLang="zh-CN" sz="3200" b="1">
              <a:solidFill>
                <a:srgbClr val="FFFF00"/>
              </a:solidFill>
            </a:endParaRPr>
          </a:p>
        </p:txBody>
      </p:sp>
      <p:sp>
        <p:nvSpPr>
          <p:cNvPr id="1048686" name="矩形 5"/>
          <p:cNvSpPr>
            <a:spLocks noChangeArrowheads="1"/>
          </p:cNvSpPr>
          <p:nvPr/>
        </p:nvSpPr>
        <p:spPr bwMode="auto">
          <a:xfrm>
            <a:off x="515697" y="2972488"/>
            <a:ext cx="11812270" cy="64516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r>
              <a:rPr lang="en-US" altLang="zh-CN" sz="3600">
                <a:latin typeface="Times New Roman" panose="02020603050405020304" pitchFamily="18" charset="0"/>
              </a:rPr>
              <a:t>Why did he come here? --- He didn’t tell me (</a:t>
            </a:r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</a:rPr>
              <a:t>why he came here)</a:t>
            </a:r>
            <a:endParaRPr lang="en-US" altLang="zh-CN" sz="3600">
              <a:latin typeface="Times New Roman" panose="02020603050405020304" pitchFamily="18" charset="0"/>
            </a:endParaRPr>
          </a:p>
        </p:txBody>
      </p:sp>
      <p:sp>
        <p:nvSpPr>
          <p:cNvPr id="1048687" name="矩形 9"/>
          <p:cNvSpPr>
            <a:spLocks noChangeArrowheads="1"/>
          </p:cNvSpPr>
          <p:nvPr/>
        </p:nvSpPr>
        <p:spPr bwMode="auto">
          <a:xfrm>
            <a:off x="515620" y="3546475"/>
            <a:ext cx="9499600" cy="64516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l">
              <a:buClrTx/>
              <a:buSzTx/>
              <a:buFontTx/>
            </a:pPr>
            <a:r>
              <a:rPr lang="en-US" altLang="zh-CN" sz="3600">
                <a:latin typeface="Times New Roman" panose="02020603050405020304" pitchFamily="18" charset="0"/>
              </a:rPr>
              <a:t>Is he the boy [</a:t>
            </a:r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</a:rPr>
              <a:t>whom</a:t>
            </a:r>
            <a:r>
              <a:rPr lang="en-US" altLang="zh-CN" sz="3600">
                <a:latin typeface="Times New Roman" panose="02020603050405020304" pitchFamily="18" charset="0"/>
              </a:rPr>
              <a:t>] I hired yesterday?</a:t>
            </a:r>
            <a:endParaRPr lang="en-US" altLang="zh-CN" sz="3600">
              <a:latin typeface="Times New Roman" panose="02020603050405020304" pitchFamily="18" charset="0"/>
            </a:endParaRPr>
          </a:p>
        </p:txBody>
      </p:sp>
      <p:sp>
        <p:nvSpPr>
          <p:cNvPr id="1048688" name="矩形 10"/>
          <p:cNvSpPr>
            <a:spLocks noChangeArrowheads="1"/>
          </p:cNvSpPr>
          <p:nvPr/>
        </p:nvSpPr>
        <p:spPr bwMode="auto">
          <a:xfrm>
            <a:off x="515697" y="4039680"/>
            <a:ext cx="6838950" cy="64516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r>
              <a:rPr lang="en-US" altLang="zh-CN" sz="3600">
                <a:latin typeface="Times New Roman" panose="02020603050405020304" pitchFamily="18" charset="0"/>
              </a:rPr>
              <a:t>Were I you, I would take her advice.</a:t>
            </a:r>
            <a:endParaRPr lang="en-US" altLang="zh-CN" sz="3600">
              <a:latin typeface="Times New Roman" panose="02020603050405020304" pitchFamily="18" charset="0"/>
            </a:endParaRPr>
          </a:p>
        </p:txBody>
      </p:sp>
      <p:sp>
        <p:nvSpPr>
          <p:cNvPr id="1048689" name="矩形 11"/>
          <p:cNvSpPr>
            <a:spLocks noChangeArrowheads="1"/>
          </p:cNvSpPr>
          <p:nvPr/>
        </p:nvSpPr>
        <p:spPr bwMode="auto">
          <a:xfrm>
            <a:off x="515537" y="4681914"/>
            <a:ext cx="8849995" cy="583565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r>
              <a:rPr lang="en-US" altLang="zh-CN" sz="3200">
                <a:latin typeface="Times New Roman" panose="02020603050405020304" pitchFamily="18" charset="0"/>
              </a:rPr>
              <a:t>Had I known about the lecture, I would have taken it.</a:t>
            </a:r>
            <a:endParaRPr lang="zh-CN" alt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48690" name="矩形 12"/>
          <p:cNvSpPr>
            <a:spLocks noChangeArrowheads="1"/>
          </p:cNvSpPr>
          <p:nvPr/>
        </p:nvSpPr>
        <p:spPr bwMode="auto">
          <a:xfrm>
            <a:off x="7524827" y="4094422"/>
            <a:ext cx="2721610" cy="583565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</a:rPr>
              <a:t>If </a:t>
            </a:r>
            <a:r>
              <a:rPr lang="en-US" altLang="zh-CN" sz="3200">
                <a:solidFill>
                  <a:srgbClr val="000000"/>
                </a:solidFill>
                <a:latin typeface="Times New Roman" panose="02020603050405020304" pitchFamily="18" charset="0"/>
              </a:rPr>
              <a:t>I</a:t>
            </a:r>
            <a:r>
              <a:rPr lang="en-US" altLang="zh-CN" sz="3200">
                <a:latin typeface="Times New Roman" panose="02020603050405020304" pitchFamily="18" charset="0"/>
              </a:rPr>
              <a:t> </a:t>
            </a:r>
            <a:r>
              <a:rPr lang="en-US" altLang="zh-CN" sz="3200">
                <a:solidFill>
                  <a:srgbClr val="000000"/>
                </a:solidFill>
                <a:latin typeface="Times New Roman" panose="02020603050405020304" pitchFamily="18" charset="0"/>
              </a:rPr>
              <a:t>were you,...</a:t>
            </a:r>
            <a:endParaRPr lang="zh-CN" altLang="en-US" sz="32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48691" name="矩形 13"/>
          <p:cNvSpPr>
            <a:spLocks noChangeArrowheads="1"/>
          </p:cNvSpPr>
          <p:nvPr/>
        </p:nvSpPr>
        <p:spPr bwMode="auto">
          <a:xfrm>
            <a:off x="611104" y="5214491"/>
            <a:ext cx="5825490" cy="583565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</a:rPr>
              <a:t>If </a:t>
            </a:r>
            <a:r>
              <a:rPr lang="en-US" altLang="zh-CN" sz="3200">
                <a:latin typeface="Times New Roman" panose="02020603050405020304" pitchFamily="18" charset="0"/>
              </a:rPr>
              <a:t>I had known about the lecture,...</a:t>
            </a:r>
            <a:endParaRPr lang="zh-CN" alt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48692" name="矩形 14"/>
          <p:cNvSpPr>
            <a:spLocks noChangeArrowheads="1"/>
          </p:cNvSpPr>
          <p:nvPr/>
        </p:nvSpPr>
        <p:spPr bwMode="auto">
          <a:xfrm>
            <a:off x="6313905" y="5885173"/>
            <a:ext cx="4838700" cy="58356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none">
            <a:spAutoFit/>
          </a:bodyPr>
          <a:lstStyle/>
          <a:p>
            <a:r>
              <a:rPr lang="en-US" altLang="zh-CN" sz="3200" b="1">
                <a:solidFill>
                  <a:srgbClr val="002060"/>
                </a:solidFill>
              </a:rPr>
              <a:t>allowed in English grammar</a:t>
            </a:r>
            <a:endParaRPr lang="en-US" altLang="zh-CN" sz="3200" b="1">
              <a:solidFill>
                <a:srgbClr val="002060"/>
              </a:solidFill>
            </a:endParaRPr>
          </a:p>
        </p:txBody>
      </p:sp>
      <p:sp>
        <p:nvSpPr>
          <p:cNvPr id="1048693" name="文本框 1"/>
          <p:cNvSpPr txBox="1"/>
          <p:nvPr/>
        </p:nvSpPr>
        <p:spPr>
          <a:xfrm>
            <a:off x="4465320" y="152400"/>
            <a:ext cx="5621020" cy="82994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b="1" dirty="0">
                <a:solidFill>
                  <a:srgbClr val="C00000"/>
                </a:solidFill>
                <a:latin typeface="Microsoft Himalaya" panose="01010100010101010101" charset="0"/>
                <a:ea typeface="宋体" panose="02010600030101010101" pitchFamily="2" charset="-122"/>
                <a:cs typeface="Microsoft Himalaya" panose="01010100010101010101" charset="0"/>
                <a:sym typeface="+mn-ea"/>
              </a:rPr>
              <a:t> </a:t>
            </a:r>
            <a:r>
              <a:rPr lang="en-US" altLang="zh-CN" sz="4800" b="1" dirty="0">
                <a:solidFill>
                  <a:srgbClr val="C00000"/>
                </a:solidFill>
                <a:latin typeface="Microsoft Himalaya" panose="01010100010101010101" charset="0"/>
                <a:ea typeface="宋体" panose="02010600030101010101" pitchFamily="2" charset="-122"/>
                <a:cs typeface="Microsoft Himalaya" panose="01010100010101010101" charset="0"/>
                <a:sym typeface="+mn-ea"/>
              </a:rPr>
              <a:t>The  usage of  ellipsis in clauses </a:t>
            </a:r>
            <a:endParaRPr lang="en-US" altLang="zh-CN" sz="4800" b="1" dirty="0">
              <a:solidFill>
                <a:srgbClr val="C00000"/>
              </a:solidFill>
              <a:latin typeface="Microsoft Himalaya" panose="01010100010101010101" charset="0"/>
              <a:ea typeface="宋体" panose="02010600030101010101" pitchFamily="2" charset="-122"/>
              <a:cs typeface="Microsoft Himalaya" panose="01010100010101010101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90" grpId="0"/>
      <p:bldP spid="1048691" grpId="0"/>
      <p:bldP spid="104869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48685" name="矩形 11"/>
          <p:cNvSpPr>
            <a:spLocks noChangeArrowheads="1"/>
          </p:cNvSpPr>
          <p:nvPr/>
        </p:nvSpPr>
        <p:spPr bwMode="auto">
          <a:xfrm>
            <a:off x="2567376" y="206568"/>
            <a:ext cx="6722745" cy="5835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none">
            <a:spAutoFit/>
          </a:bodyPr>
          <a:p>
            <a:pPr algn="l">
              <a:buClrTx/>
              <a:buSzTx/>
              <a:buFontTx/>
            </a:pPr>
            <a:r>
              <a:rPr lang="en-US" altLang="zh-CN" sz="3200" b="1">
                <a:solidFill>
                  <a:srgbClr val="FFFF00"/>
                </a:solidFill>
              </a:rPr>
              <a:t>Ellipsis in attributive and object clause </a:t>
            </a:r>
            <a:endParaRPr lang="en-US" altLang="zh-CN" sz="3200" b="1">
              <a:solidFill>
                <a:srgbClr val="FFFF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31470" y="1445895"/>
            <a:ext cx="5380355" cy="50774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just" fontAlgn="auto"/>
            <a:r>
              <a:rPr lang="en-US" altLang="zh-CN" sz="3600">
                <a:latin typeface="Times New Roman" panose="02020603050405020304" pitchFamily="18" charset="0"/>
                <a:sym typeface="+mn-ea"/>
              </a:rPr>
              <a:t>          Examples</a:t>
            </a:r>
            <a:endParaRPr lang="en-US" altLang="zh-CN" sz="3600">
              <a:latin typeface="Times New Roman" panose="02020603050405020304" pitchFamily="18" charset="0"/>
              <a:sym typeface="+mn-ea"/>
            </a:endParaRPr>
          </a:p>
          <a:p>
            <a:pPr algn="just" fontAlgn="auto"/>
            <a:r>
              <a:rPr lang="zh-CN" altLang="en-US" sz="3600" b="1">
                <a:solidFill>
                  <a:srgbClr val="080808"/>
                </a:solidFill>
                <a:latin typeface="Times New Roman" panose="02020603050405020304" pitchFamily="18" charset="0"/>
                <a:ea typeface="黑体" panose="02010609060101010101" charset="-122"/>
                <a:sym typeface="+mn-ea"/>
              </a:rPr>
              <a:t>①</a:t>
            </a:r>
            <a:r>
              <a:rPr lang="en-US" altLang="zh-CN" sz="3600">
                <a:latin typeface="Times New Roman" panose="02020603050405020304" pitchFamily="18" charset="0"/>
                <a:sym typeface="+mn-ea"/>
              </a:rPr>
              <a:t>He said [</a:t>
            </a:r>
            <a:r>
              <a:rPr lang="en-US" altLang="zh-CN" sz="3600" b="1">
                <a:solidFill>
                  <a:srgbClr val="FF0000"/>
                </a:solidFill>
                <a:latin typeface="Times New Roman" panose="02020603050405020304" pitchFamily="18" charset="0"/>
                <a:sym typeface="+mn-ea"/>
              </a:rPr>
              <a:t>that</a:t>
            </a:r>
            <a:r>
              <a:rPr lang="en-US" altLang="zh-CN" sz="3600">
                <a:latin typeface="Times New Roman" panose="02020603050405020304" pitchFamily="18" charset="0"/>
                <a:sym typeface="+mn-ea"/>
              </a:rPr>
              <a:t>]  the text was very important and </a:t>
            </a:r>
            <a:r>
              <a:rPr lang="en-US" altLang="zh-CN" sz="3600" b="1">
                <a:solidFill>
                  <a:srgbClr val="FF0000"/>
                </a:solidFill>
                <a:latin typeface="Times New Roman" panose="02020603050405020304" pitchFamily="18" charset="0"/>
                <a:sym typeface="+mn-ea"/>
              </a:rPr>
              <a:t>that </a:t>
            </a:r>
            <a:r>
              <a:rPr lang="en-US" altLang="zh-CN" sz="3600">
                <a:latin typeface="Times New Roman" panose="02020603050405020304" pitchFamily="18" charset="0"/>
                <a:sym typeface="+mn-ea"/>
              </a:rPr>
              <a:t>we should learn it by heart.</a:t>
            </a:r>
            <a:endParaRPr lang="en-US" altLang="zh-CN" sz="3600">
              <a:latin typeface="Times New Roman" panose="02020603050405020304" pitchFamily="18" charset="0"/>
              <a:sym typeface="+mn-ea"/>
            </a:endParaRPr>
          </a:p>
          <a:p>
            <a:pPr algn="just" fontAlgn="auto"/>
            <a:r>
              <a:rPr lang="zh-CN" altLang="en-US" sz="3600" b="1">
                <a:solidFill>
                  <a:srgbClr val="080808"/>
                </a:solidFill>
                <a:latin typeface="Times New Roman" panose="02020603050405020304" pitchFamily="18" charset="0"/>
                <a:ea typeface="黑体" panose="02010609060101010101" charset="-122"/>
                <a:sym typeface="+mn-ea"/>
              </a:rPr>
              <a:t>②</a:t>
            </a:r>
            <a:r>
              <a:rPr lang="en-US" altLang="zh-CN" sz="3600">
                <a:latin typeface="Times New Roman" panose="02020603050405020304" pitchFamily="18" charset="0"/>
                <a:sym typeface="+mn-ea"/>
              </a:rPr>
              <a:t>The book [</a:t>
            </a:r>
            <a:r>
              <a:rPr lang="en-US" altLang="zh-CN" sz="3600" b="1">
                <a:solidFill>
                  <a:srgbClr val="FF0000"/>
                </a:solidFill>
                <a:latin typeface="Times New Roman" panose="02020603050405020304" pitchFamily="18" charset="0"/>
                <a:sym typeface="+mn-ea"/>
              </a:rPr>
              <a:t>that</a:t>
            </a:r>
            <a:r>
              <a:rPr lang="en-US" altLang="zh-CN" sz="3600">
                <a:latin typeface="Times New Roman" panose="02020603050405020304" pitchFamily="18" charset="0"/>
                <a:sym typeface="+mn-ea"/>
              </a:rPr>
              <a:t>] I borrowed yesterday was hers.</a:t>
            </a:r>
            <a:endParaRPr lang="en-US" altLang="zh-CN" sz="3600">
              <a:latin typeface="Times New Roman" panose="02020603050405020304" pitchFamily="18" charset="0"/>
            </a:endParaRPr>
          </a:p>
          <a:p>
            <a:pPr algn="just"/>
            <a:endParaRPr lang="en-US" altLang="zh-CN" sz="3600">
              <a:latin typeface="Times New Roman" panose="02020603050405020304" pitchFamily="18" charset="0"/>
            </a:endParaRPr>
          </a:p>
        </p:txBody>
      </p:sp>
      <p:sp>
        <p:nvSpPr>
          <p:cNvPr id="7" name="虚尾箭头 6"/>
          <p:cNvSpPr/>
          <p:nvPr/>
        </p:nvSpPr>
        <p:spPr>
          <a:xfrm>
            <a:off x="6292215" y="3094355"/>
            <a:ext cx="838200" cy="274320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圆角矩形 3"/>
          <p:cNvSpPr/>
          <p:nvPr/>
        </p:nvSpPr>
        <p:spPr>
          <a:xfrm>
            <a:off x="6995795" y="1127125"/>
            <a:ext cx="5151755" cy="5396230"/>
          </a:xfrm>
          <a:prstGeom prst="roundRect">
            <a:avLst>
              <a:gd name="adj" fmla="val 5734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/>
            <a:endParaRPr lang="zh-CN" altLang="en-US" sz="900"/>
          </a:p>
        </p:txBody>
      </p:sp>
      <p:sp>
        <p:nvSpPr>
          <p:cNvPr id="3" name="文本框 2"/>
          <p:cNvSpPr txBox="1"/>
          <p:nvPr/>
        </p:nvSpPr>
        <p:spPr>
          <a:xfrm>
            <a:off x="7809230" y="1777365"/>
            <a:ext cx="433832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/>
          </a:p>
        </p:txBody>
      </p:sp>
      <p:sp>
        <p:nvSpPr>
          <p:cNvPr id="4" name="圆角矩形 3"/>
          <p:cNvSpPr/>
          <p:nvPr/>
        </p:nvSpPr>
        <p:spPr>
          <a:xfrm>
            <a:off x="331470" y="1254125"/>
            <a:ext cx="5906135" cy="5396230"/>
          </a:xfrm>
          <a:prstGeom prst="roundRect">
            <a:avLst>
              <a:gd name="adj" fmla="val 5734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/>
            <a:endParaRPr lang="zh-CN" altLang="en-US" sz="900"/>
          </a:p>
        </p:txBody>
      </p:sp>
      <p:sp>
        <p:nvSpPr>
          <p:cNvPr id="6" name="文本框 5"/>
          <p:cNvSpPr txBox="1"/>
          <p:nvPr/>
        </p:nvSpPr>
        <p:spPr>
          <a:xfrm>
            <a:off x="6995795" y="1127125"/>
            <a:ext cx="5389880" cy="56311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just" fontAlgn="auto"/>
            <a:r>
              <a:rPr lang="en-US" altLang="zh-CN" sz="3600" b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charset="-122"/>
                <a:sym typeface="+mn-ea"/>
              </a:rPr>
              <a:t>(1) </a:t>
            </a:r>
            <a:r>
              <a:rPr lang="en-US" altLang="zh-CN" sz="3600">
                <a:latin typeface="Times New Roman" panose="02020603050405020304" pitchFamily="18" charset="0"/>
                <a:sym typeface="+mn-ea"/>
              </a:rPr>
              <a:t>In the object clause,</a:t>
            </a:r>
            <a:endParaRPr lang="en-US" altLang="zh-CN" sz="3600">
              <a:latin typeface="Times New Roman" panose="02020603050405020304" pitchFamily="18" charset="0"/>
              <a:sym typeface="+mn-ea"/>
            </a:endParaRPr>
          </a:p>
          <a:p>
            <a:pPr algn="just" fontAlgn="auto"/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charset="-122"/>
                <a:sym typeface="+mn-ea"/>
              </a:rPr>
              <a:t>that</a:t>
            </a:r>
            <a:r>
              <a:rPr lang="en-US" altLang="zh-CN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charset="-122"/>
                <a:sym typeface="+mn-ea"/>
              </a:rPr>
              <a:t> </a:t>
            </a:r>
            <a:r>
              <a:rPr lang="en-US" altLang="zh-CN" sz="3600">
                <a:latin typeface="Times New Roman" panose="02020603050405020304" pitchFamily="18" charset="0"/>
                <a:sym typeface="+mn-ea"/>
              </a:rPr>
              <a:t>can be omitted in </a:t>
            </a:r>
            <a:endParaRPr lang="en-US" altLang="zh-CN" sz="3600">
              <a:latin typeface="Times New Roman" panose="02020603050405020304" pitchFamily="18" charset="0"/>
              <a:sym typeface="+mn-ea"/>
            </a:endParaRPr>
          </a:p>
          <a:p>
            <a:pPr algn="just" fontAlgn="auto"/>
            <a:r>
              <a:rPr lang="en-US" altLang="zh-CN" sz="3600">
                <a:latin typeface="Times New Roman" panose="02020603050405020304" pitchFamily="18" charset="0"/>
                <a:sym typeface="+mn-ea"/>
              </a:rPr>
              <a:t>most cases,but if there </a:t>
            </a:r>
            <a:endParaRPr lang="en-US" altLang="zh-CN" sz="3600">
              <a:latin typeface="Times New Roman" panose="02020603050405020304" pitchFamily="18" charset="0"/>
              <a:sym typeface="+mn-ea"/>
            </a:endParaRPr>
          </a:p>
          <a:p>
            <a:pPr algn="just" fontAlgn="auto"/>
            <a:r>
              <a:rPr lang="en-US" altLang="zh-CN" sz="3600">
                <a:latin typeface="Times New Roman" panose="02020603050405020304" pitchFamily="18" charset="0"/>
                <a:sym typeface="+mn-ea"/>
              </a:rPr>
              <a:t>are two or more than two </a:t>
            </a:r>
            <a:endParaRPr lang="en-US" altLang="zh-CN" sz="3600">
              <a:latin typeface="Times New Roman" panose="02020603050405020304" pitchFamily="18" charset="0"/>
              <a:sym typeface="+mn-ea"/>
            </a:endParaRPr>
          </a:p>
          <a:p>
            <a:pPr algn="just" fontAlgn="auto"/>
            <a:r>
              <a:rPr lang="en-US" altLang="zh-CN" sz="3600">
                <a:latin typeface="Times New Roman" panose="02020603050405020304" pitchFamily="18" charset="0"/>
                <a:sym typeface="+mn-ea"/>
              </a:rPr>
              <a:t>clauses,the first that in the </a:t>
            </a:r>
            <a:endParaRPr lang="en-US" altLang="zh-CN" sz="3600">
              <a:latin typeface="Times New Roman" panose="02020603050405020304" pitchFamily="18" charset="0"/>
              <a:sym typeface="+mn-ea"/>
            </a:endParaRPr>
          </a:p>
          <a:p>
            <a:pPr algn="just" fontAlgn="auto"/>
            <a:r>
              <a:rPr lang="en-US" altLang="zh-CN" sz="3600">
                <a:latin typeface="Times New Roman" panose="02020603050405020304" pitchFamily="18" charset="0"/>
                <a:sym typeface="+mn-ea"/>
              </a:rPr>
              <a:t>clause is </a:t>
            </a:r>
            <a:r>
              <a:rPr lang="en-US" altLang="zh-CN" sz="3600">
                <a:latin typeface="Times New Roman" panose="02020603050405020304" pitchFamily="18" charset="0"/>
              </a:rPr>
              <a:t>usually left out.</a:t>
            </a:r>
            <a:endParaRPr lang="en-US" altLang="zh-CN" sz="3600">
              <a:latin typeface="Times New Roman" panose="02020603050405020304" pitchFamily="18" charset="0"/>
            </a:endParaRPr>
          </a:p>
          <a:p>
            <a:pPr algn="l"/>
            <a:r>
              <a:rPr lang="en-US" altLang="zh-CN" sz="3600">
                <a:latin typeface="Times New Roman" panose="02020603050405020304" pitchFamily="18" charset="0"/>
                <a:sym typeface="+mn-ea"/>
              </a:rPr>
              <a:t>(2) In the attributive clause,</a:t>
            </a:r>
            <a:endParaRPr lang="en-US" altLang="zh-CN" sz="3600">
              <a:latin typeface="Times New Roman" panose="02020603050405020304" pitchFamily="18" charset="0"/>
              <a:sym typeface="+mn-ea"/>
            </a:endParaRPr>
          </a:p>
          <a:p>
            <a:pPr algn="just">
              <a:buClrTx/>
              <a:buSzTx/>
              <a:buNone/>
            </a:pPr>
            <a:r>
              <a:rPr lang="en-US" altLang="zh-CN" sz="3600">
                <a:latin typeface="Times New Roman" panose="02020603050405020304" pitchFamily="18" charset="0"/>
              </a:rPr>
              <a:t>that/which/ who/ whom can </a:t>
            </a:r>
            <a:endParaRPr lang="en-US" altLang="zh-CN" sz="3600">
              <a:latin typeface="Times New Roman" panose="02020603050405020304" pitchFamily="18" charset="0"/>
            </a:endParaRPr>
          </a:p>
          <a:p>
            <a:pPr algn="just">
              <a:buClrTx/>
              <a:buSzTx/>
              <a:buNone/>
            </a:pPr>
            <a:r>
              <a:rPr lang="en-US" altLang="zh-CN" sz="3600">
                <a:latin typeface="Times New Roman" panose="02020603050405020304" pitchFamily="18" charset="0"/>
              </a:rPr>
              <a:t>be omitted if they serves as</a:t>
            </a:r>
            <a:endParaRPr lang="en-US" altLang="zh-CN" sz="3600">
              <a:latin typeface="Times New Roman" panose="02020603050405020304" pitchFamily="18" charset="0"/>
            </a:endParaRPr>
          </a:p>
          <a:p>
            <a:pPr algn="just">
              <a:buClrTx/>
              <a:buSzTx/>
              <a:buNone/>
            </a:pPr>
            <a:r>
              <a:rPr lang="en-US" altLang="zh-CN" sz="3600">
                <a:latin typeface="Times New Roman" panose="02020603050405020304" pitchFamily="18" charset="0"/>
              </a:rPr>
              <a:t>object in the sentence.</a:t>
            </a:r>
            <a:endParaRPr lang="en-US" altLang="zh-CN" sz="36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ags/tag1.xml><?xml version="1.0" encoding="utf-8"?>
<p:tagLst xmlns:p="http://schemas.openxmlformats.org/presentationml/2006/main">
  <p:tag name="KSO_WM_UNIT_PLACING_PICTURE_USER_VIEWPORT" val="{&quot;height&quot;:4437,&quot;width&quot;:6290}"/>
</p:tagLst>
</file>

<file path=ppt/tags/tag2.xml><?xml version="1.0" encoding="utf-8"?>
<p:tagLst xmlns:p="http://schemas.openxmlformats.org/presentationml/2006/main">
  <p:tag name="KSO_WM_UNIT_PLACING_PICTURE_USER_VIEWPORT" val="{&quot;height&quot;:4434,&quot;width&quot;:6171}"/>
</p:tagLst>
</file>

<file path=ppt/tags/tag3.xml><?xml version="1.0" encoding="utf-8"?>
<p:tagLst xmlns:p="http://schemas.openxmlformats.org/presentationml/2006/main">
  <p:tag name="KSO_WM_UNIT_PLACING_PICTURE_USER_VIEWPORT" val="{&quot;height&quot;:4228,&quot;width&quot;:5169}"/>
</p:tagLst>
</file>

<file path=ppt/tags/tag4.xml><?xml version="1.0" encoding="utf-8"?>
<p:tagLst xmlns:p="http://schemas.openxmlformats.org/presentationml/2006/main">
  <p:tag name="KSO_WM_UNIT_PLACING_PICTURE_USER_VIEWPORT" val="{&quot;height&quot;:15000,&quot;width&quot;:15000}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7663</Words>
  <Application>WPS 演示</Application>
  <PresentationFormat>宽屏</PresentationFormat>
  <Paragraphs>354</Paragraphs>
  <Slides>20</Slides>
  <Notes>10</Notes>
  <HiddenSlides>0</HiddenSlides>
  <MMClips>0</MMClips>
  <ScaleCrop>false</ScaleCrop>
  <HeadingPairs>
    <vt:vector size="6" baseType="variant">
      <vt:variant>
        <vt:lpstr>已用的字体</vt:lpstr>
      </vt:variant>
      <vt:variant>
        <vt:i4>19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40" baseType="lpstr">
      <vt:lpstr>Arial</vt:lpstr>
      <vt:lpstr>宋体</vt:lpstr>
      <vt:lpstr>Wingdings</vt:lpstr>
      <vt:lpstr>Calibri</vt:lpstr>
      <vt:lpstr>Times New Roman</vt:lpstr>
      <vt:lpstr>微软雅黑</vt:lpstr>
      <vt:lpstr>Microsoft Himalaya</vt:lpstr>
      <vt:lpstr>隶书</vt:lpstr>
      <vt:lpstr>黑体</vt:lpstr>
      <vt:lpstr>仿宋_GB2312</vt:lpstr>
      <vt:lpstr>仿宋</vt:lpstr>
      <vt:lpstr>Comic Sans MS</vt:lpstr>
      <vt:lpstr>Calibri Light</vt:lpstr>
      <vt:lpstr>幼圆</vt:lpstr>
      <vt:lpstr>思源黑体 CN Heavy</vt:lpstr>
      <vt:lpstr>Arial Unicode MS</vt:lpstr>
      <vt:lpstr>HelveticaNeue</vt:lpstr>
      <vt:lpstr>Corbel</vt:lpstr>
      <vt:lpstr>华文新魏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24147</cp:lastModifiedBy>
  <cp:revision>18</cp:revision>
  <dcterms:created xsi:type="dcterms:W3CDTF">2021-05-13T19:20:00Z</dcterms:created>
  <dcterms:modified xsi:type="dcterms:W3CDTF">2022-07-10T12:18:36Z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0F31EF44D9D447F3BDA1F8CDCDE8FEFA</vt:lpwstr>
  </property>
  <property fmtid="{D5CDD505-2E9C-101B-9397-08002B2CF9AE}" pid="3" name="KSOProductBuildVer">
    <vt:lpwstr>2052-11.8.2.8411</vt:lpwstr>
  </property>
</Properties>
</file>