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64" r:id="rId3"/>
    <p:sldId id="351" r:id="rId4"/>
    <p:sldId id="352" r:id="rId5"/>
    <p:sldId id="403" r:id="rId7"/>
    <p:sldId id="353" r:id="rId8"/>
    <p:sldId id="354" r:id="rId9"/>
    <p:sldId id="355" r:id="rId10"/>
    <p:sldId id="356" r:id="rId11"/>
    <p:sldId id="357" r:id="rId12"/>
    <p:sldId id="358" r:id="rId13"/>
    <p:sldId id="370" r:id="rId14"/>
    <p:sldId id="359" r:id="rId15"/>
    <p:sldId id="360" r:id="rId16"/>
    <p:sldId id="361" r:id="rId17"/>
    <p:sldId id="364" r:id="rId18"/>
    <p:sldId id="367" r:id="rId19"/>
    <p:sldId id="387" r:id="rId20"/>
    <p:sldId id="426" r:id="rId21"/>
    <p:sldId id="428" r:id="rId22"/>
    <p:sldId id="429" r:id="rId23"/>
    <p:sldId id="430" r:id="rId24"/>
    <p:sldId id="431" r:id="rId25"/>
    <p:sldId id="432" r:id="rId26"/>
    <p:sldId id="371" r:id="rId27"/>
    <p:sldId id="372" r:id="rId28"/>
    <p:sldId id="373" r:id="rId29"/>
    <p:sldId id="374"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54" y="-96"/>
      </p:cViewPr>
      <p:guideLst>
        <p:guide orient="horz" pos="2332"/>
        <p:guide pos="281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B4099-3190-438F-9106-CA90936063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3B4099-3190-438F-9106-CA90936063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9721" y="603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GI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1880" y="929676"/>
            <a:ext cx="1440160"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Para5</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矩形 2"/>
          <p:cNvSpPr/>
          <p:nvPr/>
        </p:nvSpPr>
        <p:spPr>
          <a:xfrm>
            <a:off x="323528" y="1589907"/>
            <a:ext cx="8640960" cy="2676525"/>
          </a:xfrm>
          <a:prstGeom prst="rect">
            <a:avLst/>
          </a:prstGeom>
          <a:ln>
            <a:solidFill>
              <a:srgbClr val="FF0000"/>
            </a:solidFill>
          </a:ln>
        </p:spPr>
        <p:txBody>
          <a:bodyPr wrap="square">
            <a:spAutoFit/>
          </a:bodyPr>
          <a:lstStyle/>
          <a:p>
            <a:pPr algn="just"/>
            <a:r>
              <a:rPr lang="en-US" altLang="zh-CN" sz="2800" b="1" dirty="0" smtClean="0">
                <a:latin typeface="Times New Roman" panose="02020603050405020304" charset="0"/>
                <a:cs typeface="Times New Roman" panose="02020603050405020304" charset="0"/>
              </a:rPr>
              <a:t>      _____________________. Europe, the US, and China all have plans to further study and explore planets like Mars and Jupiter. Despite the difficulties, scientists hope future discoveries will not only enable us to understand how the universe began, but also help us survive well into the future.</a:t>
            </a:r>
            <a:endParaRPr lang="zh-CN" altLang="en-US" sz="2800" dirty="0"/>
          </a:p>
        </p:txBody>
      </p:sp>
      <p:pic>
        <p:nvPicPr>
          <p:cNvPr id="4" name="图片 3" descr="八大行星"/>
          <p:cNvPicPr>
            <a:picLocks noChangeAspect="1"/>
          </p:cNvPicPr>
          <p:nvPr/>
        </p:nvPicPr>
        <p:blipFill>
          <a:blip r:embed="rId1" cstate="print"/>
          <a:stretch>
            <a:fillRect/>
          </a:stretch>
        </p:blipFill>
        <p:spPr>
          <a:xfrm>
            <a:off x="467844" y="4580882"/>
            <a:ext cx="3148525" cy="2293266"/>
          </a:xfrm>
          <a:prstGeom prst="rect">
            <a:avLst/>
          </a:prstGeom>
        </p:spPr>
      </p:pic>
      <p:pic>
        <p:nvPicPr>
          <p:cNvPr id="5" name="图片 4" descr="八大行星"/>
          <p:cNvPicPr>
            <a:picLocks noChangeAspect="1"/>
          </p:cNvPicPr>
          <p:nvPr/>
        </p:nvPicPr>
        <p:blipFill>
          <a:blip r:embed="rId1" cstate="print"/>
          <a:stretch>
            <a:fillRect/>
          </a:stretch>
        </p:blipFill>
        <p:spPr>
          <a:xfrm>
            <a:off x="5651940" y="4509127"/>
            <a:ext cx="3148525" cy="2293266"/>
          </a:xfrm>
          <a:prstGeom prst="rect">
            <a:avLst/>
          </a:prstGeom>
        </p:spPr>
      </p:pic>
      <p:sp>
        <p:nvSpPr>
          <p:cNvPr id="6" name="TextBox 3"/>
          <p:cNvSpPr txBox="1"/>
          <p:nvPr/>
        </p:nvSpPr>
        <p:spPr>
          <a:xfrm>
            <a:off x="35242" y="188773"/>
            <a:ext cx="9144000" cy="860425"/>
          </a:xfrm>
          <a:prstGeom prst="rect">
            <a:avLst/>
          </a:prstGeom>
          <a:noFill/>
          <a:ln w="57150">
            <a:solidFill>
              <a:srgbClr val="FF0000"/>
            </a:solidFill>
            <a:prstDash val="sysDash"/>
          </a:ln>
        </p:spPr>
        <p:txBody>
          <a:bodyPr wrap="square" rtlCol="0">
            <a:spAutoFit/>
          </a:bodyPr>
          <a:p>
            <a:pPr marL="342900" indent="-342900" algn="just">
              <a:lnSpc>
                <a:spcPts val="2000"/>
              </a:lnSpc>
              <a:buAutoNum type="alphaUcPeriod"/>
            </a:pPr>
            <a:endParaRPr lang="en-US" altLang="zh-CN" sz="2800" b="1" dirty="0" smtClean="0">
              <a:latin typeface="Times New Roman" panose="02020603050405020304" charset="0"/>
              <a:cs typeface="Times New Roman" panose="02020603050405020304" charset="0"/>
            </a:endParaRPr>
          </a:p>
          <a:p>
            <a:pPr marL="342900" indent="-342900" algn="just">
              <a:lnSpc>
                <a:spcPts val="2000"/>
              </a:lnSpc>
              <a:buAutoNum type="alphaUcPeriod"/>
            </a:pPr>
            <a:endParaRPr lang="en-US" altLang="zh-CN" sz="2800" b="1" dirty="0" smtClean="0">
              <a:latin typeface="Times New Roman" panose="02020603050405020304" charset="0"/>
              <a:cs typeface="Times New Roman" panose="02020603050405020304" charset="0"/>
            </a:endParaRPr>
          </a:p>
          <a:p>
            <a:pPr indent="0" algn="just">
              <a:lnSpc>
                <a:spcPts val="2000"/>
              </a:lnSpc>
              <a:buNone/>
            </a:pPr>
            <a:r>
              <a:rPr lang="en-US" altLang="zh-CN" sz="2800" b="1" dirty="0" smtClean="0">
                <a:latin typeface="Times New Roman" panose="02020603050405020304" charset="0"/>
                <a:cs typeface="Times New Roman" panose="02020603050405020304" charset="0"/>
              </a:rPr>
              <a:t>C. The future of space exploration remains bright.</a:t>
            </a:r>
            <a:endParaRPr lang="en-US" altLang="zh-CN" sz="2800" b="1" dirty="0" smtClean="0">
              <a:latin typeface="Times New Roman" panose="02020603050405020304" charset="0"/>
              <a:cs typeface="Times New Roman" panose="02020603050405020304" charset="0"/>
            </a:endParaRPr>
          </a:p>
        </p:txBody>
      </p:sp>
      <p:sp>
        <p:nvSpPr>
          <p:cNvPr id="8" name="TextBox 4"/>
          <p:cNvSpPr txBox="1"/>
          <p:nvPr/>
        </p:nvSpPr>
        <p:spPr>
          <a:xfrm>
            <a:off x="1619285" y="1485086"/>
            <a:ext cx="1008112" cy="664845"/>
          </a:xfrm>
          <a:prstGeom prst="rect">
            <a:avLst/>
          </a:prstGeom>
          <a:noFill/>
        </p:spPr>
        <p:txBody>
          <a:bodyPr wrap="square" rtlCol="0">
            <a:spAutoFit/>
          </a:bodyPr>
          <a:p>
            <a:r>
              <a:rPr lang="en-US" sz="3725" b="1" dirty="0" smtClean="0">
                <a:solidFill>
                  <a:srgbClr val="FF0000"/>
                </a:solidFill>
              </a:rPr>
              <a:t>C</a:t>
            </a:r>
            <a:endParaRPr lang="en-US" sz="3725" b="1" dirty="0">
              <a:solidFill>
                <a:srgbClr val="FF0000"/>
              </a:solidFill>
            </a:endParaRPr>
          </a:p>
        </p:txBody>
      </p:sp>
      <p:sp>
        <p:nvSpPr>
          <p:cNvPr id="9" name="文本框 8"/>
          <p:cNvSpPr txBox="1"/>
          <p:nvPr/>
        </p:nvSpPr>
        <p:spPr>
          <a:xfrm>
            <a:off x="1115695" y="548640"/>
            <a:ext cx="1123315" cy="521970"/>
          </a:xfrm>
          <a:prstGeom prst="rect">
            <a:avLst/>
          </a:prstGeom>
          <a:solidFill>
            <a:schemeClr val="bg1"/>
          </a:solidFill>
        </p:spPr>
        <p:txBody>
          <a:bodyPr wrap="none" rtlCol="0" anchor="t">
            <a:spAutoFit/>
          </a:bodyPr>
          <a:p>
            <a:r>
              <a:rPr lang="en-US" altLang="zh-CN" sz="2800" b="1" dirty="0" smtClean="0">
                <a:solidFill>
                  <a:srgbClr val="0432FA"/>
                </a:solidFill>
                <a:latin typeface="Times New Roman" panose="02020603050405020304" charset="0"/>
                <a:cs typeface="Times New Roman" panose="02020603050405020304" charset="0"/>
                <a:sym typeface="+mn-ea"/>
              </a:rPr>
              <a:t>future</a:t>
            </a:r>
            <a:endParaRPr lang="en-US" altLang="zh-CN" sz="2800" b="1" dirty="0" smtClean="0">
              <a:solidFill>
                <a:srgbClr val="0432FA"/>
              </a:solidFill>
              <a:latin typeface="Times New Roman" panose="02020603050405020304" charset="0"/>
              <a:cs typeface="Times New Roman" panose="02020603050405020304" charset="0"/>
              <a:sym typeface="+mn-ea"/>
            </a:endParaRPr>
          </a:p>
        </p:txBody>
      </p:sp>
      <p:sp>
        <p:nvSpPr>
          <p:cNvPr id="7" name="文本框 6"/>
          <p:cNvSpPr txBox="1"/>
          <p:nvPr/>
        </p:nvSpPr>
        <p:spPr>
          <a:xfrm>
            <a:off x="2988310" y="1988820"/>
            <a:ext cx="993140" cy="521970"/>
          </a:xfrm>
          <a:prstGeom prst="rect">
            <a:avLst/>
          </a:prstGeom>
          <a:solidFill>
            <a:schemeClr val="bg1"/>
          </a:solidFill>
        </p:spPr>
        <p:txBody>
          <a:bodyPr wrap="none" rtlCol="0" anchor="t">
            <a:spAutoFit/>
          </a:bodyPr>
          <a:p>
            <a:r>
              <a:rPr lang="en-US" altLang="zh-CN" sz="2800" b="1" dirty="0" smtClean="0">
                <a:solidFill>
                  <a:srgbClr val="0432FA"/>
                </a:solidFill>
                <a:latin typeface="Times New Roman" panose="02020603050405020304" charset="0"/>
                <a:cs typeface="Times New Roman" panose="02020603050405020304" charset="0"/>
                <a:sym typeface="+mn-ea"/>
              </a:rPr>
              <a:t>plans</a:t>
            </a:r>
            <a:endParaRPr lang="en-US" altLang="zh-CN" sz="2800" b="1" dirty="0" smtClean="0">
              <a:solidFill>
                <a:srgbClr val="0432FA"/>
              </a:solidFill>
              <a:latin typeface="Times New Roman" panose="02020603050405020304" charset="0"/>
              <a:cs typeface="Times New Roman" panose="02020603050405020304" charset="0"/>
              <a:sym typeface="+mn-ea"/>
            </a:endParaRPr>
          </a:p>
        </p:txBody>
      </p:sp>
      <p:sp>
        <p:nvSpPr>
          <p:cNvPr id="10" name="文本框 9"/>
          <p:cNvSpPr txBox="1"/>
          <p:nvPr/>
        </p:nvSpPr>
        <p:spPr>
          <a:xfrm>
            <a:off x="2628265" y="2853055"/>
            <a:ext cx="1123315" cy="521970"/>
          </a:xfrm>
          <a:prstGeom prst="rect">
            <a:avLst/>
          </a:prstGeom>
          <a:solidFill>
            <a:schemeClr val="bg1"/>
          </a:solidFill>
        </p:spPr>
        <p:txBody>
          <a:bodyPr wrap="none" rtlCol="0" anchor="t">
            <a:spAutoFit/>
          </a:bodyPr>
          <a:p>
            <a:r>
              <a:rPr lang="en-US" altLang="zh-CN" sz="2800" b="1" dirty="0" smtClean="0">
                <a:solidFill>
                  <a:srgbClr val="0432FA"/>
                </a:solidFill>
                <a:latin typeface="Times New Roman" panose="02020603050405020304" charset="0"/>
                <a:cs typeface="Times New Roman" panose="02020603050405020304" charset="0"/>
                <a:sym typeface="+mn-ea"/>
              </a:rPr>
              <a:t>future</a:t>
            </a:r>
            <a:endParaRPr lang="en-US" altLang="zh-CN" sz="2800" b="1" dirty="0" smtClean="0">
              <a:solidFill>
                <a:srgbClr val="0432FA"/>
              </a:solidFill>
              <a:latin typeface="Times New Roman" panose="02020603050405020304" charset="0"/>
              <a:cs typeface="Times New Roman" panose="02020603050405020304" charset="0"/>
              <a:sym typeface="+mn-ea"/>
            </a:endParaRPr>
          </a:p>
        </p:txBody>
      </p:sp>
      <p:sp>
        <p:nvSpPr>
          <p:cNvPr id="11" name="文本框 10"/>
          <p:cNvSpPr txBox="1"/>
          <p:nvPr/>
        </p:nvSpPr>
        <p:spPr>
          <a:xfrm>
            <a:off x="3420110" y="3716655"/>
            <a:ext cx="1123315" cy="521970"/>
          </a:xfrm>
          <a:prstGeom prst="rect">
            <a:avLst/>
          </a:prstGeom>
          <a:solidFill>
            <a:schemeClr val="bg1"/>
          </a:solidFill>
        </p:spPr>
        <p:txBody>
          <a:bodyPr wrap="none" rtlCol="0" anchor="t">
            <a:spAutoFit/>
          </a:bodyPr>
          <a:p>
            <a:r>
              <a:rPr lang="en-US" altLang="zh-CN" sz="2800" b="1" dirty="0" smtClean="0">
                <a:solidFill>
                  <a:srgbClr val="0432FA"/>
                </a:solidFill>
                <a:latin typeface="Times New Roman" panose="02020603050405020304" charset="0"/>
                <a:cs typeface="Times New Roman" panose="02020603050405020304" charset="0"/>
                <a:sym typeface="+mn-ea"/>
              </a:rPr>
              <a:t>future</a:t>
            </a:r>
            <a:endParaRPr lang="en-US" altLang="zh-CN" sz="2800" b="1" dirty="0" smtClean="0">
              <a:solidFill>
                <a:srgbClr val="0432FA"/>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9" grpId="0" bldLvl="0" animBg="1"/>
      <p:bldP spid="7" grpId="0" bldLvl="0" animBg="1"/>
      <p:bldP spid="10"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p:nvPr/>
        </p:nvSpPr>
        <p:spPr>
          <a:xfrm>
            <a:off x="-74" y="44851"/>
            <a:ext cx="152971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p>
            <a:r>
              <a:rPr lang="en-US" altLang="zh-CN" sz="2800" b="1" dirty="0"/>
              <a:t>Text type</a:t>
            </a:r>
            <a:endParaRPr lang="en-US" altLang="zh-CN" sz="2800" b="1" dirty="0"/>
          </a:p>
        </p:txBody>
      </p:sp>
      <p:graphicFrame>
        <p:nvGraphicFramePr>
          <p:cNvPr id="2" name="表格 1"/>
          <p:cNvGraphicFramePr/>
          <p:nvPr/>
        </p:nvGraphicFramePr>
        <p:xfrm>
          <a:off x="611505" y="1196975"/>
          <a:ext cx="7873365" cy="4679950"/>
        </p:xfrm>
        <a:graphic>
          <a:graphicData uri="http://schemas.openxmlformats.org/drawingml/2006/table">
            <a:tbl>
              <a:tblPr firstRow="1" bandRow="1">
                <a:tableStyleId>{5C22544A-7EE6-4342-B048-85BDC9FD1C3A}</a:tableStyleId>
              </a:tblPr>
              <a:tblGrid>
                <a:gridCol w="2624455"/>
                <a:gridCol w="2624455"/>
                <a:gridCol w="2624455"/>
              </a:tblGrid>
              <a:tr h="1620520">
                <a:tc>
                  <a:txBody>
                    <a:bodyPr/>
                    <a:p>
                      <a:pPr>
                        <a:buNone/>
                      </a:pPr>
                      <a:r>
                        <a:rPr lang="en-US" altLang="zh-CN" sz="2800">
                          <a:solidFill>
                            <a:schemeClr val="tx1"/>
                          </a:solidFill>
                        </a:rPr>
                        <a:t>features</a:t>
                      </a:r>
                      <a:endParaRPr lang="en-US" altLang="zh-CN" sz="2800">
                        <a:solidFill>
                          <a:schemeClr val="tx1"/>
                        </a:solidFill>
                      </a:endParaRPr>
                    </a:p>
                  </a:txBody>
                  <a:tcPr/>
                </a:tc>
                <a:tc>
                  <a:txBody>
                    <a:bodyPr/>
                    <a:p>
                      <a:pPr>
                        <a:buNone/>
                      </a:pPr>
                      <a:r>
                        <a:rPr lang="en-US" altLang="zh-CN" sz="2800">
                          <a:solidFill>
                            <a:schemeClr val="tx1"/>
                          </a:solidFill>
                        </a:rPr>
                        <a:t>popular science article</a:t>
                      </a:r>
                      <a:endParaRPr lang="en-US" altLang="zh-CN" sz="2800">
                        <a:solidFill>
                          <a:schemeClr val="tx1"/>
                        </a:solidFill>
                      </a:endParaRPr>
                    </a:p>
                    <a:p>
                      <a:pPr>
                        <a:buNone/>
                      </a:pPr>
                      <a:r>
                        <a:rPr lang="en-US" altLang="zh-CN" sz="2800">
                          <a:solidFill>
                            <a:schemeClr val="tx1"/>
                          </a:solidFill>
                        </a:rPr>
                        <a:t>(</a:t>
                      </a:r>
                      <a:r>
                        <a:rPr lang="zh-CN" altLang="en-US" sz="2800">
                          <a:solidFill>
                            <a:schemeClr val="tx1"/>
                          </a:solidFill>
                        </a:rPr>
                        <a:t>科普文</a:t>
                      </a:r>
                      <a:r>
                        <a:rPr lang="en-US" altLang="zh-CN" sz="2800">
                          <a:solidFill>
                            <a:schemeClr val="tx1"/>
                          </a:solidFill>
                        </a:rPr>
                        <a:t>)</a:t>
                      </a:r>
                      <a:endParaRPr lang="en-US" altLang="zh-CN" sz="2800">
                        <a:solidFill>
                          <a:schemeClr val="tx1"/>
                        </a:solidFill>
                      </a:endParaRPr>
                    </a:p>
                  </a:txBody>
                  <a:tcPr/>
                </a:tc>
                <a:tc>
                  <a:txBody>
                    <a:bodyPr/>
                    <a:p>
                      <a:pPr>
                        <a:buNone/>
                      </a:pPr>
                      <a:r>
                        <a:rPr lang="en-US" altLang="zh-CN" sz="2800">
                          <a:solidFill>
                            <a:schemeClr val="tx1"/>
                          </a:solidFill>
                        </a:rPr>
                        <a:t>scientific paper</a:t>
                      </a:r>
                      <a:endParaRPr lang="en-US" altLang="zh-CN" sz="2800">
                        <a:solidFill>
                          <a:schemeClr val="tx1"/>
                        </a:solidFill>
                      </a:endParaRPr>
                    </a:p>
                    <a:p>
                      <a:pPr>
                        <a:buNone/>
                      </a:pPr>
                      <a:r>
                        <a:rPr lang="en-US" altLang="zh-CN" sz="2800">
                          <a:solidFill>
                            <a:schemeClr val="tx1"/>
                          </a:solidFill>
                          <a:sym typeface="+mn-ea"/>
                        </a:rPr>
                        <a:t>(</a:t>
                      </a:r>
                      <a:r>
                        <a:rPr lang="zh-CN" altLang="en-US" sz="2800">
                          <a:solidFill>
                            <a:schemeClr val="tx1"/>
                          </a:solidFill>
                          <a:sym typeface="+mn-ea"/>
                        </a:rPr>
                        <a:t>科学论文</a:t>
                      </a:r>
                      <a:r>
                        <a:rPr lang="en-US" altLang="zh-CN" sz="2800">
                          <a:solidFill>
                            <a:schemeClr val="tx1"/>
                          </a:solidFill>
                          <a:sym typeface="+mn-ea"/>
                        </a:rPr>
                        <a:t>)</a:t>
                      </a:r>
                      <a:endParaRPr lang="en-US" altLang="zh-CN" sz="2800">
                        <a:solidFill>
                          <a:schemeClr val="tx1"/>
                        </a:solidFill>
                        <a:sym typeface="+mn-ea"/>
                      </a:endParaRPr>
                    </a:p>
                    <a:p>
                      <a:pPr>
                        <a:buNone/>
                      </a:pPr>
                      <a:endParaRPr lang="en-US" altLang="zh-CN" sz="2800">
                        <a:solidFill>
                          <a:schemeClr val="tx1"/>
                        </a:solidFill>
                        <a:sym typeface="+mn-ea"/>
                      </a:endParaRPr>
                    </a:p>
                  </a:txBody>
                  <a:tcPr/>
                </a:tc>
              </a:tr>
              <a:tr h="1172210">
                <a:tc>
                  <a:txBody>
                    <a:bodyPr/>
                    <a:p>
                      <a:pPr>
                        <a:buNone/>
                      </a:pPr>
                      <a:r>
                        <a:rPr lang="en-US" altLang="zh-CN" sz="3200"/>
                        <a:t>target readers</a:t>
                      </a:r>
                      <a:endParaRPr lang="en-US" altLang="zh-CN" sz="3200"/>
                    </a:p>
                  </a:txBody>
                  <a:tcPr/>
                </a:tc>
                <a:tc>
                  <a:txBody>
                    <a:bodyPr/>
                    <a:p>
                      <a:pPr>
                        <a:buNone/>
                      </a:pPr>
                      <a:endParaRPr lang="zh-CN" altLang="en-US"/>
                    </a:p>
                  </a:txBody>
                  <a:tcPr/>
                </a:tc>
                <a:tc>
                  <a:txBody>
                    <a:bodyPr/>
                    <a:p>
                      <a:pPr>
                        <a:buNone/>
                      </a:pPr>
                      <a:endParaRPr lang="zh-CN" altLang="en-US"/>
                    </a:p>
                  </a:txBody>
                  <a:tcPr/>
                </a:tc>
              </a:tr>
              <a:tr h="943610">
                <a:tc>
                  <a:txBody>
                    <a:bodyPr/>
                    <a:p>
                      <a:pPr>
                        <a:buNone/>
                      </a:pPr>
                      <a:r>
                        <a:rPr lang="en-US" altLang="zh-CN" sz="3200"/>
                        <a:t>language</a:t>
                      </a:r>
                      <a:endParaRPr lang="en-US" altLang="zh-CN" sz="3200"/>
                    </a:p>
                  </a:txBody>
                  <a:tcPr/>
                </a:tc>
                <a:tc>
                  <a:txBody>
                    <a:bodyPr/>
                    <a:p>
                      <a:pPr>
                        <a:buNone/>
                      </a:pPr>
                      <a:endParaRPr lang="zh-CN" altLang="en-US"/>
                    </a:p>
                  </a:txBody>
                  <a:tcPr/>
                </a:tc>
                <a:tc>
                  <a:txBody>
                    <a:bodyPr/>
                    <a:p>
                      <a:pPr>
                        <a:buNone/>
                      </a:pPr>
                      <a:endParaRPr lang="zh-CN" altLang="en-US"/>
                    </a:p>
                  </a:txBody>
                  <a:tcPr/>
                </a:tc>
              </a:tr>
              <a:tr h="943610">
                <a:tc>
                  <a:txBody>
                    <a:bodyPr/>
                    <a:p>
                      <a:pPr>
                        <a:buNone/>
                      </a:pPr>
                      <a:r>
                        <a:rPr lang="en-US" altLang="zh-CN" sz="3200"/>
                        <a:t>words</a:t>
                      </a:r>
                      <a:endParaRPr lang="en-US" altLang="zh-CN" sz="3200"/>
                    </a:p>
                  </a:txBody>
                  <a:tcPr/>
                </a:tc>
                <a:tc>
                  <a:txBody>
                    <a:bodyPr/>
                    <a:p>
                      <a:pPr>
                        <a:buNone/>
                      </a:pPr>
                      <a:endParaRPr lang="zh-CN" altLang="en-US"/>
                    </a:p>
                  </a:txBody>
                  <a:tcPr/>
                </a:tc>
                <a:tc>
                  <a:txBody>
                    <a:bodyPr/>
                    <a:p>
                      <a:pPr>
                        <a:buNone/>
                      </a:pPr>
                      <a:endParaRPr lang="zh-CN" altLang="en-US"/>
                    </a:p>
                  </a:txBody>
                  <a:tcPr/>
                </a:tc>
              </a:tr>
            </a:tbl>
          </a:graphicData>
        </a:graphic>
      </p:graphicFrame>
      <p:sp>
        <p:nvSpPr>
          <p:cNvPr id="3" name="文本框 2"/>
          <p:cNvSpPr txBox="1"/>
          <p:nvPr/>
        </p:nvSpPr>
        <p:spPr>
          <a:xfrm>
            <a:off x="3275965" y="2924810"/>
            <a:ext cx="2551430" cy="1076325"/>
          </a:xfrm>
          <a:prstGeom prst="rect">
            <a:avLst/>
          </a:prstGeom>
          <a:noFill/>
        </p:spPr>
        <p:txBody>
          <a:bodyPr wrap="none" rtlCol="0">
            <a:spAutoFit/>
          </a:bodyPr>
          <a:p>
            <a:r>
              <a:rPr lang="en-US" altLang="zh-CN" sz="3200">
                <a:solidFill>
                  <a:srgbClr val="FF0000"/>
                </a:solidFill>
              </a:rPr>
              <a:t>non-specialist </a:t>
            </a:r>
            <a:endParaRPr lang="en-US" altLang="zh-CN" sz="3200">
              <a:solidFill>
                <a:srgbClr val="FF0000"/>
              </a:solidFill>
            </a:endParaRPr>
          </a:p>
          <a:p>
            <a:r>
              <a:rPr lang="en-US" altLang="zh-CN" sz="3200">
                <a:solidFill>
                  <a:srgbClr val="FF0000"/>
                </a:solidFill>
              </a:rPr>
              <a:t>readers</a:t>
            </a:r>
            <a:endParaRPr lang="en-US" altLang="zh-CN" sz="3200">
              <a:solidFill>
                <a:srgbClr val="FF0000"/>
              </a:solidFill>
            </a:endParaRPr>
          </a:p>
        </p:txBody>
      </p:sp>
      <p:sp>
        <p:nvSpPr>
          <p:cNvPr id="4" name="文本框 3"/>
          <p:cNvSpPr txBox="1"/>
          <p:nvPr/>
        </p:nvSpPr>
        <p:spPr>
          <a:xfrm>
            <a:off x="5868035" y="2853055"/>
            <a:ext cx="1785620" cy="1076325"/>
          </a:xfrm>
          <a:prstGeom prst="rect">
            <a:avLst/>
          </a:prstGeom>
          <a:noFill/>
        </p:spPr>
        <p:txBody>
          <a:bodyPr wrap="none" rtlCol="0">
            <a:spAutoFit/>
          </a:bodyPr>
          <a:p>
            <a:r>
              <a:rPr lang="en-US" altLang="zh-CN" sz="3200">
                <a:solidFill>
                  <a:srgbClr val="FF0000"/>
                </a:solidFill>
              </a:rPr>
              <a:t>specialist </a:t>
            </a:r>
            <a:endParaRPr lang="en-US" altLang="zh-CN" sz="3200">
              <a:solidFill>
                <a:srgbClr val="FF0000"/>
              </a:solidFill>
            </a:endParaRPr>
          </a:p>
          <a:p>
            <a:r>
              <a:rPr lang="en-US" altLang="zh-CN" sz="3200">
                <a:solidFill>
                  <a:srgbClr val="FF0000"/>
                </a:solidFill>
              </a:rPr>
              <a:t>readers</a:t>
            </a:r>
            <a:endParaRPr lang="en-US" altLang="zh-CN" sz="3200">
              <a:solidFill>
                <a:srgbClr val="FF0000"/>
              </a:solidFill>
            </a:endParaRPr>
          </a:p>
        </p:txBody>
      </p:sp>
      <p:sp>
        <p:nvSpPr>
          <p:cNvPr id="5" name="文本框 4"/>
          <p:cNvSpPr txBox="1"/>
          <p:nvPr/>
        </p:nvSpPr>
        <p:spPr>
          <a:xfrm>
            <a:off x="3347720" y="4220845"/>
            <a:ext cx="1268095" cy="583565"/>
          </a:xfrm>
          <a:prstGeom prst="rect">
            <a:avLst/>
          </a:prstGeom>
          <a:noFill/>
        </p:spPr>
        <p:txBody>
          <a:bodyPr wrap="none" rtlCol="0">
            <a:spAutoFit/>
          </a:bodyPr>
          <a:p>
            <a:r>
              <a:rPr lang="en-US" altLang="zh-CN" sz="3200">
                <a:solidFill>
                  <a:srgbClr val="FF0000"/>
                </a:solidFill>
              </a:rPr>
              <a:t>simple</a:t>
            </a:r>
            <a:endParaRPr lang="zh-CN" altLang="en-US" sz="3200">
              <a:solidFill>
                <a:srgbClr val="FF0000"/>
              </a:solidFill>
            </a:endParaRPr>
          </a:p>
        </p:txBody>
      </p:sp>
      <p:sp>
        <p:nvSpPr>
          <p:cNvPr id="6" name="文本框 5"/>
          <p:cNvSpPr txBox="1"/>
          <p:nvPr/>
        </p:nvSpPr>
        <p:spPr>
          <a:xfrm>
            <a:off x="6156325" y="4149090"/>
            <a:ext cx="1365250" cy="583565"/>
          </a:xfrm>
          <a:prstGeom prst="rect">
            <a:avLst/>
          </a:prstGeom>
          <a:noFill/>
        </p:spPr>
        <p:txBody>
          <a:bodyPr wrap="none" rtlCol="0">
            <a:spAutoFit/>
          </a:bodyPr>
          <a:p>
            <a:r>
              <a:rPr lang="en-US" altLang="zh-CN" sz="3200">
                <a:solidFill>
                  <a:srgbClr val="FF0000"/>
                </a:solidFill>
              </a:rPr>
              <a:t>serious</a:t>
            </a:r>
            <a:endParaRPr lang="en-US" altLang="zh-CN" sz="3200">
              <a:solidFill>
                <a:srgbClr val="FF0000"/>
              </a:solidFill>
            </a:endParaRPr>
          </a:p>
        </p:txBody>
      </p:sp>
      <p:sp>
        <p:nvSpPr>
          <p:cNvPr id="7" name="文本框 6"/>
          <p:cNvSpPr txBox="1"/>
          <p:nvPr/>
        </p:nvSpPr>
        <p:spPr>
          <a:xfrm>
            <a:off x="3272155" y="4940935"/>
            <a:ext cx="2360930" cy="1076325"/>
          </a:xfrm>
          <a:prstGeom prst="rect">
            <a:avLst/>
          </a:prstGeom>
          <a:noFill/>
        </p:spPr>
        <p:txBody>
          <a:bodyPr wrap="none" rtlCol="0">
            <a:spAutoFit/>
          </a:bodyPr>
          <a:p>
            <a:r>
              <a:rPr lang="en-US" altLang="zh-CN" sz="3200">
                <a:solidFill>
                  <a:srgbClr val="FF0000"/>
                </a:solidFill>
              </a:rPr>
              <a:t>few technical</a:t>
            </a:r>
            <a:endParaRPr lang="en-US" altLang="zh-CN" sz="3200">
              <a:solidFill>
                <a:srgbClr val="FF0000"/>
              </a:solidFill>
            </a:endParaRPr>
          </a:p>
          <a:p>
            <a:r>
              <a:rPr lang="en-US" altLang="zh-CN" sz="3200">
                <a:solidFill>
                  <a:srgbClr val="FF0000"/>
                </a:solidFill>
              </a:rPr>
              <a:t>terms</a:t>
            </a:r>
            <a:endParaRPr lang="en-US" altLang="zh-CN" sz="3200">
              <a:solidFill>
                <a:srgbClr val="FF0000"/>
              </a:solidFill>
            </a:endParaRPr>
          </a:p>
        </p:txBody>
      </p:sp>
      <p:sp>
        <p:nvSpPr>
          <p:cNvPr id="9" name="文本框 8"/>
          <p:cNvSpPr txBox="1"/>
          <p:nvPr/>
        </p:nvSpPr>
        <p:spPr>
          <a:xfrm>
            <a:off x="5868035" y="4940935"/>
            <a:ext cx="2666365" cy="1076325"/>
          </a:xfrm>
          <a:prstGeom prst="rect">
            <a:avLst/>
          </a:prstGeom>
          <a:noFill/>
        </p:spPr>
        <p:txBody>
          <a:bodyPr wrap="none" rtlCol="0">
            <a:spAutoFit/>
          </a:bodyPr>
          <a:p>
            <a:r>
              <a:rPr lang="en-US" altLang="zh-CN" sz="3200">
                <a:solidFill>
                  <a:srgbClr val="FF0000"/>
                </a:solidFill>
              </a:rPr>
              <a:t>many technical</a:t>
            </a:r>
            <a:endParaRPr lang="en-US" altLang="zh-CN" sz="3200">
              <a:solidFill>
                <a:srgbClr val="FF0000"/>
              </a:solidFill>
            </a:endParaRPr>
          </a:p>
          <a:p>
            <a:r>
              <a:rPr lang="en-US" altLang="zh-CN" sz="3200">
                <a:solidFill>
                  <a:srgbClr val="FF0000"/>
                </a:solidFill>
              </a:rPr>
              <a:t>terms</a:t>
            </a:r>
            <a:endParaRPr lang="en-US" altLang="zh-C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课文图片2.jpg"/>
          <p:cNvPicPr>
            <a:picLocks noChangeAspect="1"/>
          </p:cNvPicPr>
          <p:nvPr/>
        </p:nvPicPr>
        <p:blipFill>
          <a:blip r:embed="rId1" cstate="print"/>
          <a:stretch>
            <a:fillRect/>
          </a:stretch>
        </p:blipFill>
        <p:spPr>
          <a:xfrm>
            <a:off x="-27939" y="3489747"/>
            <a:ext cx="6130291" cy="2842112"/>
          </a:xfrm>
          <a:prstGeom prst="rect">
            <a:avLst/>
          </a:prstGeom>
        </p:spPr>
      </p:pic>
      <p:pic>
        <p:nvPicPr>
          <p:cNvPr id="4" name="图片 3" descr="课文图片1.jpg"/>
          <p:cNvPicPr>
            <a:picLocks noChangeAspect="1"/>
          </p:cNvPicPr>
          <p:nvPr/>
        </p:nvPicPr>
        <p:blipFill>
          <a:blip r:embed="rId2" cstate="print"/>
          <a:stretch>
            <a:fillRect/>
          </a:stretch>
        </p:blipFill>
        <p:spPr>
          <a:xfrm>
            <a:off x="3" y="525510"/>
            <a:ext cx="6104255" cy="3024885"/>
          </a:xfrm>
          <a:prstGeom prst="rect">
            <a:avLst/>
          </a:prstGeom>
        </p:spPr>
      </p:pic>
      <p:sp>
        <p:nvSpPr>
          <p:cNvPr id="18" name="矩形 17"/>
          <p:cNvSpPr/>
          <p:nvPr/>
        </p:nvSpPr>
        <p:spPr>
          <a:xfrm>
            <a:off x="-99695" y="746545"/>
            <a:ext cx="107188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Para1</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9" name="矩形 18"/>
          <p:cNvSpPr/>
          <p:nvPr/>
        </p:nvSpPr>
        <p:spPr>
          <a:xfrm>
            <a:off x="-99694" y="1234656"/>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Para2</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0" name="矩形 19"/>
          <p:cNvSpPr/>
          <p:nvPr/>
        </p:nvSpPr>
        <p:spPr>
          <a:xfrm>
            <a:off x="2621307" y="2887134"/>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Para3</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1" name="矩形 20"/>
          <p:cNvSpPr/>
          <p:nvPr/>
        </p:nvSpPr>
        <p:spPr>
          <a:xfrm>
            <a:off x="-99694" y="4167617"/>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Para4</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2" name="矩形 21"/>
          <p:cNvSpPr/>
          <p:nvPr/>
        </p:nvSpPr>
        <p:spPr>
          <a:xfrm>
            <a:off x="-99694" y="5577115"/>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Para5</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3" name="TextBox 22"/>
          <p:cNvSpPr txBox="1"/>
          <p:nvPr/>
        </p:nvSpPr>
        <p:spPr>
          <a:xfrm>
            <a:off x="6091360" y="836755"/>
            <a:ext cx="3108980" cy="1168400"/>
          </a:xfrm>
          <a:prstGeom prst="rect">
            <a:avLst/>
          </a:prstGeom>
          <a:noFill/>
          <a:ln>
            <a:solidFill>
              <a:schemeClr val="accent1"/>
            </a:solidFill>
          </a:ln>
        </p:spPr>
        <p:txBody>
          <a:bodyPr wrap="square" rtlCol="0">
            <a:spAutoFit/>
          </a:bodyPr>
          <a:lstStyle/>
          <a:p>
            <a:pPr algn="ctr">
              <a:lnSpc>
                <a:spcPts val="2800"/>
              </a:lnSpc>
            </a:pPr>
            <a:r>
              <a:rPr lang="en-US" altLang="zh-CN" sz="2710" b="1" dirty="0" smtClean="0">
                <a:solidFill>
                  <a:srgbClr val="0000FF"/>
                </a:solidFill>
                <a:latin typeface="Times New Roman" panose="02020603050405020304" charset="0"/>
                <a:cs typeface="Times New Roman" panose="02020603050405020304" charset="0"/>
              </a:rPr>
              <a:t>topic sentence</a:t>
            </a:r>
            <a:r>
              <a:rPr lang="en-US" altLang="zh-CN" sz="2710" b="1" dirty="0" smtClean="0">
                <a:latin typeface="Times New Roman" panose="02020603050405020304" charset="0"/>
                <a:cs typeface="Times New Roman" panose="02020603050405020304" charset="0"/>
              </a:rPr>
              <a:t>/</a:t>
            </a:r>
            <a:endParaRPr lang="en-US" altLang="zh-CN" sz="2710" b="1" dirty="0" smtClean="0">
              <a:latin typeface="Times New Roman" panose="02020603050405020304" charset="0"/>
              <a:cs typeface="Times New Roman" panose="02020603050405020304" charset="0"/>
            </a:endParaRPr>
          </a:p>
          <a:p>
            <a:pPr algn="ctr">
              <a:lnSpc>
                <a:spcPts val="2800"/>
              </a:lnSpc>
            </a:pPr>
            <a:r>
              <a:rPr lang="en-US" altLang="zh-CN" sz="2710" b="1" dirty="0" smtClean="0">
                <a:solidFill>
                  <a:srgbClr val="0000FF"/>
                </a:solidFill>
                <a:latin typeface="Times New Roman" panose="02020603050405020304" charset="0"/>
                <a:cs typeface="Times New Roman" panose="02020603050405020304" charset="0"/>
              </a:rPr>
              <a:t>main idea </a:t>
            </a:r>
            <a:r>
              <a:rPr lang="en-US" altLang="zh-CN" sz="2710" b="1" dirty="0" smtClean="0">
                <a:latin typeface="Times New Roman" panose="02020603050405020304" charset="0"/>
                <a:cs typeface="Times New Roman" panose="02020603050405020304" charset="0"/>
              </a:rPr>
              <a:t>for each paragraph:</a:t>
            </a:r>
            <a:endParaRPr lang="zh-CN" altLang="en-US" sz="2710" b="1" dirty="0">
              <a:latin typeface="Times New Roman" panose="02020603050405020304" charset="0"/>
              <a:cs typeface="Times New Roman" panose="02020603050405020304" charset="0"/>
            </a:endParaRPr>
          </a:p>
        </p:txBody>
      </p:sp>
      <p:sp>
        <p:nvSpPr>
          <p:cNvPr id="12" name="TextBox 11"/>
          <p:cNvSpPr txBox="1"/>
          <p:nvPr/>
        </p:nvSpPr>
        <p:spPr>
          <a:xfrm>
            <a:off x="107241" y="44851"/>
            <a:ext cx="440499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p>
            <a:r>
              <a:rPr lang="en-US" sz="2800" b="1" dirty="0" smtClean="0"/>
              <a:t>Main idea of each paragraph</a:t>
            </a:r>
            <a:endParaRPr lang="en-US" sz="2800" b="1" dirty="0"/>
          </a:p>
        </p:txBody>
      </p:sp>
      <p:pic>
        <p:nvPicPr>
          <p:cNvPr id="8" name="图片 7"/>
          <p:cNvPicPr>
            <a:picLocks noChangeAspect="1"/>
          </p:cNvPicPr>
          <p:nvPr/>
        </p:nvPicPr>
        <p:blipFill>
          <a:blip r:embed="rId3" cstate="print"/>
          <a:stretch>
            <a:fillRect/>
          </a:stretch>
        </p:blipFill>
        <p:spPr>
          <a:xfrm>
            <a:off x="1334135" y="2105660"/>
            <a:ext cx="6475095" cy="45631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圆角矩形 8"/>
          <p:cNvSpPr/>
          <p:nvPr/>
        </p:nvSpPr>
        <p:spPr>
          <a:xfrm>
            <a:off x="3636010" y="3861435"/>
            <a:ext cx="2304415" cy="431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2628265" y="5146040"/>
            <a:ext cx="4210050" cy="431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9"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15" y="45249"/>
            <a:ext cx="2098576" cy="781595"/>
          </a:xfrm>
        </p:spPr>
        <p:txBody>
          <a:bodyPr>
            <a:normAutofit/>
          </a:bodyPr>
          <a:lstStyle/>
          <a:p>
            <a:pPr algn="just"/>
            <a:r>
              <a:rPr lang="en-US" altLang="zh-CN" sz="3200" b="1" dirty="0" smtClean="0">
                <a:solidFill>
                  <a:srgbClr val="FF0000"/>
                </a:solidFill>
              </a:rPr>
              <a:t>Para. 1</a:t>
            </a:r>
            <a:endParaRPr lang="en-US" altLang="zh-CN" sz="3200" b="1" dirty="0" smtClean="0">
              <a:solidFill>
                <a:srgbClr val="FF0000"/>
              </a:solidFill>
            </a:endParaRPr>
          </a:p>
        </p:txBody>
      </p:sp>
      <p:sp>
        <p:nvSpPr>
          <p:cNvPr id="3" name="内容占位符 2"/>
          <p:cNvSpPr>
            <a:spLocks noGrp="1"/>
          </p:cNvSpPr>
          <p:nvPr>
            <p:ph idx="1"/>
          </p:nvPr>
        </p:nvSpPr>
        <p:spPr>
          <a:xfrm>
            <a:off x="179705" y="826770"/>
            <a:ext cx="8831580" cy="3816350"/>
          </a:xfrm>
          <a:ln>
            <a:solidFill>
              <a:schemeClr val="tx1"/>
            </a:solidFill>
          </a:ln>
        </p:spPr>
        <p:txBody>
          <a:bodyPr>
            <a:noAutofit/>
          </a:bodyPr>
          <a:lstStyle/>
          <a:p>
            <a:pPr marL="0" indent="0">
              <a:buNone/>
            </a:pPr>
            <a:r>
              <a:rPr lang="en-US" altLang="zh-CN" sz="2800" b="1" dirty="0" smtClean="0"/>
              <a:t>      “</a:t>
            </a:r>
            <a:r>
              <a:rPr lang="en-US" altLang="zh-CN" sz="2800" b="1" dirty="0"/>
              <a:t>Are we alone? What’s out there?” Looking up at the stars,</a:t>
            </a:r>
            <a:r>
              <a:rPr lang="en-US" altLang="zh-CN" sz="2800" b="1" dirty="0">
                <a:solidFill>
                  <a:srgbClr val="FF0000"/>
                </a:solidFill>
              </a:rPr>
              <a:t> </a:t>
            </a:r>
            <a:r>
              <a:rPr lang="en-US" altLang="zh-CN" sz="2800" b="1" dirty="0">
                <a:solidFill>
                  <a:schemeClr val="tx1"/>
                </a:solidFill>
              </a:rPr>
              <a:t>people have always wanted to</a:t>
            </a:r>
            <a:r>
              <a:rPr lang="en-US" altLang="zh-CN" sz="2800" b="1" dirty="0"/>
              <a:t> learn more about space, and scientists work hard to find answers. They make vehicles to carry brave people into space to find out the secrets of the universe</a:t>
            </a:r>
            <a:r>
              <a:rPr lang="en-US" altLang="zh-CN" sz="2800" b="1" dirty="0" smtClean="0"/>
              <a:t>.</a:t>
            </a:r>
            <a:r>
              <a:rPr lang="en-US" altLang="zh-CN" sz="2800" b="1" dirty="0">
                <a:solidFill>
                  <a:schemeClr val="tx1"/>
                </a:solidFill>
                <a:sym typeface="+mn-ea"/>
              </a:rPr>
              <a:t>They also really wish to </a:t>
            </a:r>
            <a:r>
              <a:rPr lang="en-US" altLang="zh-CN" sz="2800" b="1" dirty="0">
                <a:solidFill>
                  <a:prstClr val="black"/>
                </a:solidFill>
                <a:sym typeface="+mn-ea"/>
              </a:rPr>
              <a:t>discover other planets that are suitable enough to support life.</a:t>
            </a:r>
            <a:endParaRPr lang="zh-CN" altLang="en-US" sz="2800" b="1" dirty="0">
              <a:solidFill>
                <a:prstClr val="black"/>
              </a:solidFill>
            </a:endParaRPr>
          </a:p>
          <a:p>
            <a:pPr marL="0" indent="0">
              <a:buNone/>
            </a:pPr>
            <a:endParaRPr lang="zh-CN" altLang="en-US" sz="2800" b="1" dirty="0"/>
          </a:p>
        </p:txBody>
      </p:sp>
      <p:sp>
        <p:nvSpPr>
          <p:cNvPr id="19" name="矩形 18"/>
          <p:cNvSpPr/>
          <p:nvPr/>
        </p:nvSpPr>
        <p:spPr>
          <a:xfrm>
            <a:off x="179441" y="4653387"/>
            <a:ext cx="4572000" cy="460375"/>
          </a:xfrm>
          <a:prstGeom prst="rect">
            <a:avLst/>
          </a:prstGeom>
        </p:spPr>
        <p:txBody>
          <a:bodyPr>
            <a:spAutoFit/>
          </a:bodyPr>
          <a:lstStyle/>
          <a:p>
            <a:pPr lvl="0">
              <a:spcBef>
                <a:spcPct val="20000"/>
              </a:spcBef>
            </a:pPr>
            <a:endParaRPr lang="zh-CN" altLang="en-US" sz="2400" b="1" dirty="0">
              <a:solidFill>
                <a:prstClr val="black"/>
              </a:solidFill>
            </a:endParaRPr>
          </a:p>
        </p:txBody>
      </p:sp>
      <p:sp>
        <p:nvSpPr>
          <p:cNvPr id="31" name="Rectangle 18"/>
          <p:cNvSpPr>
            <a:spLocks noChangeArrowheads="1"/>
          </p:cNvSpPr>
          <p:nvPr/>
        </p:nvSpPr>
        <p:spPr bwMode="auto">
          <a:xfrm>
            <a:off x="107315" y="4797425"/>
            <a:ext cx="8895080" cy="688340"/>
          </a:xfrm>
          <a:prstGeom prst="rect">
            <a:avLst/>
          </a:prstGeom>
          <a:solidFill>
            <a:srgbClr val="0000FF"/>
          </a:solidFill>
          <a:ln w="9525">
            <a:solidFill>
              <a:schemeClr val="tx1"/>
            </a:solidFill>
            <a:miter lim="800000"/>
          </a:ln>
          <a:effectLst/>
        </p:spPr>
        <p:txBody>
          <a:bodyPr wrap="none" anchor="ctr"/>
          <a:p>
            <a:r>
              <a:rPr lang="en-US" altLang="zh-CN" sz="2800" b="1" dirty="0">
                <a:solidFill>
                  <a:schemeClr val="bg1"/>
                </a:solidFill>
                <a:latin typeface="Times New Roman" panose="02020603050405020304" charset="0"/>
                <a:cs typeface="Times New Roman" panose="02020603050405020304" charset="0"/>
              </a:rPr>
              <a:t>People have always had a _______  to explore space.</a:t>
            </a:r>
            <a:endParaRPr lang="en-US" altLang="zh-CN" sz="2800" b="1" dirty="0" smtClean="0">
              <a:solidFill>
                <a:schemeClr val="bg1"/>
              </a:solidFill>
              <a:latin typeface="Times New Roman" panose="02020603050405020304" charset="0"/>
              <a:cs typeface="Times New Roman" panose="02020603050405020304" charset="0"/>
            </a:endParaRPr>
          </a:p>
        </p:txBody>
      </p:sp>
      <p:sp>
        <p:nvSpPr>
          <p:cNvPr id="11" name="文本框 10"/>
          <p:cNvSpPr txBox="1"/>
          <p:nvPr/>
        </p:nvSpPr>
        <p:spPr>
          <a:xfrm>
            <a:off x="4067810" y="4797425"/>
            <a:ext cx="1253490" cy="583565"/>
          </a:xfrm>
          <a:prstGeom prst="rect">
            <a:avLst/>
          </a:prstGeom>
          <a:noFill/>
        </p:spPr>
        <p:txBody>
          <a:bodyPr wrap="none" rtlCol="0">
            <a:spAutoFit/>
          </a:bodyPr>
          <a:p>
            <a:r>
              <a:rPr lang="en-US" altLang="zh-CN" sz="3200">
                <a:solidFill>
                  <a:srgbClr val="FF0000"/>
                </a:solidFill>
              </a:rPr>
              <a:t>dream</a:t>
            </a:r>
            <a:endParaRPr lang="en-US" altLang="zh-CN" sz="3200">
              <a:solidFill>
                <a:srgbClr val="FF0000"/>
              </a:solidFill>
            </a:endParaRPr>
          </a:p>
        </p:txBody>
      </p:sp>
      <p:sp>
        <p:nvSpPr>
          <p:cNvPr id="6" name="Rectangle 18"/>
          <p:cNvSpPr>
            <a:spLocks noChangeArrowheads="1"/>
          </p:cNvSpPr>
          <p:nvPr/>
        </p:nvSpPr>
        <p:spPr bwMode="auto">
          <a:xfrm>
            <a:off x="107315" y="4796790"/>
            <a:ext cx="8895080" cy="688340"/>
          </a:xfrm>
          <a:prstGeom prst="rect">
            <a:avLst/>
          </a:prstGeom>
          <a:solidFill>
            <a:schemeClr val="bg2"/>
          </a:solidFill>
          <a:ln w="9525">
            <a:solidFill>
              <a:schemeClr val="tx1"/>
            </a:solidFill>
            <a:miter lim="800000"/>
          </a:ln>
          <a:effectLst/>
        </p:spPr>
        <p:txBody>
          <a:bodyPr wrap="none" anchor="ctr"/>
          <a:p>
            <a:r>
              <a:rPr lang="en-US" altLang="zh-CN" sz="2800" b="1" dirty="0">
                <a:solidFill>
                  <a:srgbClr val="FF0000"/>
                </a:solidFill>
                <a:latin typeface="Times New Roman" panose="02020603050405020304" charset="0"/>
                <a:cs typeface="Times New Roman" panose="02020603050405020304" charset="0"/>
              </a:rPr>
              <a:t>                             long-lasting dream</a:t>
            </a:r>
            <a:endParaRPr lang="en-US" altLang="zh-CN" sz="2800" b="1" dirty="0" smtClean="0">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1187450" y="1340485"/>
            <a:ext cx="4650740" cy="521970"/>
          </a:xfrm>
          <a:prstGeom prst="rect">
            <a:avLst/>
          </a:prstGeom>
          <a:solidFill>
            <a:schemeClr val="bg1"/>
          </a:solidFill>
        </p:spPr>
        <p:txBody>
          <a:bodyPr wrap="none" rtlCol="0" anchor="t">
            <a:spAutoFit/>
          </a:bodyPr>
          <a:p>
            <a:r>
              <a:rPr lang="en-US" altLang="zh-CN" sz="2800" b="1" dirty="0">
                <a:solidFill>
                  <a:srgbClr val="FF0000"/>
                </a:solidFill>
                <a:sym typeface="+mn-ea"/>
              </a:rPr>
              <a:t>people have always wanted to</a:t>
            </a:r>
            <a:endParaRPr lang="zh-CN" altLang="en-US"/>
          </a:p>
        </p:txBody>
      </p:sp>
      <p:sp>
        <p:nvSpPr>
          <p:cNvPr id="8" name="文本框 7"/>
          <p:cNvSpPr txBox="1"/>
          <p:nvPr/>
        </p:nvSpPr>
        <p:spPr>
          <a:xfrm>
            <a:off x="4067810" y="2564765"/>
            <a:ext cx="3707765" cy="521970"/>
          </a:xfrm>
          <a:prstGeom prst="rect">
            <a:avLst/>
          </a:prstGeom>
          <a:solidFill>
            <a:schemeClr val="bg1"/>
          </a:solidFill>
        </p:spPr>
        <p:txBody>
          <a:bodyPr wrap="none" rtlCol="0" anchor="t">
            <a:spAutoFit/>
          </a:bodyPr>
          <a:p>
            <a:r>
              <a:rPr lang="en-US" altLang="zh-CN" sz="2800" b="1" dirty="0">
                <a:solidFill>
                  <a:srgbClr val="FF0000"/>
                </a:solidFill>
                <a:sym typeface="+mn-ea"/>
              </a:rPr>
              <a:t>They also really wish to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6" grpId="0" bldLvl="0" animBg="1"/>
      <p:bldP spid="11" grpId="0"/>
      <p:bldP spid="11" grpId="1"/>
      <p:bldP spid="5" grpId="0"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877" y="765195"/>
            <a:ext cx="8748464" cy="4900295"/>
          </a:xfrm>
          <a:prstGeom prst="rect">
            <a:avLst/>
          </a:prstGeom>
          <a:ln>
            <a:solidFill>
              <a:srgbClr val="FF0000"/>
            </a:solidFill>
          </a:ln>
        </p:spPr>
        <p:txBody>
          <a:bodyPr wrap="square">
            <a:spAutoFit/>
          </a:bodyPr>
          <a:lstStyle/>
          <a:p>
            <a:pPr algn="just">
              <a:lnSpc>
                <a:spcPts val="2500"/>
              </a:lnSpc>
            </a:pPr>
            <a:r>
              <a:rPr lang="en-US" altLang="zh-CN" sz="2030" b="1" dirty="0" smtClean="0">
                <a:latin typeface="Times New Roman" panose="02020603050405020304" charset="0"/>
                <a:cs typeface="Times New Roman" panose="02020603050405020304" charset="0"/>
              </a:rPr>
              <a:t>      </a:t>
            </a:r>
            <a:r>
              <a:rPr lang="en-US" altLang="zh-CN" sz="2800" b="1" dirty="0" smtClean="0">
                <a:latin typeface="Times New Roman" panose="02020603050405020304" charset="0"/>
                <a:cs typeface="Times New Roman" panose="02020603050405020304" charset="0"/>
              </a:rPr>
              <a:t> </a:t>
            </a:r>
            <a:r>
              <a:rPr lang="en-US" altLang="zh-CN" sz="2400" b="1" dirty="0" smtClean="0">
                <a:cs typeface="+mn-lt"/>
              </a:rPr>
              <a:t>Before the mid-20th century, most people felt travelling into space was an impossible dream. However, some scientists were determined to help humans realise their dream to explore space. </a:t>
            </a:r>
            <a:r>
              <a:rPr lang="en-US" altLang="zh-CN" sz="2400" b="1" dirty="0" smtClean="0">
                <a:solidFill>
                  <a:schemeClr val="tx1"/>
                </a:solidFill>
                <a:cs typeface="+mn-lt"/>
                <a:sym typeface="+mn-ea"/>
              </a:rPr>
              <a:t>After</a:t>
            </a:r>
            <a:r>
              <a:rPr lang="en-US" altLang="zh-CN" sz="2400" b="1" dirty="0" smtClean="0">
                <a:cs typeface="+mn-lt"/>
                <a:sym typeface="+mn-ea"/>
              </a:rPr>
              <a:t> many experiments, they succeeded in making rockets that could escape Earth’s </a:t>
            </a:r>
            <a:r>
              <a:rPr lang="en-US" altLang="zh-CN" sz="2400" b="1" dirty="0" smtClean="0">
                <a:solidFill>
                  <a:srgbClr val="FF0000"/>
                </a:solidFill>
                <a:cs typeface="+mn-lt"/>
                <a:sym typeface="+mn-ea"/>
              </a:rPr>
              <a:t>gravity</a:t>
            </a:r>
            <a:r>
              <a:rPr lang="en-US" altLang="zh-CN" sz="2400" b="1" dirty="0" smtClean="0">
                <a:cs typeface="+mn-lt"/>
                <a:sym typeface="+mn-ea"/>
              </a:rPr>
              <a:t>.</a:t>
            </a:r>
            <a:r>
              <a:rPr lang="en-US" altLang="zh-CN" sz="2400" b="1" dirty="0" smtClean="0">
                <a:cs typeface="+mn-lt"/>
              </a:rPr>
              <a:t>On 4 October 1957, the Sputnik 1 </a:t>
            </a:r>
            <a:r>
              <a:rPr lang="en-US" altLang="zh-CN" sz="2400" b="1" dirty="0" smtClean="0">
                <a:solidFill>
                  <a:srgbClr val="FF0000"/>
                </a:solidFill>
                <a:cs typeface="+mn-lt"/>
              </a:rPr>
              <a:t>satellite</a:t>
            </a:r>
            <a:r>
              <a:rPr lang="en-US" altLang="zh-CN" sz="2400" b="1" dirty="0" smtClean="0">
                <a:cs typeface="+mn-lt"/>
              </a:rPr>
              <a:t> was </a:t>
            </a:r>
            <a:r>
              <a:rPr lang="en-US" altLang="zh-CN" sz="2400" b="1" dirty="0" smtClean="0">
                <a:solidFill>
                  <a:srgbClr val="FF0000"/>
                </a:solidFill>
                <a:cs typeface="+mn-lt"/>
              </a:rPr>
              <a:t>launch</a:t>
            </a:r>
            <a:r>
              <a:rPr lang="en-US" altLang="zh-CN" sz="2400" b="1" dirty="0" smtClean="0">
                <a:cs typeface="+mn-lt"/>
              </a:rPr>
              <a:t>ed by the USSR and successfully </a:t>
            </a:r>
            <a:r>
              <a:rPr lang="en-US" altLang="zh-CN" sz="2400" b="1" dirty="0" smtClean="0">
                <a:solidFill>
                  <a:srgbClr val="FF0000"/>
                </a:solidFill>
                <a:cs typeface="+mn-lt"/>
              </a:rPr>
              <a:t>orbit</a:t>
            </a:r>
            <a:r>
              <a:rPr lang="en-US" altLang="zh-CN" sz="2400" b="1" dirty="0" smtClean="0">
                <a:cs typeface="+mn-lt"/>
              </a:rPr>
              <a:t>ed around Earth. Afterwards, the USSR focused on sending people into space, and on 12 April 1961, Yuri Gagarin became the first person in the world to go into space. Over eight years later, on 20 July 1969, American astronaut Neil Armstrong stepped onto the moon, famously saying, “That’s one small step for [a] man, one giant leap for mankind.” Following this, many more goals were achieved. For example, America’s NASA space agency launched Voyager 1 on 5 September 1977 to study deep space, and it still transmits data today.</a:t>
            </a:r>
            <a:endParaRPr lang="zh-CN" altLang="en-US" sz="2400" dirty="0">
              <a:cs typeface="+mn-lt"/>
            </a:endParaRPr>
          </a:p>
        </p:txBody>
      </p:sp>
      <p:sp>
        <p:nvSpPr>
          <p:cNvPr id="3" name="矩形 2"/>
          <p:cNvSpPr/>
          <p:nvPr/>
        </p:nvSpPr>
        <p:spPr>
          <a:xfrm>
            <a:off x="99958" y="188621"/>
            <a:ext cx="1440160"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Para2</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4" name="Rectangle 18"/>
          <p:cNvSpPr>
            <a:spLocks noChangeArrowheads="1"/>
          </p:cNvSpPr>
          <p:nvPr/>
        </p:nvSpPr>
        <p:spPr bwMode="auto">
          <a:xfrm>
            <a:off x="88265" y="5589270"/>
            <a:ext cx="8895080" cy="688340"/>
          </a:xfrm>
          <a:prstGeom prst="rect">
            <a:avLst/>
          </a:prstGeom>
          <a:solidFill>
            <a:srgbClr val="0000FF"/>
          </a:solidFill>
          <a:ln w="9525">
            <a:solidFill>
              <a:schemeClr val="tx1"/>
            </a:solidFill>
            <a:miter lim="800000"/>
          </a:ln>
          <a:effectLst/>
        </p:spPr>
        <p:txBody>
          <a:bodyPr wrap="none" anchor="ctr"/>
          <a:p>
            <a:pPr algn="l">
              <a:lnSpc>
                <a:spcPts val="2800"/>
              </a:lnSpc>
            </a:pPr>
            <a:r>
              <a:rPr lang="en-US" altLang="zh-CN" sz="2800" b="1" dirty="0" smtClean="0">
                <a:solidFill>
                  <a:schemeClr val="bg1"/>
                </a:solidFill>
                <a:latin typeface="Times New Roman" panose="02020603050405020304" charset="0"/>
                <a:cs typeface="Times New Roman" panose="02020603050405020304" charset="0"/>
                <a:sym typeface="+mn-ea"/>
              </a:rPr>
              <a:t>People’s dream of space exploration _____ _______</a:t>
            </a:r>
            <a:endParaRPr lang="en-US" altLang="zh-CN" sz="2800" b="1" dirty="0" smtClean="0">
              <a:solidFill>
                <a:schemeClr val="bg1"/>
              </a:solidFill>
              <a:latin typeface="Times New Roman" panose="02020603050405020304" charset="0"/>
              <a:cs typeface="Times New Roman" panose="02020603050405020304" charset="0"/>
              <a:sym typeface="+mn-ea"/>
            </a:endParaRPr>
          </a:p>
          <a:p>
            <a:pPr algn="l">
              <a:lnSpc>
                <a:spcPts val="2800"/>
              </a:lnSpc>
            </a:pPr>
            <a:r>
              <a:rPr lang="en-US" altLang="zh-CN" sz="2800" b="1" dirty="0" smtClean="0">
                <a:solidFill>
                  <a:schemeClr val="bg1"/>
                </a:solidFill>
                <a:latin typeface="Times New Roman" panose="02020603050405020304" charset="0"/>
                <a:cs typeface="Times New Roman" panose="02020603050405020304" charset="0"/>
                <a:sym typeface="+mn-ea"/>
              </a:rPr>
              <a:t>after the mid-20th century.</a:t>
            </a:r>
            <a:endParaRPr lang="en-US" altLang="zh-CN" sz="2800" b="1" dirty="0" smtClean="0">
              <a:solidFill>
                <a:schemeClr val="bg1"/>
              </a:solidFill>
              <a:latin typeface="Times New Roman" panose="02020603050405020304" charset="0"/>
              <a:cs typeface="Times New Roman" panose="02020603050405020304" charset="0"/>
              <a:sym typeface="+mn-ea"/>
            </a:endParaRPr>
          </a:p>
        </p:txBody>
      </p:sp>
      <p:sp>
        <p:nvSpPr>
          <p:cNvPr id="17" name="文本框 16"/>
          <p:cNvSpPr txBox="1"/>
          <p:nvPr/>
        </p:nvSpPr>
        <p:spPr>
          <a:xfrm>
            <a:off x="5796280" y="5373370"/>
            <a:ext cx="2153285" cy="583565"/>
          </a:xfrm>
          <a:prstGeom prst="rect">
            <a:avLst/>
          </a:prstGeom>
          <a:noFill/>
        </p:spPr>
        <p:txBody>
          <a:bodyPr wrap="none" rtlCol="0">
            <a:spAutoFit/>
          </a:bodyPr>
          <a:p>
            <a:r>
              <a:rPr lang="en-US" altLang="zh-CN" sz="3200">
                <a:solidFill>
                  <a:srgbClr val="FF0000"/>
                </a:solidFill>
              </a:rPr>
              <a:t>come    true</a:t>
            </a:r>
            <a:endParaRPr lang="en-US" altLang="zh-CN" sz="3200">
              <a:solidFill>
                <a:srgbClr val="FF0000"/>
              </a:solidFill>
            </a:endParaRPr>
          </a:p>
        </p:txBody>
      </p:sp>
      <p:sp>
        <p:nvSpPr>
          <p:cNvPr id="37" name="Rectangle 18"/>
          <p:cNvSpPr>
            <a:spLocks noChangeArrowheads="1"/>
          </p:cNvSpPr>
          <p:nvPr/>
        </p:nvSpPr>
        <p:spPr bwMode="auto">
          <a:xfrm>
            <a:off x="88265" y="5589270"/>
            <a:ext cx="8895080" cy="688340"/>
          </a:xfrm>
          <a:prstGeom prst="rect">
            <a:avLst/>
          </a:prstGeom>
          <a:solidFill>
            <a:schemeClr val="bg2"/>
          </a:solidFill>
          <a:ln w="9525">
            <a:solidFill>
              <a:schemeClr val="tx1"/>
            </a:solidFill>
            <a:miter lim="800000"/>
          </a:ln>
          <a:effectLst/>
        </p:spPr>
        <p:txBody>
          <a:bodyPr wrap="none" anchor="ctr"/>
          <a:p>
            <a:r>
              <a:rPr lang="en-US" altLang="zh-CN" sz="2800" b="1" dirty="0">
                <a:solidFill>
                  <a:srgbClr val="FF0000"/>
                </a:solidFill>
                <a:latin typeface="Times New Roman" panose="02020603050405020304" charset="0"/>
                <a:cs typeface="Times New Roman" panose="02020603050405020304" charset="0"/>
              </a:rPr>
              <a:t>      impossible dream               </a:t>
            </a:r>
            <a:endParaRPr lang="en-US" altLang="zh-CN" sz="2800" b="1" dirty="0">
              <a:solidFill>
                <a:srgbClr val="FF0000"/>
              </a:solidFill>
              <a:latin typeface="Times New Roman" panose="02020603050405020304" charset="0"/>
              <a:cs typeface="Times New Roman" panose="02020603050405020304" charset="0"/>
            </a:endParaRPr>
          </a:p>
        </p:txBody>
      </p:sp>
      <p:sp>
        <p:nvSpPr>
          <p:cNvPr id="39" name="右箭头 38"/>
          <p:cNvSpPr/>
          <p:nvPr/>
        </p:nvSpPr>
        <p:spPr>
          <a:xfrm>
            <a:off x="3563620" y="5733415"/>
            <a:ext cx="1008380" cy="504190"/>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 name="直接连接符 30"/>
          <p:cNvCxnSpPr/>
          <p:nvPr/>
        </p:nvCxnSpPr>
        <p:spPr>
          <a:xfrm flipV="1">
            <a:off x="4663440" y="1484630"/>
            <a:ext cx="4228465" cy="22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51460" y="1700530"/>
            <a:ext cx="8568690" cy="72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59410" y="2060575"/>
            <a:ext cx="8425180" cy="71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3215" y="2384425"/>
            <a:ext cx="4032250" cy="3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15510" y="5672455"/>
            <a:ext cx="3675380" cy="521970"/>
          </a:xfrm>
          <a:prstGeom prst="rect">
            <a:avLst/>
          </a:prstGeom>
          <a:noFill/>
        </p:spPr>
        <p:txBody>
          <a:bodyPr wrap="none" rtlCol="0" anchor="t">
            <a:spAutoFit/>
          </a:bodyPr>
          <a:p>
            <a:r>
              <a:rPr lang="en-US" altLang="zh-CN" sz="2800" b="1" dirty="0">
                <a:solidFill>
                  <a:srgbClr val="FF0000"/>
                </a:solidFill>
                <a:latin typeface="Times New Roman" panose="02020603050405020304" charset="0"/>
                <a:cs typeface="Times New Roman" panose="02020603050405020304" charset="0"/>
                <a:sym typeface="+mn-ea"/>
              </a:rPr>
              <a:t>possible dream(reality)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p:bldP spid="17" grpId="1"/>
      <p:bldP spid="37" grpId="0" bldLvl="0" animBg="1"/>
      <p:bldP spid="39" grpId="0" bldLvl="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70" y="642290"/>
            <a:ext cx="8568952" cy="3900170"/>
          </a:xfrm>
          <a:prstGeom prst="rect">
            <a:avLst/>
          </a:prstGeom>
          <a:ln>
            <a:solidFill>
              <a:srgbClr val="FF0000"/>
            </a:solidFill>
          </a:ln>
        </p:spPr>
        <p:txBody>
          <a:bodyPr wrap="square">
            <a:spAutoFit/>
          </a:bodyPr>
          <a:lstStyle/>
          <a:p>
            <a:pPr algn="just">
              <a:lnSpc>
                <a:spcPts val="2700"/>
              </a:lnSpc>
            </a:pPr>
            <a:r>
              <a:rPr lang="en-US" altLang="zh-CN" sz="2800" b="1" dirty="0" smtClean="0">
                <a:latin typeface="Times New Roman" panose="02020603050405020304" charset="0"/>
                <a:cs typeface="Times New Roman" panose="02020603050405020304" charset="0"/>
              </a:rPr>
              <a:t>    </a:t>
            </a:r>
            <a:r>
              <a:rPr lang="en-US" altLang="zh-CN" sz="2800" b="1" dirty="0" smtClean="0">
                <a:sym typeface="+mn-ea"/>
              </a:rPr>
              <a:t>Although scientists try to make sure nothing goes wrong, accidents can still happen.</a:t>
            </a:r>
            <a:r>
              <a:rPr lang="en-US" altLang="zh-CN" sz="2800" b="1" dirty="0" smtClean="0">
                <a:latin typeface="Times New Roman" panose="02020603050405020304" charset="0"/>
                <a:cs typeface="Times New Roman" panose="02020603050405020304" charset="0"/>
              </a:rPr>
              <a:t>All the astronauts on the USSR’s Soyuz 11 and America’s Challenger died during their missions. These disasters made everyone sad and </a:t>
            </a:r>
            <a:r>
              <a:rPr lang="en-US" altLang="zh-CN" sz="2800" b="1" dirty="0" smtClean="0">
                <a:solidFill>
                  <a:srgbClr val="FF0000"/>
                </a:solidFill>
                <a:latin typeface="Times New Roman" panose="02020603050405020304" charset="0"/>
                <a:cs typeface="Times New Roman" panose="02020603050405020304" charset="0"/>
              </a:rPr>
              <a:t>disappointed </a:t>
            </a:r>
            <a:r>
              <a:rPr lang="en-US" altLang="zh-CN" sz="2800" b="1" dirty="0" smtClean="0">
                <a:latin typeface="Times New Roman" panose="02020603050405020304" charset="0"/>
                <a:cs typeface="Times New Roman" panose="02020603050405020304" charset="0"/>
              </a:rPr>
              <a:t>, but the </a:t>
            </a:r>
            <a:r>
              <a:rPr lang="en-US" altLang="zh-CN" sz="2800" b="1" dirty="0" smtClean="0">
                <a:solidFill>
                  <a:srgbClr val="FF0000"/>
                </a:solidFill>
                <a:latin typeface="Times New Roman" panose="02020603050405020304" charset="0"/>
                <a:cs typeface="Times New Roman" panose="02020603050405020304" charset="0"/>
              </a:rPr>
              <a:t>desire </a:t>
            </a:r>
            <a:r>
              <a:rPr lang="en-US" altLang="zh-CN" sz="2800" b="1" dirty="0" smtClean="0">
                <a:latin typeface="Times New Roman" panose="02020603050405020304" charset="0"/>
                <a:cs typeface="Times New Roman" panose="02020603050405020304" charset="0"/>
              </a:rPr>
              <a:t>to explore the universe never died. This is because people believe in the importance of </a:t>
            </a:r>
            <a:r>
              <a:rPr lang="en-US" altLang="zh-CN" sz="2800" b="1" dirty="0" smtClean="0">
                <a:solidFill>
                  <a:srgbClr val="FF0000"/>
                </a:solidFill>
                <a:latin typeface="Times New Roman" panose="02020603050405020304" charset="0"/>
                <a:cs typeface="Times New Roman" panose="02020603050405020304" charset="0"/>
              </a:rPr>
              <a:t>carry</a:t>
            </a:r>
            <a:r>
              <a:rPr lang="en-US" altLang="zh-CN" sz="2800" b="1" dirty="0" smtClean="0">
                <a:latin typeface="Times New Roman" panose="02020603050405020304" charset="0"/>
                <a:cs typeface="Times New Roman" panose="02020603050405020304" charset="0"/>
              </a:rPr>
              <a:t>ing </a:t>
            </a:r>
            <a:r>
              <a:rPr lang="en-US" altLang="zh-CN" sz="2800" b="1" dirty="0" smtClean="0">
                <a:solidFill>
                  <a:srgbClr val="FF0000"/>
                </a:solidFill>
                <a:latin typeface="Times New Roman" panose="02020603050405020304" charset="0"/>
                <a:cs typeface="Times New Roman" panose="02020603050405020304" charset="0"/>
              </a:rPr>
              <a:t>on </a:t>
            </a:r>
            <a:r>
              <a:rPr lang="en-US" altLang="zh-CN" sz="2800" b="1" dirty="0" smtClean="0">
                <a:latin typeface="Times New Roman" panose="02020603050405020304" charset="0"/>
                <a:cs typeface="Times New Roman" panose="02020603050405020304" charset="0"/>
              </a:rPr>
              <a:t>space exploration despite the huge risks. An example of this ongoing work is the International Space Station. It orbits Earth and has astronauts from different countries </a:t>
            </a:r>
            <a:r>
              <a:rPr lang="en-US" altLang="zh-CN" sz="2800" b="1" dirty="0" smtClean="0">
                <a:solidFill>
                  <a:srgbClr val="FF0000"/>
                </a:solidFill>
                <a:latin typeface="Times New Roman" panose="02020603050405020304" charset="0"/>
                <a:cs typeface="Times New Roman" panose="02020603050405020304" charset="0"/>
              </a:rPr>
              <a:t>on board</a:t>
            </a:r>
            <a:r>
              <a:rPr lang="en-US" altLang="zh-CN" sz="2800" b="1" dirty="0" smtClean="0">
                <a:latin typeface="Times New Roman" panose="02020603050405020304" charset="0"/>
                <a:cs typeface="Times New Roman" panose="02020603050405020304" charset="0"/>
              </a:rPr>
              <a:t>, providing a continuous human presence in space.</a:t>
            </a:r>
            <a:endParaRPr lang="zh-CN" altLang="en-US" sz="2800" dirty="0"/>
          </a:p>
        </p:txBody>
      </p:sp>
      <p:sp>
        <p:nvSpPr>
          <p:cNvPr id="3" name="矩形 2"/>
          <p:cNvSpPr/>
          <p:nvPr/>
        </p:nvSpPr>
        <p:spPr>
          <a:xfrm>
            <a:off x="139" y="44868"/>
            <a:ext cx="1440160"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Para3</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1" name="Rectangle 18"/>
          <p:cNvSpPr>
            <a:spLocks noChangeArrowheads="1"/>
          </p:cNvSpPr>
          <p:nvPr/>
        </p:nvSpPr>
        <p:spPr bwMode="auto">
          <a:xfrm>
            <a:off x="-36830" y="4653280"/>
            <a:ext cx="8895080" cy="976630"/>
          </a:xfrm>
          <a:prstGeom prst="rect">
            <a:avLst/>
          </a:prstGeom>
          <a:solidFill>
            <a:srgbClr val="0000FF"/>
          </a:solidFill>
          <a:ln w="9525">
            <a:solidFill>
              <a:schemeClr val="tx1"/>
            </a:solidFill>
            <a:miter lim="800000"/>
          </a:ln>
          <a:effectLst/>
        </p:spPr>
        <p:txBody>
          <a:bodyPr wrap="none" anchor="ctr"/>
          <a:p>
            <a:r>
              <a:rPr lang="en-US" altLang="zh-CN" sz="2800" b="1" dirty="0">
                <a:solidFill>
                  <a:schemeClr val="bg1"/>
                </a:solidFill>
                <a:latin typeface="Times New Roman" panose="02020603050405020304" charset="0"/>
                <a:cs typeface="Times New Roman" panose="02020603050405020304" charset="0"/>
              </a:rPr>
              <a:t>________ the accidents and risks, the dream to explore the universe</a:t>
            </a:r>
            <a:endParaRPr lang="en-US" altLang="zh-CN" sz="2800" b="1" dirty="0">
              <a:solidFill>
                <a:schemeClr val="bg1"/>
              </a:solidFill>
              <a:latin typeface="Times New Roman" panose="02020603050405020304" charset="0"/>
              <a:cs typeface="Times New Roman" panose="02020603050405020304" charset="0"/>
            </a:endParaRPr>
          </a:p>
          <a:p>
            <a:r>
              <a:rPr lang="en-US" altLang="zh-CN" sz="2800" b="1" dirty="0" smtClean="0">
                <a:solidFill>
                  <a:schemeClr val="bg1"/>
                </a:solidFill>
                <a:latin typeface="Times New Roman" panose="02020603050405020304" charset="0"/>
                <a:cs typeface="Times New Roman" panose="02020603050405020304" charset="0"/>
              </a:rPr>
              <a:t>universe never _____ ________.</a:t>
            </a:r>
            <a:endParaRPr lang="en-US" altLang="zh-CN" sz="2800" b="1" dirty="0" smtClean="0">
              <a:solidFill>
                <a:schemeClr val="bg1"/>
              </a:solidFill>
              <a:latin typeface="Times New Roman" panose="02020603050405020304" charset="0"/>
              <a:cs typeface="Times New Roman" panose="02020603050405020304" charset="0"/>
            </a:endParaRPr>
          </a:p>
        </p:txBody>
      </p:sp>
      <p:sp>
        <p:nvSpPr>
          <p:cNvPr id="6" name="文本框 5"/>
          <p:cNvSpPr txBox="1"/>
          <p:nvPr/>
        </p:nvSpPr>
        <p:spPr>
          <a:xfrm>
            <a:off x="179705" y="4725035"/>
            <a:ext cx="1433830" cy="583565"/>
          </a:xfrm>
          <a:prstGeom prst="rect">
            <a:avLst/>
          </a:prstGeom>
          <a:noFill/>
        </p:spPr>
        <p:txBody>
          <a:bodyPr wrap="none" rtlCol="0">
            <a:spAutoFit/>
          </a:bodyPr>
          <a:p>
            <a:r>
              <a:rPr lang="en-US" altLang="zh-CN" sz="3200">
                <a:solidFill>
                  <a:srgbClr val="FF0000"/>
                </a:solidFill>
              </a:rPr>
              <a:t>Despite</a:t>
            </a:r>
            <a:endParaRPr lang="en-US" altLang="zh-CN" sz="3200">
              <a:solidFill>
                <a:srgbClr val="FF0000"/>
              </a:solidFill>
            </a:endParaRPr>
          </a:p>
        </p:txBody>
      </p:sp>
      <p:sp>
        <p:nvSpPr>
          <p:cNvPr id="7" name="文本框 6"/>
          <p:cNvSpPr txBox="1"/>
          <p:nvPr/>
        </p:nvSpPr>
        <p:spPr>
          <a:xfrm>
            <a:off x="2339975" y="5118100"/>
            <a:ext cx="2392045" cy="583565"/>
          </a:xfrm>
          <a:prstGeom prst="rect">
            <a:avLst/>
          </a:prstGeom>
          <a:noFill/>
        </p:spPr>
        <p:txBody>
          <a:bodyPr wrap="square" rtlCol="0">
            <a:spAutoFit/>
          </a:bodyPr>
          <a:p>
            <a:r>
              <a:rPr lang="en-US" altLang="zh-CN" sz="3200">
                <a:solidFill>
                  <a:srgbClr val="FF0000"/>
                </a:solidFill>
              </a:rPr>
              <a:t>fade     away</a:t>
            </a:r>
            <a:endParaRPr lang="en-US" altLang="zh-CN" sz="3200">
              <a:solidFill>
                <a:srgbClr val="FF0000"/>
              </a:solidFill>
            </a:endParaRPr>
          </a:p>
        </p:txBody>
      </p:sp>
      <p:sp>
        <p:nvSpPr>
          <p:cNvPr id="37" name="Rectangle 18"/>
          <p:cNvSpPr>
            <a:spLocks noChangeArrowheads="1"/>
          </p:cNvSpPr>
          <p:nvPr/>
        </p:nvSpPr>
        <p:spPr bwMode="auto">
          <a:xfrm>
            <a:off x="-36830" y="4653280"/>
            <a:ext cx="8971280" cy="988060"/>
          </a:xfrm>
          <a:prstGeom prst="rect">
            <a:avLst/>
          </a:prstGeom>
          <a:solidFill>
            <a:schemeClr val="bg2"/>
          </a:solidFill>
          <a:ln w="9525">
            <a:solidFill>
              <a:schemeClr val="tx1"/>
            </a:solidFill>
            <a:miter lim="800000"/>
          </a:ln>
          <a:effectLst/>
        </p:spPr>
        <p:txBody>
          <a:bodyPr wrap="none" anchor="ctr"/>
          <a:p>
            <a:r>
              <a:rPr lang="en-US" altLang="zh-CN" sz="2800" b="1" dirty="0">
                <a:solidFill>
                  <a:srgbClr val="FF0000"/>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               ongoing dream </a:t>
            </a:r>
            <a:endParaRPr lang="en-US" altLang="zh-CN" sz="3600" b="1" dirty="0" smtClean="0">
              <a:solidFill>
                <a:srgbClr val="FF0000"/>
              </a:solidFill>
              <a:latin typeface="Times New Roman" panose="02020603050405020304" charset="0"/>
              <a:cs typeface="Times New Roman" panose="02020603050405020304" charset="0"/>
            </a:endParaRPr>
          </a:p>
        </p:txBody>
      </p:sp>
      <p:cxnSp>
        <p:nvCxnSpPr>
          <p:cNvPr id="4" name="直接连接符 3"/>
          <p:cNvCxnSpPr/>
          <p:nvPr/>
        </p:nvCxnSpPr>
        <p:spPr>
          <a:xfrm flipV="1">
            <a:off x="179705" y="980440"/>
            <a:ext cx="8568690" cy="72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07950" y="1340485"/>
            <a:ext cx="4968240" cy="72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851910" y="2348865"/>
            <a:ext cx="4536440" cy="71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0" y="2636520"/>
            <a:ext cx="3275965" cy="723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6" grpId="0"/>
      <p:bldP spid="6" grpId="1"/>
      <p:bldP spid="7" grpId="0"/>
      <p:bldP spid="7" grpId="1"/>
      <p:bldP spid="3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070" y="737870"/>
            <a:ext cx="8813800" cy="6177280"/>
          </a:xfrm>
          <a:ln>
            <a:solidFill>
              <a:schemeClr val="tx1"/>
            </a:solidFill>
          </a:ln>
        </p:spPr>
        <p:txBody>
          <a:bodyPr>
            <a:noAutofit/>
          </a:bodyPr>
          <a:lstStyle/>
          <a:p>
            <a:pPr marL="0" indent="0">
              <a:buNone/>
            </a:pPr>
            <a:r>
              <a:rPr lang="en-US" altLang="zh-CN" sz="2000" dirty="0" smtClean="0"/>
              <a:t>  </a:t>
            </a:r>
            <a:r>
              <a:rPr lang="en-US" altLang="zh-CN" sz="2800" dirty="0" smtClean="0"/>
              <a:t>   </a:t>
            </a:r>
            <a:r>
              <a:rPr lang="en-US" altLang="zh-CN" sz="2400" dirty="0" smtClean="0"/>
              <a:t>   </a:t>
            </a:r>
            <a:r>
              <a:rPr lang="en-US" altLang="zh-CN" sz="2400" b="1" dirty="0" smtClean="0"/>
              <a:t>China’s space </a:t>
            </a:r>
            <a:r>
              <a:rPr lang="en-US" altLang="zh-CN" sz="2400" b="1" dirty="0" err="1" smtClean="0"/>
              <a:t>programme</a:t>
            </a:r>
            <a:r>
              <a:rPr lang="en-US" altLang="zh-CN" sz="2400" b="1" dirty="0" smtClean="0"/>
              <a:t> started later than those of Russia and the US, but it has made great progress in a short time. China became the third country in the world to independently send humans into space in 2003, when Yang </a:t>
            </a:r>
            <a:r>
              <a:rPr lang="en-US" altLang="zh-CN" sz="2400" b="1" dirty="0" err="1" smtClean="0"/>
              <a:t>Liwei</a:t>
            </a:r>
            <a:r>
              <a:rPr lang="en-US" altLang="zh-CN" sz="2400" b="1" dirty="0" smtClean="0"/>
              <a:t> successfully orbited Earth in the </a:t>
            </a:r>
            <a:r>
              <a:rPr lang="en-US" altLang="zh-CN" sz="2400" b="1" dirty="0" err="1" smtClean="0"/>
              <a:t>Shenzhou</a:t>
            </a:r>
            <a:r>
              <a:rPr lang="en-US" altLang="zh-CN" sz="2400" b="1" dirty="0" smtClean="0"/>
              <a:t> 5 spacecraft. Then </a:t>
            </a:r>
            <a:r>
              <a:rPr lang="en-US" altLang="zh-CN" sz="2400" b="1" dirty="0" err="1" smtClean="0"/>
              <a:t>Shenzhou</a:t>
            </a:r>
            <a:r>
              <a:rPr lang="en-US" altLang="zh-CN" sz="2400" b="1" dirty="0" smtClean="0"/>
              <a:t> 6 and 7 completed a second manned orbit and the first Chinese spacewalk, followed by the vehicle Jade Rabbit being sent to the moon to study its surface. After that, China launched the </a:t>
            </a:r>
            <a:r>
              <a:rPr lang="en-US" altLang="zh-CN" sz="2400" b="1" dirty="0" err="1" smtClean="0"/>
              <a:t>Tiangong</a:t>
            </a:r>
            <a:r>
              <a:rPr lang="en-US" altLang="zh-CN" sz="2400" b="1" dirty="0" smtClean="0"/>
              <a:t> 2 space lab into space and Tianzhou1 to dock with it. This </a:t>
            </a:r>
            <a:r>
              <a:rPr lang="en-US" altLang="zh-CN" sz="2400" b="1" dirty="0" err="1" smtClean="0">
                <a:solidFill>
                  <a:srgbClr val="FF0000"/>
                </a:solidFill>
              </a:rPr>
              <a:t>signal</a:t>
            </a:r>
            <a:r>
              <a:rPr lang="en-US" altLang="zh-CN" sz="2400" b="1" dirty="0" err="1" smtClean="0"/>
              <a:t>led</a:t>
            </a:r>
            <a:r>
              <a:rPr lang="en-US" altLang="zh-CN" sz="2400" b="1" dirty="0" smtClean="0"/>
              <a:t> one step further in China’s plan to establish a space station in the future. More recently, China has sent </a:t>
            </a:r>
            <a:r>
              <a:rPr lang="en-US" altLang="zh-CN" sz="2400" b="1" dirty="0" err="1" smtClean="0"/>
              <a:t>Chang’e</a:t>
            </a:r>
            <a:r>
              <a:rPr lang="en-US" altLang="zh-CN" sz="2400" b="1" dirty="0" smtClean="0"/>
              <a:t> 4 to explore the surface of the far side of the moon to make measurements and observations.</a:t>
            </a:r>
            <a:endParaRPr lang="zh-CN" altLang="en-US" sz="2400" b="1" dirty="0"/>
          </a:p>
        </p:txBody>
      </p:sp>
      <p:sp>
        <p:nvSpPr>
          <p:cNvPr id="4" name="标题 1"/>
          <p:cNvSpPr txBox="1"/>
          <p:nvPr/>
        </p:nvSpPr>
        <p:spPr>
          <a:xfrm>
            <a:off x="0" y="45249"/>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solidFill>
                  <a:schemeClr val="accent2"/>
                </a:solidFill>
              </a:rPr>
              <a:t>Para. </a:t>
            </a:r>
            <a:r>
              <a:rPr lang="en-US" altLang="zh-CN" sz="3200" b="1" dirty="0">
                <a:solidFill>
                  <a:schemeClr val="accent2"/>
                </a:solidFill>
              </a:rPr>
              <a:t>4</a:t>
            </a:r>
            <a:endParaRPr lang="en-US" altLang="zh-CN" sz="3200" b="1" dirty="0">
              <a:solidFill>
                <a:schemeClr val="accent2"/>
              </a:solidFill>
            </a:endParaRPr>
          </a:p>
        </p:txBody>
      </p:sp>
      <p:sp>
        <p:nvSpPr>
          <p:cNvPr id="9" name="标题 8"/>
          <p:cNvSpPr/>
          <p:nvPr>
            <p:ph type="title"/>
          </p:nvPr>
        </p:nvSpPr>
        <p:spPr/>
        <p:txBody>
          <a:bodyPr/>
          <a:p>
            <a:endParaRPr lang="zh-CN" altLang="en-US"/>
          </a:p>
        </p:txBody>
      </p:sp>
      <p:sp>
        <p:nvSpPr>
          <p:cNvPr id="26" name="矩形 25"/>
          <p:cNvSpPr/>
          <p:nvPr/>
        </p:nvSpPr>
        <p:spPr>
          <a:xfrm>
            <a:off x="251460" y="5300980"/>
            <a:ext cx="8740775" cy="94551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050" b="1" i="1" dirty="0" smtClean="0">
                <a:solidFill>
                  <a:schemeClr val="bg1"/>
                </a:solidFill>
                <a:latin typeface="Times New Roman" panose="02020603050405020304" charset="0"/>
                <a:cs typeface="Times New Roman" panose="02020603050405020304" charset="0"/>
              </a:rPr>
              <a:t>China has made great progress in ________</a:t>
            </a:r>
            <a:endParaRPr lang="en-US" sz="3050" b="1" i="1" dirty="0" smtClean="0">
              <a:solidFill>
                <a:schemeClr val="bg1"/>
              </a:solidFill>
              <a:latin typeface="Times New Roman" panose="02020603050405020304" charset="0"/>
              <a:cs typeface="Times New Roman" panose="02020603050405020304" charset="0"/>
            </a:endParaRPr>
          </a:p>
          <a:p>
            <a:pPr algn="ctr"/>
            <a:r>
              <a:rPr lang="en-US" sz="3050" b="1" i="1" dirty="0" smtClean="0">
                <a:solidFill>
                  <a:schemeClr val="bg1"/>
                </a:solidFill>
                <a:latin typeface="Times New Roman" panose="02020603050405020304" charset="0"/>
                <a:cs typeface="Times New Roman" panose="02020603050405020304" charset="0"/>
              </a:rPr>
              <a:t>the sp</a:t>
            </a:r>
            <a:r>
              <a:rPr lang="en-US" sz="3050" b="1" i="1" dirty="0" smtClean="0">
                <a:solidFill>
                  <a:schemeClr val="bg1"/>
                </a:solidFill>
                <a:latin typeface="Times New Roman" panose="02020603050405020304" charset="0"/>
                <a:cs typeface="Times New Roman" panose="02020603050405020304" charset="0"/>
                <a:sym typeface="+mn-ea"/>
              </a:rPr>
              <a:t>a</a:t>
            </a:r>
            <a:r>
              <a:rPr lang="en-US" sz="3050" b="1" i="1" dirty="0" smtClean="0">
                <a:solidFill>
                  <a:schemeClr val="bg1"/>
                </a:solidFill>
                <a:latin typeface="Times New Roman" panose="02020603050405020304" charset="0"/>
                <a:cs typeface="Times New Roman" panose="02020603050405020304" charset="0"/>
              </a:rPr>
              <a:t>ce dream in a short time.</a:t>
            </a:r>
            <a:endParaRPr lang="en-US" sz="3050" b="1" i="1" dirty="0" smtClean="0">
              <a:solidFill>
                <a:schemeClr val="bg1"/>
              </a:solidFill>
              <a:latin typeface="Times New Roman" panose="02020603050405020304" charset="0"/>
              <a:cs typeface="Times New Roman" panose="02020603050405020304" charset="0"/>
            </a:endParaRPr>
          </a:p>
        </p:txBody>
      </p:sp>
      <p:sp>
        <p:nvSpPr>
          <p:cNvPr id="21" name="文本框 20"/>
          <p:cNvSpPr txBox="1"/>
          <p:nvPr/>
        </p:nvSpPr>
        <p:spPr>
          <a:xfrm>
            <a:off x="6516370" y="5300980"/>
            <a:ext cx="1560830" cy="583565"/>
          </a:xfrm>
          <a:prstGeom prst="rect">
            <a:avLst/>
          </a:prstGeom>
          <a:noFill/>
        </p:spPr>
        <p:txBody>
          <a:bodyPr wrap="none" rtlCol="0">
            <a:spAutoFit/>
          </a:bodyPr>
          <a:p>
            <a:r>
              <a:rPr lang="en-US" altLang="zh-CN" sz="3200">
                <a:solidFill>
                  <a:srgbClr val="FF0000"/>
                </a:solidFill>
              </a:rPr>
              <a:t>realizing</a:t>
            </a:r>
            <a:endParaRPr lang="en-US" altLang="zh-CN" sz="3200">
              <a:solidFill>
                <a:srgbClr val="FF0000"/>
              </a:solidFill>
            </a:endParaRPr>
          </a:p>
        </p:txBody>
      </p:sp>
      <p:sp>
        <p:nvSpPr>
          <p:cNvPr id="37" name="Rectangle 18"/>
          <p:cNvSpPr>
            <a:spLocks noChangeArrowheads="1"/>
          </p:cNvSpPr>
          <p:nvPr/>
        </p:nvSpPr>
        <p:spPr bwMode="auto">
          <a:xfrm>
            <a:off x="179705" y="5229225"/>
            <a:ext cx="8971280" cy="988060"/>
          </a:xfrm>
          <a:prstGeom prst="rect">
            <a:avLst/>
          </a:prstGeom>
          <a:solidFill>
            <a:schemeClr val="bg2"/>
          </a:solidFill>
          <a:ln w="9525">
            <a:solidFill>
              <a:schemeClr val="tx1"/>
            </a:solidFill>
            <a:miter lim="800000"/>
          </a:ln>
          <a:effectLst/>
        </p:spPr>
        <p:txBody>
          <a:bodyPr wrap="none" anchor="ctr"/>
          <a:p>
            <a:r>
              <a:rPr lang="en-US" altLang="zh-CN" sz="2800" b="1" dirty="0">
                <a:solidFill>
                  <a:srgbClr val="FF0000"/>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               China's space dream</a:t>
            </a:r>
            <a:endParaRPr lang="en-US" altLang="zh-CN" sz="3600" b="1" dirty="0" smtClean="0">
              <a:solidFill>
                <a:srgbClr val="FF0000"/>
              </a:solidFill>
              <a:latin typeface="Times New Roman" panose="02020603050405020304" charset="0"/>
              <a:cs typeface="Times New Roman" panose="02020603050405020304" charset="0"/>
            </a:endParaRPr>
          </a:p>
        </p:txBody>
      </p:sp>
      <p:cxnSp>
        <p:nvCxnSpPr>
          <p:cNvPr id="2" name="直接连接符 1"/>
          <p:cNvCxnSpPr/>
          <p:nvPr/>
        </p:nvCxnSpPr>
        <p:spPr>
          <a:xfrm>
            <a:off x="899160" y="1196975"/>
            <a:ext cx="77050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79070" y="1557020"/>
            <a:ext cx="6840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p:bldP spid="21" grpId="1"/>
      <p:bldP spid="3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0018" y="548332"/>
            <a:ext cx="8640960" cy="3169285"/>
          </a:xfrm>
          <a:prstGeom prst="rect">
            <a:avLst/>
          </a:prstGeom>
          <a:ln>
            <a:solidFill>
              <a:srgbClr val="FF0000"/>
            </a:solidFill>
          </a:ln>
        </p:spPr>
        <p:txBody>
          <a:bodyPr wrap="square">
            <a:spAutoFit/>
          </a:bodyPr>
          <a:lstStyle/>
          <a:p>
            <a:pPr algn="just"/>
            <a:r>
              <a:rPr lang="en-US" altLang="zh-CN" sz="2030" b="1" dirty="0" smtClean="0">
                <a:latin typeface="Times New Roman" panose="02020603050405020304" charset="0"/>
                <a:cs typeface="Times New Roman" panose="02020603050405020304" charset="0"/>
              </a:rPr>
              <a:t>  </a:t>
            </a:r>
            <a:r>
              <a:rPr lang="en-US" altLang="zh-CN" sz="3200" b="1" dirty="0" smtClean="0">
                <a:latin typeface="Times New Roman" panose="02020603050405020304" charset="0"/>
                <a:cs typeface="Times New Roman" panose="02020603050405020304" charset="0"/>
              </a:rPr>
              <a:t>  </a:t>
            </a:r>
            <a:r>
              <a:rPr lang="en-US" altLang="zh-CN" sz="2800" b="1" dirty="0" smtClean="0">
                <a:latin typeface="Times New Roman" panose="02020603050405020304" charset="0"/>
                <a:cs typeface="Times New Roman" panose="02020603050405020304" charset="0"/>
              </a:rPr>
              <a:t>  The future of space exploration remains bright. Europe, the US, and China all have plans to further study and explore planets like Mars and Jupiter. Despite the difficulties, scientists hope future discoveries will </a:t>
            </a:r>
            <a:r>
              <a:rPr lang="en-US" altLang="zh-CN" sz="2800" b="1" dirty="0" smtClean="0">
                <a:solidFill>
                  <a:srgbClr val="FF0000"/>
                </a:solidFill>
                <a:latin typeface="Times New Roman" panose="02020603050405020304" charset="0"/>
                <a:cs typeface="Times New Roman" panose="02020603050405020304" charset="0"/>
              </a:rPr>
              <a:t>not only enable us to understand how the universe began</a:t>
            </a:r>
            <a:r>
              <a:rPr lang="en-US" altLang="zh-CN" sz="2800" b="1" dirty="0" smtClean="0">
                <a:latin typeface="Times New Roman" panose="02020603050405020304" charset="0"/>
                <a:cs typeface="Times New Roman" panose="02020603050405020304" charset="0"/>
              </a:rPr>
              <a:t>, but also help us survive well into the future.</a:t>
            </a:r>
            <a:endParaRPr lang="zh-CN" altLang="en-US" sz="2800" dirty="0"/>
          </a:p>
        </p:txBody>
      </p:sp>
      <p:sp>
        <p:nvSpPr>
          <p:cNvPr id="2" name="矩形 1"/>
          <p:cNvSpPr/>
          <p:nvPr/>
        </p:nvSpPr>
        <p:spPr>
          <a:xfrm>
            <a:off x="35437" y="47788"/>
            <a:ext cx="1440160"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Para5</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cxnSp>
        <p:nvCxnSpPr>
          <p:cNvPr id="6" name="直接连接符 5"/>
          <p:cNvCxnSpPr/>
          <p:nvPr/>
        </p:nvCxnSpPr>
        <p:spPr>
          <a:xfrm>
            <a:off x="755015" y="1124585"/>
            <a:ext cx="79209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79705" y="1557020"/>
            <a:ext cx="11518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18"/>
          <p:cNvSpPr>
            <a:spLocks noChangeArrowheads="1"/>
          </p:cNvSpPr>
          <p:nvPr/>
        </p:nvSpPr>
        <p:spPr bwMode="auto">
          <a:xfrm>
            <a:off x="179070" y="3933190"/>
            <a:ext cx="8971280" cy="988060"/>
          </a:xfrm>
          <a:prstGeom prst="rect">
            <a:avLst/>
          </a:prstGeom>
          <a:solidFill>
            <a:schemeClr val="bg2"/>
          </a:solidFill>
          <a:ln w="9525">
            <a:solidFill>
              <a:schemeClr val="tx1"/>
            </a:solidFill>
            <a:miter lim="800000"/>
          </a:ln>
          <a:effectLst/>
        </p:spPr>
        <p:txBody>
          <a:bodyPr wrap="none" anchor="ctr"/>
          <a:p>
            <a:r>
              <a:rPr lang="en-US" altLang="zh-CN" sz="2800" b="1" dirty="0">
                <a:solidFill>
                  <a:srgbClr val="FF0000"/>
                </a:solidFill>
                <a:latin typeface="Times New Roman" panose="02020603050405020304" charset="0"/>
                <a:cs typeface="Times New Roman" panose="02020603050405020304" charset="0"/>
              </a:rPr>
              <a:t>    </a:t>
            </a:r>
            <a:r>
              <a:rPr lang="en-US" altLang="zh-CN" sz="3600" b="1" dirty="0">
                <a:solidFill>
                  <a:srgbClr val="FF0000"/>
                </a:solidFill>
                <a:latin typeface="Times New Roman" panose="02020603050405020304" charset="0"/>
                <a:cs typeface="Times New Roman" panose="02020603050405020304" charset="0"/>
              </a:rPr>
              <a:t>               Future dream</a:t>
            </a:r>
            <a:endParaRPr lang="en-US" altLang="zh-CN" sz="3600" b="1" dirty="0" smtClean="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611581" y="4083826"/>
            <a:ext cx="6997834" cy="2"/>
          </a:xfrm>
          <a:prstGeom prst="straightConnector1">
            <a:avLst/>
          </a:prstGeom>
          <a:ln w="1079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00000">
            <a:off x="1577652" y="2713407"/>
            <a:ext cx="427355" cy="1198880"/>
          </a:xfrm>
          <a:prstGeom prst="rect">
            <a:avLst/>
          </a:prstGeom>
          <a:noFill/>
        </p:spPr>
        <p:txBody>
          <a:bodyPr wrap="none" rtlCol="0">
            <a:spAutoFit/>
          </a:bodyPr>
          <a:lstStyle/>
          <a:p>
            <a:r>
              <a:rPr lang="en-US" altLang="zh-CN" sz="7200" b="1" dirty="0" smtClean="0"/>
              <a:t>.</a:t>
            </a:r>
            <a:endParaRPr lang="zh-CN" altLang="en-US" sz="7200" b="1"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2725138" y="2335847"/>
            <a:ext cx="1341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4312369" y="2354115"/>
            <a:ext cx="1341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5930532" y="2544113"/>
            <a:ext cx="1124088" cy="153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矩形 42"/>
          <p:cNvSpPr/>
          <p:nvPr/>
        </p:nvSpPr>
        <p:spPr>
          <a:xfrm>
            <a:off x="107950" y="1346200"/>
            <a:ext cx="1529080" cy="2245360"/>
          </a:xfrm>
          <a:prstGeom prst="rect">
            <a:avLst/>
          </a:prstGeom>
          <a:ln>
            <a:solidFill>
              <a:schemeClr val="tx1"/>
            </a:solidFill>
          </a:ln>
        </p:spPr>
        <p:txBody>
          <a:bodyPr wrap="square">
            <a:spAutoFit/>
          </a:bodyPr>
          <a:lstStyle/>
          <a:p>
            <a:r>
              <a:rPr lang="en-US" altLang="zh-CN" sz="2000" b="1" dirty="0">
                <a:solidFill>
                  <a:srgbClr val="0432FA"/>
                </a:solidFill>
              </a:rPr>
              <a:t>The Sputnik</a:t>
            </a:r>
            <a:r>
              <a:rPr lang="zh-CN" altLang="en-US" sz="2000" b="1" dirty="0">
                <a:solidFill>
                  <a:srgbClr val="0432FA"/>
                </a:solidFill>
              </a:rPr>
              <a:t>（旅伴一号）</a:t>
            </a:r>
            <a:r>
              <a:rPr lang="en-US" altLang="zh-CN" sz="2000" b="1" dirty="0">
                <a:solidFill>
                  <a:srgbClr val="C00000"/>
                </a:solidFill>
              </a:rPr>
              <a:t> </a:t>
            </a:r>
            <a:endParaRPr lang="en-US" altLang="zh-CN" sz="2000" b="1" dirty="0">
              <a:solidFill>
                <a:srgbClr val="C00000"/>
              </a:solidFill>
            </a:endParaRPr>
          </a:p>
          <a:p>
            <a:r>
              <a:rPr lang="en-US" altLang="zh-CN" sz="2000" b="1" dirty="0" smtClean="0">
                <a:solidFill>
                  <a:srgbClr val="FF0000"/>
                </a:solidFill>
              </a:rPr>
              <a:t>the first </a:t>
            </a:r>
            <a:r>
              <a:rPr lang="en-US" altLang="zh-CN" sz="2000" b="1" dirty="0" smtClean="0">
                <a:solidFill>
                  <a:schemeClr val="tx1"/>
                </a:solidFill>
              </a:rPr>
              <a:t>satellite</a:t>
            </a:r>
            <a:r>
              <a:rPr lang="en-US" altLang="zh-CN" sz="2000" b="1" dirty="0" smtClean="0">
                <a:solidFill>
                  <a:srgbClr val="FF0000"/>
                </a:solidFill>
              </a:rPr>
              <a:t> to </a:t>
            </a:r>
            <a:r>
              <a:rPr lang="en-US" altLang="zh-CN" sz="2000" b="1" dirty="0" smtClean="0">
                <a:solidFill>
                  <a:schemeClr val="tx1"/>
                </a:solidFill>
              </a:rPr>
              <a:t>be launched</a:t>
            </a:r>
            <a:endParaRPr lang="en-US" altLang="zh-CN" sz="2000" b="1" dirty="0" smtClean="0">
              <a:solidFill>
                <a:schemeClr val="tx1"/>
              </a:solidFill>
            </a:endParaRPr>
          </a:p>
          <a:p>
            <a:r>
              <a:rPr lang="en-US" altLang="zh-CN" sz="2000" b="1" dirty="0" smtClean="0">
                <a:solidFill>
                  <a:schemeClr val="tx1"/>
                </a:solidFill>
              </a:rPr>
              <a:t>orbited</a:t>
            </a:r>
            <a:r>
              <a:rPr lang="en-US" altLang="zh-CN" sz="2000" b="1" dirty="0" smtClean="0"/>
              <a:t> around..</a:t>
            </a:r>
            <a:endParaRPr lang="en-US" altLang="zh-CN" sz="2000" b="1" dirty="0"/>
          </a:p>
        </p:txBody>
      </p:sp>
      <p:sp>
        <p:nvSpPr>
          <p:cNvPr id="44" name="矩形 43"/>
          <p:cNvSpPr/>
          <p:nvPr/>
        </p:nvSpPr>
        <p:spPr>
          <a:xfrm>
            <a:off x="2411730" y="1346200"/>
            <a:ext cx="1445260" cy="2245360"/>
          </a:xfrm>
          <a:prstGeom prst="rect">
            <a:avLst/>
          </a:prstGeom>
          <a:ln>
            <a:solidFill>
              <a:schemeClr val="tx1"/>
            </a:solidFill>
          </a:ln>
        </p:spPr>
        <p:txBody>
          <a:bodyPr wrap="square">
            <a:spAutoFit/>
          </a:bodyPr>
          <a:lstStyle/>
          <a:p>
            <a:r>
              <a:rPr lang="en-US" altLang="zh-CN" sz="2000" b="1" dirty="0">
                <a:solidFill>
                  <a:srgbClr val="0432FA"/>
                </a:solidFill>
              </a:rPr>
              <a:t>Orient 1(</a:t>
            </a:r>
            <a:r>
              <a:rPr lang="zh-CN" altLang="en-US" sz="2000" b="1" dirty="0">
                <a:solidFill>
                  <a:srgbClr val="0432FA"/>
                </a:solidFill>
              </a:rPr>
              <a:t>东方一号）</a:t>
            </a:r>
            <a:endParaRPr lang="en-US" altLang="zh-CN" sz="2000" b="1" dirty="0">
              <a:solidFill>
                <a:srgbClr val="0432FA"/>
              </a:solidFill>
            </a:endParaRPr>
          </a:p>
          <a:p>
            <a:r>
              <a:rPr lang="en-US" altLang="zh-CN" sz="2000" b="1" dirty="0">
                <a:solidFill>
                  <a:srgbClr val="0432FA"/>
                </a:solidFill>
              </a:rPr>
              <a:t>Yuri Gagarin</a:t>
            </a:r>
            <a:endParaRPr lang="en-US" altLang="zh-CN" sz="2000" b="1" dirty="0">
              <a:solidFill>
                <a:srgbClr val="C00000"/>
              </a:solidFill>
            </a:endParaRPr>
          </a:p>
          <a:p>
            <a:r>
              <a:rPr lang="en-US" altLang="zh-CN" sz="2000" b="1" dirty="0" smtClean="0">
                <a:solidFill>
                  <a:srgbClr val="FF0000"/>
                </a:solidFill>
              </a:rPr>
              <a:t>the first </a:t>
            </a:r>
            <a:r>
              <a:rPr lang="en-US" altLang="zh-CN" sz="2000" b="1" dirty="0"/>
              <a:t>person</a:t>
            </a:r>
            <a:r>
              <a:rPr lang="en-US" altLang="zh-CN" sz="2000" b="1" dirty="0">
                <a:solidFill>
                  <a:srgbClr val="FF0000"/>
                </a:solidFill>
              </a:rPr>
              <a:t> </a:t>
            </a:r>
            <a:r>
              <a:rPr lang="en-US" altLang="zh-CN" sz="2000" b="1" dirty="0" smtClean="0">
                <a:solidFill>
                  <a:srgbClr val="FF0000"/>
                </a:solidFill>
              </a:rPr>
              <a:t>to</a:t>
            </a:r>
            <a:r>
              <a:rPr lang="en-US" altLang="zh-CN" sz="2000" b="1" dirty="0" smtClean="0"/>
              <a:t> space</a:t>
            </a:r>
            <a:endParaRPr lang="en-US" altLang="zh-CN" sz="2000" b="1" dirty="0"/>
          </a:p>
        </p:txBody>
      </p:sp>
      <p:sp>
        <p:nvSpPr>
          <p:cNvPr id="47" name="矩形 46"/>
          <p:cNvSpPr/>
          <p:nvPr/>
        </p:nvSpPr>
        <p:spPr>
          <a:xfrm>
            <a:off x="4104005" y="4436745"/>
            <a:ext cx="1918335" cy="1630045"/>
          </a:xfrm>
          <a:prstGeom prst="rect">
            <a:avLst/>
          </a:prstGeom>
          <a:ln>
            <a:solidFill>
              <a:schemeClr val="tx1"/>
            </a:solidFill>
          </a:ln>
        </p:spPr>
        <p:txBody>
          <a:bodyPr wrap="square">
            <a:spAutoFit/>
          </a:bodyPr>
          <a:lstStyle/>
          <a:p>
            <a:r>
              <a:rPr lang="en-US" altLang="zh-CN" sz="2000" b="1" dirty="0">
                <a:solidFill>
                  <a:srgbClr val="0432FA"/>
                </a:solidFill>
              </a:rPr>
              <a:t>Apollo 11(</a:t>
            </a:r>
            <a:r>
              <a:rPr lang="zh-CN" altLang="en-US" sz="2000" b="1" dirty="0">
                <a:solidFill>
                  <a:srgbClr val="0432FA"/>
                </a:solidFill>
              </a:rPr>
              <a:t>阿波罗 </a:t>
            </a:r>
            <a:r>
              <a:rPr lang="en-US" altLang="zh-CN" sz="2000" b="1" dirty="0">
                <a:solidFill>
                  <a:srgbClr val="0432FA"/>
                </a:solidFill>
              </a:rPr>
              <a:t>11</a:t>
            </a:r>
            <a:r>
              <a:rPr lang="zh-CN" altLang="en-US" sz="2000" b="1" dirty="0">
                <a:solidFill>
                  <a:srgbClr val="0432FA"/>
                </a:solidFill>
              </a:rPr>
              <a:t>号）</a:t>
            </a:r>
            <a:endParaRPr lang="en-US" altLang="zh-CN" sz="2000" b="1" dirty="0">
              <a:solidFill>
                <a:srgbClr val="0432FA"/>
              </a:solidFill>
            </a:endParaRPr>
          </a:p>
          <a:p>
            <a:r>
              <a:rPr lang="en-US" altLang="zh-CN" sz="2000" b="1" dirty="0">
                <a:solidFill>
                  <a:srgbClr val="0432FA"/>
                </a:solidFill>
              </a:rPr>
              <a:t>Neil </a:t>
            </a:r>
            <a:r>
              <a:rPr lang="en-US" altLang="zh-CN" sz="2000" b="1" dirty="0" smtClean="0">
                <a:solidFill>
                  <a:srgbClr val="0432FA"/>
                </a:solidFill>
              </a:rPr>
              <a:t>Armstrong</a:t>
            </a:r>
            <a:endParaRPr lang="en-US" altLang="zh-CN" sz="2000" b="1" dirty="0" smtClean="0">
              <a:solidFill>
                <a:srgbClr val="C00000"/>
              </a:solidFill>
            </a:endParaRPr>
          </a:p>
          <a:p>
            <a:r>
              <a:rPr lang="en-US" altLang="zh-CN" sz="2000" b="1" dirty="0" smtClean="0"/>
              <a:t>stepped on</a:t>
            </a:r>
            <a:r>
              <a:rPr lang="en-US" altLang="zh-CN" sz="2000" b="1" dirty="0"/>
              <a:t>to the </a:t>
            </a:r>
            <a:r>
              <a:rPr lang="en-US" altLang="zh-CN" sz="2000" b="1" dirty="0" smtClean="0"/>
              <a:t>moon firstly</a:t>
            </a:r>
            <a:endParaRPr lang="en-US" altLang="zh-CN" sz="2000" b="1" dirty="0"/>
          </a:p>
        </p:txBody>
      </p:sp>
      <p:sp>
        <p:nvSpPr>
          <p:cNvPr id="50" name="矩形 49"/>
          <p:cNvSpPr/>
          <p:nvPr/>
        </p:nvSpPr>
        <p:spPr>
          <a:xfrm>
            <a:off x="6084570" y="4304030"/>
            <a:ext cx="2695575" cy="1014730"/>
          </a:xfrm>
          <a:prstGeom prst="rect">
            <a:avLst/>
          </a:prstGeom>
          <a:ln>
            <a:solidFill>
              <a:schemeClr val="tx1"/>
            </a:solidFill>
          </a:ln>
        </p:spPr>
        <p:txBody>
          <a:bodyPr wrap="square">
            <a:spAutoFit/>
          </a:bodyPr>
          <a:lstStyle/>
          <a:p>
            <a:r>
              <a:rPr lang="en-US" altLang="zh-CN" sz="2000" b="1" dirty="0">
                <a:solidFill>
                  <a:srgbClr val="0432FA"/>
                </a:solidFill>
              </a:rPr>
              <a:t>Voyager 1</a:t>
            </a:r>
            <a:r>
              <a:rPr lang="zh-CN" altLang="en-US" sz="2000" b="1" dirty="0">
                <a:solidFill>
                  <a:srgbClr val="0432FA"/>
                </a:solidFill>
              </a:rPr>
              <a:t>（旅行者</a:t>
            </a:r>
            <a:r>
              <a:rPr lang="en-US" altLang="zh-CN" sz="2000" b="1" dirty="0">
                <a:solidFill>
                  <a:srgbClr val="0432FA"/>
                </a:solidFill>
              </a:rPr>
              <a:t>1</a:t>
            </a:r>
            <a:r>
              <a:rPr lang="zh-CN" altLang="en-US" sz="2000" b="1" dirty="0">
                <a:solidFill>
                  <a:srgbClr val="0432FA"/>
                </a:solidFill>
              </a:rPr>
              <a:t>号）</a:t>
            </a:r>
            <a:endParaRPr lang="en-US" altLang="zh-CN" sz="2000" b="1" dirty="0">
              <a:solidFill>
                <a:srgbClr val="0432FA"/>
              </a:solidFill>
            </a:endParaRPr>
          </a:p>
          <a:p>
            <a:r>
              <a:rPr lang="en-US" altLang="zh-CN" sz="2000" b="1" dirty="0" smtClean="0"/>
              <a:t>to study deep space </a:t>
            </a:r>
            <a:endParaRPr lang="en-US" altLang="zh-CN" sz="2000" b="1" dirty="0" smtClean="0"/>
          </a:p>
          <a:p>
            <a:r>
              <a:rPr lang="en-US" altLang="zh-CN" sz="2000" b="1" dirty="0" smtClean="0"/>
              <a:t>and still </a:t>
            </a:r>
            <a:r>
              <a:rPr lang="en-US" altLang="zh-CN" sz="2000" b="1" dirty="0" smtClean="0">
                <a:solidFill>
                  <a:srgbClr val="FF0000"/>
                </a:solidFill>
              </a:rPr>
              <a:t>transmit</a:t>
            </a:r>
            <a:r>
              <a:rPr lang="en-US" altLang="zh-CN" sz="2000" b="1" dirty="0" smtClean="0"/>
              <a:t>s data</a:t>
            </a:r>
            <a:endParaRPr lang="en-US" altLang="zh-CN"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261" y="1052657"/>
            <a:ext cx="4312023" cy="226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4751227" y="2276872"/>
            <a:ext cx="3601410" cy="706755"/>
          </a:xfrm>
          <a:prstGeom prst="rect">
            <a:avLst/>
          </a:prstGeom>
          <a:solidFill>
            <a:schemeClr val="bg2"/>
          </a:solidFill>
        </p:spPr>
        <p:txBody>
          <a:bodyPr wrap="square" rtlCol="0">
            <a:spAutoFit/>
          </a:bodyPr>
          <a:lstStyle/>
          <a:p>
            <a:r>
              <a:rPr lang="en-US" altLang="zh-CN" sz="2000" b="1" dirty="0" smtClean="0"/>
              <a:t>That’s one small step for a man, </a:t>
            </a:r>
            <a:endParaRPr lang="en-US" altLang="zh-CN" sz="2000" b="1" dirty="0" smtClean="0"/>
          </a:p>
          <a:p>
            <a:r>
              <a:rPr lang="en-US" altLang="zh-CN" sz="2000" b="1" dirty="0">
                <a:solidFill>
                  <a:srgbClr val="C00000"/>
                </a:solidFill>
              </a:rPr>
              <a:t>a</a:t>
            </a:r>
            <a:r>
              <a:rPr lang="en-US" altLang="zh-CN" sz="2000" b="1" dirty="0" smtClean="0">
                <a:solidFill>
                  <a:srgbClr val="C00000"/>
                </a:solidFill>
              </a:rPr>
              <a:t> giant leap </a:t>
            </a:r>
            <a:r>
              <a:rPr lang="en-US" altLang="zh-CN" sz="2000" b="1" dirty="0" smtClean="0"/>
              <a:t>for mankind.</a:t>
            </a:r>
            <a:endParaRPr lang="zh-CN" altLang="en-US" sz="2000" b="1" dirty="0"/>
          </a:p>
        </p:txBody>
      </p:sp>
      <p:sp>
        <p:nvSpPr>
          <p:cNvPr id="57" name="TextBox 56"/>
          <p:cNvSpPr txBox="1"/>
          <p:nvPr/>
        </p:nvSpPr>
        <p:spPr>
          <a:xfrm>
            <a:off x="5220590" y="3231267"/>
            <a:ext cx="1244600" cy="460375"/>
          </a:xfrm>
          <a:prstGeom prst="rect">
            <a:avLst/>
          </a:prstGeom>
          <a:solidFill>
            <a:srgbClr val="FFC000"/>
          </a:solidFill>
          <a:ln>
            <a:solidFill>
              <a:schemeClr val="tx1"/>
            </a:solidFill>
          </a:ln>
        </p:spPr>
        <p:txBody>
          <a:bodyPr wrap="none" rtlCol="0">
            <a:spAutoFit/>
          </a:bodyPr>
          <a:lstStyle/>
          <a:p>
            <a:r>
              <a:rPr lang="en-US" altLang="zh-CN" sz="2400" b="1" dirty="0" smtClean="0"/>
              <a:t>The USA</a:t>
            </a:r>
            <a:endParaRPr lang="zh-CN" altLang="en-US" sz="2400" b="1" dirty="0"/>
          </a:p>
        </p:txBody>
      </p:sp>
      <p:sp>
        <p:nvSpPr>
          <p:cNvPr id="58" name="TextBox 57"/>
          <p:cNvSpPr txBox="1"/>
          <p:nvPr/>
        </p:nvSpPr>
        <p:spPr>
          <a:xfrm>
            <a:off x="1464672" y="3212951"/>
            <a:ext cx="1379220" cy="460375"/>
          </a:xfrm>
          <a:prstGeom prst="rect">
            <a:avLst/>
          </a:prstGeom>
          <a:solidFill>
            <a:srgbClr val="FFC000"/>
          </a:solidFill>
          <a:ln>
            <a:solidFill>
              <a:schemeClr val="tx1"/>
            </a:solidFill>
          </a:ln>
        </p:spPr>
        <p:txBody>
          <a:bodyPr wrap="none" rtlCol="0">
            <a:spAutoFit/>
          </a:bodyPr>
          <a:lstStyle/>
          <a:p>
            <a:r>
              <a:rPr lang="en-US" altLang="zh-CN" sz="2400" b="1" dirty="0" smtClean="0"/>
              <a:t>The USSR</a:t>
            </a:r>
            <a:endParaRPr lang="zh-CN" altLang="en-US" sz="2400" b="1" dirty="0"/>
          </a:p>
        </p:txBody>
      </p:sp>
      <p:sp>
        <p:nvSpPr>
          <p:cNvPr id="27" name="爆炸形 1 26"/>
          <p:cNvSpPr/>
          <p:nvPr/>
        </p:nvSpPr>
        <p:spPr>
          <a:xfrm rot="20820000">
            <a:off x="3620887" y="3493218"/>
            <a:ext cx="1288716" cy="67499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VS</a:t>
            </a:r>
            <a:endParaRPr lang="en-US" altLang="zh-CN" sz="2800" b="1" dirty="0">
              <a:solidFill>
                <a:srgbClr val="FF0000"/>
              </a:solidFill>
            </a:endParaRPr>
          </a:p>
        </p:txBody>
      </p:sp>
      <p:sp>
        <p:nvSpPr>
          <p:cNvPr id="29" name="圆角矩形 26"/>
          <p:cNvSpPr/>
          <p:nvPr/>
        </p:nvSpPr>
        <p:spPr>
          <a:xfrm>
            <a:off x="251386" y="3644741"/>
            <a:ext cx="1302119" cy="4722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432FA"/>
                </a:solidFill>
              </a:rPr>
              <a:t>Oct 4, 1957</a:t>
            </a:r>
            <a:endParaRPr lang="en-US" altLang="zh-CN" b="1" dirty="0" smtClean="0">
              <a:solidFill>
                <a:srgbClr val="0432FA"/>
              </a:solidFill>
            </a:endParaRPr>
          </a:p>
        </p:txBody>
      </p:sp>
      <p:sp>
        <p:nvSpPr>
          <p:cNvPr id="30" name="圆角矩形 26"/>
          <p:cNvSpPr/>
          <p:nvPr/>
        </p:nvSpPr>
        <p:spPr>
          <a:xfrm>
            <a:off x="2051590" y="3644594"/>
            <a:ext cx="1509883" cy="4539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432FA"/>
                </a:solidFill>
              </a:rPr>
              <a:t>Apr 12, 1961</a:t>
            </a:r>
            <a:endParaRPr lang="en-US" altLang="zh-CN" b="1" dirty="0" smtClean="0">
              <a:solidFill>
                <a:srgbClr val="0432FA"/>
              </a:solidFill>
            </a:endParaRPr>
          </a:p>
        </p:txBody>
      </p:sp>
      <p:sp>
        <p:nvSpPr>
          <p:cNvPr id="31" name="圆角矩形 26"/>
          <p:cNvSpPr/>
          <p:nvPr/>
        </p:nvSpPr>
        <p:spPr>
          <a:xfrm>
            <a:off x="4788155" y="3692115"/>
            <a:ext cx="1510004" cy="4254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0432FA"/>
                </a:solidFill>
              </a:rPr>
              <a:t>July 20, 1969</a:t>
            </a:r>
            <a:endParaRPr lang="en-US" altLang="zh-CN" b="1" dirty="0" smtClean="0">
              <a:solidFill>
                <a:srgbClr val="0432FA"/>
              </a:solidFill>
            </a:endParaRPr>
          </a:p>
        </p:txBody>
      </p:sp>
      <p:sp>
        <p:nvSpPr>
          <p:cNvPr id="32" name="圆角矩形 31"/>
          <p:cNvSpPr/>
          <p:nvPr/>
        </p:nvSpPr>
        <p:spPr>
          <a:xfrm>
            <a:off x="6516063" y="3573093"/>
            <a:ext cx="1342619" cy="447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solidFill>
                  <a:srgbClr val="0432FA"/>
                </a:solidFill>
              </a:rPr>
              <a:t>Sep 5, 1977</a:t>
            </a:r>
            <a:endParaRPr lang="en-US" altLang="zh-CN" b="1" dirty="0" smtClean="0">
              <a:solidFill>
                <a:srgbClr val="0432FA"/>
              </a:solidFill>
            </a:endParaRPr>
          </a:p>
        </p:txBody>
      </p:sp>
      <p:sp>
        <p:nvSpPr>
          <p:cNvPr id="2" name="圆角矩形标注 1"/>
          <p:cNvSpPr/>
          <p:nvPr/>
        </p:nvSpPr>
        <p:spPr>
          <a:xfrm rot="10800000">
            <a:off x="4751226" y="2276872"/>
            <a:ext cx="3601410" cy="720080"/>
          </a:xfrm>
          <a:prstGeom prst="wedgeRoundRectCallout">
            <a:avLst>
              <a:gd name="adj1" fmla="val -34303"/>
              <a:gd name="adj2" fmla="val 118434"/>
              <a:gd name="adj3" fmla="val 1666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3610" y="6309360"/>
            <a:ext cx="4713605" cy="521970"/>
          </a:xfrm>
          <a:prstGeom prst="rect">
            <a:avLst/>
          </a:prstGeom>
          <a:noFill/>
        </p:spPr>
        <p:txBody>
          <a:bodyPr wrap="none" rtlCol="0">
            <a:spAutoFit/>
          </a:bodyPr>
          <a:p>
            <a:r>
              <a:rPr lang="en-US" altLang="zh-CN" sz="2800">
                <a:solidFill>
                  <a:srgbClr val="FF0000"/>
                </a:solidFill>
              </a:rPr>
              <a:t>Vehicle, astronaut,  significance</a:t>
            </a:r>
            <a:endParaRPr lang="en-US" altLang="zh-CN" sz="2800">
              <a:solidFill>
                <a:srgbClr val="FF0000"/>
              </a:solidFill>
            </a:endParaRPr>
          </a:p>
        </p:txBody>
      </p:sp>
      <p:sp>
        <p:nvSpPr>
          <p:cNvPr id="5" name="TextBox 11"/>
          <p:cNvSpPr txBox="1"/>
          <p:nvPr/>
        </p:nvSpPr>
        <p:spPr>
          <a:xfrm>
            <a:off x="1475740" y="476885"/>
            <a:ext cx="7628890" cy="521970"/>
          </a:xfrm>
          <a:prstGeom prst="rect">
            <a:avLst/>
          </a:prstGeom>
          <a:solidFill>
            <a:schemeClr val="bg1"/>
          </a:solidFill>
          <a:ln>
            <a:solidFill>
              <a:schemeClr val="tx1"/>
            </a:solidFill>
          </a:ln>
        </p:spPr>
        <p:txBody>
          <a:bodyPr wrap="square" rtlCol="0">
            <a:spAutoFit/>
          </a:bodyPr>
          <a:p>
            <a:r>
              <a:rPr lang="en-US" sz="2800" b="1" dirty="0" smtClean="0"/>
              <a:t>para2:How does the writer support the main idea?</a:t>
            </a:r>
            <a:endParaRPr lang="en-US" sz="2800" b="1" dirty="0"/>
          </a:p>
        </p:txBody>
      </p:sp>
      <p:sp>
        <p:nvSpPr>
          <p:cNvPr id="41" name="Rectangle 18"/>
          <p:cNvSpPr>
            <a:spLocks noChangeArrowheads="1"/>
          </p:cNvSpPr>
          <p:nvPr/>
        </p:nvSpPr>
        <p:spPr bwMode="auto">
          <a:xfrm>
            <a:off x="251460" y="5445125"/>
            <a:ext cx="2778125" cy="718820"/>
          </a:xfrm>
          <a:prstGeom prst="rect">
            <a:avLst/>
          </a:prstGeom>
          <a:solidFill>
            <a:srgbClr val="0000FF"/>
          </a:solidFill>
          <a:ln w="9525">
            <a:solidFill>
              <a:schemeClr val="tx1"/>
            </a:solidFill>
            <a:miter lim="800000"/>
          </a:ln>
          <a:effectLst/>
        </p:spPr>
        <p:txBody>
          <a:bodyPr wrap="none" anchor="ctr"/>
          <a:p>
            <a:r>
              <a:rPr lang="en-US" altLang="zh-CN" sz="3200" b="1" dirty="0">
                <a:solidFill>
                  <a:schemeClr val="bg1"/>
                </a:solidFill>
                <a:latin typeface="Times New Roman" panose="02020603050405020304" charset="0"/>
                <a:cs typeface="Times New Roman" panose="02020603050405020304" charset="0"/>
              </a:rPr>
              <a:t>By giving examples</a:t>
            </a:r>
            <a:endParaRPr lang="en-US" altLang="zh-CN" sz="3200" b="1" dirty="0" smtClean="0">
              <a:solidFill>
                <a:schemeClr val="bg1"/>
              </a:solidFill>
              <a:latin typeface="Times New Roman" panose="02020603050405020304" charset="0"/>
              <a:cs typeface="Times New Roman" panose="02020603050405020304" charset="0"/>
            </a:endParaRPr>
          </a:p>
        </p:txBody>
      </p:sp>
      <p:sp>
        <p:nvSpPr>
          <p:cNvPr id="12" name="TextBox 11"/>
          <p:cNvSpPr txBox="1"/>
          <p:nvPr/>
        </p:nvSpPr>
        <p:spPr>
          <a:xfrm>
            <a:off x="34851" y="-234"/>
            <a:ext cx="2487295" cy="521970"/>
          </a:xfrm>
          <a:prstGeom prst="rect">
            <a:avLst/>
          </a:prstGeom>
          <a:solidFill>
            <a:schemeClr val="tx2">
              <a:lumMod val="60000"/>
              <a:lumOff val="40000"/>
            </a:schemeClr>
          </a:solidFill>
          <a:ln>
            <a:solidFill>
              <a:srgbClr val="00B0F0"/>
            </a:solidFill>
          </a:ln>
        </p:spPr>
        <p:txBody>
          <a:bodyPr wrap="none" rtlCol="0">
            <a:spAutoFit/>
          </a:bodyPr>
          <a:p>
            <a:r>
              <a:rPr lang="en-US" sz="2800" b="1" dirty="0" smtClean="0"/>
              <a:t>Read for details</a:t>
            </a: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blinds(horizontal)">
                                      <p:cBhvr>
                                        <p:cTn id="55" dur="500"/>
                                        <p:tgtEl>
                                          <p:spTgt spid="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50"/>
                                        </p:tgtEl>
                                        <p:attrNameLst>
                                          <p:attrName>style.visibility</p:attrName>
                                        </p:attrNameLst>
                                      </p:cBhvr>
                                      <p:to>
                                        <p:strVal val="visible"/>
                                      </p:to>
                                    </p:set>
                                    <p:animEffect transition="in" filter="fade">
                                      <p:cBhvr>
                                        <p:cTn id="73" dur="500"/>
                                        <p:tgtEl>
                                          <p:spTgt spid="20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bldLvl="0" animBg="1"/>
      <p:bldP spid="44" grpId="0" bldLvl="0" animBg="1"/>
      <p:bldP spid="47" grpId="0" bldLvl="0" animBg="1"/>
      <p:bldP spid="50" grpId="0" bldLvl="0" animBg="1"/>
      <p:bldP spid="52" grpId="0" bldLvl="0" animBg="1"/>
      <p:bldP spid="57" grpId="0" bldLvl="0" animBg="1"/>
      <p:bldP spid="58" grpId="0" bldLvl="0" animBg="1"/>
      <p:bldP spid="27" grpId="0" bldLvl="0" animBg="1"/>
      <p:bldP spid="27" grpId="1" animBg="1"/>
      <p:bldP spid="29" grpId="0" bldLvl="0" animBg="1"/>
      <p:bldP spid="30" grpId="0" bldLvl="0" animBg="1"/>
      <p:bldP spid="31" grpId="0" bldLvl="0" animBg="1"/>
      <p:bldP spid="32" grpId="0" bldLvl="0" animBg="1"/>
      <p:bldP spid="2" grpId="0" bldLvl="0" animBg="1"/>
      <p:bldP spid="5" grpId="0" bldLvl="0" animBg="1"/>
      <p:bldP spid="4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360" y="4999990"/>
            <a:ext cx="2093595" cy="521970"/>
          </a:xfrm>
          <a:prstGeom prst="rect">
            <a:avLst/>
          </a:prstGeom>
          <a:solidFill>
            <a:schemeClr val="tx2">
              <a:lumMod val="20000"/>
              <a:lumOff val="80000"/>
            </a:schemeClr>
          </a:solidFill>
          <a:ln>
            <a:solidFill>
              <a:schemeClr val="tx1"/>
            </a:solidFill>
          </a:ln>
        </p:spPr>
        <p:txBody>
          <a:bodyPr wrap="square" rtlCol="0">
            <a:spAutoFit/>
          </a:bodyPr>
          <a:lstStyle/>
          <a:p>
            <a:r>
              <a:rPr lang="en-US" altLang="zh-CN" sz="2800" b="1" dirty="0"/>
              <a:t>D</a:t>
            </a:r>
            <a:r>
              <a:rPr lang="en-US" altLang="zh-CN" sz="2800" b="1" dirty="0" smtClean="0"/>
              <a:t>isasters</a:t>
            </a:r>
            <a:endParaRPr lang="zh-CN" altLang="en-US" sz="2800" b="1" dirty="0"/>
          </a:p>
        </p:txBody>
      </p:sp>
      <p:sp>
        <p:nvSpPr>
          <p:cNvPr id="9" name="下箭头 8"/>
          <p:cNvSpPr/>
          <p:nvPr/>
        </p:nvSpPr>
        <p:spPr>
          <a:xfrm>
            <a:off x="2841400" y="2943941"/>
            <a:ext cx="353025" cy="43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TextBox 11"/>
          <p:cNvSpPr txBox="1"/>
          <p:nvPr/>
        </p:nvSpPr>
        <p:spPr>
          <a:xfrm>
            <a:off x="611505" y="5733415"/>
            <a:ext cx="1481455" cy="521970"/>
          </a:xfrm>
          <a:prstGeom prst="rect">
            <a:avLst/>
          </a:prstGeom>
          <a:solidFill>
            <a:schemeClr val="bg2">
              <a:lumMod val="90000"/>
            </a:schemeClr>
          </a:solidFill>
          <a:ln>
            <a:solidFill>
              <a:schemeClr val="tx1"/>
            </a:solidFill>
          </a:ln>
        </p:spPr>
        <p:txBody>
          <a:bodyPr wrap="square" rtlCol="0">
            <a:spAutoFit/>
          </a:bodyPr>
          <a:lstStyle/>
          <a:p>
            <a:r>
              <a:rPr lang="en-US" altLang="zh-CN" sz="2800" b="1" dirty="0" smtClean="0"/>
              <a:t>…died</a:t>
            </a:r>
            <a:endParaRPr lang="zh-CN" altLang="en-US" sz="2800" b="1" dirty="0"/>
          </a:p>
        </p:txBody>
      </p:sp>
      <p:sp>
        <p:nvSpPr>
          <p:cNvPr id="13" name="TextBox 12"/>
          <p:cNvSpPr txBox="1"/>
          <p:nvPr/>
        </p:nvSpPr>
        <p:spPr>
          <a:xfrm>
            <a:off x="4716145" y="5805170"/>
            <a:ext cx="2499995" cy="521970"/>
          </a:xfrm>
          <a:prstGeom prst="rect">
            <a:avLst/>
          </a:prstGeom>
          <a:solidFill>
            <a:schemeClr val="bg2">
              <a:lumMod val="90000"/>
            </a:schemeClr>
          </a:solidFill>
          <a:ln>
            <a:solidFill>
              <a:schemeClr val="tx1"/>
            </a:solidFill>
          </a:ln>
        </p:spPr>
        <p:txBody>
          <a:bodyPr wrap="square" rtlCol="0">
            <a:spAutoFit/>
          </a:bodyPr>
          <a:lstStyle/>
          <a:p>
            <a:r>
              <a:rPr lang="en-US" altLang="zh-CN" sz="2800" b="1" dirty="0"/>
              <a:t>n</a:t>
            </a:r>
            <a:r>
              <a:rPr lang="en-US" altLang="zh-CN" sz="2800" b="1" dirty="0" smtClean="0"/>
              <a:t>ever died</a:t>
            </a:r>
            <a:endParaRPr lang="zh-CN" altLang="en-US" sz="2800" b="1" dirty="0"/>
          </a:p>
        </p:txBody>
      </p:sp>
      <p:sp>
        <p:nvSpPr>
          <p:cNvPr id="18" name="TextBox 17"/>
          <p:cNvSpPr txBox="1"/>
          <p:nvPr/>
        </p:nvSpPr>
        <p:spPr>
          <a:xfrm>
            <a:off x="6156122" y="1988529"/>
            <a:ext cx="2910922" cy="953135"/>
          </a:xfrm>
          <a:prstGeom prst="rect">
            <a:avLst/>
          </a:prstGeom>
          <a:solidFill>
            <a:schemeClr val="accent1">
              <a:lumMod val="20000"/>
              <a:lumOff val="80000"/>
            </a:schemeClr>
          </a:solidFill>
          <a:ln>
            <a:solidFill>
              <a:schemeClr val="tx1"/>
            </a:solidFill>
          </a:ln>
        </p:spPr>
        <p:txBody>
          <a:bodyPr wrap="square" rtlCol="0">
            <a:spAutoFit/>
          </a:bodyPr>
          <a:lstStyle/>
          <a:p>
            <a:r>
              <a:rPr lang="en-US" altLang="zh-CN" sz="2800" b="1" dirty="0" smtClean="0"/>
              <a:t>The International Space Station </a:t>
            </a:r>
            <a:endParaRPr lang="zh-CN" altLang="en-US" sz="2800" b="1" dirty="0"/>
          </a:p>
        </p:txBody>
      </p:sp>
      <p:sp>
        <p:nvSpPr>
          <p:cNvPr id="2" name="左右箭头 1"/>
          <p:cNvSpPr/>
          <p:nvPr/>
        </p:nvSpPr>
        <p:spPr>
          <a:xfrm>
            <a:off x="3131613" y="5517365"/>
            <a:ext cx="1008112" cy="3693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5"/>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40000" contrast="-40000"/>
                    </a14:imgEffect>
                    <a14:imgEffect>
                      <a14:sharpenSoften amount="2000"/>
                    </a14:imgEffect>
                  </a14:imgLayer>
                </a14:imgProps>
              </a:ext>
              <a:ext uri="{28A0092B-C50C-407E-A947-70E740481C1C}">
                <a14:useLocalDpi xmlns:a14="http://schemas.microsoft.com/office/drawing/2010/main" val="0"/>
              </a:ext>
            </a:extLst>
          </a:blip>
          <a:srcRect/>
          <a:stretch>
            <a:fillRect/>
          </a:stretch>
        </p:blipFill>
        <p:spPr bwMode="auto">
          <a:xfrm>
            <a:off x="6732364" y="44866"/>
            <a:ext cx="2448272" cy="172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230"/>
            <a:ext cx="3709035" cy="24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959626" y="4941838"/>
            <a:ext cx="1196975" cy="521970"/>
          </a:xfrm>
          <a:prstGeom prst="rect">
            <a:avLst/>
          </a:prstGeom>
          <a:solidFill>
            <a:schemeClr val="tx2">
              <a:lumMod val="20000"/>
              <a:lumOff val="80000"/>
            </a:schemeClr>
          </a:solidFill>
          <a:ln>
            <a:solidFill>
              <a:schemeClr val="tx1"/>
            </a:solidFill>
          </a:ln>
        </p:spPr>
        <p:txBody>
          <a:bodyPr wrap="none" rtlCol="0">
            <a:spAutoFit/>
          </a:bodyPr>
          <a:lstStyle/>
          <a:p>
            <a:r>
              <a:rPr lang="en-US" altLang="zh-CN" sz="2800" b="1" dirty="0"/>
              <a:t>D</a:t>
            </a:r>
            <a:r>
              <a:rPr lang="en-US" altLang="zh-CN" sz="2800" b="1" dirty="0" smtClean="0"/>
              <a:t>esire </a:t>
            </a:r>
            <a:endParaRPr lang="zh-CN" altLang="en-US" sz="2800" b="1" dirty="0"/>
          </a:p>
        </p:txBody>
      </p:sp>
      <p:pic>
        <p:nvPicPr>
          <p:cNvPr id="5" name="图片 4"/>
          <p:cNvPicPr>
            <a:picLocks noChangeAspect="1"/>
          </p:cNvPicPr>
          <p:nvPr/>
        </p:nvPicPr>
        <p:blipFill>
          <a:blip r:embed="rId4"/>
          <a:stretch>
            <a:fillRect/>
          </a:stretch>
        </p:blipFill>
        <p:spPr>
          <a:xfrm>
            <a:off x="0" y="0"/>
            <a:ext cx="3438525" cy="2277745"/>
          </a:xfrm>
          <a:prstGeom prst="rect">
            <a:avLst/>
          </a:prstGeom>
        </p:spPr>
      </p:pic>
      <p:sp>
        <p:nvSpPr>
          <p:cNvPr id="6" name="TextBox 17"/>
          <p:cNvSpPr txBox="1"/>
          <p:nvPr/>
        </p:nvSpPr>
        <p:spPr>
          <a:xfrm>
            <a:off x="3438322" y="1124294"/>
            <a:ext cx="2910922" cy="953135"/>
          </a:xfrm>
          <a:prstGeom prst="rect">
            <a:avLst/>
          </a:prstGeom>
          <a:solidFill>
            <a:schemeClr val="accent1">
              <a:lumMod val="20000"/>
              <a:lumOff val="80000"/>
            </a:schemeClr>
          </a:solidFill>
          <a:ln>
            <a:solidFill>
              <a:schemeClr val="tx1"/>
            </a:solidFill>
          </a:ln>
        </p:spPr>
        <p:txBody>
          <a:bodyPr wrap="square" rtlCol="0">
            <a:spAutoFit/>
          </a:bodyPr>
          <a:p>
            <a:r>
              <a:rPr lang="en-US" sz="2800" b="1" dirty="0" smtClean="0"/>
              <a:t>the USSR's Soyuz 11(</a:t>
            </a:r>
            <a:r>
              <a:rPr lang="zh-CN" altLang="en-US" sz="2800" b="1" dirty="0" smtClean="0"/>
              <a:t>联盟</a:t>
            </a:r>
            <a:r>
              <a:rPr lang="en-US" altLang="zh-CN" sz="2800" b="1" dirty="0" smtClean="0"/>
              <a:t>11</a:t>
            </a:r>
            <a:r>
              <a:rPr lang="zh-CN" altLang="en-US" sz="2800" b="1" dirty="0" smtClean="0"/>
              <a:t>号）</a:t>
            </a:r>
            <a:endParaRPr lang="zh-CN" altLang="en-US" sz="2800" b="1" dirty="0" smtClean="0"/>
          </a:p>
        </p:txBody>
      </p:sp>
      <p:sp>
        <p:nvSpPr>
          <p:cNvPr id="10" name="TextBox 17"/>
          <p:cNvSpPr txBox="1"/>
          <p:nvPr/>
        </p:nvSpPr>
        <p:spPr>
          <a:xfrm>
            <a:off x="3709035" y="3357245"/>
            <a:ext cx="3285490" cy="953135"/>
          </a:xfrm>
          <a:prstGeom prst="rect">
            <a:avLst/>
          </a:prstGeom>
          <a:solidFill>
            <a:schemeClr val="accent1">
              <a:lumMod val="20000"/>
              <a:lumOff val="80000"/>
            </a:schemeClr>
          </a:solidFill>
          <a:ln>
            <a:solidFill>
              <a:schemeClr val="tx1"/>
            </a:solidFill>
          </a:ln>
        </p:spPr>
        <p:txBody>
          <a:bodyPr wrap="square" rtlCol="0">
            <a:spAutoFit/>
          </a:bodyPr>
          <a:p>
            <a:r>
              <a:rPr lang="en-US" sz="2800" b="1" dirty="0" smtClean="0"/>
              <a:t>America's Challenger (</a:t>
            </a:r>
            <a:r>
              <a:rPr lang="zh-CN" altLang="en-US" sz="2800" b="1" dirty="0" smtClean="0"/>
              <a:t>挑战者号）</a:t>
            </a:r>
            <a:endParaRPr lang="zh-CN" altLang="en-US" sz="2800" b="1" dirty="0" smtClean="0"/>
          </a:p>
        </p:txBody>
      </p:sp>
      <p:sp>
        <p:nvSpPr>
          <p:cNvPr id="4" name="TextBox 11"/>
          <p:cNvSpPr txBox="1"/>
          <p:nvPr/>
        </p:nvSpPr>
        <p:spPr>
          <a:xfrm>
            <a:off x="3707765" y="260350"/>
            <a:ext cx="2613660" cy="521970"/>
          </a:xfrm>
          <a:prstGeom prst="rect">
            <a:avLst/>
          </a:prstGeom>
          <a:solidFill>
            <a:schemeClr val="bg1"/>
          </a:solidFill>
          <a:ln>
            <a:solidFill>
              <a:schemeClr val="tx1"/>
            </a:solidFill>
          </a:ln>
        </p:spPr>
        <p:txBody>
          <a:bodyPr wrap="square" rtlCol="0">
            <a:spAutoFit/>
          </a:bodyPr>
          <a:p>
            <a:r>
              <a:rPr lang="en-US" sz="2800" b="1" dirty="0" smtClean="0"/>
              <a:t>para3: accidents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2" grpId="0" bldLvl="0" animBg="1"/>
      <p:bldP spid="13" grpId="0" bldLvl="0" animBg="1"/>
      <p:bldP spid="18" grpId="0" bldLvl="0" animBg="1"/>
      <p:bldP spid="2" grpId="0" bldLvl="0" animBg="1"/>
      <p:bldP spid="17" grpId="0" bldLvl="0" animBg="1"/>
      <p:bldP spid="6" grpId="0" bldLvl="0" animBg="1"/>
      <p:bldP spid="10"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人类探索太空.jpg"/>
          <p:cNvPicPr>
            <a:picLocks noChangeAspect="1"/>
          </p:cNvPicPr>
          <p:nvPr/>
        </p:nvPicPr>
        <p:blipFill>
          <a:blip r:embed="rId1" cstate="print"/>
          <a:srcRect b="12920"/>
          <a:stretch>
            <a:fillRect/>
          </a:stretch>
        </p:blipFill>
        <p:spPr>
          <a:xfrm>
            <a:off x="-36830" y="0"/>
            <a:ext cx="9149080" cy="6941185"/>
          </a:xfrm>
          <a:prstGeom prst="rect">
            <a:avLst/>
          </a:prstGeom>
        </p:spPr>
      </p:pic>
      <p:sp>
        <p:nvSpPr>
          <p:cNvPr id="5" name="TextBox 4"/>
          <p:cNvSpPr txBox="1"/>
          <p:nvPr/>
        </p:nvSpPr>
        <p:spPr>
          <a:xfrm>
            <a:off x="971600" y="563920"/>
            <a:ext cx="7848872" cy="793750"/>
          </a:xfrm>
          <a:prstGeom prst="rect">
            <a:avLst/>
          </a:prstGeom>
          <a:noFill/>
        </p:spPr>
        <p:txBody>
          <a:bodyPr wrap="square" rtlCol="0">
            <a:spAutoFit/>
          </a:bodyPr>
          <a:lstStyle/>
          <a:p>
            <a:pPr algn="ctr"/>
            <a:r>
              <a:rPr lang="en-US" altLang="zh-CN" sz="4570" b="1" dirty="0" smtClean="0">
                <a:solidFill>
                  <a:schemeClr val="bg1"/>
                </a:solidFill>
                <a:latin typeface="Times New Roman" panose="02020603050405020304" charset="0"/>
                <a:cs typeface="Times New Roman" panose="02020603050405020304" charset="0"/>
              </a:rPr>
              <a:t>Space: The Final Frontier </a:t>
            </a:r>
            <a:endParaRPr lang="zh-CN" altLang="en-US" sz="4570" b="1" dirty="0">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5120632" y="1173511"/>
            <a:ext cx="5544616" cy="508000"/>
          </a:xfrm>
          <a:prstGeom prst="rect">
            <a:avLst/>
          </a:prstGeom>
          <a:noFill/>
        </p:spPr>
        <p:txBody>
          <a:bodyPr wrap="square" rtlCol="0">
            <a:spAutoFit/>
          </a:bodyPr>
          <a:lstStyle/>
          <a:p>
            <a:r>
              <a:rPr lang="en-US" altLang="zh-CN" sz="2710" b="1" i="1" dirty="0" smtClean="0">
                <a:solidFill>
                  <a:schemeClr val="bg1"/>
                </a:solidFill>
                <a:latin typeface="Times New Roman" panose="02020603050405020304" charset="0"/>
                <a:cs typeface="Times New Roman" panose="02020603050405020304" charset="0"/>
              </a:rPr>
              <a:t>-- Reading and Thinking</a:t>
            </a:r>
            <a:endParaRPr lang="zh-CN" altLang="en-US" sz="2710" b="1" i="1" dirty="0">
              <a:solidFill>
                <a:schemeClr val="bg1"/>
              </a:solidFill>
              <a:latin typeface="Times New Roman" panose="02020603050405020304" charset="0"/>
              <a:cs typeface="Times New Roman" panose="02020603050405020304" charset="0"/>
            </a:endParaRPr>
          </a:p>
        </p:txBody>
      </p:sp>
      <p:sp>
        <p:nvSpPr>
          <p:cNvPr id="8" name="TextBox 7"/>
          <p:cNvSpPr txBox="1"/>
          <p:nvPr/>
        </p:nvSpPr>
        <p:spPr>
          <a:xfrm>
            <a:off x="5181592" y="1584985"/>
            <a:ext cx="3962408" cy="455295"/>
          </a:xfrm>
          <a:prstGeom prst="rect">
            <a:avLst/>
          </a:prstGeom>
          <a:noFill/>
          <a:ln>
            <a:solidFill>
              <a:schemeClr val="bg1"/>
            </a:solidFill>
          </a:ln>
        </p:spPr>
        <p:txBody>
          <a:bodyPr wrap="square" rtlCol="0">
            <a:spAutoFit/>
          </a:bodyPr>
          <a:lstStyle/>
          <a:p>
            <a:pPr algn="ctr"/>
            <a:r>
              <a:rPr lang="zh-CN" altLang="en-US" sz="2370" b="1" dirty="0" smtClean="0">
                <a:solidFill>
                  <a:schemeClr val="bg1"/>
                </a:solidFill>
              </a:rPr>
              <a:t>青田中学 陈贤玲</a:t>
            </a:r>
            <a:endParaRPr lang="zh-CN" altLang="en-US" sz="2370" b="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070" y="737870"/>
            <a:ext cx="8813800" cy="6177280"/>
          </a:xfrm>
          <a:ln>
            <a:solidFill>
              <a:schemeClr val="tx1"/>
            </a:solidFill>
          </a:ln>
        </p:spPr>
        <p:txBody>
          <a:bodyPr>
            <a:noAutofit/>
          </a:bodyPr>
          <a:lstStyle/>
          <a:p>
            <a:pPr marL="0" indent="0">
              <a:buNone/>
            </a:pPr>
            <a:r>
              <a:rPr lang="en-US" altLang="zh-CN" sz="2000" dirty="0" smtClean="0"/>
              <a:t>  </a:t>
            </a:r>
            <a:r>
              <a:rPr lang="en-US" altLang="zh-CN" sz="2800" dirty="0" smtClean="0"/>
              <a:t>   </a:t>
            </a:r>
            <a:r>
              <a:rPr lang="en-US" altLang="zh-CN" sz="2400" dirty="0" smtClean="0"/>
              <a:t>   </a:t>
            </a:r>
            <a:r>
              <a:rPr lang="en-US" altLang="zh-CN" sz="2400" b="1" dirty="0" smtClean="0"/>
              <a:t>China’s space </a:t>
            </a:r>
            <a:r>
              <a:rPr lang="en-US" altLang="zh-CN" sz="2400" b="1" dirty="0" err="1" smtClean="0"/>
              <a:t>programme</a:t>
            </a:r>
            <a:r>
              <a:rPr lang="en-US" altLang="zh-CN" sz="2400" b="1" dirty="0" smtClean="0"/>
              <a:t> started later than those of Russia and the US, but it has made great progress in a short time. China became the third country in the world to independently send humans into space in 2003, when Yang </a:t>
            </a:r>
            <a:r>
              <a:rPr lang="en-US" altLang="zh-CN" sz="2400" b="1" dirty="0" err="1" smtClean="0"/>
              <a:t>Liwei</a:t>
            </a:r>
            <a:r>
              <a:rPr lang="en-US" altLang="zh-CN" sz="2400" b="1" dirty="0" smtClean="0"/>
              <a:t> successfully orbited Earth in the </a:t>
            </a:r>
            <a:r>
              <a:rPr lang="en-US" altLang="zh-CN" sz="2400" b="1" dirty="0" err="1" smtClean="0"/>
              <a:t>Shenzhou</a:t>
            </a:r>
            <a:r>
              <a:rPr lang="en-US" altLang="zh-CN" sz="2400" b="1" dirty="0" smtClean="0"/>
              <a:t> 5 spacecraft. Then </a:t>
            </a:r>
            <a:r>
              <a:rPr lang="en-US" altLang="zh-CN" sz="2400" b="1" dirty="0" err="1" smtClean="0"/>
              <a:t>Shenzhou</a:t>
            </a:r>
            <a:r>
              <a:rPr lang="en-US" altLang="zh-CN" sz="2400" b="1" dirty="0" smtClean="0"/>
              <a:t> 6 and 7 completed a second manned orbit and the first Chinese spacewalk, followed by the vehicle Jade Rabbit being sent to the moon to study its surface. After that, China launched the </a:t>
            </a:r>
            <a:r>
              <a:rPr lang="en-US" altLang="zh-CN" sz="2400" b="1" dirty="0" err="1" smtClean="0"/>
              <a:t>Tiangong</a:t>
            </a:r>
            <a:r>
              <a:rPr lang="en-US" altLang="zh-CN" sz="2400" b="1" dirty="0" smtClean="0"/>
              <a:t> 2 space lab into space and Tianzhou1 to dock with it. This </a:t>
            </a:r>
            <a:r>
              <a:rPr lang="en-US" altLang="zh-CN" sz="2400" b="1" dirty="0" err="1" smtClean="0">
                <a:solidFill>
                  <a:srgbClr val="FF0000"/>
                </a:solidFill>
              </a:rPr>
              <a:t>signal</a:t>
            </a:r>
            <a:r>
              <a:rPr lang="en-US" altLang="zh-CN" sz="2400" b="1" dirty="0" err="1" smtClean="0"/>
              <a:t>led</a:t>
            </a:r>
            <a:r>
              <a:rPr lang="en-US" altLang="zh-CN" sz="2400" b="1" dirty="0" smtClean="0"/>
              <a:t> one step further in China’s plan to establish a space station in the future. More recently, China has sent </a:t>
            </a:r>
            <a:r>
              <a:rPr lang="en-US" altLang="zh-CN" sz="2400" b="1" dirty="0" err="1" smtClean="0"/>
              <a:t>Chang’e</a:t>
            </a:r>
            <a:r>
              <a:rPr lang="en-US" altLang="zh-CN" sz="2400" b="1" dirty="0" smtClean="0"/>
              <a:t> 4 to explore the surface of the far side of the moon to make measurements and observations.</a:t>
            </a:r>
            <a:endParaRPr lang="zh-CN" altLang="en-US" sz="2400" b="1" dirty="0"/>
          </a:p>
        </p:txBody>
      </p:sp>
      <p:sp>
        <p:nvSpPr>
          <p:cNvPr id="4" name="标题 1"/>
          <p:cNvSpPr txBox="1"/>
          <p:nvPr/>
        </p:nvSpPr>
        <p:spPr>
          <a:xfrm>
            <a:off x="0" y="45249"/>
            <a:ext cx="2098576"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3200" b="1" dirty="0" smtClean="0">
                <a:solidFill>
                  <a:schemeClr val="accent2"/>
                </a:solidFill>
              </a:rPr>
              <a:t>Para. </a:t>
            </a:r>
            <a:r>
              <a:rPr lang="en-US" altLang="zh-CN" sz="3200" b="1" dirty="0">
                <a:solidFill>
                  <a:schemeClr val="accent2"/>
                </a:solidFill>
              </a:rPr>
              <a:t>4</a:t>
            </a:r>
            <a:endParaRPr lang="en-US" altLang="zh-CN" sz="3200" b="1" dirty="0">
              <a:solidFill>
                <a:schemeClr val="accent2"/>
              </a:solidFill>
            </a:endParaRPr>
          </a:p>
        </p:txBody>
      </p:sp>
      <p:sp>
        <p:nvSpPr>
          <p:cNvPr id="12" name="TextBox 11"/>
          <p:cNvSpPr txBox="1"/>
          <p:nvPr/>
        </p:nvSpPr>
        <p:spPr>
          <a:xfrm>
            <a:off x="1763922" y="116948"/>
            <a:ext cx="7055533" cy="460375"/>
          </a:xfrm>
          <a:prstGeom prst="rect">
            <a:avLst/>
          </a:prstGeom>
          <a:solidFill>
            <a:schemeClr val="accent1">
              <a:lumMod val="40000"/>
              <a:lumOff val="60000"/>
            </a:schemeClr>
          </a:solidFill>
          <a:ln>
            <a:solidFill>
              <a:schemeClr val="tx1"/>
            </a:solidFill>
          </a:ln>
        </p:spPr>
        <p:txBody>
          <a:bodyPr wrap="square" rtlCol="0">
            <a:spAutoFit/>
          </a:bodyPr>
          <a:lstStyle/>
          <a:p>
            <a:r>
              <a:rPr lang="en-US" altLang="zh-CN" sz="2400" b="1" dirty="0" smtClean="0"/>
              <a:t>This paragraph develops in the order of  ___________. </a:t>
            </a:r>
            <a:endParaRPr lang="zh-CN" altLang="en-US" sz="2400" b="1" dirty="0"/>
          </a:p>
        </p:txBody>
      </p:sp>
      <p:sp>
        <p:nvSpPr>
          <p:cNvPr id="18" name="标题 1"/>
          <p:cNvSpPr txBox="1"/>
          <p:nvPr/>
        </p:nvSpPr>
        <p:spPr>
          <a:xfrm>
            <a:off x="6993123" y="-43904"/>
            <a:ext cx="1683094" cy="7815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zh-CN" sz="2800" b="1" dirty="0" smtClean="0">
                <a:solidFill>
                  <a:srgbClr val="C00000"/>
                </a:solidFill>
              </a:rPr>
              <a:t>time</a:t>
            </a:r>
            <a:endParaRPr lang="zh-CN" altLang="en-US" sz="2800" b="1" dirty="0">
              <a:solidFill>
                <a:srgbClr val="C00000"/>
              </a:solidFill>
            </a:endParaRPr>
          </a:p>
        </p:txBody>
      </p:sp>
      <p:sp>
        <p:nvSpPr>
          <p:cNvPr id="9" name="标题 8"/>
          <p:cNvSpPr/>
          <p:nvPr>
            <p:ph type="title"/>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nvPr>
        </p:nvGraphicFramePr>
        <p:xfrm>
          <a:off x="90170" y="116840"/>
          <a:ext cx="8839200" cy="6658610"/>
        </p:xfrm>
        <a:graphic>
          <a:graphicData uri="http://schemas.openxmlformats.org/drawingml/2006/table">
            <a:tbl>
              <a:tblPr firstRow="1" bandRow="1">
                <a:tableStyleId>{5C22544A-7EE6-4342-B048-85BDC9FD1C3A}</a:tableStyleId>
              </a:tblPr>
              <a:tblGrid>
                <a:gridCol w="2209800"/>
                <a:gridCol w="2209800"/>
                <a:gridCol w="2209800"/>
                <a:gridCol w="2209800"/>
              </a:tblGrid>
              <a:tr h="549275">
                <a:tc>
                  <a:txBody>
                    <a:bodyPr/>
                    <a:p>
                      <a:pPr>
                        <a:buNone/>
                      </a:pPr>
                      <a:r>
                        <a:rPr lang="en-US" altLang="zh-CN" sz="2800">
                          <a:solidFill>
                            <a:schemeClr val="tx1"/>
                          </a:solidFill>
                        </a:rPr>
                        <a:t>time</a:t>
                      </a:r>
                      <a:endParaRPr lang="en-US" altLang="zh-CN" sz="2800">
                        <a:solidFill>
                          <a:schemeClr val="tx1"/>
                        </a:solidFill>
                      </a:endParaRPr>
                    </a:p>
                  </a:txBody>
                  <a:tcPr/>
                </a:tc>
                <a:tc>
                  <a:txBody>
                    <a:bodyPr/>
                    <a:p>
                      <a:pPr>
                        <a:buNone/>
                      </a:pPr>
                      <a:r>
                        <a:rPr lang="en-US" altLang="zh-CN" sz="2800">
                          <a:solidFill>
                            <a:schemeClr val="tx1"/>
                          </a:solidFill>
                        </a:rPr>
                        <a:t>vehicle</a:t>
                      </a:r>
                      <a:endParaRPr lang="en-US" altLang="zh-CN" sz="2800">
                        <a:solidFill>
                          <a:schemeClr val="tx1"/>
                        </a:solidFill>
                      </a:endParaRPr>
                    </a:p>
                  </a:txBody>
                  <a:tcPr/>
                </a:tc>
                <a:tc>
                  <a:txBody>
                    <a:bodyPr/>
                    <a:p>
                      <a:pPr>
                        <a:buNone/>
                      </a:pPr>
                      <a:r>
                        <a:rPr lang="en-US" altLang="zh-CN" sz="2800">
                          <a:solidFill>
                            <a:schemeClr val="tx1"/>
                          </a:solidFill>
                        </a:rPr>
                        <a:t>astronaut(s)</a:t>
                      </a:r>
                      <a:endParaRPr lang="en-US" altLang="zh-CN" sz="2800">
                        <a:solidFill>
                          <a:schemeClr val="tx1"/>
                        </a:solidFill>
                      </a:endParaRPr>
                    </a:p>
                  </a:txBody>
                  <a:tcPr/>
                </a:tc>
                <a:tc>
                  <a:txBody>
                    <a:bodyPr/>
                    <a:p>
                      <a:pPr>
                        <a:buNone/>
                      </a:pPr>
                      <a:r>
                        <a:rPr lang="en-US" altLang="zh-CN" sz="2800">
                          <a:solidFill>
                            <a:schemeClr val="tx1"/>
                          </a:solidFill>
                        </a:rPr>
                        <a:t>significance</a:t>
                      </a:r>
                      <a:endParaRPr lang="en-US" altLang="zh-CN" sz="2800">
                        <a:solidFill>
                          <a:schemeClr val="tx1"/>
                        </a:solidFill>
                      </a:endParaRPr>
                    </a:p>
                  </a:txBody>
                  <a:tcPr/>
                </a:tc>
              </a:tr>
              <a:tr h="1221740">
                <a:tc>
                  <a:txBody>
                    <a:bodyPr/>
                    <a:p>
                      <a:r>
                        <a:rPr lang="en-US" altLang="zh-CN" sz="2800" b="1" dirty="0" smtClean="0">
                          <a:solidFill>
                            <a:srgbClr val="C00000"/>
                          </a:solidFill>
                        </a:rPr>
                        <a:t>In 2003</a:t>
                      </a:r>
                      <a:endParaRPr lang="en-US" altLang="zh-CN" sz="2800" b="1" dirty="0" smtClean="0">
                        <a:solidFill>
                          <a:srgbClr val="C00000"/>
                        </a:solidFill>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221740">
                <a:tc>
                  <a:txBody>
                    <a:bodyPr/>
                    <a:p>
                      <a:r>
                        <a:rPr lang="en-US" altLang="zh-CN" sz="2800" b="1" dirty="0" smtClean="0">
                          <a:solidFill>
                            <a:srgbClr val="C00000"/>
                          </a:solidFill>
                        </a:rPr>
                        <a:t>Then </a:t>
                      </a:r>
                      <a:endParaRPr lang="en-US" altLang="zh-CN" sz="2800" b="1" dirty="0" smtClean="0">
                        <a:solidFill>
                          <a:srgbClr val="C00000"/>
                        </a:solidFill>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221740">
                <a:tc>
                  <a:txBody>
                    <a:bodyPr/>
                    <a:p>
                      <a:r>
                        <a:rPr lang="en-US" altLang="zh-CN" sz="2800" b="1" dirty="0" smtClean="0">
                          <a:solidFill>
                            <a:srgbClr val="C00000"/>
                          </a:solidFill>
                        </a:rPr>
                        <a:t>followed</a:t>
                      </a:r>
                      <a:r>
                        <a:rPr lang="en-US" altLang="zh-CN" sz="2800" b="1" baseline="0" dirty="0" smtClean="0">
                          <a:solidFill>
                            <a:srgbClr val="C00000"/>
                          </a:solidFill>
                        </a:rPr>
                        <a:t> by…</a:t>
                      </a:r>
                      <a:endParaRPr lang="en-US" altLang="zh-CN" sz="2800" b="1" dirty="0" smtClean="0">
                        <a:solidFill>
                          <a:srgbClr val="C00000"/>
                        </a:solidFill>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222375">
                <a:tc>
                  <a:txBody>
                    <a:bodyPr/>
                    <a:p>
                      <a:r>
                        <a:rPr lang="en-US" altLang="zh-CN" sz="2800" b="1" dirty="0" smtClean="0">
                          <a:solidFill>
                            <a:srgbClr val="C00000"/>
                          </a:solidFill>
                        </a:rPr>
                        <a:t>After that, /</a:t>
                      </a:r>
                      <a:endParaRPr lang="en-US" altLang="zh-CN" sz="2800" b="1" dirty="0" smtClean="0">
                        <a:solidFill>
                          <a:srgbClr val="C00000"/>
                        </a:solidFill>
                      </a:endParaRPr>
                    </a:p>
                    <a:p>
                      <a:r>
                        <a:rPr lang="en-US" altLang="zh-CN" sz="2800" b="1" dirty="0" smtClean="0">
                          <a:solidFill>
                            <a:srgbClr val="C00000"/>
                          </a:solidFill>
                        </a:rPr>
                        <a:t>Afterwards</a:t>
                      </a:r>
                      <a:endParaRPr lang="en-US" altLang="zh-CN" sz="2800" b="1" dirty="0" smtClean="0">
                        <a:solidFill>
                          <a:srgbClr val="C00000"/>
                        </a:solidFill>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1221740">
                <a:tc>
                  <a:txBody>
                    <a:bodyPr/>
                    <a:p>
                      <a:r>
                        <a:rPr lang="en-US" altLang="zh-CN" sz="2800" b="1" dirty="0" smtClean="0">
                          <a:solidFill>
                            <a:srgbClr val="C00000"/>
                          </a:solidFill>
                        </a:rPr>
                        <a:t>More recently</a:t>
                      </a:r>
                      <a:endParaRPr lang="en-US" altLang="zh-CN" sz="2800" b="1" dirty="0" smtClean="0">
                        <a:solidFill>
                          <a:srgbClr val="C00000"/>
                        </a:solidFill>
                      </a:endParaRPr>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41" name="Rectangle 18"/>
          <p:cNvSpPr>
            <a:spLocks noChangeArrowheads="1"/>
          </p:cNvSpPr>
          <p:nvPr/>
        </p:nvSpPr>
        <p:spPr bwMode="auto">
          <a:xfrm>
            <a:off x="3582670" y="2996565"/>
            <a:ext cx="1978660" cy="957580"/>
          </a:xfrm>
          <a:prstGeom prst="rect">
            <a:avLst/>
          </a:prstGeom>
          <a:solidFill>
            <a:srgbClr val="0000FF"/>
          </a:solidFill>
          <a:ln w="9525">
            <a:solidFill>
              <a:schemeClr val="tx1"/>
            </a:solidFill>
            <a:miter lim="800000"/>
          </a:ln>
          <a:effectLst/>
        </p:spPr>
        <p:txBody>
          <a:bodyPr wrap="none" anchor="ctr"/>
          <a:p>
            <a:r>
              <a:rPr lang="en-US" altLang="zh-CN" sz="3200" b="1" dirty="0">
                <a:solidFill>
                  <a:schemeClr val="bg1"/>
                </a:solidFill>
                <a:latin typeface="Times New Roman" panose="02020603050405020304" charset="0"/>
                <a:cs typeface="Times New Roman" panose="02020603050405020304" charset="0"/>
              </a:rPr>
              <a:t>key words</a:t>
            </a:r>
            <a:endParaRPr lang="en-US" altLang="zh-CN" sz="3200" b="1" dirty="0" smtClean="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nvPr>
        </p:nvGraphicFramePr>
        <p:xfrm>
          <a:off x="90170" y="116840"/>
          <a:ext cx="8839200" cy="6584315"/>
        </p:xfrm>
        <a:graphic>
          <a:graphicData uri="http://schemas.openxmlformats.org/drawingml/2006/table">
            <a:tbl>
              <a:tblPr firstRow="1" bandRow="1">
                <a:tableStyleId>{5C22544A-7EE6-4342-B048-85BDC9FD1C3A}</a:tableStyleId>
              </a:tblPr>
              <a:tblGrid>
                <a:gridCol w="2209800"/>
                <a:gridCol w="2264410"/>
                <a:gridCol w="2155190"/>
                <a:gridCol w="2209800"/>
              </a:tblGrid>
              <a:tr h="549275">
                <a:tc>
                  <a:txBody>
                    <a:bodyPr/>
                    <a:p>
                      <a:pPr>
                        <a:buNone/>
                      </a:pPr>
                      <a:r>
                        <a:rPr lang="en-US" altLang="zh-CN" sz="2800">
                          <a:solidFill>
                            <a:schemeClr val="tx1"/>
                          </a:solidFill>
                        </a:rPr>
                        <a:t>time</a:t>
                      </a:r>
                      <a:endParaRPr lang="en-US" altLang="zh-CN" sz="2800">
                        <a:solidFill>
                          <a:schemeClr val="tx1"/>
                        </a:solidFill>
                      </a:endParaRPr>
                    </a:p>
                  </a:txBody>
                  <a:tcPr/>
                </a:tc>
                <a:tc>
                  <a:txBody>
                    <a:bodyPr/>
                    <a:p>
                      <a:pPr>
                        <a:buNone/>
                      </a:pPr>
                      <a:r>
                        <a:rPr lang="en-US" altLang="zh-CN" sz="2800">
                          <a:solidFill>
                            <a:schemeClr val="tx1"/>
                          </a:solidFill>
                        </a:rPr>
                        <a:t>vehicle</a:t>
                      </a:r>
                      <a:endParaRPr lang="en-US" altLang="zh-CN" sz="2800">
                        <a:solidFill>
                          <a:schemeClr val="tx1"/>
                        </a:solidFill>
                      </a:endParaRPr>
                    </a:p>
                  </a:txBody>
                  <a:tcPr/>
                </a:tc>
                <a:tc>
                  <a:txBody>
                    <a:bodyPr/>
                    <a:p>
                      <a:pPr>
                        <a:buNone/>
                      </a:pPr>
                      <a:r>
                        <a:rPr lang="en-US" altLang="zh-CN" sz="2800">
                          <a:solidFill>
                            <a:schemeClr val="tx1"/>
                          </a:solidFill>
                        </a:rPr>
                        <a:t>astronaut(s)</a:t>
                      </a:r>
                      <a:endParaRPr lang="en-US" altLang="zh-CN" sz="2800">
                        <a:solidFill>
                          <a:schemeClr val="tx1"/>
                        </a:solidFill>
                      </a:endParaRPr>
                    </a:p>
                  </a:txBody>
                  <a:tcPr/>
                </a:tc>
                <a:tc>
                  <a:txBody>
                    <a:bodyPr/>
                    <a:p>
                      <a:pPr>
                        <a:buNone/>
                      </a:pPr>
                      <a:r>
                        <a:rPr lang="en-US" altLang="zh-CN" sz="2800">
                          <a:solidFill>
                            <a:schemeClr val="tx1"/>
                          </a:solidFill>
                        </a:rPr>
                        <a:t>significance</a:t>
                      </a:r>
                      <a:endParaRPr lang="en-US" altLang="zh-CN" sz="2800">
                        <a:solidFill>
                          <a:schemeClr val="tx1"/>
                        </a:solidFill>
                      </a:endParaRPr>
                    </a:p>
                  </a:txBody>
                  <a:tcPr/>
                </a:tc>
              </a:tr>
              <a:tr h="1221740">
                <a:tc>
                  <a:txBody>
                    <a:bodyPr/>
                    <a:p>
                      <a:r>
                        <a:rPr lang="en-US" altLang="zh-CN" sz="2800" b="1" dirty="0" smtClean="0">
                          <a:solidFill>
                            <a:srgbClr val="C00000"/>
                          </a:solidFill>
                        </a:rPr>
                        <a:t>In 2003</a:t>
                      </a:r>
                      <a:endParaRPr lang="en-US" altLang="zh-CN" sz="2800" b="1" dirty="0" smtClean="0">
                        <a:solidFill>
                          <a:srgbClr val="C00000"/>
                        </a:solidFill>
                      </a:endParaRPr>
                    </a:p>
                  </a:txBody>
                  <a:tcPr/>
                </a:tc>
                <a:tc>
                  <a:txBody>
                    <a:bodyPr/>
                    <a:p>
                      <a:pPr>
                        <a:buNone/>
                      </a:pPr>
                      <a:r>
                        <a:rPr lang="en-US" altLang="zh-CN" sz="2400"/>
                        <a:t>Shenzhou 5</a:t>
                      </a:r>
                      <a:endParaRPr lang="en-US" altLang="zh-CN" sz="2400"/>
                    </a:p>
                  </a:txBody>
                  <a:tcPr/>
                </a:tc>
                <a:tc>
                  <a:txBody>
                    <a:bodyPr/>
                    <a:p>
                      <a:pPr>
                        <a:buNone/>
                      </a:pPr>
                      <a:endParaRPr lang="en-US" altLang="zh-CN" sz="2400"/>
                    </a:p>
                  </a:txBody>
                  <a:tcPr/>
                </a:tc>
                <a:tc>
                  <a:txBody>
                    <a:bodyPr/>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txBody>
                  <a:tcPr/>
                </a:tc>
              </a:tr>
              <a:tr h="1221740">
                <a:tc>
                  <a:txBody>
                    <a:bodyPr/>
                    <a:p>
                      <a:r>
                        <a:rPr lang="en-US" altLang="zh-CN" sz="2800" b="1" dirty="0" smtClean="0">
                          <a:solidFill>
                            <a:srgbClr val="C00000"/>
                          </a:solidFill>
                        </a:rPr>
                        <a:t>Then </a:t>
                      </a:r>
                      <a:endParaRPr lang="en-US" altLang="zh-CN" sz="2800" b="1" dirty="0" smtClean="0">
                        <a:solidFill>
                          <a:srgbClr val="C00000"/>
                        </a:solidFill>
                      </a:endParaRPr>
                    </a:p>
                  </a:txBody>
                  <a:tcPr/>
                </a:tc>
                <a:tc>
                  <a:txBody>
                    <a:bodyPr/>
                    <a:p>
                      <a:pPr>
                        <a:buNone/>
                      </a:pPr>
                      <a:r>
                        <a:rPr lang="en-US" altLang="zh-CN" sz="2400"/>
                        <a:t>Shenzhou 6(2005)</a:t>
                      </a:r>
                      <a:endParaRPr lang="en-US" altLang="zh-CN" sz="2400"/>
                    </a:p>
                    <a:p>
                      <a:pPr>
                        <a:buNone/>
                      </a:pPr>
                      <a:endParaRPr lang="en-US" altLang="zh-CN" sz="2400"/>
                    </a:p>
                    <a:p>
                      <a:pPr>
                        <a:buNone/>
                      </a:pPr>
                      <a:endParaRPr lang="en-US" altLang="zh-CN" sz="2400"/>
                    </a:p>
                    <a:p>
                      <a:pPr>
                        <a:buNone/>
                      </a:pPr>
                      <a:endParaRPr lang="en-US" altLang="zh-CN" sz="2400">
                        <a:sym typeface="+mn-ea"/>
                      </a:endParaRPr>
                    </a:p>
                    <a:p>
                      <a:pPr>
                        <a:buNone/>
                      </a:pPr>
                      <a:r>
                        <a:rPr lang="en-US" altLang="zh-CN" sz="2400">
                          <a:sym typeface="+mn-ea"/>
                        </a:rPr>
                        <a:t>Shenzhou 7(2006)</a:t>
                      </a:r>
                      <a:endParaRPr lang="en-US" altLang="zh-CN" sz="2400">
                        <a:sym typeface="+mn-ea"/>
                      </a:endParaRPr>
                    </a:p>
                    <a:p>
                      <a:pPr>
                        <a:buNone/>
                      </a:pPr>
                      <a:endParaRPr lang="en-US" altLang="zh-CN" sz="2400"/>
                    </a:p>
                  </a:txBody>
                  <a:tcPr/>
                </a:tc>
                <a:tc>
                  <a:txBody>
                    <a:bodyPr/>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txBody>
                  <a:tcPr/>
                </a:tc>
                <a:tc>
                  <a:txBody>
                    <a:bodyPr/>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p>
                      <a:pPr>
                        <a:buNone/>
                      </a:pPr>
                      <a:endParaRPr lang="en-US" altLang="zh-CN" sz="2400"/>
                    </a:p>
                  </a:txBody>
                  <a:tcPr/>
                </a:tc>
              </a:tr>
            </a:tbl>
          </a:graphicData>
        </a:graphic>
      </p:graphicFrame>
      <p:sp>
        <p:nvSpPr>
          <p:cNvPr id="5" name="文本框 4"/>
          <p:cNvSpPr txBox="1"/>
          <p:nvPr/>
        </p:nvSpPr>
        <p:spPr>
          <a:xfrm>
            <a:off x="4716145" y="981075"/>
            <a:ext cx="1464310" cy="460375"/>
          </a:xfrm>
          <a:prstGeom prst="rect">
            <a:avLst/>
          </a:prstGeom>
          <a:noFill/>
        </p:spPr>
        <p:txBody>
          <a:bodyPr wrap="none" rtlCol="0" anchor="t">
            <a:spAutoFit/>
          </a:bodyPr>
          <a:p>
            <a:pPr>
              <a:buNone/>
            </a:pPr>
            <a:r>
              <a:rPr lang="en-US" altLang="zh-CN" sz="2400">
                <a:sym typeface="+mn-ea"/>
              </a:rPr>
              <a:t>Yang Liwei</a:t>
            </a:r>
            <a:endParaRPr lang="zh-CN" altLang="en-US" sz="2400"/>
          </a:p>
        </p:txBody>
      </p:sp>
      <p:sp>
        <p:nvSpPr>
          <p:cNvPr id="6" name="文本框 5"/>
          <p:cNvSpPr txBox="1"/>
          <p:nvPr/>
        </p:nvSpPr>
        <p:spPr>
          <a:xfrm>
            <a:off x="6588125" y="692785"/>
            <a:ext cx="2456815" cy="1938020"/>
          </a:xfrm>
          <a:prstGeom prst="rect">
            <a:avLst/>
          </a:prstGeom>
          <a:noFill/>
        </p:spPr>
        <p:txBody>
          <a:bodyPr wrap="none" rtlCol="0" anchor="t">
            <a:spAutoFit/>
          </a:bodyPr>
          <a:p>
            <a:pPr algn="l"/>
            <a:r>
              <a:rPr lang="en-US" altLang="zh-CN" sz="2400">
                <a:solidFill>
                  <a:srgbClr val="FF0000"/>
                </a:solidFill>
                <a:sym typeface="+mn-ea"/>
              </a:rPr>
              <a:t>the third </a:t>
            </a:r>
            <a:r>
              <a:rPr lang="en-US" altLang="zh-CN" sz="2400">
                <a:solidFill>
                  <a:schemeClr val="dk1"/>
                </a:solidFill>
                <a:sym typeface="+mn-ea"/>
              </a:rPr>
              <a:t>country</a:t>
            </a:r>
            <a:endParaRPr lang="en-US" altLang="zh-CN" sz="2400">
              <a:solidFill>
                <a:schemeClr val="dk1"/>
              </a:solidFill>
              <a:sym typeface="+mn-ea"/>
            </a:endParaRPr>
          </a:p>
          <a:p>
            <a:pPr algn="l"/>
            <a:r>
              <a:rPr lang="en-US" altLang="zh-CN" sz="2400">
                <a:solidFill>
                  <a:schemeClr val="dk1"/>
                </a:solidFill>
                <a:sym typeface="+mn-ea"/>
              </a:rPr>
              <a:t> </a:t>
            </a:r>
            <a:r>
              <a:rPr lang="en-US" altLang="zh-CN" sz="2400">
                <a:solidFill>
                  <a:srgbClr val="FF0000"/>
                </a:solidFill>
                <a:sym typeface="+mn-ea"/>
              </a:rPr>
              <a:t>to</a:t>
            </a:r>
            <a:r>
              <a:rPr lang="en-US" altLang="zh-CN" sz="2400">
                <a:solidFill>
                  <a:schemeClr val="dk1"/>
                </a:solidFill>
                <a:sym typeface="+mn-ea"/>
              </a:rPr>
              <a:t> independently </a:t>
            </a:r>
            <a:endParaRPr lang="en-US" altLang="zh-CN" sz="2400">
              <a:solidFill>
                <a:schemeClr val="dk1"/>
              </a:solidFill>
              <a:sym typeface="+mn-ea"/>
            </a:endParaRPr>
          </a:p>
          <a:p>
            <a:pPr algn="l"/>
            <a:r>
              <a:rPr lang="en-US" altLang="zh-CN" sz="2400">
                <a:solidFill>
                  <a:schemeClr val="dk1"/>
                </a:solidFill>
                <a:sym typeface="+mn-ea"/>
              </a:rPr>
              <a:t>send humans into </a:t>
            </a:r>
            <a:endParaRPr lang="en-US" altLang="zh-CN" sz="2400">
              <a:solidFill>
                <a:schemeClr val="dk1"/>
              </a:solidFill>
              <a:sym typeface="+mn-ea"/>
            </a:endParaRPr>
          </a:p>
          <a:p>
            <a:pPr algn="l"/>
            <a:r>
              <a:rPr lang="en-US" altLang="zh-CN" sz="2400">
                <a:solidFill>
                  <a:schemeClr val="dk1"/>
                </a:solidFill>
                <a:sym typeface="+mn-ea"/>
              </a:rPr>
              <a:t>space, </a:t>
            </a:r>
            <a:r>
              <a:rPr lang="en-US" altLang="zh-CN" sz="2400">
                <a:solidFill>
                  <a:srgbClr val="FF0000"/>
                </a:solidFill>
                <a:sym typeface="+mn-ea"/>
              </a:rPr>
              <a:t>orbit</a:t>
            </a:r>
            <a:r>
              <a:rPr lang="en-US" altLang="zh-CN" sz="2400">
                <a:solidFill>
                  <a:schemeClr val="dk1"/>
                </a:solidFill>
                <a:sym typeface="+mn-ea"/>
              </a:rPr>
              <a:t>ed</a:t>
            </a:r>
            <a:endParaRPr lang="en-US" altLang="zh-CN" sz="2400">
              <a:solidFill>
                <a:schemeClr val="dk1"/>
              </a:solidFill>
              <a:sym typeface="+mn-ea"/>
            </a:endParaRPr>
          </a:p>
          <a:p>
            <a:pPr algn="l"/>
            <a:r>
              <a:rPr lang="en-US" altLang="zh-CN" sz="2400">
                <a:solidFill>
                  <a:schemeClr val="dk1"/>
                </a:solidFill>
                <a:sym typeface="+mn-ea"/>
              </a:rPr>
              <a:t> Earth</a:t>
            </a:r>
            <a:endParaRPr lang="zh-CN" altLang="en-US"/>
          </a:p>
        </p:txBody>
      </p:sp>
      <p:sp>
        <p:nvSpPr>
          <p:cNvPr id="7" name="文本框 6"/>
          <p:cNvSpPr txBox="1"/>
          <p:nvPr/>
        </p:nvSpPr>
        <p:spPr>
          <a:xfrm>
            <a:off x="4499610" y="3068955"/>
            <a:ext cx="1811020" cy="829945"/>
          </a:xfrm>
          <a:prstGeom prst="rect">
            <a:avLst/>
          </a:prstGeom>
          <a:noFill/>
        </p:spPr>
        <p:txBody>
          <a:bodyPr wrap="none" rtlCol="0" anchor="t">
            <a:spAutoFit/>
          </a:bodyPr>
          <a:p>
            <a:r>
              <a:rPr lang="en-US" altLang="zh-CN" sz="2400">
                <a:solidFill>
                  <a:schemeClr val="dk1"/>
                </a:solidFill>
                <a:sym typeface="+mn-ea"/>
              </a:rPr>
              <a:t>Fei Junlong, </a:t>
            </a:r>
            <a:endParaRPr lang="en-US" altLang="zh-CN" sz="2400">
              <a:solidFill>
                <a:schemeClr val="dk1"/>
              </a:solidFill>
              <a:sym typeface="+mn-ea"/>
            </a:endParaRPr>
          </a:p>
          <a:p>
            <a:r>
              <a:rPr lang="en-US" altLang="zh-CN" sz="2400">
                <a:solidFill>
                  <a:schemeClr val="dk1"/>
                </a:solidFill>
                <a:sym typeface="+mn-ea"/>
              </a:rPr>
              <a:t>Nie Haisheng</a:t>
            </a:r>
            <a:endParaRPr lang="zh-CN" altLang="en-US"/>
          </a:p>
        </p:txBody>
      </p:sp>
      <p:sp>
        <p:nvSpPr>
          <p:cNvPr id="8" name="文本框 7"/>
          <p:cNvSpPr txBox="1"/>
          <p:nvPr/>
        </p:nvSpPr>
        <p:spPr>
          <a:xfrm>
            <a:off x="6876415" y="3284855"/>
            <a:ext cx="2136140" cy="1568450"/>
          </a:xfrm>
          <a:prstGeom prst="rect">
            <a:avLst/>
          </a:prstGeom>
          <a:noFill/>
        </p:spPr>
        <p:txBody>
          <a:bodyPr wrap="none" rtlCol="0" anchor="t">
            <a:spAutoFit/>
          </a:bodyPr>
          <a:p>
            <a:pPr algn="l"/>
            <a:r>
              <a:rPr lang="en-US" altLang="zh-CN" sz="2400">
                <a:solidFill>
                  <a:srgbClr val="FF0000"/>
                </a:solidFill>
                <a:sym typeface="+mn-ea"/>
              </a:rPr>
              <a:t>the first to</a:t>
            </a:r>
            <a:r>
              <a:rPr lang="en-US" altLang="zh-CN" sz="2400">
                <a:solidFill>
                  <a:schemeClr val="dk1"/>
                </a:solidFill>
                <a:sym typeface="+mn-ea"/>
              </a:rPr>
              <a:t> send</a:t>
            </a:r>
            <a:endParaRPr lang="en-US" altLang="zh-CN" sz="2400">
              <a:solidFill>
                <a:schemeClr val="dk1"/>
              </a:solidFill>
              <a:sym typeface="+mn-ea"/>
            </a:endParaRPr>
          </a:p>
          <a:p>
            <a:pPr algn="l"/>
            <a:r>
              <a:rPr lang="en-US" altLang="zh-CN" sz="2400">
                <a:solidFill>
                  <a:schemeClr val="dk1"/>
                </a:solidFill>
                <a:sym typeface="+mn-ea"/>
              </a:rPr>
              <a:t> two astronauts</a:t>
            </a:r>
            <a:endParaRPr lang="en-US" altLang="zh-CN" sz="2400">
              <a:solidFill>
                <a:schemeClr val="dk1"/>
              </a:solidFill>
              <a:sym typeface="+mn-ea"/>
            </a:endParaRPr>
          </a:p>
          <a:p>
            <a:pPr algn="l"/>
            <a:r>
              <a:rPr lang="en-US" altLang="zh-CN" sz="2400">
                <a:solidFill>
                  <a:schemeClr val="dk1"/>
                </a:solidFill>
                <a:sym typeface="+mn-ea"/>
              </a:rPr>
              <a:t> into space for</a:t>
            </a:r>
            <a:endParaRPr lang="en-US" altLang="zh-CN" sz="2400">
              <a:solidFill>
                <a:schemeClr val="dk1"/>
              </a:solidFill>
              <a:sym typeface="+mn-ea"/>
            </a:endParaRPr>
          </a:p>
          <a:p>
            <a:pPr algn="l"/>
            <a:r>
              <a:rPr lang="en-US" altLang="zh-CN" sz="2400">
                <a:solidFill>
                  <a:schemeClr val="dk1"/>
                </a:solidFill>
                <a:sym typeface="+mn-ea"/>
              </a:rPr>
              <a:t> several days</a:t>
            </a:r>
            <a:endParaRPr lang="zh-CN" altLang="en-US"/>
          </a:p>
        </p:txBody>
      </p:sp>
      <p:sp>
        <p:nvSpPr>
          <p:cNvPr id="9" name="文本框 8"/>
          <p:cNvSpPr txBox="1"/>
          <p:nvPr/>
        </p:nvSpPr>
        <p:spPr>
          <a:xfrm>
            <a:off x="6674485" y="5013325"/>
            <a:ext cx="2540000" cy="1568450"/>
          </a:xfrm>
          <a:prstGeom prst="rect">
            <a:avLst/>
          </a:prstGeom>
          <a:noFill/>
        </p:spPr>
        <p:txBody>
          <a:bodyPr wrap="square" rtlCol="0" anchor="t">
            <a:spAutoFit/>
          </a:bodyPr>
          <a:p>
            <a:pPr algn="l"/>
            <a:r>
              <a:rPr lang="en-US" altLang="zh-CN" sz="2400">
                <a:solidFill>
                  <a:schemeClr val="dk1"/>
                </a:solidFill>
                <a:sym typeface="+mn-ea"/>
              </a:rPr>
              <a:t>Zhai Zhigang</a:t>
            </a:r>
            <a:endParaRPr lang="en-US" altLang="zh-CN" sz="2400">
              <a:solidFill>
                <a:schemeClr val="dk1"/>
              </a:solidFill>
              <a:sym typeface="+mn-ea"/>
            </a:endParaRPr>
          </a:p>
          <a:p>
            <a:pPr algn="l"/>
            <a:r>
              <a:rPr lang="en-US" altLang="zh-CN" sz="2400">
                <a:solidFill>
                  <a:schemeClr val="dk1"/>
                </a:solidFill>
                <a:sym typeface="+mn-ea"/>
              </a:rPr>
              <a:t> (</a:t>
            </a:r>
            <a:r>
              <a:rPr lang="en-US" altLang="zh-CN" sz="2400">
                <a:sym typeface="+mn-ea"/>
              </a:rPr>
              <a:t>the first </a:t>
            </a:r>
            <a:r>
              <a:rPr lang="en-US" altLang="zh-CN" sz="2400">
                <a:solidFill>
                  <a:schemeClr val="dk1"/>
                </a:solidFill>
                <a:sym typeface="+mn-ea"/>
              </a:rPr>
              <a:t>Chinese spacewalk)</a:t>
            </a:r>
            <a:endParaRPr lang="en-US" altLang="zh-CN" sz="2400"/>
          </a:p>
          <a:p>
            <a:pPr algn="l"/>
            <a:r>
              <a:rPr lang="en-US" altLang="zh-CN" sz="2400">
                <a:solidFill>
                  <a:srgbClr val="FF0000"/>
                </a:solidFill>
                <a:sym typeface="+mn-ea"/>
              </a:rPr>
              <a:t>complete</a:t>
            </a:r>
            <a:r>
              <a:rPr lang="en-US" altLang="zh-CN" sz="2400">
                <a:solidFill>
                  <a:schemeClr val="dk1"/>
                </a:solidFill>
                <a:sym typeface="+mn-ea"/>
              </a:rPr>
              <a:t>d...</a:t>
            </a:r>
            <a:endParaRPr lang="zh-CN" altLang="en-US"/>
          </a:p>
        </p:txBody>
      </p:sp>
      <p:sp>
        <p:nvSpPr>
          <p:cNvPr id="11" name="文本框 10"/>
          <p:cNvSpPr txBox="1"/>
          <p:nvPr/>
        </p:nvSpPr>
        <p:spPr>
          <a:xfrm>
            <a:off x="4499610" y="4869180"/>
            <a:ext cx="2540000" cy="1198880"/>
          </a:xfrm>
          <a:prstGeom prst="rect">
            <a:avLst/>
          </a:prstGeom>
          <a:noFill/>
        </p:spPr>
        <p:txBody>
          <a:bodyPr wrap="square" rtlCol="0" anchor="t">
            <a:spAutoFit/>
          </a:bodyPr>
          <a:p>
            <a:pPr algn="l"/>
            <a:r>
              <a:rPr lang="en-US" altLang="zh-CN" sz="2400">
                <a:solidFill>
                  <a:schemeClr val="dk1"/>
                </a:solidFill>
                <a:sym typeface="+mn-ea"/>
              </a:rPr>
              <a:t>Zhai Zhigang, Liu Boming, Jing </a:t>
            </a:r>
            <a:endParaRPr lang="en-US" altLang="zh-CN" sz="2400"/>
          </a:p>
          <a:p>
            <a:pPr algn="l"/>
            <a:r>
              <a:rPr lang="en-US" altLang="zh-CN" sz="2400">
                <a:solidFill>
                  <a:schemeClr val="dk1"/>
                </a:solidFill>
                <a:sym typeface="+mn-ea"/>
              </a:rPr>
              <a:t>Haipeng</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9" grpId="0"/>
      <p:bldP spid="8" grpId="0"/>
      <p:bldP spid="8"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4" name="内容占位符 3"/>
          <p:cNvGraphicFramePr/>
          <p:nvPr>
            <p:ph idx="1"/>
          </p:nvPr>
        </p:nvGraphicFramePr>
        <p:xfrm>
          <a:off x="179070" y="116840"/>
          <a:ext cx="8900160" cy="6791325"/>
        </p:xfrm>
        <a:graphic>
          <a:graphicData uri="http://schemas.openxmlformats.org/drawingml/2006/table">
            <a:tbl>
              <a:tblPr firstRow="1" bandRow="1">
                <a:tableStyleId>{5C22544A-7EE6-4342-B048-85BDC9FD1C3A}</a:tableStyleId>
              </a:tblPr>
              <a:tblGrid>
                <a:gridCol w="2225040"/>
                <a:gridCol w="2225040"/>
                <a:gridCol w="2225040"/>
                <a:gridCol w="2225040"/>
              </a:tblGrid>
              <a:tr h="658495">
                <a:tc>
                  <a:txBody>
                    <a:bodyPr/>
                    <a:p>
                      <a:pPr>
                        <a:buNone/>
                      </a:pPr>
                      <a:r>
                        <a:rPr lang="en-US" altLang="zh-CN" sz="2800" b="1" dirty="0" smtClean="0">
                          <a:solidFill>
                            <a:schemeClr val="tx1"/>
                          </a:solidFill>
                        </a:rPr>
                        <a:t>Time</a:t>
                      </a:r>
                      <a:endParaRPr lang="en-US" altLang="zh-CN" sz="2800" b="1" dirty="0" smtClean="0">
                        <a:solidFill>
                          <a:schemeClr val="tx1"/>
                        </a:solidFill>
                      </a:endParaRPr>
                    </a:p>
                  </a:txBody>
                  <a:tcPr/>
                </a:tc>
                <a:tc>
                  <a:txBody>
                    <a:bodyPr/>
                    <a:p>
                      <a:pPr>
                        <a:buNone/>
                      </a:pPr>
                      <a:r>
                        <a:rPr lang="en-US" altLang="zh-CN" sz="2800">
                          <a:solidFill>
                            <a:schemeClr val="tx1"/>
                          </a:solidFill>
                        </a:rPr>
                        <a:t>vehicle</a:t>
                      </a:r>
                      <a:endParaRPr lang="en-US" altLang="zh-CN" sz="2800">
                        <a:solidFill>
                          <a:schemeClr val="tx1"/>
                        </a:solidFill>
                      </a:endParaRPr>
                    </a:p>
                  </a:txBody>
                  <a:tcPr/>
                </a:tc>
                <a:tc>
                  <a:txBody>
                    <a:bodyPr/>
                    <a:p>
                      <a:pPr>
                        <a:buNone/>
                      </a:pPr>
                      <a:r>
                        <a:rPr lang="en-US" altLang="zh-CN" sz="2800">
                          <a:solidFill>
                            <a:schemeClr val="tx1"/>
                          </a:solidFill>
                        </a:rPr>
                        <a:t>astronaut(s)</a:t>
                      </a:r>
                      <a:endParaRPr lang="en-US" altLang="zh-CN" sz="2800">
                        <a:solidFill>
                          <a:schemeClr val="tx1"/>
                        </a:solidFill>
                      </a:endParaRPr>
                    </a:p>
                  </a:txBody>
                  <a:tcPr/>
                </a:tc>
                <a:tc>
                  <a:txBody>
                    <a:bodyPr/>
                    <a:p>
                      <a:pPr>
                        <a:buNone/>
                      </a:pPr>
                      <a:r>
                        <a:rPr lang="en-US" altLang="zh-CN" sz="2800">
                          <a:solidFill>
                            <a:schemeClr val="tx1"/>
                          </a:solidFill>
                        </a:rPr>
                        <a:t>significance</a:t>
                      </a:r>
                      <a:endParaRPr lang="en-US" altLang="zh-CN" sz="2800">
                        <a:solidFill>
                          <a:schemeClr val="tx1"/>
                        </a:solidFill>
                      </a:endParaRPr>
                    </a:p>
                  </a:txBody>
                  <a:tcPr/>
                </a:tc>
              </a:tr>
              <a:tr h="1560830">
                <a:tc>
                  <a:txBody>
                    <a:bodyPr/>
                    <a:p>
                      <a:r>
                        <a:rPr lang="en-US" altLang="zh-CN" sz="2800" b="1" dirty="0" smtClean="0">
                          <a:solidFill>
                            <a:srgbClr val="C00000"/>
                          </a:solidFill>
                        </a:rPr>
                        <a:t>followed</a:t>
                      </a:r>
                      <a:r>
                        <a:rPr lang="en-US" altLang="zh-CN" sz="2800" b="1" baseline="0" dirty="0" smtClean="0">
                          <a:solidFill>
                            <a:srgbClr val="C00000"/>
                          </a:solidFill>
                        </a:rPr>
                        <a:t> by…</a:t>
                      </a:r>
                      <a:endParaRPr lang="en-US" altLang="zh-CN" sz="2800" b="1" dirty="0" smtClean="0">
                        <a:solidFill>
                          <a:srgbClr val="C00000"/>
                        </a:solidFill>
                      </a:endParaRPr>
                    </a:p>
                  </a:txBody>
                  <a:tcPr/>
                </a:tc>
                <a:tc>
                  <a:txBody>
                    <a:bodyPr/>
                    <a:p>
                      <a:pPr>
                        <a:buNone/>
                      </a:pPr>
                      <a:r>
                        <a:rPr lang="en-US" altLang="zh-CN" sz="2400" b="0" dirty="0" smtClean="0">
                          <a:sym typeface="+mn-ea"/>
                        </a:rPr>
                        <a:t>Jade Rabbit(</a:t>
                      </a:r>
                      <a:r>
                        <a:rPr lang="zh-CN" altLang="en-US" sz="2400" b="0" dirty="0" smtClean="0">
                          <a:sym typeface="+mn-ea"/>
                        </a:rPr>
                        <a:t>月球车</a:t>
                      </a:r>
                      <a:r>
                        <a:rPr lang="en-US" altLang="zh-CN" sz="2400" b="0" dirty="0" smtClean="0">
                          <a:sym typeface="+mn-ea"/>
                        </a:rPr>
                        <a:t>)</a:t>
                      </a:r>
                      <a:endParaRPr lang="en-US" altLang="zh-CN" sz="2400" b="0" dirty="0" smtClean="0">
                        <a:sym typeface="+mn-ea"/>
                      </a:endParaRPr>
                    </a:p>
                    <a:p>
                      <a:pPr>
                        <a:buNone/>
                      </a:pPr>
                      <a:r>
                        <a:rPr lang="en-US" altLang="zh-CN" sz="2400" b="0"/>
                        <a:t>(2013)</a:t>
                      </a:r>
                      <a:endParaRPr lang="en-US" altLang="zh-CN" sz="2400" b="0"/>
                    </a:p>
                  </a:txBody>
                  <a:tcPr/>
                </a:tc>
                <a:tc>
                  <a:txBody>
                    <a:bodyPr/>
                    <a:p>
                      <a:pPr>
                        <a:buNone/>
                      </a:pPr>
                      <a:r>
                        <a:rPr lang="en-US" altLang="zh-CN" sz="2400"/>
                        <a:t>/</a:t>
                      </a:r>
                      <a:endParaRPr lang="en-US" altLang="zh-CN" sz="2400"/>
                    </a:p>
                  </a:txBody>
                  <a:tcPr/>
                </a:tc>
                <a:tc>
                  <a:txBody>
                    <a:bodyPr/>
                    <a:p>
                      <a:pPr>
                        <a:buNone/>
                      </a:pPr>
                      <a:endParaRPr lang="en-US" altLang="zh-CN" sz="2400"/>
                    </a:p>
                  </a:txBody>
                  <a:tcPr/>
                </a:tc>
              </a:tr>
              <a:tr h="1955800">
                <a:tc>
                  <a:txBody>
                    <a:bodyPr/>
                    <a:p>
                      <a:r>
                        <a:rPr lang="en-US" altLang="zh-CN" sz="2800" b="1" dirty="0" smtClean="0">
                          <a:solidFill>
                            <a:srgbClr val="C00000"/>
                          </a:solidFill>
                        </a:rPr>
                        <a:t>After that, /</a:t>
                      </a:r>
                      <a:endParaRPr lang="en-US" altLang="zh-CN" sz="2800" b="1" dirty="0" smtClean="0">
                        <a:solidFill>
                          <a:srgbClr val="C00000"/>
                        </a:solidFill>
                      </a:endParaRPr>
                    </a:p>
                    <a:p>
                      <a:r>
                        <a:rPr lang="en-US" altLang="zh-CN" sz="2800" b="1" dirty="0" smtClean="0">
                          <a:solidFill>
                            <a:srgbClr val="C00000"/>
                          </a:solidFill>
                        </a:rPr>
                        <a:t>Afterwards</a:t>
                      </a:r>
                      <a:endParaRPr lang="en-US" altLang="zh-CN" sz="2800" b="1" dirty="0" smtClean="0">
                        <a:solidFill>
                          <a:srgbClr val="C00000"/>
                        </a:solidFill>
                      </a:endParaRPr>
                    </a:p>
                  </a:txBody>
                  <a:tcPr/>
                </a:tc>
                <a:tc>
                  <a:txBody>
                    <a:bodyPr/>
                    <a:p>
                      <a:pPr>
                        <a:buNone/>
                      </a:pPr>
                      <a:r>
                        <a:rPr lang="en-US" altLang="zh-CN" sz="2400"/>
                        <a:t>Tiangong 2 space lab</a:t>
                      </a:r>
                      <a:endParaRPr lang="en-US" altLang="zh-CN" sz="2400"/>
                    </a:p>
                    <a:p>
                      <a:pPr>
                        <a:buNone/>
                      </a:pPr>
                      <a:r>
                        <a:rPr lang="en-US" altLang="zh-CN" sz="2400"/>
                        <a:t>(2016)</a:t>
                      </a:r>
                      <a:endParaRPr lang="en-US" altLang="zh-CN" sz="2400"/>
                    </a:p>
                    <a:p>
                      <a:pPr>
                        <a:buNone/>
                      </a:pPr>
                      <a:r>
                        <a:rPr lang="en-US" altLang="zh-CN" sz="2400"/>
                        <a:t>Tianzhou 1(2017)</a:t>
                      </a:r>
                      <a:endParaRPr lang="en-US" altLang="zh-CN" sz="2400"/>
                    </a:p>
                    <a:p>
                      <a:pPr>
                        <a:buNone/>
                      </a:pPr>
                      <a:r>
                        <a:rPr lang="en-US" altLang="zh-CN" sz="2400"/>
                        <a:t>(</a:t>
                      </a:r>
                      <a:r>
                        <a:rPr lang="en-US" altLang="zh-CN" sz="2400">
                          <a:solidFill>
                            <a:srgbClr val="FF0000"/>
                          </a:solidFill>
                        </a:rPr>
                        <a:t>dock</a:t>
                      </a:r>
                      <a:r>
                        <a:rPr lang="en-US" altLang="zh-CN" sz="2400"/>
                        <a:t>)</a:t>
                      </a:r>
                      <a:endParaRPr lang="en-US" altLang="zh-CN" sz="2400"/>
                    </a:p>
                  </a:txBody>
                  <a:tcPr/>
                </a:tc>
                <a:tc>
                  <a:txBody>
                    <a:bodyPr/>
                    <a:p>
                      <a:pPr>
                        <a:buNone/>
                      </a:pPr>
                      <a:r>
                        <a:rPr lang="en-US" altLang="zh-CN" sz="2400"/>
                        <a:t>/</a:t>
                      </a:r>
                      <a:endParaRPr lang="en-US" altLang="zh-CN" sz="2400"/>
                    </a:p>
                  </a:txBody>
                  <a:tcPr/>
                </a:tc>
                <a:tc>
                  <a:txBody>
                    <a:bodyPr/>
                    <a:p>
                      <a:pPr>
                        <a:buNone/>
                      </a:pPr>
                      <a:endParaRPr lang="en-US" altLang="zh-CN" sz="2400"/>
                    </a:p>
                  </a:txBody>
                  <a:tcPr/>
                </a:tc>
              </a:tr>
              <a:tr h="1633220">
                <a:tc>
                  <a:txBody>
                    <a:bodyPr/>
                    <a:p>
                      <a:r>
                        <a:rPr lang="en-US" altLang="zh-CN" sz="2800" b="1" dirty="0" smtClean="0">
                          <a:solidFill>
                            <a:srgbClr val="C00000"/>
                          </a:solidFill>
                        </a:rPr>
                        <a:t>More recently</a:t>
                      </a:r>
                      <a:endParaRPr lang="en-US" altLang="zh-CN" sz="2800" b="1" dirty="0" smtClean="0">
                        <a:solidFill>
                          <a:srgbClr val="C00000"/>
                        </a:solidFill>
                      </a:endParaRPr>
                    </a:p>
                  </a:txBody>
                  <a:tcPr/>
                </a:tc>
                <a:tc>
                  <a:txBody>
                    <a:bodyPr/>
                    <a:p>
                      <a:pPr>
                        <a:buNone/>
                      </a:pPr>
                      <a:r>
                        <a:rPr lang="en-US" altLang="zh-CN" sz="2400"/>
                        <a:t>Chang'e 4(2019)</a:t>
                      </a:r>
                      <a:endParaRPr lang="en-US" altLang="zh-CN" sz="2400"/>
                    </a:p>
                  </a:txBody>
                  <a:tcPr/>
                </a:tc>
                <a:tc>
                  <a:txBody>
                    <a:bodyPr/>
                    <a:p>
                      <a:pPr>
                        <a:buNone/>
                      </a:pPr>
                      <a:r>
                        <a:rPr lang="en-US" altLang="zh-CN" sz="2400"/>
                        <a:t>/</a:t>
                      </a:r>
                      <a:endParaRPr lang="en-US" altLang="zh-CN" sz="2400"/>
                    </a:p>
                  </a:txBody>
                  <a:tcPr/>
                </a:tc>
                <a:tc>
                  <a:txBody>
                    <a:bodyPr/>
                    <a:p>
                      <a:pPr>
                        <a:buNone/>
                      </a:pPr>
                      <a:endParaRPr lang="en-US" altLang="zh-CN" sz="2400">
                        <a:solidFill>
                          <a:srgbClr val="FF0000"/>
                        </a:solidFill>
                      </a:endParaRPr>
                    </a:p>
                    <a:p>
                      <a:pPr>
                        <a:buNone/>
                      </a:pPr>
                      <a:endParaRPr lang="en-US" altLang="zh-CN" sz="2400">
                        <a:solidFill>
                          <a:srgbClr val="FF0000"/>
                        </a:solidFill>
                      </a:endParaRPr>
                    </a:p>
                    <a:p>
                      <a:pPr>
                        <a:buNone/>
                      </a:pPr>
                      <a:endParaRPr lang="en-US" altLang="zh-CN" sz="2400">
                        <a:solidFill>
                          <a:srgbClr val="FF0000"/>
                        </a:solidFill>
                      </a:endParaRPr>
                    </a:p>
                    <a:p>
                      <a:pPr>
                        <a:buNone/>
                      </a:pPr>
                      <a:endParaRPr lang="en-US" altLang="zh-CN" sz="2400">
                        <a:solidFill>
                          <a:srgbClr val="FF0000"/>
                        </a:solidFill>
                      </a:endParaRPr>
                    </a:p>
                    <a:p>
                      <a:pPr>
                        <a:buNone/>
                      </a:pPr>
                      <a:endParaRPr lang="en-US" altLang="zh-CN" sz="2400">
                        <a:solidFill>
                          <a:srgbClr val="FF0000"/>
                        </a:solidFill>
                      </a:endParaRPr>
                    </a:p>
                    <a:p>
                      <a:pPr>
                        <a:buNone/>
                      </a:pPr>
                      <a:endParaRPr lang="en-US" altLang="zh-CN" sz="2400">
                        <a:solidFill>
                          <a:srgbClr val="FF0000"/>
                        </a:solidFill>
                      </a:endParaRPr>
                    </a:p>
                  </a:txBody>
                  <a:tcPr/>
                </a:tc>
              </a:tr>
            </a:tbl>
          </a:graphicData>
        </a:graphic>
      </p:graphicFrame>
      <p:sp>
        <p:nvSpPr>
          <p:cNvPr id="20" name="TextBox 19"/>
          <p:cNvSpPr txBox="1"/>
          <p:nvPr/>
        </p:nvSpPr>
        <p:spPr>
          <a:xfrm>
            <a:off x="251460" y="3500755"/>
            <a:ext cx="8430260" cy="645160"/>
          </a:xfrm>
          <a:prstGeom prst="rect">
            <a:avLst/>
          </a:prstGeom>
          <a:solidFill>
            <a:srgbClr val="0432FA"/>
          </a:solidFill>
          <a:ln>
            <a:solidFill>
              <a:schemeClr val="tx1"/>
            </a:solidFill>
          </a:ln>
        </p:spPr>
        <p:txBody>
          <a:bodyPr wrap="square" rtlCol="0">
            <a:spAutoFit/>
          </a:bodyPr>
          <a:p>
            <a:r>
              <a:rPr lang="en-US" altLang="zh-CN" sz="2400" b="1" dirty="0" smtClean="0">
                <a:solidFill>
                  <a:srgbClr val="0033CC"/>
                </a:solidFill>
              </a:rPr>
              <a:t>    </a:t>
            </a:r>
            <a:r>
              <a:rPr lang="en-US" altLang="zh-CN" sz="2400" b="1" dirty="0" smtClean="0">
                <a:solidFill>
                  <a:srgbClr val="FF0000"/>
                </a:solidFill>
              </a:rPr>
              <a:t>    </a:t>
            </a:r>
            <a:r>
              <a:rPr lang="en-US" altLang="zh-CN" sz="3600" b="1" dirty="0" smtClean="0">
                <a:solidFill>
                  <a:srgbClr val="FF0000"/>
                </a:solidFill>
              </a:rPr>
              <a:t>remarkable achievements </a:t>
            </a:r>
            <a:endParaRPr lang="en-US" altLang="zh-CN" sz="3600" b="1" dirty="0" smtClean="0">
              <a:solidFill>
                <a:srgbClr val="FF0000"/>
              </a:solidFill>
            </a:endParaRPr>
          </a:p>
        </p:txBody>
      </p:sp>
      <p:sp>
        <p:nvSpPr>
          <p:cNvPr id="5" name="文本框 4"/>
          <p:cNvSpPr txBox="1"/>
          <p:nvPr/>
        </p:nvSpPr>
        <p:spPr>
          <a:xfrm>
            <a:off x="6804025" y="765175"/>
            <a:ext cx="2378710" cy="829945"/>
          </a:xfrm>
          <a:prstGeom prst="rect">
            <a:avLst/>
          </a:prstGeom>
          <a:noFill/>
        </p:spPr>
        <p:txBody>
          <a:bodyPr wrap="none" rtlCol="0" anchor="t">
            <a:spAutoFit/>
          </a:bodyPr>
          <a:p>
            <a:pPr algn="l"/>
            <a:r>
              <a:rPr lang="en-US" altLang="zh-CN" sz="2400">
                <a:solidFill>
                  <a:schemeClr val="dk1"/>
                </a:solidFill>
                <a:sym typeface="+mn-ea"/>
              </a:rPr>
              <a:t>study the surface </a:t>
            </a:r>
            <a:endParaRPr lang="en-US" altLang="zh-CN" sz="2400">
              <a:solidFill>
                <a:schemeClr val="dk1"/>
              </a:solidFill>
              <a:sym typeface="+mn-ea"/>
            </a:endParaRPr>
          </a:p>
          <a:p>
            <a:pPr algn="l"/>
            <a:r>
              <a:rPr lang="en-US" altLang="zh-CN" sz="2400">
                <a:solidFill>
                  <a:schemeClr val="dk1"/>
                </a:solidFill>
                <a:sym typeface="+mn-ea"/>
              </a:rPr>
              <a:t>of the moon</a:t>
            </a:r>
            <a:endParaRPr lang="zh-CN" altLang="en-US"/>
          </a:p>
        </p:txBody>
      </p:sp>
      <p:sp>
        <p:nvSpPr>
          <p:cNvPr id="6" name="文本框 5"/>
          <p:cNvSpPr txBox="1"/>
          <p:nvPr/>
        </p:nvSpPr>
        <p:spPr>
          <a:xfrm>
            <a:off x="6876415" y="2421255"/>
            <a:ext cx="2267585" cy="1568450"/>
          </a:xfrm>
          <a:prstGeom prst="rect">
            <a:avLst/>
          </a:prstGeom>
          <a:noFill/>
        </p:spPr>
        <p:txBody>
          <a:bodyPr wrap="none" rtlCol="0" anchor="t">
            <a:spAutoFit/>
          </a:bodyPr>
          <a:p>
            <a:pPr algn="l"/>
            <a:r>
              <a:rPr lang="en-US" altLang="zh-CN" sz="2400">
                <a:solidFill>
                  <a:schemeClr val="dk1"/>
                </a:solidFill>
                <a:sym typeface="+mn-ea"/>
              </a:rPr>
              <a:t>one step further </a:t>
            </a:r>
            <a:endParaRPr lang="en-US" altLang="zh-CN" sz="2400">
              <a:solidFill>
                <a:schemeClr val="dk1"/>
              </a:solidFill>
              <a:sym typeface="+mn-ea"/>
            </a:endParaRPr>
          </a:p>
          <a:p>
            <a:pPr algn="l"/>
            <a:r>
              <a:rPr lang="en-US" altLang="zh-CN" sz="2400">
                <a:solidFill>
                  <a:schemeClr val="dk1"/>
                </a:solidFill>
                <a:sym typeface="+mn-ea"/>
              </a:rPr>
              <a:t>to establish a </a:t>
            </a:r>
            <a:endParaRPr lang="en-US" altLang="zh-CN" sz="2400">
              <a:solidFill>
                <a:schemeClr val="dk1"/>
              </a:solidFill>
              <a:sym typeface="+mn-ea"/>
            </a:endParaRPr>
          </a:p>
          <a:p>
            <a:pPr algn="l"/>
            <a:r>
              <a:rPr lang="en-US" altLang="zh-CN" sz="2400">
                <a:solidFill>
                  <a:schemeClr val="dk1"/>
                </a:solidFill>
                <a:sym typeface="+mn-ea"/>
              </a:rPr>
              <a:t>space station </a:t>
            </a:r>
            <a:endParaRPr lang="en-US" altLang="zh-CN" sz="2400">
              <a:solidFill>
                <a:schemeClr val="dk1"/>
              </a:solidFill>
              <a:sym typeface="+mn-ea"/>
            </a:endParaRPr>
          </a:p>
          <a:p>
            <a:pPr algn="l"/>
            <a:r>
              <a:rPr lang="en-US" altLang="zh-CN" sz="2400">
                <a:solidFill>
                  <a:schemeClr val="dk1"/>
                </a:solidFill>
                <a:sym typeface="+mn-ea"/>
              </a:rPr>
              <a:t>in the future</a:t>
            </a:r>
            <a:endParaRPr lang="zh-CN" altLang="en-US"/>
          </a:p>
        </p:txBody>
      </p:sp>
      <p:sp>
        <p:nvSpPr>
          <p:cNvPr id="7" name="文本框 6"/>
          <p:cNvSpPr txBox="1"/>
          <p:nvPr/>
        </p:nvSpPr>
        <p:spPr>
          <a:xfrm>
            <a:off x="6299835" y="4725035"/>
            <a:ext cx="2768600" cy="1568450"/>
          </a:xfrm>
          <a:prstGeom prst="rect">
            <a:avLst/>
          </a:prstGeom>
          <a:noFill/>
        </p:spPr>
        <p:txBody>
          <a:bodyPr wrap="none" rtlCol="0" anchor="t">
            <a:spAutoFit/>
          </a:bodyPr>
          <a:p>
            <a:pPr algn="l"/>
            <a:r>
              <a:rPr lang="en-US" altLang="zh-CN" sz="2400">
                <a:solidFill>
                  <a:schemeClr val="dk1"/>
                </a:solidFill>
                <a:sym typeface="+mn-ea"/>
              </a:rPr>
              <a:t>explore the </a:t>
            </a:r>
            <a:endParaRPr lang="en-US" altLang="zh-CN" sz="2400">
              <a:solidFill>
                <a:schemeClr val="dk1"/>
              </a:solidFill>
              <a:sym typeface="+mn-ea"/>
            </a:endParaRPr>
          </a:p>
          <a:p>
            <a:pPr algn="l"/>
            <a:r>
              <a:rPr lang="en-US" altLang="zh-CN" sz="2400">
                <a:solidFill>
                  <a:schemeClr val="dk1"/>
                </a:solidFill>
                <a:sym typeface="+mn-ea"/>
              </a:rPr>
              <a:t>surface of ...to </a:t>
            </a:r>
            <a:endParaRPr lang="en-US" altLang="zh-CN" sz="2400">
              <a:solidFill>
                <a:schemeClr val="dk1"/>
              </a:solidFill>
              <a:sym typeface="+mn-ea"/>
            </a:endParaRPr>
          </a:p>
          <a:p>
            <a:pPr algn="l"/>
            <a:r>
              <a:rPr lang="en-US" altLang="zh-CN" sz="2400">
                <a:solidFill>
                  <a:schemeClr val="dk1"/>
                </a:solidFill>
                <a:sym typeface="+mn-ea"/>
              </a:rPr>
              <a:t>make </a:t>
            </a:r>
            <a:r>
              <a:rPr lang="en-US" altLang="zh-CN" sz="2400">
                <a:solidFill>
                  <a:srgbClr val="FF0000"/>
                </a:solidFill>
                <a:sym typeface="+mn-ea"/>
              </a:rPr>
              <a:t>measurements</a:t>
            </a:r>
            <a:endParaRPr lang="en-US" altLang="zh-CN" sz="2400">
              <a:solidFill>
                <a:srgbClr val="FF0000"/>
              </a:solidFill>
              <a:sym typeface="+mn-ea"/>
            </a:endParaRPr>
          </a:p>
          <a:p>
            <a:pPr algn="l"/>
            <a:r>
              <a:rPr lang="en-US" altLang="zh-CN" sz="2400">
                <a:solidFill>
                  <a:srgbClr val="FF0000"/>
                </a:solidFill>
                <a:sym typeface="+mn-ea"/>
              </a:rPr>
              <a:t> </a:t>
            </a:r>
            <a:r>
              <a:rPr lang="en-US" altLang="zh-CN" sz="2400">
                <a:solidFill>
                  <a:schemeClr val="dk1"/>
                </a:solidFill>
                <a:sym typeface="+mn-ea"/>
              </a:rPr>
              <a:t>and </a:t>
            </a:r>
            <a:r>
              <a:rPr lang="en-US" altLang="zh-CN" sz="2400">
                <a:solidFill>
                  <a:srgbClr val="FF0000"/>
                </a:solidFill>
                <a:sym typeface="+mn-ea"/>
              </a:rPr>
              <a:t>observations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5" grpId="0"/>
      <p:bldP spid="5" grpId="1"/>
      <p:bldP spid="6" grpId="0"/>
      <p:bldP spid="6" grpId="1"/>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8753" y="836930"/>
            <a:ext cx="8494395" cy="521970"/>
          </a:xfrm>
          <a:prstGeom prst="rect">
            <a:avLst/>
          </a:prstGeom>
          <a:noFill/>
        </p:spPr>
        <p:txBody>
          <a:bodyPr wrap="none" rtlCol="0" anchor="t">
            <a:spAutoFit/>
          </a:bodyPr>
          <a:p>
            <a:pPr algn="ctr"/>
            <a:r>
              <a:rPr lang="en-US" sz="2800" b="1" i="1" dirty="0" smtClean="0">
                <a:solidFill>
                  <a:schemeClr val="tx1"/>
                </a:solidFill>
                <a:latin typeface="Times New Roman" panose="02020603050405020304" charset="0"/>
                <a:cs typeface="Times New Roman" panose="02020603050405020304" charset="0"/>
                <a:sym typeface="+mn-ea"/>
              </a:rPr>
              <a:t>What makes it possible for humans to realize the dream?</a:t>
            </a:r>
            <a:endParaRPr lang="en-US" sz="2800" b="1" i="1" dirty="0" smtClean="0">
              <a:solidFill>
                <a:schemeClr val="tx1"/>
              </a:solidFill>
              <a:latin typeface="Times New Roman" panose="02020603050405020304" charset="0"/>
              <a:cs typeface="Times New Roman" panose="02020603050405020304" charset="0"/>
              <a:sym typeface="+mn-ea"/>
            </a:endParaRPr>
          </a:p>
        </p:txBody>
      </p:sp>
      <p:sp>
        <p:nvSpPr>
          <p:cNvPr id="26" name="矩形 25"/>
          <p:cNvSpPr/>
          <p:nvPr/>
        </p:nvSpPr>
        <p:spPr>
          <a:xfrm>
            <a:off x="251151" y="188743"/>
            <a:ext cx="3449562" cy="46445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050" b="1" i="1" dirty="0" smtClean="0">
                <a:solidFill>
                  <a:schemeClr val="bg1"/>
                </a:solidFill>
                <a:latin typeface="Times New Roman" panose="02020603050405020304" charset="0"/>
                <a:cs typeface="Times New Roman" panose="02020603050405020304" charset="0"/>
              </a:rPr>
              <a:t>Further thinking</a:t>
            </a:r>
            <a:endParaRPr lang="en-US" sz="3050" b="1" i="1" dirty="0" smtClean="0">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107950" y="2014855"/>
            <a:ext cx="9183370" cy="1445260"/>
          </a:xfrm>
          <a:prstGeom prst="rect">
            <a:avLst/>
          </a:prstGeom>
          <a:noFill/>
          <a:ln>
            <a:solidFill>
              <a:schemeClr val="accent1"/>
            </a:solidFill>
          </a:ln>
        </p:spPr>
        <p:txBody>
          <a:bodyPr wrap="square" rtlCol="0">
            <a:spAutoFit/>
          </a:bodyPr>
          <a:lstStyle/>
          <a:p>
            <a:pPr algn="just"/>
            <a:r>
              <a:rPr lang="en-US" altLang="zh-CN" sz="3200" b="1" dirty="0" smtClean="0">
                <a:latin typeface="Times New Roman" panose="02020603050405020304" charset="0"/>
                <a:cs typeface="Times New Roman" panose="02020603050405020304" charset="0"/>
              </a:rPr>
              <a:t>   </a:t>
            </a:r>
            <a:r>
              <a:rPr lang="en-US" altLang="zh-CN" sz="2800" b="1" dirty="0" smtClean="0">
                <a:latin typeface="Times New Roman" panose="02020603050405020304" charset="0"/>
                <a:cs typeface="Times New Roman" panose="02020603050405020304" charset="0"/>
              </a:rPr>
              <a:t> </a:t>
            </a:r>
            <a:r>
              <a:rPr lang="en-US" altLang="zh-CN" sz="2800" b="1" dirty="0" smtClean="0">
                <a:solidFill>
                  <a:srgbClr val="0000FF"/>
                </a:solidFill>
                <a:latin typeface="Times New Roman" panose="02020603050405020304" charset="0"/>
                <a:cs typeface="Times New Roman" panose="02020603050405020304" charset="0"/>
              </a:rPr>
              <a:t>Firstly</a:t>
            </a:r>
            <a:r>
              <a:rPr lang="en-US" altLang="zh-CN" sz="2800" b="1" dirty="0" smtClean="0">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it is</a:t>
            </a:r>
            <a:r>
              <a:rPr lang="en-US" altLang="zh-CN" sz="2800" b="1" dirty="0" smtClean="0">
                <a:latin typeface="Times New Roman" panose="02020603050405020304" charset="0"/>
                <a:cs typeface="Times New Roman" panose="02020603050405020304" charset="0"/>
              </a:rPr>
              <a:t>_______</a:t>
            </a:r>
            <a:r>
              <a:rPr lang="en-US" altLang="zh-CN" sz="2800" b="1" dirty="0" smtClean="0">
                <a:solidFill>
                  <a:srgbClr val="FF0000"/>
                </a:solidFill>
                <a:latin typeface="Times New Roman" panose="02020603050405020304" charset="0"/>
                <a:cs typeface="Times New Roman" panose="02020603050405020304" charset="0"/>
              </a:rPr>
              <a:t>that</a:t>
            </a:r>
            <a:r>
              <a:rPr lang="en-US" altLang="zh-CN" sz="2800" b="1" dirty="0" smtClean="0">
                <a:latin typeface="Times New Roman" panose="02020603050405020304" charset="0"/>
                <a:cs typeface="Times New Roman" panose="02020603050405020304" charset="0"/>
              </a:rPr>
              <a:t> contributes to our space</a:t>
            </a:r>
            <a:endParaRPr lang="en-US" altLang="zh-CN" sz="2800" b="1" dirty="0" smtClean="0">
              <a:latin typeface="Times New Roman" panose="02020603050405020304" charset="0"/>
              <a:cs typeface="Times New Roman" panose="02020603050405020304" charset="0"/>
            </a:endParaRPr>
          </a:p>
          <a:p>
            <a:pPr algn="just"/>
            <a:r>
              <a:rPr lang="en-US" altLang="zh-CN" sz="2800" b="1" dirty="0" smtClean="0">
                <a:latin typeface="Times New Roman" panose="02020603050405020304" charset="0"/>
                <a:cs typeface="Times New Roman" panose="02020603050405020304" charset="0"/>
              </a:rPr>
              <a:t> dream. </a:t>
            </a:r>
            <a:r>
              <a:rPr lang="en-US" altLang="zh-CN" sz="2800" b="1" dirty="0" smtClean="0">
                <a:solidFill>
                  <a:srgbClr val="0000FF"/>
                </a:solidFill>
                <a:latin typeface="Times New Roman" panose="02020603050405020304" charset="0"/>
                <a:cs typeface="Times New Roman" panose="02020603050405020304" charset="0"/>
              </a:rPr>
              <a:t>Moreover</a:t>
            </a:r>
            <a:r>
              <a:rPr lang="en-US" altLang="zh-CN" sz="2800" b="1" dirty="0" smtClean="0">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what greatly matters</a:t>
            </a:r>
            <a:r>
              <a:rPr lang="en-US" altLang="zh-CN" sz="2800" b="1" dirty="0" smtClean="0">
                <a:latin typeface="Times New Roman" panose="02020603050405020304" charset="0"/>
                <a:cs typeface="Times New Roman" panose="02020603050405020304" charset="0"/>
              </a:rPr>
              <a:t> is ________. </a:t>
            </a:r>
            <a:endParaRPr lang="en-US" altLang="zh-CN" sz="2800" b="1" dirty="0" smtClean="0">
              <a:latin typeface="Times New Roman" panose="02020603050405020304" charset="0"/>
              <a:cs typeface="Times New Roman" panose="02020603050405020304" charset="0"/>
            </a:endParaRPr>
          </a:p>
          <a:p>
            <a:pPr algn="just"/>
            <a:r>
              <a:rPr lang="en-US" altLang="zh-CN" sz="2800" b="1" dirty="0" smtClean="0">
                <a:solidFill>
                  <a:srgbClr val="0000FF"/>
                </a:solidFill>
                <a:latin typeface="Times New Roman" panose="02020603050405020304" charset="0"/>
                <a:cs typeface="Times New Roman" panose="02020603050405020304" charset="0"/>
              </a:rPr>
              <a:t>Besides</a:t>
            </a:r>
            <a:r>
              <a:rPr lang="en-US" altLang="zh-CN" sz="2800" b="1" dirty="0" smtClean="0">
                <a:latin typeface="Times New Roman" panose="02020603050405020304" charset="0"/>
                <a:cs typeface="Times New Roman" panose="02020603050405020304" charset="0"/>
              </a:rPr>
              <a:t>, _________ </a:t>
            </a:r>
            <a:r>
              <a:rPr lang="en-US" altLang="zh-CN" sz="2800" b="1" dirty="0" smtClean="0">
                <a:solidFill>
                  <a:srgbClr val="FF0000"/>
                </a:solidFill>
                <a:latin typeface="Times New Roman" panose="02020603050405020304" charset="0"/>
                <a:cs typeface="Times New Roman" panose="02020603050405020304" charset="0"/>
              </a:rPr>
              <a:t>enables us to</a:t>
            </a:r>
            <a:r>
              <a:rPr lang="en-US" altLang="zh-CN" sz="2800" b="1" dirty="0" smtClean="0">
                <a:latin typeface="Times New Roman" panose="02020603050405020304" charset="0"/>
                <a:cs typeface="Times New Roman" panose="02020603050405020304" charset="0"/>
              </a:rPr>
              <a:t> realize the dream.</a:t>
            </a:r>
            <a:endParaRPr lang="zh-CN" altLang="en-US" sz="28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燕尾形箭头 1"/>
          <p:cNvSpPr/>
          <p:nvPr/>
        </p:nvSpPr>
        <p:spPr>
          <a:xfrm>
            <a:off x="65405" y="1694815"/>
            <a:ext cx="5742305" cy="5186680"/>
          </a:xfrm>
          <a:prstGeom prst="notch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600">
              <a:solidFill>
                <a:srgbClr val="FF0000"/>
              </a:solidFill>
            </a:endParaRPr>
          </a:p>
          <a:p>
            <a:pPr algn="l"/>
            <a:r>
              <a:rPr lang="en-US" altLang="zh-CN" sz="3600">
                <a:solidFill>
                  <a:srgbClr val="FF0000"/>
                </a:solidFill>
              </a:rPr>
              <a:t>s</a:t>
            </a:r>
            <a:r>
              <a:rPr lang="en-US" altLang="zh-CN" sz="3600">
                <a:solidFill>
                  <a:schemeClr val="tx1"/>
                </a:solidFill>
              </a:rPr>
              <a:t>tudy</a:t>
            </a:r>
            <a:endParaRPr lang="en-US" altLang="zh-CN" sz="3600">
              <a:solidFill>
                <a:schemeClr val="tx1"/>
              </a:solidFill>
            </a:endParaRPr>
          </a:p>
          <a:p>
            <a:pPr algn="l"/>
            <a:r>
              <a:rPr lang="en-US" altLang="zh-CN" sz="3600">
                <a:solidFill>
                  <a:srgbClr val="FF0000"/>
                </a:solidFill>
              </a:rPr>
              <a:t>p</a:t>
            </a:r>
            <a:r>
              <a:rPr lang="en-US" altLang="zh-CN" sz="3600">
                <a:solidFill>
                  <a:schemeClr val="tx1"/>
                </a:solidFill>
              </a:rPr>
              <a:t>ersevere(</a:t>
            </a:r>
            <a:r>
              <a:rPr lang="zh-CN" altLang="en-US" sz="3600">
                <a:solidFill>
                  <a:schemeClr val="tx1"/>
                </a:solidFill>
              </a:rPr>
              <a:t>坚持</a:t>
            </a:r>
            <a:r>
              <a:rPr lang="en-US" altLang="zh-CN" sz="3600">
                <a:solidFill>
                  <a:schemeClr val="tx1"/>
                </a:solidFill>
              </a:rPr>
              <a:t>)</a:t>
            </a:r>
            <a:endParaRPr lang="en-US" altLang="zh-CN" sz="3600">
              <a:solidFill>
                <a:schemeClr val="tx1"/>
              </a:solidFill>
            </a:endParaRPr>
          </a:p>
          <a:p>
            <a:pPr algn="l"/>
            <a:r>
              <a:rPr lang="en-US" altLang="zh-CN" sz="3600">
                <a:solidFill>
                  <a:srgbClr val="FF0000"/>
                </a:solidFill>
              </a:rPr>
              <a:t>a</a:t>
            </a:r>
            <a:r>
              <a:rPr lang="en-US" altLang="zh-CN" sz="3600">
                <a:solidFill>
                  <a:schemeClr val="tx1"/>
                </a:solidFill>
              </a:rPr>
              <a:t>nticipate</a:t>
            </a:r>
            <a:r>
              <a:rPr lang="en-US" altLang="zh-CN" sz="3600">
                <a:solidFill>
                  <a:schemeClr val="tx1"/>
                </a:solidFill>
                <a:sym typeface="+mn-ea"/>
              </a:rPr>
              <a:t>(</a:t>
            </a:r>
            <a:r>
              <a:rPr lang="zh-CN" altLang="en-US" sz="3600">
                <a:solidFill>
                  <a:schemeClr val="tx1"/>
                </a:solidFill>
                <a:sym typeface="+mn-ea"/>
              </a:rPr>
              <a:t>期待</a:t>
            </a:r>
            <a:r>
              <a:rPr lang="en-US" altLang="zh-CN" sz="3600">
                <a:solidFill>
                  <a:schemeClr val="tx1"/>
                </a:solidFill>
                <a:sym typeface="+mn-ea"/>
              </a:rPr>
              <a:t>)</a:t>
            </a:r>
            <a:endParaRPr lang="en-US" altLang="zh-CN" sz="3600">
              <a:solidFill>
                <a:schemeClr val="tx1"/>
              </a:solidFill>
            </a:endParaRPr>
          </a:p>
          <a:p>
            <a:pPr algn="l"/>
            <a:r>
              <a:rPr lang="en-US" altLang="zh-CN" sz="3600">
                <a:solidFill>
                  <a:srgbClr val="FF0000"/>
                </a:solidFill>
              </a:rPr>
              <a:t>c</a:t>
            </a:r>
            <a:r>
              <a:rPr lang="en-US" altLang="zh-CN" sz="3600">
                <a:solidFill>
                  <a:schemeClr val="tx1"/>
                </a:solidFill>
              </a:rPr>
              <a:t>ost</a:t>
            </a:r>
            <a:endParaRPr lang="en-US" altLang="zh-CN" sz="3600">
              <a:solidFill>
                <a:schemeClr val="tx1"/>
              </a:solidFill>
            </a:endParaRPr>
          </a:p>
          <a:p>
            <a:pPr algn="l"/>
            <a:r>
              <a:rPr lang="en-US" altLang="zh-CN" sz="3600">
                <a:solidFill>
                  <a:srgbClr val="FF0000"/>
                </a:solidFill>
              </a:rPr>
              <a:t>e</a:t>
            </a:r>
            <a:r>
              <a:rPr lang="en-US" altLang="zh-CN" sz="3600">
                <a:solidFill>
                  <a:schemeClr val="tx1"/>
                </a:solidFill>
              </a:rPr>
              <a:t>xplore</a:t>
            </a:r>
            <a:endParaRPr lang="en-US" altLang="zh-CN" sz="3600">
              <a:solidFill>
                <a:schemeClr val="tx1"/>
              </a:solidFill>
            </a:endParaRPr>
          </a:p>
          <a:p>
            <a:pPr algn="ctr"/>
            <a:endParaRPr lang="en-US" altLang="zh-CN" sz="3600">
              <a:solidFill>
                <a:schemeClr val="tx1"/>
              </a:solidFill>
            </a:endParaRPr>
          </a:p>
        </p:txBody>
      </p:sp>
      <p:sp>
        <p:nvSpPr>
          <p:cNvPr id="20" name="TextBox 19"/>
          <p:cNvSpPr txBox="1"/>
          <p:nvPr/>
        </p:nvSpPr>
        <p:spPr>
          <a:xfrm>
            <a:off x="6228080" y="3789045"/>
            <a:ext cx="2652395" cy="768350"/>
          </a:xfrm>
          <a:prstGeom prst="rect">
            <a:avLst/>
          </a:prstGeom>
          <a:solidFill>
            <a:srgbClr val="0432FA"/>
          </a:solidFill>
          <a:ln>
            <a:solidFill>
              <a:schemeClr val="tx1"/>
            </a:solidFill>
          </a:ln>
        </p:spPr>
        <p:txBody>
          <a:bodyPr wrap="square" rtlCol="0">
            <a:spAutoFit/>
          </a:bodyPr>
          <a:p>
            <a:r>
              <a:rPr lang="en-US" altLang="zh-CN" sz="2400" b="1" dirty="0" smtClean="0">
                <a:solidFill>
                  <a:srgbClr val="0033CC"/>
                </a:solidFill>
              </a:rPr>
              <a:t>    </a:t>
            </a:r>
            <a:r>
              <a:rPr lang="en-US" altLang="zh-CN" sz="2400" b="1" dirty="0" smtClean="0">
                <a:solidFill>
                  <a:srgbClr val="FF0000"/>
                </a:solidFill>
              </a:rPr>
              <a:t>    </a:t>
            </a:r>
            <a:r>
              <a:rPr lang="en-US" altLang="zh-CN" sz="4400" b="1" dirty="0" smtClean="0">
                <a:solidFill>
                  <a:srgbClr val="FF0000"/>
                </a:solidFill>
              </a:rPr>
              <a:t>space</a:t>
            </a:r>
            <a:endParaRPr lang="en-US" altLang="zh-CN" sz="4400" b="1" dirty="0" smtClean="0">
              <a:solidFill>
                <a:srgbClr val="FF0000"/>
              </a:solidFill>
            </a:endParaRPr>
          </a:p>
        </p:txBody>
      </p:sp>
      <p:pic>
        <p:nvPicPr>
          <p:cNvPr id="4" name="图片 3"/>
          <p:cNvPicPr>
            <a:picLocks noChangeAspect="1"/>
          </p:cNvPicPr>
          <p:nvPr/>
        </p:nvPicPr>
        <p:blipFill>
          <a:blip r:embed="rId1"/>
          <a:stretch>
            <a:fillRect/>
          </a:stretch>
        </p:blipFill>
        <p:spPr>
          <a:xfrm>
            <a:off x="0" y="44450"/>
            <a:ext cx="8986520" cy="1683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2" y="692553"/>
            <a:ext cx="9197757" cy="937260"/>
          </a:xfrm>
          <a:prstGeom prst="rect">
            <a:avLst/>
          </a:prstGeom>
          <a:noFill/>
        </p:spPr>
        <p:txBody>
          <a:bodyPr wrap="square" rtlCol="0">
            <a:spAutoFit/>
          </a:bodyPr>
          <a:lstStyle/>
          <a:p>
            <a:pPr algn="just" fontAlgn="auto">
              <a:lnSpc>
                <a:spcPts val="2200"/>
              </a:lnSpc>
            </a:pPr>
            <a:r>
              <a:rPr lang="en-US" altLang="zh-CN" sz="2800" b="1" i="1" dirty="0" smtClean="0">
                <a:latin typeface="Times New Roman" panose="02020603050405020304" charset="0"/>
                <a:cs typeface="Times New Roman" panose="02020603050405020304" charset="0"/>
              </a:rPr>
              <a:t>Search online  for information about China’s achievements in space exploration,  Organize the information into a table like the one below.</a:t>
            </a:r>
            <a:endParaRPr lang="zh-CN" altLang="en-US" sz="2800" b="1" i="1" dirty="0">
              <a:latin typeface="Times New Roman" panose="02020603050405020304" charset="0"/>
              <a:cs typeface="Times New Roman" panose="02020603050405020304" charset="0"/>
            </a:endParaRPr>
          </a:p>
        </p:txBody>
      </p:sp>
      <p:sp>
        <p:nvSpPr>
          <p:cNvPr id="4" name="矩形 3"/>
          <p:cNvSpPr/>
          <p:nvPr/>
        </p:nvSpPr>
        <p:spPr>
          <a:xfrm>
            <a:off x="-108461" y="178"/>
            <a:ext cx="3545249" cy="793750"/>
          </a:xfrm>
          <a:prstGeom prst="rect">
            <a:avLst/>
          </a:prstGeom>
          <a:noFill/>
          <a:ln>
            <a:noFill/>
          </a:ln>
        </p:spPr>
        <p:txBody>
          <a:bodyPr wrap="square" rtlCol="0" anchor="t">
            <a:spAutoFit/>
          </a:bodyPr>
          <a:lstStyle/>
          <a:p>
            <a:pPr algn="ctr"/>
            <a:r>
              <a:rPr lang="en-US" altLang="zh-CN" sz="4570" b="1">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Homework</a:t>
            </a:r>
            <a:endParaRPr lang="en-US" altLang="zh-CN" sz="4570" b="1">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表格 4"/>
          <p:cNvGraphicFramePr/>
          <p:nvPr/>
        </p:nvGraphicFramePr>
        <p:xfrm>
          <a:off x="539750" y="2132965"/>
          <a:ext cx="6974840" cy="5486400"/>
        </p:xfrm>
        <a:graphic>
          <a:graphicData uri="http://schemas.openxmlformats.org/drawingml/2006/table">
            <a:tbl>
              <a:tblPr firstRow="1" bandRow="1">
                <a:tableStyleId>{5C22544A-7EE6-4342-B048-85BDC9FD1C3A}</a:tableStyleId>
              </a:tblPr>
              <a:tblGrid>
                <a:gridCol w="1743710"/>
                <a:gridCol w="1743710"/>
                <a:gridCol w="1743710"/>
                <a:gridCol w="1743710"/>
              </a:tblGrid>
              <a:tr h="365760">
                <a:tc>
                  <a:txBody>
                    <a:bodyPr/>
                    <a:p>
                      <a:pPr>
                        <a:buNone/>
                      </a:pPr>
                      <a:r>
                        <a:rPr lang="en-US" altLang="zh-CN"/>
                        <a:t>Spacecraft</a:t>
                      </a:r>
                      <a:endParaRPr lang="en-US" altLang="zh-CN"/>
                    </a:p>
                  </a:txBody>
                  <a:tcPr/>
                </a:tc>
                <a:tc>
                  <a:txBody>
                    <a:bodyPr/>
                    <a:p>
                      <a:pPr>
                        <a:buNone/>
                      </a:pPr>
                      <a:r>
                        <a:rPr lang="en-US" altLang="zh-CN"/>
                        <a:t>time</a:t>
                      </a:r>
                      <a:endParaRPr lang="en-US" altLang="zh-CN"/>
                    </a:p>
                  </a:txBody>
                  <a:tcPr/>
                </a:tc>
                <a:tc>
                  <a:txBody>
                    <a:bodyPr/>
                    <a:p>
                      <a:pPr>
                        <a:buNone/>
                      </a:pPr>
                      <a:r>
                        <a:rPr lang="en-US" altLang="zh-CN"/>
                        <a:t>astronaunts</a:t>
                      </a:r>
                      <a:endParaRPr lang="en-US" altLang="zh-CN"/>
                    </a:p>
                  </a:txBody>
                  <a:tcPr/>
                </a:tc>
                <a:tc>
                  <a:txBody>
                    <a:bodyPr/>
                    <a:p>
                      <a:pPr>
                        <a:buNone/>
                      </a:pPr>
                      <a:r>
                        <a:rPr lang="en-US" altLang="zh-CN"/>
                        <a:t>Mission</a:t>
                      </a:r>
                      <a:endParaRPr lang="en-US" altLang="zh-CN"/>
                    </a:p>
                  </a:txBody>
                  <a:tcPr/>
                </a:tc>
              </a:tr>
              <a:tr h="365760">
                <a:tc>
                  <a:txBody>
                    <a:bodyPr/>
                    <a:p>
                      <a:pPr>
                        <a:buNone/>
                      </a:pPr>
                      <a:r>
                        <a:rPr lang="en-US" altLang="zh-CN"/>
                        <a:t>Shenzhou1</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57505">
                <a:tc>
                  <a:txBody>
                    <a:bodyPr/>
                    <a:p>
                      <a:pPr>
                        <a:buNone/>
                      </a:pPr>
                      <a:r>
                        <a:rPr lang="en-US" altLang="zh-CN"/>
                        <a:t>shenzhou2</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shenzhou4</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shenzhou8</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shenzhou9</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shenzhou10</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shenzhou11</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shenzhou12</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r h="365760">
                <a:tc>
                  <a:txBody>
                    <a:bodyPr/>
                    <a:p>
                      <a:pPr>
                        <a:buNone/>
                      </a:pPr>
                      <a:r>
                        <a:rPr lang="en-US" altLang="zh-CN"/>
                        <a:t>shenzhou13</a:t>
                      </a:r>
                      <a:endParaRPr lang="en-US" altLang="zh-CN"/>
                    </a:p>
                  </a:txBody>
                  <a:tcPr/>
                </a:tc>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hank"/>
          <p:cNvPicPr>
            <a:picLocks noChangeAspect="1"/>
          </p:cNvPicPr>
          <p:nvPr/>
        </p:nvPicPr>
        <p:blipFill>
          <a:blip r:embed="rId1"/>
          <a:stretch>
            <a:fillRect/>
          </a:stretch>
        </p:blipFill>
        <p:spPr>
          <a:xfrm>
            <a:off x="-19890" y="468623"/>
            <a:ext cx="9183780" cy="5862696"/>
          </a:xfrm>
          <a:prstGeom prst="rect">
            <a:avLst/>
          </a:prstGeom>
        </p:spPr>
      </p:pic>
      <p:sp>
        <p:nvSpPr>
          <p:cNvPr id="4" name="文本框 3"/>
          <p:cNvSpPr txBox="1"/>
          <p:nvPr/>
        </p:nvSpPr>
        <p:spPr>
          <a:xfrm>
            <a:off x="916013" y="930930"/>
            <a:ext cx="7496360" cy="1589405"/>
          </a:xfrm>
          <a:prstGeom prst="rect">
            <a:avLst/>
          </a:prstGeom>
          <a:noFill/>
        </p:spPr>
        <p:txBody>
          <a:bodyPr wrap="square" rtlCol="0">
            <a:spAutoFit/>
          </a:bodyPr>
          <a:lstStyle/>
          <a:p>
            <a:pPr algn="ctr"/>
            <a:r>
              <a:rPr lang="en-US" altLang="zh-CN" sz="9735">
                <a:solidFill>
                  <a:schemeClr val="bg1"/>
                </a:solidFill>
                <a:latin typeface="Segoe Print" panose="02000600000000000000" charset="0"/>
                <a:cs typeface="Segoe Print" panose="02000600000000000000" charset="0"/>
              </a:rPr>
              <a:t>Thank you!</a:t>
            </a:r>
            <a:endParaRPr lang="en-US" altLang="zh-CN" sz="9735">
              <a:solidFill>
                <a:schemeClr val="bg1"/>
              </a:solidFill>
              <a:latin typeface="Segoe Print" panose="02000600000000000000" charset="0"/>
              <a:cs typeface="Segoe Print" panose="0200060000000000000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p:nvPr/>
        </p:nvSpPr>
        <p:spPr>
          <a:xfrm>
            <a:off x="107241" y="44851"/>
            <a:ext cx="1993900" cy="521970"/>
          </a:xfrm>
          <a:prstGeom prst="rect">
            <a:avLst/>
          </a:prstGeom>
          <a:solidFill>
            <a:schemeClr val="tx2">
              <a:lumMod val="60000"/>
              <a:lumOff val="40000"/>
            </a:schemeClr>
          </a:solidFill>
          <a:ln>
            <a:solidFill>
              <a:schemeClr val="tx1"/>
            </a:solidFill>
          </a:ln>
        </p:spPr>
        <p:txBody>
          <a:bodyPr wrap="none" rtlCol="0">
            <a:spAutoFit/>
          </a:bodyPr>
          <a:p>
            <a:r>
              <a:rPr lang="en-US" sz="2800" b="1" dirty="0" smtClean="0"/>
              <a:t>Warming up</a:t>
            </a:r>
            <a:endParaRPr lang="en-US" sz="2800" b="1" dirty="0"/>
          </a:p>
        </p:txBody>
      </p:sp>
      <p:sp>
        <p:nvSpPr>
          <p:cNvPr id="2" name="TextBox 11"/>
          <p:cNvSpPr txBox="1"/>
          <p:nvPr/>
        </p:nvSpPr>
        <p:spPr>
          <a:xfrm>
            <a:off x="755650" y="836930"/>
            <a:ext cx="7721600" cy="521970"/>
          </a:xfrm>
          <a:prstGeom prst="rect">
            <a:avLst/>
          </a:prstGeom>
          <a:solidFill>
            <a:schemeClr val="bg1"/>
          </a:solidFill>
          <a:ln>
            <a:solidFill>
              <a:schemeClr val="tx1"/>
            </a:solidFill>
          </a:ln>
        </p:spPr>
        <p:txBody>
          <a:bodyPr wrap="square" rtlCol="0">
            <a:spAutoFit/>
          </a:bodyPr>
          <a:lstStyle/>
          <a:p>
            <a:r>
              <a:rPr lang="en-US" sz="2800" b="1" dirty="0" smtClean="0"/>
              <a:t>What do you know about the </a:t>
            </a:r>
            <a:r>
              <a:rPr lang="en-US" sz="2800" b="1" dirty="0" smtClean="0">
                <a:solidFill>
                  <a:srgbClr val="FF0000"/>
                </a:solidFill>
              </a:rPr>
              <a:t>astronaut</a:t>
            </a:r>
            <a:r>
              <a:rPr lang="en-US" sz="2800" b="1" dirty="0" smtClean="0"/>
              <a:t>s?</a:t>
            </a:r>
            <a:endParaRPr lang="en-US" sz="2800" b="1" dirty="0"/>
          </a:p>
        </p:txBody>
      </p:sp>
      <p:pic>
        <p:nvPicPr>
          <p:cNvPr id="3" name="图片 2"/>
          <p:cNvPicPr>
            <a:picLocks noChangeAspect="1"/>
          </p:cNvPicPr>
          <p:nvPr/>
        </p:nvPicPr>
        <p:blipFill>
          <a:blip r:embed="rId1"/>
          <a:stretch>
            <a:fillRect/>
          </a:stretch>
        </p:blipFill>
        <p:spPr>
          <a:xfrm>
            <a:off x="251460" y="1485265"/>
            <a:ext cx="2232660" cy="1875790"/>
          </a:xfrm>
          <a:prstGeom prst="rect">
            <a:avLst/>
          </a:prstGeom>
        </p:spPr>
      </p:pic>
      <p:pic>
        <p:nvPicPr>
          <p:cNvPr id="7" name="图片 6"/>
          <p:cNvPicPr>
            <a:picLocks noChangeAspect="1"/>
          </p:cNvPicPr>
          <p:nvPr/>
        </p:nvPicPr>
        <p:blipFill>
          <a:blip r:embed="rId2"/>
          <a:stretch>
            <a:fillRect/>
          </a:stretch>
        </p:blipFill>
        <p:spPr>
          <a:xfrm>
            <a:off x="2771526" y="1485279"/>
            <a:ext cx="1947306" cy="1963517"/>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035" y="1485265"/>
            <a:ext cx="2178685" cy="2195195"/>
          </a:xfrm>
          <a:prstGeom prst="rect">
            <a:avLst/>
          </a:prstGeom>
        </p:spPr>
      </p:pic>
      <p:pic>
        <p:nvPicPr>
          <p:cNvPr id="19" name="图片 18"/>
          <p:cNvPicPr>
            <a:picLocks noChangeAspect="1"/>
          </p:cNvPicPr>
          <p:nvPr/>
        </p:nvPicPr>
        <p:blipFill>
          <a:blip r:embed="rId4"/>
          <a:stretch>
            <a:fillRect/>
          </a:stretch>
        </p:blipFill>
        <p:spPr>
          <a:xfrm>
            <a:off x="211455" y="4186555"/>
            <a:ext cx="2312670" cy="2167255"/>
          </a:xfrm>
          <a:prstGeom prst="rect">
            <a:avLst/>
          </a:prstGeom>
        </p:spPr>
      </p:pic>
      <p:pic>
        <p:nvPicPr>
          <p:cNvPr id="9" name="图片 8"/>
          <p:cNvPicPr>
            <a:picLocks noChangeAspect="1"/>
          </p:cNvPicPr>
          <p:nvPr/>
        </p:nvPicPr>
        <p:blipFill>
          <a:blip r:embed="rId5"/>
          <a:stretch>
            <a:fillRect/>
          </a:stretch>
        </p:blipFill>
        <p:spPr>
          <a:xfrm>
            <a:off x="2699385" y="4293235"/>
            <a:ext cx="2689225" cy="1953260"/>
          </a:xfrm>
          <a:prstGeom prst="rect">
            <a:avLst/>
          </a:prstGeom>
        </p:spPr>
      </p:pic>
      <p:pic>
        <p:nvPicPr>
          <p:cNvPr id="10" name="图片 9"/>
          <p:cNvPicPr>
            <a:picLocks noChangeAspect="1"/>
          </p:cNvPicPr>
          <p:nvPr/>
        </p:nvPicPr>
        <p:blipFill>
          <a:blip r:embed="rId6"/>
          <a:stretch>
            <a:fillRect/>
          </a:stretch>
        </p:blipFill>
        <p:spPr>
          <a:xfrm>
            <a:off x="6012180" y="3933190"/>
            <a:ext cx="2465705" cy="2465705"/>
          </a:xfrm>
          <a:prstGeom prst="rect">
            <a:avLst/>
          </a:prstGeom>
        </p:spPr>
      </p:pic>
      <p:sp>
        <p:nvSpPr>
          <p:cNvPr id="11" name="文本框 10"/>
          <p:cNvSpPr txBox="1"/>
          <p:nvPr/>
        </p:nvSpPr>
        <p:spPr>
          <a:xfrm>
            <a:off x="5691505" y="6381750"/>
            <a:ext cx="3107055" cy="460375"/>
          </a:xfrm>
          <a:prstGeom prst="rect">
            <a:avLst/>
          </a:prstGeom>
          <a:noFill/>
        </p:spPr>
        <p:txBody>
          <a:bodyPr wrap="square" rtlCol="0">
            <a:spAutoFit/>
          </a:bodyPr>
          <a:p>
            <a:r>
              <a:rPr lang="en-US" altLang="zh-CN" sz="2400">
                <a:solidFill>
                  <a:srgbClr val="FF0000"/>
                </a:solidFill>
              </a:rPr>
              <a:t>Yuri Gagarin   the USSR</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1" animBg="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八大行星"/>
          <p:cNvPicPr>
            <a:picLocks noChangeAspect="1"/>
          </p:cNvPicPr>
          <p:nvPr/>
        </p:nvPicPr>
        <p:blipFill>
          <a:blip r:embed="rId1" cstate="print"/>
          <a:stretch>
            <a:fillRect/>
          </a:stretch>
        </p:blipFill>
        <p:spPr>
          <a:xfrm>
            <a:off x="395605" y="188595"/>
            <a:ext cx="3740785" cy="2724150"/>
          </a:xfrm>
          <a:prstGeom prst="rect">
            <a:avLst/>
          </a:prstGeom>
        </p:spPr>
      </p:pic>
      <p:pic>
        <p:nvPicPr>
          <p:cNvPr id="5" name="图片 4"/>
          <p:cNvPicPr>
            <a:picLocks noChangeAspect="1"/>
          </p:cNvPicPr>
          <p:nvPr/>
        </p:nvPicPr>
        <p:blipFill>
          <a:blip r:embed="rId2"/>
          <a:stretch>
            <a:fillRect/>
          </a:stretch>
        </p:blipFill>
        <p:spPr>
          <a:xfrm>
            <a:off x="4859655" y="0"/>
            <a:ext cx="2950845" cy="2950845"/>
          </a:xfrm>
          <a:prstGeom prst="rect">
            <a:avLst/>
          </a:prstGeom>
        </p:spPr>
      </p:pic>
      <p:sp>
        <p:nvSpPr>
          <p:cNvPr id="4" name="TextBox 11"/>
          <p:cNvSpPr txBox="1"/>
          <p:nvPr/>
        </p:nvSpPr>
        <p:spPr>
          <a:xfrm>
            <a:off x="323215" y="3717290"/>
            <a:ext cx="3863340" cy="521970"/>
          </a:xfrm>
          <a:prstGeom prst="rect">
            <a:avLst/>
          </a:prstGeom>
          <a:solidFill>
            <a:schemeClr val="bg1"/>
          </a:solidFill>
          <a:ln>
            <a:solidFill>
              <a:schemeClr val="tx1"/>
            </a:solidFill>
          </a:ln>
        </p:spPr>
        <p:txBody>
          <a:bodyPr wrap="square" rtlCol="0">
            <a:spAutoFit/>
          </a:bodyPr>
          <a:p>
            <a:r>
              <a:rPr lang="en-US" sz="2800" b="1" dirty="0">
                <a:solidFill>
                  <a:srgbClr val="FF0000"/>
                </a:solidFill>
              </a:rPr>
              <a:t>orbit</a:t>
            </a:r>
            <a:r>
              <a:rPr lang="en-US" sz="2800" b="1" dirty="0"/>
              <a:t> around</a:t>
            </a:r>
            <a:endParaRPr lang="en-US" sz="2800" b="1" dirty="0"/>
          </a:p>
        </p:txBody>
      </p:sp>
      <p:sp>
        <p:nvSpPr>
          <p:cNvPr id="6" name="TextBox 11"/>
          <p:cNvSpPr txBox="1"/>
          <p:nvPr/>
        </p:nvSpPr>
        <p:spPr>
          <a:xfrm>
            <a:off x="4932045" y="3717290"/>
            <a:ext cx="3863340" cy="521970"/>
          </a:xfrm>
          <a:prstGeom prst="rect">
            <a:avLst/>
          </a:prstGeom>
          <a:solidFill>
            <a:schemeClr val="bg1"/>
          </a:solidFill>
          <a:ln>
            <a:solidFill>
              <a:schemeClr val="tx1"/>
            </a:solidFill>
          </a:ln>
        </p:spPr>
        <p:txBody>
          <a:bodyPr wrap="square" rtlCol="0">
            <a:spAutoFit/>
          </a:bodyPr>
          <a:p>
            <a:r>
              <a:rPr lang="en-US" sz="2800" b="1" dirty="0">
                <a:solidFill>
                  <a:srgbClr val="FF0000"/>
                </a:solidFill>
              </a:rPr>
              <a:t>dock </a:t>
            </a:r>
            <a:r>
              <a:rPr lang="en-US" sz="2800" b="1" dirty="0">
                <a:solidFill>
                  <a:schemeClr val="tx1"/>
                </a:solidFill>
              </a:rPr>
              <a:t>with</a:t>
            </a:r>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课文图片2.jpg"/>
          <p:cNvPicPr>
            <a:picLocks noChangeAspect="1"/>
          </p:cNvPicPr>
          <p:nvPr/>
        </p:nvPicPr>
        <p:blipFill>
          <a:blip r:embed="rId1" cstate="print"/>
          <a:stretch>
            <a:fillRect/>
          </a:stretch>
        </p:blipFill>
        <p:spPr>
          <a:xfrm>
            <a:off x="35560" y="4030345"/>
            <a:ext cx="6101080" cy="2828925"/>
          </a:xfrm>
          <a:prstGeom prst="rect">
            <a:avLst/>
          </a:prstGeom>
        </p:spPr>
      </p:pic>
      <p:pic>
        <p:nvPicPr>
          <p:cNvPr id="4" name="图片 3" descr="课文图片1.jpg"/>
          <p:cNvPicPr>
            <a:picLocks noChangeAspect="1"/>
          </p:cNvPicPr>
          <p:nvPr/>
        </p:nvPicPr>
        <p:blipFill>
          <a:blip r:embed="rId2" cstate="print"/>
          <a:stretch>
            <a:fillRect/>
          </a:stretch>
        </p:blipFill>
        <p:spPr>
          <a:xfrm>
            <a:off x="-36195" y="981075"/>
            <a:ext cx="6129020" cy="3037840"/>
          </a:xfrm>
          <a:prstGeom prst="rect">
            <a:avLst/>
          </a:prstGeom>
        </p:spPr>
      </p:pic>
      <p:sp>
        <p:nvSpPr>
          <p:cNvPr id="8" name="椭圆 7"/>
          <p:cNvSpPr/>
          <p:nvPr/>
        </p:nvSpPr>
        <p:spPr>
          <a:xfrm>
            <a:off x="827405" y="981075"/>
            <a:ext cx="4708525" cy="360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5"/>
          </a:p>
        </p:txBody>
      </p:sp>
      <p:sp>
        <p:nvSpPr>
          <p:cNvPr id="14" name="圆角矩形 13"/>
          <p:cNvSpPr/>
          <p:nvPr/>
        </p:nvSpPr>
        <p:spPr>
          <a:xfrm>
            <a:off x="4572000" y="4077335"/>
            <a:ext cx="1647825" cy="213614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5"/>
          </a:p>
        </p:txBody>
      </p:sp>
      <p:sp>
        <p:nvSpPr>
          <p:cNvPr id="15" name="圆角矩形 14"/>
          <p:cNvSpPr/>
          <p:nvPr/>
        </p:nvSpPr>
        <p:spPr>
          <a:xfrm>
            <a:off x="0" y="2564765"/>
            <a:ext cx="2717165" cy="12172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25"/>
          </a:p>
        </p:txBody>
      </p:sp>
      <p:sp>
        <p:nvSpPr>
          <p:cNvPr id="12" name="TextBox 11"/>
          <p:cNvSpPr txBox="1"/>
          <p:nvPr/>
        </p:nvSpPr>
        <p:spPr>
          <a:xfrm>
            <a:off x="35486" y="-234"/>
            <a:ext cx="169354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p>
            <a:r>
              <a:rPr lang="en-US" sz="2800" b="1" dirty="0" smtClean="0"/>
              <a:t>Prediction</a:t>
            </a:r>
            <a:endParaRPr lang="en-US" sz="2800" b="1" dirty="0"/>
          </a:p>
        </p:txBody>
      </p:sp>
      <p:sp>
        <p:nvSpPr>
          <p:cNvPr id="5" name="TextBox 11"/>
          <p:cNvSpPr txBox="1"/>
          <p:nvPr/>
        </p:nvSpPr>
        <p:spPr>
          <a:xfrm>
            <a:off x="6155690" y="1917065"/>
            <a:ext cx="2959100" cy="953135"/>
          </a:xfrm>
          <a:prstGeom prst="rect">
            <a:avLst/>
          </a:prstGeom>
          <a:solidFill>
            <a:schemeClr val="bg1"/>
          </a:solidFill>
          <a:ln>
            <a:solidFill>
              <a:schemeClr val="tx1"/>
            </a:solidFill>
          </a:ln>
        </p:spPr>
        <p:txBody>
          <a:bodyPr wrap="square" rtlCol="0">
            <a:spAutoFit/>
          </a:bodyPr>
          <a:p>
            <a:r>
              <a:rPr lang="en-US" sz="2800" b="1" dirty="0" smtClean="0"/>
              <a:t>What is the text</a:t>
            </a:r>
            <a:endParaRPr lang="en-US" sz="2800" b="1" dirty="0" smtClean="0"/>
          </a:p>
          <a:p>
            <a:r>
              <a:rPr lang="en-US" sz="2800" b="1" dirty="0" smtClean="0"/>
              <a:t> about?</a:t>
            </a:r>
            <a:endParaRPr lang="en-US" sz="2800" b="1" dirty="0"/>
          </a:p>
        </p:txBody>
      </p:sp>
      <p:sp>
        <p:nvSpPr>
          <p:cNvPr id="7" name="文本框 6"/>
          <p:cNvSpPr txBox="1"/>
          <p:nvPr/>
        </p:nvSpPr>
        <p:spPr>
          <a:xfrm>
            <a:off x="5535930" y="44450"/>
            <a:ext cx="3571875"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ctr"/>
            <a:r>
              <a:rPr lang="en-US" altLang="zh-CN" sz="2400">
                <a:solidFill>
                  <a:schemeClr val="tx1"/>
                </a:solidFill>
                <a:sym typeface="+mn-ea"/>
              </a:rPr>
              <a:t>A. a border between two countries</a:t>
            </a:r>
            <a:endParaRPr lang="en-US" altLang="zh-CN" sz="2400">
              <a:solidFill>
                <a:schemeClr val="tx1"/>
              </a:solidFill>
              <a:sym typeface="+mn-ea"/>
            </a:endParaRPr>
          </a:p>
          <a:p>
            <a:pPr algn="ctr"/>
            <a:r>
              <a:rPr lang="en-US" altLang="zh-CN" sz="2400">
                <a:solidFill>
                  <a:schemeClr val="tx1"/>
                </a:solidFill>
                <a:sym typeface="+mn-ea"/>
              </a:rPr>
              <a:t>B. an area that is unknown</a:t>
            </a:r>
            <a:endParaRPr lang="en-US" altLang="zh-CN" sz="2400">
              <a:solidFill>
                <a:schemeClr val="tx1"/>
              </a:solidFill>
              <a:sym typeface="+mn-ea"/>
            </a:endParaRPr>
          </a:p>
        </p:txBody>
      </p:sp>
      <p:sp>
        <p:nvSpPr>
          <p:cNvPr id="9" name="TextBox 11"/>
          <p:cNvSpPr txBox="1"/>
          <p:nvPr/>
        </p:nvSpPr>
        <p:spPr>
          <a:xfrm>
            <a:off x="495935" y="3761740"/>
            <a:ext cx="763079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sz="3200" b="1" dirty="0" smtClean="0"/>
              <a:t>The _______________</a:t>
            </a:r>
            <a:r>
              <a:rPr lang="en-US" sz="3200" b="1" dirty="0"/>
              <a:t>of space exploration</a:t>
            </a:r>
            <a:endParaRPr lang="en-US" sz="3200" b="1" dirty="0"/>
          </a:p>
        </p:txBody>
      </p:sp>
      <p:sp>
        <p:nvSpPr>
          <p:cNvPr id="2" name="椭圆 1"/>
          <p:cNvSpPr/>
          <p:nvPr/>
        </p:nvSpPr>
        <p:spPr>
          <a:xfrm>
            <a:off x="5507990" y="836930"/>
            <a:ext cx="467995" cy="353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2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bldLvl="0" animBg="1"/>
      <p:bldP spid="15" grpId="0" bldLvl="0" animBg="1"/>
      <p:bldP spid="7" grpId="0" animBg="1"/>
      <p:bldP spid="7" grpId="1" animBg="1"/>
      <p:bldP spid="5" grpId="0" animBg="1"/>
      <p:bldP spid="5" grpId="1" animBg="1"/>
      <p:bldP spid="9" grpId="0" bldLvl="0" animBg="1"/>
      <p:bldP spid="9" grpId="1"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5486" y="-234"/>
            <a:ext cx="4361815" cy="521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p>
            <a:r>
              <a:rPr lang="en-US" sz="2800" b="1" dirty="0"/>
              <a:t>Choose the correct sentence</a:t>
            </a:r>
            <a:endParaRPr lang="en-US" sz="2800" b="1" dirty="0"/>
          </a:p>
        </p:txBody>
      </p:sp>
      <p:pic>
        <p:nvPicPr>
          <p:cNvPr id="3" name="图片 2" descr="课文图片2.jpg"/>
          <p:cNvPicPr>
            <a:picLocks noChangeAspect="1"/>
          </p:cNvPicPr>
          <p:nvPr/>
        </p:nvPicPr>
        <p:blipFill>
          <a:blip r:embed="rId1" cstate="print"/>
          <a:stretch>
            <a:fillRect/>
          </a:stretch>
        </p:blipFill>
        <p:spPr>
          <a:xfrm>
            <a:off x="34926" y="4148877"/>
            <a:ext cx="6130291" cy="2842112"/>
          </a:xfrm>
          <a:prstGeom prst="rect">
            <a:avLst/>
          </a:prstGeom>
        </p:spPr>
      </p:pic>
      <p:pic>
        <p:nvPicPr>
          <p:cNvPr id="4" name="图片 3" descr="课文图片1.jpg"/>
          <p:cNvPicPr>
            <a:picLocks noChangeAspect="1"/>
          </p:cNvPicPr>
          <p:nvPr/>
        </p:nvPicPr>
        <p:blipFill>
          <a:blip r:embed="rId2" cstate="print"/>
          <a:stretch>
            <a:fillRect/>
          </a:stretch>
        </p:blipFill>
        <p:spPr>
          <a:xfrm>
            <a:off x="34928" y="984615"/>
            <a:ext cx="6104255" cy="3024885"/>
          </a:xfrm>
          <a:prstGeom prst="rect">
            <a:avLst/>
          </a:prstGeom>
        </p:spPr>
      </p:pic>
      <p:sp>
        <p:nvSpPr>
          <p:cNvPr id="18" name="矩形 17"/>
          <p:cNvSpPr/>
          <p:nvPr/>
        </p:nvSpPr>
        <p:spPr>
          <a:xfrm>
            <a:off x="175260" y="1340905"/>
            <a:ext cx="107188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Para1</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9" name="矩形 18"/>
          <p:cNvSpPr/>
          <p:nvPr/>
        </p:nvSpPr>
        <p:spPr>
          <a:xfrm>
            <a:off x="179706" y="1992631"/>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Para2</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0" name="矩形 19"/>
          <p:cNvSpPr/>
          <p:nvPr/>
        </p:nvSpPr>
        <p:spPr>
          <a:xfrm>
            <a:off x="1764057" y="3569759"/>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Para3</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1" name="矩形 20"/>
          <p:cNvSpPr/>
          <p:nvPr/>
        </p:nvSpPr>
        <p:spPr>
          <a:xfrm>
            <a:off x="323851" y="5589382"/>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Para4</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2" name="矩形 21"/>
          <p:cNvSpPr/>
          <p:nvPr/>
        </p:nvSpPr>
        <p:spPr>
          <a:xfrm>
            <a:off x="179706" y="6453415"/>
            <a:ext cx="1206500" cy="440055"/>
          </a:xfrm>
          <a:prstGeom prst="rect">
            <a:avLst/>
          </a:prstGeom>
          <a:noFill/>
        </p:spPr>
        <p:txBody>
          <a:bodyPr wrap="square" lIns="77409" tIns="38704" rIns="77409" bIns="38704">
            <a:spAutoFit/>
          </a:bodyPr>
          <a:lstStyle/>
          <a:p>
            <a:r>
              <a:rPr lang="en-US" altLang="zh-CN" sz="237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Para5</a:t>
            </a:r>
            <a:endParaRPr lang="zh-CN" altLang="en-US" sz="237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cxnSp>
        <p:nvCxnSpPr>
          <p:cNvPr id="28" name="直接连接符 27"/>
          <p:cNvCxnSpPr/>
          <p:nvPr/>
        </p:nvCxnSpPr>
        <p:spPr>
          <a:xfrm>
            <a:off x="539812" y="1844394"/>
            <a:ext cx="3093097" cy="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530394" y="2212364"/>
            <a:ext cx="3093097" cy="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71800" y="3644903"/>
            <a:ext cx="3093097" cy="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79705" y="6525226"/>
            <a:ext cx="3093097" cy="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262"/>
            <a:ext cx="9144000" cy="1886585"/>
          </a:xfrm>
          <a:prstGeom prst="rect">
            <a:avLst/>
          </a:prstGeom>
          <a:solidFill>
            <a:schemeClr val="bg1"/>
          </a:solidFill>
          <a:ln w="57150">
            <a:solidFill>
              <a:srgbClr val="FF0000"/>
            </a:solidFill>
            <a:prstDash val="sysDash"/>
          </a:ln>
        </p:spPr>
        <p:txBody>
          <a:bodyPr wrap="square" rtlCol="0">
            <a:spAutoFit/>
          </a:bodyPr>
          <a:lstStyle/>
          <a:p>
            <a:pPr marL="342900" indent="-342900" algn="just">
              <a:lnSpc>
                <a:spcPts val="2000"/>
              </a:lnSpc>
              <a:buAutoNum type="alphaUcPeriod"/>
            </a:pPr>
            <a:r>
              <a:rPr lang="en-US" altLang="zh-CN" sz="2030" b="1" dirty="0" smtClean="0">
                <a:solidFill>
                  <a:srgbClr val="0432FA"/>
                </a:solidFill>
                <a:latin typeface="Times New Roman" panose="02020603050405020304" charset="0"/>
                <a:cs typeface="Times New Roman" panose="02020603050405020304" charset="0"/>
              </a:rPr>
              <a:t>Although</a:t>
            </a:r>
            <a:r>
              <a:rPr lang="en-US" altLang="zh-CN" sz="2030" b="1" dirty="0" smtClean="0">
                <a:latin typeface="Times New Roman" panose="02020603050405020304" charset="0"/>
                <a:cs typeface="Times New Roman" panose="02020603050405020304" charset="0"/>
              </a:rPr>
              <a:t> scientists try to make sure nothing goes wrong, accidents can </a:t>
            </a:r>
            <a:r>
              <a:rPr lang="en-US" altLang="zh-CN" sz="2030" b="1" dirty="0" smtClean="0">
                <a:solidFill>
                  <a:srgbClr val="0432FA"/>
                </a:solidFill>
                <a:latin typeface="Times New Roman" panose="02020603050405020304" charset="0"/>
                <a:cs typeface="Times New Roman" panose="02020603050405020304" charset="0"/>
              </a:rPr>
              <a:t>still</a:t>
            </a:r>
            <a:r>
              <a:rPr lang="en-US" altLang="zh-CN" sz="2030" b="1" dirty="0" smtClean="0">
                <a:latin typeface="Times New Roman" panose="02020603050405020304" charset="0"/>
                <a:cs typeface="Times New Roman" panose="02020603050405020304" charset="0"/>
              </a:rPr>
              <a:t> happen.</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solidFill>
                  <a:srgbClr val="0432FA"/>
                </a:solidFill>
                <a:latin typeface="Times New Roman" panose="02020603050405020304" charset="0"/>
                <a:cs typeface="Times New Roman" panose="02020603050405020304" charset="0"/>
              </a:rPr>
              <a:t>They also</a:t>
            </a:r>
            <a:r>
              <a:rPr lang="en-US" altLang="zh-CN" sz="2030" b="1" dirty="0" smtClean="0">
                <a:latin typeface="Times New Roman" panose="02020603050405020304" charset="0"/>
                <a:cs typeface="Times New Roman" panose="02020603050405020304" charset="0"/>
              </a:rPr>
              <a:t> really wish to discover other planets that are suitable enough to support life.</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The future of space exploration remains bright.</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After many experiments, </a:t>
            </a:r>
            <a:r>
              <a:rPr lang="en-US" altLang="zh-CN" sz="2030" b="1" dirty="0" smtClean="0">
                <a:solidFill>
                  <a:srgbClr val="0432FA"/>
                </a:solidFill>
                <a:latin typeface="Times New Roman" panose="02020603050405020304" charset="0"/>
                <a:cs typeface="Times New Roman" panose="02020603050405020304" charset="0"/>
              </a:rPr>
              <a:t>they</a:t>
            </a:r>
            <a:r>
              <a:rPr lang="en-US" altLang="zh-CN" sz="2030" b="1" dirty="0" smtClean="0">
                <a:latin typeface="Times New Roman" panose="02020603050405020304" charset="0"/>
                <a:cs typeface="Times New Roman" panose="02020603050405020304" charset="0"/>
              </a:rPr>
              <a:t> succeeded in making </a:t>
            </a:r>
            <a:r>
              <a:rPr lang="en-US" altLang="zh-CN" sz="2030" b="1" dirty="0" smtClean="0">
                <a:solidFill>
                  <a:srgbClr val="FF0000"/>
                </a:solidFill>
                <a:latin typeface="Times New Roman" panose="02020603050405020304" charset="0"/>
                <a:cs typeface="Times New Roman" panose="02020603050405020304" charset="0"/>
              </a:rPr>
              <a:t>rocket</a:t>
            </a:r>
            <a:r>
              <a:rPr lang="en-US" altLang="zh-CN" sz="2030" b="1" dirty="0" smtClean="0">
                <a:latin typeface="Times New Roman" panose="02020603050405020304" charset="0"/>
                <a:cs typeface="Times New Roman" panose="02020603050405020304" charset="0"/>
              </a:rPr>
              <a:t>s that could escape Earth’s </a:t>
            </a:r>
            <a:r>
              <a:rPr lang="en-US" altLang="zh-CN" sz="2030" b="1" dirty="0" smtClean="0">
                <a:solidFill>
                  <a:srgbClr val="FF0000"/>
                </a:solidFill>
                <a:latin typeface="Times New Roman" panose="02020603050405020304" charset="0"/>
                <a:cs typeface="Times New Roman" panose="02020603050405020304" charset="0"/>
              </a:rPr>
              <a:t>gravity</a:t>
            </a:r>
            <a:r>
              <a:rPr lang="en-US" altLang="zh-CN" sz="2030" b="1" dirty="0" smtClean="0">
                <a:latin typeface="Times New Roman" panose="02020603050405020304" charset="0"/>
                <a:cs typeface="Times New Roman" panose="02020603050405020304" charset="0"/>
              </a:rPr>
              <a:t>.</a:t>
            </a:r>
            <a:endParaRPr lang="zh-CN" altLang="en-US" sz="2030" b="1" dirty="0">
              <a:latin typeface="Times New Roman" panose="02020603050405020304" charset="0"/>
              <a:cs typeface="Times New Roman" panose="02020603050405020304" charset="0"/>
            </a:endParaRPr>
          </a:p>
        </p:txBody>
      </p:sp>
      <p:sp>
        <p:nvSpPr>
          <p:cNvPr id="5" name="TextBox 11"/>
          <p:cNvSpPr txBox="1"/>
          <p:nvPr/>
        </p:nvSpPr>
        <p:spPr>
          <a:xfrm>
            <a:off x="5292090" y="1917065"/>
            <a:ext cx="3851910" cy="5507990"/>
          </a:xfrm>
          <a:prstGeom prst="rect">
            <a:avLst/>
          </a:prstGeom>
          <a:gradFill>
            <a:gsLst>
              <a:gs pos="0">
                <a:srgbClr val="FBFB11"/>
              </a:gs>
              <a:gs pos="100000">
                <a:srgbClr val="838309"/>
              </a:gs>
            </a:gsLst>
            <a:lin ang="5400000" scaled="0"/>
          </a:gradFill>
          <a:ln>
            <a:solidFill>
              <a:schemeClr val="tx1"/>
            </a:solidFill>
          </a:ln>
        </p:spPr>
        <p:txBody>
          <a:bodyPr wrap="square" rtlCol="0">
            <a:spAutoFit/>
          </a:bodyPr>
          <a:p>
            <a:r>
              <a:rPr lang="en-US" sz="2800" b="1" dirty="0" smtClean="0">
                <a:solidFill>
                  <a:srgbClr val="FF0000"/>
                </a:solidFill>
              </a:rPr>
              <a:t>Learning tips:</a:t>
            </a:r>
            <a:endParaRPr lang="en-US" sz="2800" b="1" dirty="0" smtClean="0"/>
          </a:p>
          <a:p>
            <a:r>
              <a:rPr lang="en-US" sz="2800" b="1" dirty="0"/>
              <a:t>1. Focus on the </a:t>
            </a:r>
            <a:r>
              <a:rPr lang="en-US" sz="2800" b="1" dirty="0">
                <a:solidFill>
                  <a:srgbClr val="FF0000"/>
                </a:solidFill>
              </a:rPr>
              <a:t>linking words</a:t>
            </a:r>
            <a:r>
              <a:rPr lang="en-US" sz="2800" b="1" dirty="0"/>
              <a:t>:however, </a:t>
            </a:r>
            <a:r>
              <a:rPr lang="en-US" sz="2800" b="1" dirty="0">
                <a:sym typeface="+mn-ea"/>
              </a:rPr>
              <a:t>also,</a:t>
            </a:r>
            <a:endParaRPr lang="en-US" sz="2800" b="1" dirty="0">
              <a:sym typeface="+mn-ea"/>
            </a:endParaRPr>
          </a:p>
          <a:p>
            <a:r>
              <a:rPr lang="en-US" sz="2800" b="1" dirty="0"/>
              <a:t>although,  etc.</a:t>
            </a:r>
            <a:endParaRPr lang="en-US" sz="2800" b="1" dirty="0"/>
          </a:p>
          <a:p>
            <a:r>
              <a:rPr lang="en-US" sz="2800" b="1" dirty="0"/>
              <a:t>2. Focus on</a:t>
            </a:r>
            <a:r>
              <a:rPr lang="en-US" sz="2800" b="1" dirty="0">
                <a:sym typeface="+mn-ea"/>
              </a:rPr>
              <a:t> </a:t>
            </a:r>
            <a:r>
              <a:rPr lang="en-US" sz="2800" b="1" dirty="0"/>
              <a:t>the</a:t>
            </a:r>
            <a:r>
              <a:rPr lang="en-US" sz="2800" b="1" dirty="0">
                <a:solidFill>
                  <a:srgbClr val="FF0000"/>
                </a:solidFill>
              </a:rPr>
              <a:t> position</a:t>
            </a:r>
            <a:r>
              <a:rPr lang="en-US" sz="2800" b="1" dirty="0"/>
              <a:t> of the missing sentences.</a:t>
            </a:r>
            <a:endParaRPr lang="en-US" sz="2800" b="1" dirty="0"/>
          </a:p>
          <a:p>
            <a:r>
              <a:rPr lang="en-US" sz="2800" b="1" dirty="0"/>
              <a:t>3. Focus on the</a:t>
            </a:r>
            <a:endParaRPr lang="en-US" sz="2800" b="1" dirty="0"/>
          </a:p>
          <a:p>
            <a:r>
              <a:rPr lang="en-US" sz="2800" b="1" dirty="0">
                <a:solidFill>
                  <a:srgbClr val="FF0000"/>
                </a:solidFill>
              </a:rPr>
              <a:t>pronouns</a:t>
            </a:r>
            <a:r>
              <a:rPr lang="en-US" sz="2800" b="1" dirty="0"/>
              <a:t>( they, it...)</a:t>
            </a:r>
            <a:endParaRPr lang="en-US" sz="2800" b="1" dirty="0"/>
          </a:p>
          <a:p>
            <a:r>
              <a:rPr lang="en-US" sz="2800" b="1" dirty="0"/>
              <a:t>4. </a:t>
            </a:r>
            <a:r>
              <a:rPr lang="en-US" sz="2800" b="1" dirty="0">
                <a:sym typeface="+mn-ea"/>
              </a:rPr>
              <a:t>Focus on the </a:t>
            </a:r>
            <a:r>
              <a:rPr lang="en-US" sz="2800" b="1" dirty="0">
                <a:solidFill>
                  <a:srgbClr val="FF0000"/>
                </a:solidFill>
                <a:sym typeface="+mn-ea"/>
              </a:rPr>
              <a:t>repeated</a:t>
            </a:r>
            <a:r>
              <a:rPr lang="en-US" sz="2800" b="1" dirty="0">
                <a:sym typeface="+mn-ea"/>
              </a:rPr>
              <a:t> words or ideas.</a:t>
            </a:r>
            <a:endParaRPr lang="en-US" sz="2400" b="1" dirty="0">
              <a:sym typeface="+mn-ea"/>
            </a:endParaRPr>
          </a:p>
          <a:p>
            <a:endParaRPr lang="en-US" sz="2400" b="1" dirty="0">
              <a:sym typeface="+mn-ea"/>
            </a:endParaRPr>
          </a:p>
          <a:p>
            <a:endParaRPr lang="en-US" sz="2400" b="1" dirty="0"/>
          </a:p>
          <a:p>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54" y="2924763"/>
            <a:ext cx="9107983" cy="1600835"/>
          </a:xfrm>
          <a:prstGeom prst="rect">
            <a:avLst/>
          </a:prstGeom>
          <a:ln>
            <a:solidFill>
              <a:srgbClr val="FF0000"/>
            </a:solidFill>
          </a:ln>
        </p:spPr>
        <p:txBody>
          <a:bodyPr wrap="square">
            <a:spAutoFit/>
          </a:bodyPr>
          <a:lstStyle/>
          <a:p>
            <a:pPr algn="just"/>
            <a:r>
              <a:rPr lang="en-US" altLang="zh-CN" sz="2370" b="1" dirty="0" smtClean="0">
                <a:solidFill>
                  <a:prstClr val="black"/>
                </a:solidFill>
                <a:latin typeface="Times New Roman" panose="02020603050405020304" charset="0"/>
                <a:cs typeface="Times New Roman" panose="02020603050405020304" charset="0"/>
              </a:rPr>
              <a:t>       “Are we alone? What’s out there?” Looking up at the stars, people have always wanted to learn more about space, and scientists work hard to find answers. They make </a:t>
            </a:r>
            <a:r>
              <a:rPr lang="en-US" altLang="zh-CN" sz="2370" b="1" dirty="0" smtClean="0">
                <a:solidFill>
                  <a:srgbClr val="FF0000"/>
                </a:solidFill>
                <a:latin typeface="Times New Roman" panose="02020603050405020304" charset="0"/>
                <a:cs typeface="Times New Roman" panose="02020603050405020304" charset="0"/>
              </a:rPr>
              <a:t>vehicle</a:t>
            </a:r>
            <a:r>
              <a:rPr lang="en-US" altLang="zh-CN" sz="2370" b="1" dirty="0" smtClean="0">
                <a:solidFill>
                  <a:prstClr val="black"/>
                </a:solidFill>
                <a:latin typeface="Times New Roman" panose="02020603050405020304" charset="0"/>
                <a:cs typeface="Times New Roman" panose="02020603050405020304" charset="0"/>
              </a:rPr>
              <a:t>s to carry brave people into space to find out the secrets of the </a:t>
            </a:r>
            <a:r>
              <a:rPr lang="en-US" altLang="zh-CN" sz="2370" b="1" dirty="0" smtClean="0">
                <a:solidFill>
                  <a:srgbClr val="FF0000"/>
                </a:solidFill>
                <a:latin typeface="Times New Roman" panose="02020603050405020304" charset="0"/>
                <a:cs typeface="Times New Roman" panose="02020603050405020304" charset="0"/>
              </a:rPr>
              <a:t>universe</a:t>
            </a:r>
            <a:r>
              <a:rPr lang="en-US" altLang="zh-CN" sz="2370" b="1" dirty="0" smtClean="0">
                <a:solidFill>
                  <a:prstClr val="black"/>
                </a:solidFill>
                <a:latin typeface="Times New Roman" panose="02020603050405020304" charset="0"/>
                <a:cs typeface="Times New Roman" panose="02020603050405020304" charset="0"/>
              </a:rPr>
              <a:t>. </a:t>
            </a:r>
            <a:r>
              <a:rPr lang="en-US" altLang="zh-CN" sz="2710" b="1" dirty="0" smtClean="0">
                <a:solidFill>
                  <a:prstClr val="black"/>
                </a:solidFill>
                <a:latin typeface="Times New Roman" panose="02020603050405020304" charset="0"/>
                <a:cs typeface="Times New Roman" panose="02020603050405020304" charset="0"/>
              </a:rPr>
              <a:t>_____________</a:t>
            </a:r>
            <a:endParaRPr lang="en-US" altLang="zh-CN" sz="2710" b="1" dirty="0" smtClean="0">
              <a:solidFill>
                <a:prstClr val="black"/>
              </a:solidFill>
              <a:latin typeface="Times New Roman" panose="02020603050405020304" charset="0"/>
              <a:cs typeface="Times New Roman" panose="02020603050405020304" charset="0"/>
            </a:endParaRPr>
          </a:p>
        </p:txBody>
      </p:sp>
      <p:pic>
        <p:nvPicPr>
          <p:cNvPr id="7" name="图片 6" descr="仰望星空.jpg"/>
          <p:cNvPicPr>
            <a:picLocks noChangeAspect="1"/>
          </p:cNvPicPr>
          <p:nvPr/>
        </p:nvPicPr>
        <p:blipFill>
          <a:blip r:embed="rId1" cstate="print"/>
          <a:stretch>
            <a:fillRect/>
          </a:stretch>
        </p:blipFill>
        <p:spPr>
          <a:xfrm>
            <a:off x="0" y="4697656"/>
            <a:ext cx="9144000" cy="1634201"/>
          </a:xfrm>
          <a:prstGeom prst="rect">
            <a:avLst/>
          </a:prstGeom>
        </p:spPr>
      </p:pic>
      <p:sp>
        <p:nvSpPr>
          <p:cNvPr id="20" name="TextBox 19"/>
          <p:cNvSpPr txBox="1"/>
          <p:nvPr/>
        </p:nvSpPr>
        <p:spPr>
          <a:xfrm>
            <a:off x="-35878" y="116664"/>
            <a:ext cx="9144000" cy="1886585"/>
          </a:xfrm>
          <a:prstGeom prst="rect">
            <a:avLst/>
          </a:prstGeom>
          <a:noFill/>
          <a:ln w="57150">
            <a:solidFill>
              <a:srgbClr val="FF0000"/>
            </a:solidFill>
            <a:prstDash val="sysDash"/>
          </a:ln>
        </p:spPr>
        <p:txBody>
          <a:bodyPr wrap="square" rtlCol="0">
            <a:spAutoFit/>
          </a:bodyPr>
          <a:lstStyle/>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Although scientists try to make sure nothing goes wrong, accidents can still happen.</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They also really wish to discover other planets that are suitable enough to support life.</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The future of space exploration remains bright.</a:t>
            </a:r>
            <a:endParaRPr lang="en-US" altLang="zh-CN" sz="2030" b="1" dirty="0" smtClean="0">
              <a:latin typeface="Times New Roman" panose="02020603050405020304" charset="0"/>
              <a:cs typeface="Times New Roman" panose="02020603050405020304" charset="0"/>
            </a:endParaRPr>
          </a:p>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After many experiments, they succeeded in making </a:t>
            </a:r>
            <a:r>
              <a:rPr lang="en-US" altLang="zh-CN" sz="2030" b="1" dirty="0" smtClean="0">
                <a:solidFill>
                  <a:srgbClr val="FF0000"/>
                </a:solidFill>
                <a:latin typeface="Times New Roman" panose="02020603050405020304" charset="0"/>
                <a:cs typeface="Times New Roman" panose="02020603050405020304" charset="0"/>
              </a:rPr>
              <a:t>rocket</a:t>
            </a:r>
            <a:r>
              <a:rPr lang="en-US" altLang="zh-CN" sz="2030" b="1" dirty="0" smtClean="0">
                <a:latin typeface="Times New Roman" panose="02020603050405020304" charset="0"/>
                <a:cs typeface="Times New Roman" panose="02020603050405020304" charset="0"/>
              </a:rPr>
              <a:t>s that could escape Earth’s </a:t>
            </a:r>
            <a:r>
              <a:rPr lang="en-US" altLang="zh-CN" sz="2030" b="1" dirty="0" smtClean="0">
                <a:solidFill>
                  <a:srgbClr val="FF0000"/>
                </a:solidFill>
                <a:latin typeface="Times New Roman" panose="02020603050405020304" charset="0"/>
                <a:cs typeface="Times New Roman" panose="02020603050405020304" charset="0"/>
              </a:rPr>
              <a:t>gravity</a:t>
            </a:r>
            <a:r>
              <a:rPr lang="en-US" altLang="zh-CN" sz="2030" b="1" dirty="0" smtClean="0">
                <a:latin typeface="Times New Roman" panose="02020603050405020304" charset="0"/>
                <a:cs typeface="Times New Roman" panose="02020603050405020304" charset="0"/>
              </a:rPr>
              <a:t>.</a:t>
            </a:r>
            <a:endParaRPr lang="zh-CN" altLang="en-US" sz="2030" b="1" dirty="0">
              <a:latin typeface="Times New Roman" panose="02020603050405020304" charset="0"/>
              <a:cs typeface="Times New Roman" panose="02020603050405020304" charset="0"/>
            </a:endParaRPr>
          </a:p>
        </p:txBody>
      </p:sp>
      <p:sp>
        <p:nvSpPr>
          <p:cNvPr id="3" name="矩形 2"/>
          <p:cNvSpPr/>
          <p:nvPr/>
        </p:nvSpPr>
        <p:spPr>
          <a:xfrm>
            <a:off x="3348623" y="2276843"/>
            <a:ext cx="1944216"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Para1</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5" name="TextBox 24"/>
          <p:cNvSpPr txBox="1"/>
          <p:nvPr/>
        </p:nvSpPr>
        <p:spPr>
          <a:xfrm>
            <a:off x="7100003" y="3903497"/>
            <a:ext cx="1008112" cy="664845"/>
          </a:xfrm>
          <a:prstGeom prst="rect">
            <a:avLst/>
          </a:prstGeom>
          <a:noFill/>
        </p:spPr>
        <p:txBody>
          <a:bodyPr wrap="square" rtlCol="0">
            <a:spAutoFit/>
          </a:bodyPr>
          <a:lstStyle/>
          <a:p>
            <a:r>
              <a:rPr lang="en-US" altLang="zh-CN" sz="3725" b="1" dirty="0" smtClean="0">
                <a:solidFill>
                  <a:srgbClr val="FF0000"/>
                </a:solidFill>
              </a:rPr>
              <a:t>B</a:t>
            </a:r>
            <a:endParaRPr lang="zh-CN" altLang="en-US" sz="3725" b="1" dirty="0">
              <a:solidFill>
                <a:srgbClr val="FF0000"/>
              </a:solidFill>
            </a:endParaRPr>
          </a:p>
        </p:txBody>
      </p:sp>
      <p:sp>
        <p:nvSpPr>
          <p:cNvPr id="5" name="文本框 4"/>
          <p:cNvSpPr txBox="1"/>
          <p:nvPr/>
        </p:nvSpPr>
        <p:spPr>
          <a:xfrm>
            <a:off x="323850" y="548640"/>
            <a:ext cx="1236345"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They also</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6" name="文本框 5"/>
          <p:cNvSpPr txBox="1"/>
          <p:nvPr/>
        </p:nvSpPr>
        <p:spPr>
          <a:xfrm>
            <a:off x="3131820" y="620395"/>
            <a:ext cx="1099185"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discover</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8" name="文本框 7"/>
          <p:cNvSpPr txBox="1"/>
          <p:nvPr/>
        </p:nvSpPr>
        <p:spPr>
          <a:xfrm>
            <a:off x="3636010" y="3716655"/>
            <a:ext cx="741680"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They</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9" name="文本框 8"/>
          <p:cNvSpPr txBox="1"/>
          <p:nvPr/>
        </p:nvSpPr>
        <p:spPr>
          <a:xfrm>
            <a:off x="1835785" y="4034155"/>
            <a:ext cx="1050290"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find out</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bldLvl="0" animBg="1"/>
      <p:bldP spid="6" grpId="0" animBg="1"/>
      <p:bldP spid="8"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75" y="1945640"/>
            <a:ext cx="8555355" cy="3630930"/>
          </a:xfrm>
          <a:prstGeom prst="rect">
            <a:avLst/>
          </a:prstGeom>
          <a:ln>
            <a:solidFill>
              <a:srgbClr val="FF0000"/>
            </a:solidFill>
          </a:ln>
        </p:spPr>
        <p:txBody>
          <a:bodyPr wrap="square">
            <a:spAutoFit/>
          </a:bodyPr>
          <a:lstStyle/>
          <a:p>
            <a:pPr algn="just">
              <a:lnSpc>
                <a:spcPts val="2300"/>
              </a:lnSpc>
            </a:pPr>
            <a:r>
              <a:rPr lang="en-US" altLang="zh-CN" sz="2030" b="1" dirty="0" smtClean="0">
                <a:latin typeface="Times New Roman" panose="02020603050405020304" charset="0"/>
                <a:cs typeface="Times New Roman" panose="02020603050405020304" charset="0"/>
              </a:rPr>
              <a:t>       Before the mid-20th century, most people felt travelling into space was an impossible dream. However, some scientists were determined to help humans realise their dream to explore space. __________________ On 4 October 1957, the Sputnik 1 </a:t>
            </a:r>
            <a:r>
              <a:rPr lang="en-US" altLang="zh-CN" sz="2030" b="1" dirty="0" smtClean="0">
                <a:solidFill>
                  <a:srgbClr val="FF0000"/>
                </a:solidFill>
                <a:latin typeface="Times New Roman" panose="02020603050405020304" charset="0"/>
                <a:cs typeface="Times New Roman" panose="02020603050405020304" charset="0"/>
              </a:rPr>
              <a:t>satellite </a:t>
            </a:r>
            <a:r>
              <a:rPr lang="en-US" altLang="zh-CN" sz="2030" b="1" dirty="0" smtClean="0">
                <a:latin typeface="Times New Roman" panose="02020603050405020304" charset="0"/>
                <a:cs typeface="Times New Roman" panose="02020603050405020304" charset="0"/>
              </a:rPr>
              <a:t>was </a:t>
            </a:r>
            <a:r>
              <a:rPr lang="en-US" altLang="zh-CN" sz="2030" b="1" dirty="0" smtClean="0">
                <a:solidFill>
                  <a:srgbClr val="FF0000"/>
                </a:solidFill>
                <a:latin typeface="Times New Roman" panose="02020603050405020304" charset="0"/>
                <a:cs typeface="Times New Roman" panose="02020603050405020304" charset="0"/>
              </a:rPr>
              <a:t>launch</a:t>
            </a:r>
            <a:r>
              <a:rPr lang="en-US" altLang="zh-CN" sz="2030" b="1" dirty="0" smtClean="0">
                <a:latin typeface="Times New Roman" panose="02020603050405020304" charset="0"/>
                <a:cs typeface="Times New Roman" panose="02020603050405020304" charset="0"/>
              </a:rPr>
              <a:t>ed by the USSR and successfully </a:t>
            </a:r>
            <a:r>
              <a:rPr lang="en-US" altLang="zh-CN" sz="2030" b="1" dirty="0" smtClean="0">
                <a:solidFill>
                  <a:srgbClr val="FF0000"/>
                </a:solidFill>
                <a:latin typeface="Times New Roman" panose="02020603050405020304" charset="0"/>
                <a:cs typeface="Times New Roman" panose="02020603050405020304" charset="0"/>
              </a:rPr>
              <a:t>orbit</a:t>
            </a:r>
            <a:r>
              <a:rPr lang="en-US" altLang="zh-CN" sz="2030" b="1" dirty="0" smtClean="0">
                <a:latin typeface="Times New Roman" panose="02020603050405020304" charset="0"/>
                <a:cs typeface="Times New Roman" panose="02020603050405020304" charset="0"/>
              </a:rPr>
              <a:t>ed around Earth. Afterwards, the USSR focused on sending people into space, and on 12 April 1961, Yuri Gagarin became the first person in the world to go into space. Over eight years later, on 20 July 1969, American astronaut Neil Armstrong stepped onto the moon, famously saying, </a:t>
            </a:r>
            <a:r>
              <a:rPr lang="en-US" altLang="zh-CN" sz="2030" b="1" i="1" dirty="0" smtClean="0">
                <a:latin typeface="Times New Roman" panose="02020603050405020304" charset="0"/>
                <a:cs typeface="Times New Roman" panose="02020603050405020304" charset="0"/>
              </a:rPr>
              <a:t>“That’s one small step for [a] man, one giant leap for </a:t>
            </a:r>
            <a:r>
              <a:rPr lang="en-US" altLang="zh-CN" sz="2030" b="1" i="1" dirty="0" smtClean="0">
                <a:solidFill>
                  <a:srgbClr val="FF0000"/>
                </a:solidFill>
                <a:latin typeface="Times New Roman" panose="02020603050405020304" charset="0"/>
                <a:cs typeface="Times New Roman" panose="02020603050405020304" charset="0"/>
              </a:rPr>
              <a:t>mankind</a:t>
            </a:r>
            <a:r>
              <a:rPr lang="en-US" altLang="zh-CN" sz="2030" b="1" i="1" dirty="0" smtClean="0">
                <a:latin typeface="Times New Roman" panose="02020603050405020304" charset="0"/>
                <a:cs typeface="Times New Roman" panose="02020603050405020304" charset="0"/>
              </a:rPr>
              <a:t>.”</a:t>
            </a:r>
            <a:r>
              <a:rPr lang="en-US" altLang="zh-CN" sz="2030" b="1" dirty="0" smtClean="0">
                <a:latin typeface="Times New Roman" panose="02020603050405020304" charset="0"/>
                <a:cs typeface="Times New Roman" panose="02020603050405020304" charset="0"/>
              </a:rPr>
              <a:t> Following this, many more goals were achieved. For example, America’s NASA space </a:t>
            </a:r>
            <a:r>
              <a:rPr lang="en-US" altLang="zh-CN" sz="2030" b="1" dirty="0" smtClean="0">
                <a:solidFill>
                  <a:srgbClr val="FF0000"/>
                </a:solidFill>
                <a:latin typeface="Times New Roman" panose="02020603050405020304" charset="0"/>
                <a:cs typeface="Times New Roman" panose="02020603050405020304" charset="0"/>
              </a:rPr>
              <a:t>agency </a:t>
            </a:r>
            <a:r>
              <a:rPr lang="en-US" altLang="zh-CN" sz="2030" b="1" dirty="0" smtClean="0">
                <a:latin typeface="Times New Roman" panose="02020603050405020304" charset="0"/>
                <a:cs typeface="Times New Roman" panose="02020603050405020304" charset="0"/>
              </a:rPr>
              <a:t>launched Voyager 1 on 5 September 1977 to study deep space, and it still </a:t>
            </a:r>
            <a:r>
              <a:rPr lang="en-US" altLang="zh-CN" sz="2030" b="1" dirty="0" smtClean="0">
                <a:solidFill>
                  <a:srgbClr val="FF0000"/>
                </a:solidFill>
                <a:latin typeface="Times New Roman" panose="02020603050405020304" charset="0"/>
                <a:cs typeface="Times New Roman" panose="02020603050405020304" charset="0"/>
              </a:rPr>
              <a:t>transmit</a:t>
            </a:r>
            <a:r>
              <a:rPr lang="en-US" altLang="zh-CN" sz="2030" b="1" dirty="0" smtClean="0">
                <a:latin typeface="Times New Roman" panose="02020603050405020304" charset="0"/>
                <a:cs typeface="Times New Roman" panose="02020603050405020304" charset="0"/>
              </a:rPr>
              <a:t>s </a:t>
            </a:r>
            <a:r>
              <a:rPr lang="en-US" altLang="zh-CN" sz="2030" b="1" dirty="0" smtClean="0">
                <a:solidFill>
                  <a:srgbClr val="FF0000"/>
                </a:solidFill>
                <a:latin typeface="Times New Roman" panose="02020603050405020304" charset="0"/>
                <a:cs typeface="Times New Roman" panose="02020603050405020304" charset="0"/>
              </a:rPr>
              <a:t>data </a:t>
            </a:r>
            <a:r>
              <a:rPr lang="en-US" altLang="zh-CN" sz="2030" b="1" dirty="0" smtClean="0">
                <a:latin typeface="Times New Roman" panose="02020603050405020304" charset="0"/>
                <a:cs typeface="Times New Roman" panose="02020603050405020304" charset="0"/>
              </a:rPr>
              <a:t>today.</a:t>
            </a:r>
            <a:endParaRPr lang="zh-CN" altLang="en-US" sz="2030" dirty="0"/>
          </a:p>
        </p:txBody>
      </p:sp>
      <p:sp>
        <p:nvSpPr>
          <p:cNvPr id="4" name="矩形 3"/>
          <p:cNvSpPr/>
          <p:nvPr/>
        </p:nvSpPr>
        <p:spPr>
          <a:xfrm>
            <a:off x="3492133" y="1464134"/>
            <a:ext cx="1944216"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Para2</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0" name="TextBox 19"/>
          <p:cNvSpPr txBox="1"/>
          <p:nvPr/>
        </p:nvSpPr>
        <p:spPr>
          <a:xfrm>
            <a:off x="-35878" y="45124"/>
            <a:ext cx="9144000" cy="1373505"/>
          </a:xfrm>
          <a:prstGeom prst="rect">
            <a:avLst/>
          </a:prstGeom>
          <a:noFill/>
          <a:ln w="57150">
            <a:solidFill>
              <a:srgbClr val="FF0000"/>
            </a:solidFill>
            <a:prstDash val="sysDash"/>
          </a:ln>
        </p:spPr>
        <p:txBody>
          <a:bodyPr wrap="square" rtlCol="0">
            <a:spAutoFit/>
          </a:bodyPr>
          <a:lstStyle/>
          <a:p>
            <a:pPr marL="342900" indent="-342900" algn="just">
              <a:lnSpc>
                <a:spcPts val="2000"/>
              </a:lnSpc>
              <a:buAutoNum type="alphaUcPeriod"/>
            </a:pPr>
            <a:r>
              <a:rPr lang="en-US" altLang="zh-CN" sz="2030" b="1" dirty="0" smtClean="0">
                <a:latin typeface="Times New Roman" panose="02020603050405020304" charset="0"/>
                <a:cs typeface="Times New Roman" panose="02020603050405020304" charset="0"/>
              </a:rPr>
              <a:t>Although scientists try to make sure nothing goes wrong, accidents can still happen.</a:t>
            </a:r>
            <a:endParaRPr lang="en-US" altLang="zh-CN" sz="2030" b="1" dirty="0" smtClean="0">
              <a:latin typeface="Times New Roman" panose="02020603050405020304" charset="0"/>
              <a:cs typeface="Times New Roman" panose="02020603050405020304" charset="0"/>
            </a:endParaRPr>
          </a:p>
          <a:p>
            <a:pPr indent="0" algn="just">
              <a:lnSpc>
                <a:spcPts val="2000"/>
              </a:lnSpc>
              <a:buNone/>
            </a:pPr>
            <a:r>
              <a:rPr lang="en-US" altLang="zh-CN" sz="2030" b="1" dirty="0" smtClean="0">
                <a:latin typeface="Times New Roman" panose="02020603050405020304" charset="0"/>
                <a:cs typeface="Times New Roman" panose="02020603050405020304" charset="0"/>
              </a:rPr>
              <a:t>C. The future of space exploration remains bright.</a:t>
            </a:r>
            <a:endParaRPr lang="en-US" altLang="zh-CN" sz="2030" b="1" dirty="0" smtClean="0">
              <a:latin typeface="Times New Roman" panose="02020603050405020304" charset="0"/>
              <a:cs typeface="Times New Roman" panose="02020603050405020304" charset="0"/>
            </a:endParaRPr>
          </a:p>
          <a:p>
            <a:pPr indent="0" algn="just">
              <a:lnSpc>
                <a:spcPts val="2000"/>
              </a:lnSpc>
              <a:buNone/>
            </a:pPr>
            <a:r>
              <a:rPr lang="en-US" altLang="zh-CN" sz="2030" b="1" dirty="0" smtClean="0">
                <a:latin typeface="Times New Roman" panose="02020603050405020304" charset="0"/>
                <a:cs typeface="Times New Roman" panose="02020603050405020304" charset="0"/>
              </a:rPr>
              <a:t>D. After many experiments, they succeeded in making </a:t>
            </a:r>
            <a:r>
              <a:rPr lang="en-US" altLang="zh-CN" sz="2030" b="1" dirty="0" smtClean="0">
                <a:solidFill>
                  <a:srgbClr val="FF0000"/>
                </a:solidFill>
                <a:latin typeface="Times New Roman" panose="02020603050405020304" charset="0"/>
                <a:cs typeface="Times New Roman" panose="02020603050405020304" charset="0"/>
              </a:rPr>
              <a:t>rocket</a:t>
            </a:r>
            <a:r>
              <a:rPr lang="en-US" altLang="zh-CN" sz="2030" b="1" dirty="0" smtClean="0">
                <a:latin typeface="Times New Roman" panose="02020603050405020304" charset="0"/>
                <a:cs typeface="Times New Roman" panose="02020603050405020304" charset="0"/>
              </a:rPr>
              <a:t>s that could escape </a:t>
            </a:r>
            <a:endParaRPr lang="en-US" altLang="zh-CN" sz="2030" b="1" dirty="0" smtClean="0">
              <a:latin typeface="Times New Roman" panose="02020603050405020304" charset="0"/>
              <a:cs typeface="Times New Roman" panose="02020603050405020304" charset="0"/>
            </a:endParaRPr>
          </a:p>
          <a:p>
            <a:pPr indent="0" algn="just">
              <a:lnSpc>
                <a:spcPts val="2000"/>
              </a:lnSpc>
              <a:buNone/>
            </a:pPr>
            <a:r>
              <a:rPr lang="en-US" altLang="zh-CN" sz="2030" b="1" dirty="0" smtClean="0">
                <a:latin typeface="Times New Roman" panose="02020603050405020304" charset="0"/>
                <a:cs typeface="Times New Roman" panose="02020603050405020304" charset="0"/>
              </a:rPr>
              <a:t>     Earth’s </a:t>
            </a:r>
            <a:r>
              <a:rPr lang="en-US" altLang="zh-CN" sz="2030" b="1" dirty="0" smtClean="0">
                <a:solidFill>
                  <a:srgbClr val="FF0000"/>
                </a:solidFill>
                <a:latin typeface="Times New Roman" panose="02020603050405020304" charset="0"/>
                <a:cs typeface="Times New Roman" panose="02020603050405020304" charset="0"/>
              </a:rPr>
              <a:t>gravity</a:t>
            </a:r>
            <a:r>
              <a:rPr lang="en-US" altLang="zh-CN" sz="2030" b="1" dirty="0" smtClean="0">
                <a:latin typeface="Times New Roman" panose="02020603050405020304" charset="0"/>
                <a:cs typeface="Times New Roman" panose="02020603050405020304" charset="0"/>
              </a:rPr>
              <a:t>.</a:t>
            </a:r>
            <a:endParaRPr lang="zh-CN" altLang="en-US" sz="2030" b="1" dirty="0">
              <a:latin typeface="Times New Roman" panose="02020603050405020304" charset="0"/>
              <a:cs typeface="Times New Roman" panose="02020603050405020304" charset="0"/>
            </a:endParaRPr>
          </a:p>
        </p:txBody>
      </p:sp>
      <p:sp>
        <p:nvSpPr>
          <p:cNvPr id="25" name="TextBox 24"/>
          <p:cNvSpPr txBox="1"/>
          <p:nvPr/>
        </p:nvSpPr>
        <p:spPr>
          <a:xfrm>
            <a:off x="6156298" y="2348877"/>
            <a:ext cx="1008112" cy="664845"/>
          </a:xfrm>
          <a:prstGeom prst="rect">
            <a:avLst/>
          </a:prstGeom>
          <a:noFill/>
        </p:spPr>
        <p:txBody>
          <a:bodyPr wrap="square" rtlCol="0">
            <a:spAutoFit/>
          </a:bodyPr>
          <a:lstStyle/>
          <a:p>
            <a:r>
              <a:rPr lang="en-US" altLang="zh-CN" sz="3725" b="1" dirty="0" smtClean="0">
                <a:solidFill>
                  <a:srgbClr val="FF0000"/>
                </a:solidFill>
              </a:rPr>
              <a:t>D</a:t>
            </a:r>
            <a:endParaRPr lang="zh-CN" altLang="en-US" sz="3725" b="1" dirty="0">
              <a:solidFill>
                <a:srgbClr val="FF0000"/>
              </a:solidFill>
            </a:endParaRPr>
          </a:p>
        </p:txBody>
      </p:sp>
      <p:grpSp>
        <p:nvGrpSpPr>
          <p:cNvPr id="23" name="组合 22"/>
          <p:cNvGrpSpPr/>
          <p:nvPr/>
        </p:nvGrpSpPr>
        <p:grpSpPr>
          <a:xfrm>
            <a:off x="149225" y="5425440"/>
            <a:ext cx="8797290" cy="991870"/>
            <a:chOff x="-82" y="9626"/>
            <a:chExt cx="17091" cy="1262"/>
          </a:xfrm>
        </p:grpSpPr>
        <p:pic>
          <p:nvPicPr>
            <p:cNvPr id="5" name="图片 4" descr="苏联旅伴一号"/>
            <p:cNvPicPr>
              <a:picLocks noChangeAspect="1"/>
            </p:cNvPicPr>
            <p:nvPr/>
          </p:nvPicPr>
          <p:blipFill>
            <a:blip r:embed="rId1" cstate="print"/>
            <a:stretch>
              <a:fillRect/>
            </a:stretch>
          </p:blipFill>
          <p:spPr>
            <a:xfrm>
              <a:off x="-82" y="9628"/>
              <a:ext cx="1615" cy="1172"/>
            </a:xfrm>
            <a:prstGeom prst="rect">
              <a:avLst/>
            </a:prstGeom>
          </p:spPr>
        </p:pic>
        <p:pic>
          <p:nvPicPr>
            <p:cNvPr id="9" name="图片 8" descr="加加林"/>
            <p:cNvPicPr>
              <a:picLocks noChangeAspect="1"/>
            </p:cNvPicPr>
            <p:nvPr/>
          </p:nvPicPr>
          <p:blipFill>
            <a:blip r:embed="rId2" cstate="print"/>
            <a:srcRect l="10070" t="-1551" r="10665"/>
            <a:stretch>
              <a:fillRect/>
            </a:stretch>
          </p:blipFill>
          <p:spPr>
            <a:xfrm>
              <a:off x="1533" y="9628"/>
              <a:ext cx="1715" cy="1172"/>
            </a:xfrm>
            <a:prstGeom prst="rect">
              <a:avLst/>
            </a:prstGeom>
          </p:spPr>
        </p:pic>
        <p:pic>
          <p:nvPicPr>
            <p:cNvPr id="11" name="图片 10" descr="阿姆斯特朗"/>
            <p:cNvPicPr>
              <a:picLocks noChangeAspect="1"/>
            </p:cNvPicPr>
            <p:nvPr/>
          </p:nvPicPr>
          <p:blipFill>
            <a:blip r:embed="rId3" cstate="print"/>
            <a:stretch>
              <a:fillRect/>
            </a:stretch>
          </p:blipFill>
          <p:spPr>
            <a:xfrm>
              <a:off x="3236" y="9628"/>
              <a:ext cx="1701" cy="1172"/>
            </a:xfrm>
            <a:prstGeom prst="rect">
              <a:avLst/>
            </a:prstGeom>
          </p:spPr>
        </p:pic>
        <p:pic>
          <p:nvPicPr>
            <p:cNvPr id="12" name="图片 11" descr="旅行者一号"/>
            <p:cNvPicPr>
              <a:picLocks noChangeAspect="1"/>
            </p:cNvPicPr>
            <p:nvPr/>
          </p:nvPicPr>
          <p:blipFill>
            <a:blip r:embed="rId4" cstate="print"/>
            <a:stretch>
              <a:fillRect/>
            </a:stretch>
          </p:blipFill>
          <p:spPr>
            <a:xfrm>
              <a:off x="4937" y="9628"/>
              <a:ext cx="1714" cy="1173"/>
            </a:xfrm>
            <a:prstGeom prst="rect">
              <a:avLst/>
            </a:prstGeom>
          </p:spPr>
        </p:pic>
        <p:pic>
          <p:nvPicPr>
            <p:cNvPr id="13" name="图片 12" descr="苏联旅伴一号"/>
            <p:cNvPicPr>
              <a:picLocks noChangeAspect="1"/>
            </p:cNvPicPr>
            <p:nvPr/>
          </p:nvPicPr>
          <p:blipFill>
            <a:blip r:embed="rId1" cstate="print"/>
            <a:stretch>
              <a:fillRect/>
            </a:stretch>
          </p:blipFill>
          <p:spPr>
            <a:xfrm>
              <a:off x="6559" y="9627"/>
              <a:ext cx="1615" cy="1175"/>
            </a:xfrm>
            <a:prstGeom prst="rect">
              <a:avLst/>
            </a:prstGeom>
          </p:spPr>
        </p:pic>
        <p:pic>
          <p:nvPicPr>
            <p:cNvPr id="14" name="图片 13" descr="加加林"/>
            <p:cNvPicPr>
              <a:picLocks noChangeAspect="1"/>
            </p:cNvPicPr>
            <p:nvPr/>
          </p:nvPicPr>
          <p:blipFill>
            <a:blip r:embed="rId2" cstate="print"/>
            <a:srcRect l="10070" t="-1551" r="10665"/>
            <a:stretch>
              <a:fillRect/>
            </a:stretch>
          </p:blipFill>
          <p:spPr>
            <a:xfrm>
              <a:off x="8174" y="9628"/>
              <a:ext cx="1715" cy="1175"/>
            </a:xfrm>
            <a:prstGeom prst="rect">
              <a:avLst/>
            </a:prstGeom>
          </p:spPr>
        </p:pic>
        <p:pic>
          <p:nvPicPr>
            <p:cNvPr id="15" name="图片 14" descr="阿姆斯特朗"/>
            <p:cNvPicPr>
              <a:picLocks noChangeAspect="1"/>
            </p:cNvPicPr>
            <p:nvPr/>
          </p:nvPicPr>
          <p:blipFill>
            <a:blip r:embed="rId3" cstate="print"/>
            <a:stretch>
              <a:fillRect/>
            </a:stretch>
          </p:blipFill>
          <p:spPr>
            <a:xfrm>
              <a:off x="9877" y="9629"/>
              <a:ext cx="1701" cy="1174"/>
            </a:xfrm>
            <a:prstGeom prst="rect">
              <a:avLst/>
            </a:prstGeom>
          </p:spPr>
        </p:pic>
        <p:pic>
          <p:nvPicPr>
            <p:cNvPr id="16" name="图片 15" descr="旅行者一号"/>
            <p:cNvPicPr>
              <a:picLocks noChangeAspect="1"/>
            </p:cNvPicPr>
            <p:nvPr/>
          </p:nvPicPr>
          <p:blipFill>
            <a:blip r:embed="rId5" cstate="print"/>
            <a:stretch>
              <a:fillRect/>
            </a:stretch>
          </p:blipFill>
          <p:spPr>
            <a:xfrm>
              <a:off x="11578" y="9626"/>
              <a:ext cx="1714" cy="1262"/>
            </a:xfrm>
            <a:prstGeom prst="rect">
              <a:avLst/>
            </a:prstGeom>
          </p:spPr>
        </p:pic>
        <p:pic>
          <p:nvPicPr>
            <p:cNvPr id="17" name="图片 16" descr="苏联旅伴一号"/>
            <p:cNvPicPr>
              <a:picLocks noChangeAspect="1"/>
            </p:cNvPicPr>
            <p:nvPr/>
          </p:nvPicPr>
          <p:blipFill>
            <a:blip r:embed="rId1" cstate="print"/>
            <a:stretch>
              <a:fillRect/>
            </a:stretch>
          </p:blipFill>
          <p:spPr>
            <a:xfrm>
              <a:off x="13226" y="9630"/>
              <a:ext cx="1615" cy="1257"/>
            </a:xfrm>
            <a:prstGeom prst="rect">
              <a:avLst/>
            </a:prstGeom>
          </p:spPr>
        </p:pic>
        <p:pic>
          <p:nvPicPr>
            <p:cNvPr id="19" name="图片 18" descr="阿姆斯特朗"/>
            <p:cNvPicPr>
              <a:picLocks noChangeAspect="1"/>
            </p:cNvPicPr>
            <p:nvPr/>
          </p:nvPicPr>
          <p:blipFill>
            <a:blip r:embed="rId3" cstate="print"/>
            <a:stretch>
              <a:fillRect/>
            </a:stretch>
          </p:blipFill>
          <p:spPr>
            <a:xfrm>
              <a:off x="14849" y="9630"/>
              <a:ext cx="2161" cy="1257"/>
            </a:xfrm>
            <a:prstGeom prst="rect">
              <a:avLst/>
            </a:prstGeom>
          </p:spPr>
        </p:pic>
      </p:grpSp>
      <p:sp>
        <p:nvSpPr>
          <p:cNvPr id="2" name="文本框 1"/>
          <p:cNvSpPr txBox="1"/>
          <p:nvPr/>
        </p:nvSpPr>
        <p:spPr>
          <a:xfrm>
            <a:off x="2628265" y="2204720"/>
            <a:ext cx="1170305"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However</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6" name="文本框 5"/>
          <p:cNvSpPr txBox="1"/>
          <p:nvPr/>
        </p:nvSpPr>
        <p:spPr>
          <a:xfrm>
            <a:off x="980440" y="2564765"/>
            <a:ext cx="907415"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realize</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7" name="文本框 6"/>
          <p:cNvSpPr txBox="1"/>
          <p:nvPr/>
        </p:nvSpPr>
        <p:spPr>
          <a:xfrm>
            <a:off x="2988310" y="764540"/>
            <a:ext cx="655320"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they</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8" name="文本框 7"/>
          <p:cNvSpPr txBox="1"/>
          <p:nvPr/>
        </p:nvSpPr>
        <p:spPr>
          <a:xfrm>
            <a:off x="3614420" y="764540"/>
            <a:ext cx="1565275"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succeeded in</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
        <p:nvSpPr>
          <p:cNvPr id="10" name="文本框 9"/>
          <p:cNvSpPr txBox="1"/>
          <p:nvPr/>
        </p:nvSpPr>
        <p:spPr>
          <a:xfrm>
            <a:off x="4427855" y="2204720"/>
            <a:ext cx="1170940" cy="403225"/>
          </a:xfrm>
          <a:prstGeom prst="rect">
            <a:avLst/>
          </a:prstGeom>
          <a:solidFill>
            <a:schemeClr val="bg1"/>
          </a:solidFill>
        </p:spPr>
        <p:txBody>
          <a:bodyPr wrap="none" rtlCol="0" anchor="t">
            <a:spAutoFit/>
          </a:bodyPr>
          <a:p>
            <a:r>
              <a:rPr lang="en-US" altLang="zh-CN" sz="2030" b="1" dirty="0" smtClean="0">
                <a:solidFill>
                  <a:srgbClr val="0432FA"/>
                </a:solidFill>
                <a:latin typeface="Times New Roman" panose="02020603050405020304" charset="0"/>
                <a:cs typeface="Times New Roman" panose="02020603050405020304" charset="0"/>
                <a:sym typeface="+mn-ea"/>
              </a:rPr>
              <a:t>scientists</a:t>
            </a:r>
            <a:endParaRPr lang="en-US" altLang="zh-CN" sz="2030" b="1" dirty="0" smtClean="0">
              <a:solidFill>
                <a:srgbClr val="0432FA"/>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5" grpId="0"/>
      <p:bldP spid="2" grpId="0" bldLvl="0" animBg="1"/>
      <p:bldP spid="6" grpId="0" bldLvl="0" animBg="1"/>
      <p:bldP spid="7" grpId="0" bldLvl="0" animBg="1"/>
      <p:bldP spid="8"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249475"/>
            <a:ext cx="8568952" cy="3207385"/>
          </a:xfrm>
          <a:prstGeom prst="rect">
            <a:avLst/>
          </a:prstGeom>
          <a:ln>
            <a:solidFill>
              <a:srgbClr val="FF0000"/>
            </a:solidFill>
          </a:ln>
        </p:spPr>
        <p:txBody>
          <a:bodyPr wrap="square">
            <a:spAutoFit/>
          </a:bodyPr>
          <a:lstStyle/>
          <a:p>
            <a:pPr algn="just">
              <a:lnSpc>
                <a:spcPts val="2700"/>
              </a:lnSpc>
            </a:pPr>
            <a:r>
              <a:rPr lang="en-US" altLang="zh-CN" sz="2370" b="1" dirty="0" smtClean="0">
                <a:latin typeface="Times New Roman" panose="02020603050405020304" charset="0"/>
                <a:cs typeface="Times New Roman" panose="02020603050405020304" charset="0"/>
              </a:rPr>
              <a:t>       _____________________ All the astronauts on the USSR’s Soyuz 11 and America’s Challenger died during their missions. These disasters made everyone sad and </a:t>
            </a:r>
            <a:r>
              <a:rPr lang="en-US" altLang="zh-CN" sz="2370" b="1" dirty="0" smtClean="0">
                <a:solidFill>
                  <a:srgbClr val="FF0000"/>
                </a:solidFill>
                <a:latin typeface="Times New Roman" panose="02020603050405020304" charset="0"/>
                <a:cs typeface="Times New Roman" panose="02020603050405020304" charset="0"/>
              </a:rPr>
              <a:t>disappointed </a:t>
            </a:r>
            <a:r>
              <a:rPr lang="en-US" altLang="zh-CN" sz="2370" b="1" dirty="0" smtClean="0">
                <a:latin typeface="Times New Roman" panose="02020603050405020304" charset="0"/>
                <a:cs typeface="Times New Roman" panose="02020603050405020304" charset="0"/>
              </a:rPr>
              <a:t>, but the </a:t>
            </a:r>
            <a:r>
              <a:rPr lang="en-US" altLang="zh-CN" sz="2370" b="1" dirty="0" smtClean="0">
                <a:solidFill>
                  <a:srgbClr val="FF0000"/>
                </a:solidFill>
                <a:latin typeface="Times New Roman" panose="02020603050405020304" charset="0"/>
                <a:cs typeface="Times New Roman" panose="02020603050405020304" charset="0"/>
              </a:rPr>
              <a:t>desire </a:t>
            </a:r>
            <a:r>
              <a:rPr lang="en-US" altLang="zh-CN" sz="2370" b="1" dirty="0" smtClean="0">
                <a:latin typeface="Times New Roman" panose="02020603050405020304" charset="0"/>
                <a:cs typeface="Times New Roman" panose="02020603050405020304" charset="0"/>
              </a:rPr>
              <a:t>to explore the universe never died. This is because people believe in the importance of </a:t>
            </a:r>
            <a:r>
              <a:rPr lang="en-US" altLang="zh-CN" sz="2370" b="1" dirty="0" smtClean="0">
                <a:solidFill>
                  <a:srgbClr val="FF0000"/>
                </a:solidFill>
                <a:latin typeface="Times New Roman" panose="02020603050405020304" charset="0"/>
                <a:cs typeface="Times New Roman" panose="02020603050405020304" charset="0"/>
              </a:rPr>
              <a:t>carry</a:t>
            </a:r>
            <a:r>
              <a:rPr lang="en-US" altLang="zh-CN" sz="2370" b="1" dirty="0" smtClean="0">
                <a:latin typeface="Times New Roman" panose="02020603050405020304" charset="0"/>
                <a:cs typeface="Times New Roman" panose="02020603050405020304" charset="0"/>
              </a:rPr>
              <a:t>ing </a:t>
            </a:r>
            <a:r>
              <a:rPr lang="en-US" altLang="zh-CN" sz="2370" b="1" dirty="0" smtClean="0">
                <a:solidFill>
                  <a:srgbClr val="FF0000"/>
                </a:solidFill>
                <a:latin typeface="Times New Roman" panose="02020603050405020304" charset="0"/>
                <a:cs typeface="Times New Roman" panose="02020603050405020304" charset="0"/>
              </a:rPr>
              <a:t>on </a:t>
            </a:r>
            <a:r>
              <a:rPr lang="en-US" altLang="zh-CN" sz="2370" b="1" dirty="0" smtClean="0">
                <a:latin typeface="Times New Roman" panose="02020603050405020304" charset="0"/>
                <a:cs typeface="Times New Roman" panose="02020603050405020304" charset="0"/>
              </a:rPr>
              <a:t>space exploration despite the huge risks. An example of this ongoing work is the International Space Station. It orbits Earth and has astronauts from different countries </a:t>
            </a:r>
            <a:r>
              <a:rPr lang="en-US" altLang="zh-CN" sz="2370" b="1" dirty="0" smtClean="0">
                <a:solidFill>
                  <a:srgbClr val="FF0000"/>
                </a:solidFill>
                <a:latin typeface="Times New Roman" panose="02020603050405020304" charset="0"/>
                <a:cs typeface="Times New Roman" panose="02020603050405020304" charset="0"/>
              </a:rPr>
              <a:t>on board</a:t>
            </a:r>
            <a:r>
              <a:rPr lang="en-US" altLang="zh-CN" sz="2370" b="1" dirty="0" smtClean="0">
                <a:latin typeface="Times New Roman" panose="02020603050405020304" charset="0"/>
                <a:cs typeface="Times New Roman" panose="02020603050405020304" charset="0"/>
              </a:rPr>
              <a:t>, providing a continuous human presence in space.</a:t>
            </a:r>
            <a:endParaRPr lang="zh-CN" altLang="en-US" sz="2370" dirty="0"/>
          </a:p>
        </p:txBody>
      </p:sp>
      <p:sp>
        <p:nvSpPr>
          <p:cNvPr id="3" name="矩形 2"/>
          <p:cNvSpPr/>
          <p:nvPr/>
        </p:nvSpPr>
        <p:spPr>
          <a:xfrm>
            <a:off x="3707904" y="1612048"/>
            <a:ext cx="1440160" cy="596900"/>
          </a:xfrm>
          <a:prstGeom prst="rect">
            <a:avLst/>
          </a:prstGeom>
          <a:noFill/>
        </p:spPr>
        <p:txBody>
          <a:bodyPr wrap="square" lIns="77409" tIns="38704" rIns="77409" bIns="38704">
            <a:spAutoFit/>
          </a:bodyPr>
          <a:lstStyle/>
          <a:p>
            <a:r>
              <a:rPr lang="en-US" altLang="zh-CN" sz="3385"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Para3</a:t>
            </a:r>
            <a:endParaRPr lang="zh-CN" altLang="en-US" sz="3385"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TextBox 3"/>
          <p:cNvSpPr txBox="1"/>
          <p:nvPr/>
        </p:nvSpPr>
        <p:spPr>
          <a:xfrm>
            <a:off x="35242" y="188773"/>
            <a:ext cx="9144000" cy="1116965"/>
          </a:xfrm>
          <a:prstGeom prst="rect">
            <a:avLst/>
          </a:prstGeom>
          <a:noFill/>
          <a:ln w="57150">
            <a:solidFill>
              <a:srgbClr val="FF0000"/>
            </a:solidFill>
            <a:prstDash val="sysDash"/>
          </a:ln>
        </p:spPr>
        <p:txBody>
          <a:bodyPr wrap="square" rtlCol="0">
            <a:spAutoFit/>
          </a:bodyPr>
          <a:lstStyle/>
          <a:p>
            <a:pPr marL="342900" indent="-342900" algn="just">
              <a:lnSpc>
                <a:spcPts val="2000"/>
              </a:lnSpc>
              <a:buAutoNum type="alphaUcPeriod"/>
            </a:pPr>
            <a:r>
              <a:rPr lang="en-US" altLang="zh-CN" sz="2800" b="1" dirty="0" smtClean="0">
                <a:latin typeface="Times New Roman" panose="02020603050405020304" charset="0"/>
                <a:cs typeface="Times New Roman" panose="02020603050405020304" charset="0"/>
              </a:rPr>
              <a:t>Although scientists try to make sure nothing goes wrong, accidents can still happen.</a:t>
            </a:r>
            <a:endParaRPr lang="en-US" altLang="zh-CN" sz="2800" b="1" dirty="0" smtClean="0">
              <a:latin typeface="Times New Roman" panose="02020603050405020304" charset="0"/>
              <a:cs typeface="Times New Roman" panose="02020603050405020304" charset="0"/>
            </a:endParaRPr>
          </a:p>
          <a:p>
            <a:pPr marL="342900" indent="-342900" algn="just">
              <a:lnSpc>
                <a:spcPts val="2000"/>
              </a:lnSpc>
              <a:buAutoNum type="alphaUcPeriod"/>
            </a:pPr>
            <a:endParaRPr lang="en-US" altLang="zh-CN" sz="2800" b="1" dirty="0" smtClean="0">
              <a:latin typeface="Times New Roman" panose="02020603050405020304" charset="0"/>
              <a:cs typeface="Times New Roman" panose="02020603050405020304" charset="0"/>
            </a:endParaRPr>
          </a:p>
          <a:p>
            <a:pPr indent="0" algn="just">
              <a:lnSpc>
                <a:spcPts val="2000"/>
              </a:lnSpc>
              <a:buNone/>
            </a:pPr>
            <a:r>
              <a:rPr lang="en-US" altLang="zh-CN" sz="2800" b="1" dirty="0" smtClean="0">
                <a:latin typeface="Times New Roman" panose="02020603050405020304" charset="0"/>
                <a:cs typeface="Times New Roman" panose="02020603050405020304" charset="0"/>
              </a:rPr>
              <a:t>C. The future of space exploration remains bright.</a:t>
            </a:r>
            <a:endParaRPr lang="en-US" altLang="zh-CN" sz="2800" b="1" dirty="0" smtClean="0">
              <a:latin typeface="Times New Roman" panose="02020603050405020304" charset="0"/>
              <a:cs typeface="Times New Roman" panose="02020603050405020304" charset="0"/>
            </a:endParaRPr>
          </a:p>
        </p:txBody>
      </p:sp>
      <p:sp>
        <p:nvSpPr>
          <p:cNvPr id="5" name="TextBox 4"/>
          <p:cNvSpPr txBox="1"/>
          <p:nvPr/>
        </p:nvSpPr>
        <p:spPr>
          <a:xfrm>
            <a:off x="2051720" y="2088971"/>
            <a:ext cx="1008112" cy="664845"/>
          </a:xfrm>
          <a:prstGeom prst="rect">
            <a:avLst/>
          </a:prstGeom>
          <a:noFill/>
        </p:spPr>
        <p:txBody>
          <a:bodyPr wrap="square" rtlCol="0">
            <a:spAutoFit/>
          </a:bodyPr>
          <a:lstStyle/>
          <a:p>
            <a:r>
              <a:rPr lang="en-US" altLang="zh-CN" sz="3725" b="1" dirty="0" smtClean="0">
                <a:solidFill>
                  <a:srgbClr val="FF0000"/>
                </a:solidFill>
              </a:rPr>
              <a:t>A</a:t>
            </a:r>
            <a:endParaRPr lang="zh-CN" altLang="en-US" sz="3725" b="1" dirty="0">
              <a:solidFill>
                <a:srgbClr val="FF0000"/>
              </a:solidFill>
            </a:endParaRPr>
          </a:p>
        </p:txBody>
      </p:sp>
      <p:pic>
        <p:nvPicPr>
          <p:cNvPr id="10" name="图片 9" descr="苏联联盟11号"/>
          <p:cNvPicPr>
            <a:picLocks noChangeAspect="1"/>
          </p:cNvPicPr>
          <p:nvPr/>
        </p:nvPicPr>
        <p:blipFill>
          <a:blip r:embed="rId1" cstate="print"/>
          <a:srcRect t="9004" r="8271" b="9185"/>
          <a:stretch>
            <a:fillRect/>
          </a:stretch>
        </p:blipFill>
        <p:spPr>
          <a:xfrm>
            <a:off x="251400" y="5445104"/>
            <a:ext cx="2144889" cy="1317919"/>
          </a:xfrm>
          <a:prstGeom prst="rect">
            <a:avLst/>
          </a:prstGeom>
        </p:spPr>
      </p:pic>
      <p:pic>
        <p:nvPicPr>
          <p:cNvPr id="11" name="图片 10" descr="国际空间站用"/>
          <p:cNvPicPr>
            <a:picLocks noChangeAspect="1"/>
          </p:cNvPicPr>
          <p:nvPr/>
        </p:nvPicPr>
        <p:blipFill>
          <a:blip r:embed="rId2" cstate="print"/>
          <a:stretch>
            <a:fillRect/>
          </a:stretch>
        </p:blipFill>
        <p:spPr>
          <a:xfrm>
            <a:off x="6443903" y="5517524"/>
            <a:ext cx="2395932" cy="1317253"/>
          </a:xfrm>
          <a:prstGeom prst="rect">
            <a:avLst/>
          </a:prstGeom>
        </p:spPr>
      </p:pic>
      <p:sp>
        <p:nvSpPr>
          <p:cNvPr id="9" name="文本框 8"/>
          <p:cNvSpPr txBox="1"/>
          <p:nvPr/>
        </p:nvSpPr>
        <p:spPr>
          <a:xfrm>
            <a:off x="323850" y="332740"/>
            <a:ext cx="1585595" cy="521970"/>
          </a:xfrm>
          <a:prstGeom prst="rect">
            <a:avLst/>
          </a:prstGeom>
          <a:solidFill>
            <a:schemeClr val="bg1"/>
          </a:solidFill>
        </p:spPr>
        <p:txBody>
          <a:bodyPr wrap="none" rtlCol="0" anchor="t">
            <a:spAutoFit/>
          </a:bodyPr>
          <a:p>
            <a:r>
              <a:rPr lang="en-US" altLang="zh-CN" sz="2800" b="1" dirty="0" smtClean="0">
                <a:solidFill>
                  <a:srgbClr val="0432FA"/>
                </a:solidFill>
                <a:latin typeface="Times New Roman" panose="02020603050405020304" charset="0"/>
                <a:cs typeface="Times New Roman" panose="02020603050405020304" charset="0"/>
                <a:sym typeface="+mn-ea"/>
              </a:rPr>
              <a:t>accidents</a:t>
            </a:r>
            <a:endParaRPr lang="en-US" altLang="zh-CN" sz="2800" b="1" dirty="0" smtClean="0">
              <a:solidFill>
                <a:srgbClr val="0432FA"/>
              </a:solidFill>
              <a:latin typeface="Times New Roman" panose="02020603050405020304" charset="0"/>
              <a:cs typeface="Times New Roman" panose="02020603050405020304" charset="0"/>
              <a:sym typeface="+mn-ea"/>
            </a:endParaRPr>
          </a:p>
        </p:txBody>
      </p:sp>
      <p:sp>
        <p:nvSpPr>
          <p:cNvPr id="8" name="文本框 7"/>
          <p:cNvSpPr txBox="1"/>
          <p:nvPr/>
        </p:nvSpPr>
        <p:spPr>
          <a:xfrm>
            <a:off x="5076190" y="2636520"/>
            <a:ext cx="741680" cy="460375"/>
          </a:xfrm>
          <a:prstGeom prst="rect">
            <a:avLst/>
          </a:prstGeom>
          <a:solidFill>
            <a:schemeClr val="bg1"/>
          </a:solidFill>
        </p:spPr>
        <p:txBody>
          <a:bodyPr wrap="none" rtlCol="0" anchor="t">
            <a:spAutoFit/>
          </a:bodyPr>
          <a:p>
            <a:r>
              <a:rPr lang="en-US" altLang="zh-CN" sz="2400" b="1" dirty="0" smtClean="0">
                <a:solidFill>
                  <a:srgbClr val="0432FA"/>
                </a:solidFill>
                <a:latin typeface="Times New Roman" panose="02020603050405020304" charset="0"/>
                <a:cs typeface="Times New Roman" panose="02020603050405020304" charset="0"/>
                <a:sym typeface="+mn-ea"/>
              </a:rPr>
              <a:t>died</a:t>
            </a:r>
            <a:endParaRPr lang="en-US" altLang="zh-CN" sz="2400" b="1" dirty="0" smtClean="0">
              <a:solidFill>
                <a:srgbClr val="0432FA"/>
              </a:solidFill>
              <a:latin typeface="Times New Roman" panose="02020603050405020304" charset="0"/>
              <a:cs typeface="Times New Roman" panose="02020603050405020304" charset="0"/>
              <a:sym typeface="+mn-ea"/>
            </a:endParaRPr>
          </a:p>
        </p:txBody>
      </p:sp>
      <p:sp>
        <p:nvSpPr>
          <p:cNvPr id="12" name="文本框 11"/>
          <p:cNvSpPr txBox="1"/>
          <p:nvPr/>
        </p:nvSpPr>
        <p:spPr>
          <a:xfrm>
            <a:off x="1188085" y="2948305"/>
            <a:ext cx="1317625" cy="460375"/>
          </a:xfrm>
          <a:prstGeom prst="rect">
            <a:avLst/>
          </a:prstGeom>
          <a:solidFill>
            <a:schemeClr val="bg1"/>
          </a:solidFill>
        </p:spPr>
        <p:txBody>
          <a:bodyPr wrap="none" rtlCol="0" anchor="t">
            <a:spAutoFit/>
          </a:bodyPr>
          <a:p>
            <a:r>
              <a:rPr lang="en-US" altLang="zh-CN" sz="2400" b="1" dirty="0" smtClean="0">
                <a:solidFill>
                  <a:srgbClr val="0432FA"/>
                </a:solidFill>
                <a:latin typeface="Times New Roman" panose="02020603050405020304" charset="0"/>
                <a:cs typeface="Times New Roman" panose="02020603050405020304" charset="0"/>
                <a:sym typeface="+mn-ea"/>
              </a:rPr>
              <a:t>disasters</a:t>
            </a:r>
            <a:endParaRPr lang="en-US" altLang="zh-CN" sz="2400" b="1" dirty="0" smtClean="0">
              <a:solidFill>
                <a:srgbClr val="0432FA"/>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9" grpId="0" bldLvl="0" animBg="1"/>
      <p:bldP spid="8" grpId="0" bldLvl="0" animBg="1"/>
      <p:bldP spid="12"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10368</Words>
  <Application>WPS 演示</Application>
  <PresentationFormat/>
  <Paragraphs>498</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Times New Roman</vt:lpstr>
      <vt:lpstr>Calibri</vt:lpstr>
      <vt:lpstr>微软雅黑</vt:lpstr>
      <vt:lpstr>Arial Unicode MS</vt:lpstr>
      <vt:lpstr>Segoe Print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Para.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dc:creator>
  <cp:lastModifiedBy>24147</cp:lastModifiedBy>
  <cp:revision>62</cp:revision>
  <dcterms:created xsi:type="dcterms:W3CDTF">2022-05-20T07:32:00Z</dcterms:created>
  <dcterms:modified xsi:type="dcterms:W3CDTF">2022-07-20T09:26:15Z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