
<file path=[Content_Types].xml><?xml version="1.0" encoding="utf-8"?>
<Types xmlns="http://schemas.openxmlformats.org/package/2006/content-types">
  <Default Extension="jpeg" ContentType="image/jpeg"/>
  <Default Extension="wav" ContentType="audio/x-wav"/>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0" r:id="rId4"/>
    <p:sldMasterId id="2147483682" r:id="rId5"/>
  </p:sldMasterIdLst>
  <p:notesMasterIdLst>
    <p:notesMasterId r:id="rId8"/>
  </p:notesMasterIdLst>
  <p:sldIdLst>
    <p:sldId id="2469" r:id="rId6"/>
    <p:sldId id="304" r:id="rId7"/>
    <p:sldId id="680" r:id="rId9"/>
    <p:sldId id="681" r:id="rId10"/>
    <p:sldId id="1789" r:id="rId11"/>
    <p:sldId id="692" r:id="rId12"/>
    <p:sldId id="1153" r:id="rId13"/>
    <p:sldId id="1790" r:id="rId14"/>
    <p:sldId id="1152" r:id="rId15"/>
    <p:sldId id="1280" r:id="rId16"/>
    <p:sldId id="1407" r:id="rId17"/>
    <p:sldId id="1281" r:id="rId18"/>
    <p:sldId id="1409" r:id="rId19"/>
    <p:sldId id="1408" r:id="rId20"/>
    <p:sldId id="1795" r:id="rId21"/>
    <p:sldId id="1536" r:id="rId22"/>
    <p:sldId id="1537" r:id="rId23"/>
    <p:sldId id="1791" r:id="rId24"/>
    <p:sldId id="1796" r:id="rId25"/>
    <p:sldId id="693" r:id="rId26"/>
    <p:sldId id="1794" r:id="rId27"/>
    <p:sldId id="1793" r:id="rId28"/>
    <p:sldId id="1663" r:id="rId29"/>
    <p:sldId id="1797" r:id="rId30"/>
    <p:sldId id="1801" r:id="rId31"/>
    <p:sldId id="1805" r:id="rId32"/>
    <p:sldId id="1806" r:id="rId33"/>
    <p:sldId id="1804" r:id="rId34"/>
    <p:sldId id="1808" r:id="rId35"/>
    <p:sldId id="1807" r:id="rId36"/>
    <p:sldId id="1809" r:id="rId37"/>
    <p:sldId id="1810" r:id="rId38"/>
    <p:sldId id="1811" r:id="rId39"/>
    <p:sldId id="1803" r:id="rId40"/>
    <p:sldId id="1812" r:id="rId41"/>
    <p:sldId id="1815" r:id="rId42"/>
    <p:sldId id="1814" r:id="rId43"/>
    <p:sldId id="1816" r:id="rId44"/>
    <p:sldId id="1817" r:id="rId45"/>
    <p:sldId id="1818" r:id="rId46"/>
    <p:sldId id="1819" r:id="rId47"/>
    <p:sldId id="1820" r:id="rId48"/>
    <p:sldId id="1821" r:id="rId49"/>
    <p:sldId id="1800" r:id="rId50"/>
    <p:sldId id="1955" r:id="rId51"/>
    <p:sldId id="2082" r:id="rId52"/>
    <p:sldId id="2084" r:id="rId53"/>
    <p:sldId id="2085" r:id="rId54"/>
    <p:sldId id="1664" r:id="rId55"/>
    <p:sldId id="1798" r:id="rId56"/>
    <p:sldId id="2213" r:id="rId57"/>
    <p:sldId id="2339" r:id="rId58"/>
    <p:sldId id="683" r:id="rId59"/>
    <p:sldId id="684" r:id="rId60"/>
    <p:sldId id="806" r:id="rId61"/>
    <p:sldId id="805" r:id="rId62"/>
    <p:sldId id="808" r:id="rId63"/>
    <p:sldId id="809" r:id="rId64"/>
    <p:sldId id="810" r:id="rId65"/>
    <p:sldId id="1038" r:id="rId66"/>
    <p:sldId id="1148" r:id="rId67"/>
    <p:sldId id="1149" r:id="rId68"/>
    <p:sldId id="1150" r:id="rId69"/>
    <p:sldId id="686" r:id="rId70"/>
    <p:sldId id="2465" r:id="rId71"/>
    <p:sldId id="2466" r:id="rId72"/>
    <p:sldId id="2467" r:id="rId73"/>
    <p:sldId id="689" r:id="rId7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5" clrIdx="0"/>
  <p:cmAuthor id="1" name="Microsoft" initials="M" lastIdx="0" clrIdx="0"/>
  <p:cmAuthor id="75" name="作者" initials="A" lastIdx="0" clrIdx="24"/>
  <p:cmAuthor id="2" name="vfy" initials="v"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7F00"/>
    <a:srgbClr val="F1D4FD"/>
    <a:srgbClr val="008E3F"/>
    <a:srgbClr val="FDEEF0"/>
    <a:srgbClr val="D5ECF6"/>
    <a:srgbClr val="F9EAFF"/>
    <a:srgbClr val="FFFEA9"/>
    <a:srgbClr val="DB91F9"/>
    <a:srgbClr val="003A1A"/>
    <a:srgbClr val="002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varScale="1">
        <p:scale>
          <a:sx n="124" d="100"/>
          <a:sy n="124" d="100"/>
        </p:scale>
        <p:origin x="520" y="168"/>
      </p:cViewPr>
      <p:guideLst>
        <p:guide orient="horz" pos="2091"/>
        <p:guide pos="387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8" Type="http://schemas.openxmlformats.org/officeDocument/2006/relationships/commentAuthors" Target="commentAuthors.xml"/><Relationship Id="rId77" Type="http://schemas.openxmlformats.org/officeDocument/2006/relationships/tableStyles" Target="tableStyles.xml"/><Relationship Id="rId76" Type="http://schemas.openxmlformats.org/officeDocument/2006/relationships/viewProps" Target="viewProps.xml"/><Relationship Id="rId75" Type="http://schemas.openxmlformats.org/officeDocument/2006/relationships/presProps" Target="presProps.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2.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CD234-1A59-463F-8B12-F9DAA98A294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BB733-DF6B-4801-AFF9-46967ACB994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base">
              <a:spcBef>
                <a:spcPct val="0"/>
              </a:spcBef>
              <a:spcAft>
                <a:spcPct val="0"/>
              </a:spcAft>
              <a:defRPr/>
            </a:pPr>
            <a:fld id="{BB96E541-D01C-4BE1-A7B1-63E4BF3FBABE}" type="datetimeFigureOut">
              <a:rPr lang="zh-CN" altLang="en-US" sz="900">
                <a:solidFill>
                  <a:srgbClr val="898989"/>
                </a:solidFill>
              </a:rPr>
            </a:fld>
            <a:endParaRPr lang="zh-CN" altLang="en-US" sz="900">
              <a:solidFill>
                <a:srgbClr val="898989"/>
              </a:solidFill>
            </a:endParaRPr>
          </a:p>
        </p:txBody>
      </p:sp>
      <p:sp>
        <p:nvSpPr>
          <p:cNvPr id="3" name="页脚占位符 2"/>
          <p:cNvSpPr>
            <a:spLocks noGrp="1"/>
          </p:cNvSpPr>
          <p:nvPr>
            <p:ph type="ftr" sz="quarter" idx="11"/>
          </p:nvPr>
        </p:nvSpPr>
        <p:spPr/>
        <p:txBody>
          <a:bodyPr/>
          <a:lstStyle/>
          <a:p>
            <a:pPr algn="ctr" defTabSz="685800" fontAlgn="base">
              <a:spcBef>
                <a:spcPct val="0"/>
              </a:spcBef>
              <a:spcAft>
                <a:spcPct val="0"/>
              </a:spcAft>
              <a:defRPr/>
            </a:pPr>
            <a:endParaRPr lang="zh-CN" altLang="en-US" sz="900">
              <a:solidFill>
                <a:srgbClr val="898989"/>
              </a:solidFill>
            </a:endParaRPr>
          </a:p>
        </p:txBody>
      </p:sp>
      <p:sp>
        <p:nvSpPr>
          <p:cNvPr id="4" name="灯片编号占位符 3"/>
          <p:cNvSpPr>
            <a:spLocks noGrp="1"/>
          </p:cNvSpPr>
          <p:nvPr>
            <p:ph type="sldNum" sz="quarter" idx="12"/>
          </p:nvPr>
        </p:nvSpPr>
        <p:spPr/>
        <p:txBody>
          <a:bodyPr/>
          <a:lstStyle/>
          <a:p>
            <a:pPr algn="r" defTabSz="685800" fontAlgn="base">
              <a:spcBef>
                <a:spcPct val="0"/>
              </a:spcBef>
              <a:spcAft>
                <a:spcPct val="0"/>
              </a:spcAft>
              <a:defRPr/>
            </a:pPr>
            <a:fld id="{6B17DD60-47FA-4B32-81B4-CD6913E95DB4}" type="slidenum">
              <a:rPr lang="zh-CN" altLang="en-US" sz="900" smtClean="0">
                <a:solidFill>
                  <a:srgbClr val="898989"/>
                </a:solidFill>
              </a:rPr>
            </a:fld>
            <a:endParaRPr lang="zh-CN" altLang="en-US" sz="90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endParaRPr lang="en-US" altLang="zh-CN" sz="2400" dirty="0">
              <a:solidFill>
                <a:schemeClr val="bg1">
                  <a:lumMod val="85000"/>
                </a:schemeClr>
              </a:solidFill>
              <a:latin typeface="Helvetica Light" pitchFamily="50" charset="0"/>
            </a:endParaRP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endParaRPr lang="en-US" altLang="zh-CN" sz="2400" dirty="0">
              <a:solidFill>
                <a:schemeClr val="bg1">
                  <a:lumMod val="85000"/>
                </a:schemeClr>
              </a:solidFill>
              <a:latin typeface="Helvetica Light" pitchFamily="50" charset="0"/>
            </a:endParaRP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endParaRPr lang="en-US" altLang="zh-CN" dirty="0"/>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endParaRPr lang="en-US" altLang="zh-CN" dirty="0"/>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endParaRPr lang="en-US" altLang="zh-CN" dirty="0"/>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endParaRPr lang="en-US" altLang="zh-CN" dirty="0"/>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endParaRPr lang="en-US" altLang="zh-CN" dirty="0"/>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endParaRPr lang="en-US" altLang="zh-CN" dirty="0"/>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endParaRPr lang="en-US" altLang="zh-CN" sz="2400" dirty="0">
              <a:solidFill>
                <a:schemeClr val="bg1">
                  <a:lumMod val="85000"/>
                </a:schemeClr>
              </a:solidFill>
              <a:latin typeface="Helvetica Light" pitchFamily="50" charset="0"/>
            </a:endParaRP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base">
              <a:spcBef>
                <a:spcPct val="0"/>
              </a:spcBef>
              <a:spcAft>
                <a:spcPct val="0"/>
              </a:spcAft>
              <a:defRPr/>
            </a:pPr>
            <a:fld id="{BB96E541-D01C-4BE1-A7B1-63E4BF3FBABE}" type="datetimeFigureOut">
              <a:rPr lang="zh-CN" altLang="en-US" sz="900">
                <a:solidFill>
                  <a:srgbClr val="898989"/>
                </a:solidFill>
              </a:rPr>
            </a:fld>
            <a:endParaRPr lang="zh-CN" altLang="en-US" sz="900">
              <a:solidFill>
                <a:srgbClr val="898989"/>
              </a:solidFill>
            </a:endParaRPr>
          </a:p>
        </p:txBody>
      </p:sp>
      <p:sp>
        <p:nvSpPr>
          <p:cNvPr id="3" name="页脚占位符 2"/>
          <p:cNvSpPr>
            <a:spLocks noGrp="1"/>
          </p:cNvSpPr>
          <p:nvPr>
            <p:ph type="ftr" sz="quarter" idx="11"/>
          </p:nvPr>
        </p:nvSpPr>
        <p:spPr/>
        <p:txBody>
          <a:bodyPr/>
          <a:lstStyle/>
          <a:p>
            <a:pPr algn="ctr" defTabSz="685800" fontAlgn="base">
              <a:spcBef>
                <a:spcPct val="0"/>
              </a:spcBef>
              <a:spcAft>
                <a:spcPct val="0"/>
              </a:spcAft>
              <a:defRPr/>
            </a:pPr>
            <a:endParaRPr lang="zh-CN" altLang="en-US" sz="900">
              <a:solidFill>
                <a:srgbClr val="898989"/>
              </a:solidFill>
            </a:endParaRPr>
          </a:p>
        </p:txBody>
      </p:sp>
      <p:sp>
        <p:nvSpPr>
          <p:cNvPr id="4" name="灯片编号占位符 3"/>
          <p:cNvSpPr>
            <a:spLocks noGrp="1"/>
          </p:cNvSpPr>
          <p:nvPr>
            <p:ph type="sldNum" sz="quarter" idx="12"/>
          </p:nvPr>
        </p:nvSpPr>
        <p:spPr/>
        <p:txBody>
          <a:bodyPr/>
          <a:lstStyle/>
          <a:p>
            <a:pPr algn="r" defTabSz="685800" fontAlgn="base">
              <a:spcBef>
                <a:spcPct val="0"/>
              </a:spcBef>
              <a:spcAft>
                <a:spcPct val="0"/>
              </a:spcAft>
              <a:defRPr/>
            </a:pPr>
            <a:fld id="{6B17DD60-47FA-4B32-81B4-CD6913E95DB4}" type="slidenum">
              <a:rPr lang="zh-CN" altLang="en-US" sz="900" smtClean="0">
                <a:solidFill>
                  <a:srgbClr val="898989"/>
                </a:solidFill>
              </a:rPr>
            </a:fld>
            <a:endParaRPr lang="zh-CN" altLang="en-US" sz="900">
              <a:solidFill>
                <a:srgbClr val="898989"/>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12800" y="1600201"/>
            <a:ext cx="721571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8231718" y="1600201"/>
            <a:ext cx="72157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1B3E24BF-67B8-48BD-9ABF-36DACBACC99B}"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B3E24BF-67B8-48BD-9ABF-36DACBACC99B}"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B3E24BF-67B8-48BD-9ABF-36DACBACC99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609600" y="1435101"/>
            <a:ext cx="4011084" cy="4691063"/>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38971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endParaRPr lang="en-US" altLang="zh-CN" sz="2400" dirty="0">
              <a:solidFill>
                <a:schemeClr val="bg1">
                  <a:lumMod val="85000"/>
                </a:schemeClr>
              </a:solidFill>
              <a:latin typeface="Helvetica Light" pitchFamily="50" charset="0"/>
            </a:endParaRP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1789833" y="274639"/>
            <a:ext cx="36576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12800" y="274639"/>
            <a:ext cx="10773833"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四项目录">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四项目录">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0" y="0"/>
            <a:ext cx="12192000" cy="6858000"/>
          </a:xfrm>
          <a:prstGeom prst="rect">
            <a:avLst/>
          </a:prstGeom>
          <a:solidFill>
            <a:srgbClr val="3B3C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内容页_1">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0" y="0"/>
            <a:ext cx="12191999" cy="6858000"/>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内容页_1">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33877" y="2174446"/>
            <a:ext cx="4256898" cy="2861006"/>
          </a:xfrm>
          <a:prstGeom prst="rect">
            <a:avLst/>
          </a:prstGeom>
          <a:solidFill>
            <a:schemeClr val="bg1">
              <a:lumMod val="95000"/>
            </a:schemeClr>
          </a:solidFill>
        </p:spPr>
        <p:txBody>
          <a:bodyPr>
            <a:normAutofit/>
          </a:bodyPr>
          <a:lstStyle>
            <a:lvl1pPr>
              <a:defRPr sz="1400">
                <a:latin typeface="华文细黑" panose="02010600040101010101" pitchFamily="2" charset="-122"/>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endParaRPr lang="en-US" altLang="zh-CN" dirty="0"/>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endParaRPr lang="en-US" altLang="zh-CN" dirty="0"/>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endParaRPr lang="en-US" altLang="zh-CN" dirty="0"/>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endParaRPr lang="en-US" altLang="zh-CN" dirty="0"/>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endParaRPr lang="en-US" altLang="zh-CN" dirty="0"/>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endParaRPr lang="en-US" altLang="zh-CN" dirty="0"/>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image" Target="../media/image1.png"/><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9" Type="http://schemas.openxmlformats.org/officeDocument/2006/relationships/theme" Target="../theme/theme3.xml"/><Relationship Id="rId18" Type="http://schemas.openxmlformats.org/officeDocument/2006/relationships/image" Target="../media/image1.png"/><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image" Target="../media/image2.png"/><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image" Target="../media/image1.png"/><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rgbClr val="F2F2F2"/>
          </a:fgClr>
          <a:bgClr>
            <a:schemeClr val="bg1"/>
          </a:bgClr>
        </a:pattFill>
        <a:effectLst/>
      </p:bgPr>
    </p:bg>
    <p:spTree>
      <p:nvGrpSpPr>
        <p:cNvPr id="1" name=""/>
        <p:cNvGrpSpPr/>
        <p:nvPr/>
      </p:nvGrpSpPr>
      <p:grpSpPr>
        <a:xfrm>
          <a:off x="0" y="0"/>
          <a:ext cx="0" cy="0"/>
          <a:chOff x="0" y="0"/>
          <a:chExt cx="0" cy="0"/>
        </a:xfrm>
      </p:grpSpPr>
      <p:sp>
        <p:nvSpPr>
          <p:cNvPr id="32" name="TextBox 31" hidden="1"/>
          <p:cNvSpPr txBox="1"/>
          <p:nvPr userDrawn="1"/>
        </p:nvSpPr>
        <p:spPr>
          <a:xfrm>
            <a:off x="25136" y="-14371"/>
            <a:ext cx="2299839" cy="583565"/>
          </a:xfrm>
          <a:prstGeom prst="rect">
            <a:avLst/>
          </a:prstGeom>
          <a:noFill/>
        </p:spPr>
        <p:txBody>
          <a:bodyPr wrap="square" rtlCol="0">
            <a:spAutoFit/>
          </a:bodyPr>
          <a:lstStyle/>
          <a:p>
            <a:r>
              <a:rPr lang="en-US" altLang="zh-CN" sz="3200" dirty="0">
                <a:solidFill>
                  <a:srgbClr val="333333"/>
                </a:solidFill>
                <a:latin typeface="Gill Sans Ultra Bold" panose="020B0A02020104020203" pitchFamily="34" charset="0"/>
              </a:rPr>
              <a:t>LOGO</a:t>
            </a:r>
            <a:endParaRPr lang="zh-CN" altLang="en-US" sz="3200" dirty="0">
              <a:solidFill>
                <a:srgbClr val="333333"/>
              </a:solidFill>
              <a:latin typeface="Gill Sans Ultra Bold" panose="020B0A02020104020203" pitchFamily="34" charset="0"/>
            </a:endParaRPr>
          </a:p>
        </p:txBody>
      </p:sp>
      <p:grpSp>
        <p:nvGrpSpPr>
          <p:cNvPr id="59" name="组合 58"/>
          <p:cNvGrpSpPr/>
          <p:nvPr userDrawn="1"/>
        </p:nvGrpSpPr>
        <p:grpSpPr>
          <a:xfrm>
            <a:off x="4419648" y="-715238"/>
            <a:ext cx="1742672" cy="1397180"/>
            <a:chOff x="3314736" y="-715238"/>
            <a:chExt cx="1307004" cy="1397180"/>
          </a:xfrm>
        </p:grpSpPr>
        <p:grpSp>
          <p:nvGrpSpPr>
            <p:cNvPr id="34" name="组合 33"/>
            <p:cNvGrpSpPr/>
            <p:nvPr userDrawn="1"/>
          </p:nvGrpSpPr>
          <p:grpSpPr>
            <a:xfrm>
              <a:off x="3314736" y="-715238"/>
              <a:ext cx="1307004" cy="1397180"/>
              <a:chOff x="4227737" y="323875"/>
              <a:chExt cx="920327" cy="4473277"/>
            </a:xfrm>
          </p:grpSpPr>
          <p:sp>
            <p:nvSpPr>
              <p:cNvPr id="37" name="圆角矩形 36"/>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36" name="TextBox 35"/>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1" name="组合 60"/>
          <p:cNvGrpSpPr/>
          <p:nvPr userDrawn="1"/>
        </p:nvGrpSpPr>
        <p:grpSpPr>
          <a:xfrm>
            <a:off x="8210956" y="-708071"/>
            <a:ext cx="1714191" cy="1393350"/>
            <a:chOff x="6158217" y="-708071"/>
            <a:chExt cx="1285643" cy="1393350"/>
          </a:xfrm>
        </p:grpSpPr>
        <p:grpSp>
          <p:nvGrpSpPr>
            <p:cNvPr id="40" name="组合 39"/>
            <p:cNvGrpSpPr/>
            <p:nvPr userDrawn="1"/>
          </p:nvGrpSpPr>
          <p:grpSpPr>
            <a:xfrm>
              <a:off x="6158217" y="-708071"/>
              <a:ext cx="1285643" cy="1393350"/>
              <a:chOff x="6475026" y="329329"/>
              <a:chExt cx="905286" cy="4461015"/>
            </a:xfrm>
          </p:grpSpPr>
          <p:sp>
            <p:nvSpPr>
              <p:cNvPr id="43" name="圆角矩形 42"/>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2" name="TextBox 41"/>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2" name="组合 61"/>
          <p:cNvGrpSpPr/>
          <p:nvPr userDrawn="1"/>
        </p:nvGrpSpPr>
        <p:grpSpPr>
          <a:xfrm>
            <a:off x="10128745" y="-700407"/>
            <a:ext cx="1705296" cy="1393103"/>
            <a:chOff x="7596559" y="-700407"/>
            <a:chExt cx="1278972" cy="1393103"/>
          </a:xfrm>
        </p:grpSpPr>
        <p:grpSp>
          <p:nvGrpSpPr>
            <p:cNvPr id="46" name="组合 45"/>
            <p:cNvGrpSpPr/>
            <p:nvPr userDrawn="1"/>
          </p:nvGrpSpPr>
          <p:grpSpPr>
            <a:xfrm>
              <a:off x="7596559" y="-700407"/>
              <a:ext cx="1278972" cy="1393103"/>
              <a:chOff x="7631852" y="336928"/>
              <a:chExt cx="900588" cy="4460224"/>
            </a:xfrm>
          </p:grpSpPr>
          <p:sp>
            <p:nvSpPr>
              <p:cNvPr id="49" name="圆角矩形 48"/>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TextBox 46"/>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8" name="TextBox 47"/>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0" name="组合 59"/>
          <p:cNvGrpSpPr/>
          <p:nvPr userDrawn="1"/>
        </p:nvGrpSpPr>
        <p:grpSpPr>
          <a:xfrm>
            <a:off x="6301953" y="-711878"/>
            <a:ext cx="1714296" cy="1394349"/>
            <a:chOff x="4726465" y="-711878"/>
            <a:chExt cx="1285722" cy="1394349"/>
          </a:xfrm>
        </p:grpSpPr>
        <p:grpSp>
          <p:nvGrpSpPr>
            <p:cNvPr id="52" name="组合 51"/>
            <p:cNvGrpSpPr/>
            <p:nvPr userDrawn="1"/>
          </p:nvGrpSpPr>
          <p:grpSpPr>
            <a:xfrm>
              <a:off x="4726465" y="-711878"/>
              <a:ext cx="1285722" cy="1394349"/>
              <a:chOff x="5322842" y="326129"/>
              <a:chExt cx="905342" cy="4464216"/>
            </a:xfrm>
          </p:grpSpPr>
          <p:sp>
            <p:nvSpPr>
              <p:cNvPr id="55" name="圆角矩形 54"/>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4" name="TextBox 53"/>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57" name="直接连接符 56"/>
          <p:cNvCxnSpPr/>
          <p:nvPr userDrawn="1"/>
        </p:nvCxnSpPr>
        <p:spPr>
          <a:xfrm>
            <a:off x="197904" y="6499448"/>
            <a:ext cx="1149976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userDrawn="1"/>
        </p:nvSpPr>
        <p:spPr>
          <a:xfrm>
            <a:off x="5039883" y="6552783"/>
            <a:ext cx="6776399" cy="306705"/>
          </a:xfrm>
          <a:prstGeom prst="rect">
            <a:avLst/>
          </a:prstGeom>
          <a:noFill/>
        </p:spPr>
        <p:txBody>
          <a:bodyPr wrap="square" rtlCol="0" anchor="b">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在此处可以输入您的设计完整标题或删除文本框</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11"/>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ltUpDiag">
          <a:fgClr>
            <a:srgbClr val="F2F2F2"/>
          </a:fgClr>
          <a:bgClr>
            <a:schemeClr val="bg1"/>
          </a:bgClr>
        </a:pattFill>
        <a:effectLst/>
      </p:bgPr>
    </p:bg>
    <p:spTree>
      <p:nvGrpSpPr>
        <p:cNvPr id="1" name=""/>
        <p:cNvGrpSpPr/>
        <p:nvPr/>
      </p:nvGrpSpPr>
      <p:grpSpPr>
        <a:xfrm>
          <a:off x="0" y="0"/>
          <a:ext cx="0" cy="0"/>
          <a:chOff x="0" y="0"/>
          <a:chExt cx="0" cy="0"/>
        </a:xfrm>
      </p:grpSpPr>
      <p:sp>
        <p:nvSpPr>
          <p:cNvPr id="32" name="TextBox 31" hidden="1"/>
          <p:cNvSpPr txBox="1"/>
          <p:nvPr userDrawn="1"/>
        </p:nvSpPr>
        <p:spPr>
          <a:xfrm>
            <a:off x="25136" y="-14371"/>
            <a:ext cx="2299839" cy="583565"/>
          </a:xfrm>
          <a:prstGeom prst="rect">
            <a:avLst/>
          </a:prstGeom>
          <a:noFill/>
        </p:spPr>
        <p:txBody>
          <a:bodyPr wrap="square" rtlCol="0">
            <a:spAutoFit/>
          </a:bodyPr>
          <a:lstStyle/>
          <a:p>
            <a:r>
              <a:rPr lang="en-US" altLang="zh-CN" sz="3200" dirty="0">
                <a:solidFill>
                  <a:srgbClr val="333333"/>
                </a:solidFill>
                <a:latin typeface="Gill Sans Ultra Bold" panose="020B0A02020104020203" pitchFamily="34" charset="0"/>
              </a:rPr>
              <a:t>LOGO</a:t>
            </a:r>
            <a:endParaRPr lang="zh-CN" altLang="en-US" sz="3200" dirty="0">
              <a:solidFill>
                <a:srgbClr val="333333"/>
              </a:solidFill>
              <a:latin typeface="Gill Sans Ultra Bold" panose="020B0A02020104020203" pitchFamily="34" charset="0"/>
            </a:endParaRPr>
          </a:p>
        </p:txBody>
      </p:sp>
      <p:grpSp>
        <p:nvGrpSpPr>
          <p:cNvPr id="59" name="组合 58"/>
          <p:cNvGrpSpPr/>
          <p:nvPr userDrawn="1"/>
        </p:nvGrpSpPr>
        <p:grpSpPr>
          <a:xfrm>
            <a:off x="4419648" y="-715238"/>
            <a:ext cx="1742672" cy="1397180"/>
            <a:chOff x="3314736" y="-715238"/>
            <a:chExt cx="1307004" cy="1397180"/>
          </a:xfrm>
        </p:grpSpPr>
        <p:grpSp>
          <p:nvGrpSpPr>
            <p:cNvPr id="34" name="组合 33"/>
            <p:cNvGrpSpPr/>
            <p:nvPr userDrawn="1"/>
          </p:nvGrpSpPr>
          <p:grpSpPr>
            <a:xfrm>
              <a:off x="3314736" y="-715238"/>
              <a:ext cx="1307004" cy="1397180"/>
              <a:chOff x="4227737" y="323875"/>
              <a:chExt cx="920327" cy="4473277"/>
            </a:xfrm>
          </p:grpSpPr>
          <p:sp>
            <p:nvSpPr>
              <p:cNvPr id="37" name="圆角矩形 36"/>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36" name="TextBox 35"/>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1" name="组合 60"/>
          <p:cNvGrpSpPr/>
          <p:nvPr userDrawn="1"/>
        </p:nvGrpSpPr>
        <p:grpSpPr>
          <a:xfrm>
            <a:off x="8210956" y="-708071"/>
            <a:ext cx="1714191" cy="1393350"/>
            <a:chOff x="6158217" y="-708071"/>
            <a:chExt cx="1285643" cy="1393350"/>
          </a:xfrm>
        </p:grpSpPr>
        <p:grpSp>
          <p:nvGrpSpPr>
            <p:cNvPr id="40" name="组合 39"/>
            <p:cNvGrpSpPr/>
            <p:nvPr userDrawn="1"/>
          </p:nvGrpSpPr>
          <p:grpSpPr>
            <a:xfrm>
              <a:off x="6158217" y="-708071"/>
              <a:ext cx="1285643" cy="1393350"/>
              <a:chOff x="6475026" y="329329"/>
              <a:chExt cx="905286" cy="4461015"/>
            </a:xfrm>
          </p:grpSpPr>
          <p:sp>
            <p:nvSpPr>
              <p:cNvPr id="43" name="圆角矩形 42"/>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2" name="TextBox 41"/>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2" name="组合 61"/>
          <p:cNvGrpSpPr/>
          <p:nvPr userDrawn="1"/>
        </p:nvGrpSpPr>
        <p:grpSpPr>
          <a:xfrm>
            <a:off x="10128745" y="-700407"/>
            <a:ext cx="1705296" cy="1393103"/>
            <a:chOff x="7596559" y="-700407"/>
            <a:chExt cx="1278972" cy="1393103"/>
          </a:xfrm>
        </p:grpSpPr>
        <p:grpSp>
          <p:nvGrpSpPr>
            <p:cNvPr id="46" name="组合 45"/>
            <p:cNvGrpSpPr/>
            <p:nvPr userDrawn="1"/>
          </p:nvGrpSpPr>
          <p:grpSpPr>
            <a:xfrm>
              <a:off x="7596559" y="-700407"/>
              <a:ext cx="1278972" cy="1393103"/>
              <a:chOff x="7631852" y="336928"/>
              <a:chExt cx="900588" cy="4460224"/>
            </a:xfrm>
          </p:grpSpPr>
          <p:sp>
            <p:nvSpPr>
              <p:cNvPr id="49" name="圆角矩形 48"/>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TextBox 46"/>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8" name="TextBox 47"/>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0" name="组合 59"/>
          <p:cNvGrpSpPr/>
          <p:nvPr userDrawn="1"/>
        </p:nvGrpSpPr>
        <p:grpSpPr>
          <a:xfrm>
            <a:off x="6301953" y="-711878"/>
            <a:ext cx="1714296" cy="1394349"/>
            <a:chOff x="4726465" y="-711878"/>
            <a:chExt cx="1285722" cy="1394349"/>
          </a:xfrm>
        </p:grpSpPr>
        <p:grpSp>
          <p:nvGrpSpPr>
            <p:cNvPr id="52" name="组合 51"/>
            <p:cNvGrpSpPr/>
            <p:nvPr userDrawn="1"/>
          </p:nvGrpSpPr>
          <p:grpSpPr>
            <a:xfrm>
              <a:off x="4726465" y="-711878"/>
              <a:ext cx="1285722" cy="1394349"/>
              <a:chOff x="5322842" y="326129"/>
              <a:chExt cx="905342" cy="4464216"/>
            </a:xfrm>
          </p:grpSpPr>
          <p:sp>
            <p:nvSpPr>
              <p:cNvPr id="55" name="圆角矩形 54"/>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4" name="TextBox 53"/>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57" name="直接连接符 56"/>
          <p:cNvCxnSpPr/>
          <p:nvPr userDrawn="1"/>
        </p:nvCxnSpPr>
        <p:spPr>
          <a:xfrm>
            <a:off x="197904" y="6499448"/>
            <a:ext cx="1149976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userDrawn="1"/>
        </p:nvSpPr>
        <p:spPr>
          <a:xfrm>
            <a:off x="5039883" y="6552783"/>
            <a:ext cx="6776399" cy="306705"/>
          </a:xfrm>
          <a:prstGeom prst="rect">
            <a:avLst/>
          </a:prstGeom>
          <a:noFill/>
        </p:spPr>
        <p:txBody>
          <a:bodyPr wrap="square" rtlCol="0" anchor="b">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在此处可以输入您的设计完整标题或删除文本框</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11"/>
          <a:stretch>
            <a:fillRect/>
          </a:stretch>
        </p:blipFill>
        <p:spPr>
          <a:xfrm>
            <a:off x="7186295" y="63500"/>
            <a:ext cx="4902200" cy="1586865"/>
          </a:xfrm>
          <a:prstGeom prst="rect">
            <a:avLst/>
          </a:prstGeom>
        </p:spPr>
      </p:pic>
      <p:pic>
        <p:nvPicPr>
          <p:cNvPr id="2" name="图片 1" descr="水印"/>
          <p:cNvPicPr>
            <a:picLocks noChangeAspect="1"/>
          </p:cNvPicPr>
          <p:nvPr userDrawn="1"/>
        </p:nvPicPr>
        <p:blipFill>
          <a:blip r:embed="rId11"/>
          <a:stretch>
            <a:fillRect/>
          </a:stretch>
        </p:blipFill>
        <p:spPr>
          <a:xfrm>
            <a:off x="7313295" y="190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fld>
            <a:endParaRPr lang="zh-CN" altLang="en-US"/>
          </a:p>
        </p:txBody>
      </p:sp>
      <p:pic>
        <p:nvPicPr>
          <p:cNvPr id="12" name="图片 11" descr="水印"/>
          <p:cNvPicPr>
            <a:picLocks noChangeAspect="1"/>
          </p:cNvPicPr>
          <p:nvPr userDrawn="1"/>
        </p:nvPicPr>
        <p:blipFill>
          <a:blip r:embed="rId1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96.xml"/><Relationship Id="rId1" Type="http://schemas.openxmlformats.org/officeDocument/2006/relationships/tags" Target="../tags/tag95.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image" Target="../media/image12.png"/><Relationship Id="rId2" Type="http://schemas.openxmlformats.org/officeDocument/2006/relationships/tags" Target="../tags/tag98.xml"/><Relationship Id="rId1" Type="http://schemas.openxmlformats.org/officeDocument/2006/relationships/tags" Target="../tags/tag97.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102.xml"/><Relationship Id="rId1" Type="http://schemas.openxmlformats.org/officeDocument/2006/relationships/tags" Target="../tags/tag101.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104.xml"/><Relationship Id="rId1" Type="http://schemas.openxmlformats.org/officeDocument/2006/relationships/tags" Target="../tags/tag103.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106.xml"/><Relationship Id="rId1" Type="http://schemas.openxmlformats.org/officeDocument/2006/relationships/tags" Target="../tags/tag105.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108.xml"/><Relationship Id="rId1" Type="http://schemas.openxmlformats.org/officeDocument/2006/relationships/tags" Target="../tags/tag107.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image" Target="../media/image12.png"/><Relationship Id="rId2" Type="http://schemas.openxmlformats.org/officeDocument/2006/relationships/tags" Target="../tags/tag110.xml"/><Relationship Id="rId1" Type="http://schemas.openxmlformats.org/officeDocument/2006/relationships/tags" Target="../tags/tag109.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tags" Target="../tags/tag112.xml"/><Relationship Id="rId1" Type="http://schemas.openxmlformats.org/officeDocument/2006/relationships/tags" Target="../tags/tag111.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png"/><Relationship Id="rId3" Type="http://schemas.openxmlformats.org/officeDocument/2006/relationships/image" Target="../media/image15.emf"/><Relationship Id="rId2" Type="http://schemas.openxmlformats.org/officeDocument/2006/relationships/tags" Target="../tags/tag114.xml"/><Relationship Id="rId1" Type="http://schemas.openxmlformats.org/officeDocument/2006/relationships/tags" Target="../tags/tag113.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tags" Target="../tags/tag117.xml"/><Relationship Id="rId3" Type="http://schemas.openxmlformats.org/officeDocument/2006/relationships/image" Target="../media/image15.emf"/><Relationship Id="rId2" Type="http://schemas.openxmlformats.org/officeDocument/2006/relationships/tags" Target="../tags/tag116.xml"/><Relationship Id="rId1" Type="http://schemas.openxmlformats.org/officeDocument/2006/relationships/tags" Target="../tags/tag115.xml"/></Relationships>
</file>

<file path=ppt/slides/_rels/slide2.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microsoft.com/office/2007/relationships/hdphoto" Target="../media/image6.wdp"/><Relationship Id="rId6" Type="http://schemas.openxmlformats.org/officeDocument/2006/relationships/image" Target="../media/image5.jpeg"/><Relationship Id="rId5" Type="http://schemas.openxmlformats.org/officeDocument/2006/relationships/tags" Target="../tags/tag65.xml"/><Relationship Id="rId4" Type="http://schemas.openxmlformats.org/officeDocument/2006/relationships/image" Target="../media/image4.png"/><Relationship Id="rId3" Type="http://schemas.openxmlformats.org/officeDocument/2006/relationships/tags" Target="../tags/tag64.xml"/><Relationship Id="rId26" Type="http://schemas.openxmlformats.org/officeDocument/2006/relationships/notesSlide" Target="../notesSlides/notesSlide1.xml"/><Relationship Id="rId25" Type="http://schemas.openxmlformats.org/officeDocument/2006/relationships/slideLayout" Target="../slideLayouts/slideLayout21.xml"/><Relationship Id="rId24" Type="http://schemas.openxmlformats.org/officeDocument/2006/relationships/image" Target="../media/image8.png"/><Relationship Id="rId23" Type="http://schemas.openxmlformats.org/officeDocument/2006/relationships/tags" Target="../tags/tag80.xml"/><Relationship Id="rId22" Type="http://schemas.openxmlformats.org/officeDocument/2006/relationships/tags" Target="../tags/tag79.xml"/><Relationship Id="rId21" Type="http://schemas.openxmlformats.org/officeDocument/2006/relationships/tags" Target="../tags/tag78.xml"/><Relationship Id="rId20" Type="http://schemas.openxmlformats.org/officeDocument/2006/relationships/tags" Target="../tags/tag77.xml"/><Relationship Id="rId2" Type="http://schemas.microsoft.com/office/2007/relationships/media" Target="../media/audio1.wav"/><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image" Target="../media/image7.jpeg"/><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tags" Target="../tags/tag120.xml"/><Relationship Id="rId3" Type="http://schemas.openxmlformats.org/officeDocument/2006/relationships/image" Target="../media/image15.emf"/><Relationship Id="rId2" Type="http://schemas.openxmlformats.org/officeDocument/2006/relationships/tags" Target="../tags/tag119.xml"/><Relationship Id="rId1" Type="http://schemas.openxmlformats.org/officeDocument/2006/relationships/tags" Target="../tags/tag118.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tags" Target="../tags/tag123.xml"/><Relationship Id="rId3" Type="http://schemas.openxmlformats.org/officeDocument/2006/relationships/image" Target="../media/image15.emf"/><Relationship Id="rId2" Type="http://schemas.openxmlformats.org/officeDocument/2006/relationships/tags" Target="../tags/tag122.xml"/><Relationship Id="rId1" Type="http://schemas.openxmlformats.org/officeDocument/2006/relationships/tags" Target="../tags/tag121.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tags" Target="../tags/tag125.xml"/><Relationship Id="rId2" Type="http://schemas.openxmlformats.org/officeDocument/2006/relationships/image" Target="../media/image15.emf"/><Relationship Id="rId1" Type="http://schemas.openxmlformats.org/officeDocument/2006/relationships/tags" Target="../tags/tag124.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emf"/><Relationship Id="rId2" Type="http://schemas.openxmlformats.org/officeDocument/2006/relationships/image" Target="../media/image11.png"/><Relationship Id="rId1" Type="http://schemas.openxmlformats.org/officeDocument/2006/relationships/tags" Target="../tags/tag126.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9.xml"/><Relationship Id="rId3" Type="http://schemas.openxmlformats.org/officeDocument/2006/relationships/image" Target="../media/image18.png"/><Relationship Id="rId2" Type="http://schemas.openxmlformats.org/officeDocument/2006/relationships/tags" Target="../tags/tag128.xml"/><Relationship Id="rId1" Type="http://schemas.openxmlformats.org/officeDocument/2006/relationships/tags" Target="../tags/tag127.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ags" Target="../tags/tag132.xml"/><Relationship Id="rId3" Type="http://schemas.openxmlformats.org/officeDocument/2006/relationships/image" Target="../media/image18.png"/><Relationship Id="rId2" Type="http://schemas.openxmlformats.org/officeDocument/2006/relationships/tags" Target="../tags/tag131.xml"/><Relationship Id="rId1" Type="http://schemas.openxmlformats.org/officeDocument/2006/relationships/tags" Target="../tags/tag130.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4.xml"/><Relationship Id="rId2" Type="http://schemas.openxmlformats.org/officeDocument/2006/relationships/image" Target="../media/image18.png"/><Relationship Id="rId1" Type="http://schemas.openxmlformats.org/officeDocument/2006/relationships/tags" Target="../tags/tag133.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6.xml"/><Relationship Id="rId2" Type="http://schemas.openxmlformats.org/officeDocument/2006/relationships/image" Target="../media/image18.png"/><Relationship Id="rId1" Type="http://schemas.openxmlformats.org/officeDocument/2006/relationships/tags" Target="../tags/tag13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9.xml"/><Relationship Id="rId3" Type="http://schemas.openxmlformats.org/officeDocument/2006/relationships/image" Target="../media/image18.png"/><Relationship Id="rId2" Type="http://schemas.openxmlformats.org/officeDocument/2006/relationships/tags" Target="../tags/tag138.xml"/><Relationship Id="rId1" Type="http://schemas.openxmlformats.org/officeDocument/2006/relationships/tags" Target="../tags/tag137.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1.xml"/><Relationship Id="rId2" Type="http://schemas.openxmlformats.org/officeDocument/2006/relationships/image" Target="../media/image18.png"/><Relationship Id="rId1" Type="http://schemas.openxmlformats.org/officeDocument/2006/relationships/tags" Target="../tags/tag14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3.xml"/><Relationship Id="rId2" Type="http://schemas.openxmlformats.org/officeDocument/2006/relationships/image" Target="../media/image18.png"/><Relationship Id="rId1" Type="http://schemas.openxmlformats.org/officeDocument/2006/relationships/tags" Target="../tags/tag142.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tags" Target="../tags/tag145.xml"/><Relationship Id="rId2" Type="http://schemas.openxmlformats.org/officeDocument/2006/relationships/image" Target="../media/image18.png"/><Relationship Id="rId1" Type="http://schemas.openxmlformats.org/officeDocument/2006/relationships/tags" Target="../tags/tag144.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image" Target="../media/image18.png"/><Relationship Id="rId1" Type="http://schemas.openxmlformats.org/officeDocument/2006/relationships/tags" Target="../tags/tag146.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0.xml"/><Relationship Id="rId2" Type="http://schemas.openxmlformats.org/officeDocument/2006/relationships/image" Target="../media/image18.png"/><Relationship Id="rId1" Type="http://schemas.openxmlformats.org/officeDocument/2006/relationships/tags" Target="../tags/tag149.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2.xml"/><Relationship Id="rId2" Type="http://schemas.openxmlformats.org/officeDocument/2006/relationships/image" Target="../media/image18.png"/><Relationship Id="rId1" Type="http://schemas.openxmlformats.org/officeDocument/2006/relationships/tags" Target="../tags/tag151.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4.xml"/><Relationship Id="rId2" Type="http://schemas.openxmlformats.org/officeDocument/2006/relationships/image" Target="../media/image18.png"/><Relationship Id="rId1" Type="http://schemas.openxmlformats.org/officeDocument/2006/relationships/tags" Target="../tags/tag153.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tags" Target="../tags/tag15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tags" Target="../tags/tag15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tags" Target="../tags/tag157.xml"/></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20.emf"/><Relationship Id="rId3" Type="http://schemas.openxmlformats.org/officeDocument/2006/relationships/image" Target="../media/image19.png"/><Relationship Id="rId2" Type="http://schemas.openxmlformats.org/officeDocument/2006/relationships/tags" Target="../tags/tag159.xml"/><Relationship Id="rId1" Type="http://schemas.openxmlformats.org/officeDocument/2006/relationships/tags" Target="../tags/tag15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tags" Target="../tags/tag84.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tags" Target="../tags/tag161.xml"/><Relationship Id="rId1" Type="http://schemas.openxmlformats.org/officeDocument/2006/relationships/tags" Target="../tags/tag160.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tags" Target="../tags/tag163.xml"/><Relationship Id="rId1" Type="http://schemas.openxmlformats.org/officeDocument/2006/relationships/tags" Target="../tags/tag162.xml"/></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9.png"/><Relationship Id="rId2" Type="http://schemas.openxmlformats.org/officeDocument/2006/relationships/tags" Target="../tags/tag165.xml"/><Relationship Id="rId1" Type="http://schemas.openxmlformats.org/officeDocument/2006/relationships/tags" Target="../tags/tag164.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tags" Target="../tags/tag167.xml"/><Relationship Id="rId1" Type="http://schemas.openxmlformats.org/officeDocument/2006/relationships/tags" Target="../tags/tag166.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tags" Target="../tags/tag168.xml"/></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tags" Target="../tags/tag169.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tags" Target="../tags/tag170.xm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tags" Target="../tags/tag171.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tags" Target="../tags/tag172.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21.emf"/><Relationship Id="rId1" Type="http://schemas.openxmlformats.org/officeDocument/2006/relationships/tags" Target="../tags/tag17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tags" Target="../tags/tag86.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png"/><Relationship Id="rId3" Type="http://schemas.openxmlformats.org/officeDocument/2006/relationships/tags" Target="../tags/tag175.xml"/><Relationship Id="rId2" Type="http://schemas.openxmlformats.org/officeDocument/2006/relationships/image" Target="../media/image21.emf"/><Relationship Id="rId1" Type="http://schemas.openxmlformats.org/officeDocument/2006/relationships/tags" Target="../tags/tag174.xml"/></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2.png"/><Relationship Id="rId3" Type="http://schemas.openxmlformats.org/officeDocument/2006/relationships/tags" Target="../tags/tag177.xml"/><Relationship Id="rId2" Type="http://schemas.openxmlformats.org/officeDocument/2006/relationships/image" Target="../media/image21.emf"/><Relationship Id="rId1" Type="http://schemas.openxmlformats.org/officeDocument/2006/relationships/tags" Target="../tags/tag176.xml"/></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2.png"/><Relationship Id="rId3" Type="http://schemas.openxmlformats.org/officeDocument/2006/relationships/tags" Target="../tags/tag179.xml"/><Relationship Id="rId2" Type="http://schemas.openxmlformats.org/officeDocument/2006/relationships/image" Target="../media/image21.emf"/><Relationship Id="rId1" Type="http://schemas.openxmlformats.org/officeDocument/2006/relationships/tags" Target="../tags/tag17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tags" Target="../tags/tag181.xml"/><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tags" Target="../tags/tag180.xml"/></Relationships>
</file>

<file path=ppt/slides/_rels/slide5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6.jpeg"/><Relationship Id="rId4" Type="http://schemas.openxmlformats.org/officeDocument/2006/relationships/tags" Target="../tags/tag183.xml"/><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tags" Target="../tags/tag182.xml"/></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jpeg"/><Relationship Id="rId3" Type="http://schemas.openxmlformats.org/officeDocument/2006/relationships/tags" Target="../tags/tag185.xml"/><Relationship Id="rId2" Type="http://schemas.openxmlformats.org/officeDocument/2006/relationships/image" Target="../media/image25.png"/><Relationship Id="rId1" Type="http://schemas.openxmlformats.org/officeDocument/2006/relationships/tags" Target="../tags/tag184.xml"/></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26.jpeg"/><Relationship Id="rId3" Type="http://schemas.openxmlformats.org/officeDocument/2006/relationships/tags" Target="../tags/tag187.xml"/><Relationship Id="rId2" Type="http://schemas.openxmlformats.org/officeDocument/2006/relationships/image" Target="../media/image25.png"/><Relationship Id="rId1" Type="http://schemas.openxmlformats.org/officeDocument/2006/relationships/tags" Target="../tags/tag186.xml"/></Relationships>
</file>

<file path=ppt/slides/_rels/slide5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9.emf"/><Relationship Id="rId4" Type="http://schemas.openxmlformats.org/officeDocument/2006/relationships/image" Target="../media/image26.jpeg"/><Relationship Id="rId3" Type="http://schemas.openxmlformats.org/officeDocument/2006/relationships/tags" Target="../tags/tag189.xml"/><Relationship Id="rId2" Type="http://schemas.openxmlformats.org/officeDocument/2006/relationships/image" Target="../media/image25.png"/><Relationship Id="rId1" Type="http://schemas.openxmlformats.org/officeDocument/2006/relationships/tags" Target="../tags/tag188.xml"/></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0.emf"/><Relationship Id="rId4" Type="http://schemas.openxmlformats.org/officeDocument/2006/relationships/image" Target="../media/image26.jpeg"/><Relationship Id="rId3" Type="http://schemas.openxmlformats.org/officeDocument/2006/relationships/tags" Target="../tags/tag191.xml"/><Relationship Id="rId2" Type="http://schemas.openxmlformats.org/officeDocument/2006/relationships/image" Target="../media/image25.png"/><Relationship Id="rId1" Type="http://schemas.openxmlformats.org/officeDocument/2006/relationships/tags" Target="../tags/tag190.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88.xml"/><Relationship Id="rId1" Type="http://schemas.openxmlformats.org/officeDocument/2006/relationships/tags" Target="../tags/tag87.xml"/></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26.jpeg"/><Relationship Id="rId3" Type="http://schemas.openxmlformats.org/officeDocument/2006/relationships/tags" Target="../tags/tag193.xml"/><Relationship Id="rId2" Type="http://schemas.openxmlformats.org/officeDocument/2006/relationships/image" Target="../media/image25.png"/><Relationship Id="rId1" Type="http://schemas.openxmlformats.org/officeDocument/2006/relationships/tags" Target="../tags/tag192.xml"/></Relationships>
</file>

<file path=ppt/slides/_rels/slide6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2.emf"/><Relationship Id="rId4" Type="http://schemas.openxmlformats.org/officeDocument/2006/relationships/image" Target="../media/image26.jpeg"/><Relationship Id="rId3" Type="http://schemas.openxmlformats.org/officeDocument/2006/relationships/tags" Target="../tags/tag195.xml"/><Relationship Id="rId2" Type="http://schemas.openxmlformats.org/officeDocument/2006/relationships/image" Target="../media/image25.png"/><Relationship Id="rId1" Type="http://schemas.openxmlformats.org/officeDocument/2006/relationships/tags" Target="../tags/tag194.xml"/></Relationships>
</file>

<file path=ppt/slides/_rels/slide6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26.jpeg"/><Relationship Id="rId3" Type="http://schemas.openxmlformats.org/officeDocument/2006/relationships/tags" Target="../tags/tag197.xml"/><Relationship Id="rId2" Type="http://schemas.openxmlformats.org/officeDocument/2006/relationships/image" Target="../media/image25.png"/><Relationship Id="rId1" Type="http://schemas.openxmlformats.org/officeDocument/2006/relationships/tags" Target="../tags/tag196.xml"/></Relationships>
</file>

<file path=ppt/slides/_rels/slide6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26.jpeg"/><Relationship Id="rId3" Type="http://schemas.openxmlformats.org/officeDocument/2006/relationships/tags" Target="../tags/tag199.xml"/><Relationship Id="rId2" Type="http://schemas.openxmlformats.org/officeDocument/2006/relationships/image" Target="../media/image25.png"/><Relationship Id="rId1" Type="http://schemas.openxmlformats.org/officeDocument/2006/relationships/tags" Target="../tags/tag19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5.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200.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202.xml"/></Relationships>
</file>

<file path=ppt/slides/_rels/slide68.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image" Target="../media/image7.jpeg"/><Relationship Id="rId7" Type="http://schemas.openxmlformats.org/officeDocument/2006/relationships/tags" Target="../tags/tag205.xml"/><Relationship Id="rId6" Type="http://schemas.openxmlformats.org/officeDocument/2006/relationships/tags" Target="../tags/tag204.xml"/><Relationship Id="rId5" Type="http://schemas.microsoft.com/office/2007/relationships/hdphoto" Target="../media/image6.wdp"/><Relationship Id="rId4" Type="http://schemas.openxmlformats.org/officeDocument/2006/relationships/image" Target="../media/image5.jpeg"/><Relationship Id="rId3" Type="http://schemas.openxmlformats.org/officeDocument/2006/relationships/tags" Target="../tags/tag203.xml"/><Relationship Id="rId25" Type="http://schemas.openxmlformats.org/officeDocument/2006/relationships/notesSlide" Target="../notesSlides/notesSlide3.xml"/><Relationship Id="rId24" Type="http://schemas.openxmlformats.org/officeDocument/2006/relationships/slideLayout" Target="../slideLayouts/slideLayout21.xml"/><Relationship Id="rId23" Type="http://schemas.openxmlformats.org/officeDocument/2006/relationships/image" Target="../media/image39.png"/><Relationship Id="rId22" Type="http://schemas.openxmlformats.org/officeDocument/2006/relationships/image" Target="../media/image38.jpeg"/><Relationship Id="rId21" Type="http://schemas.openxmlformats.org/officeDocument/2006/relationships/tags" Target="../tags/tag218.xml"/><Relationship Id="rId20" Type="http://schemas.openxmlformats.org/officeDocument/2006/relationships/tags" Target="../tags/tag217.xml"/><Relationship Id="rId2" Type="http://schemas.microsoft.com/office/2007/relationships/hdphoto" Target="../media/image37.wdp"/><Relationship Id="rId19" Type="http://schemas.openxmlformats.org/officeDocument/2006/relationships/tags" Target="../tags/tag216.xml"/><Relationship Id="rId18" Type="http://schemas.openxmlformats.org/officeDocument/2006/relationships/tags" Target="../tags/tag215.xml"/><Relationship Id="rId17" Type="http://schemas.openxmlformats.org/officeDocument/2006/relationships/tags" Target="../tags/tag214.xml"/><Relationship Id="rId16" Type="http://schemas.openxmlformats.org/officeDocument/2006/relationships/tags" Target="../tags/tag213.xml"/><Relationship Id="rId15" Type="http://schemas.openxmlformats.org/officeDocument/2006/relationships/tags" Target="../tags/tag212.xml"/><Relationship Id="rId14" Type="http://schemas.openxmlformats.org/officeDocument/2006/relationships/tags" Target="../tags/tag211.xml"/><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image" Target="../media/image36.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90.xml"/><Relationship Id="rId1" Type="http://schemas.openxmlformats.org/officeDocument/2006/relationships/tags" Target="../tags/tag8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2.xml"/><Relationship Id="rId1" Type="http://schemas.openxmlformats.org/officeDocument/2006/relationships/tags" Target="../tags/tag91.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emf"/><Relationship Id="rId3" Type="http://schemas.openxmlformats.org/officeDocument/2006/relationships/image" Target="../media/image12.png"/><Relationship Id="rId2" Type="http://schemas.openxmlformats.org/officeDocument/2006/relationships/tags" Target="../tags/tag94.xml"/><Relationship Id="rId1" Type="http://schemas.openxmlformats.org/officeDocument/2006/relationships/tags" Target="../tags/tag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99731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析句子</a:t>
            </a:r>
            <a:r>
              <a:rPr lang="en-US" altLang="zh-CN" sz="2400" b="1" dirty="0">
                <a:solidFill>
                  <a:srgbClr val="002060"/>
                </a:solidFill>
                <a:latin typeface="微软雅黑" panose="020B0503020204020204" pitchFamily="34" charset="-122"/>
                <a:ea typeface="微软雅黑" panose="020B0503020204020204" pitchFamily="34" charset="-122"/>
                <a:sym typeface="+mn-ea"/>
              </a:rPr>
              <a:t> ——</a:t>
            </a:r>
            <a:r>
              <a:rPr sz="2400" b="1" dirty="0">
                <a:solidFill>
                  <a:srgbClr val="002060"/>
                </a:solidFill>
                <a:latin typeface="微软雅黑" panose="020B0503020204020204" pitchFamily="34" charset="-122"/>
                <a:ea typeface="微软雅黑" panose="020B0503020204020204" pitchFamily="34" charset="-122"/>
              </a:rPr>
              <a:t>句子是基于语篇的统一</a:t>
            </a:r>
            <a:r>
              <a:rPr lang="en-US" sz="2400" b="1" dirty="0">
                <a:solidFill>
                  <a:srgbClr val="002060"/>
                </a:solidFill>
                <a:latin typeface="微软雅黑" panose="020B0503020204020204" pitchFamily="34" charset="-122"/>
                <a:ea typeface="微软雅黑" panose="020B0503020204020204" pitchFamily="34" charset="-122"/>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r>
              <a:rPr lang="en-US" sz="2400" b="1" dirty="0">
                <a:solidFill>
                  <a:srgbClr val="002060"/>
                </a:solidFill>
                <a:latin typeface="微软雅黑" panose="020B0503020204020204" pitchFamily="34" charset="-122"/>
                <a:ea typeface="微软雅黑" panose="020B0503020204020204" pitchFamily="34" charset="-122"/>
              </a:rPr>
              <a:t> </a:t>
            </a:r>
            <a:endParaRPr 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8409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grpSp>
      </p:grpSp>
      <p:sp>
        <p:nvSpPr>
          <p:cNvPr id="15" name="文本框 14"/>
          <p:cNvSpPr txBox="1"/>
          <p:nvPr/>
        </p:nvSpPr>
        <p:spPr>
          <a:xfrm>
            <a:off x="8762365" y="4902835"/>
            <a:ext cx="2481580" cy="368300"/>
          </a:xfrm>
          <a:prstGeom prst="rect">
            <a:avLst/>
          </a:prstGeom>
          <a:noFill/>
        </p:spPr>
        <p:txBody>
          <a:bodyPr wrap="none" rtlCol="0" anchor="t">
            <a:spAutoFit/>
          </a:bodyPr>
          <a:p>
            <a:pPr algn="l"/>
            <a:r>
              <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句子是语篇语境的依据</a:t>
            </a:r>
            <a:endPar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1844040" y="1310640"/>
            <a:ext cx="6384925"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1844040" y="1300480"/>
            <a:ext cx="101536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flipH="1">
            <a:off x="834390" y="5313045"/>
            <a:ext cx="10899140"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56.  </a:t>
            </a:r>
            <a:r>
              <a:rPr sz="1600" b="1" kern="100" dirty="0">
                <a:solidFill>
                  <a:srgbClr val="002060"/>
                </a:solidFill>
                <a:latin typeface="微软雅黑" panose="020B0503020204020204" pitchFamily="34" charset="-122"/>
                <a:cs typeface="Times New Roman" panose="02020603050405020304" pitchFamily="18" charset="0"/>
              </a:rPr>
              <a:t>考查判断和选择名词性从句的连接代词的能力</a:t>
            </a:r>
            <a:r>
              <a:rPr lang="zh-CN" sz="1600" b="1" kern="100" dirty="0">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分析句子结构</a:t>
            </a:r>
            <a:r>
              <a:rPr sz="1600" b="1" kern="100" dirty="0">
                <a:latin typeface="微软雅黑" panose="020B0503020204020204" pitchFamily="34" charset="-122"/>
                <a:cs typeface="Times New Roman" panose="02020603050405020304" pitchFamily="18" charset="0"/>
              </a:rPr>
              <a:t>可知,</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该句中有两个谓语 is,</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故可判断设空处应</a:t>
            </a:r>
            <a:r>
              <a:rPr lang="zh-CN" sz="1600" b="1" kern="100" dirty="0">
                <a:latin typeface="微软雅黑" panose="020B0503020204020204" pitchFamily="34" charset="-122"/>
                <a:cs typeface="Times New Roman" panose="02020603050405020304" pitchFamily="18" charset="0"/>
              </a:rPr>
              <a:t>是从属连词</a:t>
            </a:r>
            <a:r>
              <a:rPr sz="1600" b="1" kern="100" dirty="0">
                <a:latin typeface="微软雅黑" panose="020B0503020204020204" pitchFamily="34" charset="-122"/>
                <a:cs typeface="Times New Roman" panose="02020603050405020304" pitchFamily="18" charset="0"/>
              </a:rPr>
              <a:t>引导主语从句，且在从句中作主语，表示“什么”,</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所以用</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What</a:t>
            </a:r>
            <a:r>
              <a:rPr lang="zh-CN" sz="1600" b="1" kern="100" dirty="0">
                <a:latin typeface="微软雅黑" panose="020B0503020204020204" pitchFamily="34" charset="-122"/>
                <a:cs typeface="Times New Roman" panose="02020603050405020304" pitchFamily="18" charset="0"/>
              </a:rPr>
              <a:t>（注意要大写）</a:t>
            </a:r>
            <a:r>
              <a:rPr sz="1600" b="1" kern="100" dirty="0">
                <a:latin typeface="微软雅黑" panose="020B0503020204020204" pitchFamily="34" charset="-122"/>
                <a:cs typeface="Times New Roman" panose="02020603050405020304" pitchFamily="18" charset="0"/>
              </a:rPr>
              <a:t>。</a:t>
            </a:r>
            <a:r>
              <a:rPr lang="en-US" sz="1600" b="1" kern="100" dirty="0">
                <a:latin typeface="微软雅黑" panose="020B0503020204020204" pitchFamily="34" charset="-122"/>
                <a:cs typeface="Times New Roman" panose="02020603050405020304" pitchFamily="18" charset="0"/>
              </a:rPr>
              <a:t>“</a:t>
            </a:r>
            <a:r>
              <a:rPr sz="1600" b="1" u="sng" kern="100" dirty="0">
                <a:latin typeface="微软雅黑" panose="020B0503020204020204" pitchFamily="34" charset="-122"/>
                <a:cs typeface="Times New Roman" panose="02020603050405020304" pitchFamily="18" charset="0"/>
              </a:rPr>
              <a:t>这段经历最让人激动的地方</a:t>
            </a:r>
            <a:r>
              <a:rPr sz="1600" b="1" kern="100" dirty="0">
                <a:latin typeface="微软雅黑" panose="020B0503020204020204" pitchFamily="34" charset="-122"/>
                <a:cs typeface="Times New Roman" panose="02020603050405020304" pitchFamily="18" charset="0"/>
              </a:rPr>
              <a:t>是它的绝无仅有的的</a:t>
            </a:r>
            <a:r>
              <a:rPr lang="zh-CN" sz="1600" b="1" kern="100" dirty="0">
                <a:latin typeface="微软雅黑" panose="020B0503020204020204" pitchFamily="34" charset="-122"/>
                <a:cs typeface="Times New Roman" panose="02020603050405020304" pitchFamily="18" charset="0"/>
              </a:rPr>
              <a:t>景色</a:t>
            </a:r>
            <a:r>
              <a:rPr lang="en-US" altLang="zh-CN" sz="1600" b="1" kern="100" dirty="0">
                <a:latin typeface="微软雅黑" panose="020B0503020204020204" pitchFamily="34" charset="-122"/>
                <a:cs typeface="Times New Roman" panose="02020603050405020304" pitchFamily="18" charset="0"/>
              </a:rPr>
              <a:t>”</a:t>
            </a:r>
            <a:r>
              <a:rPr sz="1600" b="1" kern="100" dirty="0">
                <a:latin typeface="微软雅黑" panose="020B0503020204020204" pitchFamily="34" charset="-122"/>
                <a:cs typeface="Times New Roman" panose="02020603050405020304" pitchFamily="18" charset="0"/>
              </a:rPr>
              <a:t>。</a:t>
            </a:r>
            <a:endParaRPr sz="1600" b="1" kern="100" dirty="0">
              <a:latin typeface="微软雅黑" panose="020B0503020204020204" pitchFamily="34" charset="-122"/>
              <a:cs typeface="Times New Roman" panose="02020603050405020304" pitchFamily="18" charset="0"/>
            </a:endParaRPr>
          </a:p>
        </p:txBody>
      </p:sp>
      <p:sp>
        <p:nvSpPr>
          <p:cNvPr id="7" name="圆角矩形 6"/>
          <p:cNvSpPr/>
          <p:nvPr/>
        </p:nvSpPr>
        <p:spPr>
          <a:xfrm>
            <a:off x="8228965" y="1310640"/>
            <a:ext cx="325755" cy="255270"/>
          </a:xfrm>
          <a:prstGeom prst="roundRect">
            <a:avLst/>
          </a:prstGeom>
          <a:solidFill>
            <a:schemeClr val="accent1">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3048000" y="1305560"/>
            <a:ext cx="34798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215" y="5375275"/>
            <a:ext cx="902335" cy="1482725"/>
          </a:xfrm>
          <a:prstGeom prst="rect">
            <a:avLst/>
          </a:prstGeom>
        </p:spPr>
      </p:pic>
      <p:sp>
        <p:nvSpPr>
          <p:cNvPr id="9" name="文本框 8"/>
          <p:cNvSpPr txBox="1"/>
          <p:nvPr/>
        </p:nvSpPr>
        <p:spPr>
          <a:xfrm>
            <a:off x="904240" y="6184900"/>
            <a:ext cx="11009630" cy="398780"/>
          </a:xfrm>
          <a:prstGeom prst="rect">
            <a:avLst/>
          </a:prstGeom>
          <a:solidFill>
            <a:srgbClr val="FFFF00"/>
          </a:solidFill>
        </p:spPr>
        <p:txBody>
          <a:bodyPr wrap="square" rtlCol="0">
            <a:spAutoFit/>
          </a:bodyPr>
          <a:p>
            <a:r>
              <a:rPr lang="en-US" altLang="zh-CN" sz="2000" b="1">
                <a:solidFill>
                  <a:srgbClr val="C00000"/>
                </a:solidFill>
                <a:highlight>
                  <a:srgbClr val="FFFF00"/>
                </a:highlight>
              </a:rPr>
              <a:t>   what </a:t>
            </a:r>
            <a:r>
              <a:rPr lang="zh-CN" altLang="en-US" sz="2000" b="1">
                <a:solidFill>
                  <a:srgbClr val="C00000"/>
                </a:solidFill>
                <a:highlight>
                  <a:srgbClr val="FFFF00"/>
                </a:highlight>
              </a:rPr>
              <a:t>和</a:t>
            </a:r>
            <a:r>
              <a:rPr lang="en-US" altLang="zh-CN" sz="2000" b="1">
                <a:solidFill>
                  <a:srgbClr val="C00000"/>
                </a:solidFill>
                <a:highlight>
                  <a:srgbClr val="FFFF00"/>
                </a:highlight>
              </a:rPr>
              <a:t> that </a:t>
            </a:r>
            <a:r>
              <a:rPr lang="zh-CN" altLang="en-US" sz="2000" b="1">
                <a:solidFill>
                  <a:srgbClr val="C00000"/>
                </a:solidFill>
                <a:highlight>
                  <a:srgbClr val="FFFF00"/>
                </a:highlight>
              </a:rPr>
              <a:t>有什么区别？</a:t>
            </a:r>
            <a:endParaRPr lang="zh-CN" altLang="en-US" sz="2000" b="1">
              <a:solidFill>
                <a:srgbClr val="C00000"/>
              </a:solidFill>
              <a:highlight>
                <a:srgbClr val="FFFF00"/>
              </a:highlight>
            </a:endParaRPr>
          </a:p>
        </p:txBody>
      </p:sp>
      <p:pic>
        <p:nvPicPr>
          <p:cNvPr id="11" name="图片 10"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amond(in)">
                                      <p:cBhvr>
                                        <p:cTn id="30" dur="2000"/>
                                        <p:tgtEl>
                                          <p:spTgt spid="7"/>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amond(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800" decel="100000"/>
                                        <p:tgtEl>
                                          <p:spTgt spid="5"/>
                                        </p:tgtEl>
                                      </p:cBhvr>
                                    </p:animEffect>
                                    <p:anim calcmode="lin" valueType="num">
                                      <p:cBhvr>
                                        <p:cTn id="39" dur="800" decel="100000" fill="hold"/>
                                        <p:tgtEl>
                                          <p:spTgt spid="5"/>
                                        </p:tgtEl>
                                        <p:attrNameLst>
                                          <p:attrName>style.rotation</p:attrName>
                                        </p:attrNameLst>
                                      </p:cBhvr>
                                      <p:tavLst>
                                        <p:tav tm="0">
                                          <p:val>
                                            <p:fltVal val="-90"/>
                                          </p:val>
                                        </p:tav>
                                        <p:tav tm="100000">
                                          <p:val>
                                            <p:fltVal val="0"/>
                                          </p:val>
                                        </p:tav>
                                      </p:tavLst>
                                    </p:anim>
                                    <p:anim calcmode="lin" valueType="num">
                                      <p:cBhvr>
                                        <p:cTn id="40" dur="800" decel="100000" fill="hold"/>
                                        <p:tgtEl>
                                          <p:spTgt spid="5"/>
                                        </p:tgtEl>
                                        <p:attrNameLst>
                                          <p:attrName>ppt_x</p:attrName>
                                        </p:attrNameLst>
                                      </p:cBhvr>
                                      <p:tavLst>
                                        <p:tav tm="0">
                                          <p:val>
                                            <p:strVal val="#ppt_x+0.4"/>
                                          </p:val>
                                        </p:tav>
                                        <p:tav tm="100000">
                                          <p:val>
                                            <p:strVal val="#ppt_x-0.05"/>
                                          </p:val>
                                        </p:tav>
                                      </p:tavLst>
                                    </p:anim>
                                    <p:anim calcmode="lin" valueType="num">
                                      <p:cBhvr>
                                        <p:cTn id="41" dur="800" decel="100000" fill="hold"/>
                                        <p:tgtEl>
                                          <p:spTgt spid="5"/>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4" presetID="5" presetClass="entr" presetSubtype="1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heckerboard(across)">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6" grpId="0" bldLvl="0" animBg="1"/>
      <p:bldP spid="6" grpId="1" animBg="1"/>
      <p:bldP spid="12" grpId="0"/>
      <p:bldP spid="12" grpId="1"/>
      <p:bldP spid="7" grpId="0" bldLvl="0" animBg="1"/>
      <p:bldP spid="7" grpId="1" animBg="1"/>
      <p:bldP spid="8" grpId="0" bldLvl="0" animBg="1"/>
      <p:bldP spid="8" grpId="1" animBg="1"/>
      <p:bldP spid="9" grpId="0" bldLvl="0" animBg="1"/>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556500"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两张表格读懂名词性从句，及与定语从句的区别</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aphicFrame>
        <p:nvGraphicFramePr>
          <p:cNvPr id="7" name="表格 6"/>
          <p:cNvGraphicFramePr>
            <a:graphicFrameLocks noGrp="1"/>
          </p:cNvGraphicFramePr>
          <p:nvPr>
            <p:custDataLst>
              <p:tags r:id="rId4"/>
            </p:custDataLst>
          </p:nvPr>
        </p:nvGraphicFramePr>
        <p:xfrm>
          <a:off x="216000" y="3884295"/>
          <a:ext cx="11568430" cy="2589530"/>
        </p:xfrm>
        <a:graphic>
          <a:graphicData uri="http://schemas.openxmlformats.org/drawingml/2006/table">
            <a:tbl>
              <a:tblPr firstRow="1" firstCol="1" bandRow="1">
                <a:effectLst/>
                <a:tableStyleId>{5940675A-B579-460E-94D1-54222C63F5DA}</a:tableStyleId>
              </a:tblPr>
              <a:tblGrid>
                <a:gridCol w="1807845"/>
                <a:gridCol w="4583430"/>
                <a:gridCol w="5177155"/>
              </a:tblGrid>
              <a:tr h="431800">
                <a:tc>
                  <a:txBody>
                    <a:bodyPr/>
                    <a:p>
                      <a:pPr lvl="0" algn="ctr" fontAlgn="auto">
                        <a:lnSpc>
                          <a:spcPts val="1700"/>
                        </a:lnSpc>
                        <a:spcAft>
                          <a:spcPts val="0"/>
                        </a:spcAft>
                      </a:pPr>
                      <a:r>
                        <a:rPr lang="zh-CN" altLang="en-US" sz="1600" b="1" dirty="0">
                          <a:solidFill>
                            <a:srgbClr val="C00000"/>
                          </a:solidFill>
                          <a:effectLst/>
                          <a:latin typeface="微软雅黑" panose="020B0503020204020204" pitchFamily="34" charset="-122"/>
                          <a:ea typeface="微软雅黑" panose="020B0503020204020204" pitchFamily="34" charset="-122"/>
                        </a:rPr>
                        <a:t>名从与定从的区别</a:t>
                      </a:r>
                      <a:endParaRPr lang="en-US" altLang="zh-CN" sz="1600" b="1" dirty="0">
                        <a:solidFill>
                          <a:srgbClr val="C00000"/>
                        </a:solidFill>
                        <a:effectLst/>
                        <a:latin typeface="微软雅黑" panose="020B0503020204020204" pitchFamily="34" charset="-122"/>
                        <a:ea typeface="微软雅黑" panose="020B0503020204020204" pitchFamily="34" charset="-122"/>
                      </a:endParaRPr>
                    </a:p>
                  </a:txBody>
                  <a:tcPr marL="68580" marR="68580" marT="0" marB="0"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lgn="ctr" fontAlgn="auto">
                        <a:lnSpc>
                          <a:spcPts val="1700"/>
                        </a:lnSpc>
                        <a:spcAft>
                          <a:spcPts val="0"/>
                        </a:spcAft>
                      </a:pPr>
                      <a:r>
                        <a:rPr lang="zh-CN" sz="1600" b="1" dirty="0">
                          <a:solidFill>
                            <a:sysClr val="windowText" lastClr="000000"/>
                          </a:solidFill>
                          <a:effectLst/>
                          <a:latin typeface="Times New Roman" panose="02020603050405020304" pitchFamily="18" charset="0"/>
                          <a:ea typeface="宋体" panose="02010600030101010101" pitchFamily="2" charset="-122"/>
                        </a:rPr>
                        <a:t>名词性从句</a:t>
                      </a:r>
                      <a:endParaRPr lang="zh-CN"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lgn="ctr" fontAlgn="auto">
                        <a:lnSpc>
                          <a:spcPts val="1700"/>
                        </a:lnSpc>
                        <a:spcAft>
                          <a:spcPts val="0"/>
                        </a:spcAft>
                      </a:pPr>
                      <a:r>
                        <a:rPr lang="zh-CN" sz="1600" b="1" dirty="0">
                          <a:solidFill>
                            <a:sysClr val="windowText" lastClr="000000"/>
                          </a:solidFill>
                          <a:effectLst/>
                          <a:latin typeface="Times New Roman" panose="02020603050405020304" pitchFamily="18" charset="0"/>
                          <a:ea typeface="宋体" panose="02010600030101010101" pitchFamily="2" charset="-122"/>
                        </a:rPr>
                        <a:t>定语从句</a:t>
                      </a:r>
                      <a:endParaRPr lang="zh-CN"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26415">
                <a:tc>
                  <a:txBody>
                    <a:bodyPr/>
                    <a:p>
                      <a:pPr algn="ctr" fontAlgn="auto">
                        <a:lnSpc>
                          <a:spcPts val="17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700"/>
                        </a:lnSpc>
                        <a:spcAft>
                          <a:spcPts val="0"/>
                        </a:spcAft>
                      </a:pPr>
                      <a:r>
                        <a:rPr lang="en-US" sz="1600" b="1" dirty="0">
                          <a:solidFill>
                            <a:sysClr val="windowText" lastClr="000000"/>
                          </a:solidFill>
                          <a:effectLst/>
                          <a:latin typeface="Times New Roman" panose="02020603050405020304" pitchFamily="18" charset="0"/>
                          <a:ea typeface="宋体" panose="02010600030101010101" pitchFamily="2" charset="-122"/>
                        </a:rPr>
                        <a:t>what</a:t>
                      </a:r>
                      <a:endParaRPr 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ctr">
                        <a:lnSpc>
                          <a:spcPts val="1700"/>
                        </a:lnSpc>
                        <a:spcAft>
                          <a:spcPts val="0"/>
                        </a:spcAft>
                      </a:pPr>
                      <a:endParaRPr lang="zh-CN" sz="1600" dirty="0">
                        <a:solidFill>
                          <a:sysClr val="windowText" lastClr="000000"/>
                        </a:solidFill>
                        <a:effectLst/>
                        <a:latin typeface="Times New Roman" panose="02020603050405020304" pitchFamily="18" charset="0"/>
                        <a:ea typeface="宋体" panose="02010600030101010101" pitchFamily="2" charset="-122"/>
                      </a:endParaRPr>
                    </a:p>
                    <a:p>
                      <a:pPr fontAlgn="ctr">
                        <a:lnSpc>
                          <a:spcPts val="1700"/>
                        </a:lnSpc>
                        <a:spcAft>
                          <a:spcPts val="0"/>
                        </a:spcAft>
                      </a:pPr>
                      <a:r>
                        <a:rPr lang="zh-CN" sz="1600" b="1" dirty="0">
                          <a:solidFill>
                            <a:srgbClr val="C00000"/>
                          </a:solidFill>
                          <a:effectLst/>
                          <a:latin typeface="Times New Roman" panose="02020603050405020304" pitchFamily="18" charset="0"/>
                          <a:ea typeface="宋体" panose="02010600030101010101" pitchFamily="2" charset="-122"/>
                        </a:rPr>
                        <a:t>有意义</a:t>
                      </a:r>
                      <a:r>
                        <a:rPr lang="zh-CN" sz="1600" dirty="0">
                          <a:solidFill>
                            <a:sysClr val="windowText" lastClr="000000"/>
                          </a:solidFill>
                          <a:effectLst/>
                          <a:latin typeface="Times New Roman" panose="02020603050405020304" pitchFamily="18" charset="0"/>
                          <a:ea typeface="宋体" panose="02010600030101010101" pitchFamily="2" charset="-122"/>
                        </a:rPr>
                        <a:t>，泛指</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的东西</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事情</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话语</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地方</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时候</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等。在从句中常作主语、宾语、定语。</a:t>
                      </a:r>
                      <a:endParaRPr lang="zh-CN"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CF3">
                        <a:lumMod val="40000"/>
                        <a:lumOff val="60000"/>
                      </a:srgbClr>
                    </a:solidFill>
                  </a:tcPr>
                </a:tc>
                <a:tc>
                  <a:txBody>
                    <a:bodyPr/>
                    <a:p>
                      <a:pPr algn="ctr" fontAlgn="auto">
                        <a:lnSpc>
                          <a:spcPts val="1700"/>
                        </a:lnSpc>
                        <a:spcAft>
                          <a:spcPts val="0"/>
                        </a:spcAft>
                      </a:pPr>
                      <a:r>
                        <a:rPr lang="en-US" sz="1600" dirty="0">
                          <a:solidFill>
                            <a:sysClr val="windowText" lastClr="000000"/>
                          </a:solidFill>
                          <a:effectLst/>
                          <a:latin typeface="Times New Roman" panose="02020603050405020304" pitchFamily="18" charset="0"/>
                          <a:ea typeface="宋体" panose="02010600030101010101" pitchFamily="2" charset="-122"/>
                        </a:rPr>
                        <a:t>what </a:t>
                      </a:r>
                      <a:r>
                        <a:rPr lang="zh-CN" sz="1600" dirty="0">
                          <a:solidFill>
                            <a:sysClr val="windowText" lastClr="000000"/>
                          </a:solidFill>
                          <a:effectLst/>
                          <a:latin typeface="Times New Roman" panose="02020603050405020304" pitchFamily="18" charset="0"/>
                          <a:ea typeface="宋体" panose="02010600030101010101" pitchFamily="2" charset="-122"/>
                        </a:rPr>
                        <a:t>不能引导定从</a:t>
                      </a:r>
                      <a:endParaRPr lang="zh-CN"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7EA52">
                        <a:lumMod val="40000"/>
                        <a:lumOff val="60000"/>
                      </a:srgbClr>
                    </a:solidFill>
                  </a:tcPr>
                </a:tc>
              </a:tr>
              <a:tr h="759460">
                <a:tc>
                  <a:txBody>
                    <a:bodyPr/>
                    <a:p>
                      <a:pPr algn="ctr" fontAlgn="auto">
                        <a:lnSpc>
                          <a:spcPts val="17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7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700"/>
                        </a:lnSpc>
                        <a:spcAft>
                          <a:spcPts val="0"/>
                        </a:spcAft>
                      </a:pPr>
                      <a:r>
                        <a:rPr lang="en-US" sz="1600" b="1" dirty="0">
                          <a:solidFill>
                            <a:sysClr val="windowText" lastClr="000000"/>
                          </a:solidFill>
                          <a:effectLst/>
                          <a:latin typeface="Times New Roman" panose="02020603050405020304" pitchFamily="18" charset="0"/>
                          <a:ea typeface="宋体" panose="02010600030101010101" pitchFamily="2" charset="-122"/>
                        </a:rPr>
                        <a:t>that</a:t>
                      </a:r>
                      <a:endParaRPr 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p>
                      <a:pPr fontAlgn="auto">
                        <a:lnSpc>
                          <a:spcPts val="1700"/>
                        </a:lnSpc>
                        <a:spcAft>
                          <a:spcPts val="0"/>
                        </a:spcAft>
                      </a:pP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不充当任何成分且</a:t>
                      </a:r>
                      <a:r>
                        <a:rPr lang="zh-CN" altLang="en-US" sz="1600" b="1" kern="1200" dirty="0">
                          <a:solidFill>
                            <a:srgbClr val="C00000"/>
                          </a:solidFill>
                          <a:effectLst/>
                          <a:latin typeface="Times New Roman" panose="02020603050405020304" pitchFamily="18" charset="0"/>
                          <a:ea typeface="宋体" panose="02010600030101010101" pitchFamily="2" charset="-122"/>
                          <a:cs typeface="+mn-cs"/>
                        </a:rPr>
                        <a:t>无意义</a:t>
                      </a: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，只起连接作用，常可省略。</a:t>
                      </a: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7EA52">
                        <a:lumMod val="40000"/>
                        <a:lumOff val="60000"/>
                      </a:srgbClr>
                    </a:solidFill>
                  </a:tcPr>
                </a:tc>
                <a:tc>
                  <a:txBody>
                    <a:bodyPr/>
                    <a:p>
                      <a:pPr fontAlgn="auto">
                        <a:lnSpc>
                          <a:spcPts val="1700"/>
                        </a:lnSpc>
                        <a:spcAft>
                          <a:spcPts val="0"/>
                        </a:spcAft>
                      </a:pP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p>
                      <a:pPr fontAlgn="auto">
                        <a:lnSpc>
                          <a:spcPts val="1700"/>
                        </a:lnSpc>
                        <a:spcAft>
                          <a:spcPts val="0"/>
                        </a:spcAft>
                      </a:pPr>
                      <a:r>
                        <a:rPr lang="zh-CN" altLang="en-US" sz="1600" b="1" kern="1200" dirty="0">
                          <a:solidFill>
                            <a:srgbClr val="C00000"/>
                          </a:solidFill>
                          <a:effectLst/>
                          <a:latin typeface="Times New Roman" panose="02020603050405020304" pitchFamily="18" charset="0"/>
                          <a:ea typeface="宋体" panose="02010600030101010101" pitchFamily="2" charset="-122"/>
                          <a:cs typeface="+mn-cs"/>
                        </a:rPr>
                        <a:t>有意义</a:t>
                      </a: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，指代先行词（人或物），在从句中常作主语、宾语。</a:t>
                      </a: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CCF3">
                        <a:lumMod val="40000"/>
                        <a:lumOff val="60000"/>
                      </a:srgbClr>
                    </a:solidFill>
                  </a:tcPr>
                </a:tc>
              </a:tr>
              <a:tr h="750570">
                <a:tc>
                  <a:txBody>
                    <a:bodyPr/>
                    <a:p>
                      <a:pPr algn="ctr" fontAlgn="auto">
                        <a:lnSpc>
                          <a:spcPts val="1700"/>
                        </a:lnSpc>
                        <a:spcAft>
                          <a:spcPts val="0"/>
                        </a:spcAft>
                      </a:pPr>
                      <a:r>
                        <a:rPr lang="en-US" sz="1600" b="1" dirty="0">
                          <a:solidFill>
                            <a:sysClr val="windowText" lastClr="000000"/>
                          </a:solidFill>
                          <a:effectLst/>
                          <a:latin typeface="Times New Roman" panose="02020603050405020304" pitchFamily="18" charset="0"/>
                          <a:ea typeface="宋体" panose="02010600030101010101" pitchFamily="2" charset="-122"/>
                        </a:rPr>
                        <a:t>which</a:t>
                      </a:r>
                      <a:endParaRPr 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en-US" altLang="zh-CN" sz="1600" dirty="0">
                        <a:effectLst/>
                        <a:latin typeface="Times New Roman" panose="02020603050405020304" pitchFamily="18" charset="0"/>
                        <a:ea typeface="宋体" panose="02010600030101010101" pitchFamily="2" charset="-122"/>
                      </a:endParaRPr>
                    </a:p>
                    <a:p>
                      <a:pPr fontAlgn="auto">
                        <a:lnSpc>
                          <a:spcPts val="1700"/>
                        </a:lnSpc>
                        <a:spcAft>
                          <a:spcPts val="0"/>
                        </a:spcAft>
                      </a:pPr>
                      <a:r>
                        <a:rPr lang="zh-CN" altLang="en-US" sz="1600" b="1" dirty="0">
                          <a:solidFill>
                            <a:srgbClr val="C00000"/>
                          </a:solidFill>
                          <a:effectLst/>
                          <a:latin typeface="Times New Roman" panose="02020603050405020304" pitchFamily="18" charset="0"/>
                          <a:ea typeface="宋体" panose="02010600030101010101" pitchFamily="2" charset="-122"/>
                        </a:rPr>
                        <a:t>有意义</a:t>
                      </a:r>
                      <a:r>
                        <a:rPr lang="zh-CN" sz="1600" dirty="0">
                          <a:solidFill>
                            <a:sysClr val="windowText" lastClr="000000"/>
                          </a:solidFill>
                          <a:effectLst/>
                          <a:latin typeface="Times New Roman" panose="02020603050405020304" pitchFamily="18" charset="0"/>
                          <a:ea typeface="宋体" panose="02010600030101010101" pitchFamily="2" charset="-122"/>
                        </a:rPr>
                        <a:t>，具体指代</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的东西</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事情</a:t>
                      </a:r>
                      <a:r>
                        <a:rPr lang="en-US" sz="1600" dirty="0">
                          <a:solidFill>
                            <a:sysClr val="windowText" lastClr="000000"/>
                          </a:solidFill>
                          <a:effectLst/>
                          <a:latin typeface="Times New Roman" panose="02020603050405020304" pitchFamily="18" charset="0"/>
                          <a:ea typeface="宋体" panose="02010600030101010101" pitchFamily="2" charset="-122"/>
                        </a:rPr>
                        <a:t>”</a:t>
                      </a:r>
                      <a:r>
                        <a:rPr lang="zh-CN" sz="1600" dirty="0">
                          <a:solidFill>
                            <a:sysClr val="windowText" lastClr="000000"/>
                          </a:solidFill>
                          <a:effectLst/>
                          <a:latin typeface="Times New Roman" panose="02020603050405020304" pitchFamily="18" charset="0"/>
                          <a:ea typeface="宋体" panose="02010600030101010101" pitchFamily="2" charset="-122"/>
                        </a:rPr>
                        <a:t>等。在从句中常作主语、宾语、定语。</a:t>
                      </a:r>
                      <a:endParaRPr lang="zh-CN"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en-US" altLang="zh-CN" sz="1600" dirty="0">
                        <a:effectLst/>
                        <a:latin typeface="Times New Roman" panose="02020603050405020304" pitchFamily="18" charset="0"/>
                        <a:ea typeface="宋体" panose="02010600030101010101" pitchFamily="2" charset="-122"/>
                      </a:endParaRPr>
                    </a:p>
                    <a:p>
                      <a:pPr fontAlgn="auto">
                        <a:lnSpc>
                          <a:spcPts val="1700"/>
                        </a:lnSpc>
                        <a:spcAft>
                          <a:spcPts val="0"/>
                        </a:spcAft>
                      </a:pPr>
                      <a:r>
                        <a:rPr lang="zh-CN" altLang="en-US" sz="1600" b="1" dirty="0">
                          <a:solidFill>
                            <a:srgbClr val="C00000"/>
                          </a:solidFill>
                          <a:effectLst/>
                          <a:latin typeface="Times New Roman" panose="02020603050405020304" pitchFamily="18" charset="0"/>
                          <a:ea typeface="宋体" panose="02010600030101010101" pitchFamily="2" charset="-122"/>
                        </a:rPr>
                        <a:t>有意义</a:t>
                      </a:r>
                      <a:r>
                        <a:rPr lang="zh-CN" sz="1600" dirty="0">
                          <a:solidFill>
                            <a:sysClr val="windowText" lastClr="000000"/>
                          </a:solidFill>
                          <a:effectLst/>
                          <a:latin typeface="Times New Roman" panose="02020603050405020304" pitchFamily="18" charset="0"/>
                          <a:ea typeface="宋体" panose="02010600030101010101" pitchFamily="2" charset="-122"/>
                        </a:rPr>
                        <a:t>，指代先行词（物），在从句中常作主语、宾语。可引导非限制性定语从句；可位于介词之后。</a:t>
                      </a:r>
                      <a:endParaRPr lang="zh-CN"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aphicFrame>
        <p:nvGraphicFramePr>
          <p:cNvPr id="8" name="表格 7"/>
          <p:cNvGraphicFramePr>
            <a:graphicFrameLocks noGrp="1"/>
          </p:cNvGraphicFramePr>
          <p:nvPr>
            <p:custDataLst>
              <p:tags r:id="rId5"/>
            </p:custDataLst>
          </p:nvPr>
        </p:nvGraphicFramePr>
        <p:xfrm>
          <a:off x="209550" y="739140"/>
          <a:ext cx="11523980" cy="2973705"/>
        </p:xfrm>
        <a:graphic>
          <a:graphicData uri="http://schemas.openxmlformats.org/drawingml/2006/table">
            <a:tbl>
              <a:tblPr firstRow="1" firstCol="1" bandRow="1">
                <a:effectLst/>
                <a:tableStyleId>{5940675A-B579-460E-94D1-54222C63F5DA}</a:tableStyleId>
              </a:tblPr>
              <a:tblGrid>
                <a:gridCol w="1808480"/>
                <a:gridCol w="3316605"/>
                <a:gridCol w="6398895"/>
              </a:tblGrid>
              <a:tr h="433705">
                <a:tc>
                  <a:txBody>
                    <a:bodyPr/>
                    <a:p>
                      <a:pPr algn="ctr" fontAlgn="auto">
                        <a:lnSpc>
                          <a:spcPts val="12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200"/>
                        </a:lnSpc>
                        <a:spcAft>
                          <a:spcPts val="0"/>
                        </a:spcAft>
                      </a:pPr>
                      <a:r>
                        <a:rPr lang="zh-CN" altLang="en-US" sz="1600" b="1" dirty="0">
                          <a:solidFill>
                            <a:srgbClr val="C00000"/>
                          </a:solidFill>
                          <a:effectLst/>
                          <a:latin typeface="微软雅黑" panose="020B0503020204020204" pitchFamily="34" charset="-122"/>
                          <a:ea typeface="微软雅黑" panose="020B0503020204020204" pitchFamily="34" charset="-122"/>
                        </a:rPr>
                        <a:t>名从的前世今生</a:t>
                      </a:r>
                      <a:endParaRPr lang="en-US" altLang="zh-CN" sz="1600" b="1" dirty="0">
                        <a:solidFill>
                          <a:srgbClr val="C00000"/>
                        </a:solidFill>
                        <a:effectLst/>
                        <a:latin typeface="微软雅黑" panose="020B0503020204020204" pitchFamily="34" charset="-122"/>
                        <a:ea typeface="微软雅黑" panose="020B0503020204020204" pitchFamily="34"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lgn="ctr" fontAlgn="auto">
                        <a:lnSpc>
                          <a:spcPts val="1200"/>
                        </a:lnSpc>
                        <a:spcAft>
                          <a:spcPts val="0"/>
                        </a:spcAft>
                      </a:pPr>
                      <a:endParaRPr lang="en-US" altLang="zh-CN" sz="1600" b="1" dirty="0">
                        <a:effectLst/>
                        <a:latin typeface="Times New Roman" panose="02020603050405020304" pitchFamily="18" charset="0"/>
                        <a:ea typeface="宋体" panose="02010600030101010101" pitchFamily="2" charset="-122"/>
                      </a:endParaRPr>
                    </a:p>
                    <a:p>
                      <a:pPr algn="ctr" fontAlgn="auto">
                        <a:lnSpc>
                          <a:spcPts val="1200"/>
                        </a:lnSpc>
                        <a:spcAft>
                          <a:spcPts val="0"/>
                        </a:spcAft>
                      </a:pPr>
                      <a:r>
                        <a:rPr lang="zh-CN" altLang="en-US" sz="1600" b="1" dirty="0">
                          <a:solidFill>
                            <a:sysClr val="windowText" lastClr="000000"/>
                          </a:solidFill>
                          <a:effectLst/>
                          <a:latin typeface="Times New Roman" panose="02020603050405020304" pitchFamily="18" charset="0"/>
                          <a:ea typeface="宋体" panose="02010600030101010101" pitchFamily="2" charset="-122"/>
                        </a:rPr>
                        <a:t>简单句</a:t>
                      </a:r>
                      <a:r>
                        <a:rPr lang="zh-CN" altLang="en-US" sz="1600" b="1" dirty="0">
                          <a:solidFill>
                            <a:srgbClr val="C00000"/>
                          </a:solidFill>
                          <a:effectLst/>
                          <a:latin typeface="微软雅黑" panose="020B0503020204020204" pitchFamily="34" charset="-122"/>
                          <a:ea typeface="微软雅黑" panose="020B0503020204020204" pitchFamily="34" charset="-122"/>
                        </a:rPr>
                        <a:t>（</a:t>
                      </a:r>
                      <a:r>
                        <a:rPr lang="zh-CN" altLang="en-US" sz="1600" b="1" dirty="0">
                          <a:solidFill>
                            <a:srgbClr val="C00000"/>
                          </a:solidFill>
                          <a:effectLst/>
                          <a:latin typeface="微软雅黑" panose="020B0503020204020204" pitchFamily="34" charset="-122"/>
                          <a:ea typeface="微软雅黑" panose="020B0503020204020204" pitchFamily="34" charset="-122"/>
                          <a:sym typeface="+mn-ea"/>
                        </a:rPr>
                        <a:t>前世）</a:t>
                      </a:r>
                      <a:endParaRPr lang="zh-CN" alt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lgn="ctr" fontAlgn="auto">
                        <a:lnSpc>
                          <a:spcPts val="1200"/>
                        </a:lnSpc>
                        <a:spcAft>
                          <a:spcPts val="0"/>
                        </a:spcAft>
                      </a:pPr>
                      <a:endParaRPr lang="en-US" altLang="zh-CN" sz="1600" b="1" dirty="0">
                        <a:effectLst/>
                        <a:latin typeface="Times New Roman" panose="02020603050405020304" pitchFamily="18" charset="0"/>
                        <a:ea typeface="宋体" panose="02010600030101010101" pitchFamily="2" charset="-122"/>
                      </a:endParaRPr>
                    </a:p>
                    <a:p>
                      <a:pPr algn="ctr" fontAlgn="auto">
                        <a:lnSpc>
                          <a:spcPts val="1200"/>
                        </a:lnSpc>
                        <a:spcAft>
                          <a:spcPts val="0"/>
                        </a:spcAft>
                      </a:pPr>
                      <a:r>
                        <a:rPr lang="zh-CN" sz="1600" b="1" dirty="0">
                          <a:solidFill>
                            <a:sysClr val="windowText" lastClr="000000"/>
                          </a:solidFill>
                          <a:effectLst/>
                          <a:latin typeface="Times New Roman" panose="02020603050405020304" pitchFamily="18" charset="0"/>
                          <a:ea typeface="宋体" panose="02010600030101010101" pitchFamily="2" charset="-122"/>
                        </a:rPr>
                        <a:t>名词性从句</a:t>
                      </a:r>
                      <a:r>
                        <a:rPr lang="zh-CN" altLang="en-US" sz="1600" b="1" dirty="0">
                          <a:solidFill>
                            <a:srgbClr val="C00000"/>
                          </a:solidFill>
                          <a:effectLst/>
                          <a:latin typeface="微软雅黑" panose="020B0503020204020204" pitchFamily="34" charset="-122"/>
                          <a:ea typeface="微软雅黑" panose="020B0503020204020204" pitchFamily="34" charset="-122"/>
                        </a:rPr>
                        <a:t>（</a:t>
                      </a:r>
                      <a:r>
                        <a:rPr lang="zh-CN" altLang="en-US" sz="1600" b="1" dirty="0">
                          <a:solidFill>
                            <a:srgbClr val="C00000"/>
                          </a:solidFill>
                          <a:effectLst/>
                          <a:latin typeface="微软雅黑" panose="020B0503020204020204" pitchFamily="34" charset="-122"/>
                          <a:ea typeface="微软雅黑" panose="020B0503020204020204" pitchFamily="34" charset="-122"/>
                          <a:sym typeface="+mn-ea"/>
                        </a:rPr>
                        <a:t>今生）</a:t>
                      </a:r>
                      <a:endParaRPr lang="zh-CN" altLang="en-US" sz="1600" b="1" dirty="0">
                        <a:solidFill>
                          <a:srgbClr val="C00000"/>
                        </a:solidFill>
                        <a:effectLst/>
                        <a:latin typeface="微软雅黑" panose="020B0503020204020204" pitchFamily="34" charset="-122"/>
                        <a:ea typeface="微软雅黑" panose="020B0503020204020204" pitchFamily="34"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782320">
                <a:tc>
                  <a:txBody>
                    <a:bodyPr/>
                    <a:p>
                      <a:pPr algn="ctr" fontAlgn="auto">
                        <a:lnSpc>
                          <a:spcPts val="17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700"/>
                        </a:lnSpc>
                        <a:spcAft>
                          <a:spcPts val="0"/>
                        </a:spcAft>
                      </a:pPr>
                      <a:r>
                        <a:rPr lang="zh-CN" altLang="en-US" sz="1600" b="1" dirty="0">
                          <a:solidFill>
                            <a:sysClr val="windowText" lastClr="000000"/>
                          </a:solidFill>
                          <a:effectLst/>
                          <a:latin typeface="Times New Roman" panose="02020603050405020304" pitchFamily="18" charset="0"/>
                          <a:ea typeface="宋体" panose="02010600030101010101" pitchFamily="2" charset="-122"/>
                        </a:rPr>
                        <a:t>特殊疑问句</a:t>
                      </a:r>
                      <a:endParaRPr lang="zh-CN" alt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zh-CN" sz="1600" dirty="0">
                        <a:solidFill>
                          <a:sysClr val="windowText" lastClr="000000"/>
                        </a:solidFill>
                        <a:effectLst/>
                        <a:latin typeface="Times New Roman" panose="02020603050405020304" pitchFamily="18" charset="0"/>
                        <a:ea typeface="宋体" panose="02010600030101010101" pitchFamily="2" charset="-122"/>
                      </a:endParaRPr>
                    </a:p>
                    <a:p>
                      <a:pPr fontAlgn="auto">
                        <a:lnSpc>
                          <a:spcPts val="1700"/>
                        </a:lnSpc>
                        <a:spcAft>
                          <a:spcPts val="0"/>
                        </a:spcAft>
                      </a:pPr>
                      <a:r>
                        <a:rPr lang="en-US" altLang="zh-CN" sz="1600" dirty="0">
                          <a:solidFill>
                            <a:srgbClr val="C00000"/>
                          </a:solidFill>
                          <a:effectLst/>
                          <a:latin typeface="Times New Roman" panose="02020603050405020304" pitchFamily="18" charset="0"/>
                          <a:ea typeface="宋体" panose="02010600030101010101" pitchFamily="2" charset="-122"/>
                        </a:rPr>
                        <a:t>what </a:t>
                      </a:r>
                      <a:r>
                        <a:rPr lang="en-US" altLang="zh-CN" sz="1600" dirty="0">
                          <a:solidFill>
                            <a:sysClr val="windowText" lastClr="000000"/>
                          </a:solidFill>
                          <a:effectLst/>
                          <a:latin typeface="Times New Roman" panose="02020603050405020304" pitchFamily="18" charset="0"/>
                          <a:ea typeface="宋体" panose="02010600030101010101" pitchFamily="2" charset="-122"/>
                        </a:rPr>
                        <a:t>does he do at school?</a:t>
                      </a:r>
                      <a:endParaRPr lang="en-US" altLang="zh-CN" sz="1600" dirty="0">
                        <a:solidFill>
                          <a:sysClr val="windowText" lastClr="000000"/>
                        </a:solidFill>
                        <a:effectLst/>
                        <a:latin typeface="Times New Roman" panose="02020603050405020304" pitchFamily="18" charset="0"/>
                        <a:ea typeface="宋体" panose="02010600030101010101" pitchFamily="2" charset="-122"/>
                      </a:endParaRPr>
                    </a:p>
                    <a:p>
                      <a:pPr fontAlgn="auto">
                        <a:lnSpc>
                          <a:spcPts val="1700"/>
                        </a:lnSpc>
                        <a:spcAft>
                          <a:spcPts val="0"/>
                        </a:spcAft>
                      </a:pPr>
                      <a:r>
                        <a:rPr lang="en-US" altLang="zh-CN" sz="1600" dirty="0">
                          <a:solidFill>
                            <a:srgbClr val="C00000"/>
                          </a:solidFill>
                          <a:effectLst/>
                          <a:latin typeface="Times New Roman" panose="02020603050405020304" pitchFamily="18" charset="0"/>
                          <a:ea typeface="宋体" panose="02010600030101010101" pitchFamily="2" charset="-122"/>
                        </a:rPr>
                        <a:t>why/when/how</a:t>
                      </a:r>
                      <a:r>
                        <a:rPr lang="en-US" altLang="zh-CN" sz="1600" dirty="0">
                          <a:solidFill>
                            <a:sysClr val="windowText" lastClr="000000"/>
                          </a:solidFill>
                          <a:effectLst/>
                          <a:latin typeface="Times New Roman" panose="02020603050405020304" pitchFamily="18" charset="0"/>
                          <a:ea typeface="宋体" panose="02010600030101010101" pitchFamily="2" charset="-122"/>
                        </a:rPr>
                        <a:t> does he go to school?</a:t>
                      </a:r>
                      <a:endParaRPr lang="en-US" altLang="zh-CN"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lgn="l" fontAlgn="auto">
                        <a:lnSpc>
                          <a:spcPts val="2500"/>
                        </a:lnSpc>
                        <a:spcAft>
                          <a:spcPts val="0"/>
                        </a:spcAft>
                      </a:pPr>
                      <a:r>
                        <a:rPr lang="en-US" sz="1600" dirty="0">
                          <a:solidFill>
                            <a:sysClr val="windowText" lastClr="000000"/>
                          </a:solidFill>
                          <a:effectLst/>
                          <a:latin typeface="Times New Roman" panose="02020603050405020304" pitchFamily="18" charset="0"/>
                          <a:ea typeface="宋体" panose="02010600030101010101" pitchFamily="2" charset="-122"/>
                        </a:rPr>
                        <a:t>I don’t know </a:t>
                      </a:r>
                      <a:r>
                        <a:rPr sz="1600" b="1" u="sng" dirty="0">
                          <a:solidFill>
                            <a:srgbClr val="C00000"/>
                          </a:solidFill>
                          <a:effectLst/>
                          <a:latin typeface="Times New Roman" panose="02020603050405020304" pitchFamily="18" charset="0"/>
                          <a:ea typeface="宋体" panose="02010600030101010101" pitchFamily="2" charset="-122"/>
                        </a:rPr>
                        <a:t>what</a:t>
                      </a:r>
                      <a:r>
                        <a:rPr sz="1600" b="1" u="sng" dirty="0">
                          <a:solidFill>
                            <a:sysClr val="windowText" lastClr="000000"/>
                          </a:solidFill>
                          <a:effectLst/>
                          <a:latin typeface="Times New Roman" panose="02020603050405020304" pitchFamily="18" charset="0"/>
                          <a:ea typeface="宋体" panose="02010600030101010101" pitchFamily="2" charset="-122"/>
                        </a:rPr>
                        <a:t> </a:t>
                      </a:r>
                      <a:r>
                        <a:rPr sz="1600" u="sng" dirty="0">
                          <a:solidFill>
                            <a:sysClr val="windowText" lastClr="000000"/>
                          </a:solidFill>
                          <a:effectLst/>
                          <a:latin typeface="Times New Roman" panose="02020603050405020304" pitchFamily="18" charset="0"/>
                          <a:ea typeface="宋体" panose="02010600030101010101" pitchFamily="2" charset="-122"/>
                        </a:rPr>
                        <a:t> he </a:t>
                      </a:r>
                      <a:r>
                        <a:rPr sz="1600" u="sng" dirty="0">
                          <a:solidFill>
                            <a:sysClr val="windowText" lastClr="000000"/>
                          </a:solidFill>
                          <a:effectLst/>
                          <a:latin typeface="Times New Roman" panose="02020603050405020304" pitchFamily="18" charset="0"/>
                          <a:ea typeface="宋体" panose="02010600030101010101" pitchFamily="2" charset="-122"/>
                          <a:sym typeface="+mn-ea"/>
                        </a:rPr>
                        <a:t>doe</a:t>
                      </a:r>
                      <a:r>
                        <a:rPr lang="en-US" sz="1600" u="sng" dirty="0">
                          <a:solidFill>
                            <a:sysClr val="windowText" lastClr="000000"/>
                          </a:solidFill>
                          <a:effectLst/>
                          <a:latin typeface="Times New Roman" panose="02020603050405020304" pitchFamily="18" charset="0"/>
                          <a:ea typeface="宋体" panose="02010600030101010101" pitchFamily="2" charset="-122"/>
                          <a:sym typeface="+mn-ea"/>
                        </a:rPr>
                        <a:t>s</a:t>
                      </a:r>
                      <a:r>
                        <a:rPr sz="1600" u="sng" dirty="0">
                          <a:solidFill>
                            <a:sysClr val="windowText" lastClr="000000"/>
                          </a:solidFill>
                          <a:effectLst/>
                          <a:latin typeface="Times New Roman" panose="02020603050405020304" pitchFamily="18" charset="0"/>
                          <a:ea typeface="宋体" panose="02010600030101010101" pitchFamily="2" charset="-122"/>
                        </a:rPr>
                        <a:t> at school</a:t>
                      </a:r>
                      <a:r>
                        <a:rPr lang="en-US" sz="1600" u="sng" dirty="0">
                          <a:solidFill>
                            <a:sysClr val="windowText" lastClr="000000"/>
                          </a:solidFill>
                          <a:effectLst/>
                          <a:latin typeface="Times New Roman" panose="02020603050405020304" pitchFamily="18" charset="0"/>
                          <a:ea typeface="宋体" panose="02010600030101010101" pitchFamily="2" charset="-122"/>
                        </a:rPr>
                        <a:t>.</a:t>
                      </a:r>
                      <a:endParaRPr sz="1600" dirty="0">
                        <a:solidFill>
                          <a:sysClr val="windowText" lastClr="000000"/>
                        </a:solidFill>
                        <a:effectLst/>
                        <a:latin typeface="Times New Roman" panose="02020603050405020304" pitchFamily="18" charset="0"/>
                        <a:ea typeface="宋体" panose="02010600030101010101" pitchFamily="2" charset="-122"/>
                      </a:endParaRPr>
                    </a:p>
                    <a:p>
                      <a:pPr algn="l" fontAlgn="auto">
                        <a:lnSpc>
                          <a:spcPts val="2500"/>
                        </a:lnSpc>
                        <a:spcAft>
                          <a:spcPts val="0"/>
                        </a:spcAft>
                      </a:pPr>
                      <a:r>
                        <a:rPr sz="1600" b="1" u="sng" dirty="0">
                          <a:solidFill>
                            <a:srgbClr val="C00000"/>
                          </a:solidFill>
                          <a:effectLst/>
                          <a:latin typeface="Times New Roman" panose="02020603050405020304" pitchFamily="18" charset="0"/>
                          <a:ea typeface="宋体" panose="02010600030101010101" pitchFamily="2" charset="-122"/>
                        </a:rPr>
                        <a:t>why/when/how</a:t>
                      </a:r>
                      <a:r>
                        <a:rPr sz="1600" u="sng" dirty="0">
                          <a:solidFill>
                            <a:sysClr val="windowText" lastClr="000000"/>
                          </a:solidFill>
                          <a:effectLst/>
                          <a:latin typeface="Times New Roman" panose="02020603050405020304" pitchFamily="18" charset="0"/>
                          <a:ea typeface="宋体" panose="02010600030101010101" pitchFamily="2" charset="-122"/>
                        </a:rPr>
                        <a:t> he go</a:t>
                      </a:r>
                      <a:r>
                        <a:rPr lang="en-US" sz="1600" u="sng" dirty="0">
                          <a:solidFill>
                            <a:sysClr val="windowText" lastClr="000000"/>
                          </a:solidFill>
                          <a:effectLst/>
                          <a:latin typeface="Times New Roman" panose="02020603050405020304" pitchFamily="18" charset="0"/>
                          <a:ea typeface="宋体" panose="02010600030101010101" pitchFamily="2" charset="-122"/>
                        </a:rPr>
                        <a:t>es</a:t>
                      </a:r>
                      <a:r>
                        <a:rPr sz="1600" u="sng" dirty="0">
                          <a:solidFill>
                            <a:sysClr val="windowText" lastClr="000000"/>
                          </a:solidFill>
                          <a:effectLst/>
                          <a:latin typeface="Times New Roman" panose="02020603050405020304" pitchFamily="18" charset="0"/>
                          <a:ea typeface="宋体" panose="02010600030101010101" pitchFamily="2" charset="-122"/>
                        </a:rPr>
                        <a:t> to school</a:t>
                      </a:r>
                      <a:r>
                        <a:rPr sz="1600" dirty="0">
                          <a:solidFill>
                            <a:sysClr val="windowText" lastClr="000000"/>
                          </a:solidFill>
                          <a:effectLst/>
                          <a:latin typeface="Times New Roman" panose="02020603050405020304" pitchFamily="18" charset="0"/>
                          <a:ea typeface="宋体" panose="02010600030101010101" pitchFamily="2" charset="-122"/>
                        </a:rPr>
                        <a:t> </a:t>
                      </a:r>
                      <a:r>
                        <a:rPr lang="en-US" sz="1600" dirty="0">
                          <a:solidFill>
                            <a:sysClr val="windowText" lastClr="000000"/>
                          </a:solidFill>
                          <a:effectLst/>
                          <a:latin typeface="Times New Roman" panose="02020603050405020304" pitchFamily="18" charset="0"/>
                          <a:ea typeface="宋体" panose="02010600030101010101" pitchFamily="2" charset="-122"/>
                        </a:rPr>
                        <a:t>is a secret.</a:t>
                      </a:r>
                      <a:endParaRPr lang="en-US" sz="1600" dirty="0">
                        <a:solidFill>
                          <a:sysClr val="windowText" lastClr="000000"/>
                        </a:solidFill>
                        <a:effectLst/>
                        <a:latin typeface="Times New Roman" panose="02020603050405020304" pitchFamily="18" charset="0"/>
                        <a:ea typeface="宋体" panose="02010600030101010101" pitchFamily="2" charset="-122"/>
                      </a:endParaRPr>
                    </a:p>
                    <a:p>
                      <a:pPr marL="285750" indent="-285750" algn="l" fontAlgn="auto">
                        <a:lnSpc>
                          <a:spcPts val="2500"/>
                        </a:lnSpc>
                        <a:spcAft>
                          <a:spcPts val="0"/>
                        </a:spcAft>
                        <a:buFont typeface="Wingdings" panose="05000000000000000000" charset="0"/>
                        <a:buChar char="Ø"/>
                      </a:pPr>
                      <a:r>
                        <a:rPr lang="zh-CN" sz="1600" u="sng" dirty="0">
                          <a:solidFill>
                            <a:srgbClr val="C00000"/>
                          </a:solidFill>
                          <a:effectLst/>
                          <a:latin typeface="微软雅黑" panose="020B0503020204020204" pitchFamily="34" charset="-122"/>
                          <a:ea typeface="微软雅黑" panose="020B0503020204020204" pitchFamily="34" charset="-122"/>
                        </a:rPr>
                        <a:t>特殊疑问词</a:t>
                      </a:r>
                      <a:r>
                        <a:rPr lang="en-US" altLang="zh-CN" sz="1600" dirty="0">
                          <a:solidFill>
                            <a:srgbClr val="C00000"/>
                          </a:solidFill>
                          <a:effectLst/>
                          <a:latin typeface="Times New Roman" panose="02020603050405020304" pitchFamily="18" charset="0"/>
                          <a:ea typeface="宋体" panose="02010600030101010101" pitchFamily="2" charset="-122"/>
                        </a:rPr>
                        <a:t> </a:t>
                      </a:r>
                      <a:r>
                        <a:rPr lang="zh-CN" altLang="en-US" sz="1600" dirty="0">
                          <a:solidFill>
                            <a:srgbClr val="C00000"/>
                          </a:solidFill>
                          <a:effectLst/>
                          <a:latin typeface="Times New Roman" panose="02020603050405020304" pitchFamily="18" charset="0"/>
                          <a:ea typeface="宋体" panose="02010600030101010101" pitchFamily="2" charset="-122"/>
                        </a:rPr>
                        <a:t>变成</a:t>
                      </a:r>
                      <a:r>
                        <a:rPr lang="zh-CN" altLang="en-US" sz="1600" u="sng" dirty="0">
                          <a:solidFill>
                            <a:srgbClr val="C00000"/>
                          </a:solidFill>
                          <a:effectLst/>
                          <a:latin typeface="微软雅黑" panose="020B0503020204020204" pitchFamily="34" charset="-122"/>
                          <a:ea typeface="微软雅黑" panose="020B0503020204020204" pitchFamily="34" charset="-122"/>
                        </a:rPr>
                        <a:t>从属连词</a:t>
                      </a:r>
                      <a:r>
                        <a:rPr lang="zh-CN" altLang="en-US" sz="1600" dirty="0">
                          <a:solidFill>
                            <a:srgbClr val="C00000"/>
                          </a:solidFill>
                          <a:effectLst/>
                          <a:latin typeface="Times New Roman" panose="02020603050405020304" pitchFamily="18" charset="0"/>
                          <a:ea typeface="宋体" panose="02010600030101010101" pitchFamily="2" charset="-122"/>
                        </a:rPr>
                        <a:t>引导名从，</a:t>
                      </a:r>
                      <a:r>
                        <a:rPr lang="zh-CN" altLang="en-US" sz="1600" b="1" dirty="0">
                          <a:solidFill>
                            <a:srgbClr val="002060"/>
                          </a:solidFill>
                          <a:effectLst/>
                          <a:latin typeface="Times New Roman" panose="02020603050405020304" pitchFamily="18" charset="0"/>
                          <a:ea typeface="宋体" panose="02010600030101010101" pitchFamily="2" charset="-122"/>
                        </a:rPr>
                        <a:t>保留特殊疑问词意义和成分</a:t>
                      </a:r>
                      <a:r>
                        <a:rPr lang="zh-CN" altLang="en-US" sz="1600" dirty="0">
                          <a:solidFill>
                            <a:srgbClr val="C00000"/>
                          </a:solidFill>
                          <a:effectLst/>
                          <a:latin typeface="Times New Roman" panose="02020603050405020304" pitchFamily="18" charset="0"/>
                          <a:ea typeface="宋体" panose="02010600030101010101" pitchFamily="2" charset="-122"/>
                        </a:rPr>
                        <a:t>。</a:t>
                      </a:r>
                      <a:endParaRPr lang="zh-CN" altLang="en-US" sz="1600" dirty="0">
                        <a:solidFill>
                          <a:srgbClr val="C0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78790">
                <a:tc>
                  <a:txBody>
                    <a:bodyPr/>
                    <a:p>
                      <a:pPr algn="ctr" fontAlgn="auto">
                        <a:lnSpc>
                          <a:spcPts val="1700"/>
                        </a:lnSpc>
                        <a:spcAft>
                          <a:spcPts val="0"/>
                        </a:spcAft>
                      </a:pPr>
                      <a:endParaRPr lang="en-US" sz="1600" b="1" dirty="0">
                        <a:effectLst/>
                        <a:latin typeface="Times New Roman" panose="02020603050405020304" pitchFamily="18" charset="0"/>
                        <a:ea typeface="宋体" panose="02010600030101010101" pitchFamily="2" charset="-122"/>
                      </a:endParaRPr>
                    </a:p>
                    <a:p>
                      <a:pPr algn="ctr" fontAlgn="auto">
                        <a:lnSpc>
                          <a:spcPts val="1700"/>
                        </a:lnSpc>
                        <a:spcAft>
                          <a:spcPts val="0"/>
                        </a:spcAft>
                      </a:pPr>
                      <a:r>
                        <a:rPr lang="zh-CN" altLang="en-US" sz="1600" b="1" dirty="0">
                          <a:solidFill>
                            <a:sysClr val="windowText" lastClr="000000"/>
                          </a:solidFill>
                          <a:effectLst/>
                          <a:latin typeface="Times New Roman" panose="02020603050405020304" pitchFamily="18" charset="0"/>
                          <a:ea typeface="宋体" panose="02010600030101010101" pitchFamily="2" charset="-122"/>
                        </a:rPr>
                        <a:t>一般疑问句</a:t>
                      </a:r>
                      <a:endParaRPr lang="zh-CN" alt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p>
                      <a:pPr fontAlgn="auto">
                        <a:lnSpc>
                          <a:spcPts val="1700"/>
                        </a:lnSpc>
                        <a:spcAft>
                          <a:spcPts val="0"/>
                        </a:spcAft>
                      </a:pP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 </a:t>
                      </a:r>
                      <a:r>
                        <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rPr>
                        <a:t>D</a:t>
                      </a: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oes he go to school</a:t>
                      </a:r>
                      <a:r>
                        <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rPr>
                        <a:t> everyday?</a:t>
                      </a:r>
                      <a:endPar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2500"/>
                        </a:lnSpc>
                        <a:spcAft>
                          <a:spcPts val="0"/>
                        </a:spcAft>
                      </a:pPr>
                      <a:r>
                        <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rPr>
                        <a:t>I don’t know </a:t>
                      </a:r>
                      <a:r>
                        <a:rPr lang="en-US" altLang="zh-CN" sz="1600" b="1" u="sng" kern="1200" dirty="0">
                          <a:solidFill>
                            <a:srgbClr val="C00000"/>
                          </a:solidFill>
                          <a:effectLst/>
                          <a:latin typeface="Times New Roman" panose="02020603050405020304" pitchFamily="18" charset="0"/>
                          <a:ea typeface="宋体" panose="02010600030101010101" pitchFamily="2" charset="-122"/>
                          <a:cs typeface="+mn-cs"/>
                        </a:rPr>
                        <a:t>if/ whether</a:t>
                      </a:r>
                      <a:r>
                        <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rPr>
                        <a:t> </a:t>
                      </a: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he go</a:t>
                      </a:r>
                      <a:r>
                        <a:rPr lang="en-US" altLang="zh-CN" sz="1600" kern="1200" dirty="0">
                          <a:solidFill>
                            <a:sysClr val="windowText" lastClr="000000"/>
                          </a:solidFill>
                          <a:effectLst/>
                          <a:latin typeface="Times New Roman" panose="02020603050405020304" pitchFamily="18" charset="0"/>
                          <a:ea typeface="宋体" panose="02010600030101010101" pitchFamily="2" charset="-122"/>
                          <a:cs typeface="+mn-cs"/>
                        </a:rPr>
                        <a:t>es</a:t>
                      </a:r>
                      <a:r>
                        <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rPr>
                        <a:t> to school everyday?</a:t>
                      </a:r>
                      <a:endParaRPr lang="zh-CN" altLang="en-US" sz="1600" kern="1200" dirty="0">
                        <a:solidFill>
                          <a:sysClr val="windowText" lastClr="000000"/>
                        </a:solidFill>
                        <a:effectLst/>
                        <a:latin typeface="Times New Roman" panose="02020603050405020304" pitchFamily="18" charset="0"/>
                        <a:ea typeface="宋体" panose="02010600030101010101" pitchFamily="2" charset="-122"/>
                        <a:cs typeface="+mn-cs"/>
                      </a:endParaRPr>
                    </a:p>
                    <a:p>
                      <a:pPr marL="285750" indent="-285750" fontAlgn="auto">
                        <a:lnSpc>
                          <a:spcPts val="2500"/>
                        </a:lnSpc>
                        <a:spcAft>
                          <a:spcPts val="0"/>
                        </a:spcAft>
                        <a:buFont typeface="Wingdings" panose="05000000000000000000" charset="0"/>
                        <a:buChar char="Ø"/>
                      </a:pPr>
                      <a:r>
                        <a:rPr lang="zh-CN" altLang="en-US" sz="1600" kern="1200" dirty="0">
                          <a:solidFill>
                            <a:srgbClr val="C00000"/>
                          </a:solidFill>
                          <a:effectLst/>
                          <a:latin typeface="Times New Roman" panose="02020603050405020304" pitchFamily="18" charset="0"/>
                          <a:ea typeface="宋体" panose="02010600030101010101" pitchFamily="2" charset="-122"/>
                          <a:cs typeface="+mn-cs"/>
                        </a:rPr>
                        <a:t>增加</a:t>
                      </a:r>
                      <a:r>
                        <a:rPr lang="zh-CN" altLang="en-US" sz="1600" u="sng" kern="1200" dirty="0">
                          <a:solidFill>
                            <a:srgbClr val="C00000"/>
                          </a:solidFill>
                          <a:effectLst/>
                          <a:latin typeface="黑体" panose="02010609060101010101" charset="-122"/>
                          <a:ea typeface="黑体" panose="02010609060101010101" charset="-122"/>
                          <a:cs typeface="黑体" panose="02010609060101010101" charset="-122"/>
                        </a:rPr>
                        <a:t>从</a:t>
                      </a:r>
                      <a:r>
                        <a:rPr lang="zh-CN" altLang="en-US" sz="1600" b="1" u="sng" kern="1200" dirty="0">
                          <a:solidFill>
                            <a:srgbClr val="C00000"/>
                          </a:solidFill>
                          <a:effectLst/>
                          <a:latin typeface="黑体" panose="02010609060101010101" charset="-122"/>
                          <a:ea typeface="黑体" panose="02010609060101010101" charset="-122"/>
                          <a:cs typeface="黑体" panose="02010609060101010101" charset="-122"/>
                        </a:rPr>
                        <a:t>属连词 if/ w</a:t>
                      </a:r>
                      <a:r>
                        <a:rPr lang="zh-CN" altLang="en-US" sz="1600" u="sng" kern="1200" dirty="0">
                          <a:solidFill>
                            <a:srgbClr val="C00000"/>
                          </a:solidFill>
                          <a:effectLst/>
                          <a:latin typeface="黑体" panose="02010609060101010101" charset="-122"/>
                          <a:ea typeface="黑体" panose="02010609060101010101" charset="-122"/>
                          <a:cs typeface="黑体" panose="02010609060101010101" charset="-122"/>
                        </a:rPr>
                        <a:t>hether</a:t>
                      </a:r>
                      <a:r>
                        <a:rPr lang="zh-CN" altLang="en-US" sz="1600" kern="1200" dirty="0">
                          <a:solidFill>
                            <a:srgbClr val="C00000"/>
                          </a:solidFill>
                          <a:effectLst/>
                          <a:latin typeface="Times New Roman" panose="02020603050405020304" pitchFamily="18" charset="0"/>
                          <a:ea typeface="宋体" panose="02010600030101010101" pitchFamily="2" charset="-122"/>
                          <a:cs typeface="+mn-cs"/>
                        </a:rPr>
                        <a:t>表</a:t>
                      </a:r>
                      <a:r>
                        <a:rPr lang="en-US" altLang="zh-CN" sz="1600" kern="1200" dirty="0">
                          <a:solidFill>
                            <a:srgbClr val="C00000"/>
                          </a:solidFill>
                          <a:effectLst/>
                          <a:latin typeface="Times New Roman" panose="02020603050405020304" pitchFamily="18" charset="0"/>
                          <a:ea typeface="宋体" panose="02010600030101010101" pitchFamily="2" charset="-122"/>
                          <a:cs typeface="+mn-cs"/>
                        </a:rPr>
                        <a:t>“</a:t>
                      </a:r>
                      <a:r>
                        <a:rPr lang="zh-CN" altLang="en-US" sz="1600" kern="1200" dirty="0">
                          <a:solidFill>
                            <a:srgbClr val="C00000"/>
                          </a:solidFill>
                          <a:effectLst/>
                          <a:latin typeface="Times New Roman" panose="02020603050405020304" pitchFamily="18" charset="0"/>
                          <a:ea typeface="宋体" panose="02010600030101010101" pitchFamily="2" charset="-122"/>
                          <a:cs typeface="+mn-cs"/>
                        </a:rPr>
                        <a:t>是否</a:t>
                      </a:r>
                      <a:r>
                        <a:rPr lang="en-US" altLang="zh-CN" sz="1600" kern="1200" dirty="0">
                          <a:solidFill>
                            <a:srgbClr val="C00000"/>
                          </a:solidFill>
                          <a:effectLst/>
                          <a:latin typeface="Times New Roman" panose="02020603050405020304" pitchFamily="18" charset="0"/>
                          <a:ea typeface="宋体" panose="02010600030101010101" pitchFamily="2" charset="-122"/>
                          <a:cs typeface="+mn-cs"/>
                        </a:rPr>
                        <a:t>”</a:t>
                      </a:r>
                      <a:r>
                        <a:rPr lang="zh-CN" altLang="en-US" sz="1600" kern="1200" dirty="0">
                          <a:solidFill>
                            <a:srgbClr val="C00000"/>
                          </a:solidFill>
                          <a:effectLst/>
                          <a:latin typeface="Times New Roman" panose="02020603050405020304" pitchFamily="18" charset="0"/>
                          <a:ea typeface="宋体" panose="02010600030101010101" pitchFamily="2" charset="-122"/>
                          <a:cs typeface="+mn-cs"/>
                        </a:rPr>
                        <a:t>，</a:t>
                      </a:r>
                      <a:r>
                        <a:rPr lang="zh-CN" altLang="en-US" sz="1600" b="1" kern="1200" dirty="0">
                          <a:solidFill>
                            <a:srgbClr val="002060"/>
                          </a:solidFill>
                          <a:effectLst/>
                          <a:latin typeface="Times New Roman" panose="02020603050405020304" pitchFamily="18" charset="0"/>
                          <a:ea typeface="宋体" panose="02010600030101010101" pitchFamily="2" charset="-122"/>
                          <a:cs typeface="+mn-cs"/>
                        </a:rPr>
                        <a:t>保留其一般疑问句的意义</a:t>
                      </a:r>
                      <a:r>
                        <a:rPr lang="zh-CN" altLang="en-US" sz="1600" kern="1200" dirty="0">
                          <a:solidFill>
                            <a:srgbClr val="C00000"/>
                          </a:solidFill>
                          <a:effectLst/>
                          <a:latin typeface="Times New Roman" panose="02020603050405020304" pitchFamily="18" charset="0"/>
                          <a:ea typeface="宋体" panose="02010600030101010101" pitchFamily="2" charset="-122"/>
                          <a:cs typeface="+mn-cs"/>
                        </a:rPr>
                        <a:t>。</a:t>
                      </a:r>
                      <a:endParaRPr lang="zh-CN" altLang="en-US" sz="1600" kern="1200" dirty="0">
                        <a:solidFill>
                          <a:srgbClr val="C00000"/>
                        </a:solidFill>
                        <a:effectLst/>
                        <a:latin typeface="Times New Roman" panose="02020603050405020304" pitchFamily="18" charset="0"/>
                        <a:ea typeface="宋体" panose="02010600030101010101" pitchFamily="2" charset="-122"/>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952500">
                <a:tc>
                  <a:txBody>
                    <a:bodyPr/>
                    <a:p>
                      <a:pPr algn="ctr" fontAlgn="auto">
                        <a:lnSpc>
                          <a:spcPts val="1700"/>
                        </a:lnSpc>
                        <a:spcAft>
                          <a:spcPts val="0"/>
                        </a:spcAft>
                      </a:pPr>
                      <a:r>
                        <a:rPr lang="zh-CN" altLang="en-US" sz="1600" b="1" dirty="0">
                          <a:solidFill>
                            <a:sysClr val="windowText" lastClr="000000"/>
                          </a:solidFill>
                          <a:effectLst/>
                          <a:latin typeface="Times New Roman" panose="02020603050405020304" pitchFamily="18" charset="0"/>
                          <a:ea typeface="宋体" panose="02010600030101010101" pitchFamily="2" charset="-122"/>
                        </a:rPr>
                        <a:t>陈述句</a:t>
                      </a:r>
                      <a:endParaRPr lang="zh-CN" altLang="en-US" sz="1600" b="1"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1700"/>
                        </a:lnSpc>
                        <a:spcAft>
                          <a:spcPts val="0"/>
                        </a:spcAft>
                      </a:pPr>
                      <a:endParaRPr lang="en-US" altLang="zh-CN" sz="1600" dirty="0">
                        <a:effectLst/>
                        <a:latin typeface="Times New Roman" panose="02020603050405020304" pitchFamily="18" charset="0"/>
                        <a:ea typeface="宋体" panose="02010600030101010101" pitchFamily="2" charset="-122"/>
                      </a:endParaRPr>
                    </a:p>
                    <a:p>
                      <a:pPr fontAlgn="auto">
                        <a:lnSpc>
                          <a:spcPts val="1700"/>
                        </a:lnSpc>
                        <a:spcAft>
                          <a:spcPts val="0"/>
                        </a:spcAft>
                      </a:pPr>
                      <a:r>
                        <a:rPr lang="en-US" sz="1600" dirty="0">
                          <a:solidFill>
                            <a:sysClr val="windowText" lastClr="000000"/>
                          </a:solidFill>
                          <a:effectLst/>
                          <a:latin typeface="Times New Roman" panose="02020603050405020304" pitchFamily="18" charset="0"/>
                          <a:ea typeface="宋体" panose="02010600030101010101" pitchFamily="2" charset="-122"/>
                        </a:rPr>
                        <a:t>H</a:t>
                      </a:r>
                      <a:r>
                        <a:rPr sz="1600" dirty="0">
                          <a:solidFill>
                            <a:sysClr val="windowText" lastClr="000000"/>
                          </a:solidFill>
                          <a:effectLst/>
                          <a:latin typeface="Times New Roman" panose="02020603050405020304" pitchFamily="18" charset="0"/>
                          <a:ea typeface="宋体" panose="02010600030101010101" pitchFamily="2" charset="-122"/>
                        </a:rPr>
                        <a:t>e go</a:t>
                      </a:r>
                      <a:r>
                        <a:rPr lang="en-US" sz="1600" dirty="0">
                          <a:solidFill>
                            <a:sysClr val="windowText" lastClr="000000"/>
                          </a:solidFill>
                          <a:effectLst/>
                          <a:latin typeface="Times New Roman" panose="02020603050405020304" pitchFamily="18" charset="0"/>
                          <a:ea typeface="宋体" panose="02010600030101010101" pitchFamily="2" charset="-122"/>
                        </a:rPr>
                        <a:t>es</a:t>
                      </a:r>
                      <a:r>
                        <a:rPr sz="1600" dirty="0">
                          <a:solidFill>
                            <a:sysClr val="windowText" lastClr="000000"/>
                          </a:solidFill>
                          <a:effectLst/>
                          <a:latin typeface="Times New Roman" panose="02020603050405020304" pitchFamily="18" charset="0"/>
                          <a:ea typeface="宋体" panose="02010600030101010101" pitchFamily="2" charset="-122"/>
                        </a:rPr>
                        <a:t> to school everyday</a:t>
                      </a:r>
                      <a:r>
                        <a:rPr lang="en-US" sz="1600" dirty="0">
                          <a:solidFill>
                            <a:sysClr val="windowText" lastClr="000000"/>
                          </a:solidFill>
                          <a:effectLst/>
                          <a:latin typeface="Times New Roman" panose="02020603050405020304" pitchFamily="18" charset="0"/>
                          <a:ea typeface="宋体" panose="02010600030101010101" pitchFamily="2" charset="-122"/>
                        </a:rPr>
                        <a:t>.</a:t>
                      </a:r>
                      <a:endParaRPr lang="en-US" sz="1600" dirty="0">
                        <a:solidFill>
                          <a:sysClr val="windowText" lastClr="0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fontAlgn="auto">
                        <a:lnSpc>
                          <a:spcPts val="2500"/>
                        </a:lnSpc>
                        <a:spcAft>
                          <a:spcPts val="0"/>
                        </a:spcAft>
                      </a:pPr>
                      <a:r>
                        <a:rPr lang="en-US" altLang="zh-CN" sz="1600" dirty="0">
                          <a:solidFill>
                            <a:sysClr val="windowText" lastClr="000000"/>
                          </a:solidFill>
                          <a:effectLst/>
                          <a:latin typeface="Times New Roman" panose="02020603050405020304" pitchFamily="18" charset="0"/>
                          <a:ea typeface="宋体" panose="02010600030101010101" pitchFamily="2" charset="-122"/>
                        </a:rPr>
                        <a:t>It is well-known</a:t>
                      </a:r>
                      <a:r>
                        <a:rPr lang="en-US" altLang="zh-CN" sz="1600" u="sng" dirty="0">
                          <a:solidFill>
                            <a:srgbClr val="C00000"/>
                          </a:solidFill>
                          <a:effectLst/>
                          <a:latin typeface="Times New Roman" panose="02020603050405020304" pitchFamily="18" charset="0"/>
                          <a:ea typeface="宋体" panose="02010600030101010101" pitchFamily="2" charset="-122"/>
                        </a:rPr>
                        <a:t> </a:t>
                      </a:r>
                      <a:r>
                        <a:rPr lang="en-US" altLang="zh-CN" sz="1600" b="1" u="sng" dirty="0">
                          <a:solidFill>
                            <a:srgbClr val="C00000"/>
                          </a:solidFill>
                          <a:effectLst/>
                          <a:latin typeface="Times New Roman" panose="02020603050405020304" pitchFamily="18" charset="0"/>
                          <a:ea typeface="宋体" panose="02010600030101010101" pitchFamily="2" charset="-122"/>
                        </a:rPr>
                        <a:t>that</a:t>
                      </a:r>
                      <a:r>
                        <a:rPr lang="en-US" altLang="zh-CN" sz="1600" u="sng" dirty="0">
                          <a:solidFill>
                            <a:srgbClr val="C00000"/>
                          </a:solidFill>
                          <a:effectLst/>
                          <a:latin typeface="Times New Roman" panose="02020603050405020304" pitchFamily="18" charset="0"/>
                          <a:ea typeface="宋体" panose="02010600030101010101" pitchFamily="2" charset="-122"/>
                        </a:rPr>
                        <a:t> </a:t>
                      </a:r>
                      <a:r>
                        <a:rPr lang="en-US" altLang="zh-CN" sz="1600" dirty="0">
                          <a:solidFill>
                            <a:sysClr val="windowText" lastClr="000000"/>
                          </a:solidFill>
                          <a:effectLst/>
                          <a:latin typeface="Times New Roman" panose="02020603050405020304" pitchFamily="18" charset="0"/>
                          <a:ea typeface="宋体" panose="02010600030101010101" pitchFamily="2" charset="-122"/>
                        </a:rPr>
                        <a:t>h</a:t>
                      </a:r>
                      <a:r>
                        <a:rPr lang="zh-CN" sz="1600" dirty="0">
                          <a:solidFill>
                            <a:sysClr val="windowText" lastClr="000000"/>
                          </a:solidFill>
                          <a:effectLst/>
                          <a:latin typeface="Times New Roman" panose="02020603050405020304" pitchFamily="18" charset="0"/>
                          <a:ea typeface="宋体" panose="02010600030101010101" pitchFamily="2" charset="-122"/>
                        </a:rPr>
                        <a:t>e goes to school everyday.</a:t>
                      </a:r>
                      <a:endParaRPr lang="zh-CN" sz="1600" dirty="0">
                        <a:solidFill>
                          <a:sysClr val="windowText" lastClr="000000"/>
                        </a:solidFill>
                        <a:effectLst/>
                        <a:latin typeface="Times New Roman" panose="02020603050405020304" pitchFamily="18" charset="0"/>
                        <a:ea typeface="宋体" panose="02010600030101010101" pitchFamily="2" charset="-122"/>
                      </a:endParaRPr>
                    </a:p>
                    <a:p>
                      <a:pPr marL="285750" indent="-285750" fontAlgn="auto">
                        <a:lnSpc>
                          <a:spcPts val="2500"/>
                        </a:lnSpc>
                        <a:spcAft>
                          <a:spcPts val="0"/>
                        </a:spcAft>
                        <a:buFont typeface="Wingdings" panose="05000000000000000000" charset="0"/>
                        <a:buChar char="Ø"/>
                      </a:pPr>
                      <a:r>
                        <a:rPr lang="zh-CN" sz="1600" dirty="0">
                          <a:solidFill>
                            <a:srgbClr val="C00000"/>
                          </a:solidFill>
                          <a:effectLst/>
                          <a:latin typeface="Times New Roman" panose="02020603050405020304" pitchFamily="18" charset="0"/>
                          <a:ea typeface="宋体" panose="02010600030101010101" pitchFamily="2" charset="-122"/>
                        </a:rPr>
                        <a:t>增加</a:t>
                      </a:r>
                      <a:r>
                        <a:rPr lang="zh-CN" altLang="en-US" sz="1600" b="1" u="sng" dirty="0">
                          <a:solidFill>
                            <a:srgbClr val="C00000"/>
                          </a:solidFill>
                          <a:effectLst/>
                          <a:latin typeface="黑体" panose="02010609060101010101" charset="-122"/>
                          <a:ea typeface="黑体" panose="02010609060101010101" charset="-122"/>
                          <a:cs typeface="黑体" panose="02010609060101010101" charset="-122"/>
                        </a:rPr>
                        <a:t>从属连词that</a:t>
                      </a:r>
                      <a:r>
                        <a:rPr lang="en-US" altLang="zh-CN" sz="1600" dirty="0">
                          <a:solidFill>
                            <a:srgbClr val="C00000"/>
                          </a:solidFill>
                          <a:effectLst/>
                          <a:latin typeface="Times New Roman" panose="02020603050405020304" pitchFamily="18" charset="0"/>
                          <a:ea typeface="宋体" panose="02010600030101010101" pitchFamily="2" charset="-122"/>
                        </a:rPr>
                        <a:t>, </a:t>
                      </a:r>
                      <a:r>
                        <a:rPr lang="zh-CN" sz="1600" b="1" dirty="0">
                          <a:solidFill>
                            <a:srgbClr val="002060"/>
                          </a:solidFill>
                          <a:effectLst/>
                          <a:latin typeface="Times New Roman" panose="02020603050405020304" pitchFamily="18" charset="0"/>
                          <a:ea typeface="宋体" panose="02010600030101010101" pitchFamily="2" charset="-122"/>
                        </a:rPr>
                        <a:t>不充当任何成分且无意义，只起连接作用，保留其陈述句的意义</a:t>
                      </a:r>
                      <a:r>
                        <a:rPr lang="zh-CN" sz="1600" dirty="0">
                          <a:solidFill>
                            <a:srgbClr val="C00000"/>
                          </a:solidFill>
                          <a:effectLst/>
                          <a:latin typeface="Times New Roman" panose="02020603050405020304" pitchFamily="18" charset="0"/>
                          <a:ea typeface="宋体" panose="02010600030101010101" pitchFamily="2" charset="-122"/>
                        </a:rPr>
                        <a:t>。</a:t>
                      </a:r>
                      <a:endParaRPr lang="zh-CN" sz="1600" dirty="0">
                        <a:solidFill>
                          <a:srgbClr val="C0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amond(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1161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析句子</a:t>
            </a:r>
            <a:r>
              <a:rPr lang="en-US" altLang="zh-CN" sz="2400" b="1" dirty="0">
                <a:solidFill>
                  <a:srgbClr val="002060"/>
                </a:solidFill>
                <a:latin typeface="微软雅黑" panose="020B0503020204020204" pitchFamily="34" charset="-122"/>
                <a:ea typeface="微软雅黑" panose="020B0503020204020204" pitchFamily="34" charset="-122"/>
                <a:sym typeface="+mn-ea"/>
              </a:rPr>
              <a:t> ——</a:t>
            </a:r>
            <a:r>
              <a:rPr sz="2400" b="1" dirty="0">
                <a:solidFill>
                  <a:srgbClr val="002060"/>
                </a:solidFill>
                <a:latin typeface="微软雅黑" panose="020B0503020204020204" pitchFamily="34" charset="-122"/>
                <a:ea typeface="微软雅黑" panose="020B0503020204020204" pitchFamily="34" charset="-122"/>
                <a:sym typeface="+mn-ea"/>
              </a:rPr>
              <a:t>句子是基于语篇的统一</a:t>
            </a:r>
            <a:r>
              <a:rPr lang="en-US" sz="2400" b="1" dirty="0">
                <a:solidFill>
                  <a:srgbClr val="002060"/>
                </a:solidFill>
                <a:latin typeface="微软雅黑" panose="020B0503020204020204" pitchFamily="34" charset="-122"/>
                <a:ea typeface="微软雅黑" panose="020B0503020204020204" pitchFamily="34" charset="-122"/>
                <a:sym typeface="+mn-ea"/>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r>
              <a:rPr lang="en-US" sz="2400" b="1" dirty="0">
                <a:solidFill>
                  <a:srgbClr val="002060"/>
                </a:solidFill>
                <a:latin typeface="微软雅黑" panose="020B0503020204020204" pitchFamily="34" charset="-122"/>
                <a:ea typeface="微软雅黑" panose="020B0503020204020204" pitchFamily="34" charset="-122"/>
                <a:sym typeface="+mn-ea"/>
              </a:rPr>
              <a:t> </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8409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grpSp>
      </p:grpSp>
      <p:sp>
        <p:nvSpPr>
          <p:cNvPr id="15" name="文本框 14"/>
          <p:cNvSpPr txBox="1"/>
          <p:nvPr/>
        </p:nvSpPr>
        <p:spPr>
          <a:xfrm>
            <a:off x="8762365" y="4902835"/>
            <a:ext cx="2481580" cy="368300"/>
          </a:xfrm>
          <a:prstGeom prst="rect">
            <a:avLst/>
          </a:prstGeom>
          <a:noFill/>
        </p:spPr>
        <p:txBody>
          <a:bodyPr wrap="none" rtlCol="0" anchor="t">
            <a:spAutoFit/>
          </a:bodyPr>
          <a:p>
            <a:pPr algn="l"/>
            <a:r>
              <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句子是语篇语境的依据</a:t>
            </a:r>
            <a:endPar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10028555" y="1558925"/>
            <a:ext cx="1628775" cy="245110"/>
          </a:xfrm>
          <a:prstGeom prst="roundRect">
            <a:avLst/>
          </a:prstGeom>
          <a:noFill/>
          <a:ln w="25400" cap="flat" cmpd="sng" algn="ctr">
            <a:solidFill>
              <a:schemeClr val="accent1"/>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960755" y="2497455"/>
            <a:ext cx="73723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5" name="圆角矩形 4"/>
          <p:cNvSpPr/>
          <p:nvPr/>
        </p:nvSpPr>
        <p:spPr>
          <a:xfrm>
            <a:off x="10775950" y="2242185"/>
            <a:ext cx="69850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4097020" y="2492375"/>
            <a:ext cx="243332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flipH="1">
            <a:off x="224155" y="5253990"/>
            <a:ext cx="1152715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57. </a:t>
            </a:r>
            <a:r>
              <a:rPr sz="1600" b="1" kern="100" dirty="0">
                <a:solidFill>
                  <a:srgbClr val="002060"/>
                </a:solidFill>
                <a:latin typeface="微软雅黑" panose="020B0503020204020204" pitchFamily="34" charset="-122"/>
                <a:cs typeface="Times New Roman" panose="02020603050405020304" pitchFamily="18" charset="0"/>
                <a:sym typeface="+mn-ea"/>
              </a:rPr>
              <a:t>考查</a:t>
            </a:r>
            <a:r>
              <a:rPr lang="zh-CN" sz="1600" b="1" kern="100" dirty="0">
                <a:solidFill>
                  <a:srgbClr val="002060"/>
                </a:solidFill>
                <a:latin typeface="微软雅黑" panose="020B0503020204020204" pitchFamily="34" charset="-122"/>
                <a:cs typeface="Times New Roman" panose="02020603050405020304" pitchFamily="18" charset="0"/>
                <a:sym typeface="+mn-ea"/>
              </a:rPr>
              <a:t>句子成分的分析和判断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sz="1600" b="1" kern="100" dirty="0">
                <a:solidFill>
                  <a:schemeClr val="tx1"/>
                </a:solidFill>
                <a:latin typeface="微软雅黑" panose="020B0503020204020204" pitchFamily="34" charset="-122"/>
                <a:cs typeface="Times New Roman" panose="02020603050405020304" pitchFamily="18" charset="0"/>
              </a:rPr>
              <a:t>根据</a:t>
            </a:r>
            <a:r>
              <a:rPr sz="1600" b="1" kern="100" dirty="0">
                <a:latin typeface="微软雅黑" panose="020B0503020204020204" pitchFamily="34" charset="-122"/>
                <a:cs typeface="Times New Roman" panose="02020603050405020304" pitchFamily="18" charset="0"/>
                <a:sym typeface="+mn-ea"/>
              </a:rPr>
              <a:t>上下文语境</a:t>
            </a:r>
            <a:r>
              <a:rPr lang="zh-CN" sz="1600" b="1" kern="100" dirty="0">
                <a:latin typeface="微软雅黑" panose="020B0503020204020204" pitchFamily="34" charset="-122"/>
                <a:cs typeface="Times New Roman" panose="02020603050405020304" pitchFamily="18" charset="0"/>
                <a:sym typeface="+mn-ea"/>
              </a:rPr>
              <a:t>判断</a:t>
            </a:r>
            <a:r>
              <a:rPr lang="zh-CN" sz="1600" b="1" kern="100" dirty="0">
                <a:solidFill>
                  <a:schemeClr val="tx1"/>
                </a:solidFill>
                <a:latin typeface="微软雅黑" panose="020B0503020204020204" pitchFamily="34" charset="-122"/>
                <a:cs typeface="Times New Roman" panose="02020603050405020304" pitchFamily="18" charset="0"/>
              </a:rPr>
              <a:t>宾从，</a:t>
            </a:r>
            <a:r>
              <a:rPr lang="zh-CN" sz="1600" b="1" kern="100" dirty="0">
                <a:latin typeface="微软雅黑" panose="020B0503020204020204" pitchFamily="34" charset="-122"/>
                <a:cs typeface="Times New Roman" panose="02020603050405020304" pitchFamily="18" charset="0"/>
                <a:sym typeface="+mn-ea"/>
              </a:rPr>
              <a:t>分析</a:t>
            </a:r>
            <a:r>
              <a:rPr lang="zh-CN" sz="1600" b="1" kern="100" dirty="0">
                <a:solidFill>
                  <a:schemeClr val="tx1"/>
                </a:solidFill>
                <a:latin typeface="微软雅黑" panose="020B0503020204020204" pitchFamily="34" charset="-122"/>
                <a:cs typeface="Times New Roman" panose="02020603050405020304" pitchFamily="18" charset="0"/>
              </a:rPr>
              <a:t>宾从的句子成分</a:t>
            </a:r>
            <a:r>
              <a:rPr lang="zh-CN" altLang="en-US" sz="1600" b="1" kern="100" dirty="0">
                <a:latin typeface="微软雅黑" panose="020B0503020204020204" pitchFamily="34" charset="-122"/>
                <a:cs typeface="Times New Roman" panose="02020603050405020304" pitchFamily="18" charset="0"/>
                <a:sym typeface="+mn-ea"/>
              </a:rPr>
              <a:t> how tiny we  (human) are，</a:t>
            </a:r>
            <a:r>
              <a:rPr sz="1600" b="1" kern="100" dirty="0">
                <a:solidFill>
                  <a:schemeClr val="tx1"/>
                </a:solidFill>
                <a:latin typeface="微软雅黑" panose="020B0503020204020204" pitchFamily="34" charset="-122"/>
                <a:cs typeface="Times New Roman" panose="02020603050405020304" pitchFamily="18" charset="0"/>
              </a:rPr>
              <a:t>设空处为主语we的同位语，所以用复数human</a:t>
            </a:r>
            <a:r>
              <a:rPr lang="en-US" sz="1600" b="1" kern="100" dirty="0">
                <a:solidFill>
                  <a:schemeClr val="tx1"/>
                </a:solidFill>
                <a:latin typeface="微软雅黑" panose="020B0503020204020204" pitchFamily="34" charset="-122"/>
                <a:cs typeface="Times New Roman" panose="02020603050405020304" pitchFamily="18" charset="0"/>
              </a:rPr>
              <a:t>s</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
        <p:nvSpPr>
          <p:cNvPr id="7" name="矩形 6"/>
          <p:cNvSpPr/>
          <p:nvPr/>
        </p:nvSpPr>
        <p:spPr>
          <a:xfrm flipH="1">
            <a:off x="283845" y="5867400"/>
            <a:ext cx="11527155"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59. </a:t>
            </a:r>
            <a:r>
              <a:rPr sz="1600" b="1" kern="100" dirty="0">
                <a:solidFill>
                  <a:srgbClr val="002060"/>
                </a:solidFill>
                <a:latin typeface="微软雅黑" panose="020B0503020204020204" pitchFamily="34" charset="-122"/>
                <a:cs typeface="Times New Roman" panose="02020603050405020304" pitchFamily="18" charset="0"/>
                <a:sym typeface="+mn-ea"/>
              </a:rPr>
              <a:t>考查</a:t>
            </a:r>
            <a:r>
              <a:rPr lang="zh-CN" sz="1600" b="1" kern="100" dirty="0">
                <a:solidFill>
                  <a:srgbClr val="002060"/>
                </a:solidFill>
                <a:latin typeface="微软雅黑" panose="020B0503020204020204" pitchFamily="34" charset="-122"/>
                <a:cs typeface="Times New Roman" panose="02020603050405020304" pitchFamily="18" charset="0"/>
                <a:sym typeface="+mn-ea"/>
              </a:rPr>
              <a:t>句型结构的分析和判断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en-US" altLang="zh-CN" sz="1600" b="1" kern="100" dirty="0">
                <a:solidFill>
                  <a:schemeClr val="tx1"/>
                </a:solidFill>
                <a:latin typeface="微软雅黑" panose="020B0503020204020204" pitchFamily="34" charset="-122"/>
                <a:cs typeface="Times New Roman" panose="02020603050405020304" pitchFamily="18" charset="0"/>
              </a:rPr>
              <a:t> 此处为</a:t>
            </a:r>
            <a:r>
              <a:rPr sz="1600" b="1" kern="100" dirty="0">
                <a:solidFill>
                  <a:schemeClr val="tx1"/>
                </a:solidFill>
                <a:latin typeface="微软雅黑" panose="020B0503020204020204" pitchFamily="34" charset="-122"/>
                <a:cs typeface="Times New Roman" panose="02020603050405020304" pitchFamily="18" charset="0"/>
              </a:rPr>
              <a:t>“the十比较级，the 十比较级”的句式结构，“温度越低，温泉越热” 所以此处用the hotter</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。关注重读闭音节的形容词，末尾只有一个辅音字母，双写再加er或est，如</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big; hot; fat; thin; slim; fit; wet; sad</a:t>
            </a:r>
            <a:endParaRPr lang="zh-CN" altLang="en-US" sz="1600" b="1" kern="100" dirty="0">
              <a:solidFill>
                <a:srgbClr val="C00000"/>
              </a:solidFill>
              <a:latin typeface="微软雅黑" panose="020B0503020204020204" pitchFamily="34" charset="-122"/>
              <a:cs typeface="Times New Roman" panose="02020603050405020304" pitchFamily="18" charset="0"/>
              <a:sym typeface="+mn-ea"/>
            </a:endParaRPr>
          </a:p>
        </p:txBody>
      </p:sp>
      <p:sp>
        <p:nvSpPr>
          <p:cNvPr id="8" name="圆角矩形 7"/>
          <p:cNvSpPr/>
          <p:nvPr/>
        </p:nvSpPr>
        <p:spPr>
          <a:xfrm>
            <a:off x="960755" y="2497455"/>
            <a:ext cx="6847840"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amond(in)">
                                      <p:cBhvr>
                                        <p:cTn id="31" dur="2000"/>
                                        <p:tgtEl>
                                          <p:spTgt spid="18"/>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amond(in)">
                                      <p:cBhvr>
                                        <p:cTn id="34" dur="2000"/>
                                        <p:tgtEl>
                                          <p:spTgt spid="5"/>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amond(in)">
                                      <p:cBhvr>
                                        <p:cTn id="37" dur="2000"/>
                                        <p:tgtEl>
                                          <p:spTgt spid="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heel(1)">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18" grpId="0" bldLvl="0" animBg="1"/>
      <p:bldP spid="18" grpId="1" animBg="1"/>
      <p:bldP spid="5" grpId="0" bldLvl="0" animBg="1"/>
      <p:bldP spid="5" grpId="1" animBg="1"/>
      <p:bldP spid="6" grpId="0" bldLvl="0" animBg="1"/>
      <p:bldP spid="6" grpId="1" animBg="1"/>
      <p:bldP spid="12" grpId="0"/>
      <p:bldP spid="12" grpId="1"/>
      <p:bldP spid="7" grpId="0"/>
      <p:bldP spid="7" grpId="1"/>
      <p:bldP spid="8" grpId="0" bldLvl="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2147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析句子</a:t>
            </a:r>
            <a:r>
              <a:rPr lang="en-US" altLang="zh-CN" sz="2400" b="1" dirty="0">
                <a:solidFill>
                  <a:srgbClr val="002060"/>
                </a:solidFill>
                <a:latin typeface="微软雅黑" panose="020B0503020204020204" pitchFamily="34" charset="-122"/>
                <a:ea typeface="微软雅黑" panose="020B0503020204020204" pitchFamily="34" charset="-122"/>
                <a:sym typeface="+mn-ea"/>
              </a:rPr>
              <a:t> ——</a:t>
            </a:r>
            <a:r>
              <a:rPr sz="2400" b="1" dirty="0">
                <a:solidFill>
                  <a:srgbClr val="002060"/>
                </a:solidFill>
                <a:latin typeface="微软雅黑" panose="020B0503020204020204" pitchFamily="34" charset="-122"/>
                <a:ea typeface="微软雅黑" panose="020B0503020204020204" pitchFamily="34" charset="-122"/>
                <a:sym typeface="+mn-ea"/>
              </a:rPr>
              <a:t>句子是基于语篇的统一</a:t>
            </a:r>
            <a:r>
              <a:rPr lang="en-US" sz="2400" b="1" dirty="0">
                <a:solidFill>
                  <a:srgbClr val="002060"/>
                </a:solidFill>
                <a:latin typeface="微软雅黑" panose="020B0503020204020204" pitchFamily="34" charset="-122"/>
                <a:ea typeface="微软雅黑" panose="020B0503020204020204" pitchFamily="34" charset="-122"/>
                <a:sym typeface="+mn-ea"/>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r>
              <a:rPr lang="en-US" sz="2400" b="1" dirty="0">
                <a:solidFill>
                  <a:srgbClr val="002060"/>
                </a:solidFill>
                <a:latin typeface="微软雅黑" panose="020B0503020204020204" pitchFamily="34" charset="-122"/>
                <a:ea typeface="微软雅黑" panose="020B0503020204020204" pitchFamily="34" charset="-122"/>
                <a:sym typeface="+mn-ea"/>
              </a:rPr>
              <a:t> </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8409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grpSp>
      </p:grpSp>
      <p:sp>
        <p:nvSpPr>
          <p:cNvPr id="15" name="文本框 14"/>
          <p:cNvSpPr txBox="1"/>
          <p:nvPr/>
        </p:nvSpPr>
        <p:spPr>
          <a:xfrm>
            <a:off x="8762365" y="4902835"/>
            <a:ext cx="2481580" cy="368300"/>
          </a:xfrm>
          <a:prstGeom prst="rect">
            <a:avLst/>
          </a:prstGeom>
          <a:noFill/>
        </p:spPr>
        <p:txBody>
          <a:bodyPr wrap="none" rtlCol="0" anchor="t">
            <a:spAutoFit/>
          </a:bodyPr>
          <a:p>
            <a:pPr algn="l"/>
            <a:r>
              <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句子是语篇语境的依据</a:t>
            </a:r>
            <a:endPar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8" name="圆角矩形 17"/>
          <p:cNvSpPr/>
          <p:nvPr/>
        </p:nvSpPr>
        <p:spPr>
          <a:xfrm>
            <a:off x="10328275" y="2935605"/>
            <a:ext cx="44767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5" name="圆角矩形 4"/>
          <p:cNvSpPr/>
          <p:nvPr/>
        </p:nvSpPr>
        <p:spPr>
          <a:xfrm>
            <a:off x="1839595" y="3190875"/>
            <a:ext cx="1774825" cy="255270"/>
          </a:xfrm>
          <a:prstGeom prst="roundRect">
            <a:avLst/>
          </a:prstGeom>
          <a:solidFill>
            <a:schemeClr val="accent1">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3614420" y="3190875"/>
            <a:ext cx="354838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flipH="1">
            <a:off x="296545" y="5426075"/>
            <a:ext cx="11527155"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61. </a:t>
            </a:r>
            <a:r>
              <a:rPr sz="1600" b="1" kern="100" dirty="0">
                <a:solidFill>
                  <a:srgbClr val="002060"/>
                </a:solidFill>
                <a:latin typeface="微软雅黑" panose="020B0503020204020204" pitchFamily="34" charset="-122"/>
                <a:cs typeface="Times New Roman" panose="02020603050405020304" pitchFamily="18" charset="0"/>
                <a:sym typeface="+mn-ea"/>
              </a:rPr>
              <a:t>考查</a:t>
            </a:r>
            <a:r>
              <a:rPr lang="zh-CN" sz="1600" b="1" kern="100" dirty="0">
                <a:solidFill>
                  <a:srgbClr val="002060"/>
                </a:solidFill>
                <a:latin typeface="微软雅黑" panose="020B0503020204020204" pitchFamily="34" charset="-122"/>
                <a:cs typeface="Times New Roman" panose="02020603050405020304" pitchFamily="18" charset="0"/>
                <a:sym typeface="+mn-ea"/>
              </a:rPr>
              <a:t>句子成分的分析和判断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考查根据上下文正确判断和使用时态和主谓一致的能力。根据设空后的“the </a:t>
            </a:r>
            <a:r>
              <a:rPr lang="en-US" sz="1600" b="1" kern="100" dirty="0">
                <a:latin typeface="微软雅黑" panose="020B0503020204020204" pitchFamily="34" charset="-122"/>
                <a:cs typeface="Times New Roman" panose="02020603050405020304" pitchFamily="18" charset="0"/>
              </a:rPr>
              <a:t>p</a:t>
            </a:r>
            <a:r>
              <a:rPr sz="1600" b="1" kern="100" dirty="0">
                <a:latin typeface="微软雅黑" panose="020B0503020204020204" pitchFamily="34" charset="-122"/>
                <a:cs typeface="Times New Roman" panose="02020603050405020304" pitchFamily="18" charset="0"/>
              </a:rPr>
              <a:t>eople then”可知,设空处应为一般过去时，</a:t>
            </a:r>
            <a:r>
              <a:rPr lang="zh-CN" sz="1600" b="1" kern="100" dirty="0">
                <a:latin typeface="微软雅黑" panose="020B0503020204020204" pitchFamily="34" charset="-122"/>
                <a:cs typeface="Times New Roman" panose="02020603050405020304" pitchFamily="18" charset="0"/>
              </a:rPr>
              <a:t>本句的真正主语是动词不定式短语to put all those rocks into place，</a:t>
            </a:r>
            <a:r>
              <a:rPr sz="1600" b="1" kern="100" dirty="0">
                <a:latin typeface="微软雅黑" panose="020B0503020204020204" pitchFamily="34" charset="-122"/>
                <a:cs typeface="Times New Roman" panose="02020603050405020304" pitchFamily="18" charset="0"/>
              </a:rPr>
              <a:t>而主语是第三人称单数it,</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所以用was。 </a:t>
            </a:r>
            <a:endParaRPr sz="1600" b="1" kern="100" dirty="0">
              <a:latin typeface="微软雅黑" panose="020B0503020204020204" pitchFamily="34" charset="-122"/>
              <a:cs typeface="Times New Roman" panose="02020603050405020304" pitchFamily="18" charset="0"/>
            </a:endParaRPr>
          </a:p>
        </p:txBody>
      </p:sp>
      <p:sp>
        <p:nvSpPr>
          <p:cNvPr id="8" name="圆角矩形 7"/>
          <p:cNvSpPr/>
          <p:nvPr/>
        </p:nvSpPr>
        <p:spPr>
          <a:xfrm>
            <a:off x="960755" y="3184525"/>
            <a:ext cx="6201410"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9323705" y="2935605"/>
            <a:ext cx="2265680"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amond(in)">
                                      <p:cBhvr>
                                        <p:cTn id="21" dur="2000"/>
                                        <p:tgtEl>
                                          <p:spTgt spid="18"/>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amond(in)">
                                      <p:cBhvr>
                                        <p:cTn id="24" dur="2000"/>
                                        <p:tgtEl>
                                          <p:spTgt spid="5"/>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2000"/>
                                        <p:tgtEl>
                                          <p:spTgt spid="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8" grpId="0" bldLvl="0" animBg="1"/>
      <p:bldP spid="18" grpId="1" animBg="1"/>
      <p:bldP spid="5" grpId="0" bldLvl="0" animBg="1"/>
      <p:bldP spid="5" grpId="1" animBg="1"/>
      <p:bldP spid="6" grpId="0" bldLvl="0" animBg="1"/>
      <p:bldP spid="6" grpId="1" animBg="1"/>
      <p:bldP spid="12" grpId="0"/>
      <p:bldP spid="12" grpId="1"/>
      <p:bldP spid="8" grpId="0" bldLvl="0" animBg="1"/>
      <p:bldP spid="8" grpId="1" animBg="1"/>
      <p:bldP spid="9" grpId="0" bldLvl="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03541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析句子</a:t>
            </a:r>
            <a:r>
              <a:rPr lang="en-US" altLang="zh-CN" sz="2400" b="1" dirty="0">
                <a:solidFill>
                  <a:srgbClr val="002060"/>
                </a:solidFill>
                <a:latin typeface="微软雅黑" panose="020B0503020204020204" pitchFamily="34" charset="-122"/>
                <a:ea typeface="微软雅黑" panose="020B0503020204020204" pitchFamily="34" charset="-122"/>
                <a:sym typeface="+mn-ea"/>
              </a:rPr>
              <a:t> ——</a:t>
            </a:r>
            <a:r>
              <a:rPr sz="2400" b="1" dirty="0">
                <a:solidFill>
                  <a:srgbClr val="002060"/>
                </a:solidFill>
                <a:latin typeface="微软雅黑" panose="020B0503020204020204" pitchFamily="34" charset="-122"/>
                <a:ea typeface="微软雅黑" panose="020B0503020204020204" pitchFamily="34" charset="-122"/>
                <a:sym typeface="+mn-ea"/>
              </a:rPr>
              <a:t>句子是</a:t>
            </a:r>
            <a:r>
              <a:rPr lang="zh-CN" sz="2400" b="1" dirty="0">
                <a:solidFill>
                  <a:srgbClr val="002060"/>
                </a:solidFill>
                <a:latin typeface="微软雅黑" panose="020B0503020204020204" pitchFamily="34" charset="-122"/>
                <a:ea typeface="微软雅黑" panose="020B0503020204020204" pitchFamily="34" charset="-122"/>
                <a:sym typeface="+mn-ea"/>
              </a:rPr>
              <a:t>基于</a:t>
            </a:r>
            <a:r>
              <a:rPr sz="2400" b="1" dirty="0">
                <a:solidFill>
                  <a:srgbClr val="002060"/>
                </a:solidFill>
                <a:latin typeface="微软雅黑" panose="020B0503020204020204" pitchFamily="34" charset="-122"/>
                <a:ea typeface="微软雅黑" panose="020B0503020204020204" pitchFamily="34" charset="-122"/>
                <a:sym typeface="+mn-ea"/>
              </a:rPr>
              <a:t>语篇的</a:t>
            </a:r>
            <a:r>
              <a:rPr lang="zh-CN" sz="2400" b="1" dirty="0">
                <a:solidFill>
                  <a:srgbClr val="002060"/>
                </a:solidFill>
                <a:latin typeface="微软雅黑" panose="020B0503020204020204" pitchFamily="34" charset="-122"/>
                <a:ea typeface="微软雅黑" panose="020B0503020204020204" pitchFamily="34" charset="-122"/>
                <a:sym typeface="+mn-ea"/>
              </a:rPr>
              <a:t>统一</a:t>
            </a:r>
            <a:r>
              <a:rPr lang="en-US" sz="2400" b="1" dirty="0">
                <a:solidFill>
                  <a:srgbClr val="002060"/>
                </a:solidFill>
                <a:latin typeface="微软雅黑" panose="020B0503020204020204" pitchFamily="34" charset="-122"/>
                <a:ea typeface="微软雅黑" panose="020B0503020204020204" pitchFamily="34" charset="-122"/>
                <a:sym typeface="+mn-ea"/>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r>
              <a:rPr lang="en-US" sz="2400" b="1" dirty="0">
                <a:solidFill>
                  <a:srgbClr val="002060"/>
                </a:solidFill>
                <a:latin typeface="微软雅黑" panose="020B0503020204020204" pitchFamily="34" charset="-122"/>
                <a:ea typeface="微软雅黑" panose="020B0503020204020204" pitchFamily="34" charset="-122"/>
                <a:sym typeface="+mn-ea"/>
              </a:rPr>
              <a:t> </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8409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grpSp>
      </p:grpSp>
      <p:sp>
        <p:nvSpPr>
          <p:cNvPr id="15" name="文本框 14"/>
          <p:cNvSpPr txBox="1"/>
          <p:nvPr/>
        </p:nvSpPr>
        <p:spPr>
          <a:xfrm>
            <a:off x="8762365" y="4902835"/>
            <a:ext cx="2481580" cy="368300"/>
          </a:xfrm>
          <a:prstGeom prst="rect">
            <a:avLst/>
          </a:prstGeom>
          <a:noFill/>
        </p:spPr>
        <p:txBody>
          <a:bodyPr wrap="none" rtlCol="0" anchor="t">
            <a:spAutoFit/>
          </a:bodyPr>
          <a:p>
            <a:pPr algn="l"/>
            <a:r>
              <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句子是语篇语境的依据</a:t>
            </a:r>
            <a:endPar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5029835" y="4221480"/>
            <a:ext cx="2060575"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960755" y="4211320"/>
            <a:ext cx="189738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5" name="圆角矩形 4"/>
          <p:cNvSpPr/>
          <p:nvPr/>
        </p:nvSpPr>
        <p:spPr>
          <a:xfrm>
            <a:off x="11216005" y="3894455"/>
            <a:ext cx="69850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5029835" y="4221480"/>
            <a:ext cx="206121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flipH="1">
            <a:off x="296545" y="5343525"/>
            <a:ext cx="11527155"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64. </a:t>
            </a:r>
            <a:r>
              <a:rPr lang="zh-CN" altLang="en-US" sz="1600" b="1" kern="100" dirty="0">
                <a:solidFill>
                  <a:srgbClr val="002060"/>
                </a:solidFill>
                <a:latin typeface="微软雅黑" panose="020B0503020204020204" pitchFamily="34" charset="-122"/>
                <a:cs typeface="Times New Roman" panose="02020603050405020304" pitchFamily="18" charset="0"/>
              </a:rPr>
              <a:t>句际逻辑形成语义连贯:</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chemeClr val="tx1"/>
                </a:solidFill>
                <a:latin typeface="微软雅黑" panose="020B0503020204020204" pitchFamily="34" charset="-122"/>
                <a:cs typeface="Times New Roman" panose="02020603050405020304" pitchFamily="18" charset="0"/>
              </a:rPr>
              <a:t>本题很好地体现语法填空</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突出语篇，强调运用</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的命题特点，上句</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 it will always stick in the visitor</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s memory</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设空处句中</a:t>
            </a:r>
            <a:r>
              <a:rPr lang="en-US" altLang="zh-CN" sz="1600" b="1" kern="100" dirty="0">
                <a:solidFill>
                  <a:schemeClr val="tx1"/>
                </a:solidFill>
                <a:latin typeface="微软雅黑" panose="020B0503020204020204" pitchFamily="34" charset="-122"/>
                <a:cs typeface="Times New Roman" panose="02020603050405020304" pitchFamily="18" charset="0"/>
              </a:rPr>
              <a:t>does</a:t>
            </a:r>
            <a:r>
              <a:rPr lang="zh-CN" altLang="en-US" sz="1600" b="1" kern="100" dirty="0">
                <a:solidFill>
                  <a:schemeClr val="tx1"/>
                </a:solidFill>
                <a:latin typeface="微软雅黑" panose="020B0503020204020204" pitchFamily="34" charset="-122"/>
                <a:cs typeface="Times New Roman" panose="02020603050405020304" pitchFamily="18" charset="0"/>
              </a:rPr>
              <a:t>指代上句中的stick，形成语义连贯，在这种句际逻辑和语境中</a:t>
            </a:r>
            <a:r>
              <a:rPr lang="en-US" altLang="zh-CN" sz="1600" b="1" kern="100" dirty="0">
                <a:solidFill>
                  <a:schemeClr val="tx1"/>
                </a:solidFill>
                <a:latin typeface="微软雅黑" panose="020B0503020204020204" pitchFamily="34" charset="-122"/>
                <a:cs typeface="Times New Roman" panose="02020603050405020304" pitchFamily="18" charset="0"/>
              </a:rPr>
              <a:t>in mine</a:t>
            </a:r>
            <a:r>
              <a:rPr lang="zh-CN" altLang="en-US" sz="1600" b="1" kern="100" dirty="0">
                <a:solidFill>
                  <a:schemeClr val="tx1"/>
                </a:solidFill>
                <a:latin typeface="微软雅黑" panose="020B0503020204020204" pitchFamily="34" charset="-122"/>
                <a:cs typeface="Times New Roman" panose="02020603050405020304" pitchFamily="18" charset="0"/>
              </a:rPr>
              <a:t>指代in </a:t>
            </a:r>
            <a:r>
              <a:rPr lang="en-US" altLang="zh-CN" sz="1600" b="1" kern="100" dirty="0">
                <a:solidFill>
                  <a:schemeClr val="tx1"/>
                </a:solidFill>
                <a:latin typeface="微软雅黑" panose="020B0503020204020204" pitchFamily="34" charset="-122"/>
                <a:cs typeface="Times New Roman" panose="02020603050405020304" pitchFamily="18" charset="0"/>
              </a:rPr>
              <a:t>my</a:t>
            </a:r>
            <a:r>
              <a:rPr lang="zh-CN" altLang="en-US" sz="1600" b="1" kern="100" dirty="0">
                <a:solidFill>
                  <a:schemeClr val="tx1"/>
                </a:solidFill>
                <a:latin typeface="微软雅黑" panose="020B0503020204020204" pitchFamily="34" charset="-122"/>
                <a:cs typeface="Times New Roman" panose="02020603050405020304" pitchFamily="18" charset="0"/>
              </a:rPr>
              <a:t> memory</a:t>
            </a:r>
            <a:r>
              <a:rPr lang="en-US" altLang="zh-CN" sz="1600" b="1" kern="100" dirty="0">
                <a:solidFill>
                  <a:schemeClr val="tx1"/>
                </a:solidFill>
                <a:latin typeface="微软雅黑" panose="020B0503020204020204" pitchFamily="34" charset="-122"/>
                <a:cs typeface="Times New Roman" panose="02020603050405020304" pitchFamily="18" charset="0"/>
              </a:rPr>
              <a:t>, </a:t>
            </a:r>
            <a:r>
              <a:rPr lang="zh-CN" altLang="en-US" sz="1600" b="1" kern="100" dirty="0">
                <a:solidFill>
                  <a:schemeClr val="tx1"/>
                </a:solidFill>
                <a:latin typeface="微软雅黑" panose="020B0503020204020204" pitchFamily="34" charset="-122"/>
                <a:cs typeface="Times New Roman" panose="02020603050405020304" pitchFamily="18" charset="0"/>
              </a:rPr>
              <a:t>自然简洁，语气通畅</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amond(in)">
                                      <p:cBhvr>
                                        <p:cTn id="22" dur="2000"/>
                                        <p:tgtEl>
                                          <p:spTgt spid="1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amond(in)">
                                      <p:cBhvr>
                                        <p:cTn id="25" dur="2000"/>
                                        <p:tgtEl>
                                          <p:spTgt spid="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amond(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18" grpId="0" bldLvl="0" animBg="1"/>
      <p:bldP spid="18" grpId="1" animBg="1"/>
      <p:bldP spid="5" grpId="0" bldLvl="0" animBg="1"/>
      <p:bldP spid="5" grpId="1" animBg="1"/>
      <p:bldP spid="6" grpId="0" bldLvl="0" animBg="1"/>
      <p:bldP spid="6" grpId="1" animBg="1"/>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03541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析句子</a:t>
            </a:r>
            <a:r>
              <a:rPr lang="en-US" altLang="zh-CN" sz="2400" b="1" dirty="0">
                <a:solidFill>
                  <a:srgbClr val="002060"/>
                </a:solidFill>
                <a:latin typeface="微软雅黑" panose="020B0503020204020204" pitchFamily="34" charset="-122"/>
                <a:ea typeface="微软雅黑" panose="020B0503020204020204" pitchFamily="34" charset="-122"/>
                <a:sym typeface="+mn-ea"/>
              </a:rPr>
              <a:t> ——</a:t>
            </a:r>
            <a:r>
              <a:rPr sz="2400" b="1" dirty="0">
                <a:solidFill>
                  <a:srgbClr val="002060"/>
                </a:solidFill>
                <a:latin typeface="微软雅黑" panose="020B0503020204020204" pitchFamily="34" charset="-122"/>
                <a:ea typeface="微软雅黑" panose="020B0503020204020204" pitchFamily="34" charset="-122"/>
                <a:sym typeface="+mn-ea"/>
              </a:rPr>
              <a:t>句子是基于语篇的统一</a:t>
            </a:r>
            <a:r>
              <a:rPr lang="en-US" sz="2400" b="1" dirty="0">
                <a:solidFill>
                  <a:srgbClr val="002060"/>
                </a:solidFill>
                <a:latin typeface="微软雅黑" panose="020B0503020204020204" pitchFamily="34" charset="-122"/>
                <a:ea typeface="微软雅黑" panose="020B0503020204020204" pitchFamily="34" charset="-122"/>
                <a:sym typeface="+mn-ea"/>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r>
              <a:rPr lang="en-US" sz="2400" b="1" dirty="0">
                <a:solidFill>
                  <a:srgbClr val="002060"/>
                </a:solidFill>
                <a:latin typeface="微软雅黑" panose="020B0503020204020204" pitchFamily="34" charset="-122"/>
                <a:ea typeface="微软雅黑" panose="020B0503020204020204" pitchFamily="34" charset="-122"/>
                <a:sym typeface="+mn-ea"/>
              </a:rPr>
              <a:t> </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665345"/>
            <a:ext cx="11708765" cy="214503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chemeClr val="accent6">
                      <a:lumMod val="60000"/>
                      <a:lumOff val="40000"/>
                    </a:schemeClr>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chemeClr val="accent6">
                      <a:lumMod val="60000"/>
                      <a:lumOff val="40000"/>
                    </a:schemeClr>
                  </a:solidFill>
                </a:endParaRPr>
              </a:p>
            </p:txBody>
          </p:sp>
        </p:grpSp>
      </p:grpSp>
      <p:sp>
        <p:nvSpPr>
          <p:cNvPr id="15" name="文本框 14"/>
          <p:cNvSpPr txBox="1"/>
          <p:nvPr/>
        </p:nvSpPr>
        <p:spPr>
          <a:xfrm>
            <a:off x="8762365" y="4789805"/>
            <a:ext cx="2481580" cy="368300"/>
          </a:xfrm>
          <a:prstGeom prst="rect">
            <a:avLst/>
          </a:prstGeom>
          <a:noFill/>
        </p:spPr>
        <p:txBody>
          <a:bodyPr wrap="none" rtlCol="0" anchor="t">
            <a:spAutoFit/>
          </a:bodyPr>
          <a:p>
            <a:pPr algn="l"/>
            <a:r>
              <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句子是语篇语境的依据</a:t>
            </a:r>
            <a:endParaRPr lang="zh-CN" altLang="en-US" b="1" dirty="0">
              <a:solidFill>
                <a:srgbClr val="F1D4FD"/>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4657725" y="3457575"/>
            <a:ext cx="1196340"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7143115" y="3202305"/>
            <a:ext cx="91186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5" name="圆角矩形 4"/>
          <p:cNvSpPr/>
          <p:nvPr/>
        </p:nvSpPr>
        <p:spPr>
          <a:xfrm>
            <a:off x="3948430" y="3457575"/>
            <a:ext cx="51752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8261985" y="3409950"/>
            <a:ext cx="121983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flipH="1">
            <a:off x="835025" y="5200015"/>
            <a:ext cx="1097597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62. </a:t>
            </a:r>
            <a:r>
              <a:rPr lang="zh-CN" altLang="en-US" sz="1600" b="1" kern="100" dirty="0">
                <a:solidFill>
                  <a:srgbClr val="002060"/>
                </a:solidFill>
                <a:latin typeface="微软雅黑" panose="020B0503020204020204" pitchFamily="34" charset="-122"/>
                <a:cs typeface="Times New Roman" panose="02020603050405020304" pitchFamily="18" charset="0"/>
              </a:rPr>
              <a:t>句内逻辑形成语义连贯:</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002060"/>
                </a:solidFill>
                <a:latin typeface="微软雅黑" panose="020B0503020204020204" pitchFamily="34" charset="-122"/>
                <a:cs typeface="Times New Roman" panose="02020603050405020304" pitchFamily="18" charset="0"/>
              </a:rPr>
              <a:t>在</a:t>
            </a:r>
            <a:r>
              <a:rPr lang="en-US" altLang="zh-CN" sz="1600" b="1" kern="100" dirty="0">
                <a:solidFill>
                  <a:srgbClr val="002060"/>
                </a:solidFill>
                <a:latin typeface="微软雅黑" panose="020B0503020204020204" pitchFamily="34" charset="-122"/>
                <a:cs typeface="Times New Roman" panose="02020603050405020304" pitchFamily="18" charset="0"/>
              </a:rPr>
              <a:t>“though..., still...”</a:t>
            </a:r>
            <a:r>
              <a:rPr lang="zh-CN" altLang="en-US" sz="1600" b="1" kern="100" dirty="0">
                <a:solidFill>
                  <a:srgbClr val="002060"/>
                </a:solidFill>
                <a:latin typeface="微软雅黑" panose="020B0503020204020204" pitchFamily="34" charset="-122"/>
                <a:cs typeface="Times New Roman" panose="02020603050405020304" pitchFamily="18" charset="0"/>
              </a:rPr>
              <a:t>句式逻辑框架中，</a:t>
            </a:r>
            <a:r>
              <a:rPr lang="en-US" altLang="zh-CN" sz="1600" b="1" kern="100" dirty="0">
                <a:solidFill>
                  <a:srgbClr val="002060"/>
                </a:solidFill>
                <a:latin typeface="微软雅黑" panose="020B0503020204020204" pitchFamily="34" charset="-122"/>
                <a:cs typeface="Times New Roman" panose="02020603050405020304" pitchFamily="18" charset="0"/>
              </a:rPr>
              <a:t> it</a:t>
            </a:r>
            <a:r>
              <a:rPr lang="zh-CN" altLang="en-US" sz="1600" b="1" kern="100" dirty="0">
                <a:solidFill>
                  <a:srgbClr val="002060"/>
                </a:solidFill>
                <a:latin typeface="微软雅黑" panose="020B0503020204020204" pitchFamily="34" charset="-122"/>
                <a:cs typeface="Times New Roman" panose="02020603050405020304" pitchFamily="18" charset="0"/>
              </a:rPr>
              <a:t>还是指代上文</a:t>
            </a:r>
            <a:r>
              <a:rPr lang="en-US" altLang="zh-CN" sz="1600" b="1" kern="100" dirty="0">
                <a:solidFill>
                  <a:srgbClr val="002060"/>
                </a:solidFill>
                <a:latin typeface="微软雅黑" panose="020B0503020204020204" pitchFamily="34" charset="-122"/>
                <a:cs typeface="Times New Roman" panose="02020603050405020304" pitchFamily="18" charset="0"/>
              </a:rPr>
              <a:t>“to put all those rocks into place”</a:t>
            </a:r>
            <a:r>
              <a:rPr lang="zh-CN" altLang="en-US" sz="1600" b="1" kern="100" dirty="0">
                <a:solidFill>
                  <a:srgbClr val="002060"/>
                </a:solidFill>
                <a:latin typeface="微软雅黑" panose="020B0503020204020204" pitchFamily="34" charset="-122"/>
                <a:cs typeface="Times New Roman" panose="02020603050405020304" pitchFamily="18" charset="0"/>
              </a:rPr>
              <a:t>，上下句</a:t>
            </a:r>
            <a:r>
              <a:rPr lang="zh-CN" altLang="en-US" sz="1600" b="1" kern="100" dirty="0">
                <a:solidFill>
                  <a:schemeClr val="tx1"/>
                </a:solidFill>
                <a:latin typeface="微软雅黑" panose="020B0503020204020204" pitchFamily="34" charset="-122"/>
                <a:cs typeface="Times New Roman" panose="02020603050405020304" pitchFamily="18" charset="0"/>
              </a:rPr>
              <a:t>形成语义连贯，而本句突出</a:t>
            </a:r>
            <a:r>
              <a:rPr lang="zh-CN" altLang="en-US" sz="1600" b="1" kern="100" dirty="0">
                <a:latin typeface="微软雅黑" panose="020B0503020204020204" pitchFamily="34" charset="-122"/>
                <a:cs typeface="Times New Roman" panose="02020603050405020304" pitchFamily="18" charset="0"/>
                <a:sym typeface="+mn-ea"/>
              </a:rPr>
              <a:t>句内逻辑，</a:t>
            </a:r>
            <a:r>
              <a:rPr lang="en-US" altLang="zh-CN" sz="1600" b="1" kern="100" dirty="0">
                <a:solidFill>
                  <a:schemeClr val="tx1"/>
                </a:solidFill>
                <a:latin typeface="微软雅黑" panose="020B0503020204020204" pitchFamily="34" charset="-122"/>
                <a:cs typeface="Times New Roman" panose="02020603050405020304" pitchFamily="18" charset="0"/>
              </a:rPr>
              <a:t>and</a:t>
            </a:r>
            <a:r>
              <a:rPr lang="zh-CN" altLang="en-US" sz="1600" b="1" kern="100" dirty="0">
                <a:solidFill>
                  <a:schemeClr val="tx1"/>
                </a:solidFill>
                <a:latin typeface="微软雅黑" panose="020B0503020204020204" pitchFamily="34" charset="-122"/>
                <a:cs typeface="Times New Roman" panose="02020603050405020304" pitchFamily="18" charset="0"/>
              </a:rPr>
              <a:t>连接两个并列谓语</a:t>
            </a:r>
            <a:r>
              <a:rPr lang="en-US" altLang="zh-CN" sz="1600" b="1" kern="100" dirty="0">
                <a:solidFill>
                  <a:schemeClr val="tx1"/>
                </a:solidFill>
                <a:latin typeface="微软雅黑" panose="020B0503020204020204" pitchFamily="34" charset="-122"/>
                <a:cs typeface="Times New Roman" panose="02020603050405020304" pitchFamily="18" charset="0"/>
              </a:rPr>
              <a:t>“highlights”“offers”</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
        <p:nvSpPr>
          <p:cNvPr id="7" name="圆角矩形 6"/>
          <p:cNvSpPr/>
          <p:nvPr/>
        </p:nvSpPr>
        <p:spPr>
          <a:xfrm>
            <a:off x="9481820" y="3420110"/>
            <a:ext cx="772160"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11112500" y="3447415"/>
            <a:ext cx="85471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215" y="5375275"/>
            <a:ext cx="902335" cy="1482725"/>
          </a:xfrm>
          <a:prstGeom prst="rect">
            <a:avLst/>
          </a:prstGeom>
        </p:spPr>
      </p:pic>
      <p:sp>
        <p:nvSpPr>
          <p:cNvPr id="11" name="文本框 10"/>
          <p:cNvSpPr txBox="1"/>
          <p:nvPr/>
        </p:nvSpPr>
        <p:spPr>
          <a:xfrm>
            <a:off x="1066800" y="5796280"/>
            <a:ext cx="10847705" cy="1014730"/>
          </a:xfrm>
          <a:prstGeom prst="rect">
            <a:avLst/>
          </a:prstGeom>
          <a:solidFill>
            <a:srgbClr val="FFFF00"/>
          </a:solidFill>
        </p:spPr>
        <p:txBody>
          <a:bodyPr wrap="square" rtlCol="0">
            <a:spAutoFit/>
          </a:bodyPr>
          <a:p>
            <a:r>
              <a:rPr sz="2000" b="1">
                <a:solidFill>
                  <a:srgbClr val="002060"/>
                </a:solidFill>
                <a:highlight>
                  <a:srgbClr val="FFFF00"/>
                </a:highlight>
              </a:rPr>
              <a:t>Though</a:t>
            </a:r>
            <a:r>
              <a:rPr sz="2000" b="1">
                <a:solidFill>
                  <a:srgbClr val="C00000"/>
                </a:solidFill>
                <a:highlight>
                  <a:srgbClr val="FFFF00"/>
                </a:highlight>
              </a:rPr>
              <a:t> it is the only unnatural thing on your way up the mountain, </a:t>
            </a:r>
            <a:r>
              <a:rPr sz="2000" b="1">
                <a:solidFill>
                  <a:srgbClr val="002060"/>
                </a:solidFill>
                <a:highlight>
                  <a:srgbClr val="FFFF00"/>
                </a:highlight>
              </a:rPr>
              <a:t>still</a:t>
            </a:r>
            <a:r>
              <a:rPr sz="2000" b="1">
                <a:solidFill>
                  <a:srgbClr val="C00000"/>
                </a:solidFill>
                <a:highlight>
                  <a:srgbClr val="FFFF00"/>
                </a:highlight>
              </a:rPr>
              <a:t> it highlights the whole adventure </a:t>
            </a:r>
            <a:r>
              <a:rPr sz="2000" b="1" u="sng">
                <a:solidFill>
                  <a:srgbClr val="002060"/>
                </a:solidFill>
                <a:highlight>
                  <a:srgbClr val="FFFF00"/>
                </a:highlight>
              </a:rPr>
              <a:t>   62</a:t>
            </a:r>
            <a:r>
              <a:rPr lang="en-US" sz="2000" b="1" u="sng">
                <a:solidFill>
                  <a:srgbClr val="002060"/>
                </a:solidFill>
                <a:highlight>
                  <a:srgbClr val="FFFF00"/>
                </a:highlight>
              </a:rPr>
              <a:t>and</a:t>
            </a:r>
            <a:r>
              <a:rPr sz="2000" b="1" u="sng">
                <a:solidFill>
                  <a:srgbClr val="002060"/>
                </a:solidFill>
                <a:highlight>
                  <a:srgbClr val="FFFF00"/>
                </a:highlight>
              </a:rPr>
              <a:t>   </a:t>
            </a:r>
            <a:r>
              <a:rPr sz="2000" b="1">
                <a:solidFill>
                  <a:srgbClr val="C00000"/>
                </a:solidFill>
                <a:highlight>
                  <a:srgbClr val="FFFF00"/>
                </a:highlight>
              </a:rPr>
              <a:t>  offers a place </a:t>
            </a:r>
            <a:r>
              <a:rPr sz="2000" b="1">
                <a:solidFill>
                  <a:srgbClr val="002060"/>
                </a:solidFill>
                <a:highlight>
                  <a:srgbClr val="FFFF00"/>
                </a:highlight>
              </a:rPr>
              <a:t>where</a:t>
            </a:r>
            <a:r>
              <a:rPr sz="2000" b="1">
                <a:solidFill>
                  <a:srgbClr val="C00000"/>
                </a:solidFill>
                <a:highlight>
                  <a:srgbClr val="FFFF00"/>
                </a:highlight>
              </a:rPr>
              <a:t> you can sit down to rest your  </a:t>
            </a:r>
            <a:r>
              <a:rPr sz="2000" b="1" u="sng">
                <a:solidFill>
                  <a:srgbClr val="C00000"/>
                </a:solidFill>
                <a:highlight>
                  <a:srgbClr val="FFFF00"/>
                </a:highlight>
              </a:rPr>
              <a:t> 63  </a:t>
            </a:r>
            <a:r>
              <a:rPr sz="2000" b="1">
                <a:solidFill>
                  <a:srgbClr val="C00000"/>
                </a:solidFill>
                <a:highlight>
                  <a:srgbClr val="FFFF00"/>
                </a:highlight>
              </a:rPr>
              <a:t>  (ache) legs.</a:t>
            </a:r>
            <a:r>
              <a:rPr lang="en-US" sz="2000" b="1">
                <a:solidFill>
                  <a:srgbClr val="C00000"/>
                </a:solidFill>
                <a:highlight>
                  <a:srgbClr val="FFFF00"/>
                </a:highlight>
              </a:rPr>
              <a:t> </a:t>
            </a:r>
            <a:r>
              <a:rPr lang="zh-CN" altLang="en-US" sz="2000" b="1">
                <a:solidFill>
                  <a:srgbClr val="C00000"/>
                </a:solidFill>
                <a:highlight>
                  <a:srgbClr val="FFFF00"/>
                </a:highlight>
              </a:rPr>
              <a:t>本句的连词这么多，为什么英语句子中这么多连接词？</a:t>
            </a:r>
            <a:endParaRPr lang="en-US" altLang="zh-CN" sz="2000" b="1">
              <a:solidFill>
                <a:srgbClr val="C00000"/>
              </a:solidFill>
              <a:highlight>
                <a:srgbClr val="FFFF00"/>
              </a:highlight>
            </a:endParaRPr>
          </a:p>
        </p:txBody>
      </p:sp>
      <p:pic>
        <p:nvPicPr>
          <p:cNvPr id="13" name="图片 12"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amond(in)">
                                      <p:cBhvr>
                                        <p:cTn id="22" dur="2000"/>
                                        <p:tgtEl>
                                          <p:spTgt spid="1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amond(in)">
                                      <p:cBhvr>
                                        <p:cTn id="25" dur="2000"/>
                                        <p:tgtEl>
                                          <p:spTgt spid="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amond(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2000"/>
                                        <p:tgtEl>
                                          <p:spTgt spid="7"/>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amond(in)">
                                      <p:cBhvr>
                                        <p:cTn id="39" dur="2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800" decel="100000"/>
                                        <p:tgtEl>
                                          <p:spTgt spid="9"/>
                                        </p:tgtEl>
                                      </p:cBhvr>
                                    </p:animEffect>
                                    <p:anim calcmode="lin" valueType="num">
                                      <p:cBhvr>
                                        <p:cTn id="45" dur="800" decel="100000" fill="hold"/>
                                        <p:tgtEl>
                                          <p:spTgt spid="9"/>
                                        </p:tgtEl>
                                        <p:attrNameLst>
                                          <p:attrName>style.rotation</p:attrName>
                                        </p:attrNameLst>
                                      </p:cBhvr>
                                      <p:tavLst>
                                        <p:tav tm="0">
                                          <p:val>
                                            <p:fltVal val="-90"/>
                                          </p:val>
                                        </p:tav>
                                        <p:tav tm="100000">
                                          <p:val>
                                            <p:fltVal val="0"/>
                                          </p:val>
                                        </p:tav>
                                      </p:tavLst>
                                    </p:anim>
                                    <p:anim calcmode="lin" valueType="num">
                                      <p:cBhvr>
                                        <p:cTn id="46" dur="800" decel="100000" fill="hold"/>
                                        <p:tgtEl>
                                          <p:spTgt spid="9"/>
                                        </p:tgtEl>
                                        <p:attrNameLst>
                                          <p:attrName>ppt_x</p:attrName>
                                        </p:attrNameLst>
                                      </p:cBhvr>
                                      <p:tavLst>
                                        <p:tav tm="0">
                                          <p:val>
                                            <p:strVal val="#ppt_x+0.4"/>
                                          </p:val>
                                        </p:tav>
                                        <p:tav tm="100000">
                                          <p:val>
                                            <p:strVal val="#ppt_x-0.05"/>
                                          </p:val>
                                        </p:tav>
                                      </p:tavLst>
                                    </p:anim>
                                    <p:anim calcmode="lin" valueType="num">
                                      <p:cBhvr>
                                        <p:cTn id="47" dur="800" decel="100000" fill="hold"/>
                                        <p:tgtEl>
                                          <p:spTgt spid="9"/>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50" presetID="5" presetClass="entr" presetSubtype="1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heckerboard(across)">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18" grpId="0" bldLvl="0" animBg="1"/>
      <p:bldP spid="18" grpId="1" animBg="1"/>
      <p:bldP spid="5" grpId="0" bldLvl="0" animBg="1"/>
      <p:bldP spid="5" grpId="1" animBg="1"/>
      <p:bldP spid="6" grpId="0" bldLvl="0" animBg="1"/>
      <p:bldP spid="6" grpId="1" animBg="1"/>
      <p:bldP spid="12" grpId="0"/>
      <p:bldP spid="12" grpId="1"/>
      <p:bldP spid="7" grpId="0" bldLvl="0" animBg="1"/>
      <p:bldP spid="7" grpId="1" animBg="1"/>
      <p:bldP spid="8" grpId="0" bldLvl="0" animBg="1"/>
      <p:bldP spid="8" grpId="1" animBg="1"/>
      <p:bldP spid="11" grpId="0" bldLvl="0" animBg="1"/>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168910"/>
            <a:ext cx="9951085"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英语重</a:t>
            </a:r>
            <a:r>
              <a:rPr lang="zh-CN" sz="2400" b="1" dirty="0">
                <a:solidFill>
                  <a:srgbClr val="C00000"/>
                </a:solidFill>
                <a:latin typeface="微软雅黑" panose="020B0503020204020204" pitchFamily="34" charset="-122"/>
                <a:ea typeface="微软雅黑" panose="020B0503020204020204" pitchFamily="34" charset="-122"/>
              </a:rPr>
              <a:t>形合</a:t>
            </a:r>
            <a:r>
              <a:rPr lang="zh-CN" sz="2400" b="1" dirty="0">
                <a:solidFill>
                  <a:srgbClr val="002060"/>
                </a:solidFill>
                <a:latin typeface="微软雅黑" panose="020B0503020204020204" pitchFamily="34" charset="-122"/>
                <a:ea typeface="微软雅黑" panose="020B0503020204020204" pitchFamily="34" charset="-122"/>
              </a:rPr>
              <a:t>，汉语重</a:t>
            </a:r>
            <a:r>
              <a:rPr lang="zh-CN" sz="2400" b="1" dirty="0">
                <a:solidFill>
                  <a:srgbClr val="C00000"/>
                </a:solidFill>
                <a:latin typeface="微软雅黑" panose="020B0503020204020204" pitchFamily="34" charset="-122"/>
                <a:ea typeface="微软雅黑" panose="020B0503020204020204" pitchFamily="34" charset="-122"/>
              </a:rPr>
              <a:t>意合</a:t>
            </a:r>
            <a:r>
              <a:rPr lang="zh-CN" sz="2400" b="1" dirty="0">
                <a:solidFill>
                  <a:srgbClr val="002060"/>
                </a:solidFill>
                <a:latin typeface="微软雅黑" panose="020B0503020204020204" pitchFamily="34" charset="-122"/>
                <a:ea typeface="微软雅黑" panose="020B0503020204020204" pitchFamily="34" charset="-122"/>
              </a:rPr>
              <a:t>，</a:t>
            </a:r>
            <a:r>
              <a:rPr lang="zh-CN" sz="2400" b="1" dirty="0">
                <a:solidFill>
                  <a:srgbClr val="002060"/>
                </a:solidFill>
                <a:latin typeface="微软雅黑" panose="020B0503020204020204" pitchFamily="34" charset="-122"/>
                <a:ea typeface="微软雅黑" panose="020B0503020204020204" pitchFamily="34" charset="-122"/>
                <a:sym typeface="+mn-ea"/>
              </a:rPr>
              <a:t>由此</a:t>
            </a:r>
            <a:r>
              <a:rPr lang="zh-CN" sz="2400" b="1" dirty="0">
                <a:solidFill>
                  <a:srgbClr val="002060"/>
                </a:solidFill>
                <a:latin typeface="微软雅黑" panose="020B0503020204020204" pitchFamily="34" charset="-122"/>
                <a:ea typeface="微软雅黑" panose="020B0503020204020204" pitchFamily="34" charset="-122"/>
              </a:rPr>
              <a:t>语言习惯的不同而产生的</a:t>
            </a:r>
            <a:r>
              <a:rPr lang="zh-CN" sz="2400" b="1" dirty="0">
                <a:solidFill>
                  <a:srgbClr val="C00000"/>
                </a:solidFill>
                <a:latin typeface="微软雅黑" panose="020B0503020204020204" pitchFamily="34" charset="-122"/>
                <a:ea typeface="微软雅黑" panose="020B0503020204020204" pitchFamily="34" charset="-122"/>
              </a:rPr>
              <a:t>逗号粘连错误</a:t>
            </a:r>
            <a:endParaRPr lang="zh-CN"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sp>
        <p:nvSpPr>
          <p:cNvPr id="4" name="文本框 3"/>
          <p:cNvSpPr txBox="1"/>
          <p:nvPr/>
        </p:nvSpPr>
        <p:spPr>
          <a:xfrm>
            <a:off x="622300" y="4352290"/>
            <a:ext cx="11146790" cy="1963420"/>
          </a:xfrm>
          <a:prstGeom prst="rect">
            <a:avLst/>
          </a:prstGeom>
          <a:noFill/>
          <a:ln>
            <a:solidFill>
              <a:schemeClr val="accent1"/>
            </a:solidFill>
          </a:ln>
        </p:spPr>
        <p:txBody>
          <a:bodyPr wrap="square" rtlCol="0" anchor="t">
            <a:spAutoFit/>
          </a:bodyPr>
          <a:p>
            <a:r>
              <a:rPr lang="zh-CN" altLang="en-US" sz="2000" b="1">
                <a:latin typeface="黑体" panose="02010609060101010101" charset="-122"/>
                <a:ea typeface="黑体" panose="02010609060101010101" charset="-122"/>
                <a:cs typeface="黑体" panose="02010609060101010101" charset="-122"/>
              </a:rPr>
              <a:t>✍两句话英汉间的差异： </a:t>
            </a:r>
            <a:endParaRPr lang="zh-CN" altLang="en-US" sz="2000" b="1">
              <a:latin typeface="黑体" panose="02010609060101010101" charset="-122"/>
              <a:ea typeface="黑体" panose="02010609060101010101" charset="-122"/>
              <a:cs typeface="黑体" panose="02010609060101010101" charset="-122"/>
            </a:endParaRPr>
          </a:p>
          <a:p>
            <a:pPr marL="285750" indent="-285750">
              <a:buFont typeface="Wingdings" panose="05000000000000000000" charset="0"/>
              <a:buChar char="Ø"/>
            </a:pPr>
            <a:r>
              <a:rPr lang="zh-CN" altLang="en-US">
                <a:solidFill>
                  <a:srgbClr val="002060"/>
                </a:solidFill>
              </a:rPr>
              <a:t>跑得了和尚，跑不了庙。</a:t>
            </a:r>
            <a:r>
              <a:rPr lang="zh-CN" altLang="en-US"/>
              <a:t> </a:t>
            </a:r>
            <a:endParaRPr lang="zh-CN" altLang="en-US"/>
          </a:p>
          <a:p>
            <a:r>
              <a:rPr lang="en-US" altLang="zh-CN">
                <a:solidFill>
                  <a:srgbClr val="7030A0"/>
                </a:solidFill>
              </a:rPr>
              <a:t>       </a:t>
            </a:r>
            <a:r>
              <a:rPr lang="zh-CN" altLang="en-US">
                <a:solidFill>
                  <a:srgbClr val="7030A0"/>
                </a:solidFill>
              </a:rPr>
              <a:t>The monks may run away, </a:t>
            </a:r>
            <a:r>
              <a:rPr lang="zh-CN" altLang="en-US" b="1">
                <a:solidFill>
                  <a:srgbClr val="7030A0"/>
                </a:solidFill>
              </a:rPr>
              <a:t>but</a:t>
            </a:r>
            <a:r>
              <a:rPr lang="zh-CN" altLang="en-US">
                <a:solidFill>
                  <a:srgbClr val="7030A0"/>
                </a:solidFill>
              </a:rPr>
              <a:t> the temple cannot run away with them. </a:t>
            </a:r>
            <a:endParaRPr lang="zh-CN" altLang="en-US">
              <a:solidFill>
                <a:srgbClr val="7030A0"/>
              </a:solidFill>
            </a:endParaRPr>
          </a:p>
          <a:p>
            <a:pPr marL="285750" indent="-285750">
              <a:buFont typeface="Wingdings" panose="05000000000000000000" charset="0"/>
              <a:buChar char="Ø"/>
            </a:pPr>
            <a:r>
              <a:rPr lang="zh-CN" altLang="en-US">
                <a:solidFill>
                  <a:srgbClr val="002060"/>
                </a:solidFill>
              </a:rPr>
              <a:t>一个英国人，不会说中国话，有一次在中国旅行。 </a:t>
            </a:r>
            <a:endParaRPr lang="zh-CN" altLang="en-US">
              <a:solidFill>
                <a:srgbClr val="002060"/>
              </a:solidFill>
            </a:endParaRPr>
          </a:p>
          <a:p>
            <a:r>
              <a:rPr lang="en-US" altLang="zh-CN">
                <a:solidFill>
                  <a:srgbClr val="7030A0"/>
                </a:solidFill>
              </a:rPr>
              <a:t>        </a:t>
            </a:r>
            <a:r>
              <a:rPr lang="zh-CN" altLang="en-US">
                <a:solidFill>
                  <a:srgbClr val="7030A0"/>
                </a:solidFill>
              </a:rPr>
              <a:t>An Englishman </a:t>
            </a:r>
            <a:r>
              <a:rPr lang="zh-CN" altLang="en-US" b="1">
                <a:solidFill>
                  <a:srgbClr val="7030A0"/>
                </a:solidFill>
              </a:rPr>
              <a:t>who</a:t>
            </a:r>
            <a:r>
              <a:rPr lang="zh-CN" altLang="en-US">
                <a:solidFill>
                  <a:srgbClr val="7030A0"/>
                </a:solidFill>
              </a:rPr>
              <a:t> could not speak Chinese was once traveling in China. </a:t>
            </a:r>
            <a:endParaRPr lang="zh-CN" altLang="en-US">
              <a:solidFill>
                <a:srgbClr val="7030A0"/>
              </a:solidFill>
            </a:endParaRPr>
          </a:p>
          <a:p>
            <a:pPr fontAlgn="auto">
              <a:lnSpc>
                <a:spcPts val="1160"/>
              </a:lnSpc>
            </a:pPr>
            <a:endParaRPr lang="zh-CN" altLang="en-US"/>
          </a:p>
          <a:p>
            <a:r>
              <a:rPr lang="zh-CN" altLang="en-US" sz="2000" b="1">
                <a:latin typeface="黑体" panose="02010609060101010101" charset="-122"/>
                <a:ea typeface="黑体" panose="02010609060101010101" charset="-122"/>
                <a:cs typeface="黑体" panose="02010609060101010101" charset="-122"/>
                <a:sym typeface="+mn-ea"/>
              </a:rPr>
              <a:t>✍</a:t>
            </a:r>
            <a:r>
              <a:rPr lang="zh-CN" altLang="en-US"/>
              <a:t>以上2句，讲究形合的英句中的 </a:t>
            </a:r>
            <a:r>
              <a:rPr lang="zh-CN" altLang="en-US" b="1">
                <a:solidFill>
                  <a:srgbClr val="7030A0"/>
                </a:solidFill>
              </a:rPr>
              <a:t>but, who</a:t>
            </a:r>
            <a:r>
              <a:rPr lang="zh-CN" altLang="en-US"/>
              <a:t> 皆不可省略。汉句则干净利落，无须所谓的“逻辑标记”。 </a:t>
            </a:r>
            <a:endParaRPr lang="zh-CN" altLang="en-US"/>
          </a:p>
        </p:txBody>
      </p:sp>
      <p:grpSp>
        <p:nvGrpSpPr>
          <p:cNvPr id="5" name="Group 2"/>
          <p:cNvGrpSpPr/>
          <p:nvPr/>
        </p:nvGrpSpPr>
        <p:grpSpPr bwMode="auto">
          <a:xfrm>
            <a:off x="3816858" y="1193610"/>
            <a:ext cx="3906838" cy="2960687"/>
            <a:chOff x="0" y="0"/>
            <a:chExt cx="3907055" cy="2960894"/>
          </a:xfrm>
        </p:grpSpPr>
        <p:sp>
          <p:nvSpPr>
            <p:cNvPr id="6" name="淘宝网chenying0907出品 2"/>
            <p:cNvSpPr>
              <a:spLocks noChangeArrowheads="1"/>
            </p:cNvSpPr>
            <p:nvPr/>
          </p:nvSpPr>
          <p:spPr bwMode="auto">
            <a:xfrm>
              <a:off x="1295872" y="400078"/>
              <a:ext cx="1248896" cy="2560816"/>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5"/>
                <a:gd name="T37" fmla="*/ 0 h 1828"/>
                <a:gd name="T38" fmla="*/ 865 w 865"/>
                <a:gd name="T39" fmla="*/ 1828 h 18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nchor="ctr"/>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淘宝网chenying0907出品 3"/>
            <p:cNvSpPr>
              <a:spLocks noChangeArrowheads="1"/>
            </p:cNvSpPr>
            <p:nvPr/>
          </p:nvSpPr>
          <p:spPr bwMode="auto">
            <a:xfrm>
              <a:off x="497291" y="0"/>
              <a:ext cx="2946490" cy="1104666"/>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 name="T14" fmla="*/ 0 60000 65536"/>
                <a:gd name="T15" fmla="*/ 0 60000 65536"/>
                <a:gd name="T16" fmla="*/ 0 60000 65536"/>
                <a:gd name="T17" fmla="*/ 0 60000 65536"/>
                <a:gd name="T18" fmla="*/ 0 60000 65536"/>
                <a:gd name="T19" fmla="*/ 0 60000 65536"/>
                <a:gd name="T20" fmla="*/ 0 60000 65536"/>
                <a:gd name="T21" fmla="*/ 0 w 2042"/>
                <a:gd name="T22" fmla="*/ 0 h 789"/>
                <a:gd name="T23" fmla="*/ 2042 w 2042"/>
                <a:gd name="T24" fmla="*/ 789 h 7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2" h="789">
                  <a:moveTo>
                    <a:pt x="0" y="788"/>
                  </a:moveTo>
                  <a:lnTo>
                    <a:pt x="2041" y="78"/>
                  </a:lnTo>
                  <a:lnTo>
                    <a:pt x="1996" y="0"/>
                  </a:lnTo>
                  <a:lnTo>
                    <a:pt x="985" y="178"/>
                  </a:lnTo>
                  <a:lnTo>
                    <a:pt x="834" y="230"/>
                  </a:lnTo>
                  <a:lnTo>
                    <a:pt x="8" y="682"/>
                  </a:lnTo>
                  <a:lnTo>
                    <a:pt x="0" y="788"/>
                  </a:lnTo>
                </a:path>
              </a:pathLst>
            </a:cu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nchor="ctr"/>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Oval 4"/>
            <p:cNvSpPr>
              <a:spLocks noChangeArrowheads="1"/>
            </p:cNvSpPr>
            <p:nvPr/>
          </p:nvSpPr>
          <p:spPr bwMode="auto">
            <a:xfrm>
              <a:off x="1843378" y="364443"/>
              <a:ext cx="153884" cy="149017"/>
            </a:xfrm>
            <a:prstGeom prst="ellipse">
              <a:avLst/>
            </a:prstGeom>
            <a:gradFill rotWithShape="1">
              <a:gsLst>
                <a:gs pos="0">
                  <a:srgbClr val="FFFFFF"/>
                </a:gs>
                <a:gs pos="100000">
                  <a:srgbClr val="00B0F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lIns="93296" tIns="46648" rIns="93296" bIns="46648" anchor="ctr"/>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Line 5"/>
            <p:cNvSpPr>
              <a:spLocks noChangeShapeType="1"/>
            </p:cNvSpPr>
            <p:nvPr/>
          </p:nvSpPr>
          <p:spPr bwMode="auto">
            <a:xfrm>
              <a:off x="3344970" y="139298"/>
              <a:ext cx="529688" cy="1271500"/>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Line 6"/>
            <p:cNvSpPr>
              <a:spLocks noChangeShapeType="1"/>
            </p:cNvSpPr>
            <p:nvPr/>
          </p:nvSpPr>
          <p:spPr bwMode="auto">
            <a:xfrm>
              <a:off x="3333631" y="139298"/>
              <a:ext cx="1" cy="1263401"/>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Line 7"/>
            <p:cNvSpPr>
              <a:spLocks noChangeShapeType="1"/>
            </p:cNvSpPr>
            <p:nvPr/>
          </p:nvSpPr>
          <p:spPr bwMode="auto">
            <a:xfrm flipH="1">
              <a:off x="2774786" y="142538"/>
              <a:ext cx="552366" cy="1231006"/>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淘宝网chenying0907出品 8"/>
            <p:cNvSpPr>
              <a:spLocks noChangeArrowheads="1"/>
            </p:cNvSpPr>
            <p:nvPr/>
          </p:nvSpPr>
          <p:spPr bwMode="auto">
            <a:xfrm>
              <a:off x="2708373" y="1381644"/>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7030A0"/>
            </a:solidFill>
            <a:ln w="3175" cmpd="sng">
              <a:solidFill>
                <a:srgbClr val="D7D7D7"/>
              </a:solidFill>
              <a:miter lim="800000"/>
            </a:ln>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Line 9"/>
            <p:cNvSpPr>
              <a:spLocks noChangeShapeType="1"/>
            </p:cNvSpPr>
            <p:nvPr/>
          </p:nvSpPr>
          <p:spPr bwMode="auto">
            <a:xfrm>
              <a:off x="634977" y="1051215"/>
              <a:ext cx="529687" cy="1269880"/>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Line 10"/>
            <p:cNvSpPr>
              <a:spLocks noChangeShapeType="1"/>
            </p:cNvSpPr>
            <p:nvPr/>
          </p:nvSpPr>
          <p:spPr bwMode="auto">
            <a:xfrm>
              <a:off x="626877" y="1051215"/>
              <a:ext cx="1" cy="1263401"/>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Line 11"/>
            <p:cNvSpPr>
              <a:spLocks noChangeShapeType="1"/>
            </p:cNvSpPr>
            <p:nvPr/>
          </p:nvSpPr>
          <p:spPr bwMode="auto">
            <a:xfrm flipH="1">
              <a:off x="58314" y="1052834"/>
              <a:ext cx="560465" cy="1239105"/>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淘宝网chenying0907出品 12"/>
            <p:cNvSpPr>
              <a:spLocks noChangeArrowheads="1"/>
            </p:cNvSpPr>
            <p:nvPr/>
          </p:nvSpPr>
          <p:spPr bwMode="auto">
            <a:xfrm>
              <a:off x="0" y="2291940"/>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2060"/>
            </a:solidFill>
            <a:ln w="3175" cmpd="sng">
              <a:solidFill>
                <a:srgbClr val="D7D7D7"/>
              </a:solidFill>
              <a:miter lim="800000"/>
            </a:ln>
          </p:spPr>
          <p:txBody>
            <a:bodyPr lIns="93296" tIns="46648" rIns="93296" bIns="46648" anchor="ctr"/>
            <a:p>
              <a:pPr>
                <a:lnSpc>
                  <a:spcPct val="120000"/>
                </a:lnSpc>
              </a:pPr>
              <a:endParaRPr lang="zh-CN" altLang="en-US" sz="1200" b="1">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9" name="淘宝网chenying0907出品 53"/>
          <p:cNvSpPr>
            <a:spLocks noChangeArrowheads="1"/>
          </p:cNvSpPr>
          <p:nvPr/>
        </p:nvSpPr>
        <p:spPr bwMode="auto">
          <a:xfrm>
            <a:off x="1085850" y="1459865"/>
            <a:ext cx="273113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p>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英语重形合（hypotaxis）</a:t>
            </a:r>
            <a:endPar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淘宝网chenying0907出品 58"/>
          <p:cNvSpPr>
            <a:spLocks noChangeArrowheads="1"/>
          </p:cNvSpPr>
          <p:nvPr/>
        </p:nvSpPr>
        <p:spPr bwMode="auto">
          <a:xfrm>
            <a:off x="494665" y="2244725"/>
            <a:ext cx="333375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p>
            <a:pPr>
              <a:lnSpc>
                <a:spcPct val="150000"/>
              </a:lnSpc>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表示句内种种逻辑关系，须用连接词如and, or,  if 等明显的形式标记 (还包括词的变化形态，词汇的衔接等)明确地表达出来。</a:t>
            </a:r>
            <a:endParaRPr lang="zh-CN" altLang="en-US" sz="160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淘宝网chenying0907出品 53"/>
          <p:cNvSpPr>
            <a:spLocks noChangeArrowheads="1"/>
          </p:cNvSpPr>
          <p:nvPr/>
        </p:nvSpPr>
        <p:spPr bwMode="auto">
          <a:xfrm>
            <a:off x="8753475" y="1158240"/>
            <a:ext cx="277685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p>
            <a:pPr algn="l"/>
            <a:r>
              <a:rPr lang="zh-CN" altLang="en-US" sz="2000" b="1">
                <a:solidFill>
                  <a:srgbClr val="7030A0"/>
                </a:solidFill>
                <a:latin typeface="微软雅黑" panose="020B0503020204020204" pitchFamily="34" charset="-122"/>
                <a:ea typeface="微软雅黑" panose="020B0503020204020204" pitchFamily="34" charset="-122"/>
                <a:sym typeface="宋体" panose="02010600030101010101" pitchFamily="2" charset="-122"/>
              </a:rPr>
              <a:t>汉语重意合（parataxis）</a:t>
            </a:r>
            <a:endParaRPr lang="zh-CN" altLang="en-US" sz="2000" b="1">
              <a:solidFill>
                <a:srgbClr val="7030A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2" name="淘宝网chenying0907出品 60"/>
          <p:cNvSpPr>
            <a:spLocks noChangeArrowheads="1"/>
          </p:cNvSpPr>
          <p:nvPr/>
        </p:nvSpPr>
        <p:spPr bwMode="auto">
          <a:xfrm>
            <a:off x="7938770" y="1983105"/>
            <a:ext cx="403479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p>
            <a:pPr>
              <a:lnSpc>
                <a:spcPct val="150000"/>
              </a:lnSpc>
            </a:pPr>
            <a:r>
              <a:rPr lang="en-US" altLang="zh-CN"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无须所谓的逻辑标记，句子凭借意义，就能“捏”在一起，为听者或读者所接受。对句子的理解，要依赖读者的语感、经验和语境。</a:t>
            </a:r>
            <a:endParaRPr lang="zh-CN" altLang="en-US"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zh-CN" altLang="en-US"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rPr>
              <a:t>所以汉语中逗号可以粘连两个句子，英语则不行。</a:t>
            </a:r>
            <a:endParaRPr lang="zh-CN" altLang="en-US" sz="1600" dirty="0">
              <a:solidFill>
                <a:srgbClr val="7030A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3" name="Picture 12" descr="S11_Rafa"/>
          <p:cNvPicPr>
            <a:picLocks noChangeAspect="1" noChangeArrowheads="1"/>
          </p:cNvPicPr>
          <p:nvPr/>
        </p:nvPicPr>
        <p:blipFill>
          <a:blip r:embed="rId4">
            <a:extLst>
              <a:ext uri="{28A0092B-C50C-407E-A947-70E740481C1C}">
                <a14:useLocalDpi xmlns:a14="http://schemas.microsoft.com/office/drawing/2010/main" val="0"/>
              </a:ext>
            </a:extLst>
          </a:blip>
          <a:srcRect l="61249" t="17223" r="31250" b="72960"/>
          <a:stretch>
            <a:fillRect/>
          </a:stretch>
        </p:blipFill>
        <p:spPr bwMode="auto">
          <a:xfrm>
            <a:off x="358116" y="1194104"/>
            <a:ext cx="6858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S11_Rafa"/>
          <p:cNvPicPr>
            <a:picLocks noChangeAspect="1" noChangeArrowheads="1"/>
          </p:cNvPicPr>
          <p:nvPr/>
        </p:nvPicPr>
        <p:blipFill>
          <a:blip r:embed="rId4">
            <a:extLst>
              <a:ext uri="{28A0092B-C50C-407E-A947-70E740481C1C}">
                <a14:useLocalDpi xmlns:a14="http://schemas.microsoft.com/office/drawing/2010/main" val="0"/>
              </a:ext>
            </a:extLst>
          </a:blip>
          <a:srcRect l="74445" t="17223" r="17776" b="72591"/>
          <a:stretch>
            <a:fillRect/>
          </a:stretch>
        </p:blipFill>
        <p:spPr bwMode="auto">
          <a:xfrm>
            <a:off x="7938660" y="1283145"/>
            <a:ext cx="7112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5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Scale>
                                      <p:cBhvr>
                                        <p:cTn id="20"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1" dur="1000" decel="50000" fill="hold">
                                          <p:stCondLst>
                                            <p:cond delay="0"/>
                                          </p:stCondLst>
                                        </p:cTn>
                                        <p:tgtEl>
                                          <p:spTgt spid="5"/>
                                        </p:tgtEl>
                                        <p:attrNameLst>
                                          <p:attrName>ppt_x</p:attrName>
                                          <p:attrName>ppt_y</p:attrName>
                                        </p:attrNameLst>
                                      </p:cBhvr>
                                      <p:rCtr x="0" y="0"/>
                                    </p:animMotion>
                                    <p:animEffect>
                                      <p:cBhvr>
                                        <p:cTn id="22" dur="1000"/>
                                        <p:tgtEl>
                                          <p:spTgt spid="5"/>
                                        </p:tgtEl>
                                      </p:cBhvr>
                                    </p:animEffect>
                                  </p:childTnLst>
                                </p:cTn>
                              </p:par>
                            </p:childTnLst>
                          </p:cTn>
                        </p:par>
                        <p:par>
                          <p:cTn id="23" fill="hold">
                            <p:stCondLst>
                              <p:cond delay="3500"/>
                            </p:stCondLst>
                            <p:childTnLst>
                              <p:par>
                                <p:cTn id="24" presetID="1"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35" presetClass="emph" presetSubtype="0" repeatCount="5000" fill="hold" nodeType="withEffect">
                                  <p:stCondLst>
                                    <p:cond delay="0"/>
                                  </p:stCondLst>
                                  <p:childTnLst>
                                    <p:anim calcmode="fmla" valueType="str">
                                      <p:cBhvr>
                                        <p:cTn id="27" dur="100" fill="hold"/>
                                        <p:tgtEl>
                                          <p:spTgt spid="23"/>
                                        </p:tgtEl>
                                        <p:attrNameLst>
                                          <p:attrName>style.visibility</p:attrName>
                                        </p:attrNameLst>
                                      </p:cBhvr>
                                      <p:tavLst>
                                        <p:tav tm="0">
                                          <p:val>
                                            <p:strVal val="hidden"/>
                                          </p:val>
                                        </p:tav>
                                        <p:tav tm="50000">
                                          <p:val>
                                            <p:strVal val="visible"/>
                                          </p:val>
                                        </p:tav>
                                      </p:tavLst>
                                    </p:anim>
                                  </p:childTnLst>
                                </p:cTn>
                              </p:par>
                            </p:childTnLst>
                          </p:cTn>
                        </p:par>
                        <p:par>
                          <p:cTn id="28" fill="hold">
                            <p:stCondLst>
                              <p:cond delay="3500"/>
                            </p:stCondLst>
                            <p:childTnLst>
                              <p:par>
                                <p:cTn id="29" presetID="1"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35" presetClass="emph" presetSubtype="0" repeatCount="5000" fill="hold" nodeType="withEffect">
                                  <p:stCondLst>
                                    <p:cond delay="0"/>
                                  </p:stCondLst>
                                  <p:childTnLst>
                                    <p:anim calcmode="fmla" valueType="str">
                                      <p:cBhvr>
                                        <p:cTn id="32" dur="100" fill="hold"/>
                                        <p:tgtEl>
                                          <p:spTgt spid="24"/>
                                        </p:tgtEl>
                                        <p:attrNameLst>
                                          <p:attrName>style.visibility</p:attrName>
                                        </p:attrNameLst>
                                      </p:cBhvr>
                                      <p:tavLst>
                                        <p:tav tm="0">
                                          <p:val>
                                            <p:strVal val="hidden"/>
                                          </p:val>
                                        </p:tav>
                                        <p:tav tm="50000">
                                          <p:val>
                                            <p:strVal val="visible"/>
                                          </p:val>
                                        </p:tav>
                                      </p:tavLst>
                                    </p:anim>
                                  </p:childTnLst>
                                </p:cTn>
                              </p:par>
                            </p:childTnLst>
                          </p:cTn>
                        </p:par>
                        <p:par>
                          <p:cTn id="33" fill="hold">
                            <p:stCondLst>
                              <p:cond delay="3500"/>
                            </p:stCondLst>
                            <p:childTnLst>
                              <p:par>
                                <p:cTn id="34" presetID="2" presetClass="entr" presetSubtype="4"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
                                          </p:val>
                                        </p:tav>
                                        <p:tav tm="100000">
                                          <p:val>
                                            <p:strVal val="#ppt_x"/>
                                          </p:val>
                                        </p:tav>
                                      </p:tavLst>
                                    </p:anim>
                                    <p:anim calcmode="lin" valueType="num">
                                      <p:cBhvr>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ppt_x</p:attrName>
                                        </p:attrNameLst>
                                      </p:cBhvr>
                                      <p:tavLst>
                                        <p:tav tm="0">
                                          <p:val>
                                            <p:strVal val="#ppt_x"/>
                                          </p:val>
                                        </p:tav>
                                        <p:tav tm="100000">
                                          <p:val>
                                            <p:strVal val="#ppt_x"/>
                                          </p:val>
                                        </p:tav>
                                      </p:tavLst>
                                    </p:anim>
                                    <p:anim calcmode="lin" valueType="num">
                                      <p:cBhvr>
                                        <p:cTn id="41" dur="500" fill="hold"/>
                                        <p:tgtEl>
                                          <p:spTgt spid="20"/>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2" presetClass="entr" presetSubtype="4"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100000">
                                          <p:val>
                                            <p:strVal val="#ppt_x"/>
                                          </p:val>
                                        </p:tav>
                                      </p:tavLst>
                                    </p:anim>
                                    <p:anim calcmode="lin" valueType="num">
                                      <p:cBhvr>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9" grpId="0" bldLvl="0" autoUpdateAnimBg="0"/>
      <p:bldP spid="20" grpId="0" bldLvl="0" autoUpdateAnimBg="0"/>
      <p:bldP spid="21" grpId="0" bldLvl="0" autoUpdateAnimBg="0"/>
      <p:bldP spid="22" grpId="0" bldLvl="0" autoUpdateAnimBg="0"/>
      <p:bldP spid="4" grpId="0" bldLvl="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168910"/>
            <a:ext cx="9951085"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懂句法，明句理：</a:t>
            </a:r>
            <a:r>
              <a:rPr lang="zh-CN" sz="2400" b="1" baseline="-25000" dirty="0">
                <a:solidFill>
                  <a:srgbClr val="002060"/>
                </a:solidFill>
                <a:latin typeface="微软雅黑" panose="020B0503020204020204" pitchFamily="34" charset="-122"/>
                <a:ea typeface="微软雅黑" panose="020B0503020204020204" pitchFamily="34" charset="-122"/>
              </a:rPr>
              <a:t>（注意 </a:t>
            </a:r>
            <a:r>
              <a:rPr lang="zh-CN" sz="2400" b="1" baseline="-25000" dirty="0">
                <a:solidFill>
                  <a:srgbClr val="C00000"/>
                </a:solidFill>
                <a:latin typeface="微软雅黑" panose="020B0503020204020204" pitchFamily="34" charset="-122"/>
                <a:ea typeface="微软雅黑" panose="020B0503020204020204" pitchFamily="34" charset="-122"/>
              </a:rPr>
              <a:t>逗号粘连错误</a:t>
            </a:r>
            <a:r>
              <a:rPr lang="zh-CN" sz="2400" b="1" baseline="-25000" dirty="0">
                <a:solidFill>
                  <a:srgbClr val="002060"/>
                </a:solidFill>
                <a:latin typeface="微软雅黑" panose="020B0503020204020204" pitchFamily="34" charset="-122"/>
                <a:ea typeface="微软雅黑" panose="020B0503020204020204" pitchFamily="34" charset="-122"/>
              </a:rPr>
              <a:t>）</a:t>
            </a:r>
            <a:endParaRPr lang="zh-CN" sz="2400" b="1" dirty="0">
              <a:solidFill>
                <a:srgbClr val="C0000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sp>
        <p:nvSpPr>
          <p:cNvPr id="8" name="Freeform 8"/>
          <p:cNvSpPr/>
          <p:nvPr/>
        </p:nvSpPr>
        <p:spPr bwMode="gray">
          <a:xfrm flipH="1">
            <a:off x="1912470" y="779851"/>
            <a:ext cx="4179650" cy="205918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ysClr val="window" lastClr="FFFFFF"/>
          </a:solidFill>
          <a:ln w="12700">
            <a:solidFill>
              <a:sysClr val="window" lastClr="FFFFFF">
                <a:lumMod val="65000"/>
              </a:sysClr>
            </a:solidFill>
            <a:miter lim="800000"/>
          </a:ln>
          <a:effectLst/>
        </p:spPr>
        <p:txBody>
          <a:bodyPr lIns="108046" tIns="72031" rIns="108046" bIns="144062" anchor="b" anchorCtr="0"/>
          <a:p>
            <a:pPr lvl="0"/>
            <a:r>
              <a:rPr lang="en-US" altLang="zh-CN" sz="2800" b="1" dirty="0">
                <a:solidFill>
                  <a:sysClr val="windowText" lastClr="000000"/>
                </a:solidFill>
                <a:latin typeface="微软雅黑" panose="020B0503020204020204" pitchFamily="34" charset="-122"/>
                <a:ea typeface="微软雅黑" panose="020B0503020204020204" pitchFamily="34" charset="-122"/>
              </a:rPr>
              <a:t>A… ./; B…</a:t>
            </a: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r>
              <a:rPr lang="zh-CN" altLang="en-US" b="1" dirty="0">
                <a:solidFill>
                  <a:srgbClr val="C00000"/>
                </a:solidFill>
                <a:latin typeface="微软雅黑" panose="020B0503020204020204" pitchFamily="34" charset="-122"/>
                <a:ea typeface="微软雅黑" panose="020B0503020204020204" pitchFamily="34" charset="-122"/>
              </a:rPr>
              <a:t>注意逗号粘连错误</a:t>
            </a:r>
            <a:endParaRPr lang="en-US" altLang="zh-CN" sz="2800" b="1"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lvl="0"/>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endParaRPr lang="zh-CN" altLang="en-US" sz="2400" dirty="0">
              <a:solidFill>
                <a:sysClr val="windowText" lastClr="000000"/>
              </a:solidFill>
              <a:latin typeface="微软雅黑" panose="020B0503020204020204" pitchFamily="34" charset="-122"/>
              <a:ea typeface="微软雅黑" panose="020B0503020204020204" pitchFamily="34" charset="-122"/>
            </a:endParaRPr>
          </a:p>
        </p:txBody>
      </p:sp>
      <p:sp>
        <p:nvSpPr>
          <p:cNvPr id="25" name="Freeform 9"/>
          <p:cNvSpPr/>
          <p:nvPr/>
        </p:nvSpPr>
        <p:spPr bwMode="gray">
          <a:xfrm>
            <a:off x="1894499" y="2912462"/>
            <a:ext cx="4179650" cy="2059185"/>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ysClr val="window" lastClr="FFFFFF"/>
          </a:solidFill>
          <a:ln w="12700">
            <a:solidFill>
              <a:sysClr val="window" lastClr="FFFFFF">
                <a:lumMod val="65000"/>
              </a:sysClr>
            </a:solidFill>
            <a:miter lim="800000"/>
          </a:ln>
          <a:effectLst/>
        </p:spPr>
        <p:txBody>
          <a:bodyPr lIns="108046" tIns="144062" rIns="108046" bIns="144062" anchor="t" anchorCtr="0"/>
          <a:p>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r>
              <a:rPr lang="en-US" altLang="zh-CN" sz="2800" b="1" dirty="0">
                <a:solidFill>
                  <a:sysClr val="windowText" lastClr="000000"/>
                </a:solidFill>
                <a:latin typeface="微软雅黑" panose="020B0503020204020204" pitchFamily="34" charset="-122"/>
                <a:ea typeface="微软雅黑" panose="020B0503020204020204" pitchFamily="34" charset="-122"/>
              </a:rPr>
              <a:t>A… , </a:t>
            </a:r>
            <a:r>
              <a:rPr lang="zh-CN" altLang="en-US" sz="2800" b="1" dirty="0">
                <a:solidFill>
                  <a:sysClr val="windowText" lastClr="000000"/>
                </a:solidFill>
                <a:latin typeface="微软雅黑" panose="020B0503020204020204" pitchFamily="34" charset="-122"/>
                <a:ea typeface="微软雅黑" panose="020B0503020204020204" pitchFamily="34" charset="-122"/>
              </a:rPr>
              <a:t>（主语一致）</a:t>
            </a:r>
            <a:r>
              <a:rPr lang="en-US" altLang="zh-CN" sz="2800" b="1" dirty="0">
                <a:solidFill>
                  <a:sysClr val="windowText" lastClr="000000"/>
                </a:solidFill>
                <a:latin typeface="微软雅黑" panose="020B0503020204020204" pitchFamily="34" charset="-122"/>
                <a:ea typeface="微软雅黑" panose="020B0503020204020204" pitchFamily="34" charset="-122"/>
              </a:rPr>
              <a:t>B</a:t>
            </a: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r>
              <a:rPr lang="zh-CN" altLang="en-US" b="1" dirty="0">
                <a:solidFill>
                  <a:srgbClr val="C00000"/>
                </a:solidFill>
                <a:latin typeface="微软雅黑" panose="020B0503020204020204" pitchFamily="34" charset="-122"/>
                <a:ea typeface="微软雅黑" panose="020B0503020204020204" pitchFamily="34" charset="-122"/>
              </a:rPr>
              <a:t>悬垂修饰语</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39" name="Freeform 10"/>
          <p:cNvSpPr/>
          <p:nvPr/>
        </p:nvSpPr>
        <p:spPr bwMode="gray">
          <a:xfrm>
            <a:off x="6216650" y="2931160"/>
            <a:ext cx="4154170" cy="2059305"/>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ysClr val="window" lastClr="FFFFFF"/>
          </a:solidFill>
          <a:ln w="12700">
            <a:solidFill>
              <a:sysClr val="window" lastClr="FFFFFF">
                <a:lumMod val="65000"/>
              </a:sysClr>
            </a:solidFill>
            <a:miter lim="800000"/>
          </a:ln>
          <a:effectLst/>
        </p:spPr>
        <p:txBody>
          <a:bodyPr lIns="108046" tIns="144062" rIns="108046" bIns="144062" anchor="t" anchorCtr="0"/>
          <a:p>
            <a:pPr lvl="0" algn="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lgn="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lgn="r"/>
            <a:r>
              <a:rPr lang="en-US" altLang="zh-CN" sz="2800" b="1" dirty="0">
                <a:solidFill>
                  <a:sysClr val="windowText" lastClr="000000"/>
                </a:solidFill>
                <a:latin typeface="微软雅黑" panose="020B0503020204020204" pitchFamily="34" charset="-122"/>
                <a:ea typeface="微软雅黑" panose="020B0503020204020204" pitchFamily="34" charset="-122"/>
              </a:rPr>
              <a:t>A… , </a:t>
            </a:r>
            <a:r>
              <a:rPr lang="zh-CN" altLang="en-US" sz="2800" b="1" dirty="0">
                <a:solidFill>
                  <a:sysClr val="windowText" lastClr="000000"/>
                </a:solidFill>
                <a:latin typeface="微软雅黑" panose="020B0503020204020204" pitchFamily="34" charset="-122"/>
                <a:ea typeface="微软雅黑" panose="020B0503020204020204" pitchFamily="34" charset="-122"/>
              </a:rPr>
              <a:t>（主语不一致）</a:t>
            </a:r>
            <a:r>
              <a:rPr lang="en-US" altLang="zh-CN" sz="2800" b="1" dirty="0">
                <a:solidFill>
                  <a:sysClr val="windowText" lastClr="000000"/>
                </a:solidFill>
                <a:latin typeface="微软雅黑" panose="020B0503020204020204" pitchFamily="34" charset="-122"/>
                <a:ea typeface="微软雅黑" panose="020B0503020204020204" pitchFamily="34" charset="-122"/>
              </a:rPr>
              <a:t>B</a:t>
            </a: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lgn="r"/>
            <a:r>
              <a:rPr lang="zh-CN" altLang="en-US" b="1" dirty="0">
                <a:solidFill>
                  <a:srgbClr val="C00000"/>
                </a:solidFill>
                <a:latin typeface="微软雅黑" panose="020B0503020204020204" pitchFamily="34" charset="-122"/>
                <a:ea typeface="微软雅黑" panose="020B0503020204020204" pitchFamily="34" charset="-122"/>
              </a:rPr>
              <a:t>独立主格</a:t>
            </a:r>
            <a:r>
              <a:rPr lang="en-US" altLang="zh-CN" b="1" dirty="0">
                <a:solidFill>
                  <a:srgbClr val="C00000"/>
                </a:solidFill>
                <a:latin typeface="微软雅黑" panose="020B0503020204020204" pitchFamily="34" charset="-122"/>
                <a:ea typeface="微软雅黑" panose="020B0503020204020204" pitchFamily="34" charset="-122"/>
              </a:rPr>
              <a:t>/with</a:t>
            </a:r>
            <a:r>
              <a:rPr lang="zh-CN" altLang="en-US" b="1" dirty="0">
                <a:solidFill>
                  <a:srgbClr val="C00000"/>
                </a:solidFill>
                <a:latin typeface="微软雅黑" panose="020B0503020204020204" pitchFamily="34" charset="-122"/>
                <a:ea typeface="微软雅黑" panose="020B0503020204020204" pitchFamily="34" charset="-122"/>
              </a:rPr>
              <a:t>复合结构</a:t>
            </a:r>
            <a:endParaRPr lang="zh-CN" altLang="en-US" sz="2800" b="1" dirty="0">
              <a:solidFill>
                <a:srgbClr val="0062AC"/>
              </a:solidFill>
              <a:latin typeface="微软雅黑" panose="020B0503020204020204" pitchFamily="34" charset="-122"/>
              <a:ea typeface="微软雅黑" panose="020B0503020204020204" pitchFamily="34" charset="-122"/>
            </a:endParaRPr>
          </a:p>
          <a:p>
            <a:pPr lvl="0" algn="r"/>
            <a:endParaRPr lang="en-US" altLang="zh-CN" sz="2400" dirty="0">
              <a:solidFill>
                <a:sysClr val="windowText" lastClr="000000"/>
              </a:solidFill>
              <a:latin typeface="微软雅黑" panose="020B0503020204020204" pitchFamily="34" charset="-122"/>
              <a:ea typeface="微软雅黑" panose="020B0503020204020204" pitchFamily="34" charset="-122"/>
            </a:endParaRPr>
          </a:p>
        </p:txBody>
      </p:sp>
      <p:sp>
        <p:nvSpPr>
          <p:cNvPr id="26" name="Freeform 8"/>
          <p:cNvSpPr/>
          <p:nvPr/>
        </p:nvSpPr>
        <p:spPr bwMode="gray">
          <a:xfrm>
            <a:off x="6191220" y="811829"/>
            <a:ext cx="4178719" cy="205918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ysClr val="window" lastClr="FFFFFF"/>
          </a:solidFill>
          <a:ln w="12700">
            <a:solidFill>
              <a:sysClr val="window" lastClr="FFFFFF">
                <a:lumMod val="65000"/>
              </a:sysClr>
            </a:solidFill>
            <a:miter lim="800000"/>
          </a:ln>
          <a:effectLst/>
        </p:spPr>
        <p:txBody>
          <a:bodyPr lIns="108046" tIns="72031" rIns="108046" bIns="144062" anchor="b" anchorCtr="0"/>
          <a:p>
            <a:pPr algn="r"/>
            <a:r>
              <a:rPr lang="en-US" altLang="zh-CN" sz="2800" b="1" dirty="0">
                <a:solidFill>
                  <a:sysClr val="windowText" lastClr="000000"/>
                </a:solidFill>
                <a:latin typeface="微软雅黑" panose="020B0503020204020204" pitchFamily="34" charset="-122"/>
                <a:ea typeface="微软雅黑" panose="020B0503020204020204" pitchFamily="34" charset="-122"/>
              </a:rPr>
              <a:t>A… , </a:t>
            </a:r>
            <a:r>
              <a:rPr lang="zh-CN" altLang="en-US" sz="2800" b="1" dirty="0">
                <a:solidFill>
                  <a:sysClr val="windowText" lastClr="000000"/>
                </a:solidFill>
                <a:latin typeface="微软雅黑" panose="020B0503020204020204" pitchFamily="34" charset="-122"/>
                <a:ea typeface="微软雅黑" panose="020B0503020204020204" pitchFamily="34" charset="-122"/>
              </a:rPr>
              <a:t>（连词）</a:t>
            </a:r>
            <a:r>
              <a:rPr lang="en-US" altLang="zh-CN" sz="2800" b="1" dirty="0">
                <a:solidFill>
                  <a:sysClr val="windowText" lastClr="000000"/>
                </a:solidFill>
                <a:latin typeface="微软雅黑" panose="020B0503020204020204" pitchFamily="34" charset="-122"/>
                <a:ea typeface="微软雅黑" panose="020B0503020204020204" pitchFamily="34" charset="-122"/>
              </a:rPr>
              <a:t>B</a:t>
            </a: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lgn="r"/>
            <a:r>
              <a:rPr lang="zh-CN" altLang="en-US" b="1" dirty="0">
                <a:solidFill>
                  <a:srgbClr val="C00000"/>
                </a:solidFill>
                <a:latin typeface="微软雅黑" panose="020B0503020204020204" pitchFamily="34" charset="-122"/>
                <a:ea typeface="微软雅黑" panose="020B0503020204020204" pitchFamily="34" charset="-122"/>
              </a:rPr>
              <a:t>逗号使用</a:t>
            </a:r>
            <a:endParaRPr lang="en-US" altLang="zh-CN" sz="2800" b="1" dirty="0">
              <a:solidFill>
                <a:srgbClr val="0062AC"/>
              </a:solidFill>
              <a:latin typeface="微软雅黑" panose="020B0503020204020204" pitchFamily="34" charset="-122"/>
              <a:ea typeface="微软雅黑" panose="020B0503020204020204" pitchFamily="34" charset="-122"/>
            </a:endParaRPr>
          </a:p>
          <a:p>
            <a:pPr lvl="0" algn="r"/>
            <a:endParaRPr lang="en-US" altLang="zh-CN" sz="2400" dirty="0">
              <a:solidFill>
                <a:sysClr val="windowText" lastClr="000000"/>
              </a:solidFill>
              <a:latin typeface="微软雅黑" panose="020B0503020204020204" pitchFamily="34" charset="-122"/>
              <a:ea typeface="微软雅黑" panose="020B0503020204020204" pitchFamily="34" charset="-122"/>
            </a:endParaRPr>
          </a:p>
          <a:p>
            <a:pPr lvl="0" algn="r"/>
            <a:endParaRPr lang="zh-CN" altLang="en-US" sz="2400" dirty="0">
              <a:solidFill>
                <a:sysClr val="windowText" lastClr="000000"/>
              </a:solidFill>
              <a:latin typeface="微软雅黑" panose="020B0503020204020204" pitchFamily="34" charset="-122"/>
              <a:ea typeface="微软雅黑" panose="020B0503020204020204" pitchFamily="34" charset="-122"/>
            </a:endParaRPr>
          </a:p>
        </p:txBody>
      </p:sp>
      <p:sp>
        <p:nvSpPr>
          <p:cNvPr id="41" name="Rectangle 19"/>
          <p:cNvSpPr>
            <a:spLocks noChangeArrowheads="1"/>
          </p:cNvSpPr>
          <p:nvPr/>
        </p:nvSpPr>
        <p:spPr bwMode="gray">
          <a:xfrm>
            <a:off x="1930710" y="4611201"/>
            <a:ext cx="4172082" cy="360446"/>
          </a:xfrm>
          <a:prstGeom prst="rect">
            <a:avLst/>
          </a:prstGeom>
          <a:solidFill>
            <a:srgbClr val="44546A">
              <a:lumMod val="75000"/>
            </a:srgbClr>
          </a:solidFill>
          <a:ln w="12700">
            <a:noFill/>
            <a:miter lim="800000"/>
          </a:ln>
          <a:effectLst/>
        </p:spPr>
        <p:txBody>
          <a:bodyPr lIns="108046" tIns="72031" rIns="108046" bIns="72031" anchor="ctr"/>
          <a:p>
            <a:pPr defTabSz="802005" eaLnBrk="0" hangingPunct="0"/>
            <a:r>
              <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Ⅲ</a:t>
            </a:r>
            <a:endPar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 name="Rectangle 19"/>
          <p:cNvSpPr>
            <a:spLocks noChangeArrowheads="1"/>
          </p:cNvSpPr>
          <p:nvPr/>
        </p:nvSpPr>
        <p:spPr bwMode="gray">
          <a:xfrm>
            <a:off x="6245424" y="4630140"/>
            <a:ext cx="4172082" cy="360446"/>
          </a:xfrm>
          <a:prstGeom prst="rect">
            <a:avLst/>
          </a:prstGeom>
          <a:solidFill>
            <a:srgbClr val="44546A">
              <a:lumMod val="75000"/>
            </a:srgbClr>
          </a:solidFill>
          <a:ln w="12700">
            <a:noFill/>
            <a:miter lim="800000"/>
          </a:ln>
          <a:effectLst/>
        </p:spPr>
        <p:txBody>
          <a:bodyPr lIns="108046" tIns="72031" rIns="108046" bIns="72031" anchor="ctr"/>
          <a:p>
            <a:pPr defTabSz="802005" eaLnBrk="0" hangingPunct="0"/>
            <a:r>
              <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Ⅳ</a:t>
            </a:r>
            <a:endPar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Rectangle 19"/>
          <p:cNvSpPr>
            <a:spLocks noChangeArrowheads="1"/>
          </p:cNvSpPr>
          <p:nvPr/>
        </p:nvSpPr>
        <p:spPr bwMode="gray">
          <a:xfrm>
            <a:off x="6197857" y="779861"/>
            <a:ext cx="4172082" cy="360446"/>
          </a:xfrm>
          <a:prstGeom prst="rect">
            <a:avLst/>
          </a:prstGeom>
          <a:solidFill>
            <a:srgbClr val="44546A">
              <a:lumMod val="75000"/>
            </a:srgbClr>
          </a:solidFill>
          <a:ln w="12700">
            <a:noFill/>
            <a:miter lim="800000"/>
          </a:ln>
          <a:effectLst/>
        </p:spPr>
        <p:txBody>
          <a:bodyPr lIns="108046" tIns="72031" rIns="108046" bIns="72031" anchor="ctr"/>
          <a:p>
            <a:pPr defTabSz="802005" eaLnBrk="0" hangingPunct="0"/>
            <a:r>
              <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Ⅱ</a:t>
            </a:r>
            <a:endParaRPr lang="zh-CN" altLang="en-US" sz="16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Rectangle 19"/>
          <p:cNvSpPr>
            <a:spLocks noChangeArrowheads="1"/>
          </p:cNvSpPr>
          <p:nvPr/>
        </p:nvSpPr>
        <p:spPr bwMode="gray">
          <a:xfrm>
            <a:off x="1894925" y="778943"/>
            <a:ext cx="4172082" cy="360446"/>
          </a:xfrm>
          <a:prstGeom prst="rect">
            <a:avLst/>
          </a:prstGeom>
          <a:solidFill>
            <a:srgbClr val="44546A">
              <a:lumMod val="75000"/>
            </a:srgbClr>
          </a:solidFill>
          <a:ln w="12700">
            <a:noFill/>
            <a:round/>
          </a:ln>
          <a:effectLst/>
        </p:spPr>
        <p:txBody>
          <a:bodyPr wrap="none" lIns="91479" tIns="45740" rIns="91479" bIns="45740" anchor="ctr"/>
          <a:p>
            <a:pPr algn="l"/>
            <a:r>
              <a:rPr lang="de-DE" sz="1600" b="1" noProof="1">
                <a:solidFill>
                  <a:sysClr val="window" lastClr="FFFFFF"/>
                </a:solidFill>
                <a:latin typeface="微软雅黑" panose="020B0503020204020204" pitchFamily="34" charset="-122"/>
                <a:ea typeface="微软雅黑" panose="020B0503020204020204" pitchFamily="34" charset="-122"/>
              </a:rPr>
              <a:t>Ⅰ</a:t>
            </a:r>
            <a:endParaRPr lang="de-DE" sz="1600" b="1" noProof="1">
              <a:solidFill>
                <a:sysClr val="window" lastClr="FFFFFF"/>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5325110" y="2276475"/>
            <a:ext cx="1852930" cy="1198880"/>
          </a:xfrm>
          <a:prstGeom prst="rect">
            <a:avLst/>
          </a:prstGeom>
          <a:noFill/>
        </p:spPr>
        <p:txBody>
          <a:bodyPr wrap="square" rtlCol="0">
            <a:spAutoFit/>
            <a:scene3d>
              <a:camera prst="orthographicFront"/>
              <a:lightRig rig="harsh" dir="t"/>
            </a:scene3d>
            <a:sp3d extrusionH="57150" prstMaterial="matte">
              <a:bevelT w="63500" h="12700" prst="angle"/>
              <a:contourClr>
                <a:sysClr val="window" lastClr="FFFFFF">
                  <a:lumMod val="65000"/>
                </a:sysClr>
              </a:contourClr>
            </a:sp3d>
          </a:bodyPr>
          <a:p>
            <a:r>
              <a:rPr lang="zh-CN" altLang="en-US" sz="3600" b="1" dirty="0">
                <a:solidFill>
                  <a:srgbClr val="002060"/>
                </a:solidFill>
                <a:latin typeface="黑体" panose="02010609060101010101" charset="-122"/>
                <a:ea typeface="黑体" panose="02010609060101010101" charset="-122"/>
              </a:rPr>
              <a:t>懂句法</a:t>
            </a:r>
            <a:endParaRPr lang="zh-CN" altLang="en-US" sz="3600" b="1" dirty="0">
              <a:solidFill>
                <a:srgbClr val="002060"/>
              </a:solidFill>
              <a:latin typeface="黑体" panose="02010609060101010101" charset="-122"/>
              <a:ea typeface="黑体" panose="02010609060101010101" charset="-122"/>
            </a:endParaRPr>
          </a:p>
          <a:p>
            <a:r>
              <a:rPr lang="zh-CN" altLang="en-US" sz="3600" b="1" dirty="0">
                <a:solidFill>
                  <a:srgbClr val="002060"/>
                </a:solidFill>
                <a:latin typeface="黑体" panose="02010609060101010101" charset="-122"/>
                <a:ea typeface="黑体" panose="02010609060101010101" charset="-122"/>
              </a:rPr>
              <a:t>明句理</a:t>
            </a:r>
            <a:endParaRPr lang="zh-CN" altLang="en-US" sz="3600" b="1" dirty="0">
              <a:solidFill>
                <a:srgbClr val="002060"/>
              </a:solidFill>
              <a:latin typeface="黑体" panose="02010609060101010101" charset="-122"/>
              <a:ea typeface="黑体" panose="02010609060101010101" charset="-122"/>
            </a:endParaRPr>
          </a:p>
        </p:txBody>
      </p:sp>
      <p:sp>
        <p:nvSpPr>
          <p:cNvPr id="30" name="文本框 29"/>
          <p:cNvSpPr txBox="1"/>
          <p:nvPr/>
        </p:nvSpPr>
        <p:spPr>
          <a:xfrm>
            <a:off x="284480" y="4991100"/>
            <a:ext cx="11718290" cy="1753235"/>
          </a:xfrm>
          <a:prstGeom prst="rect">
            <a:avLst/>
          </a:prstGeom>
          <a:noFill/>
        </p:spPr>
        <p:txBody>
          <a:bodyPr wrap="square" rtlCol="0" anchor="t">
            <a:spAutoFit/>
          </a:bodyPr>
          <a:p>
            <a:r>
              <a:rPr lang="zh-CN" altLang="en-US" b="1">
                <a:solidFill>
                  <a:srgbClr val="C00000"/>
                </a:solidFill>
              </a:rPr>
              <a:t>1) A… ./; B… </a:t>
            </a:r>
            <a:r>
              <a:rPr lang="zh-CN" altLang="en-US" b="1"/>
              <a:t>  两个句子之间句号或分号，说明两句不存在语法关系。</a:t>
            </a:r>
            <a:endParaRPr lang="zh-CN" altLang="en-US" b="1"/>
          </a:p>
          <a:p>
            <a:r>
              <a:rPr lang="zh-CN" altLang="en-US" b="1"/>
              <a:t>                         若表逻辑关系，可用过渡（however/therefore等）表示。</a:t>
            </a:r>
            <a:endParaRPr lang="zh-CN" altLang="en-US" b="1"/>
          </a:p>
          <a:p>
            <a:r>
              <a:rPr lang="zh-CN" altLang="en-US" b="1">
                <a:solidFill>
                  <a:srgbClr val="C00000"/>
                </a:solidFill>
              </a:rPr>
              <a:t>2) A… , B…   </a:t>
            </a:r>
            <a:r>
              <a:rPr lang="zh-CN" altLang="en-US" b="1"/>
              <a:t>   两个句子之间逗号，要用并列连词（and/or/but等）或从属连词（that/where/what/which等）</a:t>
            </a:r>
            <a:endParaRPr lang="zh-CN" altLang="en-US" b="1"/>
          </a:p>
          <a:p>
            <a:r>
              <a:rPr lang="zh-CN" altLang="en-US" b="1"/>
              <a:t>                          表明两句之间关系（并列句/主从复合句）。</a:t>
            </a:r>
            <a:endParaRPr lang="zh-CN" altLang="en-US" b="1"/>
          </a:p>
          <a:p>
            <a:r>
              <a:rPr lang="zh-CN" altLang="en-US" b="1">
                <a:solidFill>
                  <a:srgbClr val="C00000"/>
                </a:solidFill>
              </a:rPr>
              <a:t>3) A… , B… </a:t>
            </a:r>
            <a:r>
              <a:rPr lang="zh-CN" altLang="en-US" b="1"/>
              <a:t>     两个句子之间逗号，又无连词，说明有一个句子不符合句理，不成立。</a:t>
            </a:r>
            <a:endParaRPr lang="zh-CN" altLang="en-US" b="1"/>
          </a:p>
          <a:p>
            <a:r>
              <a:rPr lang="zh-CN" altLang="en-US" b="1"/>
              <a:t>                       要做如下调整：①如果主语一致，用非谓动词作状语；②主语不一致，用with复合结构或独立主格结构。</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strips(down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ppt_x</p:attrName>
                                        </p:attrNameLst>
                                      </p:cBhvr>
                                      <p:tavLst>
                                        <p:tav tm="0">
                                          <p:val>
                                            <p:strVal val="#ppt_x-.2"/>
                                          </p:val>
                                        </p:tav>
                                        <p:tav tm="100000">
                                          <p:val>
                                            <p:strVal val="#ppt_x"/>
                                          </p:val>
                                        </p:tav>
                                      </p:tavLst>
                                    </p:anim>
                                    <p:anim calcmode="lin" valueType="num">
                                      <p:cBhvr>
                                        <p:cTn id="34"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strips(downLeft)">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linds(horizontal)">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bldLvl="0" animBg="1"/>
      <p:bldP spid="8" grpId="1" animBg="1"/>
      <p:bldP spid="26" grpId="0" bldLvl="0" animBg="1"/>
      <p:bldP spid="26" grpId="1" animBg="1"/>
      <p:bldP spid="25" grpId="0" bldLvl="0" animBg="1"/>
      <p:bldP spid="25" grpId="1" animBg="1"/>
      <p:bldP spid="39" grpId="0" bldLvl="0" animBg="1"/>
      <p:bldP spid="39" grpId="1" animBg="1"/>
      <p:bldP spid="30" grpId="0"/>
      <p:bldP spid="3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建语块 —— 语块是快速解题的关键</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25" name="组 24"/>
          <p:cNvGrpSpPr/>
          <p:nvPr/>
        </p:nvGrpSpPr>
        <p:grpSpPr>
          <a:xfrm>
            <a:off x="82550" y="928370"/>
            <a:ext cx="10205720" cy="4139565"/>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pic>
        <p:nvPicPr>
          <p:cNvPr id="5" name="图片 4"/>
          <p:cNvPicPr>
            <a:picLocks noChangeAspect="1"/>
          </p:cNvPicPr>
          <p:nvPr/>
        </p:nvPicPr>
        <p:blipFill>
          <a:blip r:embed="rId3"/>
          <a:stretch>
            <a:fillRect/>
          </a:stretch>
        </p:blipFill>
        <p:spPr>
          <a:xfrm>
            <a:off x="847090" y="1014730"/>
            <a:ext cx="9241155" cy="3966210"/>
          </a:xfrm>
          <a:prstGeom prst="rect">
            <a:avLst/>
          </a:prstGeom>
        </p:spPr>
      </p:pic>
      <p:pic>
        <p:nvPicPr>
          <p:cNvPr id="35" name="图片 34"/>
          <p:cNvPicPr>
            <a:picLocks noChangeAspect="1"/>
          </p:cNvPicPr>
          <p:nvPr/>
        </p:nvPicPr>
        <p:blipFill>
          <a:blip r:embed="rId4">
            <a:clrChange>
              <a:clrFrom>
                <a:srgbClr val="FFFFFF">
                  <a:alpha val="100000"/>
                </a:srgbClr>
              </a:clrFrom>
              <a:clrTo>
                <a:srgbClr val="FFFFFF">
                  <a:alpha val="100000"/>
                  <a:alpha val="0"/>
                </a:srgbClr>
              </a:clrTo>
            </a:clrChange>
          </a:blip>
          <a:srcRect l="23429" t="7679" r="24438" b="15358"/>
          <a:stretch>
            <a:fillRect/>
          </a:stretch>
        </p:blipFill>
        <p:spPr>
          <a:xfrm>
            <a:off x="8731250" y="2425065"/>
            <a:ext cx="4098925" cy="4531360"/>
          </a:xfrm>
          <a:prstGeom prst="rect">
            <a:avLst/>
          </a:prstGeom>
        </p:spPr>
      </p:pic>
      <p:sp>
        <p:nvSpPr>
          <p:cNvPr id="11" name="TextBox 3"/>
          <p:cNvSpPr txBox="1"/>
          <p:nvPr/>
        </p:nvSpPr>
        <p:spPr>
          <a:xfrm>
            <a:off x="5861685" y="5618480"/>
            <a:ext cx="4097020" cy="460375"/>
          </a:xfrm>
          <a:prstGeom prst="rect">
            <a:avLst/>
          </a:prstGeom>
          <a:noFill/>
        </p:spPr>
        <p:txBody>
          <a:bodyPr wrap="square" rtlCol="0">
            <a:spAutoFit/>
          </a:bodyPr>
          <a:p>
            <a:pPr algn="r"/>
            <a:r>
              <a:rPr lang="zh-CN" sz="2400" b="1" dirty="0">
                <a:solidFill>
                  <a:srgbClr val="002060"/>
                </a:solidFill>
                <a:latin typeface="微软雅黑" panose="020B0503020204020204" pitchFamily="34" charset="-122"/>
                <a:ea typeface="微软雅黑" panose="020B0503020204020204" pitchFamily="34" charset="-122"/>
              </a:rPr>
              <a:t>以2021年6月浙江卷为例</a:t>
            </a:r>
            <a:endParaRPr lang="zh-CN" sz="2400" b="1" dirty="0">
              <a:solidFill>
                <a:srgbClr val="002060"/>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heckerboard(across)">
                                      <p:cBhvr>
                                        <p:cTn id="17" dur="500"/>
                                        <p:tgtEl>
                                          <p:spTgt spid="35"/>
                                        </p:tgtEl>
                                      </p:cBhvr>
                                    </p:animEffect>
                                  </p:childTnLst>
                                </p:cTn>
                              </p:par>
                            </p:childTnLst>
                          </p:cTn>
                        </p:par>
                        <p:par>
                          <p:cTn id="18" fill="hold">
                            <p:stCondLst>
                              <p:cond delay="500"/>
                            </p:stCondLst>
                            <p:childTnLst>
                              <p:par>
                                <p:cTn id="19" presetID="12" presetClass="entr" presetSubtype="8"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建语块 —— 语块是快速解题的关键</a:t>
            </a:r>
            <a:r>
              <a:rPr lang="zh-CN" sz="2400" b="1" baseline="-25000" dirty="0">
                <a:solidFill>
                  <a:srgbClr val="002060"/>
                </a:solidFill>
                <a:latin typeface="微软雅黑" panose="020B0503020204020204" pitchFamily="34" charset="-122"/>
                <a:ea typeface="微软雅黑" panose="020B0503020204020204" pitchFamily="34" charset="-122"/>
              </a:rPr>
              <a:t>（以2021年6月浙江卷为例）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4799330"/>
            <a:ext cx="11708130" cy="188595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570112" y="491883"/>
              <a:ext cx="5941184" cy="726545"/>
              <a:chOff x="10570112" y="491883"/>
              <a:chExt cx="5941184" cy="726545"/>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0570112" y="564989"/>
                <a:ext cx="5941184" cy="6534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323455" y="4914900"/>
            <a:ext cx="3736975"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a:t>
            </a:r>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存在于固定搭配的短语框架中</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918845" y="1151890"/>
            <a:ext cx="10832465" cy="3562985"/>
          </a:xfrm>
          <a:prstGeom prst="rect">
            <a:avLst/>
          </a:prstGeom>
        </p:spPr>
      </p:pic>
      <p:sp>
        <p:nvSpPr>
          <p:cNvPr id="12" name="矩形 11"/>
          <p:cNvSpPr/>
          <p:nvPr/>
        </p:nvSpPr>
        <p:spPr>
          <a:xfrm flipH="1">
            <a:off x="284480" y="5339080"/>
            <a:ext cx="1152715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57. </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chemeClr val="tx1"/>
                </a:solidFill>
                <a:latin typeface="微软雅黑" panose="020B0503020204020204" pitchFamily="34" charset="-122"/>
                <a:cs typeface="Times New Roman" panose="02020603050405020304" pitchFamily="18" charset="0"/>
              </a:rPr>
              <a:t>本题考查语块</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sz="1600" b="1" kern="100" dirty="0">
                <a:latin typeface="微软雅黑" panose="020B0503020204020204" pitchFamily="34" charset="-122"/>
                <a:cs typeface="Times New Roman" panose="02020603050405020304" pitchFamily="18" charset="0"/>
                <a:sym typeface="+mn-ea"/>
              </a:rPr>
              <a:t>在…上花费</a:t>
            </a:r>
            <a:r>
              <a:rPr lang="en-US" altLang="zh-CN" sz="1600" b="1" kern="100" dirty="0">
                <a:latin typeface="微软雅黑" panose="020B0503020204020204" pitchFamily="34" charset="-122"/>
                <a:cs typeface="Times New Roman" panose="02020603050405020304" pitchFamily="18" charset="0"/>
                <a:sym typeface="+mn-ea"/>
              </a:rPr>
              <a:t>/</a:t>
            </a:r>
            <a:r>
              <a:rPr lang="zh-CN" altLang="en-US" sz="1600" b="1" kern="100" dirty="0">
                <a:latin typeface="微软雅黑" panose="020B0503020204020204" pitchFamily="34" charset="-122"/>
                <a:cs typeface="Times New Roman" panose="02020603050405020304" pitchFamily="18" charset="0"/>
                <a:sym typeface="+mn-ea"/>
              </a:rPr>
              <a:t>索价</a:t>
            </a:r>
            <a:r>
              <a:rPr lang="en-US" altLang="zh-CN" sz="1600" b="1" kern="100" dirty="0">
                <a:latin typeface="微软雅黑" panose="020B0503020204020204" pitchFamily="34" charset="-122"/>
                <a:cs typeface="Times New Roman" panose="02020603050405020304" pitchFamily="18" charset="0"/>
                <a:sym typeface="+mn-ea"/>
              </a:rPr>
              <a:t>/</a:t>
            </a:r>
            <a:r>
              <a:rPr lang="zh-CN" altLang="en-US" sz="1600" b="1" kern="100" dirty="0">
                <a:latin typeface="微软雅黑" panose="020B0503020204020204" pitchFamily="34" charset="-122"/>
                <a:cs typeface="Times New Roman" panose="02020603050405020304" pitchFamily="18" charset="0"/>
                <a:sym typeface="+mn-ea"/>
              </a:rPr>
              <a:t>出价</a:t>
            </a:r>
            <a:r>
              <a:rPr lang="en-US" altLang="zh-CN" sz="1600" b="1" kern="100" dirty="0">
                <a:latin typeface="微软雅黑" panose="020B0503020204020204" pitchFamily="34" charset="-122"/>
                <a:cs typeface="Times New Roman" panose="02020603050405020304" pitchFamily="18" charset="0"/>
                <a:sym typeface="+mn-ea"/>
              </a:rPr>
              <a:t>...</a:t>
            </a:r>
            <a:r>
              <a:rPr lang="zh-CN" sz="1600" b="1" kern="100" dirty="0">
                <a:latin typeface="微软雅黑" panose="020B0503020204020204" pitchFamily="34" charset="-122"/>
                <a:cs typeface="Times New Roman" panose="02020603050405020304" pitchFamily="18" charset="0"/>
                <a:sym typeface="+mn-ea"/>
              </a:rPr>
              <a:t>金钱</a:t>
            </a:r>
            <a:r>
              <a:rPr lang="en-US" altLang="zh-CN" sz="1600" b="1" kern="100" dirty="0">
                <a:latin typeface="微软雅黑" panose="020B0503020204020204" pitchFamily="34" charset="-122"/>
                <a:cs typeface="Times New Roman" panose="02020603050405020304" pitchFamily="18" charset="0"/>
                <a:sym typeface="+mn-ea"/>
              </a:rPr>
              <a:t>”</a:t>
            </a:r>
            <a:r>
              <a:rPr lang="zh-CN" altLang="en-US" sz="1600" b="1" kern="100" dirty="0">
                <a:latin typeface="微软雅黑" panose="020B0503020204020204" pitchFamily="34" charset="-122"/>
                <a:cs typeface="Times New Roman" panose="02020603050405020304" pitchFamily="18" charset="0"/>
                <a:sym typeface="+mn-ea"/>
              </a:rPr>
              <a:t>的不同表达，</a:t>
            </a:r>
            <a:r>
              <a:rPr lang="en-US" altLang="zh-CN" sz="1600" b="1" kern="100" dirty="0">
                <a:latin typeface="微软雅黑" panose="020B0503020204020204" pitchFamily="34" charset="-122"/>
                <a:cs typeface="Times New Roman" panose="02020603050405020304" pitchFamily="18" charset="0"/>
                <a:sym typeface="+mn-ea"/>
              </a:rPr>
              <a:t>buy sth for money; </a:t>
            </a:r>
            <a:r>
              <a:rPr sz="1600" b="1" kern="100" dirty="0">
                <a:solidFill>
                  <a:schemeClr val="tx1"/>
                </a:solidFill>
                <a:latin typeface="微软雅黑" panose="020B0503020204020204" pitchFamily="34" charset="-122"/>
                <a:cs typeface="Times New Roman" panose="02020603050405020304" pitchFamily="18" charset="0"/>
              </a:rPr>
              <a:t> sth. cost sb.  money</a:t>
            </a:r>
            <a:r>
              <a:rPr lang="zh-CN" sz="1600" b="1" kern="100" dirty="0">
                <a:solidFill>
                  <a:schemeClr val="tx1"/>
                </a:solidFill>
                <a:latin typeface="微软雅黑" panose="020B0503020204020204" pitchFamily="34" charset="-122"/>
                <a:cs typeface="Times New Roman" panose="02020603050405020304" pitchFamily="18" charset="0"/>
              </a:rPr>
              <a:t>；spend </a:t>
            </a:r>
            <a:r>
              <a:rPr lang="en-US" altLang="zh-CN" sz="1600" b="1" kern="100" dirty="0">
                <a:solidFill>
                  <a:schemeClr val="tx1"/>
                </a:solidFill>
                <a:latin typeface="微软雅黑" panose="020B0503020204020204" pitchFamily="34" charset="-122"/>
                <a:cs typeface="Times New Roman" panose="02020603050405020304" pitchFamily="18" charset="0"/>
              </a:rPr>
              <a:t>money</a:t>
            </a:r>
            <a:r>
              <a:rPr lang="zh-CN" sz="1600" b="1" kern="100" dirty="0">
                <a:solidFill>
                  <a:schemeClr val="tx1"/>
                </a:solidFill>
                <a:latin typeface="微软雅黑" panose="020B0503020204020204" pitchFamily="34" charset="-122"/>
                <a:cs typeface="Times New Roman" panose="02020603050405020304" pitchFamily="18" charset="0"/>
              </a:rPr>
              <a:t> on sth</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sz="1600" b="1" kern="100" dirty="0">
                <a:solidFill>
                  <a:schemeClr val="tx1"/>
                </a:solidFill>
                <a:latin typeface="微软雅黑" panose="020B0503020204020204" pitchFamily="34" charset="-122"/>
                <a:cs typeface="Times New Roman" panose="02020603050405020304" pitchFamily="18" charset="0"/>
              </a:rPr>
              <a:t>  pay</a:t>
            </a:r>
            <a:r>
              <a:rPr lang="en-US" altLang="zh-CN" sz="1600" b="1" kern="100" dirty="0">
                <a:solidFill>
                  <a:schemeClr val="tx1"/>
                </a:solidFill>
                <a:latin typeface="微软雅黑" panose="020B0503020204020204" pitchFamily="34" charset="-122"/>
                <a:cs typeface="Times New Roman" panose="02020603050405020304" pitchFamily="18" charset="0"/>
              </a:rPr>
              <a:t>/charge/offer</a:t>
            </a:r>
            <a:r>
              <a:rPr lang="zh-CN" sz="1600" b="1" kern="100" dirty="0">
                <a:solidFill>
                  <a:schemeClr val="tx1"/>
                </a:solidFill>
                <a:latin typeface="微软雅黑" panose="020B0503020204020204" pitchFamily="34" charset="-122"/>
                <a:cs typeface="Times New Roman" panose="02020603050405020304" pitchFamily="18" charset="0"/>
              </a:rPr>
              <a:t> （sb.） money  for sth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
        <p:nvSpPr>
          <p:cNvPr id="18" name="圆角矩形 17"/>
          <p:cNvSpPr/>
          <p:nvPr/>
        </p:nvSpPr>
        <p:spPr>
          <a:xfrm>
            <a:off x="5610860" y="1844040"/>
            <a:ext cx="301244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7" name="矩形 6"/>
          <p:cNvSpPr/>
          <p:nvPr/>
        </p:nvSpPr>
        <p:spPr>
          <a:xfrm flipH="1">
            <a:off x="300355" y="5978525"/>
            <a:ext cx="11527155"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58. </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婚礼</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的习惯表达“marriage / wedding (ceremony)”</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
        <p:nvSpPr>
          <p:cNvPr id="8" name="圆角矩形 7"/>
          <p:cNvSpPr/>
          <p:nvPr/>
        </p:nvSpPr>
        <p:spPr>
          <a:xfrm>
            <a:off x="4159885" y="2099310"/>
            <a:ext cx="2974340" cy="25527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pic>
        <p:nvPicPr>
          <p:cNvPr id="9" name="图片 8" descr="2e314b92be673445bc29adb7cd34b466"/>
          <p:cNvPicPr>
            <a:picLocks noChangeAspect="1"/>
          </p:cNvPicPr>
          <p:nvPr>
            <p:custDataLst>
              <p:tags r:id="rId4"/>
            </p:custDataLst>
          </p:nvPr>
        </p:nvPicPr>
        <p:blipFill>
          <a:blip r:embed="rId5"/>
          <a:srcRect l="11730" t="39585" r="1131"/>
          <a:stretch>
            <a:fillRect/>
          </a:stretch>
        </p:blipFill>
        <p:spPr>
          <a:xfrm>
            <a:off x="10118090" y="0"/>
            <a:ext cx="2073910" cy="839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amond(in)">
                                      <p:cBhvr>
                                        <p:cTn id="15" dur="2000"/>
                                        <p:tgtEl>
                                          <p:spTgt spid="1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2000"/>
                                        <p:tgtEl>
                                          <p:spTgt spid="8"/>
                                        </p:tgtEl>
                                      </p:cBhvr>
                                    </p:animEffect>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8" grpId="0" bldLvl="0" animBg="1"/>
      <p:bldP spid="18" grpId="1" animBg="1"/>
      <p:bldP spid="8" grpId="0" bldLvl="0" animBg="1"/>
      <p:bldP spid="8" grpId="1" animBg="1"/>
      <p:bldP spid="12" grpId="0"/>
      <p:bldP spid="12"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_两首“成功”.wav">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312210" y="928078"/>
            <a:ext cx="812588" cy="731330"/>
          </a:xfrm>
          <a:prstGeom prst="rect">
            <a:avLst/>
          </a:prstGeom>
        </p:spPr>
      </p:pic>
      <p:pic>
        <p:nvPicPr>
          <p:cNvPr id="6" name="PA_图片 5"/>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0750" y="895"/>
            <a:ext cx="1883689" cy="9416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PA_图片 6"/>
          <p:cNvPicPr>
            <a:picLocks noChangeAspect="1"/>
          </p:cNvPicPr>
          <p:nvPr>
            <p:custDataLst>
              <p:tags r:id="rId8"/>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58136" y="894"/>
            <a:ext cx="3420454" cy="4097784"/>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PA_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22860" t="23467" r="64545" b="56491"/>
          <a:stretch>
            <a:fillRect/>
          </a:stretch>
        </p:blipFill>
        <p:spPr>
          <a:xfrm>
            <a:off x="7108653" y="127433"/>
            <a:ext cx="1830934" cy="1832092"/>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3" name="PA_图片 12"/>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rcRect l="19079" t="34136" r="75228" b="56812"/>
          <a:stretch>
            <a:fillRect/>
          </a:stretch>
        </p:blipFill>
        <p:spPr>
          <a:xfrm>
            <a:off x="6559074" y="1102732"/>
            <a:ext cx="827488" cy="827488"/>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PA_矩形 13"/>
          <p:cNvSpPr/>
          <p:nvPr>
            <p:custDataLst>
              <p:tags r:id="rId12"/>
            </p:custDataLst>
          </p:nvPr>
        </p:nvSpPr>
        <p:spPr>
          <a:xfrm rot="2685974">
            <a:off x="11306810" y="3401060"/>
            <a:ext cx="118364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PA_矩形 14"/>
          <p:cNvSpPr/>
          <p:nvPr>
            <p:custDataLst>
              <p:tags r:id="rId13"/>
            </p:custDataLst>
          </p:nvPr>
        </p:nvSpPr>
        <p:spPr>
          <a:xfrm rot="2685974">
            <a:off x="8720291" y="3232031"/>
            <a:ext cx="438590" cy="4385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PA_矩形 15"/>
          <p:cNvSpPr/>
          <p:nvPr>
            <p:custDataLst>
              <p:tags r:id="rId14"/>
            </p:custDataLst>
          </p:nvPr>
        </p:nvSpPr>
        <p:spPr>
          <a:xfrm rot="2657183">
            <a:off x="7182847" y="1789165"/>
            <a:ext cx="641862" cy="5420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PA_矩形 16"/>
          <p:cNvSpPr/>
          <p:nvPr>
            <p:custDataLst>
              <p:tags r:id="rId15"/>
            </p:custDataLst>
          </p:nvPr>
        </p:nvSpPr>
        <p:spPr>
          <a:xfrm rot="2685974">
            <a:off x="6047024" y="1340595"/>
            <a:ext cx="340847" cy="3408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PA_矩形 17"/>
          <p:cNvSpPr/>
          <p:nvPr>
            <p:custDataLst>
              <p:tags r:id="rId16"/>
            </p:custDataLst>
          </p:nvPr>
        </p:nvSpPr>
        <p:spPr>
          <a:xfrm rot="2685974">
            <a:off x="6017996" y="739168"/>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PA_矩形 18"/>
          <p:cNvSpPr/>
          <p:nvPr>
            <p:custDataLst>
              <p:tags r:id="rId17"/>
            </p:custDataLst>
          </p:nvPr>
        </p:nvSpPr>
        <p:spPr>
          <a:xfrm rot="2685974">
            <a:off x="12264022" y="3630903"/>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PA_矩形 21"/>
          <p:cNvSpPr/>
          <p:nvPr>
            <p:custDataLst>
              <p:tags r:id="rId18"/>
            </p:custDataLst>
          </p:nvPr>
        </p:nvSpPr>
        <p:spPr>
          <a:xfrm rot="2685974">
            <a:off x="6561001" y="3320775"/>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PA_任意多边形 22"/>
          <p:cNvSpPr/>
          <p:nvPr>
            <p:custDataLst>
              <p:tags r:id="rId19"/>
            </p:custDataLst>
          </p:nvPr>
        </p:nvSpPr>
        <p:spPr>
          <a:xfrm rot="2680233">
            <a:off x="6742262" y="4871860"/>
            <a:ext cx="7189341" cy="6330688"/>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PA_直接连接符 23"/>
          <p:cNvCxnSpPr/>
          <p:nvPr>
            <p:custDataLst>
              <p:tags r:id="rId20"/>
            </p:custDataLst>
          </p:nvPr>
        </p:nvCxnSpPr>
        <p:spPr>
          <a:xfrm>
            <a:off x="10000462" y="3597100"/>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21"/>
            </p:custDataLst>
          </p:nvPr>
        </p:nvCxnSpPr>
        <p:spPr>
          <a:xfrm flipH="1">
            <a:off x="5930045" y="3637307"/>
            <a:ext cx="4072256" cy="409017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PA_直接连接符 25"/>
          <p:cNvCxnSpPr/>
          <p:nvPr>
            <p:custDataLst>
              <p:tags r:id="rId22"/>
            </p:custDataLst>
          </p:nvPr>
        </p:nvCxnSpPr>
        <p:spPr>
          <a:xfrm>
            <a:off x="5047880" y="7737943"/>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23"/>
            </p:custDataLst>
          </p:nvPr>
        </p:nvSpPr>
        <p:spPr>
          <a:xfrm>
            <a:off x="172085" y="2582545"/>
            <a:ext cx="8152765" cy="1086485"/>
          </a:xfrm>
          <a:prstGeom prst="rect">
            <a:avLst/>
          </a:prstGeom>
          <a:noFill/>
        </p:spPr>
        <p:txBody>
          <a:bodyPr wrap="square" rtlCol="0">
            <a:spAutoFit/>
          </a:bodyPr>
          <a:lstStyle/>
          <a:p>
            <a:pPr fontAlgn="auto">
              <a:lnSpc>
                <a:spcPts val="7760"/>
              </a:lnSpc>
            </a:pPr>
            <a:r>
              <a:rPr sz="4800" b="1" smtClean="0">
                <a:solidFill>
                  <a:srgbClr val="1557AE"/>
                </a:solidFill>
                <a:latin typeface="微软雅黑" panose="020B0503020204020204" pitchFamily="34" charset="-122"/>
                <a:ea typeface="微软雅黑" panose="020B0503020204020204" pitchFamily="34" charset="-122"/>
              </a:rPr>
              <a:t>明词性 • 建语块 • 析句子</a:t>
            </a:r>
            <a:endParaRPr sz="4800" b="1" smtClean="0">
              <a:solidFill>
                <a:srgbClr val="1557AE"/>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515976" y="5749482"/>
            <a:ext cx="4094480" cy="521970"/>
          </a:xfrm>
          <a:prstGeom prst="rect">
            <a:avLst/>
          </a:prstGeom>
          <a:noFill/>
        </p:spPr>
        <p:txBody>
          <a:bodyPr wrap="none" rtlCol="0">
            <a:spAutoFit/>
            <a:scene3d>
              <a:camera prst="orthographicFront"/>
              <a:lightRig rig="threePt" dir="t"/>
            </a:scene3d>
            <a:sp3d contourW="12700"/>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smtClean="0">
                <a:solidFill>
                  <a:srgbClr val="1557AE"/>
                </a:solidFill>
                <a:latin typeface="微软雅黑" panose="020B0503020204020204" pitchFamily="34" charset="-122"/>
                <a:ea typeface="微软雅黑" panose="020B0503020204020204" pitchFamily="34" charset="-122"/>
              </a:rPr>
              <a:t>浙江省常山一中：吴俊峰</a:t>
            </a:r>
            <a:endParaRPr kumimoji="0" lang="zh-CN" altLang="en-US" sz="2800" b="1" i="0" u="none" strike="noStrike" kern="1200" cap="none" spc="0" normalizeH="0" baseline="0" noProof="0" dirty="0" smtClean="0">
              <a:ln>
                <a:noFill/>
              </a:ln>
              <a:solidFill>
                <a:srgbClr val="1557AE"/>
              </a:solidFill>
              <a:effectLst/>
              <a:uLnTx/>
              <a:uFillTx/>
              <a:latin typeface="微软雅黑" panose="020B0503020204020204" pitchFamily="34" charset="-122"/>
              <a:ea typeface="微软雅黑" panose="020B0503020204020204" pitchFamily="34" charset="-122"/>
              <a:cs typeface="+mn-ea"/>
            </a:endParaRPr>
          </a:p>
        </p:txBody>
      </p:sp>
      <p:sp>
        <p:nvSpPr>
          <p:cNvPr id="3" name="文本框 2"/>
          <p:cNvSpPr txBox="1"/>
          <p:nvPr/>
        </p:nvSpPr>
        <p:spPr>
          <a:xfrm>
            <a:off x="354330" y="704850"/>
            <a:ext cx="6469380" cy="460375"/>
          </a:xfrm>
          <a:prstGeom prst="rect">
            <a:avLst/>
          </a:prstGeom>
          <a:noFill/>
        </p:spPr>
        <p:txBody>
          <a:bodyPr wrap="none" rtlCol="0" anchor="t">
            <a:spAutoFit/>
          </a:bodyPr>
          <a:p>
            <a:pPr algn="l"/>
            <a:r>
              <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备战</a:t>
            </a:r>
            <a:r>
              <a:rPr lang="en-US" altLang="zh-CN"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年高考</a:t>
            </a:r>
            <a:r>
              <a:rPr lang="en-US" altLang="zh-CN"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语法填空真题分析与突破</a:t>
            </a:r>
            <a:endPar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nvPicPr>
        <p:blipFill>
          <a:blip r:embed="rId24"/>
          <a:stretch>
            <a:fillRect/>
          </a:stretch>
        </p:blipFill>
        <p:spPr>
          <a:xfrm rot="2700000">
            <a:off x="7579995" y="1043940"/>
            <a:ext cx="4914265" cy="3465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00" fill="hold"/>
                                        <p:tgtEl>
                                          <p:spTgt spid="15"/>
                                        </p:tgtEl>
                                        <p:attrNameLst>
                                          <p:attrName>ppt_w</p:attrName>
                                        </p:attrNameLst>
                                      </p:cBhvr>
                                      <p:tavLst>
                                        <p:tav tm="0">
                                          <p:val>
                                            <p:fltVal val="0"/>
                                          </p:val>
                                        </p:tav>
                                        <p:tav tm="100000">
                                          <p:val>
                                            <p:strVal val="#ppt_w"/>
                                          </p:val>
                                        </p:tav>
                                      </p:tavLst>
                                    </p:anim>
                                    <p:anim calcmode="lin" valueType="num">
                                      <p:cBhvr>
                                        <p:cTn id="38" dur="1200" fill="hold"/>
                                        <p:tgtEl>
                                          <p:spTgt spid="15"/>
                                        </p:tgtEl>
                                        <p:attrNameLst>
                                          <p:attrName>ppt_h</p:attrName>
                                        </p:attrNameLst>
                                      </p:cBhvr>
                                      <p:tavLst>
                                        <p:tav tm="0">
                                          <p:val>
                                            <p:fltVal val="0"/>
                                          </p:val>
                                        </p:tav>
                                        <p:tav tm="100000">
                                          <p:val>
                                            <p:strVal val="#ppt_h"/>
                                          </p:val>
                                        </p:tav>
                                      </p:tavLst>
                                    </p:anim>
                                    <p:anim calcmode="lin" valueType="num">
                                      <p:cBhvr>
                                        <p:cTn id="39" dur="1200" fill="hold"/>
                                        <p:tgtEl>
                                          <p:spTgt spid="15"/>
                                        </p:tgtEl>
                                        <p:attrNameLst>
                                          <p:attrName>style.rotation</p:attrName>
                                        </p:attrNameLst>
                                      </p:cBhvr>
                                      <p:tavLst>
                                        <p:tav tm="0">
                                          <p:val>
                                            <p:fltVal val="90"/>
                                          </p:val>
                                        </p:tav>
                                        <p:tav tm="100000">
                                          <p:val>
                                            <p:fltVal val="0"/>
                                          </p:val>
                                        </p:tav>
                                      </p:tavLst>
                                    </p:anim>
                                    <p:animEffect transition="in" filter="fade">
                                      <p:cBhvr>
                                        <p:cTn id="40" dur="1200"/>
                                        <p:tgtEl>
                                          <p:spTgt spid="15"/>
                                        </p:tgtEl>
                                      </p:cBhvr>
                                    </p:animEffect>
                                  </p:childTnLst>
                                </p:cTn>
                              </p:par>
                              <p:par>
                                <p:cTn id="41" presetID="31" presetClass="entr" presetSubtype="0" fill="hold" grpId="0" nodeType="withEffect">
                                  <p:stCondLst>
                                    <p:cond delay="3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7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6" presetClass="entr" presetSubtype="16"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circle(in)">
                                      <p:cBhvr>
                                        <p:cTn id="67" dur="2000"/>
                                        <p:tgtEl>
                                          <p:spTgt spid="9"/>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1000" fill="hold"/>
                                        <p:tgtEl>
                                          <p:spTgt spid="22"/>
                                        </p:tgtEl>
                                        <p:attrNameLst>
                                          <p:attrName>ppt_w</p:attrName>
                                        </p:attrNameLst>
                                      </p:cBhvr>
                                      <p:tavLst>
                                        <p:tav tm="0">
                                          <p:val>
                                            <p:fltVal val="0"/>
                                          </p:val>
                                        </p:tav>
                                        <p:tav tm="100000">
                                          <p:val>
                                            <p:strVal val="#ppt_w"/>
                                          </p:val>
                                        </p:tav>
                                      </p:tavLst>
                                    </p:anim>
                                    <p:anim calcmode="lin" valueType="num">
                                      <p:cBhvr>
                                        <p:cTn id="71" dur="1000" fill="hold"/>
                                        <p:tgtEl>
                                          <p:spTgt spid="22"/>
                                        </p:tgtEl>
                                        <p:attrNameLst>
                                          <p:attrName>ppt_h</p:attrName>
                                        </p:attrNameLst>
                                      </p:cBhvr>
                                      <p:tavLst>
                                        <p:tav tm="0">
                                          <p:val>
                                            <p:fltVal val="0"/>
                                          </p:val>
                                        </p:tav>
                                        <p:tav tm="100000">
                                          <p:val>
                                            <p:strVal val="#ppt_h"/>
                                          </p:val>
                                        </p:tav>
                                      </p:tavLst>
                                    </p:anim>
                                    <p:anim calcmode="lin" valueType="num">
                                      <p:cBhvr>
                                        <p:cTn id="72" dur="1000" fill="hold"/>
                                        <p:tgtEl>
                                          <p:spTgt spid="22"/>
                                        </p:tgtEl>
                                        <p:attrNameLst>
                                          <p:attrName>style.rotation</p:attrName>
                                        </p:attrNameLst>
                                      </p:cBhvr>
                                      <p:tavLst>
                                        <p:tav tm="0">
                                          <p:val>
                                            <p:fltVal val="90"/>
                                          </p:val>
                                        </p:tav>
                                        <p:tav tm="100000">
                                          <p:val>
                                            <p:fltVal val="0"/>
                                          </p:val>
                                        </p:tav>
                                      </p:tavLst>
                                    </p:anim>
                                    <p:animEffect transition="in" filter="fade">
                                      <p:cBhvr>
                                        <p:cTn id="73" dur="1000"/>
                                        <p:tgtEl>
                                          <p:spTgt spid="22"/>
                                        </p:tgtEl>
                                      </p:cBhvr>
                                    </p:animEffect>
                                  </p:childTnLst>
                                </p:cTn>
                              </p:par>
                            </p:childTnLst>
                          </p:cTn>
                        </p:par>
                        <p:par>
                          <p:cTn id="74" fill="hold">
                            <p:stCondLst>
                              <p:cond delay="1000"/>
                            </p:stCondLst>
                            <p:childTnLst>
                              <p:par>
                                <p:cTn id="75" presetID="42"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anim calcmode="lin" valueType="num">
                                      <p:cBhvr>
                                        <p:cTn id="88" dur="1000" fill="hold"/>
                                        <p:tgtEl>
                                          <p:spTgt spid="24"/>
                                        </p:tgtEl>
                                        <p:attrNameLst>
                                          <p:attrName>ppt_x</p:attrName>
                                        </p:attrNameLst>
                                      </p:cBhvr>
                                      <p:tavLst>
                                        <p:tav tm="0">
                                          <p:val>
                                            <p:strVal val="#ppt_x"/>
                                          </p:val>
                                        </p:tav>
                                        <p:tav tm="100000">
                                          <p:val>
                                            <p:strVal val="#ppt_x"/>
                                          </p:val>
                                        </p:tav>
                                      </p:tavLst>
                                    </p:anim>
                                    <p:anim calcmode="lin" valueType="num">
                                      <p:cBhvr>
                                        <p:cTn id="89" dur="1000" fill="hold"/>
                                        <p:tgtEl>
                                          <p:spTgt spid="24"/>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41" presetClass="entr" presetSubtype="0" fill="hold" grpId="0" nodeType="afterEffect">
                                  <p:stCondLst>
                                    <p:cond delay="0"/>
                                  </p:stCondLst>
                                  <p:iterate type="lt">
                                    <p:tmPct val="10000"/>
                                  </p:iterate>
                                  <p:childTnLst>
                                    <p:set>
                                      <p:cBhvr>
                                        <p:cTn id="92" dur="1" fill="hold">
                                          <p:stCondLst>
                                            <p:cond delay="0"/>
                                          </p:stCondLst>
                                        </p:cTn>
                                        <p:tgtEl>
                                          <p:spTgt spid="28"/>
                                        </p:tgtEl>
                                        <p:attrNameLst>
                                          <p:attrName>style.visibility</p:attrName>
                                        </p:attrNameLst>
                                      </p:cBhvr>
                                      <p:to>
                                        <p:strVal val="visible"/>
                                      </p:to>
                                    </p:set>
                                    <p:anim calcmode="lin" valueType="num">
                                      <p:cBhvr>
                                        <p:cTn id="93"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4" dur="500" fill="hold"/>
                                        <p:tgtEl>
                                          <p:spTgt spid="28"/>
                                        </p:tgtEl>
                                        <p:attrNameLst>
                                          <p:attrName>ppt_y</p:attrName>
                                        </p:attrNameLst>
                                      </p:cBhvr>
                                      <p:tavLst>
                                        <p:tav tm="0">
                                          <p:val>
                                            <p:strVal val="#ppt_y"/>
                                          </p:val>
                                        </p:tav>
                                        <p:tav tm="100000">
                                          <p:val>
                                            <p:strVal val="#ppt_y"/>
                                          </p:val>
                                        </p:tav>
                                      </p:tavLst>
                                    </p:anim>
                                    <p:anim calcmode="lin" valueType="num">
                                      <p:cBhvr>
                                        <p:cTn id="95"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6"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7" dur="500" tmFilter="0,0; .5, 1; 1, 1"/>
                                        <p:tgtEl>
                                          <p:spTgt spid="28"/>
                                        </p:tgtEl>
                                      </p:cBhvr>
                                    </p:animEffect>
                                  </p:childTnLst>
                                </p:cTn>
                              </p:par>
                            </p:childTnLst>
                          </p:cTn>
                        </p:par>
                        <p:par>
                          <p:cTn id="98" fill="hold">
                            <p:stCondLst>
                              <p:cond delay="4199"/>
                            </p:stCondLst>
                            <p:childTnLst>
                              <p:par>
                                <p:cTn id="99" presetID="10" presetClass="entr" presetSubtype="0"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repeatCount="indefinite"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14" grpId="0" bldLvl="0" animBg="1"/>
      <p:bldP spid="15" grpId="0" bldLvl="0" animBg="1"/>
      <p:bldP spid="16" grpId="0" bldLvl="0" animBg="1"/>
      <p:bldP spid="17" grpId="0" bldLvl="0" animBg="1"/>
      <p:bldP spid="18" grpId="0" bldLvl="0" animBg="1"/>
      <p:bldP spid="19" grpId="0" bldLvl="0" animBg="1"/>
      <p:bldP spid="22" grpId="0" bldLvl="0" animBg="1"/>
      <p:bldP spid="23" grpId="0" bldLvl="0" animBg="1"/>
      <p:bldP spid="2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sym typeface="+mn-ea"/>
              </a:rPr>
              <a:t>建语块 —— 语块是快速解题的关键</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（以2021年6月浙江卷为例）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4799330"/>
            <a:ext cx="11708130" cy="188595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808690" y="491883"/>
              <a:ext cx="5702605" cy="726545"/>
              <a:chOff x="10808690" y="491883"/>
              <a:chExt cx="5702605" cy="726545"/>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0808690" y="564989"/>
                <a:ext cx="5702605" cy="6534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395845" y="4914900"/>
            <a:ext cx="3860800" cy="368300"/>
          </a:xfrm>
          <a:prstGeom prst="rect">
            <a:avLst/>
          </a:prstGeom>
          <a:noFill/>
        </p:spPr>
        <p:txBody>
          <a:bodyPr wrap="non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a:t>
            </a:r>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是语法、语义和语境的深度融合</a:t>
            </a:r>
            <a:endPar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918845" y="1151890"/>
            <a:ext cx="10832465" cy="3562985"/>
          </a:xfrm>
          <a:prstGeom prst="rect">
            <a:avLst/>
          </a:prstGeom>
        </p:spPr>
      </p:pic>
      <p:sp>
        <p:nvSpPr>
          <p:cNvPr id="12" name="矩形 11"/>
          <p:cNvSpPr/>
          <p:nvPr/>
        </p:nvSpPr>
        <p:spPr>
          <a:xfrm flipH="1">
            <a:off x="224155" y="5278755"/>
            <a:ext cx="11527155" cy="1322070"/>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61. </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en-US" altLang="zh-CN" sz="1600" b="1" kern="100" dirty="0">
                <a:solidFill>
                  <a:srgbClr val="002060"/>
                </a:solidFill>
                <a:latin typeface="微软雅黑" panose="020B0503020204020204" pitchFamily="34" charset="-122"/>
                <a:cs typeface="Times New Roman" panose="02020603050405020304" pitchFamily="18" charset="0"/>
              </a:rPr>
              <a:t>   a reflection of </a:t>
            </a:r>
            <a:r>
              <a:rPr lang="en-US" altLang="zh-CN" sz="1600" b="1" u="sng" kern="100" dirty="0">
                <a:solidFill>
                  <a:srgbClr val="002060"/>
                </a:solidFill>
                <a:latin typeface="微软雅黑" panose="020B0503020204020204" pitchFamily="34" charset="-122"/>
                <a:cs typeface="Times New Roman" panose="02020603050405020304" pitchFamily="18" charset="0"/>
              </a:rPr>
              <a:t>herself</a:t>
            </a:r>
            <a:r>
              <a:rPr lang="en-US" altLang="zh-CN" sz="1600" b="1" kern="100" dirty="0">
                <a:solidFill>
                  <a:srgbClr val="002060"/>
                </a:solidFill>
                <a:latin typeface="微软雅黑" panose="020B0503020204020204" pitchFamily="34" charset="-122"/>
                <a:cs typeface="Times New Roman" panose="02020603050405020304" pitchFamily="18" charset="0"/>
              </a:rPr>
              <a:t>  (she)</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sz="1600" b="1" kern="100" dirty="0">
                <a:latin typeface="微软雅黑" panose="020B0503020204020204" pitchFamily="34" charset="-122"/>
                <a:cs typeface="Times New Roman" panose="02020603050405020304" pitchFamily="18" charset="0"/>
              </a:rPr>
              <a:t>反身代词是一种表示反射或强调的代词。</a:t>
            </a:r>
            <a:r>
              <a:rPr sz="1600" b="1" kern="100" dirty="0">
                <a:solidFill>
                  <a:schemeClr val="tx1"/>
                </a:solidFill>
                <a:latin typeface="微软雅黑" panose="020B0503020204020204" pitchFamily="34" charset="-122"/>
                <a:cs typeface="Times New Roman" panose="02020603050405020304" pitchFamily="18" charset="0"/>
              </a:rPr>
              <a:t>通常有以下四种用法：</a:t>
            </a:r>
            <a:endParaRPr sz="1600" b="1" kern="100" dirty="0">
              <a:solidFill>
                <a:schemeClr val="tx1"/>
              </a:solidFill>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sz="1600" b="1" kern="100" dirty="0">
                <a:solidFill>
                  <a:schemeClr val="tx1"/>
                </a:solidFill>
                <a:latin typeface="微软雅黑" panose="020B0503020204020204" pitchFamily="34" charset="-122"/>
                <a:cs typeface="Times New Roman" panose="02020603050405020304" pitchFamily="18" charset="0"/>
              </a:rPr>
              <a:t>①、用作主语同位语，放在主语后或句末，但不能直接用作主语。例：I went to the cinema myself. </a:t>
            </a:r>
            <a:endParaRPr sz="1600" b="1" kern="100" dirty="0">
              <a:solidFill>
                <a:schemeClr val="tx1"/>
              </a:solidFill>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sz="1600" b="1" kern="100" dirty="0">
                <a:latin typeface="微软雅黑" panose="020B0503020204020204" pitchFamily="34" charset="-122"/>
                <a:cs typeface="Times New Roman" panose="02020603050405020304" pitchFamily="18" charset="0"/>
                <a:sym typeface="+mn-ea"/>
              </a:rPr>
              <a:t>②</a:t>
            </a:r>
            <a:r>
              <a:rPr sz="1600" b="1" kern="100" dirty="0">
                <a:solidFill>
                  <a:schemeClr val="tx1"/>
                </a:solidFill>
                <a:latin typeface="微软雅黑" panose="020B0503020204020204" pitchFamily="34" charset="-122"/>
                <a:cs typeface="Times New Roman" panose="02020603050405020304" pitchFamily="18" charset="0"/>
              </a:rPr>
              <a:t>、用作宾语同位语，放在宾语后面。例：You can go and ask John himself. </a:t>
            </a:r>
            <a:endParaRPr sz="1600" b="1" kern="100" dirty="0">
              <a:solidFill>
                <a:schemeClr val="tx1"/>
              </a:solidFill>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sz="1600" b="1" kern="100" dirty="0">
                <a:latin typeface="微软雅黑" panose="020B0503020204020204" pitchFamily="34" charset="-122"/>
                <a:cs typeface="Times New Roman" panose="02020603050405020304" pitchFamily="18" charset="0"/>
                <a:sym typeface="+mn-ea"/>
              </a:rPr>
              <a:t>③</a:t>
            </a:r>
            <a:r>
              <a:rPr sz="1600" b="1" kern="100" dirty="0">
                <a:solidFill>
                  <a:schemeClr val="tx1"/>
                </a:solidFill>
                <a:latin typeface="微软雅黑" panose="020B0503020204020204" pitchFamily="34" charset="-122"/>
                <a:cs typeface="Times New Roman" panose="02020603050405020304" pitchFamily="18" charset="0"/>
              </a:rPr>
              <a:t>、用作介词的宾语，放在介词后面。例：by oneself 全靠自己；say to oneself 自言自语</a:t>
            </a:r>
            <a:endParaRPr sz="1600" b="1" kern="100" dirty="0">
              <a:solidFill>
                <a:schemeClr val="tx1"/>
              </a:solidFill>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sz="1600" b="1" kern="100" dirty="0">
                <a:latin typeface="微软雅黑" panose="020B0503020204020204" pitchFamily="34" charset="-122"/>
                <a:cs typeface="Times New Roman" panose="02020603050405020304" pitchFamily="18" charset="0"/>
                <a:sym typeface="+mn-ea"/>
              </a:rPr>
              <a:t>④</a:t>
            </a:r>
            <a:r>
              <a:rPr sz="1600" b="1" kern="100" dirty="0">
                <a:solidFill>
                  <a:schemeClr val="tx1"/>
                </a:solidFill>
                <a:latin typeface="微软雅黑" panose="020B0503020204020204" pitchFamily="34" charset="-122"/>
                <a:cs typeface="Times New Roman" panose="02020603050405020304" pitchFamily="18" charset="0"/>
              </a:rPr>
              <a:t>、用作动词的宾语，放在动词后面。例：enjoy oneself 玩得高兴，help oneself (to) 随便用…，teach oneself 自学</a:t>
            </a:r>
            <a:endParaRPr sz="1600" b="1" kern="100" dirty="0">
              <a:solidFill>
                <a:schemeClr val="tx1"/>
              </a:solidFill>
              <a:latin typeface="微软雅黑" panose="020B0503020204020204" pitchFamily="34" charset="-122"/>
              <a:cs typeface="Times New Roman" panose="02020603050405020304" pitchFamily="18" charset="0"/>
            </a:endParaRPr>
          </a:p>
        </p:txBody>
      </p:sp>
      <p:sp>
        <p:nvSpPr>
          <p:cNvPr id="8" name="圆角矩形 7"/>
          <p:cNvSpPr/>
          <p:nvPr/>
        </p:nvSpPr>
        <p:spPr>
          <a:xfrm>
            <a:off x="3871595" y="2794000"/>
            <a:ext cx="2762250" cy="25527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pic>
        <p:nvPicPr>
          <p:cNvPr id="7" name="图片 6" descr="2e314b92be673445bc29adb7cd34b466"/>
          <p:cNvPicPr>
            <a:picLocks noChangeAspect="1"/>
          </p:cNvPicPr>
          <p:nvPr>
            <p:custDataLst>
              <p:tags r:id="rId4"/>
            </p:custDataLst>
          </p:nvPr>
        </p:nvPicPr>
        <p:blipFill>
          <a:blip r:embed="rId5"/>
          <a:srcRect l="11730" t="39585" r="1131"/>
          <a:stretch>
            <a:fillRect/>
          </a:stretch>
        </p:blipFill>
        <p:spPr>
          <a:xfrm>
            <a:off x="10118090" y="0"/>
            <a:ext cx="2073910" cy="839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bldLvl="0" animBg="1"/>
      <p:bldP spid="8"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建语块 —— 语块是快速解题的关键</a:t>
            </a:r>
            <a:r>
              <a:rPr lang="zh-CN" sz="2400" b="1" baseline="-25000" dirty="0">
                <a:solidFill>
                  <a:srgbClr val="002060"/>
                </a:solidFill>
                <a:latin typeface="微软雅黑" panose="020B0503020204020204" pitchFamily="34" charset="-122"/>
                <a:ea typeface="微软雅黑" panose="020B0503020204020204" pitchFamily="34" charset="-122"/>
              </a:rPr>
              <a:t>（以2021年6月浙江卷为例）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41935" y="4587875"/>
            <a:ext cx="11708130" cy="216598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896806" y="491883"/>
              <a:ext cx="5614489" cy="726545"/>
              <a:chOff x="10896806" y="491883"/>
              <a:chExt cx="5614489" cy="726545"/>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0896806" y="564989"/>
                <a:ext cx="5614489" cy="6534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621270" y="4718685"/>
            <a:ext cx="3888105"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a:t>
            </a:r>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存在于惯常使用的句子框架中</a:t>
            </a:r>
            <a:endPar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918845" y="1151890"/>
            <a:ext cx="10832465" cy="3562985"/>
          </a:xfrm>
          <a:prstGeom prst="rect">
            <a:avLst/>
          </a:prstGeom>
        </p:spPr>
      </p:pic>
      <p:sp>
        <p:nvSpPr>
          <p:cNvPr id="18" name="圆角矩形 17"/>
          <p:cNvSpPr/>
          <p:nvPr/>
        </p:nvSpPr>
        <p:spPr>
          <a:xfrm>
            <a:off x="5034280" y="3224530"/>
            <a:ext cx="342900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9" name="矩形 8"/>
          <p:cNvSpPr/>
          <p:nvPr/>
        </p:nvSpPr>
        <p:spPr>
          <a:xfrm flipH="1">
            <a:off x="320040" y="5067300"/>
            <a:ext cx="11584940" cy="1568450"/>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59. 64. </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sym typeface="+mn-ea"/>
              </a:rPr>
              <a:t>语意和</a:t>
            </a:r>
            <a:r>
              <a:rPr lang="zh-CN" sz="1600" b="1" kern="100" dirty="0">
                <a:latin typeface="微软雅黑" panose="020B0503020204020204" pitchFamily="34" charset="-122"/>
                <a:cs typeface="Times New Roman" panose="02020603050405020304" pitchFamily="18" charset="0"/>
                <a:sym typeface="+mn-ea"/>
              </a:rPr>
              <a:t>句</a:t>
            </a:r>
            <a:r>
              <a:rPr sz="1600" b="1" kern="100" dirty="0">
                <a:latin typeface="微软雅黑" panose="020B0503020204020204" pitchFamily="34" charset="-122"/>
                <a:cs typeface="Times New Roman" panose="02020603050405020304" pitchFamily="18" charset="0"/>
                <a:sym typeface="+mn-ea"/>
              </a:rPr>
              <a:t>式的连</a:t>
            </a:r>
            <a:r>
              <a:rPr lang="zh-CN" sz="1600" b="1" kern="100" dirty="0">
                <a:latin typeface="微软雅黑" panose="020B0503020204020204" pitchFamily="34" charset="-122"/>
                <a:cs typeface="Times New Roman" panose="02020603050405020304" pitchFamily="18" charset="0"/>
                <a:sym typeface="+mn-ea"/>
              </a:rPr>
              <a:t>贯，要求读懂句意，连接上下文（填入无提示词），如：</a:t>
            </a:r>
            <a:r>
              <a:rPr sz="1600" b="1" kern="100" dirty="0">
                <a:latin typeface="微软雅黑" panose="020B0503020204020204" pitchFamily="34" charset="-122"/>
                <a:cs typeface="Times New Roman" panose="02020603050405020304" pitchFamily="18" charset="0"/>
                <a:sym typeface="+mn-ea"/>
              </a:rPr>
              <a:t>so/such…that…;</a:t>
            </a:r>
            <a:r>
              <a:rPr lang="en-US" sz="1600" b="1" kern="100" dirty="0">
                <a:latin typeface="微软雅黑" panose="020B0503020204020204" pitchFamily="34" charset="-122"/>
                <a:cs typeface="Times New Roman" panose="02020603050405020304" pitchFamily="18" charset="0"/>
                <a:sym typeface="+mn-ea"/>
              </a:rPr>
              <a:t> fr</a:t>
            </a:r>
            <a:r>
              <a:rPr sz="1600" b="1" kern="100" dirty="0">
                <a:latin typeface="微软雅黑" panose="020B0503020204020204" pitchFamily="34" charset="-122"/>
                <a:cs typeface="Times New Roman" panose="02020603050405020304" pitchFamily="18" charset="0"/>
                <a:sym typeface="+mn-ea"/>
              </a:rPr>
              <a:t>om…to…,</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prefer…</a:t>
            </a:r>
            <a:r>
              <a:rPr sz="1600" b="1" u="sng" kern="100" dirty="0">
                <a:latin typeface="微软雅黑" panose="020B0503020204020204" pitchFamily="34" charset="-122"/>
                <a:cs typeface="Times New Roman" panose="02020603050405020304" pitchFamily="18" charset="0"/>
                <a:sym typeface="+mn-ea"/>
              </a:rPr>
              <a:t>to</a:t>
            </a:r>
            <a:r>
              <a:rPr sz="1600" b="1" kern="100" dirty="0">
                <a:latin typeface="微软雅黑" panose="020B0503020204020204" pitchFamily="34" charset="-122"/>
                <a:cs typeface="Times New Roman" panose="02020603050405020304" pitchFamily="18" charset="0"/>
                <a:sym typeface="+mn-ea"/>
              </a:rPr>
              <a:t>.</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either…or…; neither…nor…</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both…and...</a:t>
            </a:r>
            <a:r>
              <a:rPr lang="en-US" sz="1600" b="1" kern="100" dirty="0">
                <a:latin typeface="微软雅黑" panose="020B0503020204020204" pitchFamily="34" charset="-122"/>
                <a:cs typeface="Times New Roman" panose="02020603050405020304" pitchFamily="18" charset="0"/>
                <a:sym typeface="+mn-ea"/>
              </a:rPr>
              <a:t>; I</a:t>
            </a:r>
            <a:r>
              <a:rPr sz="1600" b="1" kern="100" dirty="0">
                <a:latin typeface="微软雅黑" panose="020B0503020204020204" pitchFamily="34" charset="-122"/>
                <a:cs typeface="Times New Roman" panose="02020603050405020304" pitchFamily="18" charset="0"/>
                <a:sym typeface="+mn-ea"/>
              </a:rPr>
              <a:t>t is</a:t>
            </a:r>
            <a:r>
              <a:rPr lang="en-US" sz="1600" b="1" kern="100" dirty="0">
                <a:latin typeface="微软雅黑" panose="020B0503020204020204" pitchFamily="34" charset="-122"/>
                <a:cs typeface="Times New Roman" panose="02020603050405020304" pitchFamily="18" charset="0"/>
                <a:sym typeface="+mn-ea"/>
              </a:rPr>
              <a:t>/</a:t>
            </a:r>
            <a:r>
              <a:rPr sz="1600" b="1" kern="100" dirty="0">
                <a:latin typeface="微软雅黑" panose="020B0503020204020204" pitchFamily="34" charset="-122"/>
                <a:cs typeface="Times New Roman" panose="02020603050405020304" pitchFamily="18" charset="0"/>
                <a:sym typeface="+mn-ea"/>
              </a:rPr>
              <a:t>was…</a:t>
            </a:r>
            <a:r>
              <a:rPr sz="1600" b="1" u="sng" kern="100" dirty="0">
                <a:latin typeface="微软雅黑" panose="020B0503020204020204" pitchFamily="34" charset="-122"/>
                <a:cs typeface="Times New Roman" panose="02020603050405020304" pitchFamily="18" charset="0"/>
                <a:sym typeface="+mn-ea"/>
              </a:rPr>
              <a:t>that</a:t>
            </a:r>
            <a:r>
              <a:rPr lang="en-US" sz="1600" b="1" kern="100" dirty="0">
                <a:latin typeface="微软雅黑" panose="020B0503020204020204" pitchFamily="34" charset="-122"/>
                <a:cs typeface="Times New Roman" panose="02020603050405020304" pitchFamily="18" charset="0"/>
                <a:sym typeface="+mn-ea"/>
              </a:rPr>
              <a:t>...(</a:t>
            </a:r>
            <a:r>
              <a:rPr lang="zh-CN" sz="1600" b="1" kern="100" dirty="0">
                <a:latin typeface="微软雅黑" panose="020B0503020204020204" pitchFamily="34" charset="-122"/>
                <a:cs typeface="Times New Roman" panose="02020603050405020304" pitchFamily="18" charset="0"/>
                <a:sym typeface="+mn-ea"/>
              </a:rPr>
              <a:t>强</a:t>
            </a:r>
            <a:r>
              <a:rPr sz="1600" b="1" kern="100" dirty="0">
                <a:latin typeface="微软雅黑" panose="020B0503020204020204" pitchFamily="34" charset="-122"/>
                <a:cs typeface="Times New Roman" panose="02020603050405020304" pitchFamily="18" charset="0"/>
                <a:sym typeface="+mn-ea"/>
              </a:rPr>
              <a:t>调</a:t>
            </a:r>
            <a:r>
              <a:rPr lang="zh-CN" sz="1600" b="1" kern="100" dirty="0">
                <a:latin typeface="微软雅黑" panose="020B0503020204020204" pitchFamily="34" charset="-122"/>
                <a:cs typeface="Times New Roman" panose="02020603050405020304" pitchFamily="18" charset="0"/>
                <a:sym typeface="+mn-ea"/>
              </a:rPr>
              <a:t>句</a:t>
            </a:r>
            <a:r>
              <a:rPr sz="1600" b="1" kern="100" dirty="0">
                <a:latin typeface="微软雅黑" panose="020B0503020204020204" pitchFamily="34" charset="-122"/>
                <a:cs typeface="Times New Roman" panose="02020603050405020304" pitchFamily="18" charset="0"/>
                <a:sym typeface="+mn-ea"/>
              </a:rPr>
              <a:t>型</a:t>
            </a:r>
            <a:r>
              <a:rPr lang="en-US" sz="1600" b="1" kern="100" dirty="0">
                <a:latin typeface="微软雅黑" panose="020B0503020204020204" pitchFamily="34" charset="-122"/>
                <a:cs typeface="Times New Roman" panose="02020603050405020304" pitchFamily="18" charset="0"/>
                <a:sym typeface="+mn-ea"/>
              </a:rPr>
              <a:t>)</a:t>
            </a:r>
            <a:r>
              <a:rPr lang="zh-CN" sz="1600" b="1" kern="100" dirty="0">
                <a:latin typeface="微软雅黑" panose="020B0503020204020204" pitchFamily="34" charset="-122"/>
                <a:cs typeface="Times New Roman" panose="02020603050405020304" pitchFamily="18" charset="0"/>
                <a:sym typeface="+mn-ea"/>
              </a:rPr>
              <a:t>；</a:t>
            </a:r>
            <a:r>
              <a:rPr sz="1600" b="1" kern="100" dirty="0">
                <a:latin typeface="微软雅黑" panose="020B0503020204020204" pitchFamily="34" charset="-122"/>
                <a:cs typeface="Times New Roman" panose="02020603050405020304" pitchFamily="18" charset="0"/>
                <a:sym typeface="+mn-ea"/>
              </a:rPr>
              <a:t>n</a:t>
            </a:r>
            <a:r>
              <a:rPr lang="en-US" sz="1600" b="1" kern="100" dirty="0">
                <a:latin typeface="微软雅黑" panose="020B0503020204020204" pitchFamily="34" charset="-122"/>
                <a:cs typeface="Times New Roman" panose="02020603050405020304" pitchFamily="18" charset="0"/>
                <a:sym typeface="+mn-ea"/>
              </a:rPr>
              <a:t>o</a:t>
            </a:r>
            <a:r>
              <a:rPr sz="1600" b="1" kern="100" dirty="0">
                <a:latin typeface="微软雅黑" panose="020B0503020204020204" pitchFamily="34" charset="-122"/>
                <a:cs typeface="Times New Roman" panose="02020603050405020304" pitchFamily="18" charset="0"/>
                <a:sym typeface="+mn-ea"/>
              </a:rPr>
              <a:t>t </a:t>
            </a:r>
            <a:r>
              <a:rPr lang="en-US" sz="1600" b="1" kern="100" dirty="0">
                <a:latin typeface="微软雅黑" panose="020B0503020204020204" pitchFamily="34" charset="-122"/>
                <a:cs typeface="Times New Roman" panose="02020603050405020304" pitchFamily="18" charset="0"/>
                <a:sym typeface="+mn-ea"/>
              </a:rPr>
              <a:t>o</a:t>
            </a:r>
            <a:r>
              <a:rPr sz="1600" b="1" kern="100" dirty="0">
                <a:latin typeface="微软雅黑" panose="020B0503020204020204" pitchFamily="34" charset="-122"/>
                <a:cs typeface="Times New Roman" panose="02020603050405020304" pitchFamily="18" charset="0"/>
                <a:sym typeface="+mn-ea"/>
              </a:rPr>
              <a:t>nl</a:t>
            </a:r>
            <a:r>
              <a:rPr lang="en-US" sz="1600" b="1" kern="100" dirty="0">
                <a:latin typeface="微软雅黑" panose="020B0503020204020204" pitchFamily="34" charset="-122"/>
                <a:cs typeface="Times New Roman" panose="02020603050405020304" pitchFamily="18" charset="0"/>
                <a:sym typeface="+mn-ea"/>
              </a:rPr>
              <a:t>y</a:t>
            </a:r>
            <a:r>
              <a:rPr sz="1600" b="1" kern="100" dirty="0">
                <a:latin typeface="微软雅黑" panose="020B0503020204020204" pitchFamily="34" charset="-122"/>
                <a:cs typeface="Times New Roman" panose="02020603050405020304" pitchFamily="18" charset="0"/>
                <a:sym typeface="+mn-ea"/>
              </a:rPr>
              <a:t>… </a:t>
            </a:r>
            <a:r>
              <a:rPr sz="1600" b="1" u="sng" kern="100" dirty="0">
                <a:latin typeface="微软雅黑" panose="020B0503020204020204" pitchFamily="34" charset="-122"/>
                <a:cs typeface="Times New Roman" panose="02020603050405020304" pitchFamily="18" charset="0"/>
                <a:sym typeface="+mn-ea"/>
              </a:rPr>
              <a:t>but</a:t>
            </a:r>
            <a:r>
              <a:rPr sz="1600" b="1" kern="100" dirty="0">
                <a:latin typeface="微软雅黑" panose="020B0503020204020204" pitchFamily="34" charset="-122"/>
                <a:cs typeface="Times New Roman" panose="02020603050405020304" pitchFamily="18" charset="0"/>
                <a:sym typeface="+mn-ea"/>
              </a:rPr>
              <a:t>…</a:t>
            </a:r>
            <a:r>
              <a:rPr lang="en-US" sz="1600" b="1" kern="100" dirty="0">
                <a:latin typeface="微软雅黑" panose="020B0503020204020204" pitchFamily="34" charset="-122"/>
                <a:cs typeface="Times New Roman" panose="02020603050405020304" pitchFamily="18" charset="0"/>
                <a:sym typeface="+mn-ea"/>
              </a:rPr>
              <a:t>;  not…</a:t>
            </a:r>
            <a:r>
              <a:rPr lang="en-US" sz="1600" b="1" u="sng" kern="100" dirty="0">
                <a:latin typeface="微软雅黑" panose="020B0503020204020204" pitchFamily="34" charset="-122"/>
                <a:cs typeface="Times New Roman" panose="02020603050405020304" pitchFamily="18" charset="0"/>
                <a:sym typeface="+mn-ea"/>
              </a:rPr>
              <a:t>but</a:t>
            </a:r>
            <a:r>
              <a:rPr lang="en-US" sz="1600" b="1" kern="100" dirty="0">
                <a:latin typeface="微软雅黑" panose="020B0503020204020204" pitchFamily="34" charset="-122"/>
                <a:cs typeface="Times New Roman" panose="02020603050405020304" pitchFamily="18" charset="0"/>
                <a:sym typeface="+mn-ea"/>
              </a:rPr>
              <a:t>...; w</a:t>
            </a:r>
            <a:r>
              <a:rPr sz="1600" b="1" kern="100" dirty="0">
                <a:latin typeface="微软雅黑" panose="020B0503020204020204" pitchFamily="34" charset="-122"/>
                <a:cs typeface="Times New Roman" panose="02020603050405020304" pitchFamily="18" charset="0"/>
                <a:sym typeface="+mn-ea"/>
              </a:rPr>
              <a:t>ould rather</a:t>
            </a:r>
            <a:r>
              <a:rPr lang="en-US" sz="1600" b="1" kern="100" dirty="0">
                <a:latin typeface="微软雅黑" panose="020B0503020204020204" pitchFamily="34" charset="-122"/>
                <a:cs typeface="Times New Roman" panose="02020603050405020304" pitchFamily="18" charset="0"/>
                <a:sym typeface="+mn-ea"/>
              </a:rPr>
              <a:t>...</a:t>
            </a:r>
            <a:r>
              <a:rPr lang="en-US" sz="1600" b="1" u="sng" kern="100" dirty="0">
                <a:latin typeface="微软雅黑" panose="020B0503020204020204" pitchFamily="34" charset="-122"/>
                <a:cs typeface="Times New Roman" panose="02020603050405020304" pitchFamily="18" charset="0"/>
                <a:sym typeface="+mn-ea"/>
              </a:rPr>
              <a:t>than</a:t>
            </a:r>
            <a:r>
              <a:rPr lang="en-US" sz="1600" b="1" kern="100" dirty="0">
                <a:latin typeface="微软雅黑" panose="020B0503020204020204" pitchFamily="34" charset="-122"/>
                <a:cs typeface="Times New Roman" panose="02020603050405020304" pitchFamily="18" charset="0"/>
                <a:sym typeface="+mn-ea"/>
              </a:rPr>
              <a:t>...; prefer...</a:t>
            </a:r>
            <a:r>
              <a:rPr lang="en-US" sz="1600" b="1" u="sng" kern="100" dirty="0">
                <a:latin typeface="微软雅黑" panose="020B0503020204020204" pitchFamily="34" charset="-122"/>
                <a:cs typeface="Times New Roman" panose="02020603050405020304" pitchFamily="18" charset="0"/>
                <a:sym typeface="+mn-ea"/>
              </a:rPr>
              <a:t>to</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比较级…</a:t>
            </a:r>
            <a:r>
              <a:rPr sz="1600" b="1" u="sng" kern="100" dirty="0">
                <a:latin typeface="微软雅黑" panose="020B0503020204020204" pitchFamily="34" charset="-122"/>
                <a:cs typeface="Times New Roman" panose="02020603050405020304" pitchFamily="18" charset="0"/>
                <a:sym typeface="+mn-ea"/>
              </a:rPr>
              <a:t>than</a:t>
            </a:r>
            <a:r>
              <a:rPr sz="1600" b="1" kern="100" dirty="0">
                <a:latin typeface="微软雅黑" panose="020B0503020204020204" pitchFamily="34" charset="-122"/>
                <a:cs typeface="Times New Roman" panose="02020603050405020304" pitchFamily="18" charset="0"/>
                <a:sym typeface="+mn-ea"/>
              </a:rPr>
              <a:t>.….</a:t>
            </a:r>
            <a:r>
              <a:rPr lang="en-US" sz="1600" b="1" kern="100" dirty="0">
                <a:latin typeface="微软雅黑" panose="020B0503020204020204" pitchFamily="34" charset="-122"/>
                <a:cs typeface="Times New Roman" panose="02020603050405020304" pitchFamily="18" charset="0"/>
                <a:sym typeface="+mn-ea"/>
              </a:rPr>
              <a:t>;</a:t>
            </a:r>
            <a:r>
              <a:rPr sz="1600" b="1" kern="100" dirty="0">
                <a:latin typeface="微软雅黑" panose="020B0503020204020204" pitchFamily="34" charset="-122"/>
                <a:cs typeface="Times New Roman" panose="02020603050405020304" pitchFamily="18" charset="0"/>
                <a:sym typeface="+mn-ea"/>
              </a:rPr>
              <a:t> </a:t>
            </a:r>
            <a:r>
              <a:rPr lang="en-US" sz="1600" b="1" kern="100" dirty="0">
                <a:latin typeface="微软雅黑" panose="020B0503020204020204" pitchFamily="34" charset="-122"/>
                <a:cs typeface="Times New Roman" panose="02020603050405020304" pitchFamily="18" charset="0"/>
                <a:sym typeface="+mn-ea"/>
              </a:rPr>
              <a:t>one...</a:t>
            </a:r>
            <a:r>
              <a:rPr lang="en-US" sz="1600" b="1" u="sng" kern="100" dirty="0">
                <a:latin typeface="微软雅黑" panose="020B0503020204020204" pitchFamily="34" charset="-122"/>
                <a:cs typeface="Times New Roman" panose="02020603050405020304" pitchFamily="18" charset="0"/>
                <a:sym typeface="+mn-ea"/>
              </a:rPr>
              <a:t>the</a:t>
            </a:r>
            <a:r>
              <a:rPr lang="en-US" sz="1600" b="1" kern="100" dirty="0">
                <a:latin typeface="微软雅黑" panose="020B0503020204020204" pitchFamily="34" charset="-122"/>
                <a:cs typeface="Times New Roman" panose="02020603050405020304" pitchFamily="18" charset="0"/>
                <a:sym typeface="+mn-ea"/>
              </a:rPr>
              <a:t> other...; s</a:t>
            </a:r>
            <a:r>
              <a:rPr sz="1600" b="1" kern="100" dirty="0">
                <a:latin typeface="微软雅黑" panose="020B0503020204020204" pitchFamily="34" charset="-122"/>
                <a:cs typeface="Times New Roman" panose="02020603050405020304" pitchFamily="18" charset="0"/>
                <a:sym typeface="+mn-ea"/>
              </a:rPr>
              <a:t>ome</a:t>
            </a:r>
            <a:r>
              <a:rPr lang="en-US" sz="1600" b="1" kern="100" dirty="0">
                <a:latin typeface="微软雅黑" panose="020B0503020204020204" pitchFamily="34" charset="-122"/>
                <a:cs typeface="Times New Roman" panose="02020603050405020304" pitchFamily="18" charset="0"/>
                <a:sym typeface="+mn-ea"/>
              </a:rPr>
              <a:t>...</a:t>
            </a:r>
            <a:r>
              <a:rPr sz="1600" b="1" u="sng" kern="100" dirty="0">
                <a:latin typeface="微软雅黑" panose="020B0503020204020204" pitchFamily="34" charset="-122"/>
                <a:cs typeface="Times New Roman" panose="02020603050405020304" pitchFamily="18" charset="0"/>
                <a:sym typeface="+mn-ea"/>
              </a:rPr>
              <a:t>ot</a:t>
            </a:r>
            <a:r>
              <a:rPr lang="en-US" sz="1600" b="1" u="sng" kern="100" dirty="0">
                <a:latin typeface="微软雅黑" panose="020B0503020204020204" pitchFamily="34" charset="-122"/>
                <a:cs typeface="Times New Roman" panose="02020603050405020304" pitchFamily="18" charset="0"/>
                <a:sym typeface="+mn-ea"/>
              </a:rPr>
              <a:t>h</a:t>
            </a:r>
            <a:r>
              <a:rPr sz="1600" b="1" u="sng" kern="100" dirty="0">
                <a:latin typeface="微软雅黑" panose="020B0503020204020204" pitchFamily="34" charset="-122"/>
                <a:cs typeface="Times New Roman" panose="02020603050405020304" pitchFamily="18" charset="0"/>
                <a:sym typeface="+mn-ea"/>
              </a:rPr>
              <a:t>ers</a:t>
            </a:r>
            <a:r>
              <a:rPr sz="1600" b="1" kern="100" dirty="0">
                <a:latin typeface="微软雅黑" panose="020B0503020204020204" pitchFamily="34" charset="-122"/>
                <a:cs typeface="Times New Roman" panose="02020603050405020304" pitchFamily="18" charset="0"/>
                <a:sym typeface="+mn-ea"/>
              </a:rPr>
              <a:t>…</a:t>
            </a:r>
            <a:endParaRPr sz="1600" b="1" kern="100" dirty="0">
              <a:latin typeface="微软雅黑" panose="020B0503020204020204" pitchFamily="34" charset="-122"/>
              <a:cs typeface="Times New Roman" panose="02020603050405020304" pitchFamily="18" charset="0"/>
              <a:sym typeface="+mn-ea"/>
            </a:endParaRPr>
          </a:p>
          <a:p>
            <a:pPr marL="285750" indent="-285750" algn="l">
              <a:buFont typeface="Arial" panose="020B0604020202020204" pitchFamily="34" charset="0"/>
              <a:buChar char="•"/>
            </a:pPr>
            <a:r>
              <a:rPr lang="zh-CN" sz="1600" b="1" kern="100" dirty="0">
                <a:latin typeface="微软雅黑" panose="020B0503020204020204" pitchFamily="34" charset="-122"/>
                <a:cs typeface="Times New Roman" panose="02020603050405020304" pitchFamily="18" charset="0"/>
                <a:sym typeface="+mn-ea"/>
              </a:rPr>
              <a:t>例如：</a:t>
            </a:r>
            <a:r>
              <a:rPr sz="1600" b="1" kern="100" dirty="0">
                <a:latin typeface="微软雅黑" panose="020B0503020204020204" pitchFamily="34" charset="-122"/>
                <a:cs typeface="Times New Roman" panose="02020603050405020304" pitchFamily="18" charset="0"/>
              </a:rPr>
              <a:t>Chin</a:t>
            </a:r>
            <a:r>
              <a:rPr lang="en-US" sz="1600" b="1" kern="100" dirty="0">
                <a:latin typeface="微软雅黑" panose="020B0503020204020204" pitchFamily="34" charset="-122"/>
                <a:cs typeface="Times New Roman" panose="02020603050405020304" pitchFamily="18" charset="0"/>
              </a:rPr>
              <a:t>a</a:t>
            </a:r>
            <a:r>
              <a:rPr sz="1600" b="1" kern="100" dirty="0">
                <a:latin typeface="微软雅黑" panose="020B0503020204020204" pitchFamily="34" charset="-122"/>
                <a:cs typeface="Times New Roman" panose="02020603050405020304" pitchFamily="18" charset="0"/>
              </a:rPr>
              <a:t> is no</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longer looking</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to the </a:t>
            </a:r>
            <a:r>
              <a:rPr lang="en-US" sz="1600" b="1" kern="100" dirty="0">
                <a:latin typeface="微软雅黑" panose="020B0503020204020204" pitchFamily="34" charset="-122"/>
                <a:cs typeface="Times New Roman" panose="02020603050405020304" pitchFamily="18" charset="0"/>
              </a:rPr>
              <a:t>w</a:t>
            </a:r>
            <a:r>
              <a:rPr sz="1600" b="1" kern="100" dirty="0">
                <a:latin typeface="微软雅黑" panose="020B0503020204020204" pitchFamily="34" charset="-122"/>
                <a:cs typeface="Times New Roman" panose="02020603050405020304" pitchFamily="18" charset="0"/>
              </a:rPr>
              <a:t>est for fashion i</a:t>
            </a:r>
            <a:r>
              <a:rPr lang="en-US" sz="1600" b="1" kern="100" dirty="0">
                <a:latin typeface="微软雅黑" panose="020B0503020204020204" pitchFamily="34" charset="-122"/>
                <a:cs typeface="Times New Roman" panose="02020603050405020304" pitchFamily="18" charset="0"/>
              </a:rPr>
              <a:t>de</a:t>
            </a:r>
            <a:r>
              <a:rPr sz="1600" b="1" kern="100" dirty="0">
                <a:latin typeface="微软雅黑" panose="020B0503020204020204" pitchFamily="34" charset="-122"/>
                <a:cs typeface="Times New Roman" panose="02020603050405020304" pitchFamily="18" charset="0"/>
              </a:rPr>
              <a:t>as,</a:t>
            </a:r>
            <a:r>
              <a:rPr lang="en-US" sz="1600" b="1" u="sng" kern="100" dirty="0">
                <a:latin typeface="微软雅黑" panose="020B0503020204020204" pitchFamily="34" charset="-122"/>
                <a:cs typeface="Times New Roman" panose="02020603050405020304" pitchFamily="18" charset="0"/>
              </a:rPr>
              <a:t>          </a:t>
            </a:r>
            <a:r>
              <a:rPr sz="1600" b="1" u="sng"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is developing its o</a:t>
            </a:r>
            <a:r>
              <a:rPr lang="en-US" sz="1600" b="1" kern="100" dirty="0">
                <a:latin typeface="微软雅黑" panose="020B0503020204020204" pitchFamily="34" charset="-122"/>
                <a:cs typeface="Times New Roman" panose="02020603050405020304" pitchFamily="18" charset="0"/>
              </a:rPr>
              <a:t>w</a:t>
            </a:r>
            <a:r>
              <a:rPr sz="1600" b="1" kern="100" dirty="0">
                <a:latin typeface="微软雅黑" panose="020B0503020204020204" pitchFamily="34" charset="-122"/>
                <a:cs typeface="Times New Roman" panose="02020603050405020304" pitchFamily="18" charset="0"/>
              </a:rPr>
              <a:t>n st</a:t>
            </a:r>
            <a:r>
              <a:rPr lang="en-US" sz="1600" b="1" kern="100" dirty="0">
                <a:latin typeface="微软雅黑" panose="020B0503020204020204" pitchFamily="34" charset="-122"/>
                <a:cs typeface="Times New Roman" panose="02020603050405020304" pitchFamily="18" charset="0"/>
              </a:rPr>
              <a:t>y</a:t>
            </a:r>
            <a:r>
              <a:rPr sz="1600" b="1" kern="100" dirty="0">
                <a:latin typeface="微软雅黑" panose="020B0503020204020204" pitchFamily="34" charset="-122"/>
                <a:cs typeface="Times New Roman" panose="02020603050405020304" pitchFamily="18" charset="0"/>
              </a:rPr>
              <a:t>le.</a:t>
            </a:r>
            <a:endParaRPr sz="1600" b="1" kern="100" dirty="0">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sz="1600" b="1" kern="100" dirty="0">
                <a:latin typeface="微软雅黑" panose="020B0503020204020204" pitchFamily="34" charset="-122"/>
                <a:cs typeface="Times New Roman" panose="02020603050405020304" pitchFamily="18" charset="0"/>
                <a:sym typeface="+mn-ea"/>
              </a:rPr>
              <a:t>On our way to the house，it was raining </a:t>
            </a:r>
            <a:r>
              <a:rPr sz="1600" b="1" u="sng" kern="100" dirty="0">
                <a:latin typeface="微软雅黑" panose="020B0503020204020204" pitchFamily="34" charset="-122"/>
                <a:cs typeface="Times New Roman" panose="02020603050405020304" pitchFamily="18" charset="0"/>
                <a:sym typeface="+mn-ea"/>
              </a:rPr>
              <a:t>  61</a:t>
            </a:r>
            <a:r>
              <a:rPr lang="en-US" sz="1600" b="1" u="sng" kern="100" dirty="0">
                <a:latin typeface="微软雅黑" panose="020B0503020204020204" pitchFamily="34" charset="-122"/>
                <a:cs typeface="Times New Roman" panose="02020603050405020304" pitchFamily="18" charset="0"/>
                <a:sym typeface="+mn-ea"/>
              </a:rPr>
              <a:t>  </a:t>
            </a:r>
            <a:r>
              <a:rPr lang="en-US" sz="1600" b="1" u="sng" kern="100" dirty="0">
                <a:noFill/>
                <a:latin typeface="微软雅黑" panose="020B0503020204020204" pitchFamily="34" charset="-122"/>
                <a:cs typeface="Times New Roman" panose="02020603050405020304" pitchFamily="18" charset="0"/>
                <a:sym typeface="+mn-ea"/>
              </a:rPr>
              <a:t>so</a:t>
            </a:r>
            <a:r>
              <a:rPr lang="en-US" sz="1600" b="1" u="sng" kern="100" dirty="0">
                <a:solidFill>
                  <a:srgbClr val="C00000"/>
                </a:solidFill>
                <a:latin typeface="微软雅黑" panose="020B0503020204020204" pitchFamily="34" charset="-122"/>
                <a:cs typeface="Times New Roman" panose="02020603050405020304" pitchFamily="18" charset="0"/>
                <a:sym typeface="+mn-ea"/>
              </a:rPr>
              <a:t> </a:t>
            </a:r>
            <a:r>
              <a:rPr sz="1600" b="1" u="sng"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 hard that we couldn't help wondering how long it would take  </a:t>
            </a:r>
            <a:r>
              <a:rPr sz="1600" b="1" u="sng" kern="100" dirty="0">
                <a:latin typeface="微软雅黑" panose="020B0503020204020204" pitchFamily="34" charset="-122"/>
                <a:cs typeface="Times New Roman" panose="02020603050405020304" pitchFamily="18" charset="0"/>
                <a:sym typeface="+mn-ea"/>
              </a:rPr>
              <a:t> 62   </a:t>
            </a:r>
            <a:r>
              <a:rPr sz="1600" b="1" kern="100" dirty="0">
                <a:latin typeface="微软雅黑" panose="020B0503020204020204" pitchFamily="34" charset="-122"/>
                <a:cs typeface="Times New Roman" panose="02020603050405020304" pitchFamily="18" charset="0"/>
                <a:sym typeface="+mn-ea"/>
              </a:rPr>
              <a:t>（get）there.</a:t>
            </a:r>
            <a:r>
              <a:rPr sz="1600" b="1" i="1" kern="100" baseline="-25000" dirty="0">
                <a:latin typeface="微软雅黑" panose="020B0503020204020204" pitchFamily="34" charset="-122"/>
                <a:cs typeface="Times New Roman" panose="02020603050405020304" pitchFamily="18" charset="0"/>
                <a:sym typeface="+mn-ea"/>
              </a:rPr>
              <a:t>（2019 全国卷3）</a:t>
            </a:r>
            <a:endParaRPr sz="1600" b="1" i="1" kern="100" baseline="-25000" dirty="0">
              <a:latin typeface="微软雅黑" panose="020B0503020204020204" pitchFamily="34" charset="-122"/>
              <a:cs typeface="Times New Roman" panose="02020603050405020304" pitchFamily="18" charset="0"/>
              <a:sym typeface="+mn-ea"/>
            </a:endParaRPr>
          </a:p>
        </p:txBody>
      </p:sp>
      <p:sp>
        <p:nvSpPr>
          <p:cNvPr id="7" name="文本框 6"/>
          <p:cNvSpPr txBox="1"/>
          <p:nvPr/>
        </p:nvSpPr>
        <p:spPr>
          <a:xfrm>
            <a:off x="320040" y="5805805"/>
            <a:ext cx="11094085" cy="337185"/>
          </a:xfrm>
          <a:prstGeom prst="rect">
            <a:avLst/>
          </a:prstGeom>
          <a:noFill/>
        </p:spPr>
        <p:txBody>
          <a:bodyPr wrap="square" rtlCol="0" anchor="t">
            <a:spAutoFit/>
          </a:bodyPr>
          <a:p>
            <a:pPr marL="285750" indent="-285750" algn="l">
              <a:buFont typeface="Arial" panose="020B0604020202020204" pitchFamily="34" charset="0"/>
              <a:buChar char="•"/>
            </a:pPr>
            <a:r>
              <a:rPr lang="zh-CN" sz="1600" b="1" kern="100" dirty="0">
                <a:latin typeface="微软雅黑" panose="020B0503020204020204" pitchFamily="34" charset="-122"/>
                <a:cs typeface="Times New Roman" panose="02020603050405020304" pitchFamily="18" charset="0"/>
                <a:sym typeface="+mn-ea"/>
              </a:rPr>
              <a:t>例如：</a:t>
            </a:r>
            <a:r>
              <a:rPr sz="1600" b="1" kern="100" dirty="0">
                <a:latin typeface="微软雅黑" panose="020B0503020204020204" pitchFamily="34" charset="-122"/>
                <a:cs typeface="Times New Roman" panose="02020603050405020304" pitchFamily="18" charset="0"/>
                <a:sym typeface="+mn-ea"/>
              </a:rPr>
              <a:t>Chin</a:t>
            </a:r>
            <a:r>
              <a:rPr lang="en-US" sz="1600" b="1" kern="100" dirty="0">
                <a:latin typeface="微软雅黑" panose="020B0503020204020204" pitchFamily="34" charset="-122"/>
                <a:cs typeface="Times New Roman" panose="02020603050405020304" pitchFamily="18" charset="0"/>
                <a:sym typeface="+mn-ea"/>
              </a:rPr>
              <a:t>a</a:t>
            </a:r>
            <a:r>
              <a:rPr sz="1600" b="1" kern="100" dirty="0">
                <a:latin typeface="微软雅黑" panose="020B0503020204020204" pitchFamily="34" charset="-122"/>
                <a:cs typeface="Times New Roman" panose="02020603050405020304" pitchFamily="18" charset="0"/>
                <a:sym typeface="+mn-ea"/>
              </a:rPr>
              <a:t> is no</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longer looking</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to the </a:t>
            </a:r>
            <a:r>
              <a:rPr lang="en-US" sz="1600" b="1" kern="100" dirty="0">
                <a:latin typeface="微软雅黑" panose="020B0503020204020204" pitchFamily="34" charset="-122"/>
                <a:cs typeface="Times New Roman" panose="02020603050405020304" pitchFamily="18" charset="0"/>
                <a:sym typeface="+mn-ea"/>
              </a:rPr>
              <a:t>w</a:t>
            </a:r>
            <a:r>
              <a:rPr sz="1600" b="1" kern="100" dirty="0">
                <a:latin typeface="微软雅黑" panose="020B0503020204020204" pitchFamily="34" charset="-122"/>
                <a:cs typeface="Times New Roman" panose="02020603050405020304" pitchFamily="18" charset="0"/>
                <a:sym typeface="+mn-ea"/>
              </a:rPr>
              <a:t>est for fashion i</a:t>
            </a:r>
            <a:r>
              <a:rPr lang="en-US" sz="1600" b="1" kern="100" dirty="0">
                <a:latin typeface="微软雅黑" panose="020B0503020204020204" pitchFamily="34" charset="-122"/>
                <a:cs typeface="Times New Roman" panose="02020603050405020304" pitchFamily="18" charset="0"/>
                <a:sym typeface="+mn-ea"/>
              </a:rPr>
              <a:t>de</a:t>
            </a:r>
            <a:r>
              <a:rPr sz="1600" b="1" kern="100" dirty="0">
                <a:latin typeface="微软雅黑" panose="020B0503020204020204" pitchFamily="34" charset="-122"/>
                <a:cs typeface="Times New Roman" panose="02020603050405020304" pitchFamily="18" charset="0"/>
                <a:sym typeface="+mn-ea"/>
              </a:rPr>
              <a:t>as,</a:t>
            </a:r>
            <a:r>
              <a:rPr lang="en-US" sz="1600" b="1" kern="100" dirty="0">
                <a:latin typeface="微软雅黑" panose="020B0503020204020204" pitchFamily="34" charset="-122"/>
                <a:cs typeface="Times New Roman" panose="02020603050405020304" pitchFamily="18" charset="0"/>
                <a:sym typeface="+mn-ea"/>
              </a:rPr>
              <a:t> </a:t>
            </a:r>
            <a:r>
              <a:rPr sz="1600" b="1" u="sng" kern="100" dirty="0">
                <a:solidFill>
                  <a:srgbClr val="C00000"/>
                </a:solidFill>
                <a:latin typeface="微软雅黑" panose="020B0503020204020204" pitchFamily="34" charset="-122"/>
                <a:cs typeface="Times New Roman" panose="02020603050405020304" pitchFamily="18" charset="0"/>
                <a:sym typeface="+mn-ea"/>
              </a:rPr>
              <a:t>but</a:t>
            </a:r>
            <a:r>
              <a:rPr sz="1600" b="1" kern="100" dirty="0">
                <a:latin typeface="微软雅黑" panose="020B0503020204020204" pitchFamily="34" charset="-122"/>
                <a:cs typeface="Times New Roman" panose="02020603050405020304" pitchFamily="18" charset="0"/>
                <a:sym typeface="+mn-ea"/>
              </a:rPr>
              <a:t> </a:t>
            </a:r>
            <a:r>
              <a:rPr lang="en-US" sz="1600" b="1" kern="100" dirty="0">
                <a:latin typeface="微软雅黑" panose="020B0503020204020204" pitchFamily="34" charset="-122"/>
                <a:cs typeface="Times New Roman" panose="02020603050405020304" pitchFamily="18" charset="0"/>
                <a:sym typeface="+mn-ea"/>
              </a:rPr>
              <a:t>   </a:t>
            </a:r>
            <a:r>
              <a:rPr sz="1600" b="1" kern="100" dirty="0">
                <a:latin typeface="微软雅黑" panose="020B0503020204020204" pitchFamily="34" charset="-122"/>
                <a:cs typeface="Times New Roman" panose="02020603050405020304" pitchFamily="18" charset="0"/>
                <a:sym typeface="+mn-ea"/>
              </a:rPr>
              <a:t>is developing its o</a:t>
            </a:r>
            <a:r>
              <a:rPr lang="en-US" sz="1600" b="1" kern="100" dirty="0">
                <a:latin typeface="微软雅黑" panose="020B0503020204020204" pitchFamily="34" charset="-122"/>
                <a:cs typeface="Times New Roman" panose="02020603050405020304" pitchFamily="18" charset="0"/>
                <a:sym typeface="+mn-ea"/>
              </a:rPr>
              <a:t>w</a:t>
            </a:r>
            <a:r>
              <a:rPr sz="1600" b="1" kern="100" dirty="0">
                <a:latin typeface="微软雅黑" panose="020B0503020204020204" pitchFamily="34" charset="-122"/>
                <a:cs typeface="Times New Roman" panose="02020603050405020304" pitchFamily="18" charset="0"/>
                <a:sym typeface="+mn-ea"/>
              </a:rPr>
              <a:t>n st</a:t>
            </a:r>
            <a:r>
              <a:rPr lang="en-US" sz="1600" b="1" kern="100" dirty="0">
                <a:latin typeface="微软雅黑" panose="020B0503020204020204" pitchFamily="34" charset="-122"/>
                <a:cs typeface="Times New Roman" panose="02020603050405020304" pitchFamily="18" charset="0"/>
                <a:sym typeface="+mn-ea"/>
              </a:rPr>
              <a:t>y</a:t>
            </a:r>
            <a:r>
              <a:rPr sz="1600" b="1" kern="100" dirty="0">
                <a:latin typeface="微软雅黑" panose="020B0503020204020204" pitchFamily="34" charset="-122"/>
                <a:cs typeface="Times New Roman" panose="02020603050405020304" pitchFamily="18" charset="0"/>
                <a:sym typeface="+mn-ea"/>
              </a:rPr>
              <a:t>le.</a:t>
            </a:r>
            <a:r>
              <a:rPr sz="1600" b="1" i="1" kern="100" baseline="-25000" dirty="0">
                <a:latin typeface="微软雅黑" panose="020B0503020204020204" pitchFamily="34" charset="-122"/>
                <a:cs typeface="Times New Roman" panose="02020603050405020304" pitchFamily="18" charset="0"/>
                <a:sym typeface="+mn-ea"/>
              </a:rPr>
              <a:t>(not…but</a:t>
            </a:r>
            <a:r>
              <a:rPr lang="en-US" sz="1600" b="1" i="1" kern="100" baseline="-25000" dirty="0">
                <a:latin typeface="微软雅黑" panose="020B0503020204020204" pitchFamily="34" charset="-122"/>
                <a:cs typeface="Times New Roman" panose="02020603050405020304" pitchFamily="18" charset="0"/>
                <a:sym typeface="+mn-ea"/>
              </a:rPr>
              <a:t>...</a:t>
            </a:r>
            <a:r>
              <a:rPr sz="1600" b="1" i="1" kern="100" baseline="-25000" dirty="0">
                <a:latin typeface="微软雅黑" panose="020B0503020204020204" pitchFamily="34" charset="-122"/>
                <a:cs typeface="Times New Roman" panose="02020603050405020304" pitchFamily="18" charset="0"/>
                <a:sym typeface="+mn-ea"/>
              </a:rPr>
              <a:t>)</a:t>
            </a:r>
            <a:endParaRPr sz="1600" b="1" kern="100" dirty="0">
              <a:latin typeface="微软雅黑" panose="020B0503020204020204" pitchFamily="34" charset="-122"/>
              <a:cs typeface="Times New Roman" panose="02020603050405020304" pitchFamily="18" charset="0"/>
            </a:endParaRPr>
          </a:p>
        </p:txBody>
      </p:sp>
      <p:sp>
        <p:nvSpPr>
          <p:cNvPr id="10" name="圆角矩形 9"/>
          <p:cNvSpPr/>
          <p:nvPr/>
        </p:nvSpPr>
        <p:spPr>
          <a:xfrm>
            <a:off x="5949950" y="2319655"/>
            <a:ext cx="232156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pic>
        <p:nvPicPr>
          <p:cNvPr id="11" name="图片 10" descr="2e314b92be673445bc29adb7cd34b466"/>
          <p:cNvPicPr>
            <a:picLocks noChangeAspect="1"/>
          </p:cNvPicPr>
          <p:nvPr>
            <p:custDataLst>
              <p:tags r:id="rId4"/>
            </p:custDataLst>
          </p:nvPr>
        </p:nvPicPr>
        <p:blipFill>
          <a:blip r:embed="rId5"/>
          <a:srcRect l="11730" t="39585" r="1131"/>
          <a:stretch>
            <a:fillRect/>
          </a:stretch>
        </p:blipFill>
        <p:spPr>
          <a:xfrm>
            <a:off x="10118090" y="0"/>
            <a:ext cx="2073910" cy="839470"/>
          </a:xfrm>
          <a:prstGeom prst="rect">
            <a:avLst/>
          </a:prstGeom>
        </p:spPr>
      </p:pic>
      <p:sp>
        <p:nvSpPr>
          <p:cNvPr id="4" name="文本框 3"/>
          <p:cNvSpPr txBox="1"/>
          <p:nvPr/>
        </p:nvSpPr>
        <p:spPr>
          <a:xfrm>
            <a:off x="5257800" y="6002655"/>
            <a:ext cx="416560" cy="337185"/>
          </a:xfrm>
          <a:prstGeom prst="rect">
            <a:avLst/>
          </a:prstGeom>
          <a:noFill/>
        </p:spPr>
        <p:txBody>
          <a:bodyPr wrap="none" rtlCol="0" anchor="t">
            <a:spAutoFit/>
          </a:bodyPr>
          <a:p>
            <a:r>
              <a:rPr lang="en-US" sz="1600" b="1" u="sng" kern="100" dirty="0">
                <a:solidFill>
                  <a:srgbClr val="C00000"/>
                </a:solidFill>
                <a:latin typeface="微软雅黑" panose="020B0503020204020204" pitchFamily="34" charset="-122"/>
                <a:cs typeface="Times New Roman" panose="02020603050405020304" pitchFamily="18" charset="0"/>
                <a:sym typeface="+mn-ea"/>
              </a:rPr>
              <a:t>so</a:t>
            </a:r>
            <a:endParaRPr lang="zh-CN" altLang="en-US"/>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amond(in)">
                                      <p:cBhvr>
                                        <p:cTn id="15" dur="2000"/>
                                        <p:tgtEl>
                                          <p:spTgt spid="1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p:tgtEl>
                                          <p:spTgt spid="4"/>
                                        </p:tgtEl>
                                        <p:attrNameLst>
                                          <p:attrName>ppt_y</p:attrName>
                                        </p:attrNameLst>
                                      </p:cBhvr>
                                      <p:tavLst>
                                        <p:tav tm="0">
                                          <p:val>
                                            <p:strVal val="#ppt_y+#ppt_h*1.125000"/>
                                          </p:val>
                                        </p:tav>
                                        <p:tav tm="100000">
                                          <p:val>
                                            <p:strVal val="#ppt_y"/>
                                          </p:val>
                                        </p:tav>
                                      </p:tavLst>
                                    </p:anim>
                                    <p:animEffect transition="in" filter="wipe(up)">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8" grpId="0" bldLvl="0" animBg="1"/>
      <p:bldP spid="18" grpId="1" animBg="1"/>
      <p:bldP spid="9" grpId="0"/>
      <p:bldP spid="9" grpId="1"/>
      <p:bldP spid="7" grpId="0"/>
      <p:bldP spid="7" grpId="1"/>
      <p:bldP spid="10" grpId="0" bldLvl="0" animBg="1"/>
      <p:bldP spid="10" grpId="1" animBg="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建语块 —— 语块是快速解题的关键</a:t>
            </a:r>
            <a:r>
              <a:rPr lang="zh-CN" sz="2400" b="1" baseline="-25000" dirty="0">
                <a:solidFill>
                  <a:srgbClr val="002060"/>
                </a:solidFill>
                <a:latin typeface="微软雅黑" panose="020B0503020204020204" pitchFamily="34" charset="-122"/>
                <a:ea typeface="微软雅黑" panose="020B0503020204020204" pitchFamily="34" charset="-122"/>
              </a:rPr>
              <a:t>（以2021年6月浙江卷为例）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835025"/>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4506595"/>
            <a:ext cx="11708130" cy="224218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847760" y="491883"/>
              <a:ext cx="5663535" cy="626296"/>
              <a:chOff x="10847760" y="491883"/>
              <a:chExt cx="5663535" cy="626296"/>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0847760" y="564761"/>
                <a:ext cx="5663535" cy="553418"/>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521575" y="4664710"/>
            <a:ext cx="4392930"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a:t>
            </a:r>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存在于固定搭配的短语框架中</a:t>
            </a:r>
            <a:endPar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18845" y="932815"/>
            <a:ext cx="10832465" cy="3562985"/>
          </a:xfrm>
          <a:prstGeom prst="rect">
            <a:avLst/>
          </a:prstGeom>
        </p:spPr>
      </p:pic>
      <p:sp>
        <p:nvSpPr>
          <p:cNvPr id="8" name="圆角矩形 7"/>
          <p:cNvSpPr/>
          <p:nvPr/>
        </p:nvSpPr>
        <p:spPr>
          <a:xfrm>
            <a:off x="918845" y="3707765"/>
            <a:ext cx="2223770" cy="25527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9" name="矩形 8"/>
          <p:cNvSpPr/>
          <p:nvPr/>
        </p:nvSpPr>
        <p:spPr>
          <a:xfrm flipH="1">
            <a:off x="284480" y="4987290"/>
            <a:ext cx="11527155" cy="1814830"/>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64. </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en-US" altLang="zh-CN" sz="1600" b="1" kern="100" dirty="0">
                <a:solidFill>
                  <a:srgbClr val="002060"/>
                </a:solidFill>
                <a:latin typeface="微软雅黑" panose="020B0503020204020204" pitchFamily="34" charset="-122"/>
                <a:cs typeface="Times New Roman" panose="02020603050405020304" pitchFamily="18" charset="0"/>
              </a:rPr>
              <a:t>  冠词 the 常考固定搭配</a:t>
            </a:r>
            <a:r>
              <a:rPr lang="zh-CN" altLang="en-US" sz="1600" b="1" kern="100" dirty="0">
                <a:solidFill>
                  <a:srgbClr val="002060"/>
                </a:solidFill>
                <a:latin typeface="微软雅黑" panose="020B0503020204020204" pitchFamily="34" charset="-122"/>
                <a:cs typeface="Times New Roman" panose="02020603050405020304" pitchFamily="18" charset="0"/>
              </a:rPr>
              <a:t>：①</a:t>
            </a:r>
            <a:r>
              <a:rPr sz="1600" b="1" kern="100" dirty="0">
                <a:latin typeface="微软雅黑" panose="020B0503020204020204" pitchFamily="34" charset="-122"/>
                <a:cs typeface="Times New Roman" panose="02020603050405020304" pitchFamily="18" charset="0"/>
              </a:rPr>
              <a:t>用在姓氏复数形式前，表示“全家人”或“夫妇俩”</a:t>
            </a:r>
            <a:r>
              <a:rPr lang="zh-CN" sz="1600" b="1" kern="100" dirty="0">
                <a:latin typeface="微软雅黑" panose="020B0503020204020204" pitchFamily="34" charset="-122"/>
                <a:cs typeface="Times New Roman" panose="02020603050405020304" pitchFamily="18" charset="0"/>
              </a:rPr>
              <a:t>；</a:t>
            </a:r>
            <a:r>
              <a:rPr sz="1600" b="1" kern="100" dirty="0">
                <a:latin typeface="微软雅黑" panose="020B0503020204020204" pitchFamily="34" charset="-122"/>
                <a:cs typeface="Times New Roman" panose="02020603050405020304" pitchFamily="18" charset="0"/>
              </a:rPr>
              <a:t>而且需要注意的是因为</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the+姓氏复数，表示的是复数，谓语动词要用复数。</a:t>
            </a:r>
            <a:r>
              <a:rPr lang="zh-CN" altLang="en-US" sz="1600" b="1" kern="100" dirty="0">
                <a:solidFill>
                  <a:srgbClr val="002060"/>
                </a:solidFill>
                <a:latin typeface="微软雅黑" panose="020B0503020204020204" pitchFamily="34" charset="-122"/>
                <a:cs typeface="Times New Roman" panose="02020603050405020304" pitchFamily="18" charset="0"/>
                <a:sym typeface="+mn-ea"/>
              </a:rPr>
              <a:t>②</a:t>
            </a:r>
            <a:r>
              <a:rPr sz="1600" b="1" kern="100" dirty="0">
                <a:latin typeface="微软雅黑" panose="020B0503020204020204" pitchFamily="34" charset="-122"/>
                <a:cs typeface="Times New Roman" panose="02020603050405020304" pitchFamily="18" charset="0"/>
              </a:rPr>
              <a:t>用于某些形容词、分词之前，表示一类人或事物</a:t>
            </a:r>
            <a:endParaRPr sz="1600" b="1" kern="100" dirty="0">
              <a:latin typeface="微软雅黑" panose="020B0503020204020204" pitchFamily="34" charset="-122"/>
              <a:cs typeface="Times New Roman" panose="02020603050405020304" pitchFamily="18" charset="0"/>
            </a:endParaRPr>
          </a:p>
          <a:p>
            <a:pPr marL="285750" indent="-285750" algn="l">
              <a:buFont typeface="Arial" panose="020B0604020202020204" pitchFamily="34" charset="0"/>
              <a:buChar char="•"/>
            </a:pPr>
            <a:r>
              <a:rPr lang="zh-CN" sz="1600" b="1" kern="100" dirty="0">
                <a:latin typeface="微软雅黑" panose="020B0503020204020204" pitchFamily="34" charset="-122"/>
                <a:cs typeface="Times New Roman" panose="02020603050405020304" pitchFamily="18" charset="0"/>
              </a:rPr>
              <a:t>如：①</a:t>
            </a:r>
            <a:r>
              <a:rPr sz="1600" b="1" kern="100" dirty="0">
                <a:latin typeface="微软雅黑" panose="020B0503020204020204" pitchFamily="34" charset="-122"/>
                <a:cs typeface="Times New Roman" panose="02020603050405020304" pitchFamily="18" charset="0"/>
              </a:rPr>
              <a:t> </a:t>
            </a:r>
            <a:r>
              <a:rPr sz="1600" b="1" kern="100" dirty="0">
                <a:solidFill>
                  <a:srgbClr val="C00000"/>
                </a:solidFill>
                <a:latin typeface="微软雅黑" panose="020B0503020204020204" pitchFamily="34" charset="-122"/>
                <a:cs typeface="Times New Roman" panose="02020603050405020304" pitchFamily="18" charset="0"/>
              </a:rPr>
              <a:t>__</a:t>
            </a:r>
            <a:r>
              <a:rPr sz="1600" b="1" u="sng" kern="100" dirty="0">
                <a:solidFill>
                  <a:srgbClr val="C00000"/>
                </a:solidFill>
                <a:latin typeface="微软雅黑" panose="020B0503020204020204" pitchFamily="34" charset="-122"/>
                <a:cs typeface="Times New Roman" panose="02020603050405020304" pitchFamily="18" charset="0"/>
              </a:rPr>
              <a:t>37</a:t>
            </a:r>
            <a:r>
              <a:rPr sz="1600" b="1" kern="100" dirty="0">
                <a:solidFill>
                  <a:srgbClr val="C00000"/>
                </a:solidFill>
                <a:latin typeface="微软雅黑" panose="020B0503020204020204" pitchFamily="34" charset="-122"/>
                <a:cs typeface="Times New Roman" panose="02020603050405020304" pitchFamily="18" charset="0"/>
              </a:rPr>
              <a:t>__ Brown family</a:t>
            </a:r>
            <a:r>
              <a:rPr sz="1600" b="1" kern="100" dirty="0">
                <a:latin typeface="微软雅黑" panose="020B0503020204020204" pitchFamily="34" charset="-122"/>
                <a:cs typeface="Times New Roman" panose="02020603050405020304" pitchFamily="18" charset="0"/>
              </a:rPr>
              <a:t> live in an apartment building outside Toronto.布朗一家住在多伦多郊外的一栋公寓楼</a:t>
            </a:r>
            <a:r>
              <a:rPr lang="en-US" sz="1600" b="1" kern="100" dirty="0">
                <a:latin typeface="微软雅黑" panose="020B0503020204020204" pitchFamily="34" charset="-122"/>
                <a:cs typeface="Times New Roman" panose="02020603050405020304" pitchFamily="18" charset="0"/>
              </a:rPr>
              <a:t>    </a:t>
            </a:r>
            <a:r>
              <a:rPr sz="1600" b="1" kern="100" dirty="0">
                <a:latin typeface="微软雅黑" panose="020B0503020204020204" pitchFamily="34" charset="-122"/>
                <a:cs typeface="Times New Roman" panose="02020603050405020304" pitchFamily="18" charset="0"/>
              </a:rPr>
              <a:t>里。</a:t>
            </a:r>
            <a:r>
              <a:rPr sz="1200" b="1" i="1" kern="100" dirty="0">
                <a:latin typeface="微软雅黑" panose="020B0503020204020204" pitchFamily="34" charset="-122"/>
                <a:cs typeface="Times New Roman" panose="02020603050405020304" pitchFamily="18" charset="0"/>
              </a:rPr>
              <a:t>（2022</a:t>
            </a:r>
            <a:r>
              <a:rPr lang="en-US" sz="1200" b="1" i="1" kern="100" dirty="0">
                <a:latin typeface="微软雅黑" panose="020B0503020204020204" pitchFamily="34" charset="-122"/>
                <a:cs typeface="Times New Roman" panose="02020603050405020304" pitchFamily="18" charset="0"/>
              </a:rPr>
              <a:t> </a:t>
            </a:r>
            <a:r>
              <a:rPr sz="1200" b="1" i="1" kern="100" dirty="0">
                <a:latin typeface="微软雅黑" panose="020B0503020204020204" pitchFamily="34" charset="-122"/>
                <a:cs typeface="Times New Roman" panose="02020603050405020304" pitchFamily="18" charset="0"/>
              </a:rPr>
              <a:t>新高考 Ⅱ 卷）</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a:p>
            <a:pPr marL="285750" indent="-285750" algn="l">
              <a:buFont typeface="Arial" panose="020B0604020202020204" pitchFamily="34" charset="0"/>
              <a:buChar char="•"/>
            </a:pPr>
            <a:r>
              <a:rPr lang="zh-CN" sz="1600" b="1" kern="100" dirty="0">
                <a:latin typeface="微软雅黑" panose="020B0503020204020204" pitchFamily="34" charset="-122"/>
                <a:cs typeface="Times New Roman" panose="02020603050405020304" pitchFamily="18" charset="0"/>
                <a:sym typeface="+mn-ea"/>
              </a:rPr>
              <a:t>如：②</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The tactile(可触知的) paintings work as a way to show art to </a:t>
            </a:r>
            <a:r>
              <a:rPr lang="zh-CN" altLang="en-US" sz="1600" b="1" u="sng" kern="100" dirty="0">
                <a:solidFill>
                  <a:srgbClr val="C00000"/>
                </a:solidFill>
                <a:latin typeface="微软雅黑" panose="020B0503020204020204" pitchFamily="34" charset="-122"/>
                <a:cs typeface="Times New Roman" panose="02020603050405020304" pitchFamily="18" charset="0"/>
                <a:sym typeface="+mn-ea"/>
              </a:rPr>
              <a:t> </a:t>
            </a:r>
            <a:r>
              <a:rPr lang="en-US" altLang="zh-CN" sz="1600" b="1" u="sng" kern="100" dirty="0">
                <a:solidFill>
                  <a:srgbClr val="C00000"/>
                </a:solidFill>
                <a:latin typeface="微软雅黑" panose="020B0503020204020204" pitchFamily="34" charset="-122"/>
                <a:cs typeface="Times New Roman" panose="02020603050405020304" pitchFamily="18" charset="0"/>
                <a:sym typeface="+mn-ea"/>
              </a:rPr>
              <a:t>  </a:t>
            </a:r>
            <a:r>
              <a:rPr lang="zh-CN" altLang="en-US" sz="1600" b="1" u="sng" kern="100" dirty="0">
                <a:solidFill>
                  <a:srgbClr val="C00000"/>
                </a:solidFill>
                <a:latin typeface="微软雅黑" panose="020B0503020204020204" pitchFamily="34" charset="-122"/>
                <a:cs typeface="Times New Roman" panose="02020603050405020304" pitchFamily="18" charset="0"/>
                <a:sym typeface="+mn-ea"/>
              </a:rPr>
              <a:t>59</a:t>
            </a:r>
            <a:r>
              <a:rPr lang="en-US" altLang="zh-CN" sz="1600" b="1" u="sng" kern="100" dirty="0">
                <a:solidFill>
                  <a:srgbClr val="C00000"/>
                </a:solidFill>
                <a:latin typeface="微软雅黑" panose="020B0503020204020204" pitchFamily="34" charset="-122"/>
                <a:cs typeface="Times New Roman" panose="02020603050405020304" pitchFamily="18" charset="0"/>
                <a:sym typeface="+mn-ea"/>
              </a:rPr>
              <a:t>  </a:t>
            </a:r>
            <a:r>
              <a:rPr lang="en-US" altLang="zh-CN" sz="1600" b="1" kern="100" dirty="0">
                <a:solidFill>
                  <a:srgbClr val="C00000"/>
                </a:solidFill>
                <a:latin typeface="微软雅黑" panose="020B0503020204020204" pitchFamily="34" charset="-122"/>
                <a:cs typeface="Times New Roman" panose="02020603050405020304" pitchFamily="18" charset="0"/>
                <a:sym typeface="+mn-ea"/>
              </a:rPr>
              <a:t> </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blind</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 because we don’t see with just our eyes: We see with our brains. 触觉画是向盲人展示艺术的一种方式，因为我们不仅仅用眼睛看:</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我们还用大脑看。</a:t>
            </a:r>
            <a:r>
              <a:rPr lang="zh-CN" altLang="en-US" sz="1200" b="1" i="1" kern="100" dirty="0">
                <a:solidFill>
                  <a:schemeClr val="tx1"/>
                </a:solidFill>
                <a:latin typeface="微软雅黑" panose="020B0503020204020204" pitchFamily="34" charset="-122"/>
                <a:cs typeface="Times New Roman" panose="02020603050405020304" pitchFamily="18" charset="0"/>
                <a:sym typeface="+mn-ea"/>
              </a:rPr>
              <a:t>（2022年6月浙江卷）</a:t>
            </a:r>
            <a:endParaRPr lang="zh-CN" altLang="en-US" sz="1200" b="1" i="1" kern="100" dirty="0">
              <a:solidFill>
                <a:schemeClr val="tx1"/>
              </a:solidFill>
              <a:latin typeface="微软雅黑" panose="020B0503020204020204" pitchFamily="34" charset="-122"/>
              <a:cs typeface="Times New Roman" panose="02020603050405020304" pitchFamily="18" charset="0"/>
              <a:sym typeface="+mn-ea"/>
            </a:endParaRPr>
          </a:p>
        </p:txBody>
      </p:sp>
      <p:pic>
        <p:nvPicPr>
          <p:cNvPr id="10" name="图片 9" descr="2e314b92be673445bc29adb7cd34b466"/>
          <p:cNvPicPr>
            <a:picLocks noChangeAspect="1"/>
          </p:cNvPicPr>
          <p:nvPr>
            <p:custDataLst>
              <p:tags r:id="rId3"/>
            </p:custDataLst>
          </p:nvPr>
        </p:nvPicPr>
        <p:blipFill>
          <a:blip r:embed="rId4"/>
          <a:srcRect l="11730" t="39585" r="1131"/>
          <a:stretch>
            <a:fillRect/>
          </a:stretch>
        </p:blipFill>
        <p:spPr>
          <a:xfrm>
            <a:off x="10118090" y="0"/>
            <a:ext cx="2073910" cy="839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bldLvl="0" animBg="1"/>
      <p:bldP spid="8" grpId="1" animBg="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析句子</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分析句子成份和结构</a:t>
            </a:r>
            <a:endParaRPr lang="zh-CN" sz="2400" b="1"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835025"/>
            <a:ext cx="9668511" cy="3794760"/>
            <a:chOff x="1302777" y="3846955"/>
            <a:chExt cx="12358938" cy="4233289"/>
          </a:xfrm>
        </p:grpSpPr>
        <p:sp>
          <p:nvSpPr>
            <p:cNvPr id="26" name="矩形 25"/>
            <p:cNvSpPr/>
            <p:nvPr/>
          </p:nvSpPr>
          <p:spPr>
            <a:xfrm>
              <a:off x="1551969" y="3846955"/>
              <a:ext cx="12109746"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pic>
        <p:nvPicPr>
          <p:cNvPr id="35" name="图片 34"/>
          <p:cNvPicPr>
            <a:picLocks noChangeAspect="1"/>
          </p:cNvPicPr>
          <p:nvPr/>
        </p:nvPicPr>
        <p:blipFill>
          <a:blip r:embed="rId2">
            <a:clrChange>
              <a:clrFrom>
                <a:srgbClr val="FFFFFF">
                  <a:alpha val="100000"/>
                </a:srgbClr>
              </a:clrFrom>
              <a:clrTo>
                <a:srgbClr val="FFFFFF">
                  <a:alpha val="100000"/>
                  <a:alpha val="0"/>
                </a:srgbClr>
              </a:clrTo>
            </a:clrChange>
          </a:blip>
          <a:srcRect l="23429" t="7679" r="24438" b="15358"/>
          <a:stretch>
            <a:fillRect/>
          </a:stretch>
        </p:blipFill>
        <p:spPr>
          <a:xfrm>
            <a:off x="8473440" y="2633980"/>
            <a:ext cx="4199890" cy="4428490"/>
          </a:xfrm>
          <a:prstGeom prst="rect">
            <a:avLst/>
          </a:prstGeom>
        </p:spPr>
      </p:pic>
      <p:sp>
        <p:nvSpPr>
          <p:cNvPr id="11" name="TextBox 3"/>
          <p:cNvSpPr txBox="1"/>
          <p:nvPr/>
        </p:nvSpPr>
        <p:spPr>
          <a:xfrm>
            <a:off x="5883275" y="5547360"/>
            <a:ext cx="4097020" cy="460375"/>
          </a:xfrm>
          <a:prstGeom prst="rect">
            <a:avLst/>
          </a:prstGeom>
          <a:noFill/>
        </p:spPr>
        <p:txBody>
          <a:bodyPr wrap="square" rtlCol="0">
            <a:spAutoFit/>
          </a:bodyPr>
          <a:p>
            <a:pPr algn="r"/>
            <a:r>
              <a:rPr lang="zh-CN" sz="2400" b="1" dirty="0">
                <a:solidFill>
                  <a:srgbClr val="002060"/>
                </a:solidFill>
                <a:latin typeface="微软雅黑" panose="020B0503020204020204" pitchFamily="34" charset="-122"/>
                <a:ea typeface="微软雅黑" panose="020B0503020204020204" pitchFamily="34" charset="-122"/>
              </a:rPr>
              <a:t>以20</a:t>
            </a:r>
            <a:r>
              <a:rPr lang="en-US" altLang="zh-CN" sz="2400" b="1" dirty="0">
                <a:solidFill>
                  <a:srgbClr val="002060"/>
                </a:solidFill>
                <a:latin typeface="微软雅黑" panose="020B0503020204020204" pitchFamily="34" charset="-122"/>
                <a:ea typeface="微软雅黑" panose="020B0503020204020204" pitchFamily="34" charset="-122"/>
              </a:rPr>
              <a:t>17</a:t>
            </a:r>
            <a:r>
              <a:rPr lang="zh-CN" sz="2400" b="1" dirty="0">
                <a:solidFill>
                  <a:srgbClr val="002060"/>
                </a:solidFill>
                <a:latin typeface="微软雅黑" panose="020B0503020204020204" pitchFamily="34" charset="-122"/>
                <a:ea typeface="微软雅黑" panose="020B0503020204020204" pitchFamily="34" charset="-122"/>
              </a:rPr>
              <a:t>年1</a:t>
            </a:r>
            <a:r>
              <a:rPr lang="en-US" altLang="zh-CN" sz="2400" b="1" dirty="0">
                <a:solidFill>
                  <a:srgbClr val="002060"/>
                </a:solidFill>
                <a:latin typeface="微软雅黑" panose="020B0503020204020204" pitchFamily="34" charset="-122"/>
                <a:ea typeface="微软雅黑" panose="020B0503020204020204" pitchFamily="34" charset="-122"/>
              </a:rPr>
              <a:t>1</a:t>
            </a:r>
            <a:r>
              <a:rPr lang="zh-CN" sz="2400" b="1" dirty="0">
                <a:solidFill>
                  <a:srgbClr val="002060"/>
                </a:solidFill>
                <a:latin typeface="微软雅黑" panose="020B0503020204020204" pitchFamily="34" charset="-122"/>
                <a:ea typeface="微软雅黑" panose="020B0503020204020204" pitchFamily="34" charset="-122"/>
              </a:rPr>
              <a:t>月浙江卷为例</a:t>
            </a:r>
            <a:endParaRPr lang="zh-CN" sz="2400" b="1" dirty="0">
              <a:solidFill>
                <a:srgbClr val="002060"/>
              </a:solidFill>
              <a:latin typeface="微软雅黑" panose="020B0503020204020204" pitchFamily="34" charset="-122"/>
              <a:ea typeface="微软雅黑" panose="020B0503020204020204" pitchFamily="34" charset="-122"/>
            </a:endParaRPr>
          </a:p>
        </p:txBody>
      </p:sp>
      <p:sp>
        <p:nvSpPr>
          <p:cNvPr id="5" name="TextBox 7"/>
          <p:cNvSpPr>
            <a:spLocks noChangeArrowheads="1"/>
          </p:cNvSpPr>
          <p:nvPr/>
        </p:nvSpPr>
        <p:spPr bwMode="auto">
          <a:xfrm>
            <a:off x="206375" y="4653280"/>
            <a:ext cx="6209030" cy="2077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285750" indent="-285750" fontAlgn="auto">
              <a:lnSpc>
                <a:spcPct val="150000"/>
              </a:lnSpc>
              <a:spcBef>
                <a:spcPts val="0"/>
              </a:spcBef>
              <a:spcAft>
                <a:spcPts val="0"/>
              </a:spcAft>
              <a:buFont typeface="Wingdings" panose="05000000000000000000" charset="0"/>
              <a:buChar char="Ø"/>
              <a:defRPr/>
            </a:pPr>
            <a:r>
              <a:rPr lang="en-US"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lang="zh-CN"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句子的组成成分叫句子成分。</a:t>
            </a:r>
            <a:endParaRPr lang="zh-CN"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endParaRPr>
          </a:p>
          <a:p>
            <a:pPr marL="285750" indent="-285750" fontAlgn="auto">
              <a:lnSpc>
                <a:spcPct val="150000"/>
              </a:lnSpc>
              <a:spcBef>
                <a:spcPts val="0"/>
              </a:spcBef>
              <a:spcAft>
                <a:spcPts val="0"/>
              </a:spcAft>
              <a:buFont typeface="Wingdings" panose="05000000000000000000" charset="0"/>
              <a:buChar char="Ø"/>
              <a:defRPr/>
            </a:pPr>
            <a:r>
              <a:rPr lang="en-US"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lang="zh-CN"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在句子中，词与词之间有一定的组合关系，按照不同的关系，可以把句子分为不同的组成成分。</a:t>
            </a:r>
            <a:endParaRPr lang="zh-CN"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endParaRPr>
          </a:p>
          <a:p>
            <a:pPr marL="285750" indent="-285750" fontAlgn="auto">
              <a:lnSpc>
                <a:spcPct val="150000"/>
              </a:lnSpc>
              <a:spcBef>
                <a:spcPts val="0"/>
              </a:spcBef>
              <a:spcAft>
                <a:spcPts val="0"/>
              </a:spcAft>
              <a:buFont typeface="Wingdings" panose="05000000000000000000" charset="0"/>
              <a:buChar char="Ø"/>
              <a:defRPr/>
            </a:pPr>
            <a:r>
              <a:rPr lang="en-US" alt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句子成分分析可以帮助你正确分析出所填单词的成分，保证每个句子的语法正确。</a:t>
            </a:r>
            <a:endParaRPr lang="zh-CN"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endParaRPr>
          </a:p>
        </p:txBody>
      </p:sp>
      <p:pic>
        <p:nvPicPr>
          <p:cNvPr id="8" name="图片 7"/>
          <p:cNvPicPr>
            <a:picLocks noChangeAspect="1"/>
          </p:cNvPicPr>
          <p:nvPr/>
        </p:nvPicPr>
        <p:blipFill>
          <a:blip r:embed="rId3"/>
          <a:stretch>
            <a:fillRect/>
          </a:stretch>
        </p:blipFill>
        <p:spPr>
          <a:xfrm>
            <a:off x="963930" y="895350"/>
            <a:ext cx="8768715" cy="3778250"/>
          </a:xfrm>
          <a:prstGeom prst="rect">
            <a:avLst/>
          </a:prstGeom>
        </p:spPr>
      </p:pic>
      <p:sp>
        <p:nvSpPr>
          <p:cNvPr id="4" name="TextBox 3"/>
          <p:cNvSpPr txBox="1"/>
          <p:nvPr/>
        </p:nvSpPr>
        <p:spPr>
          <a:xfrm>
            <a:off x="6623050"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析句子 —— 句子是基于语篇的统一</a:t>
            </a:r>
            <a:r>
              <a:rPr lang="en-US" sz="2400" b="1" dirty="0">
                <a:solidFill>
                  <a:srgbClr val="002060"/>
                </a:solidFill>
                <a:latin typeface="微软雅黑" panose="020B0503020204020204" pitchFamily="34" charset="-122"/>
                <a:ea typeface="微软雅黑" panose="020B0503020204020204" pitchFamily="34" charset="-122"/>
              </a:rPr>
              <a:t>   </a:t>
            </a:r>
            <a:r>
              <a:rPr sz="2400" b="1" baseline="-25000" dirty="0">
                <a:solidFill>
                  <a:srgbClr val="002060"/>
                </a:solidFill>
                <a:latin typeface="微软雅黑" panose="020B0503020204020204" pitchFamily="34" charset="-122"/>
                <a:ea typeface="微软雅黑" panose="020B0503020204020204" pitchFamily="34" charset="-122"/>
              </a:rPr>
              <a:t>2017年11月浙江英语卷</a:t>
            </a:r>
            <a:r>
              <a:rPr lang="en-US" sz="2400" b="1" baseline="-25000" dirty="0">
                <a:solidFill>
                  <a:srgbClr val="002060"/>
                </a:solidFill>
                <a:latin typeface="微软雅黑" panose="020B0503020204020204" pitchFamily="34" charset="-122"/>
                <a:ea typeface="微软雅黑" panose="020B0503020204020204" pitchFamily="34" charset="-122"/>
              </a:rPr>
              <a:t> </a:t>
            </a:r>
            <a:endParaRPr lang="en-US" sz="2400" b="1" baseline="-25000"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heckerboard(across)">
                                      <p:cBhvr>
                                        <p:cTn id="17" dur="500"/>
                                        <p:tgtEl>
                                          <p:spTgt spid="35"/>
                                        </p:tgtEl>
                                      </p:cBhvr>
                                    </p:animEffect>
                                  </p:childTnLst>
                                </p:cTn>
                              </p:par>
                            </p:childTnLst>
                          </p:cTn>
                        </p:par>
                        <p:par>
                          <p:cTn id="18" fill="hold">
                            <p:stCondLst>
                              <p:cond delay="500"/>
                            </p:stCondLst>
                            <p:childTnLst>
                              <p:par>
                                <p:cTn id="19" presetID="12" presetClass="entr" presetSubtype="8"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par>
                          <p:cTn id="23" fill="hold">
                            <p:stCondLst>
                              <p:cond delay="1649"/>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2649"/>
                            </p:stCondLst>
                            <p:childTnLst>
                              <p:par>
                                <p:cTn id="30" presetID="12" presetClass="entr" presetSubtype="8" fill="hold" grpId="0" nodeType="afterEffect">
                                  <p:stCondLst>
                                    <p:cond delay="0"/>
                                  </p:stCondLst>
                                  <p:iterate type="lt">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p:tgtEl>
                                          <p:spTgt spid="4"/>
                                        </p:tgtEl>
                                        <p:attrNameLst>
                                          <p:attrName>ppt_x</p:attrName>
                                        </p:attrNameLst>
                                      </p:cBhvr>
                                      <p:tavLst>
                                        <p:tav tm="0">
                                          <p:val>
                                            <p:strVal val="#ppt_x-#ppt_w*1.125000"/>
                                          </p:val>
                                        </p:tav>
                                        <p:tav tm="100000">
                                          <p:val>
                                            <p:strVal val="#ppt_x"/>
                                          </p:val>
                                        </p:tav>
                                      </p:tavLst>
                                    </p:anim>
                                    <p:animEffect transition="in" filter="wipe(right)">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p:bldP spid="5" grpId="0" bldLvl="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熟悉</a:t>
            </a:r>
            <a:r>
              <a:rPr sz="2400" b="1" dirty="0">
                <a:solidFill>
                  <a:srgbClr val="002060"/>
                </a:solidFill>
                <a:latin typeface="微软雅黑" panose="020B0503020204020204" pitchFamily="34" charset="-122"/>
                <a:ea typeface="微软雅黑" panose="020B0503020204020204" pitchFamily="34" charset="-122"/>
              </a:rPr>
              <a:t>句子成份</a:t>
            </a:r>
            <a:r>
              <a:rPr lang="zh-CN" sz="2400" b="1" baseline="-25000" dirty="0">
                <a:solidFill>
                  <a:srgbClr val="002060"/>
                </a:solidFill>
                <a:latin typeface="微软雅黑" panose="020B0503020204020204" pitchFamily="34" charset="-122"/>
                <a:ea typeface="微软雅黑" panose="020B0503020204020204" pitchFamily="34" charset="-122"/>
              </a:rPr>
              <a:t>（定义及功能，充当词类，位置）</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6" name="图片 5"/>
          <p:cNvPicPr>
            <a:picLocks noChangeAspect="1"/>
          </p:cNvPicPr>
          <p:nvPr/>
        </p:nvPicPr>
        <p:blipFill>
          <a:blip r:embed="rId3"/>
          <a:stretch>
            <a:fillRect/>
          </a:stretch>
        </p:blipFill>
        <p:spPr>
          <a:xfrm>
            <a:off x="10128885" y="-5080"/>
            <a:ext cx="1785620" cy="808355"/>
          </a:xfrm>
          <a:prstGeom prst="rect">
            <a:avLst/>
          </a:prstGeom>
          <a:noFill/>
          <a:ln w="9525">
            <a:noFill/>
          </a:ln>
        </p:spPr>
      </p:pic>
      <p:graphicFrame>
        <p:nvGraphicFramePr>
          <p:cNvPr id="5" name="表格 4"/>
          <p:cNvGraphicFramePr/>
          <p:nvPr>
            <p:custDataLst>
              <p:tags r:id="rId4"/>
            </p:custDataLst>
          </p:nvPr>
        </p:nvGraphicFramePr>
        <p:xfrm>
          <a:off x="348524" y="956319"/>
          <a:ext cx="11400790" cy="4399915"/>
        </p:xfrm>
        <a:graphic>
          <a:graphicData uri="http://schemas.openxmlformats.org/drawingml/2006/table">
            <a:tbl>
              <a:tblPr firstRow="1" bandRow="1">
                <a:effectLst/>
                <a:tableStyleId>{5940675A-B579-460E-94D1-54222C63F5DA}</a:tableStyleId>
              </a:tblPr>
              <a:tblGrid>
                <a:gridCol w="1475105"/>
                <a:gridCol w="3395345"/>
                <a:gridCol w="3453765"/>
                <a:gridCol w="3076575"/>
              </a:tblGrid>
              <a:tr h="5308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及功能</a:t>
                      </a:r>
                      <a:endParaRPr lang="zh-CN"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864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主语subject</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句子说明的人或事物</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solidFill>
                            <a:sysClr val="windowText" lastClr="000000"/>
                          </a:solidFill>
                          <a:latin typeface="Times New Roman" panose="02020603050405020304" pitchFamily="18" charset="0"/>
                          <a:cs typeface="Times New Roman" panose="02020603050405020304" pitchFamily="18" charset="0"/>
                        </a:rPr>
                        <a:t>名词、代词、数词、动名词、不定式、从句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常放在谓语动词前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6304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谓语predicate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说明主语的动作、状态和特征</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solidFill>
                            <a:srgbClr val="002060"/>
                          </a:solidFill>
                          <a:latin typeface="Times New Roman" panose="02020603050405020304" pitchFamily="18" charset="0"/>
                          <a:cs typeface="Times New Roman" panose="02020603050405020304" pitchFamily="18" charset="0"/>
                        </a:rPr>
                        <a:t>1.简单谓语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b="0">
                          <a:solidFill>
                            <a:sysClr val="windowText" lastClr="000000"/>
                          </a:solidFill>
                          <a:latin typeface="Times New Roman" panose="02020603050405020304" pitchFamily="18" charset="0"/>
                          <a:cs typeface="Times New Roman" panose="02020603050405020304" pitchFamily="18" charset="0"/>
                        </a:rPr>
                        <a:t>动词或动词短语</a:t>
                      </a:r>
                      <a:endParaRPr lang="en-US" sz="2400" b="0">
                        <a:latin typeface="Times New Roman" panose="02020603050405020304" pitchFamily="18" charset="0"/>
                        <a:cs typeface="Times New Roman" panose="02020603050405020304" pitchFamily="18" charset="0"/>
                      </a:endParaRPr>
                    </a:p>
                    <a:p>
                      <a:pPr indent="0">
                        <a:buNone/>
                      </a:pPr>
                      <a:r>
                        <a:rPr lang="en-US" sz="2400" b="0">
                          <a:solidFill>
                            <a:srgbClr val="002060"/>
                          </a:solidFill>
                          <a:latin typeface="Times New Roman" panose="02020603050405020304" pitchFamily="18" charset="0"/>
                          <a:cs typeface="Times New Roman" panose="02020603050405020304" pitchFamily="18" charset="0"/>
                        </a:rPr>
                        <a:t>2.复合谓语</a:t>
                      </a:r>
                      <a:r>
                        <a:rPr lang="zh-CN" altLang="en-US" sz="2400" b="0">
                          <a:solidFill>
                            <a:srgbClr val="002060"/>
                          </a:solidFill>
                          <a:latin typeface="Times New Roman" panose="02020603050405020304" pitchFamily="18" charset="0"/>
                          <a:ea typeface="方正正纤黑简体" charset="0"/>
                          <a:cs typeface="Times New Roman" panose="02020603050405020304" pitchFamily="18" charset="0"/>
                        </a:rPr>
                        <a:t>：</a:t>
                      </a:r>
                      <a:r>
                        <a:rPr lang="en-US" sz="2400" b="0">
                          <a:solidFill>
                            <a:sysClr val="windowText" lastClr="000000"/>
                          </a:solidFill>
                          <a:latin typeface="Times New Roman" panose="02020603050405020304" pitchFamily="18" charset="0"/>
                          <a:cs typeface="Times New Roman" panose="02020603050405020304" pitchFamily="18" charset="0"/>
                        </a:rPr>
                        <a:t>情态动词或助动词+动词</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常紧跟在主语后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19555">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宾语object</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动作的对象或承受者</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宾语分为直接宾语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物或事</a:t>
                      </a:r>
                      <a:r>
                        <a:rPr lang="zh-CN" altLang="en-US" sz="240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a:t>
                      </a:r>
                      <a:r>
                        <a:rPr lang="en-US" sz="2400" b="0">
                          <a:solidFill>
                            <a:sysClr val="windowText" lastClr="000000"/>
                          </a:solidFill>
                          <a:latin typeface="Times New Roman" panose="02020603050405020304" pitchFamily="18" charset="0"/>
                          <a:cs typeface="Times New Roman" panose="02020603050405020304" pitchFamily="18" charset="0"/>
                        </a:rPr>
                        <a:t>和间接宾语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人或动物。</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名词、代词、数词、动名词、不定式、从句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放在及物动词/短语后，构成</a:t>
                      </a:r>
                      <a:r>
                        <a:rPr lang="en-US" sz="2400" b="0">
                          <a:solidFill>
                            <a:srgbClr val="002060"/>
                          </a:solidFill>
                          <a:latin typeface="Times New Roman" panose="02020603050405020304" pitchFamily="18" charset="0"/>
                          <a:cs typeface="Times New Roman" panose="02020603050405020304" pitchFamily="18" charset="0"/>
                        </a:rPr>
                        <a:t>动宾结构</a:t>
                      </a:r>
                      <a:r>
                        <a:rPr lang="en-US" sz="2400" b="0">
                          <a:solidFill>
                            <a:sysClr val="windowText" lastClr="000000"/>
                          </a:solidFill>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放在介词后，构成</a:t>
                      </a:r>
                      <a:r>
                        <a:rPr lang="en-US" sz="2400">
                          <a:solidFill>
                            <a:srgbClr val="002060"/>
                          </a:solidFill>
                          <a:latin typeface="Times New Roman" panose="02020603050405020304" pitchFamily="18" charset="0"/>
                          <a:cs typeface="Times New Roman" panose="02020603050405020304" pitchFamily="18" charset="0"/>
                          <a:sym typeface="方正正纤黑简体" charset="0"/>
                        </a:rPr>
                        <a:t>介宾结构</a:t>
                      </a:r>
                      <a:endParaRPr lang="en-US" altLang="en-US" sz="2400" b="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方正正纤黑简体" charset="0"/>
                      </a:endParaRPr>
                    </a:p>
                  </a:txBody>
                  <a:tcPr marL="68562" marR="68562"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483744" y="5795029"/>
            <a:ext cx="10012613"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完整的句子一般至少包含2个基本成分（主语和谓语）</a:t>
            </a:r>
            <a:endParaRPr lang="zh-CN" altLang="en-US" sz="2400"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0" name="文本框 9"/>
          <p:cNvSpPr txBox="1"/>
          <p:nvPr/>
        </p:nvSpPr>
        <p:spPr>
          <a:xfrm>
            <a:off x="5235482" y="1478153"/>
            <a:ext cx="642453"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9" name="文本框 8"/>
          <p:cNvSpPr txBox="1"/>
          <p:nvPr/>
        </p:nvSpPr>
        <p:spPr>
          <a:xfrm>
            <a:off x="6976198" y="2374540"/>
            <a:ext cx="679908"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1" name="文本框 10"/>
          <p:cNvSpPr txBox="1"/>
          <p:nvPr/>
        </p:nvSpPr>
        <p:spPr>
          <a:xfrm>
            <a:off x="5335151" y="4195880"/>
            <a:ext cx="542784"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4" name="等于号 3"/>
          <p:cNvSpPr/>
          <p:nvPr/>
        </p:nvSpPr>
        <p:spPr>
          <a:xfrm>
            <a:off x="668020" y="1849120"/>
            <a:ext cx="869950" cy="174625"/>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7" name="减号 6"/>
          <p:cNvSpPr/>
          <p:nvPr/>
        </p:nvSpPr>
        <p:spPr>
          <a:xfrm>
            <a:off x="514985" y="3006090"/>
            <a:ext cx="1176020" cy="16510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668020" y="4624070"/>
            <a:ext cx="780415" cy="5715"/>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sym typeface="+mn-ea"/>
              </a:rPr>
              <a:t>熟悉</a:t>
            </a:r>
            <a:r>
              <a:rPr sz="2400" b="1" dirty="0">
                <a:solidFill>
                  <a:srgbClr val="002060"/>
                </a:solidFill>
                <a:latin typeface="微软雅黑" panose="020B0503020204020204" pitchFamily="34" charset="-122"/>
                <a:ea typeface="微软雅黑" panose="020B0503020204020204" pitchFamily="34" charset="-122"/>
                <a:sym typeface="+mn-ea"/>
              </a:rPr>
              <a:t>句子成份</a:t>
            </a:r>
            <a:r>
              <a:rPr lang="zh-CN" sz="2400" b="1" baseline="-25000" dirty="0">
                <a:solidFill>
                  <a:srgbClr val="002060"/>
                </a:solidFill>
                <a:latin typeface="微软雅黑" panose="020B0503020204020204" pitchFamily="34" charset="-122"/>
                <a:ea typeface="微软雅黑" panose="020B0503020204020204" pitchFamily="34" charset="-122"/>
                <a:sym typeface="+mn-ea"/>
              </a:rPr>
              <a:t>（定义及功能，充当词类，位置）</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6" name="图片 5"/>
          <p:cNvPicPr>
            <a:picLocks noChangeAspect="1"/>
          </p:cNvPicPr>
          <p:nvPr/>
        </p:nvPicPr>
        <p:blipFill>
          <a:blip r:embed="rId3"/>
          <a:stretch>
            <a:fillRect/>
          </a:stretch>
        </p:blipFill>
        <p:spPr>
          <a:xfrm>
            <a:off x="10128885" y="-5080"/>
            <a:ext cx="1785620" cy="808355"/>
          </a:xfrm>
          <a:prstGeom prst="rect">
            <a:avLst/>
          </a:prstGeom>
          <a:noFill/>
          <a:ln w="9525">
            <a:noFill/>
          </a:ln>
        </p:spPr>
      </p:pic>
      <p:graphicFrame>
        <p:nvGraphicFramePr>
          <p:cNvPr id="7" name="表格 6"/>
          <p:cNvGraphicFramePr/>
          <p:nvPr>
            <p:custDataLst>
              <p:tags r:id="rId4"/>
            </p:custDataLst>
          </p:nvPr>
        </p:nvGraphicFramePr>
        <p:xfrm>
          <a:off x="362585" y="835025"/>
          <a:ext cx="11466830" cy="5663565"/>
        </p:xfrm>
        <a:graphic>
          <a:graphicData uri="http://schemas.openxmlformats.org/drawingml/2006/table">
            <a:tbl>
              <a:tblPr firstRow="1" bandRow="1">
                <a:effectLst/>
                <a:tableStyleId>{5940675A-B579-460E-94D1-54222C63F5DA}</a:tableStyleId>
              </a:tblPr>
              <a:tblGrid>
                <a:gridCol w="1729740"/>
                <a:gridCol w="3261995"/>
                <a:gridCol w="3239770"/>
                <a:gridCol w="3235325"/>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823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定语attribute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修饰或限制名词或代词的词、短语或从句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名词、形容词、数词、名词所有格、动名词、分词、从句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1.单个词常作前置定语；</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2.短语和从句</a:t>
                      </a:r>
                      <a:r>
                        <a:rPr lang="en-US" sz="2400" b="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常</a:t>
                      </a:r>
                      <a:r>
                        <a:rPr lang="en-US" sz="2400" b="0">
                          <a:solidFill>
                            <a:sysClr val="windowText" lastClr="000000"/>
                          </a:solidFill>
                          <a:latin typeface="Times New Roman" panose="02020603050405020304" pitchFamily="18" charset="0"/>
                          <a:cs typeface="Times New Roman" panose="02020603050405020304" pitchFamily="18" charset="0"/>
                        </a:rPr>
                        <a:t>作后置定语。</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7282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状语adverbial</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修饰动词、形容词、副词</a:t>
                      </a:r>
                      <a:r>
                        <a:rPr lang="zh-CN" sz="2400" b="0">
                          <a:solidFill>
                            <a:sysClr val="windowText" lastClr="000000"/>
                          </a:solidFill>
                          <a:ea typeface="方正正纤黑简体" charset="0"/>
                          <a:cs typeface="Times New Roman" panose="02020603050405020304" pitchFamily="18" charset="0"/>
                        </a:rPr>
                        <a:t>或整个句子</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副词、介词短语、分词、不定式、从句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位置灵活，句首，句中，句末都行</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610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表语predicative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说明主语的特征、类属、身份、状态。</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zh-CN" sz="2400" b="0">
                          <a:solidFill>
                            <a:sysClr val="windowText" lastClr="000000"/>
                          </a:solidFill>
                          <a:ea typeface="方正正纤黑简体" charset="0"/>
                          <a:cs typeface="Times New Roman" panose="02020603050405020304" pitchFamily="18" charset="0"/>
                        </a:rPr>
                        <a:t>名词、代词、数词、形容词、副词、介词短语、动名词、不定式、从句</a:t>
                      </a:r>
                      <a:endParaRPr lang="zh-CN" sz="2400" b="0">
                        <a:solidFill>
                          <a:sysClr val="windowText" lastClr="000000"/>
                        </a:solidFill>
                        <a:ea typeface="方正正纤黑简体"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放在系动词后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9027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宾语补足语</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complement</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方正正纤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说明宾语的身份和状态</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形容词，副词，介宾短语，不定式，分词</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位于宾语后</a:t>
                      </a:r>
                      <a:r>
                        <a:rPr lang="en-US" sz="2400" b="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19835">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同位语appositive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用在名词后面，对前面的名词加以解释说明.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同位语与被它限定的词常常紧挨在一起。</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2" name="文本框 11"/>
          <p:cNvSpPr txBox="1"/>
          <p:nvPr/>
        </p:nvSpPr>
        <p:spPr>
          <a:xfrm>
            <a:off x="3674110" y="1435735"/>
            <a:ext cx="159512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3" name="文本框 12"/>
          <p:cNvSpPr txBox="1"/>
          <p:nvPr/>
        </p:nvSpPr>
        <p:spPr>
          <a:xfrm>
            <a:off x="2720340" y="3331210"/>
            <a:ext cx="71310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4" name="文本框 13"/>
          <p:cNvSpPr txBox="1"/>
          <p:nvPr/>
        </p:nvSpPr>
        <p:spPr>
          <a:xfrm>
            <a:off x="2720340" y="2872740"/>
            <a:ext cx="123761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5" name="文本框 14"/>
          <p:cNvSpPr txBox="1"/>
          <p:nvPr/>
        </p:nvSpPr>
        <p:spPr>
          <a:xfrm>
            <a:off x="2790190" y="2383790"/>
            <a:ext cx="251333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6" name="文本框 15"/>
          <p:cNvSpPr txBox="1"/>
          <p:nvPr/>
        </p:nvSpPr>
        <p:spPr>
          <a:xfrm>
            <a:off x="2720340" y="5521325"/>
            <a:ext cx="125603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7" name="文本框 16"/>
          <p:cNvSpPr txBox="1"/>
          <p:nvPr/>
        </p:nvSpPr>
        <p:spPr>
          <a:xfrm>
            <a:off x="2790190" y="4676775"/>
            <a:ext cx="64325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8" name="文本框 17"/>
          <p:cNvSpPr txBox="1"/>
          <p:nvPr/>
        </p:nvSpPr>
        <p:spPr>
          <a:xfrm>
            <a:off x="9289415" y="5892165"/>
            <a:ext cx="159512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9" name="文本框 18"/>
          <p:cNvSpPr txBox="1"/>
          <p:nvPr/>
        </p:nvSpPr>
        <p:spPr>
          <a:xfrm>
            <a:off x="6246495" y="1239520"/>
            <a:ext cx="103695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文本框 19"/>
          <p:cNvSpPr txBox="1"/>
          <p:nvPr/>
        </p:nvSpPr>
        <p:spPr>
          <a:xfrm>
            <a:off x="8059420" y="3243580"/>
            <a:ext cx="49657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1" name="文本框 20"/>
          <p:cNvSpPr txBox="1"/>
          <p:nvPr/>
        </p:nvSpPr>
        <p:spPr>
          <a:xfrm>
            <a:off x="5454650" y="2334895"/>
            <a:ext cx="58864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2" name="文本框 21"/>
          <p:cNvSpPr txBox="1"/>
          <p:nvPr/>
        </p:nvSpPr>
        <p:spPr>
          <a:xfrm>
            <a:off x="5454650" y="5706745"/>
            <a:ext cx="53340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3" name="文本框 22"/>
          <p:cNvSpPr txBox="1"/>
          <p:nvPr/>
        </p:nvSpPr>
        <p:spPr>
          <a:xfrm>
            <a:off x="5454650" y="3647440"/>
            <a:ext cx="58864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4" name="文本框 23"/>
          <p:cNvSpPr txBox="1"/>
          <p:nvPr/>
        </p:nvSpPr>
        <p:spPr>
          <a:xfrm>
            <a:off x="8883650" y="1610360"/>
            <a:ext cx="159512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5" name="文本框 24"/>
          <p:cNvSpPr txBox="1"/>
          <p:nvPr/>
        </p:nvSpPr>
        <p:spPr>
          <a:xfrm>
            <a:off x="8883650" y="1139190"/>
            <a:ext cx="10090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6" name="文本框 25"/>
          <p:cNvSpPr txBox="1"/>
          <p:nvPr/>
        </p:nvSpPr>
        <p:spPr>
          <a:xfrm>
            <a:off x="9349105" y="3647440"/>
            <a:ext cx="122936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7" name="文本框 26"/>
          <p:cNvSpPr txBox="1"/>
          <p:nvPr/>
        </p:nvSpPr>
        <p:spPr>
          <a:xfrm>
            <a:off x="9183370" y="4676775"/>
            <a:ext cx="10725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4" name="左中括号 33"/>
          <p:cNvSpPr/>
          <p:nvPr/>
        </p:nvSpPr>
        <p:spPr>
          <a:xfrm>
            <a:off x="795655" y="143573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35" name="右中括号 34"/>
          <p:cNvSpPr/>
          <p:nvPr/>
        </p:nvSpPr>
        <p:spPr>
          <a:xfrm>
            <a:off x="1612265" y="1435735"/>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4" name="半闭框 3"/>
          <p:cNvSpPr/>
          <p:nvPr/>
        </p:nvSpPr>
        <p:spPr>
          <a:xfrm>
            <a:off x="759460" y="238379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5" name="半闭框 4"/>
          <p:cNvSpPr/>
          <p:nvPr/>
        </p:nvSpPr>
        <p:spPr>
          <a:xfrm flipH="1" flipV="1">
            <a:off x="1454150" y="238379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6" name="减号 35"/>
          <p:cNvSpPr/>
          <p:nvPr/>
        </p:nvSpPr>
        <p:spPr>
          <a:xfrm>
            <a:off x="574040" y="3768725"/>
            <a:ext cx="1463675" cy="12827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40" name="加号 39"/>
          <p:cNvSpPr/>
          <p:nvPr/>
        </p:nvSpPr>
        <p:spPr>
          <a:xfrm>
            <a:off x="484505" y="3702050"/>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n>
                <a:solidFill>
                  <a:srgbClr val="C00000"/>
                </a:solidFill>
              </a:ln>
              <a:solidFill>
                <a:srgbClr val="C00000"/>
              </a:solidFill>
              <a:latin typeface="微软雅黑" panose="020B0503020204020204" pitchFamily="34" charset="-122"/>
              <a:ea typeface="微软雅黑" panose="020B0503020204020204" pitchFamily="34" charset="-122"/>
            </a:endParaRPr>
          </a:p>
        </p:txBody>
      </p:sp>
      <p:sp>
        <p:nvSpPr>
          <p:cNvPr id="9" name="加号 8"/>
          <p:cNvSpPr/>
          <p:nvPr/>
        </p:nvSpPr>
        <p:spPr>
          <a:xfrm>
            <a:off x="362585" y="4739005"/>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n>
                <a:solidFill>
                  <a:srgbClr val="C00000"/>
                </a:solidFill>
              </a:ln>
              <a:solidFill>
                <a:srgbClr val="C00000"/>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714375" y="4849495"/>
            <a:ext cx="1235075" cy="1524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sp>
        <p:nvSpPr>
          <p:cNvPr id="11" name="加号 10"/>
          <p:cNvSpPr/>
          <p:nvPr/>
        </p:nvSpPr>
        <p:spPr>
          <a:xfrm>
            <a:off x="439420" y="5706745"/>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n>
                <a:solidFill>
                  <a:srgbClr val="C00000"/>
                </a:solidFill>
              </a:ln>
              <a:solidFill>
                <a:srgbClr val="C00000"/>
              </a:solidFill>
              <a:latin typeface="微软雅黑" panose="020B0503020204020204" pitchFamily="34" charset="-122"/>
              <a:ea typeface="微软雅黑" panose="020B0503020204020204" pitchFamily="34" charset="-122"/>
            </a:endParaRPr>
          </a:p>
        </p:txBody>
      </p:sp>
      <p:sp>
        <p:nvSpPr>
          <p:cNvPr id="33" name="左大括号 32"/>
          <p:cNvSpPr/>
          <p:nvPr/>
        </p:nvSpPr>
        <p:spPr>
          <a:xfrm>
            <a:off x="690245" y="5525135"/>
            <a:ext cx="75565" cy="348615"/>
          </a:xfrm>
          <a:prstGeom prst="lef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7" name="右大括号 36"/>
          <p:cNvSpPr/>
          <p:nvPr/>
        </p:nvSpPr>
        <p:spPr>
          <a:xfrm>
            <a:off x="1721485" y="5540375"/>
            <a:ext cx="83820" cy="318135"/>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pic>
        <p:nvPicPr>
          <p:cNvPr id="8" name="图片 7"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81089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句子成份-主语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331470" y="835025"/>
          <a:ext cx="11403965" cy="1262380"/>
        </p:xfrm>
        <a:graphic>
          <a:graphicData uri="http://schemas.openxmlformats.org/drawingml/2006/table">
            <a:tbl>
              <a:tblPr firstRow="1" bandRow="1">
                <a:effectLst/>
                <a:tableStyleId>{5940675A-B579-460E-94D1-54222C63F5DA}</a:tableStyleId>
              </a:tblPr>
              <a:tblGrid>
                <a:gridCol w="1475740"/>
                <a:gridCol w="3395980"/>
                <a:gridCol w="3455035"/>
                <a:gridCol w="3077210"/>
              </a:tblGrid>
              <a:tr h="5308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及功能</a:t>
                      </a:r>
                      <a:endParaRPr lang="zh-CN"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3105">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主语subject</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句子说明的人或事物</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solidFill>
                            <a:sysClr val="windowText" lastClr="000000"/>
                          </a:solidFill>
                          <a:latin typeface="Times New Roman" panose="02020603050405020304" pitchFamily="18" charset="0"/>
                          <a:cs typeface="Times New Roman" panose="02020603050405020304" pitchFamily="18" charset="0"/>
                        </a:rPr>
                        <a:t>名词、代词、数词、动名词、不定式、从句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常放在谓语动词前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文本框 9"/>
          <p:cNvSpPr txBox="1"/>
          <p:nvPr/>
        </p:nvSpPr>
        <p:spPr>
          <a:xfrm>
            <a:off x="5266055" y="1588770"/>
            <a:ext cx="64262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5" name="文本框 4"/>
          <p:cNvSpPr txBox="1"/>
          <p:nvPr/>
        </p:nvSpPr>
        <p:spPr>
          <a:xfrm>
            <a:off x="332105" y="2185670"/>
            <a:ext cx="11403330" cy="4466590"/>
          </a:xfrm>
          <a:prstGeom prst="rect">
            <a:avLst/>
          </a:prstGeom>
          <a:noFill/>
        </p:spPr>
        <p:txBody>
          <a:bodyPr wrap="square" rtlCol="0" anchor="t">
            <a:spAutoFit/>
          </a:bodyPr>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1.</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For Japan, the 58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(number) are more striking</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(2020年1月浙江英语卷)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zh-CN" altLang="en-US"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2.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Making Chinese 56</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(dish) is seen as especially troublesome.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（2018年6月浙江卷）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zh-CN" altLang="en-US"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3</a:t>
            </a: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(learn) to think critically is an important skill today</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 children will need for the future.</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（2019天津卷）    </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4.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hey realize how cheap 58</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can be to eat out.</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（2018年6月浙江卷）</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5.</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It is possible 63</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caffeine may cause birth defects</a:t>
            </a:r>
            <a:r>
              <a:rPr lang="zh-CN" altLang="en-US" sz="2400" kern="0" baseline="-2500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(缺陷)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in humans, too.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(2018年11月浙江卷)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zh-CN" altLang="en-US"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6.</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is even more important is that as the earth cooled down, water began to appear on its surface</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.(NSFC Module3 Unit4 Reading </a:t>
            </a:r>
            <a:r>
              <a:rPr lang="en-US" altLang="zh-CN" sz="1600" b="1"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How Life Began on the Earth?</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zh-CN" altLang="en-US"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7.</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Cao decided to cover the route by hiking as a tribute</a:t>
            </a:r>
            <a:r>
              <a:rPr lang="en-US" altLang="zh-CN" sz="2400" kern="0" baseline="-2500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(致敬)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to the ancient Silk Road.   64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endPar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friend of his, Wu Fan, volunteered to be his companion during the trip.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（2022-全国甲卷）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7" name="文本框 6"/>
          <p:cNvSpPr txBox="1"/>
          <p:nvPr/>
        </p:nvSpPr>
        <p:spPr>
          <a:xfrm>
            <a:off x="2903220" y="2129155"/>
            <a:ext cx="1639570" cy="460375"/>
          </a:xfrm>
          <a:prstGeom prst="rect">
            <a:avLst/>
          </a:prstGeom>
          <a:noFill/>
          <a:ln w="9525">
            <a:noFill/>
          </a:ln>
        </p:spPr>
        <p:txBody>
          <a:bodyPr wrap="square">
            <a:spAutoFit/>
          </a:bodyPr>
          <a:p>
            <a:pPr indent="0"/>
            <a:r>
              <a:rPr lang="zh-CN" altLang="en-US" sz="2400" b="1">
                <a:solidFill>
                  <a:srgbClr val="002060"/>
                </a:solidFill>
                <a:latin typeface="Times New Roman" panose="02020603050405020304" pitchFamily="18" charset="0"/>
                <a:cs typeface="Times New Roman" panose="02020603050405020304" pitchFamily="18" charset="0"/>
              </a:rPr>
              <a:t>numbers</a:t>
            </a:r>
            <a:endParaRPr lang="zh-CN" altLang="en-US" sz="2400" b="1">
              <a:solidFill>
                <a:srgbClr val="00206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2800350" y="4168140"/>
            <a:ext cx="98234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that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9" name="文本框 8"/>
          <p:cNvSpPr txBox="1"/>
          <p:nvPr/>
        </p:nvSpPr>
        <p:spPr>
          <a:xfrm>
            <a:off x="3163570" y="2492375"/>
            <a:ext cx="979170" cy="570865"/>
          </a:xfrm>
          <a:prstGeom prst="rect">
            <a:avLst/>
          </a:prstGeom>
          <a:noFill/>
        </p:spPr>
        <p:txBody>
          <a:bodyPr wrap="none" rtlCol="0" anchor="t">
            <a:spAutoFit/>
          </a:bodyPr>
          <a:p>
            <a:pPr>
              <a:lnSpc>
                <a:spcPct val="130000"/>
              </a:lnSpc>
              <a:spcBef>
                <a:spcPts val="600"/>
              </a:spcBef>
            </a:pPr>
            <a:r>
              <a:rPr lang="en-US" altLang="zh-CN" sz="2400" b="1" dirty="0">
                <a:solidFill>
                  <a:srgbClr val="002060"/>
                </a:solidFill>
                <a:latin typeface="Times New Roman" panose="02020603050405020304" pitchFamily="18" charset="0"/>
                <a:cs typeface="Times New Roman" panose="02020603050405020304" pitchFamily="18" charset="0"/>
                <a:sym typeface="方正正纤黑简体" charset="0"/>
              </a:rPr>
              <a:t>dishes </a:t>
            </a:r>
            <a:endPar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方正正纤黑简体" charset="0"/>
            </a:endParaRPr>
          </a:p>
        </p:txBody>
      </p:sp>
      <p:sp>
        <p:nvSpPr>
          <p:cNvPr id="11" name="文本框 10"/>
          <p:cNvSpPr txBox="1"/>
          <p:nvPr/>
        </p:nvSpPr>
        <p:spPr>
          <a:xfrm>
            <a:off x="4244975" y="3646170"/>
            <a:ext cx="44577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it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2" name="文本框 11"/>
          <p:cNvSpPr txBox="1"/>
          <p:nvPr/>
        </p:nvSpPr>
        <p:spPr>
          <a:xfrm>
            <a:off x="761365" y="2966085"/>
            <a:ext cx="154368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Learning</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3" name="文本框 12"/>
          <p:cNvSpPr txBox="1"/>
          <p:nvPr/>
        </p:nvSpPr>
        <p:spPr>
          <a:xfrm>
            <a:off x="761365" y="4886960"/>
            <a:ext cx="911225" cy="570865"/>
          </a:xfrm>
          <a:prstGeom prst="rect">
            <a:avLst/>
          </a:prstGeom>
          <a:noFill/>
        </p:spPr>
        <p:txBody>
          <a:bodyPr wrap="non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What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5" name="文本框 14"/>
          <p:cNvSpPr txBox="1"/>
          <p:nvPr/>
        </p:nvSpPr>
        <p:spPr>
          <a:xfrm>
            <a:off x="560705" y="6081395"/>
            <a:ext cx="68643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a:t>
            </a:r>
            <a:endPar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ppt_y</p:attrName>
                                        </p:attrNameLst>
                                      </p:cBhvr>
                                      <p:tavLst>
                                        <p:tav tm="0">
                                          <p:val>
                                            <p:strVal val="#ppt_y+#ppt_h*1.125000"/>
                                          </p:val>
                                        </p:tav>
                                        <p:tav tm="100000">
                                          <p:val>
                                            <p:strVal val="#ppt_y"/>
                                          </p:val>
                                        </p:tav>
                                      </p:tavLst>
                                    </p:anim>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p:tgtEl>
                                          <p:spTgt spid="8"/>
                                        </p:tgtEl>
                                        <p:attrNameLst>
                                          <p:attrName>ppt_y</p:attrName>
                                        </p:attrNameLst>
                                      </p:cBhvr>
                                      <p:tavLst>
                                        <p:tav tm="0">
                                          <p:val>
                                            <p:strVal val="#ppt_y+#ppt_h*1.125000"/>
                                          </p:val>
                                        </p:tav>
                                        <p:tav tm="100000">
                                          <p:val>
                                            <p:strVal val="#ppt_y"/>
                                          </p:val>
                                        </p:tav>
                                      </p:tavLst>
                                    </p:anim>
                                    <p:animEffect transition="in" filter="wipe(up)">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p:tgtEl>
                                          <p:spTgt spid="13"/>
                                        </p:tgtEl>
                                        <p:attrNameLst>
                                          <p:attrName>ppt_y</p:attrName>
                                        </p:attrNameLst>
                                      </p:cBhvr>
                                      <p:tavLst>
                                        <p:tav tm="0">
                                          <p:val>
                                            <p:strVal val="#ppt_y+#ppt_h*1.125000"/>
                                          </p:val>
                                        </p:tav>
                                        <p:tav tm="100000">
                                          <p:val>
                                            <p:strVal val="#ppt_y"/>
                                          </p:val>
                                        </p:tav>
                                      </p:tavLst>
                                    </p:anim>
                                    <p:animEffect transition="in" filter="wipe(up)">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p:tgtEl>
                                          <p:spTgt spid="15"/>
                                        </p:tgtEl>
                                        <p:attrNameLst>
                                          <p:attrName>ppt_y</p:attrName>
                                        </p:attrNameLst>
                                      </p:cBhvr>
                                      <p:tavLst>
                                        <p:tav tm="0">
                                          <p:val>
                                            <p:strVal val="#ppt_y+#ppt_h*1.125000"/>
                                          </p:val>
                                        </p:tav>
                                        <p:tav tm="100000">
                                          <p:val>
                                            <p:strVal val="#ppt_y"/>
                                          </p:val>
                                        </p:tav>
                                      </p:tavLst>
                                    </p:anim>
                                    <p:animEffect transition="in" filter="wipe(up)">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7" grpId="1"/>
      <p:bldP spid="9" grpId="0"/>
      <p:bldP spid="9" grpId="1"/>
      <p:bldP spid="12" grpId="0"/>
      <p:bldP spid="12" grpId="1"/>
      <p:bldP spid="11" grpId="0"/>
      <p:bldP spid="11" grpId="1"/>
      <p:bldP spid="8" grpId="0"/>
      <p:bldP spid="8" grpId="1"/>
      <p:bldP spid="13" grpId="0"/>
      <p:bldP spid="13" grpId="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a:t>
            </a:r>
            <a:r>
              <a:rPr sz="2400" b="1" dirty="0">
                <a:solidFill>
                  <a:srgbClr val="002060"/>
                </a:solidFill>
                <a:latin typeface="微软雅黑" panose="020B0503020204020204" pitchFamily="34" charset="-122"/>
                <a:ea typeface="微软雅黑" panose="020B0503020204020204" pitchFamily="34" charset="-122"/>
                <a:sym typeface="+mn-ea"/>
              </a:rPr>
              <a:t>-谓语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288290" y="1037590"/>
          <a:ext cx="11403965" cy="1378585"/>
        </p:xfrm>
        <a:graphic>
          <a:graphicData uri="http://schemas.openxmlformats.org/drawingml/2006/table">
            <a:tbl>
              <a:tblPr firstRow="1" bandRow="1">
                <a:effectLst/>
                <a:tableStyleId>{5940675A-B579-460E-94D1-54222C63F5DA}</a:tableStyleId>
              </a:tblPr>
              <a:tblGrid>
                <a:gridCol w="1475740"/>
                <a:gridCol w="2324100"/>
                <a:gridCol w="5150485"/>
                <a:gridCol w="2453640"/>
              </a:tblGrid>
              <a:tr h="5308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及功能</a:t>
                      </a:r>
                      <a:endParaRPr lang="zh-CN"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7725">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谓语predicate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说明主语的动作、状态和特征</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solidFill>
                            <a:srgbClr val="002060"/>
                          </a:solidFill>
                          <a:latin typeface="Times New Roman" panose="02020603050405020304" pitchFamily="18" charset="0"/>
                          <a:cs typeface="Times New Roman" panose="02020603050405020304" pitchFamily="18" charset="0"/>
                        </a:rPr>
                        <a:t>1.简单谓语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b="0">
                          <a:solidFill>
                            <a:sysClr val="windowText" lastClr="000000"/>
                          </a:solidFill>
                          <a:latin typeface="Times New Roman" panose="02020603050405020304" pitchFamily="18" charset="0"/>
                          <a:cs typeface="Times New Roman" panose="02020603050405020304" pitchFamily="18" charset="0"/>
                        </a:rPr>
                        <a:t>动词或动词短语</a:t>
                      </a:r>
                      <a:endParaRPr lang="en-US" sz="2400" b="0">
                        <a:latin typeface="Times New Roman" panose="02020603050405020304" pitchFamily="18" charset="0"/>
                        <a:cs typeface="Times New Roman" panose="02020603050405020304" pitchFamily="18" charset="0"/>
                      </a:endParaRPr>
                    </a:p>
                    <a:p>
                      <a:pPr indent="0">
                        <a:buNone/>
                      </a:pPr>
                      <a:r>
                        <a:rPr lang="en-US" sz="2400" b="0">
                          <a:solidFill>
                            <a:srgbClr val="002060"/>
                          </a:solidFill>
                          <a:latin typeface="Times New Roman" panose="02020603050405020304" pitchFamily="18" charset="0"/>
                          <a:cs typeface="Times New Roman" panose="02020603050405020304" pitchFamily="18" charset="0"/>
                        </a:rPr>
                        <a:t>2.复合谓语</a:t>
                      </a:r>
                      <a:r>
                        <a:rPr lang="zh-CN" altLang="en-US" sz="2400" b="0">
                          <a:solidFill>
                            <a:srgbClr val="002060"/>
                          </a:solidFill>
                          <a:latin typeface="Times New Roman" panose="02020603050405020304" pitchFamily="18" charset="0"/>
                          <a:ea typeface="方正正纤黑简体" charset="0"/>
                          <a:cs typeface="Times New Roman" panose="02020603050405020304" pitchFamily="18" charset="0"/>
                        </a:rPr>
                        <a:t>：</a:t>
                      </a:r>
                      <a:r>
                        <a:rPr lang="en-US" sz="2400" b="0">
                          <a:solidFill>
                            <a:sysClr val="windowText" lastClr="000000"/>
                          </a:solidFill>
                          <a:latin typeface="Times New Roman" panose="02020603050405020304" pitchFamily="18" charset="0"/>
                          <a:cs typeface="Times New Roman" panose="02020603050405020304" pitchFamily="18" charset="0"/>
                        </a:rPr>
                        <a:t>情态动词或助动词+动词</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常紧跟在主语后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文本框 9"/>
          <p:cNvSpPr txBox="1"/>
          <p:nvPr/>
        </p:nvSpPr>
        <p:spPr>
          <a:xfrm>
            <a:off x="5872480" y="2045335"/>
            <a:ext cx="243840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5" name="文本框 4"/>
          <p:cNvSpPr txBox="1"/>
          <p:nvPr/>
        </p:nvSpPr>
        <p:spPr>
          <a:xfrm>
            <a:off x="5872480" y="1610360"/>
            <a:ext cx="224599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7" name="文本框 6"/>
          <p:cNvSpPr txBox="1"/>
          <p:nvPr/>
        </p:nvSpPr>
        <p:spPr>
          <a:xfrm>
            <a:off x="8546465" y="2045335"/>
            <a:ext cx="62547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8" name="文本框 7"/>
          <p:cNvSpPr txBox="1"/>
          <p:nvPr/>
        </p:nvSpPr>
        <p:spPr>
          <a:xfrm>
            <a:off x="394335" y="2508885"/>
            <a:ext cx="11403330" cy="3887470"/>
          </a:xfrm>
          <a:prstGeom prst="rect">
            <a:avLst/>
          </a:prstGeom>
          <a:noFill/>
        </p:spPr>
        <p:txBody>
          <a:bodyPr wrap="square" rtlCol="0" anchor="t">
            <a:spAutoFit/>
          </a:bodyPr>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1.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One study in America found that students' grades 62</a:t>
            </a:r>
            <a:r>
              <a:rPr lang="zh-CN" altLang="en-US" sz="2400" u="sng"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(improve) a little after the school introduced uniforms.</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2019年6月浙江英语卷</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2.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Pahlsson and her husband  62 </a:t>
            </a:r>
            <a:r>
              <a:rPr lang="zh-CN" altLang="en-US" sz="2400" u="sng"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(search) the kitchen, checking every corner, but turned up nothing.</a:t>
            </a:r>
            <a:r>
              <a:rPr lang="zh-CN" altLang="en-US"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（2017年6月浙江卷）</a:t>
            </a:r>
            <a:endPar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3.</a:t>
            </a:r>
            <a:r>
              <a:rPr lang="en-US" altLang="zh-CN"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When the children are walking or 59 </a:t>
            </a:r>
            <a:r>
              <a:rPr lang="zh-CN" altLang="en-US" sz="2400" u="sng"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(cycle) to school on dark mornings, car drivers can eas</a:t>
            </a:r>
            <a:r>
              <a:rPr lang="en-US" altLang="zh-CN"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ily</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see them.</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2019年6月浙江英语卷</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4.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When every pupil in the school wears the uniform, nobody 56</a:t>
            </a:r>
            <a:r>
              <a:rPr lang="zh-CN" altLang="en-US" sz="2400" u="sng"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(have) to worry about fashion.</a:t>
            </a:r>
            <a:r>
              <a:rPr lang="zh-CN" altLang="en-US"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2019年6月浙江英语卷</a:t>
            </a:r>
            <a:r>
              <a:rPr lang="en-US" altLang="zh-CN"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5.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However, greater attention should  64 </a:t>
            </a:r>
            <a:r>
              <a:rPr lang="zh-CN" altLang="en-US" sz="2400" u="sng"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(place) on longevity (长寿）.</a:t>
            </a:r>
            <a:r>
              <a:rPr lang="zh-CN" altLang="en-US"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(2020年1月浙江英语卷)</a:t>
            </a:r>
            <a:endParaRPr lang="zh-CN" altLang="en-US" sz="1600" i="1"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3" name="矩形 12"/>
          <p:cNvSpPr/>
          <p:nvPr/>
        </p:nvSpPr>
        <p:spPr>
          <a:xfrm>
            <a:off x="8310880" y="4733925"/>
            <a:ext cx="1123950" cy="460375"/>
          </a:xfrm>
          <a:prstGeom prst="rect">
            <a:avLst/>
          </a:prstGeom>
        </p:spPr>
        <p:txBody>
          <a:bodyPr wrap="square">
            <a:spAutoFit/>
          </a:bodyPr>
          <a:p>
            <a:pPr fontAlgn="base">
              <a:spcBef>
                <a:spcPct val="0"/>
              </a:spcBef>
              <a:spcAft>
                <a:spcPct val="0"/>
              </a:spcAft>
            </a:pP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has	</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5379720" y="3943985"/>
            <a:ext cx="1220470" cy="460375"/>
          </a:xfrm>
          <a:prstGeom prst="rect">
            <a:avLst/>
          </a:prstGeom>
          <a:noFill/>
        </p:spPr>
        <p:txBody>
          <a:bodyPr wrap="square" rtlCol="0">
            <a:spAutoFit/>
          </a:bodyPr>
          <a:p>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cycling</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nvSpPr>
        <p:spPr>
          <a:xfrm>
            <a:off x="5379720" y="5530850"/>
            <a:ext cx="1694815" cy="460375"/>
          </a:xfrm>
          <a:prstGeom prst="rect">
            <a:avLst/>
          </a:prstGeom>
          <a:noFill/>
        </p:spPr>
        <p:txBody>
          <a:bodyPr wrap="square" rtlCol="0" anchor="t">
            <a:spAutoFit/>
          </a:bodyPr>
          <a:p>
            <a:r>
              <a:rPr lang="zh-CN" altLang="en-US" sz="2400" b="1">
                <a:solidFill>
                  <a:srgbClr val="002060"/>
                </a:solidFill>
                <a:latin typeface="Times New Roman" panose="02020603050405020304" pitchFamily="18" charset="0"/>
                <a:cs typeface="Times New Roman" panose="02020603050405020304" pitchFamily="18" charset="0"/>
              </a:rPr>
              <a:t>be placed</a:t>
            </a:r>
            <a:endParaRPr lang="zh-CN" altLang="en-US" sz="2400" b="1">
              <a:solidFill>
                <a:srgbClr val="002060"/>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7328785" y="2508877"/>
            <a:ext cx="1650129" cy="460375"/>
          </a:xfrm>
          <a:prstGeom prst="rect">
            <a:avLst/>
          </a:prstGeom>
          <a:noFill/>
        </p:spPr>
        <p:txBody>
          <a:bodyPr wrap="square" rtlCol="0">
            <a:spAutoFit/>
          </a:bodyPr>
          <a:p>
            <a:r>
              <a:rPr lang="en-US" altLang="zh-CN" sz="2400" b="1" dirty="0">
                <a:solidFill>
                  <a:srgbClr val="002060"/>
                </a:solidFill>
                <a:latin typeface="Times New Roman" panose="02020603050405020304" pitchFamily="18" charset="0"/>
                <a:cs typeface="Times New Roman" panose="02020603050405020304" pitchFamily="18" charset="0"/>
              </a:rPr>
              <a:t>improved</a:t>
            </a:r>
            <a:endParaRPr lang="en-US" altLang="zh-CN" sz="2400" b="1" dirty="0">
              <a:solidFill>
                <a:srgbClr val="00206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4326890" y="3208020"/>
            <a:ext cx="133794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searched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p:tgtEl>
                                          <p:spTgt spid="18"/>
                                        </p:tgtEl>
                                        <p:attrNameLst>
                                          <p:attrName>ppt_y</p:attrName>
                                        </p:attrNameLst>
                                      </p:cBhvr>
                                      <p:tavLst>
                                        <p:tav tm="0">
                                          <p:val>
                                            <p:strVal val="#ppt_y+#ppt_h*1.125000"/>
                                          </p:val>
                                        </p:tav>
                                        <p:tav tm="100000">
                                          <p:val>
                                            <p:strVal val="#ppt_y"/>
                                          </p:val>
                                        </p:tav>
                                      </p:tavLst>
                                    </p:anim>
                                    <p:animEffect transition="in" filter="wipe(up)">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ppt_y</p:attrName>
                                        </p:attrNameLst>
                                      </p:cBhvr>
                                      <p:tavLst>
                                        <p:tav tm="0">
                                          <p:val>
                                            <p:strVal val="#ppt_y+#ppt_h*1.125000"/>
                                          </p:val>
                                        </p:tav>
                                        <p:tav tm="100000">
                                          <p:val>
                                            <p:strVal val="#ppt_y"/>
                                          </p:val>
                                        </p:tav>
                                      </p:tavLst>
                                    </p:anim>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p:tgtEl>
                                          <p:spTgt spid="13"/>
                                        </p:tgtEl>
                                        <p:attrNameLst>
                                          <p:attrName>ppt_y</p:attrName>
                                        </p:attrNameLst>
                                      </p:cBhvr>
                                      <p:tavLst>
                                        <p:tav tm="0">
                                          <p:val>
                                            <p:strVal val="#ppt_y+#ppt_h*1.125000"/>
                                          </p:val>
                                        </p:tav>
                                        <p:tav tm="100000">
                                          <p:val>
                                            <p:strVal val="#ppt_y"/>
                                          </p:val>
                                        </p:tav>
                                      </p:tavLst>
                                    </p:anim>
                                    <p:animEffect transition="in" filter="wipe(up)">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p:tgtEl>
                                          <p:spTgt spid="16"/>
                                        </p:tgtEl>
                                        <p:attrNameLst>
                                          <p:attrName>ppt_y</p:attrName>
                                        </p:attrNameLst>
                                      </p:cBhvr>
                                      <p:tavLst>
                                        <p:tav tm="0">
                                          <p:val>
                                            <p:strVal val="#ppt_y+#ppt_h*1.125000"/>
                                          </p:val>
                                        </p:tav>
                                        <p:tav tm="100000">
                                          <p:val>
                                            <p:strVal val="#ppt_y"/>
                                          </p:val>
                                        </p:tav>
                                      </p:tavLst>
                                    </p:anim>
                                    <p:animEffect transition="in" filter="wipe(up)">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8" grpId="0"/>
      <p:bldP spid="18" grpId="1"/>
      <p:bldP spid="11" grpId="0"/>
      <p:bldP spid="11" grpId="1"/>
      <p:bldP spid="9" grpId="0"/>
      <p:bldP spid="9" grpId="1"/>
      <p:bldP spid="13" grpId="0"/>
      <p:bldP spid="13" grpId="1"/>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句子成份-宾语</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6" name="图片 5"/>
          <p:cNvPicPr>
            <a:picLocks noChangeAspect="1"/>
          </p:cNvPicPr>
          <p:nvPr/>
        </p:nvPicPr>
        <p:blipFill>
          <a:blip r:embed="rId3"/>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4"/>
            </p:custDataLst>
          </p:nvPr>
        </p:nvGraphicFramePr>
        <p:xfrm>
          <a:off x="284480" y="808355"/>
          <a:ext cx="11605895" cy="2051050"/>
        </p:xfrm>
        <a:graphic>
          <a:graphicData uri="http://schemas.openxmlformats.org/drawingml/2006/table">
            <a:tbl>
              <a:tblPr firstRow="1" bandRow="1">
                <a:effectLst/>
                <a:tableStyleId>{5940675A-B579-460E-94D1-54222C63F5DA}</a:tableStyleId>
              </a:tblPr>
              <a:tblGrid>
                <a:gridCol w="1475740"/>
                <a:gridCol w="3395980"/>
                <a:gridCol w="2776855"/>
                <a:gridCol w="3957320"/>
              </a:tblGrid>
              <a:tr h="5308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及功能</a:t>
                      </a:r>
                      <a:endParaRPr lang="zh-CN"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2019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宾语object</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动作的对象或承受者</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宾语分为直接宾语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物或事</a:t>
                      </a:r>
                      <a:r>
                        <a:rPr lang="zh-CN" altLang="en-US" sz="240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a:t>
                      </a:r>
                      <a:r>
                        <a:rPr lang="en-US" sz="2400" b="0">
                          <a:solidFill>
                            <a:sysClr val="windowText" lastClr="000000"/>
                          </a:solidFill>
                          <a:latin typeface="Times New Roman" panose="02020603050405020304" pitchFamily="18" charset="0"/>
                          <a:cs typeface="Times New Roman" panose="02020603050405020304" pitchFamily="18" charset="0"/>
                        </a:rPr>
                        <a:t>和间接宾语</a:t>
                      </a:r>
                      <a:r>
                        <a:rPr lang="zh-CN" altLang="en-US" sz="2400" b="0">
                          <a:solidFill>
                            <a:sysClr val="windowText" lastClr="000000"/>
                          </a:solidFill>
                          <a:latin typeface="Times New Roman" panose="02020603050405020304" pitchFamily="18" charset="0"/>
                          <a:ea typeface="方正正纤黑简体" charset="0"/>
                          <a:cs typeface="Times New Roman" panose="02020603050405020304" pitchFamily="18" charset="0"/>
                        </a:rPr>
                        <a:t>（</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人或动物。</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名词、代词、数词、动名词、不定式、从句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放在及物动词/短语后，构成</a:t>
                      </a:r>
                      <a:r>
                        <a:rPr lang="en-US" sz="2400" b="0">
                          <a:solidFill>
                            <a:srgbClr val="002060"/>
                          </a:solidFill>
                          <a:latin typeface="Times New Roman" panose="02020603050405020304" pitchFamily="18" charset="0"/>
                          <a:cs typeface="Times New Roman" panose="02020603050405020304" pitchFamily="18" charset="0"/>
                        </a:rPr>
                        <a:t>动宾结构</a:t>
                      </a:r>
                      <a:r>
                        <a:rPr lang="en-US" sz="2400" b="0">
                          <a:solidFill>
                            <a:sysClr val="windowText" lastClr="000000"/>
                          </a:solidFill>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放在介词后，构成</a:t>
                      </a:r>
                      <a:r>
                        <a:rPr lang="en-US" sz="2400">
                          <a:solidFill>
                            <a:srgbClr val="002060"/>
                          </a:solidFill>
                          <a:latin typeface="Times New Roman" panose="02020603050405020304" pitchFamily="18" charset="0"/>
                          <a:cs typeface="Times New Roman" panose="02020603050405020304" pitchFamily="18" charset="0"/>
                          <a:sym typeface="方正正纤黑简体" charset="0"/>
                        </a:rPr>
                        <a:t>介宾结构</a:t>
                      </a:r>
                      <a:endParaRPr lang="en-US" altLang="en-US" sz="2400" b="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方正正纤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文本框 9"/>
          <p:cNvSpPr txBox="1"/>
          <p:nvPr/>
        </p:nvSpPr>
        <p:spPr>
          <a:xfrm>
            <a:off x="5245100" y="1557655"/>
            <a:ext cx="64262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5" name="文本框 4"/>
          <p:cNvSpPr txBox="1"/>
          <p:nvPr/>
        </p:nvSpPr>
        <p:spPr>
          <a:xfrm>
            <a:off x="285115" y="2964180"/>
            <a:ext cx="11604625" cy="3692525"/>
          </a:xfrm>
          <a:prstGeom prst="rect">
            <a:avLst/>
          </a:prstGeom>
          <a:noFill/>
        </p:spPr>
        <p:txBody>
          <a:bodyPr wrap="square" rtlCol="0" anchor="t">
            <a:spAutoFit/>
          </a:bodyPr>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1.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absent-mindedly turned the  56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(page) of the phone book</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（2016年10月浙江卷）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 She thought I had hurt 59</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(2017年6月浙江卷)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3. I still remember 59</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(visit) a friend who’d lived here for five years.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(2018年6月浙江卷)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4. But Sarah,  64 _______ has taken part in shows along with top models wants 65</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no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(prove) that she has brains as well as beauty.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（2017全国</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卷</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Ⅲ）</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5. I was waiting at the bus stop, worried about 41</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(be) late for school.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(2014全国卷Ⅱ)  </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6.Then, handle the most important tasks first so you’ll feel a real sense of 62</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no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(achieve).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(2016全国II)</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7. I'm not sure 61</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is more frightened, me or the female gorilla(大猩猩) .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(2018全国卷III)</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7" name="文本框 6"/>
          <p:cNvSpPr txBox="1"/>
          <p:nvPr/>
        </p:nvSpPr>
        <p:spPr>
          <a:xfrm>
            <a:off x="4997450" y="2859405"/>
            <a:ext cx="113728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pages</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8" name="文本框 7"/>
          <p:cNvSpPr txBox="1"/>
          <p:nvPr/>
        </p:nvSpPr>
        <p:spPr>
          <a:xfrm>
            <a:off x="3034665" y="3725545"/>
            <a:ext cx="134048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visiting</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9" name="文本框 8"/>
          <p:cNvSpPr txBox="1"/>
          <p:nvPr/>
        </p:nvSpPr>
        <p:spPr>
          <a:xfrm>
            <a:off x="3804920" y="3300095"/>
            <a:ext cx="119253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myself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1" name="文本框 10"/>
          <p:cNvSpPr txBox="1"/>
          <p:nvPr/>
        </p:nvSpPr>
        <p:spPr>
          <a:xfrm>
            <a:off x="6423660" y="4868545"/>
            <a:ext cx="123698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being</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2" name="文本框 11"/>
          <p:cNvSpPr txBox="1"/>
          <p:nvPr/>
        </p:nvSpPr>
        <p:spPr>
          <a:xfrm>
            <a:off x="2563495" y="4116705"/>
            <a:ext cx="103060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who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3" name="文本框 12"/>
          <p:cNvSpPr txBox="1"/>
          <p:nvPr/>
        </p:nvSpPr>
        <p:spPr>
          <a:xfrm>
            <a:off x="10380345" y="4116705"/>
            <a:ext cx="139192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to prove</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4" name="文本框 13"/>
          <p:cNvSpPr txBox="1"/>
          <p:nvPr/>
        </p:nvSpPr>
        <p:spPr>
          <a:xfrm>
            <a:off x="9846945" y="5338445"/>
            <a:ext cx="192532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achievement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5" name="文本框 14"/>
          <p:cNvSpPr txBox="1"/>
          <p:nvPr/>
        </p:nvSpPr>
        <p:spPr>
          <a:xfrm>
            <a:off x="2563495" y="6130290"/>
            <a:ext cx="124206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which</a:t>
            </a:r>
            <a:endParaRPr lang="zh-CN" altLang="en-US" sz="1400" kern="0" dirty="0">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p:tgtEl>
                                          <p:spTgt spid="9"/>
                                        </p:tgtEl>
                                        <p:attrNameLst>
                                          <p:attrName>ppt_y</p:attrName>
                                        </p:attrNameLst>
                                      </p:cBhvr>
                                      <p:tavLst>
                                        <p:tav tm="0">
                                          <p:val>
                                            <p:strVal val="#ppt_y+#ppt_h*1.125000"/>
                                          </p:val>
                                        </p:tav>
                                        <p:tav tm="100000">
                                          <p:val>
                                            <p:strVal val="#ppt_y"/>
                                          </p:val>
                                        </p:tav>
                                      </p:tavLst>
                                    </p:anim>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up)">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p:tgtEl>
                                          <p:spTgt spid="12"/>
                                        </p:tgtEl>
                                        <p:attrNameLst>
                                          <p:attrName>ppt_y</p:attrName>
                                        </p:attrNameLst>
                                      </p:cBhvr>
                                      <p:tavLst>
                                        <p:tav tm="0">
                                          <p:val>
                                            <p:strVal val="#ppt_y+#ppt_h*1.125000"/>
                                          </p:val>
                                        </p:tav>
                                        <p:tav tm="100000">
                                          <p:val>
                                            <p:strVal val="#ppt_y"/>
                                          </p:val>
                                        </p:tav>
                                      </p:tavLst>
                                    </p:anim>
                                    <p:animEffect transition="in" filter="wipe(up)">
                                      <p:cBhvr>
                                        <p:cTn id="39" dur="500"/>
                                        <p:tgtEl>
                                          <p:spTgt spid="12"/>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p:tgtEl>
                                          <p:spTgt spid="13"/>
                                        </p:tgtEl>
                                        <p:attrNameLst>
                                          <p:attrName>ppt_y</p:attrName>
                                        </p:attrNameLst>
                                      </p:cBhvr>
                                      <p:tavLst>
                                        <p:tav tm="0">
                                          <p:val>
                                            <p:strVal val="#ppt_y+#ppt_h*1.125000"/>
                                          </p:val>
                                        </p:tav>
                                        <p:tav tm="100000">
                                          <p:val>
                                            <p:strVal val="#ppt_y"/>
                                          </p:val>
                                        </p:tav>
                                      </p:tavLst>
                                    </p:anim>
                                    <p:animEffect transition="in" filter="wipe(up)">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ppt_y</p:attrName>
                                        </p:attrNameLst>
                                      </p:cBhvr>
                                      <p:tavLst>
                                        <p:tav tm="0">
                                          <p:val>
                                            <p:strVal val="#ppt_y+#ppt_h*1.125000"/>
                                          </p:val>
                                        </p:tav>
                                        <p:tav tm="100000">
                                          <p:val>
                                            <p:strVal val="#ppt_y"/>
                                          </p:val>
                                        </p:tav>
                                      </p:tavLst>
                                    </p:anim>
                                    <p:animEffect transition="in" filter="wipe(up)">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p:tgtEl>
                                          <p:spTgt spid="14"/>
                                        </p:tgtEl>
                                        <p:attrNameLst>
                                          <p:attrName>ppt_y</p:attrName>
                                        </p:attrNameLst>
                                      </p:cBhvr>
                                      <p:tavLst>
                                        <p:tav tm="0">
                                          <p:val>
                                            <p:strVal val="#ppt_y+#ppt_h*1.125000"/>
                                          </p:val>
                                        </p:tav>
                                        <p:tav tm="100000">
                                          <p:val>
                                            <p:strVal val="#ppt_y"/>
                                          </p:val>
                                        </p:tav>
                                      </p:tavLst>
                                    </p:anim>
                                    <p:animEffect transition="in" filter="wipe(up)">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p:tgtEl>
                                          <p:spTgt spid="15"/>
                                        </p:tgtEl>
                                        <p:attrNameLst>
                                          <p:attrName>ppt_y</p:attrName>
                                        </p:attrNameLst>
                                      </p:cBhvr>
                                      <p:tavLst>
                                        <p:tav tm="0">
                                          <p:val>
                                            <p:strVal val="#ppt_y+#ppt_h*1.125000"/>
                                          </p:val>
                                        </p:tav>
                                        <p:tav tm="100000">
                                          <p:val>
                                            <p:strVal val="#ppt_y"/>
                                          </p:val>
                                        </p:tav>
                                      </p:tavLst>
                                    </p:anim>
                                    <p:animEffect transition="in" filter="wipe(up)">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7" grpId="1"/>
      <p:bldP spid="9" grpId="0"/>
      <p:bldP spid="9" grpId="1"/>
      <p:bldP spid="8" grpId="0"/>
      <p:bldP spid="8" grpId="1"/>
      <p:bldP spid="12" grpId="0"/>
      <p:bldP spid="12" grpId="1"/>
      <p:bldP spid="13" grpId="0"/>
      <p:bldP spid="13" grpId="1"/>
      <p:bldP spid="11" grpId="0"/>
      <p:bldP spid="11" grpId="1"/>
      <p:bldP spid="14" grpId="0"/>
      <p:bldP spid="14" grpId="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句子成份-定语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14" name="表格 13"/>
          <p:cNvGraphicFramePr/>
          <p:nvPr>
            <p:custDataLst>
              <p:tags r:id="rId3"/>
            </p:custDataLst>
          </p:nvPr>
        </p:nvGraphicFramePr>
        <p:xfrm>
          <a:off x="364490" y="818515"/>
          <a:ext cx="11466830" cy="5663565"/>
        </p:xfrm>
        <a:graphic>
          <a:graphicData uri="http://schemas.openxmlformats.org/drawingml/2006/table">
            <a:tbl>
              <a:tblPr firstRow="1" bandRow="1">
                <a:effectLst/>
                <a:tableStyleId>{5940675A-B579-460E-94D1-54222C63F5DA}</a:tableStyleId>
              </a:tblPr>
              <a:tblGrid>
                <a:gridCol w="1729740"/>
                <a:gridCol w="3261995"/>
                <a:gridCol w="3239770"/>
                <a:gridCol w="3235325"/>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823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定语attribute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修饰或限制名词或代词的词、短语或从句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名词、形容词、数词、名词所有格、动名词、分词、从句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1.单个词常作前置定语；</a:t>
                      </a:r>
                      <a:endParaRPr lang="en-US" sz="2400" b="0">
                        <a:latin typeface="Times New Roman" panose="02020603050405020304" pitchFamily="18" charset="0"/>
                        <a:cs typeface="Times New Roman" panose="02020603050405020304" pitchFamily="18" charset="0"/>
                      </a:endParaRPr>
                    </a:p>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2.短语和从句</a:t>
                      </a:r>
                      <a:r>
                        <a:rPr lang="en-US" sz="2400" b="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常</a:t>
                      </a:r>
                      <a:r>
                        <a:rPr lang="en-US" sz="2400" b="0">
                          <a:solidFill>
                            <a:sysClr val="windowText" lastClr="000000"/>
                          </a:solidFill>
                          <a:latin typeface="Times New Roman" panose="02020603050405020304" pitchFamily="18" charset="0"/>
                          <a:cs typeface="Times New Roman" panose="02020603050405020304" pitchFamily="18" charset="0"/>
                        </a:rPr>
                        <a:t>作后置定语。</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7" name="文本框 16"/>
          <p:cNvSpPr txBox="1"/>
          <p:nvPr/>
        </p:nvSpPr>
        <p:spPr>
          <a:xfrm>
            <a:off x="3674110" y="1435735"/>
            <a:ext cx="159512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8" name="文本框 17"/>
          <p:cNvSpPr txBox="1"/>
          <p:nvPr/>
        </p:nvSpPr>
        <p:spPr>
          <a:xfrm>
            <a:off x="6301740" y="1239520"/>
            <a:ext cx="103695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文本框 19"/>
          <p:cNvSpPr txBox="1"/>
          <p:nvPr/>
        </p:nvSpPr>
        <p:spPr>
          <a:xfrm>
            <a:off x="8883650" y="1610360"/>
            <a:ext cx="159512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1" name="文本框 20"/>
          <p:cNvSpPr txBox="1"/>
          <p:nvPr/>
        </p:nvSpPr>
        <p:spPr>
          <a:xfrm>
            <a:off x="8883650" y="1139190"/>
            <a:ext cx="10090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2" name="文本框 21"/>
          <p:cNvSpPr txBox="1"/>
          <p:nvPr/>
        </p:nvSpPr>
        <p:spPr>
          <a:xfrm>
            <a:off x="363855" y="2386965"/>
            <a:ext cx="11466830" cy="4117975"/>
          </a:xfrm>
          <a:prstGeom prst="rect">
            <a:avLst/>
          </a:prstGeom>
          <a:noFill/>
        </p:spPr>
        <p:txBody>
          <a:bodyPr wrap="square" rtlCol="0" anchor="t">
            <a:spAutoFit/>
          </a:bodyPr>
          <a:p>
            <a:pPr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1. There is a direct link between the increase in food eaten outside the home and the rise in  </a:t>
            </a:r>
            <a:endPar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64</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(weigh) problems.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(2018年6月浙江卷)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 There could be an even 63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(high) cost on your health</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(2018年6月浙江卷)</a:t>
            </a:r>
            <a:endPar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3. Another nice thing is that you learn both new words and 64</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(they) use unconsciously.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(2017年11月浙江卷)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4. I gave him a quick hug and went back into the seating area, leaving him with a 64</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endPar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(surprise) smile.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(2016年10月浙江卷)</a:t>
            </a:r>
            <a:endPar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buClrTx/>
              <a:buSzTx/>
              <a:buFontTx/>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5. On the edge of the jacket, there is a piece of cloth 58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gives off light in the dark.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(2019年6月浙江英语卷)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 In ancient China lived an artist   61</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paintings were almost lifelike.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(2020-全国 III)</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23" name="文本框 22"/>
          <p:cNvSpPr txBox="1"/>
          <p:nvPr/>
        </p:nvSpPr>
        <p:spPr>
          <a:xfrm>
            <a:off x="8156575" y="3562350"/>
            <a:ext cx="123063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their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24" name="文本框 23"/>
          <p:cNvSpPr txBox="1"/>
          <p:nvPr/>
        </p:nvSpPr>
        <p:spPr>
          <a:xfrm>
            <a:off x="1228725" y="2700020"/>
            <a:ext cx="149606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weight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25" name="矩形 24"/>
          <p:cNvSpPr/>
          <p:nvPr/>
        </p:nvSpPr>
        <p:spPr>
          <a:xfrm>
            <a:off x="7146290" y="5258435"/>
            <a:ext cx="1919605" cy="460375"/>
          </a:xfrm>
          <a:prstGeom prst="rect">
            <a:avLst/>
          </a:prstGeom>
        </p:spPr>
        <p:txBody>
          <a:bodyPr wrap="square">
            <a:spAutoFit/>
          </a:bodyPr>
          <a:p>
            <a:pPr fontAlgn="base">
              <a:spcBef>
                <a:spcPct val="0"/>
              </a:spcBef>
              <a:spcAft>
                <a:spcPct val="0"/>
              </a:spcAft>
            </a:pP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that/which</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文本框 25"/>
          <p:cNvSpPr txBox="1"/>
          <p:nvPr/>
        </p:nvSpPr>
        <p:spPr>
          <a:xfrm>
            <a:off x="5094605" y="5864860"/>
            <a:ext cx="1055370" cy="570865"/>
          </a:xfrm>
          <a:prstGeom prst="rect">
            <a:avLst/>
          </a:prstGeom>
          <a:noFill/>
        </p:spPr>
        <p:txBody>
          <a:bodyPr wrap="none" rtlCol="0" anchor="t">
            <a:spAutoFit/>
          </a:bodyPr>
          <a:p>
            <a:pPr>
              <a:lnSpc>
                <a:spcPct val="130000"/>
              </a:lnSpc>
              <a:spcBef>
                <a:spcPts val="600"/>
              </a:spcBef>
            </a:pPr>
            <a:r>
              <a:rPr lang="en-US" altLang="zh-CN" sz="2400" b="1" dirty="0">
                <a:solidFill>
                  <a:srgbClr val="002060"/>
                </a:solidFill>
                <a:latin typeface="Times New Roman" panose="02020603050405020304" pitchFamily="18" charset="0"/>
                <a:cs typeface="Times New Roman" panose="02020603050405020304" pitchFamily="18" charset="0"/>
                <a:sym typeface="方正正纤黑简体" charset="0"/>
              </a:rPr>
              <a:t>whose </a:t>
            </a:r>
            <a:endPar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方正正纤黑简体" charset="0"/>
            </a:endParaRPr>
          </a:p>
        </p:txBody>
      </p:sp>
      <p:sp>
        <p:nvSpPr>
          <p:cNvPr id="27" name="文本框 26"/>
          <p:cNvSpPr txBox="1"/>
          <p:nvPr/>
        </p:nvSpPr>
        <p:spPr>
          <a:xfrm>
            <a:off x="984885" y="4687570"/>
            <a:ext cx="149987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surprised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30" name="文本框 29"/>
          <p:cNvSpPr txBox="1"/>
          <p:nvPr/>
        </p:nvSpPr>
        <p:spPr>
          <a:xfrm>
            <a:off x="4132580" y="3143885"/>
            <a:ext cx="113665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higher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p:tgtEl>
                                          <p:spTgt spid="30"/>
                                        </p:tgtEl>
                                        <p:attrNameLst>
                                          <p:attrName>ppt_y</p:attrName>
                                        </p:attrNameLst>
                                      </p:cBhvr>
                                      <p:tavLst>
                                        <p:tav tm="0">
                                          <p:val>
                                            <p:strVal val="#ppt_y+#ppt_h*1.125000"/>
                                          </p:val>
                                        </p:tav>
                                        <p:tav tm="100000">
                                          <p:val>
                                            <p:strVal val="#ppt_y"/>
                                          </p:val>
                                        </p:tav>
                                      </p:tavLst>
                                    </p:anim>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p:tgtEl>
                                          <p:spTgt spid="27"/>
                                        </p:tgtEl>
                                        <p:attrNameLst>
                                          <p:attrName>ppt_y</p:attrName>
                                        </p:attrNameLst>
                                      </p:cBhvr>
                                      <p:tavLst>
                                        <p:tav tm="0">
                                          <p:val>
                                            <p:strVal val="#ppt_y+#ppt_h*1.125000"/>
                                          </p:val>
                                        </p:tav>
                                        <p:tav tm="100000">
                                          <p:val>
                                            <p:strVal val="#ppt_y"/>
                                          </p:val>
                                        </p:tav>
                                      </p:tavLst>
                                    </p:anim>
                                    <p:animEffect transition="in" filter="wipe(up)">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p:tgtEl>
                                          <p:spTgt spid="25"/>
                                        </p:tgtEl>
                                        <p:attrNameLst>
                                          <p:attrName>ppt_y</p:attrName>
                                        </p:attrNameLst>
                                      </p:cBhvr>
                                      <p:tavLst>
                                        <p:tav tm="0">
                                          <p:val>
                                            <p:strVal val="#ppt_y+#ppt_h*1.125000"/>
                                          </p:val>
                                        </p:tav>
                                        <p:tav tm="100000">
                                          <p:val>
                                            <p:strVal val="#ppt_y"/>
                                          </p:val>
                                        </p:tav>
                                      </p:tavLst>
                                    </p:anim>
                                    <p:animEffect transition="in" filter="wipe(up)">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p:tgtEl>
                                          <p:spTgt spid="26"/>
                                        </p:tgtEl>
                                        <p:attrNameLst>
                                          <p:attrName>ppt_y</p:attrName>
                                        </p:attrNameLst>
                                      </p:cBhvr>
                                      <p:tavLst>
                                        <p:tav tm="0">
                                          <p:val>
                                            <p:strVal val="#ppt_y+#ppt_h*1.125000"/>
                                          </p:val>
                                        </p:tav>
                                        <p:tav tm="100000">
                                          <p:val>
                                            <p:strVal val="#ppt_y"/>
                                          </p:val>
                                        </p:tav>
                                      </p:tavLst>
                                    </p:anim>
                                    <p:animEffect transition="in" filter="wipe(up)">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4" grpId="0"/>
      <p:bldP spid="24" grpId="1"/>
      <p:bldP spid="30" grpId="0"/>
      <p:bldP spid="30" grpId="1"/>
      <p:bldP spid="23" grpId="0"/>
      <p:bldP spid="23" grpId="1"/>
      <p:bldP spid="27" grpId="0"/>
      <p:bldP spid="27" grpId="1"/>
      <p:bldP spid="25" grpId="0"/>
      <p:bldP spid="25" grpId="1"/>
      <p:bldP spid="26" grpId="0"/>
      <p:bldP spid="2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1624965"/>
            <a:ext cx="12192000" cy="2385060"/>
          </a:xfrm>
          <a:prstGeom prst="rect">
            <a:avLst/>
          </a:prstGeom>
          <a:solidFill>
            <a:srgbClr val="002060"/>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2376276"/>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法</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2376276"/>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2376276"/>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方</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4442460"/>
            <a:ext cx="3674745" cy="460375"/>
          </a:xfrm>
          <a:prstGeom prst="rect">
            <a:avLst/>
          </a:prstGeom>
          <a:noFill/>
        </p:spPr>
        <p:txBody>
          <a:bodyPr wrap="none" rtlCol="0" anchor="t">
            <a:spAutoFit/>
          </a:bodyPr>
          <a:p>
            <a:r>
              <a:rPr lang="en-US" altLang="zh-CN"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精准施策，方法突破</a:t>
            </a:r>
            <a:endParaRPr lang="zh-CN" altLang="en-US"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2336906"/>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07" name="图片 106"/>
          <p:cNvPicPr/>
          <p:nvPr/>
        </p:nvPicPr>
        <p:blipFill>
          <a:blip r:embed="rId1">
            <a:clrChange>
              <a:clrFrom>
                <a:srgbClr val="FFFFFF">
                  <a:alpha val="100000"/>
                </a:srgbClr>
              </a:clrFrom>
              <a:clrTo>
                <a:srgbClr val="FFFFFF">
                  <a:alpha val="100000"/>
                  <a:alpha val="0"/>
                </a:srgbClr>
              </a:clrTo>
            </a:clrChange>
          </a:blip>
          <a:srcRect t="8758" b="8758"/>
          <a:stretch>
            <a:fillRect/>
          </a:stretch>
        </p:blipFill>
        <p:spPr>
          <a:xfrm>
            <a:off x="6318250" y="-367665"/>
            <a:ext cx="5474335" cy="687260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句子成份-状语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372745" y="919480"/>
          <a:ext cx="11466830" cy="1358900"/>
        </p:xfrm>
        <a:graphic>
          <a:graphicData uri="http://schemas.openxmlformats.org/drawingml/2006/table">
            <a:tbl>
              <a:tblPr firstRow="1" bandRow="1">
                <a:effectLst/>
                <a:tableStyleId>{5940675A-B579-460E-94D1-54222C63F5DA}</a:tableStyleId>
              </a:tblPr>
              <a:tblGrid>
                <a:gridCol w="1729740"/>
                <a:gridCol w="3646805"/>
                <a:gridCol w="3175635"/>
                <a:gridCol w="2914650"/>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7282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状语adverbial</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修饰动词、形容词、副词</a:t>
                      </a:r>
                      <a:r>
                        <a:rPr lang="zh-CN" sz="2400" b="0">
                          <a:solidFill>
                            <a:sysClr val="windowText" lastClr="000000"/>
                          </a:solidFill>
                          <a:ea typeface="方正正纤黑简体" charset="0"/>
                          <a:cs typeface="Times New Roman" panose="02020603050405020304" pitchFamily="18" charset="0"/>
                        </a:rPr>
                        <a:t>或整个句子</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副词、介词短语、分词、不定式、从句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位置灵活，句首，句中，句末都行</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2477135" y="1907540"/>
            <a:ext cx="120078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7" name="文本框 6"/>
          <p:cNvSpPr txBox="1"/>
          <p:nvPr/>
        </p:nvSpPr>
        <p:spPr>
          <a:xfrm>
            <a:off x="2719070" y="1428115"/>
            <a:ext cx="283337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5" name="文本框 14"/>
          <p:cNvSpPr txBox="1"/>
          <p:nvPr/>
        </p:nvSpPr>
        <p:spPr>
          <a:xfrm>
            <a:off x="9065895" y="1413510"/>
            <a:ext cx="124777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9" name="文本框 18"/>
          <p:cNvSpPr txBox="1"/>
          <p:nvPr/>
        </p:nvSpPr>
        <p:spPr>
          <a:xfrm>
            <a:off x="5812155" y="1312545"/>
            <a:ext cx="58864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8" name="文本框 7"/>
          <p:cNvSpPr txBox="1"/>
          <p:nvPr/>
        </p:nvSpPr>
        <p:spPr>
          <a:xfrm>
            <a:off x="363220" y="2475865"/>
            <a:ext cx="11465560" cy="3692525"/>
          </a:xfrm>
          <a:prstGeom prst="rect">
            <a:avLst/>
          </a:prstGeom>
          <a:noFill/>
        </p:spPr>
        <p:txBody>
          <a:bodyPr wrap="square" rtlCol="0" anchor="t">
            <a:spAutoFit/>
          </a:bodyPr>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1.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looked  59</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(quick) at the clock.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（2016年10月浙江卷）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This is  62</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(particular) true in the US.</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(2020年1月浙江英语卷)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3.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Even 66</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(bad),  the amount of fast food that people eat goes up.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(2017全国卷Ⅰ)</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4.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was on my way to the show,   60</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(carry) a fancy black handbag and a happy smile.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（2016年10月浙江卷）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5.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Pahlsson had removed the diamond ring 61</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(cook) a meal.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7</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年</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月浙江卷）</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This aging of the population is driven  59</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two factors.</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(2020年1月浙江英语卷)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7.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made my way backstage just 62</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the great magician was putting on his hot hat.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(2016年10月浙江卷)</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9" name="文本框 8"/>
          <p:cNvSpPr txBox="1"/>
          <p:nvPr/>
        </p:nvSpPr>
        <p:spPr>
          <a:xfrm>
            <a:off x="5031740" y="3601085"/>
            <a:ext cx="157416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carrying</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0" name="文本框 9"/>
          <p:cNvSpPr txBox="1"/>
          <p:nvPr/>
        </p:nvSpPr>
        <p:spPr>
          <a:xfrm>
            <a:off x="2477135" y="2278380"/>
            <a:ext cx="134048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quickly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4" name="文本框 13"/>
          <p:cNvSpPr txBox="1"/>
          <p:nvPr/>
        </p:nvSpPr>
        <p:spPr>
          <a:xfrm>
            <a:off x="2132330" y="2849245"/>
            <a:ext cx="1890395" cy="460375"/>
          </a:xfrm>
          <a:prstGeom prst="rect">
            <a:avLst/>
          </a:prstGeom>
          <a:noFill/>
        </p:spPr>
        <p:txBody>
          <a:bodyPr wrap="square" rtlCol="0" anchor="t">
            <a:spAutoFit/>
          </a:bodyPr>
          <a:p>
            <a:r>
              <a:rPr lang="zh-CN" altLang="en-US" sz="2400" b="1">
                <a:solidFill>
                  <a:srgbClr val="002060"/>
                </a:solidFill>
                <a:latin typeface="Times New Roman" panose="02020603050405020304" pitchFamily="18" charset="0"/>
                <a:cs typeface="Times New Roman" panose="02020603050405020304" pitchFamily="18" charset="0"/>
              </a:rPr>
              <a:t>particularly</a:t>
            </a:r>
            <a:endParaRPr lang="zh-CN" altLang="en-US" sz="2400" b="1">
              <a:solidFill>
                <a:srgbClr val="00206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1872615" y="3226435"/>
            <a:ext cx="106616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worse</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2" name="文本框 11"/>
          <p:cNvSpPr txBox="1"/>
          <p:nvPr/>
        </p:nvSpPr>
        <p:spPr>
          <a:xfrm>
            <a:off x="5944235" y="4950460"/>
            <a:ext cx="1016000" cy="368300"/>
          </a:xfrm>
          <a:prstGeom prst="rect">
            <a:avLst/>
          </a:prstGeom>
          <a:noFill/>
        </p:spPr>
        <p:txBody>
          <a:bodyPr wrap="square" rtlCol="0" anchor="t">
            <a:spAutoFit/>
          </a:bodyPr>
          <a:p>
            <a:r>
              <a:rPr lang="zh-CN" altLang="en-US" sz="2400" b="1">
                <a:solidFill>
                  <a:srgbClr val="002060"/>
                </a:solidFill>
                <a:latin typeface="Times New Roman" panose="02020603050405020304" pitchFamily="18" charset="0"/>
                <a:cs typeface="Times New Roman" panose="02020603050405020304" pitchFamily="18" charset="0"/>
              </a:rPr>
              <a:t>by</a:t>
            </a:r>
            <a:endParaRPr lang="zh-CN" altLang="en-US" sz="2400" b="1">
              <a:solidFill>
                <a:srgbClr val="00206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4880610" y="5258435"/>
            <a:ext cx="1233170" cy="570865"/>
          </a:xfrm>
          <a:prstGeom prst="rect">
            <a:avLst/>
          </a:prstGeom>
          <a:noFill/>
        </p:spPr>
        <p:txBody>
          <a:bodyPr wrap="none" rtlCol="0" anchor="t">
            <a:spAutoFit/>
          </a:bodyPr>
          <a:p>
            <a:pPr>
              <a:lnSpc>
                <a:spcPct val="130000"/>
              </a:lnSpc>
              <a:spcBef>
                <a:spcPts val="600"/>
              </a:spcBef>
            </a:pPr>
            <a:r>
              <a:rPr lang="en-US" altLang="zh-CN" sz="2400" b="1" dirty="0">
                <a:solidFill>
                  <a:srgbClr val="002060"/>
                </a:solidFill>
                <a:latin typeface="Times New Roman" panose="02020603050405020304" pitchFamily="18" charset="0"/>
                <a:cs typeface="Times New Roman" panose="02020603050405020304" pitchFamily="18" charset="0"/>
                <a:sym typeface="方正正纤黑简体" charset="0"/>
              </a:rPr>
              <a:t>as/when</a:t>
            </a:r>
            <a:endPar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方正正纤黑简体" charset="0"/>
            </a:endParaRPr>
          </a:p>
        </p:txBody>
      </p:sp>
      <p:sp>
        <p:nvSpPr>
          <p:cNvPr id="16" name="文本框 15"/>
          <p:cNvSpPr txBox="1"/>
          <p:nvPr/>
        </p:nvSpPr>
        <p:spPr>
          <a:xfrm>
            <a:off x="6113780" y="4379595"/>
            <a:ext cx="119253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to cook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p:tgtEl>
                                          <p:spTgt spid="12"/>
                                        </p:tgtEl>
                                        <p:attrNameLst>
                                          <p:attrName>ppt_y</p:attrName>
                                        </p:attrNameLst>
                                      </p:cBhvr>
                                      <p:tavLst>
                                        <p:tav tm="0">
                                          <p:val>
                                            <p:strVal val="#ppt_y+#ppt_h*1.125000"/>
                                          </p:val>
                                        </p:tav>
                                        <p:tav tm="100000">
                                          <p:val>
                                            <p:strVal val="#ppt_y"/>
                                          </p:val>
                                        </p:tav>
                                      </p:tavLst>
                                    </p:anim>
                                    <p:animEffect transition="in" filter="wipe(up)">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ppt_y</p:attrName>
                                        </p:attrNameLst>
                                      </p:cBhvr>
                                      <p:tavLst>
                                        <p:tav tm="0">
                                          <p:val>
                                            <p:strVal val="#ppt_y+#ppt_h*1.125000"/>
                                          </p:val>
                                        </p:tav>
                                        <p:tav tm="100000">
                                          <p:val>
                                            <p:strVal val="#ppt_y"/>
                                          </p:val>
                                        </p:tav>
                                      </p:tavLst>
                                    </p:anim>
                                    <p:animEffect transition="in" filter="wipe(up)">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4" grpId="0"/>
      <p:bldP spid="14" grpId="1"/>
      <p:bldP spid="10" grpId="0"/>
      <p:bldP spid="10" grpId="1"/>
      <p:bldP spid="11" grpId="0"/>
      <p:bldP spid="11" grpId="1"/>
      <p:bldP spid="9" grpId="0"/>
      <p:bldP spid="9" grpId="1"/>
      <p:bldP spid="16" grpId="0"/>
      <p:bldP spid="16" grpId="1"/>
      <p:bldP spid="12" grpId="0"/>
      <p:bldP spid="12" grpId="1"/>
      <p:bldP spid="13" grpId="0"/>
      <p:bldP spid="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句子成份-表语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364490" y="818515"/>
          <a:ext cx="11466830" cy="5663565"/>
        </p:xfrm>
        <a:graphic>
          <a:graphicData uri="http://schemas.openxmlformats.org/drawingml/2006/table">
            <a:tbl>
              <a:tblPr firstRow="1" bandRow="1">
                <a:effectLst/>
                <a:tableStyleId>{5940675A-B579-460E-94D1-54222C63F5DA}</a:tableStyleId>
              </a:tblPr>
              <a:tblGrid>
                <a:gridCol w="1729740"/>
                <a:gridCol w="3014345"/>
                <a:gridCol w="4092575"/>
                <a:gridCol w="2630170"/>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610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表语predicative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说明主语的特征、类属、身份、状态。</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zh-CN" sz="2400" b="0">
                          <a:solidFill>
                            <a:sysClr val="windowText" lastClr="000000"/>
                          </a:solidFill>
                          <a:ea typeface="方正正纤黑简体" charset="0"/>
                          <a:cs typeface="Times New Roman" panose="02020603050405020304" pitchFamily="18" charset="0"/>
                        </a:rPr>
                        <a:t>名词、代词、数词、形容词、副词、介词短语、分词、不定式、从句</a:t>
                      </a:r>
                      <a:endParaRPr lang="zh-CN" sz="2400" b="0">
                        <a:solidFill>
                          <a:sysClr val="windowText" lastClr="000000"/>
                        </a:solidFill>
                        <a:ea typeface="方正正纤黑简体"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放在系动词后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2722245" y="1187450"/>
            <a:ext cx="71310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4" name="文本框 13"/>
          <p:cNvSpPr txBox="1"/>
          <p:nvPr/>
        </p:nvSpPr>
        <p:spPr>
          <a:xfrm>
            <a:off x="7910195" y="1187450"/>
            <a:ext cx="89090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7" name="文本框 16"/>
          <p:cNvSpPr txBox="1"/>
          <p:nvPr/>
        </p:nvSpPr>
        <p:spPr>
          <a:xfrm>
            <a:off x="5482590" y="5614035"/>
            <a:ext cx="62357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7" name="文本框 6"/>
          <p:cNvSpPr txBox="1"/>
          <p:nvPr/>
        </p:nvSpPr>
        <p:spPr>
          <a:xfrm>
            <a:off x="364490" y="2395855"/>
            <a:ext cx="11467465" cy="4117975"/>
          </a:xfrm>
          <a:prstGeom prst="rect">
            <a:avLst/>
          </a:prstGeom>
          <a:noFill/>
        </p:spPr>
        <p:txBody>
          <a:bodyPr wrap="square" rtlCol="0" anchor="t">
            <a:spAutoFit/>
          </a:bodyPr>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1.  I'm a 66</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(science) who studies animals such as apes and monkeys.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(2018全国卷III)</a:t>
            </a:r>
            <a:endPar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 O</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 average, the population becomes  61</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(old) than before.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2020年1月浙江英语卷</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3.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School uniforms are 65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(tradition) in Britain</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(2019年6月浙江英语卷)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4.The median (中位数的）age of an American in 1950  56</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(be) 30.</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2020年1月浙江英语卷</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5.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 60</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(shock) when I learnt she hadnt cooked once in all that time.</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(2018年6月浙江卷)</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Pahlsson and her husband now think the ring probably got 63</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(sweep) into a pile of kitchen rubbish</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.(2017年6月浙江卷)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7.</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I quickly lower myself,</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so he doesn't feel 65</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(challenge).</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(2018全国卷III)</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fontAlgn="auto">
              <a:lnSpc>
                <a:spcPts val="272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8</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.Still, the boy kept 47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(ride).</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(2014全国卷Ⅱ)  </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6" name="文本框 15"/>
          <p:cNvSpPr txBox="1"/>
          <p:nvPr/>
        </p:nvSpPr>
        <p:spPr>
          <a:xfrm>
            <a:off x="2722245" y="3242945"/>
            <a:ext cx="51308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8" name="文本框 17"/>
          <p:cNvSpPr txBox="1"/>
          <p:nvPr/>
        </p:nvSpPr>
        <p:spPr>
          <a:xfrm>
            <a:off x="4074160" y="2827655"/>
            <a:ext cx="117348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9" name="文本框 18"/>
          <p:cNvSpPr txBox="1"/>
          <p:nvPr/>
        </p:nvSpPr>
        <p:spPr>
          <a:xfrm>
            <a:off x="984885" y="2402205"/>
            <a:ext cx="3105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文本框 19"/>
          <p:cNvSpPr txBox="1"/>
          <p:nvPr/>
        </p:nvSpPr>
        <p:spPr>
          <a:xfrm>
            <a:off x="7479030" y="4906645"/>
            <a:ext cx="43116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2" name="文本框 21"/>
          <p:cNvSpPr txBox="1"/>
          <p:nvPr/>
        </p:nvSpPr>
        <p:spPr>
          <a:xfrm>
            <a:off x="1295400" y="4184015"/>
            <a:ext cx="63627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3" name="文本框 22"/>
          <p:cNvSpPr txBox="1"/>
          <p:nvPr/>
        </p:nvSpPr>
        <p:spPr>
          <a:xfrm>
            <a:off x="7740650" y="3722370"/>
            <a:ext cx="70675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4" name="文本框 23"/>
          <p:cNvSpPr txBox="1"/>
          <p:nvPr/>
        </p:nvSpPr>
        <p:spPr>
          <a:xfrm>
            <a:off x="9852660" y="1558290"/>
            <a:ext cx="122936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5" name="文本框 24"/>
          <p:cNvSpPr txBox="1"/>
          <p:nvPr/>
        </p:nvSpPr>
        <p:spPr>
          <a:xfrm>
            <a:off x="2205990" y="6085205"/>
            <a:ext cx="73596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6" name="文本框 25"/>
          <p:cNvSpPr txBox="1"/>
          <p:nvPr/>
        </p:nvSpPr>
        <p:spPr>
          <a:xfrm>
            <a:off x="8447405" y="4906645"/>
            <a:ext cx="89090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7" name="文本框 26"/>
          <p:cNvSpPr txBox="1"/>
          <p:nvPr/>
        </p:nvSpPr>
        <p:spPr>
          <a:xfrm>
            <a:off x="1943735" y="4137660"/>
            <a:ext cx="101092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0" name="文本框 29"/>
          <p:cNvSpPr txBox="1"/>
          <p:nvPr/>
        </p:nvSpPr>
        <p:spPr>
          <a:xfrm>
            <a:off x="9055100" y="3658870"/>
            <a:ext cx="51054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1" name="文本框 30"/>
          <p:cNvSpPr txBox="1"/>
          <p:nvPr/>
        </p:nvSpPr>
        <p:spPr>
          <a:xfrm>
            <a:off x="3737610" y="3195955"/>
            <a:ext cx="151003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2" name="文本框 31"/>
          <p:cNvSpPr txBox="1"/>
          <p:nvPr/>
        </p:nvSpPr>
        <p:spPr>
          <a:xfrm>
            <a:off x="5968365" y="2828290"/>
            <a:ext cx="89090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3" name="文本框 32"/>
          <p:cNvSpPr txBox="1"/>
          <p:nvPr/>
        </p:nvSpPr>
        <p:spPr>
          <a:xfrm>
            <a:off x="1609090" y="2457450"/>
            <a:ext cx="162623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4" name="文本框 33"/>
          <p:cNvSpPr txBox="1"/>
          <p:nvPr/>
        </p:nvSpPr>
        <p:spPr>
          <a:xfrm>
            <a:off x="6456045" y="5714365"/>
            <a:ext cx="145351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5" name="文本框 34"/>
          <p:cNvSpPr txBox="1"/>
          <p:nvPr/>
        </p:nvSpPr>
        <p:spPr>
          <a:xfrm>
            <a:off x="3435350" y="6072505"/>
            <a:ext cx="946785"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2" name="文本框 11"/>
          <p:cNvSpPr txBox="1"/>
          <p:nvPr/>
        </p:nvSpPr>
        <p:spPr>
          <a:xfrm>
            <a:off x="1808480" y="2301875"/>
            <a:ext cx="128079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scientist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3" name="文本框 12"/>
          <p:cNvSpPr txBox="1"/>
          <p:nvPr/>
        </p:nvSpPr>
        <p:spPr>
          <a:xfrm>
            <a:off x="5877560" y="2856230"/>
            <a:ext cx="1072515" cy="368300"/>
          </a:xfrm>
          <a:prstGeom prst="rect">
            <a:avLst/>
          </a:prstGeom>
          <a:noFill/>
        </p:spPr>
        <p:txBody>
          <a:bodyPr wrap="square" rtlCol="0" anchor="t">
            <a:spAutoFit/>
          </a:bodyPr>
          <a:p>
            <a:r>
              <a:rPr lang="zh-CN" altLang="en-US" sz="2400" b="1">
                <a:solidFill>
                  <a:srgbClr val="002060"/>
                </a:solidFill>
                <a:latin typeface="Times New Roman" panose="02020603050405020304" pitchFamily="18" charset="0"/>
                <a:cs typeface="Times New Roman" panose="02020603050405020304" pitchFamily="18" charset="0"/>
              </a:rPr>
              <a:t>older</a:t>
            </a:r>
            <a:endParaRPr lang="zh-CN" altLang="en-US" sz="2400" b="1">
              <a:solidFill>
                <a:srgbClr val="00206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3717644" y="3198677"/>
            <a:ext cx="1830097" cy="460375"/>
          </a:xfrm>
          <a:prstGeom prst="rect">
            <a:avLst/>
          </a:prstGeom>
          <a:noFill/>
        </p:spPr>
        <p:txBody>
          <a:bodyPr wrap="square" rtlCol="0">
            <a:spAutoFit/>
          </a:bodyPr>
          <a:p>
            <a:r>
              <a:rPr lang="en-US" altLang="zh-CN" sz="2400" b="1" dirty="0">
                <a:solidFill>
                  <a:srgbClr val="002060"/>
                </a:solidFill>
                <a:latin typeface="Times New Roman" panose="02020603050405020304" pitchFamily="18" charset="0"/>
                <a:cs typeface="Times New Roman" panose="02020603050405020304" pitchFamily="18" charset="0"/>
              </a:rPr>
              <a:t>traditional</a:t>
            </a:r>
            <a:endParaRPr lang="en-US" altLang="zh-CN" sz="2400" b="1" dirty="0">
              <a:solidFill>
                <a:srgbClr val="00206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7740650" y="3677285"/>
            <a:ext cx="1141730" cy="460375"/>
          </a:xfrm>
          <a:prstGeom prst="rect">
            <a:avLst/>
          </a:prstGeom>
          <a:noFill/>
        </p:spPr>
        <p:txBody>
          <a:bodyPr wrap="square" rtlCol="0" anchor="t">
            <a:spAutoFit/>
          </a:bodyPr>
          <a:p>
            <a:pPr algn="ctr"/>
            <a:r>
              <a:rPr lang="zh-CN" altLang="en-US" sz="2400" b="1">
                <a:solidFill>
                  <a:srgbClr val="002060"/>
                </a:solidFill>
                <a:latin typeface="Times New Roman" panose="02020603050405020304" pitchFamily="18" charset="0"/>
                <a:cs typeface="Times New Roman" panose="02020603050405020304" pitchFamily="18" charset="0"/>
              </a:rPr>
              <a:t>was</a:t>
            </a:r>
            <a:r>
              <a:rPr lang="zh-CN" altLang="en-US">
                <a:solidFill>
                  <a:srgbClr val="002060"/>
                </a:solidFill>
                <a:latin typeface="Times New Roman" panose="02020603050405020304" pitchFamily="18" charset="0"/>
                <a:cs typeface="Times New Roman" panose="02020603050405020304" pitchFamily="18" charset="0"/>
              </a:rPr>
              <a:t>	</a:t>
            </a:r>
            <a:endParaRPr lang="zh-CN" altLang="en-US">
              <a:solidFill>
                <a:srgbClr val="00206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1295400" y="3956685"/>
            <a:ext cx="193992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was shocked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0" name="文本框 9"/>
          <p:cNvSpPr txBox="1"/>
          <p:nvPr/>
        </p:nvSpPr>
        <p:spPr>
          <a:xfrm>
            <a:off x="8448040" y="4706620"/>
            <a:ext cx="100457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swept </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1" name="文本框 10"/>
          <p:cNvSpPr txBox="1"/>
          <p:nvPr/>
        </p:nvSpPr>
        <p:spPr>
          <a:xfrm>
            <a:off x="6294120" y="5513705"/>
            <a:ext cx="177800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challenged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5" name="文本框 14"/>
          <p:cNvSpPr txBox="1"/>
          <p:nvPr/>
        </p:nvSpPr>
        <p:spPr>
          <a:xfrm>
            <a:off x="3362960" y="5942965"/>
            <a:ext cx="126619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riding</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pic>
        <p:nvPicPr>
          <p:cNvPr id="29" name="图片 28"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ppt_y</p:attrName>
                                        </p:attrNameLst>
                                      </p:cBhvr>
                                      <p:tavLst>
                                        <p:tav tm="0">
                                          <p:val>
                                            <p:strVal val="#ppt_y+#ppt_h*1.125000"/>
                                          </p:val>
                                        </p:tav>
                                        <p:tav tm="100000">
                                          <p:val>
                                            <p:strVal val="#ppt_y"/>
                                          </p:val>
                                        </p:tav>
                                      </p:tavLst>
                                    </p:anim>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p:tgtEl>
                                          <p:spTgt spid="8"/>
                                        </p:tgtEl>
                                        <p:attrNameLst>
                                          <p:attrName>ppt_y</p:attrName>
                                        </p:attrNameLst>
                                      </p:cBhvr>
                                      <p:tavLst>
                                        <p:tav tm="0">
                                          <p:val>
                                            <p:strVal val="#ppt_y+#ppt_h*1.125000"/>
                                          </p:val>
                                        </p:tav>
                                        <p:tav tm="100000">
                                          <p:val>
                                            <p:strVal val="#ppt_y"/>
                                          </p:val>
                                        </p:tav>
                                      </p:tavLst>
                                    </p:anim>
                                    <p:animEffect transition="in" filter="wipe(up)">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p:tgtEl>
                                          <p:spTgt spid="9"/>
                                        </p:tgtEl>
                                        <p:attrNameLst>
                                          <p:attrName>ppt_y</p:attrName>
                                        </p:attrNameLst>
                                      </p:cBhvr>
                                      <p:tavLst>
                                        <p:tav tm="0">
                                          <p:val>
                                            <p:strVal val="#ppt_y+#ppt_h*1.125000"/>
                                          </p:val>
                                        </p:tav>
                                        <p:tav tm="100000">
                                          <p:val>
                                            <p:strVal val="#ppt_y"/>
                                          </p:val>
                                        </p:tav>
                                      </p:tavLst>
                                    </p:anim>
                                    <p:animEffect transition="in" filter="wipe(up)">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p:tgtEl>
                                          <p:spTgt spid="10"/>
                                        </p:tgtEl>
                                        <p:attrNameLst>
                                          <p:attrName>ppt_y</p:attrName>
                                        </p:attrNameLst>
                                      </p:cBhvr>
                                      <p:tavLst>
                                        <p:tav tm="0">
                                          <p:val>
                                            <p:strVal val="#ppt_y+#ppt_h*1.125000"/>
                                          </p:val>
                                        </p:tav>
                                        <p:tav tm="100000">
                                          <p:val>
                                            <p:strVal val="#ppt_y"/>
                                          </p:val>
                                        </p:tav>
                                      </p:tavLst>
                                    </p:anim>
                                    <p:animEffect transition="in" filter="wipe(up)">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500"/>
                                        <p:tgtEl>
                                          <p:spTgt spid="11"/>
                                        </p:tgtEl>
                                        <p:attrNameLst>
                                          <p:attrName>ppt_y</p:attrName>
                                        </p:attrNameLst>
                                      </p:cBhvr>
                                      <p:tavLst>
                                        <p:tav tm="0">
                                          <p:val>
                                            <p:strVal val="#ppt_y+#ppt_h*1.125000"/>
                                          </p:val>
                                        </p:tav>
                                        <p:tav tm="100000">
                                          <p:val>
                                            <p:strVal val="#ppt_y"/>
                                          </p:val>
                                        </p:tav>
                                      </p:tavLst>
                                    </p:anim>
                                    <p:animEffect transition="in" filter="wipe(up)">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p:tgtEl>
                                          <p:spTgt spid="15"/>
                                        </p:tgtEl>
                                        <p:attrNameLst>
                                          <p:attrName>ppt_y</p:attrName>
                                        </p:attrNameLst>
                                      </p:cBhvr>
                                      <p:tavLst>
                                        <p:tav tm="0">
                                          <p:val>
                                            <p:strVal val="#ppt_y+#ppt_h*1.125000"/>
                                          </p:val>
                                        </p:tav>
                                        <p:tav tm="100000">
                                          <p:val>
                                            <p:strVal val="#ppt_y"/>
                                          </p:val>
                                        </p:tav>
                                      </p:tavLst>
                                    </p:anim>
                                    <p:animEffect transition="in" filter="wipe(up)">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2" grpId="0"/>
      <p:bldP spid="12" grpId="1"/>
      <p:bldP spid="13" grpId="0"/>
      <p:bldP spid="13" grpId="1"/>
      <p:bldP spid="21" grpId="0"/>
      <p:bldP spid="21" grpId="1"/>
      <p:bldP spid="8" grpId="0"/>
      <p:bldP spid="8" grpId="1"/>
      <p:bldP spid="9" grpId="0"/>
      <p:bldP spid="9" grpId="1"/>
      <p:bldP spid="10" grpId="0"/>
      <p:bldP spid="10" grpId="1"/>
      <p:bldP spid="11" grpId="0"/>
      <p:bldP spid="11" grpId="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系表结构(Ｓ+LＶ+Ｐ)</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5" name="表格 4"/>
          <p:cNvGraphicFramePr/>
          <p:nvPr>
            <p:custDataLst>
              <p:tags r:id="rId3"/>
            </p:custDataLst>
          </p:nvPr>
        </p:nvGraphicFramePr>
        <p:xfrm>
          <a:off x="335280" y="796925"/>
          <a:ext cx="11432540" cy="5829300"/>
        </p:xfrm>
        <a:graphic>
          <a:graphicData uri="http://schemas.openxmlformats.org/drawingml/2006/table">
            <a:tbl>
              <a:tblPr firstRow="1" bandRow="1">
                <a:gradFill rotWithShape="1">
                  <a:gsLst>
                    <a:gs pos="0">
                      <a:srgbClr val="9BBB59">
                        <a:lumMod val="110000"/>
                        <a:satMod val="105000"/>
                        <a:tint val="67000"/>
                      </a:srgbClr>
                    </a:gs>
                    <a:gs pos="50000">
                      <a:srgbClr val="9BBB59">
                        <a:lumMod val="105000"/>
                        <a:satMod val="103000"/>
                        <a:tint val="73000"/>
                      </a:srgbClr>
                    </a:gs>
                    <a:gs pos="100000">
                      <a:srgbClr val="9BBB59">
                        <a:lumMod val="105000"/>
                        <a:satMod val="109000"/>
                        <a:tint val="81000"/>
                      </a:srgbClr>
                    </a:gs>
                  </a:gsLst>
                  <a:lin ang="5400000" scaled="0"/>
                </a:gradFill>
                <a:effectLst/>
                <a:tableStyleId>{5940675A-B579-460E-94D1-54222C63F5DA}</a:tableStyleId>
              </a:tblPr>
              <a:tblGrid>
                <a:gridCol w="7329170"/>
                <a:gridCol w="4103370"/>
              </a:tblGrid>
              <a:tr h="732790">
                <a:tc>
                  <a:txBody>
                    <a:bodyPr/>
                    <a:p>
                      <a:pPr algn="ctr">
                        <a:buNone/>
                      </a:pPr>
                      <a:r>
                        <a:rPr lang="zh-CN" altLang="en-US" sz="2400" b="1">
                          <a:solidFill>
                            <a:sysClr val="window" lastClr="FFFFFF"/>
                          </a:solidFill>
                          <a:latin typeface="微软雅黑" panose="020B0503020204020204" pitchFamily="34" charset="-122"/>
                          <a:ea typeface="微软雅黑" panose="020B0503020204020204" pitchFamily="34" charset="-122"/>
                        </a:rPr>
                        <a:t>系动词</a:t>
                      </a:r>
                      <a:endParaRPr lang="zh-CN" altLang="en-US" sz="2400">
                        <a:latin typeface="微软雅黑" panose="020B0503020204020204" pitchFamily="34" charset="-122"/>
                        <a:ea typeface="微软雅黑" panose="020B0503020204020204" pitchFamily="34" charset="-122"/>
                      </a:endParaRPr>
                    </a:p>
                    <a:p>
                      <a:pPr algn="ctr">
                        <a:buNone/>
                      </a:pPr>
                      <a:r>
                        <a:rPr lang="zh-CN" altLang="en-US" sz="1400" b="1">
                          <a:solidFill>
                            <a:srgbClr val="FFFF00"/>
                          </a:solidFill>
                          <a:latin typeface="微软雅黑" panose="020B0503020204020204" pitchFamily="34" charset="-122"/>
                          <a:ea typeface="微软雅黑" panose="020B0503020204020204" pitchFamily="34" charset="-122"/>
                        </a:rPr>
                        <a:t>（系动词的数量是有限的，常见的只有十来个，说明主语的特征、类属、身份、状态。）</a:t>
                      </a:r>
                      <a:endParaRPr lang="zh-CN" altLang="en-US" sz="1400" b="1">
                        <a:solidFill>
                          <a:srgbClr val="FFFF00"/>
                        </a:solidFill>
                        <a:latin typeface="微软雅黑" panose="020B0503020204020204" pitchFamily="34" charset="-122"/>
                        <a:ea typeface="微软雅黑" panose="020B0503020204020204" pitchFamily="34" charset="-122"/>
                      </a:endParaRPr>
                    </a:p>
                  </a:txBody>
                  <a:tcPr>
                    <a:lnL w="6350" cap="flat" cmpd="sng" algn="ctr">
                      <a:solidFill>
                        <a:srgbClr val="9BBB59"/>
                      </a:solidFill>
                      <a:prstDash val="solid"/>
                      <a:miter lim="800000"/>
                    </a:lnL>
                    <a:lnR>
                      <a:noFill/>
                    </a:lnR>
                    <a:lnT w="6350" cap="flat" cmpd="sng" algn="ctr">
                      <a:solidFill>
                        <a:srgbClr val="9BBB59"/>
                      </a:solidFill>
                      <a:prstDash val="solid"/>
                      <a:miter lim="800000"/>
                    </a:lnT>
                    <a:lnB w="12700" cap="flat" cmpd="sng" algn="ctr">
                      <a:solidFill>
                        <a:sysClr val="window" lastClr="FFFFFF"/>
                      </a:solidFill>
                      <a:prstDash val="solid"/>
                      <a:miter lim="800000"/>
                    </a:lnB>
                    <a:solidFill>
                      <a:srgbClr val="4BACC6">
                        <a:lumMod val="75000"/>
                      </a:srgbClr>
                    </a:solidFill>
                  </a:tcPr>
                </a:tc>
                <a:tc>
                  <a:txBody>
                    <a:bodyPr/>
                    <a:p>
                      <a:pPr algn="ctr">
                        <a:buNone/>
                      </a:pPr>
                      <a:r>
                        <a:rPr lang="zh-CN" altLang="en-US" sz="2400" b="1">
                          <a:solidFill>
                            <a:sysClr val="window" lastClr="FFFFFF"/>
                          </a:solidFill>
                          <a:latin typeface="微软雅黑" panose="020B0503020204020204" pitchFamily="34" charset="-122"/>
                          <a:ea typeface="微软雅黑" panose="020B0503020204020204" pitchFamily="34" charset="-122"/>
                        </a:rPr>
                        <a:t>表语</a:t>
                      </a:r>
                      <a:endParaRPr lang="zh-CN" altLang="en-US" sz="2400" b="1">
                        <a:solidFill>
                          <a:sysClr val="window" lastClr="FFFFFF"/>
                        </a:solidFill>
                        <a:latin typeface="微软雅黑" panose="020B0503020204020204" pitchFamily="34" charset="-122"/>
                        <a:ea typeface="微软雅黑" panose="020B0503020204020204" pitchFamily="34" charset="-122"/>
                      </a:endParaRPr>
                    </a:p>
                  </a:txBody>
                  <a:tcPr anchor="ctr" anchorCtr="0">
                    <a:lnL w="6350" cap="flat" cmpd="sng" algn="ctr">
                      <a:solidFill>
                        <a:srgbClr val="9BBB59"/>
                      </a:solidFill>
                      <a:prstDash val="solid"/>
                      <a:miter lim="800000"/>
                    </a:lnL>
                    <a:lnR w="6350" cap="flat" cmpd="sng" algn="ctr">
                      <a:solidFill>
                        <a:srgbClr val="9BBB59"/>
                      </a:solidFill>
                      <a:prstDash val="solid"/>
                      <a:miter lim="800000"/>
                    </a:lnR>
                    <a:lnT w="6350" cap="flat" cmpd="sng" algn="ctr">
                      <a:solidFill>
                        <a:srgbClr val="9BBB59"/>
                      </a:solidFill>
                      <a:prstDash val="solid"/>
                      <a:miter lim="800000"/>
                    </a:lnT>
                    <a:lnB w="12700" cap="flat" cmpd="sng" algn="ctr">
                      <a:solidFill>
                        <a:sysClr val="window" lastClr="FFFFFF"/>
                      </a:solidFill>
                      <a:prstDash val="solid"/>
                      <a:miter lim="800000"/>
                    </a:lnB>
                    <a:solidFill>
                      <a:srgbClr val="4BACC6">
                        <a:lumMod val="75000"/>
                      </a:srgbClr>
                    </a:solidFill>
                  </a:tcPr>
                </a:tc>
              </a:tr>
              <a:tr h="2379345">
                <a:tc>
                  <a:txBody>
                    <a:bodyPr/>
                    <a:p>
                      <a:pPr>
                        <a:buNone/>
                      </a:pPr>
                      <a:r>
                        <a:rPr lang="zh-CN" altLang="en-US" sz="240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状态</a:t>
                      </a: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：be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buNone/>
                      </a:pP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持续：keep, remain, stay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buNone/>
                      </a:pP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表像：seem, look, appear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buNone/>
                      </a:pP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感官：feel, smell, sound, taste, weigh, measure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buNone/>
                      </a:pP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变化：become, grow, turn, get, go, fall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buNone/>
                      </a:pP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终止：prove</a:t>
                      </a:r>
                      <a:r>
                        <a:rPr lang="zh-CN" altLang="en-US"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（证明是</a:t>
                      </a:r>
                      <a:r>
                        <a:rPr lang="en-US" altLang="zh-CN"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 turn out</a:t>
                      </a:r>
                      <a:r>
                        <a:rPr lang="en-US" altLang="zh-CN"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结果是</a:t>
                      </a:r>
                      <a:r>
                        <a:rPr lang="en-US" altLang="zh-CN"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80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lnL w="6350" cap="flat" cmpd="sng" algn="ctr">
                      <a:solidFill>
                        <a:srgbClr val="9BBB59"/>
                      </a:solidFill>
                      <a:prstDash val="solid"/>
                      <a:miter lim="800000"/>
                    </a:lnL>
                    <a:lnR w="6350" cap="flat" cmpd="sng" algn="ctr">
                      <a:solidFill>
                        <a:srgbClr val="9BBB59"/>
                      </a:solidFill>
                      <a:prstDash val="solid"/>
                      <a:miter lim="800000"/>
                    </a:lnR>
                    <a:lnT w="6350" cap="flat" cmpd="sng" algn="ctr">
                      <a:solidFill>
                        <a:srgbClr val="9BBB59"/>
                      </a:solidFill>
                      <a:prstDash val="solid"/>
                      <a:miter lim="800000"/>
                    </a:lnT>
                    <a:lnB w="6350" cap="flat" cmpd="sng" algn="ctr">
                      <a:solidFill>
                        <a:srgbClr val="9BBB59"/>
                      </a:solidFill>
                      <a:prstDash val="solid"/>
                      <a:miter lim="800000"/>
                    </a:lnB>
                    <a:solidFill>
                      <a:srgbClr val="4BACC6">
                        <a:lumMod val="40000"/>
                        <a:lumOff val="60000"/>
                      </a:srgbClr>
                    </a:solidFill>
                  </a:tcPr>
                </a:tc>
                <a:tc>
                  <a:txBody>
                    <a:bodyPr/>
                    <a:p>
                      <a:pPr>
                        <a:buNone/>
                      </a:pPr>
                      <a:r>
                        <a:rPr lang="zh-CN" altLang="en-US" sz="2400">
                          <a:solidFill>
                            <a:sysClr val="windowText" lastClr="000000"/>
                          </a:solidFill>
                          <a:latin typeface="Abadi MT" charset="0"/>
                          <a:ea typeface="方正正纤黑简体" charset="0"/>
                        </a:rPr>
                        <a:t>作表语的典型词类是</a:t>
                      </a:r>
                      <a:r>
                        <a:rPr lang="zh-CN" altLang="en-US" sz="2400">
                          <a:solidFill>
                            <a:srgbClr val="C00000"/>
                          </a:solidFill>
                          <a:latin typeface="Abadi MT" charset="0"/>
                          <a:ea typeface="方正正纤黑简体" charset="0"/>
                        </a:rPr>
                        <a:t>形容词</a:t>
                      </a:r>
                      <a:r>
                        <a:rPr lang="zh-CN" altLang="en-US" sz="2400">
                          <a:solidFill>
                            <a:sysClr val="windowText" lastClr="000000"/>
                          </a:solidFill>
                          <a:latin typeface="Abadi MT" charset="0"/>
                          <a:ea typeface="方正正纤黑简体" charset="0"/>
                        </a:rPr>
                        <a:t>；</a:t>
                      </a:r>
                      <a:endParaRPr lang="zh-CN" altLang="en-US" sz="2400"/>
                    </a:p>
                    <a:p>
                      <a:pPr>
                        <a:buNone/>
                      </a:pPr>
                      <a:endParaRPr lang="zh-CN" altLang="en-US" sz="2400">
                        <a:solidFill>
                          <a:sysClr val="windowText" lastClr="000000"/>
                        </a:solidFill>
                        <a:latin typeface="Abadi MT" charset="0"/>
                        <a:ea typeface="方正正纤黑简体" charset="0"/>
                      </a:endParaRPr>
                    </a:p>
                  </a:txBody>
                  <a:tcPr>
                    <a:lnL w="6350" cap="flat" cmpd="sng" algn="ctr">
                      <a:solidFill>
                        <a:srgbClr val="9BBB59"/>
                      </a:solidFill>
                      <a:prstDash val="solid"/>
                      <a:miter lim="800000"/>
                    </a:lnL>
                    <a:lnR w="6350" cap="flat" cmpd="sng" algn="ctr">
                      <a:solidFill>
                        <a:srgbClr val="9BBB59"/>
                      </a:solidFill>
                      <a:prstDash val="solid"/>
                      <a:miter lim="800000"/>
                    </a:lnR>
                    <a:lnT w="6350" cap="flat" cmpd="sng" algn="ctr">
                      <a:solidFill>
                        <a:srgbClr val="9BBB59"/>
                      </a:solidFill>
                      <a:prstDash val="solid"/>
                      <a:miter lim="800000"/>
                    </a:lnT>
                    <a:lnB w="6350" cap="flat" cmpd="sng" algn="ctr">
                      <a:solidFill>
                        <a:srgbClr val="9BBB59"/>
                      </a:solidFill>
                      <a:prstDash val="solid"/>
                      <a:miter lim="800000"/>
                    </a:lnB>
                    <a:solidFill>
                      <a:srgbClr val="4BACC6">
                        <a:lumMod val="40000"/>
                        <a:lumOff val="60000"/>
                      </a:srgbClr>
                    </a:solidFill>
                  </a:tcPr>
                </a:tc>
              </a:tr>
              <a:tr h="2717165">
                <a:tc gridSpan="2">
                  <a:txBody>
                    <a:bodyPr/>
                    <a:p>
                      <a:pPr>
                        <a:buNone/>
                      </a:pPr>
                      <a:endParaRPr lang="zh-CN" altLang="en-US">
                        <a:solidFill>
                          <a:sysClr val="windowText" lastClr="000000"/>
                        </a:solidFill>
                        <a:latin typeface="Abadi MT" charset="0"/>
                        <a:ea typeface="方正正纤黑简体" charset="0"/>
                      </a:endParaRPr>
                    </a:p>
                  </a:txBody>
                  <a:tcPr>
                    <a:lnL w="6350" cap="flat" cmpd="sng" algn="ctr">
                      <a:solidFill>
                        <a:srgbClr val="9BBB59"/>
                      </a:solidFill>
                      <a:prstDash val="solid"/>
                      <a:miter lim="800000"/>
                    </a:lnL>
                    <a:lnR w="6350" cap="flat" cmpd="sng" algn="ctr">
                      <a:solidFill>
                        <a:srgbClr val="9BBB59"/>
                      </a:solidFill>
                      <a:prstDash val="solid"/>
                      <a:miter lim="800000"/>
                    </a:lnR>
                    <a:lnT w="6350" cap="flat" cmpd="sng" algn="ctr">
                      <a:solidFill>
                        <a:srgbClr val="9BBB59"/>
                      </a:solidFill>
                      <a:prstDash val="solid"/>
                      <a:miter lim="800000"/>
                    </a:lnT>
                    <a:lnB w="6350" cap="flat" cmpd="sng" algn="ctr">
                      <a:solidFill>
                        <a:srgbClr val="9BBB59"/>
                      </a:solidFill>
                      <a:prstDash val="solid"/>
                      <a:miter lim="800000"/>
                    </a:lnB>
                    <a:solidFill>
                      <a:srgbClr val="4BACC6">
                        <a:lumMod val="40000"/>
                        <a:lumOff val="60000"/>
                      </a:srgbClr>
                    </a:solidFill>
                  </a:tcPr>
                </a:tc>
                <a:tc hMerge="1">
                  <a:tcPr>
                    <a:solidFill>
                      <a:srgbClr val="4BACC6">
                        <a:lumMod val="60000"/>
                        <a:lumOff val="40000"/>
                      </a:srgbClr>
                    </a:solidFill>
                  </a:tcPr>
                </a:tc>
              </a:tr>
            </a:tbl>
          </a:graphicData>
        </a:graphic>
      </p:graphicFrame>
      <p:sp>
        <p:nvSpPr>
          <p:cNvPr id="7" name="文本框 6"/>
          <p:cNvSpPr txBox="1"/>
          <p:nvPr>
            <p:custDataLst>
              <p:tags r:id="rId4"/>
            </p:custDataLst>
          </p:nvPr>
        </p:nvSpPr>
        <p:spPr>
          <a:xfrm>
            <a:off x="334645" y="3964940"/>
            <a:ext cx="11339830" cy="2576195"/>
          </a:xfrm>
          <a:prstGeom prst="rect">
            <a:avLst/>
          </a:prstGeom>
          <a:noFill/>
        </p:spPr>
        <p:txBody>
          <a:bodyPr wrap="square" rtlCol="0" anchor="t">
            <a:spAutoFit/>
          </a:bodyPr>
          <a:p>
            <a:pPr indent="0" fontAlgn="auto">
              <a:lnSpc>
                <a:spcPts val="2340"/>
              </a:lnSpc>
              <a:spcBef>
                <a:spcPts val="600"/>
              </a:spcBef>
            </a:pPr>
            <a:r>
              <a:rPr lang="en-US" altLang="zh-CN" sz="2000" kern="0" dirty="0">
                <a:latin typeface="微软雅黑" panose="020B0503020204020204" pitchFamily="34" charset="-122"/>
                <a:ea typeface="微软雅黑" panose="020B0503020204020204" pitchFamily="34" charset="-122"/>
                <a:cs typeface="方正正纤黑简体" charset="0"/>
                <a:sym typeface="Abadi MT" charset="0"/>
              </a:rPr>
              <a:t>1.系动词通常有具体的意思，但是系动词不能单独使用。</a:t>
            </a:r>
            <a:r>
              <a:rPr lang="zh-CN" altLang="en-US" sz="2000"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以上动词若不是上述意义时，就不是系动词。</a:t>
            </a:r>
            <a:endParaRPr lang="zh-CN" altLang="en-US" sz="2000"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endParaRPr>
          </a:p>
          <a:p>
            <a:pPr indent="0" fontAlgn="auto">
              <a:lnSpc>
                <a:spcPts val="2340"/>
              </a:lnSpc>
              <a:spcBef>
                <a:spcPts val="600"/>
              </a:spcBef>
            </a:pPr>
            <a:r>
              <a:rPr lang="en-US" altLang="zh-CN" sz="2000" kern="0" dirty="0">
                <a:latin typeface="微软雅黑" panose="020B0503020204020204" pitchFamily="34" charset="-122"/>
                <a:ea typeface="微软雅黑" panose="020B0503020204020204" pitchFamily="34" charset="-122"/>
                <a:cs typeface="方正正纤黑简体" charset="0"/>
                <a:sym typeface="Abadi MT" charset="0"/>
              </a:rPr>
              <a:t>2.</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系动词不用被动语态和进行时态，系动词作非谓动词时</a:t>
            </a:r>
            <a:r>
              <a:rPr lang="zh-CN" altLang="en-US" sz="2000"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无过去分词done的形式</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a:t>
            </a:r>
            <a:endParaRPr lang="zh-CN" altLang="en-US" sz="2000" kern="0" dirty="0">
              <a:latin typeface="微软雅黑" panose="020B0503020204020204" pitchFamily="34" charset="-122"/>
              <a:ea typeface="微软雅黑" panose="020B0503020204020204" pitchFamily="34" charset="-122"/>
              <a:cs typeface="方正正纤黑简体" charset="0"/>
              <a:sym typeface="Abadi MT" charset="0"/>
            </a:endParaRPr>
          </a:p>
          <a:p>
            <a:pPr marL="342900" indent="0" algn="l" fontAlgn="auto">
              <a:lnSpc>
                <a:spcPts val="2340"/>
              </a:lnSpc>
              <a:spcBef>
                <a:spcPts val="600"/>
              </a:spcBef>
              <a:buFont typeface="Wingdings" panose="05000000000000000000" charset="0"/>
              <a:buChar char="Ø"/>
            </a:pP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Wang Peng sat in his empty restaurant </a:t>
            </a:r>
            <a:r>
              <a:rPr lang="zh-CN" altLang="en-US" sz="2000" b="1"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feeling</a:t>
            </a: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very frustrated</a:t>
            </a:r>
            <a:r>
              <a:rPr lang="en-US" altLang="zh-CN"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en-US" altLang="zh-CN" sz="12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(NSFC M3 U2 Reading </a:t>
            </a:r>
            <a:r>
              <a:rPr lang="en-US" altLang="zh-CN" sz="1200" b="1"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COME AND EAT HERE</a:t>
            </a:r>
            <a:r>
              <a:rPr lang="en-US" altLang="zh-CN" sz="12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en-US" altLang="zh-CN" sz="12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marL="342900" indent="0" algn="l" fontAlgn="auto">
              <a:lnSpc>
                <a:spcPts val="2340"/>
              </a:lnSpc>
              <a:spcBef>
                <a:spcPts val="600"/>
              </a:spcBef>
              <a:buFont typeface="Wingdings" panose="05000000000000000000" charset="0"/>
              <a:buChar char="Ø"/>
            </a:pP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It is so wet there that the trees are extremely tall, some </a:t>
            </a:r>
            <a:r>
              <a:rPr lang="zh-CN" altLang="en-US" sz="2000" b="1"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measuring</a:t>
            </a: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over 90 metres.</a:t>
            </a:r>
            <a:r>
              <a:rPr lang="en-US" altLang="zh-CN" sz="12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(NSFC M3 U5 Reading </a:t>
            </a:r>
            <a:r>
              <a:rPr lang="en-US" altLang="zh-CN" sz="1200" b="1"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 TRIP ON "THE TRUE NORTH" </a:t>
            </a:r>
            <a:r>
              <a:rPr lang="en-US" altLang="zh-CN" sz="12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zh-CN" altLang="en-US"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indent="0" fontAlgn="auto">
              <a:lnSpc>
                <a:spcPts val="2340"/>
              </a:lnSpc>
              <a:spcBef>
                <a:spcPts val="600"/>
              </a:spcBef>
            </a:pPr>
            <a:r>
              <a:rPr lang="en-US" altLang="zh-CN" sz="2000" kern="0" dirty="0">
                <a:latin typeface="微软雅黑" panose="020B0503020204020204" pitchFamily="34" charset="-122"/>
                <a:ea typeface="微软雅黑" panose="020B0503020204020204" pitchFamily="34" charset="-122"/>
                <a:cs typeface="方正正纤黑简体" charset="0"/>
                <a:sym typeface="Abadi MT" charset="0"/>
              </a:rPr>
              <a:t>3.</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进行时和被动的谓语与主系表结构有区别: 关键要看</a:t>
            </a:r>
            <a:r>
              <a:rPr lang="zh-CN" altLang="en-US" sz="2000"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表动作</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还是</a:t>
            </a:r>
            <a:r>
              <a:rPr lang="zh-CN" altLang="en-US" sz="2000"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表状态</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a:t>
            </a:r>
            <a:endParaRPr lang="zh-CN" altLang="en-US" sz="2000" kern="0" dirty="0">
              <a:latin typeface="微软雅黑" panose="020B0503020204020204" pitchFamily="34" charset="-122"/>
              <a:ea typeface="微软雅黑" panose="020B0503020204020204" pitchFamily="34" charset="-122"/>
              <a:cs typeface="方正正纤黑简体" charset="0"/>
              <a:sym typeface="Abadi MT" charset="0"/>
            </a:endParaRPr>
          </a:p>
          <a:p>
            <a:pPr marL="342900" indent="-342900" fontAlgn="auto">
              <a:lnSpc>
                <a:spcPts val="2340"/>
              </a:lnSpc>
              <a:spcBef>
                <a:spcPts val="600"/>
              </a:spcBef>
              <a:buFont typeface="Wingdings" panose="05000000000000000000" charset="0"/>
              <a:buChar char="Ø"/>
            </a:pPr>
            <a:r>
              <a:rPr lang="en-US" altLang="zh-CN"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My shoes</a:t>
            </a:r>
            <a:r>
              <a:rPr lang="en-US" altLang="zh-CN" sz="20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000" b="1"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are broken</a:t>
            </a:r>
            <a:r>
              <a:rPr lang="en-US" altLang="zh-CN"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by a nail.                       /</a:t>
            </a:r>
            <a:r>
              <a:rPr lang="zh-CN" altLang="en-US" sz="2000" b="1"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are broken</a:t>
            </a:r>
            <a:r>
              <a:rPr lang="en-US" altLang="zh-CN"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for three days.</a:t>
            </a:r>
            <a:r>
              <a:rPr lang="zh-CN" altLang="en-US" sz="20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000" kern="0" dirty="0">
                <a:latin typeface="微软雅黑" panose="020B0503020204020204" pitchFamily="34" charset="-122"/>
                <a:ea typeface="微软雅黑" panose="020B0503020204020204" pitchFamily="34" charset="-122"/>
                <a:cs typeface="方正正纤黑简体" charset="0"/>
                <a:sym typeface="Abadi MT" charset="0"/>
              </a:rPr>
              <a:t>  </a:t>
            </a:r>
            <a:endParaRPr lang="zh-CN" altLang="en-US" sz="2000" kern="0" dirty="0">
              <a:latin typeface="微软雅黑" panose="020B0503020204020204" pitchFamily="34" charset="-122"/>
              <a:ea typeface="微软雅黑" panose="020B0503020204020204" pitchFamily="34" charset="-122"/>
              <a:cs typeface="方正正纤黑简体" charset="0"/>
              <a:sym typeface="Abadi MT" charset="0"/>
            </a:endParaRPr>
          </a:p>
        </p:txBody>
      </p:sp>
      <p:cxnSp>
        <p:nvCxnSpPr>
          <p:cNvPr id="8" name="直接连接符 7"/>
          <p:cNvCxnSpPr/>
          <p:nvPr/>
        </p:nvCxnSpPr>
        <p:spPr>
          <a:xfrm>
            <a:off x="7668260" y="836930"/>
            <a:ext cx="13970" cy="732155"/>
          </a:xfrm>
          <a:prstGeom prst="line">
            <a:avLst/>
          </a:prstGeom>
          <a:ln>
            <a:solidFill>
              <a:sysClr val="window" lastClr="FFFFFF"/>
            </a:solidFill>
          </a:ln>
        </p:spPr>
        <p:style>
          <a:lnRef idx="1">
            <a:srgbClr val="FFC000"/>
          </a:lnRef>
          <a:fillRef idx="0">
            <a:srgbClr val="FFC000"/>
          </a:fillRef>
          <a:effectRef idx="0">
            <a:srgbClr val="FFC000"/>
          </a:effectRef>
          <a:fontRef idx="minor">
            <a:sysClr val="windowText" lastClr="000000"/>
          </a:fontRef>
        </p:style>
      </p:cxnSp>
      <p:sp>
        <p:nvSpPr>
          <p:cNvPr id="9" name="文本框 8"/>
          <p:cNvSpPr txBox="1"/>
          <p:nvPr/>
        </p:nvSpPr>
        <p:spPr>
          <a:xfrm>
            <a:off x="3938270" y="6090285"/>
            <a:ext cx="1452880" cy="450850"/>
          </a:xfrm>
          <a:prstGeom prst="rect">
            <a:avLst/>
          </a:prstGeom>
          <a:noFill/>
        </p:spPr>
        <p:txBody>
          <a:bodyPr wrap="square" rtlCol="0" anchor="t">
            <a:spAutoFit/>
          </a:bodyPr>
          <a:p>
            <a:pPr>
              <a:lnSpc>
                <a:spcPct val="130000"/>
              </a:lnSpc>
              <a:spcBef>
                <a:spcPts val="600"/>
              </a:spcBef>
            </a:pP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表被动动作</a:t>
            </a: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endPar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0" name="文本框 9"/>
          <p:cNvSpPr txBox="1"/>
          <p:nvPr/>
        </p:nvSpPr>
        <p:spPr>
          <a:xfrm>
            <a:off x="8256270" y="6090285"/>
            <a:ext cx="1029970" cy="450850"/>
          </a:xfrm>
          <a:prstGeom prst="rect">
            <a:avLst/>
          </a:prstGeom>
          <a:noFill/>
        </p:spPr>
        <p:txBody>
          <a:bodyPr wrap="square" rtlCol="0" anchor="t">
            <a:spAutoFit/>
          </a:bodyPr>
          <a:p>
            <a:pPr>
              <a:lnSpc>
                <a:spcPct val="130000"/>
              </a:lnSpc>
              <a:spcBef>
                <a:spcPts val="600"/>
              </a:spcBef>
            </a:pP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表状态</a:t>
            </a: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endPar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句子成份-宾语补足语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364490" y="818515"/>
          <a:ext cx="11466830" cy="5663565"/>
        </p:xfrm>
        <a:graphic>
          <a:graphicData uri="http://schemas.openxmlformats.org/drawingml/2006/table">
            <a:tbl>
              <a:tblPr firstRow="1" bandRow="1">
                <a:effectLst/>
                <a:tableStyleId>{5940675A-B579-460E-94D1-54222C63F5DA}</a:tableStyleId>
              </a:tblPr>
              <a:tblGrid>
                <a:gridCol w="1729740"/>
                <a:gridCol w="3261995"/>
                <a:gridCol w="3239770"/>
                <a:gridCol w="3235325"/>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9027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宾语补足语</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complement</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方正正纤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说明宾语的身份和状态</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名词，形容词，副词，介短，不定式，分词</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位于宾语后</a:t>
                      </a:r>
                      <a:r>
                        <a:rPr lang="en-US" sz="2400" b="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2757170" y="1497330"/>
            <a:ext cx="241617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8" name="文本框 17"/>
          <p:cNvSpPr txBox="1"/>
          <p:nvPr/>
        </p:nvSpPr>
        <p:spPr>
          <a:xfrm>
            <a:off x="9220200" y="1497330"/>
            <a:ext cx="10725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5" name="文本框 4"/>
          <p:cNvSpPr txBox="1"/>
          <p:nvPr/>
        </p:nvSpPr>
        <p:spPr>
          <a:xfrm>
            <a:off x="311785" y="2206625"/>
            <a:ext cx="11466195" cy="2086610"/>
          </a:xfrm>
          <a:prstGeom prst="rect">
            <a:avLst/>
          </a:prstGeom>
          <a:noFill/>
        </p:spPr>
        <p:txBody>
          <a:bodyPr wrap="square" rtlCol="0" anchor="t">
            <a:spAutoFit/>
          </a:bodyPr>
          <a:p>
            <a:pPr algn="l">
              <a:lnSpc>
                <a:spcPct val="130000"/>
              </a:lnSpc>
              <a:spcBef>
                <a:spcPts val="600"/>
              </a:spcBef>
            </a:pP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The war made him </a:t>
            </a:r>
            <a:r>
              <a:rPr lang="zh-CN" altLang="en-US"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 soldie</a:t>
            </a:r>
            <a:r>
              <a:rPr lang="zh-CN" altLang="en-US"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r </a:t>
            </a:r>
            <a:r>
              <a:rPr lang="en-US" altLang="zh-CN"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homeless</a:t>
            </a:r>
            <a:r>
              <a:rPr lang="en-US" altLang="zh-CN"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in povert</a:t>
            </a:r>
            <a:r>
              <a:rPr lang="en-US" altLang="zh-CN"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y/ </a:t>
            </a:r>
            <a:r>
              <a:rPr lang="en-US" altLang="zh-CN"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separated from his family</a:t>
            </a:r>
            <a:r>
              <a:rPr lang="en-US" altLang="zh-CN"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go through hardships and sufferings</a:t>
            </a:r>
            <a:r>
              <a:rPr lang="en-US" altLang="zh-CN"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it impossible for him to go on with his research</a:t>
            </a:r>
            <a:r>
              <a:rPr lang="zh-CN" altLang="en-US"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zh-CN" altLang="en-US" sz="2400"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战争使他成为一名战士</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名词</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/无家可归</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形容词</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/穷困潦倒</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介宾短语</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/与家人分离</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分词</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/历尽艰辛</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不带</a:t>
            </a:r>
            <a:r>
              <a:rPr lang="en-US" altLang="zh-CN"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to</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的动词不定式</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/他无法继续他的研究</a:t>
            </a:r>
            <a:r>
              <a:rPr lang="en-US" altLang="zh-CN"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it</a:t>
            </a:r>
            <a:r>
              <a:rPr lang="zh-CN" altLang="en-US" sz="2400" kern="0"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做形式宾语，宾补为形容词</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7" name="文本框 6"/>
          <p:cNvSpPr txBox="1"/>
          <p:nvPr/>
        </p:nvSpPr>
        <p:spPr>
          <a:xfrm>
            <a:off x="364490" y="4631055"/>
            <a:ext cx="11519535" cy="1684020"/>
          </a:xfrm>
          <a:prstGeom prst="rect">
            <a:avLst/>
          </a:prstGeom>
          <a:solidFill>
            <a:srgbClr val="4BACC6">
              <a:lumMod val="20000"/>
              <a:lumOff val="80000"/>
            </a:srgbClr>
          </a:solidFill>
          <a:effectLst>
            <a:softEdge rad="127000"/>
          </a:effectLst>
        </p:spPr>
        <p:txBody>
          <a:bodyPr wrap="square" rtlCol="0" anchor="t">
            <a:spAutoFit/>
          </a:bodyPr>
          <a:p>
            <a:pPr marL="342900" indent="-342900">
              <a:lnSpc>
                <a:spcPct val="130000"/>
              </a:lnSpc>
              <a:spcBef>
                <a:spcPts val="600"/>
              </a:spcBef>
              <a:buFont typeface="Arial" panose="020B0604020202020204" pitchFamily="34" charset="0"/>
              <a:buChar char="•"/>
            </a:pPr>
            <a:r>
              <a:rPr lang="zh-CN" altLang="en-US" sz="2400" kern="0" dirty="0">
                <a:latin typeface="微软雅黑" panose="020B0503020204020204" pitchFamily="34" charset="-122"/>
                <a:ea typeface="微软雅黑" panose="020B0503020204020204" pitchFamily="34" charset="-122"/>
                <a:cs typeface="方正正纤黑简体" charset="0"/>
                <a:sym typeface="Abadi MT" charset="0"/>
              </a:rPr>
              <a:t>仅仅使用主谓宾无法说明完整句意，必须添加补足语补充说明宾语情况。</a:t>
            </a:r>
            <a:endParaRPr lang="zh-CN" altLang="en-US" sz="2400" kern="0" dirty="0">
              <a:latin typeface="微软雅黑" panose="020B0503020204020204" pitchFamily="34" charset="-122"/>
              <a:ea typeface="微软雅黑" panose="020B0503020204020204" pitchFamily="34" charset="-122"/>
              <a:cs typeface="方正正纤黑简体" charset="0"/>
              <a:sym typeface="Abadi MT" charset="0"/>
            </a:endParaRPr>
          </a:p>
          <a:p>
            <a:pPr marL="342900" indent="-342900">
              <a:lnSpc>
                <a:spcPct val="130000"/>
              </a:lnSpc>
              <a:spcBef>
                <a:spcPts val="600"/>
              </a:spcBef>
              <a:buFont typeface="Arial" panose="020B0604020202020204" pitchFamily="34" charset="0"/>
              <a:buChar char="•"/>
            </a:pPr>
            <a:r>
              <a:rPr lang="zh-CN" altLang="en-US" sz="2400" kern="0" dirty="0">
                <a:latin typeface="微软雅黑" panose="020B0503020204020204" pitchFamily="34" charset="-122"/>
                <a:ea typeface="微软雅黑" panose="020B0503020204020204" pitchFamily="34" charset="-122"/>
                <a:cs typeface="方正正纤黑简体" charset="0"/>
                <a:sym typeface="Abadi MT" charset="0"/>
              </a:rPr>
              <a:t>宾语补足语：通常紧跟在宾语之后对宾语作出说明的成分。</a:t>
            </a:r>
            <a:endParaRPr lang="zh-CN" altLang="en-US" sz="2400" kern="0" dirty="0">
              <a:latin typeface="微软雅黑" panose="020B0503020204020204" pitchFamily="34" charset="-122"/>
              <a:ea typeface="微软雅黑" panose="020B0503020204020204" pitchFamily="34" charset="-122"/>
              <a:cs typeface="方正正纤黑简体" charset="0"/>
              <a:sym typeface="Abadi MT" charset="0"/>
            </a:endParaRPr>
          </a:p>
          <a:p>
            <a:pPr marL="342900" indent="-342900">
              <a:lnSpc>
                <a:spcPct val="130000"/>
              </a:lnSpc>
              <a:spcBef>
                <a:spcPts val="600"/>
              </a:spcBef>
              <a:buFont typeface="Arial" panose="020B0604020202020204" pitchFamily="34" charset="0"/>
              <a:buChar char="•"/>
            </a:pPr>
            <a:r>
              <a:rPr lang="zh-CN" altLang="en-US" sz="2400" kern="0" dirty="0">
                <a:latin typeface="微软雅黑" panose="020B0503020204020204" pitchFamily="34" charset="-122"/>
                <a:ea typeface="微软雅黑" panose="020B0503020204020204" pitchFamily="34" charset="-122"/>
                <a:cs typeface="方正正纤黑简体" charset="0"/>
                <a:sym typeface="Abadi MT" charset="0"/>
              </a:rPr>
              <a:t>宾语与其补足语有</a:t>
            </a:r>
            <a:r>
              <a:rPr lang="zh-CN" altLang="en-US" sz="2400"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逻辑上的主谓关系</a:t>
            </a:r>
            <a:r>
              <a:rPr lang="zh-CN" altLang="en-US" sz="2400" kern="0" dirty="0">
                <a:latin typeface="微软雅黑" panose="020B0503020204020204" pitchFamily="34" charset="-122"/>
                <a:ea typeface="微软雅黑" panose="020B0503020204020204" pitchFamily="34" charset="-122"/>
                <a:cs typeface="方正正纤黑简体" charset="0"/>
                <a:sym typeface="Abadi MT" charset="0"/>
              </a:rPr>
              <a:t>，它们</a:t>
            </a:r>
            <a:r>
              <a:rPr lang="zh-CN" altLang="en-US" sz="2400"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一起构成复合宾语</a:t>
            </a:r>
            <a:r>
              <a:rPr lang="zh-CN" altLang="en-US" sz="2400" kern="0" dirty="0">
                <a:latin typeface="微软雅黑" panose="020B0503020204020204" pitchFamily="34" charset="-122"/>
                <a:ea typeface="微软雅黑" panose="020B0503020204020204" pitchFamily="34" charset="-122"/>
                <a:cs typeface="方正正纤黑简体" charset="0"/>
                <a:sym typeface="Abadi MT" charset="0"/>
              </a:rPr>
              <a:t>。</a:t>
            </a:r>
            <a:endParaRPr lang="zh-CN" altLang="en-US" sz="2400" kern="0" dirty="0">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句子成份-宾语补足语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5" name="表格 4"/>
          <p:cNvGraphicFramePr/>
          <p:nvPr>
            <p:custDataLst>
              <p:tags r:id="rId3"/>
            </p:custDataLst>
          </p:nvPr>
        </p:nvGraphicFramePr>
        <p:xfrm>
          <a:off x="362585" y="916940"/>
          <a:ext cx="11466830" cy="5663565"/>
        </p:xfrm>
        <a:graphic>
          <a:graphicData uri="http://schemas.openxmlformats.org/drawingml/2006/table">
            <a:tbl>
              <a:tblPr firstRow="1" bandRow="1">
                <a:effectLst/>
                <a:tableStyleId>{5940675A-B579-460E-94D1-54222C63F5DA}</a:tableStyleId>
              </a:tblPr>
              <a:tblGrid>
                <a:gridCol w="1729740"/>
                <a:gridCol w="3261995"/>
                <a:gridCol w="3239770"/>
                <a:gridCol w="3235325"/>
              </a:tblGrid>
              <a:tr h="38608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9027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宾语补足语</a:t>
                      </a:r>
                      <a:r>
                        <a:rPr lang="en-US" sz="2400">
                          <a:solidFill>
                            <a:sysClr val="windowText" lastClr="000000"/>
                          </a:solidFill>
                          <a:latin typeface="Times New Roman" panose="02020603050405020304" pitchFamily="18" charset="0"/>
                          <a:cs typeface="Times New Roman" panose="02020603050405020304" pitchFamily="18" charset="0"/>
                          <a:sym typeface="方正正纤黑简体" charset="0"/>
                        </a:rPr>
                        <a:t>complement</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方正正纤黑简体"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说明宾语的身份和状态</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形容词，副词，介宾短语，不定式，分词</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位于宾语后</a:t>
                      </a:r>
                      <a:r>
                        <a:rPr lang="en-US" sz="2400" b="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2755265" y="1595755"/>
            <a:ext cx="241617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8" name="文本框 17"/>
          <p:cNvSpPr txBox="1"/>
          <p:nvPr/>
        </p:nvSpPr>
        <p:spPr>
          <a:xfrm>
            <a:off x="9218295" y="1595755"/>
            <a:ext cx="10725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7" name="文本框 6"/>
          <p:cNvSpPr txBox="1"/>
          <p:nvPr/>
        </p:nvSpPr>
        <p:spPr>
          <a:xfrm>
            <a:off x="363220" y="2300605"/>
            <a:ext cx="11466195" cy="1214755"/>
          </a:xfrm>
          <a:prstGeom prst="rect">
            <a:avLst/>
          </a:prstGeom>
          <a:noFill/>
        </p:spPr>
        <p:txBody>
          <a:bodyPr wrap="square" rtlCol="0" anchor="t">
            <a:spAutoFit/>
          </a:bodyPr>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1.</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First, I will tell them the</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(advantage) of playing computer games and cheating in exams.</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(2015·广东)</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fontAlgn="auto">
              <a:lnSpc>
                <a:spcPts val="272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2.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Once his message was delivered, he allowed me 70</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(stay) and watch.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(2018全国卷III)</a:t>
            </a:r>
            <a:endPar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9" name="文本框 8"/>
          <p:cNvSpPr txBox="1"/>
          <p:nvPr/>
        </p:nvSpPr>
        <p:spPr>
          <a:xfrm>
            <a:off x="7013575" y="2944495"/>
            <a:ext cx="125031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to stay</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0" name="文本框 9"/>
          <p:cNvSpPr txBox="1"/>
          <p:nvPr/>
        </p:nvSpPr>
        <p:spPr>
          <a:xfrm>
            <a:off x="363220" y="3462020"/>
            <a:ext cx="11466195" cy="3359785"/>
          </a:xfrm>
          <a:prstGeom prst="rect">
            <a:avLst/>
          </a:prstGeom>
          <a:noFill/>
        </p:spPr>
        <p:txBody>
          <a:bodyPr wrap="square" rtlCol="0" anchor="t">
            <a:spAutoFit/>
          </a:bodyPr>
          <a:p>
            <a:pPr algn="l">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3.</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owards nightfall I found myself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carr</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y)</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out to sea by a strong wind.</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(NSFC M3 U</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3</a:t>
            </a:r>
            <a:r>
              <a:rPr lang="zh-CN" altLang="en-US" sz="1600" b="1"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THE MILLION POUND BANK NOTE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4.</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But that</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s how nature is  — always leaving us 60</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(astonish).</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(2021新高考 I 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zh-CN" altLang="en-US"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5</a:t>
            </a: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Cao believes this will make the hiking trip even more 66</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(meaning).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（2022全国甲卷）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6.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They make great gifts and you see them many times 65</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(decorate) with red envelopes and messages of good fortune.</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(2020-全国II ) </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1" name="文本框 10"/>
          <p:cNvSpPr txBox="1"/>
          <p:nvPr/>
        </p:nvSpPr>
        <p:spPr>
          <a:xfrm>
            <a:off x="3900170" y="2193290"/>
            <a:ext cx="2540000"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 disadvantages</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2" name="文本框 11"/>
          <p:cNvSpPr txBox="1"/>
          <p:nvPr/>
        </p:nvSpPr>
        <p:spPr>
          <a:xfrm>
            <a:off x="4938395" y="3462020"/>
            <a:ext cx="127063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carried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4" name="文本框 3"/>
          <p:cNvSpPr txBox="1"/>
          <p:nvPr/>
        </p:nvSpPr>
        <p:spPr>
          <a:xfrm>
            <a:off x="6939280" y="4337050"/>
            <a:ext cx="1724025" cy="460375"/>
          </a:xfrm>
          <a:prstGeom prst="rect">
            <a:avLst/>
          </a:prstGeom>
          <a:noFill/>
        </p:spPr>
        <p:txBody>
          <a:bodyPr wrap="square" rtlCol="0" anchor="t">
            <a:spAutoFit/>
          </a:bodyPr>
          <a:p>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astonished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p:cNvSpPr txBox="1"/>
          <p:nvPr/>
        </p:nvSpPr>
        <p:spPr>
          <a:xfrm>
            <a:off x="2578100" y="2306955"/>
            <a:ext cx="77724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4" name="文本框 13"/>
          <p:cNvSpPr txBox="1"/>
          <p:nvPr/>
        </p:nvSpPr>
        <p:spPr>
          <a:xfrm>
            <a:off x="6143625" y="3091180"/>
            <a:ext cx="55626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5" name="文本框 14"/>
          <p:cNvSpPr txBox="1"/>
          <p:nvPr/>
        </p:nvSpPr>
        <p:spPr>
          <a:xfrm>
            <a:off x="3900170" y="3622675"/>
            <a:ext cx="107251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6" name="文本框 15"/>
          <p:cNvSpPr txBox="1"/>
          <p:nvPr/>
        </p:nvSpPr>
        <p:spPr>
          <a:xfrm>
            <a:off x="6032500" y="4426585"/>
            <a:ext cx="51181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7" name="文本框 16"/>
          <p:cNvSpPr txBox="1"/>
          <p:nvPr/>
        </p:nvSpPr>
        <p:spPr>
          <a:xfrm>
            <a:off x="7635240" y="5012690"/>
            <a:ext cx="1724025" cy="460375"/>
          </a:xfrm>
          <a:prstGeom prst="rect">
            <a:avLst/>
          </a:prstGeom>
          <a:noFill/>
        </p:spPr>
        <p:txBody>
          <a:bodyPr wrap="square" rtlCol="0" anchor="t">
            <a:spAutoFit/>
          </a:bodyPr>
          <a:p>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meaning</a:t>
            </a:r>
            <a:r>
              <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ful</a:t>
            </a:r>
            <a:endPar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7672705" y="5830570"/>
            <a:ext cx="1545590" cy="460375"/>
          </a:xfrm>
          <a:prstGeom prst="rect">
            <a:avLst/>
          </a:prstGeom>
          <a:noFill/>
        </p:spPr>
        <p:txBody>
          <a:bodyPr wrap="square" rtlCol="0" anchor="t">
            <a:spAutoFit/>
          </a:bodyPr>
          <a:p>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decorated</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文本框 19"/>
          <p:cNvSpPr txBox="1"/>
          <p:nvPr/>
        </p:nvSpPr>
        <p:spPr>
          <a:xfrm>
            <a:off x="4195445" y="5069205"/>
            <a:ext cx="1702435"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1" name="文本框 20"/>
          <p:cNvSpPr txBox="1"/>
          <p:nvPr/>
        </p:nvSpPr>
        <p:spPr>
          <a:xfrm>
            <a:off x="5019040" y="5875020"/>
            <a:ext cx="77724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p:tgtEl>
                                          <p:spTgt spid="9"/>
                                        </p:tgtEl>
                                        <p:attrNameLst>
                                          <p:attrName>ppt_y</p:attrName>
                                        </p:attrNameLst>
                                      </p:cBhvr>
                                      <p:tavLst>
                                        <p:tav tm="0">
                                          <p:val>
                                            <p:strVal val="#ppt_y+#ppt_h*1.125000"/>
                                          </p:val>
                                        </p:tav>
                                        <p:tav tm="100000">
                                          <p:val>
                                            <p:strVal val="#ppt_y"/>
                                          </p:val>
                                        </p:tav>
                                      </p:tavLst>
                                    </p:anim>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ppt_y</p:attrName>
                                        </p:attrNameLst>
                                      </p:cBhvr>
                                      <p:tavLst>
                                        <p:tav tm="0">
                                          <p:val>
                                            <p:strVal val="#ppt_y+#ppt_h*1.125000"/>
                                          </p:val>
                                        </p:tav>
                                        <p:tav tm="100000">
                                          <p:val>
                                            <p:strVal val="#ppt_y"/>
                                          </p:val>
                                        </p:tav>
                                      </p:tavLst>
                                    </p:anim>
                                    <p:animEffect transition="in" filter="wipe(up)">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p:tgtEl>
                                          <p:spTgt spid="4"/>
                                        </p:tgtEl>
                                        <p:attrNameLst>
                                          <p:attrName>ppt_y</p:attrName>
                                        </p:attrNameLst>
                                      </p:cBhvr>
                                      <p:tavLst>
                                        <p:tav tm="0">
                                          <p:val>
                                            <p:strVal val="#ppt_y+#ppt_h*1.125000"/>
                                          </p:val>
                                        </p:tav>
                                        <p:tav tm="100000">
                                          <p:val>
                                            <p:strVal val="#ppt_y"/>
                                          </p:val>
                                        </p:tav>
                                      </p:tavLst>
                                    </p:anim>
                                    <p:animEffect transition="in" filter="wipe(up)">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p:tgtEl>
                                          <p:spTgt spid="17"/>
                                        </p:tgtEl>
                                        <p:attrNameLst>
                                          <p:attrName>ppt_y</p:attrName>
                                        </p:attrNameLst>
                                      </p:cBhvr>
                                      <p:tavLst>
                                        <p:tav tm="0">
                                          <p:val>
                                            <p:strVal val="#ppt_y+#ppt_h*1.125000"/>
                                          </p:val>
                                        </p:tav>
                                        <p:tav tm="100000">
                                          <p:val>
                                            <p:strVal val="#ppt_y"/>
                                          </p:val>
                                        </p:tav>
                                      </p:tavLst>
                                    </p:anim>
                                    <p:animEffect transition="in" filter="wipe(up)">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p:tgtEl>
                                          <p:spTgt spid="19"/>
                                        </p:tgtEl>
                                        <p:attrNameLst>
                                          <p:attrName>ppt_y</p:attrName>
                                        </p:attrNameLst>
                                      </p:cBhvr>
                                      <p:tavLst>
                                        <p:tav tm="0">
                                          <p:val>
                                            <p:strVal val="#ppt_y+#ppt_h*1.125000"/>
                                          </p:val>
                                        </p:tav>
                                        <p:tav tm="100000">
                                          <p:val>
                                            <p:strVal val="#ppt_y"/>
                                          </p:val>
                                        </p:tav>
                                      </p:tavLst>
                                    </p:anim>
                                    <p:animEffect transition="in" filter="wipe(up)">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p:bldP spid="11" grpId="1"/>
      <p:bldP spid="9" grpId="0"/>
      <p:bldP spid="9" grpId="1"/>
      <p:bldP spid="12" grpId="0"/>
      <p:bldP spid="12" grpId="1"/>
      <p:bldP spid="4" grpId="0"/>
      <p:bldP spid="4" grpId="1"/>
      <p:bldP spid="17" grpId="0"/>
      <p:bldP spid="17" grpId="1"/>
      <p:bldP spid="19" grpId="0"/>
      <p:bldP spid="19"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句子成份-同位语</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aphicFrame>
        <p:nvGraphicFramePr>
          <p:cNvPr id="4" name="表格 3"/>
          <p:cNvGraphicFramePr/>
          <p:nvPr>
            <p:custDataLst>
              <p:tags r:id="rId3"/>
            </p:custDataLst>
          </p:nvPr>
        </p:nvGraphicFramePr>
        <p:xfrm>
          <a:off x="356235" y="955040"/>
          <a:ext cx="11479530" cy="1357630"/>
        </p:xfrm>
        <a:graphic>
          <a:graphicData uri="http://schemas.openxmlformats.org/drawingml/2006/table">
            <a:tbl>
              <a:tblPr firstRow="1" bandRow="1">
                <a:effectLst/>
                <a:tableStyleId>{5940675A-B579-460E-94D1-54222C63F5DA}</a:tableStyleId>
              </a:tblPr>
              <a:tblGrid>
                <a:gridCol w="1731645"/>
                <a:gridCol w="3265805"/>
                <a:gridCol w="3242945"/>
                <a:gridCol w="3239135"/>
              </a:tblGrid>
              <a:tr h="36576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句子成份</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定义及功能</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充当词类</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位置</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1870">
                <a:tc>
                  <a:txBody>
                    <a:bodyPr/>
                    <a:p>
                      <a:pPr indent="0" algn="ctr">
                        <a:buNone/>
                      </a:pPr>
                      <a:r>
                        <a:rPr lang="en-US" sz="2400" b="0">
                          <a:solidFill>
                            <a:sysClr val="windowText" lastClr="000000"/>
                          </a:solidFill>
                          <a:latin typeface="Times New Roman" panose="02020603050405020304" pitchFamily="18" charset="0"/>
                          <a:cs typeface="Times New Roman" panose="02020603050405020304" pitchFamily="18" charset="0"/>
                        </a:rPr>
                        <a:t>同位语appositive</a:t>
                      </a:r>
                      <a:endParaRPr lang="en-US" sz="2400" b="0">
                        <a:solidFill>
                          <a:sysClr val="windowText" lastClr="000000"/>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用在名词后面，对前面的名词加以解释说明.</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名词，从句</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ysClr val="windowText" lastClr="000000"/>
                          </a:solidFill>
                          <a:latin typeface="Times New Roman" panose="02020603050405020304" pitchFamily="18" charset="0"/>
                          <a:cs typeface="Times New Roman" panose="02020603050405020304" pitchFamily="18" charset="0"/>
                        </a:rPr>
                        <a:t>同位语与被它限定的词常常紧挨在一起。</a:t>
                      </a:r>
                      <a:endParaRPr lang="en-US" altLang="en-US" sz="2400" b="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文本框 6"/>
          <p:cNvSpPr txBox="1"/>
          <p:nvPr/>
        </p:nvSpPr>
        <p:spPr>
          <a:xfrm>
            <a:off x="2830830" y="1448435"/>
            <a:ext cx="125603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9" name="文本框 8"/>
          <p:cNvSpPr txBox="1"/>
          <p:nvPr/>
        </p:nvSpPr>
        <p:spPr>
          <a:xfrm>
            <a:off x="9208135" y="1819275"/>
            <a:ext cx="1595120" cy="370840"/>
          </a:xfrm>
          <a:prstGeom prst="rect">
            <a:avLst/>
          </a:prstGeom>
          <a:solidFill>
            <a:srgbClr val="FFFF0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3" name="文本框 12"/>
          <p:cNvSpPr txBox="1"/>
          <p:nvPr/>
        </p:nvSpPr>
        <p:spPr>
          <a:xfrm>
            <a:off x="5455285" y="1628775"/>
            <a:ext cx="53340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5" name="文本框 4"/>
          <p:cNvSpPr txBox="1"/>
          <p:nvPr/>
        </p:nvSpPr>
        <p:spPr>
          <a:xfrm>
            <a:off x="356235" y="2468880"/>
            <a:ext cx="11480165" cy="3999230"/>
          </a:xfrm>
          <a:prstGeom prst="rect">
            <a:avLst/>
          </a:prstGeom>
          <a:noFill/>
        </p:spPr>
        <p:txBody>
          <a:bodyPr wrap="square" rtlCol="0" anchor="t">
            <a:spAutoFit/>
          </a:bodyPr>
          <a:p>
            <a:pPr>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1.</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there is evidence 61</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they range all the way across the Arctic, and as far south as James Bay in Canada.</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(2019全国卷I)</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2.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He expressed his hope 60</a:t>
            </a:r>
            <a:r>
              <a:rPr lang="zh-CN" altLang="en-US"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the cooperation will help to raise the awareness about environmental protect</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ion</a:t>
            </a:r>
            <a:r>
              <a:rPr lang="zh-CN" altLang="en-US"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（2019.01湖丽衢三地市高三联考卷)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3.</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and in 2016, he reached the top of Kilimanjaro, Africa's  68</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(high ) mountain.  </a:t>
            </a:r>
            <a:r>
              <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（2022-全国甲卷）</a:t>
            </a:r>
            <a:endParaRPr lang="zh-CN" altLang="en-US"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a:p>
            <a:pPr algn="l">
              <a:lnSpc>
                <a:spcPct val="130000"/>
              </a:lnSpc>
              <a:spcBef>
                <a:spcPts val="600"/>
              </a:spcBef>
            </a:pPr>
            <a:r>
              <a:rPr lang="en-US" altLang="zh-CN" sz="24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4.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John Olson, a former 58</a:t>
            </a:r>
            <a:r>
              <a:rPr lang="en-US" altLang="zh-CN" sz="2400" u="sng"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(photograph), and his team turn paintings into fully textured 3D models.</a:t>
            </a:r>
            <a:r>
              <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rPr>
              <a:t>（2022年6月浙江卷）</a:t>
            </a:r>
            <a:endParaRPr lang="en-US" altLang="zh-CN" sz="1600" i="1" kern="0" dirty="0">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8" name="文本框 7"/>
          <p:cNvSpPr txBox="1"/>
          <p:nvPr/>
        </p:nvSpPr>
        <p:spPr>
          <a:xfrm>
            <a:off x="3339465" y="2468880"/>
            <a:ext cx="105981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that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0" name="文本框 9"/>
          <p:cNvSpPr txBox="1"/>
          <p:nvPr/>
        </p:nvSpPr>
        <p:spPr>
          <a:xfrm>
            <a:off x="3935095" y="3460750"/>
            <a:ext cx="1059815" cy="570865"/>
          </a:xfrm>
          <a:prstGeom prst="rect">
            <a:avLst/>
          </a:prstGeom>
          <a:noFill/>
        </p:spPr>
        <p:txBody>
          <a:bodyPr wrap="square" rtlCol="0" anchor="t">
            <a:spAutoFit/>
          </a:bodyPr>
          <a:p>
            <a:pPr>
              <a:lnSpc>
                <a:spcPct val="130000"/>
              </a:lnSpc>
              <a:spcBef>
                <a:spcPts val="600"/>
              </a:spcBef>
            </a:pP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that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2" name="文本框 11"/>
          <p:cNvSpPr txBox="1"/>
          <p:nvPr/>
        </p:nvSpPr>
        <p:spPr>
          <a:xfrm>
            <a:off x="1729740" y="2569210"/>
            <a:ext cx="110045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5" name="文本框 14"/>
          <p:cNvSpPr txBox="1"/>
          <p:nvPr/>
        </p:nvSpPr>
        <p:spPr>
          <a:xfrm>
            <a:off x="2464435" y="3646805"/>
            <a:ext cx="107378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6" name="文本框 15"/>
          <p:cNvSpPr txBox="1"/>
          <p:nvPr/>
        </p:nvSpPr>
        <p:spPr>
          <a:xfrm>
            <a:off x="6623050" y="4690110"/>
            <a:ext cx="502412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7" name="文本框 16"/>
          <p:cNvSpPr txBox="1"/>
          <p:nvPr/>
        </p:nvSpPr>
        <p:spPr>
          <a:xfrm>
            <a:off x="2297430" y="5594350"/>
            <a:ext cx="3505200" cy="370840"/>
          </a:xfrm>
          <a:prstGeom prst="rect">
            <a:avLst/>
          </a:prstGeom>
          <a:solidFill>
            <a:srgbClr val="C00000">
              <a:lumMod val="40000"/>
              <a:lumOff val="60000"/>
              <a:alpha val="61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1" name="文本框 10"/>
          <p:cNvSpPr txBox="1"/>
          <p:nvPr/>
        </p:nvSpPr>
        <p:spPr>
          <a:xfrm>
            <a:off x="7992110" y="4535805"/>
            <a:ext cx="1216025" cy="570865"/>
          </a:xfrm>
          <a:prstGeom prst="rect">
            <a:avLst/>
          </a:prstGeom>
          <a:noFill/>
        </p:spPr>
        <p:txBody>
          <a:bodyPr wrap="square" rtlCol="0" anchor="t">
            <a:spAutoFit/>
          </a:bodyPr>
          <a:p>
            <a:pPr>
              <a:lnSpc>
                <a:spcPct val="130000"/>
              </a:lnSpc>
              <a:spcBef>
                <a:spcPts val="600"/>
              </a:spcBef>
            </a:pPr>
            <a:r>
              <a:rPr lang="en-US" altLang="zh-CN"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high</a:t>
            </a:r>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rPr>
              <a:t>est</a:t>
            </a:r>
            <a:endPar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badi MT" charset="0"/>
            </a:endParaRPr>
          </a:p>
        </p:txBody>
      </p:sp>
      <p:sp>
        <p:nvSpPr>
          <p:cNvPr id="14" name="文本框 13"/>
          <p:cNvSpPr txBox="1"/>
          <p:nvPr/>
        </p:nvSpPr>
        <p:spPr>
          <a:xfrm>
            <a:off x="3780790" y="5504815"/>
            <a:ext cx="2021840" cy="460375"/>
          </a:xfrm>
          <a:prstGeom prst="rect">
            <a:avLst/>
          </a:prstGeom>
          <a:noFill/>
        </p:spPr>
        <p:txBody>
          <a:bodyPr wrap="square" rtlCol="0" anchor="t">
            <a:spAutoFit/>
          </a:bodyPr>
          <a:p>
            <a:r>
              <a:rPr lang="zh-CN" altLang="en-US" sz="2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photographer</a:t>
            </a:r>
            <a:endParaRPr lang="zh-CN" altLang="en-US"/>
          </a:p>
        </p:txBody>
      </p:sp>
      <p:sp>
        <p:nvSpPr>
          <p:cNvPr id="18" name="文本框 17"/>
          <p:cNvSpPr txBox="1"/>
          <p:nvPr/>
        </p:nvSpPr>
        <p:spPr>
          <a:xfrm>
            <a:off x="4994910" y="4690110"/>
            <a:ext cx="1468120"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9" name="文本框 18"/>
          <p:cNvSpPr txBox="1"/>
          <p:nvPr/>
        </p:nvSpPr>
        <p:spPr>
          <a:xfrm>
            <a:off x="795655" y="5549900"/>
            <a:ext cx="1346835" cy="370840"/>
          </a:xfrm>
          <a:prstGeom prst="rect">
            <a:avLst/>
          </a:prstGeom>
          <a:solidFill>
            <a:srgbClr val="00B0F0">
              <a:alpha val="40000"/>
            </a:srgbClr>
          </a:solidFill>
        </p:spPr>
        <p:txBody>
          <a:bodyPr wrap="square" rtlCol="0">
            <a:spAutoFit/>
          </a:bodyPr>
          <a:p>
            <a:pPr>
              <a:lnSpc>
                <a:spcPct val="130000"/>
              </a:lnSpc>
              <a:spcBef>
                <a:spcPts val="600"/>
              </a:spcBef>
            </a:pPr>
            <a:endParaRPr lang="zh-CN" altLang="en-US" sz="1400" kern="0" dirty="0">
              <a:solidFill>
                <a:srgbClr val="00B0F0"/>
              </a:solidFill>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ppt_y</p:attrName>
                                        </p:attrNameLst>
                                      </p:cBhvr>
                                      <p:tavLst>
                                        <p:tav tm="0">
                                          <p:val>
                                            <p:strVal val="#ppt_y+#ppt_h*1.125000"/>
                                          </p:val>
                                        </p:tav>
                                        <p:tav tm="100000">
                                          <p:val>
                                            <p:strVal val="#ppt_y"/>
                                          </p:val>
                                        </p:tav>
                                      </p:tavLst>
                                    </p:anim>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p:tgtEl>
                                          <p:spTgt spid="10"/>
                                        </p:tgtEl>
                                        <p:attrNameLst>
                                          <p:attrName>ppt_y</p:attrName>
                                        </p:attrNameLst>
                                      </p:cBhvr>
                                      <p:tavLst>
                                        <p:tav tm="0">
                                          <p:val>
                                            <p:strVal val="#ppt_y+#ppt_h*1.125000"/>
                                          </p:val>
                                        </p:tav>
                                        <p:tav tm="100000">
                                          <p:val>
                                            <p:strVal val="#ppt_y"/>
                                          </p:val>
                                        </p:tav>
                                      </p:tavLst>
                                    </p:anim>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ppt_y</p:attrName>
                                        </p:attrNameLst>
                                      </p:cBhvr>
                                      <p:tavLst>
                                        <p:tav tm="0">
                                          <p:val>
                                            <p:strVal val="#ppt_y+#ppt_h*1.125000"/>
                                          </p:val>
                                        </p:tav>
                                        <p:tav tm="100000">
                                          <p:val>
                                            <p:strVal val="#ppt_y"/>
                                          </p:val>
                                        </p:tav>
                                      </p:tavLst>
                                    </p:anim>
                                    <p:animEffect transition="in" filter="wipe(up)">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p:tgtEl>
                                          <p:spTgt spid="14"/>
                                        </p:tgtEl>
                                        <p:attrNameLst>
                                          <p:attrName>ppt_y</p:attrName>
                                        </p:attrNameLst>
                                      </p:cBhvr>
                                      <p:tavLst>
                                        <p:tav tm="0">
                                          <p:val>
                                            <p:strVal val="#ppt_y+#ppt_h*1.125000"/>
                                          </p:val>
                                        </p:tav>
                                        <p:tav tm="100000">
                                          <p:val>
                                            <p:strVal val="#ppt_y"/>
                                          </p:val>
                                        </p:tav>
                                      </p:tavLst>
                                    </p:anim>
                                    <p:animEffect transition="in" filter="wipe(up)">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heckerboard(across)">
                                      <p:cBhvr>
                                        <p:cTn id="44" dur="500"/>
                                        <p:tgtEl>
                                          <p:spTgt spid="12"/>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heckerboard(across)">
                                      <p:cBhvr>
                                        <p:cTn id="50" dur="500"/>
                                        <p:tgtEl>
                                          <p:spTgt spid="18"/>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heckerboard(across)">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checkerboard(across)">
                                      <p:cBhvr>
                                        <p:cTn id="58" dur="500"/>
                                        <p:tgtEl>
                                          <p:spTgt spid="16"/>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checkerboard(across)">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p:bldP spid="8" grpId="1"/>
      <p:bldP spid="10" grpId="0"/>
      <p:bldP spid="10" grpId="1"/>
      <p:bldP spid="11" grpId="0"/>
      <p:bldP spid="11" grpId="1"/>
      <p:bldP spid="14" grpId="0"/>
      <p:bldP spid="14" grpId="1"/>
      <p:bldP spid="12" grpId="0" animBg="1"/>
      <p:bldP spid="12" grpId="1" animBg="1"/>
      <p:bldP spid="15" grpId="0" animBg="1"/>
      <p:bldP spid="15" grpId="1" animBg="1"/>
      <p:bldP spid="18" grpId="0" animBg="1"/>
      <p:bldP spid="18" grpId="1" animBg="1"/>
      <p:bldP spid="19" grpId="0" animBg="1"/>
      <p:bldP spid="19" grpId="1" animBg="1"/>
      <p:bldP spid="16" grpId="0" animBg="1"/>
      <p:bldP spid="16" grpId="1" animBg="1"/>
      <p:bldP spid="17" grpId="0" animBg="1"/>
      <p:bldP spid="1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重语篇 —— 语篇理解的整体认知</a:t>
            </a:r>
            <a:r>
              <a:rPr lang="en-US" sz="2400" b="1" dirty="0">
                <a:solidFill>
                  <a:srgbClr val="002060"/>
                </a:solidFill>
                <a:latin typeface="微软雅黑" panose="020B0503020204020204" pitchFamily="34" charset="-122"/>
                <a:ea typeface="微软雅黑" panose="020B0503020204020204" pitchFamily="34" charset="-122"/>
              </a:rPr>
              <a:t> </a:t>
            </a:r>
            <a:r>
              <a:rPr sz="2400" b="1" baseline="-25000" dirty="0">
                <a:solidFill>
                  <a:srgbClr val="002060"/>
                </a:solidFill>
                <a:latin typeface="微软雅黑" panose="020B0503020204020204" pitchFamily="34" charset="-122"/>
                <a:ea typeface="微软雅黑" panose="020B0503020204020204" pitchFamily="34" charset="-122"/>
              </a:rPr>
              <a:t>2017年11月浙江英语卷</a:t>
            </a:r>
            <a:endParaRPr sz="2400" b="1"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sp>
        <p:nvSpPr>
          <p:cNvPr id="15" name="矩形 14"/>
          <p:cNvSpPr/>
          <p:nvPr/>
        </p:nvSpPr>
        <p:spPr>
          <a:xfrm>
            <a:off x="8603615" y="6049645"/>
            <a:ext cx="1759585" cy="327660"/>
          </a:xfrm>
          <a:prstGeom prst="rect">
            <a:avLst/>
          </a:prstGeom>
          <a:solidFill>
            <a:srgbClr val="9BBB59">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6" name="矩形 15"/>
          <p:cNvSpPr/>
          <p:nvPr/>
        </p:nvSpPr>
        <p:spPr>
          <a:xfrm>
            <a:off x="4251325" y="5721985"/>
            <a:ext cx="1868170" cy="327660"/>
          </a:xfrm>
          <a:prstGeom prst="rect">
            <a:avLst/>
          </a:prstGeom>
          <a:solidFill>
            <a:srgbClr val="9BBB59">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4" name="矩形 13"/>
          <p:cNvSpPr/>
          <p:nvPr/>
        </p:nvSpPr>
        <p:spPr>
          <a:xfrm>
            <a:off x="583565" y="5337175"/>
            <a:ext cx="3790950" cy="327660"/>
          </a:xfrm>
          <a:prstGeom prst="rect">
            <a:avLst/>
          </a:prstGeom>
          <a:solidFill>
            <a:srgbClr val="9BBB59">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3" name="矩形 12"/>
          <p:cNvSpPr/>
          <p:nvPr/>
        </p:nvSpPr>
        <p:spPr>
          <a:xfrm>
            <a:off x="4819650" y="4228465"/>
            <a:ext cx="4799965" cy="327660"/>
          </a:xfrm>
          <a:prstGeom prst="rect">
            <a:avLst/>
          </a:prstGeom>
          <a:solidFill>
            <a:srgbClr val="9BBB59">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2" name="矩形 11"/>
          <p:cNvSpPr/>
          <p:nvPr/>
        </p:nvSpPr>
        <p:spPr>
          <a:xfrm>
            <a:off x="8944610" y="3835400"/>
            <a:ext cx="2490470" cy="327660"/>
          </a:xfrm>
          <a:prstGeom prst="rect">
            <a:avLst/>
          </a:prstGeom>
          <a:solidFill>
            <a:srgbClr val="9BBB59">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7" name="矩形 6"/>
          <p:cNvSpPr/>
          <p:nvPr/>
        </p:nvSpPr>
        <p:spPr>
          <a:xfrm>
            <a:off x="10262235" y="3145155"/>
            <a:ext cx="1235710" cy="327660"/>
          </a:xfrm>
          <a:prstGeom prst="rect">
            <a:avLst/>
          </a:prstGeom>
          <a:solidFill>
            <a:srgbClr val="4BACC6">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9" name="矩形 8"/>
          <p:cNvSpPr/>
          <p:nvPr/>
        </p:nvSpPr>
        <p:spPr>
          <a:xfrm>
            <a:off x="5890895" y="2410460"/>
            <a:ext cx="1419225" cy="327660"/>
          </a:xfrm>
          <a:prstGeom prst="rect">
            <a:avLst/>
          </a:prstGeom>
          <a:solidFill>
            <a:srgbClr val="4BACC6">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0" name="矩形 9"/>
          <p:cNvSpPr/>
          <p:nvPr/>
        </p:nvSpPr>
        <p:spPr>
          <a:xfrm>
            <a:off x="9792970" y="2016760"/>
            <a:ext cx="749935" cy="327660"/>
          </a:xfrm>
          <a:prstGeom prst="rect">
            <a:avLst/>
          </a:prstGeom>
          <a:solidFill>
            <a:srgbClr val="4BACC6">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4" name="矩形 3"/>
          <p:cNvSpPr/>
          <p:nvPr/>
        </p:nvSpPr>
        <p:spPr>
          <a:xfrm>
            <a:off x="3767455" y="1689100"/>
            <a:ext cx="2490470" cy="327660"/>
          </a:xfrm>
          <a:prstGeom prst="rect">
            <a:avLst/>
          </a:prstGeom>
          <a:solidFill>
            <a:srgbClr val="4BACC6">
              <a:lumMod val="40000"/>
              <a:lumOff val="60000"/>
            </a:srgbClr>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419100" y="836930"/>
            <a:ext cx="11171555" cy="5631180"/>
          </a:xfrm>
          <a:prstGeom prst="rect">
            <a:avLst/>
          </a:prstGeom>
          <a:noFill/>
        </p:spPr>
        <p:txBody>
          <a:bodyPr wrap="square" rtlCol="0" anchor="t">
            <a:spAutoFit/>
          </a:bodyPr>
          <a:p>
            <a:pPr algn="ctr">
              <a:lnSpc>
                <a:spcPct val="10000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Easy Ways to Build Vocabulary</a:t>
            </a:r>
            <a:endParaRPr lang="en-US" altLang="zh-CN" sz="2400" b="1" dirty="0">
              <a:latin typeface="Times New Roman" panose="02020603050405020304" pitchFamily="18" charset="0"/>
              <a:cs typeface="Times New Roman" panose="02020603050405020304" pitchFamily="18" charset="0"/>
            </a:endParaRPr>
          </a:p>
          <a:p>
            <a:pPr algn="just">
              <a:lnSpc>
                <a:spcPct val="10000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It’s not all that hard to build an advanced and large vocabulary. Like many things in life, it’s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56_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_ongoing process, and the best part of the process is that there’s enough room for improvement,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57_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_means you’ll just keep getting better and better. Of course you have to work at it. You wouldn’t think that a few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58_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_(month) of exercise in your teens would be enough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59_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 the rest of your life, and that’s also true for building your vocabulary--you have to keep at it daily, and pretty soon you will find that you have an excellent vocabulary.</a:t>
            </a:r>
            <a:endParaRPr lang="en-US" altLang="zh-CN" sz="2400" b="1" dirty="0">
              <a:latin typeface="Times New Roman" panose="02020603050405020304" pitchFamily="18" charset="0"/>
              <a:cs typeface="Times New Roman" panose="02020603050405020304" pitchFamily="18" charset="0"/>
            </a:endParaRPr>
          </a:p>
          <a:p>
            <a:pPr algn="just">
              <a:lnSpc>
                <a:spcPct val="10000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One of the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60_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_(effect) ways to build vocabulary is to read good books. You need to</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61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(real) read at least one good book a week, preferably a classic. This isn’t as hard as it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62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(sound), and it is far better than any other method because you improve your vocabulary while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63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(read) an interesting piece of literature. Another nice thing is that you learn both new words and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64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__(they) use unconsciously, meaning that you will tend to use the words 65</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__(learn) this way in conversations almost automatically.</a:t>
            </a:r>
            <a:endParaRPr lang="zh-CN" altLang="en-US" sz="1400" kern="0" dirty="0">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8" name="圆角矩形 11"/>
          <p:cNvSpPr/>
          <p:nvPr/>
        </p:nvSpPr>
        <p:spPr>
          <a:xfrm>
            <a:off x="868045" y="1277620"/>
            <a:ext cx="9058910" cy="348615"/>
          </a:xfrm>
          <a:prstGeom prst="roundRect">
            <a:avLst/>
          </a:prstGeom>
          <a:noFill/>
          <a:ln w="38100" cap="flat" cmpd="sng" algn="ctr">
            <a:solidFill>
              <a:srgbClr val="FAC14D">
                <a:lumMod val="75000"/>
              </a:srgbClr>
            </a:solidFill>
            <a:prstDash val="solid"/>
          </a:ln>
          <a:effectLst/>
        </p:spPr>
        <p:txBody>
          <a:bodyPr anchor="ctr"/>
          <a:p>
            <a:pPr algn="ctr">
              <a:defRPr/>
            </a:pPr>
            <a:endParaRPr lang="zh-CN" altLang="en-US" sz="2400" dirty="0">
              <a:solidFill>
                <a:srgbClr val="FF0000"/>
              </a:solidFill>
            </a:endParaRPr>
          </a:p>
        </p:txBody>
      </p:sp>
      <p:sp>
        <p:nvSpPr>
          <p:cNvPr id="11" name="圆角矩形 11"/>
          <p:cNvSpPr/>
          <p:nvPr/>
        </p:nvSpPr>
        <p:spPr>
          <a:xfrm>
            <a:off x="3768090" y="1689735"/>
            <a:ext cx="2489835" cy="327025"/>
          </a:xfrm>
          <a:prstGeom prst="roundRect">
            <a:avLst/>
          </a:prstGeom>
          <a:noFill/>
          <a:ln w="38100" cap="flat" cmpd="sng" algn="ctr">
            <a:solidFill>
              <a:srgbClr val="FF0000"/>
            </a:solidFill>
            <a:prstDash val="solid"/>
          </a:ln>
          <a:effectLst/>
        </p:spPr>
        <p:txBody>
          <a:bodyPr anchor="ctr"/>
          <a:p>
            <a:pPr algn="ctr">
              <a:defRPr/>
            </a:pPr>
            <a:endParaRPr lang="zh-CN" altLang="en-US" sz="2400" dirty="0">
              <a:solidFill>
                <a:srgbClr val="FF0000"/>
              </a:solidFill>
            </a:endParaRPr>
          </a:p>
        </p:txBody>
      </p:sp>
      <p:sp>
        <p:nvSpPr>
          <p:cNvPr id="17" name="圆角矩形 11"/>
          <p:cNvSpPr/>
          <p:nvPr/>
        </p:nvSpPr>
        <p:spPr>
          <a:xfrm>
            <a:off x="8944610" y="3835400"/>
            <a:ext cx="2489835" cy="327025"/>
          </a:xfrm>
          <a:prstGeom prst="roundRect">
            <a:avLst/>
          </a:prstGeom>
          <a:noFill/>
          <a:ln w="38100" cap="flat" cmpd="sng" algn="ctr">
            <a:solidFill>
              <a:srgbClr val="FF0000"/>
            </a:solidFill>
            <a:prstDash val="solid"/>
          </a:ln>
          <a:effectLst/>
        </p:spPr>
        <p:txBody>
          <a:bodyPr anchor="ctr"/>
          <a:p>
            <a:pPr algn="ctr">
              <a:defRPr/>
            </a:pPr>
            <a:endParaRPr lang="zh-CN" altLang="en-US" sz="2400" dirty="0">
              <a:solidFill>
                <a:srgbClr val="FF0000"/>
              </a:solidFill>
            </a:endParaRPr>
          </a:p>
        </p:txBody>
      </p:sp>
      <p:pic>
        <p:nvPicPr>
          <p:cNvPr id="18" name="图片 17"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linds(horizontal)">
                                      <p:cBhvr>
                                        <p:cTn id="51" dur="500"/>
                                        <p:tgtEl>
                                          <p:spTgt spid="14"/>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linds(horizontal)">
                                      <p:cBhvr>
                                        <p:cTn id="54" dur="500"/>
                                        <p:tgtEl>
                                          <p:spTgt spid="16"/>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bldLvl="0" animBg="1"/>
      <p:bldP spid="11" grpId="0" bldLvl="0" animBg="1"/>
      <p:bldP spid="17" grpId="0" bldLvl="0" animBg="1"/>
      <p:bldP spid="4" grpId="0" bldLvl="0" animBg="1"/>
      <p:bldP spid="4" grpId="1" animBg="1"/>
      <p:bldP spid="10" grpId="0" bldLvl="0" animBg="1"/>
      <p:bldP spid="10" grpId="1" animBg="1"/>
      <p:bldP spid="9" grpId="0" bldLvl="0" animBg="1"/>
      <p:bldP spid="9" grpId="1" animBg="1"/>
      <p:bldP spid="7" grpId="0" bldLvl="0" animBg="1"/>
      <p:bldP spid="7" grpId="1" animBg="1"/>
      <p:bldP spid="12" grpId="0" bldLvl="0" animBg="1"/>
      <p:bldP spid="12" grpId="1" animBg="1"/>
      <p:bldP spid="13" grpId="0" bldLvl="0" animBg="1"/>
      <p:bldP spid="13" grpId="1" animBg="1"/>
      <p:bldP spid="14" grpId="0" bldLvl="0" animBg="1"/>
      <p:bldP spid="14" grpId="1" animBg="1"/>
      <p:bldP spid="16" grpId="0" bldLvl="0" animBg="1"/>
      <p:bldP spid="16" grpId="1" animBg="1"/>
      <p:bldP spid="15" grpId="0" bldLvl="0" animBg="1"/>
      <p:bldP spid="1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析句子 —— 句子是基于语篇的统一</a:t>
            </a:r>
            <a:r>
              <a:rPr lang="en-US" sz="2400" b="1" dirty="0">
                <a:solidFill>
                  <a:srgbClr val="002060"/>
                </a:solidFill>
                <a:latin typeface="微软雅黑" panose="020B0503020204020204" pitchFamily="34" charset="-122"/>
                <a:ea typeface="微软雅黑" panose="020B0503020204020204" pitchFamily="34" charset="-122"/>
              </a:rPr>
              <a:t>   </a:t>
            </a:r>
            <a:r>
              <a:rPr sz="2400" b="1" baseline="-25000" dirty="0">
                <a:solidFill>
                  <a:srgbClr val="002060"/>
                </a:solidFill>
                <a:latin typeface="微软雅黑" panose="020B0503020204020204" pitchFamily="34" charset="-122"/>
                <a:ea typeface="微软雅黑" panose="020B0503020204020204" pitchFamily="34" charset="-122"/>
              </a:rPr>
              <a:t>2017年11月浙江英语卷</a:t>
            </a:r>
            <a:r>
              <a:rPr lang="en-US" sz="2400" b="1" baseline="-25000" dirty="0">
                <a:solidFill>
                  <a:srgbClr val="002060"/>
                </a:solidFill>
                <a:latin typeface="微软雅黑" panose="020B0503020204020204" pitchFamily="34" charset="-122"/>
                <a:ea typeface="微软雅黑" panose="020B0503020204020204" pitchFamily="34" charset="-122"/>
              </a:rPr>
              <a:t> </a:t>
            </a:r>
            <a:endParaRPr lang="en-US"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sp>
        <p:nvSpPr>
          <p:cNvPr id="22" name="文本框 21"/>
          <p:cNvSpPr txBox="1"/>
          <p:nvPr/>
        </p:nvSpPr>
        <p:spPr>
          <a:xfrm>
            <a:off x="417830" y="546100"/>
            <a:ext cx="11171555" cy="6021070"/>
          </a:xfrm>
          <a:prstGeom prst="rect">
            <a:avLst/>
          </a:prstGeom>
          <a:noFill/>
        </p:spPr>
        <p:txBody>
          <a:bodyPr wrap="square" rtlCol="0" anchor="t">
            <a:spAutoFit/>
          </a:bodyPr>
          <a:p>
            <a:pPr algn="ctr" fontAlgn="auto">
              <a:lnSpc>
                <a:spcPts val="578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Easy Ways to Build Vocabulary</a:t>
            </a:r>
            <a:endParaRPr lang="en-US" altLang="zh-CN" sz="2400" b="1" dirty="0">
              <a:latin typeface="Times New Roman" panose="02020603050405020304" pitchFamily="18" charset="0"/>
              <a:cs typeface="Times New Roman" panose="02020603050405020304" pitchFamily="18" charset="0"/>
            </a:endParaRPr>
          </a:p>
          <a:p>
            <a:pPr algn="just" fontAlgn="auto">
              <a:lnSpc>
                <a:spcPts val="578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It’s not all that hard to build an advanced and large vocabulary. Like many things in life, it’s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56_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_ongoing process, and the best part of the process is that there’s enough room for improvement,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57_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_means you’ll just keep getting better and better. Of course you have to work at it. You wouldn’t think that a few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58_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_(month) of exercise in your teens would be enough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59_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 the rest of your life, and that’s also true for building your vocabulary--you have to keep at it daily, and pretty soon you will find that you have an excellent vocabulary.</a:t>
            </a:r>
            <a:endParaRPr lang="zh-CN" altLang="en-US" sz="1400" kern="0" dirty="0">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3" name="文本框 22"/>
          <p:cNvSpPr txBox="1"/>
          <p:nvPr/>
        </p:nvSpPr>
        <p:spPr>
          <a:xfrm>
            <a:off x="3208655" y="2321560"/>
            <a:ext cx="13068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n</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nvSpPr>
        <p:spPr>
          <a:xfrm>
            <a:off x="6242685" y="3008630"/>
            <a:ext cx="11417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which</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p:cNvSpPr txBox="1"/>
          <p:nvPr/>
        </p:nvSpPr>
        <p:spPr>
          <a:xfrm>
            <a:off x="749935" y="4491355"/>
            <a:ext cx="235966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months</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25"/>
          <p:cNvSpPr txBox="1"/>
          <p:nvPr/>
        </p:nvSpPr>
        <p:spPr>
          <a:xfrm>
            <a:off x="9265285" y="4491355"/>
            <a:ext cx="11417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for</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等于号 26"/>
          <p:cNvSpPr/>
          <p:nvPr/>
        </p:nvSpPr>
        <p:spPr>
          <a:xfrm>
            <a:off x="6273800" y="3469005"/>
            <a:ext cx="1080135" cy="184785"/>
          </a:xfrm>
          <a:prstGeom prst="mathEqual">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9" name="减号 28"/>
          <p:cNvSpPr/>
          <p:nvPr/>
        </p:nvSpPr>
        <p:spPr>
          <a:xfrm>
            <a:off x="7353935" y="3465195"/>
            <a:ext cx="930275" cy="182245"/>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4" name="左中括号 33"/>
          <p:cNvSpPr/>
          <p:nvPr/>
        </p:nvSpPr>
        <p:spPr>
          <a:xfrm>
            <a:off x="5840095" y="317309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35" name="右中括号 34"/>
          <p:cNvSpPr/>
          <p:nvPr/>
        </p:nvSpPr>
        <p:spPr>
          <a:xfrm>
            <a:off x="2766695" y="3834765"/>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36" name="减号 35"/>
          <p:cNvSpPr/>
          <p:nvPr/>
        </p:nvSpPr>
        <p:spPr>
          <a:xfrm>
            <a:off x="2010410" y="2686050"/>
            <a:ext cx="4832350" cy="150495"/>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7" name="下弧形箭头 36"/>
          <p:cNvSpPr/>
          <p:nvPr/>
        </p:nvSpPr>
        <p:spPr>
          <a:xfrm rot="10800000" flipV="1">
            <a:off x="4852035" y="3505200"/>
            <a:ext cx="1523365"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8" name="半闭框 37"/>
          <p:cNvSpPr/>
          <p:nvPr/>
        </p:nvSpPr>
        <p:spPr>
          <a:xfrm>
            <a:off x="8809990" y="4554855"/>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9" name="半闭框 38"/>
          <p:cNvSpPr/>
          <p:nvPr/>
        </p:nvSpPr>
        <p:spPr>
          <a:xfrm flipH="1" flipV="1">
            <a:off x="1626870" y="519557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40" name="加号 39"/>
          <p:cNvSpPr/>
          <p:nvPr/>
        </p:nvSpPr>
        <p:spPr>
          <a:xfrm>
            <a:off x="2667000" y="2647950"/>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3472815" y="2722245"/>
            <a:ext cx="190817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名词短语做表语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42" name="文本框 41"/>
          <p:cNvSpPr txBox="1"/>
          <p:nvPr/>
        </p:nvSpPr>
        <p:spPr>
          <a:xfrm>
            <a:off x="9390380" y="4878070"/>
            <a:ext cx="190817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介词短语做状语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43" name="文本框 42"/>
          <p:cNvSpPr txBox="1"/>
          <p:nvPr/>
        </p:nvSpPr>
        <p:spPr>
          <a:xfrm>
            <a:off x="2667000" y="4951730"/>
            <a:ext cx="190817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名词短语做主语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44" name="文本框 43"/>
          <p:cNvSpPr txBox="1"/>
          <p:nvPr/>
        </p:nvSpPr>
        <p:spPr>
          <a:xfrm>
            <a:off x="6451600" y="3536315"/>
            <a:ext cx="4755515"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which</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引导定语从句，并在定从中充当主语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checkerboard(across)">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checkerboard(across)">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linds(horizont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checkerboard(across)">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checkerboard(across)">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3" grpId="0"/>
      <p:bldP spid="23" grpId="1"/>
      <p:bldP spid="24" grpId="0"/>
      <p:bldP spid="24" grpId="1"/>
      <p:bldP spid="25" grpId="0"/>
      <p:bldP spid="25" grpId="1"/>
      <p:bldP spid="26" grpId="0"/>
      <p:bldP spid="26" grpId="1"/>
      <p:bldP spid="41" grpId="0"/>
      <p:bldP spid="41" grpId="1"/>
      <p:bldP spid="44" grpId="0"/>
      <p:bldP spid="44" grpId="1"/>
      <p:bldP spid="43" grpId="0"/>
      <p:bldP spid="43" grpId="1"/>
      <p:bldP spid="42" grpId="0"/>
      <p:bldP spid="4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sp>
        <p:nvSpPr>
          <p:cNvPr id="4" name="文本框 3"/>
          <p:cNvSpPr txBox="1"/>
          <p:nvPr/>
        </p:nvSpPr>
        <p:spPr>
          <a:xfrm>
            <a:off x="435610" y="966470"/>
            <a:ext cx="11171555" cy="5280025"/>
          </a:xfrm>
          <a:prstGeom prst="rect">
            <a:avLst/>
          </a:prstGeom>
          <a:noFill/>
        </p:spPr>
        <p:txBody>
          <a:bodyPr wrap="square" rtlCol="0" anchor="t">
            <a:spAutoFit/>
          </a:bodyPr>
          <a:p>
            <a:pPr algn="just" fontAlgn="auto">
              <a:lnSpc>
                <a:spcPts val="5780"/>
              </a:lnSpc>
            </a:pP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One of the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60_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_(effect) ways to build vocabulary is to read good books. You need to</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61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(real) read at least one good book a week, preferably a classic. This isn’t as hard as it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62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(sound), and it is far better than any other method because you improve your vocabulary while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63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(read) an interesting piece of literature. Another nice thing is that you learn both new words and </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64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__(they) use unconsciously, meaning that you will tend to use the words 65</a:t>
            </a:r>
            <a:r>
              <a:rPr lang="en-US" altLang="zh-CN" sz="2400" b="1" u="sng"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                   </a:t>
            </a:r>
            <a:r>
              <a:rPr lang="en-US" altLang="zh-CN" sz="2400" b="1" dirty="0">
                <a:solidFill>
                  <a:sysClr val="windowText" lastClr="000000"/>
                </a:solidFill>
                <a:latin typeface="Times New Roman" panose="02020603050405020304" pitchFamily="18" charset="0"/>
                <a:ea typeface="方正正纤黑简体" charset="0"/>
                <a:cs typeface="Times New Roman" panose="02020603050405020304" pitchFamily="18" charset="0"/>
                <a:sym typeface="方正正纤黑简体" charset="0"/>
              </a:rPr>
              <a:t>__(learn) this way in conversations almost automatically.</a:t>
            </a:r>
            <a:endParaRPr lang="zh-CN" altLang="en-US" sz="1400" kern="0" dirty="0">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8" name="文本框 7"/>
          <p:cNvSpPr txBox="1"/>
          <p:nvPr/>
        </p:nvSpPr>
        <p:spPr>
          <a:xfrm>
            <a:off x="2762250" y="1281430"/>
            <a:ext cx="204851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effective</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p:cNvSpPr txBox="1"/>
          <p:nvPr/>
        </p:nvSpPr>
        <p:spPr>
          <a:xfrm>
            <a:off x="2623185" y="2040255"/>
            <a:ext cx="11417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really</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文本框 6"/>
          <p:cNvSpPr txBox="1"/>
          <p:nvPr/>
        </p:nvSpPr>
        <p:spPr>
          <a:xfrm>
            <a:off x="5114290" y="2726055"/>
            <a:ext cx="1360805" cy="73723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sounds</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p:cNvSpPr txBox="1"/>
          <p:nvPr/>
        </p:nvSpPr>
        <p:spPr>
          <a:xfrm>
            <a:off x="8833485" y="3463290"/>
            <a:ext cx="2138045" cy="460375"/>
          </a:xfrm>
          <a:prstGeom prst="rect">
            <a:avLst/>
          </a:prstGeom>
          <a:noFill/>
        </p:spPr>
        <p:txBody>
          <a:bodyPr wrap="square" rtlCol="0" anchor="t">
            <a:spAutoFit/>
          </a:bodyPr>
          <a:p>
            <a:pPr algn="l"/>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reading</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p:cNvSpPr txBox="1"/>
          <p:nvPr/>
        </p:nvSpPr>
        <p:spPr>
          <a:xfrm>
            <a:off x="1620520" y="4904740"/>
            <a:ext cx="11417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their </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p:cNvSpPr txBox="1"/>
          <p:nvPr/>
        </p:nvSpPr>
        <p:spPr>
          <a:xfrm>
            <a:off x="2077085" y="5709920"/>
            <a:ext cx="1141730" cy="460375"/>
          </a:xfrm>
          <a:prstGeom prst="rect">
            <a:avLst/>
          </a:prstGeom>
          <a:noFill/>
        </p:spPr>
        <p:txBody>
          <a:bodyPr wrap="square" rtlCol="0" anchor="t">
            <a:spAutoFit/>
          </a:bodyPr>
          <a:p>
            <a:pPr algn="ctr"/>
            <a:r>
              <a:rPr lang="zh-CN" altLang="en-US" sz="24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learnt</a:t>
            </a:r>
            <a:r>
              <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半闭框 17"/>
          <p:cNvSpPr/>
          <p:nvPr/>
        </p:nvSpPr>
        <p:spPr>
          <a:xfrm>
            <a:off x="2117090" y="2040255"/>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9" name="半闭框 18"/>
          <p:cNvSpPr/>
          <p:nvPr/>
        </p:nvSpPr>
        <p:spPr>
          <a:xfrm flipH="1" flipV="1">
            <a:off x="3707130" y="1971675"/>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5" name="下弧形箭头 14"/>
          <p:cNvSpPr/>
          <p:nvPr/>
        </p:nvSpPr>
        <p:spPr>
          <a:xfrm rot="10800000" flipH="1" flipV="1">
            <a:off x="3218815" y="2396490"/>
            <a:ext cx="1784350"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2" name="下弧形箭头 11"/>
          <p:cNvSpPr/>
          <p:nvPr/>
        </p:nvSpPr>
        <p:spPr>
          <a:xfrm rot="10800000" flipH="1" flipV="1">
            <a:off x="3764915" y="1642110"/>
            <a:ext cx="1784350"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3" name="减号 12"/>
          <p:cNvSpPr/>
          <p:nvPr/>
        </p:nvSpPr>
        <p:spPr>
          <a:xfrm>
            <a:off x="4633595" y="3092450"/>
            <a:ext cx="2322830" cy="20447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4" name="半闭框 13"/>
          <p:cNvSpPr/>
          <p:nvPr/>
        </p:nvSpPr>
        <p:spPr>
          <a:xfrm>
            <a:off x="7494270" y="349123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6" name="半闭框 15"/>
          <p:cNvSpPr/>
          <p:nvPr/>
        </p:nvSpPr>
        <p:spPr>
          <a:xfrm flipH="1" flipV="1">
            <a:off x="4311015" y="416941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2" name="下弧形箭头 21"/>
          <p:cNvSpPr/>
          <p:nvPr/>
        </p:nvSpPr>
        <p:spPr>
          <a:xfrm rot="10800000" flipH="1" flipV="1">
            <a:off x="2117090" y="5283835"/>
            <a:ext cx="1931035"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3" name="左中括号 22"/>
          <p:cNvSpPr/>
          <p:nvPr/>
        </p:nvSpPr>
        <p:spPr>
          <a:xfrm>
            <a:off x="1384300" y="5709920"/>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24" name="右中括号 23"/>
          <p:cNvSpPr/>
          <p:nvPr/>
        </p:nvSpPr>
        <p:spPr>
          <a:xfrm>
            <a:off x="5473700" y="5760085"/>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25" name="下弧形箭头 24"/>
          <p:cNvSpPr/>
          <p:nvPr/>
        </p:nvSpPr>
        <p:spPr>
          <a:xfrm rot="10800000" flipV="1">
            <a:off x="853440" y="6120130"/>
            <a:ext cx="1769745"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956310" y="2336165"/>
            <a:ext cx="301688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副语做状语，修饰动词</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7" name="文本框 26"/>
          <p:cNvSpPr txBox="1"/>
          <p:nvPr/>
        </p:nvSpPr>
        <p:spPr>
          <a:xfrm>
            <a:off x="6278245" y="3795395"/>
            <a:ext cx="5438775"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while</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引导状语从句，省略现象，</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reading</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表示主动</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9" name="文本框 28"/>
          <p:cNvSpPr txBox="1"/>
          <p:nvPr/>
        </p:nvSpPr>
        <p:spPr>
          <a:xfrm>
            <a:off x="3764915" y="5283835"/>
            <a:ext cx="6917690"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both...and...</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连接并列名词短语</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形容词性物主代词</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their</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修饰名词</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0" name="文本框 29"/>
          <p:cNvSpPr txBox="1"/>
          <p:nvPr/>
        </p:nvSpPr>
        <p:spPr>
          <a:xfrm>
            <a:off x="2623185" y="6073140"/>
            <a:ext cx="356425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过去分词做后置定语，表示被动</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1" name="文本框 30"/>
          <p:cNvSpPr txBox="1"/>
          <p:nvPr/>
        </p:nvSpPr>
        <p:spPr>
          <a:xfrm>
            <a:off x="1194435" y="1581150"/>
            <a:ext cx="277876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形容语做定语，修饰名词</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2" name="文本框 31"/>
          <p:cNvSpPr txBox="1"/>
          <p:nvPr/>
        </p:nvSpPr>
        <p:spPr>
          <a:xfrm>
            <a:off x="5549265" y="3126105"/>
            <a:ext cx="542290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系动词，表</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听起来</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表语</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hard</a:t>
            </a:r>
            <a:endPar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加号 19"/>
          <p:cNvSpPr/>
          <p:nvPr/>
        </p:nvSpPr>
        <p:spPr>
          <a:xfrm>
            <a:off x="6333490" y="3073400"/>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n>
                <a:solidFill>
                  <a:srgbClr val="C00000"/>
                </a:solidFill>
              </a:ln>
              <a:solidFill>
                <a:srgbClr val="C00000"/>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10051415" y="4652645"/>
            <a:ext cx="1608455" cy="1778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1384300" y="5373370"/>
            <a:ext cx="2886075" cy="3048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sp>
        <p:nvSpPr>
          <p:cNvPr id="17"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析句子 —— 句子是基于语篇的统一</a:t>
            </a:r>
            <a:r>
              <a:rPr lang="en-US" sz="2400" b="1" dirty="0">
                <a:solidFill>
                  <a:srgbClr val="002060"/>
                </a:solidFill>
                <a:latin typeface="微软雅黑" panose="020B0503020204020204" pitchFamily="34" charset="-122"/>
                <a:ea typeface="微软雅黑" panose="020B0503020204020204" pitchFamily="34" charset="-122"/>
              </a:rPr>
              <a:t>   </a:t>
            </a:r>
            <a:r>
              <a:rPr sz="2400" b="1" baseline="-25000" dirty="0">
                <a:solidFill>
                  <a:srgbClr val="002060"/>
                </a:solidFill>
                <a:latin typeface="微软雅黑" panose="020B0503020204020204" pitchFamily="34" charset="-122"/>
                <a:ea typeface="微软雅黑" panose="020B0503020204020204" pitchFamily="34" charset="-122"/>
              </a:rPr>
              <a:t>2017年11月浙江英语卷</a:t>
            </a:r>
            <a:r>
              <a:rPr lang="en-US" sz="2400" b="1" baseline="-25000" dirty="0">
                <a:solidFill>
                  <a:srgbClr val="002060"/>
                </a:solidFill>
                <a:latin typeface="微软雅黑" panose="020B0503020204020204" pitchFamily="34" charset="-122"/>
                <a:ea typeface="微软雅黑" panose="020B0503020204020204" pitchFamily="34" charset="-122"/>
              </a:rPr>
              <a:t> </a:t>
            </a:r>
            <a:endParaRPr lang="en-US" sz="2400" b="1" baseline="-25000"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checkerboard(across)">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heckerboard(across)">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checkerboard(across)">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linds(horizont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linds(horizontal)">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checkerboard(across)">
                                      <p:cBhvr>
                                        <p:cTn id="70" dur="500"/>
                                        <p:tgtEl>
                                          <p:spTgt spid="30"/>
                                        </p:tgtEl>
                                      </p:cBhvr>
                                    </p:animEffect>
                                  </p:childTnLst>
                                </p:cTn>
                              </p:par>
                            </p:childTnLst>
                          </p:cTn>
                        </p:par>
                        <p:par>
                          <p:cTn id="71" fill="hold">
                            <p:stCondLst>
                              <p:cond delay="500"/>
                            </p:stCondLst>
                            <p:childTnLst>
                              <p:par>
                                <p:cTn id="72" presetID="12" presetClass="entr" presetSubtype="8" fill="hold" grpId="0" nodeType="afterEffect">
                                  <p:stCondLst>
                                    <p:cond delay="0"/>
                                  </p:stCondLst>
                                  <p:iterate type="lt">
                                    <p:tmPct val="10000"/>
                                  </p:iterate>
                                  <p:childTnLst>
                                    <p:set>
                                      <p:cBhvr>
                                        <p:cTn id="73" dur="1" fill="hold">
                                          <p:stCondLst>
                                            <p:cond delay="0"/>
                                          </p:stCondLst>
                                        </p:cTn>
                                        <p:tgtEl>
                                          <p:spTgt spid="17"/>
                                        </p:tgtEl>
                                        <p:attrNameLst>
                                          <p:attrName>style.visibility</p:attrName>
                                        </p:attrNameLst>
                                      </p:cBhvr>
                                      <p:to>
                                        <p:strVal val="visible"/>
                                      </p:to>
                                    </p:set>
                                    <p:anim calcmode="lin" valueType="num">
                                      <p:cBhvr additive="base">
                                        <p:cTn id="74" dur="500"/>
                                        <p:tgtEl>
                                          <p:spTgt spid="17"/>
                                        </p:tgtEl>
                                        <p:attrNameLst>
                                          <p:attrName>ppt_x</p:attrName>
                                        </p:attrNameLst>
                                      </p:cBhvr>
                                      <p:tavLst>
                                        <p:tav tm="0">
                                          <p:val>
                                            <p:strVal val="#ppt_x-#ppt_w*1.125000"/>
                                          </p:val>
                                        </p:tav>
                                        <p:tav tm="100000">
                                          <p:val>
                                            <p:strVal val="#ppt_x"/>
                                          </p:val>
                                        </p:tav>
                                      </p:tavLst>
                                    </p:anim>
                                    <p:animEffect transition="in" filter="wipe(right)">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8" grpId="1"/>
      <p:bldP spid="5" grpId="0"/>
      <p:bldP spid="5" grpId="1"/>
      <p:bldP spid="7" grpId="0"/>
      <p:bldP spid="7" grpId="1"/>
      <p:bldP spid="9" grpId="0"/>
      <p:bldP spid="9" grpId="1"/>
      <p:bldP spid="10" grpId="0"/>
      <p:bldP spid="10" grpId="1"/>
      <p:bldP spid="11" grpId="0"/>
      <p:bldP spid="11" grpId="1"/>
      <p:bldP spid="31" grpId="0"/>
      <p:bldP spid="31" grpId="1"/>
      <p:bldP spid="26" grpId="0"/>
      <p:bldP spid="26" grpId="1"/>
      <p:bldP spid="32" grpId="0"/>
      <p:bldP spid="32" grpId="1"/>
      <p:bldP spid="27" grpId="0"/>
      <p:bldP spid="27" grpId="1"/>
      <p:bldP spid="29" grpId="0"/>
      <p:bldP spid="29" grpId="1"/>
      <p:bldP spid="30" grpId="0"/>
      <p:bldP spid="30" grpId="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基本句型和长难句分析</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60237" t="23401" r="7476" b="15000"/>
          <a:stretch>
            <a:fillRect/>
          </a:stretch>
        </p:blipFill>
        <p:spPr>
          <a:xfrm>
            <a:off x="10914380" y="-43815"/>
            <a:ext cx="1277620" cy="886460"/>
          </a:xfrm>
          <a:prstGeom prst="rect">
            <a:avLst/>
          </a:prstGeom>
        </p:spPr>
      </p:pic>
      <p:grpSp>
        <p:nvGrpSpPr>
          <p:cNvPr id="25" name="组 24"/>
          <p:cNvGrpSpPr/>
          <p:nvPr/>
        </p:nvGrpSpPr>
        <p:grpSpPr>
          <a:xfrm>
            <a:off x="282575" y="835025"/>
            <a:ext cx="9553575"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466642" y="261090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pic>
        <p:nvPicPr>
          <p:cNvPr id="7" name="图片 6"/>
          <p:cNvPicPr>
            <a:picLocks noChangeAspect="1"/>
          </p:cNvPicPr>
          <p:nvPr/>
        </p:nvPicPr>
        <p:blipFill>
          <a:blip r:embed="rId4"/>
          <a:stretch>
            <a:fillRect/>
          </a:stretch>
        </p:blipFill>
        <p:spPr>
          <a:xfrm>
            <a:off x="979170" y="864870"/>
            <a:ext cx="8495665" cy="3743960"/>
          </a:xfrm>
          <a:prstGeom prst="rect">
            <a:avLst/>
          </a:prstGeom>
        </p:spPr>
      </p:pic>
      <p:pic>
        <p:nvPicPr>
          <p:cNvPr id="35" name="图片 34"/>
          <p:cNvPicPr>
            <a:picLocks noChangeAspect="1"/>
          </p:cNvPicPr>
          <p:nvPr/>
        </p:nvPicPr>
        <p:blipFill>
          <a:blip r:embed="rId5">
            <a:clrChange>
              <a:clrFrom>
                <a:srgbClr val="FFFFFF">
                  <a:alpha val="100000"/>
                </a:srgbClr>
              </a:clrFrom>
              <a:clrTo>
                <a:srgbClr val="FFFFFF">
                  <a:alpha val="100000"/>
                  <a:alpha val="0"/>
                </a:srgbClr>
              </a:clrTo>
            </a:clrChange>
          </a:blip>
          <a:srcRect l="23429" t="7679" r="24438" b="15358"/>
          <a:stretch>
            <a:fillRect/>
          </a:stretch>
        </p:blipFill>
        <p:spPr>
          <a:xfrm>
            <a:off x="8474710" y="2914650"/>
            <a:ext cx="4439920" cy="4219575"/>
          </a:xfrm>
          <a:prstGeom prst="rect">
            <a:avLst/>
          </a:prstGeom>
        </p:spPr>
      </p:pic>
      <p:sp>
        <p:nvSpPr>
          <p:cNvPr id="11" name="TextBox 3"/>
          <p:cNvSpPr txBox="1"/>
          <p:nvPr/>
        </p:nvSpPr>
        <p:spPr>
          <a:xfrm>
            <a:off x="6361430" y="5544185"/>
            <a:ext cx="4097020" cy="460375"/>
          </a:xfrm>
          <a:prstGeom prst="rect">
            <a:avLst/>
          </a:prstGeom>
          <a:noFill/>
        </p:spPr>
        <p:txBody>
          <a:bodyPr wrap="square" rtlCol="0">
            <a:spAutoFit/>
          </a:bodyPr>
          <a:p>
            <a:pPr algn="r"/>
            <a:r>
              <a:rPr lang="zh-CN" sz="2400" b="1" dirty="0">
                <a:solidFill>
                  <a:srgbClr val="002060"/>
                </a:solidFill>
                <a:latin typeface="微软雅黑" panose="020B0503020204020204" pitchFamily="34" charset="-122"/>
                <a:ea typeface="微软雅黑" panose="020B0503020204020204" pitchFamily="34" charset="-122"/>
              </a:rPr>
              <a:t>以</a:t>
            </a:r>
            <a:r>
              <a:rPr sz="2400" b="1" dirty="0">
                <a:solidFill>
                  <a:srgbClr val="002060"/>
                </a:solidFill>
                <a:latin typeface="微软雅黑" panose="020B0503020204020204" pitchFamily="34" charset="-122"/>
                <a:ea typeface="微软雅黑" panose="020B0503020204020204" pitchFamily="34" charset="-122"/>
              </a:rPr>
              <a:t>2022年1月</a:t>
            </a:r>
            <a:r>
              <a:rPr lang="zh-CN" sz="2400" b="1" dirty="0">
                <a:solidFill>
                  <a:srgbClr val="002060"/>
                </a:solidFill>
                <a:latin typeface="微软雅黑" panose="020B0503020204020204" pitchFamily="34" charset="-122"/>
                <a:ea typeface="微软雅黑" panose="020B0503020204020204" pitchFamily="34" charset="-122"/>
              </a:rPr>
              <a:t>浙江卷为例</a:t>
            </a:r>
            <a:endParaRPr lang="zh-CN" sz="2400" b="1" dirty="0">
              <a:solidFill>
                <a:srgbClr val="00206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15900" y="4890135"/>
            <a:ext cx="6927215" cy="1768475"/>
          </a:xfrm>
          <a:prstGeom prst="rect">
            <a:avLst/>
          </a:prstGeom>
          <a:noFill/>
        </p:spPr>
        <p:txBody>
          <a:bodyPr wrap="square" rtlCol="0" anchor="t">
            <a:spAutoFit/>
          </a:bodyPr>
          <a:p>
            <a:pPr algn="l" fontAlgn="auto">
              <a:lnSpc>
                <a:spcPts val="2180"/>
              </a:lnSpc>
              <a:spcBef>
                <a:spcPts val="0"/>
              </a:spcBef>
              <a:spcAft>
                <a:spcPts val="0"/>
              </a:spcAft>
              <a:defRPr/>
            </a:pPr>
            <a:r>
              <a:rPr lang="en-US"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英语句子的基本结构可以归纳成五种基本句型及其扩大、组合、省略或倒装。掌握这五种基本句型，是掌握各种英语句子结构的基础。</a:t>
            </a:r>
            <a:endParaRPr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endParaRPr>
          </a:p>
          <a:p>
            <a:pPr algn="l" fontAlgn="auto">
              <a:lnSpc>
                <a:spcPts val="2180"/>
              </a:lnSpc>
              <a:spcBef>
                <a:spcPts val="0"/>
              </a:spcBef>
              <a:spcAft>
                <a:spcPts val="0"/>
              </a:spcAft>
              <a:defRPr/>
            </a:pPr>
            <a:r>
              <a:rPr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句子是千变万化的，英语输入或输出过程中不能</a:t>
            </a:r>
            <a:r>
              <a:rPr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忽略对句子主干的把握</a:t>
            </a:r>
            <a:r>
              <a:rPr lang="en-US"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句子的核心</a:t>
            </a:r>
            <a:r>
              <a:rPr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准确判断句子成分，</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掌握其基本句型结构</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，按照</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先把握主干，再由主干到枝叶</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（修饰语）的把握过程。</a:t>
            </a:r>
            <a:endPar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endParaRPr>
          </a:p>
          <a:p>
            <a:pPr algn="l" fontAlgn="auto">
              <a:lnSpc>
                <a:spcPts val="2180"/>
              </a:lnSpc>
              <a:spcBef>
                <a:spcPts val="0"/>
              </a:spcBef>
              <a:spcAft>
                <a:spcPts val="0"/>
              </a:spcAft>
              <a:defRPr/>
            </a:pP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     </a:t>
            </a:r>
            <a:r>
              <a:rPr lang="zh-CN" sz="1200" b="1" dirty="0">
                <a:solidFill>
                  <a:srgbClr val="00206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长难句</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就是句中出现了</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复杂主语、复杂宾语、复杂修饰语（</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介词短语、非谓语动词、定语和状语</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以及</a:t>
            </a:r>
            <a:r>
              <a:rPr lang="zh-CN" sz="1200" b="1" dirty="0">
                <a:solidFill>
                  <a:srgbClr val="C00000"/>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各种从句</a:t>
            </a:r>
            <a:r>
              <a:rPr lang="zh-CN" sz="1200" b="1" dirty="0">
                <a:solidFill>
                  <a:srgbClr val="000000">
                    <a:lumMod val="65000"/>
                    <a:lumOff val="35000"/>
                  </a:srgbClr>
                </a:solidFill>
                <a:latin typeface="Impact" panose="020B0806030902050204" pitchFamily="34" charset="0"/>
                <a:ea typeface="微软雅黑" panose="020B0503020204020204" pitchFamily="34" charset="-122"/>
                <a:cs typeface="微软雅黑" panose="020B0503020204020204" pitchFamily="34" charset="-122"/>
                <a:sym typeface="Impact" panose="020B0806030902050204" pitchFamily="34" charset="0"/>
              </a:rPr>
              <a:t>等。</a:t>
            </a:r>
            <a:endParaRPr lang="zh-CN" altLang="en-US" sz="1200"/>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45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checkerboard(across)">
                                      <p:cBhvr>
                                        <p:cTn id="21" dur="500"/>
                                        <p:tgtEl>
                                          <p:spTgt spid="35"/>
                                        </p:tgtEl>
                                      </p:cBhvr>
                                    </p:animEffect>
                                  </p:childTnLst>
                                </p:cTn>
                              </p:par>
                            </p:childTnLst>
                          </p:cTn>
                        </p:par>
                        <p:par>
                          <p:cTn id="22" fill="hold">
                            <p:stCondLst>
                              <p:cond delay="500"/>
                            </p:stCondLst>
                            <p:childTnLst>
                              <p:par>
                                <p:cTn id="23" presetID="12" presetClass="entr" presetSubtype="8"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ppt_x</p:attrName>
                                        </p:attrNameLst>
                                      </p:cBhvr>
                                      <p:tavLst>
                                        <p:tav tm="0">
                                          <p:val>
                                            <p:strVal val="#ppt_x-#ppt_w*1.125000"/>
                                          </p:val>
                                        </p:tav>
                                        <p:tav tm="100000">
                                          <p:val>
                                            <p:strVal val="#ppt_x"/>
                                          </p:val>
                                        </p:tav>
                                      </p:tavLst>
                                    </p:anim>
                                    <p:animEffect transition="in" filter="wipe(righ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652526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明词性</a:t>
            </a:r>
            <a:r>
              <a:rPr lang="en-US" altLang="zh-CN" sz="2400" b="1" dirty="0">
                <a:solidFill>
                  <a:srgbClr val="002060"/>
                </a:solidFill>
                <a:latin typeface="微软雅黑" panose="020B0503020204020204" pitchFamily="34" charset="-122"/>
                <a:ea typeface="微软雅黑" panose="020B0503020204020204" pitchFamily="34" charset="-122"/>
              </a:rPr>
              <a:t>   建语块  析句子</a:t>
            </a:r>
            <a:endParaRPr lang="zh-CN"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cxnSp>
        <p:nvCxnSpPr>
          <p:cNvPr id="6" name="直接连接符 5"/>
          <p:cNvCxnSpPr/>
          <p:nvPr/>
        </p:nvCxnSpPr>
        <p:spPr>
          <a:xfrm flipH="1">
            <a:off x="1489067" y="2872552"/>
            <a:ext cx="3813175" cy="0"/>
          </a:xfrm>
          <a:prstGeom prst="line">
            <a:avLst/>
          </a:prstGeom>
          <a:noFill/>
          <a:ln w="6350" cap="flat" cmpd="sng" algn="ctr">
            <a:solidFill>
              <a:sysClr val="windowText" lastClr="000000"/>
            </a:solidFill>
            <a:prstDash val="sysDot"/>
            <a:headEnd type="oval"/>
            <a:tailEnd type="oval" w="med" len="med"/>
          </a:ln>
          <a:effectLst/>
        </p:spPr>
        <p:style>
          <a:lnRef idx="1">
            <a:srgbClr val="0070C0"/>
          </a:lnRef>
          <a:fillRef idx="0">
            <a:srgbClr val="0070C0"/>
          </a:fillRef>
          <a:effectRef idx="0">
            <a:srgbClr val="0070C0"/>
          </a:effectRef>
          <a:fontRef idx="minor">
            <a:sysClr val="windowText" lastClr="000000"/>
          </a:fontRef>
        </p:style>
      </p:cxnSp>
      <p:cxnSp>
        <p:nvCxnSpPr>
          <p:cNvPr id="7" name="直接连接符 6"/>
          <p:cNvCxnSpPr/>
          <p:nvPr/>
        </p:nvCxnSpPr>
        <p:spPr>
          <a:xfrm flipH="1">
            <a:off x="6229978" y="2037844"/>
            <a:ext cx="4412678" cy="0"/>
          </a:xfrm>
          <a:prstGeom prst="line">
            <a:avLst/>
          </a:prstGeom>
          <a:noFill/>
          <a:ln w="6350" cap="flat" cmpd="sng" algn="ctr">
            <a:solidFill>
              <a:sysClr val="windowText" lastClr="000000"/>
            </a:solidFill>
            <a:prstDash val="sysDot"/>
            <a:headEnd type="oval"/>
            <a:tailEnd type="oval" w="med" len="med"/>
          </a:ln>
          <a:effectLst/>
        </p:spPr>
        <p:style>
          <a:lnRef idx="1">
            <a:srgbClr val="0070C0"/>
          </a:lnRef>
          <a:fillRef idx="0">
            <a:srgbClr val="0070C0"/>
          </a:fillRef>
          <a:effectRef idx="0">
            <a:srgbClr val="0070C0"/>
          </a:effectRef>
          <a:fontRef idx="minor">
            <a:sysClr val="windowText" lastClr="000000"/>
          </a:fontRef>
        </p:style>
      </p:cxnSp>
      <p:cxnSp>
        <p:nvCxnSpPr>
          <p:cNvPr id="8" name="直接连接符 7"/>
          <p:cNvCxnSpPr/>
          <p:nvPr/>
        </p:nvCxnSpPr>
        <p:spPr>
          <a:xfrm flipH="1">
            <a:off x="5949308" y="3974594"/>
            <a:ext cx="4412678" cy="0"/>
          </a:xfrm>
          <a:prstGeom prst="line">
            <a:avLst/>
          </a:prstGeom>
          <a:noFill/>
          <a:ln w="6350" cap="flat" cmpd="sng" algn="ctr">
            <a:solidFill>
              <a:sysClr val="windowText" lastClr="000000"/>
            </a:solidFill>
            <a:prstDash val="sysDot"/>
            <a:headEnd type="oval"/>
            <a:tailEnd type="oval" w="med" len="med"/>
          </a:ln>
          <a:effectLst/>
        </p:spPr>
        <p:style>
          <a:lnRef idx="1">
            <a:srgbClr val="0070C0"/>
          </a:lnRef>
          <a:fillRef idx="0">
            <a:srgbClr val="0070C0"/>
          </a:fillRef>
          <a:effectRef idx="0">
            <a:srgbClr val="0070C0"/>
          </a:effectRef>
          <a:fontRef idx="minor">
            <a:sysClr val="windowText" lastClr="000000"/>
          </a:fontRef>
        </p:style>
      </p:cxnSp>
      <p:grpSp>
        <p:nvGrpSpPr>
          <p:cNvPr id="9" name="淘宝网chenying0907出品 7"/>
          <p:cNvGrpSpPr/>
          <p:nvPr/>
        </p:nvGrpSpPr>
        <p:grpSpPr bwMode="auto">
          <a:xfrm>
            <a:off x="5064752" y="3419167"/>
            <a:ext cx="2292350" cy="1428750"/>
            <a:chOff x="2870522" y="3646025"/>
            <a:chExt cx="2986268" cy="1863523"/>
          </a:xfrm>
          <a:solidFill>
            <a:schemeClr val="accent5">
              <a:lumMod val="50000"/>
            </a:schemeClr>
          </a:solidFill>
        </p:grpSpPr>
        <p:sp>
          <p:nvSpPr>
            <p:cNvPr id="10" name="淘宝网chenying0907出品 7"/>
            <p:cNvSpPr/>
            <p:nvPr/>
          </p:nvSpPr>
          <p:spPr>
            <a:xfrm>
              <a:off x="2870522" y="4820044"/>
              <a:ext cx="2986268" cy="689504"/>
            </a:xfrm>
            <a:custGeom>
              <a:avLst/>
              <a:gdLst>
                <a:gd name="connsiteX0" fmla="*/ 0 w 2963119"/>
                <a:gd name="connsiteY0" fmla="*/ 0 h 682906"/>
                <a:gd name="connsiteX1" fmla="*/ 2963119 w 2963119"/>
                <a:gd name="connsiteY1" fmla="*/ 46299 h 682906"/>
                <a:gd name="connsiteX2" fmla="*/ 2905245 w 2963119"/>
                <a:gd name="connsiteY2" fmla="*/ 682906 h 682906"/>
                <a:gd name="connsiteX3" fmla="*/ 69448 w 2963119"/>
                <a:gd name="connsiteY3" fmla="*/ 659757 h 682906"/>
                <a:gd name="connsiteX4" fmla="*/ 0 w 2963119"/>
                <a:gd name="connsiteY4" fmla="*/ 0 h 682906"/>
                <a:gd name="connsiteX0-1" fmla="*/ 0 w 2963119"/>
                <a:gd name="connsiteY0-2" fmla="*/ 0 h 689114"/>
                <a:gd name="connsiteX1-3" fmla="*/ 2963119 w 2963119"/>
                <a:gd name="connsiteY1-4" fmla="*/ 52507 h 689114"/>
                <a:gd name="connsiteX2-5" fmla="*/ 2905245 w 2963119"/>
                <a:gd name="connsiteY2-6" fmla="*/ 689114 h 689114"/>
                <a:gd name="connsiteX3-7" fmla="*/ 69448 w 2963119"/>
                <a:gd name="connsiteY3-8" fmla="*/ 665965 h 689114"/>
                <a:gd name="connsiteX4-9" fmla="*/ 0 w 2963119"/>
                <a:gd name="connsiteY4-10" fmla="*/ 0 h 6891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63119" h="689114">
                  <a:moveTo>
                    <a:pt x="0" y="0"/>
                  </a:moveTo>
                  <a:lnTo>
                    <a:pt x="2963119" y="52507"/>
                  </a:lnTo>
                  <a:lnTo>
                    <a:pt x="2905245" y="689114"/>
                  </a:lnTo>
                  <a:lnTo>
                    <a:pt x="69448" y="665965"/>
                  </a:lnTo>
                  <a:lnTo>
                    <a:pt x="0" y="0"/>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sp>
          <p:nvSpPr>
            <p:cNvPr id="11" name="淘宝网chenying0907出品 8"/>
            <p:cNvSpPr/>
            <p:nvPr/>
          </p:nvSpPr>
          <p:spPr>
            <a:xfrm>
              <a:off x="2870522" y="3646025"/>
              <a:ext cx="2986268" cy="1227854"/>
            </a:xfrm>
            <a:custGeom>
              <a:avLst/>
              <a:gdLst>
                <a:gd name="connsiteX0" fmla="*/ 2986268 w 2986268"/>
                <a:gd name="connsiteY0" fmla="*/ 1226917 h 1226917"/>
                <a:gd name="connsiteX1" fmla="*/ 2777924 w 2986268"/>
                <a:gd name="connsiteY1" fmla="*/ 34724 h 1226917"/>
                <a:gd name="connsiteX2" fmla="*/ 266217 w 2986268"/>
                <a:gd name="connsiteY2" fmla="*/ 0 h 1226917"/>
                <a:gd name="connsiteX3" fmla="*/ 0 w 2986268"/>
                <a:gd name="connsiteY3" fmla="*/ 1169043 h 1226917"/>
                <a:gd name="connsiteX4" fmla="*/ 2986268 w 2986268"/>
                <a:gd name="connsiteY4" fmla="*/ 1226917 h 1226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268" h="1226917">
                  <a:moveTo>
                    <a:pt x="2986268" y="1226917"/>
                  </a:moveTo>
                  <a:lnTo>
                    <a:pt x="2777924" y="34724"/>
                  </a:lnTo>
                  <a:lnTo>
                    <a:pt x="266217" y="0"/>
                  </a:lnTo>
                  <a:lnTo>
                    <a:pt x="0" y="1169043"/>
                  </a:lnTo>
                  <a:lnTo>
                    <a:pt x="2986268" y="1226917"/>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grpSp>
      <p:grpSp>
        <p:nvGrpSpPr>
          <p:cNvPr id="12" name="淘宝网chenying0907出品 9"/>
          <p:cNvGrpSpPr/>
          <p:nvPr/>
        </p:nvGrpSpPr>
        <p:grpSpPr bwMode="auto">
          <a:xfrm>
            <a:off x="4398955" y="2593349"/>
            <a:ext cx="2460625" cy="1631950"/>
            <a:chOff x="2673752" y="2919206"/>
            <a:chExt cx="3206187" cy="2126517"/>
          </a:xfrm>
          <a:solidFill>
            <a:schemeClr val="accent2"/>
          </a:solidFill>
        </p:grpSpPr>
        <p:sp>
          <p:nvSpPr>
            <p:cNvPr id="13" name="淘宝网chenying0907出品 10"/>
            <p:cNvSpPr/>
            <p:nvPr/>
          </p:nvSpPr>
          <p:spPr>
            <a:xfrm>
              <a:off x="2673752" y="3761125"/>
              <a:ext cx="2835923" cy="1274255"/>
            </a:xfrm>
            <a:custGeom>
              <a:avLst/>
              <a:gdLst>
                <a:gd name="connsiteX0" fmla="*/ 0 w 2835797"/>
                <a:gd name="connsiteY0" fmla="*/ 0 h 1273215"/>
                <a:gd name="connsiteX1" fmla="*/ 2835797 w 2835797"/>
                <a:gd name="connsiteY1" fmla="*/ 544010 h 1273215"/>
                <a:gd name="connsiteX2" fmla="*/ 2766349 w 2835797"/>
                <a:gd name="connsiteY2" fmla="*/ 1273215 h 1273215"/>
                <a:gd name="connsiteX3" fmla="*/ 11575 w 2835797"/>
                <a:gd name="connsiteY3" fmla="*/ 706056 h 1273215"/>
                <a:gd name="connsiteX4" fmla="*/ 0 w 2835797"/>
                <a:gd name="connsiteY4" fmla="*/ 0 h 1273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97" h="1273215">
                  <a:moveTo>
                    <a:pt x="0" y="0"/>
                  </a:moveTo>
                  <a:lnTo>
                    <a:pt x="2835797" y="544010"/>
                  </a:lnTo>
                  <a:lnTo>
                    <a:pt x="2766349" y="1273215"/>
                  </a:lnTo>
                  <a:lnTo>
                    <a:pt x="11575" y="706056"/>
                  </a:lnTo>
                  <a:lnTo>
                    <a:pt x="0" y="0"/>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sp>
          <p:nvSpPr>
            <p:cNvPr id="14" name="淘宝网chenying0907出品 11"/>
            <p:cNvSpPr/>
            <p:nvPr/>
          </p:nvSpPr>
          <p:spPr>
            <a:xfrm>
              <a:off x="5445552" y="3275005"/>
              <a:ext cx="434387" cy="1770718"/>
            </a:xfrm>
            <a:custGeom>
              <a:avLst/>
              <a:gdLst>
                <a:gd name="connsiteX0" fmla="*/ 57873 w 428263"/>
                <a:gd name="connsiteY0" fmla="*/ 1018573 h 1782502"/>
                <a:gd name="connsiteX1" fmla="*/ 0 w 428263"/>
                <a:gd name="connsiteY1" fmla="*/ 1782502 h 1782502"/>
                <a:gd name="connsiteX2" fmla="*/ 393539 w 428263"/>
                <a:gd name="connsiteY2" fmla="*/ 451413 h 1782502"/>
                <a:gd name="connsiteX3" fmla="*/ 428263 w 428263"/>
                <a:gd name="connsiteY3" fmla="*/ 0 h 1782502"/>
                <a:gd name="connsiteX4" fmla="*/ 57873 w 428263"/>
                <a:gd name="connsiteY4" fmla="*/ 1018573 h 1782502"/>
                <a:gd name="connsiteX0-1" fmla="*/ 64080 w 434470"/>
                <a:gd name="connsiteY0-2" fmla="*/ 1018573 h 1770087"/>
                <a:gd name="connsiteX1-3" fmla="*/ 0 w 434470"/>
                <a:gd name="connsiteY1-4" fmla="*/ 1770087 h 1770087"/>
                <a:gd name="connsiteX2-5" fmla="*/ 399746 w 434470"/>
                <a:gd name="connsiteY2-6" fmla="*/ 451413 h 1770087"/>
                <a:gd name="connsiteX3-7" fmla="*/ 434470 w 434470"/>
                <a:gd name="connsiteY3-8" fmla="*/ 0 h 1770087"/>
                <a:gd name="connsiteX4-9" fmla="*/ 64080 w 434470"/>
                <a:gd name="connsiteY4-10" fmla="*/ 1018573 h 17700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4470" h="1770087">
                  <a:moveTo>
                    <a:pt x="64080" y="1018573"/>
                  </a:moveTo>
                  <a:lnTo>
                    <a:pt x="0" y="1770087"/>
                  </a:lnTo>
                  <a:lnTo>
                    <a:pt x="399746" y="451413"/>
                  </a:lnTo>
                  <a:lnTo>
                    <a:pt x="434470" y="0"/>
                  </a:lnTo>
                  <a:lnTo>
                    <a:pt x="64080" y="1018573"/>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sp>
          <p:nvSpPr>
            <p:cNvPr id="15" name="淘宝网chenying0907出品 12"/>
            <p:cNvSpPr/>
            <p:nvPr/>
          </p:nvSpPr>
          <p:spPr>
            <a:xfrm>
              <a:off x="2673752" y="2919206"/>
              <a:ext cx="3206187" cy="1408715"/>
            </a:xfrm>
            <a:custGeom>
              <a:avLst/>
              <a:gdLst>
                <a:gd name="connsiteX0" fmla="*/ 3206187 w 3206187"/>
                <a:gd name="connsiteY0" fmla="*/ 381964 h 1423686"/>
                <a:gd name="connsiteX1" fmla="*/ 2835797 w 3206187"/>
                <a:gd name="connsiteY1" fmla="*/ 1423686 h 1423686"/>
                <a:gd name="connsiteX2" fmla="*/ 0 w 3206187"/>
                <a:gd name="connsiteY2" fmla="*/ 868101 h 1423686"/>
                <a:gd name="connsiteX3" fmla="*/ 601883 w 3206187"/>
                <a:gd name="connsiteY3" fmla="*/ 0 h 1423686"/>
                <a:gd name="connsiteX4" fmla="*/ 3206187 w 3206187"/>
                <a:gd name="connsiteY4" fmla="*/ 381964 h 1423686"/>
                <a:gd name="connsiteX0-1" fmla="*/ 3206187 w 3206187"/>
                <a:gd name="connsiteY0-2" fmla="*/ 368004 h 1409726"/>
                <a:gd name="connsiteX1-3" fmla="*/ 2835797 w 3206187"/>
                <a:gd name="connsiteY1-4" fmla="*/ 1409726 h 1409726"/>
                <a:gd name="connsiteX2-5" fmla="*/ 0 w 3206187"/>
                <a:gd name="connsiteY2-6" fmla="*/ 854141 h 1409726"/>
                <a:gd name="connsiteX3-7" fmla="*/ 671685 w 3206187"/>
                <a:gd name="connsiteY3-8" fmla="*/ 0 h 1409726"/>
                <a:gd name="connsiteX4-9" fmla="*/ 3206187 w 3206187"/>
                <a:gd name="connsiteY4-10" fmla="*/ 368004 h 1409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06187" h="1409726">
                  <a:moveTo>
                    <a:pt x="3206187" y="368004"/>
                  </a:moveTo>
                  <a:lnTo>
                    <a:pt x="2835797" y="1409726"/>
                  </a:lnTo>
                  <a:lnTo>
                    <a:pt x="0" y="854141"/>
                  </a:lnTo>
                  <a:lnTo>
                    <a:pt x="671685" y="0"/>
                  </a:lnTo>
                  <a:lnTo>
                    <a:pt x="3206187" y="368004"/>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grpSp>
      <p:grpSp>
        <p:nvGrpSpPr>
          <p:cNvPr id="16" name="淘宝网chenying0907出品 13"/>
          <p:cNvGrpSpPr/>
          <p:nvPr/>
        </p:nvGrpSpPr>
        <p:grpSpPr bwMode="auto">
          <a:xfrm>
            <a:off x="4672640" y="1749117"/>
            <a:ext cx="2814637" cy="1712912"/>
            <a:chOff x="2715552" y="2197324"/>
            <a:chExt cx="3667494" cy="2233915"/>
          </a:xfrm>
          <a:solidFill>
            <a:srgbClr val="008E3F"/>
          </a:solidFill>
        </p:grpSpPr>
        <p:sp>
          <p:nvSpPr>
            <p:cNvPr id="17" name="淘宝网chenying0907出品 14"/>
            <p:cNvSpPr/>
            <p:nvPr/>
          </p:nvSpPr>
          <p:spPr>
            <a:xfrm>
              <a:off x="4229712" y="2892964"/>
              <a:ext cx="2147129" cy="1538275"/>
            </a:xfrm>
            <a:custGeom>
              <a:avLst/>
              <a:gdLst>
                <a:gd name="connsiteX0" fmla="*/ 23150 w 2164466"/>
                <a:gd name="connsiteY0" fmla="*/ 717630 h 1562582"/>
                <a:gd name="connsiteX1" fmla="*/ 0 w 2164466"/>
                <a:gd name="connsiteY1" fmla="*/ 1562582 h 1562582"/>
                <a:gd name="connsiteX2" fmla="*/ 2118167 w 2164466"/>
                <a:gd name="connsiteY2" fmla="*/ 706056 h 1562582"/>
                <a:gd name="connsiteX3" fmla="*/ 2164466 w 2164466"/>
                <a:gd name="connsiteY3" fmla="*/ 0 h 1562582"/>
                <a:gd name="connsiteX4" fmla="*/ 23150 w 2164466"/>
                <a:gd name="connsiteY4" fmla="*/ 717630 h 1562582"/>
                <a:gd name="connsiteX0-1" fmla="*/ 23150 w 2145745"/>
                <a:gd name="connsiteY0-2" fmla="*/ 699008 h 1543960"/>
                <a:gd name="connsiteX1-3" fmla="*/ 0 w 2145745"/>
                <a:gd name="connsiteY1-4" fmla="*/ 1543960 h 1543960"/>
                <a:gd name="connsiteX2-5" fmla="*/ 2118167 w 2145745"/>
                <a:gd name="connsiteY2-6" fmla="*/ 687434 h 1543960"/>
                <a:gd name="connsiteX3-7" fmla="*/ 2145745 w 2145745"/>
                <a:gd name="connsiteY3-8" fmla="*/ 0 h 1543960"/>
                <a:gd name="connsiteX4-9" fmla="*/ 23150 w 2145745"/>
                <a:gd name="connsiteY4-10" fmla="*/ 699008 h 1543960"/>
                <a:gd name="connsiteX0-11" fmla="*/ 23150 w 2158226"/>
                <a:gd name="connsiteY0-12" fmla="*/ 692800 h 1537752"/>
                <a:gd name="connsiteX1-13" fmla="*/ 0 w 2158226"/>
                <a:gd name="connsiteY1-14" fmla="*/ 1537752 h 1537752"/>
                <a:gd name="connsiteX2-15" fmla="*/ 2118167 w 2158226"/>
                <a:gd name="connsiteY2-16" fmla="*/ 681226 h 1537752"/>
                <a:gd name="connsiteX3-17" fmla="*/ 2158226 w 2158226"/>
                <a:gd name="connsiteY3-18" fmla="*/ 0 h 1537752"/>
                <a:gd name="connsiteX4-19" fmla="*/ 23150 w 2158226"/>
                <a:gd name="connsiteY4-20" fmla="*/ 692800 h 15377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58226" h="1537752">
                  <a:moveTo>
                    <a:pt x="23150" y="692800"/>
                  </a:moveTo>
                  <a:lnTo>
                    <a:pt x="0" y="1537752"/>
                  </a:lnTo>
                  <a:lnTo>
                    <a:pt x="2118167" y="681226"/>
                  </a:lnTo>
                  <a:lnTo>
                    <a:pt x="2158226" y="0"/>
                  </a:lnTo>
                  <a:lnTo>
                    <a:pt x="23150" y="692800"/>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sp>
          <p:nvSpPr>
            <p:cNvPr id="18" name="淘宝网chenying0907出品 15"/>
            <p:cNvSpPr/>
            <p:nvPr/>
          </p:nvSpPr>
          <p:spPr>
            <a:xfrm>
              <a:off x="2721757" y="2197324"/>
              <a:ext cx="3661289" cy="1399562"/>
            </a:xfrm>
            <a:custGeom>
              <a:avLst/>
              <a:gdLst>
                <a:gd name="connsiteX0" fmla="*/ 1551008 w 3692324"/>
                <a:gd name="connsiteY0" fmla="*/ 1400537 h 1400537"/>
                <a:gd name="connsiteX1" fmla="*/ 3692324 w 3692324"/>
                <a:gd name="connsiteY1" fmla="*/ 694481 h 1400537"/>
                <a:gd name="connsiteX2" fmla="*/ 1979271 w 3692324"/>
                <a:gd name="connsiteY2" fmla="*/ 0 h 1400537"/>
                <a:gd name="connsiteX3" fmla="*/ 0 w 3692324"/>
                <a:gd name="connsiteY3" fmla="*/ 520861 h 1400537"/>
                <a:gd name="connsiteX4" fmla="*/ 1551008 w 3692324"/>
                <a:gd name="connsiteY4" fmla="*/ 1400537 h 1400537"/>
                <a:gd name="connsiteX0-1" fmla="*/ 1519972 w 3661288"/>
                <a:gd name="connsiteY0-2" fmla="*/ 1400537 h 1400537"/>
                <a:gd name="connsiteX1-3" fmla="*/ 3661288 w 3661288"/>
                <a:gd name="connsiteY1-4" fmla="*/ 694481 h 1400537"/>
                <a:gd name="connsiteX2-5" fmla="*/ 1948235 w 3661288"/>
                <a:gd name="connsiteY2-6" fmla="*/ 0 h 1400537"/>
                <a:gd name="connsiteX3-7" fmla="*/ 0 w 3661288"/>
                <a:gd name="connsiteY3-8" fmla="*/ 520862 h 1400537"/>
                <a:gd name="connsiteX4-9" fmla="*/ 1519972 w 3661288"/>
                <a:gd name="connsiteY4-10" fmla="*/ 1400537 h 140053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61288" h="1400537">
                  <a:moveTo>
                    <a:pt x="1519972" y="1400537"/>
                  </a:moveTo>
                  <a:lnTo>
                    <a:pt x="3661288" y="694481"/>
                  </a:lnTo>
                  <a:lnTo>
                    <a:pt x="1948235" y="0"/>
                  </a:lnTo>
                  <a:lnTo>
                    <a:pt x="0" y="520862"/>
                  </a:lnTo>
                  <a:lnTo>
                    <a:pt x="1519972" y="1400537"/>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sp>
          <p:nvSpPr>
            <p:cNvPr id="19" name="淘宝网chenying0907出品 16"/>
            <p:cNvSpPr/>
            <p:nvPr/>
          </p:nvSpPr>
          <p:spPr>
            <a:xfrm>
              <a:off x="2715552" y="2712842"/>
              <a:ext cx="1532776" cy="1718397"/>
            </a:xfrm>
            <a:custGeom>
              <a:avLst/>
              <a:gdLst>
                <a:gd name="connsiteX0" fmla="*/ 0 w 1551008"/>
                <a:gd name="connsiteY0" fmla="*/ 0 h 1736202"/>
                <a:gd name="connsiteX1" fmla="*/ 46299 w 1551008"/>
                <a:gd name="connsiteY1" fmla="*/ 671331 h 1736202"/>
                <a:gd name="connsiteX2" fmla="*/ 1551008 w 1551008"/>
                <a:gd name="connsiteY2" fmla="*/ 1736202 h 1736202"/>
                <a:gd name="connsiteX3" fmla="*/ 1551008 w 1551008"/>
                <a:gd name="connsiteY3" fmla="*/ 891250 h 1736202"/>
                <a:gd name="connsiteX4" fmla="*/ 0 w 1551008"/>
                <a:gd name="connsiteY4" fmla="*/ 0 h 1736202"/>
                <a:gd name="connsiteX0-1" fmla="*/ 0 w 1557216"/>
                <a:gd name="connsiteY0-2" fmla="*/ 0 h 1736202"/>
                <a:gd name="connsiteX1-3" fmla="*/ 46299 w 1557216"/>
                <a:gd name="connsiteY1-4" fmla="*/ 671331 h 1736202"/>
                <a:gd name="connsiteX2-5" fmla="*/ 1551008 w 1557216"/>
                <a:gd name="connsiteY2-6" fmla="*/ 1736202 h 1736202"/>
                <a:gd name="connsiteX3-7" fmla="*/ 1557216 w 1557216"/>
                <a:gd name="connsiteY3-8" fmla="*/ 909872 h 1736202"/>
                <a:gd name="connsiteX4-9" fmla="*/ 0 w 1557216"/>
                <a:gd name="connsiteY4-10" fmla="*/ 0 h 1736202"/>
                <a:gd name="connsiteX0-11" fmla="*/ 0 w 1532387"/>
                <a:gd name="connsiteY0-12" fmla="*/ 0 h 1717580"/>
                <a:gd name="connsiteX1-13" fmla="*/ 21470 w 1532387"/>
                <a:gd name="connsiteY1-14" fmla="*/ 652709 h 1717580"/>
                <a:gd name="connsiteX2-15" fmla="*/ 1526179 w 1532387"/>
                <a:gd name="connsiteY2-16" fmla="*/ 1717580 h 1717580"/>
                <a:gd name="connsiteX3-17" fmla="*/ 1532387 w 1532387"/>
                <a:gd name="connsiteY3-18" fmla="*/ 891250 h 1717580"/>
                <a:gd name="connsiteX4-19" fmla="*/ 0 w 1532387"/>
                <a:gd name="connsiteY4-20" fmla="*/ 0 h 1717580"/>
                <a:gd name="connsiteX0-21" fmla="*/ 0 w 1532387"/>
                <a:gd name="connsiteY0-22" fmla="*/ 0 h 1711373"/>
                <a:gd name="connsiteX1-23" fmla="*/ 21470 w 1532387"/>
                <a:gd name="connsiteY1-24" fmla="*/ 646502 h 1711373"/>
                <a:gd name="connsiteX2-25" fmla="*/ 1526179 w 1532387"/>
                <a:gd name="connsiteY2-26" fmla="*/ 1711373 h 1711373"/>
                <a:gd name="connsiteX3-27" fmla="*/ 1532387 w 1532387"/>
                <a:gd name="connsiteY3-28" fmla="*/ 885043 h 1711373"/>
                <a:gd name="connsiteX4-29" fmla="*/ 0 w 1532387"/>
                <a:gd name="connsiteY4-30" fmla="*/ 0 h 1711373"/>
                <a:gd name="connsiteX0-31" fmla="*/ 0 w 1532387"/>
                <a:gd name="connsiteY0-32" fmla="*/ 0 h 1717580"/>
                <a:gd name="connsiteX1-33" fmla="*/ 21470 w 1532387"/>
                <a:gd name="connsiteY1-34" fmla="*/ 652709 h 1717580"/>
                <a:gd name="connsiteX2-35" fmla="*/ 1526179 w 1532387"/>
                <a:gd name="connsiteY2-36" fmla="*/ 1717580 h 1717580"/>
                <a:gd name="connsiteX3-37" fmla="*/ 1532387 w 1532387"/>
                <a:gd name="connsiteY3-38" fmla="*/ 891250 h 1717580"/>
                <a:gd name="connsiteX4-39" fmla="*/ 0 w 1532387"/>
                <a:gd name="connsiteY4-40" fmla="*/ 0 h 17175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32387" h="1717580">
                  <a:moveTo>
                    <a:pt x="0" y="0"/>
                  </a:moveTo>
                  <a:lnTo>
                    <a:pt x="21470" y="652709"/>
                  </a:lnTo>
                  <a:lnTo>
                    <a:pt x="1526179" y="1717580"/>
                  </a:lnTo>
                  <a:cubicBezTo>
                    <a:pt x="1528248" y="1442137"/>
                    <a:pt x="1530318" y="1166693"/>
                    <a:pt x="1532387" y="891250"/>
                  </a:cubicBezTo>
                  <a:lnTo>
                    <a:pt x="0" y="0"/>
                  </a:lnTo>
                  <a:close/>
                </a:path>
              </a:pathLst>
            </a:custGeom>
            <a:grpFill/>
            <a:ln w="3175" cap="flat" cmpd="sng" algn="ctr">
              <a:solidFill>
                <a:sysClr val="window" lastClr="FFFFFF"/>
              </a:solid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solidFill>
              </a:endParaRPr>
            </a:p>
          </p:txBody>
        </p:sp>
      </p:grpSp>
      <p:sp>
        <p:nvSpPr>
          <p:cNvPr id="20" name="淘宝网chenying0907出品 11"/>
          <p:cNvSpPr txBox="1">
            <a:spLocks noChangeArrowheads="1"/>
          </p:cNvSpPr>
          <p:nvPr/>
        </p:nvSpPr>
        <p:spPr bwMode="auto">
          <a:xfrm flipH="1">
            <a:off x="395605" y="3063875"/>
            <a:ext cx="3962400" cy="23069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en-US" altLang="zh-CN" sz="1600" kern="0" dirty="0">
                <a:solidFill>
                  <a:srgbClr val="C00000"/>
                </a:solidFill>
                <a:latin typeface="微软雅黑" panose="020B0503020204020204" pitchFamily="34" charset="-122"/>
                <a:ea typeface="微软雅黑" panose="020B0503020204020204" pitchFamily="34" charset="-122"/>
                <a:cs typeface="+mn-cs"/>
              </a:rPr>
              <a:t>    </a:t>
            </a:r>
            <a:r>
              <a:rPr lang="zh-CN" altLang="en-US" sz="1600" b="1" kern="0" dirty="0">
                <a:solidFill>
                  <a:srgbClr val="C00000"/>
                </a:solidFill>
                <a:latin typeface="微软雅黑" panose="020B0503020204020204" pitchFamily="34" charset="-122"/>
                <a:ea typeface="微软雅黑" panose="020B0503020204020204" pitchFamily="34" charset="-122"/>
                <a:cs typeface="+mn-cs"/>
              </a:rPr>
              <a:t>语块Chunk是语言中的一种多词词汇现象，包括固定搭配、相对固化的短语框架以及惯常使用的句子框架。</a:t>
            </a:r>
            <a:endParaRPr lang="zh-CN" altLang="en-US" sz="1600" b="1" kern="0" dirty="0">
              <a:solidFill>
                <a:srgbClr val="C00000"/>
              </a:solidFill>
              <a:latin typeface="微软雅黑" panose="020B0503020204020204" pitchFamily="34" charset="-122"/>
              <a:ea typeface="微软雅黑" panose="020B0503020204020204" pitchFamily="34" charset="-122"/>
              <a:cs typeface="+mn-cs"/>
            </a:endParaRPr>
          </a:p>
          <a:p>
            <a:pPr eaLnBrk="1" fontAlgn="auto" hangingPunct="1">
              <a:spcBef>
                <a:spcPts val="0"/>
              </a:spcBef>
              <a:spcAft>
                <a:spcPts val="0"/>
              </a:spcAft>
              <a:defRPr/>
            </a:pPr>
            <a:r>
              <a:rPr lang="zh-CN" altLang="en-US" sz="1600" b="1" kern="0" dirty="0">
                <a:solidFill>
                  <a:srgbClr val="C00000"/>
                </a:solidFill>
                <a:latin typeface="微软雅黑" panose="020B0503020204020204" pitchFamily="34" charset="-122"/>
                <a:ea typeface="微软雅黑" panose="020B0503020204020204" pitchFamily="34" charset="-122"/>
                <a:cs typeface="+mn-cs"/>
              </a:rPr>
              <a:t> </a:t>
            </a:r>
            <a:r>
              <a:rPr lang="en-US" altLang="zh-CN" sz="1600" b="1" kern="0" dirty="0">
                <a:solidFill>
                  <a:srgbClr val="C00000"/>
                </a:solidFill>
                <a:latin typeface="微软雅黑" panose="020B0503020204020204" pitchFamily="34" charset="-122"/>
                <a:ea typeface="微软雅黑" panose="020B0503020204020204" pitchFamily="34" charset="-122"/>
                <a:cs typeface="+mn-cs"/>
              </a:rPr>
              <a:t>   </a:t>
            </a:r>
            <a:r>
              <a:rPr lang="zh-CN" altLang="en-US" sz="1600" b="1" kern="0" dirty="0">
                <a:solidFill>
                  <a:srgbClr val="C00000"/>
                </a:solidFill>
                <a:latin typeface="微软雅黑" panose="020B0503020204020204" pitchFamily="34" charset="-122"/>
                <a:ea typeface="微软雅黑" panose="020B0503020204020204" pitchFamily="34" charset="-122"/>
                <a:cs typeface="+mn-cs"/>
              </a:rPr>
              <a:t>语块能力是衡量语言使用准确性、地道性和流利性的一个重要标志。语块融合了语法、语义和语境的优势, 具有特定的表达功能, 可作为整体储存和提取，从而减少大脑处理信息时的认知负担，提升语法填空的速度和准确率。</a:t>
            </a:r>
            <a:endParaRPr lang="zh-CN" altLang="en-US" sz="1600" b="1" kern="0" dirty="0">
              <a:solidFill>
                <a:srgbClr val="C00000"/>
              </a:solidFill>
              <a:latin typeface="微软雅黑" panose="020B0503020204020204" pitchFamily="34" charset="-122"/>
              <a:ea typeface="微软雅黑" panose="020B0503020204020204" pitchFamily="34" charset="-122"/>
              <a:cs typeface="+mn-cs"/>
            </a:endParaRPr>
          </a:p>
        </p:txBody>
      </p:sp>
      <p:sp>
        <p:nvSpPr>
          <p:cNvPr id="21" name="淘宝网chenying0907出品 11"/>
          <p:cNvSpPr txBox="1">
            <a:spLocks noChangeArrowheads="1"/>
          </p:cNvSpPr>
          <p:nvPr/>
        </p:nvSpPr>
        <p:spPr bwMode="auto">
          <a:xfrm flipH="1">
            <a:off x="341630" y="2282825"/>
            <a:ext cx="4330700" cy="398780"/>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b="1" kern="0" dirty="0">
                <a:solidFill>
                  <a:srgbClr val="C00000"/>
                </a:solidFill>
                <a:latin typeface="微软雅黑" panose="020B0503020204020204" pitchFamily="34" charset="-122"/>
                <a:ea typeface="微软雅黑" panose="020B0503020204020204" pitchFamily="34" charset="-122"/>
                <a:cs typeface="+mn-cs"/>
              </a:rPr>
              <a:t>建语块 —— 语块是快速解题的关键</a:t>
            </a:r>
            <a:endParaRPr lang="zh-CN" altLang="en-US" sz="2000" b="1" kern="0" dirty="0">
              <a:solidFill>
                <a:srgbClr val="C00000"/>
              </a:solidFill>
              <a:latin typeface="微软雅黑" panose="020B0503020204020204" pitchFamily="34" charset="-122"/>
              <a:ea typeface="微软雅黑" panose="020B0503020204020204" pitchFamily="34" charset="-122"/>
              <a:cs typeface="+mn-cs"/>
            </a:endParaRPr>
          </a:p>
        </p:txBody>
      </p:sp>
      <p:sp>
        <p:nvSpPr>
          <p:cNvPr id="22" name="淘宝网chenying0907出品 11"/>
          <p:cNvSpPr txBox="1">
            <a:spLocks noChangeArrowheads="1"/>
          </p:cNvSpPr>
          <p:nvPr/>
        </p:nvSpPr>
        <p:spPr bwMode="auto">
          <a:xfrm flipH="1">
            <a:off x="7619365" y="2165985"/>
            <a:ext cx="4168775" cy="82994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en-US" altLang="zh-CN" sz="1600" b="1" kern="0" dirty="0">
                <a:solidFill>
                  <a:srgbClr val="008E3F"/>
                </a:solidFill>
                <a:latin typeface="微软雅黑" panose="020B0503020204020204" pitchFamily="34" charset="-122"/>
                <a:ea typeface="微软雅黑" panose="020B0503020204020204" pitchFamily="34" charset="-122"/>
                <a:cs typeface="+mn-cs"/>
              </a:rPr>
              <a:t>     </a:t>
            </a:r>
            <a:r>
              <a:rPr lang="zh-CN" altLang="en-US" sz="1600" b="1" kern="0" dirty="0">
                <a:solidFill>
                  <a:srgbClr val="008E3F"/>
                </a:solidFill>
                <a:latin typeface="微软雅黑" panose="020B0503020204020204" pitchFamily="34" charset="-122"/>
                <a:ea typeface="微软雅黑" panose="020B0503020204020204" pitchFamily="34" charset="-122"/>
                <a:cs typeface="+mn-cs"/>
              </a:rPr>
              <a:t>语法填空的差异主要体现在不同词性对应不同的句法功能，因此词性的潜意识运用和词性的明晰定位是语法填空的基础。</a:t>
            </a:r>
            <a:endParaRPr lang="zh-CN" altLang="en-US" sz="1600" b="1" kern="0" dirty="0">
              <a:solidFill>
                <a:srgbClr val="008E3F"/>
              </a:solidFill>
              <a:latin typeface="微软雅黑" panose="020B0503020204020204" pitchFamily="34" charset="-122"/>
              <a:ea typeface="微软雅黑" panose="020B0503020204020204" pitchFamily="34" charset="-122"/>
              <a:cs typeface="+mn-cs"/>
            </a:endParaRPr>
          </a:p>
        </p:txBody>
      </p:sp>
      <p:sp>
        <p:nvSpPr>
          <p:cNvPr id="23" name="淘宝网chenying0907出品 11"/>
          <p:cNvSpPr txBox="1">
            <a:spLocks noChangeArrowheads="1"/>
          </p:cNvSpPr>
          <p:nvPr/>
        </p:nvSpPr>
        <p:spPr bwMode="auto">
          <a:xfrm flipH="1">
            <a:off x="7082155" y="1510665"/>
            <a:ext cx="4705985" cy="398780"/>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000" b="1" kern="0" dirty="0">
                <a:solidFill>
                  <a:srgbClr val="008E3F"/>
                </a:solidFill>
                <a:latin typeface="微软雅黑" panose="020B0503020204020204" pitchFamily="34" charset="-122"/>
                <a:ea typeface="微软雅黑" panose="020B0503020204020204" pitchFamily="34" charset="-122"/>
                <a:cs typeface="+mn-cs"/>
              </a:rPr>
              <a:t>明词性 —— 词性是句法功能的基础</a:t>
            </a:r>
            <a:endParaRPr lang="zh-CN" altLang="en-US" sz="2000" b="1" kern="0" dirty="0">
              <a:solidFill>
                <a:srgbClr val="008E3F"/>
              </a:solidFill>
              <a:latin typeface="微软雅黑" panose="020B0503020204020204" pitchFamily="34" charset="-122"/>
              <a:ea typeface="微软雅黑" panose="020B0503020204020204" pitchFamily="34" charset="-122"/>
              <a:cs typeface="+mn-cs"/>
            </a:endParaRPr>
          </a:p>
        </p:txBody>
      </p:sp>
      <p:sp>
        <p:nvSpPr>
          <p:cNvPr id="24" name="淘宝网chenying0907出品 11"/>
          <p:cNvSpPr txBox="1">
            <a:spLocks noChangeArrowheads="1"/>
          </p:cNvSpPr>
          <p:nvPr/>
        </p:nvSpPr>
        <p:spPr bwMode="auto">
          <a:xfrm flipH="1">
            <a:off x="7402830" y="4225290"/>
            <a:ext cx="4385945" cy="1568450"/>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marL="285750" indent="-285750" algn="l" eaLnBrk="1" fontAlgn="auto" hangingPunct="1">
              <a:spcBef>
                <a:spcPts val="0"/>
              </a:spcBef>
              <a:spcAft>
                <a:spcPts val="0"/>
              </a:spcAft>
              <a:buFont typeface="Arial" panose="020B0604020202020204" pitchFamily="34" charset="0"/>
              <a:buChar char="•"/>
              <a:defRPr/>
            </a:pPr>
            <a:r>
              <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rPr>
              <a:t>熟悉五种基本句型；</a:t>
            </a:r>
            <a:endPar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endParaRPr>
          </a:p>
          <a:p>
            <a:pPr marL="285750" indent="-285750" algn="l" eaLnBrk="1" fontAlgn="auto" hangingPunct="1">
              <a:spcBef>
                <a:spcPts val="0"/>
              </a:spcBef>
              <a:spcAft>
                <a:spcPts val="0"/>
              </a:spcAft>
              <a:buFont typeface="Arial" panose="020B0604020202020204" pitchFamily="34" charset="0"/>
              <a:buChar char="•"/>
              <a:defRPr/>
            </a:pPr>
            <a:r>
              <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rPr>
              <a:t>警惕逗号粘连错误，掌握“一个句子一个谓，两个句子连词成对，没有连词用非谓”的句式特点；</a:t>
            </a:r>
            <a:endPar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endParaRPr>
          </a:p>
          <a:p>
            <a:pPr marL="285750" indent="-285750" algn="l" eaLnBrk="1" fontAlgn="auto" hangingPunct="1">
              <a:spcBef>
                <a:spcPts val="0"/>
              </a:spcBef>
              <a:spcAft>
                <a:spcPts val="0"/>
              </a:spcAft>
              <a:buFont typeface="Arial" panose="020B0604020202020204" pitchFamily="34" charset="0"/>
              <a:buChar char="•"/>
              <a:defRPr/>
            </a:pPr>
            <a:r>
              <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rPr>
              <a:t>立足语篇语境，研判谓语动词和非谓语动词及其形态。</a:t>
            </a:r>
            <a:endParaRPr lang="zh-CN" altLang="en-US" sz="1600" b="1" kern="0" dirty="0">
              <a:solidFill>
                <a:schemeClr val="accent5">
                  <a:lumMod val="50000"/>
                </a:schemeClr>
              </a:solidFill>
              <a:latin typeface="微软雅黑" panose="020B0503020204020204" pitchFamily="34" charset="-122"/>
              <a:ea typeface="微软雅黑" panose="020B0503020204020204" pitchFamily="34" charset="-122"/>
              <a:cs typeface="+mn-cs"/>
            </a:endParaRPr>
          </a:p>
        </p:txBody>
      </p:sp>
      <p:sp>
        <p:nvSpPr>
          <p:cNvPr id="25" name="淘宝网chenying0907出品 11"/>
          <p:cNvSpPr txBox="1">
            <a:spLocks noChangeArrowheads="1"/>
          </p:cNvSpPr>
          <p:nvPr/>
        </p:nvSpPr>
        <p:spPr bwMode="auto">
          <a:xfrm flipH="1">
            <a:off x="7402830" y="3518535"/>
            <a:ext cx="4385310" cy="398780"/>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000" b="1" kern="0" dirty="0">
                <a:solidFill>
                  <a:schemeClr val="accent5">
                    <a:lumMod val="50000"/>
                  </a:schemeClr>
                </a:solidFill>
                <a:latin typeface="微软雅黑" panose="020B0503020204020204" pitchFamily="34" charset="-122"/>
                <a:ea typeface="微软雅黑" panose="020B0503020204020204" pitchFamily="34" charset="-122"/>
                <a:cs typeface="+mn-cs"/>
              </a:rPr>
              <a:t>析句子 —— 句子是基于语篇的统一</a:t>
            </a:r>
            <a:endParaRPr lang="zh-CN" altLang="en-US" sz="2000" b="1" kern="0" dirty="0">
              <a:solidFill>
                <a:schemeClr val="accent5">
                  <a:lumMod val="50000"/>
                </a:schemeClr>
              </a:solidFill>
              <a:latin typeface="微软雅黑" panose="020B0503020204020204" pitchFamily="34" charset="-122"/>
              <a:ea typeface="微软雅黑" panose="020B0503020204020204" pitchFamily="34" charset="-122"/>
              <a:cs typeface="+mn-cs"/>
            </a:endParaRPr>
          </a:p>
        </p:txBody>
      </p:sp>
      <p:sp>
        <p:nvSpPr>
          <p:cNvPr id="26" name="淘宝网chenying0907出品 11"/>
          <p:cNvSpPr txBox="1">
            <a:spLocks noChangeArrowheads="1"/>
          </p:cNvSpPr>
          <p:nvPr/>
        </p:nvSpPr>
        <p:spPr bwMode="auto">
          <a:xfrm rot="20400000" flipH="1">
            <a:off x="6155055" y="2579370"/>
            <a:ext cx="1158240" cy="460375"/>
          </a:xfrm>
          <a:prstGeom prst="rect">
            <a:avLst/>
          </a:prstGeom>
          <a:noFill/>
          <a:ln>
            <a:noFill/>
          </a:ln>
          <a:effec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400" b="1" kern="0" dirty="0">
                <a:solidFill>
                  <a:schemeClr val="bg1"/>
                </a:solidFill>
                <a:latin typeface="微软雅黑" panose="020B0503020204020204" pitchFamily="34" charset="-122"/>
                <a:ea typeface="微软雅黑" panose="020B0503020204020204" pitchFamily="34" charset="-122"/>
                <a:cs typeface="+mn-cs"/>
              </a:rPr>
              <a:t>明词性    </a:t>
            </a:r>
            <a:endParaRPr lang="zh-CN" altLang="en-US" sz="2400" b="1" kern="0" dirty="0">
              <a:solidFill>
                <a:schemeClr val="bg1"/>
              </a:solidFill>
              <a:latin typeface="微软雅黑" panose="020B0503020204020204" pitchFamily="34" charset="-122"/>
              <a:ea typeface="微软雅黑" panose="020B0503020204020204" pitchFamily="34" charset="-122"/>
              <a:cs typeface="+mn-cs"/>
            </a:endParaRPr>
          </a:p>
        </p:txBody>
      </p:sp>
      <p:sp>
        <p:nvSpPr>
          <p:cNvPr id="27" name="淘宝网chenying0907出品 11"/>
          <p:cNvSpPr txBox="1">
            <a:spLocks noChangeArrowheads="1"/>
          </p:cNvSpPr>
          <p:nvPr/>
        </p:nvSpPr>
        <p:spPr bwMode="auto">
          <a:xfrm rot="540000" flipH="1">
            <a:off x="4825675" y="3498224"/>
            <a:ext cx="1455737"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400" b="1" kern="0" dirty="0">
                <a:solidFill>
                  <a:schemeClr val="bg1"/>
                </a:solidFill>
                <a:latin typeface="微软雅黑" panose="020B0503020204020204" pitchFamily="34" charset="-122"/>
                <a:ea typeface="微软雅黑" panose="020B0503020204020204" pitchFamily="34" charset="-122"/>
                <a:cs typeface="+mn-cs"/>
              </a:rPr>
              <a:t>建语块     </a:t>
            </a:r>
            <a:endParaRPr lang="zh-CN" altLang="en-US" sz="2400" b="1" kern="0" dirty="0">
              <a:solidFill>
                <a:schemeClr val="bg1"/>
              </a:solidFill>
              <a:latin typeface="微软雅黑" panose="020B0503020204020204" pitchFamily="34" charset="-122"/>
              <a:ea typeface="微软雅黑" panose="020B0503020204020204" pitchFamily="34" charset="-122"/>
              <a:cs typeface="+mn-cs"/>
            </a:endParaRPr>
          </a:p>
        </p:txBody>
      </p:sp>
      <p:sp>
        <p:nvSpPr>
          <p:cNvPr id="30" name="淘宝网chenying0907出品 11"/>
          <p:cNvSpPr txBox="1">
            <a:spLocks noChangeArrowheads="1"/>
          </p:cNvSpPr>
          <p:nvPr/>
        </p:nvSpPr>
        <p:spPr bwMode="auto">
          <a:xfrm flipH="1">
            <a:off x="5726105" y="4346584"/>
            <a:ext cx="1455737"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l" eaLnBrk="1" fontAlgn="auto" hangingPunct="1">
              <a:spcBef>
                <a:spcPts val="0"/>
              </a:spcBef>
              <a:spcAft>
                <a:spcPts val="0"/>
              </a:spcAft>
              <a:defRPr/>
            </a:pPr>
            <a:r>
              <a:rPr lang="zh-CN" altLang="en-US" sz="2400" b="1" kern="0" dirty="0">
                <a:solidFill>
                  <a:schemeClr val="bg1"/>
                </a:solidFill>
                <a:latin typeface="微软雅黑" panose="020B0503020204020204" pitchFamily="34" charset="-122"/>
                <a:ea typeface="微软雅黑" panose="020B0503020204020204" pitchFamily="34" charset="-122"/>
                <a:cs typeface="+mn-cs"/>
              </a:rPr>
              <a:t>析句子    </a:t>
            </a:r>
            <a:endParaRPr lang="zh-CN" altLang="en-US" sz="2400" b="1" kern="0" dirty="0">
              <a:solidFill>
                <a:schemeClr val="bg1"/>
              </a:solidFill>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6" grpId="0" bldLvl="0" animBg="1"/>
      <p:bldP spid="27" grpId="0" bldLvl="0" animBg="1"/>
      <p:bldP spid="30" grpId="0" bldLvl="0" animBg="1"/>
      <p:bldP spid="23" grpId="0" animBg="1"/>
      <p:bldP spid="23" grpId="1" animBg="1"/>
      <p:bldP spid="21" grpId="0" bldLvl="0" animBg="1"/>
      <p:bldP spid="21" grpId="1" animBg="1"/>
      <p:bldP spid="25" grpId="0" animBg="1"/>
      <p:bldP spid="25" grpId="1" animBg="1"/>
      <p:bldP spid="22" grpId="0"/>
      <p:bldP spid="22" grpId="1"/>
      <p:bldP spid="20" grpId="0"/>
      <p:bldP spid="20" grpId="1"/>
      <p:bldP spid="24" grpId="0"/>
      <p:bldP spid="2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英语句子基本成分示意图</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60237" t="23401" r="7476" b="15000"/>
          <a:stretch>
            <a:fillRect/>
          </a:stretch>
        </p:blipFill>
        <p:spPr>
          <a:xfrm>
            <a:off x="10914380" y="-43815"/>
            <a:ext cx="1277620" cy="886460"/>
          </a:xfrm>
          <a:prstGeom prst="rect">
            <a:avLst/>
          </a:prstGeom>
        </p:spPr>
      </p:pic>
      <p:sp>
        <p:nvSpPr>
          <p:cNvPr id="21" name="AutoShape 20"/>
          <p:cNvSpPr/>
          <p:nvPr/>
        </p:nvSpPr>
        <p:spPr>
          <a:xfrm>
            <a:off x="4168140" y="1263650"/>
            <a:ext cx="447040" cy="3123565"/>
          </a:xfrm>
          <a:prstGeom prst="leftBrace">
            <a:avLst>
              <a:gd name="adj1" fmla="val 68810"/>
              <a:gd name="adj2" fmla="val 50000"/>
            </a:avLst>
          </a:prstGeom>
          <a:noFill/>
          <a:ln w="12700" cap="sq" cmpd="sng">
            <a:solidFill>
              <a:srgbClr val="000000"/>
            </a:solidFill>
            <a:prstDash val="solid"/>
            <a:headEnd type="none" w="sm" len="sm"/>
            <a:tailEnd type="none" w="sm" len="sm"/>
          </a:ln>
        </p:spPr>
        <p:txBody>
          <a:bodyPr wrap="none" anchor="ctr"/>
          <a:p>
            <a:pPr eaLnBrk="1" hangingPunct="1">
              <a:spcBef>
                <a:spcPct val="0"/>
              </a:spcBef>
            </a:pPr>
            <a:endParaRPr lang="zh-CN" altLang="en-US" sz="1800" b="0" dirty="0">
              <a:latin typeface="Arial" panose="020B0604020202020204" pitchFamily="34" charset="0"/>
            </a:endParaRPr>
          </a:p>
        </p:txBody>
      </p:sp>
      <p:sp>
        <p:nvSpPr>
          <p:cNvPr id="23" name="Text Box 5"/>
          <p:cNvSpPr txBox="1"/>
          <p:nvPr/>
        </p:nvSpPr>
        <p:spPr>
          <a:xfrm>
            <a:off x="408940" y="5168900"/>
            <a:ext cx="11570970" cy="1168400"/>
          </a:xfrm>
          <a:prstGeom prst="rect">
            <a:avLst/>
          </a:prstGeom>
          <a:noFill/>
          <a:ln w="9525">
            <a:noFill/>
          </a:ln>
        </p:spPr>
        <p:txBody>
          <a:bodyPr wrap="square">
            <a:spAutoFit/>
          </a:bodyPr>
          <a:p>
            <a:pPr marL="457200" indent="-457200" eaLnBrk="1" hangingPunct="1">
              <a:spcBef>
                <a:spcPct val="0"/>
              </a:spcBef>
              <a:buFont typeface="Wingdings" panose="05000000000000000000" charset="0"/>
              <a:buChar char="Ø"/>
            </a:pP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简单句（</a:t>
            </a:r>
            <a:r>
              <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Simple Sentences</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就是只包含</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一个主谓结构</a:t>
            </a:r>
            <a:r>
              <a:rPr lang="zh-CN" altLang="en-US" sz="2000" b="1" dirty="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的句子</a:t>
            </a:r>
            <a:endParaRPr lang="zh-CN" altLang="en-US" sz="2000" b="1" dirty="0">
              <a:solidFill>
                <a:srgbClr val="0000CC"/>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eaLnBrk="1" hangingPunct="1">
              <a:spcBef>
                <a:spcPct val="50000"/>
              </a:spcBef>
              <a:buFont typeface="Wingdings" panose="05000000000000000000" charset="0"/>
              <a:buChar char="Ø"/>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英语中千变万化的句子归根结底都是由简单句的五种基本句型</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组合、扩展、变化</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而来的</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只要把这些基本句型弄清楚</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你就会游刃有余了。</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4" name="直接箭头连接符 23"/>
          <p:cNvCxnSpPr/>
          <p:nvPr/>
        </p:nvCxnSpPr>
        <p:spPr>
          <a:xfrm>
            <a:off x="-4" y="2662371"/>
            <a:ext cx="12195177" cy="0"/>
          </a:xfrm>
          <a:prstGeom prst="straightConnector1">
            <a:avLst/>
          </a:prstGeom>
          <a:noFill/>
          <a:ln w="152400" cap="flat" cmpd="sng" algn="ctr">
            <a:solidFill>
              <a:srgbClr val="A6A6A6">
                <a:alpha val="52941"/>
              </a:srgbClr>
            </a:solidFill>
            <a:prstDash val="solid"/>
            <a:miter lim="800000"/>
            <a:tailEnd type="arrow"/>
          </a:ln>
          <a:effectLst/>
        </p:spPr>
      </p:cxnSp>
      <p:grpSp>
        <p:nvGrpSpPr>
          <p:cNvPr id="25" name="组合 24"/>
          <p:cNvGrpSpPr/>
          <p:nvPr/>
        </p:nvGrpSpPr>
        <p:grpSpPr>
          <a:xfrm>
            <a:off x="1506065" y="2244165"/>
            <a:ext cx="881649" cy="825350"/>
            <a:chOff x="1399514" y="3016325"/>
            <a:chExt cx="881649" cy="825350"/>
          </a:xfrm>
        </p:grpSpPr>
        <p:sp>
          <p:nvSpPr>
            <p:cNvPr id="26" name="橢圓 5"/>
            <p:cNvSpPr/>
            <p:nvPr/>
          </p:nvSpPr>
          <p:spPr>
            <a:xfrm>
              <a:off x="1399514" y="3016325"/>
              <a:ext cx="827193" cy="825350"/>
            </a:xfrm>
            <a:prstGeom prst="ellipse">
              <a:avLst/>
            </a:prstGeom>
            <a:gradFill>
              <a:gsLst>
                <a:gs pos="0">
                  <a:srgbClr val="DC4A1B"/>
                </a:gs>
                <a:gs pos="100000">
                  <a:srgbClr val="F66C47"/>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27" name="文本框 9"/>
            <p:cNvSpPr txBox="1"/>
            <p:nvPr/>
          </p:nvSpPr>
          <p:spPr>
            <a:xfrm>
              <a:off x="1399514" y="3212976"/>
              <a:ext cx="881649" cy="437515"/>
            </a:xfrm>
            <a:prstGeom prst="rect">
              <a:avLst/>
            </a:prstGeom>
            <a:noFill/>
          </p:spPr>
          <p:txBody>
            <a:bodyPr wrap="square" lIns="68580" tIns="34290" rIns="68580" bIns="34290" rtlCol="0">
              <a:spAutoFit/>
            </a:bodyPr>
            <a:p>
              <a:pPr marL="0" lvl="1" algn="ctr"/>
              <a:r>
                <a:rPr sz="2400" b="1" dirty="0">
                  <a:solidFill>
                    <a:sysClr val="window" lastClr="FFFFFF"/>
                  </a:solidFill>
                  <a:latin typeface="Impact MT Std" pitchFamily="34" charset="0"/>
                  <a:ea typeface="微软雅黑" panose="020B0503020204020204" pitchFamily="34" charset="-122"/>
                </a:rPr>
                <a:t>主语</a:t>
              </a:r>
              <a:endParaRPr sz="2400" b="1" dirty="0">
                <a:solidFill>
                  <a:sysClr val="window" lastClr="FFFFFF"/>
                </a:solidFill>
                <a:latin typeface="Impact MT Std" pitchFamily="34" charset="0"/>
                <a:ea typeface="微软雅黑" panose="020B0503020204020204" pitchFamily="34" charset="-122"/>
              </a:endParaRPr>
            </a:p>
          </p:txBody>
        </p:sp>
      </p:grpSp>
      <p:grpSp>
        <p:nvGrpSpPr>
          <p:cNvPr id="29" name="组合 28"/>
          <p:cNvGrpSpPr/>
          <p:nvPr/>
        </p:nvGrpSpPr>
        <p:grpSpPr>
          <a:xfrm>
            <a:off x="3199714" y="2335917"/>
            <a:ext cx="881649" cy="825350"/>
            <a:chOff x="1399514" y="3016325"/>
            <a:chExt cx="881649" cy="825350"/>
          </a:xfrm>
        </p:grpSpPr>
        <p:sp>
          <p:nvSpPr>
            <p:cNvPr id="34" name="橢圓 5"/>
            <p:cNvSpPr/>
            <p:nvPr/>
          </p:nvSpPr>
          <p:spPr>
            <a:xfrm>
              <a:off x="1399514" y="3016325"/>
              <a:ext cx="827193" cy="825350"/>
            </a:xfrm>
            <a:prstGeom prst="ellipse">
              <a:avLst/>
            </a:prstGeom>
            <a:solidFill>
              <a:srgbClr val="FFC0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35" name="文本框 9"/>
            <p:cNvSpPr txBox="1"/>
            <p:nvPr/>
          </p:nvSpPr>
          <p:spPr>
            <a:xfrm>
              <a:off x="1399514" y="3212976"/>
              <a:ext cx="881649" cy="437515"/>
            </a:xfrm>
            <a:prstGeom prst="rect">
              <a:avLst/>
            </a:prstGeom>
            <a:noFill/>
          </p:spPr>
          <p:txBody>
            <a:bodyPr wrap="square" lIns="68580" tIns="34290" rIns="68580" bIns="34290" rtlCol="0">
              <a:spAutoFit/>
            </a:bodyPr>
            <a:p>
              <a:pPr marL="0" lvl="1" algn="ctr"/>
              <a:r>
                <a:rPr sz="2400" b="1" dirty="0" smtClean="0">
                  <a:solidFill>
                    <a:sysClr val="window" lastClr="FFFFFF"/>
                  </a:solidFill>
                  <a:latin typeface="Impact MT Std" pitchFamily="34" charset="0"/>
                  <a:ea typeface="微软雅黑" panose="020B0503020204020204" pitchFamily="34" charset="-122"/>
                </a:rPr>
                <a:t>谓语</a:t>
              </a:r>
              <a:endParaRPr sz="2400" b="1" dirty="0" smtClean="0">
                <a:solidFill>
                  <a:sysClr val="window" lastClr="FFFFFF"/>
                </a:solidFill>
                <a:latin typeface="Impact MT Std" pitchFamily="34" charset="0"/>
                <a:ea typeface="微软雅黑" panose="020B0503020204020204" pitchFamily="34" charset="-122"/>
              </a:endParaRPr>
            </a:p>
          </p:txBody>
        </p:sp>
      </p:grpSp>
      <p:grpSp>
        <p:nvGrpSpPr>
          <p:cNvPr id="37" name="组合 36"/>
          <p:cNvGrpSpPr/>
          <p:nvPr/>
        </p:nvGrpSpPr>
        <p:grpSpPr>
          <a:xfrm>
            <a:off x="4702810" y="2336165"/>
            <a:ext cx="2190115" cy="825500"/>
            <a:chOff x="1301089" y="3016325"/>
            <a:chExt cx="2313940" cy="825500"/>
          </a:xfrm>
        </p:grpSpPr>
        <p:sp>
          <p:nvSpPr>
            <p:cNvPr id="38" name="橢圓 5"/>
            <p:cNvSpPr/>
            <p:nvPr/>
          </p:nvSpPr>
          <p:spPr>
            <a:xfrm>
              <a:off x="1399514" y="3016325"/>
              <a:ext cx="2093595" cy="82550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39" name="文本框 9"/>
            <p:cNvSpPr txBox="1"/>
            <p:nvPr/>
          </p:nvSpPr>
          <p:spPr>
            <a:xfrm>
              <a:off x="1301089" y="3210000"/>
              <a:ext cx="2313940" cy="437515"/>
            </a:xfrm>
            <a:prstGeom prst="rect">
              <a:avLst/>
            </a:prstGeom>
            <a:noFill/>
          </p:spPr>
          <p:txBody>
            <a:bodyPr wrap="square" lIns="68580" tIns="34290" rIns="68580" bIns="34290" rtlCol="0">
              <a:spAutoFit/>
            </a:bodyPr>
            <a:p>
              <a:pPr marL="0" lvl="1" algn="ctr"/>
              <a:r>
                <a:rPr sz="2400" b="1" dirty="0">
                  <a:solidFill>
                    <a:sysClr val="windowText" lastClr="000000"/>
                  </a:solidFill>
                  <a:latin typeface="Impact MT Std" pitchFamily="34" charset="0"/>
                  <a:ea typeface="微软雅黑" panose="020B0503020204020204" pitchFamily="34" charset="-122"/>
                </a:rPr>
                <a:t>Vt</a:t>
              </a:r>
              <a:r>
                <a:rPr sz="2000" b="1" dirty="0">
                  <a:solidFill>
                    <a:sysClr val="windowText" lastClr="000000"/>
                  </a:solidFill>
                  <a:latin typeface="Impact MT Std" pitchFamily="34" charset="0"/>
                  <a:ea typeface="微软雅黑" panose="020B0503020204020204" pitchFamily="34" charset="-122"/>
                </a:rPr>
                <a:t>及物动词</a:t>
              </a:r>
              <a:endParaRPr sz="2000" b="1" dirty="0">
                <a:solidFill>
                  <a:sysClr val="windowText" lastClr="000000"/>
                </a:solidFill>
                <a:latin typeface="Impact MT Std" pitchFamily="34" charset="0"/>
                <a:ea typeface="微软雅黑" panose="020B0503020204020204" pitchFamily="34" charset="-122"/>
              </a:endParaRPr>
            </a:p>
          </p:txBody>
        </p:sp>
      </p:grpSp>
      <p:grpSp>
        <p:nvGrpSpPr>
          <p:cNvPr id="41" name="组合 40"/>
          <p:cNvGrpSpPr/>
          <p:nvPr/>
        </p:nvGrpSpPr>
        <p:grpSpPr>
          <a:xfrm>
            <a:off x="7362825" y="2237740"/>
            <a:ext cx="1435100" cy="825500"/>
            <a:chOff x="1399514" y="3016325"/>
            <a:chExt cx="881649" cy="825350"/>
          </a:xfrm>
        </p:grpSpPr>
        <p:sp>
          <p:nvSpPr>
            <p:cNvPr id="42" name="橢圓 5"/>
            <p:cNvSpPr/>
            <p:nvPr/>
          </p:nvSpPr>
          <p:spPr>
            <a:xfrm>
              <a:off x="1399514" y="3016325"/>
              <a:ext cx="827193" cy="82535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43" name="文本框 9"/>
            <p:cNvSpPr txBox="1"/>
            <p:nvPr/>
          </p:nvSpPr>
          <p:spPr>
            <a:xfrm>
              <a:off x="1399514" y="3212976"/>
              <a:ext cx="881649" cy="437436"/>
            </a:xfrm>
            <a:prstGeom prst="rect">
              <a:avLst/>
            </a:prstGeom>
            <a:noFill/>
          </p:spPr>
          <p:txBody>
            <a:bodyPr wrap="square" lIns="68580" tIns="34290" rIns="68580" bIns="34290" rtlCol="0">
              <a:spAutoFit/>
            </a:bodyPr>
            <a:p>
              <a:pPr marL="0" lvl="1" algn="ctr"/>
              <a:r>
                <a:rPr sz="2400" b="1" dirty="0" smtClean="0">
                  <a:solidFill>
                    <a:srgbClr val="C00000"/>
                  </a:solidFill>
                  <a:latin typeface="Impact MT Std" pitchFamily="34" charset="0"/>
                  <a:ea typeface="微软雅黑" panose="020B0503020204020204" pitchFamily="34" charset="-122"/>
                </a:rPr>
                <a:t>宾语(直)</a:t>
              </a:r>
              <a:endParaRPr sz="2400" b="1" dirty="0" smtClean="0">
                <a:solidFill>
                  <a:srgbClr val="C00000"/>
                </a:solidFill>
                <a:latin typeface="Impact MT Std" pitchFamily="34" charset="0"/>
                <a:ea typeface="微软雅黑" panose="020B0503020204020204" pitchFamily="34" charset="-122"/>
              </a:endParaRPr>
            </a:p>
          </p:txBody>
        </p:sp>
      </p:grpSp>
      <p:grpSp>
        <p:nvGrpSpPr>
          <p:cNvPr id="49" name="组合 48"/>
          <p:cNvGrpSpPr/>
          <p:nvPr/>
        </p:nvGrpSpPr>
        <p:grpSpPr>
          <a:xfrm>
            <a:off x="9082405" y="2237740"/>
            <a:ext cx="1560830" cy="825500"/>
            <a:chOff x="1399514" y="3016325"/>
            <a:chExt cx="881649" cy="825350"/>
          </a:xfrm>
        </p:grpSpPr>
        <p:sp>
          <p:nvSpPr>
            <p:cNvPr id="50" name="橢圓 5"/>
            <p:cNvSpPr/>
            <p:nvPr/>
          </p:nvSpPr>
          <p:spPr>
            <a:xfrm>
              <a:off x="1399514" y="3016325"/>
              <a:ext cx="827193" cy="82535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51" name="文本框 9"/>
            <p:cNvSpPr txBox="1"/>
            <p:nvPr/>
          </p:nvSpPr>
          <p:spPr>
            <a:xfrm>
              <a:off x="1399514" y="3212976"/>
              <a:ext cx="881649" cy="437436"/>
            </a:xfrm>
            <a:prstGeom prst="rect">
              <a:avLst/>
            </a:prstGeom>
            <a:noFill/>
          </p:spPr>
          <p:txBody>
            <a:bodyPr wrap="square" lIns="68580" tIns="34290" rIns="68580" bIns="34290" rtlCol="0">
              <a:spAutoFit/>
            </a:bodyPr>
            <a:p>
              <a:pPr marL="0" lvl="1" algn="ctr"/>
              <a:r>
                <a:rPr sz="2400" b="1" dirty="0" smtClean="0">
                  <a:solidFill>
                    <a:srgbClr val="C00000"/>
                  </a:solidFill>
                  <a:latin typeface="Impact MT Std" pitchFamily="34" charset="0"/>
                  <a:ea typeface="微软雅黑" panose="020B0503020204020204" pitchFamily="34" charset="-122"/>
                </a:rPr>
                <a:t>宾语(间)</a:t>
              </a:r>
              <a:endParaRPr sz="2400" b="1" dirty="0" smtClean="0">
                <a:solidFill>
                  <a:srgbClr val="C00000"/>
                </a:solidFill>
                <a:latin typeface="Impact MT Std" pitchFamily="34" charset="0"/>
                <a:ea typeface="微软雅黑" panose="020B0503020204020204" pitchFamily="34" charset="-122"/>
              </a:endParaRPr>
            </a:p>
          </p:txBody>
        </p:sp>
      </p:grpSp>
      <p:grpSp>
        <p:nvGrpSpPr>
          <p:cNvPr id="54" name="组合 53"/>
          <p:cNvGrpSpPr/>
          <p:nvPr/>
        </p:nvGrpSpPr>
        <p:grpSpPr>
          <a:xfrm>
            <a:off x="4467860" y="4022090"/>
            <a:ext cx="2425065" cy="825500"/>
            <a:chOff x="1233101" y="3016325"/>
            <a:chExt cx="1077595" cy="825350"/>
          </a:xfrm>
        </p:grpSpPr>
        <p:sp>
          <p:nvSpPr>
            <p:cNvPr id="56" name="橢圓 5"/>
            <p:cNvSpPr/>
            <p:nvPr/>
          </p:nvSpPr>
          <p:spPr>
            <a:xfrm>
              <a:off x="1399514" y="3016325"/>
              <a:ext cx="827193" cy="825350"/>
            </a:xfrm>
            <a:prstGeom prst="ellipse">
              <a:avLst/>
            </a:prstGeom>
            <a:solidFill>
              <a:srgbClr val="C0504D">
                <a:lumMod val="40000"/>
                <a:lumOff val="60000"/>
              </a:srgbClr>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57" name="文本框 9"/>
            <p:cNvSpPr txBox="1"/>
            <p:nvPr/>
          </p:nvSpPr>
          <p:spPr>
            <a:xfrm>
              <a:off x="1233101" y="3210001"/>
              <a:ext cx="1077595" cy="437436"/>
            </a:xfrm>
            <a:prstGeom prst="rect">
              <a:avLst/>
            </a:prstGeom>
            <a:noFill/>
          </p:spPr>
          <p:txBody>
            <a:bodyPr wrap="square" lIns="68580" tIns="34290" rIns="68580" bIns="34290" rtlCol="0">
              <a:spAutoFit/>
            </a:bodyPr>
            <a:p>
              <a:pPr marL="0" lvl="1" algn="ctr"/>
              <a:r>
                <a:rPr sz="2400" b="1" dirty="0">
                  <a:solidFill>
                    <a:sysClr val="windowText" lastClr="000000"/>
                  </a:solidFill>
                  <a:latin typeface="Impact MT Std" pitchFamily="34" charset="0"/>
                  <a:ea typeface="微软雅黑" panose="020B0503020204020204" pitchFamily="34" charset="-122"/>
                </a:rPr>
                <a:t>系动词</a:t>
              </a:r>
              <a:endParaRPr sz="2400" b="1" dirty="0">
                <a:solidFill>
                  <a:sysClr val="windowText" lastClr="000000"/>
                </a:solidFill>
                <a:latin typeface="Impact MT Std" pitchFamily="34" charset="0"/>
                <a:ea typeface="微软雅黑" panose="020B0503020204020204" pitchFamily="34" charset="-122"/>
              </a:endParaRPr>
            </a:p>
          </p:txBody>
        </p:sp>
      </p:grpSp>
      <p:grpSp>
        <p:nvGrpSpPr>
          <p:cNvPr id="58" name="组合 57"/>
          <p:cNvGrpSpPr/>
          <p:nvPr/>
        </p:nvGrpSpPr>
        <p:grpSpPr>
          <a:xfrm>
            <a:off x="4790648" y="836682"/>
            <a:ext cx="2102485" cy="825500"/>
            <a:chOff x="1461109" y="3016325"/>
            <a:chExt cx="2102485" cy="825500"/>
          </a:xfrm>
        </p:grpSpPr>
        <p:sp>
          <p:nvSpPr>
            <p:cNvPr id="59" name="橢圓 5"/>
            <p:cNvSpPr/>
            <p:nvPr/>
          </p:nvSpPr>
          <p:spPr>
            <a:xfrm>
              <a:off x="1461109" y="3016325"/>
              <a:ext cx="1978660" cy="825500"/>
            </a:xfrm>
            <a:prstGeom prst="ellipse">
              <a:avLst/>
            </a:prstGeom>
            <a:solidFill>
              <a:srgbClr val="FFC000">
                <a:lumMod val="40000"/>
                <a:lumOff val="60000"/>
              </a:srgbClr>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60" name="文本框 9"/>
            <p:cNvSpPr txBox="1"/>
            <p:nvPr/>
          </p:nvSpPr>
          <p:spPr>
            <a:xfrm>
              <a:off x="1495399" y="3210635"/>
              <a:ext cx="2068195" cy="437515"/>
            </a:xfrm>
            <a:prstGeom prst="rect">
              <a:avLst/>
            </a:prstGeom>
            <a:noFill/>
          </p:spPr>
          <p:txBody>
            <a:bodyPr wrap="square" lIns="68580" tIns="34290" rIns="68580" bIns="34290" rtlCol="0">
              <a:spAutoFit/>
            </a:bodyPr>
            <a:p>
              <a:pPr marL="0" lvl="1" algn="ctr"/>
              <a:r>
                <a:rPr sz="2400" b="1" dirty="0">
                  <a:solidFill>
                    <a:sysClr val="windowText" lastClr="000000"/>
                  </a:solidFill>
                  <a:latin typeface="Impact MT Std" pitchFamily="34" charset="0"/>
                  <a:ea typeface="微软雅黑" panose="020B0503020204020204" pitchFamily="34" charset="-122"/>
                </a:rPr>
                <a:t>Vi</a:t>
              </a:r>
              <a:r>
                <a:rPr sz="2000" b="1" dirty="0">
                  <a:solidFill>
                    <a:sysClr val="windowText" lastClr="000000"/>
                  </a:solidFill>
                  <a:latin typeface="Impact MT Std" pitchFamily="34" charset="0"/>
                  <a:ea typeface="微软雅黑" panose="020B0503020204020204" pitchFamily="34" charset="-122"/>
                </a:rPr>
                <a:t>不及物动词</a:t>
              </a:r>
              <a:endParaRPr sz="2000" b="1" dirty="0">
                <a:solidFill>
                  <a:sysClr val="windowText" lastClr="000000"/>
                </a:solidFill>
                <a:latin typeface="Impact MT Std" pitchFamily="34" charset="0"/>
                <a:ea typeface="微软雅黑" panose="020B0503020204020204" pitchFamily="34" charset="-122"/>
              </a:endParaRPr>
            </a:p>
          </p:txBody>
        </p:sp>
      </p:grpSp>
      <p:grpSp>
        <p:nvGrpSpPr>
          <p:cNvPr id="61" name="组合 60"/>
          <p:cNvGrpSpPr/>
          <p:nvPr/>
        </p:nvGrpSpPr>
        <p:grpSpPr>
          <a:xfrm>
            <a:off x="6823075" y="4022090"/>
            <a:ext cx="2425065" cy="825500"/>
            <a:chOff x="1233101" y="3016325"/>
            <a:chExt cx="1077595" cy="825350"/>
          </a:xfrm>
        </p:grpSpPr>
        <p:sp>
          <p:nvSpPr>
            <p:cNvPr id="62" name="橢圓 5"/>
            <p:cNvSpPr/>
            <p:nvPr/>
          </p:nvSpPr>
          <p:spPr>
            <a:xfrm>
              <a:off x="1399514" y="3016325"/>
              <a:ext cx="827193" cy="825350"/>
            </a:xfrm>
            <a:prstGeom prst="ellipse">
              <a:avLst/>
            </a:prstGeom>
            <a:solidFill>
              <a:srgbClr val="C0504D">
                <a:lumMod val="40000"/>
                <a:lumOff val="60000"/>
              </a:srgbClr>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63" name="文本框 9"/>
            <p:cNvSpPr txBox="1"/>
            <p:nvPr/>
          </p:nvSpPr>
          <p:spPr>
            <a:xfrm>
              <a:off x="1233101" y="3210001"/>
              <a:ext cx="1077595" cy="437436"/>
            </a:xfrm>
            <a:prstGeom prst="rect">
              <a:avLst/>
            </a:prstGeom>
            <a:noFill/>
          </p:spPr>
          <p:txBody>
            <a:bodyPr wrap="square" lIns="68580" tIns="34290" rIns="68580" bIns="34290" rtlCol="0">
              <a:spAutoFit/>
            </a:bodyPr>
            <a:p>
              <a:pPr marL="0" lvl="1" algn="ctr"/>
              <a:r>
                <a:rPr sz="2400" b="1" dirty="0">
                  <a:solidFill>
                    <a:sysClr val="windowText" lastClr="000000"/>
                  </a:solidFill>
                  <a:latin typeface="Impact MT Std" pitchFamily="34" charset="0"/>
                  <a:ea typeface="微软雅黑" panose="020B0503020204020204" pitchFamily="34" charset="-122"/>
                </a:rPr>
                <a:t>表语</a:t>
              </a:r>
              <a:endParaRPr sz="2400" b="1" dirty="0">
                <a:solidFill>
                  <a:sysClr val="windowText" lastClr="000000"/>
                </a:solidFill>
                <a:latin typeface="Impact MT Std" pitchFamily="34" charset="0"/>
                <a:ea typeface="微软雅黑" panose="020B0503020204020204" pitchFamily="34" charset="-122"/>
              </a:endParaRPr>
            </a:p>
          </p:txBody>
        </p:sp>
      </p:grpSp>
      <p:grpSp>
        <p:nvGrpSpPr>
          <p:cNvPr id="64" name="组合 63"/>
          <p:cNvGrpSpPr/>
          <p:nvPr/>
        </p:nvGrpSpPr>
        <p:grpSpPr>
          <a:xfrm>
            <a:off x="7407910" y="3069590"/>
            <a:ext cx="1435100" cy="825500"/>
            <a:chOff x="1399514" y="3016325"/>
            <a:chExt cx="881649" cy="825350"/>
          </a:xfrm>
        </p:grpSpPr>
        <p:sp>
          <p:nvSpPr>
            <p:cNvPr id="65" name="橢圓 5"/>
            <p:cNvSpPr/>
            <p:nvPr/>
          </p:nvSpPr>
          <p:spPr>
            <a:xfrm>
              <a:off x="1399514" y="3016325"/>
              <a:ext cx="827193" cy="82535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66" name="文本框 9"/>
            <p:cNvSpPr txBox="1"/>
            <p:nvPr/>
          </p:nvSpPr>
          <p:spPr>
            <a:xfrm>
              <a:off x="1399514" y="3212976"/>
              <a:ext cx="881649" cy="437436"/>
            </a:xfrm>
            <a:prstGeom prst="rect">
              <a:avLst/>
            </a:prstGeom>
            <a:noFill/>
          </p:spPr>
          <p:txBody>
            <a:bodyPr wrap="square" lIns="68580" tIns="34290" rIns="68580" bIns="34290" rtlCol="0">
              <a:spAutoFit/>
            </a:bodyPr>
            <a:p>
              <a:pPr marL="0" lvl="1" algn="ctr"/>
              <a:r>
                <a:rPr sz="2400" b="1" dirty="0" smtClean="0">
                  <a:solidFill>
                    <a:srgbClr val="0070C0"/>
                  </a:solidFill>
                  <a:latin typeface="Impact MT Std" pitchFamily="34" charset="0"/>
                  <a:ea typeface="微软雅黑" panose="020B0503020204020204" pitchFamily="34" charset="-122"/>
                </a:rPr>
                <a:t>宾语</a:t>
              </a:r>
              <a:endParaRPr sz="2400" b="1" dirty="0" smtClean="0">
                <a:solidFill>
                  <a:srgbClr val="0070C0"/>
                </a:solidFill>
                <a:latin typeface="Impact MT Std" pitchFamily="34" charset="0"/>
                <a:ea typeface="微软雅黑" panose="020B0503020204020204" pitchFamily="34" charset="-122"/>
              </a:endParaRPr>
            </a:p>
          </p:txBody>
        </p:sp>
      </p:grpSp>
      <p:grpSp>
        <p:nvGrpSpPr>
          <p:cNvPr id="67" name="组合 66"/>
          <p:cNvGrpSpPr/>
          <p:nvPr/>
        </p:nvGrpSpPr>
        <p:grpSpPr>
          <a:xfrm>
            <a:off x="7363460" y="1330960"/>
            <a:ext cx="1435100" cy="825500"/>
            <a:chOff x="1399514" y="3016325"/>
            <a:chExt cx="881649" cy="825350"/>
          </a:xfrm>
        </p:grpSpPr>
        <p:sp>
          <p:nvSpPr>
            <p:cNvPr id="68" name="橢圓 5"/>
            <p:cNvSpPr/>
            <p:nvPr/>
          </p:nvSpPr>
          <p:spPr>
            <a:xfrm>
              <a:off x="1399514" y="3016325"/>
              <a:ext cx="827193" cy="82535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69" name="文本框 9"/>
            <p:cNvSpPr txBox="1"/>
            <p:nvPr/>
          </p:nvSpPr>
          <p:spPr>
            <a:xfrm>
              <a:off x="1399514" y="3212976"/>
              <a:ext cx="881649" cy="437436"/>
            </a:xfrm>
            <a:prstGeom prst="rect">
              <a:avLst/>
            </a:prstGeom>
            <a:noFill/>
          </p:spPr>
          <p:txBody>
            <a:bodyPr wrap="square" lIns="68580" tIns="34290" rIns="68580" bIns="34290" rtlCol="0">
              <a:spAutoFit/>
            </a:bodyPr>
            <a:p>
              <a:pPr marL="0" lvl="1" algn="ctr"/>
              <a:r>
                <a:rPr sz="2400" b="1" dirty="0" smtClean="0">
                  <a:solidFill>
                    <a:sysClr val="windowText" lastClr="000000"/>
                  </a:solidFill>
                  <a:latin typeface="Impact MT Std" pitchFamily="34" charset="0"/>
                  <a:ea typeface="微软雅黑" panose="020B0503020204020204" pitchFamily="34" charset="-122"/>
                </a:rPr>
                <a:t>宾语</a:t>
              </a:r>
              <a:endParaRPr sz="2400" b="1" dirty="0" smtClean="0">
                <a:solidFill>
                  <a:sysClr val="windowText" lastClr="000000"/>
                </a:solidFill>
                <a:latin typeface="Impact MT Std" pitchFamily="34" charset="0"/>
                <a:ea typeface="微软雅黑" panose="020B0503020204020204" pitchFamily="34" charset="-122"/>
              </a:endParaRPr>
            </a:p>
          </p:txBody>
        </p:sp>
      </p:grpSp>
      <p:sp>
        <p:nvSpPr>
          <p:cNvPr id="70" name="AutoShape 20"/>
          <p:cNvSpPr/>
          <p:nvPr/>
        </p:nvSpPr>
        <p:spPr>
          <a:xfrm>
            <a:off x="6991350" y="1662430"/>
            <a:ext cx="229235" cy="1982470"/>
          </a:xfrm>
          <a:prstGeom prst="leftBrace">
            <a:avLst>
              <a:gd name="adj1" fmla="val 68810"/>
              <a:gd name="adj2" fmla="val 50000"/>
            </a:avLst>
          </a:prstGeom>
          <a:noFill/>
          <a:ln w="12700" cap="sq" cmpd="sng">
            <a:solidFill>
              <a:srgbClr val="000000"/>
            </a:solidFill>
            <a:prstDash val="solid"/>
            <a:headEnd type="none" w="sm" len="sm"/>
            <a:tailEnd type="none" w="sm" len="sm"/>
          </a:ln>
        </p:spPr>
        <p:txBody>
          <a:bodyPr wrap="none" anchor="ctr"/>
          <a:p>
            <a:pPr eaLnBrk="1" hangingPunct="1">
              <a:spcBef>
                <a:spcPct val="0"/>
              </a:spcBef>
            </a:pPr>
            <a:endParaRPr lang="zh-CN" altLang="en-US" sz="1800" b="0" dirty="0">
              <a:latin typeface="Arial" panose="020B0604020202020204" pitchFamily="34" charset="0"/>
            </a:endParaRPr>
          </a:p>
        </p:txBody>
      </p:sp>
      <p:grpSp>
        <p:nvGrpSpPr>
          <p:cNvPr id="45" name="组合 44"/>
          <p:cNvGrpSpPr/>
          <p:nvPr/>
        </p:nvGrpSpPr>
        <p:grpSpPr>
          <a:xfrm>
            <a:off x="9006840" y="3066415"/>
            <a:ext cx="1616075" cy="825500"/>
            <a:chOff x="1399514" y="3016325"/>
            <a:chExt cx="881649" cy="825350"/>
          </a:xfrm>
        </p:grpSpPr>
        <p:sp>
          <p:nvSpPr>
            <p:cNvPr id="46" name="橢圓 5"/>
            <p:cNvSpPr/>
            <p:nvPr/>
          </p:nvSpPr>
          <p:spPr>
            <a:xfrm>
              <a:off x="1399514" y="3016325"/>
              <a:ext cx="827193" cy="825350"/>
            </a:xfrm>
            <a:prstGeom prst="ellipse">
              <a:avLst/>
            </a:prstGeom>
            <a:solidFill>
              <a:srgbClr val="FFFF00"/>
            </a:soli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47" name="文本框 9"/>
            <p:cNvSpPr txBox="1"/>
            <p:nvPr/>
          </p:nvSpPr>
          <p:spPr>
            <a:xfrm>
              <a:off x="1399514" y="3212976"/>
              <a:ext cx="881649" cy="437436"/>
            </a:xfrm>
            <a:prstGeom prst="rect">
              <a:avLst/>
            </a:prstGeom>
            <a:noFill/>
          </p:spPr>
          <p:txBody>
            <a:bodyPr wrap="square" lIns="68580" tIns="34290" rIns="68580" bIns="34290" rtlCol="0">
              <a:spAutoFit/>
            </a:bodyPr>
            <a:p>
              <a:pPr marL="0" lvl="1" algn="ctr"/>
              <a:r>
                <a:rPr sz="2400" b="1" dirty="0" smtClean="0">
                  <a:solidFill>
                    <a:srgbClr val="0070C0"/>
                  </a:solidFill>
                  <a:latin typeface="Impact MT Std" pitchFamily="34" charset="0"/>
                  <a:ea typeface="微软雅黑" panose="020B0503020204020204" pitchFamily="34" charset="-122"/>
                </a:rPr>
                <a:t>宾补</a:t>
              </a:r>
              <a:endParaRPr sz="2400" b="1" dirty="0" smtClean="0">
                <a:solidFill>
                  <a:srgbClr val="0070C0"/>
                </a:solidFill>
                <a:latin typeface="Impact MT Std" pitchFamily="34" charset="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cBhvr additive="base">
                                        <p:cTn id="39" dur="500" fill="hold"/>
                                        <p:tgtEl>
                                          <p:spTgt spid="58"/>
                                        </p:tgtEl>
                                        <p:attrNameLst>
                                          <p:attrName>ppt_x</p:attrName>
                                        </p:attrNameLst>
                                      </p:cBhvr>
                                      <p:tavLst>
                                        <p:tav tm="0">
                                          <p:val>
                                            <p:strVal val="#ppt_x"/>
                                          </p:val>
                                        </p:tav>
                                        <p:tav tm="100000">
                                          <p:val>
                                            <p:strVal val="#ppt_x"/>
                                          </p:val>
                                        </p:tav>
                                      </p:tavLst>
                                    </p:anim>
                                    <p:anim calcmode="lin" valueType="num">
                                      <p:cBhvr additive="base">
                                        <p:cTn id="40" dur="500" fill="hold"/>
                                        <p:tgtEl>
                                          <p:spTgt spid="58"/>
                                        </p:tgtEl>
                                        <p:attrNameLst>
                                          <p:attrName>ppt_y</p:attrName>
                                        </p:attrNameLst>
                                      </p:cBhvr>
                                      <p:tavLst>
                                        <p:tav tm="0">
                                          <p:val>
                                            <p:strVal val="1+#ppt_h/2"/>
                                          </p:val>
                                        </p:tav>
                                        <p:tav tm="100000">
                                          <p:val>
                                            <p:strVal val="#ppt_y"/>
                                          </p:val>
                                        </p:tav>
                                      </p:tavLst>
                                    </p:anim>
                                  </p:childTnLst>
                                </p:cTn>
                              </p:par>
                              <p:par>
                                <p:cTn id="41" presetID="3"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heel(1)">
                                      <p:cBhvr>
                                        <p:cTn id="48" dur="2000"/>
                                        <p:tgtEl>
                                          <p:spTgt spid="67"/>
                                        </p:tgtEl>
                                      </p:cBhvr>
                                    </p:animEffect>
                                  </p:childTnLst>
                                </p:cTn>
                              </p:par>
                              <p:par>
                                <p:cTn id="49" presetID="21" presetClass="entr" presetSubtype="1"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heel(1)">
                                      <p:cBhvr>
                                        <p:cTn id="51" dur="2000"/>
                                        <p:tgtEl>
                                          <p:spTgt spid="41"/>
                                        </p:tgtEl>
                                      </p:cBhvr>
                                    </p:animEffect>
                                  </p:childTnLst>
                                </p:cTn>
                              </p:par>
                              <p:par>
                                <p:cTn id="52" presetID="21" presetClass="entr" presetSubtype="1" fill="hold"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heel(1)">
                                      <p:cBhvr>
                                        <p:cTn id="54" dur="2000"/>
                                        <p:tgtEl>
                                          <p:spTgt spid="64"/>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linds(horizontal)">
                                      <p:cBhvr>
                                        <p:cTn id="57" dur="500"/>
                                        <p:tgtEl>
                                          <p:spTgt spid="7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heel(1)">
                                      <p:cBhvr>
                                        <p:cTn id="62" dur="20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heel(1)">
                                      <p:cBhvr>
                                        <p:cTn id="67" dur="20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heel(1)">
                                      <p:cBhvr>
                                        <p:cTn id="72" dur="20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blinds(horizontal)">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1" grpId="0" bldLvl="0" animBg="1"/>
      <p:bldP spid="21" grpId="1" animBg="1"/>
      <p:bldP spid="70" grpId="0" bldLvl="0" animBg="1"/>
      <p:bldP spid="70" grpId="1" animBg="1"/>
      <p:bldP spid="23" grpId="0"/>
      <p:bldP spid="2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简单句的基本句型</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60237" t="23401" r="7476" b="15000"/>
          <a:stretch>
            <a:fillRect/>
          </a:stretch>
        </p:blipFill>
        <p:spPr>
          <a:xfrm>
            <a:off x="10914380" y="-43815"/>
            <a:ext cx="1277620" cy="886460"/>
          </a:xfrm>
          <a:prstGeom prst="rect">
            <a:avLst/>
          </a:prstGeom>
        </p:spPr>
      </p:pic>
      <p:sp>
        <p:nvSpPr>
          <p:cNvPr id="9" name="Freeform 7"/>
          <p:cNvSpPr>
            <a:spLocks noEditPoints="1"/>
          </p:cNvSpPr>
          <p:nvPr/>
        </p:nvSpPr>
        <p:spPr bwMode="auto">
          <a:xfrm>
            <a:off x="3703320" y="1527810"/>
            <a:ext cx="1906905" cy="3946525"/>
          </a:xfrm>
          <a:custGeom>
            <a:avLst/>
            <a:gdLst>
              <a:gd name="T0" fmla="*/ 914 w 1007"/>
              <a:gd name="T1" fmla="*/ 170 h 2288"/>
              <a:gd name="T2" fmla="*/ 728 w 1007"/>
              <a:gd name="T3" fmla="*/ 122 h 2288"/>
              <a:gd name="T4" fmla="*/ 291 w 1007"/>
              <a:gd name="T5" fmla="*/ 122 h 2288"/>
              <a:gd name="T6" fmla="*/ 147 w 1007"/>
              <a:gd name="T7" fmla="*/ 0 h 2288"/>
              <a:gd name="T8" fmla="*/ 0 w 1007"/>
              <a:gd name="T9" fmla="*/ 146 h 2288"/>
              <a:gd name="T10" fmla="*/ 147 w 1007"/>
              <a:gd name="T11" fmla="*/ 293 h 2288"/>
              <a:gd name="T12" fmla="*/ 291 w 1007"/>
              <a:gd name="T13" fmla="*/ 171 h 2288"/>
              <a:gd name="T14" fmla="*/ 728 w 1007"/>
              <a:gd name="T15" fmla="*/ 171 h 2288"/>
              <a:gd name="T16" fmla="*/ 957 w 1007"/>
              <a:gd name="T17" fmla="*/ 351 h 2288"/>
              <a:gd name="T18" fmla="*/ 957 w 1007"/>
              <a:gd name="T19" fmla="*/ 2288 h 2288"/>
              <a:gd name="T20" fmla="*/ 1007 w 1007"/>
              <a:gd name="T21" fmla="*/ 2288 h 2288"/>
              <a:gd name="T22" fmla="*/ 1007 w 1007"/>
              <a:gd name="T23" fmla="*/ 351 h 2288"/>
              <a:gd name="T24" fmla="*/ 914 w 1007"/>
              <a:gd name="T25" fmla="*/ 170 h 2288"/>
              <a:gd name="T26" fmla="*/ 147 w 1007"/>
              <a:gd name="T27" fmla="*/ 233 h 2288"/>
              <a:gd name="T28" fmla="*/ 61 w 1007"/>
              <a:gd name="T29" fmla="*/ 146 h 2288"/>
              <a:gd name="T30" fmla="*/ 147 w 1007"/>
              <a:gd name="T31" fmla="*/ 60 h 2288"/>
              <a:gd name="T32" fmla="*/ 233 w 1007"/>
              <a:gd name="T33" fmla="*/ 146 h 2288"/>
              <a:gd name="T34" fmla="*/ 147 w 1007"/>
              <a:gd name="T35" fmla="*/ 233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7" h="2288">
                <a:moveTo>
                  <a:pt x="914" y="170"/>
                </a:moveTo>
                <a:cubicBezTo>
                  <a:pt x="854" y="130"/>
                  <a:pt x="780" y="122"/>
                  <a:pt x="728" y="122"/>
                </a:cubicBezTo>
                <a:cubicBezTo>
                  <a:pt x="291" y="122"/>
                  <a:pt x="291" y="122"/>
                  <a:pt x="291" y="122"/>
                </a:cubicBezTo>
                <a:cubicBezTo>
                  <a:pt x="279" y="53"/>
                  <a:pt x="219" y="0"/>
                  <a:pt x="147" y="0"/>
                </a:cubicBezTo>
                <a:cubicBezTo>
                  <a:pt x="66" y="0"/>
                  <a:pt x="0" y="66"/>
                  <a:pt x="0" y="146"/>
                </a:cubicBezTo>
                <a:cubicBezTo>
                  <a:pt x="0" y="227"/>
                  <a:pt x="66" y="293"/>
                  <a:pt x="147" y="293"/>
                </a:cubicBezTo>
                <a:cubicBezTo>
                  <a:pt x="219" y="293"/>
                  <a:pt x="279" y="240"/>
                  <a:pt x="291" y="171"/>
                </a:cubicBezTo>
                <a:cubicBezTo>
                  <a:pt x="728" y="171"/>
                  <a:pt x="728" y="171"/>
                  <a:pt x="728" y="171"/>
                </a:cubicBezTo>
                <a:cubicBezTo>
                  <a:pt x="797" y="171"/>
                  <a:pt x="957" y="189"/>
                  <a:pt x="957" y="351"/>
                </a:cubicBezTo>
                <a:cubicBezTo>
                  <a:pt x="957" y="2288"/>
                  <a:pt x="957" y="2288"/>
                  <a:pt x="957" y="2288"/>
                </a:cubicBezTo>
                <a:cubicBezTo>
                  <a:pt x="1007" y="2288"/>
                  <a:pt x="1007" y="2288"/>
                  <a:pt x="1007" y="2288"/>
                </a:cubicBezTo>
                <a:cubicBezTo>
                  <a:pt x="1007" y="351"/>
                  <a:pt x="1007" y="351"/>
                  <a:pt x="1007" y="351"/>
                </a:cubicBezTo>
                <a:cubicBezTo>
                  <a:pt x="1007" y="272"/>
                  <a:pt x="975" y="210"/>
                  <a:pt x="914" y="170"/>
                </a:cubicBezTo>
                <a:close/>
                <a:moveTo>
                  <a:pt x="147" y="233"/>
                </a:moveTo>
                <a:cubicBezTo>
                  <a:pt x="99" y="233"/>
                  <a:pt x="61" y="194"/>
                  <a:pt x="61" y="146"/>
                </a:cubicBezTo>
                <a:cubicBezTo>
                  <a:pt x="61" y="99"/>
                  <a:pt x="99" y="60"/>
                  <a:pt x="147" y="60"/>
                </a:cubicBezTo>
                <a:cubicBezTo>
                  <a:pt x="194" y="60"/>
                  <a:pt x="233" y="99"/>
                  <a:pt x="233" y="146"/>
                </a:cubicBezTo>
                <a:cubicBezTo>
                  <a:pt x="233" y="194"/>
                  <a:pt x="194" y="233"/>
                  <a:pt x="147" y="233"/>
                </a:cubicBezTo>
                <a:close/>
              </a:path>
            </a:pathLst>
          </a:custGeom>
          <a:gradFill>
            <a:gsLst>
              <a:gs pos="0">
                <a:srgbClr val="03435C"/>
              </a:gs>
              <a:gs pos="100000">
                <a:srgbClr val="037A9B"/>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endParaRPr lang="zh-CN" altLang="en-US">
              <a:solidFill>
                <a:prstClr val="white"/>
              </a:solidFill>
            </a:endParaRPr>
          </a:p>
        </p:txBody>
      </p:sp>
      <p:sp>
        <p:nvSpPr>
          <p:cNvPr id="10" name="Freeform 8"/>
          <p:cNvSpPr>
            <a:spLocks noEditPoints="1"/>
          </p:cNvSpPr>
          <p:nvPr/>
        </p:nvSpPr>
        <p:spPr bwMode="auto">
          <a:xfrm>
            <a:off x="3703321" y="2586390"/>
            <a:ext cx="1727200" cy="2876550"/>
          </a:xfrm>
          <a:custGeom>
            <a:avLst/>
            <a:gdLst>
              <a:gd name="T0" fmla="*/ 673 w 912"/>
              <a:gd name="T1" fmla="*/ 125 h 1520"/>
              <a:gd name="T2" fmla="*/ 292 w 912"/>
              <a:gd name="T3" fmla="*/ 125 h 1520"/>
              <a:gd name="T4" fmla="*/ 147 w 912"/>
              <a:gd name="T5" fmla="*/ 0 h 1520"/>
              <a:gd name="T6" fmla="*/ 0 w 912"/>
              <a:gd name="T7" fmla="*/ 146 h 1520"/>
              <a:gd name="T8" fmla="*/ 147 w 912"/>
              <a:gd name="T9" fmla="*/ 292 h 1520"/>
              <a:gd name="T10" fmla="*/ 290 w 912"/>
              <a:gd name="T11" fmla="*/ 174 h 1520"/>
              <a:gd name="T12" fmla="*/ 673 w 912"/>
              <a:gd name="T13" fmla="*/ 174 h 1520"/>
              <a:gd name="T14" fmla="*/ 862 w 912"/>
              <a:gd name="T15" fmla="*/ 317 h 1520"/>
              <a:gd name="T16" fmla="*/ 862 w 912"/>
              <a:gd name="T17" fmla="*/ 1520 h 1520"/>
              <a:gd name="T18" fmla="*/ 912 w 912"/>
              <a:gd name="T19" fmla="*/ 1520 h 1520"/>
              <a:gd name="T20" fmla="*/ 912 w 912"/>
              <a:gd name="T21" fmla="*/ 317 h 1520"/>
              <a:gd name="T22" fmla="*/ 673 w 912"/>
              <a:gd name="T23" fmla="*/ 125 h 1520"/>
              <a:gd name="T24" fmla="*/ 147 w 912"/>
              <a:gd name="T25" fmla="*/ 232 h 1520"/>
              <a:gd name="T26" fmla="*/ 61 w 912"/>
              <a:gd name="T27" fmla="*/ 146 h 1520"/>
              <a:gd name="T28" fmla="*/ 147 w 912"/>
              <a:gd name="T29" fmla="*/ 60 h 1520"/>
              <a:gd name="T30" fmla="*/ 233 w 912"/>
              <a:gd name="T31" fmla="*/ 146 h 1520"/>
              <a:gd name="T32" fmla="*/ 147 w 912"/>
              <a:gd name="T33" fmla="*/ 232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2" h="1520">
                <a:moveTo>
                  <a:pt x="673" y="125"/>
                </a:moveTo>
                <a:cubicBezTo>
                  <a:pt x="292" y="125"/>
                  <a:pt x="292" y="125"/>
                  <a:pt x="292" y="125"/>
                </a:cubicBezTo>
                <a:cubicBezTo>
                  <a:pt x="281" y="54"/>
                  <a:pt x="220" y="0"/>
                  <a:pt x="147" y="0"/>
                </a:cubicBezTo>
                <a:cubicBezTo>
                  <a:pt x="66" y="0"/>
                  <a:pt x="0" y="65"/>
                  <a:pt x="0" y="146"/>
                </a:cubicBezTo>
                <a:cubicBezTo>
                  <a:pt x="0" y="227"/>
                  <a:pt x="66" y="292"/>
                  <a:pt x="147" y="292"/>
                </a:cubicBezTo>
                <a:cubicBezTo>
                  <a:pt x="218" y="292"/>
                  <a:pt x="277" y="241"/>
                  <a:pt x="290" y="174"/>
                </a:cubicBezTo>
                <a:cubicBezTo>
                  <a:pt x="673" y="174"/>
                  <a:pt x="673" y="174"/>
                  <a:pt x="673" y="174"/>
                </a:cubicBezTo>
                <a:cubicBezTo>
                  <a:pt x="844" y="174"/>
                  <a:pt x="862" y="274"/>
                  <a:pt x="862" y="317"/>
                </a:cubicBezTo>
                <a:cubicBezTo>
                  <a:pt x="862" y="1520"/>
                  <a:pt x="862" y="1520"/>
                  <a:pt x="862" y="1520"/>
                </a:cubicBezTo>
                <a:cubicBezTo>
                  <a:pt x="912" y="1520"/>
                  <a:pt x="912" y="1520"/>
                  <a:pt x="912" y="1520"/>
                </a:cubicBezTo>
                <a:cubicBezTo>
                  <a:pt x="912" y="317"/>
                  <a:pt x="912" y="317"/>
                  <a:pt x="912" y="317"/>
                </a:cubicBezTo>
                <a:cubicBezTo>
                  <a:pt x="912" y="199"/>
                  <a:pt x="820" y="125"/>
                  <a:pt x="673" y="125"/>
                </a:cubicBezTo>
                <a:close/>
                <a:moveTo>
                  <a:pt x="147" y="232"/>
                </a:moveTo>
                <a:cubicBezTo>
                  <a:pt x="99" y="232"/>
                  <a:pt x="61" y="194"/>
                  <a:pt x="61" y="146"/>
                </a:cubicBezTo>
                <a:cubicBezTo>
                  <a:pt x="61" y="99"/>
                  <a:pt x="99" y="60"/>
                  <a:pt x="147" y="60"/>
                </a:cubicBezTo>
                <a:cubicBezTo>
                  <a:pt x="194" y="60"/>
                  <a:pt x="233" y="99"/>
                  <a:pt x="233" y="146"/>
                </a:cubicBezTo>
                <a:cubicBezTo>
                  <a:pt x="233" y="194"/>
                  <a:pt x="194" y="232"/>
                  <a:pt x="147" y="232"/>
                </a:cubicBezTo>
                <a:close/>
              </a:path>
            </a:pathLst>
          </a:custGeom>
          <a:solidFill>
            <a:srgbClr val="9BBB59">
              <a:lumMod val="50000"/>
            </a:srgbClr>
          </a:soli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endParaRPr lang="zh-CN" altLang="en-US">
              <a:solidFill>
                <a:prstClr val="white"/>
              </a:solidFill>
            </a:endParaRPr>
          </a:p>
        </p:txBody>
      </p:sp>
      <p:sp>
        <p:nvSpPr>
          <p:cNvPr id="11" name="Freeform 9"/>
          <p:cNvSpPr>
            <a:spLocks noEditPoints="1"/>
          </p:cNvSpPr>
          <p:nvPr/>
        </p:nvSpPr>
        <p:spPr bwMode="auto">
          <a:xfrm>
            <a:off x="3703321" y="4004027"/>
            <a:ext cx="1557338" cy="1463675"/>
          </a:xfrm>
          <a:custGeom>
            <a:avLst/>
            <a:gdLst>
              <a:gd name="T0" fmla="*/ 778 w 823"/>
              <a:gd name="T1" fmla="*/ 203 h 774"/>
              <a:gd name="T2" fmla="*/ 581 w 823"/>
              <a:gd name="T3" fmla="*/ 131 h 774"/>
              <a:gd name="T4" fmla="*/ 292 w 823"/>
              <a:gd name="T5" fmla="*/ 131 h 774"/>
              <a:gd name="T6" fmla="*/ 147 w 823"/>
              <a:gd name="T7" fmla="*/ 0 h 774"/>
              <a:gd name="T8" fmla="*/ 0 w 823"/>
              <a:gd name="T9" fmla="*/ 147 h 774"/>
              <a:gd name="T10" fmla="*/ 147 w 823"/>
              <a:gd name="T11" fmla="*/ 293 h 774"/>
              <a:gd name="T12" fmla="*/ 289 w 823"/>
              <a:gd name="T13" fmla="*/ 180 h 774"/>
              <a:gd name="T14" fmla="*/ 581 w 823"/>
              <a:gd name="T15" fmla="*/ 180 h 774"/>
              <a:gd name="T16" fmla="*/ 774 w 823"/>
              <a:gd name="T17" fmla="*/ 330 h 774"/>
              <a:gd name="T18" fmla="*/ 774 w 823"/>
              <a:gd name="T19" fmla="*/ 774 h 774"/>
              <a:gd name="T20" fmla="*/ 823 w 823"/>
              <a:gd name="T21" fmla="*/ 774 h 774"/>
              <a:gd name="T22" fmla="*/ 823 w 823"/>
              <a:gd name="T23" fmla="*/ 330 h 774"/>
              <a:gd name="T24" fmla="*/ 778 w 823"/>
              <a:gd name="T25" fmla="*/ 203 h 774"/>
              <a:gd name="T26" fmla="*/ 147 w 823"/>
              <a:gd name="T27" fmla="*/ 233 h 774"/>
              <a:gd name="T28" fmla="*/ 61 w 823"/>
              <a:gd name="T29" fmla="*/ 147 h 774"/>
              <a:gd name="T30" fmla="*/ 147 w 823"/>
              <a:gd name="T31" fmla="*/ 60 h 774"/>
              <a:gd name="T32" fmla="*/ 233 w 823"/>
              <a:gd name="T33" fmla="*/ 147 h 774"/>
              <a:gd name="T34" fmla="*/ 147 w 823"/>
              <a:gd name="T35" fmla="*/ 233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3" h="774">
                <a:moveTo>
                  <a:pt x="778" y="203"/>
                </a:moveTo>
                <a:cubicBezTo>
                  <a:pt x="737" y="155"/>
                  <a:pt x="671" y="131"/>
                  <a:pt x="581" y="131"/>
                </a:cubicBezTo>
                <a:cubicBezTo>
                  <a:pt x="292" y="131"/>
                  <a:pt x="292" y="131"/>
                  <a:pt x="292" y="131"/>
                </a:cubicBezTo>
                <a:cubicBezTo>
                  <a:pt x="285" y="58"/>
                  <a:pt x="222" y="0"/>
                  <a:pt x="147" y="0"/>
                </a:cubicBezTo>
                <a:cubicBezTo>
                  <a:pt x="66" y="0"/>
                  <a:pt x="0" y="66"/>
                  <a:pt x="0" y="147"/>
                </a:cubicBezTo>
                <a:cubicBezTo>
                  <a:pt x="0" y="227"/>
                  <a:pt x="66" y="293"/>
                  <a:pt x="147" y="293"/>
                </a:cubicBezTo>
                <a:cubicBezTo>
                  <a:pt x="216" y="293"/>
                  <a:pt x="274" y="245"/>
                  <a:pt x="289" y="180"/>
                </a:cubicBezTo>
                <a:cubicBezTo>
                  <a:pt x="581" y="180"/>
                  <a:pt x="581" y="180"/>
                  <a:pt x="581" y="180"/>
                </a:cubicBezTo>
                <a:cubicBezTo>
                  <a:pt x="653" y="180"/>
                  <a:pt x="774" y="200"/>
                  <a:pt x="774" y="330"/>
                </a:cubicBezTo>
                <a:cubicBezTo>
                  <a:pt x="774" y="774"/>
                  <a:pt x="774" y="774"/>
                  <a:pt x="774" y="774"/>
                </a:cubicBezTo>
                <a:cubicBezTo>
                  <a:pt x="823" y="774"/>
                  <a:pt x="823" y="774"/>
                  <a:pt x="823" y="774"/>
                </a:cubicBezTo>
                <a:cubicBezTo>
                  <a:pt x="823" y="330"/>
                  <a:pt x="823" y="330"/>
                  <a:pt x="823" y="330"/>
                </a:cubicBezTo>
                <a:cubicBezTo>
                  <a:pt x="823" y="295"/>
                  <a:pt x="815" y="245"/>
                  <a:pt x="778" y="203"/>
                </a:cubicBezTo>
                <a:close/>
                <a:moveTo>
                  <a:pt x="147" y="233"/>
                </a:moveTo>
                <a:cubicBezTo>
                  <a:pt x="99" y="233"/>
                  <a:pt x="61" y="194"/>
                  <a:pt x="61" y="147"/>
                </a:cubicBezTo>
                <a:cubicBezTo>
                  <a:pt x="61" y="99"/>
                  <a:pt x="99" y="60"/>
                  <a:pt x="147" y="60"/>
                </a:cubicBezTo>
                <a:cubicBezTo>
                  <a:pt x="194" y="60"/>
                  <a:pt x="233" y="99"/>
                  <a:pt x="233" y="147"/>
                </a:cubicBezTo>
                <a:cubicBezTo>
                  <a:pt x="233" y="194"/>
                  <a:pt x="194" y="233"/>
                  <a:pt x="147" y="233"/>
                </a:cubicBezTo>
                <a:close/>
              </a:path>
            </a:pathLst>
          </a:custGeom>
          <a:solidFill>
            <a:srgbClr val="FF0000"/>
          </a:soli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endParaRPr lang="zh-CN" altLang="en-US">
              <a:solidFill>
                <a:prstClr val="white"/>
              </a:solidFill>
            </a:endParaRPr>
          </a:p>
        </p:txBody>
      </p:sp>
      <p:sp>
        <p:nvSpPr>
          <p:cNvPr id="12" name="Freeform 10"/>
          <p:cNvSpPr>
            <a:spLocks noEditPoints="1"/>
          </p:cNvSpPr>
          <p:nvPr/>
        </p:nvSpPr>
        <p:spPr bwMode="auto">
          <a:xfrm>
            <a:off x="5681346" y="1886302"/>
            <a:ext cx="1743075" cy="3576638"/>
          </a:xfrm>
          <a:custGeom>
            <a:avLst/>
            <a:gdLst>
              <a:gd name="T0" fmla="*/ 775 w 921"/>
              <a:gd name="T1" fmla="*/ 0 h 1890"/>
              <a:gd name="T2" fmla="*/ 632 w 921"/>
              <a:gd name="T3" fmla="*/ 115 h 1890"/>
              <a:gd name="T4" fmla="*/ 252 w 921"/>
              <a:gd name="T5" fmla="*/ 115 h 1890"/>
              <a:gd name="T6" fmla="*/ 7 w 921"/>
              <a:gd name="T7" fmla="*/ 294 h 1890"/>
              <a:gd name="T8" fmla="*/ 7 w 921"/>
              <a:gd name="T9" fmla="*/ 1890 h 1890"/>
              <a:gd name="T10" fmla="*/ 56 w 921"/>
              <a:gd name="T11" fmla="*/ 1890 h 1890"/>
              <a:gd name="T12" fmla="*/ 56 w 921"/>
              <a:gd name="T13" fmla="*/ 298 h 1890"/>
              <a:gd name="T14" fmla="*/ 252 w 921"/>
              <a:gd name="T15" fmla="*/ 165 h 1890"/>
              <a:gd name="T16" fmla="*/ 630 w 921"/>
              <a:gd name="T17" fmla="*/ 165 h 1890"/>
              <a:gd name="T18" fmla="*/ 775 w 921"/>
              <a:gd name="T19" fmla="*/ 292 h 1890"/>
              <a:gd name="T20" fmla="*/ 921 w 921"/>
              <a:gd name="T21" fmla="*/ 146 h 1890"/>
              <a:gd name="T22" fmla="*/ 775 w 921"/>
              <a:gd name="T23" fmla="*/ 0 h 1890"/>
              <a:gd name="T24" fmla="*/ 775 w 921"/>
              <a:gd name="T25" fmla="*/ 232 h 1890"/>
              <a:gd name="T26" fmla="*/ 689 w 921"/>
              <a:gd name="T27" fmla="*/ 146 h 1890"/>
              <a:gd name="T28" fmla="*/ 775 w 921"/>
              <a:gd name="T29" fmla="*/ 60 h 1890"/>
              <a:gd name="T30" fmla="*/ 861 w 921"/>
              <a:gd name="T31" fmla="*/ 146 h 1890"/>
              <a:gd name="T32" fmla="*/ 775 w 921"/>
              <a:gd name="T33" fmla="*/ 23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1" h="1890">
                <a:moveTo>
                  <a:pt x="775" y="0"/>
                </a:moveTo>
                <a:cubicBezTo>
                  <a:pt x="705" y="0"/>
                  <a:pt x="646" y="49"/>
                  <a:pt x="632" y="115"/>
                </a:cubicBezTo>
                <a:cubicBezTo>
                  <a:pt x="252" y="115"/>
                  <a:pt x="252" y="115"/>
                  <a:pt x="252" y="115"/>
                </a:cubicBezTo>
                <a:cubicBezTo>
                  <a:pt x="87" y="115"/>
                  <a:pt x="16" y="167"/>
                  <a:pt x="7" y="294"/>
                </a:cubicBezTo>
                <a:cubicBezTo>
                  <a:pt x="0" y="394"/>
                  <a:pt x="7" y="1829"/>
                  <a:pt x="7" y="1890"/>
                </a:cubicBezTo>
                <a:cubicBezTo>
                  <a:pt x="56" y="1890"/>
                  <a:pt x="56" y="1890"/>
                  <a:pt x="56" y="1890"/>
                </a:cubicBezTo>
                <a:cubicBezTo>
                  <a:pt x="56" y="1875"/>
                  <a:pt x="50" y="395"/>
                  <a:pt x="56" y="298"/>
                </a:cubicBezTo>
                <a:cubicBezTo>
                  <a:pt x="61" y="227"/>
                  <a:pt x="80" y="165"/>
                  <a:pt x="252" y="165"/>
                </a:cubicBezTo>
                <a:cubicBezTo>
                  <a:pt x="630" y="165"/>
                  <a:pt x="630" y="165"/>
                  <a:pt x="630" y="165"/>
                </a:cubicBezTo>
                <a:cubicBezTo>
                  <a:pt x="639" y="236"/>
                  <a:pt x="701" y="292"/>
                  <a:pt x="775" y="292"/>
                </a:cubicBezTo>
                <a:cubicBezTo>
                  <a:pt x="856" y="292"/>
                  <a:pt x="921" y="227"/>
                  <a:pt x="921" y="146"/>
                </a:cubicBezTo>
                <a:cubicBezTo>
                  <a:pt x="921" y="65"/>
                  <a:pt x="856" y="0"/>
                  <a:pt x="775" y="0"/>
                </a:cubicBezTo>
                <a:close/>
                <a:moveTo>
                  <a:pt x="775" y="232"/>
                </a:moveTo>
                <a:cubicBezTo>
                  <a:pt x="728" y="232"/>
                  <a:pt x="689" y="194"/>
                  <a:pt x="689" y="146"/>
                </a:cubicBezTo>
                <a:cubicBezTo>
                  <a:pt x="689" y="99"/>
                  <a:pt x="728" y="60"/>
                  <a:pt x="775" y="60"/>
                </a:cubicBezTo>
                <a:cubicBezTo>
                  <a:pt x="823" y="60"/>
                  <a:pt x="861" y="99"/>
                  <a:pt x="861" y="146"/>
                </a:cubicBezTo>
                <a:cubicBezTo>
                  <a:pt x="861" y="194"/>
                  <a:pt x="823" y="232"/>
                  <a:pt x="775" y="232"/>
                </a:cubicBezTo>
                <a:close/>
              </a:path>
            </a:pathLst>
          </a:custGeom>
          <a:gradFill>
            <a:gsLst>
              <a:gs pos="0">
                <a:srgbClr val="C72319"/>
              </a:gs>
              <a:gs pos="100000">
                <a:srgbClr val="F34347"/>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endParaRPr lang="zh-CN" altLang="en-US">
              <a:solidFill>
                <a:prstClr val="white"/>
              </a:solidFill>
            </a:endParaRPr>
          </a:p>
        </p:txBody>
      </p:sp>
      <p:sp>
        <p:nvSpPr>
          <p:cNvPr id="13" name="Freeform 11"/>
          <p:cNvSpPr>
            <a:spLocks noEditPoints="1"/>
          </p:cNvSpPr>
          <p:nvPr/>
        </p:nvSpPr>
        <p:spPr bwMode="auto">
          <a:xfrm>
            <a:off x="5857558" y="3308702"/>
            <a:ext cx="1555750" cy="2147888"/>
          </a:xfrm>
          <a:custGeom>
            <a:avLst/>
            <a:gdLst>
              <a:gd name="T0" fmla="*/ 676 w 822"/>
              <a:gd name="T1" fmla="*/ 0 h 1135"/>
              <a:gd name="T2" fmla="*/ 532 w 822"/>
              <a:gd name="T3" fmla="*/ 122 h 1135"/>
              <a:gd name="T4" fmla="*/ 202 w 822"/>
              <a:gd name="T5" fmla="*/ 119 h 1135"/>
              <a:gd name="T6" fmla="*/ 0 w 822"/>
              <a:gd name="T7" fmla="*/ 333 h 1135"/>
              <a:gd name="T8" fmla="*/ 0 w 822"/>
              <a:gd name="T9" fmla="*/ 1135 h 1135"/>
              <a:gd name="T10" fmla="*/ 49 w 822"/>
              <a:gd name="T11" fmla="*/ 1135 h 1135"/>
              <a:gd name="T12" fmla="*/ 49 w 822"/>
              <a:gd name="T13" fmla="*/ 333 h 1135"/>
              <a:gd name="T14" fmla="*/ 202 w 822"/>
              <a:gd name="T15" fmla="*/ 168 h 1135"/>
              <a:gd name="T16" fmla="*/ 532 w 822"/>
              <a:gd name="T17" fmla="*/ 171 h 1135"/>
              <a:gd name="T18" fmla="*/ 676 w 822"/>
              <a:gd name="T19" fmla="*/ 293 h 1135"/>
              <a:gd name="T20" fmla="*/ 822 w 822"/>
              <a:gd name="T21" fmla="*/ 147 h 1135"/>
              <a:gd name="T22" fmla="*/ 676 w 822"/>
              <a:gd name="T23" fmla="*/ 0 h 1135"/>
              <a:gd name="T24" fmla="*/ 676 w 822"/>
              <a:gd name="T25" fmla="*/ 233 h 1135"/>
              <a:gd name="T26" fmla="*/ 590 w 822"/>
              <a:gd name="T27" fmla="*/ 147 h 1135"/>
              <a:gd name="T28" fmla="*/ 676 w 822"/>
              <a:gd name="T29" fmla="*/ 60 h 1135"/>
              <a:gd name="T30" fmla="*/ 762 w 822"/>
              <a:gd name="T31" fmla="*/ 147 h 1135"/>
              <a:gd name="T32" fmla="*/ 676 w 822"/>
              <a:gd name="T33" fmla="*/ 2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2" h="1135">
                <a:moveTo>
                  <a:pt x="676" y="0"/>
                </a:moveTo>
                <a:cubicBezTo>
                  <a:pt x="604" y="0"/>
                  <a:pt x="544" y="53"/>
                  <a:pt x="532" y="122"/>
                </a:cubicBezTo>
                <a:cubicBezTo>
                  <a:pt x="462" y="121"/>
                  <a:pt x="282" y="119"/>
                  <a:pt x="202" y="119"/>
                </a:cubicBezTo>
                <a:cubicBezTo>
                  <a:pt x="90" y="119"/>
                  <a:pt x="0" y="236"/>
                  <a:pt x="0" y="333"/>
                </a:cubicBezTo>
                <a:cubicBezTo>
                  <a:pt x="0" y="1135"/>
                  <a:pt x="0" y="1135"/>
                  <a:pt x="0" y="1135"/>
                </a:cubicBezTo>
                <a:cubicBezTo>
                  <a:pt x="49" y="1135"/>
                  <a:pt x="49" y="1135"/>
                  <a:pt x="49" y="1135"/>
                </a:cubicBezTo>
                <a:cubicBezTo>
                  <a:pt x="49" y="333"/>
                  <a:pt x="49" y="333"/>
                  <a:pt x="49" y="333"/>
                </a:cubicBezTo>
                <a:cubicBezTo>
                  <a:pt x="49" y="268"/>
                  <a:pt x="115" y="168"/>
                  <a:pt x="202" y="168"/>
                </a:cubicBezTo>
                <a:cubicBezTo>
                  <a:pt x="282" y="168"/>
                  <a:pt x="462" y="170"/>
                  <a:pt x="532" y="171"/>
                </a:cubicBezTo>
                <a:cubicBezTo>
                  <a:pt x="543" y="240"/>
                  <a:pt x="604" y="293"/>
                  <a:pt x="676" y="293"/>
                </a:cubicBezTo>
                <a:cubicBezTo>
                  <a:pt x="757" y="293"/>
                  <a:pt x="822" y="227"/>
                  <a:pt x="822" y="147"/>
                </a:cubicBezTo>
                <a:cubicBezTo>
                  <a:pt x="822" y="66"/>
                  <a:pt x="757" y="0"/>
                  <a:pt x="676" y="0"/>
                </a:cubicBezTo>
                <a:close/>
                <a:moveTo>
                  <a:pt x="676" y="233"/>
                </a:moveTo>
                <a:cubicBezTo>
                  <a:pt x="628" y="233"/>
                  <a:pt x="590" y="194"/>
                  <a:pt x="590" y="147"/>
                </a:cubicBezTo>
                <a:cubicBezTo>
                  <a:pt x="590" y="99"/>
                  <a:pt x="628" y="60"/>
                  <a:pt x="676" y="60"/>
                </a:cubicBezTo>
                <a:cubicBezTo>
                  <a:pt x="723" y="60"/>
                  <a:pt x="762" y="99"/>
                  <a:pt x="762" y="147"/>
                </a:cubicBezTo>
                <a:cubicBezTo>
                  <a:pt x="762" y="194"/>
                  <a:pt x="723" y="233"/>
                  <a:pt x="676" y="233"/>
                </a:cubicBezTo>
                <a:close/>
              </a:path>
            </a:pathLst>
          </a:custGeom>
          <a:solidFill>
            <a:srgbClr val="002060"/>
          </a:soli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endParaRPr lang="zh-CN" altLang="en-US">
              <a:solidFill>
                <a:prstClr val="white"/>
              </a:solidFill>
            </a:endParaRPr>
          </a:p>
        </p:txBody>
      </p:sp>
      <p:sp>
        <p:nvSpPr>
          <p:cNvPr id="14" name="矩形 13"/>
          <p:cNvSpPr/>
          <p:nvPr/>
        </p:nvSpPr>
        <p:spPr>
          <a:xfrm>
            <a:off x="1876425" y="1161415"/>
            <a:ext cx="2228850" cy="460375"/>
          </a:xfrm>
          <a:prstGeom prst="rect">
            <a:avLst/>
          </a:prstGeom>
        </p:spPr>
        <p:txBody>
          <a:bodyPr wrap="square">
            <a:spAutoFit/>
          </a:bodyPr>
          <a:p>
            <a:pPr algn="l"/>
            <a:r>
              <a:rPr lang="zh-CN" altLang="en-US" sz="2400" b="1" dirty="0" smtClean="0">
                <a:solidFill>
                  <a:srgbClr val="037A9B"/>
                </a:solidFill>
                <a:latin typeface="微软雅黑" panose="020B0503020204020204" pitchFamily="34" charset="-122"/>
                <a:ea typeface="微软雅黑" panose="020B0503020204020204" pitchFamily="34" charset="-122"/>
              </a:rPr>
              <a:t>＋谓（Ｓ</a:t>
            </a:r>
            <a:r>
              <a:rPr lang="en-US" altLang="zh-CN" sz="2400" b="1" dirty="0" smtClean="0">
                <a:solidFill>
                  <a:srgbClr val="037A9B"/>
                </a:solidFill>
                <a:latin typeface="微软雅黑" panose="020B0503020204020204" pitchFamily="34" charset="-122"/>
                <a:ea typeface="微软雅黑" panose="020B0503020204020204" pitchFamily="34" charset="-122"/>
              </a:rPr>
              <a:t>+</a:t>
            </a:r>
            <a:r>
              <a:rPr lang="zh-CN" altLang="en-US" sz="2400" b="1" dirty="0" smtClean="0">
                <a:solidFill>
                  <a:srgbClr val="037A9B"/>
                </a:solidFill>
                <a:latin typeface="微软雅黑" panose="020B0503020204020204" pitchFamily="34" charset="-122"/>
                <a:ea typeface="微软雅黑" panose="020B0503020204020204" pitchFamily="34" charset="-122"/>
              </a:rPr>
              <a:t>Ｖ</a:t>
            </a:r>
            <a:r>
              <a:rPr lang="en-US" altLang="zh-CN" sz="2400" b="1" dirty="0" smtClean="0">
                <a:solidFill>
                  <a:srgbClr val="037A9B"/>
                </a:solidFill>
                <a:latin typeface="微软雅黑" panose="020B0503020204020204" pitchFamily="34" charset="-122"/>
                <a:ea typeface="微软雅黑" panose="020B0503020204020204" pitchFamily="34" charset="-122"/>
              </a:rPr>
              <a:t>i</a:t>
            </a:r>
            <a:r>
              <a:rPr lang="zh-CN" altLang="en-US" sz="2400" b="1" dirty="0" smtClean="0">
                <a:solidFill>
                  <a:srgbClr val="037A9B"/>
                </a:solidFill>
                <a:latin typeface="微软雅黑" panose="020B0503020204020204" pitchFamily="34" charset="-122"/>
                <a:ea typeface="微软雅黑" panose="020B0503020204020204" pitchFamily="34" charset="-122"/>
              </a:rPr>
              <a:t>）</a:t>
            </a:r>
            <a:endParaRPr lang="zh-CN" altLang="en-US" sz="2400" b="1" dirty="0" smtClean="0">
              <a:solidFill>
                <a:srgbClr val="037A9B"/>
              </a:solidFill>
              <a:latin typeface="微软雅黑" panose="020B0503020204020204" pitchFamily="34" charset="-122"/>
              <a:ea typeface="微软雅黑" panose="020B0503020204020204" pitchFamily="34" charset="-122"/>
            </a:endParaRPr>
          </a:p>
        </p:txBody>
      </p:sp>
      <p:sp>
        <p:nvSpPr>
          <p:cNvPr id="4" name="矩形 3"/>
          <p:cNvSpPr/>
          <p:nvPr/>
        </p:nvSpPr>
        <p:spPr>
          <a:xfrm>
            <a:off x="4185285" y="743585"/>
            <a:ext cx="7701280" cy="1096645"/>
          </a:xfrm>
          <a:prstGeom prst="rect">
            <a:avLst/>
          </a:prstGeom>
        </p:spPr>
        <p:txBody>
          <a:bodyPr wrap="square" anchor="ctr">
            <a:spAutoFit/>
          </a:bodyPr>
          <a:p>
            <a:pPr marL="285750" indent="-285750" fontAlgn="auto">
              <a:lnSpc>
                <a:spcPts val="1960"/>
              </a:lnSpc>
              <a:buFont typeface="Arial" panose="020B0604020202020204" pitchFamily="34" charset="0"/>
              <a:buChar char="•"/>
            </a:pPr>
            <a:r>
              <a:rPr lang="en-US" altLang="zh-CN" b="1" dirty="0" smtClean="0">
                <a:solidFill>
                  <a:srgbClr val="4BACC6">
                    <a:lumMod val="75000"/>
                  </a:srgbClr>
                </a:solidFill>
                <a:latin typeface="微软雅黑" panose="020B0503020204020204" pitchFamily="34" charset="-122"/>
                <a:ea typeface="微软雅黑" panose="020B0503020204020204" pitchFamily="34" charset="-122"/>
                <a:cs typeface="Segoe UI" panose="020B0502040204020203" pitchFamily="34" charset="0"/>
              </a:rPr>
              <a:t>     </a:t>
            </a:r>
            <a:r>
              <a:rPr lang="zh-CN" altLang="en-US" b="1" dirty="0" smtClean="0">
                <a:solidFill>
                  <a:srgbClr val="4BACC6">
                    <a:lumMod val="75000"/>
                  </a:srgbClr>
                </a:solidFill>
                <a:latin typeface="微软雅黑" panose="020B0503020204020204" pitchFamily="34" charset="-122"/>
                <a:ea typeface="微软雅黑" panose="020B0503020204020204" pitchFamily="34" charset="-122"/>
                <a:cs typeface="Segoe UI" panose="020B0502040204020203" pitchFamily="34" charset="0"/>
              </a:rPr>
              <a:t>无被动</a:t>
            </a:r>
            <a:r>
              <a:rPr lang="en-US" altLang="zh-CN" b="1" dirty="0" smtClean="0">
                <a:solidFill>
                  <a:srgbClr val="4BACC6">
                    <a:lumMod val="75000"/>
                  </a:srgbClr>
                </a:solidFill>
                <a:latin typeface="微软雅黑" panose="020B0503020204020204" pitchFamily="34" charset="-122"/>
                <a:ea typeface="微软雅黑" panose="020B0503020204020204" pitchFamily="34" charset="-122"/>
                <a:cs typeface="Segoe UI" panose="020B0502040204020203" pitchFamily="34" charset="0"/>
              </a:rPr>
              <a:t>, </a:t>
            </a:r>
            <a:r>
              <a:rPr lang="zh-CN" altLang="en-US" b="1" dirty="0" smtClean="0">
                <a:solidFill>
                  <a:srgbClr val="4BACC6">
                    <a:lumMod val="75000"/>
                  </a:srgbClr>
                </a:solidFill>
                <a:latin typeface="微软雅黑" panose="020B0503020204020204" pitchFamily="34" charset="-122"/>
                <a:ea typeface="微软雅黑" panose="020B0503020204020204" pitchFamily="34" charset="-122"/>
                <a:cs typeface="Segoe UI" panose="020B0502040204020203" pitchFamily="34" charset="0"/>
              </a:rPr>
              <a:t>常见不及物动词或词组：appear, arrive, come, go, (dis)agree, work, live, wait, exist, laugh, run, happen, rise, break out, take place, come about, come out, come true, come up, belong to, date back, consist of, turn out, run out  </a:t>
            </a:r>
            <a:endParaRPr lang="zh-CN" altLang="en-US" b="1" dirty="0" smtClean="0">
              <a:solidFill>
                <a:srgbClr val="4BACC6">
                  <a:lumMod val="75000"/>
                </a:srgb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16" name="矩形 15"/>
          <p:cNvSpPr/>
          <p:nvPr/>
        </p:nvSpPr>
        <p:spPr>
          <a:xfrm>
            <a:off x="332477" y="2423775"/>
            <a:ext cx="3370580" cy="460375"/>
          </a:xfrm>
          <a:prstGeom prst="rect">
            <a:avLst/>
          </a:prstGeom>
        </p:spPr>
        <p:txBody>
          <a:bodyPr wrap="none">
            <a:spAutoFit/>
          </a:bodyPr>
          <a:p>
            <a:pPr algn="l"/>
            <a:r>
              <a:rPr lang="zh-CN" altLang="en-US" sz="2400" b="1" dirty="0" smtClean="0">
                <a:solidFill>
                  <a:srgbClr val="48701E"/>
                </a:solidFill>
                <a:latin typeface="微软雅黑" panose="020B0503020204020204" pitchFamily="34" charset="-122"/>
                <a:ea typeface="微软雅黑" panose="020B0503020204020204" pitchFamily="34" charset="-122"/>
              </a:rPr>
              <a:t>＋系＋表（Ｓ</a:t>
            </a:r>
            <a:r>
              <a:rPr lang="en-US" altLang="zh-CN" sz="2400" b="1" dirty="0" smtClean="0">
                <a:solidFill>
                  <a:srgbClr val="48701E"/>
                </a:solidFill>
                <a:latin typeface="微软雅黑" panose="020B0503020204020204" pitchFamily="34" charset="-122"/>
                <a:ea typeface="微软雅黑" panose="020B0503020204020204" pitchFamily="34" charset="-122"/>
              </a:rPr>
              <a:t>+L</a:t>
            </a:r>
            <a:r>
              <a:rPr lang="zh-CN" altLang="en-US" sz="2400" b="1" dirty="0" smtClean="0">
                <a:solidFill>
                  <a:srgbClr val="48701E"/>
                </a:solidFill>
                <a:latin typeface="微软雅黑" panose="020B0503020204020204" pitchFamily="34" charset="-122"/>
                <a:ea typeface="微软雅黑" panose="020B0503020204020204" pitchFamily="34" charset="-122"/>
              </a:rPr>
              <a:t>Ｖ</a:t>
            </a:r>
            <a:r>
              <a:rPr lang="en-US" altLang="zh-CN" sz="2400" b="1" dirty="0" smtClean="0">
                <a:solidFill>
                  <a:srgbClr val="48701E"/>
                </a:solidFill>
                <a:latin typeface="微软雅黑" panose="020B0503020204020204" pitchFamily="34" charset="-122"/>
                <a:ea typeface="微软雅黑" panose="020B0503020204020204" pitchFamily="34" charset="-122"/>
              </a:rPr>
              <a:t>+</a:t>
            </a:r>
            <a:r>
              <a:rPr lang="zh-CN" altLang="en-US" sz="2400" b="1" dirty="0" smtClean="0">
                <a:solidFill>
                  <a:srgbClr val="48701E"/>
                </a:solidFill>
                <a:latin typeface="微软雅黑" panose="020B0503020204020204" pitchFamily="34" charset="-122"/>
                <a:ea typeface="微软雅黑" panose="020B0503020204020204" pitchFamily="34" charset="-122"/>
              </a:rPr>
              <a:t>Ｐ</a:t>
            </a:r>
            <a:r>
              <a:rPr lang="en-US" altLang="zh-CN" sz="2400" b="1" dirty="0" smtClean="0">
                <a:solidFill>
                  <a:srgbClr val="48701E"/>
                </a:solidFill>
                <a:latin typeface="微软雅黑" panose="020B0503020204020204" pitchFamily="34" charset="-122"/>
                <a:ea typeface="微软雅黑" panose="020B0503020204020204" pitchFamily="34" charset="-122"/>
              </a:rPr>
              <a:t>)</a:t>
            </a:r>
            <a:endParaRPr lang="en-US" altLang="zh-CN" sz="2400" b="1" dirty="0" smtClean="0">
              <a:solidFill>
                <a:srgbClr val="48701E"/>
              </a:solidFill>
              <a:latin typeface="微软雅黑" panose="020B0503020204020204" pitchFamily="34" charset="-122"/>
              <a:ea typeface="微软雅黑" panose="020B0503020204020204" pitchFamily="34" charset="-122"/>
            </a:endParaRPr>
          </a:p>
        </p:txBody>
      </p:sp>
      <p:sp>
        <p:nvSpPr>
          <p:cNvPr id="17" name="矩形 16"/>
          <p:cNvSpPr/>
          <p:nvPr/>
        </p:nvSpPr>
        <p:spPr>
          <a:xfrm>
            <a:off x="193040" y="2987040"/>
            <a:ext cx="3535680" cy="922020"/>
          </a:xfrm>
          <a:prstGeom prst="rect">
            <a:avLst/>
          </a:prstGeom>
        </p:spPr>
        <p:txBody>
          <a:bodyPr wrap="square" anchor="ctr">
            <a:spAutoFit/>
          </a:bodyPr>
          <a:p>
            <a:pPr marL="285750" indent="-285750">
              <a:buFont typeface="Arial" panose="020B0604020202020204" pitchFamily="34" charset="0"/>
              <a:buChar char="•"/>
            </a:pPr>
            <a:r>
              <a:rPr lang="en-US" altLang="zh-CN" b="1" dirty="0" smtClean="0">
                <a:solidFill>
                  <a:srgbClr val="48701E"/>
                </a:solidFill>
                <a:latin typeface="微软雅黑" panose="020B0503020204020204" pitchFamily="34" charset="-122"/>
                <a:ea typeface="微软雅黑" panose="020B0503020204020204" pitchFamily="34" charset="-122"/>
                <a:cs typeface="Segoe UI" panose="020B0502040204020203" pitchFamily="34" charset="0"/>
              </a:rPr>
              <a:t>  </a:t>
            </a:r>
            <a:r>
              <a:rPr lang="zh-CN" altLang="en-US" b="1" dirty="0" smtClean="0">
                <a:solidFill>
                  <a:srgbClr val="48701E"/>
                </a:solidFill>
                <a:latin typeface="微软雅黑" panose="020B0503020204020204" pitchFamily="34" charset="-122"/>
                <a:ea typeface="微软雅黑" panose="020B0503020204020204" pitchFamily="34" charset="-122"/>
                <a:cs typeface="Segoe UI" panose="020B0502040204020203" pitchFamily="34" charset="0"/>
              </a:rPr>
              <a:t>系动词与表语一起构成复合谓语，用来说明主语的特征、类属、身份、状态。</a:t>
            </a:r>
            <a:endParaRPr lang="zh-CN" altLang="en-US" b="1" dirty="0" smtClean="0">
              <a:solidFill>
                <a:srgbClr val="48701E"/>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18" name="矩形 17"/>
          <p:cNvSpPr/>
          <p:nvPr/>
        </p:nvSpPr>
        <p:spPr>
          <a:xfrm>
            <a:off x="685537" y="4152607"/>
            <a:ext cx="3017520" cy="460375"/>
          </a:xfrm>
          <a:prstGeom prst="rect">
            <a:avLst/>
          </a:prstGeom>
        </p:spPr>
        <p:txBody>
          <a:bodyPr wrap="none">
            <a:spAutoFit/>
          </a:bodyPr>
          <a:p>
            <a:pPr algn="l"/>
            <a:r>
              <a:rPr lang="zh-CN" altLang="en-US" sz="2400" b="1" dirty="0" smtClean="0">
                <a:solidFill>
                  <a:srgbClr val="F34347"/>
                </a:solidFill>
                <a:latin typeface="微软雅黑" panose="020B0503020204020204" pitchFamily="34" charset="-122"/>
                <a:ea typeface="微软雅黑" panose="020B0503020204020204" pitchFamily="34" charset="-122"/>
              </a:rPr>
              <a:t>＋谓＋宾</a:t>
            </a:r>
            <a:r>
              <a:rPr lang="en-US" altLang="zh-CN" sz="2400" b="1" dirty="0" smtClean="0">
                <a:solidFill>
                  <a:srgbClr val="F34347"/>
                </a:solidFill>
                <a:latin typeface="微软雅黑" panose="020B0503020204020204" pitchFamily="34" charset="-122"/>
                <a:ea typeface="微软雅黑" panose="020B0503020204020204" pitchFamily="34" charset="-122"/>
              </a:rPr>
              <a:t>(</a:t>
            </a:r>
            <a:r>
              <a:rPr lang="zh-CN" altLang="en-US" sz="2400" b="1" dirty="0" smtClean="0">
                <a:solidFill>
                  <a:srgbClr val="F34347"/>
                </a:solidFill>
                <a:latin typeface="微软雅黑" panose="020B0503020204020204" pitchFamily="34" charset="-122"/>
                <a:ea typeface="微软雅黑" panose="020B0503020204020204" pitchFamily="34" charset="-122"/>
              </a:rPr>
              <a:t>Ｓ</a:t>
            </a:r>
            <a:r>
              <a:rPr lang="en-US" altLang="zh-CN" sz="2400" b="1" dirty="0" smtClean="0">
                <a:solidFill>
                  <a:srgbClr val="F34347"/>
                </a:solidFill>
                <a:latin typeface="微软雅黑" panose="020B0503020204020204" pitchFamily="34" charset="-122"/>
                <a:ea typeface="微软雅黑" panose="020B0503020204020204" pitchFamily="34" charset="-122"/>
              </a:rPr>
              <a:t>+</a:t>
            </a:r>
            <a:r>
              <a:rPr lang="zh-CN" altLang="en-US" sz="2400" b="1" dirty="0" smtClean="0">
                <a:solidFill>
                  <a:srgbClr val="F34347"/>
                </a:solidFill>
                <a:latin typeface="微软雅黑" panose="020B0503020204020204" pitchFamily="34" charset="-122"/>
                <a:ea typeface="微软雅黑" panose="020B0503020204020204" pitchFamily="34" charset="-122"/>
              </a:rPr>
              <a:t>Ｖ</a:t>
            </a:r>
            <a:r>
              <a:rPr lang="en-US" altLang="zh-CN" sz="2400" b="1" dirty="0" smtClean="0">
                <a:solidFill>
                  <a:srgbClr val="F34347"/>
                </a:solidFill>
                <a:latin typeface="微软雅黑" panose="020B0503020204020204" pitchFamily="34" charset="-122"/>
                <a:ea typeface="微软雅黑" panose="020B0503020204020204" pitchFamily="34" charset="-122"/>
              </a:rPr>
              <a:t>+</a:t>
            </a:r>
            <a:r>
              <a:rPr lang="zh-CN" altLang="en-US" sz="2400" b="1" dirty="0" smtClean="0">
                <a:solidFill>
                  <a:srgbClr val="F34347"/>
                </a:solidFill>
                <a:latin typeface="微软雅黑" panose="020B0503020204020204" pitchFamily="34" charset="-122"/>
                <a:ea typeface="微软雅黑" panose="020B0503020204020204" pitchFamily="34" charset="-122"/>
              </a:rPr>
              <a:t>Ｏ</a:t>
            </a:r>
            <a:r>
              <a:rPr lang="en-US" altLang="zh-CN" sz="2400" b="1" dirty="0" smtClean="0">
                <a:solidFill>
                  <a:srgbClr val="F34347"/>
                </a:solidFill>
                <a:latin typeface="微软雅黑" panose="020B0503020204020204" pitchFamily="34" charset="-122"/>
                <a:ea typeface="微软雅黑" panose="020B0503020204020204" pitchFamily="34" charset="-122"/>
              </a:rPr>
              <a:t>)</a:t>
            </a:r>
            <a:r>
              <a:rPr lang="zh-CN" altLang="en-US" sz="2400" b="1" dirty="0" smtClean="0">
                <a:solidFill>
                  <a:srgbClr val="F34347"/>
                </a:solidFill>
                <a:latin typeface="微软雅黑" panose="020B0503020204020204" pitchFamily="34" charset="-122"/>
                <a:ea typeface="微软雅黑" panose="020B0503020204020204" pitchFamily="34" charset="-122"/>
              </a:rPr>
              <a:t> </a:t>
            </a:r>
            <a:endParaRPr lang="zh-CN" altLang="en-US" sz="2400" b="1" dirty="0" smtClean="0">
              <a:solidFill>
                <a:srgbClr val="F34347"/>
              </a:solidFill>
              <a:latin typeface="微软雅黑" panose="020B0503020204020204" pitchFamily="34" charset="-122"/>
              <a:ea typeface="微软雅黑" panose="020B0503020204020204" pitchFamily="34" charset="-122"/>
            </a:endParaRPr>
          </a:p>
        </p:txBody>
      </p:sp>
      <p:sp>
        <p:nvSpPr>
          <p:cNvPr id="19" name="矩形 18"/>
          <p:cNvSpPr/>
          <p:nvPr/>
        </p:nvSpPr>
        <p:spPr>
          <a:xfrm>
            <a:off x="332740" y="4644390"/>
            <a:ext cx="4137660" cy="1198880"/>
          </a:xfrm>
          <a:prstGeom prst="rect">
            <a:avLst/>
          </a:prstGeom>
        </p:spPr>
        <p:txBody>
          <a:bodyPr wrap="square" anchor="ctr">
            <a:spAutoFit/>
          </a:bodyPr>
          <a:p>
            <a:pPr marL="285750" indent="-285750">
              <a:buFont typeface="Arial" panose="020B0604020202020204" pitchFamily="34" charset="0"/>
              <a:buChar char="•"/>
            </a:pPr>
            <a:r>
              <a:rPr lang="en-US" altLang="zh-CN" b="1" dirty="0" smtClean="0">
                <a:solidFill>
                  <a:srgbClr val="FF0000"/>
                </a:solidFill>
                <a:latin typeface="微软雅黑" panose="020B0503020204020204" pitchFamily="34" charset="-122"/>
                <a:ea typeface="微软雅黑" panose="020B0503020204020204" pitchFamily="34" charset="-122"/>
                <a:cs typeface="Segoe UI" panose="020B0502040204020203" pitchFamily="34" charset="0"/>
              </a:rPr>
              <a:t>   </a:t>
            </a:r>
            <a:r>
              <a:rPr lang="zh-CN" altLang="en-US" b="1" dirty="0" smtClean="0">
                <a:solidFill>
                  <a:srgbClr val="FF0000"/>
                </a:solidFill>
                <a:latin typeface="微软雅黑" panose="020B0503020204020204" pitchFamily="34" charset="-122"/>
                <a:ea typeface="微软雅黑" panose="020B0503020204020204" pitchFamily="34" charset="-122"/>
                <a:cs typeface="Segoe UI" panose="020B0502040204020203" pitchFamily="34" charset="0"/>
              </a:rPr>
              <a:t>谓语动词都具有实义，都是主语产生的动作，但不能表达完整的意思，必须跟有一个宾语，即动作的承受者，才能使意思完整。</a:t>
            </a:r>
            <a:endParaRPr lang="zh-CN" altLang="en-US" b="1" dirty="0" smtClean="0">
              <a:solidFill>
                <a:srgbClr val="FF0000"/>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20" name="矩形 19"/>
          <p:cNvSpPr/>
          <p:nvPr/>
        </p:nvSpPr>
        <p:spPr>
          <a:xfrm>
            <a:off x="6983893" y="2289030"/>
            <a:ext cx="5043805" cy="460375"/>
          </a:xfrm>
          <a:prstGeom prst="rect">
            <a:avLst/>
          </a:prstGeom>
        </p:spPr>
        <p:txBody>
          <a:bodyPr wrap="none">
            <a:spAutoFit/>
          </a:bodyPr>
          <a:p>
            <a:pPr algn="l"/>
            <a:r>
              <a:rPr lang="zh-CN" altLang="en-US" sz="2400" b="1" dirty="0" smtClean="0">
                <a:solidFill>
                  <a:srgbClr val="C00000"/>
                </a:solidFill>
                <a:latin typeface="微软雅黑" panose="020B0503020204020204" pitchFamily="34" charset="-122"/>
                <a:ea typeface="微软雅黑" panose="020B0503020204020204" pitchFamily="34" charset="-122"/>
              </a:rPr>
              <a:t> </a:t>
            </a:r>
            <a:r>
              <a:rPr lang="en-US" altLang="zh-CN" sz="2400" b="1" dirty="0" smtClean="0">
                <a:solidFill>
                  <a:srgbClr val="C00000"/>
                </a:solidFill>
                <a:latin typeface="微软雅黑" panose="020B0503020204020204" pitchFamily="34" charset="-122"/>
                <a:ea typeface="微软雅黑" panose="020B0503020204020204" pitchFamily="34" charset="-122"/>
              </a:rPr>
              <a:t>+</a:t>
            </a:r>
            <a:r>
              <a:rPr lang="zh-CN" altLang="en-US" sz="2400" b="1" dirty="0" smtClean="0">
                <a:solidFill>
                  <a:srgbClr val="C00000"/>
                </a:solidFill>
                <a:latin typeface="微软雅黑" panose="020B0503020204020204" pitchFamily="34" charset="-122"/>
                <a:ea typeface="微软雅黑" panose="020B0503020204020204" pitchFamily="34" charset="-122"/>
              </a:rPr>
              <a:t>谓 + 宾+宾补 </a:t>
            </a:r>
            <a:r>
              <a:rPr lang="en-US" altLang="zh-CN" sz="2400" b="1" dirty="0" smtClean="0">
                <a:solidFill>
                  <a:srgbClr val="C00000"/>
                </a:solidFill>
                <a:latin typeface="微软雅黑" panose="020B0503020204020204" pitchFamily="34" charset="-122"/>
                <a:ea typeface="微软雅黑" panose="020B0503020204020204" pitchFamily="34" charset="-122"/>
              </a:rPr>
              <a:t>(</a:t>
            </a:r>
            <a:r>
              <a:rPr lang="zh-CN" altLang="en-US" sz="2400" b="1" dirty="0" smtClean="0">
                <a:solidFill>
                  <a:srgbClr val="C00000"/>
                </a:solidFill>
                <a:latin typeface="微软雅黑" panose="020B0503020204020204" pitchFamily="34" charset="-122"/>
                <a:ea typeface="微软雅黑" panose="020B0503020204020204" pitchFamily="34" charset="-122"/>
              </a:rPr>
              <a:t>S + V + O + OC</a:t>
            </a:r>
            <a:r>
              <a:rPr lang="en-US" altLang="zh-CN" sz="2400" b="1" dirty="0" smtClean="0">
                <a:solidFill>
                  <a:srgbClr val="C00000"/>
                </a:solidFill>
                <a:latin typeface="微软雅黑" panose="020B0503020204020204" pitchFamily="34" charset="-122"/>
                <a:ea typeface="微软雅黑" panose="020B0503020204020204" pitchFamily="34" charset="-122"/>
              </a:rPr>
              <a:t>)</a:t>
            </a:r>
            <a:endParaRPr lang="en-US" altLang="zh-CN" sz="2400" b="1" dirty="0" smtClean="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6983730" y="2749550"/>
            <a:ext cx="5043805" cy="368300"/>
          </a:xfrm>
          <a:prstGeom prst="rect">
            <a:avLst/>
          </a:prstGeom>
        </p:spPr>
        <p:txBody>
          <a:bodyPr wrap="square" anchor="ctr">
            <a:spAutoFit/>
          </a:bodyPr>
          <a:p>
            <a:pPr marL="285750" indent="-285750">
              <a:buFont typeface="Arial" panose="020B0604020202020204" pitchFamily="34" charset="0"/>
              <a:buChar char="•"/>
            </a:pPr>
            <a:r>
              <a:rPr lang="zh-CN" altLang="en-US" b="1" dirty="0" smtClean="0">
                <a:solidFill>
                  <a:srgbClr val="C00000"/>
                </a:solidFill>
                <a:latin typeface="微软雅黑" panose="020B0503020204020204" pitchFamily="34" charset="-122"/>
                <a:ea typeface="微软雅黑" panose="020B0503020204020204" pitchFamily="34" charset="-122"/>
                <a:cs typeface="Segoe UI" panose="020B0502040204020203" pitchFamily="34" charset="0"/>
              </a:rPr>
              <a:t>宾补直接跟在宾语后面,补充说明宾语的情况。</a:t>
            </a:r>
            <a:endParaRPr lang="zh-CN" altLang="en-US" b="1" dirty="0" smtClean="0">
              <a:solidFill>
                <a:srgbClr val="C00000"/>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22" name="矩形 21"/>
          <p:cNvSpPr/>
          <p:nvPr/>
        </p:nvSpPr>
        <p:spPr>
          <a:xfrm>
            <a:off x="6280313" y="3909030"/>
            <a:ext cx="5305425" cy="460375"/>
          </a:xfrm>
          <a:prstGeom prst="rect">
            <a:avLst/>
          </a:prstGeom>
        </p:spPr>
        <p:txBody>
          <a:bodyPr wrap="none">
            <a:spAutoFit/>
          </a:bodyPr>
          <a:p>
            <a:pPr algn="l"/>
            <a:r>
              <a:rPr lang="en-US" altLang="zh-CN" sz="2400" b="1" dirty="0" smtClean="0">
                <a:solidFill>
                  <a:srgbClr val="002060"/>
                </a:solidFill>
                <a:latin typeface="微软雅黑" panose="020B0503020204020204" pitchFamily="34" charset="-122"/>
                <a:ea typeface="微软雅黑" panose="020B0503020204020204" pitchFamily="34" charset="-122"/>
              </a:rPr>
              <a:t>+</a:t>
            </a:r>
            <a:r>
              <a:rPr lang="zh-CN" altLang="en-US" sz="2400" b="1" dirty="0" smtClean="0">
                <a:solidFill>
                  <a:srgbClr val="002060"/>
                </a:solidFill>
                <a:latin typeface="微软雅黑" panose="020B0503020204020204" pitchFamily="34" charset="-122"/>
                <a:ea typeface="微软雅黑" panose="020B0503020204020204" pitchFamily="34" charset="-122"/>
              </a:rPr>
              <a:t>谓 + 间宾+直宾</a:t>
            </a:r>
            <a:r>
              <a:rPr lang="en-US" altLang="zh-CN" sz="2400" b="1" dirty="0" smtClean="0">
                <a:solidFill>
                  <a:srgbClr val="002060"/>
                </a:solidFill>
                <a:latin typeface="微软雅黑" panose="020B0503020204020204" pitchFamily="34" charset="-122"/>
                <a:ea typeface="微软雅黑" panose="020B0503020204020204" pitchFamily="34" charset="-122"/>
              </a:rPr>
              <a:t>(</a:t>
            </a:r>
            <a:r>
              <a:rPr lang="zh-CN" altLang="en-US" sz="2400" b="1" dirty="0" smtClean="0">
                <a:solidFill>
                  <a:srgbClr val="002060"/>
                </a:solidFill>
                <a:latin typeface="微软雅黑" panose="020B0503020204020204" pitchFamily="34" charset="-122"/>
                <a:ea typeface="微软雅黑" panose="020B0503020204020204" pitchFamily="34" charset="-122"/>
              </a:rPr>
              <a:t>S + V + IO + DO</a:t>
            </a:r>
            <a:r>
              <a:rPr lang="en-US" altLang="zh-CN" sz="2400" b="1" dirty="0" smtClean="0">
                <a:solidFill>
                  <a:srgbClr val="002060"/>
                </a:solidFill>
                <a:latin typeface="微软雅黑" panose="020B0503020204020204" pitchFamily="34" charset="-122"/>
                <a:ea typeface="微软雅黑" panose="020B0503020204020204" pitchFamily="34" charset="-122"/>
              </a:rPr>
              <a:t>)</a:t>
            </a:r>
            <a:r>
              <a:rPr lang="zh-CN" altLang="en-US" sz="2400" b="1" dirty="0" smtClean="0">
                <a:solidFill>
                  <a:srgbClr val="002060"/>
                </a:solidFill>
                <a:latin typeface="微软雅黑" panose="020B0503020204020204" pitchFamily="34" charset="-122"/>
                <a:ea typeface="微软雅黑" panose="020B0503020204020204" pitchFamily="34" charset="-122"/>
              </a:rPr>
              <a:t>                                                         </a:t>
            </a:r>
            <a:endParaRPr lang="zh-CN" altLang="en-US" sz="2400" b="1" dirty="0" smtClean="0">
              <a:solidFill>
                <a:srgbClr val="002060"/>
              </a:solidFill>
              <a:latin typeface="微软雅黑" panose="020B0503020204020204" pitchFamily="34" charset="-122"/>
              <a:ea typeface="微软雅黑" panose="020B0503020204020204" pitchFamily="34" charset="-122"/>
            </a:endParaRPr>
          </a:p>
        </p:txBody>
      </p:sp>
      <p:sp>
        <p:nvSpPr>
          <p:cNvPr id="6" name="矩形 5"/>
          <p:cNvSpPr/>
          <p:nvPr/>
        </p:nvSpPr>
        <p:spPr>
          <a:xfrm>
            <a:off x="6371590" y="4409123"/>
            <a:ext cx="5326380" cy="1348105"/>
          </a:xfrm>
          <a:prstGeom prst="rect">
            <a:avLst/>
          </a:prstGeom>
        </p:spPr>
        <p:txBody>
          <a:bodyPr wrap="square" anchor="ctr">
            <a:spAutoFit/>
          </a:bodyPr>
          <a:p>
            <a:pPr marL="285750" indent="-285750" fontAlgn="auto">
              <a:lnSpc>
                <a:spcPts val="1960"/>
              </a:lnSpc>
              <a:buFont typeface="Arial" panose="020B0604020202020204" pitchFamily="34" charset="0"/>
              <a:buChar char="•"/>
            </a:pPr>
            <a:r>
              <a:rPr lang="en-US" altLang="zh-CN" b="1" dirty="0" smtClean="0">
                <a:solidFill>
                  <a:srgbClr val="002060"/>
                </a:solidFill>
                <a:latin typeface="微软雅黑" panose="020B0503020204020204" pitchFamily="34" charset="-122"/>
                <a:ea typeface="微软雅黑" panose="020B0503020204020204" pitchFamily="34" charset="-122"/>
                <a:cs typeface="Segoe UI" panose="020B0502040204020203" pitchFamily="34" charset="0"/>
              </a:rPr>
              <a:t>   </a:t>
            </a:r>
            <a:r>
              <a:rPr lang="zh-CN" altLang="en-US" b="1" dirty="0" smtClean="0">
                <a:solidFill>
                  <a:srgbClr val="002060"/>
                </a:solidFill>
                <a:latin typeface="微软雅黑" panose="020B0503020204020204" pitchFamily="34" charset="-122"/>
                <a:ea typeface="微软雅黑" panose="020B0503020204020204" pitchFamily="34" charset="-122"/>
                <a:cs typeface="Segoe UI" panose="020B0502040204020203" pitchFamily="34" charset="0"/>
              </a:rPr>
              <a:t>有些及物动词可以有两个宾语，如：give给，pass递，bring带，show显示。这两个宾语通常一个指人，为间接宾语；一个指物，为直接宾语。间接宾语一般位于直接宾语之前。一般的顺序为：动词 + 间接宾语 + 直接宾语。</a:t>
            </a:r>
            <a:endParaRPr lang="zh-CN" altLang="en-US" b="1" dirty="0" smtClean="0">
              <a:solidFill>
                <a:srgbClr val="002060"/>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7" name="矩形 6"/>
          <p:cNvSpPr/>
          <p:nvPr/>
        </p:nvSpPr>
        <p:spPr>
          <a:xfrm>
            <a:off x="3806617" y="1614809"/>
            <a:ext cx="298450" cy="368300"/>
          </a:xfrm>
          <a:prstGeom prst="rect">
            <a:avLst/>
          </a:prstGeom>
        </p:spPr>
        <p:txBody>
          <a:bodyPr wrap="none">
            <a:spAutoFit/>
          </a:bodyPr>
          <a:p>
            <a:r>
              <a:rPr lang="en-US" altLang="zh-CN" b="1" dirty="0" smtClean="0">
                <a:solidFill>
                  <a:srgbClr val="037A9B"/>
                </a:solidFill>
                <a:latin typeface="方正超粗黑简体" panose="03000509000000000000" pitchFamily="65" charset="-122"/>
                <a:ea typeface="方正超粗黑简体" panose="03000509000000000000" pitchFamily="65" charset="-122"/>
              </a:rPr>
              <a:t>1</a:t>
            </a:r>
            <a:endParaRPr lang="en-US" altLang="zh-CN" b="1" dirty="0" smtClean="0">
              <a:solidFill>
                <a:srgbClr val="037A9B"/>
              </a:solidFill>
              <a:latin typeface="方正超粗黑简体" panose="03000509000000000000" pitchFamily="65" charset="-122"/>
              <a:ea typeface="方正超粗黑简体" panose="03000509000000000000" pitchFamily="65" charset="-122"/>
            </a:endParaRPr>
          </a:p>
        </p:txBody>
      </p:sp>
      <p:sp>
        <p:nvSpPr>
          <p:cNvPr id="8" name="矩形 7"/>
          <p:cNvSpPr/>
          <p:nvPr/>
        </p:nvSpPr>
        <p:spPr>
          <a:xfrm>
            <a:off x="3806550" y="2683996"/>
            <a:ext cx="298450" cy="368300"/>
          </a:xfrm>
          <a:prstGeom prst="rect">
            <a:avLst/>
          </a:prstGeom>
        </p:spPr>
        <p:txBody>
          <a:bodyPr wrap="none">
            <a:spAutoFit/>
          </a:bodyPr>
          <a:p>
            <a:r>
              <a:rPr lang="en-US" altLang="zh-CN" b="1" dirty="0" smtClean="0">
                <a:solidFill>
                  <a:srgbClr val="059188"/>
                </a:solidFill>
                <a:latin typeface="方正超粗黑简体" panose="03000509000000000000" pitchFamily="65" charset="-122"/>
                <a:ea typeface="方正超粗黑简体" panose="03000509000000000000" pitchFamily="65" charset="-122"/>
              </a:rPr>
              <a:t>2</a:t>
            </a:r>
            <a:endParaRPr lang="en-US" altLang="zh-CN" b="1" dirty="0" smtClean="0">
              <a:solidFill>
                <a:srgbClr val="059188"/>
              </a:solidFill>
              <a:latin typeface="方正超粗黑简体" panose="03000509000000000000" pitchFamily="65" charset="-122"/>
              <a:ea typeface="方正超粗黑简体" panose="03000509000000000000" pitchFamily="65" charset="-122"/>
            </a:endParaRPr>
          </a:p>
        </p:txBody>
      </p:sp>
      <p:sp>
        <p:nvSpPr>
          <p:cNvPr id="36" name="矩形 35"/>
          <p:cNvSpPr/>
          <p:nvPr/>
        </p:nvSpPr>
        <p:spPr>
          <a:xfrm>
            <a:off x="3806550" y="4114864"/>
            <a:ext cx="298450" cy="368300"/>
          </a:xfrm>
          <a:prstGeom prst="rect">
            <a:avLst/>
          </a:prstGeom>
        </p:spPr>
        <p:txBody>
          <a:bodyPr wrap="none">
            <a:spAutoFit/>
          </a:bodyPr>
          <a:p>
            <a:r>
              <a:rPr lang="en-US" altLang="zh-CN" b="1" dirty="0" smtClean="0">
                <a:solidFill>
                  <a:srgbClr val="F34347"/>
                </a:solidFill>
                <a:latin typeface="方正超粗黑简体" panose="03000509000000000000" pitchFamily="65" charset="-122"/>
                <a:ea typeface="方正超粗黑简体" panose="03000509000000000000" pitchFamily="65" charset="-122"/>
              </a:rPr>
              <a:t>3</a:t>
            </a:r>
            <a:endParaRPr lang="zh-CN" altLang="en-US" b="1" dirty="0">
              <a:solidFill>
                <a:srgbClr val="F34347"/>
              </a:solidFill>
              <a:latin typeface="方正超粗黑简体" panose="03000509000000000000" pitchFamily="65" charset="-122"/>
              <a:ea typeface="方正超粗黑简体" panose="03000509000000000000" pitchFamily="65" charset="-122"/>
            </a:endParaRPr>
          </a:p>
        </p:txBody>
      </p:sp>
      <p:sp>
        <p:nvSpPr>
          <p:cNvPr id="40" name="矩形 39"/>
          <p:cNvSpPr/>
          <p:nvPr/>
        </p:nvSpPr>
        <p:spPr>
          <a:xfrm>
            <a:off x="6975096" y="3404076"/>
            <a:ext cx="350796" cy="368300"/>
          </a:xfrm>
          <a:prstGeom prst="rect">
            <a:avLst/>
          </a:prstGeom>
        </p:spPr>
        <p:txBody>
          <a:bodyPr wrap="square">
            <a:spAutoFit/>
          </a:bodyPr>
          <a:p>
            <a:r>
              <a:rPr lang="en-US" altLang="zh-CN" b="1" dirty="0" smtClean="0">
                <a:solidFill>
                  <a:srgbClr val="002060"/>
                </a:solidFill>
                <a:latin typeface="方正超粗黑简体" panose="03000509000000000000" pitchFamily="65" charset="-122"/>
                <a:ea typeface="方正超粗黑简体" panose="03000509000000000000" pitchFamily="65" charset="-122"/>
              </a:rPr>
              <a:t>5</a:t>
            </a:r>
            <a:endParaRPr lang="en-US" altLang="zh-CN" b="1" dirty="0" smtClean="0">
              <a:solidFill>
                <a:srgbClr val="002060"/>
              </a:solidFill>
              <a:latin typeface="方正超粗黑简体" panose="03000509000000000000" pitchFamily="65" charset="-122"/>
              <a:ea typeface="方正超粗黑简体" panose="03000509000000000000" pitchFamily="65" charset="-122"/>
            </a:endParaRPr>
          </a:p>
        </p:txBody>
      </p:sp>
      <p:sp>
        <p:nvSpPr>
          <p:cNvPr id="44" name="矩形 43"/>
          <p:cNvSpPr/>
          <p:nvPr/>
        </p:nvSpPr>
        <p:spPr>
          <a:xfrm>
            <a:off x="6984035" y="1984416"/>
            <a:ext cx="350796" cy="368300"/>
          </a:xfrm>
          <a:prstGeom prst="rect">
            <a:avLst/>
          </a:prstGeom>
        </p:spPr>
        <p:txBody>
          <a:bodyPr wrap="square">
            <a:spAutoFit/>
          </a:bodyPr>
          <a:p>
            <a:r>
              <a:rPr lang="en-US" altLang="zh-CN" b="1" dirty="0" smtClean="0">
                <a:solidFill>
                  <a:srgbClr val="F34347"/>
                </a:solidFill>
                <a:latin typeface="方正超粗黑简体" panose="03000509000000000000" pitchFamily="65" charset="-122"/>
                <a:ea typeface="方正超粗黑简体" panose="03000509000000000000" pitchFamily="65" charset="-122"/>
              </a:rPr>
              <a:t>4</a:t>
            </a:r>
            <a:endParaRPr lang="en-US" altLang="zh-CN" b="1" dirty="0" smtClean="0">
              <a:solidFill>
                <a:srgbClr val="F34347"/>
              </a:solidFill>
              <a:latin typeface="方正超粗黑简体" panose="03000509000000000000" pitchFamily="65" charset="-122"/>
              <a:ea typeface="方正超粗黑简体" panose="03000509000000000000" pitchFamily="65" charset="-122"/>
            </a:endParaRPr>
          </a:p>
        </p:txBody>
      </p:sp>
      <p:sp>
        <p:nvSpPr>
          <p:cNvPr id="48" name="椭圆 47"/>
          <p:cNvSpPr/>
          <p:nvPr/>
        </p:nvSpPr>
        <p:spPr>
          <a:xfrm>
            <a:off x="4644537" y="4862543"/>
            <a:ext cx="1829142" cy="1829140"/>
          </a:xfrm>
          <a:prstGeom prst="ellipse">
            <a:avLst/>
          </a:prstGeom>
          <a:gradFill>
            <a:gsLst>
              <a:gs pos="0">
                <a:srgbClr val="DC4A1B"/>
              </a:gs>
              <a:gs pos="100000">
                <a:srgbClr val="F66C47"/>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p>
            <a:pPr algn="ctr"/>
            <a:endParaRPr lang="zh-CN" altLang="en-US" sz="1600"/>
          </a:p>
        </p:txBody>
      </p:sp>
      <p:sp>
        <p:nvSpPr>
          <p:cNvPr id="52" name="椭圆 51"/>
          <p:cNvSpPr/>
          <p:nvPr/>
        </p:nvSpPr>
        <p:spPr>
          <a:xfrm>
            <a:off x="4821555" y="5055870"/>
            <a:ext cx="1458595" cy="1442085"/>
          </a:xfrm>
          <a:prstGeom prst="ellipse">
            <a:avLst/>
          </a:prstGeom>
          <a:gradFill>
            <a:gsLst>
              <a:gs pos="0">
                <a:srgbClr val="D9D9D9"/>
              </a:gs>
              <a:gs pos="100000">
                <a:sysClr val="window" lastClr="FFFFFF">
                  <a:lumMod val="98000"/>
                </a:sysClr>
              </a:gs>
            </a:gsLst>
            <a:lin ang="5400000" scaled="1"/>
          </a:gradFill>
          <a:ln w="25400" cap="flat" cmpd="sng" algn="ctr">
            <a:noFill/>
            <a:prstDash val="solid"/>
          </a:ln>
          <a:effectLst>
            <a:outerShdw blurRad="114300" dist="114300" dir="8100000" algn="tr" rotWithShape="0">
              <a:prstClr val="black">
                <a:alpha val="40000"/>
              </a:prstClr>
            </a:outerShdw>
          </a:effectLst>
          <a:scene3d>
            <a:camera prst="orthographicFront"/>
            <a:lightRig rig="threePt" dir="t"/>
          </a:scene3d>
          <a:sp3d prstMaterial="softEdge">
            <a:bevelT w="38100" h="6350"/>
          </a:sp3d>
        </p:spPr>
        <p:txBody>
          <a:bodyPr rtlCol="0" anchor="ctr"/>
          <a:p>
            <a:pPr algn="ctr"/>
            <a:r>
              <a:rPr lang="zh-CN" altLang="en-US" sz="3200" b="1">
                <a:latin typeface="微软雅黑" panose="020B0503020204020204" pitchFamily="34" charset="-122"/>
                <a:ea typeface="微软雅黑" panose="020B0503020204020204" pitchFamily="34" charset="-122"/>
              </a:rPr>
              <a:t>主语</a:t>
            </a:r>
            <a:endParaRPr lang="zh-CN" altLang="en-US" sz="3200" b="1">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35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185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par>
                          <p:cTn id="21" fill="hold">
                            <p:stCondLst>
                              <p:cond delay="2350"/>
                            </p:stCondLst>
                            <p:childTnLst>
                              <p:par>
                                <p:cTn id="22" presetID="10"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par>
                          <p:cTn id="25" fill="hold">
                            <p:stCondLst>
                              <p:cond delay="285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 presetClass="entr" presetSubtype="8"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50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par>
                          <p:cTn id="41" fill="hold">
                            <p:stCondLst>
                              <p:cond delay="3850"/>
                            </p:stCondLst>
                            <p:childTnLst>
                              <p:par>
                                <p:cTn id="42" presetID="22" presetClass="entr" presetSubtype="4"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1000"/>
                                        <p:tgtEl>
                                          <p:spTgt spid="10"/>
                                        </p:tgtEl>
                                      </p:cBhvr>
                                    </p:animEffect>
                                  </p:childTnLst>
                                </p:cTn>
                              </p:par>
                              <p:par>
                                <p:cTn id="45" presetID="2" presetClass="entr" presetSubtype="8" fill="hold" grpId="0" nodeType="withEffect">
                                  <p:stCondLst>
                                    <p:cond delay="50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5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50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0-#ppt_w/2"/>
                                          </p:val>
                                        </p:tav>
                                        <p:tav tm="100000">
                                          <p:val>
                                            <p:strVal val="#ppt_x"/>
                                          </p:val>
                                        </p:tav>
                                      </p:tavLst>
                                    </p:anim>
                                    <p:anim calcmode="lin" valueType="num">
                                      <p:cBhvr additive="base">
                                        <p:cTn id="56" dur="500" fill="hold"/>
                                        <p:tgtEl>
                                          <p:spTgt spid="8"/>
                                        </p:tgtEl>
                                        <p:attrNameLst>
                                          <p:attrName>ppt_y</p:attrName>
                                        </p:attrNameLst>
                                      </p:cBhvr>
                                      <p:tavLst>
                                        <p:tav tm="0">
                                          <p:val>
                                            <p:strVal val="#ppt_y"/>
                                          </p:val>
                                        </p:tav>
                                        <p:tav tm="100000">
                                          <p:val>
                                            <p:strVal val="#ppt_y"/>
                                          </p:val>
                                        </p:tav>
                                      </p:tavLst>
                                    </p:anim>
                                  </p:childTnLst>
                                </p:cTn>
                              </p:par>
                            </p:childTnLst>
                          </p:cTn>
                        </p:par>
                        <p:par>
                          <p:cTn id="57" fill="hold">
                            <p:stCondLst>
                              <p:cond delay="4850"/>
                            </p:stCondLst>
                            <p:childTnLst>
                              <p:par>
                                <p:cTn id="58" presetID="22" presetClass="entr" presetSubtype="4"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down)">
                                      <p:cBhvr>
                                        <p:cTn id="60" dur="1000"/>
                                        <p:tgtEl>
                                          <p:spTgt spid="11"/>
                                        </p:tgtEl>
                                      </p:cBhvr>
                                    </p:animEffect>
                                  </p:childTnLst>
                                </p:cTn>
                              </p:par>
                              <p:par>
                                <p:cTn id="61" presetID="2" presetClass="entr" presetSubtype="8" fill="hold" grpId="0" nodeType="withEffect">
                                  <p:stCondLst>
                                    <p:cond delay="50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0-#ppt_w/2"/>
                                          </p:val>
                                        </p:tav>
                                        <p:tav tm="100000">
                                          <p:val>
                                            <p:strVal val="#ppt_x"/>
                                          </p:val>
                                        </p:tav>
                                      </p:tavLst>
                                    </p:anim>
                                    <p:anim calcmode="lin" valueType="num">
                                      <p:cBhvr additive="base">
                                        <p:cTn id="64" dur="500" fill="hold"/>
                                        <p:tgtEl>
                                          <p:spTgt spid="18"/>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50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0-#ppt_w/2"/>
                                          </p:val>
                                        </p:tav>
                                        <p:tav tm="100000">
                                          <p:val>
                                            <p:strVal val="#ppt_x"/>
                                          </p:val>
                                        </p:tav>
                                      </p:tavLst>
                                    </p:anim>
                                    <p:anim calcmode="lin" valueType="num">
                                      <p:cBhvr additive="base">
                                        <p:cTn id="68" dur="500" fill="hold"/>
                                        <p:tgtEl>
                                          <p:spTgt spid="19"/>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50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500" fill="hold"/>
                                        <p:tgtEl>
                                          <p:spTgt spid="36"/>
                                        </p:tgtEl>
                                        <p:attrNameLst>
                                          <p:attrName>ppt_x</p:attrName>
                                        </p:attrNameLst>
                                      </p:cBhvr>
                                      <p:tavLst>
                                        <p:tav tm="0">
                                          <p:val>
                                            <p:strVal val="0-#ppt_w/2"/>
                                          </p:val>
                                        </p:tav>
                                        <p:tav tm="100000">
                                          <p:val>
                                            <p:strVal val="#ppt_x"/>
                                          </p:val>
                                        </p:tav>
                                      </p:tavLst>
                                    </p:anim>
                                    <p:anim calcmode="lin" valueType="num">
                                      <p:cBhvr additive="base">
                                        <p:cTn id="72" dur="500" fill="hold"/>
                                        <p:tgtEl>
                                          <p:spTgt spid="36"/>
                                        </p:tgtEl>
                                        <p:attrNameLst>
                                          <p:attrName>ppt_y</p:attrName>
                                        </p:attrNameLst>
                                      </p:cBhvr>
                                      <p:tavLst>
                                        <p:tav tm="0">
                                          <p:val>
                                            <p:strVal val="#ppt_y"/>
                                          </p:val>
                                        </p:tav>
                                        <p:tav tm="100000">
                                          <p:val>
                                            <p:strVal val="#ppt_y"/>
                                          </p:val>
                                        </p:tav>
                                      </p:tavLst>
                                    </p:anim>
                                  </p:childTnLst>
                                </p:cTn>
                              </p:par>
                            </p:childTnLst>
                          </p:cTn>
                        </p:par>
                        <p:par>
                          <p:cTn id="73" fill="hold">
                            <p:stCondLst>
                              <p:cond delay="5850"/>
                            </p:stCondLst>
                            <p:childTnLst>
                              <p:par>
                                <p:cTn id="74" presetID="22" presetClass="entr" presetSubtype="4" fill="hold" grpId="0"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down)">
                                      <p:cBhvr>
                                        <p:cTn id="76" dur="1000"/>
                                        <p:tgtEl>
                                          <p:spTgt spid="12"/>
                                        </p:tgtEl>
                                      </p:cBhvr>
                                    </p:animEffect>
                                  </p:childTnLst>
                                </p:cTn>
                              </p:par>
                              <p:par>
                                <p:cTn id="77" presetID="2" presetClass="entr" presetSubtype="2" fill="hold" grpId="0" nodeType="withEffect">
                                  <p:stCondLst>
                                    <p:cond delay="50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500"/>
                                  </p:stCondLst>
                                  <p:childTnLst>
                                    <p:set>
                                      <p:cBhvr>
                                        <p:cTn id="82" dur="1" fill="hold">
                                          <p:stCondLst>
                                            <p:cond delay="0"/>
                                          </p:stCondLst>
                                        </p:cTn>
                                        <p:tgtEl>
                                          <p:spTgt spid="5"/>
                                        </p:tgtEl>
                                        <p:attrNameLst>
                                          <p:attrName>style.visibility</p:attrName>
                                        </p:attrNameLst>
                                      </p:cBhvr>
                                      <p:to>
                                        <p:strVal val="visible"/>
                                      </p:to>
                                    </p:set>
                                    <p:anim calcmode="lin" valueType="num">
                                      <p:cBhvr additive="base">
                                        <p:cTn id="83" dur="500" fill="hold"/>
                                        <p:tgtEl>
                                          <p:spTgt spid="5"/>
                                        </p:tgtEl>
                                        <p:attrNameLst>
                                          <p:attrName>ppt_x</p:attrName>
                                        </p:attrNameLst>
                                      </p:cBhvr>
                                      <p:tavLst>
                                        <p:tav tm="0">
                                          <p:val>
                                            <p:strVal val="1+#ppt_w/2"/>
                                          </p:val>
                                        </p:tav>
                                        <p:tav tm="100000">
                                          <p:val>
                                            <p:strVal val="#ppt_x"/>
                                          </p:val>
                                        </p:tav>
                                      </p:tavLst>
                                    </p:anim>
                                    <p:anim calcmode="lin" valueType="num">
                                      <p:cBhvr additive="base">
                                        <p:cTn id="84" dur="500" fill="hold"/>
                                        <p:tgtEl>
                                          <p:spTgt spid="5"/>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50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1+#ppt_w/2"/>
                                          </p:val>
                                        </p:tav>
                                        <p:tav tm="100000">
                                          <p:val>
                                            <p:strVal val="#ppt_x"/>
                                          </p:val>
                                        </p:tav>
                                      </p:tavLst>
                                    </p:anim>
                                    <p:anim calcmode="lin" valueType="num">
                                      <p:cBhvr additive="base">
                                        <p:cTn id="88" dur="500" fill="hold"/>
                                        <p:tgtEl>
                                          <p:spTgt spid="44"/>
                                        </p:tgtEl>
                                        <p:attrNameLst>
                                          <p:attrName>ppt_y</p:attrName>
                                        </p:attrNameLst>
                                      </p:cBhvr>
                                      <p:tavLst>
                                        <p:tav tm="0">
                                          <p:val>
                                            <p:strVal val="#ppt_y"/>
                                          </p:val>
                                        </p:tav>
                                        <p:tav tm="100000">
                                          <p:val>
                                            <p:strVal val="#ppt_y"/>
                                          </p:val>
                                        </p:tav>
                                      </p:tavLst>
                                    </p:anim>
                                  </p:childTnLst>
                                </p:cTn>
                              </p:par>
                            </p:childTnLst>
                          </p:cTn>
                        </p:par>
                        <p:par>
                          <p:cTn id="89" fill="hold">
                            <p:stCondLst>
                              <p:cond delay="6850"/>
                            </p:stCondLst>
                            <p:childTnLst>
                              <p:par>
                                <p:cTn id="90" presetID="22" presetClass="entr" presetSubtype="4" fill="hold" grpId="0"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1000"/>
                                        <p:tgtEl>
                                          <p:spTgt spid="13"/>
                                        </p:tgtEl>
                                      </p:cBhvr>
                                    </p:animEffect>
                                  </p:childTnLst>
                                </p:cTn>
                              </p:par>
                              <p:par>
                                <p:cTn id="93" presetID="2" presetClass="entr" presetSubtype="2" fill="hold" grpId="0" nodeType="withEffect">
                                  <p:stCondLst>
                                    <p:cond delay="50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1+#ppt_w/2"/>
                                          </p:val>
                                        </p:tav>
                                        <p:tav tm="100000">
                                          <p:val>
                                            <p:strVal val="#ppt_x"/>
                                          </p:val>
                                        </p:tav>
                                      </p:tavLst>
                                    </p:anim>
                                    <p:anim calcmode="lin" valueType="num">
                                      <p:cBhvr additive="base">
                                        <p:cTn id="96" dur="500" fill="hold"/>
                                        <p:tgtEl>
                                          <p:spTgt spid="22"/>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500"/>
                                  </p:stCondLst>
                                  <p:childTnLst>
                                    <p:set>
                                      <p:cBhvr>
                                        <p:cTn id="98" dur="1" fill="hold">
                                          <p:stCondLst>
                                            <p:cond delay="0"/>
                                          </p:stCondLst>
                                        </p:cTn>
                                        <p:tgtEl>
                                          <p:spTgt spid="6"/>
                                        </p:tgtEl>
                                        <p:attrNameLst>
                                          <p:attrName>style.visibility</p:attrName>
                                        </p:attrNameLst>
                                      </p:cBhvr>
                                      <p:to>
                                        <p:strVal val="visible"/>
                                      </p:to>
                                    </p:set>
                                    <p:anim calcmode="lin" valueType="num">
                                      <p:cBhvr additive="base">
                                        <p:cTn id="99" dur="500" fill="hold"/>
                                        <p:tgtEl>
                                          <p:spTgt spid="6"/>
                                        </p:tgtEl>
                                        <p:attrNameLst>
                                          <p:attrName>ppt_x</p:attrName>
                                        </p:attrNameLst>
                                      </p:cBhvr>
                                      <p:tavLst>
                                        <p:tav tm="0">
                                          <p:val>
                                            <p:strVal val="1+#ppt_w/2"/>
                                          </p:val>
                                        </p:tav>
                                        <p:tav tm="100000">
                                          <p:val>
                                            <p:strVal val="#ppt_x"/>
                                          </p:val>
                                        </p:tav>
                                      </p:tavLst>
                                    </p:anim>
                                    <p:anim calcmode="lin" valueType="num">
                                      <p:cBhvr additive="base">
                                        <p:cTn id="100" dur="500" fill="hold"/>
                                        <p:tgtEl>
                                          <p:spTgt spid="6"/>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50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1+#ppt_w/2"/>
                                          </p:val>
                                        </p:tav>
                                        <p:tav tm="100000">
                                          <p:val>
                                            <p:strVal val="#ppt_x"/>
                                          </p:val>
                                        </p:tav>
                                      </p:tavLst>
                                    </p:anim>
                                    <p:anim calcmode="lin" valueType="num">
                                      <p:cBhvr additive="base">
                                        <p:cTn id="104"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9" grpId="0" bldLvl="0" animBg="1"/>
      <p:bldP spid="10" grpId="0" bldLvl="0" animBg="1"/>
      <p:bldP spid="11" grpId="0" bldLvl="0" animBg="1"/>
      <p:bldP spid="12" grpId="0" bldLvl="0" animBg="1"/>
      <p:bldP spid="13" grpId="0" bldLvl="0" animBg="1"/>
      <p:bldP spid="14" grpId="0"/>
      <p:bldP spid="4" grpId="0"/>
      <p:bldP spid="16" grpId="0"/>
      <p:bldP spid="17" grpId="0"/>
      <p:bldP spid="18" grpId="0"/>
      <p:bldP spid="19" grpId="0"/>
      <p:bldP spid="20" grpId="0"/>
      <p:bldP spid="5" grpId="0"/>
      <p:bldP spid="22" grpId="0"/>
      <p:bldP spid="6" grpId="0"/>
      <p:bldP spid="7" grpId="0"/>
      <p:bldP spid="8" grpId="0"/>
      <p:bldP spid="36" grpId="0"/>
      <p:bldP spid="40" grpId="0"/>
      <p:bldP spid="44" grpId="0"/>
      <p:bldP spid="48" grpId="0" bldLvl="0" animBg="1"/>
      <p:bldP spid="52"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How is a long sentence formed? </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60237" t="23401" r="7476" b="15000"/>
          <a:stretch>
            <a:fillRect/>
          </a:stretch>
        </p:blipFill>
        <p:spPr>
          <a:xfrm>
            <a:off x="10914380" y="-43815"/>
            <a:ext cx="1277620" cy="886460"/>
          </a:xfrm>
          <a:prstGeom prst="rect">
            <a:avLst/>
          </a:prstGeom>
        </p:spPr>
      </p:pic>
      <p:sp>
        <p:nvSpPr>
          <p:cNvPr id="68622" name="Text Box 14"/>
          <p:cNvSpPr txBox="1"/>
          <p:nvPr/>
        </p:nvSpPr>
        <p:spPr>
          <a:xfrm>
            <a:off x="434340" y="836613"/>
            <a:ext cx="8915400" cy="423545"/>
          </a:xfrm>
          <a:prstGeom prst="rect">
            <a:avLst/>
          </a:prstGeom>
          <a:noFill/>
          <a:ln w="9525">
            <a:noFill/>
          </a:ln>
        </p:spPr>
        <p:txBody>
          <a:bodyPr>
            <a:spAutoFit/>
          </a:bodyPr>
          <a:p>
            <a:pPr>
              <a:lnSpc>
                <a:spcPct val="90000"/>
              </a:lnSpc>
              <a:spcBef>
                <a:spcPct val="50000"/>
              </a:spcBef>
            </a:pPr>
            <a:r>
              <a:rPr lang="en-US" altLang="zh-CN" sz="2400" dirty="0">
                <a:latin typeface="Times New Roman" panose="02020603050405020304" pitchFamily="18" charset="0"/>
              </a:rPr>
              <a:t>1. He works hard.</a:t>
            </a:r>
            <a:endParaRPr lang="en-US" altLang="zh-CN" sz="2400" dirty="0">
              <a:latin typeface="Times New Roman" panose="02020603050405020304" pitchFamily="18" charset="0"/>
            </a:endParaRPr>
          </a:p>
        </p:txBody>
      </p:sp>
      <p:sp>
        <p:nvSpPr>
          <p:cNvPr id="68628" name="Text Box 20"/>
          <p:cNvSpPr txBox="1"/>
          <p:nvPr/>
        </p:nvSpPr>
        <p:spPr>
          <a:xfrm>
            <a:off x="434340" y="1400810"/>
            <a:ext cx="4837430" cy="423545"/>
          </a:xfrm>
          <a:prstGeom prst="rect">
            <a:avLst/>
          </a:prstGeom>
          <a:noFill/>
          <a:ln w="9525">
            <a:noFill/>
          </a:ln>
        </p:spPr>
        <p:txBody>
          <a:bodyPr wrap="square">
            <a:spAutoFit/>
          </a:bodyPr>
          <a:p>
            <a:pPr>
              <a:lnSpc>
                <a:spcPct val="90000"/>
              </a:lnSpc>
              <a:spcBef>
                <a:spcPct val="50000"/>
              </a:spcBef>
            </a:pPr>
            <a:r>
              <a:rPr lang="en-US" altLang="zh-CN" sz="2400" dirty="0">
                <a:latin typeface="Times New Roman" panose="02020603050405020304" pitchFamily="18" charset="0"/>
              </a:rPr>
              <a:t>2. He works hard </a:t>
            </a:r>
            <a:r>
              <a:rPr lang="en-US" altLang="zh-CN" sz="2400" dirty="0">
                <a:solidFill>
                  <a:srgbClr val="FF0000"/>
                </a:solidFill>
                <a:latin typeface="Times New Roman" panose="02020603050405020304" pitchFamily="18" charset="0"/>
              </a:rPr>
              <a:t>for a company.</a:t>
            </a:r>
            <a:endParaRPr lang="en-US" altLang="zh-CN" sz="2400" dirty="0">
              <a:solidFill>
                <a:srgbClr val="FF0000"/>
              </a:solidFill>
              <a:latin typeface="Times New Roman" panose="02020603050405020304" pitchFamily="18" charset="0"/>
            </a:endParaRPr>
          </a:p>
        </p:txBody>
      </p:sp>
      <p:sp>
        <p:nvSpPr>
          <p:cNvPr id="29705" name="文本框 29704"/>
          <p:cNvSpPr txBox="1"/>
          <p:nvPr/>
        </p:nvSpPr>
        <p:spPr>
          <a:xfrm>
            <a:off x="3495040" y="1731010"/>
            <a:ext cx="3442335" cy="368300"/>
          </a:xfrm>
          <a:prstGeom prst="rect">
            <a:avLst/>
          </a:prstGeom>
          <a:noFill/>
          <a:ln w="9525">
            <a:noFill/>
          </a:ln>
        </p:spPr>
        <p:txBody>
          <a:bodyPr wrap="square">
            <a:spAutoFit/>
          </a:bodyPr>
          <a:p>
            <a:pPr>
              <a:spcBef>
                <a:spcPct val="50000"/>
              </a:spcBef>
            </a:pPr>
            <a:r>
              <a:rPr lang="en-US" altLang="zh-CN" i="1" dirty="0">
                <a:solidFill>
                  <a:srgbClr val="002060"/>
                </a:solidFill>
                <a:latin typeface="Times New Roman" panose="02020603050405020304" pitchFamily="18" charset="0"/>
              </a:rPr>
              <a:t>(</a:t>
            </a:r>
            <a:r>
              <a:rPr lang="zh-CN" altLang="en-US" i="1" dirty="0">
                <a:solidFill>
                  <a:srgbClr val="002060"/>
                </a:solidFill>
                <a:latin typeface="Times New Roman" panose="02020603050405020304" pitchFamily="18" charset="0"/>
              </a:rPr>
              <a:t>介词短语</a:t>
            </a:r>
            <a:r>
              <a:rPr lang="en-US" altLang="zh-CN" i="1" dirty="0">
                <a:solidFill>
                  <a:srgbClr val="002060"/>
                </a:solidFill>
                <a:latin typeface="Times New Roman" panose="02020603050405020304" pitchFamily="18" charset="0"/>
              </a:rPr>
              <a:t>prepositional phrases)</a:t>
            </a:r>
            <a:endParaRPr lang="en-US" altLang="zh-CN" i="1" dirty="0">
              <a:solidFill>
                <a:srgbClr val="002060"/>
              </a:solidFill>
              <a:latin typeface="Times New Roman" panose="02020603050405020304" pitchFamily="18" charset="0"/>
            </a:endParaRPr>
          </a:p>
        </p:txBody>
      </p:sp>
      <p:sp>
        <p:nvSpPr>
          <p:cNvPr id="68631" name="Text Box 23"/>
          <p:cNvSpPr txBox="1"/>
          <p:nvPr/>
        </p:nvSpPr>
        <p:spPr>
          <a:xfrm>
            <a:off x="434340" y="1992630"/>
            <a:ext cx="11398885" cy="423545"/>
          </a:xfrm>
          <a:prstGeom prst="rect">
            <a:avLst/>
          </a:prstGeom>
          <a:noFill/>
          <a:ln w="9525">
            <a:noFill/>
          </a:ln>
        </p:spPr>
        <p:txBody>
          <a:bodyPr wrap="square">
            <a:spAutoFit/>
          </a:bodyPr>
          <a:p>
            <a:pPr>
              <a:lnSpc>
                <a:spcPct val="90000"/>
              </a:lnSpc>
              <a:spcBef>
                <a:spcPct val="50000"/>
              </a:spcBef>
            </a:pPr>
            <a:r>
              <a:rPr lang="en-US" altLang="zh-CN" sz="2400" dirty="0">
                <a:latin typeface="Times New Roman" panose="02020603050405020304" pitchFamily="18" charset="0"/>
              </a:rPr>
              <a:t>3. He works hard for a company </a:t>
            </a:r>
            <a:r>
              <a:rPr lang="en-US" altLang="zh-CN" sz="2400" dirty="0">
                <a:solidFill>
                  <a:srgbClr val="FF0000"/>
                </a:solidFill>
                <a:latin typeface="Times New Roman" panose="02020603050405020304" pitchFamily="18" charset="0"/>
              </a:rPr>
              <a:t>which was founded in 2002.</a:t>
            </a:r>
            <a:r>
              <a:rPr lang="en-US" altLang="zh-CN" sz="2400" dirty="0">
                <a:latin typeface="Times New Roman" panose="02020603050405020304" pitchFamily="18" charset="0"/>
              </a:rPr>
              <a:t> </a:t>
            </a:r>
            <a:endParaRPr lang="en-US" altLang="zh-CN" sz="2400" dirty="0">
              <a:latin typeface="Times New Roman" panose="02020603050405020304" pitchFamily="18" charset="0"/>
            </a:endParaRPr>
          </a:p>
        </p:txBody>
      </p:sp>
      <p:sp>
        <p:nvSpPr>
          <p:cNvPr id="29706" name="文本框 29705"/>
          <p:cNvSpPr txBox="1"/>
          <p:nvPr/>
        </p:nvSpPr>
        <p:spPr>
          <a:xfrm>
            <a:off x="6254750" y="2233295"/>
            <a:ext cx="2501900" cy="368300"/>
          </a:xfrm>
          <a:prstGeom prst="rect">
            <a:avLst/>
          </a:prstGeom>
          <a:noFill/>
          <a:ln w="9525">
            <a:noFill/>
          </a:ln>
        </p:spPr>
        <p:txBody>
          <a:bodyPr>
            <a:spAutoFit/>
          </a:bodyPr>
          <a:p>
            <a:pPr>
              <a:spcBef>
                <a:spcPct val="50000"/>
              </a:spcBef>
            </a:pPr>
            <a:r>
              <a:rPr lang="en-US" altLang="zh-CN" i="1" dirty="0">
                <a:solidFill>
                  <a:srgbClr val="002060"/>
                </a:solidFill>
                <a:latin typeface="Times New Roman" panose="02020603050405020304" pitchFamily="18" charset="0"/>
              </a:rPr>
              <a:t>(</a:t>
            </a:r>
            <a:r>
              <a:rPr lang="zh-CN" altLang="en-US" i="1" dirty="0">
                <a:solidFill>
                  <a:srgbClr val="002060"/>
                </a:solidFill>
                <a:latin typeface="Times New Roman" panose="02020603050405020304" pitchFamily="18" charset="0"/>
              </a:rPr>
              <a:t>定语从句</a:t>
            </a:r>
            <a:r>
              <a:rPr lang="en-US" altLang="zh-CN" i="1" dirty="0">
                <a:solidFill>
                  <a:srgbClr val="002060"/>
                </a:solidFill>
                <a:latin typeface="Times New Roman" panose="02020603050405020304" pitchFamily="18" charset="0"/>
              </a:rPr>
              <a:t>clauses)</a:t>
            </a:r>
            <a:endParaRPr lang="en-US" altLang="zh-CN" i="1" dirty="0">
              <a:solidFill>
                <a:srgbClr val="002060"/>
              </a:solidFill>
              <a:latin typeface="Times New Roman" panose="02020603050405020304" pitchFamily="18" charset="0"/>
            </a:endParaRPr>
          </a:p>
        </p:txBody>
      </p:sp>
      <p:sp>
        <p:nvSpPr>
          <p:cNvPr id="68629" name="Text Box 21"/>
          <p:cNvSpPr txBox="1"/>
          <p:nvPr/>
        </p:nvSpPr>
        <p:spPr>
          <a:xfrm>
            <a:off x="434340" y="2569210"/>
            <a:ext cx="11116310" cy="423545"/>
          </a:xfrm>
          <a:prstGeom prst="rect">
            <a:avLst/>
          </a:prstGeom>
          <a:noFill/>
          <a:ln w="9525">
            <a:noFill/>
          </a:ln>
        </p:spPr>
        <p:txBody>
          <a:bodyPr wrap="square">
            <a:spAutoFit/>
          </a:bodyPr>
          <a:p>
            <a:pPr>
              <a:lnSpc>
                <a:spcPct val="90000"/>
              </a:lnSpc>
              <a:spcBef>
                <a:spcPct val="50000"/>
              </a:spcBef>
            </a:pPr>
            <a:r>
              <a:rPr lang="en-US" altLang="zh-CN" sz="2400" dirty="0">
                <a:solidFill>
                  <a:sysClr val="windowText" lastClr="000000"/>
                </a:solidFill>
                <a:latin typeface="Times New Roman" panose="02020603050405020304" pitchFamily="18" charset="0"/>
              </a:rPr>
              <a:t>4.</a:t>
            </a:r>
            <a:r>
              <a:rPr lang="en-US" altLang="zh-CN" sz="2400" dirty="0">
                <a:solidFill>
                  <a:srgbClr val="FF0000"/>
                </a:solidFill>
                <a:latin typeface="Times New Roman" panose="02020603050405020304" pitchFamily="18" charset="0"/>
              </a:rPr>
              <a:t> Living with his son,</a:t>
            </a:r>
            <a:r>
              <a:rPr lang="en-US" altLang="zh-CN" sz="2400" dirty="0">
                <a:latin typeface="Times New Roman" panose="02020603050405020304" pitchFamily="18" charset="0"/>
              </a:rPr>
              <a:t> he works hard for a company which was founded in 2002</a:t>
            </a:r>
            <a:r>
              <a:rPr lang="en-US" altLang="zh-CN" sz="2400" dirty="0">
                <a:solidFill>
                  <a:srgbClr val="FF0000"/>
                </a:solidFill>
                <a:latin typeface="Times New Roman" panose="02020603050405020304" pitchFamily="18" charset="0"/>
              </a:rPr>
              <a:t>. </a:t>
            </a:r>
            <a:endParaRPr lang="en-US" altLang="zh-CN" sz="2400" dirty="0">
              <a:solidFill>
                <a:srgbClr val="FF0000"/>
              </a:solidFill>
              <a:latin typeface="Times New Roman" panose="02020603050405020304" pitchFamily="18" charset="0"/>
            </a:endParaRPr>
          </a:p>
        </p:txBody>
      </p:sp>
      <p:sp>
        <p:nvSpPr>
          <p:cNvPr id="68630" name="Text Box 22"/>
          <p:cNvSpPr txBox="1"/>
          <p:nvPr/>
        </p:nvSpPr>
        <p:spPr>
          <a:xfrm>
            <a:off x="434340" y="3213100"/>
            <a:ext cx="11116310" cy="755650"/>
          </a:xfrm>
          <a:prstGeom prst="rect">
            <a:avLst/>
          </a:prstGeom>
          <a:noFill/>
          <a:ln w="9525">
            <a:noFill/>
          </a:ln>
        </p:spPr>
        <p:txBody>
          <a:bodyPr wrap="square">
            <a:spAutoFit/>
          </a:bodyPr>
          <a:p>
            <a:pPr>
              <a:lnSpc>
                <a:spcPct val="90000"/>
              </a:lnSpc>
              <a:spcBef>
                <a:spcPct val="50000"/>
              </a:spcBef>
            </a:pPr>
            <a:r>
              <a:rPr lang="en-US" altLang="zh-CN" sz="2400" dirty="0">
                <a:latin typeface="Times New Roman" panose="02020603050405020304" pitchFamily="18" charset="0"/>
              </a:rPr>
              <a:t>5. Living with his son, he works hard for a company which was founded in 2002 </a:t>
            </a:r>
            <a:r>
              <a:rPr lang="en-US" altLang="zh-CN" sz="2400" dirty="0">
                <a:solidFill>
                  <a:srgbClr val="FF0000"/>
                </a:solidFill>
                <a:latin typeface="Times New Roman" panose="02020603050405020304" pitchFamily="18" charset="0"/>
              </a:rPr>
              <a:t>and </a:t>
            </a:r>
            <a:r>
              <a:rPr lang="en-US" altLang="zh-CN" sz="2400" dirty="0">
                <a:latin typeface="Times New Roman" panose="02020603050405020304" pitchFamily="18" charset="0"/>
              </a:rPr>
              <a:t>most of his workmates show great respect for him.</a:t>
            </a:r>
            <a:endParaRPr lang="en-US" altLang="zh-CN" sz="2400" dirty="0">
              <a:latin typeface="Times New Roman" panose="02020603050405020304" pitchFamily="18" charset="0"/>
            </a:endParaRPr>
          </a:p>
        </p:txBody>
      </p:sp>
      <p:sp>
        <p:nvSpPr>
          <p:cNvPr id="23612" name="Text Box 60"/>
          <p:cNvSpPr txBox="1"/>
          <p:nvPr/>
        </p:nvSpPr>
        <p:spPr>
          <a:xfrm>
            <a:off x="3431540" y="4086225"/>
            <a:ext cx="6781800" cy="460375"/>
          </a:xfrm>
          <a:prstGeom prst="rect">
            <a:avLst/>
          </a:prstGeom>
          <a:noFill/>
          <a:ln w="9525">
            <a:noFill/>
          </a:ln>
        </p:spPr>
        <p:txBody>
          <a:bodyPr>
            <a:spAutoFit/>
          </a:bodyPr>
          <a:p>
            <a:pPr>
              <a:spcBef>
                <a:spcPct val="50000"/>
              </a:spcBef>
            </a:pP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1. trunk(</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主干部分</a:t>
            </a: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 S.+V.+(O.)…</a:t>
            </a:r>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614" name="Text Box 62"/>
          <p:cNvSpPr txBox="1"/>
          <p:nvPr/>
        </p:nvSpPr>
        <p:spPr>
          <a:xfrm>
            <a:off x="3431540" y="4978400"/>
            <a:ext cx="2286000" cy="748030"/>
          </a:xfrm>
          <a:prstGeom prst="rect">
            <a:avLst/>
          </a:prstGeom>
          <a:noFill/>
          <a:ln w="9525">
            <a:noFill/>
          </a:ln>
        </p:spPr>
        <p:txBody>
          <a:bodyPr>
            <a:spAutoFit/>
          </a:bodyPr>
          <a:p>
            <a:pPr fontAlgn="auto">
              <a:lnSpc>
                <a:spcPts val="2560"/>
              </a:lnSpc>
              <a:spcBef>
                <a:spcPts val="0"/>
              </a:spcBef>
            </a:pP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2. modifiers</a:t>
            </a:r>
            <a:endPar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2560"/>
              </a:lnSpc>
              <a:spcBef>
                <a:spcPts val="0"/>
              </a:spcBef>
            </a:pP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修饰语部分</a:t>
            </a:r>
            <a:endPar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605" name="Text Box 53"/>
          <p:cNvSpPr txBox="1"/>
          <p:nvPr/>
        </p:nvSpPr>
        <p:spPr>
          <a:xfrm>
            <a:off x="5864225" y="4546283"/>
            <a:ext cx="4876800" cy="1398905"/>
          </a:xfrm>
          <a:prstGeom prst="rect">
            <a:avLst/>
          </a:prstGeom>
          <a:noFill/>
          <a:ln w="9525">
            <a:noFill/>
          </a:ln>
        </p:spPr>
        <p:txBody>
          <a:bodyPr wrap="square">
            <a:spAutoFit/>
          </a:bodyPr>
          <a:p>
            <a:pPr fontAlgn="auto">
              <a:lnSpc>
                <a:spcPts val="3400"/>
              </a:lnSpc>
              <a:spcBef>
                <a:spcPts val="0"/>
              </a:spcBef>
            </a:pPr>
            <a:r>
              <a:rPr lang="en-US" altLang="zh-CN" sz="2000" dirty="0">
                <a:latin typeface="Times New Roman" panose="02020603050405020304" pitchFamily="18" charset="0"/>
              </a:rPr>
              <a:t>prepositional phrases</a:t>
            </a:r>
            <a:r>
              <a:rPr lang="zh-CN" altLang="en-US" sz="2000" dirty="0">
                <a:latin typeface="Times New Roman" panose="02020603050405020304" pitchFamily="18" charset="0"/>
              </a:rPr>
              <a:t>（介短）</a:t>
            </a:r>
            <a:endParaRPr lang="zh-CN" altLang="en-US" sz="2000" dirty="0">
              <a:latin typeface="Times New Roman" panose="02020603050405020304" pitchFamily="18" charset="0"/>
            </a:endParaRPr>
          </a:p>
          <a:p>
            <a:pPr fontAlgn="auto">
              <a:lnSpc>
                <a:spcPts val="3400"/>
              </a:lnSpc>
              <a:spcBef>
                <a:spcPts val="0"/>
              </a:spcBef>
            </a:pPr>
            <a:r>
              <a:rPr lang="en-US" altLang="zh-CN" sz="2000" dirty="0">
                <a:latin typeface="Times New Roman" panose="02020603050405020304" pitchFamily="18" charset="0"/>
              </a:rPr>
              <a:t>clauses</a:t>
            </a:r>
            <a:r>
              <a:rPr lang="zh-CN" altLang="en-US" sz="2000" dirty="0">
                <a:latin typeface="Times New Roman" panose="02020603050405020304" pitchFamily="18" charset="0"/>
              </a:rPr>
              <a:t>（从句）</a:t>
            </a:r>
            <a:endParaRPr lang="zh-CN" altLang="en-US" sz="2000" dirty="0">
              <a:latin typeface="Times New Roman" panose="02020603050405020304" pitchFamily="18" charset="0"/>
            </a:endParaRPr>
          </a:p>
          <a:p>
            <a:pPr fontAlgn="auto">
              <a:lnSpc>
                <a:spcPts val="3400"/>
              </a:lnSpc>
              <a:spcBef>
                <a:spcPts val="0"/>
              </a:spcBef>
            </a:pPr>
            <a:r>
              <a:rPr lang="en-US" altLang="zh-CN" sz="2000" dirty="0">
                <a:latin typeface="Times New Roman" panose="02020603050405020304" pitchFamily="18" charset="0"/>
              </a:rPr>
              <a:t>non-predicate verbs</a:t>
            </a:r>
            <a:r>
              <a:rPr lang="zh-CN" altLang="en-US" sz="2000" dirty="0">
                <a:latin typeface="Times New Roman" panose="02020603050405020304" pitchFamily="18" charset="0"/>
              </a:rPr>
              <a:t>（非谓语）</a:t>
            </a:r>
            <a:endParaRPr lang="zh-CN" altLang="en-US" sz="2000" dirty="0">
              <a:latin typeface="Times New Roman" panose="02020603050405020304" pitchFamily="18" charset="0"/>
            </a:endParaRPr>
          </a:p>
        </p:txBody>
      </p:sp>
      <p:sp>
        <p:nvSpPr>
          <p:cNvPr id="23617" name="AutoShape 65"/>
          <p:cNvSpPr/>
          <p:nvPr/>
        </p:nvSpPr>
        <p:spPr>
          <a:xfrm>
            <a:off x="5711825" y="4780915"/>
            <a:ext cx="152400" cy="1012825"/>
          </a:xfrm>
          <a:prstGeom prst="leftBrace">
            <a:avLst>
              <a:gd name="adj1" fmla="val 62500"/>
              <a:gd name="adj2" fmla="val 50000"/>
            </a:avLst>
          </a:prstGeom>
          <a:noFill/>
          <a:ln w="9525" cap="flat" cmpd="sng">
            <a:solidFill>
              <a:srgbClr val="000000"/>
            </a:solidFill>
            <a:prstDash val="solid"/>
            <a:headEnd type="none" w="med" len="med"/>
            <a:tailEnd type="none" w="med" len="med"/>
          </a:ln>
        </p:spPr>
        <p:txBody>
          <a:bodyPr wrap="none" anchor="ctr"/>
          <a:p>
            <a:pPr>
              <a:buFontTx/>
            </a:pPr>
            <a:endParaRPr lang="zh-CN" altLang="en-US" dirty="0">
              <a:latin typeface="Times New Roman" panose="02020603050405020304" pitchFamily="18" charset="0"/>
            </a:endParaRPr>
          </a:p>
        </p:txBody>
      </p:sp>
      <p:sp>
        <p:nvSpPr>
          <p:cNvPr id="23615" name="Rectangle 63"/>
          <p:cNvSpPr/>
          <p:nvPr/>
        </p:nvSpPr>
        <p:spPr>
          <a:xfrm>
            <a:off x="3431540" y="6028055"/>
            <a:ext cx="8763635" cy="460375"/>
          </a:xfrm>
          <a:prstGeom prst="rect">
            <a:avLst/>
          </a:prstGeom>
          <a:noFill/>
          <a:ln w="9525">
            <a:noFill/>
          </a:ln>
        </p:spPr>
        <p:txBody>
          <a:bodyPr wrap="square">
            <a:spAutoFit/>
          </a:bodyPr>
          <a:p>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3. parallel structures (</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并列结构</a:t>
            </a: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dirty="0">
                <a:latin typeface="Times New Roman" panose="02020603050405020304" pitchFamily="18" charset="0"/>
              </a:rPr>
              <a:t>(A and/or B;   A, B, and/or</a:t>
            </a:r>
            <a:r>
              <a:rPr lang="zh-CN" altLang="en-US" sz="2400" dirty="0">
                <a:latin typeface="Times New Roman" panose="02020603050405020304" pitchFamily="18" charset="0"/>
              </a:rPr>
              <a:t> </a:t>
            </a:r>
            <a:r>
              <a:rPr lang="en-US" altLang="zh-CN" sz="2400" dirty="0">
                <a:latin typeface="Times New Roman" panose="02020603050405020304" pitchFamily="18" charset="0"/>
              </a:rPr>
              <a:t>C)</a:t>
            </a:r>
            <a:endParaRPr lang="en-US" altLang="zh-CN" sz="2400" dirty="0">
              <a:latin typeface="Times New Roman" panose="02020603050405020304" pitchFamily="18" charset="0"/>
            </a:endParaRPr>
          </a:p>
        </p:txBody>
      </p:sp>
      <p:sp>
        <p:nvSpPr>
          <p:cNvPr id="6148" name="Text Box 58"/>
          <p:cNvSpPr txBox="1"/>
          <p:nvPr/>
        </p:nvSpPr>
        <p:spPr>
          <a:xfrm>
            <a:off x="193040" y="4978400"/>
            <a:ext cx="3139440" cy="583565"/>
          </a:xfrm>
          <a:prstGeom prst="rect">
            <a:avLst/>
          </a:prstGeom>
          <a:noFill/>
          <a:ln w="9525">
            <a:noFill/>
          </a:ln>
        </p:spPr>
        <p:txBody>
          <a:bodyPr wrap="square">
            <a:spAutoFit/>
          </a:bodyPr>
          <a:p>
            <a:pPr>
              <a:spcBef>
                <a:spcPct val="50000"/>
              </a:spcBef>
            </a:pPr>
            <a:r>
              <a:rPr lang="en-US" altLang="zh-CN" sz="3200" b="1" dirty="0">
                <a:solidFill>
                  <a:srgbClr val="002060"/>
                </a:solidFill>
                <a:latin typeface="Times New Roman" panose="02020603050405020304" pitchFamily="18" charset="0"/>
              </a:rPr>
              <a:t>A long sentence</a:t>
            </a:r>
            <a:endParaRPr lang="en-US" altLang="zh-CN" sz="3200" b="1" dirty="0">
              <a:solidFill>
                <a:srgbClr val="002060"/>
              </a:solidFill>
              <a:latin typeface="Times New Roman" panose="02020603050405020304" pitchFamily="18" charset="0"/>
            </a:endParaRPr>
          </a:p>
        </p:txBody>
      </p:sp>
      <p:sp>
        <p:nvSpPr>
          <p:cNvPr id="6154" name="AutoShape 66"/>
          <p:cNvSpPr/>
          <p:nvPr/>
        </p:nvSpPr>
        <p:spPr>
          <a:xfrm>
            <a:off x="3050540" y="4301490"/>
            <a:ext cx="381000" cy="2108200"/>
          </a:xfrm>
          <a:prstGeom prst="leftBrace">
            <a:avLst>
              <a:gd name="adj1" fmla="val 51666"/>
              <a:gd name="adj2" fmla="val 50000"/>
            </a:avLst>
          </a:prstGeom>
          <a:noFill/>
          <a:ln w="9525" cap="flat" cmpd="sng">
            <a:solidFill>
              <a:srgbClr val="000000"/>
            </a:solidFill>
            <a:prstDash val="solid"/>
            <a:headEnd type="none" w="med" len="med"/>
            <a:tailEnd type="none" w="med" len="med"/>
          </a:ln>
        </p:spPr>
        <p:txBody>
          <a:bodyPr wrap="none" anchor="ctr"/>
          <a:p>
            <a:pPr>
              <a:buFontTx/>
            </a:pPr>
            <a:endParaRPr lang="zh-CN" altLang="en-US" dirty="0">
              <a:latin typeface="Times New Roman" panose="02020603050405020304" pitchFamily="18" charset="0"/>
            </a:endParaRPr>
          </a:p>
        </p:txBody>
      </p:sp>
      <p:sp>
        <p:nvSpPr>
          <p:cNvPr id="29707" name="文本框 29706"/>
          <p:cNvSpPr txBox="1"/>
          <p:nvPr/>
        </p:nvSpPr>
        <p:spPr>
          <a:xfrm>
            <a:off x="2030730" y="2844483"/>
            <a:ext cx="4648200" cy="368300"/>
          </a:xfrm>
          <a:prstGeom prst="rect">
            <a:avLst/>
          </a:prstGeom>
          <a:noFill/>
          <a:ln w="9525">
            <a:noFill/>
          </a:ln>
        </p:spPr>
        <p:txBody>
          <a:bodyPr wrap="square">
            <a:spAutoFit/>
          </a:bodyPr>
          <a:p>
            <a:pPr>
              <a:spcBef>
                <a:spcPct val="50000"/>
              </a:spcBef>
            </a:pPr>
            <a:r>
              <a:rPr lang="en-US" altLang="zh-CN" i="1" dirty="0">
                <a:solidFill>
                  <a:srgbClr val="002060"/>
                </a:solidFill>
                <a:latin typeface="Times New Roman" panose="02020603050405020304" pitchFamily="18" charset="0"/>
              </a:rPr>
              <a:t>(</a:t>
            </a:r>
            <a:r>
              <a:rPr lang="zh-CN" altLang="en-US" i="1" dirty="0">
                <a:solidFill>
                  <a:srgbClr val="002060"/>
                </a:solidFill>
                <a:latin typeface="Times New Roman" panose="02020603050405020304" pitchFamily="18" charset="0"/>
              </a:rPr>
              <a:t>非谓语</a:t>
            </a:r>
            <a:r>
              <a:rPr lang="en-US" altLang="zh-CN" i="1" dirty="0">
                <a:solidFill>
                  <a:srgbClr val="002060"/>
                </a:solidFill>
                <a:latin typeface="Times New Roman" panose="02020603050405020304" pitchFamily="18" charset="0"/>
              </a:rPr>
              <a:t>non-predicate verbs</a:t>
            </a:r>
            <a:r>
              <a:rPr lang="zh-CN" altLang="en-US" i="1" dirty="0">
                <a:solidFill>
                  <a:srgbClr val="002060"/>
                </a:solidFill>
                <a:latin typeface="Times New Roman" panose="02020603050405020304" pitchFamily="18" charset="0"/>
              </a:rPr>
              <a:t>，现在分词作状语</a:t>
            </a:r>
            <a:r>
              <a:rPr lang="en-US" altLang="zh-CN" i="1" dirty="0">
                <a:solidFill>
                  <a:srgbClr val="002060"/>
                </a:solidFill>
                <a:latin typeface="Times New Roman" panose="02020603050405020304" pitchFamily="18" charset="0"/>
              </a:rPr>
              <a:t>)</a:t>
            </a:r>
            <a:endParaRPr lang="en-US" altLang="zh-CN" i="1" dirty="0">
              <a:solidFill>
                <a:srgbClr val="002060"/>
              </a:solidFill>
              <a:latin typeface="Times New Roman" panose="02020603050405020304" pitchFamily="18" charset="0"/>
            </a:endParaRPr>
          </a:p>
        </p:txBody>
      </p:sp>
      <p:sp>
        <p:nvSpPr>
          <p:cNvPr id="4" name="文本框 3"/>
          <p:cNvSpPr txBox="1"/>
          <p:nvPr/>
        </p:nvSpPr>
        <p:spPr>
          <a:xfrm>
            <a:off x="1971040" y="1075690"/>
            <a:ext cx="4283710" cy="450850"/>
          </a:xfrm>
          <a:prstGeom prst="rect">
            <a:avLst/>
          </a:prstGeom>
          <a:noFill/>
        </p:spPr>
        <p:txBody>
          <a:bodyPr wrap="square" rtlCol="0" anchor="t">
            <a:spAutoFit/>
          </a:bodyPr>
          <a:p>
            <a:pPr>
              <a:lnSpc>
                <a:spcPct val="130000"/>
              </a:lnSpc>
              <a:spcBef>
                <a:spcPts val="600"/>
              </a:spcBef>
            </a:pPr>
            <a:r>
              <a:rPr lang="en-US" altLang="zh-CN" sz="1800" i="1" dirty="0">
                <a:solidFill>
                  <a:srgbClr val="002060"/>
                </a:solidFill>
                <a:latin typeface="Times New Roman" panose="02020603050405020304" pitchFamily="18" charset="0"/>
                <a:sym typeface="Abadi MT" charset="0"/>
              </a:rPr>
              <a:t>（</a:t>
            </a:r>
            <a:r>
              <a:rPr lang="zh-CN" altLang="en-US" sz="1800" i="1" dirty="0">
                <a:solidFill>
                  <a:srgbClr val="002060"/>
                </a:solidFill>
                <a:latin typeface="Times New Roman" panose="02020603050405020304" pitchFamily="18" charset="0"/>
                <a:sym typeface="Abadi MT" charset="0"/>
              </a:rPr>
              <a:t>主语</a:t>
            </a:r>
            <a:r>
              <a:rPr lang="en-US" altLang="zh-CN" sz="1800" i="1" dirty="0">
                <a:solidFill>
                  <a:srgbClr val="002060"/>
                </a:solidFill>
                <a:latin typeface="Times New Roman" panose="02020603050405020304" pitchFamily="18" charset="0"/>
                <a:sym typeface="Abadi MT" charset="0"/>
              </a:rPr>
              <a:t>+</a:t>
            </a:r>
            <a:r>
              <a:rPr lang="zh-CN" altLang="en-US" sz="1800" i="1" dirty="0">
                <a:solidFill>
                  <a:srgbClr val="002060"/>
                </a:solidFill>
                <a:latin typeface="Times New Roman" panose="02020603050405020304" pitchFamily="18" charset="0"/>
                <a:sym typeface="Abadi MT" charset="0"/>
              </a:rPr>
              <a:t>谓语</a:t>
            </a:r>
            <a:r>
              <a:rPr lang="en-US" altLang="zh-CN" sz="1800" i="1" dirty="0">
                <a:solidFill>
                  <a:srgbClr val="002060"/>
                </a:solidFill>
                <a:latin typeface="Times New Roman" panose="02020603050405020304" pitchFamily="18" charset="0"/>
                <a:sym typeface="Abadi MT" charset="0"/>
              </a:rPr>
              <a:t>Ｓ+Ｖi</a:t>
            </a:r>
            <a:r>
              <a:rPr lang="zh-CN" altLang="en-US" sz="1800" i="1" dirty="0">
                <a:solidFill>
                  <a:srgbClr val="002060"/>
                </a:solidFill>
                <a:latin typeface="Times New Roman" panose="02020603050405020304" pitchFamily="18" charset="0"/>
                <a:sym typeface="Abadi MT" charset="0"/>
              </a:rPr>
              <a:t>， </a:t>
            </a:r>
            <a:r>
              <a:rPr lang="en-US" altLang="zh-CN" sz="1800" i="1" dirty="0">
                <a:solidFill>
                  <a:srgbClr val="002060"/>
                </a:solidFill>
                <a:latin typeface="Times New Roman" panose="02020603050405020304" pitchFamily="18" charset="0"/>
                <a:sym typeface="Abadi MT" charset="0"/>
              </a:rPr>
              <a:t>hard</a:t>
            </a:r>
            <a:r>
              <a:rPr lang="zh-CN" altLang="en-US" sz="1800" i="1" dirty="0">
                <a:solidFill>
                  <a:srgbClr val="002060"/>
                </a:solidFill>
                <a:latin typeface="Times New Roman" panose="02020603050405020304" pitchFamily="18" charset="0"/>
                <a:sym typeface="Abadi MT" charset="0"/>
              </a:rPr>
              <a:t>副词做状语</a:t>
            </a:r>
            <a:r>
              <a:rPr lang="en-US" altLang="zh-CN" sz="1800" i="1" dirty="0">
                <a:solidFill>
                  <a:srgbClr val="002060"/>
                </a:solidFill>
                <a:latin typeface="Times New Roman" panose="02020603050405020304" pitchFamily="18" charset="0"/>
                <a:sym typeface="Abadi MT" charset="0"/>
              </a:rPr>
              <a:t>）</a:t>
            </a:r>
            <a:endParaRPr lang="en-US" altLang="zh-CN" sz="1800" i="1" dirty="0">
              <a:solidFill>
                <a:srgbClr val="002060"/>
              </a:solidFill>
              <a:latin typeface="Times New Roman" panose="02020603050405020304" pitchFamily="18" charset="0"/>
              <a:sym typeface="Abadi MT" charset="0"/>
            </a:endParaRPr>
          </a:p>
        </p:txBody>
      </p:sp>
      <p:sp>
        <p:nvSpPr>
          <p:cNvPr id="29708" name="文本框 29707"/>
          <p:cNvSpPr txBox="1"/>
          <p:nvPr/>
        </p:nvSpPr>
        <p:spPr>
          <a:xfrm>
            <a:off x="7106920" y="3566795"/>
            <a:ext cx="5435600" cy="368300"/>
          </a:xfrm>
          <a:prstGeom prst="rect">
            <a:avLst/>
          </a:prstGeom>
          <a:noFill/>
          <a:ln w="9525">
            <a:noFill/>
          </a:ln>
        </p:spPr>
        <p:txBody>
          <a:bodyPr>
            <a:spAutoFit/>
          </a:bodyPr>
          <a:p>
            <a:pPr>
              <a:spcBef>
                <a:spcPct val="50000"/>
              </a:spcBef>
            </a:pPr>
            <a:r>
              <a:rPr lang="zh-CN" altLang="en-US" i="1" dirty="0">
                <a:solidFill>
                  <a:srgbClr val="002060"/>
                </a:solidFill>
                <a:latin typeface="Times New Roman" panose="02020603050405020304" pitchFamily="18" charset="0"/>
              </a:rPr>
              <a:t>(并列结构parallel structures，</a:t>
            </a:r>
            <a:r>
              <a:rPr lang="en-US" altLang="zh-CN" i="1" dirty="0">
                <a:solidFill>
                  <a:srgbClr val="002060"/>
                </a:solidFill>
                <a:latin typeface="Times New Roman" panose="02020603050405020304" pitchFamily="18" charset="0"/>
              </a:rPr>
              <a:t>and</a:t>
            </a:r>
            <a:r>
              <a:rPr lang="zh-CN" altLang="en-US" i="1" dirty="0">
                <a:solidFill>
                  <a:srgbClr val="002060"/>
                </a:solidFill>
                <a:latin typeface="Times New Roman" panose="02020603050405020304" pitchFamily="18" charset="0"/>
              </a:rPr>
              <a:t>并列连词)</a:t>
            </a:r>
            <a:endParaRPr lang="zh-CN" altLang="en-US" i="1" dirty="0">
              <a:solidFill>
                <a:srgbClr val="002060"/>
              </a:solidFill>
              <a:latin typeface="Times New Roman" panose="02020603050405020304" pitchFamily="18" charset="0"/>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50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8622"/>
                                        </p:tgtEl>
                                        <p:attrNameLst>
                                          <p:attrName>style.visibility</p:attrName>
                                        </p:attrNameLst>
                                      </p:cBhvr>
                                      <p:to>
                                        <p:strVal val="visible"/>
                                      </p:to>
                                    </p:set>
                                    <p:animEffect transition="in" filter="blinds(horizontal)">
                                      <p:cBhvr>
                                        <p:cTn id="21" dur="500"/>
                                        <p:tgtEl>
                                          <p:spTgt spid="6862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p:tgtEl>
                                          <p:spTgt spid="4"/>
                                        </p:tgtEl>
                                        <p:attrNameLst>
                                          <p:attrName>ppt_y</p:attrName>
                                        </p:attrNameLst>
                                      </p:cBhvr>
                                      <p:tavLst>
                                        <p:tav tm="0">
                                          <p:val>
                                            <p:strVal val="#ppt_y+#ppt_h*1.125000"/>
                                          </p:val>
                                        </p:tav>
                                        <p:tav tm="100000">
                                          <p:val>
                                            <p:strVal val="#ppt_y"/>
                                          </p:val>
                                        </p:tav>
                                      </p:tavLst>
                                    </p:anim>
                                    <p:animEffect transition="in" filter="wipe(up)">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8628">
                                            <p:txEl>
                                              <p:charRg st="0" end="29"/>
                                            </p:txEl>
                                          </p:spTgt>
                                        </p:tgtEl>
                                        <p:attrNameLst>
                                          <p:attrName>style.visibility</p:attrName>
                                        </p:attrNameLst>
                                      </p:cBhvr>
                                      <p:to>
                                        <p:strVal val="visible"/>
                                      </p:to>
                                    </p:set>
                                    <p:animEffect transition="in" filter="blinds(horizontal)">
                                      <p:cBhvr>
                                        <p:cTn id="32" dur="500"/>
                                        <p:tgtEl>
                                          <p:spTgt spid="68628">
                                            <p:txEl>
                                              <p:charRg st="0" end="2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705"/>
                                        </p:tgtEl>
                                        <p:attrNameLst>
                                          <p:attrName>style.visibility</p:attrName>
                                        </p:attrNameLst>
                                      </p:cBhvr>
                                      <p:to>
                                        <p:strVal val="visible"/>
                                      </p:to>
                                    </p:set>
                                    <p:animEffect transition="in" filter="blinds(horizontal)">
                                      <p:cBhvr>
                                        <p:cTn id="37" dur="500"/>
                                        <p:tgtEl>
                                          <p:spTgt spid="2970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8631"/>
                                        </p:tgtEl>
                                        <p:attrNameLst>
                                          <p:attrName>style.visibility</p:attrName>
                                        </p:attrNameLst>
                                      </p:cBhvr>
                                      <p:to>
                                        <p:strVal val="visible"/>
                                      </p:to>
                                    </p:set>
                                    <p:animEffect transition="in" filter="blinds(horizontal)">
                                      <p:cBhvr>
                                        <p:cTn id="42" dur="500"/>
                                        <p:tgtEl>
                                          <p:spTgt spid="6863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9706"/>
                                        </p:tgtEl>
                                        <p:attrNameLst>
                                          <p:attrName>style.visibility</p:attrName>
                                        </p:attrNameLst>
                                      </p:cBhvr>
                                      <p:to>
                                        <p:strVal val="visible"/>
                                      </p:to>
                                    </p:set>
                                    <p:animEffect transition="in" filter="blinds(horizontal)">
                                      <p:cBhvr>
                                        <p:cTn id="47" dur="500"/>
                                        <p:tgtEl>
                                          <p:spTgt spid="2970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8629"/>
                                        </p:tgtEl>
                                        <p:attrNameLst>
                                          <p:attrName>style.visibility</p:attrName>
                                        </p:attrNameLst>
                                      </p:cBhvr>
                                      <p:to>
                                        <p:strVal val="visible"/>
                                      </p:to>
                                    </p:set>
                                    <p:animEffect transition="in" filter="blinds(horizontal)">
                                      <p:cBhvr>
                                        <p:cTn id="52" dur="500"/>
                                        <p:tgtEl>
                                          <p:spTgt spid="6862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9707"/>
                                        </p:tgtEl>
                                        <p:attrNameLst>
                                          <p:attrName>style.visibility</p:attrName>
                                        </p:attrNameLst>
                                      </p:cBhvr>
                                      <p:to>
                                        <p:strVal val="visible"/>
                                      </p:to>
                                    </p:set>
                                    <p:animEffect transition="in" filter="blinds(horizontal)">
                                      <p:cBhvr>
                                        <p:cTn id="57" dur="500"/>
                                        <p:tgtEl>
                                          <p:spTgt spid="2970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68630"/>
                                        </p:tgtEl>
                                        <p:attrNameLst>
                                          <p:attrName>style.visibility</p:attrName>
                                        </p:attrNameLst>
                                      </p:cBhvr>
                                      <p:to>
                                        <p:strVal val="visible"/>
                                      </p:to>
                                    </p:set>
                                    <p:animEffect transition="in" filter="blinds(horizontal)">
                                      <p:cBhvr>
                                        <p:cTn id="62" dur="500"/>
                                        <p:tgtEl>
                                          <p:spTgt spid="68630"/>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9708"/>
                                        </p:tgtEl>
                                        <p:attrNameLst>
                                          <p:attrName>style.visibility</p:attrName>
                                        </p:attrNameLst>
                                      </p:cBhvr>
                                      <p:to>
                                        <p:strVal val="visible"/>
                                      </p:to>
                                    </p:set>
                                    <p:animEffect transition="in" filter="blinds(horizontal)">
                                      <p:cBhvr>
                                        <p:cTn id="67" dur="500"/>
                                        <p:tgtEl>
                                          <p:spTgt spid="29708"/>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3612"/>
                                        </p:tgtEl>
                                        <p:attrNameLst>
                                          <p:attrName>style.visibility</p:attrName>
                                        </p:attrNameLst>
                                      </p:cBhvr>
                                      <p:to>
                                        <p:strVal val="visible"/>
                                      </p:to>
                                    </p:set>
                                    <p:animEffect transition="in" filter="blinds(horizontal)">
                                      <p:cBhvr>
                                        <p:cTn id="72" dur="500"/>
                                        <p:tgtEl>
                                          <p:spTgt spid="2361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3614"/>
                                        </p:tgtEl>
                                        <p:attrNameLst>
                                          <p:attrName>style.visibility</p:attrName>
                                        </p:attrNameLst>
                                      </p:cBhvr>
                                      <p:to>
                                        <p:strVal val="visible"/>
                                      </p:to>
                                    </p:set>
                                    <p:animEffect transition="in" filter="blinds(horizontal)">
                                      <p:cBhvr>
                                        <p:cTn id="77" dur="500"/>
                                        <p:tgtEl>
                                          <p:spTgt spid="2361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3605"/>
                                        </p:tgtEl>
                                        <p:attrNameLst>
                                          <p:attrName>style.visibility</p:attrName>
                                        </p:attrNameLst>
                                      </p:cBhvr>
                                      <p:to>
                                        <p:strVal val="visible"/>
                                      </p:to>
                                    </p:set>
                                    <p:animEffect transition="in" filter="blinds(horizontal)">
                                      <p:cBhvr>
                                        <p:cTn id="82" dur="500"/>
                                        <p:tgtEl>
                                          <p:spTgt spid="23605"/>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23617"/>
                                        </p:tgtEl>
                                        <p:attrNameLst>
                                          <p:attrName>style.visibility</p:attrName>
                                        </p:attrNameLst>
                                      </p:cBhvr>
                                      <p:to>
                                        <p:strVal val="visible"/>
                                      </p:to>
                                    </p:set>
                                    <p:animEffect transition="in" filter="blinds(horizontal)">
                                      <p:cBhvr>
                                        <p:cTn id="85" dur="500"/>
                                        <p:tgtEl>
                                          <p:spTgt spid="23617"/>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23615"/>
                                        </p:tgtEl>
                                        <p:attrNameLst>
                                          <p:attrName>style.visibility</p:attrName>
                                        </p:attrNameLst>
                                      </p:cBhvr>
                                      <p:to>
                                        <p:strVal val="visible"/>
                                      </p:to>
                                    </p:set>
                                    <p:animEffect transition="in" filter="blinds(horizontal)">
                                      <p:cBhvr>
                                        <p:cTn id="90" dur="500"/>
                                        <p:tgtEl>
                                          <p:spTgt spid="23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68622" grpId="0"/>
      <p:bldP spid="29705" grpId="0"/>
      <p:bldP spid="68631" grpId="0"/>
      <p:bldP spid="29706" grpId="0"/>
      <p:bldP spid="68629" grpId="0"/>
      <p:bldP spid="68630" grpId="0"/>
      <p:bldP spid="23612" grpId="0"/>
      <p:bldP spid="23614" grpId="0"/>
      <p:bldP spid="23605" grpId="0"/>
      <p:bldP spid="23617" grpId="0" bldLvl="0" animBg="1"/>
      <p:bldP spid="23615" grpId="0" bldLvl="0" animBg="1"/>
      <p:bldP spid="29707" grpId="0"/>
      <p:bldP spid="29708" grpId="0"/>
      <p:bldP spid="4" grpId="0"/>
      <p:bldP spid="4"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五种基本句型和长难句分析</a:t>
            </a:r>
            <a:endParaRPr sz="24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60237" t="23401" r="7476" b="15000"/>
          <a:stretch>
            <a:fillRect/>
          </a:stretch>
        </p:blipFill>
        <p:spPr>
          <a:xfrm>
            <a:off x="10914380" y="-43815"/>
            <a:ext cx="1277620" cy="886460"/>
          </a:xfrm>
          <a:prstGeom prst="rect">
            <a:avLst/>
          </a:prstGeom>
        </p:spPr>
      </p:pic>
      <p:grpSp>
        <p:nvGrpSpPr>
          <p:cNvPr id="6" name="组合 5"/>
          <p:cNvGrpSpPr/>
          <p:nvPr/>
        </p:nvGrpSpPr>
        <p:grpSpPr>
          <a:xfrm rot="10800000">
            <a:off x="3026410" y="3754755"/>
            <a:ext cx="6766560" cy="1861820"/>
            <a:chOff x="1479508" y="2064452"/>
            <a:chExt cx="9109768" cy="2444482"/>
          </a:xfrm>
          <a:solidFill>
            <a:srgbClr val="4BACC6">
              <a:lumMod val="75000"/>
            </a:srgbClr>
          </a:solidFill>
        </p:grpSpPr>
        <p:sp>
          <p:nvSpPr>
            <p:cNvPr id="7" name="矩形 6"/>
            <p:cNvSpPr/>
            <p:nvPr/>
          </p:nvSpPr>
          <p:spPr>
            <a:xfrm>
              <a:off x="3553420" y="3097875"/>
              <a:ext cx="6293963" cy="392827"/>
            </a:xfrm>
            <a:prstGeom prst="rect">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8" name="半闭框 7"/>
            <p:cNvSpPr/>
            <p:nvPr/>
          </p:nvSpPr>
          <p:spPr>
            <a:xfrm rot="8160000">
              <a:off x="1479508" y="2342375"/>
              <a:ext cx="1893067" cy="1893067"/>
            </a:xfrm>
            <a:prstGeom prst="halfFrame">
              <a:avLst>
                <a:gd name="adj1" fmla="val 9472"/>
                <a:gd name="adj2" fmla="val 10278"/>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9" name="半闭框 8"/>
            <p:cNvSpPr/>
            <p:nvPr/>
          </p:nvSpPr>
          <p:spPr>
            <a:xfrm rot="8160000">
              <a:off x="4297087" y="2518074"/>
              <a:ext cx="1464003" cy="1464003"/>
            </a:xfrm>
            <a:prstGeom prst="halfFrame">
              <a:avLst>
                <a:gd name="adj1" fmla="val 11567"/>
                <a:gd name="adj2" fmla="val 10234"/>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0" name="半闭框 9"/>
            <p:cNvSpPr/>
            <p:nvPr/>
          </p:nvSpPr>
          <p:spPr>
            <a:xfrm rot="8160000">
              <a:off x="5455804" y="2620581"/>
              <a:ext cx="1464003" cy="1464003"/>
            </a:xfrm>
            <a:prstGeom prst="halfFrame">
              <a:avLst>
                <a:gd name="adj1" fmla="val 11567"/>
                <a:gd name="adj2" fmla="val 10234"/>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1" name="半闭框 10"/>
            <p:cNvSpPr/>
            <p:nvPr/>
          </p:nvSpPr>
          <p:spPr>
            <a:xfrm rot="8160000">
              <a:off x="6530896" y="2620582"/>
              <a:ext cx="1464003" cy="1464003"/>
            </a:xfrm>
            <a:prstGeom prst="halfFrame">
              <a:avLst>
                <a:gd name="adj1" fmla="val 11567"/>
                <a:gd name="adj2" fmla="val 10234"/>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2" name="任意多边形 11"/>
            <p:cNvSpPr/>
            <p:nvPr/>
          </p:nvSpPr>
          <p:spPr>
            <a:xfrm rot="8160000" flipH="1" flipV="1">
              <a:off x="8896731" y="2502283"/>
              <a:ext cx="1534990" cy="1572931"/>
            </a:xfrm>
            <a:custGeom>
              <a:avLst/>
              <a:gdLst>
                <a:gd name="connsiteX0" fmla="*/ 994097 w 1273987"/>
                <a:gd name="connsiteY0" fmla="*/ 805204 h 1305477"/>
                <a:gd name="connsiteX1" fmla="*/ 765912 w 1273987"/>
                <a:gd name="connsiteY1" fmla="*/ 809187 h 1305477"/>
                <a:gd name="connsiteX2" fmla="*/ 769895 w 1273987"/>
                <a:gd name="connsiteY2" fmla="*/ 1037373 h 1305477"/>
                <a:gd name="connsiteX3" fmla="*/ 998080 w 1273987"/>
                <a:gd name="connsiteY3" fmla="*/ 1033390 h 1305477"/>
                <a:gd name="connsiteX4" fmla="*/ 994097 w 1273987"/>
                <a:gd name="connsiteY4" fmla="*/ 805204 h 1305477"/>
                <a:gd name="connsiteX5" fmla="*/ 1273987 w 1273987"/>
                <a:gd name="connsiteY5" fmla="*/ 0 h 1305477"/>
                <a:gd name="connsiteX6" fmla="*/ 1273987 w 1273987"/>
                <a:gd name="connsiteY6" fmla="*/ 1305477 h 1305477"/>
                <a:gd name="connsiteX7" fmla="*/ 0 w 1273987"/>
                <a:gd name="connsiteY7" fmla="*/ 1305477 h 130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987" h="1305477">
                  <a:moveTo>
                    <a:pt x="994097" y="805204"/>
                  </a:moveTo>
                  <a:cubicBezTo>
                    <a:pt x="929985" y="743292"/>
                    <a:pt x="827824" y="745075"/>
                    <a:pt x="765912" y="809187"/>
                  </a:cubicBezTo>
                  <a:cubicBezTo>
                    <a:pt x="704000" y="873299"/>
                    <a:pt x="705783" y="975460"/>
                    <a:pt x="769895" y="1037373"/>
                  </a:cubicBezTo>
                  <a:cubicBezTo>
                    <a:pt x="834007" y="1099285"/>
                    <a:pt x="936168" y="1097501"/>
                    <a:pt x="998080" y="1033390"/>
                  </a:cubicBezTo>
                  <a:cubicBezTo>
                    <a:pt x="1059992" y="969278"/>
                    <a:pt x="1058209" y="867116"/>
                    <a:pt x="994097" y="805204"/>
                  </a:cubicBezTo>
                  <a:close/>
                  <a:moveTo>
                    <a:pt x="1273987" y="0"/>
                  </a:moveTo>
                  <a:lnTo>
                    <a:pt x="1273987" y="1305477"/>
                  </a:lnTo>
                  <a:lnTo>
                    <a:pt x="0" y="1305477"/>
                  </a:lnTo>
                  <a:close/>
                </a:path>
              </a:pathLst>
            </a:cu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3" name="半闭框 12"/>
            <p:cNvSpPr/>
            <p:nvPr/>
          </p:nvSpPr>
          <p:spPr>
            <a:xfrm rot="8160000">
              <a:off x="8144794" y="2064452"/>
              <a:ext cx="2444482" cy="2444482"/>
            </a:xfrm>
            <a:prstGeom prst="halfFrame">
              <a:avLst>
                <a:gd name="adj1" fmla="val 9060"/>
                <a:gd name="adj2" fmla="val 10120"/>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grpSp>
      <p:sp>
        <p:nvSpPr>
          <p:cNvPr id="5" name="文本框 4"/>
          <p:cNvSpPr txBox="1"/>
          <p:nvPr/>
        </p:nvSpPr>
        <p:spPr>
          <a:xfrm>
            <a:off x="3604260" y="4481195"/>
            <a:ext cx="1043940" cy="460375"/>
          </a:xfrm>
          <a:prstGeom prst="rect">
            <a:avLst/>
          </a:prstGeom>
          <a:noFill/>
          <a:extLst>
            <a:ext uri="{909E8E84-426E-40DD-AFC4-6F175D3DCCD1}">
              <a14:hiddenFill xmlns:a14="http://schemas.microsoft.com/office/drawing/2010/main">
                <a:solidFill>
                  <a:srgbClr val="4BACC6">
                    <a:lumMod val="75000"/>
                  </a:srgbClr>
                </a:solidFill>
              </a14:hiddenFill>
            </a:ext>
          </a:extLst>
        </p:spPr>
        <p:txBody>
          <a:bodyPr wrap="square" rtlCol="0">
            <a:spAutoFit/>
          </a:bodyPr>
          <a:p>
            <a:r>
              <a:rPr lang="zh-CN" altLang="en-US" sz="2400" b="1" dirty="0" smtClean="0">
                <a:solidFill>
                  <a:srgbClr val="FFFF00"/>
                </a:solidFill>
                <a:latin typeface="Times New Roman" panose="02020603050405020304" pitchFamily="18" charset="0"/>
                <a:cs typeface="Times New Roman" panose="02020603050405020304" pitchFamily="18" charset="0"/>
              </a:rPr>
              <a:t>主语</a:t>
            </a:r>
            <a:endParaRPr lang="zh-CN" altLang="en-US" sz="2400" b="1" dirty="0" smtClean="0">
              <a:solidFill>
                <a:srgbClr val="FFFF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rot="19020000">
            <a:off x="5148580" y="3502025"/>
            <a:ext cx="2073275" cy="368300"/>
          </a:xfrm>
          <a:prstGeom prst="rect">
            <a:avLst/>
          </a:prstGeom>
          <a:noFill/>
        </p:spPr>
        <p:txBody>
          <a:bodyPr wrap="square" rtlCol="0">
            <a:spAutoFit/>
          </a:bodyPr>
          <a:p>
            <a:r>
              <a:rPr lang="zh-CN" altLang="en-US" sz="1800" b="1" dirty="0" smtClean="0">
                <a:solidFill>
                  <a:srgbClr val="8064A2">
                    <a:lumMod val="75000"/>
                  </a:srgbClr>
                </a:solidFill>
                <a:latin typeface="Times New Roman" panose="02020603050405020304" pitchFamily="18" charset="0"/>
                <a:cs typeface="Times New Roman" panose="02020603050405020304" pitchFamily="18" charset="0"/>
              </a:rPr>
              <a:t>非谓</a:t>
            </a:r>
            <a:endParaRPr lang="zh-CN" altLang="en-US" sz="1800" b="1" dirty="0" smtClean="0">
              <a:solidFill>
                <a:srgbClr val="8064A2">
                  <a:lumMod val="75000"/>
                </a:srgbClr>
              </a:solidFill>
              <a:latin typeface="Times New Roman" panose="02020603050405020304" pitchFamily="18" charset="0"/>
              <a:cs typeface="Times New Roman" panose="02020603050405020304" pitchFamily="18" charset="0"/>
            </a:endParaRPr>
          </a:p>
        </p:txBody>
      </p:sp>
      <p:sp>
        <p:nvSpPr>
          <p:cNvPr id="25" name="文本框 24"/>
          <p:cNvSpPr txBox="1"/>
          <p:nvPr/>
        </p:nvSpPr>
        <p:spPr>
          <a:xfrm>
            <a:off x="7287260" y="4453890"/>
            <a:ext cx="981710" cy="460375"/>
          </a:xfrm>
          <a:prstGeom prst="rect">
            <a:avLst/>
          </a:prstGeom>
          <a:noFill/>
          <a:extLst>
            <a:ext uri="{909E8E84-426E-40DD-AFC4-6F175D3DCCD1}">
              <a14:hiddenFill xmlns:a14="http://schemas.microsoft.com/office/drawing/2010/main">
                <a:solidFill>
                  <a:srgbClr val="4BACC6">
                    <a:lumMod val="75000"/>
                  </a:srgbClr>
                </a:solidFill>
              </a14:hiddenFill>
            </a:ext>
          </a:extLst>
        </p:spPr>
        <p:txBody>
          <a:bodyPr wrap="square" rtlCol="0">
            <a:spAutoFit/>
          </a:bodyPr>
          <a:p>
            <a:r>
              <a:rPr lang="zh-CN" altLang="en-US" sz="2400" b="1" dirty="0" smtClean="0">
                <a:solidFill>
                  <a:srgbClr val="FFFF00"/>
                </a:solidFill>
                <a:latin typeface="Times New Roman" panose="02020603050405020304" pitchFamily="18" charset="0"/>
                <a:cs typeface="Times New Roman" panose="02020603050405020304" pitchFamily="18" charset="0"/>
              </a:rPr>
              <a:t>宾语</a:t>
            </a:r>
            <a:endParaRPr lang="zh-CN" altLang="en-US" sz="2400" b="1" dirty="0" smtClean="0">
              <a:solidFill>
                <a:srgbClr val="FFFF00"/>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5031740" y="4453890"/>
            <a:ext cx="2080895" cy="460375"/>
          </a:xfrm>
          <a:prstGeom prst="rect">
            <a:avLst/>
          </a:prstGeom>
          <a:noFill/>
          <a:extLst>
            <a:ext uri="{909E8E84-426E-40DD-AFC4-6F175D3DCCD1}">
              <a14:hiddenFill xmlns:a14="http://schemas.microsoft.com/office/drawing/2010/main">
                <a:solidFill>
                  <a:srgbClr val="4BACC6">
                    <a:lumMod val="75000"/>
                  </a:srgbClr>
                </a:solidFill>
              </a14:hiddenFill>
            </a:ext>
          </a:extLst>
        </p:spPr>
        <p:txBody>
          <a:bodyPr wrap="square" rtlCol="0">
            <a:spAutoFit/>
          </a:bodyPr>
          <a:p>
            <a:r>
              <a:rPr lang="zh-CN" altLang="en-US" sz="2400" b="1" dirty="0" smtClean="0">
                <a:solidFill>
                  <a:srgbClr val="FFFF00"/>
                </a:solidFill>
                <a:latin typeface="Times New Roman" panose="02020603050405020304" pitchFamily="18" charset="0"/>
                <a:cs typeface="Times New Roman" panose="02020603050405020304" pitchFamily="18" charset="0"/>
              </a:rPr>
              <a:t>谓语</a:t>
            </a:r>
            <a:r>
              <a:rPr lang="en-US" altLang="zh-CN" sz="2400" b="1" dirty="0" smtClean="0">
                <a:solidFill>
                  <a:srgbClr val="FFFF00"/>
                </a:solidFill>
                <a:latin typeface="Times New Roman" panose="02020603050405020304" pitchFamily="18" charset="0"/>
                <a:cs typeface="Times New Roman" panose="02020603050405020304" pitchFamily="18" charset="0"/>
              </a:rPr>
              <a:t>+</a:t>
            </a:r>
            <a:r>
              <a:rPr lang="zh-CN" altLang="en-US" sz="2400" b="1" dirty="0" smtClean="0">
                <a:solidFill>
                  <a:srgbClr val="FFFF00"/>
                </a:solidFill>
                <a:latin typeface="Times New Roman" panose="02020603050405020304" pitchFamily="18" charset="0"/>
                <a:cs typeface="Times New Roman" panose="02020603050405020304" pitchFamily="18" charset="0"/>
              </a:rPr>
              <a:t>谓语</a:t>
            </a:r>
            <a:endParaRPr lang="zh-CN" altLang="en-US" sz="2400" b="1" dirty="0" smtClean="0">
              <a:solidFill>
                <a:srgbClr val="FFFF00"/>
              </a:solidFill>
              <a:latin typeface="Times New Roman" panose="02020603050405020304" pitchFamily="18" charset="0"/>
              <a:cs typeface="Times New Roman" panose="02020603050405020304" pitchFamily="18" charset="0"/>
            </a:endParaRPr>
          </a:p>
        </p:txBody>
      </p:sp>
      <p:sp>
        <p:nvSpPr>
          <p:cNvPr id="27" name="文本框 26"/>
          <p:cNvSpPr txBox="1"/>
          <p:nvPr/>
        </p:nvSpPr>
        <p:spPr>
          <a:xfrm rot="19020000">
            <a:off x="6165215" y="3684270"/>
            <a:ext cx="1320800" cy="368300"/>
          </a:xfrm>
          <a:prstGeom prst="rect">
            <a:avLst/>
          </a:prstGeom>
          <a:noFill/>
        </p:spPr>
        <p:txBody>
          <a:bodyPr wrap="square" rtlCol="0">
            <a:spAutoFit/>
          </a:bodyPr>
          <a:p>
            <a:r>
              <a:rPr lang="zh-CN" sz="1800" b="1" dirty="0" smtClean="0">
                <a:solidFill>
                  <a:srgbClr val="8064A2">
                    <a:lumMod val="75000"/>
                  </a:srgbClr>
                </a:solidFill>
                <a:latin typeface="Times New Roman" panose="02020603050405020304" pitchFamily="18" charset="0"/>
                <a:cs typeface="Times New Roman" panose="02020603050405020304" pitchFamily="18" charset="0"/>
              </a:rPr>
              <a:t>插入语</a:t>
            </a:r>
            <a:endParaRPr lang="zh-CN" sz="1800" b="1" dirty="0" smtClean="0">
              <a:solidFill>
                <a:srgbClr val="8064A2">
                  <a:lumMod val="75000"/>
                </a:srgbClr>
              </a:solidFill>
              <a:latin typeface="Times New Roman" panose="02020603050405020304" pitchFamily="18" charset="0"/>
              <a:cs typeface="Times New Roman" panose="02020603050405020304" pitchFamily="18" charset="0"/>
            </a:endParaRPr>
          </a:p>
        </p:txBody>
      </p:sp>
      <p:sp>
        <p:nvSpPr>
          <p:cNvPr id="30" name="文本框 29"/>
          <p:cNvSpPr txBox="1"/>
          <p:nvPr/>
        </p:nvSpPr>
        <p:spPr>
          <a:xfrm rot="3000000">
            <a:off x="5946140" y="5516880"/>
            <a:ext cx="1972310" cy="368300"/>
          </a:xfrm>
          <a:prstGeom prst="rect">
            <a:avLst/>
          </a:prstGeom>
          <a:noFill/>
          <a:extLst>
            <a:ext uri="{909E8E84-426E-40DD-AFC4-6F175D3DCCD1}">
              <a14:hiddenFill xmlns:a14="http://schemas.microsoft.com/office/drawing/2010/main">
                <a:solidFill>
                  <a:srgbClr val="4BACC6">
                    <a:lumMod val="75000"/>
                  </a:srgbClr>
                </a:solidFill>
              </a14:hiddenFill>
            </a:ext>
          </a:extLst>
        </p:spPr>
        <p:txBody>
          <a:bodyPr wrap="square" rtlCol="0">
            <a:spAutoFit/>
          </a:bodyPr>
          <a:p>
            <a:r>
              <a:rPr lang="zh-CN" altLang="en-US" sz="1800" b="1" dirty="0" smtClean="0">
                <a:solidFill>
                  <a:srgbClr val="8064A2">
                    <a:lumMod val="75000"/>
                  </a:srgbClr>
                </a:solidFill>
                <a:latin typeface="Times New Roman" panose="02020603050405020304" pitchFamily="18" charset="0"/>
                <a:cs typeface="Times New Roman" panose="02020603050405020304" pitchFamily="18" charset="0"/>
              </a:rPr>
              <a:t>形副词作定状补</a:t>
            </a:r>
            <a:endParaRPr lang="zh-CN" altLang="en-US" sz="1800" b="1" dirty="0" smtClean="0">
              <a:solidFill>
                <a:srgbClr val="8064A2">
                  <a:lumMod val="75000"/>
                </a:srgbClr>
              </a:solidFill>
              <a:latin typeface="Times New Roman" panose="02020603050405020304" pitchFamily="18" charset="0"/>
              <a:cs typeface="Times New Roman" panose="02020603050405020304" pitchFamily="18" charset="0"/>
            </a:endParaRPr>
          </a:p>
        </p:txBody>
      </p:sp>
      <p:sp>
        <p:nvSpPr>
          <p:cNvPr id="32" name="文本框 31"/>
          <p:cNvSpPr txBox="1"/>
          <p:nvPr/>
        </p:nvSpPr>
        <p:spPr>
          <a:xfrm rot="3000000">
            <a:off x="5210175" y="5508625"/>
            <a:ext cx="1950085" cy="368300"/>
          </a:xfrm>
          <a:prstGeom prst="rect">
            <a:avLst/>
          </a:prstGeom>
          <a:noFill/>
          <a:extLst>
            <a:ext uri="{909E8E84-426E-40DD-AFC4-6F175D3DCCD1}">
              <a14:hiddenFill xmlns:a14="http://schemas.microsoft.com/office/drawing/2010/main">
                <a:solidFill>
                  <a:srgbClr val="4BACC6">
                    <a:lumMod val="75000"/>
                  </a:srgbClr>
                </a:solidFill>
              </a14:hiddenFill>
            </a:ext>
          </a:extLst>
        </p:spPr>
        <p:txBody>
          <a:bodyPr wrap="square" rtlCol="0">
            <a:spAutoFit/>
          </a:bodyPr>
          <a:p>
            <a:r>
              <a:rPr lang="zh-CN" sz="1800" b="1" dirty="0" smtClean="0">
                <a:solidFill>
                  <a:srgbClr val="8064A2">
                    <a:lumMod val="75000"/>
                  </a:srgbClr>
                </a:solidFill>
                <a:latin typeface="Times New Roman" panose="02020603050405020304" pitchFamily="18" charset="0"/>
                <a:cs typeface="Times New Roman" panose="02020603050405020304" pitchFamily="18" charset="0"/>
              </a:rPr>
              <a:t>从句</a:t>
            </a:r>
            <a:endParaRPr lang="zh-CN" sz="1800" b="1" dirty="0" smtClean="0">
              <a:solidFill>
                <a:srgbClr val="8064A2">
                  <a:lumMod val="75000"/>
                </a:srgbClr>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435610" y="854710"/>
            <a:ext cx="11171555" cy="2792095"/>
          </a:xfrm>
          <a:prstGeom prst="rect">
            <a:avLst/>
          </a:prstGeom>
          <a:noFill/>
        </p:spPr>
        <p:txBody>
          <a:bodyPr wrap="square" rtlCol="0" anchor="t">
            <a:spAutoFit/>
          </a:bodyPr>
          <a:p>
            <a:pPr algn="l">
              <a:lnSpc>
                <a:spcPts val="2580"/>
              </a:lnSpc>
              <a:spcBef>
                <a:spcPts val="600"/>
              </a:spcBef>
            </a:pPr>
            <a:r>
              <a:rPr lang="zh-CN" altLang="en-US" sz="2400" b="1"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rPr>
              <a:t>长难句分析口诀：</a:t>
            </a:r>
            <a:endParaRPr lang="zh-CN" altLang="en-US" sz="2400" b="1"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endParaRPr>
          </a:p>
          <a:p>
            <a:pPr algn="l">
              <a:lnSpc>
                <a:spcPts val="2580"/>
              </a:lnSpc>
              <a:spcBef>
                <a:spcPts val="600"/>
              </a:spcBef>
            </a:pPr>
            <a:r>
              <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rPr>
              <a:t>长难句，看仔细；一划二括三会意；逻辑关系要注意。</a:t>
            </a:r>
            <a:endPar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endParaRPr>
          </a:p>
          <a:p>
            <a:pPr marL="342900" indent="-342900" algn="l">
              <a:lnSpc>
                <a:spcPts val="2580"/>
              </a:lnSpc>
              <a:spcBef>
                <a:spcPts val="600"/>
              </a:spcBef>
              <a:buFont typeface="Arial" panose="020B0604020202020204" pitchFamily="34" charset="0"/>
              <a:buChar char="•"/>
            </a:pPr>
            <a:r>
              <a:rPr lang="zh-CN" altLang="en-US" sz="2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一划</a:t>
            </a:r>
            <a:r>
              <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rPr>
              <a:t>：找主干，给主谓(宾)分别划下划线；</a:t>
            </a:r>
            <a:endPar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endParaRPr>
          </a:p>
          <a:p>
            <a:pPr marL="342900" indent="-342900" algn="l">
              <a:lnSpc>
                <a:spcPts val="2580"/>
              </a:lnSpc>
              <a:spcBef>
                <a:spcPts val="600"/>
              </a:spcBef>
              <a:buFont typeface="Arial" panose="020B0604020202020204" pitchFamily="34" charset="0"/>
              <a:buChar char="•"/>
            </a:pPr>
            <a:r>
              <a:rPr lang="zh-CN" altLang="en-US" sz="2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二括</a:t>
            </a:r>
            <a:r>
              <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rPr>
              <a:t>：找修饰成分，即给相关的单词、介词短语、非谓语、从句等加括号；</a:t>
            </a:r>
            <a:endPar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endParaRPr>
          </a:p>
          <a:p>
            <a:pPr marL="342900" indent="-342900" algn="l">
              <a:lnSpc>
                <a:spcPts val="2580"/>
              </a:lnSpc>
              <a:spcBef>
                <a:spcPts val="600"/>
              </a:spcBef>
              <a:buFont typeface="Arial" panose="020B0604020202020204" pitchFamily="34" charset="0"/>
              <a:buChar char="•"/>
            </a:pPr>
            <a:r>
              <a:rPr lang="zh-CN" altLang="en-US" sz="2400"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三会意</a:t>
            </a:r>
            <a:r>
              <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rPr>
              <a:t>：快速释义，抓牢主题，隐去修饰；判断各段落与主题间及段落中各句子间的显性或隐性的逻辑衔接关系。</a:t>
            </a:r>
            <a:endParaRPr lang="zh-CN" altLang="en-US" sz="2400" kern="0" dirty="0">
              <a:solidFill>
                <a:sysClr val="windowText" lastClr="000000"/>
              </a:solidFill>
              <a:latin typeface="微软雅黑" panose="020B0503020204020204" pitchFamily="34" charset="-122"/>
              <a:ea typeface="微软雅黑" panose="020B0503020204020204" pitchFamily="34" charset="-122"/>
              <a:cs typeface="方正正纤黑简体" charset="0"/>
              <a:sym typeface="Abadi MT" charset="0"/>
            </a:endParaRPr>
          </a:p>
          <a:p>
            <a:pPr algn="l">
              <a:lnSpc>
                <a:spcPts val="2580"/>
              </a:lnSpc>
              <a:spcBef>
                <a:spcPts val="600"/>
              </a:spcBef>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49"/>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p:bldP spid="5" grpId="1"/>
      <p:bldP spid="26" grpId="0"/>
      <p:bldP spid="26" grpId="1"/>
      <p:bldP spid="25" grpId="0"/>
      <p:bldP spid="25" grpId="1"/>
      <p:bldP spid="24" grpId="0"/>
      <p:bldP spid="24" grpId="1"/>
      <p:bldP spid="27" grpId="0"/>
      <p:bldP spid="27" grpId="1"/>
      <p:bldP spid="32" grpId="0"/>
      <p:bldP spid="32" grpId="1"/>
      <p:bldP spid="30" grpId="0"/>
      <p:bldP spid="30"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析句子</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句子是基于语篇的统一</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1</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pSp>
        <p:nvGrpSpPr>
          <p:cNvPr id="25" name="组 24"/>
          <p:cNvGrpSpPr/>
          <p:nvPr/>
        </p:nvGrpSpPr>
        <p:grpSpPr>
          <a:xfrm>
            <a:off x="206375" y="835025"/>
            <a:ext cx="11708130" cy="30962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14164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29235" y="3683635"/>
            <a:ext cx="11708130" cy="298386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grpSp>
          <p:nvGrpSpPr>
            <p:cNvPr id="80" name="组 79"/>
            <p:cNvGrpSpPr/>
            <p:nvPr/>
          </p:nvGrpSpPr>
          <p:grpSpPr>
            <a:xfrm>
              <a:off x="11956692" y="491883"/>
              <a:ext cx="4554603" cy="496863"/>
              <a:chOff x="11956692" y="491883"/>
              <a:chExt cx="4554603" cy="496863"/>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sp>
            <p:nvSpPr>
              <p:cNvPr id="83" name="矩形 82"/>
              <p:cNvSpPr/>
              <p:nvPr/>
            </p:nvSpPr>
            <p:spPr>
              <a:xfrm>
                <a:off x="11956692" y="564901"/>
                <a:ext cx="4554603" cy="423845"/>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sp>
            <p:nvSpPr>
              <p:cNvPr id="84" name="页外连接符 83"/>
              <p:cNvSpPr/>
              <p:nvPr/>
            </p:nvSpPr>
            <p:spPr>
              <a:xfrm>
                <a:off x="15846268" y="491883"/>
                <a:ext cx="443905" cy="428979"/>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C00000"/>
                </a:solidFill>
                <a:ea typeface="微软雅黑" panose="020B0503020204020204" pitchFamily="34" charset="-122"/>
              </a:endParaRPr>
            </a:p>
          </p:txBody>
        </p:sp>
      </p:grpSp>
      <p:sp>
        <p:nvSpPr>
          <p:cNvPr id="15" name="文本框 14"/>
          <p:cNvSpPr txBox="1"/>
          <p:nvPr/>
        </p:nvSpPr>
        <p:spPr>
          <a:xfrm>
            <a:off x="7338695" y="4523105"/>
            <a:ext cx="367538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896620" y="861060"/>
            <a:ext cx="10915650" cy="2925445"/>
          </a:xfrm>
          <a:prstGeom prst="rect">
            <a:avLst/>
          </a:prstGeom>
        </p:spPr>
      </p:pic>
      <p:sp>
        <p:nvSpPr>
          <p:cNvPr id="4" name="文本框 3"/>
          <p:cNvSpPr txBox="1"/>
          <p:nvPr/>
        </p:nvSpPr>
        <p:spPr>
          <a:xfrm>
            <a:off x="284480" y="4018280"/>
            <a:ext cx="11652885" cy="2122805"/>
          </a:xfrm>
          <a:prstGeom prst="rect">
            <a:avLst/>
          </a:prstGeom>
          <a:noFill/>
        </p:spPr>
        <p:txBody>
          <a:bodyPr wrap="square" rtlCol="0" anchor="t">
            <a:spAutoFit/>
          </a:bodyPr>
          <a:p>
            <a:pPr fontAlgn="auto">
              <a:lnSpc>
                <a:spcPts val="5280"/>
              </a:lnSpc>
            </a:pPr>
            <a:r>
              <a:rPr lang="en-US" altLang="zh-CN" sz="2400"/>
              <a:t>    </a:t>
            </a:r>
            <a:r>
              <a:rPr lang="zh-CN" altLang="en-US" sz="2400"/>
              <a:t>Kim Cobb, a professor at the Georgia Institute of Technology in Atlanta, is one of a small but growing minority of academics </a:t>
            </a:r>
            <a:r>
              <a:rPr lang="zh-CN" altLang="en-US" sz="2400" u="sng"/>
              <a:t>  </a:t>
            </a:r>
            <a:r>
              <a:rPr lang="zh-CN" altLang="en-US" sz="2400" u="sng">
                <a:sym typeface="+mn-ea"/>
              </a:rPr>
              <a:t>56</a:t>
            </a:r>
            <a:r>
              <a:rPr lang="en-US" altLang="zh-CN" sz="2400" u="sng"/>
              <a:t>                 </a:t>
            </a:r>
            <a:r>
              <a:rPr lang="zh-CN" altLang="en-US" sz="2400" u="sng"/>
              <a:t>  </a:t>
            </a:r>
            <a:r>
              <a:rPr lang="zh-CN" altLang="en-US" sz="2400"/>
              <a:t> are cutting back on their air travel because of climate change.</a:t>
            </a:r>
            <a:endParaRPr lang="zh-CN" altLang="en-US" sz="2400"/>
          </a:p>
        </p:txBody>
      </p:sp>
      <p:sp>
        <p:nvSpPr>
          <p:cNvPr id="5" name="等于号 4"/>
          <p:cNvSpPr/>
          <p:nvPr/>
        </p:nvSpPr>
        <p:spPr>
          <a:xfrm>
            <a:off x="483870" y="4618355"/>
            <a:ext cx="1395730" cy="17780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6" name="减号 35"/>
          <p:cNvSpPr/>
          <p:nvPr/>
        </p:nvSpPr>
        <p:spPr>
          <a:xfrm>
            <a:off x="9284335" y="4645660"/>
            <a:ext cx="1463675" cy="12827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8" name="减号 7"/>
          <p:cNvSpPr/>
          <p:nvPr/>
        </p:nvSpPr>
        <p:spPr>
          <a:xfrm>
            <a:off x="3217545" y="5300345"/>
            <a:ext cx="1615440" cy="158115"/>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40" name="加号 39"/>
          <p:cNvSpPr/>
          <p:nvPr/>
        </p:nvSpPr>
        <p:spPr>
          <a:xfrm>
            <a:off x="9563735" y="4596765"/>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n>
                <a:solidFill>
                  <a:srgbClr val="C00000"/>
                </a:solidFill>
              </a:ln>
              <a:solidFill>
                <a:srgbClr val="C00000"/>
              </a:solidFill>
              <a:latin typeface="微软雅黑" panose="020B0503020204020204" pitchFamily="34" charset="-122"/>
              <a:ea typeface="微软雅黑" panose="020B0503020204020204" pitchFamily="34" charset="-122"/>
            </a:endParaRPr>
          </a:p>
        </p:txBody>
      </p:sp>
      <p:sp>
        <p:nvSpPr>
          <p:cNvPr id="37" name="下弧形箭头 36"/>
          <p:cNvSpPr/>
          <p:nvPr/>
        </p:nvSpPr>
        <p:spPr>
          <a:xfrm rot="10800000" flipV="1">
            <a:off x="3698875" y="5458460"/>
            <a:ext cx="1523365" cy="3295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4" name="左中括号 33"/>
          <p:cNvSpPr/>
          <p:nvPr/>
        </p:nvSpPr>
        <p:spPr>
          <a:xfrm>
            <a:off x="4711065" y="5095240"/>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35" name="右中括号 34"/>
          <p:cNvSpPr/>
          <p:nvPr/>
        </p:nvSpPr>
        <p:spPr>
          <a:xfrm>
            <a:off x="2532380" y="5655310"/>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10" name="加号 9"/>
          <p:cNvSpPr/>
          <p:nvPr/>
        </p:nvSpPr>
        <p:spPr>
          <a:xfrm>
            <a:off x="1710690" y="4618355"/>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3" name="左大括号 32"/>
          <p:cNvSpPr/>
          <p:nvPr/>
        </p:nvSpPr>
        <p:spPr>
          <a:xfrm>
            <a:off x="1985645" y="4387850"/>
            <a:ext cx="75565" cy="348615"/>
          </a:xfrm>
          <a:prstGeom prst="leftBrace">
            <a:avLst/>
          </a:prstGeom>
          <a:noFill/>
          <a:ln w="57150" cap="flat" cmpd="sng" algn="ctr">
            <a:solidFill>
              <a:srgbClr val="FFC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 name="右大括号 8"/>
          <p:cNvSpPr/>
          <p:nvPr/>
        </p:nvSpPr>
        <p:spPr>
          <a:xfrm>
            <a:off x="3383280" y="4387850"/>
            <a:ext cx="83820" cy="318135"/>
          </a:xfrm>
          <a:prstGeom prst="rightBrace">
            <a:avLst/>
          </a:prstGeom>
          <a:noFill/>
          <a:ln w="57150" cap="flat" cmpd="sng" algn="ctr">
            <a:solidFill>
              <a:srgbClr val="FFC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0" name="文本框 29"/>
          <p:cNvSpPr txBox="1"/>
          <p:nvPr/>
        </p:nvSpPr>
        <p:spPr>
          <a:xfrm>
            <a:off x="2061210" y="4596765"/>
            <a:ext cx="101727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同位语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1" name="文本框 10"/>
          <p:cNvSpPr txBox="1"/>
          <p:nvPr/>
        </p:nvSpPr>
        <p:spPr>
          <a:xfrm>
            <a:off x="229235" y="6015355"/>
            <a:ext cx="11708130" cy="645160"/>
          </a:xfrm>
          <a:prstGeom prst="rect">
            <a:avLst/>
          </a:prstGeom>
          <a:solidFill>
            <a:srgbClr val="FFFF00"/>
          </a:solidFill>
        </p:spPr>
        <p:txBody>
          <a:bodyPr wrap="square" rtlCol="0">
            <a:spAutoFit/>
          </a:bodyPr>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本句长难句的重点是：找主干</a:t>
            </a:r>
            <a:r>
              <a:rPr lang="zh-CN" altLang="en-US" b="1" kern="0" baseline="-2500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（主系表）</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，定考点</a:t>
            </a:r>
            <a:r>
              <a:rPr lang="zh-CN" altLang="en-US" b="1" kern="0" baseline="-2500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(定语从句)</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Kim Cobb</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is one of academics  </a:t>
            </a:r>
            <a:r>
              <a:rPr lang="zh-CN" altLang="en-US" b="1" u="sng"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a:t>
            </a:r>
            <a:r>
              <a:rPr lang="zh-CN" altLang="en-US" b="1" u="sng"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56 </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  are cutting back </a:t>
            </a: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难点是：academics的理解，可以通过上下文语篇，会意为</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专家学者</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2" name="文本框 11"/>
          <p:cNvSpPr txBox="1"/>
          <p:nvPr/>
        </p:nvSpPr>
        <p:spPr>
          <a:xfrm>
            <a:off x="9838690" y="4699000"/>
            <a:ext cx="135636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系表结构</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3" name="文本框 12"/>
          <p:cNvSpPr txBox="1"/>
          <p:nvPr/>
        </p:nvSpPr>
        <p:spPr>
          <a:xfrm>
            <a:off x="5222240" y="5227955"/>
            <a:ext cx="636714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定语从句，先行词academics在从句中充当主语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6" name="圆角矩形 15"/>
          <p:cNvSpPr/>
          <p:nvPr/>
        </p:nvSpPr>
        <p:spPr>
          <a:xfrm>
            <a:off x="3289300" y="1118870"/>
            <a:ext cx="129222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7" name="圆角矩形 16"/>
          <p:cNvSpPr/>
          <p:nvPr/>
        </p:nvSpPr>
        <p:spPr>
          <a:xfrm>
            <a:off x="2625090" y="866140"/>
            <a:ext cx="129222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4494530" y="2383790"/>
            <a:ext cx="1990090"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9" name="圆角矩形 18"/>
          <p:cNvSpPr/>
          <p:nvPr/>
        </p:nvSpPr>
        <p:spPr>
          <a:xfrm>
            <a:off x="1332865" y="2383790"/>
            <a:ext cx="129222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cxnSp>
        <p:nvCxnSpPr>
          <p:cNvPr id="20" name="直接箭头连接符 19"/>
          <p:cNvCxnSpPr/>
          <p:nvPr/>
        </p:nvCxnSpPr>
        <p:spPr>
          <a:xfrm flipH="1">
            <a:off x="2352040" y="1329690"/>
            <a:ext cx="1346835" cy="1054735"/>
          </a:xfrm>
          <a:prstGeom prst="straightConnector1">
            <a:avLst/>
          </a:prstGeom>
          <a:ln w="571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222240" y="4891405"/>
            <a:ext cx="1360805"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who/that</a:t>
            </a:r>
            <a:endPar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2" name="文本框 21"/>
          <p:cNvSpPr txBox="1"/>
          <p:nvPr/>
        </p:nvSpPr>
        <p:spPr>
          <a:xfrm>
            <a:off x="9000490" y="3818255"/>
            <a:ext cx="2194560" cy="398780"/>
          </a:xfrm>
          <a:prstGeom prst="rect">
            <a:avLst/>
          </a:prstGeom>
          <a:noFill/>
        </p:spPr>
        <p:txBody>
          <a:bodyPr wrap="square" rtlCol="0" anchor="t">
            <a:spAutoFit/>
          </a:bodyPr>
          <a:p>
            <a:r>
              <a:rPr lang="zh-CN" altLang="en-US" sz="2000" b="1">
                <a:solidFill>
                  <a:schemeClr val="bg1"/>
                </a:solidFill>
                <a:latin typeface="微软雅黑" panose="020B0503020204020204" pitchFamily="34" charset="-122"/>
                <a:ea typeface="微软雅黑" panose="020B0503020204020204" pitchFamily="34" charset="-122"/>
              </a:rPr>
              <a:t>找主干，定考点</a:t>
            </a:r>
            <a:endParaRPr lang="zh-CN" altLang="en-US" sz="2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down)">
                                      <p:cBhvr>
                                        <p:cTn id="58" dur="500"/>
                                        <p:tgtEl>
                                          <p:spTgt spid="3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down)">
                                      <p:cBhvr>
                                        <p:cTn id="79" dur="500"/>
                                        <p:tgtEl>
                                          <p:spTgt spid="1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down)">
                                      <p:cBhvr>
                                        <p:cTn id="82" dur="500"/>
                                        <p:tgtEl>
                                          <p:spTgt spid="16"/>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down)">
                                      <p:cBhvr>
                                        <p:cTn id="85" dur="500"/>
                                        <p:tgtEl>
                                          <p:spTgt spid="19"/>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par>
                                <p:cTn id="89" presetID="22" presetClass="entr" presetSubtype="4"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ipe(down)">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animBg="1"/>
      <p:bldP spid="5" grpId="1" animBg="1"/>
      <p:bldP spid="40" grpId="0" animBg="1"/>
      <p:bldP spid="40" grpId="1" animBg="1"/>
      <p:bldP spid="36" grpId="0" animBg="1"/>
      <p:bldP spid="36" grpId="1" animBg="1"/>
      <p:bldP spid="8" grpId="0" animBg="1"/>
      <p:bldP spid="8" grpId="1" animBg="1"/>
      <p:bldP spid="12" grpId="0"/>
      <p:bldP spid="12" grpId="1"/>
      <p:bldP spid="10" grpId="0" animBg="1"/>
      <p:bldP spid="10" grpId="1" animBg="1"/>
      <p:bldP spid="9" grpId="0" animBg="1"/>
      <p:bldP spid="9" grpId="1" animBg="1"/>
      <p:bldP spid="30" grpId="0"/>
      <p:bldP spid="30" grpId="1"/>
      <p:bldP spid="33" grpId="0" animBg="1"/>
      <p:bldP spid="33" grpId="1" animBg="1"/>
      <p:bldP spid="34" grpId="0" animBg="1"/>
      <p:bldP spid="34" grpId="1" animBg="1"/>
      <p:bldP spid="35" grpId="0" animBg="1"/>
      <p:bldP spid="35" grpId="1" animBg="1"/>
      <p:bldP spid="37" grpId="0" animBg="1"/>
      <p:bldP spid="37" grpId="1" animBg="1"/>
      <p:bldP spid="13" grpId="0"/>
      <p:bldP spid="13" grpId="1"/>
      <p:bldP spid="21" grpId="0"/>
      <p:bldP spid="21" grpId="1"/>
      <p:bldP spid="11" grpId="0" animBg="1"/>
      <p:bldP spid="11" grpId="1" animBg="1"/>
      <p:bldP spid="17" grpId="0" animBg="1"/>
      <p:bldP spid="17" grpId="1" animBg="1"/>
      <p:bldP spid="16" grpId="0" animBg="1"/>
      <p:bldP spid="16" grpId="1" animBg="1"/>
      <p:bldP spid="19" grpId="0" animBg="1"/>
      <p:bldP spid="19" grpId="1" animBg="1"/>
      <p:bldP spid="18" grpId="0" animBg="1"/>
      <p:bldP spid="1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析句子</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句子是基于语篇的统一</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1</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pSp>
        <p:nvGrpSpPr>
          <p:cNvPr id="25" name="组 24"/>
          <p:cNvGrpSpPr/>
          <p:nvPr/>
        </p:nvGrpSpPr>
        <p:grpSpPr>
          <a:xfrm>
            <a:off x="206375" y="835025"/>
            <a:ext cx="11708130" cy="30962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14164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3802380"/>
            <a:ext cx="11708130" cy="298386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grpSp>
          <p:nvGrpSpPr>
            <p:cNvPr id="80" name="组 79"/>
            <p:cNvGrpSpPr/>
            <p:nvPr/>
          </p:nvGrpSpPr>
          <p:grpSpPr>
            <a:xfrm>
              <a:off x="12003244" y="491883"/>
              <a:ext cx="4508051" cy="496863"/>
              <a:chOff x="12003244" y="491883"/>
              <a:chExt cx="4508051" cy="496863"/>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sp>
            <p:nvSpPr>
              <p:cNvPr id="83" name="矩形 82"/>
              <p:cNvSpPr/>
              <p:nvPr/>
            </p:nvSpPr>
            <p:spPr>
              <a:xfrm>
                <a:off x="12003244" y="564901"/>
                <a:ext cx="4508051" cy="423845"/>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sp>
            <p:nvSpPr>
              <p:cNvPr id="84" name="页外连接符 83"/>
              <p:cNvSpPr/>
              <p:nvPr/>
            </p:nvSpPr>
            <p:spPr>
              <a:xfrm>
                <a:off x="15846268" y="491883"/>
                <a:ext cx="443905" cy="428979"/>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C00000"/>
                </a:solidFill>
                <a:ea typeface="微软雅黑" panose="020B0503020204020204" pitchFamily="34" charset="-122"/>
              </a:endParaRPr>
            </a:p>
          </p:txBody>
        </p:sp>
      </p:grpSp>
      <p:sp>
        <p:nvSpPr>
          <p:cNvPr id="15" name="文本框 14"/>
          <p:cNvSpPr txBox="1"/>
          <p:nvPr/>
        </p:nvSpPr>
        <p:spPr>
          <a:xfrm>
            <a:off x="7315835" y="4641850"/>
            <a:ext cx="367538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896620" y="861060"/>
            <a:ext cx="10915650" cy="2925445"/>
          </a:xfrm>
          <a:prstGeom prst="rect">
            <a:avLst/>
          </a:prstGeom>
        </p:spPr>
      </p:pic>
      <p:sp>
        <p:nvSpPr>
          <p:cNvPr id="4" name="文本框 3"/>
          <p:cNvSpPr txBox="1"/>
          <p:nvPr/>
        </p:nvSpPr>
        <p:spPr>
          <a:xfrm>
            <a:off x="261620" y="4137025"/>
            <a:ext cx="11652885" cy="1445260"/>
          </a:xfrm>
          <a:prstGeom prst="rect">
            <a:avLst/>
          </a:prstGeom>
          <a:noFill/>
        </p:spPr>
        <p:txBody>
          <a:bodyPr wrap="square" rtlCol="0" anchor="t">
            <a:spAutoFit/>
          </a:bodyPr>
          <a:p>
            <a:pPr fontAlgn="auto">
              <a:lnSpc>
                <a:spcPts val="5280"/>
              </a:lnSpc>
            </a:pPr>
            <a:r>
              <a:rPr lang="en-US" altLang="zh-CN" sz="2400"/>
              <a:t>   </a:t>
            </a:r>
            <a:r>
              <a:rPr sz="2400"/>
              <a:t>Travelling to conferences, lectures, workshops, and the like — frequently by plane — </a:t>
            </a:r>
            <a:r>
              <a:rPr sz="2400" u="sng"/>
              <a:t>  57   </a:t>
            </a:r>
            <a:r>
              <a:rPr sz="2400"/>
              <a:t>(view) as important for scientists to get together and exchange information. </a:t>
            </a:r>
            <a:endParaRPr sz="2400"/>
          </a:p>
        </p:txBody>
      </p:sp>
      <p:sp>
        <p:nvSpPr>
          <p:cNvPr id="5" name="等于号 4"/>
          <p:cNvSpPr/>
          <p:nvPr/>
        </p:nvSpPr>
        <p:spPr>
          <a:xfrm>
            <a:off x="461010" y="4737100"/>
            <a:ext cx="1395730" cy="17780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8" name="减号 7"/>
          <p:cNvSpPr/>
          <p:nvPr/>
        </p:nvSpPr>
        <p:spPr>
          <a:xfrm>
            <a:off x="68580" y="5437505"/>
            <a:ext cx="1122045" cy="14605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7" name="下弧形箭头 36"/>
          <p:cNvSpPr/>
          <p:nvPr/>
        </p:nvSpPr>
        <p:spPr>
          <a:xfrm rot="10800000" flipV="1">
            <a:off x="3698875" y="5486400"/>
            <a:ext cx="1523365" cy="17843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4" name="左中括号 33"/>
          <p:cNvSpPr/>
          <p:nvPr/>
        </p:nvSpPr>
        <p:spPr>
          <a:xfrm>
            <a:off x="1780540" y="440118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35" name="右中括号 34"/>
          <p:cNvSpPr/>
          <p:nvPr/>
        </p:nvSpPr>
        <p:spPr>
          <a:xfrm>
            <a:off x="7796530" y="4401185"/>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9" name="左中括号 8"/>
          <p:cNvSpPr/>
          <p:nvPr/>
        </p:nvSpPr>
        <p:spPr>
          <a:xfrm>
            <a:off x="7976235" y="442277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12" name="右中括号 11"/>
          <p:cNvSpPr/>
          <p:nvPr/>
        </p:nvSpPr>
        <p:spPr>
          <a:xfrm>
            <a:off x="10915650" y="4452620"/>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13" name="文本框 12"/>
          <p:cNvSpPr txBox="1"/>
          <p:nvPr/>
        </p:nvSpPr>
        <p:spPr>
          <a:xfrm>
            <a:off x="206375" y="5818505"/>
            <a:ext cx="11708130" cy="922020"/>
          </a:xfrm>
          <a:prstGeom prst="rect">
            <a:avLst/>
          </a:prstGeom>
          <a:solidFill>
            <a:srgbClr val="FFFF00"/>
          </a:solidFill>
        </p:spPr>
        <p:txBody>
          <a:bodyPr wrap="square" rtlCol="0">
            <a:spAutoFit/>
          </a:bodyPr>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本句长难句的难点是</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破折号的干扰和理解</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：表示意思的递进，突显文章焦点，改变</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坐飞机出差</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的惯例，Travelling</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frequently by plane</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与上下文的</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their </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air travel→that idea→their personal behavior→the practice形成贯穿全文的语义链。</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  “ </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and the like</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意为</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等等；诸如此类</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7" name="圆角矩形 16"/>
          <p:cNvSpPr/>
          <p:nvPr/>
        </p:nvSpPr>
        <p:spPr>
          <a:xfrm>
            <a:off x="1780540" y="1289050"/>
            <a:ext cx="1352550"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6" name="圆角矩形 15"/>
          <p:cNvSpPr/>
          <p:nvPr/>
        </p:nvSpPr>
        <p:spPr>
          <a:xfrm>
            <a:off x="9192895" y="1289050"/>
            <a:ext cx="217106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5003165" y="1727200"/>
            <a:ext cx="129222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9" name="圆角矩形 18"/>
          <p:cNvSpPr/>
          <p:nvPr/>
        </p:nvSpPr>
        <p:spPr>
          <a:xfrm>
            <a:off x="4680585" y="3408045"/>
            <a:ext cx="1413510"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0" name="圆角矩形 19"/>
          <p:cNvSpPr/>
          <p:nvPr/>
        </p:nvSpPr>
        <p:spPr>
          <a:xfrm>
            <a:off x="6295390" y="1911350"/>
            <a:ext cx="208851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1" name="圆角矩形 20"/>
          <p:cNvSpPr/>
          <p:nvPr/>
        </p:nvSpPr>
        <p:spPr>
          <a:xfrm>
            <a:off x="7976235" y="1104900"/>
            <a:ext cx="155765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cxnSp>
        <p:nvCxnSpPr>
          <p:cNvPr id="22" name="直接连接符 21"/>
          <p:cNvCxnSpPr/>
          <p:nvPr/>
        </p:nvCxnSpPr>
        <p:spPr>
          <a:xfrm flipV="1">
            <a:off x="1297940" y="5433695"/>
            <a:ext cx="8321675" cy="4318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425450" y="4751705"/>
            <a:ext cx="199517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动名词做主语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3" name="文本框 22"/>
          <p:cNvSpPr txBox="1"/>
          <p:nvPr/>
        </p:nvSpPr>
        <p:spPr>
          <a:xfrm>
            <a:off x="261620" y="5433695"/>
            <a:ext cx="101727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谓语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4" name="文本框 23"/>
          <p:cNvSpPr txBox="1"/>
          <p:nvPr/>
        </p:nvSpPr>
        <p:spPr>
          <a:xfrm>
            <a:off x="2115820" y="5350510"/>
            <a:ext cx="248158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复合宾语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1" name="文本框 30"/>
          <p:cNvSpPr txBox="1"/>
          <p:nvPr/>
        </p:nvSpPr>
        <p:spPr>
          <a:xfrm>
            <a:off x="2900680" y="4617720"/>
            <a:ext cx="258572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介词短语做后置定语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2" name="文本框 31"/>
          <p:cNvSpPr txBox="1"/>
          <p:nvPr/>
        </p:nvSpPr>
        <p:spPr>
          <a:xfrm>
            <a:off x="8336280" y="4638675"/>
            <a:ext cx="246380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介词短语做后置定语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0" name="文本框 9"/>
          <p:cNvSpPr txBox="1"/>
          <p:nvPr/>
        </p:nvSpPr>
        <p:spPr>
          <a:xfrm>
            <a:off x="8619490" y="3940810"/>
            <a:ext cx="2371725" cy="398780"/>
          </a:xfrm>
          <a:prstGeom prst="rect">
            <a:avLst/>
          </a:prstGeom>
          <a:noFill/>
        </p:spPr>
        <p:txBody>
          <a:bodyPr wrap="square" rtlCol="0" anchor="t">
            <a:spAutoFit/>
          </a:bodyPr>
          <a:p>
            <a:r>
              <a:rPr lang="zh-CN" altLang="en-US" sz="2000" b="1">
                <a:solidFill>
                  <a:schemeClr val="bg1"/>
                </a:solidFill>
                <a:latin typeface="微软雅黑" panose="020B0503020204020204" pitchFamily="34" charset="-122"/>
                <a:ea typeface="微软雅黑" panose="020B0503020204020204" pitchFamily="34" charset="-122"/>
              </a:rPr>
              <a:t>破折号的理解</a:t>
            </a:r>
            <a:endParaRPr lang="zh-CN" altLang="en-US" sz="2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down)">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p:tgtEl>
                                          <p:spTgt spid="13"/>
                                        </p:tgtEl>
                                        <p:attrNameLst>
                                          <p:attrName>ppt_y</p:attrName>
                                        </p:attrNameLst>
                                      </p:cBhvr>
                                      <p:tavLst>
                                        <p:tav tm="0">
                                          <p:val>
                                            <p:strVal val="#ppt_y+#ppt_h*1.125000"/>
                                          </p:val>
                                        </p:tav>
                                        <p:tav tm="100000">
                                          <p:val>
                                            <p:strVal val="#ppt_y"/>
                                          </p:val>
                                        </p:tav>
                                      </p:tavLst>
                                    </p:anim>
                                    <p:animEffect transition="in" filter="wipe(up)">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p:tgtEl>
                                          <p:spTgt spid="21"/>
                                        </p:tgtEl>
                                        <p:attrNameLst>
                                          <p:attrName>ppt_y</p:attrName>
                                        </p:attrNameLst>
                                      </p:cBhvr>
                                      <p:tavLst>
                                        <p:tav tm="0">
                                          <p:val>
                                            <p:strVal val="#ppt_y+#ppt_h*1.125000"/>
                                          </p:val>
                                        </p:tav>
                                        <p:tav tm="100000">
                                          <p:val>
                                            <p:strVal val="#ppt_y"/>
                                          </p:val>
                                        </p:tav>
                                      </p:tavLst>
                                    </p:anim>
                                    <p:animEffect transition="in" filter="wipe(up)">
                                      <p:cBhvr>
                                        <p:cTn id="86" dur="500"/>
                                        <p:tgtEl>
                                          <p:spTgt spid="21"/>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500"/>
                                        <p:tgtEl>
                                          <p:spTgt spid="17"/>
                                        </p:tgtEl>
                                        <p:attrNameLst>
                                          <p:attrName>ppt_y</p:attrName>
                                        </p:attrNameLst>
                                      </p:cBhvr>
                                      <p:tavLst>
                                        <p:tav tm="0">
                                          <p:val>
                                            <p:strVal val="#ppt_y+#ppt_h*1.125000"/>
                                          </p:val>
                                        </p:tav>
                                        <p:tav tm="100000">
                                          <p:val>
                                            <p:strVal val="#ppt_y"/>
                                          </p:val>
                                        </p:tav>
                                      </p:tavLst>
                                    </p:anim>
                                    <p:animEffect transition="in" filter="wipe(up)">
                                      <p:cBhvr>
                                        <p:cTn id="90" dur="500"/>
                                        <p:tgtEl>
                                          <p:spTgt spid="17"/>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additive="base">
                                        <p:cTn id="93" dur="500"/>
                                        <p:tgtEl>
                                          <p:spTgt spid="16"/>
                                        </p:tgtEl>
                                        <p:attrNameLst>
                                          <p:attrName>ppt_y</p:attrName>
                                        </p:attrNameLst>
                                      </p:cBhvr>
                                      <p:tavLst>
                                        <p:tav tm="0">
                                          <p:val>
                                            <p:strVal val="#ppt_y+#ppt_h*1.125000"/>
                                          </p:val>
                                        </p:tav>
                                        <p:tav tm="100000">
                                          <p:val>
                                            <p:strVal val="#ppt_y"/>
                                          </p:val>
                                        </p:tav>
                                      </p:tavLst>
                                    </p:anim>
                                    <p:animEffect transition="in" filter="wipe(up)">
                                      <p:cBhvr>
                                        <p:cTn id="94" dur="500"/>
                                        <p:tgtEl>
                                          <p:spTgt spid="16"/>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12" presetClass="entr" presetSubtype="4"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additive="base">
                                        <p:cTn id="101" dur="500"/>
                                        <p:tgtEl>
                                          <p:spTgt spid="20"/>
                                        </p:tgtEl>
                                        <p:attrNameLst>
                                          <p:attrName>ppt_y</p:attrName>
                                        </p:attrNameLst>
                                      </p:cBhvr>
                                      <p:tavLst>
                                        <p:tav tm="0">
                                          <p:val>
                                            <p:strVal val="#ppt_y+#ppt_h*1.125000"/>
                                          </p:val>
                                        </p:tav>
                                        <p:tav tm="100000">
                                          <p:val>
                                            <p:strVal val="#ppt_y"/>
                                          </p:val>
                                        </p:tav>
                                      </p:tavLst>
                                    </p:anim>
                                    <p:animEffect transition="in" filter="wipe(up)">
                                      <p:cBhvr>
                                        <p:cTn id="102" dur="500"/>
                                        <p:tgtEl>
                                          <p:spTgt spid="20"/>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additive="base">
                                        <p:cTn id="105" dur="500"/>
                                        <p:tgtEl>
                                          <p:spTgt spid="19"/>
                                        </p:tgtEl>
                                        <p:attrNameLst>
                                          <p:attrName>ppt_y</p:attrName>
                                        </p:attrNameLst>
                                      </p:cBhvr>
                                      <p:tavLst>
                                        <p:tav tm="0">
                                          <p:val>
                                            <p:strVal val="#ppt_y+#ppt_h*1.125000"/>
                                          </p:val>
                                        </p:tav>
                                        <p:tav tm="100000">
                                          <p:val>
                                            <p:strVal val="#ppt_y"/>
                                          </p:val>
                                        </p:tav>
                                      </p:tavLst>
                                    </p:anim>
                                    <p:animEffect transition="in" filter="wipe(up)">
                                      <p:cBhvr>
                                        <p:cTn id="10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animBg="1"/>
      <p:bldP spid="5" grpId="1" animBg="1"/>
      <p:bldP spid="30" grpId="0"/>
      <p:bldP spid="30" grpId="1"/>
      <p:bldP spid="8" grpId="0" animBg="1"/>
      <p:bldP spid="8" grpId="1" animBg="1"/>
      <p:bldP spid="23" grpId="0"/>
      <p:bldP spid="23" grpId="1"/>
      <p:bldP spid="24" grpId="0"/>
      <p:bldP spid="24" grpId="1"/>
      <p:bldP spid="37" grpId="0" animBg="1"/>
      <p:bldP spid="37" grpId="1" animBg="1"/>
      <p:bldP spid="34" grpId="0" animBg="1"/>
      <p:bldP spid="34" grpId="1" animBg="1"/>
      <p:bldP spid="35" grpId="0" animBg="1"/>
      <p:bldP spid="35" grpId="1" animBg="1"/>
      <p:bldP spid="31" grpId="0"/>
      <p:bldP spid="31" grpId="1"/>
      <p:bldP spid="9" grpId="0" animBg="1"/>
      <p:bldP spid="9" grpId="1" animBg="1"/>
      <p:bldP spid="12" grpId="0" animBg="1"/>
      <p:bldP spid="12" grpId="1" animBg="1"/>
      <p:bldP spid="32" grpId="0"/>
      <p:bldP spid="32" grpId="1"/>
      <p:bldP spid="13" grpId="0" bldLvl="0" animBg="1"/>
      <p:bldP spid="13" grpId="1" animBg="1"/>
      <p:bldP spid="21" grpId="0" animBg="1"/>
      <p:bldP spid="21" grpId="1" animBg="1"/>
      <p:bldP spid="17" grpId="0" animBg="1"/>
      <p:bldP spid="17" grpId="1" animBg="1"/>
      <p:bldP spid="16" grpId="0" animBg="1"/>
      <p:bldP spid="16" grpId="1" animBg="1"/>
      <p:bldP spid="18" grpId="0" animBg="1"/>
      <p:bldP spid="18" grpId="1" animBg="1"/>
      <p:bldP spid="20" grpId="0" animBg="1"/>
      <p:bldP spid="20" grpId="1" animBg="1"/>
      <p:bldP spid="19" grpId="0" animBg="1"/>
      <p:bldP spid="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析句子</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句子是基于语篇的统一</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1</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pSp>
        <p:nvGrpSpPr>
          <p:cNvPr id="25" name="组 24"/>
          <p:cNvGrpSpPr/>
          <p:nvPr/>
        </p:nvGrpSpPr>
        <p:grpSpPr>
          <a:xfrm>
            <a:off x="206375" y="835025"/>
            <a:ext cx="11708130" cy="30962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14164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29235" y="3684905"/>
            <a:ext cx="11708130" cy="298386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grpSp>
          <p:nvGrpSpPr>
            <p:cNvPr id="80" name="组 79"/>
            <p:cNvGrpSpPr/>
            <p:nvPr/>
          </p:nvGrpSpPr>
          <p:grpSpPr>
            <a:xfrm>
              <a:off x="10599206" y="491883"/>
              <a:ext cx="5912089" cy="496863"/>
              <a:chOff x="10599206" y="491883"/>
              <a:chExt cx="5912089" cy="496863"/>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sp>
            <p:nvSpPr>
              <p:cNvPr id="83" name="矩形 82"/>
              <p:cNvSpPr/>
              <p:nvPr/>
            </p:nvSpPr>
            <p:spPr>
              <a:xfrm>
                <a:off x="10599206" y="564901"/>
                <a:ext cx="5912089" cy="423845"/>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sp>
            <p:nvSpPr>
              <p:cNvPr id="84" name="页外连接符 83"/>
              <p:cNvSpPr/>
              <p:nvPr/>
            </p:nvSpPr>
            <p:spPr>
              <a:xfrm>
                <a:off x="15846268" y="491883"/>
                <a:ext cx="443905" cy="428979"/>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C00000"/>
                </a:solidFill>
                <a:ea typeface="微软雅黑" panose="020B0503020204020204" pitchFamily="34" charset="-122"/>
              </a:endParaRPr>
            </a:p>
          </p:txBody>
        </p:sp>
      </p:grpSp>
      <p:sp>
        <p:nvSpPr>
          <p:cNvPr id="15" name="文本框 14"/>
          <p:cNvSpPr txBox="1"/>
          <p:nvPr/>
        </p:nvSpPr>
        <p:spPr>
          <a:xfrm>
            <a:off x="7338695" y="4524375"/>
            <a:ext cx="367538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896620" y="861060"/>
            <a:ext cx="10915650" cy="2925445"/>
          </a:xfrm>
          <a:prstGeom prst="rect">
            <a:avLst/>
          </a:prstGeom>
        </p:spPr>
      </p:pic>
      <p:sp>
        <p:nvSpPr>
          <p:cNvPr id="4" name="文本框 3"/>
          <p:cNvSpPr txBox="1"/>
          <p:nvPr/>
        </p:nvSpPr>
        <p:spPr>
          <a:xfrm>
            <a:off x="284480" y="4019550"/>
            <a:ext cx="11652885" cy="2122805"/>
          </a:xfrm>
          <a:prstGeom prst="rect">
            <a:avLst/>
          </a:prstGeom>
          <a:noFill/>
        </p:spPr>
        <p:txBody>
          <a:bodyPr wrap="square" rtlCol="0" anchor="t">
            <a:spAutoFit/>
          </a:bodyPr>
          <a:p>
            <a:pPr fontAlgn="auto">
              <a:lnSpc>
                <a:spcPts val="5280"/>
              </a:lnSpc>
            </a:pPr>
            <a:r>
              <a:rPr lang="en-US" altLang="zh-CN" sz="2400"/>
              <a:t>  </a:t>
            </a:r>
            <a:r>
              <a:rPr sz="2400"/>
              <a:t>But Cobb and others </a:t>
            </a:r>
            <a:r>
              <a:rPr sz="2400" u="sng"/>
              <a:t>  58  </a:t>
            </a:r>
            <a:r>
              <a:rPr sz="2400"/>
              <a:t> (be) now questioning that idea — pushing conferences to provide more chances to participate remotely and </a:t>
            </a:r>
            <a:r>
              <a:rPr sz="2400" u="sng"/>
              <a:t>  59  </a:t>
            </a:r>
            <a:r>
              <a:rPr sz="2400"/>
              <a:t> (change) their personal behavior to do their part in dealing with the climate change crisis. </a:t>
            </a:r>
            <a:endParaRPr sz="2400"/>
          </a:p>
        </p:txBody>
      </p:sp>
      <p:sp>
        <p:nvSpPr>
          <p:cNvPr id="5" name="等于号 4"/>
          <p:cNvSpPr/>
          <p:nvPr/>
        </p:nvSpPr>
        <p:spPr>
          <a:xfrm>
            <a:off x="857885" y="4619625"/>
            <a:ext cx="2359660" cy="17780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8" name="减号 7"/>
          <p:cNvSpPr/>
          <p:nvPr/>
        </p:nvSpPr>
        <p:spPr>
          <a:xfrm>
            <a:off x="3293110" y="4639310"/>
            <a:ext cx="3427730" cy="158115"/>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6569075" y="4699000"/>
            <a:ext cx="1041400" cy="3810"/>
          </a:xfrm>
          <a:prstGeom prst="line">
            <a:avLst/>
          </a:prstGeom>
          <a:ln w="44450" cmpd="sng">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半闭框 37"/>
          <p:cNvSpPr/>
          <p:nvPr/>
        </p:nvSpPr>
        <p:spPr>
          <a:xfrm>
            <a:off x="7962900" y="430530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7" name="半闭框 16"/>
          <p:cNvSpPr/>
          <p:nvPr/>
        </p:nvSpPr>
        <p:spPr>
          <a:xfrm>
            <a:off x="6569075" y="499491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8" name="半闭框 17"/>
          <p:cNvSpPr/>
          <p:nvPr/>
        </p:nvSpPr>
        <p:spPr>
          <a:xfrm flipH="1" flipV="1">
            <a:off x="5927090" y="496062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9" name="半闭框 18"/>
          <p:cNvSpPr/>
          <p:nvPr/>
        </p:nvSpPr>
        <p:spPr>
          <a:xfrm flipH="1" flipV="1">
            <a:off x="6804660" y="5572125"/>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257175" y="6066155"/>
            <a:ext cx="11656695" cy="645160"/>
          </a:xfrm>
          <a:prstGeom prst="rect">
            <a:avLst/>
          </a:prstGeom>
          <a:solidFill>
            <a:srgbClr val="FFFF00"/>
          </a:solidFill>
        </p:spPr>
        <p:txBody>
          <a:bodyPr wrap="square" rtlCol="0">
            <a:spAutoFit/>
          </a:bodyPr>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本句长难句的难点是：①question</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名词动词化</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质疑，</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②</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破折号的理解</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：表示意思的递进，</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质疑这种观点的同时，推动会议提供更多远程参与的机会，并改变他们的个人行为，为应对气候变化危机尽自己的一份力</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a:t>
            </a:r>
            <a:endPar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1" name="文本框 30"/>
          <p:cNvSpPr txBox="1"/>
          <p:nvPr/>
        </p:nvSpPr>
        <p:spPr>
          <a:xfrm>
            <a:off x="1518920" y="4544060"/>
            <a:ext cx="83439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文本框 19"/>
          <p:cNvSpPr txBox="1"/>
          <p:nvPr/>
        </p:nvSpPr>
        <p:spPr>
          <a:xfrm>
            <a:off x="3865245" y="4544060"/>
            <a:ext cx="258572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谓语，现在进行时</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1" name="文本框 20"/>
          <p:cNvSpPr txBox="1"/>
          <p:nvPr/>
        </p:nvSpPr>
        <p:spPr>
          <a:xfrm>
            <a:off x="6720840" y="4544060"/>
            <a:ext cx="76898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宾语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2" name="文本框 21"/>
          <p:cNvSpPr txBox="1"/>
          <p:nvPr/>
        </p:nvSpPr>
        <p:spPr>
          <a:xfrm>
            <a:off x="6645910" y="5229225"/>
            <a:ext cx="4429760"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pushing</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与</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changing</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并列做伴随状语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9" name="文本框 8"/>
          <p:cNvSpPr txBox="1"/>
          <p:nvPr/>
        </p:nvSpPr>
        <p:spPr>
          <a:xfrm>
            <a:off x="7773035" y="3789045"/>
            <a:ext cx="3493770" cy="398780"/>
          </a:xfrm>
          <a:prstGeom prst="rect">
            <a:avLst/>
          </a:prstGeom>
          <a:noFill/>
        </p:spPr>
        <p:txBody>
          <a:bodyPr wrap="square" rtlCol="0" anchor="t">
            <a:spAutoFit/>
          </a:bodyPr>
          <a:p>
            <a:r>
              <a:rPr lang="zh-CN" altLang="en-US" sz="2000" b="1">
                <a:solidFill>
                  <a:schemeClr val="bg1"/>
                </a:solidFill>
                <a:latin typeface="微软雅黑" panose="020B0503020204020204" pitchFamily="34" charset="-122"/>
                <a:ea typeface="微软雅黑" panose="020B0503020204020204" pitchFamily="34" charset="-122"/>
              </a:rPr>
              <a:t>句子是基于语篇的统一</a:t>
            </a:r>
            <a:endParaRPr lang="zh-CN" altLang="en-US" sz="2000" b="1">
              <a:solidFill>
                <a:schemeClr val="bg1"/>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up)">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ppt_y</p:attrName>
                                        </p:attrNameLst>
                                      </p:cBhvr>
                                      <p:tavLst>
                                        <p:tav tm="0">
                                          <p:val>
                                            <p:strVal val="#ppt_y+#ppt_h*1.125000"/>
                                          </p:val>
                                        </p:tav>
                                        <p:tav tm="100000">
                                          <p:val>
                                            <p:strVal val="#ppt_y"/>
                                          </p:val>
                                        </p:tav>
                                      </p:tavLst>
                                    </p:anim>
                                    <p:animEffect transition="in" filter="wipe(up)">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down)">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animBg="1"/>
      <p:bldP spid="5" grpId="1" animBg="1"/>
      <p:bldP spid="31" grpId="0"/>
      <p:bldP spid="31" grpId="1"/>
      <p:bldP spid="8" grpId="0" animBg="1"/>
      <p:bldP spid="8" grpId="1" animBg="1"/>
      <p:bldP spid="38" grpId="0" animBg="1"/>
      <p:bldP spid="38" grpId="1" animBg="1"/>
      <p:bldP spid="18" grpId="0" animBg="1"/>
      <p:bldP spid="18" grpId="1" animBg="1"/>
      <p:bldP spid="17" grpId="0" animBg="1"/>
      <p:bldP spid="17" grpId="1" animBg="1"/>
      <p:bldP spid="19" grpId="0" animBg="1"/>
      <p:bldP spid="19" grpId="1" animBg="1"/>
      <p:bldP spid="22" grpId="0"/>
      <p:bldP spid="22" grpId="1"/>
      <p:bldP spid="13" grpId="0" animBg="1"/>
      <p:bldP spid="1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析句子</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句子是基于语篇的统一</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1</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pSp>
        <p:nvGrpSpPr>
          <p:cNvPr id="25" name="组 24"/>
          <p:cNvGrpSpPr/>
          <p:nvPr/>
        </p:nvGrpSpPr>
        <p:grpSpPr>
          <a:xfrm>
            <a:off x="206375" y="835025"/>
            <a:ext cx="11708130" cy="30962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14164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29235" y="3683635"/>
            <a:ext cx="11708130" cy="298386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grpSp>
          <p:nvGrpSpPr>
            <p:cNvPr id="80" name="组 79"/>
            <p:cNvGrpSpPr/>
            <p:nvPr/>
          </p:nvGrpSpPr>
          <p:grpSpPr>
            <a:xfrm>
              <a:off x="10599206" y="491883"/>
              <a:ext cx="5912089" cy="496863"/>
              <a:chOff x="10599206" y="491883"/>
              <a:chExt cx="5912089" cy="496863"/>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sp>
            <p:nvSpPr>
              <p:cNvPr id="83" name="矩形 82"/>
              <p:cNvSpPr/>
              <p:nvPr/>
            </p:nvSpPr>
            <p:spPr>
              <a:xfrm>
                <a:off x="10599206" y="564901"/>
                <a:ext cx="5912089" cy="423845"/>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sp>
            <p:nvSpPr>
              <p:cNvPr id="84" name="页外连接符 83"/>
              <p:cNvSpPr/>
              <p:nvPr/>
            </p:nvSpPr>
            <p:spPr>
              <a:xfrm>
                <a:off x="15846268" y="491883"/>
                <a:ext cx="443905" cy="428979"/>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C00000"/>
                </a:solidFill>
                <a:ea typeface="微软雅黑" panose="020B0503020204020204" pitchFamily="34" charset="-122"/>
              </a:endParaRPr>
            </a:p>
          </p:txBody>
        </p:sp>
      </p:grpSp>
      <p:sp>
        <p:nvSpPr>
          <p:cNvPr id="15" name="文本框 14"/>
          <p:cNvSpPr txBox="1"/>
          <p:nvPr/>
        </p:nvSpPr>
        <p:spPr>
          <a:xfrm>
            <a:off x="7338695" y="4524375"/>
            <a:ext cx="367538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896620" y="861060"/>
            <a:ext cx="10915650" cy="2925445"/>
          </a:xfrm>
          <a:prstGeom prst="rect">
            <a:avLst/>
          </a:prstGeom>
        </p:spPr>
      </p:pic>
      <p:sp>
        <p:nvSpPr>
          <p:cNvPr id="4" name="文本框 3"/>
          <p:cNvSpPr txBox="1"/>
          <p:nvPr/>
        </p:nvSpPr>
        <p:spPr>
          <a:xfrm>
            <a:off x="284480" y="4019550"/>
            <a:ext cx="11652885" cy="2122805"/>
          </a:xfrm>
          <a:prstGeom prst="rect">
            <a:avLst/>
          </a:prstGeom>
          <a:noFill/>
        </p:spPr>
        <p:txBody>
          <a:bodyPr wrap="square" rtlCol="0" anchor="t">
            <a:spAutoFit/>
          </a:bodyPr>
          <a:p>
            <a:pPr fontAlgn="auto">
              <a:lnSpc>
                <a:spcPts val="5280"/>
              </a:lnSpc>
            </a:pPr>
            <a:r>
              <a:rPr lang="en-US" altLang="zh-CN" sz="2400"/>
              <a:t>  </a:t>
            </a:r>
            <a:r>
              <a:rPr sz="2400"/>
              <a:t>On a website called No Fly Climate Sci, for example, </a:t>
            </a:r>
            <a:r>
              <a:rPr sz="2400" u="sng"/>
              <a:t>  60  </a:t>
            </a:r>
            <a:r>
              <a:rPr sz="2400"/>
              <a:t>（rough) 200 academics — many of them climate scientists — </a:t>
            </a:r>
            <a:r>
              <a:rPr sz="2400" u="sng"/>
              <a:t>  61  </a:t>
            </a:r>
            <a:r>
              <a:rPr sz="2400"/>
              <a:t> (promise) to fly as little as possible since the effort started two years ago.</a:t>
            </a:r>
            <a:endParaRPr sz="2400"/>
          </a:p>
        </p:txBody>
      </p:sp>
      <p:sp>
        <p:nvSpPr>
          <p:cNvPr id="5" name="等于号 4"/>
          <p:cNvSpPr/>
          <p:nvPr/>
        </p:nvSpPr>
        <p:spPr>
          <a:xfrm>
            <a:off x="9195435" y="4619625"/>
            <a:ext cx="1530350" cy="17780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6" name="减号 35"/>
          <p:cNvSpPr/>
          <p:nvPr/>
        </p:nvSpPr>
        <p:spPr>
          <a:xfrm>
            <a:off x="4041140" y="5330190"/>
            <a:ext cx="1816735" cy="12827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7" name="下弧形箭头 36"/>
          <p:cNvSpPr/>
          <p:nvPr/>
        </p:nvSpPr>
        <p:spPr>
          <a:xfrm rot="10800000" flipV="1">
            <a:off x="1564005" y="4619625"/>
            <a:ext cx="1144270" cy="212090"/>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0" name="加号 9"/>
          <p:cNvSpPr/>
          <p:nvPr/>
        </p:nvSpPr>
        <p:spPr>
          <a:xfrm>
            <a:off x="10566400" y="4595495"/>
            <a:ext cx="274955" cy="226060"/>
          </a:xfrm>
          <a:prstGeom prst="mathPlus">
            <a:avLst/>
          </a:prstGeom>
          <a:solidFill>
            <a:srgbClr val="C00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11" name="等于号 10"/>
          <p:cNvSpPr/>
          <p:nvPr/>
        </p:nvSpPr>
        <p:spPr>
          <a:xfrm>
            <a:off x="10566400" y="4646930"/>
            <a:ext cx="1577340" cy="123190"/>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9" name="左中括号 8"/>
          <p:cNvSpPr/>
          <p:nvPr/>
        </p:nvSpPr>
        <p:spPr>
          <a:xfrm>
            <a:off x="2228850" y="430720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12" name="右中括号 11"/>
          <p:cNvSpPr/>
          <p:nvPr/>
        </p:nvSpPr>
        <p:spPr>
          <a:xfrm>
            <a:off x="5169535" y="4344670"/>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cxnSp>
        <p:nvCxnSpPr>
          <p:cNvPr id="16" name="直接连接符 15"/>
          <p:cNvCxnSpPr/>
          <p:nvPr/>
        </p:nvCxnSpPr>
        <p:spPr>
          <a:xfrm flipV="1">
            <a:off x="5833745" y="5358130"/>
            <a:ext cx="2966085" cy="38100"/>
          </a:xfrm>
          <a:prstGeom prst="line">
            <a:avLst/>
          </a:prstGeom>
          <a:ln w="44450" cmpd="sng">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半闭框 37"/>
          <p:cNvSpPr/>
          <p:nvPr/>
        </p:nvSpPr>
        <p:spPr>
          <a:xfrm>
            <a:off x="8895080" y="4963795"/>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7" name="半闭框 16"/>
          <p:cNvSpPr/>
          <p:nvPr/>
        </p:nvSpPr>
        <p:spPr>
          <a:xfrm>
            <a:off x="6962775" y="430530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8" name="半闭框 17"/>
          <p:cNvSpPr/>
          <p:nvPr/>
        </p:nvSpPr>
        <p:spPr>
          <a:xfrm flipH="1" flipV="1">
            <a:off x="2003425" y="552450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9" name="半闭框 18"/>
          <p:cNvSpPr/>
          <p:nvPr/>
        </p:nvSpPr>
        <p:spPr>
          <a:xfrm flipH="1" flipV="1">
            <a:off x="9097010" y="423799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3" name="半闭框 12"/>
          <p:cNvSpPr/>
          <p:nvPr/>
        </p:nvSpPr>
        <p:spPr>
          <a:xfrm>
            <a:off x="473075" y="4272280"/>
            <a:ext cx="149225" cy="43243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0" name="半闭框 19"/>
          <p:cNvSpPr/>
          <p:nvPr/>
        </p:nvSpPr>
        <p:spPr>
          <a:xfrm flipH="1" flipV="1">
            <a:off x="2003425" y="4237990"/>
            <a:ext cx="158115" cy="501015"/>
          </a:xfrm>
          <a:prstGeom prst="halfFrame">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1" name="等于号 20"/>
          <p:cNvSpPr/>
          <p:nvPr/>
        </p:nvSpPr>
        <p:spPr>
          <a:xfrm>
            <a:off x="-165100" y="5350510"/>
            <a:ext cx="4141470" cy="126365"/>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2" name="下弧形箭头 21"/>
          <p:cNvSpPr/>
          <p:nvPr/>
        </p:nvSpPr>
        <p:spPr>
          <a:xfrm rot="10800000" flipV="1">
            <a:off x="4940935" y="5451475"/>
            <a:ext cx="4254500" cy="341630"/>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257810" y="6123305"/>
            <a:ext cx="11656695" cy="645160"/>
          </a:xfrm>
          <a:prstGeom prst="rect">
            <a:avLst/>
          </a:prstGeom>
          <a:solidFill>
            <a:srgbClr val="FFFF00"/>
          </a:solidFill>
        </p:spPr>
        <p:txBody>
          <a:bodyPr wrap="square" rtlCol="0">
            <a:spAutoFit/>
          </a:bodyPr>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本句长难句的难点是：①</a:t>
            </a:r>
            <a:r>
              <a:rPr lang="en-US" altLang="zh-CN"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since</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引导的状语从句语境中</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，主句用完成时；②</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破折号的理解</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：上文academics的解释说明或补充。</a:t>
            </a:r>
            <a:endPar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1" name="文本框 30"/>
          <p:cNvSpPr txBox="1"/>
          <p:nvPr/>
        </p:nvSpPr>
        <p:spPr>
          <a:xfrm>
            <a:off x="1008380" y="4483100"/>
            <a:ext cx="83439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状语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4" name="文本框 23"/>
          <p:cNvSpPr txBox="1"/>
          <p:nvPr/>
        </p:nvSpPr>
        <p:spPr>
          <a:xfrm>
            <a:off x="9294495" y="5236845"/>
            <a:ext cx="2480945" cy="450850"/>
          </a:xfrm>
          <a:prstGeom prst="rect">
            <a:avLst/>
          </a:prstGeom>
          <a:no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since引导的状语从句</a:t>
            </a:r>
            <a:endPar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9" name="文本框 28"/>
          <p:cNvSpPr txBox="1"/>
          <p:nvPr/>
        </p:nvSpPr>
        <p:spPr>
          <a:xfrm>
            <a:off x="4335145" y="5236845"/>
            <a:ext cx="83439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谓语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0" name="文本框 29"/>
          <p:cNvSpPr txBox="1"/>
          <p:nvPr/>
        </p:nvSpPr>
        <p:spPr>
          <a:xfrm>
            <a:off x="9460865" y="4595495"/>
            <a:ext cx="83439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主语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2" name="文本框 31"/>
          <p:cNvSpPr txBox="1"/>
          <p:nvPr/>
        </p:nvSpPr>
        <p:spPr>
          <a:xfrm>
            <a:off x="2744470" y="4524375"/>
            <a:ext cx="247205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过去分词做后置定语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3" name="文本框 32"/>
          <p:cNvSpPr txBox="1"/>
          <p:nvPr/>
        </p:nvSpPr>
        <p:spPr>
          <a:xfrm>
            <a:off x="7258685" y="4500245"/>
            <a:ext cx="74358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定语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9" name="文本框 38"/>
          <p:cNvSpPr txBox="1"/>
          <p:nvPr/>
        </p:nvSpPr>
        <p:spPr>
          <a:xfrm>
            <a:off x="10711815" y="4619625"/>
            <a:ext cx="1087120"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同位语</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8" name="文本框 7"/>
          <p:cNvSpPr txBox="1"/>
          <p:nvPr/>
        </p:nvSpPr>
        <p:spPr>
          <a:xfrm>
            <a:off x="7773035" y="3789045"/>
            <a:ext cx="3493770" cy="398780"/>
          </a:xfrm>
          <a:prstGeom prst="rect">
            <a:avLst/>
          </a:prstGeom>
          <a:noFill/>
        </p:spPr>
        <p:txBody>
          <a:bodyPr wrap="square" rtlCol="0" anchor="t">
            <a:spAutoFit/>
          </a:bodyPr>
          <a:p>
            <a:r>
              <a:rPr lang="zh-CN" altLang="en-US" sz="2000" b="1">
                <a:solidFill>
                  <a:schemeClr val="bg1"/>
                </a:solidFill>
                <a:latin typeface="微软雅黑" panose="020B0503020204020204" pitchFamily="34" charset="-122"/>
                <a:ea typeface="微软雅黑" panose="020B0503020204020204" pitchFamily="34" charset="-122"/>
              </a:rPr>
              <a:t>句子是基于语篇的统一</a:t>
            </a:r>
            <a:endParaRPr lang="zh-CN" altLang="en-US" sz="2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00"/>
                                        <p:tgtEl>
                                          <p:spTgt spid="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down)">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down)">
                                      <p:cBhvr>
                                        <p:cTn id="74" dur="500"/>
                                        <p:tgtEl>
                                          <p:spTgt spid="1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down)">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down)">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down)">
                                      <p:cBhvr>
                                        <p:cTn id="87" dur="500"/>
                                        <p:tgtEl>
                                          <p:spTgt spid="10"/>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down)">
                                      <p:cBhvr>
                                        <p:cTn id="90" dur="500"/>
                                        <p:tgtEl>
                                          <p:spTgt spid="21"/>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down)">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wipe(down)">
                                      <p:cBhvr>
                                        <p:cTn id="98" dur="500"/>
                                        <p:tgtEl>
                                          <p:spTgt spid="3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down)">
                                      <p:cBhvr>
                                        <p:cTn id="103" dur="500"/>
                                        <p:tgtEl>
                                          <p:spTgt spid="38"/>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wipe(down)">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wipe(down)">
                                      <p:cBhvr>
                                        <p:cTn id="114" dur="500"/>
                                        <p:tgtEl>
                                          <p:spTgt spid="2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wipe(down)">
                                      <p:cBhvr>
                                        <p:cTn id="1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animBg="1"/>
      <p:bldP spid="5" grpId="1" animBg="1"/>
      <p:bldP spid="36" grpId="0" animBg="1"/>
      <p:bldP spid="36" grpId="1" animBg="1"/>
      <p:bldP spid="13" grpId="0" animBg="1"/>
      <p:bldP spid="13" grpId="1" animBg="1"/>
      <p:bldP spid="20" grpId="0" animBg="1"/>
      <p:bldP spid="20" grpId="1" animBg="1"/>
      <p:bldP spid="31" grpId="0"/>
      <p:bldP spid="31" grpId="1"/>
      <p:bldP spid="12" grpId="0" animBg="1"/>
      <p:bldP spid="12" grpId="1" animBg="1"/>
      <p:bldP spid="9" grpId="0" animBg="1"/>
      <p:bldP spid="9" grpId="1" animBg="1"/>
      <p:bldP spid="37" grpId="0" animBg="1"/>
      <p:bldP spid="37" grpId="1" animBg="1"/>
      <p:bldP spid="32" grpId="0"/>
      <p:bldP spid="32" grpId="1"/>
      <p:bldP spid="17" grpId="0" animBg="1"/>
      <p:bldP spid="17" grpId="1" animBg="1"/>
      <p:bldP spid="19" grpId="0" animBg="1"/>
      <p:bldP spid="19" grpId="1" animBg="1"/>
      <p:bldP spid="33" grpId="0"/>
      <p:bldP spid="33" grpId="1"/>
      <p:bldP spid="10" grpId="0" animBg="1"/>
      <p:bldP spid="10" grpId="1" animBg="1"/>
      <p:bldP spid="21" grpId="0" animBg="1"/>
      <p:bldP spid="21" grpId="1" animBg="1"/>
      <p:bldP spid="11" grpId="0" animBg="1"/>
      <p:bldP spid="11" grpId="1" animBg="1"/>
      <p:bldP spid="39" grpId="0"/>
      <p:bldP spid="39" grpId="1"/>
      <p:bldP spid="38" grpId="0" animBg="1"/>
      <p:bldP spid="38" grpId="1" animBg="1"/>
      <p:bldP spid="18" grpId="0" animBg="1"/>
      <p:bldP spid="18" grpId="1" animBg="1"/>
      <p:bldP spid="22" grpId="0" animBg="1"/>
      <p:bldP spid="22" grpId="1" animBg="1"/>
      <p:bldP spid="24" grpId="0"/>
      <p:bldP spid="24" grpId="1"/>
      <p:bldP spid="23" grpId="0" animBg="1"/>
      <p:bldP spid="23" grpId="1" animBg="1"/>
      <p:bldP spid="30" grpId="0"/>
      <p:bldP spid="30" grpId="1"/>
      <p:bldP spid="29" grpId="0"/>
      <p:bldP spid="29"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重语篇 —— 语篇理解的整体认知</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1</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0128885" y="-5080"/>
            <a:ext cx="1785620" cy="808355"/>
          </a:xfrm>
          <a:prstGeom prst="rect">
            <a:avLst/>
          </a:prstGeom>
          <a:noFill/>
          <a:ln w="9525">
            <a:noFill/>
          </a:ln>
        </p:spPr>
      </p:pic>
      <p:grpSp>
        <p:nvGrpSpPr>
          <p:cNvPr id="25" name="组 24"/>
          <p:cNvGrpSpPr/>
          <p:nvPr/>
        </p:nvGrpSpPr>
        <p:grpSpPr>
          <a:xfrm>
            <a:off x="206375" y="835025"/>
            <a:ext cx="11708130" cy="30962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14164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41935" y="3684905"/>
            <a:ext cx="11708130" cy="298386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grpSp>
          <p:nvGrpSpPr>
            <p:cNvPr id="80" name="组 79"/>
            <p:cNvGrpSpPr/>
            <p:nvPr/>
          </p:nvGrpSpPr>
          <p:grpSpPr>
            <a:xfrm>
              <a:off x="10599206" y="491883"/>
              <a:ext cx="5912089" cy="469481"/>
              <a:chOff x="10599206" y="491883"/>
              <a:chExt cx="5912089" cy="469481"/>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sp>
            <p:nvSpPr>
              <p:cNvPr id="83" name="矩形 82"/>
              <p:cNvSpPr/>
              <p:nvPr/>
            </p:nvSpPr>
            <p:spPr>
              <a:xfrm>
                <a:off x="10599206" y="564901"/>
                <a:ext cx="5912089" cy="396463"/>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C00000"/>
                  </a:solidFill>
                  <a:ea typeface="微软雅黑" panose="020B0503020204020204" pitchFamily="34" charset="-122"/>
                </a:endParaRPr>
              </a:p>
            </p:txBody>
          </p:sp>
          <p:sp>
            <p:nvSpPr>
              <p:cNvPr id="84" name="页外连接符 83"/>
              <p:cNvSpPr/>
              <p:nvPr/>
            </p:nvSpPr>
            <p:spPr>
              <a:xfrm>
                <a:off x="15846268" y="491883"/>
                <a:ext cx="443905" cy="428979"/>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solidFill>
                    <a:srgbClr val="C00000"/>
                  </a:solidFill>
                </a:endParaRPr>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C00000"/>
                </a:solidFill>
                <a:ea typeface="微软雅黑" panose="020B0503020204020204" pitchFamily="34" charset="-122"/>
              </a:endParaRPr>
            </a:p>
          </p:txBody>
        </p:sp>
      </p:grpSp>
      <p:sp>
        <p:nvSpPr>
          <p:cNvPr id="15" name="文本框 14"/>
          <p:cNvSpPr txBox="1"/>
          <p:nvPr/>
        </p:nvSpPr>
        <p:spPr>
          <a:xfrm>
            <a:off x="7338695" y="4524375"/>
            <a:ext cx="367538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896620" y="861060"/>
            <a:ext cx="10915650" cy="2925445"/>
          </a:xfrm>
          <a:prstGeom prst="rect">
            <a:avLst/>
          </a:prstGeom>
        </p:spPr>
      </p:pic>
      <p:sp>
        <p:nvSpPr>
          <p:cNvPr id="4" name="文本框 3"/>
          <p:cNvSpPr txBox="1"/>
          <p:nvPr/>
        </p:nvSpPr>
        <p:spPr>
          <a:xfrm>
            <a:off x="284480" y="4019550"/>
            <a:ext cx="11652885" cy="2122805"/>
          </a:xfrm>
          <a:prstGeom prst="rect">
            <a:avLst/>
          </a:prstGeom>
          <a:noFill/>
        </p:spPr>
        <p:txBody>
          <a:bodyPr wrap="square" rtlCol="0" anchor="t">
            <a:spAutoFit/>
          </a:bodyPr>
          <a:p>
            <a:pPr fontAlgn="auto">
              <a:lnSpc>
                <a:spcPts val="5280"/>
              </a:lnSpc>
            </a:pPr>
            <a:r>
              <a:rPr lang="en-US" altLang="zh-CN" sz="2400"/>
              <a:t>  </a:t>
            </a:r>
            <a:r>
              <a:rPr sz="2400"/>
              <a:t>Cobb, for her part, started to ask conference organizers who invited her to speak </a:t>
            </a:r>
            <a:r>
              <a:rPr sz="2400" u="sng"/>
              <a:t>  62   </a:t>
            </a:r>
            <a:r>
              <a:rPr sz="2400"/>
              <a:t>she could do so remotely; about three-quarters of </a:t>
            </a:r>
            <a:r>
              <a:rPr sz="2400" u="sng"/>
              <a:t>  63  </a:t>
            </a:r>
            <a:r>
              <a:rPr sz="2400"/>
              <a:t> time, they agreed. When the answer was no, she declined the</a:t>
            </a:r>
            <a:r>
              <a:rPr sz="2400" u="sng"/>
              <a:t>   64   </a:t>
            </a:r>
            <a:r>
              <a:rPr sz="2400"/>
              <a:t>(invite). </a:t>
            </a:r>
            <a:endParaRPr sz="2400"/>
          </a:p>
        </p:txBody>
      </p:sp>
      <p:sp>
        <p:nvSpPr>
          <p:cNvPr id="5" name="等于号 4"/>
          <p:cNvSpPr/>
          <p:nvPr/>
        </p:nvSpPr>
        <p:spPr>
          <a:xfrm>
            <a:off x="425450" y="4646930"/>
            <a:ext cx="869950" cy="174625"/>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36" name="减号 35"/>
          <p:cNvSpPr/>
          <p:nvPr/>
        </p:nvSpPr>
        <p:spPr>
          <a:xfrm>
            <a:off x="2614930" y="4646930"/>
            <a:ext cx="1141730" cy="12827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8" name="减号 7"/>
          <p:cNvSpPr/>
          <p:nvPr/>
        </p:nvSpPr>
        <p:spPr>
          <a:xfrm>
            <a:off x="1333500" y="5932170"/>
            <a:ext cx="1281430" cy="143510"/>
          </a:xfrm>
          <a:prstGeom prst="mathMinus">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7" name="下弧形箭头 36"/>
          <p:cNvSpPr/>
          <p:nvPr/>
        </p:nvSpPr>
        <p:spPr>
          <a:xfrm rot="10800000" flipV="1">
            <a:off x="6651625" y="4634230"/>
            <a:ext cx="1196975" cy="26606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1" name="等于号 10"/>
          <p:cNvSpPr/>
          <p:nvPr/>
        </p:nvSpPr>
        <p:spPr>
          <a:xfrm>
            <a:off x="643890" y="5978525"/>
            <a:ext cx="932815" cy="100965"/>
          </a:xfrm>
          <a:prstGeom prst="mathEqual">
            <a:avLst>
              <a:gd name="adj1" fmla="val 23520"/>
              <a:gd name="adj2" fmla="val 12027"/>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9" name="左中括号 8"/>
          <p:cNvSpPr/>
          <p:nvPr/>
        </p:nvSpPr>
        <p:spPr>
          <a:xfrm>
            <a:off x="7338695" y="4374515"/>
            <a:ext cx="76200" cy="363220"/>
          </a:xfrm>
          <a:prstGeom prst="leftBracket">
            <a:avLst/>
          </a:prstGeom>
          <a:noFill/>
          <a:ln w="57150" cap="flat" cmpd="sng" algn="ctr">
            <a:solidFill>
              <a:srgbClr val="FFC000"/>
            </a:solidFill>
            <a:prstDash val="solid"/>
            <a:miter lim="800000"/>
          </a:ln>
          <a:effectLst/>
        </p:spPr>
        <p:txBody>
          <a:bodyPr rtlCol="0" anchor="ctr"/>
          <a:p>
            <a:pPr algn="ctr"/>
            <a:endParaRPr lang="zh-CN" altLang="en-US"/>
          </a:p>
        </p:txBody>
      </p:sp>
      <p:sp>
        <p:nvSpPr>
          <p:cNvPr id="12" name="右中括号 11"/>
          <p:cNvSpPr/>
          <p:nvPr/>
        </p:nvSpPr>
        <p:spPr>
          <a:xfrm>
            <a:off x="10424160" y="4360545"/>
            <a:ext cx="75565" cy="360045"/>
          </a:xfrm>
          <a:prstGeom prst="rightBracket">
            <a:avLst/>
          </a:prstGeom>
          <a:noFill/>
          <a:ln w="57150" cap="flat" cmpd="sng" algn="ctr">
            <a:solidFill>
              <a:srgbClr val="FFC000"/>
            </a:solidFill>
            <a:prstDash val="solid"/>
            <a:miter lim="800000"/>
          </a:ln>
          <a:effectLst/>
        </p:spPr>
        <p:txBody>
          <a:bodyPr rtlCol="0" anchor="ctr"/>
          <a:p>
            <a:pPr algn="ctr"/>
            <a:endParaRPr lang="zh-CN" altLang="en-US"/>
          </a:p>
        </p:txBody>
      </p:sp>
      <p:cxnSp>
        <p:nvCxnSpPr>
          <p:cNvPr id="16" name="直接连接符 15"/>
          <p:cNvCxnSpPr/>
          <p:nvPr/>
        </p:nvCxnSpPr>
        <p:spPr>
          <a:xfrm flipV="1">
            <a:off x="3869055" y="4720590"/>
            <a:ext cx="3314700" cy="17145"/>
          </a:xfrm>
          <a:prstGeom prst="line">
            <a:avLst/>
          </a:prstGeom>
          <a:ln w="44450" cmpd="sng">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3" name="下弧形箭头 22"/>
          <p:cNvSpPr/>
          <p:nvPr/>
        </p:nvSpPr>
        <p:spPr>
          <a:xfrm rot="10800000" flipH="1" flipV="1">
            <a:off x="6168390" y="5257800"/>
            <a:ext cx="934720" cy="262255"/>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flipV="1">
            <a:off x="10570210" y="4720590"/>
            <a:ext cx="1123315" cy="1651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363220" y="5380990"/>
            <a:ext cx="2580005" cy="1524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539365" y="6055995"/>
            <a:ext cx="1109345" cy="7620"/>
          </a:xfrm>
          <a:prstGeom prst="line">
            <a:avLst/>
          </a:prstGeom>
          <a:noFill/>
          <a:ln w="44450" cap="flat" cmpd="sng" algn="ctr">
            <a:solidFill>
              <a:srgbClr val="FFC000"/>
            </a:solidFill>
            <a:prstDash val="sysDot"/>
          </a:ln>
          <a:effectLst/>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241935" y="5630545"/>
            <a:ext cx="11637010" cy="922020"/>
          </a:xfrm>
          <a:prstGeom prst="rect">
            <a:avLst/>
          </a:prstGeom>
          <a:solidFill>
            <a:srgbClr val="FFFF00"/>
          </a:solidFill>
        </p:spPr>
        <p:txBody>
          <a:bodyPr wrap="square" rtlCol="0">
            <a:spAutoFit/>
          </a:bodyPr>
          <a:p>
            <a:pPr marL="285750" indent="-285750" fontAlgn="auto">
              <a:lnSpc>
                <a:spcPts val="2160"/>
              </a:lnSpc>
              <a:spcBef>
                <a:spcPts val="600"/>
              </a:spcBef>
              <a:buFont typeface="Wingdings" panose="05000000000000000000" charset="0"/>
              <a:buChar char="Ø"/>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本句长难句的难点是</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62</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题，主要体现在定语从句的划分，并读懂语义，借助上下文语义场（they agreed和the answer was no），得出语义为“询问</a:t>
            </a:r>
            <a:r>
              <a:rPr lang="zh-CN" altLang="en-US" b="1" kern="0" dirty="0">
                <a:solidFill>
                  <a:srgbClr val="002060"/>
                </a:solidFill>
                <a:latin typeface="微软雅黑" panose="020B0503020204020204" pitchFamily="34" charset="-122"/>
                <a:ea typeface="微软雅黑" panose="020B0503020204020204" pitchFamily="34" charset="-122"/>
                <a:cs typeface="方正正纤黑简体" charset="0"/>
                <a:sym typeface="Abadi MT" charset="0"/>
              </a:rPr>
              <a:t>是否</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可以远程操作”。</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62</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题错误率很高，主要原因是考生忽略了语篇，没有在主题意义的引领下，进行整体把控和分析，忽视了下文中的形似语境的照应和提示</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32" name="圆角矩形 31"/>
          <p:cNvSpPr/>
          <p:nvPr/>
        </p:nvSpPr>
        <p:spPr>
          <a:xfrm>
            <a:off x="8108950" y="2990850"/>
            <a:ext cx="882650"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39" name="圆角矩形 38"/>
          <p:cNvSpPr/>
          <p:nvPr/>
        </p:nvSpPr>
        <p:spPr>
          <a:xfrm>
            <a:off x="9730740" y="2990850"/>
            <a:ext cx="2056765"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41" name="圆角矩形 40"/>
          <p:cNvSpPr/>
          <p:nvPr/>
        </p:nvSpPr>
        <p:spPr>
          <a:xfrm>
            <a:off x="4627245" y="2806700"/>
            <a:ext cx="518160" cy="18415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42" name="文本框 41"/>
          <p:cNvSpPr txBox="1"/>
          <p:nvPr/>
        </p:nvSpPr>
        <p:spPr>
          <a:xfrm>
            <a:off x="7979410" y="4496435"/>
            <a:ext cx="119824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定语从句</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43" name="文本框 42"/>
          <p:cNvSpPr txBox="1"/>
          <p:nvPr/>
        </p:nvSpPr>
        <p:spPr>
          <a:xfrm>
            <a:off x="10743565" y="4693920"/>
            <a:ext cx="119824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宾语从句</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0" name="文本框 9"/>
          <p:cNvSpPr txBox="1"/>
          <p:nvPr/>
        </p:nvSpPr>
        <p:spPr>
          <a:xfrm>
            <a:off x="7773035" y="3789045"/>
            <a:ext cx="3493770" cy="398780"/>
          </a:xfrm>
          <a:prstGeom prst="rect">
            <a:avLst/>
          </a:prstGeom>
          <a:noFill/>
        </p:spPr>
        <p:txBody>
          <a:bodyPr wrap="square" rtlCol="0" anchor="t">
            <a:spAutoFit/>
          </a:bodyPr>
          <a:p>
            <a:r>
              <a:rPr lang="zh-CN" altLang="en-US" sz="2000" b="1">
                <a:solidFill>
                  <a:schemeClr val="bg1"/>
                </a:solidFill>
                <a:latin typeface="微软雅黑" panose="020B0503020204020204" pitchFamily="34" charset="-122"/>
                <a:ea typeface="微软雅黑" panose="020B0503020204020204" pitchFamily="34" charset="-122"/>
              </a:rPr>
              <a:t>注重上下文语境的照应和提示</a:t>
            </a:r>
            <a:endParaRPr lang="zh-CN" altLang="en-US" sz="2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p:tgtEl>
                                          <p:spTgt spid="41"/>
                                        </p:tgtEl>
                                        <p:attrNameLst>
                                          <p:attrName>ppt_y</p:attrName>
                                        </p:attrNameLst>
                                      </p:cBhvr>
                                      <p:tavLst>
                                        <p:tav tm="0">
                                          <p:val>
                                            <p:strVal val="#ppt_y+#ppt_h*1.125000"/>
                                          </p:val>
                                        </p:tav>
                                        <p:tav tm="100000">
                                          <p:val>
                                            <p:strVal val="#ppt_y"/>
                                          </p:val>
                                        </p:tav>
                                      </p:tavLst>
                                    </p:anim>
                                    <p:animEffect transition="in" filter="wipe(up)">
                                      <p:cBhvr>
                                        <p:cTn id="55" dur="500"/>
                                        <p:tgtEl>
                                          <p:spTgt spid="41"/>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p:tgtEl>
                                          <p:spTgt spid="32"/>
                                        </p:tgtEl>
                                        <p:attrNameLst>
                                          <p:attrName>ppt_y</p:attrName>
                                        </p:attrNameLst>
                                      </p:cBhvr>
                                      <p:tavLst>
                                        <p:tav tm="0">
                                          <p:val>
                                            <p:strVal val="#ppt_y+#ppt_h*1.125000"/>
                                          </p:val>
                                        </p:tav>
                                        <p:tav tm="100000">
                                          <p:val>
                                            <p:strVal val="#ppt_y"/>
                                          </p:val>
                                        </p:tav>
                                      </p:tavLst>
                                    </p:anim>
                                    <p:animEffect transition="in" filter="wipe(up)">
                                      <p:cBhvr>
                                        <p:cTn id="59" dur="500"/>
                                        <p:tgtEl>
                                          <p:spTgt spid="32"/>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additive="base">
                                        <p:cTn id="62" dur="500"/>
                                        <p:tgtEl>
                                          <p:spTgt spid="39"/>
                                        </p:tgtEl>
                                        <p:attrNameLst>
                                          <p:attrName>ppt_y</p:attrName>
                                        </p:attrNameLst>
                                      </p:cBhvr>
                                      <p:tavLst>
                                        <p:tav tm="0">
                                          <p:val>
                                            <p:strVal val="#ppt_y+#ppt_h*1.125000"/>
                                          </p:val>
                                        </p:tav>
                                        <p:tav tm="100000">
                                          <p:val>
                                            <p:strVal val="#ppt_y"/>
                                          </p:val>
                                        </p:tav>
                                      </p:tavLst>
                                    </p:anim>
                                    <p:animEffect transition="in" filter="wipe(up)">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9" grpId="0" animBg="1"/>
      <p:bldP spid="9" grpId="1" animBg="1"/>
      <p:bldP spid="12" grpId="0" animBg="1"/>
      <p:bldP spid="12" grpId="1" animBg="1"/>
      <p:bldP spid="37" grpId="0" animBg="1"/>
      <p:bldP spid="37" grpId="1" animBg="1"/>
      <p:bldP spid="42" grpId="0"/>
      <p:bldP spid="42" grpId="1"/>
      <p:bldP spid="43" grpId="0"/>
      <p:bldP spid="43" grpId="1"/>
      <p:bldP spid="31" grpId="0" animBg="1"/>
      <p:bldP spid="31" grpId="1" animBg="1"/>
      <p:bldP spid="41" grpId="0" animBg="1"/>
      <p:bldP spid="41" grpId="1" animBg="1"/>
      <p:bldP spid="32" grpId="0" animBg="1"/>
      <p:bldP spid="32" grpId="1" animBg="1"/>
      <p:bldP spid="39" grpId="0" animBg="1"/>
      <p:bldP spid="3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23325"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重语篇</a:t>
            </a:r>
            <a:r>
              <a:rPr lang="en-US" altLang="zh-CN" sz="2400" b="1" dirty="0">
                <a:solidFill>
                  <a:srgbClr val="002060"/>
                </a:solidFill>
                <a:latin typeface="微软雅黑" panose="020B0503020204020204" pitchFamily="34" charset="-122"/>
                <a:ea typeface="微软雅黑" panose="020B0503020204020204" pitchFamily="34" charset="-122"/>
              </a:rPr>
              <a:t>  </a:t>
            </a:r>
            <a:r>
              <a:rPr sz="2400" b="1" dirty="0">
                <a:solidFill>
                  <a:srgbClr val="002060"/>
                </a:solidFill>
                <a:latin typeface="微软雅黑" panose="020B0503020204020204" pitchFamily="34" charset="-122"/>
                <a:ea typeface="微软雅黑" panose="020B0503020204020204" pitchFamily="34" charset="-122"/>
              </a:rPr>
              <a:t>明词性   建语块  析句子</a:t>
            </a:r>
            <a:r>
              <a:rPr lang="zh-CN" sz="2400" b="1" baseline="-25000" dirty="0">
                <a:solidFill>
                  <a:srgbClr val="002060"/>
                </a:solidFill>
                <a:latin typeface="微软雅黑" panose="020B0503020204020204" pitchFamily="34" charset="-122"/>
                <a:ea typeface="微软雅黑" panose="020B0503020204020204" pitchFamily="34" charset="-122"/>
              </a:rPr>
              <a:t>（以202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6</a:t>
            </a:r>
            <a:r>
              <a:rPr lang="zh-CN" sz="2400" b="1" baseline="-25000" dirty="0">
                <a:solidFill>
                  <a:srgbClr val="002060"/>
                </a:solidFill>
                <a:latin typeface="微软雅黑" panose="020B0503020204020204" pitchFamily="34" charset="-122"/>
                <a:ea typeface="微软雅黑" panose="020B0503020204020204" pitchFamily="34" charset="-122"/>
              </a:rPr>
              <a:t>月浙江卷为例）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791210"/>
            <a:ext cx="10520045"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403142" y="256772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sp>
        <p:nvSpPr>
          <p:cNvPr id="15" name="文本框 14"/>
          <p:cNvSpPr txBox="1"/>
          <p:nvPr/>
        </p:nvSpPr>
        <p:spPr>
          <a:xfrm>
            <a:off x="9114155" y="4914900"/>
            <a:ext cx="2021840" cy="368300"/>
          </a:xfrm>
          <a:prstGeom prst="rect">
            <a:avLst/>
          </a:prstGeom>
          <a:noFill/>
        </p:spPr>
        <p:txBody>
          <a:bodyPr wrap="non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18845" y="835025"/>
            <a:ext cx="9678035" cy="3649980"/>
          </a:xfrm>
          <a:prstGeom prst="rect">
            <a:avLst/>
          </a:prstGeom>
        </p:spPr>
      </p:pic>
      <p:pic>
        <p:nvPicPr>
          <p:cNvPr id="35" name="图片 34"/>
          <p:cNvPicPr>
            <a:picLocks noChangeAspect="1"/>
          </p:cNvPicPr>
          <p:nvPr/>
        </p:nvPicPr>
        <p:blipFill>
          <a:blip r:embed="rId3">
            <a:clrChange>
              <a:clrFrom>
                <a:srgbClr val="FFFFFF">
                  <a:alpha val="100000"/>
                </a:srgbClr>
              </a:clrFrom>
              <a:clrTo>
                <a:srgbClr val="FFFFFF">
                  <a:alpha val="100000"/>
                  <a:alpha val="0"/>
                </a:srgbClr>
              </a:clrTo>
            </a:clrChange>
          </a:blip>
          <a:srcRect l="23429" t="7679" r="24438" b="15358"/>
          <a:stretch>
            <a:fillRect/>
          </a:stretch>
        </p:blipFill>
        <p:spPr>
          <a:xfrm>
            <a:off x="9114155" y="2212340"/>
            <a:ext cx="4049395" cy="4773930"/>
          </a:xfrm>
          <a:prstGeom prst="rect">
            <a:avLst/>
          </a:prstGeom>
        </p:spPr>
      </p:pic>
      <p:sp>
        <p:nvSpPr>
          <p:cNvPr id="11" name="TextBox 3"/>
          <p:cNvSpPr txBox="1"/>
          <p:nvPr/>
        </p:nvSpPr>
        <p:spPr>
          <a:xfrm>
            <a:off x="5966460" y="5461635"/>
            <a:ext cx="4097020" cy="460375"/>
          </a:xfrm>
          <a:prstGeom prst="rect">
            <a:avLst/>
          </a:prstGeom>
          <a:noFill/>
        </p:spPr>
        <p:txBody>
          <a:bodyPr wrap="square" rtlCol="0">
            <a:spAutoFit/>
          </a:bodyPr>
          <a:p>
            <a:pPr algn="r"/>
            <a:r>
              <a:rPr lang="zh-CN" sz="2400" b="1" dirty="0">
                <a:solidFill>
                  <a:srgbClr val="002060"/>
                </a:solidFill>
                <a:latin typeface="微软雅黑" panose="020B0503020204020204" pitchFamily="34" charset="-122"/>
                <a:ea typeface="微软雅黑" panose="020B0503020204020204" pitchFamily="34" charset="-122"/>
              </a:rPr>
              <a:t>以2022年</a:t>
            </a:r>
            <a:r>
              <a:rPr lang="en-US" altLang="zh-CN" sz="2400" b="1" dirty="0">
                <a:solidFill>
                  <a:srgbClr val="002060"/>
                </a:solidFill>
                <a:latin typeface="微软雅黑" panose="020B0503020204020204" pitchFamily="34" charset="-122"/>
                <a:ea typeface="微软雅黑" panose="020B0503020204020204" pitchFamily="34" charset="-122"/>
              </a:rPr>
              <a:t>6</a:t>
            </a:r>
            <a:r>
              <a:rPr lang="zh-CN" sz="2400" b="1" dirty="0">
                <a:solidFill>
                  <a:srgbClr val="002060"/>
                </a:solidFill>
                <a:latin typeface="微软雅黑" panose="020B0503020204020204" pitchFamily="34" charset="-122"/>
                <a:ea typeface="微软雅黑" panose="020B0503020204020204" pitchFamily="34" charset="-122"/>
              </a:rPr>
              <a:t>月浙江卷为例</a:t>
            </a:r>
            <a:endParaRPr lang="zh-CN" sz="24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heckerboard(across)">
                                      <p:cBhvr>
                                        <p:cTn id="17" dur="500"/>
                                        <p:tgtEl>
                                          <p:spTgt spid="35"/>
                                        </p:tgtEl>
                                      </p:cBhvr>
                                    </p:animEffect>
                                  </p:childTnLst>
                                </p:cTn>
                              </p:par>
                            </p:childTnLst>
                          </p:cTn>
                        </p:par>
                        <p:par>
                          <p:cTn id="18" fill="hold">
                            <p:stCondLst>
                              <p:cond delay="500"/>
                            </p:stCondLst>
                            <p:childTnLst>
                              <p:par>
                                <p:cTn id="19" presetID="12" presetClass="entr" presetSubtype="8"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65911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明词性</a:t>
            </a:r>
            <a:r>
              <a:rPr lang="en-US" altLang="zh-CN" sz="2400" b="1" dirty="0">
                <a:solidFill>
                  <a:srgbClr val="002060"/>
                </a:solidFill>
                <a:latin typeface="微软雅黑" panose="020B0503020204020204" pitchFamily="34" charset="-122"/>
                <a:ea typeface="微软雅黑" panose="020B0503020204020204" pitchFamily="34" charset="-122"/>
              </a:rPr>
              <a:t>   建语块  析句子 ——    </a:t>
            </a:r>
            <a:r>
              <a:rPr lang="zh-CN" sz="2400" b="1" dirty="0">
                <a:solidFill>
                  <a:srgbClr val="002060"/>
                </a:solidFill>
                <a:latin typeface="微软雅黑" panose="020B0503020204020204" pitchFamily="34" charset="-122"/>
                <a:ea typeface="微软雅黑" panose="020B0503020204020204" pitchFamily="34" charset="-122"/>
                <a:sym typeface="+mn-ea"/>
              </a:rPr>
              <a:t>以</a:t>
            </a:r>
            <a:r>
              <a:rPr sz="2400" b="1"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dirty="0">
                <a:solidFill>
                  <a:srgbClr val="002060"/>
                </a:solidFill>
                <a:latin typeface="微软雅黑" panose="020B0503020204020204" pitchFamily="34" charset="-122"/>
                <a:ea typeface="微软雅黑" panose="020B0503020204020204" pitchFamily="34" charset="-122"/>
                <a:sym typeface="+mn-ea"/>
              </a:rPr>
              <a:t>为例</a:t>
            </a:r>
            <a:endParaRPr lang="zh-CN" sz="2400" b="1" dirty="0">
              <a:solidFill>
                <a:srgbClr val="002060"/>
              </a:solidFill>
              <a:latin typeface="微软雅黑" panose="020B0503020204020204" pitchFamily="34" charset="-122"/>
              <a:ea typeface="微软雅黑" panose="020B0503020204020204" pitchFamily="34" charset="-122"/>
            </a:endParaRPr>
          </a:p>
        </p:txBody>
      </p:sp>
      <p:grpSp>
        <p:nvGrpSpPr>
          <p:cNvPr id="4" name="组 24"/>
          <p:cNvGrpSpPr/>
          <p:nvPr/>
        </p:nvGrpSpPr>
        <p:grpSpPr>
          <a:xfrm>
            <a:off x="241935" y="835025"/>
            <a:ext cx="9895840" cy="4394835"/>
            <a:chOff x="1302777" y="3846955"/>
            <a:chExt cx="13337847" cy="4233289"/>
          </a:xfrm>
        </p:grpSpPr>
        <p:sp>
          <p:nvSpPr>
            <p:cNvPr id="5" name="矩形 4"/>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31" name="矩形 30"/>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32" name="椭圆 31"/>
          <p:cNvSpPr/>
          <p:nvPr/>
        </p:nvSpPr>
        <p:spPr>
          <a:xfrm>
            <a:off x="426637" y="2911262"/>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pic>
        <p:nvPicPr>
          <p:cNvPr id="33" name="图片 32"/>
          <p:cNvPicPr>
            <a:picLocks noChangeAspect="1"/>
          </p:cNvPicPr>
          <p:nvPr/>
        </p:nvPicPr>
        <p:blipFill>
          <a:blip r:embed="rId2"/>
          <a:stretch>
            <a:fillRect/>
          </a:stretch>
        </p:blipFill>
        <p:spPr>
          <a:xfrm>
            <a:off x="953135" y="897255"/>
            <a:ext cx="9097645" cy="4199890"/>
          </a:xfrm>
          <a:prstGeom prst="rect">
            <a:avLst/>
          </a:prstGeom>
          <a:ln>
            <a:noFill/>
          </a:ln>
        </p:spPr>
      </p:pic>
      <p:pic>
        <p:nvPicPr>
          <p:cNvPr id="35" name="图片 34"/>
          <p:cNvPicPr>
            <a:picLocks noChangeAspect="1"/>
          </p:cNvPicPr>
          <p:nvPr/>
        </p:nvPicPr>
        <p:blipFill>
          <a:blip r:embed="rId3">
            <a:clrChange>
              <a:clrFrom>
                <a:srgbClr val="FFFFFF">
                  <a:alpha val="100000"/>
                </a:srgbClr>
              </a:clrFrom>
              <a:clrTo>
                <a:srgbClr val="FFFFFF">
                  <a:alpha val="100000"/>
                  <a:alpha val="0"/>
                </a:srgbClr>
              </a:clrTo>
            </a:clrChange>
          </a:blip>
          <a:srcRect l="23429" t="7679" r="24438" b="15358"/>
          <a:stretch>
            <a:fillRect/>
          </a:stretch>
        </p:blipFill>
        <p:spPr>
          <a:xfrm>
            <a:off x="8534400" y="2574925"/>
            <a:ext cx="4182745" cy="4381500"/>
          </a:xfrm>
          <a:prstGeom prst="rect">
            <a:avLst/>
          </a:prstGeom>
        </p:spPr>
      </p:pic>
      <p:sp>
        <p:nvSpPr>
          <p:cNvPr id="36" name="TextBox 3"/>
          <p:cNvSpPr txBox="1"/>
          <p:nvPr/>
        </p:nvSpPr>
        <p:spPr>
          <a:xfrm>
            <a:off x="3284855" y="5539105"/>
            <a:ext cx="6525260" cy="460375"/>
          </a:xfrm>
          <a:prstGeom prst="rect">
            <a:avLst/>
          </a:prstGeom>
          <a:noFill/>
        </p:spPr>
        <p:txBody>
          <a:bodyPr wrap="square" rtlCol="0">
            <a:spAutoFit/>
          </a:bodyPr>
          <a:p>
            <a:pPr algn="r"/>
            <a:r>
              <a:rPr lang="zh-CN" altLang="en-US" sz="2400" b="1" dirty="0">
                <a:solidFill>
                  <a:srgbClr val="002060"/>
                </a:solidFill>
                <a:latin typeface="微软雅黑" panose="020B0503020204020204" pitchFamily="34" charset="-122"/>
                <a:ea typeface="微软雅黑" panose="020B0503020204020204" pitchFamily="34" charset="-122"/>
              </a:rPr>
              <a:t>如何明析词性，构</a:t>
            </a:r>
            <a:r>
              <a:rPr lang="en-US" altLang="zh-CN" sz="2400" b="1" dirty="0">
                <a:solidFill>
                  <a:srgbClr val="002060"/>
                </a:solidFill>
                <a:latin typeface="微软雅黑" panose="020B0503020204020204" pitchFamily="34" charset="-122"/>
                <a:ea typeface="微软雅黑" panose="020B0503020204020204" pitchFamily="34" charset="-122"/>
              </a:rPr>
              <a:t>建语块</a:t>
            </a:r>
            <a:r>
              <a:rPr lang="zh-CN" altLang="en-US" sz="2400" b="1" dirty="0">
                <a:solidFill>
                  <a:srgbClr val="002060"/>
                </a:solidFill>
                <a:latin typeface="微软雅黑" panose="020B0503020204020204" pitchFamily="34" charset="-122"/>
                <a:ea typeface="微软雅黑" panose="020B0503020204020204" pitchFamily="34" charset="-122"/>
              </a:rPr>
              <a:t>，分</a:t>
            </a:r>
            <a:r>
              <a:rPr lang="en-US" altLang="zh-CN" sz="2400" b="1" dirty="0">
                <a:solidFill>
                  <a:srgbClr val="002060"/>
                </a:solidFill>
                <a:latin typeface="微软雅黑" panose="020B0503020204020204" pitchFamily="34" charset="-122"/>
                <a:ea typeface="微软雅黑" panose="020B0503020204020204" pitchFamily="34" charset="-122"/>
              </a:rPr>
              <a:t>析句子</a:t>
            </a:r>
            <a:r>
              <a:rPr lang="zh-CN" altLang="en-US" sz="2400" b="1" dirty="0">
                <a:solidFill>
                  <a:srgbClr val="002060"/>
                </a:solidFill>
                <a:latin typeface="微软雅黑" panose="020B0503020204020204" pitchFamily="34" charset="-122"/>
                <a:ea typeface="微软雅黑" panose="020B0503020204020204" pitchFamily="34" charset="-122"/>
              </a:rPr>
              <a:t>？</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heckerboard(across)">
                                      <p:cBhvr>
                                        <p:cTn id="17" dur="500"/>
                                        <p:tgtEl>
                                          <p:spTgt spid="35"/>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p:tgtEl>
                                          <p:spTgt spid="36"/>
                                        </p:tgtEl>
                                        <p:attrNameLst>
                                          <p:attrName>ppt_y</p:attrName>
                                        </p:attrNameLst>
                                      </p:cBhvr>
                                      <p:tavLst>
                                        <p:tav tm="0">
                                          <p:val>
                                            <p:strVal val="#ppt_y+#ppt_h*1.125000"/>
                                          </p:val>
                                        </p:tav>
                                        <p:tav tm="100000">
                                          <p:val>
                                            <p:strVal val="#ppt_y"/>
                                          </p:val>
                                        </p:tav>
                                      </p:tavLst>
                                    </p:anim>
                                    <p:animEffect transition="in" filter="wipe(up)">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36" grpId="0"/>
      <p:bldP spid="3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197485"/>
            <a:ext cx="1050544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重语篇</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sz="2400" b="1" dirty="0">
                <a:solidFill>
                  <a:srgbClr val="002060"/>
                </a:solidFill>
                <a:latin typeface="微软雅黑" panose="020B0503020204020204" pitchFamily="34" charset="-122"/>
                <a:ea typeface="微软雅黑" panose="020B0503020204020204" pitchFamily="34" charset="-122"/>
              </a:rPr>
              <a:t>语篇理解的整体认知</a:t>
            </a:r>
            <a:r>
              <a:rPr lang="zh-CN" sz="2400" b="1" baseline="-25000" dirty="0">
                <a:solidFill>
                  <a:srgbClr val="002060"/>
                </a:solidFill>
                <a:latin typeface="微软雅黑" panose="020B0503020204020204" pitchFamily="34" charset="-122"/>
                <a:ea typeface="微软雅黑" panose="020B0503020204020204" pitchFamily="34" charset="-122"/>
              </a:rPr>
              <a:t>（202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6</a:t>
            </a:r>
            <a:r>
              <a:rPr lang="zh-CN" sz="2400" b="1" baseline="-25000" dirty="0">
                <a:solidFill>
                  <a:srgbClr val="002060"/>
                </a:solidFill>
                <a:latin typeface="微软雅黑" panose="020B0503020204020204" pitchFamily="34" charset="-122"/>
                <a:ea typeface="微软雅黑" panose="020B0503020204020204" pitchFamily="34" charset="-122"/>
              </a:rPr>
              <a:t>月浙江卷</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盲人可以通过触摸‘</a:t>
            </a:r>
            <a:r>
              <a:rPr lang="zh-CN" sz="2400" b="1" baseline="-25000" dirty="0">
                <a:solidFill>
                  <a:srgbClr val="002060"/>
                </a:solidFill>
                <a:latin typeface="微软雅黑" panose="020B0503020204020204" pitchFamily="34" charset="-122"/>
                <a:ea typeface="微软雅黑" panose="020B0503020204020204" pitchFamily="34" charset="-122"/>
                <a:sym typeface="+mn-ea"/>
              </a:rPr>
              <a:t>看到</a:t>
            </a:r>
            <a:r>
              <a:rPr lang="zh-CN" sz="2400" b="1" baseline="-25000" dirty="0">
                <a:solidFill>
                  <a:srgbClr val="002060"/>
                </a:solidFill>
                <a:latin typeface="微软雅黑" panose="020B0503020204020204" pitchFamily="34" charset="-122"/>
                <a:ea typeface="微软雅黑" panose="020B0503020204020204" pitchFamily="34" charset="-122"/>
              </a:rPr>
              <a:t>’无价画作</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889000"/>
            <a:ext cx="11708130" cy="3331845"/>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84480" y="3968750"/>
            <a:ext cx="11708130" cy="272732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1741390" y="491883"/>
              <a:ext cx="4769905" cy="568563"/>
              <a:chOff x="11741390" y="491883"/>
              <a:chExt cx="4769905" cy="568563"/>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1741390" y="564904"/>
                <a:ext cx="4769905" cy="495542"/>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8416290" y="4138930"/>
            <a:ext cx="2711450" cy="368300"/>
          </a:xfrm>
          <a:prstGeom prst="rect">
            <a:avLst/>
          </a:prstGeom>
          <a:noFill/>
        </p:spPr>
        <p:txBody>
          <a:bodyPr wrap="non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擅长语篇分析是高分关键</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884555" y="958850"/>
            <a:ext cx="10945495" cy="3180080"/>
          </a:xfrm>
          <a:prstGeom prst="rect">
            <a:avLst/>
          </a:prstGeom>
        </p:spPr>
      </p:pic>
      <p:pic>
        <p:nvPicPr>
          <p:cNvPr id="7" name="图片 6" descr="a80e72bc0d0dda9c800afbb23bf1ff4e"/>
          <p:cNvPicPr>
            <a:picLocks noChangeAspect="1"/>
          </p:cNvPicPr>
          <p:nvPr>
            <p:custDataLst>
              <p:tags r:id="rId3"/>
            </p:custDataLst>
          </p:nvPr>
        </p:nvPicPr>
        <p:blipFill>
          <a:blip r:embed="rId4"/>
          <a:stretch>
            <a:fillRect/>
          </a:stretch>
        </p:blipFill>
        <p:spPr>
          <a:xfrm>
            <a:off x="10832465" y="-14605"/>
            <a:ext cx="1359535" cy="903605"/>
          </a:xfrm>
          <a:prstGeom prst="rect">
            <a:avLst/>
          </a:prstGeom>
        </p:spPr>
      </p:pic>
      <p:sp>
        <p:nvSpPr>
          <p:cNvPr id="4" name="文本框 3"/>
          <p:cNvSpPr txBox="1"/>
          <p:nvPr/>
        </p:nvSpPr>
        <p:spPr>
          <a:xfrm>
            <a:off x="284480" y="4540250"/>
            <a:ext cx="11708765" cy="2178685"/>
          </a:xfrm>
          <a:prstGeom prst="rect">
            <a:avLst/>
          </a:prstGeom>
          <a:noFill/>
        </p:spPr>
        <p:txBody>
          <a:bodyPr wrap="square" rtlCol="0">
            <a:spAutoFit/>
          </a:bodyPr>
          <a:p>
            <a:r>
              <a:rPr lang="en-US" altLang="zh-CN" b="1"/>
              <a:t>   语法填空（Rational cloze）中的“Rational”是基于理性的语篇型完形填空，语篇的衔接连贯和理解语篇的深层意义是学生语法填空题提分的关键。</a:t>
            </a:r>
            <a:endParaRPr lang="en-US" altLang="zh-CN" b="1"/>
          </a:p>
          <a:p>
            <a:r>
              <a:rPr lang="en-US" altLang="zh-CN" b="1"/>
              <a:t>    新课标所倡导的英语教学语法观，是以语言运用为导向的“形式--意义--使用</a:t>
            </a:r>
            <a:r>
              <a:rPr lang="zh-CN" altLang="en-US" b="1"/>
              <a:t>（</a:t>
            </a:r>
            <a:r>
              <a:rPr lang="en-US" altLang="zh-CN" b="1"/>
              <a:t>form-fiction-usage</a:t>
            </a:r>
            <a:r>
              <a:rPr lang="zh-CN" altLang="en-US" b="1"/>
              <a:t>）</a:t>
            </a:r>
            <a:r>
              <a:rPr lang="en-US" altLang="zh-CN" b="1"/>
              <a:t>”三维动态语法观。在语言中，语音、词汇、语法、语篇和语用知识总是交织在一起，成为语篇意义建构的最重要基础。语法参与传递语篇的基本意义，语法形式的选择取决于具体语境中所表达的语用意义。</a:t>
            </a:r>
            <a:r>
              <a:rPr lang="en-US" altLang="zh-CN" b="1" baseline="-25000"/>
              <a:t>——《普通高中英语课程标准（2017年版）》</a:t>
            </a:r>
            <a:endParaRPr lang="en-US" altLang="zh-CN" b="1" baseline="-25000"/>
          </a:p>
          <a:p>
            <a:pPr fontAlgn="auto">
              <a:lnSpc>
                <a:spcPts val="1160"/>
              </a:lnSpc>
            </a:pPr>
            <a:endParaRPr lang="en-US" altLang="zh-CN" b="1" baseline="-25000"/>
          </a:p>
          <a:p>
            <a:r>
              <a:rPr lang="en-US" altLang="zh-CN" b="1" baseline="-25000"/>
              <a:t>    </a:t>
            </a:r>
            <a:r>
              <a:rPr lang="en-US" altLang="zh-CN" b="1"/>
              <a:t>   本篇</a:t>
            </a:r>
            <a:r>
              <a:rPr lang="zh-CN" altLang="en-US" b="1"/>
              <a:t>说明文，语篇采用</a:t>
            </a:r>
            <a:r>
              <a:rPr lang="en-US" altLang="zh-CN" b="1"/>
              <a:t>“</a:t>
            </a:r>
            <a:r>
              <a:rPr lang="zh-CN" altLang="en-US" b="1"/>
              <a:t>问题</a:t>
            </a:r>
            <a:r>
              <a:rPr lang="en-US" altLang="zh-CN" b="1"/>
              <a:t>-</a:t>
            </a:r>
            <a:r>
              <a:rPr lang="zh-CN" altLang="en-US" b="1"/>
              <a:t>回答</a:t>
            </a:r>
            <a:r>
              <a:rPr lang="en-US" altLang="zh-CN" b="1"/>
              <a:t>”</a:t>
            </a:r>
            <a:r>
              <a:rPr lang="zh-CN" altLang="en-US" b="1"/>
              <a:t>模式，在“盲人可以通过触摸‘看到’无价画作”的主题语境下，按照</a:t>
            </a:r>
            <a:r>
              <a:rPr lang="en-US" altLang="zh-CN" b="1"/>
              <a:t>“介绍研究成果</a:t>
            </a:r>
            <a:r>
              <a:rPr lang="en-US" altLang="zh-CN" b="1">
                <a:sym typeface="+mn-ea"/>
              </a:rPr>
              <a:t>→</a:t>
            </a:r>
            <a:r>
              <a:rPr lang="en-US" altLang="zh-CN" b="1"/>
              <a:t>分析理论基础</a:t>
            </a:r>
            <a:r>
              <a:rPr lang="en-US" altLang="zh-CN" b="1">
                <a:sym typeface="+mn-ea"/>
              </a:rPr>
              <a:t>→</a:t>
            </a:r>
            <a:r>
              <a:rPr lang="en-US" altLang="zh-CN" b="1"/>
              <a:t>---举例事实论证→展示研究意义”段落基本结构</a:t>
            </a:r>
            <a:r>
              <a:rPr lang="zh-CN" altLang="en-US" b="1"/>
              <a:t>，科学严谨，一目了然。</a:t>
            </a:r>
            <a:endParaRPr lang="zh-CN" altLang="en-US" b="1"/>
          </a:p>
        </p:txBody>
      </p:sp>
      <p:sp>
        <p:nvSpPr>
          <p:cNvPr id="39" name="圆角矩形 38"/>
          <p:cNvSpPr/>
          <p:nvPr/>
        </p:nvSpPr>
        <p:spPr>
          <a:xfrm>
            <a:off x="9857740" y="958850"/>
            <a:ext cx="2056765"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834390" y="1142365"/>
            <a:ext cx="7783830" cy="295910"/>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9454515" y="1833880"/>
            <a:ext cx="2281555" cy="27305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0" name="圆角矩形 9"/>
          <p:cNvSpPr/>
          <p:nvPr/>
        </p:nvSpPr>
        <p:spPr>
          <a:xfrm>
            <a:off x="884555" y="2106930"/>
            <a:ext cx="5126355" cy="27305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1" name="圆角矩形 10"/>
          <p:cNvSpPr/>
          <p:nvPr/>
        </p:nvSpPr>
        <p:spPr>
          <a:xfrm>
            <a:off x="9732010" y="2329815"/>
            <a:ext cx="2004060" cy="273050"/>
          </a:xfrm>
          <a:prstGeom prst="roundRect">
            <a:avLst/>
          </a:prstGeom>
          <a:solidFill>
            <a:srgbClr val="92D05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3" name="圆角矩形 12"/>
          <p:cNvSpPr/>
          <p:nvPr/>
        </p:nvSpPr>
        <p:spPr>
          <a:xfrm>
            <a:off x="884555" y="2543810"/>
            <a:ext cx="1213485" cy="273050"/>
          </a:xfrm>
          <a:prstGeom prst="roundRect">
            <a:avLst/>
          </a:prstGeom>
          <a:solidFill>
            <a:srgbClr val="92D05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6" name="圆角矩形 15"/>
          <p:cNvSpPr/>
          <p:nvPr/>
        </p:nvSpPr>
        <p:spPr>
          <a:xfrm>
            <a:off x="1159510" y="3048000"/>
            <a:ext cx="1582420" cy="273050"/>
          </a:xfrm>
          <a:prstGeom prst="roundRect">
            <a:avLst/>
          </a:prstGeom>
          <a:solidFill>
            <a:srgbClr val="92D05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7" name="圆角矩形 16"/>
          <p:cNvSpPr/>
          <p:nvPr/>
        </p:nvSpPr>
        <p:spPr>
          <a:xfrm>
            <a:off x="2741930" y="3653155"/>
            <a:ext cx="3185795" cy="283845"/>
          </a:xfrm>
          <a:prstGeom prst="roundRect">
            <a:avLst/>
          </a:prstGeom>
          <a:solidFill>
            <a:schemeClr val="accent5">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2917190" y="3964305"/>
            <a:ext cx="3185795" cy="283845"/>
          </a:xfrm>
          <a:prstGeom prst="roundRect">
            <a:avLst/>
          </a:prstGeom>
          <a:solidFill>
            <a:schemeClr val="accent5">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42" name="文本框 41"/>
          <p:cNvSpPr txBox="1"/>
          <p:nvPr/>
        </p:nvSpPr>
        <p:spPr>
          <a:xfrm>
            <a:off x="5029835" y="1492250"/>
            <a:ext cx="181419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介绍研究成果</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19" name="文本框 18"/>
          <p:cNvSpPr txBox="1"/>
          <p:nvPr/>
        </p:nvSpPr>
        <p:spPr>
          <a:xfrm>
            <a:off x="7218680" y="2691765"/>
            <a:ext cx="372427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分析理论基础</a:t>
            </a:r>
            <a:r>
              <a:rPr lang="en-US" altLang="zh-CN"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---举例</a:t>
            </a: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事实论证</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sp>
        <p:nvSpPr>
          <p:cNvPr id="20" name="文本框 19"/>
          <p:cNvSpPr txBox="1"/>
          <p:nvPr/>
        </p:nvSpPr>
        <p:spPr>
          <a:xfrm>
            <a:off x="6681470" y="3964305"/>
            <a:ext cx="1783715" cy="450850"/>
          </a:xfrm>
          <a:prstGeom prst="rect">
            <a:avLst/>
          </a:prstGeom>
          <a:noFill/>
        </p:spPr>
        <p:txBody>
          <a:bodyPr wrap="square" rtlCol="0">
            <a:spAutoFit/>
          </a:bodyPr>
          <a:p>
            <a:pPr>
              <a:lnSpc>
                <a:spcPct val="130000"/>
              </a:lnSpc>
              <a:spcBef>
                <a:spcPts val="600"/>
              </a:spcBef>
            </a:pPr>
            <a:r>
              <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rPr>
              <a:t>展示研究意义</a:t>
            </a:r>
            <a:endParaRPr lang="zh-CN" altLang="en-US" b="1" kern="0" dirty="0">
              <a:solidFill>
                <a:srgbClr val="C00000"/>
              </a:solidFill>
              <a:latin typeface="微软雅黑" panose="020B0503020204020204" pitchFamily="34" charset="-122"/>
              <a:ea typeface="微软雅黑" panose="020B0503020204020204" pitchFamily="34" charset="-122"/>
              <a:cs typeface="方正正纤黑简体" charset="0"/>
              <a:sym typeface="Abadi MT" charset="0"/>
            </a:endParaRPr>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p:tgtEl>
                                          <p:spTgt spid="39"/>
                                        </p:tgtEl>
                                        <p:attrNameLst>
                                          <p:attrName>ppt_y</p:attrName>
                                        </p:attrNameLst>
                                      </p:cBhvr>
                                      <p:tavLst>
                                        <p:tav tm="0">
                                          <p:val>
                                            <p:strVal val="#ppt_y+#ppt_h*1.125000"/>
                                          </p:val>
                                        </p:tav>
                                        <p:tav tm="100000">
                                          <p:val>
                                            <p:strVal val="#ppt_y"/>
                                          </p:val>
                                        </p:tav>
                                      </p:tavLst>
                                    </p:anim>
                                    <p:animEffect transition="in" filter="wipe(up)">
                                      <p:cBhvr>
                                        <p:cTn id="21" dur="500"/>
                                        <p:tgtEl>
                                          <p:spTgt spid="39"/>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p:tgtEl>
                                          <p:spTgt spid="6"/>
                                        </p:tgtEl>
                                        <p:attrNameLst>
                                          <p:attrName>ppt_y</p:attrName>
                                        </p:attrNameLst>
                                      </p:cBhvr>
                                      <p:tavLst>
                                        <p:tav tm="0">
                                          <p:val>
                                            <p:strVal val="#ppt_y+#ppt_h*1.125000"/>
                                          </p:val>
                                        </p:tav>
                                        <p:tav tm="100000">
                                          <p:val>
                                            <p:strVal val="#ppt_y"/>
                                          </p:val>
                                        </p:tav>
                                      </p:tavLst>
                                    </p:anim>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p:tgtEl>
                                          <p:spTgt spid="42"/>
                                        </p:tgtEl>
                                        <p:attrNameLst>
                                          <p:attrName>ppt_y</p:attrName>
                                        </p:attrNameLst>
                                      </p:cBhvr>
                                      <p:tavLst>
                                        <p:tav tm="0">
                                          <p:val>
                                            <p:strVal val="#ppt_y+#ppt_h*1.125000"/>
                                          </p:val>
                                        </p:tav>
                                        <p:tav tm="100000">
                                          <p:val>
                                            <p:strVal val="#ppt_y"/>
                                          </p:val>
                                        </p:tav>
                                      </p:tavLst>
                                    </p:anim>
                                    <p:animEffect transition="in" filter="wipe(up)">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p:tgtEl>
                                          <p:spTgt spid="8"/>
                                        </p:tgtEl>
                                        <p:attrNameLst>
                                          <p:attrName>ppt_y</p:attrName>
                                        </p:attrNameLst>
                                      </p:cBhvr>
                                      <p:tavLst>
                                        <p:tav tm="0">
                                          <p:val>
                                            <p:strVal val="#ppt_y+#ppt_h*1.125000"/>
                                          </p:val>
                                        </p:tav>
                                        <p:tav tm="100000">
                                          <p:val>
                                            <p:strVal val="#ppt_y"/>
                                          </p:val>
                                        </p:tav>
                                      </p:tavLst>
                                    </p:anim>
                                    <p:animEffect transition="in" filter="wipe(up)">
                                      <p:cBhvr>
                                        <p:cTn id="37" dur="500"/>
                                        <p:tgtEl>
                                          <p:spTgt spid="8"/>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p:tgtEl>
                                          <p:spTgt spid="10"/>
                                        </p:tgtEl>
                                        <p:attrNameLst>
                                          <p:attrName>ppt_y</p:attrName>
                                        </p:attrNameLst>
                                      </p:cBhvr>
                                      <p:tavLst>
                                        <p:tav tm="0">
                                          <p:val>
                                            <p:strVal val="#ppt_y+#ppt_h*1.125000"/>
                                          </p:val>
                                        </p:tav>
                                        <p:tav tm="100000">
                                          <p:val>
                                            <p:strVal val="#ppt_y"/>
                                          </p:val>
                                        </p:tav>
                                      </p:tavLst>
                                    </p:anim>
                                    <p:animEffect transition="in" filter="wipe(up)">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p:tgtEl>
                                          <p:spTgt spid="11"/>
                                        </p:tgtEl>
                                        <p:attrNameLst>
                                          <p:attrName>ppt_y</p:attrName>
                                        </p:attrNameLst>
                                      </p:cBhvr>
                                      <p:tavLst>
                                        <p:tav tm="0">
                                          <p:val>
                                            <p:strVal val="#ppt_y+#ppt_h*1.125000"/>
                                          </p:val>
                                        </p:tav>
                                        <p:tav tm="100000">
                                          <p:val>
                                            <p:strVal val="#ppt_y"/>
                                          </p:val>
                                        </p:tav>
                                      </p:tavLst>
                                    </p:anim>
                                    <p:animEffect transition="in" filter="wipe(up)">
                                      <p:cBhvr>
                                        <p:cTn id="47" dur="500"/>
                                        <p:tgtEl>
                                          <p:spTgt spid="11"/>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p:tgtEl>
                                          <p:spTgt spid="13"/>
                                        </p:tgtEl>
                                        <p:attrNameLst>
                                          <p:attrName>ppt_y</p:attrName>
                                        </p:attrNameLst>
                                      </p:cBhvr>
                                      <p:tavLst>
                                        <p:tav tm="0">
                                          <p:val>
                                            <p:strVal val="#ppt_y+#ppt_h*1.125000"/>
                                          </p:val>
                                        </p:tav>
                                        <p:tav tm="100000">
                                          <p:val>
                                            <p:strVal val="#ppt_y"/>
                                          </p:val>
                                        </p:tav>
                                      </p:tavLst>
                                    </p:anim>
                                    <p:animEffect transition="in" filter="wipe(up)">
                                      <p:cBhvr>
                                        <p:cTn id="51" dur="500"/>
                                        <p:tgtEl>
                                          <p:spTgt spid="13"/>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p:tgtEl>
                                          <p:spTgt spid="16"/>
                                        </p:tgtEl>
                                        <p:attrNameLst>
                                          <p:attrName>ppt_y</p:attrName>
                                        </p:attrNameLst>
                                      </p:cBhvr>
                                      <p:tavLst>
                                        <p:tav tm="0">
                                          <p:val>
                                            <p:strVal val="#ppt_y+#ppt_h*1.125000"/>
                                          </p:val>
                                        </p:tav>
                                        <p:tav tm="100000">
                                          <p:val>
                                            <p:strVal val="#ppt_y"/>
                                          </p:val>
                                        </p:tav>
                                      </p:tavLst>
                                    </p:anim>
                                    <p:animEffect transition="in" filter="wipe(up)">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p:tgtEl>
                                          <p:spTgt spid="19"/>
                                        </p:tgtEl>
                                        <p:attrNameLst>
                                          <p:attrName>ppt_y</p:attrName>
                                        </p:attrNameLst>
                                      </p:cBhvr>
                                      <p:tavLst>
                                        <p:tav tm="0">
                                          <p:val>
                                            <p:strVal val="#ppt_y+#ppt_h*1.125000"/>
                                          </p:val>
                                        </p:tav>
                                        <p:tav tm="100000">
                                          <p:val>
                                            <p:strVal val="#ppt_y"/>
                                          </p:val>
                                        </p:tav>
                                      </p:tavLst>
                                    </p:anim>
                                    <p:animEffect transition="in" filter="wipe(up)">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p:tgtEl>
                                          <p:spTgt spid="17"/>
                                        </p:tgtEl>
                                        <p:attrNameLst>
                                          <p:attrName>ppt_y</p:attrName>
                                        </p:attrNameLst>
                                      </p:cBhvr>
                                      <p:tavLst>
                                        <p:tav tm="0">
                                          <p:val>
                                            <p:strVal val="#ppt_y+#ppt_h*1.125000"/>
                                          </p:val>
                                        </p:tav>
                                        <p:tav tm="100000">
                                          <p:val>
                                            <p:strVal val="#ppt_y"/>
                                          </p:val>
                                        </p:tav>
                                      </p:tavLst>
                                    </p:anim>
                                    <p:animEffect transition="in" filter="wipe(up)">
                                      <p:cBhvr>
                                        <p:cTn id="67" dur="500"/>
                                        <p:tgtEl>
                                          <p:spTgt spid="17"/>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p:tgtEl>
                                          <p:spTgt spid="18"/>
                                        </p:tgtEl>
                                        <p:attrNameLst>
                                          <p:attrName>ppt_y</p:attrName>
                                        </p:attrNameLst>
                                      </p:cBhvr>
                                      <p:tavLst>
                                        <p:tav tm="0">
                                          <p:val>
                                            <p:strVal val="#ppt_y+#ppt_h*1.125000"/>
                                          </p:val>
                                        </p:tav>
                                        <p:tav tm="100000">
                                          <p:val>
                                            <p:strVal val="#ppt_y"/>
                                          </p:val>
                                        </p:tav>
                                      </p:tavLst>
                                    </p:anim>
                                    <p:animEffect transition="in" filter="wipe(up)">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additive="base">
                                        <p:cTn id="76" dur="500"/>
                                        <p:tgtEl>
                                          <p:spTgt spid="20"/>
                                        </p:tgtEl>
                                        <p:attrNameLst>
                                          <p:attrName>ppt_y</p:attrName>
                                        </p:attrNameLst>
                                      </p:cBhvr>
                                      <p:tavLst>
                                        <p:tav tm="0">
                                          <p:val>
                                            <p:strVal val="#ppt_y+#ppt_h*1.125000"/>
                                          </p:val>
                                        </p:tav>
                                        <p:tav tm="100000">
                                          <p:val>
                                            <p:strVal val="#ppt_y"/>
                                          </p:val>
                                        </p:tav>
                                      </p:tavLst>
                                    </p:anim>
                                    <p:animEffect transition="in" filter="wipe(up)">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4"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500"/>
                                        <p:tgtEl>
                                          <p:spTgt spid="4"/>
                                        </p:tgtEl>
                                        <p:attrNameLst>
                                          <p:attrName>ppt_y</p:attrName>
                                        </p:attrNameLst>
                                      </p:cBhvr>
                                      <p:tavLst>
                                        <p:tav tm="0">
                                          <p:val>
                                            <p:strVal val="#ppt_y+#ppt_h*1.125000"/>
                                          </p:val>
                                        </p:tav>
                                        <p:tav tm="100000">
                                          <p:val>
                                            <p:strVal val="#ppt_y"/>
                                          </p:val>
                                        </p:tav>
                                      </p:tavLst>
                                    </p:anim>
                                    <p:animEffect transition="in" filter="wipe(up)">
                                      <p:cBhvr>
                                        <p:cTn id="8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39" grpId="0" animBg="1"/>
      <p:bldP spid="39" grpId="1" animBg="1"/>
      <p:bldP spid="6" grpId="0" animBg="1"/>
      <p:bldP spid="6" grpId="1" animBg="1"/>
      <p:bldP spid="42" grpId="0"/>
      <p:bldP spid="42" grpId="1"/>
      <p:bldP spid="8" grpId="0" animBg="1"/>
      <p:bldP spid="8" grpId="1" animBg="1"/>
      <p:bldP spid="10" grpId="0" animBg="1"/>
      <p:bldP spid="10" grpId="1" animBg="1"/>
      <p:bldP spid="11" grpId="0" animBg="1"/>
      <p:bldP spid="11" grpId="1" animBg="1"/>
      <p:bldP spid="13" grpId="0" animBg="1"/>
      <p:bldP spid="13" grpId="1" animBg="1"/>
      <p:bldP spid="16" grpId="0" animBg="1"/>
      <p:bldP spid="16" grpId="1" animBg="1"/>
      <p:bldP spid="19" grpId="0"/>
      <p:bldP spid="19" grpId="1"/>
      <p:bldP spid="17" grpId="0" animBg="1"/>
      <p:bldP spid="17" grpId="1" animBg="1"/>
      <p:bldP spid="18" grpId="0" animBg="1"/>
      <p:bldP spid="18" grpId="1" animBg="1"/>
      <p:bldP spid="20" grpId="0"/>
      <p:bldP spid="20" grpId="1"/>
      <p:bldP spid="4" grpId="0"/>
      <p:bldP spid="4"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197485"/>
            <a:ext cx="10505440"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析句子 —— 句子是基于语篇的统一</a:t>
            </a:r>
            <a:r>
              <a:rPr lang="zh-CN" sz="2400" b="1" baseline="-25000" dirty="0">
                <a:solidFill>
                  <a:srgbClr val="002060"/>
                </a:solidFill>
                <a:latin typeface="微软雅黑" panose="020B0503020204020204" pitchFamily="34" charset="-122"/>
                <a:ea typeface="微软雅黑" panose="020B0503020204020204" pitchFamily="34" charset="-122"/>
              </a:rPr>
              <a:t>（202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6</a:t>
            </a:r>
            <a:r>
              <a:rPr lang="zh-CN" sz="2400" b="1" baseline="-25000" dirty="0">
                <a:solidFill>
                  <a:srgbClr val="002060"/>
                </a:solidFill>
                <a:latin typeface="微软雅黑" panose="020B0503020204020204" pitchFamily="34" charset="-122"/>
                <a:ea typeface="微软雅黑" panose="020B0503020204020204" pitchFamily="34" charset="-122"/>
              </a:rPr>
              <a:t>月浙江卷</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盲人可以通过触摸‘</a:t>
            </a:r>
            <a:r>
              <a:rPr lang="zh-CN" sz="2400" b="1" baseline="-25000" dirty="0">
                <a:solidFill>
                  <a:srgbClr val="002060"/>
                </a:solidFill>
                <a:latin typeface="微软雅黑" panose="020B0503020204020204" pitchFamily="34" charset="-122"/>
                <a:ea typeface="微软雅黑" panose="020B0503020204020204" pitchFamily="34" charset="-122"/>
                <a:sym typeface="+mn-ea"/>
              </a:rPr>
              <a:t>看到</a:t>
            </a:r>
            <a:r>
              <a:rPr lang="zh-CN" sz="2400" b="1" baseline="-25000" dirty="0">
                <a:solidFill>
                  <a:srgbClr val="002060"/>
                </a:solidFill>
                <a:latin typeface="微软雅黑" panose="020B0503020204020204" pitchFamily="34" charset="-122"/>
                <a:ea typeface="微软雅黑" panose="020B0503020204020204" pitchFamily="34" charset="-122"/>
              </a:rPr>
              <a:t>’无价画作</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889000"/>
            <a:ext cx="11708130" cy="3331845"/>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3982720"/>
            <a:ext cx="11708130" cy="272732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1207706" y="491883"/>
              <a:ext cx="5303589" cy="607882"/>
              <a:chOff x="11207706" y="491883"/>
              <a:chExt cx="5303589" cy="607882"/>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1207706" y="564904"/>
                <a:ext cx="5303589" cy="534861"/>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888605" y="4144645"/>
            <a:ext cx="3401060" cy="368300"/>
          </a:xfrm>
          <a:prstGeom prst="rect">
            <a:avLst/>
          </a:prstGeom>
          <a:noFill/>
        </p:spPr>
        <p:txBody>
          <a:bodyPr wrap="non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运用衔接连贯理论精准分析句子</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01700" y="991870"/>
            <a:ext cx="10945495" cy="3180080"/>
          </a:xfrm>
          <a:prstGeom prst="rect">
            <a:avLst/>
          </a:prstGeom>
        </p:spPr>
      </p:pic>
      <p:pic>
        <p:nvPicPr>
          <p:cNvPr id="7" name="图片 6" descr="a80e72bc0d0dda9c800afbb23bf1ff4e"/>
          <p:cNvPicPr>
            <a:picLocks noChangeAspect="1"/>
          </p:cNvPicPr>
          <p:nvPr>
            <p:custDataLst>
              <p:tags r:id="rId3"/>
            </p:custDataLst>
          </p:nvPr>
        </p:nvPicPr>
        <p:blipFill>
          <a:blip r:embed="rId4"/>
          <a:stretch>
            <a:fillRect/>
          </a:stretch>
        </p:blipFill>
        <p:spPr>
          <a:xfrm>
            <a:off x="10832465" y="-14605"/>
            <a:ext cx="1359535" cy="903605"/>
          </a:xfrm>
          <a:prstGeom prst="rect">
            <a:avLst/>
          </a:prstGeom>
        </p:spPr>
      </p:pic>
      <p:sp>
        <p:nvSpPr>
          <p:cNvPr id="4" name="文本框 3"/>
          <p:cNvSpPr txBox="1"/>
          <p:nvPr/>
        </p:nvSpPr>
        <p:spPr>
          <a:xfrm>
            <a:off x="279400" y="4505960"/>
            <a:ext cx="11562080" cy="1101725"/>
          </a:xfrm>
          <a:prstGeom prst="rect">
            <a:avLst/>
          </a:prstGeom>
          <a:noFill/>
        </p:spPr>
        <p:txBody>
          <a:bodyPr wrap="square" rtlCol="0" anchor="t">
            <a:spAutoFit/>
          </a:bodyPr>
          <a:p>
            <a:pPr algn="l">
              <a:buClrTx/>
              <a:buSzTx/>
              <a:buNone/>
            </a:pPr>
            <a:r>
              <a:rPr>
                <a:solidFill>
                  <a:srgbClr val="C00000"/>
                </a:solidFill>
              </a:rPr>
              <a:t>Blind people</a:t>
            </a:r>
            <a:r>
              <a:t> recognize shapes with </a:t>
            </a:r>
            <a:r>
              <a:rPr>
                <a:solidFill>
                  <a:srgbClr val="A87F00"/>
                </a:solidFill>
              </a:rPr>
              <a:t>their _  60__ (exist) sense</a:t>
            </a:r>
            <a:r>
              <a:t>s, in a way similar to </a:t>
            </a:r>
            <a:r>
              <a:rPr>
                <a:solidFill>
                  <a:srgbClr val="A87F00"/>
                </a:solidFill>
              </a:rPr>
              <a:t>that</a:t>
            </a:r>
            <a:r>
              <a:t> of __61__ </a:t>
            </a:r>
            <a:r>
              <a:rPr>
                <a:solidFill>
                  <a:srgbClr val="C00000"/>
                </a:solidFill>
              </a:rPr>
              <a:t>(sight) people</a:t>
            </a:r>
            <a:r>
              <a:t>, says Ella Striem-Amit, a Harvard scientist.</a:t>
            </a:r>
          </a:p>
          <a:p>
            <a:pPr algn="l">
              <a:buClrTx/>
              <a:buSzTx/>
              <a:buNone/>
            </a:pPr>
          </a:p>
          <a:p>
            <a:pPr marL="285750" indent="-285750" algn="l">
              <a:buClrTx/>
              <a:buSzTx/>
              <a:buFont typeface="Wingdings" panose="05000000000000000000" charset="0"/>
              <a:buChar char="Ø"/>
            </a:pPr>
            <a:endParaRPr baseline="-25000"/>
          </a:p>
        </p:txBody>
      </p:sp>
      <p:sp>
        <p:nvSpPr>
          <p:cNvPr id="39" name="圆角矩形 38"/>
          <p:cNvSpPr/>
          <p:nvPr/>
        </p:nvSpPr>
        <p:spPr>
          <a:xfrm>
            <a:off x="9839325" y="2402205"/>
            <a:ext cx="1669415" cy="229235"/>
          </a:xfrm>
          <a:prstGeom prst="roundRect">
            <a:avLst/>
          </a:prstGeom>
          <a:solidFill>
            <a:schemeClr val="accent6">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3315335" y="2587625"/>
            <a:ext cx="3171825"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8749665" y="2587625"/>
            <a:ext cx="480060"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2" name="下弧形箭头 21"/>
          <p:cNvSpPr/>
          <p:nvPr/>
        </p:nvSpPr>
        <p:spPr>
          <a:xfrm rot="10800000" flipV="1">
            <a:off x="4241800" y="4801235"/>
            <a:ext cx="3973830" cy="341630"/>
          </a:xfrm>
          <a:prstGeom prst="curvedUpArrow">
            <a:avLst/>
          </a:prstGeom>
          <a:solidFill>
            <a:srgbClr val="FFC000"/>
          </a:solidFill>
          <a:ln w="12700" cap="flat" cmpd="sng" algn="ctr">
            <a:no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9" name="圆角矩形 8"/>
          <p:cNvSpPr/>
          <p:nvPr/>
        </p:nvSpPr>
        <p:spPr>
          <a:xfrm>
            <a:off x="834390" y="2816860"/>
            <a:ext cx="1669415" cy="229235"/>
          </a:xfrm>
          <a:prstGeom prst="roundRect">
            <a:avLst/>
          </a:prstGeom>
          <a:solidFill>
            <a:schemeClr val="accent6">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0" name="下弧形箭头 9"/>
          <p:cNvSpPr/>
          <p:nvPr/>
        </p:nvSpPr>
        <p:spPr>
          <a:xfrm rot="10800000" flipV="1">
            <a:off x="1235710" y="4801235"/>
            <a:ext cx="8807450" cy="447675"/>
          </a:xfrm>
          <a:prstGeom prst="curvedUpArrow">
            <a:avLst/>
          </a:prstGeom>
          <a:solidFill>
            <a:srgbClr val="FFC000"/>
          </a:solidFill>
          <a:ln w="12700" cap="flat" cmpd="sng" algn="ctr">
            <a:solidFill>
              <a:srgbClr val="FF0000"/>
            </a:solidFill>
            <a:prstDash val="solid"/>
            <a:miter lim="800000"/>
          </a:ln>
          <a:effectLst/>
        </p:spPr>
        <p:txBody>
          <a:bodyPr rtlCol="0" anchor="ctr"/>
          <a:p>
            <a:pPr algn="ctr">
              <a:lnSpc>
                <a:spcPct val="130000"/>
              </a:lnSpc>
            </a:pPr>
            <a:endParaRPr lang="zh-CN" altLang="en-US" sz="1400" dirty="0">
              <a:solidFill>
                <a:sysClr val="windowText" lastClr="00000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284480" y="5342890"/>
            <a:ext cx="11568430" cy="1378585"/>
          </a:xfrm>
          <a:prstGeom prst="rect">
            <a:avLst/>
          </a:prstGeom>
          <a:noFill/>
        </p:spPr>
        <p:txBody>
          <a:bodyPr wrap="square" rtlCol="0" anchor="t">
            <a:spAutoFit/>
          </a:bodyPr>
          <a:p>
            <a:pPr marL="285750" indent="-285750" algn="l">
              <a:buClrTx/>
              <a:buSzTx/>
              <a:buFont typeface="Wingdings" panose="05000000000000000000" charset="0"/>
              <a:buChar char="Ø"/>
            </a:pPr>
            <a:r>
              <a:rPr lang="zh-CN" b="1">
                <a:solidFill>
                  <a:srgbClr val="C00000"/>
                </a:solidFill>
                <a:sym typeface="+mn-ea"/>
              </a:rPr>
              <a:t>分析句子时需要将当前加工的词汇整合到局部语境和整体语境中，在语境中分析语篇意义的连贯性时需要考生调动自己的认知推理能力来推导出语篇中隐含的连贯关系和内在逻辑。</a:t>
            </a:r>
            <a:endParaRPr lang="zh-CN" b="1">
              <a:solidFill>
                <a:srgbClr val="C00000"/>
              </a:solidFill>
            </a:endParaRPr>
          </a:p>
          <a:p>
            <a:pPr algn="l">
              <a:buClrTx/>
              <a:buSzTx/>
            </a:pPr>
            <a:r>
              <a:rPr b="1">
                <a:solidFill>
                  <a:srgbClr val="C00000"/>
                </a:solidFill>
                <a:sym typeface="+mn-ea"/>
              </a:rPr>
              <a:t>Blind children</a:t>
            </a:r>
            <a:r>
              <a:rPr b="1">
                <a:sym typeface="+mn-ea"/>
              </a:rPr>
              <a:t> tend to be more passive in this area of motor development than</a:t>
            </a:r>
            <a:r>
              <a:rPr b="1">
                <a:solidFill>
                  <a:srgbClr val="C00000"/>
                </a:solidFill>
                <a:sym typeface="+mn-ea"/>
              </a:rPr>
              <a:t> sighted children</a:t>
            </a:r>
            <a:r>
              <a:rPr b="1">
                <a:sym typeface="+mn-ea"/>
              </a:rPr>
              <a:t>.</a:t>
            </a:r>
            <a:r>
              <a:rPr b="1" baseline="-25000">
                <a:sym typeface="+mn-ea"/>
              </a:rPr>
              <a:t>失明的孩子在动作发展这一方面往往比不失明的孩子更加被动。</a:t>
            </a:r>
            <a:endParaRPr b="1" baseline="-25000"/>
          </a:p>
          <a:p>
            <a:pPr algn="l">
              <a:buClrTx/>
              <a:buSzTx/>
            </a:pPr>
            <a:r>
              <a:rPr b="1">
                <a:sym typeface="+mn-ea"/>
              </a:rPr>
              <a:t>The museum has special facilities for </a:t>
            </a:r>
            <a:r>
              <a:rPr b="1">
                <a:solidFill>
                  <a:srgbClr val="C00000"/>
                </a:solidFill>
                <a:sym typeface="+mn-ea"/>
              </a:rPr>
              <a:t>blind</a:t>
            </a:r>
            <a:r>
              <a:rPr b="1">
                <a:sym typeface="+mn-ea"/>
              </a:rPr>
              <a:t> and </a:t>
            </a:r>
            <a:r>
              <a:rPr b="1">
                <a:solidFill>
                  <a:srgbClr val="C00000"/>
                </a:solidFill>
                <a:sym typeface="+mn-ea"/>
              </a:rPr>
              <a:t>partially sighted visitors</a:t>
            </a:r>
            <a:r>
              <a:rPr b="1">
                <a:sym typeface="+mn-ea"/>
              </a:rPr>
              <a:t>. </a:t>
            </a:r>
            <a:r>
              <a:rPr b="1" baseline="-25000">
                <a:sym typeface="+mn-ea"/>
              </a:rPr>
              <a:t>博物馆有专门设备供失明和视力有缺陷的参观者使用。</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p:tgtEl>
                                          <p:spTgt spid="39"/>
                                        </p:tgtEl>
                                        <p:attrNameLst>
                                          <p:attrName>ppt_y</p:attrName>
                                        </p:attrNameLst>
                                      </p:cBhvr>
                                      <p:tavLst>
                                        <p:tav tm="0">
                                          <p:val>
                                            <p:strVal val="#ppt_y+#ppt_h*1.125000"/>
                                          </p:val>
                                        </p:tav>
                                        <p:tav tm="100000">
                                          <p:val>
                                            <p:strVal val="#ppt_y"/>
                                          </p:val>
                                        </p:tav>
                                      </p:tavLst>
                                    </p:anim>
                                    <p:animEffect transition="in" filter="wipe(up)">
                                      <p:cBhvr>
                                        <p:cTn id="25" dur="500"/>
                                        <p:tgtEl>
                                          <p:spTgt spid="3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p:tgtEl>
                                          <p:spTgt spid="9"/>
                                        </p:tgtEl>
                                        <p:attrNameLst>
                                          <p:attrName>ppt_y</p:attrName>
                                        </p:attrNameLst>
                                      </p:cBhvr>
                                      <p:tavLst>
                                        <p:tav tm="0">
                                          <p:val>
                                            <p:strVal val="#ppt_y+#ppt_h*1.125000"/>
                                          </p:val>
                                        </p:tav>
                                        <p:tav tm="100000">
                                          <p:val>
                                            <p:strVal val="#ppt_y"/>
                                          </p:val>
                                        </p:tav>
                                      </p:tavLst>
                                    </p:anim>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p:tgtEl>
                                          <p:spTgt spid="22"/>
                                        </p:tgtEl>
                                        <p:attrNameLst>
                                          <p:attrName>ppt_y</p:attrName>
                                        </p:attrNameLst>
                                      </p:cBhvr>
                                      <p:tavLst>
                                        <p:tav tm="0">
                                          <p:val>
                                            <p:strVal val="#ppt_y+#ppt_h*1.125000"/>
                                          </p:val>
                                        </p:tav>
                                        <p:tav tm="100000">
                                          <p:val>
                                            <p:strVal val="#ppt_y"/>
                                          </p:val>
                                        </p:tav>
                                      </p:tavLst>
                                    </p:anim>
                                    <p:animEffect transition="in" filter="wipe(up)">
                                      <p:cBhvr>
                                        <p:cTn id="35" dur="500"/>
                                        <p:tgtEl>
                                          <p:spTgt spid="22"/>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p:tgtEl>
                                          <p:spTgt spid="6"/>
                                        </p:tgtEl>
                                        <p:attrNameLst>
                                          <p:attrName>ppt_y</p:attrName>
                                        </p:attrNameLst>
                                      </p:cBhvr>
                                      <p:tavLst>
                                        <p:tav tm="0">
                                          <p:val>
                                            <p:strVal val="#ppt_y+#ppt_h*1.125000"/>
                                          </p:val>
                                        </p:tav>
                                        <p:tav tm="100000">
                                          <p:val>
                                            <p:strVal val="#ppt_y"/>
                                          </p:val>
                                        </p:tav>
                                      </p:tavLst>
                                    </p:anim>
                                    <p:animEffect transition="in" filter="wipe(up)">
                                      <p:cBhvr>
                                        <p:cTn id="39" dur="500"/>
                                        <p:tgtEl>
                                          <p:spTgt spid="6"/>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p:tgtEl>
                                          <p:spTgt spid="8"/>
                                        </p:tgtEl>
                                        <p:attrNameLst>
                                          <p:attrName>ppt_y</p:attrName>
                                        </p:attrNameLst>
                                      </p:cBhvr>
                                      <p:tavLst>
                                        <p:tav tm="0">
                                          <p:val>
                                            <p:strVal val="#ppt_y+#ppt_h*1.125000"/>
                                          </p:val>
                                        </p:tav>
                                        <p:tav tm="100000">
                                          <p:val>
                                            <p:strVal val="#ppt_y"/>
                                          </p:val>
                                        </p:tav>
                                      </p:tavLst>
                                    </p:anim>
                                    <p:animEffect transition="in" filter="wipe(up)">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ppt_y</p:attrName>
                                        </p:attrNameLst>
                                      </p:cBhvr>
                                      <p:tavLst>
                                        <p:tav tm="0">
                                          <p:val>
                                            <p:strVal val="#ppt_y+#ppt_h*1.125000"/>
                                          </p:val>
                                        </p:tav>
                                        <p:tav tm="100000">
                                          <p:val>
                                            <p:strVal val="#ppt_y"/>
                                          </p:val>
                                        </p:tav>
                                      </p:tavLst>
                                    </p:anim>
                                    <p:animEffect transition="in" filter="wipe(up)">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2" grpId="0" animBg="1"/>
      <p:bldP spid="22" grpId="1" animBg="1"/>
      <p:bldP spid="39" grpId="0" animBg="1"/>
      <p:bldP spid="39" grpId="1" animBg="1"/>
      <p:bldP spid="9" grpId="0" animBg="1"/>
      <p:bldP spid="9" grpId="1" animBg="1"/>
      <p:bldP spid="10" grpId="0" animBg="1"/>
      <p:bldP spid="10" grpId="1" animBg="1"/>
      <p:bldP spid="6" grpId="0" animBg="1"/>
      <p:bldP spid="6" grpId="1" animBg="1"/>
      <p:bldP spid="8" grpId="0" animBg="1"/>
      <p:bldP spid="8" grpId="1" animBg="1"/>
      <p:bldP spid="11" grpId="0"/>
      <p:bldP spid="11"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197485"/>
            <a:ext cx="10505440" cy="460375"/>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建语块 —— 语块是快速解题的关键</a:t>
            </a:r>
            <a:r>
              <a:rPr lang="zh-CN" sz="2400" b="1" baseline="-25000" dirty="0">
                <a:solidFill>
                  <a:srgbClr val="002060"/>
                </a:solidFill>
                <a:latin typeface="微软雅黑" panose="020B0503020204020204" pitchFamily="34" charset="-122"/>
                <a:ea typeface="微软雅黑" panose="020B0503020204020204" pitchFamily="34" charset="-122"/>
              </a:rPr>
              <a:t>（202</a:t>
            </a:r>
            <a:r>
              <a:rPr lang="en-US" altLang="zh-CN" sz="2400" b="1" baseline="-25000" dirty="0">
                <a:solidFill>
                  <a:srgbClr val="002060"/>
                </a:solidFill>
                <a:latin typeface="微软雅黑" panose="020B0503020204020204" pitchFamily="34" charset="-122"/>
                <a:ea typeface="微软雅黑" panose="020B0503020204020204" pitchFamily="34" charset="-122"/>
              </a:rPr>
              <a:t>2</a:t>
            </a:r>
            <a:r>
              <a:rPr lang="zh-CN" sz="2400" b="1" baseline="-25000" dirty="0">
                <a:solidFill>
                  <a:srgbClr val="002060"/>
                </a:solidFill>
                <a:latin typeface="微软雅黑" panose="020B0503020204020204" pitchFamily="34" charset="-122"/>
                <a:ea typeface="微软雅黑" panose="020B0503020204020204" pitchFamily="34" charset="-122"/>
              </a:rPr>
              <a:t>年</a:t>
            </a:r>
            <a:r>
              <a:rPr lang="en-US" altLang="zh-CN" sz="2400" b="1" baseline="-25000" dirty="0">
                <a:solidFill>
                  <a:srgbClr val="002060"/>
                </a:solidFill>
                <a:latin typeface="微软雅黑" panose="020B0503020204020204" pitchFamily="34" charset="-122"/>
                <a:ea typeface="微软雅黑" panose="020B0503020204020204" pitchFamily="34" charset="-122"/>
              </a:rPr>
              <a:t>6</a:t>
            </a:r>
            <a:r>
              <a:rPr lang="zh-CN" sz="2400" b="1" baseline="-25000" dirty="0">
                <a:solidFill>
                  <a:srgbClr val="002060"/>
                </a:solidFill>
                <a:latin typeface="微软雅黑" panose="020B0503020204020204" pitchFamily="34" charset="-122"/>
                <a:ea typeface="微软雅黑" panose="020B0503020204020204" pitchFamily="34" charset="-122"/>
              </a:rPr>
              <a:t>月浙江卷</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盲人可以通过触摸‘</a:t>
            </a:r>
            <a:r>
              <a:rPr lang="zh-CN" sz="2400" b="1" baseline="-25000" dirty="0">
                <a:solidFill>
                  <a:srgbClr val="002060"/>
                </a:solidFill>
                <a:latin typeface="微软雅黑" panose="020B0503020204020204" pitchFamily="34" charset="-122"/>
                <a:ea typeface="微软雅黑" panose="020B0503020204020204" pitchFamily="34" charset="-122"/>
                <a:sym typeface="+mn-ea"/>
              </a:rPr>
              <a:t>看到</a:t>
            </a:r>
            <a:r>
              <a:rPr lang="zh-CN" sz="2400" b="1" baseline="-25000" dirty="0">
                <a:solidFill>
                  <a:srgbClr val="002060"/>
                </a:solidFill>
                <a:latin typeface="微软雅黑" panose="020B0503020204020204" pitchFamily="34" charset="-122"/>
                <a:ea typeface="微软雅黑" panose="020B0503020204020204" pitchFamily="34" charset="-122"/>
              </a:rPr>
              <a:t>’无价画作</a:t>
            </a:r>
            <a:r>
              <a:rPr lang="en-US" altLang="zh-CN" sz="2400" b="1" baseline="-25000" dirty="0">
                <a:solidFill>
                  <a:srgbClr val="002060"/>
                </a:solidFill>
                <a:latin typeface="微软雅黑" panose="020B0503020204020204" pitchFamily="34" charset="-122"/>
                <a:ea typeface="微软雅黑" panose="020B0503020204020204" pitchFamily="34" charset="-122"/>
              </a:rPr>
              <a:t>”</a:t>
            </a:r>
            <a:r>
              <a:rPr lang="zh-CN" sz="2400" b="1" baseline="-25000" dirty="0">
                <a:solidFill>
                  <a:srgbClr val="002060"/>
                </a:solidFill>
                <a:latin typeface="微软雅黑" panose="020B0503020204020204" pitchFamily="34" charset="-122"/>
                <a:ea typeface="微软雅黑" panose="020B0503020204020204" pitchFamily="34" charset="-122"/>
              </a:rPr>
              <a:t>）</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grpSp>
        <p:nvGrpSpPr>
          <p:cNvPr id="25" name="组 24"/>
          <p:cNvGrpSpPr/>
          <p:nvPr/>
        </p:nvGrpSpPr>
        <p:grpSpPr>
          <a:xfrm>
            <a:off x="206375" y="889000"/>
            <a:ext cx="11708130" cy="3331845"/>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6375" y="3982720"/>
            <a:ext cx="11708130" cy="2727325"/>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0719742" y="491883"/>
              <a:ext cx="5791553" cy="607882"/>
              <a:chOff x="10719742" y="491883"/>
              <a:chExt cx="5791553" cy="607882"/>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0719742" y="564904"/>
                <a:ext cx="5791553" cy="534861"/>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sp>
          <p:nvSpPr>
            <p:cNvPr id="81" name="矩形 80"/>
            <p:cNvSpPr/>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pitchFamily="34" charset="-122"/>
              </a:endParaRPr>
            </a:p>
          </p:txBody>
        </p:sp>
      </p:grpSp>
      <p:sp>
        <p:nvSpPr>
          <p:cNvPr id="15" name="文本框 14"/>
          <p:cNvSpPr txBox="1"/>
          <p:nvPr/>
        </p:nvSpPr>
        <p:spPr>
          <a:xfrm>
            <a:off x="7383145" y="4171950"/>
            <a:ext cx="3860800" cy="368300"/>
          </a:xfrm>
          <a:prstGeom prst="rect">
            <a:avLst/>
          </a:prstGeom>
          <a:noFill/>
        </p:spPr>
        <p:txBody>
          <a:bodyPr wrap="non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a:t>
            </a:r>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是语法、语义和语境的深度融合</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01700" y="991870"/>
            <a:ext cx="10945495" cy="3180080"/>
          </a:xfrm>
          <a:prstGeom prst="rect">
            <a:avLst/>
          </a:prstGeom>
        </p:spPr>
      </p:pic>
      <p:pic>
        <p:nvPicPr>
          <p:cNvPr id="7" name="图片 6" descr="a80e72bc0d0dda9c800afbb23bf1ff4e"/>
          <p:cNvPicPr>
            <a:picLocks noChangeAspect="1"/>
          </p:cNvPicPr>
          <p:nvPr>
            <p:custDataLst>
              <p:tags r:id="rId3"/>
            </p:custDataLst>
          </p:nvPr>
        </p:nvPicPr>
        <p:blipFill>
          <a:blip r:embed="rId4"/>
          <a:stretch>
            <a:fillRect/>
          </a:stretch>
        </p:blipFill>
        <p:spPr>
          <a:xfrm>
            <a:off x="10832465" y="-14605"/>
            <a:ext cx="1359535" cy="903605"/>
          </a:xfrm>
          <a:prstGeom prst="rect">
            <a:avLst/>
          </a:prstGeom>
        </p:spPr>
      </p:pic>
      <p:sp>
        <p:nvSpPr>
          <p:cNvPr id="4" name="文本框 3"/>
          <p:cNvSpPr txBox="1"/>
          <p:nvPr/>
        </p:nvSpPr>
        <p:spPr>
          <a:xfrm>
            <a:off x="206375" y="4392295"/>
            <a:ext cx="11562080" cy="2306955"/>
          </a:xfrm>
          <a:prstGeom prst="rect">
            <a:avLst/>
          </a:prstGeom>
          <a:noFill/>
        </p:spPr>
        <p:txBody>
          <a:bodyPr wrap="square" rtlCol="0" anchor="t">
            <a:spAutoFit/>
          </a:bodyPr>
          <a:p>
            <a:pPr algn="l">
              <a:buClrTx/>
              <a:buSzTx/>
              <a:buNone/>
            </a:pPr>
            <a:r>
              <a:rPr lang="en-US" altLang="zh-CN" b="1">
                <a:solidFill>
                  <a:srgbClr val="C00000"/>
                </a:solidFill>
                <a:sym typeface="+mn-ea"/>
              </a:rPr>
              <a:t>57题</a:t>
            </a:r>
            <a:r>
              <a:rPr lang="en-US" altLang="zh-CN" b="1">
                <a:sym typeface="+mn-ea"/>
              </a:rPr>
              <a:t> tell you not </a:t>
            </a:r>
            <a:r>
              <a:rPr lang="en-US" altLang="zh-CN" b="1" u="sng">
                <a:solidFill>
                  <a:srgbClr val="002060"/>
                </a:solidFill>
                <a:sym typeface="+mn-ea"/>
              </a:rPr>
              <a:t>to do</a:t>
            </a:r>
            <a:r>
              <a:rPr lang="en-US" altLang="zh-CN" b="1">
                <a:sym typeface="+mn-ea"/>
              </a:rPr>
              <a:t>(tell sb to do, to do</a:t>
            </a:r>
            <a:r>
              <a:rPr lang="zh-CN" altLang="en-US" b="1">
                <a:sym typeface="+mn-ea"/>
              </a:rPr>
              <a:t>做宾语补足语</a:t>
            </a:r>
            <a:r>
              <a:rPr lang="en-US" altLang="zh-CN" b="1">
                <a:sym typeface="+mn-ea"/>
              </a:rPr>
              <a:t>)</a:t>
            </a:r>
            <a:r>
              <a:rPr lang="zh-CN" altLang="en-US" b="1">
                <a:sym typeface="+mn-ea"/>
              </a:rPr>
              <a:t>；</a:t>
            </a:r>
            <a:endParaRPr lang="zh-CN" altLang="en-US" b="1">
              <a:sym typeface="+mn-ea"/>
            </a:endParaRPr>
          </a:p>
          <a:p>
            <a:pPr algn="l">
              <a:buClrTx/>
              <a:buSzTx/>
              <a:buNone/>
            </a:pPr>
            <a:r>
              <a:rPr lang="en-US" altLang="zh-CN" b="1">
                <a:solidFill>
                  <a:srgbClr val="C00000"/>
                </a:solidFill>
                <a:sym typeface="+mn-ea"/>
              </a:rPr>
              <a:t>58题</a:t>
            </a:r>
            <a:r>
              <a:rPr lang="en-US" altLang="zh-CN" b="1">
                <a:sym typeface="+mn-ea"/>
              </a:rPr>
              <a:t> </a:t>
            </a:r>
            <a:r>
              <a:rPr lang="en-US" altLang="zh-CN" b="1"/>
              <a:t>a former </a:t>
            </a:r>
            <a:r>
              <a:rPr lang="en-US" altLang="zh-CN" b="1" u="sng">
                <a:solidFill>
                  <a:srgbClr val="002060"/>
                </a:solidFill>
              </a:rPr>
              <a:t>photographer</a:t>
            </a:r>
            <a:r>
              <a:rPr lang="en-US" altLang="zh-CN" b="1">
                <a:sym typeface="+mn-ea"/>
              </a:rPr>
              <a:t>(a former photographer</a:t>
            </a:r>
            <a:r>
              <a:rPr lang="zh-CN" altLang="en-US" b="1">
                <a:sym typeface="+mn-ea"/>
              </a:rPr>
              <a:t>曾经</a:t>
            </a:r>
            <a:r>
              <a:rPr lang="en-US" altLang="zh-CN" b="1">
                <a:sym typeface="+mn-ea"/>
              </a:rPr>
              <a:t>的摄影师</a:t>
            </a:r>
            <a:r>
              <a:rPr lang="zh-CN" altLang="en-US" b="1">
                <a:sym typeface="+mn-ea"/>
              </a:rPr>
              <a:t>，在句中做John Olson的同位语</a:t>
            </a:r>
            <a:r>
              <a:rPr lang="en-US" altLang="zh-CN" b="1">
                <a:sym typeface="+mn-ea"/>
              </a:rPr>
              <a:t>)</a:t>
            </a:r>
            <a:r>
              <a:rPr lang="zh-CN" altLang="en-US" b="1"/>
              <a:t>；</a:t>
            </a:r>
            <a:endParaRPr lang="en-US" altLang="zh-CN" b="1"/>
          </a:p>
          <a:p>
            <a:pPr algn="l">
              <a:buClrTx/>
              <a:buSzTx/>
              <a:buNone/>
            </a:pPr>
            <a:r>
              <a:rPr lang="en-US" altLang="zh-CN" b="1">
                <a:solidFill>
                  <a:srgbClr val="C00000"/>
                </a:solidFill>
              </a:rPr>
              <a:t>59题</a:t>
            </a:r>
            <a:r>
              <a:rPr lang="en-US" altLang="zh-CN" b="1"/>
              <a:t> </a:t>
            </a:r>
            <a:r>
              <a:rPr lang="en-US" altLang="zh-CN" b="1" u="sng">
                <a:solidFill>
                  <a:srgbClr val="002060"/>
                </a:solidFill>
              </a:rPr>
              <a:t>the</a:t>
            </a:r>
            <a:r>
              <a:rPr lang="en-US" altLang="zh-CN" b="1"/>
              <a:t> blind (“</a:t>
            </a:r>
            <a:r>
              <a:rPr lang="zh-CN" altLang="en-US" b="1"/>
              <a:t>盲人</a:t>
            </a:r>
            <a:r>
              <a:rPr lang="en-US" altLang="zh-CN" b="1"/>
              <a:t>”</a:t>
            </a:r>
            <a:r>
              <a:rPr lang="zh-CN" altLang="en-US" b="1"/>
              <a:t>，定冠词</a:t>
            </a:r>
            <a:r>
              <a:rPr lang="en-US" altLang="zh-CN" b="1"/>
              <a:t>the用于某些形容词、分词之前，表示一类人或事物)</a:t>
            </a:r>
            <a:r>
              <a:rPr lang="zh-CN" altLang="en-US" b="1"/>
              <a:t>；</a:t>
            </a:r>
            <a:endParaRPr lang="zh-CN" altLang="en-US" b="1"/>
          </a:p>
          <a:p>
            <a:pPr algn="l">
              <a:buClrTx/>
              <a:buSzTx/>
              <a:buNone/>
            </a:pPr>
            <a:r>
              <a:rPr lang="en-US" altLang="zh-CN" b="1">
                <a:solidFill>
                  <a:srgbClr val="C00000"/>
                </a:solidFill>
                <a:sym typeface="+mn-ea"/>
              </a:rPr>
              <a:t>60题</a:t>
            </a:r>
            <a:r>
              <a:rPr lang="en-US" altLang="zh-CN" b="1">
                <a:sym typeface="+mn-ea"/>
              </a:rPr>
              <a:t> </a:t>
            </a:r>
            <a:r>
              <a:rPr lang="en-US" altLang="zh-CN" b="1"/>
              <a:t>with their </a:t>
            </a:r>
            <a:r>
              <a:rPr lang="en-US" altLang="zh-CN" b="1" u="sng">
                <a:solidFill>
                  <a:srgbClr val="002060"/>
                </a:solidFill>
                <a:sym typeface="+mn-ea"/>
              </a:rPr>
              <a:t>existing</a:t>
            </a:r>
            <a:r>
              <a:rPr lang="en-US" altLang="zh-CN" b="1"/>
              <a:t>  senses</a:t>
            </a:r>
            <a:r>
              <a:rPr lang="en-US" altLang="zh-CN" b="1">
                <a:sym typeface="+mn-ea"/>
              </a:rPr>
              <a:t>(“用他们现有的感官”</a:t>
            </a:r>
            <a:r>
              <a:rPr lang="zh-CN" altLang="en-US" b="1">
                <a:sym typeface="+mn-ea"/>
              </a:rPr>
              <a:t>，exist 的现在分词作定语</a:t>
            </a:r>
            <a:r>
              <a:rPr lang="en-US" altLang="zh-CN" b="1">
                <a:sym typeface="+mn-ea"/>
              </a:rPr>
              <a:t>“</a:t>
            </a:r>
            <a:r>
              <a:rPr lang="zh-CN" altLang="en-US" b="1">
                <a:sym typeface="+mn-ea"/>
              </a:rPr>
              <a:t>现存的，现行的</a:t>
            </a:r>
            <a:r>
              <a:rPr lang="en-US" altLang="zh-CN" b="1">
                <a:sym typeface="+mn-ea"/>
              </a:rPr>
              <a:t>”</a:t>
            </a:r>
            <a:r>
              <a:rPr lang="zh-CN" altLang="en-US" b="1">
                <a:sym typeface="+mn-ea"/>
              </a:rPr>
              <a:t>，如</a:t>
            </a:r>
            <a:r>
              <a:rPr lang="en-US" altLang="zh-CN" b="1">
                <a:sym typeface="+mn-ea"/>
              </a:rPr>
              <a:t>existing state 目现状况</a:t>
            </a:r>
            <a:r>
              <a:rPr lang="zh-CN" altLang="en-US" b="1">
                <a:sym typeface="+mn-ea"/>
              </a:rPr>
              <a:t>，</a:t>
            </a:r>
            <a:r>
              <a:rPr lang="en-US" altLang="zh-CN" b="1">
                <a:sym typeface="+mn-ea"/>
              </a:rPr>
              <a:t>existig condition 现存条件</a:t>
            </a:r>
            <a:r>
              <a:rPr lang="zh-CN" altLang="en-US" b="1">
                <a:sym typeface="+mn-ea"/>
              </a:rPr>
              <a:t>，</a:t>
            </a:r>
            <a:r>
              <a:rPr lang="en-US" altLang="zh-CN" b="1">
                <a:sym typeface="+mn-ea"/>
              </a:rPr>
              <a:t>existing product 现有产品)</a:t>
            </a:r>
            <a:r>
              <a:rPr lang="zh-CN" altLang="en-US" b="1">
                <a:sym typeface="+mn-ea"/>
              </a:rPr>
              <a:t>；</a:t>
            </a:r>
            <a:endParaRPr lang="zh-CN" altLang="en-US" b="1">
              <a:sym typeface="+mn-ea"/>
            </a:endParaRPr>
          </a:p>
          <a:p>
            <a:pPr algn="l">
              <a:buClrTx/>
              <a:buSzTx/>
              <a:buNone/>
            </a:pPr>
            <a:r>
              <a:rPr lang="zh-CN" altLang="en-US" b="1">
                <a:solidFill>
                  <a:srgbClr val="C00000"/>
                </a:solidFill>
                <a:sym typeface="+mn-ea"/>
              </a:rPr>
              <a:t>61题</a:t>
            </a:r>
            <a:r>
              <a:rPr lang="en-US" altLang="zh-CN" b="1">
                <a:sym typeface="+mn-ea"/>
              </a:rPr>
              <a:t> </a:t>
            </a:r>
            <a:r>
              <a:rPr lang="zh-CN" altLang="en-US" b="1" u="sng">
                <a:solidFill>
                  <a:srgbClr val="002060"/>
                </a:solidFill>
                <a:sym typeface="+mn-ea"/>
              </a:rPr>
              <a:t>sight</a:t>
            </a:r>
            <a:r>
              <a:rPr lang="en-US" altLang="zh-CN" b="1" u="sng">
                <a:solidFill>
                  <a:srgbClr val="002060"/>
                </a:solidFill>
                <a:sym typeface="+mn-ea"/>
              </a:rPr>
              <a:t>ed</a:t>
            </a:r>
            <a:r>
              <a:rPr lang="zh-CN" altLang="en-US" b="1">
                <a:sym typeface="+mn-ea"/>
              </a:rPr>
              <a:t> people (</a:t>
            </a:r>
            <a:r>
              <a:rPr lang="en-US" altLang="zh-CN" b="1">
                <a:sym typeface="+mn-ea"/>
              </a:rPr>
              <a:t>“</a:t>
            </a:r>
            <a:r>
              <a:rPr lang="zh-CN" altLang="en-US" b="1">
                <a:sym typeface="+mn-ea"/>
              </a:rPr>
              <a:t>视力正常的人</a:t>
            </a:r>
            <a:r>
              <a:rPr lang="en-US" altLang="zh-CN" b="1">
                <a:sym typeface="+mn-ea"/>
              </a:rPr>
              <a:t>”</a:t>
            </a:r>
            <a:r>
              <a:rPr lang="zh-CN" altLang="en-US" b="1">
                <a:sym typeface="+mn-ea"/>
              </a:rPr>
              <a:t>，sight 的过去分词做定语</a:t>
            </a:r>
            <a:r>
              <a:rPr lang="en-US" altLang="zh-CN" b="1">
                <a:sym typeface="+mn-ea"/>
              </a:rPr>
              <a:t>“</a:t>
            </a:r>
            <a:r>
              <a:rPr lang="zh-CN" altLang="en-US" b="1">
                <a:sym typeface="+mn-ea"/>
              </a:rPr>
              <a:t>有视力的；不盲的</a:t>
            </a:r>
            <a:r>
              <a:rPr lang="en-US" altLang="zh-CN" b="1">
                <a:sym typeface="+mn-ea"/>
              </a:rPr>
              <a:t>”</a:t>
            </a:r>
            <a:r>
              <a:rPr lang="zh-CN" altLang="en-US" b="1">
                <a:sym typeface="+mn-ea"/>
              </a:rPr>
              <a:t>，如short-sighted decision 短视的决定，</a:t>
            </a:r>
            <a:r>
              <a:rPr lang="en-US" altLang="zh-CN" b="1">
                <a:sym typeface="+mn-ea"/>
              </a:rPr>
              <a:t>a near-sighted person近视眼的人</a:t>
            </a:r>
            <a:r>
              <a:rPr lang="zh-CN" altLang="en-US" b="1">
                <a:sym typeface="+mn-ea"/>
              </a:rPr>
              <a:t>，partially sighted 视力障碍，视力局部残疾的</a:t>
            </a:r>
            <a:r>
              <a:rPr lang="en-US" altLang="zh-CN" b="1">
                <a:sym typeface="+mn-ea"/>
              </a:rPr>
              <a:t>)</a:t>
            </a:r>
            <a:r>
              <a:rPr lang="zh-CN" altLang="en-US" b="1">
                <a:sym typeface="+mn-ea"/>
              </a:rPr>
              <a:t>；</a:t>
            </a:r>
            <a:endParaRPr lang="zh-CN" altLang="en-US" b="1">
              <a:sym typeface="+mn-ea"/>
            </a:endParaRPr>
          </a:p>
          <a:p>
            <a:pPr algn="l">
              <a:buClrTx/>
              <a:buSzTx/>
              <a:buNone/>
            </a:pPr>
            <a:r>
              <a:rPr lang="zh-CN" altLang="en-US" b="1">
                <a:solidFill>
                  <a:srgbClr val="C00000"/>
                </a:solidFill>
                <a:sym typeface="+mn-ea"/>
              </a:rPr>
              <a:t>62题</a:t>
            </a:r>
            <a:r>
              <a:rPr lang="en-US" altLang="zh-CN" b="1">
                <a:sym typeface="+mn-ea"/>
              </a:rPr>
              <a:t> </a:t>
            </a:r>
            <a:r>
              <a:rPr lang="en-US" altLang="zh-CN" b="1" u="sng">
                <a:solidFill>
                  <a:srgbClr val="002060"/>
                </a:solidFill>
                <a:sym typeface="+mn-ea"/>
              </a:rPr>
              <a:t>at</a:t>
            </a:r>
            <a:r>
              <a:rPr lang="en-US" altLang="zh-CN" b="1">
                <a:sym typeface="+mn-ea"/>
              </a:rPr>
              <a:t> </a:t>
            </a:r>
            <a:r>
              <a:rPr lang="zh-CN" altLang="en-US" b="1">
                <a:sym typeface="+mn-ea"/>
              </a:rPr>
              <a:t>age seven</a:t>
            </a:r>
            <a:r>
              <a:rPr lang="en-US" altLang="zh-CN" b="1">
                <a:sym typeface="+mn-ea"/>
              </a:rPr>
              <a:t> (= at the age of seven “七岁的时候” )</a:t>
            </a:r>
            <a:endParaRPr lang="zh-CN" altLang="en-US" b="1">
              <a:sym typeface="+mn-ea"/>
            </a:endParaRPr>
          </a:p>
        </p:txBody>
      </p:sp>
      <p:sp>
        <p:nvSpPr>
          <p:cNvPr id="39" name="圆角矩形 38"/>
          <p:cNvSpPr/>
          <p:nvPr/>
        </p:nvSpPr>
        <p:spPr>
          <a:xfrm>
            <a:off x="834390" y="1437005"/>
            <a:ext cx="2632710"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4908550" y="1437005"/>
            <a:ext cx="3437255"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7983855" y="1884045"/>
            <a:ext cx="1541145"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9" name="圆角矩形 8"/>
          <p:cNvSpPr/>
          <p:nvPr/>
        </p:nvSpPr>
        <p:spPr>
          <a:xfrm>
            <a:off x="2772410" y="2587625"/>
            <a:ext cx="2989580"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0" name="圆角矩形 9"/>
          <p:cNvSpPr/>
          <p:nvPr/>
        </p:nvSpPr>
        <p:spPr>
          <a:xfrm>
            <a:off x="895350" y="2816225"/>
            <a:ext cx="1564005"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1" name="圆角矩形 10"/>
          <p:cNvSpPr/>
          <p:nvPr/>
        </p:nvSpPr>
        <p:spPr>
          <a:xfrm>
            <a:off x="7468235" y="3045460"/>
            <a:ext cx="2056130" cy="229235"/>
          </a:xfrm>
          <a:prstGeom prst="roundRect">
            <a:avLst/>
          </a:prstGeom>
          <a:solidFill>
            <a:srgbClr val="FFFF00">
              <a:alpha val="66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8"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additive="base">
                                        <p:cTn id="38"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 calcmode="lin" valueType="num">
                                      <p:cBhvr additive="base">
                                        <p:cTn id="44"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45" dur="500"/>
                                        <p:tgtEl>
                                          <p:spTgt spid="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4">
                                            <p:txEl>
                                              <p:pRg st="5" end="5"/>
                                            </p:txEl>
                                          </p:spTgt>
                                        </p:tgtEl>
                                        <p:attrNameLst>
                                          <p:attrName>style.visibility</p:attrName>
                                        </p:attrNameLst>
                                      </p:cBhvr>
                                      <p:to>
                                        <p:strVal val="visible"/>
                                      </p:to>
                                    </p:set>
                                    <p:anim calcmode="lin" valueType="num">
                                      <p:cBhvr additive="base">
                                        <p:cTn id="50"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5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1617980"/>
            <a:ext cx="12192000" cy="2596515"/>
          </a:xfrm>
          <a:prstGeom prst="rect">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237691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题</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237691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237691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真</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70255" y="4594225"/>
            <a:ext cx="3674745" cy="460375"/>
          </a:xfrm>
          <a:prstGeom prst="rect">
            <a:avLst/>
          </a:prstGeom>
          <a:noFill/>
        </p:spPr>
        <p:txBody>
          <a:bodyPr wrap="none" rtlCol="0" anchor="t">
            <a:spAutoFit/>
          </a:bodyPr>
          <a:p>
            <a:r>
              <a:rPr lang="en-US" altLang="zh-CN"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回归真题，举一反三</a:t>
            </a:r>
            <a:endParaRPr lang="zh-CN" altLang="en-US"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233754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02" name="图片 101"/>
          <p:cNvPicPr/>
          <p:nvPr/>
        </p:nvPicPr>
        <p:blipFill>
          <a:blip r:embed="rId1">
            <a:clrChange>
              <a:clrFrom>
                <a:srgbClr val="FFFFFF">
                  <a:alpha val="100000"/>
                </a:srgbClr>
              </a:clrFrom>
              <a:clrTo>
                <a:srgbClr val="FFFFFF">
                  <a:alpha val="100000"/>
                  <a:alpha val="0"/>
                </a:srgbClr>
              </a:clrTo>
            </a:clrChange>
          </a:blip>
          <a:stretch>
            <a:fillRect/>
          </a:stretch>
        </p:blipFill>
        <p:spPr>
          <a:xfrm>
            <a:off x="5498465" y="-285750"/>
            <a:ext cx="7277735" cy="71932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2016-10-浙江卷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394970" y="835025"/>
            <a:ext cx="8420100" cy="3369945"/>
          </a:xfrm>
          <a:prstGeom prst="rect">
            <a:avLst/>
          </a:prstGeom>
          <a:ln>
            <a:solidFill>
              <a:schemeClr val="accent1"/>
            </a:solidFill>
          </a:ln>
        </p:spPr>
      </p:pic>
      <p:grpSp>
        <p:nvGrpSpPr>
          <p:cNvPr id="5" name="组合 4"/>
          <p:cNvGrpSpPr/>
          <p:nvPr/>
        </p:nvGrpSpPr>
        <p:grpSpPr>
          <a:xfrm flipH="1">
            <a:off x="1198880" y="4322445"/>
            <a:ext cx="10632440" cy="2634615"/>
            <a:chOff x="1550757" y="1580380"/>
            <a:chExt cx="3055655"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50757" y="1580380"/>
              <a:ext cx="3055655" cy="1519243"/>
            </a:xfrm>
            <a:prstGeom prst="rect">
              <a:avLst/>
            </a:prstGeom>
            <a:solidFill>
              <a:srgbClr val="92D050">
                <a:lumMod val="20000"/>
                <a:lumOff val="80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163060" y="1638684"/>
              <a:ext cx="1443333" cy="243482"/>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solidFill>
                  <a:srgbClr val="002060"/>
                </a:solidFill>
              </a:rPr>
              <a:t>56. pages    </a:t>
            </a:r>
            <a:endParaRPr lang="zh-CN" altLang="en-US">
              <a:solidFill>
                <a:srgbClr val="002060"/>
              </a:solidFill>
            </a:endParaRPr>
          </a:p>
          <a:p>
            <a:pPr fontAlgn="auto">
              <a:lnSpc>
                <a:spcPts val="2560"/>
              </a:lnSpc>
            </a:pPr>
            <a:r>
              <a:rPr lang="zh-CN" altLang="en-US">
                <a:solidFill>
                  <a:srgbClr val="002060"/>
                </a:solidFill>
              </a:rPr>
              <a:t>57. from      </a:t>
            </a:r>
            <a:endParaRPr lang="zh-CN" altLang="en-US">
              <a:solidFill>
                <a:srgbClr val="002060"/>
              </a:solidFill>
            </a:endParaRPr>
          </a:p>
          <a:p>
            <a:pPr fontAlgn="auto">
              <a:lnSpc>
                <a:spcPts val="2560"/>
              </a:lnSpc>
            </a:pPr>
            <a:r>
              <a:rPr lang="zh-CN" altLang="en-US">
                <a:solidFill>
                  <a:srgbClr val="002060"/>
                </a:solidFill>
              </a:rPr>
              <a:t>58. than       </a:t>
            </a:r>
            <a:endParaRPr lang="zh-CN" altLang="en-US">
              <a:solidFill>
                <a:srgbClr val="002060"/>
              </a:solidFill>
            </a:endParaRPr>
          </a:p>
          <a:p>
            <a:pPr fontAlgn="auto">
              <a:lnSpc>
                <a:spcPts val="2560"/>
              </a:lnSpc>
            </a:pPr>
            <a:r>
              <a:rPr lang="zh-CN" altLang="en-US">
                <a:solidFill>
                  <a:srgbClr val="002060"/>
                </a:solidFill>
              </a:rPr>
              <a:t>59. quickly    </a:t>
            </a:r>
            <a:endParaRPr lang="zh-CN" altLang="en-US">
              <a:solidFill>
                <a:srgbClr val="002060"/>
              </a:solidFill>
            </a:endParaRPr>
          </a:p>
          <a:p>
            <a:pPr fontAlgn="auto">
              <a:lnSpc>
                <a:spcPts val="2560"/>
              </a:lnSpc>
            </a:pPr>
            <a:r>
              <a:rPr lang="zh-CN" altLang="en-US">
                <a:solidFill>
                  <a:srgbClr val="002060"/>
                </a:solidFill>
              </a:rPr>
              <a:t>60. carrying  </a:t>
            </a:r>
            <a:endParaRPr lang="zh-CN" altLang="en-US">
              <a:solidFill>
                <a:srgbClr val="002060"/>
              </a:solidFill>
            </a:endParaRPr>
          </a:p>
          <a:p>
            <a:pPr fontAlgn="auto">
              <a:lnSpc>
                <a:spcPts val="2560"/>
              </a:lnSpc>
            </a:pPr>
            <a:r>
              <a:rPr lang="zh-CN" altLang="en-US">
                <a:solidFill>
                  <a:srgbClr val="C00000"/>
                </a:solidFill>
              </a:rPr>
              <a:t>61. to begin </a:t>
            </a:r>
            <a:r>
              <a:rPr lang="zh-CN" altLang="en-US">
                <a:solidFill>
                  <a:srgbClr val="002060"/>
                </a:solidFill>
              </a:rPr>
              <a:t> </a:t>
            </a:r>
            <a:endParaRPr lang="zh-CN" altLang="en-US">
              <a:solidFill>
                <a:srgbClr val="002060"/>
              </a:solidFill>
            </a:endParaRPr>
          </a:p>
          <a:p>
            <a:pPr fontAlgn="auto">
              <a:lnSpc>
                <a:spcPts val="2560"/>
              </a:lnSpc>
            </a:pPr>
            <a:r>
              <a:rPr lang="zh-CN" altLang="en-US">
                <a:solidFill>
                  <a:srgbClr val="C00000"/>
                </a:solidFill>
              </a:rPr>
              <a:t>62. as/when   </a:t>
            </a:r>
            <a:endParaRPr lang="zh-CN" altLang="en-US">
              <a:solidFill>
                <a:srgbClr val="C00000"/>
              </a:solidFill>
            </a:endParaRPr>
          </a:p>
          <a:p>
            <a:pPr fontAlgn="auto">
              <a:lnSpc>
                <a:spcPts val="2560"/>
              </a:lnSpc>
            </a:pPr>
            <a:r>
              <a:rPr lang="zh-CN" altLang="en-US">
                <a:solidFill>
                  <a:srgbClr val="002060"/>
                </a:solidFill>
              </a:rPr>
              <a:t>63. whispered  </a:t>
            </a:r>
            <a:endParaRPr lang="zh-CN" altLang="en-US">
              <a:solidFill>
                <a:srgbClr val="002060"/>
              </a:solidFill>
            </a:endParaRPr>
          </a:p>
          <a:p>
            <a:pPr fontAlgn="auto">
              <a:lnSpc>
                <a:spcPts val="2560"/>
              </a:lnSpc>
            </a:pPr>
            <a:r>
              <a:rPr lang="zh-CN" altLang="en-US">
                <a:solidFill>
                  <a:srgbClr val="002060"/>
                </a:solidFill>
              </a:rPr>
              <a:t>64. surprised  </a:t>
            </a:r>
            <a:endParaRPr lang="zh-CN" altLang="en-US">
              <a:solidFill>
                <a:srgbClr val="002060"/>
              </a:solidFill>
            </a:endParaRPr>
          </a:p>
          <a:p>
            <a:pPr fontAlgn="auto">
              <a:lnSpc>
                <a:spcPts val="2560"/>
              </a:lnSpc>
            </a:pPr>
            <a:r>
              <a:rPr lang="zh-CN" altLang="en-US">
                <a:solidFill>
                  <a:srgbClr val="002060"/>
                </a:solidFill>
              </a:rPr>
              <a:t>65. performance </a:t>
            </a:r>
            <a:endParaRPr lang="zh-CN" altLang="en-US">
              <a:solidFill>
                <a:srgbClr val="002060"/>
              </a:solidFill>
            </a:endParaRPr>
          </a:p>
        </p:txBody>
      </p:sp>
      <p:sp>
        <p:nvSpPr>
          <p:cNvPr id="29" name="平行四边形 28"/>
          <p:cNvSpPr/>
          <p:nvPr>
            <p:custDataLst>
              <p:tags r:id="rId4"/>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5">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95935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61. 建语块— be about to do </a:t>
            </a:r>
            <a:r>
              <a:rPr lang="zh-CN" altLang="en-US" sz="1600" b="1" kern="100" dirty="0">
                <a:solidFill>
                  <a:srgbClr val="2E2E2E"/>
                </a:solidFill>
                <a:latin typeface="微软雅黑" panose="020B0503020204020204" pitchFamily="34" charset="-122"/>
                <a:cs typeface="Times New Roman" panose="02020603050405020304" pitchFamily="18" charset="0"/>
              </a:rPr>
              <a:t>仅靠思维定式，介词后加动名词beginning。</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723184"/>
            <a:ext cx="9967594"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62.析句子— just as/when</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此题“正在此时…”引导状语从句</a:t>
            </a:r>
            <a:endParaRPr lang="zh-CN" altLang="en-US" sz="1600" b="1" kern="100" dirty="0">
              <a:latin typeface="微软雅黑" panose="020B0503020204020204" pitchFamily="34" charset="-122"/>
              <a:cs typeface="Times New Roman" panose="02020603050405020304" pitchFamily="18" charset="0"/>
            </a:endParaRPr>
          </a:p>
        </p:txBody>
      </p:sp>
      <p:sp>
        <p:nvSpPr>
          <p:cNvPr id="8" name="圆角矩形 7"/>
          <p:cNvSpPr/>
          <p:nvPr/>
        </p:nvSpPr>
        <p:spPr>
          <a:xfrm>
            <a:off x="4678045" y="2715260"/>
            <a:ext cx="3130550"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1659255" y="2913380"/>
            <a:ext cx="1726565" cy="198120"/>
          </a:xfrm>
          <a:prstGeom prst="roundRect">
            <a:avLst/>
          </a:prstGeom>
          <a:noFill/>
          <a:ln w="25400" cap="flat" cmpd="sng" algn="ctr">
            <a:solidFill>
              <a:schemeClr val="accent1"/>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5" grpId="0" bldLvl="0" animBg="1"/>
      <p:bldP spid="15" grpId="1" animBg="1"/>
      <p:bldP spid="16" grpId="0"/>
      <p:bldP spid="16" grpId="1"/>
      <p:bldP spid="17" grpId="0"/>
      <p:bldP spid="17" grpId="1"/>
      <p:bldP spid="8" grpId="0" bldLvl="0" animBg="1"/>
      <p:bldP spid="8" grpId="1" animBg="1"/>
      <p:bldP spid="9" grpId="0" bldLvl="0" animBg="1"/>
      <p:bldP spid="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2016-10-浙江卷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394970" y="835025"/>
            <a:ext cx="8420100" cy="3369945"/>
          </a:xfrm>
          <a:prstGeom prst="rect">
            <a:avLst/>
          </a:prstGeom>
          <a:ln>
            <a:solidFill>
              <a:schemeClr val="accent1"/>
            </a:solidFill>
          </a:ln>
        </p:spPr>
      </p:pic>
      <p:grpSp>
        <p:nvGrpSpPr>
          <p:cNvPr id="5" name="组合 4"/>
          <p:cNvGrpSpPr/>
          <p:nvPr/>
        </p:nvGrpSpPr>
        <p:grpSpPr>
          <a:xfrm flipH="1">
            <a:off x="1198880" y="4322445"/>
            <a:ext cx="10632440" cy="2634615"/>
            <a:chOff x="1550757" y="1580380"/>
            <a:chExt cx="3055655"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50757" y="1580380"/>
              <a:ext cx="3055655" cy="1519243"/>
            </a:xfrm>
            <a:prstGeom prst="rect">
              <a:avLst/>
            </a:prstGeom>
            <a:solidFill>
              <a:srgbClr val="92D050">
                <a:lumMod val="20000"/>
                <a:lumOff val="80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163060" y="1638684"/>
              <a:ext cx="1443333" cy="243482"/>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solidFill>
                  <a:srgbClr val="002060"/>
                </a:solidFill>
              </a:rPr>
              <a:t>56. pages    </a:t>
            </a:r>
            <a:endParaRPr lang="zh-CN" altLang="en-US">
              <a:solidFill>
                <a:srgbClr val="002060"/>
              </a:solidFill>
            </a:endParaRPr>
          </a:p>
          <a:p>
            <a:pPr fontAlgn="auto">
              <a:lnSpc>
                <a:spcPts val="2560"/>
              </a:lnSpc>
            </a:pPr>
            <a:r>
              <a:rPr lang="zh-CN" altLang="en-US">
                <a:solidFill>
                  <a:srgbClr val="002060"/>
                </a:solidFill>
              </a:rPr>
              <a:t>57. from      </a:t>
            </a:r>
            <a:endParaRPr lang="zh-CN" altLang="en-US">
              <a:solidFill>
                <a:srgbClr val="002060"/>
              </a:solidFill>
            </a:endParaRPr>
          </a:p>
          <a:p>
            <a:pPr fontAlgn="auto">
              <a:lnSpc>
                <a:spcPts val="2560"/>
              </a:lnSpc>
            </a:pPr>
            <a:r>
              <a:rPr lang="zh-CN" altLang="en-US">
                <a:solidFill>
                  <a:srgbClr val="002060"/>
                </a:solidFill>
              </a:rPr>
              <a:t>58. than       </a:t>
            </a:r>
            <a:endParaRPr lang="zh-CN" altLang="en-US">
              <a:solidFill>
                <a:srgbClr val="002060"/>
              </a:solidFill>
            </a:endParaRPr>
          </a:p>
          <a:p>
            <a:pPr fontAlgn="auto">
              <a:lnSpc>
                <a:spcPts val="2560"/>
              </a:lnSpc>
            </a:pPr>
            <a:r>
              <a:rPr lang="zh-CN" altLang="en-US">
                <a:solidFill>
                  <a:srgbClr val="002060"/>
                </a:solidFill>
              </a:rPr>
              <a:t>59. quickly    </a:t>
            </a:r>
            <a:endParaRPr lang="zh-CN" altLang="en-US">
              <a:solidFill>
                <a:srgbClr val="002060"/>
              </a:solidFill>
            </a:endParaRPr>
          </a:p>
          <a:p>
            <a:pPr fontAlgn="auto">
              <a:lnSpc>
                <a:spcPts val="2560"/>
              </a:lnSpc>
            </a:pPr>
            <a:r>
              <a:rPr lang="zh-CN" altLang="en-US">
                <a:solidFill>
                  <a:srgbClr val="002060"/>
                </a:solidFill>
              </a:rPr>
              <a:t>60. carrying  </a:t>
            </a:r>
            <a:endParaRPr lang="zh-CN" altLang="en-US">
              <a:solidFill>
                <a:srgbClr val="002060"/>
              </a:solidFill>
            </a:endParaRPr>
          </a:p>
          <a:p>
            <a:pPr fontAlgn="auto">
              <a:lnSpc>
                <a:spcPts val="2560"/>
              </a:lnSpc>
            </a:pPr>
            <a:r>
              <a:rPr lang="zh-CN" altLang="en-US">
                <a:solidFill>
                  <a:srgbClr val="002060"/>
                </a:solidFill>
              </a:rPr>
              <a:t>61. to begin  </a:t>
            </a:r>
            <a:endParaRPr lang="zh-CN" altLang="en-US">
              <a:solidFill>
                <a:srgbClr val="002060"/>
              </a:solidFill>
            </a:endParaRPr>
          </a:p>
          <a:p>
            <a:pPr fontAlgn="auto">
              <a:lnSpc>
                <a:spcPts val="2560"/>
              </a:lnSpc>
            </a:pPr>
            <a:r>
              <a:rPr lang="zh-CN" altLang="en-US">
                <a:solidFill>
                  <a:srgbClr val="002060"/>
                </a:solidFill>
              </a:rPr>
              <a:t>62. as/when   </a:t>
            </a:r>
            <a:endParaRPr lang="zh-CN" altLang="en-US">
              <a:solidFill>
                <a:srgbClr val="002060"/>
              </a:solidFill>
            </a:endParaRPr>
          </a:p>
          <a:p>
            <a:pPr fontAlgn="auto">
              <a:lnSpc>
                <a:spcPts val="2560"/>
              </a:lnSpc>
            </a:pPr>
            <a:r>
              <a:rPr lang="zh-CN" altLang="en-US">
                <a:solidFill>
                  <a:srgbClr val="002060"/>
                </a:solidFill>
              </a:rPr>
              <a:t>63. whispered  </a:t>
            </a:r>
            <a:endParaRPr lang="zh-CN" altLang="en-US">
              <a:solidFill>
                <a:srgbClr val="002060"/>
              </a:solidFill>
            </a:endParaRPr>
          </a:p>
          <a:p>
            <a:pPr fontAlgn="auto">
              <a:lnSpc>
                <a:spcPts val="2560"/>
              </a:lnSpc>
            </a:pPr>
            <a:r>
              <a:rPr lang="zh-CN" altLang="en-US">
                <a:solidFill>
                  <a:srgbClr val="002060"/>
                </a:solidFill>
              </a:rPr>
              <a:t>64. surprised  </a:t>
            </a:r>
            <a:endParaRPr lang="zh-CN" altLang="en-US">
              <a:solidFill>
                <a:srgbClr val="002060"/>
              </a:solidFill>
            </a:endParaRPr>
          </a:p>
          <a:p>
            <a:pPr fontAlgn="auto">
              <a:lnSpc>
                <a:spcPts val="2560"/>
              </a:lnSpc>
            </a:pPr>
            <a:r>
              <a:rPr lang="zh-CN" altLang="en-US">
                <a:solidFill>
                  <a:srgbClr val="002060"/>
                </a:solidFill>
              </a:rPr>
              <a:t>65. performance </a:t>
            </a:r>
            <a:endParaRPr lang="zh-CN" altLang="en-US">
              <a:solidFill>
                <a:srgbClr val="002060"/>
              </a:solidFill>
            </a:endParaRPr>
          </a:p>
        </p:txBody>
      </p:sp>
      <p:sp>
        <p:nvSpPr>
          <p:cNvPr id="29" name="平行四边形 28"/>
          <p:cNvSpPr/>
          <p:nvPr>
            <p:custDataLst>
              <p:tags r:id="rId4"/>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5">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893310"/>
            <a:ext cx="9899650"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64.建语块— </a:t>
            </a:r>
            <a:r>
              <a:rPr lang="zh-CN" altLang="en-US" sz="1600" b="1" kern="100" dirty="0">
                <a:solidFill>
                  <a:srgbClr val="002060"/>
                </a:solidFill>
                <a:latin typeface="微软雅黑" panose="020B0503020204020204" pitchFamily="34" charset="-122"/>
                <a:cs typeface="Times New Roman" panose="02020603050405020304" pitchFamily="18" charset="0"/>
              </a:rPr>
              <a:t>特殊用法:</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C00000"/>
                </a:solidFill>
                <a:latin typeface="微软雅黑" panose="020B0503020204020204" pitchFamily="34" charset="-122"/>
                <a:cs typeface="Times New Roman" panose="02020603050405020304" pitchFamily="18" charset="0"/>
              </a:rPr>
              <a:t>-ed </a:t>
            </a:r>
            <a:r>
              <a:rPr lang="zh-CN" altLang="en-US" sz="1600" b="1" kern="100" dirty="0">
                <a:solidFill>
                  <a:srgbClr val="2E2E2E"/>
                </a:solidFill>
                <a:latin typeface="微软雅黑" panose="020B0503020204020204" pitchFamily="34" charset="-122"/>
                <a:cs typeface="Times New Roman" panose="02020603050405020304" pitchFamily="18" charset="0"/>
              </a:rPr>
              <a:t>形容词通常直接用于说明人，若修饰事物，则多为 air(神态) /appearance(外貌)/ cry/ laughter/ tears/ face /smiles /expression/ voice/ mood(情绪)等显示某人的情感状况的名词。</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83748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65.明词性— </a:t>
            </a:r>
            <a:r>
              <a:rPr lang="zh-CN" altLang="en-US" sz="1600" b="1" kern="100" dirty="0">
                <a:solidFill>
                  <a:srgbClr val="002060"/>
                </a:solidFill>
                <a:latin typeface="微软雅黑" panose="020B0503020204020204" pitchFamily="34" charset="-122"/>
                <a:cs typeface="Times New Roman" panose="02020603050405020304" pitchFamily="18" charset="0"/>
              </a:rPr>
              <a:t>词形变化记忆混乱：常见</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动词变名词，加</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002060"/>
                </a:solidFill>
                <a:latin typeface="微软雅黑" panose="020B0503020204020204" pitchFamily="34" charset="-122"/>
                <a:cs typeface="Times New Roman" panose="02020603050405020304" pitchFamily="18" charset="0"/>
              </a:rPr>
              <a:t> 后缀的单词</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assist</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 attend</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（出席）; appear</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 accept</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  acquaint</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（熟人）; perform</a:t>
            </a:r>
            <a:r>
              <a:rPr lang="zh-CN" altLang="en-US" sz="1600" b="1" kern="100" dirty="0">
                <a:solidFill>
                  <a:srgbClr val="C00000"/>
                </a:solidFill>
                <a:latin typeface="微软雅黑" panose="020B0503020204020204" pitchFamily="34" charset="-122"/>
                <a:cs typeface="Times New Roman" panose="02020603050405020304" pitchFamily="18" charset="0"/>
              </a:rPr>
              <a:t>ance</a:t>
            </a:r>
            <a:r>
              <a:rPr lang="zh-CN" altLang="en-US" sz="1600" b="1" kern="100" dirty="0">
                <a:solidFill>
                  <a:srgbClr val="2E2E2E"/>
                </a:solidFill>
                <a:latin typeface="微软雅黑" panose="020B0503020204020204" pitchFamily="34" charset="-122"/>
                <a:cs typeface="Times New Roman" panose="02020603050405020304" pitchFamily="18" charset="0"/>
              </a:rPr>
              <a:t>   </a:t>
            </a:r>
            <a:endParaRPr lang="zh-CN" altLang="en-US" sz="1600" b="1"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圆角矩形 8"/>
          <p:cNvSpPr/>
          <p:nvPr/>
        </p:nvSpPr>
        <p:spPr>
          <a:xfrm>
            <a:off x="2910205" y="3967480"/>
            <a:ext cx="375983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1871345" y="3526155"/>
            <a:ext cx="3547110" cy="198120"/>
          </a:xfrm>
          <a:prstGeom prst="roundRect">
            <a:avLst/>
          </a:prstGeom>
          <a:noFill/>
          <a:ln w="25400" cap="flat" cmpd="sng" algn="ctr">
            <a:solidFill>
              <a:schemeClr val="accent1"/>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5" grpId="0" bldLvl="0" animBg="1"/>
      <p:bldP spid="15" grpId="1" animBg="1"/>
      <p:bldP spid="16" grpId="0"/>
      <p:bldP spid="16" grpId="1"/>
      <p:bldP spid="17" grpId="0"/>
      <p:bldP spid="17" grpId="1"/>
      <p:bldP spid="9" grpId="0" bldLvl="0" animBg="1"/>
      <p:bldP spid="9" grpId="1" animBg="1"/>
      <p:bldP spid="10" grpId="0" bldLvl="0" animBg="1"/>
      <p:bldP spid="10"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2017-6 –浙江卷</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322445"/>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FFFEA9"/>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56. carrots	</a:t>
            </a:r>
            <a:endParaRPr lang="zh-CN" altLang="en-US"/>
          </a:p>
          <a:p>
            <a:pPr fontAlgn="auto">
              <a:lnSpc>
                <a:spcPts val="2560"/>
              </a:lnSpc>
            </a:pPr>
            <a:r>
              <a:rPr lang="zh-CN" altLang="en-US"/>
              <a:t>57. shiny\shining	 </a:t>
            </a:r>
            <a:endParaRPr lang="zh-CN" altLang="en-US"/>
          </a:p>
          <a:p>
            <a:pPr fontAlgn="auto">
              <a:lnSpc>
                <a:spcPts val="2560"/>
              </a:lnSpc>
            </a:pPr>
            <a:r>
              <a:rPr lang="zh-CN" altLang="en-US"/>
              <a:t>58. so       </a:t>
            </a:r>
            <a:endParaRPr lang="zh-CN" altLang="en-US"/>
          </a:p>
          <a:p>
            <a:pPr fontAlgn="auto">
              <a:lnSpc>
                <a:spcPts val="2560"/>
              </a:lnSpc>
            </a:pPr>
            <a:r>
              <a:rPr lang="zh-CN" altLang="en-US"/>
              <a:t>59. myself   </a:t>
            </a:r>
            <a:endParaRPr lang="zh-CN" altLang="en-US"/>
          </a:p>
          <a:p>
            <a:pPr fontAlgn="auto">
              <a:lnSpc>
                <a:spcPts val="2560"/>
              </a:lnSpc>
            </a:pPr>
            <a:r>
              <a:rPr lang="zh-CN" altLang="en-US"/>
              <a:t>60.earlier  </a:t>
            </a:r>
            <a:endParaRPr lang="zh-CN" altLang="en-US"/>
          </a:p>
          <a:p>
            <a:pPr fontAlgn="auto">
              <a:lnSpc>
                <a:spcPts val="2560"/>
              </a:lnSpc>
            </a:pPr>
            <a:r>
              <a:rPr lang="zh-CN" altLang="en-US"/>
              <a:t>61. to cook  </a:t>
            </a:r>
            <a:endParaRPr lang="zh-CN" altLang="en-US"/>
          </a:p>
          <a:p>
            <a:pPr fontAlgn="auto">
              <a:lnSpc>
                <a:spcPts val="2560"/>
              </a:lnSpc>
            </a:pPr>
            <a:r>
              <a:rPr lang="zh-CN" altLang="en-US"/>
              <a:t>62. searched	</a:t>
            </a:r>
            <a:endParaRPr lang="zh-CN" altLang="en-US"/>
          </a:p>
          <a:p>
            <a:pPr fontAlgn="auto">
              <a:lnSpc>
                <a:spcPts val="2560"/>
              </a:lnSpc>
            </a:pPr>
            <a:r>
              <a:rPr lang="zh-CN" altLang="en-US"/>
              <a:t> 63.</a:t>
            </a:r>
            <a:r>
              <a:rPr lang="zh-CN" altLang="en-US">
                <a:solidFill>
                  <a:srgbClr val="C00000"/>
                </a:solidFill>
              </a:rPr>
              <a:t> swept</a:t>
            </a:r>
            <a:r>
              <a:rPr lang="zh-CN" altLang="en-US"/>
              <a:t>	</a:t>
            </a:r>
            <a:endParaRPr lang="zh-CN" altLang="en-US"/>
          </a:p>
          <a:p>
            <a:pPr fontAlgn="auto">
              <a:lnSpc>
                <a:spcPts val="2560"/>
              </a:lnSpc>
            </a:pPr>
            <a:r>
              <a:rPr lang="zh-CN" altLang="en-US"/>
              <a:t> 64. </a:t>
            </a:r>
            <a:r>
              <a:rPr lang="zh-CN" altLang="en-US">
                <a:solidFill>
                  <a:srgbClr val="C00000"/>
                </a:solidFill>
              </a:rPr>
              <a:t>where   </a:t>
            </a:r>
            <a:endParaRPr lang="zh-CN" altLang="en-US"/>
          </a:p>
          <a:p>
            <a:pPr fontAlgn="auto">
              <a:lnSpc>
                <a:spcPts val="2560"/>
              </a:lnSpc>
            </a:pPr>
            <a:r>
              <a:rPr lang="zh-CN" altLang="en-US"/>
              <a:t>65. </a:t>
            </a:r>
            <a:r>
              <a:rPr lang="zh-CN" altLang="en-US">
                <a:solidFill>
                  <a:srgbClr val="C00000"/>
                </a:solidFill>
              </a:rPr>
              <a:t>a</a:t>
            </a:r>
            <a:endParaRPr lang="zh-CN" altLang="en-US">
              <a:solidFill>
                <a:srgbClr val="C00000"/>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pic>
        <p:nvPicPr>
          <p:cNvPr id="8" name="图片 7"/>
          <p:cNvPicPr>
            <a:picLocks noChangeAspect="1"/>
          </p:cNvPicPr>
          <p:nvPr/>
        </p:nvPicPr>
        <p:blipFill>
          <a:blip r:embed="rId5"/>
          <a:stretch>
            <a:fillRect/>
          </a:stretch>
        </p:blipFill>
        <p:spPr>
          <a:xfrm>
            <a:off x="393700" y="835025"/>
            <a:ext cx="8420735" cy="3392170"/>
          </a:xfrm>
          <a:prstGeom prst="rect">
            <a:avLst/>
          </a:prstGeom>
          <a:ln>
            <a:solidFill>
              <a:schemeClr val="accent1"/>
            </a:solidFill>
          </a:ln>
        </p:spPr>
      </p:pic>
      <p:sp>
        <p:nvSpPr>
          <p:cNvPr id="16" name="矩形 15"/>
          <p:cNvSpPr/>
          <p:nvPr/>
        </p:nvSpPr>
        <p:spPr>
          <a:xfrm flipH="1">
            <a:off x="1757680" y="480695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63. 建语块— get做系动词</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“变得；（使）达到...状态”，后常接形容词或V-ed 构成系表结构。 </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228519"/>
            <a:ext cx="9967594"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64. 析句子— where</a:t>
            </a:r>
            <a:r>
              <a:rPr lang="zh-CN" altLang="en-US" sz="1600" b="1" kern="100" dirty="0">
                <a:solidFill>
                  <a:srgbClr val="002060"/>
                </a:solidFill>
                <a:latin typeface="微软雅黑" panose="020B0503020204020204" pitchFamily="34" charset="-122"/>
                <a:cs typeface="Times New Roman" panose="02020603050405020304" pitchFamily="18" charset="0"/>
              </a:rPr>
              <a:t>引导定从：</a:t>
            </a:r>
            <a:r>
              <a:rPr lang="en-US" altLang="zh-CN" sz="1600" b="1" kern="100" dirty="0">
                <a:solidFill>
                  <a:srgbClr val="2E2E2E"/>
                </a:solidFill>
                <a:latin typeface="微软雅黑" panose="020B0503020204020204" pitchFamily="34" charset="-122"/>
                <a:cs typeface="Times New Roman" panose="02020603050405020304" pitchFamily="18" charset="0"/>
              </a:rPr>
              <a:t>在定从中充当地点状语。 </a:t>
            </a:r>
            <a:endParaRPr lang="en-US" altLang="zh-CN" sz="1600" b="1" kern="100" dirty="0">
              <a:solidFill>
                <a:srgbClr val="2E2E2E"/>
              </a:solidFill>
              <a:latin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sp>
        <p:nvSpPr>
          <p:cNvPr id="4" name="矩形 3"/>
          <p:cNvSpPr/>
          <p:nvPr/>
        </p:nvSpPr>
        <p:spPr>
          <a:xfrm flipH="1">
            <a:off x="1757744" y="5649524"/>
            <a:ext cx="9967594"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 建语块— </a:t>
            </a:r>
            <a:r>
              <a:rPr lang="zh-CN" altLang="en-US" sz="1600" b="1" kern="100" dirty="0">
                <a:solidFill>
                  <a:srgbClr val="002060"/>
                </a:solidFill>
                <a:latin typeface="微软雅黑" panose="020B0503020204020204" pitchFamily="34" charset="-122"/>
                <a:cs typeface="Times New Roman" panose="02020603050405020304" pitchFamily="18" charset="0"/>
              </a:rPr>
              <a:t>抽象名词前加 a 可使抽象名词具体化,  表示“一场、一次、一件”。</a:t>
            </a:r>
            <a:r>
              <a:rPr lang="en-US" altLang="zh-CN" sz="1600" b="1" kern="100" dirty="0">
                <a:solidFill>
                  <a:srgbClr val="2E2E2E"/>
                </a:solidFill>
                <a:latin typeface="微软雅黑" panose="020B0503020204020204" pitchFamily="34" charset="-122"/>
                <a:cs typeface="Times New Roman" panose="02020603050405020304" pitchFamily="18" charset="0"/>
              </a:rPr>
              <a:t>如: a success一件成功的事或一个成功的人；a surprise一件令人惊讶的事；a pity一件遗憾的事；an honour 引以为荣的人/事；a comfort 令人欣慰的人/事。 </a:t>
            </a:r>
            <a:endParaRPr lang="en-US" altLang="zh-CN" sz="1600" b="1" kern="100" dirty="0">
              <a:solidFill>
                <a:srgbClr val="2E2E2E"/>
              </a:solidFill>
              <a:latin typeface="微软雅黑" panose="020B0503020204020204" pitchFamily="34" charset="-122"/>
              <a:cs typeface="Times New Roman" panose="02020603050405020304" pitchFamily="18" charset="0"/>
            </a:endParaRPr>
          </a:p>
        </p:txBody>
      </p:sp>
      <p:sp>
        <p:nvSpPr>
          <p:cNvPr id="10" name="圆角矩形 9"/>
          <p:cNvSpPr/>
          <p:nvPr/>
        </p:nvSpPr>
        <p:spPr>
          <a:xfrm>
            <a:off x="5196205" y="3466465"/>
            <a:ext cx="2501900" cy="210820"/>
          </a:xfrm>
          <a:prstGeom prst="roundRect">
            <a:avLst/>
          </a:prstGeom>
          <a:noFill/>
          <a:ln w="25400" cap="flat" cmpd="sng" algn="ctr">
            <a:solidFill>
              <a:schemeClr val="accent1"/>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3729990" y="3733800"/>
            <a:ext cx="982980" cy="22733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4972050" y="3747135"/>
            <a:ext cx="375983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393700" y="4006850"/>
            <a:ext cx="416877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7012940" y="4034790"/>
            <a:ext cx="1718945" cy="198120"/>
          </a:xfrm>
          <a:prstGeom prst="roundRect">
            <a:avLst/>
          </a:prstGeom>
          <a:noFill/>
          <a:ln w="25400" cap="flat" cmpd="sng" algn="ctr">
            <a:solidFill>
              <a:srgbClr val="00B05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3694430" y="3705860"/>
            <a:ext cx="101854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heel(1)">
                                      <p:cBhvr>
                                        <p:cTn id="41" dur="2000"/>
                                        <p:tgtEl>
                                          <p:spTgt spid="13"/>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2000"/>
                                        <p:tgtEl>
                                          <p:spTgt spid="14"/>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amond(in)">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linds(horizontal)">
                                      <p:cBhvr>
                                        <p:cTn id="52" dur="500"/>
                                        <p:tgtEl>
                                          <p:spTgt spid="4"/>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heel(1)">
                                      <p:cBhvr>
                                        <p:cTn id="5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4" grpId="0"/>
      <p:bldP spid="4" grpId="1"/>
      <p:bldP spid="10" grpId="0" bldLvl="0" animBg="1"/>
      <p:bldP spid="10" grpId="1" animBg="1"/>
      <p:bldP spid="12" grpId="0" bldLvl="0" animBg="1"/>
      <p:bldP spid="12" grpId="1" animBg="1"/>
      <p:bldP spid="13" grpId="0" bldLvl="0" animBg="1"/>
      <p:bldP spid="13" grpId="1" animBg="1"/>
      <p:bldP spid="14" grpId="0" bldLvl="0" animBg="1"/>
      <p:bldP spid="14" grpId="1" animBg="1"/>
      <p:bldP spid="18" grpId="0" bldLvl="0" animBg="1"/>
      <p:bldP spid="18" grpId="1" animBg="1"/>
      <p:bldP spid="19" grpId="0" bldLvl="0" animBg="1"/>
      <p:bldP spid="19" grpId="1" animBg="1"/>
      <p:bldP spid="15" grpId="0" bldLvl="0" animBg="1"/>
      <p:bldP spid="1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2017-</a:t>
            </a:r>
            <a:r>
              <a:rPr lang="en-US" altLang="zh-CN" sz="2400" b="1" dirty="0">
                <a:solidFill>
                  <a:srgbClr val="0F3B31"/>
                </a:solidFill>
                <a:latin typeface="微软雅黑" panose="020B0503020204020204" pitchFamily="34" charset="-122"/>
                <a:ea typeface="微软雅黑" panose="020B0503020204020204" pitchFamily="34" charset="-122"/>
              </a:rPr>
              <a:t>11</a:t>
            </a:r>
            <a:r>
              <a:rPr lang="zh-CN" altLang="en-US" sz="2400" b="1" dirty="0">
                <a:solidFill>
                  <a:srgbClr val="0F3B31"/>
                </a:solidFill>
                <a:latin typeface="微软雅黑" panose="020B0503020204020204" pitchFamily="34" charset="-122"/>
                <a:ea typeface="微软雅黑" panose="020B0503020204020204" pitchFamily="34" charset="-122"/>
              </a:rPr>
              <a:t> –浙江卷</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297680"/>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FDEEF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56. an  </a:t>
            </a:r>
            <a:endParaRPr lang="zh-CN" altLang="en-US"/>
          </a:p>
          <a:p>
            <a:pPr fontAlgn="auto">
              <a:lnSpc>
                <a:spcPts val="2560"/>
              </a:lnSpc>
            </a:pPr>
            <a:r>
              <a:rPr lang="zh-CN" altLang="en-US"/>
              <a:t>57. which   </a:t>
            </a:r>
            <a:endParaRPr lang="zh-CN" altLang="en-US"/>
          </a:p>
          <a:p>
            <a:pPr fontAlgn="auto">
              <a:lnSpc>
                <a:spcPts val="2560"/>
              </a:lnSpc>
            </a:pPr>
            <a:r>
              <a:rPr lang="zh-CN" altLang="en-US"/>
              <a:t>58. months  </a:t>
            </a:r>
            <a:endParaRPr lang="zh-CN" altLang="en-US"/>
          </a:p>
          <a:p>
            <a:pPr fontAlgn="auto">
              <a:lnSpc>
                <a:spcPts val="2560"/>
              </a:lnSpc>
            </a:pPr>
            <a:r>
              <a:rPr lang="zh-CN" altLang="en-US"/>
              <a:t>59. for    </a:t>
            </a:r>
            <a:endParaRPr lang="zh-CN" altLang="en-US"/>
          </a:p>
          <a:p>
            <a:pPr fontAlgn="auto">
              <a:lnSpc>
                <a:spcPts val="2560"/>
              </a:lnSpc>
            </a:pPr>
            <a:r>
              <a:rPr lang="zh-CN" altLang="en-US"/>
              <a:t>60. most effective( effective) </a:t>
            </a:r>
            <a:endParaRPr lang="zh-CN" altLang="en-US"/>
          </a:p>
          <a:p>
            <a:pPr fontAlgn="auto">
              <a:lnSpc>
                <a:spcPts val="2560"/>
              </a:lnSpc>
            </a:pPr>
            <a:r>
              <a:rPr lang="zh-CN" altLang="en-US"/>
              <a:t>61. really   </a:t>
            </a:r>
            <a:endParaRPr lang="zh-CN" altLang="en-US"/>
          </a:p>
          <a:p>
            <a:pPr fontAlgn="auto">
              <a:lnSpc>
                <a:spcPts val="2560"/>
              </a:lnSpc>
            </a:pPr>
            <a:r>
              <a:rPr lang="zh-CN" altLang="en-US"/>
              <a:t>62. sounds  </a:t>
            </a:r>
            <a:endParaRPr lang="zh-CN" altLang="en-US"/>
          </a:p>
          <a:p>
            <a:pPr fontAlgn="auto">
              <a:lnSpc>
                <a:spcPts val="2560"/>
              </a:lnSpc>
            </a:pPr>
            <a:r>
              <a:rPr lang="zh-CN" altLang="en-US"/>
              <a:t>63. </a:t>
            </a:r>
            <a:r>
              <a:rPr lang="zh-CN" altLang="en-US">
                <a:solidFill>
                  <a:srgbClr val="C00000"/>
                </a:solidFill>
              </a:rPr>
              <a:t>reading</a:t>
            </a:r>
            <a:r>
              <a:rPr lang="zh-CN" altLang="en-US"/>
              <a:t>   </a:t>
            </a:r>
            <a:endParaRPr lang="zh-CN" altLang="en-US"/>
          </a:p>
          <a:p>
            <a:pPr fontAlgn="auto">
              <a:lnSpc>
                <a:spcPts val="2560"/>
              </a:lnSpc>
            </a:pPr>
            <a:r>
              <a:rPr lang="zh-CN" altLang="en-US"/>
              <a:t>64. their  </a:t>
            </a:r>
            <a:endParaRPr lang="zh-CN" altLang="en-US"/>
          </a:p>
          <a:p>
            <a:pPr fontAlgn="auto">
              <a:lnSpc>
                <a:spcPts val="2560"/>
              </a:lnSpc>
            </a:pPr>
            <a:r>
              <a:rPr lang="zh-CN" altLang="en-US"/>
              <a:t>65. </a:t>
            </a:r>
            <a:r>
              <a:rPr lang="zh-CN" altLang="en-US">
                <a:solidFill>
                  <a:srgbClr val="C00000"/>
                </a:solidFill>
              </a:rPr>
              <a:t>learned/learnt </a:t>
            </a:r>
            <a:endParaRPr lang="zh-CN" altLang="en-US">
              <a:solidFill>
                <a:srgbClr val="C00000"/>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5537200"/>
            <a:ext cx="9899650"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a:t>
            </a:r>
            <a:r>
              <a:rPr lang="zh-CN" altLang="en-US" sz="1600" b="1" kern="100" dirty="0">
                <a:solidFill>
                  <a:srgbClr val="002060"/>
                </a:solidFill>
                <a:latin typeface="微软雅黑" panose="020B0503020204020204" pitchFamily="34" charset="-122"/>
                <a:cs typeface="Times New Roman" panose="02020603050405020304" pitchFamily="18" charset="0"/>
              </a:rPr>
              <a:t>语义对应:</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通过上下文语境和meaning that</a:t>
            </a:r>
            <a:r>
              <a:rPr lang="en-US" altLang="zh-CN" sz="1600" b="1" kern="100" dirty="0">
                <a:solidFill>
                  <a:srgbClr val="2E2E2E"/>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的</a:t>
            </a:r>
            <a:r>
              <a:rPr lang="en-US" altLang="zh-CN" sz="1600" b="1" kern="100" dirty="0">
                <a:solidFill>
                  <a:srgbClr val="2E2E2E"/>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同义</a:t>
            </a:r>
            <a:r>
              <a:rPr lang="en-US" altLang="zh-CN" sz="1600" b="1" kern="100" dirty="0">
                <a:solidFill>
                  <a:srgbClr val="2E2E2E"/>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衔接，对应</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learn both new words unconsciously</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与</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use the words (learn</a:t>
            </a:r>
            <a:r>
              <a:rPr lang="en-US" altLang="zh-CN" sz="1600" b="1" kern="100" dirty="0">
                <a:latin typeface="微软雅黑" panose="020B0503020204020204" pitchFamily="34" charset="-122"/>
                <a:cs typeface="Times New Roman" panose="02020603050405020304" pitchFamily="18" charset="0"/>
              </a:rPr>
              <a:t>ed</a:t>
            </a:r>
            <a:r>
              <a:rPr lang="zh-CN" altLang="en-US" sz="1600" b="1" kern="100" dirty="0">
                <a:latin typeface="微软雅黑" panose="020B0503020204020204" pitchFamily="34" charset="-122"/>
                <a:cs typeface="Times New Roman" panose="02020603050405020304" pitchFamily="18" charset="0"/>
              </a:rPr>
              <a:t>) this way automatically语义一致，可以分析</a:t>
            </a:r>
            <a:r>
              <a:rPr lang="en-US" altLang="zh-CN" sz="1600" b="1" kern="100" dirty="0">
                <a:latin typeface="微软雅黑" panose="020B0503020204020204" pitchFamily="34" charset="-122"/>
                <a:cs typeface="Times New Roman" panose="02020603050405020304" pitchFamily="18" charset="0"/>
              </a:rPr>
              <a:t>learned this way</a:t>
            </a:r>
            <a:r>
              <a:rPr lang="zh-CN" altLang="en-US" sz="1600" b="1" kern="100" dirty="0">
                <a:latin typeface="微软雅黑" panose="020B0503020204020204" pitchFamily="34" charset="-122"/>
                <a:cs typeface="Times New Roman" panose="02020603050405020304" pitchFamily="18" charset="0"/>
              </a:rPr>
              <a:t>做后置定语，</a:t>
            </a:r>
            <a:endParaRPr lang="zh-CN" altLang="en-US" sz="1600" b="1" kern="100" dirty="0">
              <a:latin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284480" y="830580"/>
            <a:ext cx="8622030" cy="3376930"/>
          </a:xfrm>
          <a:prstGeom prst="rect">
            <a:avLst/>
          </a:prstGeom>
          <a:ln>
            <a:solidFill>
              <a:srgbClr val="00B0F0"/>
            </a:solidFill>
          </a:ln>
        </p:spPr>
      </p:pic>
      <p:sp>
        <p:nvSpPr>
          <p:cNvPr id="19" name="圆角矩形 18"/>
          <p:cNvSpPr/>
          <p:nvPr/>
        </p:nvSpPr>
        <p:spPr>
          <a:xfrm>
            <a:off x="622300" y="3675380"/>
            <a:ext cx="202565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0" name="圆角矩形 9"/>
          <p:cNvSpPr/>
          <p:nvPr/>
        </p:nvSpPr>
        <p:spPr>
          <a:xfrm>
            <a:off x="1128395" y="3986530"/>
            <a:ext cx="3115945"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2" name="圆角矩形 11"/>
          <p:cNvSpPr/>
          <p:nvPr/>
        </p:nvSpPr>
        <p:spPr>
          <a:xfrm>
            <a:off x="5202555" y="3657600"/>
            <a:ext cx="1249680" cy="255270"/>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3" name="圆角矩形 12"/>
          <p:cNvSpPr/>
          <p:nvPr/>
        </p:nvSpPr>
        <p:spPr>
          <a:xfrm>
            <a:off x="6344285" y="3977640"/>
            <a:ext cx="1295400" cy="255270"/>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4" name="矩形 13"/>
          <p:cNvSpPr/>
          <p:nvPr/>
        </p:nvSpPr>
        <p:spPr>
          <a:xfrm flipH="1">
            <a:off x="1757680" y="4866005"/>
            <a:ext cx="9899650"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63.</a:t>
            </a:r>
            <a:r>
              <a:rPr sz="1600" b="1" kern="100" dirty="0">
                <a:solidFill>
                  <a:srgbClr val="002060"/>
                </a:solidFill>
                <a:latin typeface="微软雅黑" panose="020B0503020204020204" pitchFamily="34" charset="-122"/>
                <a:cs typeface="Times New Roman" panose="02020603050405020304" pitchFamily="18" charset="0"/>
              </a:rPr>
              <a:t>状从的”连词+ doing/done”省略现象:</a:t>
            </a:r>
            <a:r>
              <a:rPr sz="1600" b="1" kern="100" dirty="0">
                <a:latin typeface="微软雅黑" panose="020B0503020204020204" pitchFamily="34" charset="-122"/>
                <a:cs typeface="Times New Roman" panose="02020603050405020304" pitchFamily="18" charset="0"/>
              </a:rPr>
              <a:t> 当状语从句的主语与主句的主语一致时，可以省略状语从句中的主语和be动词, 连词+ doing</a:t>
            </a:r>
            <a:r>
              <a:rPr sz="1600" b="1" kern="100" dirty="0">
                <a:solidFill>
                  <a:srgbClr val="C00000"/>
                </a:solidFill>
                <a:latin typeface="微软雅黑" panose="020B0503020204020204" pitchFamily="34" charset="-122"/>
                <a:cs typeface="Times New Roman" panose="02020603050405020304" pitchFamily="18" charset="0"/>
              </a:rPr>
              <a:t>表主动</a:t>
            </a:r>
            <a:r>
              <a:rPr sz="1600" b="1" kern="100" dirty="0">
                <a:latin typeface="微软雅黑" panose="020B0503020204020204" pitchFamily="34" charset="-122"/>
                <a:cs typeface="Times New Roman" panose="02020603050405020304" pitchFamily="18" charset="0"/>
              </a:rPr>
              <a:t>/连词+done</a:t>
            </a:r>
            <a:r>
              <a:rPr sz="1600" b="1" kern="100" dirty="0">
                <a:solidFill>
                  <a:srgbClr val="C00000"/>
                </a:solidFill>
                <a:latin typeface="微软雅黑" panose="020B0503020204020204" pitchFamily="34" charset="-122"/>
                <a:cs typeface="Times New Roman" panose="02020603050405020304" pitchFamily="18" charset="0"/>
              </a:rPr>
              <a:t>表被动</a:t>
            </a:r>
            <a:r>
              <a:rPr sz="1600" b="1" kern="100" dirty="0">
                <a:latin typeface="微软雅黑" panose="020B0503020204020204" pitchFamily="34" charset="-122"/>
                <a:cs typeface="Times New Roman" panose="02020603050405020304" pitchFamily="18" charset="0"/>
              </a:rPr>
              <a:t>。</a:t>
            </a:r>
            <a:r>
              <a:rPr lang="zh-CN" sz="1600" b="1" kern="100" dirty="0">
                <a:latin typeface="微软雅黑" panose="020B0503020204020204" pitchFamily="34" charset="-122"/>
                <a:cs typeface="Times New Roman" panose="02020603050405020304" pitchFamily="18" charset="0"/>
              </a:rPr>
              <a:t>本句的</a:t>
            </a:r>
            <a:r>
              <a:rPr lang="en-US" altLang="zh-CN" sz="1600" b="1" kern="100" dirty="0">
                <a:latin typeface="微软雅黑" panose="020B0503020204020204" pitchFamily="34" charset="-122"/>
                <a:cs typeface="Times New Roman" panose="02020603050405020304" pitchFamily="18" charset="0"/>
              </a:rPr>
              <a:t>read</a:t>
            </a:r>
            <a:r>
              <a:rPr lang="zh-CN" altLang="en-US" sz="1600" b="1" kern="100" dirty="0">
                <a:latin typeface="微软雅黑" panose="020B0503020204020204" pitchFamily="34" charset="-122"/>
                <a:cs typeface="Times New Roman" panose="02020603050405020304" pitchFamily="18" charset="0"/>
              </a:rPr>
              <a:t>与逻辑主语</a:t>
            </a:r>
            <a:r>
              <a:rPr lang="en-US" altLang="zh-CN" sz="1600" b="1" kern="100" dirty="0">
                <a:latin typeface="微软雅黑" panose="020B0503020204020204" pitchFamily="34" charset="-122"/>
                <a:cs typeface="Times New Roman" panose="02020603050405020304" pitchFamily="18" charset="0"/>
              </a:rPr>
              <a:t>you</a:t>
            </a:r>
            <a:r>
              <a:rPr lang="zh-CN" altLang="en-US" sz="1600" b="1" kern="100" dirty="0">
                <a:latin typeface="微软雅黑" panose="020B0503020204020204" pitchFamily="34" charset="-122"/>
                <a:cs typeface="Times New Roman" panose="02020603050405020304" pitchFamily="18" charset="0"/>
              </a:rPr>
              <a:t>是主动关系。</a:t>
            </a:r>
            <a:endParaRPr lang="zh-CN" altLang="en-US" sz="1600" b="1" kern="100" dirty="0">
              <a:latin typeface="微软雅黑" panose="020B0503020204020204" pitchFamily="34" charset="-122"/>
              <a:cs typeface="Times New Roman" panose="02020603050405020304" pitchFamily="18" charset="0"/>
            </a:endParaRPr>
          </a:p>
        </p:txBody>
      </p:sp>
      <p:sp>
        <p:nvSpPr>
          <p:cNvPr id="8" name="圆角矩形 7"/>
          <p:cNvSpPr/>
          <p:nvPr/>
        </p:nvSpPr>
        <p:spPr>
          <a:xfrm>
            <a:off x="7174865" y="3178810"/>
            <a:ext cx="515620" cy="210820"/>
          </a:xfrm>
          <a:prstGeom prst="roundRect">
            <a:avLst/>
          </a:prstGeom>
          <a:noFill/>
          <a:ln w="25400" cap="flat" cmpd="sng" algn="ctr">
            <a:solidFill>
              <a:srgbClr val="2A8FBD"/>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a:off x="1948815" y="3441700"/>
            <a:ext cx="1652905" cy="210820"/>
          </a:xfrm>
          <a:prstGeom prst="roundRect">
            <a:avLst/>
          </a:prstGeom>
          <a:noFill/>
          <a:ln w="25400" cap="flat" cmpd="sng" algn="ctr">
            <a:solidFill>
              <a:srgbClr val="2A8FBD"/>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622300" y="3709670"/>
            <a:ext cx="194754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1128395" y="3997960"/>
            <a:ext cx="227393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49"/>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amond(in)">
                                      <p:cBhvr>
                                        <p:cTn id="30" dur="2000"/>
                                        <p:tgtEl>
                                          <p:spTgt spid="19"/>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amond(in)">
                                      <p:cBhvr>
                                        <p:cTn id="33" dur="2000"/>
                                        <p:tgtEl>
                                          <p:spTgt spid="10"/>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amond(in)">
                                      <p:cBhvr>
                                        <p:cTn id="36" dur="2000"/>
                                        <p:tgtEl>
                                          <p:spTgt spid="12"/>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amond(in)">
                                      <p:cBhvr>
                                        <p:cTn id="39" dur="2000"/>
                                        <p:tgtEl>
                                          <p:spTgt spid="13"/>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heel(1)">
                                      <p:cBhvr>
                                        <p:cTn id="53" dur="2000"/>
                                        <p:tgtEl>
                                          <p:spTgt spid="8"/>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heel(1)">
                                      <p:cBhvr>
                                        <p:cTn id="5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5" grpId="0" bldLvl="0" animBg="1"/>
      <p:bldP spid="15" grpId="1" animBg="1"/>
      <p:bldP spid="19" grpId="0" bldLvl="0" animBg="1"/>
      <p:bldP spid="19" grpId="1" animBg="1"/>
      <p:bldP spid="10" grpId="0" bldLvl="0" animBg="1"/>
      <p:bldP spid="10" grpId="1" animBg="1"/>
      <p:bldP spid="12" grpId="0" bldLvl="0" animBg="1"/>
      <p:bldP spid="12" grpId="1" animBg="1"/>
      <p:bldP spid="13" grpId="0" bldLvl="0" animBg="1"/>
      <p:bldP spid="13" grpId="1" animBg="1"/>
      <p:bldP spid="14" grpId="0"/>
      <p:bldP spid="14" grpId="1"/>
      <p:bldP spid="8" grpId="0" bldLvl="0" animBg="1"/>
      <p:bldP spid="8" grpId="1" animBg="1"/>
      <p:bldP spid="17" grpId="0" bldLvl="0" animBg="1"/>
      <p:bldP spid="17" grpId="1" animBg="1"/>
      <p:bldP spid="18" grpId="0" bldLvl="0" animBg="1"/>
      <p:bldP spid="18" grpId="1" animBg="1"/>
      <p:bldP spid="20" grpId="0" bldLvl="0" animBg="1"/>
      <p:bldP spid="20"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201</a:t>
            </a:r>
            <a:r>
              <a:rPr lang="en-US" altLang="zh-CN" sz="2400" b="1" dirty="0">
                <a:solidFill>
                  <a:srgbClr val="0F3B31"/>
                </a:solidFill>
                <a:latin typeface="微软雅黑" panose="020B0503020204020204" pitchFamily="34" charset="-122"/>
                <a:ea typeface="微软雅黑" panose="020B0503020204020204" pitchFamily="34" charset="-122"/>
              </a:rPr>
              <a:t>8</a:t>
            </a:r>
            <a:r>
              <a:rPr lang="zh-CN" altLang="en-US" sz="2400" b="1" dirty="0">
                <a:solidFill>
                  <a:srgbClr val="0F3B31"/>
                </a:solidFill>
                <a:latin typeface="微软雅黑" panose="020B0503020204020204" pitchFamily="34" charset="-122"/>
                <a:ea typeface="微软雅黑" panose="020B0503020204020204" pitchFamily="34" charset="-122"/>
              </a:rPr>
              <a:t>-6 –浙江卷</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297680"/>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D5ECF6"/>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56.dishes        </a:t>
            </a:r>
            <a:endParaRPr lang="zh-CN" altLang="en-US"/>
          </a:p>
          <a:p>
            <a:pPr fontAlgn="auto">
              <a:lnSpc>
                <a:spcPts val="2560"/>
              </a:lnSpc>
            </a:pPr>
            <a:r>
              <a:rPr lang="zh-CN" altLang="en-US"/>
              <a:t>57.who/that  </a:t>
            </a:r>
            <a:endParaRPr lang="zh-CN" altLang="en-US"/>
          </a:p>
          <a:p>
            <a:pPr fontAlgn="auto">
              <a:lnSpc>
                <a:spcPts val="2560"/>
              </a:lnSpc>
            </a:pPr>
            <a:r>
              <a:rPr lang="zh-CN" altLang="en-US"/>
              <a:t>58.</a:t>
            </a:r>
            <a:r>
              <a:rPr lang="zh-CN" altLang="en-US">
                <a:solidFill>
                  <a:srgbClr val="C00000"/>
                </a:solidFill>
              </a:rPr>
              <a:t>it</a:t>
            </a:r>
            <a:r>
              <a:rPr lang="zh-CN" altLang="en-US"/>
              <a:t>         </a:t>
            </a:r>
            <a:endParaRPr lang="zh-CN" altLang="en-US"/>
          </a:p>
          <a:p>
            <a:pPr fontAlgn="auto">
              <a:lnSpc>
                <a:spcPts val="2560"/>
              </a:lnSpc>
            </a:pPr>
            <a:r>
              <a:rPr lang="zh-CN" altLang="en-US"/>
              <a:t>59.visiting   </a:t>
            </a:r>
            <a:endParaRPr lang="zh-CN" altLang="en-US"/>
          </a:p>
          <a:p>
            <a:pPr fontAlgn="auto">
              <a:lnSpc>
                <a:spcPts val="2560"/>
              </a:lnSpc>
            </a:pPr>
            <a:r>
              <a:rPr lang="zh-CN" altLang="en-US"/>
              <a:t>60.</a:t>
            </a:r>
            <a:r>
              <a:rPr lang="zh-CN" altLang="en-US">
                <a:solidFill>
                  <a:srgbClr val="C00000"/>
                </a:solidFill>
              </a:rPr>
              <a:t>was shocked</a:t>
            </a:r>
            <a:r>
              <a:rPr lang="zh-CN" altLang="en-US"/>
              <a:t>  </a:t>
            </a:r>
            <a:endParaRPr lang="zh-CN" altLang="en-US"/>
          </a:p>
          <a:p>
            <a:pPr fontAlgn="auto">
              <a:lnSpc>
                <a:spcPts val="2560"/>
              </a:lnSpc>
            </a:pPr>
            <a:r>
              <a:rPr lang="zh-CN" altLang="en-US"/>
              <a:t>61.</a:t>
            </a:r>
            <a:r>
              <a:rPr lang="zh-CN" altLang="en-US">
                <a:solidFill>
                  <a:srgbClr val="C00000"/>
                </a:solidFill>
              </a:rPr>
              <a:t>have become</a:t>
            </a:r>
            <a:r>
              <a:rPr lang="zh-CN" altLang="en-US"/>
              <a:t>  62.affordable  </a:t>
            </a:r>
            <a:endParaRPr lang="zh-CN" altLang="en-US"/>
          </a:p>
          <a:p>
            <a:pPr fontAlgn="auto">
              <a:lnSpc>
                <a:spcPts val="2560"/>
              </a:lnSpc>
            </a:pPr>
            <a:r>
              <a:rPr lang="zh-CN" altLang="en-US"/>
              <a:t>63.higher	 </a:t>
            </a:r>
            <a:endParaRPr lang="zh-CN" altLang="en-US"/>
          </a:p>
          <a:p>
            <a:pPr fontAlgn="auto">
              <a:lnSpc>
                <a:spcPts val="2560"/>
              </a:lnSpc>
            </a:pPr>
            <a:r>
              <a:rPr lang="zh-CN" altLang="en-US"/>
              <a:t>64.weight   </a:t>
            </a:r>
            <a:endParaRPr lang="zh-CN" altLang="en-US"/>
          </a:p>
          <a:p>
            <a:pPr fontAlgn="auto">
              <a:lnSpc>
                <a:spcPts val="2560"/>
              </a:lnSpc>
            </a:pPr>
            <a:r>
              <a:rPr lang="zh-CN" altLang="en-US"/>
              <a:t>65.for </a:t>
            </a:r>
            <a:endParaRPr lang="zh-CN" altLang="en-US"/>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792980"/>
            <a:ext cx="9899650"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58. it</a:t>
            </a:r>
            <a:r>
              <a:rPr lang="zh-CN" altLang="en-US" sz="1600" b="1" kern="100" dirty="0">
                <a:solidFill>
                  <a:srgbClr val="002060"/>
                </a:solidFill>
                <a:latin typeface="微软雅黑" panose="020B0503020204020204" pitchFamily="34" charset="-122"/>
                <a:cs typeface="Times New Roman" panose="02020603050405020304" pitchFamily="18" charset="0"/>
              </a:rPr>
              <a:t>做形式主语:</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how cheap it  can be to eat out</a:t>
            </a:r>
            <a:r>
              <a:rPr lang="zh-CN" altLang="en-US" sz="1600" b="1" kern="100" dirty="0">
                <a:solidFill>
                  <a:srgbClr val="2E2E2E"/>
                </a:solidFill>
                <a:latin typeface="微软雅黑" panose="020B0503020204020204" pitchFamily="34" charset="-122"/>
                <a:cs typeface="Times New Roman" panose="02020603050405020304" pitchFamily="18" charset="0"/>
              </a:rPr>
              <a:t>感叹句做宾语从句，句中it做形式主语，真正的主语是动词不定式短语to eat out。在英语中，</a:t>
            </a:r>
            <a:r>
              <a:rPr lang="en-US" altLang="zh-CN" sz="1600" b="1" kern="100" dirty="0">
                <a:solidFill>
                  <a:srgbClr val="2E2E2E"/>
                </a:solidFill>
                <a:latin typeface="微软雅黑" panose="020B0503020204020204" pitchFamily="34" charset="-122"/>
                <a:cs typeface="Times New Roman" panose="02020603050405020304" pitchFamily="18" charset="0"/>
              </a:rPr>
              <a:t>作形式主语、形式宾语要用it</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37774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60. be+</a:t>
            </a:r>
            <a:r>
              <a:rPr lang="zh-CN" altLang="en-US" sz="1600" b="1" kern="100" dirty="0">
                <a:solidFill>
                  <a:srgbClr val="002060"/>
                </a:solidFill>
                <a:latin typeface="微软雅黑" panose="020B0503020204020204" pitchFamily="34" charset="-122"/>
                <a:cs typeface="Times New Roman" panose="02020603050405020304" pitchFamily="18" charset="0"/>
              </a:rPr>
              <a:t>情绪类动词的</a:t>
            </a:r>
            <a:r>
              <a:rPr lang="en-US" altLang="zh-CN" sz="1600" b="1" kern="100" dirty="0">
                <a:solidFill>
                  <a:srgbClr val="002060"/>
                </a:solidFill>
                <a:latin typeface="微软雅黑" panose="020B0503020204020204" pitchFamily="34" charset="-122"/>
                <a:cs typeface="Times New Roman" panose="02020603050405020304" pitchFamily="18" charset="0"/>
              </a:rPr>
              <a:t>-ed</a:t>
            </a:r>
            <a:r>
              <a:rPr lang="zh-CN" altLang="en-US" sz="1600" b="1" kern="100" dirty="0">
                <a:solidFill>
                  <a:srgbClr val="002060"/>
                </a:solidFill>
                <a:latin typeface="微软雅黑" panose="020B0503020204020204" pitchFamily="34" charset="-122"/>
                <a:cs typeface="Times New Roman" panose="02020603050405020304" pitchFamily="18" charset="0"/>
              </a:rPr>
              <a:t>形式：</a:t>
            </a:r>
            <a:r>
              <a:rPr lang="zh-CN" altLang="en-US" sz="1600" b="1" kern="100" dirty="0">
                <a:solidFill>
                  <a:srgbClr val="2E2E2E"/>
                </a:solidFill>
                <a:latin typeface="微软雅黑" panose="020B0503020204020204" pitchFamily="34" charset="-122"/>
                <a:cs typeface="Times New Roman" panose="02020603050405020304" pitchFamily="18" charset="0"/>
              </a:rPr>
              <a:t>不表示被动，而是系表结构，表示一种情绪状态，此时过去分词 已经形容词化。此题典型错例：shocked  </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454025" y="834390"/>
            <a:ext cx="8415020" cy="3395345"/>
          </a:xfrm>
          <a:prstGeom prst="rect">
            <a:avLst/>
          </a:prstGeom>
          <a:ln>
            <a:solidFill>
              <a:schemeClr val="accent1"/>
            </a:solidFill>
          </a:ln>
        </p:spPr>
      </p:pic>
      <p:sp>
        <p:nvSpPr>
          <p:cNvPr id="10" name="矩形 9"/>
          <p:cNvSpPr/>
          <p:nvPr/>
        </p:nvSpPr>
        <p:spPr>
          <a:xfrm flipH="1">
            <a:off x="1864424" y="5939719"/>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61. </a:t>
            </a:r>
            <a:r>
              <a:rPr lang="zh-CN" altLang="en-US" sz="1600" b="1" kern="100" dirty="0">
                <a:solidFill>
                  <a:srgbClr val="002060"/>
                </a:solidFill>
                <a:latin typeface="微软雅黑" panose="020B0503020204020204" pitchFamily="34" charset="-122"/>
                <a:cs typeface="Times New Roman" panose="02020603050405020304" pitchFamily="18" charset="0"/>
              </a:rPr>
              <a:t>动词不定式的完成式</a:t>
            </a:r>
            <a:r>
              <a:rPr lang="en-US" altLang="zh-CN" sz="1600" b="1" kern="100" dirty="0">
                <a:solidFill>
                  <a:srgbClr val="002060"/>
                </a:solidFill>
                <a:latin typeface="微软雅黑" panose="020B0503020204020204" pitchFamily="34" charset="-122"/>
                <a:cs typeface="Times New Roman" panose="02020603050405020304" pitchFamily="18" charset="0"/>
              </a:rPr>
              <a:t> to have done</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不表示被动，而是系表结构，表示一种情绪状态，此时过去分词 已经形容词化。此题典型错例：shocked  </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10" grpId="0"/>
      <p:bldP spid="10"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2020-全国II</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（春节习俗）</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297680"/>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F9EAFF"/>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61. celebration  </a:t>
            </a:r>
            <a:endParaRPr lang="zh-CN" altLang="en-US"/>
          </a:p>
          <a:p>
            <a:pPr fontAlgn="auto">
              <a:lnSpc>
                <a:spcPts val="2560"/>
              </a:lnSpc>
            </a:pPr>
            <a:r>
              <a:rPr lang="zh-CN" altLang="en-US"/>
              <a:t>62. </a:t>
            </a:r>
            <a:r>
              <a:rPr lang="zh-CN" altLang="en-US">
                <a:solidFill>
                  <a:srgbClr val="C00000"/>
                </a:solidFill>
              </a:rPr>
              <a:t>carries</a:t>
            </a:r>
            <a:r>
              <a:rPr lang="zh-CN" altLang="en-US"/>
              <a:t>    </a:t>
            </a:r>
            <a:endParaRPr lang="zh-CN" altLang="en-US"/>
          </a:p>
          <a:p>
            <a:pPr fontAlgn="auto">
              <a:lnSpc>
                <a:spcPts val="2560"/>
              </a:lnSpc>
            </a:pPr>
            <a:r>
              <a:rPr lang="zh-CN" altLang="en-US"/>
              <a:t>63. </a:t>
            </a:r>
            <a:r>
              <a:rPr lang="zh-CN" altLang="en-US">
                <a:solidFill>
                  <a:srgbClr val="C00000"/>
                </a:solidFill>
              </a:rPr>
              <a:t>coming </a:t>
            </a:r>
            <a:r>
              <a:rPr lang="zh-CN" altLang="en-US"/>
              <a:t> 	</a:t>
            </a:r>
            <a:endParaRPr lang="zh-CN" altLang="en-US"/>
          </a:p>
          <a:p>
            <a:pPr fontAlgn="auto">
              <a:lnSpc>
                <a:spcPts val="2560"/>
              </a:lnSpc>
            </a:pPr>
            <a:r>
              <a:rPr lang="zh-CN" altLang="en-US"/>
              <a:t>64. than    </a:t>
            </a:r>
            <a:endParaRPr lang="zh-CN" altLang="en-US"/>
          </a:p>
          <a:p>
            <a:pPr fontAlgn="auto">
              <a:lnSpc>
                <a:spcPts val="2560"/>
              </a:lnSpc>
            </a:pPr>
            <a:r>
              <a:rPr lang="zh-CN" altLang="en-US"/>
              <a:t>65. </a:t>
            </a:r>
            <a:r>
              <a:rPr lang="zh-CN" altLang="en-US">
                <a:solidFill>
                  <a:srgbClr val="C00000"/>
                </a:solidFill>
              </a:rPr>
              <a:t>decorated</a:t>
            </a:r>
            <a:r>
              <a:rPr lang="zh-CN" altLang="en-US"/>
              <a:t> </a:t>
            </a:r>
            <a:endParaRPr lang="zh-CN" altLang="en-US"/>
          </a:p>
          <a:p>
            <a:pPr fontAlgn="auto">
              <a:lnSpc>
                <a:spcPts val="2560"/>
              </a:lnSpc>
            </a:pPr>
            <a:r>
              <a:rPr lang="zh-CN" altLang="en-US"/>
              <a:t>66. certainly    </a:t>
            </a:r>
            <a:endParaRPr lang="zh-CN" altLang="en-US"/>
          </a:p>
          <a:p>
            <a:pPr fontAlgn="auto">
              <a:lnSpc>
                <a:spcPts val="2560"/>
              </a:lnSpc>
            </a:pPr>
            <a:r>
              <a:rPr lang="zh-CN" altLang="en-US"/>
              <a:t>67. with      </a:t>
            </a:r>
            <a:endParaRPr lang="zh-CN" altLang="en-US"/>
          </a:p>
          <a:p>
            <a:pPr fontAlgn="auto">
              <a:lnSpc>
                <a:spcPts val="2560"/>
              </a:lnSpc>
            </a:pPr>
            <a:r>
              <a:rPr lang="zh-CN" altLang="en-US"/>
              <a:t>68. to care    </a:t>
            </a:r>
            <a:endParaRPr lang="zh-CN" altLang="en-US"/>
          </a:p>
          <a:p>
            <a:pPr fontAlgn="auto">
              <a:lnSpc>
                <a:spcPts val="2560"/>
              </a:lnSpc>
            </a:pPr>
            <a:r>
              <a:rPr lang="zh-CN" altLang="en-US"/>
              <a:t>69. beautiful   </a:t>
            </a:r>
            <a:endParaRPr lang="zh-CN" altLang="en-US"/>
          </a:p>
          <a:p>
            <a:pPr fontAlgn="auto">
              <a:lnSpc>
                <a:spcPts val="2560"/>
              </a:lnSpc>
            </a:pPr>
            <a:r>
              <a:rPr lang="zh-CN" altLang="en-US"/>
              <a:t>70. the  </a:t>
            </a:r>
            <a:endParaRPr lang="zh-CN" altLang="en-US"/>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78663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62.动名词短语做主语的判断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动名词常常被看作是不可数名词，作主语时，谓语用第三人称单数形式。</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6474" y="589336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65.be </a:t>
            </a:r>
            <a:r>
              <a:rPr lang="zh-CN" altLang="en-US" sz="1600" b="1" kern="100" dirty="0">
                <a:solidFill>
                  <a:srgbClr val="002060"/>
                </a:solidFill>
                <a:latin typeface="微软雅黑" panose="020B0503020204020204" pitchFamily="34" charset="-122"/>
                <a:cs typeface="Times New Roman" panose="02020603050405020304" pitchFamily="18" charset="0"/>
              </a:rPr>
              <a:t>decorat</a:t>
            </a:r>
            <a:r>
              <a:rPr lang="en-US" altLang="zh-CN" sz="1600" b="1" kern="100" dirty="0">
                <a:solidFill>
                  <a:srgbClr val="002060"/>
                </a:solidFill>
                <a:latin typeface="微软雅黑" panose="020B0503020204020204" pitchFamily="34" charset="-122"/>
                <a:cs typeface="Times New Roman" panose="02020603050405020304" pitchFamily="18" charset="0"/>
              </a:rPr>
              <a:t>ed</a:t>
            </a:r>
            <a:r>
              <a:rPr lang="zh-CN" altLang="en-US" sz="1600" b="1" kern="100" dirty="0">
                <a:solidFill>
                  <a:srgbClr val="002060"/>
                </a:solidFill>
                <a:latin typeface="微软雅黑" panose="020B0503020204020204" pitchFamily="34" charset="-122"/>
                <a:cs typeface="Times New Roman" panose="02020603050405020304" pitchFamily="18" charset="0"/>
              </a:rPr>
              <a:t> with做宾补的判断：</a:t>
            </a:r>
            <a:r>
              <a:rPr lang="zh-CN" altLang="en-US" sz="1600" b="1" kern="100" dirty="0">
                <a:solidFill>
                  <a:srgbClr val="2E2E2E"/>
                </a:solidFill>
                <a:latin typeface="微软雅黑" panose="020B0503020204020204" pitchFamily="34" charset="-122"/>
                <a:cs typeface="Times New Roman" panose="02020603050405020304" pitchFamily="18" charset="0"/>
              </a:rPr>
              <a:t>be decorated with...“装饰着...” ，表状态，做定状补时，去be  </a:t>
            </a:r>
            <a:endParaRPr lang="zh-CN" altLang="en-US" sz="1600" b="1"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sp>
        <p:nvSpPr>
          <p:cNvPr id="12" name="矩形 11"/>
          <p:cNvSpPr/>
          <p:nvPr/>
        </p:nvSpPr>
        <p:spPr>
          <a:xfrm flipH="1">
            <a:off x="1757680" y="5063490"/>
            <a:ext cx="9899650"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63.动名词复合结构的判断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“动名词的复合结构”一般用在动名词的逻辑主语和句子的主语不一致的情况下，动名词的逻辑主语如果是：①有生命的名词，用名词或代词的所有格(若作宾语逻辑主语也可以用通格)。</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②</a:t>
            </a:r>
            <a:r>
              <a:rPr lang="zh-CN" altLang="en-US" sz="1600" b="1" kern="100" dirty="0">
                <a:solidFill>
                  <a:srgbClr val="2E2E2E"/>
                </a:solidFill>
                <a:latin typeface="微软雅黑" panose="020B0503020204020204" pitchFamily="34" charset="-122"/>
                <a:cs typeface="Times New Roman" panose="02020603050405020304" pitchFamily="18" charset="0"/>
              </a:rPr>
              <a:t>无生命或抽象概念名词，只用</a:t>
            </a:r>
            <a:r>
              <a:rPr lang="zh-CN" altLang="en-US" sz="1600" b="1" kern="100" dirty="0">
                <a:solidFill>
                  <a:srgbClr val="C00000"/>
                </a:solidFill>
                <a:latin typeface="微软雅黑" panose="020B0503020204020204" pitchFamily="34" charset="-122"/>
                <a:cs typeface="Times New Roman" panose="02020603050405020304" pitchFamily="18" charset="0"/>
              </a:rPr>
              <a:t>通格</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466090" y="840740"/>
            <a:ext cx="8477250" cy="3363595"/>
          </a:xfrm>
          <a:prstGeom prst="rect">
            <a:avLst/>
          </a:prstGeom>
          <a:ln>
            <a:solidFill>
              <a:srgbClr val="00B0F0"/>
            </a:solidFill>
          </a:ln>
        </p:spPr>
      </p:pic>
      <p:sp>
        <p:nvSpPr>
          <p:cNvPr id="10" name="圆角矩形 9"/>
          <p:cNvSpPr/>
          <p:nvPr/>
        </p:nvSpPr>
        <p:spPr>
          <a:xfrm>
            <a:off x="3261360" y="1283970"/>
            <a:ext cx="3678555" cy="198120"/>
          </a:xfrm>
          <a:prstGeom prst="roundRect">
            <a:avLst/>
          </a:prstGeom>
          <a:noFill/>
          <a:ln>
            <a:solidFill>
              <a:srgbClr val="C00000"/>
            </a:solid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2994025" y="1482090"/>
            <a:ext cx="3746500"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4097655" y="2263140"/>
            <a:ext cx="447484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5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heel(1)">
                                      <p:cBhvr>
                                        <p:cTn id="38" dur="2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12" grpId="0"/>
      <p:bldP spid="12" grpId="1"/>
      <p:bldP spid="15" grpId="0" animBg="1"/>
      <p:bldP spid="15" grpId="1" animBg="1"/>
      <p:bldP spid="10" grpId="0" bldLvl="0" animBg="1"/>
      <p:bldP spid="10" grpId="1" animBg="1"/>
      <p:bldP spid="18" grpId="0" animBg="1"/>
      <p:bldP spid="18" grpId="1"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86333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明词性</a:t>
            </a:r>
            <a:r>
              <a:rPr lang="en-US" altLang="zh-CN" sz="2400" b="1" dirty="0">
                <a:solidFill>
                  <a:srgbClr val="002060"/>
                </a:solidFill>
                <a:latin typeface="微软雅黑" panose="020B0503020204020204" pitchFamily="34" charset="-122"/>
                <a:ea typeface="微软雅黑" panose="020B0503020204020204" pitchFamily="34" charset="-122"/>
                <a:sym typeface="+mn-ea"/>
              </a:rPr>
              <a:t> —— </a:t>
            </a:r>
            <a:r>
              <a:rPr sz="2400" b="1" dirty="0">
                <a:solidFill>
                  <a:srgbClr val="002060"/>
                </a:solidFill>
                <a:latin typeface="微软雅黑" panose="020B0503020204020204" pitchFamily="34" charset="-122"/>
                <a:ea typeface="微软雅黑" panose="020B0503020204020204" pitchFamily="34" charset="-122"/>
              </a:rPr>
              <a:t>词性是句法功能的基础</a:t>
            </a:r>
            <a:r>
              <a:rPr lang="en-US" sz="2400" b="1" dirty="0">
                <a:solidFill>
                  <a:srgbClr val="002060"/>
                </a:solidFill>
                <a:latin typeface="微软雅黑" panose="020B0503020204020204" pitchFamily="34" charset="-122"/>
                <a:ea typeface="微软雅黑" panose="020B0503020204020204" pitchFamily="34" charset="-122"/>
              </a:rPr>
              <a:t>   </a:t>
            </a:r>
            <a:r>
              <a:rPr lang="zh-CN" sz="2400" b="1" baseline="-25000" dirty="0">
                <a:solidFill>
                  <a:srgbClr val="002060"/>
                </a:solidFill>
                <a:latin typeface="微软雅黑" panose="020B0503020204020204" pitchFamily="34" charset="-122"/>
                <a:ea typeface="微软雅黑" panose="020B0503020204020204" pitchFamily="34" charset="-122"/>
              </a:rPr>
              <a:t>以</a:t>
            </a:r>
            <a:r>
              <a:rPr sz="2400" b="1" baseline="-25000" dirty="0">
                <a:solidFill>
                  <a:srgbClr val="002060"/>
                </a:solidFill>
                <a:latin typeface="微软雅黑" panose="020B0503020204020204" pitchFamily="34" charset="-122"/>
                <a:ea typeface="微软雅黑" panose="020B0503020204020204" pitchFamily="34" charset="-122"/>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rPr>
              <a:t>为例</a:t>
            </a:r>
            <a:endParaRPr lang="zh-CN" sz="2400" b="1" baseline="-25000"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9933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2551909" y="491883"/>
              <a:ext cx="3959189" cy="726718"/>
              <a:chOff x="12551909" y="491883"/>
              <a:chExt cx="3959189"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2551909" y="565262"/>
                <a:ext cx="3959189"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15" name="文本框 14"/>
          <p:cNvSpPr txBox="1"/>
          <p:nvPr/>
        </p:nvSpPr>
        <p:spPr>
          <a:xfrm>
            <a:off x="8786495" y="4902835"/>
            <a:ext cx="2870835"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词性是句法功能的基础</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896620" y="2284095"/>
            <a:ext cx="246443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flipH="1">
            <a:off x="224155" y="5202555"/>
            <a:ext cx="11527155" cy="1568450"/>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58.</a:t>
            </a:r>
            <a:r>
              <a:rPr lang="zh-CN" altLang="en-US" sz="1600" b="1" kern="100" dirty="0">
                <a:solidFill>
                  <a:srgbClr val="002060"/>
                </a:solidFill>
                <a:latin typeface="微软雅黑" panose="020B0503020204020204" pitchFamily="34" charset="-122"/>
                <a:cs typeface="Times New Roman" panose="02020603050405020304" pitchFamily="18" charset="0"/>
              </a:rPr>
              <a:t>词性</a:t>
            </a:r>
            <a:r>
              <a:rPr lang="en-US" altLang="zh-CN" sz="1600" b="1" kern="100" dirty="0">
                <a:solidFill>
                  <a:srgbClr val="002060"/>
                </a:solidFill>
                <a:latin typeface="微软雅黑" panose="020B0503020204020204" pitchFamily="34" charset="-122"/>
                <a:cs typeface="Times New Roman" panose="02020603050405020304" pitchFamily="18" charset="0"/>
              </a:rPr>
              <a:t>的判断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undoubted</a:t>
            </a:r>
            <a:r>
              <a:rPr lang="zh-CN" altLang="en-US" sz="1600" b="1" kern="100" dirty="0">
                <a:solidFill>
                  <a:srgbClr val="002060"/>
                </a:solidFill>
                <a:latin typeface="微软雅黑" panose="020B0503020204020204" pitchFamily="34" charset="-122"/>
                <a:cs typeface="Times New Roman" panose="02020603050405020304" pitchFamily="18" charset="0"/>
              </a:rPr>
              <a:t>的副词修饰动词</a:t>
            </a:r>
            <a:r>
              <a:rPr lang="en-US" altLang="zh-CN" sz="1600" b="1" kern="100" dirty="0">
                <a:solidFill>
                  <a:srgbClr val="002060"/>
                </a:solidFill>
                <a:latin typeface="微软雅黑" panose="020B0503020204020204" pitchFamily="34" charset="-122"/>
                <a:cs typeface="Times New Roman" panose="02020603050405020304" pitchFamily="18" charset="0"/>
              </a:rPr>
              <a:t>help</a:t>
            </a:r>
            <a:r>
              <a:rPr lang="zh-CN" altLang="en-US" sz="1600" b="1" kern="100" dirty="0">
                <a:solidFill>
                  <a:srgbClr val="002060"/>
                </a:solidFill>
                <a:latin typeface="微软雅黑" panose="020B0503020204020204" pitchFamily="34" charset="-122"/>
                <a:cs typeface="Times New Roman" panose="02020603050405020304" pitchFamily="18" charset="0"/>
              </a:rPr>
              <a:t>，类似</a:t>
            </a:r>
            <a:r>
              <a:rPr lang="en-US" altLang="zh-CN" sz="1600" b="1" kern="100" dirty="0">
                <a:solidFill>
                  <a:srgbClr val="002060"/>
                </a:solidFill>
                <a:latin typeface="微软雅黑" panose="020B0503020204020204" pitchFamily="34" charset="-122"/>
                <a:cs typeface="Times New Roman" panose="02020603050405020304" pitchFamily="18" charset="0"/>
              </a:rPr>
              <a:t>-ed/-ing</a:t>
            </a:r>
            <a:r>
              <a:rPr lang="zh-CN" altLang="en-US" sz="1600" b="1" kern="100" dirty="0">
                <a:solidFill>
                  <a:srgbClr val="002060"/>
                </a:solidFill>
                <a:latin typeface="微软雅黑" panose="020B0503020204020204" pitchFamily="34" charset="-122"/>
                <a:cs typeface="Times New Roman" panose="02020603050405020304" pitchFamily="18" charset="0"/>
              </a:rPr>
              <a:t>结尾的形容词变副词的有：</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endParaRPr lang="en-US" altLang="zh-CN" sz="1600" b="1" kern="100" dirty="0">
              <a:solidFill>
                <a:srgbClr val="2E2E2E"/>
              </a:solidFill>
              <a:latin typeface="微软雅黑" panose="020B0503020204020204" pitchFamily="34" charset="-122"/>
              <a:cs typeface="Times New Roman" panose="02020603050405020304" pitchFamily="18" charset="0"/>
            </a:endParaRPr>
          </a:p>
          <a:p>
            <a:pPr indent="0" algn="l">
              <a:buFont typeface="Arial" panose="020B0604020202020204" pitchFamily="34" charset="0"/>
              <a:buNone/>
            </a:pP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confus</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迷茫地；</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worri</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焦虑地；</a:t>
            </a:r>
            <a:r>
              <a:rPr lang="zh-CN" altLang="en-US" sz="1600" b="1" kern="100" dirty="0">
                <a:latin typeface="微软雅黑" panose="020B0503020204020204" pitchFamily="34" charset="-122"/>
                <a:cs typeface="Times New Roman" panose="02020603050405020304" pitchFamily="18" charset="0"/>
              </a:rPr>
              <a:t>excit</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兴奋地；</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sym typeface="+mn-ea"/>
              </a:rPr>
              <a:t>hurri</a:t>
            </a:r>
            <a:r>
              <a:rPr lang="en-US" altLang="zh-CN" sz="1600" b="1" kern="100" dirty="0">
                <a:solidFill>
                  <a:srgbClr val="7030A0"/>
                </a:solidFill>
                <a:latin typeface="微软雅黑" panose="020B0503020204020204" pitchFamily="34" charset="-122"/>
                <a:cs typeface="Times New Roman" panose="02020603050405020304" pitchFamily="18" charset="0"/>
                <a:sym typeface="+mn-ea"/>
              </a:rPr>
              <a:t>ed</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赶紧</a:t>
            </a:r>
            <a:r>
              <a:rPr lang="zh-CN" altLang="en-US" sz="1600" b="1" kern="100" dirty="0">
                <a:latin typeface="微软雅黑" panose="020B0503020204020204" pitchFamily="34" charset="-122"/>
                <a:cs typeface="Times New Roman" panose="02020603050405020304" pitchFamily="18" charset="0"/>
                <a:sym typeface="+mn-ea"/>
              </a:rPr>
              <a:t>；</a:t>
            </a:r>
            <a:r>
              <a:rPr lang="en-US" altLang="zh-CN" sz="1600" b="1" kern="100" dirty="0">
                <a:solidFill>
                  <a:srgbClr val="2E2E2E"/>
                </a:solidFill>
                <a:latin typeface="微软雅黑" panose="020B0503020204020204" pitchFamily="34" charset="-122"/>
                <a:cs typeface="Times New Roman" panose="02020603050405020304" pitchFamily="18" charset="0"/>
              </a:rPr>
              <a:t> repeat</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反复；</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report</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据报道；</a:t>
            </a:r>
            <a:r>
              <a:rPr lang="zh-CN" altLang="en-US" sz="1600" b="1" kern="100" dirty="0">
                <a:solidFill>
                  <a:srgbClr val="2E2E2E"/>
                </a:solidFill>
                <a:latin typeface="微软雅黑" panose="020B0503020204020204" pitchFamily="34" charset="-122"/>
                <a:cs typeface="Times New Roman" panose="02020603050405020304" pitchFamily="18" charset="0"/>
              </a:rPr>
              <a:t>undoubt</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毫无疑问；</a:t>
            </a:r>
            <a:r>
              <a:rPr lang="zh-CN" altLang="en-US" sz="1600" b="1" kern="100" dirty="0">
                <a:solidFill>
                  <a:srgbClr val="2E2E2E"/>
                </a:solidFill>
                <a:latin typeface="微软雅黑" panose="020B0503020204020204" pitchFamily="34" charset="-122"/>
                <a:cs typeface="Times New Roman" panose="02020603050405020304" pitchFamily="18" charset="0"/>
              </a:rPr>
              <a:t>unexpect</a:t>
            </a:r>
            <a:r>
              <a:rPr lang="en-US" altLang="zh-CN" sz="1600" b="1" kern="100" dirty="0">
                <a:solidFill>
                  <a:srgbClr val="7030A0"/>
                </a:solidFill>
                <a:latin typeface="微软雅黑" panose="020B0503020204020204" pitchFamily="34" charset="-122"/>
                <a:cs typeface="Times New Roman" panose="02020603050405020304" pitchFamily="18" charset="0"/>
              </a:rPr>
              <a:t>ed</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zh-CN" altLang="en-US" sz="1600" b="1" kern="100" dirty="0">
                <a:solidFill>
                  <a:srgbClr val="2E2E2E"/>
                </a:solidFill>
                <a:latin typeface="微软雅黑" panose="020B0503020204020204" pitchFamily="34" charset="-122"/>
                <a:cs typeface="Times New Roman" panose="02020603050405020304" pitchFamily="18" charset="0"/>
              </a:rPr>
              <a:t>出乎意料地</a:t>
            </a:r>
            <a:endParaRPr lang="zh-CN" altLang="en-US" sz="1600" b="1" kern="100" dirty="0">
              <a:solidFill>
                <a:srgbClr val="2E2E2E"/>
              </a:solidFill>
              <a:latin typeface="微软雅黑" panose="020B0503020204020204" pitchFamily="34" charset="-122"/>
              <a:cs typeface="Times New Roman" panose="02020603050405020304" pitchFamily="18" charset="0"/>
            </a:endParaRPr>
          </a:p>
          <a:p>
            <a:pPr indent="0" algn="l">
              <a:buFont typeface="Arial" panose="020B0604020202020204" pitchFamily="34" charset="0"/>
              <a:buNone/>
            </a:pPr>
            <a:r>
              <a:rPr lang="en-US" altLang="zh-CN" sz="1600" b="1" kern="100" dirty="0">
                <a:solidFill>
                  <a:srgbClr val="2E2E2E"/>
                </a:solidFill>
                <a:latin typeface="微软雅黑" panose="020B0503020204020204" pitchFamily="34" charset="-122"/>
                <a:cs typeface="Times New Roman" panose="02020603050405020304" pitchFamily="18" charset="0"/>
              </a:rPr>
              <a:t>      amaz</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令人</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吃</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惊的是</a:t>
            </a:r>
            <a:r>
              <a:rPr lang="en-US" altLang="zh-CN" sz="1600" b="1" kern="100" dirty="0">
                <a:solidFill>
                  <a:srgbClr val="2E2E2E"/>
                </a:solidFill>
                <a:latin typeface="微软雅黑" panose="020B0503020204020204" pitchFamily="34" charset="-122"/>
                <a:cs typeface="Times New Roman" panose="02020603050405020304" pitchFamily="18" charset="0"/>
              </a:rPr>
              <a:t>; surpris</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令人惊讶的是</a:t>
            </a:r>
            <a:r>
              <a:rPr lang="en-US" altLang="zh-CN" sz="1600" b="1" kern="100" dirty="0">
                <a:solidFill>
                  <a:srgbClr val="2E2E2E"/>
                </a:solidFill>
                <a:latin typeface="微软雅黑" panose="020B0503020204020204" pitchFamily="34" charset="-122"/>
                <a:cs typeface="Times New Roman" panose="02020603050405020304" pitchFamily="18" charset="0"/>
              </a:rPr>
              <a:t>; interest</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有趣的是</a:t>
            </a:r>
            <a:r>
              <a:rPr lang="en-US" altLang="zh-CN" sz="1600" b="1" kern="100" dirty="0">
                <a:solidFill>
                  <a:srgbClr val="2E2E2E"/>
                </a:solidFill>
                <a:latin typeface="微软雅黑" panose="020B0503020204020204" pitchFamily="34" charset="-122"/>
                <a:cs typeface="Times New Roman" panose="02020603050405020304" pitchFamily="18" charset="0"/>
              </a:rPr>
              <a:t>; accord</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相应的</a:t>
            </a:r>
            <a:r>
              <a:rPr lang="en-US" altLang="zh-CN" sz="1600" b="1" kern="100" dirty="0">
                <a:solidFill>
                  <a:srgbClr val="2E2E2E"/>
                </a:solidFill>
                <a:latin typeface="微软雅黑" panose="020B0503020204020204" pitchFamily="34" charset="-122"/>
                <a:cs typeface="Times New Roman" panose="02020603050405020304" pitchFamily="18" charset="0"/>
              </a:rPr>
              <a:t>; increas</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越来越多地</a:t>
            </a:r>
            <a:r>
              <a:rPr lang="en-US" altLang="zh-CN" sz="1600" b="1" kern="100" dirty="0">
                <a:solidFill>
                  <a:srgbClr val="2E2E2E"/>
                </a:solidFill>
                <a:latin typeface="微软雅黑" panose="020B0503020204020204" pitchFamily="34" charset="-122"/>
                <a:cs typeface="Times New Roman" panose="02020603050405020304" pitchFamily="18" charset="0"/>
              </a:rPr>
              <a:t>; seem</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表面上</a:t>
            </a:r>
            <a:r>
              <a:rPr lang="en-US" altLang="zh-CN" sz="1600" b="1" kern="100" dirty="0">
                <a:solidFill>
                  <a:srgbClr val="2E2E2E"/>
                </a:solidFill>
                <a:latin typeface="微软雅黑" panose="020B0503020204020204" pitchFamily="34" charset="-122"/>
                <a:cs typeface="Times New Roman" panose="02020603050405020304" pitchFamily="18" charset="0"/>
              </a:rPr>
              <a:t>; unknow</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不知不觉地</a:t>
            </a:r>
            <a:r>
              <a:rPr lang="en-US" altLang="zh-CN" sz="1600" b="1" kern="100" dirty="0">
                <a:solidFill>
                  <a:srgbClr val="2E2E2E"/>
                </a:solidFill>
                <a:latin typeface="微软雅黑" panose="020B0503020204020204" pitchFamily="34" charset="-122"/>
                <a:cs typeface="Times New Roman" panose="02020603050405020304" pitchFamily="18" charset="0"/>
              </a:rPr>
              <a:t>; unfail</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不屈不挠地</a:t>
            </a:r>
            <a:r>
              <a:rPr lang="en-US" altLang="zh-CN" sz="1600" b="1" kern="100" dirty="0">
                <a:solidFill>
                  <a:srgbClr val="2E2E2E"/>
                </a:solidFill>
                <a:latin typeface="微软雅黑" panose="020B0503020204020204" pitchFamily="34" charset="-122"/>
                <a:cs typeface="Times New Roman" panose="02020603050405020304" pitchFamily="18" charset="0"/>
              </a:rPr>
              <a:t>; untir</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sym typeface="+mn-ea"/>
              </a:rPr>
              <a:t>不倦地</a:t>
            </a:r>
            <a:r>
              <a:rPr lang="en-US" altLang="zh-CN" sz="1600" b="1" kern="100" dirty="0">
                <a:solidFill>
                  <a:srgbClr val="2E2E2E"/>
                </a:solidFill>
                <a:latin typeface="微软雅黑" panose="020B0503020204020204" pitchFamily="34" charset="-122"/>
                <a:cs typeface="Times New Roman" panose="02020603050405020304" pitchFamily="18" charset="0"/>
              </a:rPr>
              <a:t>; frighten</a:t>
            </a:r>
            <a:r>
              <a:rPr lang="en-US" altLang="zh-CN" sz="1600" b="1" kern="100" dirty="0">
                <a:solidFill>
                  <a:srgbClr val="7030A0"/>
                </a:solidFill>
                <a:latin typeface="微软雅黑" panose="020B0503020204020204" pitchFamily="34" charset="-122"/>
                <a:cs typeface="Times New Roman" panose="02020603050405020304" pitchFamily="18" charset="0"/>
              </a:rPr>
              <a:t>in</a:t>
            </a:r>
            <a:r>
              <a:rPr lang="en-US" altLang="zh-CN" sz="1600" b="1" kern="100" dirty="0">
                <a:solidFill>
                  <a:srgbClr val="2E2E2E"/>
                </a:solidFill>
                <a:latin typeface="微软雅黑" panose="020B0503020204020204" pitchFamily="34" charset="-122"/>
                <a:cs typeface="Times New Roman" panose="02020603050405020304" pitchFamily="18" charset="0"/>
              </a:rPr>
              <a:t>g</a:t>
            </a:r>
            <a:r>
              <a:rPr lang="zh-CN" altLang="en-US" sz="1600" b="1" kern="100" dirty="0">
                <a:solidFill>
                  <a:srgbClr val="C00000"/>
                </a:solidFill>
                <a:latin typeface="微软雅黑" panose="020B0503020204020204" pitchFamily="34" charset="-122"/>
                <a:cs typeface="Times New Roman" panose="02020603050405020304" pitchFamily="18" charset="0"/>
              </a:rPr>
              <a:t>ly </a:t>
            </a:r>
            <a:r>
              <a:rPr lang="en-US" altLang="zh-CN" sz="1600" b="1" kern="100" dirty="0">
                <a:solidFill>
                  <a:srgbClr val="2E2E2E"/>
                </a:solidFill>
                <a:latin typeface="微软雅黑" panose="020B0503020204020204" pitchFamily="34" charset="-122"/>
                <a:cs typeface="Times New Roman" panose="02020603050405020304" pitchFamily="18" charset="0"/>
              </a:rPr>
              <a:t>可怕地; embarrass</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rPr>
              <a:t>尴尬地; charm</a:t>
            </a:r>
            <a:r>
              <a:rPr lang="en-US" altLang="zh-CN" sz="1600" b="1" kern="100" dirty="0">
                <a:solidFill>
                  <a:srgbClr val="7030A0"/>
                </a:solidFill>
                <a:latin typeface="微软雅黑" panose="020B0503020204020204" pitchFamily="34" charset="-122"/>
                <a:cs typeface="Times New Roman" panose="02020603050405020304" pitchFamily="18" charset="0"/>
              </a:rPr>
              <a:t>ing</a:t>
            </a:r>
            <a:r>
              <a:rPr lang="zh-CN" altLang="en-US" sz="1600" b="1" kern="100" dirty="0">
                <a:solidFill>
                  <a:srgbClr val="C00000"/>
                </a:solidFill>
                <a:latin typeface="微软雅黑" panose="020B0503020204020204" pitchFamily="34" charset="-122"/>
                <a:cs typeface="Times New Roman" panose="02020603050405020304" pitchFamily="18" charset="0"/>
              </a:rPr>
              <a:t>ly</a:t>
            </a:r>
            <a:r>
              <a:rPr lang="en-US" altLang="zh-CN" sz="1600" b="1" kern="100" dirty="0">
                <a:solidFill>
                  <a:srgbClr val="2E2E2E"/>
                </a:solidFill>
                <a:latin typeface="微软雅黑" panose="020B0503020204020204" pitchFamily="34" charset="-122"/>
                <a:cs typeface="Times New Roman" panose="02020603050405020304" pitchFamily="18" charset="0"/>
              </a:rPr>
              <a:t>迷人地</a:t>
            </a:r>
            <a:endParaRPr lang="en-US" altLang="zh-CN" sz="1600" b="1" kern="100" dirty="0">
              <a:solidFill>
                <a:srgbClr val="2E2E2E"/>
              </a:solidFill>
              <a:latin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12" grpId="0"/>
      <p:bldP spid="1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2020-全国III</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最伟大的艺术家是大自然母亲</a:t>
            </a:r>
            <a:r>
              <a:rPr lang="en-US" altLang="zh-CN" sz="2400" b="1" dirty="0">
                <a:solidFill>
                  <a:srgbClr val="0F3B31"/>
                </a:solidFill>
                <a:latin typeface="微软雅黑" panose="020B0503020204020204" pitchFamily="34" charset="-122"/>
                <a:ea typeface="微软雅黑" panose="020B0503020204020204" pitchFamily="34" charset="-122"/>
              </a:rPr>
              <a:t>)</a:t>
            </a:r>
            <a:r>
              <a:rPr lang="zh-CN" altLang="en-US" sz="2400" b="1" dirty="0">
                <a:solidFill>
                  <a:srgbClr val="0F3B31"/>
                </a:solidFill>
                <a:latin typeface="微软雅黑" panose="020B0503020204020204" pitchFamily="34" charset="-122"/>
                <a:ea typeface="微软雅黑" panose="020B0503020204020204" pitchFamily="34" charset="-122"/>
              </a:rPr>
              <a:t>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322445"/>
            <a:ext cx="10632440" cy="2634615"/>
            <a:chOff x="1550757" y="1580380"/>
            <a:chExt cx="3055655"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50757" y="1580380"/>
              <a:ext cx="3055655" cy="1519243"/>
            </a:xfrm>
            <a:prstGeom prst="rect">
              <a:avLst/>
            </a:prstGeom>
            <a:solidFill>
              <a:srgbClr val="92D050">
                <a:lumMod val="20000"/>
                <a:lumOff val="80000"/>
              </a:srgb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163060" y="1638684"/>
              <a:ext cx="1443333" cy="243482"/>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solidFill>
                  <a:srgbClr val="002060"/>
                </a:solidFill>
              </a:rPr>
              <a:t>61. whose  	</a:t>
            </a:r>
            <a:endParaRPr lang="zh-CN" altLang="en-US">
              <a:solidFill>
                <a:srgbClr val="002060"/>
              </a:solidFill>
            </a:endParaRPr>
          </a:p>
          <a:p>
            <a:pPr fontAlgn="auto">
              <a:lnSpc>
                <a:spcPts val="2560"/>
              </a:lnSpc>
            </a:pPr>
            <a:r>
              <a:rPr lang="zh-CN" altLang="en-US">
                <a:solidFill>
                  <a:srgbClr val="002060"/>
                </a:solidFill>
              </a:rPr>
              <a:t>62. </a:t>
            </a:r>
            <a:r>
              <a:rPr lang="zh-CN" altLang="en-US">
                <a:solidFill>
                  <a:srgbClr val="C00000"/>
                </a:solidFill>
              </a:rPr>
              <a:t>finest</a:t>
            </a:r>
            <a:r>
              <a:rPr lang="zh-CN" altLang="en-US">
                <a:solidFill>
                  <a:srgbClr val="002060"/>
                </a:solidFill>
              </a:rPr>
              <a:t>   </a:t>
            </a:r>
            <a:endParaRPr lang="zh-CN" altLang="en-US">
              <a:solidFill>
                <a:srgbClr val="002060"/>
              </a:solidFill>
            </a:endParaRPr>
          </a:p>
          <a:p>
            <a:pPr fontAlgn="auto">
              <a:lnSpc>
                <a:spcPts val="2560"/>
              </a:lnSpc>
            </a:pPr>
            <a:r>
              <a:rPr lang="zh-CN" altLang="en-US">
                <a:solidFill>
                  <a:srgbClr val="002060"/>
                </a:solidFill>
              </a:rPr>
              <a:t>63. be chosen 	</a:t>
            </a:r>
            <a:endParaRPr lang="zh-CN" altLang="en-US">
              <a:solidFill>
                <a:srgbClr val="002060"/>
              </a:solidFill>
            </a:endParaRPr>
          </a:p>
          <a:p>
            <a:pPr fontAlgn="auto">
              <a:lnSpc>
                <a:spcPts val="2560"/>
              </a:lnSpc>
            </a:pPr>
            <a:r>
              <a:rPr lang="zh-CN" altLang="en-US">
                <a:solidFill>
                  <a:srgbClr val="002060"/>
                </a:solidFill>
              </a:rPr>
              <a:t>64. </a:t>
            </a:r>
            <a:r>
              <a:rPr lang="zh-CN" altLang="en-US">
                <a:solidFill>
                  <a:srgbClr val="C00000"/>
                </a:solidFill>
              </a:rPr>
              <a:t>curiosity </a:t>
            </a:r>
            <a:r>
              <a:rPr lang="zh-CN" altLang="en-US">
                <a:solidFill>
                  <a:srgbClr val="002060"/>
                </a:solidFill>
              </a:rPr>
              <a:t> </a:t>
            </a:r>
            <a:endParaRPr lang="zh-CN" altLang="en-US">
              <a:solidFill>
                <a:srgbClr val="002060"/>
              </a:solidFill>
            </a:endParaRPr>
          </a:p>
          <a:p>
            <a:pPr fontAlgn="auto">
              <a:lnSpc>
                <a:spcPts val="2560"/>
              </a:lnSpc>
            </a:pPr>
            <a:r>
              <a:rPr lang="zh-CN" altLang="en-US">
                <a:solidFill>
                  <a:srgbClr val="002060"/>
                </a:solidFill>
              </a:rPr>
              <a:t>65. When/As  </a:t>
            </a:r>
            <a:endParaRPr lang="zh-CN" altLang="en-US">
              <a:solidFill>
                <a:srgbClr val="002060"/>
              </a:solidFill>
            </a:endParaRPr>
          </a:p>
          <a:p>
            <a:pPr fontAlgn="auto">
              <a:lnSpc>
                <a:spcPts val="2560"/>
              </a:lnSpc>
            </a:pPr>
            <a:r>
              <a:rPr lang="zh-CN" altLang="en-US">
                <a:solidFill>
                  <a:srgbClr val="002060"/>
                </a:solidFill>
              </a:rPr>
              <a:t>66. pointed 	</a:t>
            </a:r>
            <a:endParaRPr lang="zh-CN" altLang="en-US">
              <a:solidFill>
                <a:srgbClr val="002060"/>
              </a:solidFill>
            </a:endParaRPr>
          </a:p>
          <a:p>
            <a:pPr fontAlgn="auto">
              <a:lnSpc>
                <a:spcPts val="2560"/>
              </a:lnSpc>
            </a:pPr>
            <a:r>
              <a:rPr lang="zh-CN" altLang="en-US">
                <a:solidFill>
                  <a:srgbClr val="002060"/>
                </a:solidFill>
              </a:rPr>
              <a:t>67. </a:t>
            </a:r>
            <a:r>
              <a:rPr lang="zh-CN" altLang="en-US">
                <a:solidFill>
                  <a:srgbClr val="C00000"/>
                </a:solidFill>
              </a:rPr>
              <a:t>to find </a:t>
            </a:r>
            <a:endParaRPr lang="zh-CN" altLang="en-US">
              <a:solidFill>
                <a:srgbClr val="002060"/>
              </a:solidFill>
            </a:endParaRPr>
          </a:p>
          <a:p>
            <a:pPr fontAlgn="auto">
              <a:lnSpc>
                <a:spcPts val="2560"/>
              </a:lnSpc>
            </a:pPr>
            <a:r>
              <a:rPr lang="zh-CN" altLang="en-US">
                <a:solidFill>
                  <a:srgbClr val="002060"/>
                </a:solidFill>
              </a:rPr>
              <a:t>68. gently  </a:t>
            </a:r>
            <a:endParaRPr lang="zh-CN" altLang="en-US">
              <a:solidFill>
                <a:srgbClr val="002060"/>
              </a:solidFill>
            </a:endParaRPr>
          </a:p>
          <a:p>
            <a:pPr fontAlgn="auto">
              <a:lnSpc>
                <a:spcPts val="2560"/>
              </a:lnSpc>
            </a:pPr>
            <a:r>
              <a:rPr lang="zh-CN" altLang="en-US">
                <a:solidFill>
                  <a:srgbClr val="002060"/>
                </a:solidFill>
              </a:rPr>
              <a:t>69. surrounding  </a:t>
            </a:r>
            <a:endParaRPr lang="zh-CN" altLang="en-US">
              <a:solidFill>
                <a:srgbClr val="002060"/>
              </a:solidFill>
            </a:endParaRPr>
          </a:p>
          <a:p>
            <a:pPr fontAlgn="auto">
              <a:lnSpc>
                <a:spcPts val="2560"/>
              </a:lnSpc>
            </a:pPr>
            <a:r>
              <a:rPr lang="zh-CN" altLang="en-US">
                <a:solidFill>
                  <a:srgbClr val="002060"/>
                </a:solidFill>
              </a:rPr>
              <a:t>70. </a:t>
            </a:r>
            <a:r>
              <a:rPr lang="zh-CN" altLang="en-US">
                <a:solidFill>
                  <a:srgbClr val="C00000"/>
                </a:solidFill>
              </a:rPr>
              <a:t>on</a:t>
            </a:r>
            <a:endParaRPr lang="zh-CN" altLang="en-US">
              <a:solidFill>
                <a:srgbClr val="C00000"/>
              </a:solidFill>
            </a:endParaRPr>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77901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62. </a:t>
            </a:r>
            <a:r>
              <a:rPr lang="zh-CN" altLang="en-US" sz="1600" b="1" kern="100" dirty="0">
                <a:solidFill>
                  <a:srgbClr val="002060"/>
                </a:solidFill>
                <a:latin typeface="微软雅黑" panose="020B0503020204020204" pitchFamily="34" charset="-122"/>
                <a:cs typeface="Times New Roman" panose="02020603050405020304" pitchFamily="18" charset="0"/>
              </a:rPr>
              <a:t>上下文语境及语义连贯：</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根据上文all great artists和下文choose the best，明确最高级的语境。</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818704" y="508183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64.特殊变化的名词，注意发音变化，需熟记</a:t>
            </a:r>
            <a:r>
              <a:rPr lang="zh-CN" altLang="en-US" sz="1600" b="1" kern="100" dirty="0">
                <a:solidFill>
                  <a:srgbClr val="002060"/>
                </a:solidFill>
                <a:latin typeface="微软雅黑" panose="020B0503020204020204" pitchFamily="34" charset="-122"/>
                <a:cs typeface="Times New Roman" panose="02020603050405020304" pitchFamily="18" charset="0"/>
              </a:rPr>
              <a:t>：形容词</a:t>
            </a:r>
            <a:r>
              <a:rPr lang="zh-CN" altLang="en-US" sz="1600" b="1" kern="100" dirty="0">
                <a:latin typeface="微软雅黑" panose="020B0503020204020204" pitchFamily="34" charset="-122"/>
                <a:cs typeface="Times New Roman" panose="02020603050405020304" pitchFamily="18" charset="0"/>
              </a:rPr>
              <a:t>“anxious; various; curious; generous; necessary”变名词</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anxi</a:t>
            </a:r>
            <a:r>
              <a:rPr lang="zh-CN" altLang="en-US" sz="1600" b="1" kern="100" dirty="0">
                <a:solidFill>
                  <a:srgbClr val="C00000"/>
                </a:solidFill>
                <a:latin typeface="微软雅黑" panose="020B0503020204020204" pitchFamily="34" charset="-122"/>
                <a:cs typeface="Times New Roman" panose="02020603050405020304" pitchFamily="18" charset="0"/>
              </a:rPr>
              <a:t>ety</a:t>
            </a:r>
            <a:r>
              <a:rPr lang="zh-CN" altLang="en-US" sz="1600" b="1" kern="100" dirty="0">
                <a:latin typeface="微软雅黑" panose="020B0503020204020204" pitchFamily="34" charset="-122"/>
                <a:cs typeface="Times New Roman" panose="02020603050405020304" pitchFamily="18" charset="0"/>
              </a:rPr>
              <a:t>; vari</a:t>
            </a:r>
            <a:r>
              <a:rPr lang="zh-CN" altLang="en-US" sz="1600" b="1" kern="100" dirty="0">
                <a:solidFill>
                  <a:srgbClr val="C00000"/>
                </a:solidFill>
                <a:latin typeface="微软雅黑" panose="020B0503020204020204" pitchFamily="34" charset="-122"/>
                <a:cs typeface="Times New Roman" panose="02020603050405020304" pitchFamily="18" charset="0"/>
              </a:rPr>
              <a:t>ety</a:t>
            </a:r>
            <a:r>
              <a:rPr lang="zh-CN" altLang="en-US" sz="1600" b="1" kern="100" dirty="0">
                <a:latin typeface="微软雅黑" panose="020B0503020204020204" pitchFamily="34" charset="-122"/>
                <a:cs typeface="Times New Roman" panose="02020603050405020304" pitchFamily="18" charset="0"/>
              </a:rPr>
              <a:t>; curio</a:t>
            </a:r>
            <a:r>
              <a:rPr lang="zh-CN" altLang="en-US" sz="1600" b="1" kern="100" dirty="0">
                <a:solidFill>
                  <a:srgbClr val="C00000"/>
                </a:solidFill>
                <a:latin typeface="微软雅黑" panose="020B0503020204020204" pitchFamily="34" charset="-122"/>
                <a:cs typeface="Times New Roman" panose="02020603050405020304" pitchFamily="18" charset="0"/>
              </a:rPr>
              <a:t>sity</a:t>
            </a:r>
            <a:r>
              <a:rPr lang="zh-CN" altLang="en-US" sz="1600" b="1" kern="100" dirty="0">
                <a:latin typeface="微软雅黑" panose="020B0503020204020204" pitchFamily="34" charset="-122"/>
                <a:cs typeface="Times New Roman" panose="02020603050405020304" pitchFamily="18" charset="0"/>
              </a:rPr>
              <a:t>; genero</a:t>
            </a:r>
            <a:r>
              <a:rPr lang="zh-CN" altLang="en-US" sz="1600" b="1" kern="100" dirty="0">
                <a:solidFill>
                  <a:srgbClr val="C00000"/>
                </a:solidFill>
                <a:latin typeface="微软雅黑" panose="020B0503020204020204" pitchFamily="34" charset="-122"/>
                <a:cs typeface="Times New Roman" panose="02020603050405020304" pitchFamily="18" charset="0"/>
              </a:rPr>
              <a:t>sity</a:t>
            </a:r>
            <a:r>
              <a:rPr lang="zh-CN" altLang="en-US" sz="1600" b="1" kern="100" dirty="0">
                <a:latin typeface="微软雅黑" panose="020B0503020204020204" pitchFamily="34" charset="-122"/>
                <a:cs typeface="Times New Roman" panose="02020603050405020304" pitchFamily="18" charset="0"/>
              </a:rPr>
              <a:t>; neces</a:t>
            </a:r>
            <a:r>
              <a:rPr lang="zh-CN" altLang="en-US" sz="1600" b="1" kern="100" dirty="0">
                <a:solidFill>
                  <a:srgbClr val="C00000"/>
                </a:solidFill>
                <a:latin typeface="微软雅黑" panose="020B0503020204020204" pitchFamily="34" charset="-122"/>
                <a:cs typeface="Times New Roman" panose="02020603050405020304" pitchFamily="18" charset="0"/>
              </a:rPr>
              <a:t>sity</a:t>
            </a:r>
            <a:r>
              <a:rPr lang="en-US" altLang="zh-CN" sz="1600" b="1" kern="100" dirty="0">
                <a:latin typeface="微软雅黑" panose="020B0503020204020204" pitchFamily="34" charset="-122"/>
                <a:cs typeface="Times New Roman" panose="02020603050405020304" pitchFamily="18" charset="0"/>
              </a:rPr>
              <a:t>”</a:t>
            </a:r>
            <a:endParaRPr lang="en-US" altLang="zh-CN" sz="1600" b="1" kern="100" dirty="0">
              <a:latin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5"/>
          <a:stretch>
            <a:fillRect/>
          </a:stretch>
        </p:blipFill>
        <p:spPr>
          <a:xfrm>
            <a:off x="379730" y="862330"/>
            <a:ext cx="8473440" cy="3368040"/>
          </a:xfrm>
          <a:prstGeom prst="rect">
            <a:avLst/>
          </a:prstGeom>
          <a:ln>
            <a:solidFill>
              <a:srgbClr val="00B0F0"/>
            </a:solidFill>
          </a:ln>
        </p:spPr>
      </p:pic>
      <p:sp>
        <p:nvSpPr>
          <p:cNvPr id="10" name="矩形 9"/>
          <p:cNvSpPr/>
          <p:nvPr/>
        </p:nvSpPr>
        <p:spPr>
          <a:xfrm flipH="1">
            <a:off x="1757680" y="5664835"/>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67. </a:t>
            </a:r>
            <a:r>
              <a:rPr lang="zh-CN" altLang="en-US" sz="1600" b="1" kern="100" dirty="0">
                <a:solidFill>
                  <a:srgbClr val="002060"/>
                </a:solidFill>
                <a:latin typeface="微软雅黑" panose="020B0503020204020204" pitchFamily="34" charset="-122"/>
                <a:cs typeface="Times New Roman" panose="02020603050405020304" pitchFamily="18" charset="0"/>
              </a:rPr>
              <a:t>固定搭配考查：</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“着手做某事；开始做…”set out</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C00000"/>
                </a:solidFill>
                <a:latin typeface="微软雅黑" panose="020B0503020204020204" pitchFamily="34" charset="-122"/>
                <a:cs typeface="Times New Roman" panose="02020603050405020304" pitchFamily="18" charset="0"/>
              </a:rPr>
              <a:t>to do</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和</a:t>
            </a:r>
            <a:r>
              <a:rPr lang="en-US" altLang="zh-CN" sz="1600" b="1" kern="100" dirty="0">
                <a:solidFill>
                  <a:srgbClr val="2E2E2E"/>
                </a:solidFill>
                <a:latin typeface="微软雅黑" panose="020B0503020204020204" pitchFamily="34" charset="-122"/>
                <a:cs typeface="Times New Roman" panose="02020603050405020304" pitchFamily="18" charset="0"/>
              </a:rPr>
              <a:t> set about </a:t>
            </a:r>
            <a:r>
              <a:rPr lang="en-US" altLang="zh-CN" sz="1600" b="1" kern="100" dirty="0">
                <a:solidFill>
                  <a:srgbClr val="C00000"/>
                </a:solidFill>
                <a:latin typeface="微软雅黑" panose="020B0503020204020204" pitchFamily="34" charset="-122"/>
                <a:cs typeface="Times New Roman" panose="02020603050405020304" pitchFamily="18" charset="0"/>
              </a:rPr>
              <a:t>doing</a:t>
            </a:r>
            <a:r>
              <a:rPr lang="zh-CN" altLang="en-US" sz="1600" b="1" kern="100" dirty="0">
                <a:solidFill>
                  <a:srgbClr val="2E2E2E"/>
                </a:solidFill>
                <a:latin typeface="微软雅黑" panose="020B0503020204020204" pitchFamily="34" charset="-122"/>
                <a:cs typeface="Times New Roman" panose="02020603050405020304" pitchFamily="18" charset="0"/>
              </a:rPr>
              <a:t>的区分。</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2" name="矩形 11"/>
          <p:cNvSpPr/>
          <p:nvPr/>
        </p:nvSpPr>
        <p:spPr>
          <a:xfrm flipH="1">
            <a:off x="1818640" y="5991860"/>
            <a:ext cx="9899650"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70. </a:t>
            </a:r>
            <a:r>
              <a:rPr lang="zh-CN" altLang="en-US" sz="1600" b="1" kern="100" dirty="0">
                <a:solidFill>
                  <a:srgbClr val="002060"/>
                </a:solidFill>
                <a:latin typeface="微软雅黑" panose="020B0503020204020204" pitchFamily="34" charset="-122"/>
                <a:cs typeface="Times New Roman" panose="02020603050405020304" pitchFamily="18" charset="0"/>
              </a:rPr>
              <a:t>固定搭配考查：</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on earth “在世界上</a:t>
            </a:r>
            <a:r>
              <a:rPr lang="zh-CN" altLang="en-US" sz="1600" b="1" kern="100" dirty="0">
                <a:solidFill>
                  <a:srgbClr val="2E2E2E"/>
                </a:solidFill>
                <a:latin typeface="微软雅黑" panose="020B0503020204020204" pitchFamily="34" charset="-122"/>
                <a:cs typeface="Times New Roman" panose="02020603050405020304" pitchFamily="18" charset="0"/>
                <a:sym typeface="+mn-ea"/>
              </a:rPr>
              <a:t>; 究竟; 到底”; on business “因公，因事”; on a large/ small scale “大/小规模地”; on schedule “按预定时间”; on sale “廉价出售”</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9" name="圆角矩形 18"/>
          <p:cNvSpPr/>
          <p:nvPr/>
        </p:nvSpPr>
        <p:spPr>
          <a:xfrm>
            <a:off x="3699510" y="1326515"/>
            <a:ext cx="184848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7745095" y="1269365"/>
            <a:ext cx="69850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4" name="圆角矩形 3"/>
          <p:cNvSpPr/>
          <p:nvPr/>
        </p:nvSpPr>
        <p:spPr>
          <a:xfrm>
            <a:off x="379730" y="1269365"/>
            <a:ext cx="1023620" cy="25527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961390" y="2215515"/>
            <a:ext cx="194373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5676265" y="2691765"/>
            <a:ext cx="184848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1851025" y="3999865"/>
            <a:ext cx="133286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1)">
                                      <p:cBhvr>
                                        <p:cTn id="25" dur="2000"/>
                                        <p:tgtEl>
                                          <p:spTgt spid="19"/>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amond(in)">
                                      <p:cBhvr>
                                        <p:cTn id="28" dur="2000"/>
                                        <p:tgtEl>
                                          <p:spTgt spid="18"/>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amond(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linds(horizontal)">
                                      <p:cBhvr>
                                        <p:cTn id="36" dur="500"/>
                                        <p:tgtEl>
                                          <p:spTgt spid="17"/>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heel(1)">
                                      <p:cBhvr>
                                        <p:cTn id="39" dur="2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heel(1)">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1)">
                                      <p:cBhvr>
                                        <p:cTn id="5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5" grpId="0" bldLvl="0" animBg="1"/>
      <p:bldP spid="15" grpId="1" animBg="1"/>
      <p:bldP spid="16" grpId="0"/>
      <p:bldP spid="16" grpId="1"/>
      <p:bldP spid="17" grpId="0"/>
      <p:bldP spid="17" grpId="1"/>
      <p:bldP spid="10" grpId="0"/>
      <p:bldP spid="10" grpId="1"/>
      <p:bldP spid="12" grpId="0"/>
      <p:bldP spid="12" grpId="1"/>
      <p:bldP spid="19" grpId="0" bldLvl="0" animBg="1"/>
      <p:bldP spid="19" grpId="1" animBg="1"/>
      <p:bldP spid="8" grpId="0" bldLvl="0" animBg="1"/>
      <p:bldP spid="8" grpId="1" animBg="1"/>
      <p:bldP spid="14" grpId="0" bldLvl="0" animBg="1"/>
      <p:bldP spid="14" grpId="1" animBg="1"/>
      <p:bldP spid="20" grpId="0" bldLvl="0" animBg="1"/>
      <p:bldP spid="20" grpId="1" animBg="1"/>
      <p:bldP spid="4" grpId="0" animBg="1"/>
      <p:bldP spid="4"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2020-6-山东卷</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（博物馆的发展史）</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322445"/>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FFFEA9"/>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36. wealthy	</a:t>
            </a:r>
            <a:endParaRPr lang="zh-CN" altLang="en-US"/>
          </a:p>
          <a:p>
            <a:pPr fontAlgn="auto">
              <a:lnSpc>
                <a:spcPts val="2560"/>
              </a:lnSpc>
            </a:pPr>
            <a:r>
              <a:rPr lang="zh-CN" altLang="en-US"/>
              <a:t>37. </a:t>
            </a:r>
            <a:r>
              <a:rPr lang="zh-CN" altLang="en-US">
                <a:solidFill>
                  <a:srgbClr val="C00000"/>
                </a:solidFill>
              </a:rPr>
              <a:t>or</a:t>
            </a:r>
            <a:r>
              <a:rPr lang="zh-CN" altLang="en-US"/>
              <a:t>	</a:t>
            </a:r>
            <a:endParaRPr lang="zh-CN" altLang="en-US"/>
          </a:p>
          <a:p>
            <a:pPr fontAlgn="auto">
              <a:lnSpc>
                <a:spcPts val="2560"/>
              </a:lnSpc>
            </a:pPr>
            <a:r>
              <a:rPr lang="zh-CN" altLang="en-US"/>
              <a:t>38. formed	</a:t>
            </a:r>
            <a:endParaRPr lang="zh-CN" altLang="en-US"/>
          </a:p>
          <a:p>
            <a:pPr fontAlgn="auto">
              <a:lnSpc>
                <a:spcPts val="2560"/>
              </a:lnSpc>
            </a:pPr>
            <a:r>
              <a:rPr lang="zh-CN" altLang="en-US"/>
              <a:t>39. which/that	 </a:t>
            </a:r>
            <a:endParaRPr lang="zh-CN" altLang="en-US"/>
          </a:p>
          <a:p>
            <a:pPr fontAlgn="auto">
              <a:lnSpc>
                <a:spcPts val="2560"/>
              </a:lnSpc>
            </a:pPr>
            <a:r>
              <a:rPr lang="zh-CN" altLang="en-US"/>
              <a:t>40. </a:t>
            </a:r>
            <a:r>
              <a:rPr lang="zh-CN" altLang="en-US">
                <a:solidFill>
                  <a:srgbClr val="C00000"/>
                </a:solidFill>
              </a:rPr>
              <a:t>are called </a:t>
            </a:r>
            <a:endParaRPr lang="zh-CN" altLang="en-US"/>
          </a:p>
          <a:p>
            <a:pPr fontAlgn="auto">
              <a:lnSpc>
                <a:spcPts val="2560"/>
              </a:lnSpc>
            </a:pPr>
            <a:r>
              <a:rPr lang="zh-CN" altLang="en-US"/>
              <a:t>41. is    </a:t>
            </a:r>
            <a:endParaRPr lang="zh-CN" altLang="en-US"/>
          </a:p>
          <a:p>
            <a:pPr fontAlgn="auto">
              <a:lnSpc>
                <a:spcPts val="2560"/>
              </a:lnSpc>
            </a:pPr>
            <a:r>
              <a:rPr lang="zh-CN" altLang="en-US"/>
              <a:t>42. themselves	</a:t>
            </a:r>
            <a:endParaRPr lang="zh-CN" altLang="en-US"/>
          </a:p>
          <a:p>
            <a:pPr fontAlgn="auto">
              <a:lnSpc>
                <a:spcPts val="2560"/>
              </a:lnSpc>
            </a:pPr>
            <a:r>
              <a:rPr lang="zh-CN" altLang="en-US"/>
              <a:t>43. walking	</a:t>
            </a:r>
            <a:endParaRPr lang="zh-CN" altLang="en-US"/>
          </a:p>
          <a:p>
            <a:pPr fontAlgn="auto">
              <a:lnSpc>
                <a:spcPts val="2560"/>
              </a:lnSpc>
            </a:pPr>
            <a:r>
              <a:rPr lang="zh-CN" altLang="en-US"/>
              <a:t>44. </a:t>
            </a:r>
            <a:r>
              <a:rPr lang="zh-CN" altLang="en-US">
                <a:solidFill>
                  <a:srgbClr val="C00000"/>
                </a:solidFill>
              </a:rPr>
              <a:t>accuracy</a:t>
            </a:r>
            <a:r>
              <a:rPr lang="zh-CN" altLang="en-US"/>
              <a:t>	</a:t>
            </a:r>
            <a:endParaRPr lang="zh-CN" altLang="en-US"/>
          </a:p>
          <a:p>
            <a:pPr fontAlgn="auto">
              <a:lnSpc>
                <a:spcPts val="2560"/>
              </a:lnSpc>
            </a:pPr>
            <a:r>
              <a:rPr lang="zh-CN" altLang="en-US"/>
              <a:t>45. for </a:t>
            </a:r>
            <a:endParaRPr lang="zh-CN" altLang="en-US"/>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825625" y="477901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37.</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or</a:t>
            </a:r>
            <a:r>
              <a:rPr lang="zh-CN" altLang="en-US" sz="1600" b="1" kern="100" dirty="0">
                <a:solidFill>
                  <a:srgbClr val="2E2E2E"/>
                </a:solidFill>
                <a:latin typeface="微软雅黑" panose="020B0503020204020204" pitchFamily="34" charset="-122"/>
                <a:cs typeface="Times New Roman" panose="02020603050405020304" pitchFamily="18" charset="0"/>
              </a:rPr>
              <a:t>在此句中连接两个并列的</a:t>
            </a:r>
            <a:r>
              <a:rPr lang="en-US" altLang="zh-CN" sz="1600" b="1" kern="100" dirty="0">
                <a:solidFill>
                  <a:srgbClr val="2E2E2E"/>
                </a:solidFill>
                <a:latin typeface="微软雅黑" panose="020B0503020204020204" pitchFamily="34" charset="-122"/>
                <a:cs typeface="Times New Roman" panose="02020603050405020304" pitchFamily="18" charset="0"/>
              </a:rPr>
              <a:t>until</a:t>
            </a:r>
            <a:r>
              <a:rPr lang="zh-CN" altLang="en-US" sz="1600" b="1" kern="100" dirty="0">
                <a:solidFill>
                  <a:srgbClr val="2E2E2E"/>
                </a:solidFill>
                <a:latin typeface="微软雅黑" panose="020B0503020204020204" pitchFamily="34" charset="-122"/>
                <a:cs typeface="Times New Roman" panose="02020603050405020304" pitchFamily="18" charset="0"/>
              </a:rPr>
              <a:t>此句</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825689" y="580319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44.</a:t>
            </a:r>
            <a:r>
              <a:rPr lang="zh-CN" altLang="en-US" sz="1600" b="1" kern="100" dirty="0">
                <a:solidFill>
                  <a:srgbClr val="002060"/>
                </a:solidFill>
                <a:latin typeface="微软雅黑" panose="020B0503020204020204" pitchFamily="34" charset="-122"/>
                <a:cs typeface="Times New Roman" panose="02020603050405020304" pitchFamily="18" charset="0"/>
              </a:rPr>
              <a:t>词形变化找记忆规律：</a:t>
            </a:r>
            <a:r>
              <a:rPr lang="zh-CN" altLang="en-US" sz="1600" b="1" kern="100" dirty="0">
                <a:latin typeface="微软雅黑" panose="020B0503020204020204" pitchFamily="34" charset="-122"/>
                <a:cs typeface="Times New Roman" panose="02020603050405020304" pitchFamily="18" charset="0"/>
              </a:rPr>
              <a:t> 一些 -at(e) 或 -t 结尾的形容词</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rPr>
              <a:t>accurate; fluent; frequent</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加后缀-cy变名词：</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sym typeface="+mn-ea"/>
              </a:rPr>
              <a:t>accura</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cy</a:t>
            </a:r>
            <a:r>
              <a:rPr lang="zh-CN" altLang="en-US" sz="1600" b="1" kern="100" dirty="0">
                <a:latin typeface="微软雅黑" panose="020B0503020204020204" pitchFamily="34" charset="-122"/>
                <a:cs typeface="Times New Roman" panose="02020603050405020304" pitchFamily="18" charset="0"/>
                <a:sym typeface="+mn-ea"/>
              </a:rPr>
              <a:t>(准确性); fluen</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cy</a:t>
            </a:r>
            <a:r>
              <a:rPr lang="zh-CN" altLang="en-US" sz="1600" b="1" kern="100" dirty="0">
                <a:latin typeface="微软雅黑" panose="020B0503020204020204" pitchFamily="34" charset="-122"/>
                <a:cs typeface="Times New Roman" panose="02020603050405020304" pitchFamily="18" charset="0"/>
                <a:sym typeface="+mn-ea"/>
              </a:rPr>
              <a:t>; frequen</a:t>
            </a:r>
            <a:r>
              <a:rPr lang="zh-CN" altLang="en-US" sz="1600" b="1" kern="100" dirty="0">
                <a:solidFill>
                  <a:srgbClr val="C00000"/>
                </a:solidFill>
                <a:latin typeface="微软雅黑" panose="020B0503020204020204" pitchFamily="34" charset="-122"/>
                <a:cs typeface="Times New Roman" panose="02020603050405020304" pitchFamily="18" charset="0"/>
                <a:sym typeface="+mn-ea"/>
              </a:rPr>
              <a:t>cy</a:t>
            </a:r>
            <a:endParaRPr lang="zh-CN" altLang="en-US" sz="16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284480" y="865505"/>
            <a:ext cx="8605520" cy="3361690"/>
          </a:xfrm>
          <a:prstGeom prst="rect">
            <a:avLst/>
          </a:prstGeom>
          <a:ln>
            <a:solidFill>
              <a:schemeClr val="accent1"/>
            </a:solidFill>
          </a:ln>
        </p:spPr>
      </p:pic>
      <p:sp>
        <p:nvSpPr>
          <p:cNvPr id="10" name="矩形 9"/>
          <p:cNvSpPr/>
          <p:nvPr/>
        </p:nvSpPr>
        <p:spPr>
          <a:xfrm flipH="1">
            <a:off x="1825625" y="5219700"/>
            <a:ext cx="9899650"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40.</a:t>
            </a:r>
            <a:r>
              <a:rPr lang="zh-CN" altLang="en-US" sz="1600" b="1" kern="100" dirty="0">
                <a:solidFill>
                  <a:srgbClr val="002060"/>
                </a:solidFill>
                <a:latin typeface="微软雅黑" panose="020B0503020204020204" pitchFamily="34" charset="-122"/>
                <a:cs typeface="Times New Roman" panose="02020603050405020304" pitchFamily="18" charset="0"/>
              </a:rPr>
              <a:t>研判谓语动词和非谓语动词及其形态:</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审题关键是</a:t>
            </a:r>
            <a:r>
              <a:rPr lang="en-US" altLang="zh-CN" sz="1600" b="1" kern="100" dirty="0">
                <a:solidFill>
                  <a:srgbClr val="2E2E2E"/>
                </a:solidFill>
                <a:latin typeface="微软雅黑" panose="020B0503020204020204" pitchFamily="34" charset="-122"/>
                <a:cs typeface="Times New Roman" panose="02020603050405020304" pitchFamily="18" charset="0"/>
              </a:rPr>
              <a:t> be open to </a:t>
            </a:r>
            <a:r>
              <a:rPr lang="zh-CN" altLang="en-US" sz="1600" b="1" kern="100" dirty="0">
                <a:solidFill>
                  <a:srgbClr val="2E2E2E"/>
                </a:solidFill>
                <a:latin typeface="微软雅黑" panose="020B0503020204020204" pitchFamily="34" charset="-122"/>
                <a:cs typeface="Times New Roman" panose="02020603050405020304" pitchFamily="18" charset="0"/>
              </a:rPr>
              <a:t>对...开放，在句中充当后置定语。根据整段语境，用现在时被动语态。</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2" name="圆角矩形 11"/>
          <p:cNvSpPr/>
          <p:nvPr/>
        </p:nvSpPr>
        <p:spPr>
          <a:xfrm>
            <a:off x="2737485" y="1904365"/>
            <a:ext cx="1625600" cy="18415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3" name="圆角矩形 12"/>
          <p:cNvSpPr/>
          <p:nvPr/>
        </p:nvSpPr>
        <p:spPr>
          <a:xfrm>
            <a:off x="6635115" y="2158365"/>
            <a:ext cx="856615" cy="14478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4" name="圆角矩形 13"/>
          <p:cNvSpPr/>
          <p:nvPr/>
        </p:nvSpPr>
        <p:spPr>
          <a:xfrm>
            <a:off x="3594735" y="2158365"/>
            <a:ext cx="1998345" cy="18415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4422140" y="1897380"/>
            <a:ext cx="150812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675640" y="1904365"/>
            <a:ext cx="906145"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7547610" y="1301750"/>
            <a:ext cx="1342390" cy="184150"/>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1" name="圆角矩形 20"/>
          <p:cNvSpPr/>
          <p:nvPr/>
        </p:nvSpPr>
        <p:spPr>
          <a:xfrm>
            <a:off x="5009515" y="1301750"/>
            <a:ext cx="1625600" cy="184150"/>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2" name="圆角矩形 21"/>
          <p:cNvSpPr/>
          <p:nvPr/>
        </p:nvSpPr>
        <p:spPr>
          <a:xfrm>
            <a:off x="1151255" y="3499485"/>
            <a:ext cx="2929890"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049"/>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amond(in)">
                                      <p:cBhvr>
                                        <p:cTn id="30" dur="2000"/>
                                        <p:tgtEl>
                                          <p:spTgt spid="20"/>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amond(in)">
                                      <p:cBhvr>
                                        <p:cTn id="33" dur="2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amond(in)">
                                      <p:cBhvr>
                                        <p:cTn id="41" dur="2000"/>
                                        <p:tgtEl>
                                          <p:spTgt spid="12"/>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amond(in)">
                                      <p:cBhvr>
                                        <p:cTn id="44" dur="2000"/>
                                        <p:tgtEl>
                                          <p:spTgt spid="13"/>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amond(in)">
                                      <p:cBhvr>
                                        <p:cTn id="47" dur="2000"/>
                                        <p:tgtEl>
                                          <p:spTgt spid="14"/>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heel(1)">
                                      <p:cBhvr>
                                        <p:cTn id="50" dur="2000"/>
                                        <p:tgtEl>
                                          <p:spTgt spid="18"/>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heel(1)">
                                      <p:cBhvr>
                                        <p:cTn id="53" dur="2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10" grpId="0"/>
      <p:bldP spid="10" grpId="1"/>
      <p:bldP spid="12" grpId="0" bldLvl="0" animBg="1"/>
      <p:bldP spid="12" grpId="1" animBg="1"/>
      <p:bldP spid="13" grpId="0" bldLvl="0" animBg="1"/>
      <p:bldP spid="13" grpId="1" animBg="1"/>
      <p:bldP spid="14" grpId="0" bldLvl="0" animBg="1"/>
      <p:bldP spid="14"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2" grpId="0" bldLvl="0" animBg="1"/>
      <p:bldP spid="22" grpId="1" animBg="1"/>
      <p:bldP spid="15" grpId="0" animBg="1"/>
      <p:bldP spid="1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2021-全国甲卷</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游览西安古城墙</a:t>
            </a:r>
            <a:r>
              <a:rPr lang="en-US" altLang="zh-CN" sz="2400" b="1" dirty="0">
                <a:solidFill>
                  <a:srgbClr val="0F3B31"/>
                </a:solidFill>
                <a:latin typeface="微软雅黑" panose="020B0503020204020204" pitchFamily="34" charset="-122"/>
                <a:ea typeface="微软雅黑" panose="020B0503020204020204" pitchFamily="34" charset="-122"/>
              </a:rPr>
              <a:t>)</a:t>
            </a:r>
            <a:endParaRPr lang="en-US" altLang="zh-CN"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297680"/>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FDEEF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41</a:t>
            </a:r>
            <a:r>
              <a:rPr lang="zh-CN" altLang="en-US">
                <a:solidFill>
                  <a:schemeClr val="tx1"/>
                </a:solidFill>
              </a:rPr>
              <a:t>. was built</a:t>
            </a:r>
            <a:r>
              <a:rPr lang="zh-CN" altLang="en-US"/>
              <a:t>   </a:t>
            </a:r>
            <a:endParaRPr lang="zh-CN" altLang="en-US"/>
          </a:p>
          <a:p>
            <a:pPr fontAlgn="auto">
              <a:lnSpc>
                <a:spcPts val="2560"/>
              </a:lnSpc>
            </a:pPr>
            <a:r>
              <a:rPr lang="zh-CN" altLang="en-US"/>
              <a:t>42. in    </a:t>
            </a:r>
            <a:endParaRPr lang="zh-CN" altLang="en-US"/>
          </a:p>
          <a:p>
            <a:pPr fontAlgn="auto">
              <a:lnSpc>
                <a:spcPts val="2560"/>
              </a:lnSpc>
            </a:pPr>
            <a:r>
              <a:rPr lang="zh-CN" altLang="en-US"/>
              <a:t>43. to walk    </a:t>
            </a:r>
            <a:endParaRPr lang="zh-CN" altLang="en-US"/>
          </a:p>
          <a:p>
            <a:pPr fontAlgn="auto">
              <a:lnSpc>
                <a:spcPts val="2560"/>
              </a:lnSpc>
            </a:pPr>
            <a:r>
              <a:rPr lang="zh-CN" altLang="en-US"/>
              <a:t>44. </a:t>
            </a:r>
            <a:r>
              <a:rPr lang="zh-CN" altLang="en-US">
                <a:solidFill>
                  <a:srgbClr val="C00000"/>
                </a:solidFill>
              </a:rPr>
              <a:t>spending</a:t>
            </a:r>
            <a:r>
              <a:rPr lang="zh-CN" altLang="en-US"/>
              <a:t>    </a:t>
            </a:r>
            <a:endParaRPr lang="zh-CN" altLang="en-US"/>
          </a:p>
          <a:p>
            <a:pPr fontAlgn="auto">
              <a:lnSpc>
                <a:spcPts val="2560"/>
              </a:lnSpc>
            </a:pPr>
            <a:r>
              <a:rPr lang="zh-CN" altLang="en-US"/>
              <a:t>45.</a:t>
            </a:r>
            <a:r>
              <a:rPr lang="zh-CN" altLang="en-US">
                <a:solidFill>
                  <a:schemeClr val="tx1"/>
                </a:solidFill>
              </a:rPr>
              <a:t> better</a:t>
            </a:r>
            <a:r>
              <a:rPr lang="zh-CN" altLang="en-US"/>
              <a:t>    </a:t>
            </a:r>
            <a:endParaRPr lang="zh-CN" altLang="en-US"/>
          </a:p>
          <a:p>
            <a:pPr fontAlgn="auto">
              <a:lnSpc>
                <a:spcPts val="2560"/>
              </a:lnSpc>
            </a:pPr>
            <a:r>
              <a:rPr lang="zh-CN" altLang="en-US"/>
              <a:t>46. hired    </a:t>
            </a:r>
            <a:endParaRPr lang="zh-CN" altLang="en-US"/>
          </a:p>
          <a:p>
            <a:pPr fontAlgn="auto">
              <a:lnSpc>
                <a:spcPts val="2560"/>
              </a:lnSpc>
            </a:pPr>
            <a:r>
              <a:rPr lang="zh-CN" altLang="en-US"/>
              <a:t>47. </a:t>
            </a:r>
            <a:r>
              <a:rPr lang="zh-CN" altLang="en-US">
                <a:solidFill>
                  <a:srgbClr val="C00000"/>
                </a:solidFill>
              </a:rPr>
              <a:t>but  </a:t>
            </a:r>
            <a:r>
              <a:rPr lang="zh-CN" altLang="en-US"/>
              <a:t>  </a:t>
            </a:r>
            <a:endParaRPr lang="zh-CN" altLang="en-US"/>
          </a:p>
          <a:p>
            <a:pPr fontAlgn="auto">
              <a:lnSpc>
                <a:spcPts val="2560"/>
              </a:lnSpc>
            </a:pPr>
            <a:r>
              <a:rPr lang="zh-CN" altLang="en-US"/>
              <a:t>48. the  </a:t>
            </a:r>
            <a:endParaRPr lang="zh-CN" altLang="en-US"/>
          </a:p>
          <a:p>
            <a:pPr fontAlgn="auto">
              <a:lnSpc>
                <a:spcPts val="2560"/>
              </a:lnSpc>
            </a:pPr>
            <a:r>
              <a:rPr lang="zh-CN" altLang="en-US"/>
              <a:t>49. watchtowers  </a:t>
            </a:r>
            <a:endParaRPr lang="zh-CN" altLang="en-US"/>
          </a:p>
          <a:p>
            <a:pPr fontAlgn="auto">
              <a:lnSpc>
                <a:spcPts val="2560"/>
              </a:lnSpc>
            </a:pPr>
            <a:r>
              <a:rPr lang="zh-CN" altLang="en-US"/>
              <a:t>50. </a:t>
            </a:r>
            <a:r>
              <a:rPr lang="zh-CN" altLang="en-US">
                <a:solidFill>
                  <a:srgbClr val="C00000"/>
                </a:solidFill>
              </a:rPr>
              <a:t>daily</a:t>
            </a:r>
            <a:r>
              <a:rPr lang="zh-CN" altLang="en-US"/>
              <a:t> </a:t>
            </a:r>
            <a:endParaRPr lang="zh-CN" altLang="en-US"/>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740910"/>
            <a:ext cx="9899650"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44. </a:t>
            </a:r>
            <a:r>
              <a:rPr lang="zh-CN" altLang="en-US" sz="1600" b="1" kern="100" dirty="0">
                <a:solidFill>
                  <a:srgbClr val="002060"/>
                </a:solidFill>
                <a:latin typeface="微软雅黑" panose="020B0503020204020204" pitchFamily="34" charset="-122"/>
                <a:cs typeface="Times New Roman" panose="02020603050405020304" pitchFamily="18" charset="0"/>
              </a:rPr>
              <a:t>状从的</a:t>
            </a:r>
            <a:r>
              <a:rPr lang="en-US" altLang="zh-CN"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rPr>
              <a:t>连词</a:t>
            </a:r>
            <a:r>
              <a:rPr lang="en-US" altLang="zh-CN" sz="1600" b="1" kern="100" dirty="0">
                <a:solidFill>
                  <a:srgbClr val="002060"/>
                </a:solidFill>
                <a:latin typeface="微软雅黑" panose="020B0503020204020204" pitchFamily="34" charset="-122"/>
                <a:cs typeface="Times New Roman" panose="02020603050405020304" pitchFamily="18" charset="0"/>
              </a:rPr>
              <a:t>+ doing/done”</a:t>
            </a:r>
            <a:r>
              <a:rPr lang="zh-CN" altLang="en-US" sz="1600" b="1" kern="100" dirty="0">
                <a:solidFill>
                  <a:srgbClr val="002060"/>
                </a:solidFill>
                <a:latin typeface="微软雅黑" panose="020B0503020204020204" pitchFamily="34" charset="-122"/>
                <a:cs typeface="Times New Roman" panose="02020603050405020304" pitchFamily="18" charset="0"/>
              </a:rPr>
              <a:t>省略现象:</a:t>
            </a:r>
            <a:r>
              <a:rPr lang="zh-CN" altLang="en-US" sz="1600" b="1" kern="100" dirty="0">
                <a:solidFill>
                  <a:srgbClr val="2E2E2E"/>
                </a:solidFill>
                <a:latin typeface="微软雅黑" panose="020B0503020204020204" pitchFamily="34" charset="-122"/>
                <a:cs typeface="Times New Roman" panose="02020603050405020304" pitchFamily="18" charset="0"/>
              </a:rPr>
              <a:t> 当状语从句的主语与主句的主语</a:t>
            </a:r>
            <a:r>
              <a:rPr lang="zh-CN" altLang="en-US" sz="1600" b="1" kern="100" dirty="0">
                <a:solidFill>
                  <a:srgbClr val="C00000"/>
                </a:solidFill>
                <a:latin typeface="微软雅黑" panose="020B0503020204020204" pitchFamily="34" charset="-122"/>
                <a:cs typeface="Times New Roman" panose="02020603050405020304" pitchFamily="18" charset="0"/>
              </a:rPr>
              <a:t>一致</a:t>
            </a:r>
            <a:r>
              <a:rPr lang="zh-CN" altLang="en-US" sz="1600" b="1" kern="100" dirty="0">
                <a:solidFill>
                  <a:srgbClr val="2E2E2E"/>
                </a:solidFill>
                <a:latin typeface="微软雅黑" panose="020B0503020204020204" pitchFamily="34" charset="-122"/>
                <a:cs typeface="Times New Roman" panose="02020603050405020304" pitchFamily="18" charset="0"/>
              </a:rPr>
              <a:t>时，可以省略状语从句中的主语和be动词</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C00000"/>
                </a:solidFill>
                <a:latin typeface="微软雅黑" panose="020B0503020204020204" pitchFamily="34" charset="-122"/>
                <a:cs typeface="Times New Roman" panose="02020603050405020304" pitchFamily="18" charset="0"/>
              </a:rPr>
              <a:t>连词+ doing</a:t>
            </a:r>
            <a:r>
              <a:rPr lang="zh-CN" altLang="en-US" sz="1600" b="1" kern="100" dirty="0">
                <a:solidFill>
                  <a:srgbClr val="C00000"/>
                </a:solidFill>
                <a:latin typeface="微软雅黑" panose="020B0503020204020204" pitchFamily="34" charset="-122"/>
                <a:cs typeface="Times New Roman" panose="02020603050405020304" pitchFamily="18" charset="0"/>
              </a:rPr>
              <a:t>表主动</a:t>
            </a:r>
            <a:r>
              <a:rPr lang="en-US" altLang="zh-CN" sz="1600" b="1" kern="100" dirty="0">
                <a:solidFill>
                  <a:srgbClr val="2E2E2E"/>
                </a:solidFill>
                <a:latin typeface="微软雅黑" panose="020B0503020204020204" pitchFamily="34" charset="-122"/>
                <a:cs typeface="Times New Roman" panose="02020603050405020304" pitchFamily="18" charset="0"/>
              </a:rPr>
              <a:t>/</a:t>
            </a:r>
            <a:r>
              <a:rPr lang="en-US" altLang="zh-CN" sz="1600" b="1" kern="100" dirty="0">
                <a:solidFill>
                  <a:srgbClr val="C00000"/>
                </a:solidFill>
                <a:latin typeface="微软雅黑" panose="020B0503020204020204" pitchFamily="34" charset="-122"/>
                <a:cs typeface="Times New Roman" panose="02020603050405020304" pitchFamily="18" charset="0"/>
              </a:rPr>
              <a:t>连词+done</a:t>
            </a:r>
            <a:r>
              <a:rPr lang="zh-CN" altLang="en-US" sz="1600" b="1" kern="100" dirty="0">
                <a:solidFill>
                  <a:srgbClr val="C00000"/>
                </a:solidFill>
                <a:latin typeface="微软雅黑" panose="020B0503020204020204" pitchFamily="34" charset="-122"/>
                <a:cs typeface="Times New Roman" panose="02020603050405020304" pitchFamily="18" charset="0"/>
              </a:rPr>
              <a:t>表被动</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78541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50.</a:t>
            </a:r>
            <a:r>
              <a:rPr lang="zh-CN" altLang="en-US" sz="1600" b="1" kern="100" dirty="0">
                <a:solidFill>
                  <a:srgbClr val="002060"/>
                </a:solidFill>
                <a:latin typeface="微软雅黑" panose="020B0503020204020204" pitchFamily="34" charset="-122"/>
                <a:cs typeface="Times New Roman" panose="02020603050405020304" pitchFamily="18" charset="0"/>
              </a:rPr>
              <a:t>词形变化找记忆规律：</a:t>
            </a:r>
            <a:r>
              <a:rPr sz="1600" b="1" kern="100" dirty="0">
                <a:latin typeface="微软雅黑" panose="020B0503020204020204" pitchFamily="34" charset="-122"/>
                <a:cs typeface="Times New Roman" panose="02020603050405020304" pitchFamily="18" charset="0"/>
              </a:rPr>
              <a:t>名词 friend; love; week; month; year; day 加–ly 后缀变形容词 friendly; lovely; weekly; monthly; yearly; daily   </a:t>
            </a:r>
            <a:endParaRPr sz="1600" b="1" kern="100" dirty="0">
              <a:latin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41063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340360" y="834390"/>
            <a:ext cx="8502650" cy="3382010"/>
          </a:xfrm>
          <a:prstGeom prst="rect">
            <a:avLst/>
          </a:prstGeom>
          <a:ln>
            <a:solidFill>
              <a:schemeClr val="accent1"/>
            </a:solidFill>
          </a:ln>
        </p:spPr>
      </p:pic>
      <p:sp>
        <p:nvSpPr>
          <p:cNvPr id="10" name="矩形 9"/>
          <p:cNvSpPr/>
          <p:nvPr/>
        </p:nvSpPr>
        <p:spPr>
          <a:xfrm flipH="1">
            <a:off x="1757680" y="5350510"/>
            <a:ext cx="9899650"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47. </a:t>
            </a:r>
            <a:r>
              <a:rPr lang="zh-CN" altLang="en-US" sz="1600" b="1" kern="100" dirty="0">
                <a:solidFill>
                  <a:srgbClr val="002060"/>
                </a:solidFill>
                <a:latin typeface="微软雅黑" panose="020B0503020204020204" pitchFamily="34" charset="-122"/>
                <a:cs typeface="Times New Roman" panose="02020603050405020304" pitchFamily="18" charset="0"/>
              </a:rPr>
              <a:t>考查逻辑关系，根据语境判断作者态度:</a:t>
            </a:r>
            <a:r>
              <a:rPr lang="zh-CN" altLang="en-US" sz="1600" b="1" kern="100" dirty="0">
                <a:solidFill>
                  <a:srgbClr val="2E2E2E"/>
                </a:solidFill>
                <a:latin typeface="微软雅黑" panose="020B0503020204020204" pitchFamily="34" charset="-122"/>
                <a:cs typeface="Times New Roman" panose="02020603050405020304" pitchFamily="18" charset="0"/>
              </a:rPr>
              <a:t> 根据句内逻辑</a:t>
            </a:r>
            <a:r>
              <a:rPr lang="en-US" altLang="zh-CN" sz="1600" b="1" kern="100" dirty="0">
                <a:solidFill>
                  <a:srgbClr val="2E2E2E"/>
                </a:solidFill>
                <a:latin typeface="微软雅黑" panose="020B0503020204020204" pitchFamily="34" charset="-122"/>
                <a:cs typeface="Times New Roman" panose="02020603050405020304" pitchFamily="18" charset="0"/>
              </a:rPr>
              <a:t>“</a:t>
            </a:r>
            <a:r>
              <a:rPr sz="1600" b="1" kern="100" dirty="0">
                <a:latin typeface="微软雅黑" panose="020B0503020204020204" pitchFamily="34" charset="-122"/>
                <a:cs typeface="Times New Roman" panose="02020603050405020304" pitchFamily="18" charset="0"/>
              </a:rPr>
              <a:t>我的自行车又旧又摇摇晃晃，但还能骑</a:t>
            </a:r>
            <a:r>
              <a:rPr lang="en-US" sz="1600" b="1" kern="100" dirty="0">
                <a:latin typeface="微软雅黑" panose="020B0503020204020204" pitchFamily="34" charset="-122"/>
                <a:cs typeface="Times New Roman" panose="02020603050405020304" pitchFamily="18" charset="0"/>
              </a:rPr>
              <a:t>”</a:t>
            </a:r>
            <a:r>
              <a:rPr lang="zh-CN" altLang="en-US" sz="1600" b="1" kern="100" dirty="0">
                <a:solidFill>
                  <a:srgbClr val="2E2E2E"/>
                </a:solidFill>
                <a:latin typeface="微软雅黑" panose="020B0503020204020204" pitchFamily="34" charset="-122"/>
                <a:cs typeface="Times New Roman" panose="02020603050405020304" pitchFamily="18" charset="0"/>
              </a:rPr>
              <a:t>。</a:t>
            </a:r>
            <a:endParaRPr lang="zh-CN" altLang="en-US" sz="1600" b="1" kern="100" dirty="0">
              <a:solidFill>
                <a:srgbClr val="2E2E2E"/>
              </a:solidFill>
              <a:latin typeface="微软雅黑" panose="020B0503020204020204" pitchFamily="34" charset="-122"/>
              <a:cs typeface="Times New Roman" panose="02020603050405020304" pitchFamily="18" charset="0"/>
            </a:endParaRPr>
          </a:p>
        </p:txBody>
      </p:sp>
      <p:sp>
        <p:nvSpPr>
          <p:cNvPr id="22" name="圆角矩形 21"/>
          <p:cNvSpPr/>
          <p:nvPr/>
        </p:nvSpPr>
        <p:spPr>
          <a:xfrm>
            <a:off x="340360" y="3001010"/>
            <a:ext cx="1588770" cy="25273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723265" y="2158365"/>
            <a:ext cx="2295525" cy="2298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5913120" y="3626485"/>
            <a:ext cx="2929890" cy="27686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284480" y="3987800"/>
            <a:ext cx="970280"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2103120" y="2158365"/>
            <a:ext cx="856615" cy="229235"/>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0" name="圆角矩形 19"/>
          <p:cNvSpPr/>
          <p:nvPr/>
        </p:nvSpPr>
        <p:spPr>
          <a:xfrm>
            <a:off x="8563610" y="2159000"/>
            <a:ext cx="491490" cy="228600"/>
          </a:xfrm>
          <a:prstGeom prst="roundRect">
            <a:avLst/>
          </a:prstGeom>
          <a:solidFill>
            <a:schemeClr val="accent6">
              <a:lumMod val="60000"/>
              <a:lumOff val="4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1" name="圆角矩形 20"/>
          <p:cNvSpPr/>
          <p:nvPr/>
        </p:nvSpPr>
        <p:spPr>
          <a:xfrm>
            <a:off x="7217410" y="2667000"/>
            <a:ext cx="1625600" cy="270510"/>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
        <p:nvSpPr>
          <p:cNvPr id="23" name="圆角矩形 22"/>
          <p:cNvSpPr/>
          <p:nvPr/>
        </p:nvSpPr>
        <p:spPr>
          <a:xfrm>
            <a:off x="796290" y="3001010"/>
            <a:ext cx="1132840" cy="253365"/>
          </a:xfrm>
          <a:prstGeom prst="roundRect">
            <a:avLst/>
          </a:prstGeom>
          <a:solidFill>
            <a:schemeClr val="accent5">
              <a:lumMod val="40000"/>
              <a:lumOff val="60000"/>
              <a:alpha val="66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prstClr val="white"/>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99"/>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amond(in)">
                                      <p:cBhvr>
                                        <p:cTn id="33" dur="2000"/>
                                        <p:tgtEl>
                                          <p:spTgt spid="20"/>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amond(in)">
                                      <p:cBhvr>
                                        <p:cTn id="36" dur="2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diamond(in)">
                                      <p:cBhvr>
                                        <p:cTn id="44" dur="2000"/>
                                        <p:tgtEl>
                                          <p:spTgt spid="23"/>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amond(in)">
                                      <p:cBhvr>
                                        <p:cTn id="47" dur="2000"/>
                                        <p:tgtEl>
                                          <p:spTgt spid="21"/>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2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heel(1)">
                                      <p:cBhvr>
                                        <p:cTn id="6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10" grpId="0"/>
      <p:bldP spid="10" grpId="1"/>
      <p:bldP spid="22" grpId="0" bldLvl="0" animBg="1"/>
      <p:bldP spid="22" grpId="1" animBg="1"/>
      <p:bldP spid="13" grpId="0" bldLvl="0" animBg="1"/>
      <p:bldP spid="13" grpId="1" animBg="1"/>
      <p:bldP spid="14" grpId="0" bldLvl="0" animBg="1"/>
      <p:bldP spid="14"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3" grpId="0" bldLvl="0" animBg="1"/>
      <p:bldP spid="23" grpId="1" animBg="1"/>
      <p:bldP spid="15" grpId="0" animBg="1"/>
      <p:bldP spid="1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2021-全国乙卷</a:t>
            </a:r>
            <a:r>
              <a:rPr lang="en-US" altLang="zh-CN" sz="2400" b="1" dirty="0">
                <a:solidFill>
                  <a:srgbClr val="0F3B31"/>
                </a:solidFill>
                <a:latin typeface="微软雅黑" panose="020B0503020204020204" pitchFamily="34" charset="-122"/>
                <a:ea typeface="微软雅黑" panose="020B0503020204020204" pitchFamily="34" charset="-122"/>
              </a:rPr>
              <a:t>  </a:t>
            </a:r>
            <a:r>
              <a:rPr lang="zh-CN" altLang="en-US" sz="2400" b="1" dirty="0">
                <a:solidFill>
                  <a:srgbClr val="0F3B31"/>
                </a:solidFill>
                <a:latin typeface="微软雅黑" panose="020B0503020204020204" pitchFamily="34" charset="-122"/>
                <a:ea typeface="微软雅黑" panose="020B0503020204020204" pitchFamily="34" charset="-122"/>
              </a:rPr>
              <a:t>（生态旅游）</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1198880" y="4297680"/>
            <a:ext cx="10633076" cy="2634615"/>
            <a:chOff x="1511013" y="1580380"/>
            <a:chExt cx="3095399" cy="1741735"/>
          </a:xfrm>
        </p:grpSpPr>
        <p:sp>
          <p:nvSpPr>
            <p:cNvPr id="6"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ysClr val="window" lastClr="FFFFFF"/>
                </a:gs>
                <a:gs pos="59000">
                  <a:srgbClr val="5B595B"/>
                </a:gs>
                <a:gs pos="100000">
                  <a:srgbClr val="ACCBF9">
                    <a:lumMod val="25000"/>
                  </a:srgbClr>
                </a:gs>
              </a:gsLst>
              <a:lin ang="16200000" scaled="1"/>
              <a:tileRect/>
            </a:gra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511013" y="1580380"/>
              <a:ext cx="3095399" cy="1519243"/>
            </a:xfrm>
            <a:prstGeom prst="rect">
              <a:avLst/>
            </a:prstGeom>
            <a:solidFill>
              <a:srgbClr val="D5ECF6"/>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0" y="5023485"/>
            <a:ext cx="1757680" cy="1834515"/>
          </a:xfrm>
          <a:prstGeom prst="rect">
            <a:avLst/>
          </a:prstGeom>
        </p:spPr>
      </p:pic>
      <p:sp>
        <p:nvSpPr>
          <p:cNvPr id="15" name="文本框 14"/>
          <p:cNvSpPr txBox="1"/>
          <p:nvPr/>
        </p:nvSpPr>
        <p:spPr>
          <a:xfrm>
            <a:off x="8990965" y="835025"/>
            <a:ext cx="2840355" cy="3374390"/>
          </a:xfrm>
          <a:prstGeom prst="rect">
            <a:avLst/>
          </a:prstGeom>
          <a:noFill/>
          <a:ln>
            <a:solidFill>
              <a:schemeClr val="accent1"/>
            </a:solidFill>
          </a:ln>
        </p:spPr>
        <p:txBody>
          <a:bodyPr wrap="square" rtlCol="0" anchor="t">
            <a:spAutoFit/>
          </a:bodyPr>
          <a:p>
            <a:pPr fontAlgn="auto">
              <a:lnSpc>
                <a:spcPts val="2560"/>
              </a:lnSpc>
            </a:pPr>
            <a:r>
              <a:rPr lang="zh-CN" altLang="en-US"/>
              <a:t>61 </a:t>
            </a:r>
            <a:r>
              <a:rPr lang="zh-CN" altLang="en-US">
                <a:solidFill>
                  <a:srgbClr val="C00000"/>
                </a:solidFill>
              </a:rPr>
              <a:t>educated </a:t>
            </a:r>
            <a:r>
              <a:rPr lang="zh-CN" altLang="en-US"/>
              <a:t>	</a:t>
            </a:r>
            <a:endParaRPr lang="zh-CN" altLang="en-US"/>
          </a:p>
          <a:p>
            <a:pPr fontAlgn="auto">
              <a:lnSpc>
                <a:spcPts val="2560"/>
              </a:lnSpc>
            </a:pPr>
            <a:r>
              <a:rPr lang="zh-CN" altLang="en-US"/>
              <a:t>62. development 	</a:t>
            </a:r>
            <a:endParaRPr lang="zh-CN" altLang="en-US"/>
          </a:p>
          <a:p>
            <a:pPr fontAlgn="auto">
              <a:lnSpc>
                <a:spcPts val="2560"/>
              </a:lnSpc>
            </a:pPr>
            <a:r>
              <a:rPr lang="zh-CN" altLang="en-US"/>
              <a:t>63. its 	</a:t>
            </a:r>
            <a:endParaRPr lang="zh-CN" altLang="en-US"/>
          </a:p>
          <a:p>
            <a:pPr fontAlgn="auto">
              <a:lnSpc>
                <a:spcPts val="2560"/>
              </a:lnSpc>
            </a:pPr>
            <a:r>
              <a:rPr lang="zh-CN" altLang="en-US"/>
              <a:t>64. until </a:t>
            </a:r>
            <a:endParaRPr lang="zh-CN" altLang="en-US"/>
          </a:p>
          <a:p>
            <a:pPr fontAlgn="auto">
              <a:lnSpc>
                <a:spcPts val="2560"/>
              </a:lnSpc>
            </a:pPr>
            <a:r>
              <a:rPr lang="zh-CN" altLang="en-US"/>
              <a:t>65. </a:t>
            </a:r>
            <a:r>
              <a:rPr lang="zh-CN" altLang="en-US">
                <a:solidFill>
                  <a:srgbClr val="C00000"/>
                </a:solidFill>
              </a:rPr>
              <a:t>the </a:t>
            </a:r>
            <a:endParaRPr lang="zh-CN" altLang="en-US"/>
          </a:p>
          <a:p>
            <a:pPr fontAlgn="auto">
              <a:lnSpc>
                <a:spcPts val="2560"/>
              </a:lnSpc>
            </a:pPr>
            <a:r>
              <a:rPr lang="zh-CN" altLang="en-US"/>
              <a:t>66. of 	</a:t>
            </a:r>
            <a:endParaRPr lang="zh-CN" altLang="en-US"/>
          </a:p>
          <a:p>
            <a:pPr fontAlgn="auto">
              <a:lnSpc>
                <a:spcPts val="2560"/>
              </a:lnSpc>
            </a:pPr>
            <a:r>
              <a:rPr lang="zh-CN" altLang="en-US"/>
              <a:t>67 visiting 	</a:t>
            </a:r>
            <a:endParaRPr lang="zh-CN" altLang="en-US"/>
          </a:p>
          <a:p>
            <a:pPr fontAlgn="auto">
              <a:lnSpc>
                <a:spcPts val="2560"/>
              </a:lnSpc>
            </a:pPr>
            <a:r>
              <a:rPr lang="zh-CN" altLang="en-US"/>
              <a:t>68 </a:t>
            </a:r>
            <a:r>
              <a:rPr lang="zh-CN" altLang="en-US">
                <a:solidFill>
                  <a:srgbClr val="C00000"/>
                </a:solidFill>
              </a:rPr>
              <a:t>financial </a:t>
            </a:r>
            <a:r>
              <a:rPr lang="zh-CN" altLang="en-US"/>
              <a:t>	</a:t>
            </a:r>
            <a:endParaRPr lang="zh-CN" altLang="en-US"/>
          </a:p>
          <a:p>
            <a:pPr fontAlgn="auto">
              <a:lnSpc>
                <a:spcPts val="2560"/>
              </a:lnSpc>
            </a:pPr>
            <a:r>
              <a:rPr lang="zh-CN" altLang="en-US"/>
              <a:t>69 activities 	</a:t>
            </a:r>
            <a:endParaRPr lang="zh-CN" altLang="en-US"/>
          </a:p>
          <a:p>
            <a:pPr fontAlgn="auto">
              <a:lnSpc>
                <a:spcPts val="2560"/>
              </a:lnSpc>
            </a:pPr>
            <a:r>
              <a:rPr lang="zh-CN" altLang="en-US"/>
              <a:t>70 to have</a:t>
            </a:r>
            <a:endParaRPr lang="zh-CN" altLang="en-US"/>
          </a:p>
        </p:txBody>
      </p:sp>
      <p:sp>
        <p:nvSpPr>
          <p:cNvPr id="29" name="平行四边形 28"/>
          <p:cNvSpPr/>
          <p:nvPr>
            <p:custDataLst>
              <p:tags r:id="rId3"/>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104" name="图片 103"/>
          <p:cNvPicPr/>
          <p:nvPr/>
        </p:nvPicPr>
        <p:blipFill>
          <a:blip r:embed="rId4">
            <a:clrChange>
              <a:clrFrom>
                <a:srgbClr val="FFFFFF">
                  <a:alpha val="100000"/>
                </a:srgbClr>
              </a:clrFrom>
              <a:clrTo>
                <a:srgbClr val="FFFFFF">
                  <a:alpha val="100000"/>
                  <a:alpha val="0"/>
                </a:srgbClr>
              </a:clrTo>
            </a:clrChange>
          </a:blip>
          <a:srcRect l="6780" t="14269" r="24787" b="5640"/>
          <a:stretch>
            <a:fillRect/>
          </a:stretch>
        </p:blipFill>
        <p:spPr>
          <a:xfrm>
            <a:off x="10793095" y="1770380"/>
            <a:ext cx="1505585" cy="2769235"/>
          </a:xfrm>
          <a:prstGeom prst="rect">
            <a:avLst/>
          </a:prstGeom>
          <a:noFill/>
          <a:ln w="9525">
            <a:noFill/>
          </a:ln>
        </p:spPr>
      </p:pic>
      <p:sp>
        <p:nvSpPr>
          <p:cNvPr id="16" name="矩形 15"/>
          <p:cNvSpPr/>
          <p:nvPr/>
        </p:nvSpPr>
        <p:spPr>
          <a:xfrm flipH="1">
            <a:off x="1757680" y="4696460"/>
            <a:ext cx="9899650" cy="82994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61.become/get</a:t>
            </a:r>
            <a:r>
              <a:rPr lang="zh-CN" altLang="en-US" sz="1600" b="1" kern="100" dirty="0">
                <a:solidFill>
                  <a:srgbClr val="002060"/>
                </a:solidFill>
                <a:latin typeface="微软雅黑" panose="020B0503020204020204" pitchFamily="34" charset="-122"/>
                <a:cs typeface="Times New Roman" panose="02020603050405020304" pitchFamily="18" charset="0"/>
              </a:rPr>
              <a:t>做系动词:</a:t>
            </a:r>
            <a:r>
              <a:rPr lang="zh-CN" altLang="en-US"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变得；（使）达到</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状态</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，后常接形容词或V-ed 构成系表结构。get angry/</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bored/</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hungry/</a:t>
            </a:r>
            <a:r>
              <a:rPr lang="en-US" altLang="zh-CN" sz="1600" b="1" kern="100" dirty="0">
                <a:latin typeface="微软雅黑" panose="020B0503020204020204" pitchFamily="34" charset="-122"/>
                <a:cs typeface="Times New Roman" panose="02020603050405020304" pitchFamily="18" charset="0"/>
              </a:rPr>
              <a:t> </a:t>
            </a:r>
            <a:r>
              <a:rPr lang="zh-CN" altLang="en-US" sz="1600" b="1" kern="100" dirty="0">
                <a:latin typeface="微软雅黑" panose="020B0503020204020204" pitchFamily="34" charset="-122"/>
                <a:cs typeface="Times New Roman" panose="02020603050405020304" pitchFamily="18" charset="0"/>
              </a:rPr>
              <a:t>fat 发怒</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生厌</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饥饿</a:t>
            </a:r>
            <a:r>
              <a:rPr lang="en-US" altLang="zh-CN" sz="1600" b="1" kern="100" dirty="0">
                <a:latin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cs typeface="Times New Roman" panose="02020603050405020304" pitchFamily="18" charset="0"/>
              </a:rPr>
              <a:t>发胖；get dressed 穿上衣服；</a:t>
            </a:r>
            <a:r>
              <a:rPr lang="zh-CN" altLang="en-US" sz="1600" b="1" kern="100" dirty="0">
                <a:solidFill>
                  <a:srgbClr val="2E2E2E"/>
                </a:solidFill>
                <a:latin typeface="微软雅黑" panose="020B0503020204020204" pitchFamily="34" charset="-122"/>
                <a:cs typeface="Times New Roman" panose="02020603050405020304" pitchFamily="18" charset="0"/>
              </a:rPr>
              <a:t>get paid 得到报酬；get married</a:t>
            </a:r>
            <a:r>
              <a:rPr lang="en-US" altLang="zh-CN" sz="1600" b="1" kern="100" dirty="0">
                <a:solidFill>
                  <a:srgbClr val="2E2E2E"/>
                </a:solidFill>
                <a:latin typeface="微软雅黑" panose="020B0503020204020204" pitchFamily="34" charset="-122"/>
                <a:cs typeface="Times New Roman" panose="02020603050405020304" pitchFamily="18" charset="0"/>
              </a:rPr>
              <a:t> </a:t>
            </a:r>
            <a:r>
              <a:rPr lang="zh-CN" altLang="en-US" sz="1600" b="1" kern="100" dirty="0">
                <a:solidFill>
                  <a:srgbClr val="2E2E2E"/>
                </a:solidFill>
                <a:latin typeface="微软雅黑" panose="020B0503020204020204" pitchFamily="34" charset="-122"/>
                <a:cs typeface="Times New Roman" panose="02020603050405020304" pitchFamily="18" charset="0"/>
              </a:rPr>
              <a:t>结婚；</a:t>
            </a:r>
            <a:r>
              <a:rPr lang="en-US" altLang="zh-CN" sz="1600" b="1" kern="100" dirty="0">
                <a:solidFill>
                  <a:srgbClr val="2E2E2E"/>
                </a:solidFill>
                <a:latin typeface="微软雅黑" panose="020B0503020204020204" pitchFamily="34" charset="-122"/>
                <a:cs typeface="Times New Roman" panose="02020603050405020304" pitchFamily="18" charset="0"/>
              </a:rPr>
              <a:t>get prepared 准备好; become educated about了解</a:t>
            </a:r>
            <a:endParaRPr lang="en-US" altLang="zh-CN" sz="1600" b="1" kern="100" dirty="0">
              <a:solidFill>
                <a:srgbClr val="2E2E2E"/>
              </a:solidFill>
              <a:latin typeface="微软雅黑" panose="020B0503020204020204" pitchFamily="34" charset="-122"/>
              <a:cs typeface="Times New Roman" panose="02020603050405020304" pitchFamily="18" charset="0"/>
            </a:endParaRPr>
          </a:p>
        </p:txBody>
      </p:sp>
      <p:sp>
        <p:nvSpPr>
          <p:cNvPr id="17" name="矩形 16"/>
          <p:cNvSpPr/>
          <p:nvPr/>
        </p:nvSpPr>
        <p:spPr>
          <a:xfrm flipH="1">
            <a:off x="1757744" y="5526334"/>
            <a:ext cx="9967594"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a:t>
            </a:r>
            <a:r>
              <a:rPr lang="zh-CN" altLang="en-US" sz="1600" b="1" kern="100" dirty="0">
                <a:solidFill>
                  <a:srgbClr val="002060"/>
                </a:solidFill>
                <a:latin typeface="微软雅黑" panose="020B0503020204020204" pitchFamily="34" charset="-122"/>
                <a:cs typeface="Times New Roman" panose="02020603050405020304" pitchFamily="18" charset="0"/>
              </a:rPr>
              <a:t>语块的快速建构：</a:t>
            </a:r>
            <a:r>
              <a:rPr lang="zh-CN" altLang="en-US" sz="1600" b="1" kern="100" dirty="0">
                <a:latin typeface="微软雅黑" panose="020B0503020204020204" pitchFamily="34" charset="-122"/>
                <a:cs typeface="Times New Roman" panose="02020603050405020304" pitchFamily="18" charset="0"/>
              </a:rPr>
              <a:t>the growing popularity of environmentally-related and adventure travel </a:t>
            </a:r>
            <a:r>
              <a:rPr lang="zh-CN" altLang="en-US" sz="1600" b="1" kern="100" dirty="0">
                <a:latin typeface="微软雅黑" panose="020B0503020204020204" pitchFamily="34" charset="-122"/>
                <a:cs typeface="Times New Roman" panose="02020603050405020304" pitchFamily="18" charset="0"/>
                <a:sym typeface="+mn-ea"/>
              </a:rPr>
              <a:t>越来越受欢迎的</a:t>
            </a:r>
            <a:r>
              <a:rPr lang="zh-CN" altLang="en-US" sz="1600" b="1" kern="100" dirty="0">
                <a:latin typeface="微软雅黑" panose="020B0503020204020204" pitchFamily="34" charset="-122"/>
                <a:cs typeface="Times New Roman" panose="02020603050405020304" pitchFamily="18" charset="0"/>
              </a:rPr>
              <a:t>与环境相关的冒险旅行</a:t>
            </a:r>
            <a:r>
              <a:rPr lang="zh-CN" altLang="en-US" sz="1600" b="1" kern="100" dirty="0">
                <a:solidFill>
                  <a:srgbClr val="2E2E2E"/>
                </a:solidFill>
                <a:latin typeface="微软雅黑" panose="020B0503020204020204" pitchFamily="34" charset="-122"/>
                <a:cs typeface="Times New Roman" panose="02020603050405020304" pitchFamily="18" charset="0"/>
              </a:rPr>
              <a:t>   </a:t>
            </a:r>
            <a:endParaRPr lang="zh-CN" altLang="en-US" sz="1600" b="1"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p:cNvSpPr txBox="1"/>
          <p:nvPr/>
        </p:nvSpPr>
        <p:spPr>
          <a:xfrm flipH="1">
            <a:off x="1198946" y="4328088"/>
            <a:ext cx="5022213" cy="368300"/>
          </a:xfrm>
          <a:prstGeom prst="rect">
            <a:avLst/>
          </a:prstGeom>
          <a:noFill/>
        </p:spPr>
        <p:txBody>
          <a:bodyPr wrap="squar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pPr marL="285750" indent="-285750">
              <a:buFont typeface="Wingdings" panose="05000000000000000000" charset="0"/>
              <a:buChar char="Ø"/>
            </a:pPr>
            <a:r>
              <a:rPr lang="zh-CN" altLang="en-US" sz="1800" b="1" dirty="0">
                <a:solidFill>
                  <a:srgbClr val="2E2E2E"/>
                </a:solidFill>
                <a:latin typeface="微软雅黑" panose="020B0503020204020204" pitchFamily="34" charset="-122"/>
                <a:ea typeface="微软雅黑" panose="020B0503020204020204" pitchFamily="34" charset="-122"/>
              </a:rPr>
              <a:t>不被同一石头绊倒，</a:t>
            </a:r>
            <a:r>
              <a:rPr lang="zh-CN" altLang="en-US" sz="1800" b="1" dirty="0">
                <a:solidFill>
                  <a:srgbClr val="2E2E2E"/>
                </a:solidFill>
                <a:latin typeface="微软雅黑" panose="020B0503020204020204" pitchFamily="34" charset="-122"/>
                <a:ea typeface="微软雅黑" panose="020B0503020204020204" pitchFamily="34" charset="-122"/>
                <a:sym typeface="+mn-ea"/>
              </a:rPr>
              <a:t>经典错题规律寻找</a:t>
            </a:r>
            <a:r>
              <a:rPr lang="zh-CN" altLang="en-US" sz="1800" b="1" dirty="0">
                <a:solidFill>
                  <a:srgbClr val="2E2E2E"/>
                </a:solidFill>
                <a:latin typeface="微软雅黑" panose="020B0503020204020204" pitchFamily="34" charset="-122"/>
                <a:ea typeface="微软雅黑" panose="020B0503020204020204" pitchFamily="34" charset="-122"/>
              </a:rPr>
              <a:t>：</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284480" y="835025"/>
            <a:ext cx="8613775" cy="3375660"/>
          </a:xfrm>
          <a:prstGeom prst="rect">
            <a:avLst/>
          </a:prstGeom>
          <a:ln>
            <a:solidFill>
              <a:schemeClr val="accent1"/>
            </a:solidFill>
          </a:ln>
        </p:spPr>
      </p:pic>
      <p:sp>
        <p:nvSpPr>
          <p:cNvPr id="10" name="矩形 9"/>
          <p:cNvSpPr/>
          <p:nvPr/>
        </p:nvSpPr>
        <p:spPr>
          <a:xfrm flipH="1">
            <a:off x="1727899" y="6109899"/>
            <a:ext cx="9967594" cy="33718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68.</a:t>
            </a:r>
            <a:r>
              <a:rPr lang="zh-CN" altLang="en-US" sz="1600" b="1" kern="100" dirty="0">
                <a:solidFill>
                  <a:srgbClr val="002060"/>
                </a:solidFill>
                <a:latin typeface="微软雅黑" panose="020B0503020204020204" pitchFamily="34" charset="-122"/>
                <a:cs typeface="Times New Roman" panose="02020603050405020304" pitchFamily="18" charset="0"/>
              </a:rPr>
              <a:t>词形变化找记忆规律：</a:t>
            </a:r>
            <a:r>
              <a:rPr lang="zh-CN" altLang="en-US" sz="1600" b="1" kern="100" dirty="0">
                <a:latin typeface="微软雅黑" panose="020B0503020204020204" pitchFamily="34" charset="-122"/>
                <a:cs typeface="Times New Roman" panose="02020603050405020304" pitchFamily="18" charset="0"/>
              </a:rPr>
              <a:t>名词benefit; finance, face加-ial后缀变形容词 benefi</a:t>
            </a:r>
            <a:r>
              <a:rPr lang="zh-CN" altLang="en-US" sz="1600" b="1" kern="100" dirty="0">
                <a:solidFill>
                  <a:srgbClr val="C00000"/>
                </a:solidFill>
                <a:latin typeface="微软雅黑" panose="020B0503020204020204" pitchFamily="34" charset="-122"/>
                <a:cs typeface="Times New Roman" panose="02020603050405020304" pitchFamily="18" charset="0"/>
              </a:rPr>
              <a:t>cial</a:t>
            </a:r>
            <a:r>
              <a:rPr lang="zh-CN" altLang="en-US" sz="1600" b="1" kern="100" dirty="0">
                <a:latin typeface="微软雅黑" panose="020B0503020204020204" pitchFamily="34" charset="-122"/>
                <a:cs typeface="Times New Roman" panose="02020603050405020304" pitchFamily="18" charset="0"/>
              </a:rPr>
              <a:t>; financ</a:t>
            </a:r>
            <a:r>
              <a:rPr lang="zh-CN" altLang="en-US" sz="1600" b="1" kern="100" dirty="0">
                <a:solidFill>
                  <a:srgbClr val="C00000"/>
                </a:solidFill>
                <a:latin typeface="微软雅黑" panose="020B0503020204020204" pitchFamily="34" charset="-122"/>
                <a:cs typeface="Times New Roman" panose="02020603050405020304" pitchFamily="18" charset="0"/>
              </a:rPr>
              <a:t>ial</a:t>
            </a:r>
            <a:r>
              <a:rPr lang="zh-CN" altLang="en-US" sz="1600" b="1" kern="100" dirty="0">
                <a:latin typeface="微软雅黑" panose="020B0503020204020204" pitchFamily="34" charset="-122"/>
                <a:cs typeface="Times New Roman" panose="02020603050405020304" pitchFamily="18" charset="0"/>
              </a:rPr>
              <a:t>; fac</a:t>
            </a:r>
            <a:r>
              <a:rPr lang="zh-CN" altLang="en-US" sz="1600" b="1" kern="100" dirty="0">
                <a:solidFill>
                  <a:srgbClr val="C00000"/>
                </a:solidFill>
                <a:latin typeface="微软雅黑" panose="020B0503020204020204" pitchFamily="34" charset="-122"/>
                <a:cs typeface="Times New Roman" panose="02020603050405020304" pitchFamily="18" charset="0"/>
              </a:rPr>
              <a:t>ial </a:t>
            </a:r>
            <a:r>
              <a:rPr lang="zh-CN" altLang="en-US" sz="1600" b="1" kern="100" dirty="0">
                <a:latin typeface="微软雅黑" panose="020B0503020204020204" pitchFamily="34" charset="-122"/>
                <a:cs typeface="Times New Roman" panose="02020603050405020304" pitchFamily="18" charset="0"/>
              </a:rPr>
              <a:t> </a:t>
            </a:r>
            <a:endParaRPr lang="zh-CN" altLang="en-US" sz="1600" b="1"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圆角矩形 12"/>
          <p:cNvSpPr/>
          <p:nvPr/>
        </p:nvSpPr>
        <p:spPr>
          <a:xfrm>
            <a:off x="6057265" y="1054735"/>
            <a:ext cx="2399030" cy="2298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1437640" y="2199005"/>
            <a:ext cx="6819265" cy="2298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1757680" y="3134360"/>
            <a:ext cx="1946275" cy="2298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heel(1)">
                                      <p:cBhvr>
                                        <p:cTn id="4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p:bldP spid="16" grpId="1"/>
      <p:bldP spid="17" grpId="0"/>
      <p:bldP spid="17" grpId="1"/>
      <p:bldP spid="10" grpId="0"/>
      <p:bldP spid="10" grpId="1"/>
      <p:bldP spid="13" grpId="0" bldLvl="0" animBg="1"/>
      <p:bldP spid="13" grpId="1" animBg="1"/>
      <p:bldP spid="12" grpId="0" bldLvl="0" animBg="1"/>
      <p:bldP spid="12" grpId="1" animBg="1"/>
      <p:bldP spid="14" grpId="0" bldLvl="0" animBg="1"/>
      <p:bldP spid="14" grpId="1" animBg="1"/>
      <p:bldP spid="15" grpId="0" animBg="1"/>
      <p:bldP spid="15"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1678940"/>
            <a:ext cx="12192000" cy="2748915"/>
          </a:xfrm>
          <a:prstGeom prst="rect">
            <a:avLst/>
          </a:prstGeom>
          <a:solidFill>
            <a:schemeClr val="accent5">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24378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查</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24378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24378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955040" y="4822190"/>
            <a:ext cx="4284345" cy="460375"/>
          </a:xfrm>
          <a:prstGeom prst="rect">
            <a:avLst/>
          </a:prstGeom>
          <a:noFill/>
        </p:spPr>
        <p:txBody>
          <a:bodyPr wrap="none" rtlCol="0" anchor="t">
            <a:spAutoFit/>
          </a:bodyPr>
          <a:p>
            <a:pPr algn="l"/>
            <a:r>
              <a:rPr lang="en-US" altLang="zh-CN"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研究</a:t>
            </a:r>
            <a:r>
              <a:rPr lang="zh-CN" altLang="en-US" sz="2400" b="1" noProof="0" dirty="0">
                <a:latin typeface="微软雅黑" panose="020B0503020204020204" pitchFamily="34" charset="-122"/>
                <a:ea typeface="微软雅黑" panose="020B0503020204020204" pitchFamily="34" charset="-122"/>
                <a:cs typeface="微软雅黑" panose="020B0503020204020204" pitchFamily="34" charset="-122"/>
                <a:sym typeface="+mn-ea"/>
              </a:rPr>
              <a:t>新高考，适应新变化</a:t>
            </a:r>
            <a:endParaRPr lang="zh-CN" altLang="en-US" sz="2400" b="1" noProof="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23985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06" name="图片 105"/>
          <p:cNvPicPr/>
          <p:nvPr/>
        </p:nvPicPr>
        <p:blipFill>
          <a:blip r:embed="rId1">
            <a:clrChange>
              <a:clrFrom>
                <a:srgbClr val="FFFFFF">
                  <a:alpha val="100000"/>
                </a:srgbClr>
              </a:clrFrom>
              <a:clrTo>
                <a:srgbClr val="FFFFFF">
                  <a:alpha val="100000"/>
                  <a:alpha val="0"/>
                </a:srgbClr>
              </a:clrTo>
            </a:clrChange>
          </a:blip>
          <a:srcRect t="20139" r="12975" b="4870"/>
          <a:stretch>
            <a:fillRect/>
          </a:stretch>
        </p:blipFill>
        <p:spPr>
          <a:xfrm>
            <a:off x="5981065" y="45720"/>
            <a:ext cx="5097780" cy="6015355"/>
          </a:xfrm>
          <a:prstGeom prst="rect">
            <a:avLst/>
          </a:prstGeom>
          <a:noFill/>
          <a:ln w="9525">
            <a:noFill/>
          </a:ln>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lumMod val="50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202</a:t>
            </a:r>
            <a:r>
              <a:rPr lang="en-US" altLang="zh-CN" sz="2400" b="1" dirty="0">
                <a:solidFill>
                  <a:schemeClr val="accent5">
                    <a:lumMod val="50000"/>
                  </a:schemeClr>
                </a:solidFill>
                <a:latin typeface="微软雅黑" panose="020B0503020204020204" pitchFamily="34" charset="-122"/>
                <a:ea typeface="微软雅黑" panose="020B0503020204020204" pitchFamily="34" charset="-122"/>
              </a:rPr>
              <a:t>2</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年1月和 2022年6月 </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sym typeface="+mn-ea"/>
              </a:rPr>
              <a:t>浙江卷</a:t>
            </a:r>
            <a:r>
              <a:rPr lang="zh-CN" altLang="en-US" sz="2400" b="1" dirty="0">
                <a:solidFill>
                  <a:srgbClr val="C00000"/>
                </a:solidFill>
                <a:latin typeface="微软雅黑" panose="020B0503020204020204" pitchFamily="34" charset="-122"/>
                <a:ea typeface="微软雅黑" panose="020B0503020204020204" pitchFamily="34" charset="-122"/>
                <a:sym typeface="+mn-ea"/>
              </a:rPr>
              <a:t>答案分布的变化</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grpSp>
        <p:nvGrpSpPr>
          <p:cNvPr id="19" name="淘宝网chenying0907出品 18"/>
          <p:cNvGrpSpPr/>
          <p:nvPr/>
        </p:nvGrpSpPr>
        <p:grpSpPr>
          <a:xfrm>
            <a:off x="7677150" y="586106"/>
            <a:ext cx="4271009" cy="5686425"/>
            <a:chOff x="1936663" y="1506910"/>
            <a:chExt cx="2528516" cy="4320480"/>
          </a:xfrm>
        </p:grpSpPr>
        <p:sp>
          <p:nvSpPr>
            <p:cNvPr id="20" name="圆角淘宝网chenying0907出品 19"/>
            <p:cNvSpPr/>
            <p:nvPr/>
          </p:nvSpPr>
          <p:spPr>
            <a:xfrm>
              <a:off x="1936663" y="1506910"/>
              <a:ext cx="2528516"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1936663" y="1785293"/>
              <a:ext cx="792088" cy="561590"/>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1999040" y="1886740"/>
              <a:ext cx="598911" cy="396587"/>
            </a:xfrm>
            <a:prstGeom prst="rect">
              <a:avLst/>
            </a:prstGeom>
            <a:noFill/>
          </p:spPr>
          <p:txBody>
            <a:bodyPr wrap="square" rtlCol="0">
              <a:spAutoFit/>
            </a:bodyPr>
            <a:p>
              <a:pPr algn="ctr"/>
              <a:r>
                <a:rPr lang="zh-CN" altLang="en-US" sz="2800" b="1" dirty="0">
                  <a:solidFill>
                    <a:srgbClr val="C00000"/>
                  </a:solidFill>
                  <a:latin typeface="微软雅黑" panose="020B0503020204020204" pitchFamily="34" charset="-122"/>
                  <a:ea typeface="微软雅黑" panose="020B0503020204020204" pitchFamily="34" charset="-122"/>
                </a:rPr>
                <a:t>总结：</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2842949" y="1657622"/>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595580" y="878801"/>
            <a:ext cx="643208" cy="663127"/>
          </a:xfrm>
          <a:prstGeom prst="roundRect">
            <a:avLst>
              <a:gd name="adj" fmla="val 7822"/>
            </a:avLst>
          </a:prstGeom>
          <a:solidFill>
            <a:srgbClr val="92D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11" name="圆角淘宝网chenying0907出品 28"/>
          <p:cNvSpPr/>
          <p:nvPr/>
        </p:nvSpPr>
        <p:spPr>
          <a:xfrm>
            <a:off x="595580" y="2249990"/>
            <a:ext cx="643208" cy="663127"/>
          </a:xfrm>
          <a:prstGeom prst="roundRect">
            <a:avLst>
              <a:gd name="adj" fmla="val 7822"/>
            </a:avLst>
          </a:prstGeom>
          <a:solidFill>
            <a:srgbClr val="00B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30" name="淘宝网chenying0907出品 29"/>
          <p:cNvSpPr/>
          <p:nvPr/>
        </p:nvSpPr>
        <p:spPr>
          <a:xfrm>
            <a:off x="1326106" y="2244231"/>
            <a:ext cx="6096000" cy="1076325"/>
          </a:xfrm>
          <a:prstGeom prst="rect">
            <a:avLst/>
          </a:prstGeom>
          <a:ln>
            <a:solidFill>
              <a:srgbClr val="92D050"/>
            </a:solidFill>
          </a:ln>
        </p:spPr>
        <p:txBody>
          <a:bodyPr wrap="square">
            <a:spAutoFit/>
          </a:bodyPr>
          <a:p>
            <a:pPr marL="285750" indent="-285750" fontAlgn="auto">
              <a:lnSpc>
                <a:spcPts val="1920"/>
              </a:lnSpc>
              <a:spcBef>
                <a:spcPct val="0"/>
              </a:spcBef>
              <a:buFont typeface="Wingdings" panose="05000000000000000000" charset="0"/>
              <a:buChar char="Ø"/>
            </a:pPr>
            <a:r>
              <a:rPr lang="zh-CN" altLang="en-US" sz="1600" b="1" cap="all" dirty="0">
                <a:latin typeface="微软雅黑" panose="020B0503020204020204" pitchFamily="34" charset="-122"/>
                <a:ea typeface="微软雅黑" panose="020B0503020204020204" pitchFamily="34" charset="-122"/>
              </a:rPr>
              <a:t>2022-1月</a:t>
            </a:r>
            <a:r>
              <a:rPr lang="en-US" altLang="zh-CN" sz="1600" b="1" cap="all" dirty="0">
                <a:latin typeface="微软雅黑" panose="020B0503020204020204" pitchFamily="34" charset="-122"/>
                <a:ea typeface="微软雅黑" panose="020B0503020204020204" pitchFamily="34" charset="-122"/>
              </a:rPr>
              <a:t> </a:t>
            </a:r>
            <a:r>
              <a:rPr lang="zh-CN" altLang="en-US" sz="1600" b="1" cap="all" dirty="0">
                <a:latin typeface="微软雅黑" panose="020B0503020204020204" pitchFamily="34" charset="-122"/>
                <a:ea typeface="微软雅黑" panose="020B0503020204020204" pitchFamily="34" charset="-122"/>
              </a:rPr>
              <a:t>浙江卷答案分布特点：</a:t>
            </a:r>
            <a:endParaRPr lang="zh-CN" altLang="en-US" sz="1600" b="1" cap="all" dirty="0">
              <a:latin typeface="微软雅黑" panose="020B0503020204020204" pitchFamily="34" charset="-122"/>
              <a:ea typeface="微软雅黑" panose="020B0503020204020204" pitchFamily="34" charset="-122"/>
            </a:endParaRP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① </a:t>
            </a:r>
            <a:r>
              <a:rPr lang="zh-CN" altLang="en-US" sz="1600" b="1" cap="all" dirty="0">
                <a:latin typeface="微软雅黑" panose="020B0503020204020204" pitchFamily="34" charset="-122"/>
                <a:ea typeface="微软雅黑" panose="020B0503020204020204" pitchFamily="34" charset="-122"/>
              </a:rPr>
              <a:t>考查动词有</a:t>
            </a:r>
            <a:r>
              <a:rPr lang="en-US" altLang="zh-CN" sz="1600" b="1" cap="all" dirty="0">
                <a:latin typeface="微软雅黑" panose="020B0503020204020204" pitchFamily="34" charset="-122"/>
                <a:ea typeface="微软雅黑" panose="020B0503020204020204" pitchFamily="34" charset="-122"/>
              </a:rPr>
              <a:t>6</a:t>
            </a:r>
            <a:r>
              <a:rPr lang="zh-CN" altLang="en-US" sz="1600" b="1" cap="all" dirty="0">
                <a:latin typeface="微软雅黑" panose="020B0503020204020204" pitchFamily="34" charset="-122"/>
                <a:ea typeface="微软雅黑" panose="020B0503020204020204" pitchFamily="34" charset="-122"/>
              </a:rPr>
              <a:t>题（</a:t>
            </a:r>
            <a:r>
              <a:rPr lang="en-US" altLang="zh-CN" sz="1600" b="1" cap="all" dirty="0">
                <a:solidFill>
                  <a:srgbClr val="C00000"/>
                </a:solidFill>
                <a:latin typeface="微软雅黑" panose="020B0503020204020204" pitchFamily="34" charset="-122"/>
                <a:ea typeface="微软雅黑" panose="020B0503020204020204" pitchFamily="34" charset="-122"/>
              </a:rPr>
              <a:t>1</a:t>
            </a:r>
            <a:r>
              <a:rPr lang="zh-CN" altLang="en-US" sz="1600" b="1" cap="all" dirty="0">
                <a:solidFill>
                  <a:srgbClr val="C00000"/>
                </a:solidFill>
                <a:latin typeface="微软雅黑" panose="020B0503020204020204" pitchFamily="34" charset="-122"/>
                <a:ea typeface="微软雅黑" panose="020B0503020204020204" pitchFamily="34" charset="-122"/>
              </a:rPr>
              <a:t>题词形变换</a:t>
            </a:r>
            <a:r>
              <a:rPr lang="zh-CN" altLang="en-US" sz="1600" b="1" cap="all" dirty="0">
                <a:latin typeface="微软雅黑" panose="020B0503020204020204" pitchFamily="34" charset="-122"/>
                <a:ea typeface="微软雅黑" panose="020B0503020204020204" pitchFamily="34" charset="-122"/>
              </a:rPr>
              <a:t>，</a:t>
            </a:r>
            <a:r>
              <a:rPr lang="en-US" altLang="zh-CN" sz="1600" b="1" cap="all" dirty="0">
                <a:solidFill>
                  <a:srgbClr val="A87F00"/>
                </a:solidFill>
                <a:latin typeface="微软雅黑" panose="020B0503020204020204" pitchFamily="34" charset="-122"/>
                <a:ea typeface="微软雅黑" panose="020B0503020204020204" pitchFamily="34" charset="-122"/>
              </a:rPr>
              <a:t>3</a:t>
            </a:r>
            <a:r>
              <a:rPr lang="zh-CN" altLang="en-US" sz="1600" b="1" cap="all" dirty="0">
                <a:solidFill>
                  <a:srgbClr val="A87F00"/>
                </a:solidFill>
                <a:latin typeface="微软雅黑" panose="020B0503020204020204" pitchFamily="34" charset="-122"/>
                <a:ea typeface="微软雅黑" panose="020B0503020204020204" pitchFamily="34" charset="-122"/>
              </a:rPr>
              <a:t>题时态</a:t>
            </a:r>
            <a:r>
              <a:rPr lang="zh-CN" altLang="en-US" sz="1600" b="1" cap="all" dirty="0">
                <a:latin typeface="微软雅黑" panose="020B0503020204020204" pitchFamily="34" charset="-122"/>
                <a:ea typeface="微软雅黑" panose="020B0503020204020204" pitchFamily="34" charset="-122"/>
              </a:rPr>
              <a:t>，</a:t>
            </a:r>
            <a:r>
              <a:rPr lang="en-US" altLang="zh-CN" sz="1600" b="1" cap="all" dirty="0">
                <a:solidFill>
                  <a:srgbClr val="0070C0"/>
                </a:solidFill>
                <a:latin typeface="微软雅黑" panose="020B0503020204020204" pitchFamily="34" charset="-122"/>
                <a:ea typeface="微软雅黑" panose="020B0503020204020204" pitchFamily="34" charset="-122"/>
              </a:rPr>
              <a:t>2</a:t>
            </a:r>
            <a:r>
              <a:rPr lang="zh-CN" altLang="en-US" sz="1600" b="1" cap="all" dirty="0">
                <a:solidFill>
                  <a:srgbClr val="0070C0"/>
                </a:solidFill>
                <a:latin typeface="微软雅黑" panose="020B0503020204020204" pitchFamily="34" charset="-122"/>
                <a:ea typeface="微软雅黑" panose="020B0503020204020204" pitchFamily="34" charset="-122"/>
              </a:rPr>
              <a:t>题非谓</a:t>
            </a:r>
            <a:r>
              <a:rPr lang="zh-CN" altLang="en-US" sz="1600" b="1" cap="all" dirty="0">
                <a:latin typeface="微软雅黑" panose="020B0503020204020204" pitchFamily="34" charset="-122"/>
                <a:ea typeface="微软雅黑" panose="020B0503020204020204" pitchFamily="34" charset="-122"/>
              </a:rPr>
              <a:t>）</a:t>
            </a:r>
            <a:endParaRPr lang="zh-CN" altLang="en-US" sz="1600" b="1" cap="all" dirty="0">
              <a:latin typeface="微软雅黑" panose="020B0503020204020204" pitchFamily="34" charset="-122"/>
              <a:ea typeface="微软雅黑" panose="020B0503020204020204" pitchFamily="34" charset="-122"/>
            </a:endParaRP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② </a:t>
            </a:r>
            <a:r>
              <a:rPr lang="zh-CN" altLang="en-US" sz="1600" b="1" cap="all" dirty="0">
                <a:latin typeface="微软雅黑" panose="020B0503020204020204" pitchFamily="34" charset="-122"/>
                <a:ea typeface="微软雅黑" panose="020B0503020204020204" pitchFamily="34" charset="-122"/>
              </a:rPr>
              <a:t>没有考查名词复数和介词</a:t>
            </a:r>
            <a:endParaRPr lang="en-US" altLang="zh-CN" sz="1600" b="1" cap="all" dirty="0">
              <a:latin typeface="微软雅黑" panose="020B0503020204020204" pitchFamily="34" charset="-122"/>
              <a:ea typeface="微软雅黑" panose="020B0503020204020204" pitchFamily="34" charset="-122"/>
            </a:endParaRPr>
          </a:p>
          <a:p>
            <a:pPr fontAlgn="auto">
              <a:lnSpc>
                <a:spcPts val="1920"/>
              </a:lnSpc>
              <a:spcBef>
                <a:spcPct val="0"/>
              </a:spcBef>
            </a:pPr>
            <a:r>
              <a:rPr lang="en-US" altLang="zh-CN" sz="1600" b="1" cap="all" dirty="0">
                <a:latin typeface="微软雅黑" panose="020B0503020204020204" pitchFamily="34" charset="-122"/>
                <a:ea typeface="微软雅黑" panose="020B0503020204020204" pitchFamily="34" charset="-122"/>
              </a:rPr>
              <a:t>③ </a:t>
            </a:r>
            <a:r>
              <a:rPr lang="zh-CN" altLang="en-US" sz="1600" b="1" cap="all" dirty="0">
                <a:latin typeface="微软雅黑" panose="020B0503020204020204" pitchFamily="34" charset="-122"/>
                <a:ea typeface="微软雅黑" panose="020B0503020204020204" pitchFamily="34" charset="-122"/>
              </a:rPr>
              <a:t>考查从属连词</a:t>
            </a:r>
            <a:r>
              <a:rPr lang="en-US" altLang="zh-CN" sz="1600" b="1" cap="all" dirty="0">
                <a:latin typeface="微软雅黑" panose="020B0503020204020204" pitchFamily="34" charset="-122"/>
                <a:ea typeface="微软雅黑" panose="020B0503020204020204" pitchFamily="34" charset="-122"/>
              </a:rPr>
              <a:t>2</a:t>
            </a:r>
            <a:r>
              <a:rPr lang="zh-CN" altLang="en-US" sz="1600" b="1" cap="all" dirty="0">
                <a:latin typeface="微软雅黑" panose="020B0503020204020204" pitchFamily="34" charset="-122"/>
                <a:ea typeface="微软雅黑" panose="020B0503020204020204" pitchFamily="34" charset="-122"/>
              </a:rPr>
              <a:t>题（</a:t>
            </a:r>
            <a:r>
              <a:rPr lang="en-US" altLang="zh-CN" sz="1600" b="1" cap="all" dirty="0">
                <a:latin typeface="微软雅黑" panose="020B0503020204020204" pitchFamily="34" charset="-122"/>
                <a:ea typeface="微软雅黑" panose="020B0503020204020204" pitchFamily="34" charset="-122"/>
              </a:rPr>
              <a:t>56,62</a:t>
            </a:r>
            <a:r>
              <a:rPr lang="zh-CN" altLang="en-US" sz="1600" b="1" cap="all" dirty="0">
                <a:latin typeface="微软雅黑" panose="020B0503020204020204" pitchFamily="34" charset="-122"/>
                <a:ea typeface="微软雅黑" panose="020B0503020204020204" pitchFamily="34" charset="-122"/>
              </a:rPr>
              <a:t>）</a:t>
            </a:r>
            <a:endParaRPr lang="en-US" altLang="zh-CN" sz="1600" b="1" cap="all" dirty="0">
              <a:latin typeface="微软雅黑" panose="020B0503020204020204" pitchFamily="34" charset="-122"/>
              <a:ea typeface="微软雅黑" panose="020B0503020204020204" pitchFamily="34" charset="-122"/>
            </a:endParaRPr>
          </a:p>
        </p:txBody>
      </p:sp>
      <p:sp>
        <p:nvSpPr>
          <p:cNvPr id="31" name="圆角淘宝网chenying0907出品 30"/>
          <p:cNvSpPr/>
          <p:nvPr/>
        </p:nvSpPr>
        <p:spPr>
          <a:xfrm>
            <a:off x="595580" y="3743099"/>
            <a:ext cx="643208" cy="663127"/>
          </a:xfrm>
          <a:prstGeom prst="roundRect">
            <a:avLst>
              <a:gd name="adj" fmla="val 7822"/>
            </a:avLst>
          </a:prstGeom>
          <a:solidFill>
            <a:srgbClr val="00B0F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33" name="圆角淘宝网chenying0907出品 32"/>
          <p:cNvSpPr/>
          <p:nvPr/>
        </p:nvSpPr>
        <p:spPr>
          <a:xfrm>
            <a:off x="595580" y="5110449"/>
            <a:ext cx="643208" cy="663127"/>
          </a:xfrm>
          <a:prstGeom prst="roundRect">
            <a:avLst>
              <a:gd name="adj" fmla="val 7822"/>
            </a:avLst>
          </a:prstGeom>
          <a:solidFill>
            <a:srgbClr val="0070C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37" name="文本框 36"/>
          <p:cNvSpPr txBox="1"/>
          <p:nvPr/>
        </p:nvSpPr>
        <p:spPr>
          <a:xfrm>
            <a:off x="1325880" y="878840"/>
            <a:ext cx="6096000" cy="1198880"/>
          </a:xfrm>
          <a:prstGeom prst="rect">
            <a:avLst/>
          </a:prstGeom>
          <a:noFill/>
          <a:ln>
            <a:solidFill>
              <a:srgbClr val="92D050"/>
            </a:solidFill>
          </a:ln>
        </p:spPr>
        <p:txBody>
          <a:bodyPr wrap="square" rtlCol="0" anchor="t">
            <a:spAutoFit/>
          </a:bodyPr>
          <a:p>
            <a:r>
              <a:rPr lang="zh-CN" altLang="en-US" b="1"/>
              <a:t>2022-1月</a:t>
            </a:r>
            <a:r>
              <a:rPr lang="zh-CN" altLang="en-US" b="1">
                <a:sym typeface="+mn-ea"/>
              </a:rPr>
              <a:t>浙江卷</a:t>
            </a:r>
            <a:r>
              <a:rPr lang="zh-CN" altLang="en-US" b="1"/>
              <a:t> </a:t>
            </a:r>
            <a:endParaRPr lang="zh-CN" altLang="en-US" b="1"/>
          </a:p>
          <a:p>
            <a:r>
              <a:rPr lang="zh-CN" altLang="en-US" b="1"/>
              <a:t>56.who/that        57.</a:t>
            </a:r>
            <a:r>
              <a:rPr lang="zh-CN" altLang="en-US" b="1">
                <a:solidFill>
                  <a:srgbClr val="A87F00"/>
                </a:solidFill>
              </a:rPr>
              <a:t>is viewed/has been viewed</a:t>
            </a:r>
            <a:r>
              <a:rPr lang="zh-CN" altLang="en-US" b="1"/>
              <a:t>   58.</a:t>
            </a:r>
            <a:r>
              <a:rPr lang="zh-CN" altLang="en-US" b="1">
                <a:solidFill>
                  <a:srgbClr val="A87F00"/>
                </a:solidFill>
              </a:rPr>
              <a:t>are</a:t>
            </a:r>
            <a:r>
              <a:rPr lang="zh-CN" altLang="en-US" b="1"/>
              <a:t>   59.</a:t>
            </a:r>
            <a:r>
              <a:rPr lang="zh-CN" altLang="en-US" b="1">
                <a:solidFill>
                  <a:srgbClr val="0070C0"/>
                </a:solidFill>
              </a:rPr>
              <a:t>changing</a:t>
            </a:r>
            <a:r>
              <a:rPr lang="zh-CN" altLang="en-US" b="1"/>
              <a:t>   60.roughly</a:t>
            </a:r>
            <a:r>
              <a:rPr lang="en-US" altLang="zh-CN" b="1"/>
              <a:t>     </a:t>
            </a:r>
            <a:r>
              <a:rPr lang="zh-CN" altLang="en-US" b="1"/>
              <a:t>61.</a:t>
            </a:r>
            <a:r>
              <a:rPr lang="zh-CN" altLang="en-US" b="1">
                <a:solidFill>
                  <a:srgbClr val="A87F00"/>
                </a:solidFill>
              </a:rPr>
              <a:t>have promised</a:t>
            </a:r>
            <a:r>
              <a:rPr lang="zh-CN" altLang="en-US" b="1"/>
              <a:t>   62.whether/if                63.the   64.</a:t>
            </a:r>
            <a:r>
              <a:rPr lang="zh-CN" altLang="en-US" b="1">
                <a:solidFill>
                  <a:srgbClr val="C00000"/>
                </a:solidFill>
              </a:rPr>
              <a:t>invitation</a:t>
            </a:r>
            <a:r>
              <a:rPr lang="zh-CN" altLang="en-US" b="1"/>
              <a:t>   65.</a:t>
            </a:r>
            <a:r>
              <a:rPr lang="zh-CN" altLang="en-US" b="1">
                <a:solidFill>
                  <a:srgbClr val="0070C0"/>
                </a:solidFill>
              </a:rPr>
              <a:t>to continue</a:t>
            </a:r>
            <a:endParaRPr lang="zh-CN" altLang="en-US" b="1">
              <a:solidFill>
                <a:srgbClr val="0070C0"/>
              </a:solidFill>
            </a:endParaRPr>
          </a:p>
        </p:txBody>
      </p:sp>
      <p:sp>
        <p:nvSpPr>
          <p:cNvPr id="38" name="文本框 37"/>
          <p:cNvSpPr txBox="1"/>
          <p:nvPr/>
        </p:nvSpPr>
        <p:spPr>
          <a:xfrm>
            <a:off x="1325880" y="3743325"/>
            <a:ext cx="6096000" cy="1198880"/>
          </a:xfrm>
          <a:prstGeom prst="rect">
            <a:avLst/>
          </a:prstGeom>
          <a:noFill/>
          <a:ln>
            <a:solidFill>
              <a:srgbClr val="0070C0"/>
            </a:solidFill>
          </a:ln>
        </p:spPr>
        <p:txBody>
          <a:bodyPr wrap="square" rtlCol="0" anchor="t">
            <a:spAutoFit/>
          </a:bodyPr>
          <a:p>
            <a:r>
              <a:rPr lang="zh-CN" altLang="en-US" b="1"/>
              <a:t>2022-6月</a:t>
            </a:r>
            <a:r>
              <a:rPr lang="en-US" altLang="zh-CN" b="1"/>
              <a:t> </a:t>
            </a:r>
            <a:r>
              <a:rPr lang="zh-CN" altLang="en-US" b="1">
                <a:sym typeface="+mn-ea"/>
              </a:rPr>
              <a:t>浙江卷</a:t>
            </a:r>
            <a:endParaRPr lang="zh-CN" altLang="en-US" b="1"/>
          </a:p>
          <a:p>
            <a:r>
              <a:rPr lang="zh-CN" altLang="en-US" b="1"/>
              <a:t>56. </a:t>
            </a:r>
            <a:r>
              <a:rPr lang="zh-CN" altLang="en-US" b="1">
                <a:solidFill>
                  <a:srgbClr val="A87F00"/>
                </a:solidFill>
              </a:rPr>
              <a:t>be appreciated</a:t>
            </a:r>
            <a:r>
              <a:rPr lang="zh-CN" altLang="en-US" b="1"/>
              <a:t>  57. </a:t>
            </a:r>
            <a:r>
              <a:rPr lang="zh-CN" altLang="en-US" b="1">
                <a:solidFill>
                  <a:srgbClr val="0070C0"/>
                </a:solidFill>
              </a:rPr>
              <a:t>to do</a:t>
            </a:r>
            <a:r>
              <a:rPr lang="zh-CN" altLang="en-US" b="1"/>
              <a:t>    58. </a:t>
            </a:r>
            <a:r>
              <a:rPr lang="zh-CN" altLang="en-US" b="1">
                <a:solidFill>
                  <a:srgbClr val="C00000"/>
                </a:solidFill>
              </a:rPr>
              <a:t>photographer</a:t>
            </a:r>
            <a:r>
              <a:rPr lang="zh-CN" altLang="en-US" b="1"/>
              <a:t>   59. the          60. </a:t>
            </a:r>
            <a:r>
              <a:rPr lang="zh-CN" altLang="en-US" b="1">
                <a:solidFill>
                  <a:srgbClr val="0070C0"/>
                </a:solidFill>
              </a:rPr>
              <a:t>existing</a:t>
            </a:r>
            <a:r>
              <a:rPr lang="en-US" altLang="zh-CN" b="1"/>
              <a:t>      </a:t>
            </a:r>
            <a:r>
              <a:rPr lang="zh-CN" altLang="en-US" b="1"/>
              <a:t>61. </a:t>
            </a:r>
            <a:r>
              <a:rPr lang="zh-CN" altLang="en-US" b="1">
                <a:solidFill>
                  <a:srgbClr val="0070C0"/>
                </a:solidFill>
              </a:rPr>
              <a:t>sighted</a:t>
            </a:r>
            <a:r>
              <a:rPr lang="zh-CN" altLang="en-US" b="1"/>
              <a:t>        62.at</a:t>
            </a:r>
            <a:r>
              <a:rPr lang="en-US" altLang="zh-CN" b="1"/>
              <a:t>          </a:t>
            </a:r>
            <a:r>
              <a:rPr lang="zh-CN" altLang="en-US" b="1"/>
              <a:t>63. </a:t>
            </a:r>
            <a:r>
              <a:rPr lang="zh-CN" altLang="en-US" b="1">
                <a:solidFill>
                  <a:srgbClr val="A87F00"/>
                </a:solidFill>
              </a:rPr>
              <a:t>noticed</a:t>
            </a:r>
            <a:r>
              <a:rPr lang="zh-CN" altLang="en-US" b="1"/>
              <a:t>      </a:t>
            </a:r>
            <a:endParaRPr lang="zh-CN" altLang="en-US" b="1"/>
          </a:p>
          <a:p>
            <a:r>
              <a:rPr lang="zh-CN" altLang="en-US" b="1"/>
              <a:t>64. independence 	65. and </a:t>
            </a:r>
            <a:endParaRPr lang="zh-CN" altLang="en-US" b="1"/>
          </a:p>
        </p:txBody>
      </p:sp>
      <p:sp>
        <p:nvSpPr>
          <p:cNvPr id="40" name="文本框 39"/>
          <p:cNvSpPr txBox="1"/>
          <p:nvPr/>
        </p:nvSpPr>
        <p:spPr>
          <a:xfrm>
            <a:off x="1325880" y="5104130"/>
            <a:ext cx="6096000" cy="1076325"/>
          </a:xfrm>
          <a:prstGeom prst="rect">
            <a:avLst/>
          </a:prstGeom>
          <a:noFill/>
          <a:ln>
            <a:solidFill>
              <a:srgbClr val="0070C0"/>
            </a:solidFill>
          </a:ln>
        </p:spPr>
        <p:txBody>
          <a:bodyPr wrap="square" rtlCol="0" anchor="t">
            <a:spAutoFit/>
          </a:bodyPr>
          <a:p>
            <a:pPr marL="285750" indent="-285750">
              <a:buFont typeface="Wingdings" panose="05000000000000000000" charset="0"/>
              <a:buChar char="Ø"/>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2022-</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浙江卷答案分布特点：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①</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考查动词有6题（</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1题词形变换</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solidFill>
                  <a:srgbClr val="A87F00"/>
                </a:solidFill>
                <a:latin typeface="微软雅黑" panose="020B0503020204020204" pitchFamily="34" charset="-122"/>
                <a:ea typeface="微软雅黑" panose="020B0503020204020204" pitchFamily="34" charset="-122"/>
                <a:cs typeface="微软雅黑" panose="020B0503020204020204" pitchFamily="34" charset="-122"/>
              </a:rPr>
              <a:t>2题时态</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3题非谓</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②</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61题和63题均是加-ed</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导致很多考生不敢填</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③</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没有考查名词复数和从属连词</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2" name="淘宝网chenying0907出品 8"/>
          <p:cNvSpPr txBox="1"/>
          <p:nvPr/>
        </p:nvSpPr>
        <p:spPr>
          <a:xfrm>
            <a:off x="7782560" y="1946910"/>
            <a:ext cx="4037965" cy="3969385"/>
          </a:xfrm>
          <a:prstGeom prst="rect">
            <a:avLst/>
          </a:prstGeom>
          <a:noFill/>
        </p:spPr>
        <p:txBody>
          <a:bodyPr wrap="square" rtlCol="0">
            <a:spAutoFit/>
          </a:bodyPr>
          <a:p>
            <a:pPr algn="l"/>
            <a:r>
              <a:rPr lang="en-US" altLang="zh-CN" b="1" dirty="0">
                <a:solidFill>
                  <a:srgbClr val="C00000"/>
                </a:solidFill>
                <a:latin typeface="微软雅黑" panose="020B0503020204020204" pitchFamily="34" charset="-122"/>
                <a:ea typeface="微软雅黑" panose="020B0503020204020204" pitchFamily="34" charset="-122"/>
              </a:rPr>
              <a:t>1.</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答案分布打破了规律，如：2022-1月考查了</a:t>
            </a:r>
            <a:r>
              <a:rPr lang="en-US" altLang="zh-CN" b="1" dirty="0">
                <a:latin typeface="微软雅黑" panose="020B0503020204020204" pitchFamily="34" charset="-122"/>
                <a:ea typeface="微软雅黑" panose="020B0503020204020204" pitchFamily="34" charset="-122"/>
              </a:rPr>
              <a:t>2</a:t>
            </a:r>
            <a:r>
              <a:rPr lang="zh-CN" altLang="en-US" b="1" dirty="0">
                <a:latin typeface="微软雅黑" panose="020B0503020204020204" pitchFamily="34" charset="-122"/>
                <a:ea typeface="微软雅黑" panose="020B0503020204020204" pitchFamily="34" charset="-122"/>
              </a:rPr>
              <a:t>个从属连词，2022-</a:t>
            </a:r>
            <a:r>
              <a:rPr lang="en-US" altLang="zh-CN" b="1" dirty="0">
                <a:latin typeface="微软雅黑" panose="020B0503020204020204" pitchFamily="34" charset="-122"/>
                <a:ea typeface="微软雅黑" panose="020B0503020204020204" pitchFamily="34" charset="-122"/>
              </a:rPr>
              <a:t>6</a:t>
            </a:r>
            <a:r>
              <a:rPr lang="zh-CN" altLang="en-US" b="1" dirty="0">
                <a:latin typeface="微软雅黑" panose="020B0503020204020204" pitchFamily="34" charset="-122"/>
                <a:ea typeface="微软雅黑" panose="020B0503020204020204" pitchFamily="34" charset="-122"/>
              </a:rPr>
              <a:t>月考查了两个动词加</a:t>
            </a:r>
            <a:r>
              <a:rPr lang="en-US" altLang="zh-CN" b="1" dirty="0">
                <a:latin typeface="微软雅黑" panose="020B0503020204020204" pitchFamily="34" charset="-122"/>
                <a:ea typeface="微软雅黑" panose="020B0503020204020204" pitchFamily="34" charset="-122"/>
              </a:rPr>
              <a:t>-ed</a:t>
            </a:r>
            <a:r>
              <a:rPr lang="zh-CN" altLang="en-US"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a:p>
            <a:pPr algn="l"/>
            <a:r>
              <a:rPr lang="en-US" altLang="zh-CN" b="1" dirty="0">
                <a:solidFill>
                  <a:srgbClr val="C00000"/>
                </a:solidFill>
                <a:latin typeface="微软雅黑" panose="020B0503020204020204" pitchFamily="34" charset="-122"/>
                <a:ea typeface="微软雅黑" panose="020B0503020204020204" pitchFamily="34" charset="-122"/>
              </a:rPr>
              <a:t>2.</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动词的考查明显加大，谓语和非谓的考查多达</a:t>
            </a:r>
            <a:r>
              <a:rPr lang="en-US" altLang="zh-CN" b="1" dirty="0">
                <a:latin typeface="微软雅黑" panose="020B0503020204020204" pitchFamily="34" charset="-122"/>
                <a:ea typeface="微软雅黑" panose="020B0503020204020204" pitchFamily="34" charset="-122"/>
              </a:rPr>
              <a:t>5</a:t>
            </a:r>
            <a:r>
              <a:rPr lang="zh-CN" altLang="en-US" b="1" dirty="0">
                <a:latin typeface="微软雅黑" panose="020B0503020204020204" pitchFamily="34" charset="-122"/>
                <a:ea typeface="微软雅黑" panose="020B0503020204020204" pitchFamily="34" charset="-122"/>
              </a:rPr>
              <a:t>题；</a:t>
            </a:r>
            <a:endParaRPr lang="zh-CN" altLang="en-US" b="1" dirty="0">
              <a:latin typeface="微软雅黑" panose="020B0503020204020204" pitchFamily="34" charset="-122"/>
              <a:ea typeface="微软雅黑" panose="020B0503020204020204" pitchFamily="34" charset="-122"/>
            </a:endParaRPr>
          </a:p>
          <a:p>
            <a:pPr algn="l"/>
            <a:r>
              <a:rPr lang="en-US" altLang="zh-CN" b="1" dirty="0">
                <a:solidFill>
                  <a:srgbClr val="C00000"/>
                </a:solidFill>
                <a:latin typeface="微软雅黑" panose="020B0503020204020204" pitchFamily="34" charset="-122"/>
                <a:ea typeface="微软雅黑" panose="020B0503020204020204" pitchFamily="34" charset="-122"/>
              </a:rPr>
              <a:t>3. </a:t>
            </a:r>
            <a:r>
              <a:rPr lang="zh-CN" altLang="en-US" b="1" dirty="0">
                <a:solidFill>
                  <a:schemeClr val="tx1"/>
                </a:solidFill>
                <a:latin typeface="微软雅黑" panose="020B0503020204020204" pitchFamily="34" charset="-122"/>
                <a:ea typeface="微软雅黑" panose="020B0503020204020204" pitchFamily="34" charset="-122"/>
              </a:rPr>
              <a:t>文本的地道性增强，</a:t>
            </a:r>
            <a:r>
              <a:rPr lang="en-US" altLang="zh-CN" b="1" dirty="0">
                <a:latin typeface="微软雅黑" panose="020B0503020204020204" pitchFamily="34" charset="-122"/>
                <a:ea typeface="微软雅黑" panose="020B0503020204020204" pitchFamily="34" charset="-122"/>
              </a:rPr>
              <a:t>2022-1月</a:t>
            </a:r>
            <a:r>
              <a:rPr lang="zh-CN" altLang="en-US" b="1" dirty="0">
                <a:latin typeface="微软雅黑" panose="020B0503020204020204" pitchFamily="34" charset="-122"/>
                <a:ea typeface="微软雅黑" panose="020B0503020204020204" pitchFamily="34" charset="-122"/>
              </a:rPr>
              <a:t>破折号出现</a:t>
            </a:r>
            <a:r>
              <a:rPr lang="en-US" altLang="zh-CN" b="1" dirty="0">
                <a:latin typeface="微软雅黑" panose="020B0503020204020204" pitchFamily="34" charset="-122"/>
                <a:ea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rPr>
              <a:t>处；2022-</a:t>
            </a:r>
            <a:r>
              <a:rPr lang="en-US" altLang="zh-CN" b="1" dirty="0">
                <a:latin typeface="微软雅黑" panose="020B0503020204020204" pitchFamily="34" charset="-122"/>
                <a:ea typeface="微软雅黑" panose="020B0503020204020204" pitchFamily="34" charset="-122"/>
              </a:rPr>
              <a:t>6</a:t>
            </a:r>
            <a:r>
              <a:rPr lang="zh-CN" altLang="en-US" b="1" dirty="0">
                <a:latin typeface="微软雅黑" panose="020B0503020204020204" pitchFamily="34" charset="-122"/>
                <a:ea typeface="微软雅黑" panose="020B0503020204020204" pitchFamily="34" charset="-122"/>
              </a:rPr>
              <a:t>月破折号出现</a:t>
            </a:r>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处，加大了句子分析和语义理解的难度；</a:t>
            </a:r>
            <a:endParaRPr lang="zh-CN" altLang="en-US" b="1" dirty="0">
              <a:latin typeface="微软雅黑" panose="020B0503020204020204" pitchFamily="34" charset="-122"/>
              <a:ea typeface="微软雅黑" panose="020B0503020204020204" pitchFamily="34" charset="-122"/>
            </a:endParaRPr>
          </a:p>
          <a:p>
            <a:pPr algn="l"/>
            <a:r>
              <a:rPr lang="en-US" altLang="zh-CN" b="1" dirty="0">
                <a:solidFill>
                  <a:srgbClr val="C00000"/>
                </a:solidFill>
                <a:latin typeface="微软雅黑" panose="020B0503020204020204" pitchFamily="34" charset="-122"/>
                <a:ea typeface="微软雅黑" panose="020B0503020204020204" pitchFamily="34" charset="-122"/>
              </a:rPr>
              <a:t>4.</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生词增多：2022-1月</a:t>
            </a: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academic</a:t>
            </a:r>
            <a:r>
              <a:rPr lang="zh-CN" altLang="en-US" b="1" baseline="-25000" dirty="0">
                <a:latin typeface="微软雅黑" panose="020B0503020204020204" pitchFamily="34" charset="-122"/>
                <a:ea typeface="微软雅黑" panose="020B0503020204020204" pitchFamily="34" charset="-122"/>
              </a:rPr>
              <a:t>大学教师，学者</a:t>
            </a:r>
            <a:r>
              <a:rPr lang="zh-CN" altLang="en-US" b="1" dirty="0">
                <a:latin typeface="微软雅黑" panose="020B0503020204020204" pitchFamily="34" charset="-122"/>
                <a:ea typeface="微软雅黑" panose="020B0503020204020204" pitchFamily="34" charset="-122"/>
              </a:rPr>
              <a:t>；remotely</a:t>
            </a:r>
            <a:r>
              <a:rPr lang="zh-CN" altLang="en-US" b="1" baseline="-25000" dirty="0">
                <a:latin typeface="微软雅黑" panose="020B0503020204020204" pitchFamily="34" charset="-122"/>
                <a:ea typeface="微软雅黑" panose="020B0503020204020204" pitchFamily="34" charset="-122"/>
              </a:rPr>
              <a:t>远程地</a:t>
            </a:r>
            <a:r>
              <a:rPr lang="zh-CN" altLang="en-US" b="1" dirty="0">
                <a:latin typeface="微软雅黑" panose="020B0503020204020204" pitchFamily="34" charset="-122"/>
                <a:ea typeface="微软雅黑" panose="020B0503020204020204" pitchFamily="34" charset="-122"/>
              </a:rPr>
              <a:t>； question</a:t>
            </a:r>
            <a:r>
              <a:rPr lang="zh-CN" altLang="en-US" b="1" baseline="-25000" dirty="0">
                <a:latin typeface="微软雅黑" panose="020B0503020204020204" pitchFamily="34" charset="-122"/>
                <a:ea typeface="微软雅黑" panose="020B0503020204020204" pitchFamily="34" charset="-122"/>
              </a:rPr>
              <a:t>质疑。</a:t>
            </a:r>
            <a:r>
              <a:rPr lang="zh-CN" altLang="en-US" b="1" dirty="0">
                <a:latin typeface="微软雅黑" panose="020B0503020204020204" pitchFamily="34" charset="-122"/>
                <a:ea typeface="微软雅黑" panose="020B0503020204020204" pitchFamily="34" charset="-122"/>
              </a:rPr>
              <a:t>2022-6月textured</a:t>
            </a:r>
            <a:r>
              <a:rPr lang="zh-CN" altLang="en-US" b="1" baseline="-25000" dirty="0">
                <a:latin typeface="微软雅黑" panose="020B0503020204020204" pitchFamily="34" charset="-122"/>
                <a:ea typeface="微软雅黑" panose="020B0503020204020204" pitchFamily="34" charset="-122"/>
              </a:rPr>
              <a:t>纹理的</a:t>
            </a:r>
            <a:r>
              <a:rPr lang="zh-CN" altLang="en-US" b="1" dirty="0">
                <a:latin typeface="微软雅黑" panose="020B0503020204020204" pitchFamily="34" charset="-122"/>
                <a:ea typeface="微软雅黑" panose="020B0503020204020204" pitchFamily="34" charset="-122"/>
              </a:rPr>
              <a:t>；neuroplasticity</a:t>
            </a:r>
            <a:r>
              <a:rPr lang="zh-CN" altLang="en-US" b="1" baseline="-25000" dirty="0">
                <a:latin typeface="微软雅黑" panose="020B0503020204020204" pitchFamily="34" charset="-122"/>
                <a:ea typeface="微软雅黑" panose="020B0503020204020204" pitchFamily="34" charset="-122"/>
              </a:rPr>
              <a:t>神经可塑性。</a:t>
            </a:r>
            <a:r>
              <a:rPr lang="zh-CN" altLang="en-US" b="1" dirty="0">
                <a:latin typeface="微软雅黑" panose="020B0503020204020204" pitchFamily="34" charset="-122"/>
                <a:ea typeface="微软雅黑" panose="020B0503020204020204" pitchFamily="34" charset="-122"/>
              </a:rPr>
              <a:t>需强化语境运用和语篇分析的能力，来增强文本的理解。</a:t>
            </a:r>
            <a:endParaRPr lang="zh-CN" altLang="en-US" b="1" dirty="0">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2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7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par>
                          <p:cTn id="22" fill="hold">
                            <p:stCondLst>
                              <p:cond delay="3299"/>
                            </p:stCondLst>
                            <p:childTnLst>
                              <p:par>
                                <p:cTn id="23" presetID="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50" fill="hold"/>
                                        <p:tgtEl>
                                          <p:spTgt spid="11"/>
                                        </p:tgtEl>
                                        <p:attrNameLst>
                                          <p:attrName>ppt_x</p:attrName>
                                        </p:attrNameLst>
                                      </p:cBhvr>
                                      <p:tavLst>
                                        <p:tav tm="0">
                                          <p:val>
                                            <p:strVal val="#ppt_x"/>
                                          </p:val>
                                        </p:tav>
                                        <p:tav tm="100000">
                                          <p:val>
                                            <p:strVal val="#ppt_x"/>
                                          </p:val>
                                        </p:tav>
                                      </p:tavLst>
                                    </p:anim>
                                    <p:anim calcmode="lin" valueType="num">
                                      <p:cBhvr additive="base">
                                        <p:cTn id="26" dur="25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3799"/>
                            </p:stCondLst>
                            <p:childTnLst>
                              <p:par>
                                <p:cTn id="28" presetID="2" presetClass="entr" presetSubtype="4"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250" fill="hold"/>
                                        <p:tgtEl>
                                          <p:spTgt spid="31"/>
                                        </p:tgtEl>
                                        <p:attrNameLst>
                                          <p:attrName>ppt_x</p:attrName>
                                        </p:attrNameLst>
                                      </p:cBhvr>
                                      <p:tavLst>
                                        <p:tav tm="0">
                                          <p:val>
                                            <p:strVal val="#ppt_x"/>
                                          </p:val>
                                        </p:tav>
                                        <p:tav tm="100000">
                                          <p:val>
                                            <p:strVal val="#ppt_x"/>
                                          </p:val>
                                        </p:tav>
                                      </p:tavLst>
                                    </p:anim>
                                    <p:anim calcmode="lin" valueType="num">
                                      <p:cBhvr additive="base">
                                        <p:cTn id="31" dur="250" fill="hold"/>
                                        <p:tgtEl>
                                          <p:spTgt spid="31"/>
                                        </p:tgtEl>
                                        <p:attrNameLst>
                                          <p:attrName>ppt_y</p:attrName>
                                        </p:attrNameLst>
                                      </p:cBhvr>
                                      <p:tavLst>
                                        <p:tav tm="0">
                                          <p:val>
                                            <p:strVal val="1+#ppt_h/2"/>
                                          </p:val>
                                        </p:tav>
                                        <p:tav tm="100000">
                                          <p:val>
                                            <p:strVal val="#ppt_y"/>
                                          </p:val>
                                        </p:tav>
                                      </p:tavLst>
                                    </p:anim>
                                  </p:childTnLst>
                                </p:cTn>
                              </p:par>
                            </p:childTnLst>
                          </p:cTn>
                        </p:par>
                        <p:par>
                          <p:cTn id="32" fill="hold">
                            <p:stCondLst>
                              <p:cond delay="4299"/>
                            </p:stCondLst>
                            <p:childTnLst>
                              <p:par>
                                <p:cTn id="33" presetID="2" presetClass="entr" presetSubtype="4"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250" fill="hold"/>
                                        <p:tgtEl>
                                          <p:spTgt spid="33"/>
                                        </p:tgtEl>
                                        <p:attrNameLst>
                                          <p:attrName>ppt_x</p:attrName>
                                        </p:attrNameLst>
                                      </p:cBhvr>
                                      <p:tavLst>
                                        <p:tav tm="0">
                                          <p:val>
                                            <p:strVal val="#ppt_x"/>
                                          </p:val>
                                        </p:tav>
                                        <p:tav tm="100000">
                                          <p:val>
                                            <p:strVal val="#ppt_x"/>
                                          </p:val>
                                        </p:tav>
                                      </p:tavLst>
                                    </p:anim>
                                    <p:anim calcmode="lin" valueType="num">
                                      <p:cBhvr additive="base">
                                        <p:cTn id="36" dur="2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p:tgtEl>
                                          <p:spTgt spid="30"/>
                                        </p:tgtEl>
                                        <p:attrNameLst>
                                          <p:attrName>ppt_y</p:attrName>
                                        </p:attrNameLst>
                                      </p:cBhvr>
                                      <p:tavLst>
                                        <p:tav tm="0">
                                          <p:val>
                                            <p:strVal val="#ppt_y+#ppt_h*1.125000"/>
                                          </p:val>
                                        </p:tav>
                                        <p:tav tm="100000">
                                          <p:val>
                                            <p:strVal val="#ppt_y"/>
                                          </p:val>
                                        </p:tav>
                                      </p:tavLst>
                                    </p:anim>
                                    <p:animEffect transition="in" filter="wipe(up)">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p:tgtEl>
                                          <p:spTgt spid="40"/>
                                        </p:tgtEl>
                                        <p:attrNameLst>
                                          <p:attrName>ppt_y</p:attrName>
                                        </p:attrNameLst>
                                      </p:cBhvr>
                                      <p:tavLst>
                                        <p:tav tm="0">
                                          <p:val>
                                            <p:strVal val="#ppt_y+#ppt_h*1.125000"/>
                                          </p:val>
                                        </p:tav>
                                        <p:tav tm="100000">
                                          <p:val>
                                            <p:strVal val="#ppt_y"/>
                                          </p:val>
                                        </p:tav>
                                      </p:tavLst>
                                    </p:anim>
                                    <p:animEffect transition="in" filter="wipe(up)">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11" grpId="0" bldLvl="0" animBg="1"/>
      <p:bldP spid="31" grpId="0" bldLvl="0" animBg="1"/>
      <p:bldP spid="33" grpId="0" bldLvl="0" animBg="1"/>
      <p:bldP spid="30" grpId="0" animBg="1"/>
      <p:bldP spid="30" grpId="1" animBg="1"/>
      <p:bldP spid="40" grpId="0" animBg="1"/>
      <p:bldP spid="40" grpId="1" animBg="1"/>
      <p:bldP spid="42" grpId="0"/>
      <p:bldP spid="42"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lumMod val="50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chemeClr val="accent5">
                    <a:lumMod val="50000"/>
                  </a:schemeClr>
                </a:solidFill>
                <a:latin typeface="微软雅黑" panose="020B0503020204020204" pitchFamily="34" charset="-122"/>
                <a:ea typeface="微软雅黑" panose="020B0503020204020204" pitchFamily="34" charset="-122"/>
                <a:sym typeface="+mn-ea"/>
              </a:rPr>
              <a:t>近两年语法填空的</a:t>
            </a:r>
            <a:r>
              <a:rPr lang="zh-CN" altLang="en-US" sz="2400" b="1" dirty="0">
                <a:solidFill>
                  <a:srgbClr val="C00000"/>
                </a:solidFill>
                <a:latin typeface="微软雅黑" panose="020B0503020204020204" pitchFamily="34" charset="-122"/>
                <a:ea typeface="微软雅黑" panose="020B0503020204020204" pitchFamily="34" charset="-122"/>
                <a:sym typeface="+mn-ea"/>
              </a:rPr>
              <a:t>考查变化</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34315" y="835025"/>
            <a:ext cx="11579860" cy="5631180"/>
          </a:xfrm>
          <a:prstGeom prst="rect">
            <a:avLst/>
          </a:prstGeom>
          <a:noFill/>
        </p:spPr>
        <p:txBody>
          <a:bodyPr wrap="square" rtlCol="0" anchor="t">
            <a:spAutoFit/>
          </a:bodyPr>
          <a:p>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1.首次考查缩写词作主语</a:t>
            </a:r>
            <a:endPar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After a three-year pilot period, the GPNP will be officially set up next year. The GPNP  60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u="sng">
              <a:latin typeface="Times New Roman" panose="02020603050405020304" pitchFamily="18" charset="0"/>
              <a:ea typeface="微软雅黑" panose="020B0503020204020204" pitchFamily="34" charset="-122"/>
              <a:cs typeface="Times New Roman" panose="02020603050405020304" pitchFamily="18" charset="0"/>
            </a:endParaRPr>
          </a:p>
          <a:p>
            <a:pPr indent="0">
              <a:buFont typeface="Arial" panose="020B0604020202020204" pitchFamily="34" charset="0"/>
              <a:buNone/>
            </a:pP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(design) to reflect the guiding principle of “protecting the authenticity and integrity</a:t>
            </a:r>
            <a:r>
              <a:rPr lang="zh-CN" altLang="en-US" sz="2400" baseline="-25000">
                <a:latin typeface="Times New Roman" panose="02020603050405020304" pitchFamily="18" charset="0"/>
                <a:ea typeface="微软雅黑" panose="020B0503020204020204" pitchFamily="34" charset="-122"/>
                <a:cs typeface="Times New Roman" panose="02020603050405020304" pitchFamily="18" charset="0"/>
              </a:rPr>
              <a:t>(完整性)</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of natural ecosystems, preserving...</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2022新高考I卷</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buFont typeface="Arial" panose="020B0604020202020204" pitchFamily="34" charset="0"/>
              <a:buChar char="•"/>
            </a:pP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首次考查“前缀”</a:t>
            </a:r>
            <a:endPar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They both fell   58</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(sleep)  while watching TV.</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2022新高考II卷）</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endParaRPr>
          </a:p>
          <a:p>
            <a:endPar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开始考查名词所有格</a:t>
            </a:r>
            <a:endPar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buFont typeface="Arial" panose="020B0604020202020204" pitchFamily="34" charset="0"/>
              <a:buChar char="•"/>
            </a:pP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He saved my   64</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 (son) life,</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 said Mrs. Brown.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I don</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t know   how  to thank him.</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I just didn</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t want the boy to be hurt.</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 said Henry.</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2022新高考II卷</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buFont typeface="Arial" panose="020B0604020202020204" pitchFamily="34" charset="0"/>
              <a:buChar char="•"/>
            </a:pP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It is calculated by dividing a   58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 (person) weight in kg by their height in meters squared</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2021-</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1 </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浙江卷</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4792345" y="5589270"/>
            <a:ext cx="1482725" cy="460375"/>
          </a:xfrm>
          <a:prstGeom prst="rect">
            <a:avLst/>
          </a:prstGeom>
          <a:noFill/>
        </p:spPr>
        <p:txBody>
          <a:bodyPr wrap="square" rtlCol="0" anchor="t">
            <a:spAutoFit/>
          </a:bodyPr>
          <a:p>
            <a:r>
              <a:rPr lang="zh-CN" altLang="en-US" sz="2400">
                <a:solidFill>
                  <a:srgbClr val="0070C0"/>
                </a:solidFill>
              </a:rPr>
              <a:t>person’s</a:t>
            </a:r>
            <a:endParaRPr lang="zh-CN" altLang="en-US" sz="2400">
              <a:solidFill>
                <a:srgbClr val="0070C0"/>
              </a:solidFill>
            </a:endParaRPr>
          </a:p>
        </p:txBody>
      </p:sp>
      <p:sp>
        <p:nvSpPr>
          <p:cNvPr id="6" name="文本框 5"/>
          <p:cNvSpPr txBox="1"/>
          <p:nvPr/>
        </p:nvSpPr>
        <p:spPr>
          <a:xfrm>
            <a:off x="3040380" y="4834890"/>
            <a:ext cx="1164590" cy="460375"/>
          </a:xfrm>
          <a:prstGeom prst="rect">
            <a:avLst/>
          </a:prstGeom>
          <a:noFill/>
        </p:spPr>
        <p:txBody>
          <a:bodyPr wrap="square" rtlCol="0" anchor="t">
            <a:spAutoFit/>
          </a:bodyPr>
          <a:p>
            <a:r>
              <a:rPr lang="zh-CN" altLang="en-US" sz="2400">
                <a:solidFill>
                  <a:srgbClr val="0070C0"/>
                </a:solidFill>
              </a:rPr>
              <a:t>son’s</a:t>
            </a:r>
            <a:endParaRPr lang="zh-CN" altLang="en-US" sz="2400">
              <a:solidFill>
                <a:srgbClr val="0070C0"/>
              </a:solidFill>
            </a:endParaRPr>
          </a:p>
        </p:txBody>
      </p:sp>
      <p:sp>
        <p:nvSpPr>
          <p:cNvPr id="7" name="文本框 6"/>
          <p:cNvSpPr txBox="1"/>
          <p:nvPr/>
        </p:nvSpPr>
        <p:spPr>
          <a:xfrm>
            <a:off x="3147060" y="3753485"/>
            <a:ext cx="1164590" cy="460375"/>
          </a:xfrm>
          <a:prstGeom prst="rect">
            <a:avLst/>
          </a:prstGeom>
          <a:noFill/>
        </p:spPr>
        <p:txBody>
          <a:bodyPr wrap="square" rtlCol="0" anchor="t">
            <a:spAutoFit/>
          </a:bodyPr>
          <a:p>
            <a:r>
              <a:rPr lang="zh-CN" altLang="en-US" sz="2400">
                <a:solidFill>
                  <a:srgbClr val="0070C0"/>
                </a:solidFill>
              </a:rPr>
              <a:t>asleep</a:t>
            </a:r>
            <a:endParaRPr lang="zh-CN" altLang="en-US" sz="2400">
              <a:solidFill>
                <a:srgbClr val="0070C0"/>
              </a:solidFill>
            </a:endParaRPr>
          </a:p>
        </p:txBody>
      </p:sp>
      <p:sp>
        <p:nvSpPr>
          <p:cNvPr id="8" name="文本框 7"/>
          <p:cNvSpPr txBox="1"/>
          <p:nvPr/>
        </p:nvSpPr>
        <p:spPr>
          <a:xfrm>
            <a:off x="622300" y="1598930"/>
            <a:ext cx="1756410" cy="460375"/>
          </a:xfrm>
          <a:prstGeom prst="rect">
            <a:avLst/>
          </a:prstGeom>
          <a:noFill/>
        </p:spPr>
        <p:txBody>
          <a:bodyPr wrap="square" rtlCol="0" anchor="t">
            <a:spAutoFit/>
          </a:bodyPr>
          <a:p>
            <a:r>
              <a:rPr lang="zh-CN" altLang="en-US" sz="2400">
                <a:solidFill>
                  <a:srgbClr val="0070C0"/>
                </a:solidFill>
              </a:rPr>
              <a:t>is designed</a:t>
            </a:r>
            <a:endParaRPr lang="zh-CN" altLang="en-US" sz="2400">
              <a:solidFill>
                <a:srgbClr val="0070C0"/>
              </a:solidFill>
            </a:endParaRPr>
          </a:p>
        </p:txBody>
      </p:sp>
      <p:sp>
        <p:nvSpPr>
          <p:cNvPr id="9" name="文本框 8"/>
          <p:cNvSpPr txBox="1"/>
          <p:nvPr/>
        </p:nvSpPr>
        <p:spPr>
          <a:xfrm>
            <a:off x="454660" y="2487295"/>
            <a:ext cx="10873740" cy="645160"/>
          </a:xfrm>
          <a:prstGeom prst="rect">
            <a:avLst/>
          </a:prstGeom>
          <a:noFill/>
        </p:spPr>
        <p:txBody>
          <a:bodyPr wrap="square" rtlCol="0" anchor="t">
            <a:spAutoFit/>
          </a:bodyPr>
          <a:p>
            <a:pPr marL="285750" indent="-285750">
              <a:buFont typeface="Wingdings" panose="05000000000000000000" charset="0"/>
              <a:buChar char="Ø"/>
            </a:pPr>
            <a:r>
              <a:rPr lang="zh-CN" altLang="en-US">
                <a:solidFill>
                  <a:srgbClr val="C00000"/>
                </a:solidFill>
              </a:rPr>
              <a:t>“缩写词”作主语时，谓语动词常用单数形式，但若其前出现了the letters，谓语动词则用复数形式。</a:t>
            </a:r>
            <a:endParaRPr lang="zh-CN" altLang="en-US">
              <a:solidFill>
                <a:srgbClr val="C00000"/>
              </a:solidFill>
            </a:endParaRPr>
          </a:p>
          <a:p>
            <a:r>
              <a:rPr lang="en-US" altLang="zh-CN">
                <a:solidFill>
                  <a:srgbClr val="C00000"/>
                </a:solidFill>
              </a:rPr>
              <a:t>     </a:t>
            </a:r>
            <a:r>
              <a:rPr lang="zh-CN" altLang="en-US">
                <a:solidFill>
                  <a:srgbClr val="C00000"/>
                </a:solidFill>
              </a:rPr>
              <a:t>What do the letters N.B. stand for? N.B.这两个字母代表什么？</a:t>
            </a:r>
            <a:endParaRPr lang="zh-CN" altLang="en-US">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8" grpId="0"/>
      <p:bldP spid="8" grpId="1"/>
      <p:bldP spid="9" grpId="0"/>
      <p:bldP spid="9" grpId="1"/>
      <p:bldP spid="7" grpId="0"/>
      <p:bldP spid="7" grpId="1"/>
      <p:bldP spid="6" grpId="0"/>
      <p:bldP spid="6" grpId="1"/>
      <p:bldP spid="5" grpId="0"/>
      <p:bldP spid="5"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5">
                <a:lumMod val="50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chemeClr val="accent5">
                    <a:lumMod val="50000"/>
                  </a:schemeClr>
                </a:solidFill>
                <a:latin typeface="微软雅黑" panose="020B0503020204020204" pitchFamily="34" charset="-122"/>
                <a:ea typeface="微软雅黑" panose="020B0503020204020204" pitchFamily="34" charset="-122"/>
                <a:sym typeface="+mn-ea"/>
              </a:rPr>
              <a:t>近两年语法填空的</a:t>
            </a:r>
            <a:r>
              <a:rPr lang="zh-CN" altLang="en-US" sz="2400" b="1" dirty="0">
                <a:solidFill>
                  <a:srgbClr val="C00000"/>
                </a:solidFill>
                <a:latin typeface="微软雅黑" panose="020B0503020204020204" pitchFamily="34" charset="-122"/>
                <a:ea typeface="微软雅黑" panose="020B0503020204020204" pitchFamily="34" charset="-122"/>
                <a:sym typeface="+mn-ea"/>
              </a:rPr>
              <a:t>考查变化</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34315" y="835025"/>
            <a:ext cx="11579860" cy="4154170"/>
          </a:xfrm>
          <a:prstGeom prst="rect">
            <a:avLst/>
          </a:prstGeom>
          <a:noFill/>
        </p:spPr>
        <p:txBody>
          <a:bodyPr wrap="square" rtlCol="0" anchor="t">
            <a:spAutoFit/>
          </a:bodyPr>
          <a:p>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.开始</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考查</a:t>
            </a:r>
            <a:r>
              <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《新课标》词汇能力迁移的“派生词或衍生词”，</a:t>
            </a:r>
            <a:endParaRPr lang="zh-CN" altLang="en-US"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sz="2400">
                <a:latin typeface="Times New Roman" panose="02020603050405020304" pitchFamily="18" charset="0"/>
                <a:ea typeface="微软雅黑" panose="020B0503020204020204" pitchFamily="34" charset="-122"/>
                <a:cs typeface="Times New Roman" panose="02020603050405020304" pitchFamily="18" charset="0"/>
              </a:rPr>
              <a:t>Blind people recognize shapes with their 60</a:t>
            </a:r>
            <a:r>
              <a:rPr lang="en-US" sz="2400" u="sng">
                <a:latin typeface="Times New Roman" panose="02020603050405020304" pitchFamily="18" charset="0"/>
                <a:ea typeface="微软雅黑" panose="020B0503020204020204" pitchFamily="34" charset="-122"/>
                <a:cs typeface="Times New Roman" panose="02020603050405020304" pitchFamily="18" charset="0"/>
              </a:rPr>
              <a:t>                      </a:t>
            </a:r>
            <a:r>
              <a:rPr sz="2400" u="sng">
                <a:latin typeface="Times New Roman" panose="02020603050405020304" pitchFamily="18" charset="0"/>
                <a:ea typeface="微软雅黑" panose="020B0503020204020204" pitchFamily="34" charset="-122"/>
                <a:cs typeface="Times New Roman" panose="02020603050405020304" pitchFamily="18" charset="0"/>
              </a:rPr>
              <a:t> </a:t>
            </a:r>
            <a:r>
              <a:rPr sz="2400">
                <a:latin typeface="Times New Roman" panose="02020603050405020304" pitchFamily="18" charset="0"/>
                <a:ea typeface="微软雅黑" panose="020B0503020204020204" pitchFamily="34" charset="-122"/>
                <a:cs typeface="Times New Roman" panose="02020603050405020304" pitchFamily="18" charset="0"/>
              </a:rPr>
              <a:t>(exist) senses, in a way similar to that of 61</a:t>
            </a:r>
            <a:r>
              <a:rPr lang="en-US" sz="2400" u="sng">
                <a:latin typeface="Times New Roman" panose="02020603050405020304" pitchFamily="18" charset="0"/>
                <a:ea typeface="微软雅黑" panose="020B0503020204020204" pitchFamily="34" charset="-122"/>
                <a:cs typeface="Times New Roman" panose="02020603050405020304" pitchFamily="18" charset="0"/>
              </a:rPr>
              <a:t>                  </a:t>
            </a:r>
            <a:r>
              <a:rPr sz="2400" u="sng">
                <a:latin typeface="Times New Roman" panose="02020603050405020304" pitchFamily="18" charset="0"/>
                <a:ea typeface="微软雅黑" panose="020B0503020204020204" pitchFamily="34" charset="-122"/>
                <a:cs typeface="Times New Roman" panose="02020603050405020304" pitchFamily="18" charset="0"/>
              </a:rPr>
              <a:t> </a:t>
            </a:r>
            <a:r>
              <a:rPr sz="2400">
                <a:latin typeface="Times New Roman" panose="02020603050405020304" pitchFamily="18" charset="0"/>
                <a:ea typeface="微软雅黑" panose="020B0503020204020204" pitchFamily="34" charset="-122"/>
                <a:cs typeface="Times New Roman" panose="02020603050405020304" pitchFamily="18" charset="0"/>
              </a:rPr>
              <a:t>(sight) people, says Ella Striem-Amit, a Harvard scientist.</a:t>
            </a:r>
            <a:endParaRPr sz="240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endParaRPr sz="2400">
              <a:latin typeface="Times New Roman" panose="02020603050405020304" pitchFamily="18" charset="0"/>
              <a:ea typeface="微软雅黑" panose="020B0503020204020204" pitchFamily="34" charset="-122"/>
              <a:cs typeface="Times New Roman" panose="02020603050405020304" pitchFamily="18" charset="0"/>
            </a:endParaRPr>
          </a:p>
          <a:p>
            <a:endParaRPr sz="2400">
              <a:latin typeface="Times New Roman" panose="02020603050405020304" pitchFamily="18" charset="0"/>
              <a:ea typeface="微软雅黑" panose="020B0503020204020204" pitchFamily="34" charset="-122"/>
              <a:cs typeface="Times New Roman" panose="02020603050405020304" pitchFamily="18" charset="0"/>
            </a:endParaRPr>
          </a:p>
          <a:p>
            <a:endParaRPr sz="2400">
              <a:latin typeface="Times New Roman" panose="02020603050405020304" pitchFamily="18" charset="0"/>
              <a:ea typeface="微软雅黑" panose="020B0503020204020204" pitchFamily="34" charset="-122"/>
              <a:cs typeface="Times New Roman" panose="02020603050405020304" pitchFamily="18" charset="0"/>
            </a:endParaRPr>
          </a:p>
          <a:p>
            <a:r>
              <a:rPr sz="2400">
                <a:latin typeface="Times New Roman" panose="02020603050405020304" pitchFamily="18" charset="0"/>
                <a:ea typeface="微软雅黑" panose="020B0503020204020204" pitchFamily="34" charset="-122"/>
                <a:cs typeface="Times New Roman" panose="02020603050405020304" pitchFamily="18" charset="0"/>
              </a:rPr>
              <a:t> </a:t>
            </a:r>
            <a:r>
              <a:rPr lang="en-US" sz="2400">
                <a:latin typeface="Times New Roman" panose="02020603050405020304" pitchFamily="18" charset="0"/>
                <a:ea typeface="微软雅黑" panose="020B0503020204020204" pitchFamily="34" charset="-122"/>
                <a:cs typeface="Times New Roman" panose="02020603050405020304" pitchFamily="18" charset="0"/>
              </a:rPr>
              <a:t>    </a:t>
            </a:r>
            <a:endParaRPr sz="240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sz="2400">
                <a:latin typeface="Times New Roman" panose="02020603050405020304" pitchFamily="18" charset="0"/>
                <a:ea typeface="微软雅黑" panose="020B0503020204020204" pitchFamily="34" charset="-122"/>
                <a:cs typeface="Times New Roman" panose="02020603050405020304" pitchFamily="18" charset="0"/>
              </a:rPr>
              <a:t>It will 58</a:t>
            </a:r>
            <a:r>
              <a:rPr lang="en-US" sz="2400" u="sng">
                <a:latin typeface="Times New Roman" panose="02020603050405020304" pitchFamily="18" charset="0"/>
                <a:ea typeface="微软雅黑" panose="020B0503020204020204" pitchFamily="34" charset="-122"/>
                <a:cs typeface="Times New Roman" panose="02020603050405020304" pitchFamily="18" charset="0"/>
              </a:rPr>
              <a:t>                      </a:t>
            </a:r>
            <a:r>
              <a:rPr sz="2400" u="sng">
                <a:latin typeface="Times New Roman" panose="02020603050405020304" pitchFamily="18" charset="0"/>
                <a:ea typeface="微软雅黑" panose="020B0503020204020204" pitchFamily="34" charset="-122"/>
                <a:cs typeface="Times New Roman" panose="02020603050405020304" pitchFamily="18" charset="0"/>
              </a:rPr>
              <a:t> </a:t>
            </a:r>
            <a:r>
              <a:rPr sz="2400">
                <a:latin typeface="Times New Roman" panose="02020603050405020304" pitchFamily="18" charset="0"/>
                <a:ea typeface="微软雅黑" panose="020B0503020204020204" pitchFamily="34" charset="-122"/>
                <a:cs typeface="Times New Roman" panose="02020603050405020304" pitchFamily="18" charset="0"/>
              </a:rPr>
              <a:t> (undoubted) help you get refreshed!</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rPr>
              <a:t>(</a:t>
            </a:r>
            <a:r>
              <a:rPr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2021新高考I卷</a:t>
            </a:r>
            <a:r>
              <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buFont typeface="Arial" panose="020B0604020202020204" pitchFamily="34" charset="0"/>
              <a:buChar char="•"/>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Supposedly, you can do it in two hours, but we stopped at the different gates and  69</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endParaRPr>
          </a:p>
          <a:p>
            <a:pPr indent="0">
              <a:buFont typeface="Arial" panose="020B0604020202020204" pitchFamily="34" charset="0"/>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(watchtower) to take pictures or just to watch the local people going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indent="0">
              <a:buFont typeface="Arial" panose="020B0604020202020204" pitchFamily="34" charset="0"/>
              <a:buNone/>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about their  daily routines.</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rPr>
              <a:t>2021全国甲卷）</a:t>
            </a:r>
            <a:endParaRPr lang="en-US" altLang="zh-CN" sz="2400" i="1" baseline="-2500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6249035" y="1241425"/>
            <a:ext cx="1293495" cy="460375"/>
          </a:xfrm>
          <a:prstGeom prst="rect">
            <a:avLst/>
          </a:prstGeom>
          <a:noFill/>
        </p:spPr>
        <p:txBody>
          <a:bodyPr wrap="square" rtlCol="0" anchor="t">
            <a:spAutoFit/>
          </a:bodyPr>
          <a:p>
            <a:r>
              <a:rPr lang="zh-CN" altLang="en-US" sz="2400">
                <a:solidFill>
                  <a:srgbClr val="0070C0"/>
                </a:solidFill>
              </a:rPr>
              <a:t>existing</a:t>
            </a:r>
            <a:endParaRPr lang="zh-CN" altLang="en-US" sz="2400">
              <a:solidFill>
                <a:srgbClr val="0070C0"/>
              </a:solidFill>
            </a:endParaRPr>
          </a:p>
        </p:txBody>
      </p:sp>
      <p:sp>
        <p:nvSpPr>
          <p:cNvPr id="6" name="文本框 5"/>
          <p:cNvSpPr txBox="1"/>
          <p:nvPr/>
        </p:nvSpPr>
        <p:spPr>
          <a:xfrm>
            <a:off x="2188845" y="1618615"/>
            <a:ext cx="1247775" cy="460375"/>
          </a:xfrm>
          <a:prstGeom prst="rect">
            <a:avLst/>
          </a:prstGeom>
          <a:noFill/>
        </p:spPr>
        <p:txBody>
          <a:bodyPr wrap="square" rtlCol="0" anchor="t">
            <a:spAutoFit/>
          </a:bodyPr>
          <a:p>
            <a:r>
              <a:rPr lang="zh-CN" altLang="en-US" sz="2400">
                <a:solidFill>
                  <a:srgbClr val="0070C0"/>
                </a:solidFill>
              </a:rPr>
              <a:t>sighted</a:t>
            </a:r>
            <a:endParaRPr lang="zh-CN" altLang="en-US" sz="2400">
              <a:solidFill>
                <a:srgbClr val="0070C0"/>
              </a:solidFill>
            </a:endParaRPr>
          </a:p>
        </p:txBody>
      </p:sp>
      <p:sp>
        <p:nvSpPr>
          <p:cNvPr id="7" name="文本框 6"/>
          <p:cNvSpPr txBox="1"/>
          <p:nvPr/>
        </p:nvSpPr>
        <p:spPr>
          <a:xfrm>
            <a:off x="1861820" y="3300095"/>
            <a:ext cx="1993265" cy="460375"/>
          </a:xfrm>
          <a:prstGeom prst="rect">
            <a:avLst/>
          </a:prstGeom>
          <a:noFill/>
        </p:spPr>
        <p:txBody>
          <a:bodyPr wrap="square" rtlCol="0" anchor="t">
            <a:spAutoFit/>
          </a:bodyPr>
          <a:p>
            <a:r>
              <a:rPr lang="zh-CN" altLang="en-US" sz="2400">
                <a:solidFill>
                  <a:srgbClr val="0070C0"/>
                </a:solidFill>
              </a:rPr>
              <a:t>undoubtedly</a:t>
            </a:r>
            <a:endParaRPr lang="zh-CN" altLang="en-US" sz="2400">
              <a:solidFill>
                <a:srgbClr val="0070C0"/>
              </a:solidFill>
            </a:endParaRPr>
          </a:p>
        </p:txBody>
      </p:sp>
      <p:sp>
        <p:nvSpPr>
          <p:cNvPr id="8" name="文本框 7"/>
          <p:cNvSpPr txBox="1"/>
          <p:nvPr/>
        </p:nvSpPr>
        <p:spPr>
          <a:xfrm>
            <a:off x="726440" y="4086860"/>
            <a:ext cx="2120265" cy="460375"/>
          </a:xfrm>
          <a:prstGeom prst="rect">
            <a:avLst/>
          </a:prstGeom>
          <a:noFill/>
        </p:spPr>
        <p:txBody>
          <a:bodyPr wrap="square" rtlCol="0" anchor="t">
            <a:spAutoFit/>
          </a:bodyPr>
          <a:p>
            <a:r>
              <a:rPr lang="zh-CN" altLang="en-US" sz="2400">
                <a:solidFill>
                  <a:srgbClr val="0070C0"/>
                </a:solidFill>
              </a:rPr>
              <a:t>watchtowers</a:t>
            </a:r>
            <a:endParaRPr lang="zh-CN" altLang="en-US" sz="2400">
              <a:solidFill>
                <a:srgbClr val="0070C0"/>
              </a:solidFill>
            </a:endParaRPr>
          </a:p>
        </p:txBody>
      </p:sp>
      <p:sp>
        <p:nvSpPr>
          <p:cNvPr id="9" name="文本框 8"/>
          <p:cNvSpPr txBox="1"/>
          <p:nvPr/>
        </p:nvSpPr>
        <p:spPr>
          <a:xfrm>
            <a:off x="471170" y="2112645"/>
            <a:ext cx="11105515" cy="922020"/>
          </a:xfrm>
          <a:prstGeom prst="rect">
            <a:avLst/>
          </a:prstGeom>
          <a:noFill/>
        </p:spPr>
        <p:txBody>
          <a:bodyPr wrap="square" rtlCol="0">
            <a:spAutoFit/>
          </a:bodyPr>
          <a:p>
            <a:pPr marL="285750" indent="-285750">
              <a:buFont typeface="Wingdings" panose="05000000000000000000" charset="0"/>
              <a:buChar char="Ø"/>
            </a:pPr>
            <a:r>
              <a:rPr lang="en-US" altLang="zh-CN">
                <a:solidFill>
                  <a:srgbClr val="C00000"/>
                </a:solidFill>
              </a:rPr>
              <a:t>60</a:t>
            </a:r>
            <a:r>
              <a:rPr lang="zh-CN" altLang="en-US">
                <a:solidFill>
                  <a:srgbClr val="C00000"/>
                </a:solidFill>
              </a:rPr>
              <a:t>题和</a:t>
            </a:r>
            <a:r>
              <a:rPr lang="en-US" altLang="zh-CN">
                <a:solidFill>
                  <a:srgbClr val="C00000"/>
                </a:solidFill>
              </a:rPr>
              <a:t>61</a:t>
            </a:r>
            <a:r>
              <a:rPr lang="zh-CN" altLang="en-US">
                <a:solidFill>
                  <a:srgbClr val="C00000"/>
                </a:solidFill>
              </a:rPr>
              <a:t>题的错误率很高，考查学生词汇迁移能力，以及语义和语境的深度融合能力。exist 的现在分词作定语“现存的，现行的”，构成语块with their existing  senses“用他们现有的感官”；</a:t>
            </a:r>
            <a:r>
              <a:rPr lang="zh-CN" altLang="en-US">
                <a:solidFill>
                  <a:srgbClr val="C00000"/>
                </a:solidFill>
                <a:sym typeface="+mn-ea"/>
              </a:rPr>
              <a:t>sight 的过去分词做定语“有视力的；不盲的”，构成语块</a:t>
            </a:r>
            <a:r>
              <a:rPr lang="zh-CN" altLang="en-US">
                <a:solidFill>
                  <a:srgbClr val="C00000"/>
                </a:solidFill>
              </a:rPr>
              <a:t>sighted people “视力正常的人”。</a:t>
            </a:r>
            <a:endParaRPr lang="zh-CN" altLang="en-US">
              <a:solidFill>
                <a:srgbClr val="C00000"/>
              </a:solidFill>
            </a:endParaRPr>
          </a:p>
        </p:txBody>
      </p:sp>
      <p:sp>
        <p:nvSpPr>
          <p:cNvPr id="10" name="文本框 9"/>
          <p:cNvSpPr txBox="1"/>
          <p:nvPr/>
        </p:nvSpPr>
        <p:spPr>
          <a:xfrm>
            <a:off x="622300" y="5194935"/>
            <a:ext cx="10563860" cy="368300"/>
          </a:xfrm>
          <a:prstGeom prst="rect">
            <a:avLst/>
          </a:prstGeom>
          <a:noFill/>
        </p:spPr>
        <p:txBody>
          <a:bodyPr wrap="square" rtlCol="0" anchor="t">
            <a:spAutoFit/>
          </a:bodyPr>
          <a:p>
            <a:pPr marL="285750" indent="-285750">
              <a:buFont typeface="Wingdings" panose="05000000000000000000" charset="0"/>
              <a:buChar char="Ø"/>
            </a:pPr>
            <a:r>
              <a:rPr lang="zh-CN" altLang="en-US">
                <a:solidFill>
                  <a:srgbClr val="C00000"/>
                </a:solidFill>
              </a:rPr>
              <a:t>undoubted和watchtower是《新课程标准》词汇表中没有的生词，考查考生对构词法知识的掌握程度。</a:t>
            </a:r>
            <a:endParaRPr lang="zh-CN" altLang="en-US">
              <a:solidFill>
                <a:srgbClr val="C00000"/>
              </a:solidFill>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 grpId="0"/>
      <p:bldP spid="5" grpId="1"/>
      <p:bldP spid="6" grpId="0"/>
      <p:bldP spid="6" grpId="1"/>
      <p:bldP spid="9" grpId="0"/>
      <p:bldP spid="9" grpId="1"/>
      <p:bldP spid="7" grpId="0"/>
      <p:bldP spid="7" grpId="1"/>
      <p:bldP spid="8" grpId="0"/>
      <p:bldP spid="8" grpId="1"/>
      <p:bldP spid="10" grpId="0"/>
      <p:bldP spid="10"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35" y="635"/>
            <a:ext cx="12228830" cy="6856730"/>
          </a:xfrm>
          <a:prstGeom prst="rect">
            <a:avLst/>
          </a:prstGeom>
        </p:spPr>
      </p:pic>
      <p:pic>
        <p:nvPicPr>
          <p:cNvPr id="6" name="PA_图片 5"/>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0750" y="895"/>
            <a:ext cx="1883689" cy="9416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PA_图片 6"/>
          <p:cNvPicPr>
            <a:picLocks noChangeAspect="1"/>
          </p:cNvPicPr>
          <p:nvPr>
            <p:custDataLst>
              <p:tags r:id="rId6"/>
            </p:custDataLst>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58136" y="894"/>
            <a:ext cx="3420454" cy="4097784"/>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PA_图片 7"/>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l="22860" t="23467" r="64545" b="56491"/>
          <a:stretch>
            <a:fillRect/>
          </a:stretch>
        </p:blipFill>
        <p:spPr>
          <a:xfrm>
            <a:off x="7108653" y="127433"/>
            <a:ext cx="1830934" cy="1832092"/>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3" name="PA_图片 12"/>
          <p:cNvPicPr>
            <a:picLocks noChangeAspect="1"/>
          </p:cNvPicPr>
          <p:nvPr>
            <p:custDataLst>
              <p:tags r:id="rId9"/>
            </p:custDataLst>
          </p:nvPr>
        </p:nvPicPr>
        <p:blipFill>
          <a:blip r:embed="rId8">
            <a:extLst>
              <a:ext uri="{28A0092B-C50C-407E-A947-70E740481C1C}">
                <a14:useLocalDpi xmlns:a14="http://schemas.microsoft.com/office/drawing/2010/main" val="0"/>
              </a:ext>
            </a:extLst>
          </a:blip>
          <a:srcRect l="19079" t="34136" r="75228" b="56812"/>
          <a:stretch>
            <a:fillRect/>
          </a:stretch>
        </p:blipFill>
        <p:spPr>
          <a:xfrm>
            <a:off x="6559074" y="1102732"/>
            <a:ext cx="827488" cy="827488"/>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PA_矩形 13"/>
          <p:cNvSpPr/>
          <p:nvPr>
            <p:custDataLst>
              <p:tags r:id="rId10"/>
            </p:custDataLst>
          </p:nvPr>
        </p:nvSpPr>
        <p:spPr>
          <a:xfrm rot="2685974">
            <a:off x="11306810" y="3401060"/>
            <a:ext cx="118364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PA_矩形 14"/>
          <p:cNvSpPr/>
          <p:nvPr>
            <p:custDataLst>
              <p:tags r:id="rId11"/>
            </p:custDataLst>
          </p:nvPr>
        </p:nvSpPr>
        <p:spPr>
          <a:xfrm rot="2685974">
            <a:off x="8720291" y="3232031"/>
            <a:ext cx="438590" cy="4385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PA_矩形 15"/>
          <p:cNvSpPr/>
          <p:nvPr>
            <p:custDataLst>
              <p:tags r:id="rId12"/>
            </p:custDataLst>
          </p:nvPr>
        </p:nvSpPr>
        <p:spPr>
          <a:xfrm rot="2657183">
            <a:off x="7182847" y="1789165"/>
            <a:ext cx="641862" cy="5420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PA_矩形 16"/>
          <p:cNvSpPr/>
          <p:nvPr>
            <p:custDataLst>
              <p:tags r:id="rId13"/>
            </p:custDataLst>
          </p:nvPr>
        </p:nvSpPr>
        <p:spPr>
          <a:xfrm rot="2685974">
            <a:off x="6047024" y="1340595"/>
            <a:ext cx="340847" cy="3408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PA_矩形 17"/>
          <p:cNvSpPr/>
          <p:nvPr>
            <p:custDataLst>
              <p:tags r:id="rId14"/>
            </p:custDataLst>
          </p:nvPr>
        </p:nvSpPr>
        <p:spPr>
          <a:xfrm rot="2685974">
            <a:off x="6017996" y="739168"/>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PA_矩形 18"/>
          <p:cNvSpPr/>
          <p:nvPr>
            <p:custDataLst>
              <p:tags r:id="rId15"/>
            </p:custDataLst>
          </p:nvPr>
        </p:nvSpPr>
        <p:spPr>
          <a:xfrm rot="2685974">
            <a:off x="12264022" y="3630903"/>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PA_矩形 21"/>
          <p:cNvSpPr/>
          <p:nvPr>
            <p:custDataLst>
              <p:tags r:id="rId16"/>
            </p:custDataLst>
          </p:nvPr>
        </p:nvSpPr>
        <p:spPr>
          <a:xfrm rot="2685974">
            <a:off x="6561001" y="3320775"/>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PA_任意多边形 22"/>
          <p:cNvSpPr/>
          <p:nvPr>
            <p:custDataLst>
              <p:tags r:id="rId17"/>
            </p:custDataLst>
          </p:nvPr>
        </p:nvSpPr>
        <p:spPr>
          <a:xfrm rot="2680233">
            <a:off x="6742262" y="4871860"/>
            <a:ext cx="7189341" cy="6330688"/>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PA_直接连接符 23"/>
          <p:cNvCxnSpPr/>
          <p:nvPr>
            <p:custDataLst>
              <p:tags r:id="rId18"/>
            </p:custDataLst>
          </p:nvPr>
        </p:nvCxnSpPr>
        <p:spPr>
          <a:xfrm>
            <a:off x="10000462" y="3597100"/>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19"/>
            </p:custDataLst>
          </p:nvPr>
        </p:nvCxnSpPr>
        <p:spPr>
          <a:xfrm flipH="1">
            <a:off x="5930045" y="3637307"/>
            <a:ext cx="4072256" cy="409017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PA_直接连接符 25"/>
          <p:cNvCxnSpPr/>
          <p:nvPr>
            <p:custDataLst>
              <p:tags r:id="rId20"/>
            </p:custDataLst>
          </p:nvPr>
        </p:nvCxnSpPr>
        <p:spPr>
          <a:xfrm>
            <a:off x="5047880" y="7737943"/>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21"/>
            </p:custDataLst>
          </p:nvPr>
        </p:nvSpPr>
        <p:spPr>
          <a:xfrm>
            <a:off x="395931" y="3258917"/>
            <a:ext cx="8926667" cy="2306955"/>
          </a:xfrm>
          <a:prstGeom prst="rect">
            <a:avLst/>
          </a:prstGeom>
          <a:noFill/>
        </p:spPr>
        <p:txBody>
          <a:bodyPr wrap="square" rtlCol="0">
            <a:spAutoFit/>
          </a:bodyPr>
          <a:lstStyle/>
          <a:p>
            <a:r>
              <a:rPr lang="zh-CN" altLang="en-US" sz="4800" b="1" smtClean="0">
                <a:solidFill>
                  <a:schemeClr val="tx2">
                    <a:lumMod val="40000"/>
                    <a:lumOff val="60000"/>
                  </a:schemeClr>
                </a:solidFill>
                <a:latin typeface="微软雅黑" panose="020B0503020204020204" pitchFamily="34" charset="-122"/>
                <a:ea typeface="微软雅黑" panose="020B0503020204020204" pitchFamily="34" charset="-122"/>
              </a:rPr>
              <a:t>奇迹总在拼搏之后；</a:t>
            </a:r>
            <a:endParaRPr lang="zh-CN" altLang="en-US" sz="4800" b="1" smtClean="0">
              <a:solidFill>
                <a:schemeClr val="tx2">
                  <a:lumMod val="40000"/>
                  <a:lumOff val="60000"/>
                </a:schemeClr>
              </a:solidFill>
              <a:latin typeface="微软雅黑" panose="020B0503020204020204" pitchFamily="34" charset="-122"/>
              <a:ea typeface="微软雅黑" panose="020B0503020204020204" pitchFamily="34" charset="-122"/>
            </a:endParaRPr>
          </a:p>
          <a:p>
            <a:r>
              <a:rPr lang="zh-CN" altLang="en-US" sz="4800" b="1" smtClean="0">
                <a:solidFill>
                  <a:schemeClr val="tx2">
                    <a:lumMod val="40000"/>
                    <a:lumOff val="60000"/>
                  </a:schemeClr>
                </a:solidFill>
                <a:latin typeface="微软雅黑" panose="020B0503020204020204" pitchFamily="34" charset="-122"/>
                <a:ea typeface="微软雅黑" panose="020B0503020204020204" pitchFamily="34" charset="-122"/>
              </a:rPr>
              <a:t>成功蕴于进取之中。</a:t>
            </a:r>
            <a:endParaRPr lang="zh-CN" altLang="en-US" sz="4800" b="1" smtClean="0">
              <a:solidFill>
                <a:schemeClr val="tx2">
                  <a:lumMod val="40000"/>
                  <a:lumOff val="60000"/>
                </a:schemeClr>
              </a:solidFill>
              <a:latin typeface="微软雅黑" panose="020B0503020204020204" pitchFamily="34" charset="-122"/>
              <a:ea typeface="微软雅黑" panose="020B0503020204020204" pitchFamily="34" charset="-122"/>
            </a:endParaRPr>
          </a:p>
          <a:p>
            <a:r>
              <a:rPr lang="zh-CN" altLang="en-US" sz="4800" b="1" smtClean="0">
                <a:solidFill>
                  <a:schemeClr val="tx2">
                    <a:lumMod val="40000"/>
                    <a:lumOff val="60000"/>
                  </a:schemeClr>
                </a:solidFill>
                <a:latin typeface="微软雅黑" panose="020B0503020204020204" pitchFamily="34" charset="-122"/>
                <a:ea typeface="微软雅黑" panose="020B0503020204020204" pitchFamily="34" charset="-122"/>
              </a:rPr>
              <a:t>    </a:t>
            </a:r>
            <a:endParaRPr lang="zh-CN" altLang="en-US" sz="2800" b="1" smtClean="0">
              <a:solidFill>
                <a:schemeClr val="tx2">
                  <a:lumMod val="40000"/>
                  <a:lumOff val="60000"/>
                </a:schemeClr>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22"/>
          <a:stretch>
            <a:fillRect/>
          </a:stretch>
        </p:blipFill>
        <p:spPr>
          <a:xfrm rot="2520000">
            <a:off x="7388860" y="899795"/>
            <a:ext cx="4897755" cy="3754120"/>
          </a:xfrm>
          <a:prstGeom prst="rect">
            <a:avLst/>
          </a:prstGeom>
          <a:noFill/>
          <a:ln w="9525">
            <a:noFill/>
          </a:ln>
        </p:spPr>
      </p:pic>
      <p:pic>
        <p:nvPicPr>
          <p:cNvPr id="5" name="图片 4"/>
          <p:cNvPicPr>
            <a:picLocks noChangeAspect="1"/>
          </p:cNvPicPr>
          <p:nvPr/>
        </p:nvPicPr>
        <p:blipFill>
          <a:blip r:embed="rId23"/>
          <a:stretch>
            <a:fillRect/>
          </a:stretch>
        </p:blipFill>
        <p:spPr>
          <a:xfrm>
            <a:off x="8383270" y="1877695"/>
            <a:ext cx="3615055" cy="3276600"/>
          </a:xfrm>
          <a:prstGeom prst="ellipse">
            <a:avLst/>
          </a:prstGeom>
          <a:effectLst>
            <a:softEdge rad="215900"/>
          </a:effectLst>
        </p:spPr>
      </p:pic>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00" fill="hold"/>
                                        <p:tgtEl>
                                          <p:spTgt spid="15"/>
                                        </p:tgtEl>
                                        <p:attrNameLst>
                                          <p:attrName>ppt_w</p:attrName>
                                        </p:attrNameLst>
                                      </p:cBhvr>
                                      <p:tavLst>
                                        <p:tav tm="0">
                                          <p:val>
                                            <p:fltVal val="0"/>
                                          </p:val>
                                        </p:tav>
                                        <p:tav tm="100000">
                                          <p:val>
                                            <p:strVal val="#ppt_w"/>
                                          </p:val>
                                        </p:tav>
                                      </p:tavLst>
                                    </p:anim>
                                    <p:anim calcmode="lin" valueType="num">
                                      <p:cBhvr>
                                        <p:cTn id="38" dur="1200" fill="hold"/>
                                        <p:tgtEl>
                                          <p:spTgt spid="15"/>
                                        </p:tgtEl>
                                        <p:attrNameLst>
                                          <p:attrName>ppt_h</p:attrName>
                                        </p:attrNameLst>
                                      </p:cBhvr>
                                      <p:tavLst>
                                        <p:tav tm="0">
                                          <p:val>
                                            <p:fltVal val="0"/>
                                          </p:val>
                                        </p:tav>
                                        <p:tav tm="100000">
                                          <p:val>
                                            <p:strVal val="#ppt_h"/>
                                          </p:val>
                                        </p:tav>
                                      </p:tavLst>
                                    </p:anim>
                                    <p:anim calcmode="lin" valueType="num">
                                      <p:cBhvr>
                                        <p:cTn id="39" dur="1200" fill="hold"/>
                                        <p:tgtEl>
                                          <p:spTgt spid="15"/>
                                        </p:tgtEl>
                                        <p:attrNameLst>
                                          <p:attrName>style.rotation</p:attrName>
                                        </p:attrNameLst>
                                      </p:cBhvr>
                                      <p:tavLst>
                                        <p:tav tm="0">
                                          <p:val>
                                            <p:fltVal val="90"/>
                                          </p:val>
                                        </p:tav>
                                        <p:tav tm="100000">
                                          <p:val>
                                            <p:fltVal val="0"/>
                                          </p:val>
                                        </p:tav>
                                      </p:tavLst>
                                    </p:anim>
                                    <p:animEffect transition="in" filter="fade">
                                      <p:cBhvr>
                                        <p:cTn id="40" dur="1200"/>
                                        <p:tgtEl>
                                          <p:spTgt spid="15"/>
                                        </p:tgtEl>
                                      </p:cBhvr>
                                    </p:animEffect>
                                  </p:childTnLst>
                                </p:cTn>
                              </p:par>
                              <p:par>
                                <p:cTn id="41" presetID="31" presetClass="entr" presetSubtype="0" fill="hold" grpId="0" nodeType="withEffect">
                                  <p:stCondLst>
                                    <p:cond delay="3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7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 calcmode="lin" valueType="num">
                                      <p:cBhvr>
                                        <p:cTn id="69" dur="1000" fill="hold"/>
                                        <p:tgtEl>
                                          <p:spTgt spid="22"/>
                                        </p:tgtEl>
                                        <p:attrNameLst>
                                          <p:attrName>style.rotation</p:attrName>
                                        </p:attrNameLst>
                                      </p:cBhvr>
                                      <p:tavLst>
                                        <p:tav tm="0">
                                          <p:val>
                                            <p:fltVal val="90"/>
                                          </p:val>
                                        </p:tav>
                                        <p:tav tm="100000">
                                          <p:val>
                                            <p:fltVal val="0"/>
                                          </p:val>
                                        </p:tav>
                                      </p:tavLst>
                                    </p:anim>
                                    <p:animEffect transition="in" filter="fade">
                                      <p:cBhvr>
                                        <p:cTn id="70" dur="1000"/>
                                        <p:tgtEl>
                                          <p:spTgt spid="22"/>
                                        </p:tgtEl>
                                      </p:cBhvr>
                                    </p:animEffec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41" presetClass="entr" presetSubtype="0" fill="hold" grpId="0" nodeType="afterEffect">
                                  <p:stCondLst>
                                    <p:cond delay="0"/>
                                  </p:stCondLst>
                                  <p:iterate type="lt">
                                    <p:tmPct val="10000"/>
                                  </p:iterate>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28"/>
                                        </p:tgtEl>
                                        <p:attrNameLst>
                                          <p:attrName>ppt_y</p:attrName>
                                        </p:attrNameLst>
                                      </p:cBhvr>
                                      <p:tavLst>
                                        <p:tav tm="0">
                                          <p:val>
                                            <p:strVal val="#ppt_y"/>
                                          </p:val>
                                        </p:tav>
                                        <p:tav tm="100000">
                                          <p:val>
                                            <p:strVal val="#ppt_y"/>
                                          </p:val>
                                        </p:tav>
                                      </p:tavLst>
                                    </p:anim>
                                    <p:anim calcmode="lin" valueType="num">
                                      <p:cBhvr>
                                        <p:cTn id="9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28"/>
                                        </p:tgtEl>
                                      </p:cBhvr>
                                    </p:animEffect>
                                  </p:childTnLst>
                                </p:cTn>
                              </p:par>
                              <p:par>
                                <p:cTn id="95" presetID="2" presetClass="entr" presetSubtype="4"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P spid="19" grpId="0" bldLvl="0" animBg="1"/>
      <p:bldP spid="22" grpId="0" bldLvl="0" animBg="1"/>
      <p:bldP spid="23" grpId="0" bldLvl="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8654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mn-ea"/>
              </a:rPr>
              <a:t>明词性</a:t>
            </a:r>
            <a:r>
              <a:rPr lang="en-US" altLang="zh-CN" sz="2400" b="1" dirty="0">
                <a:solidFill>
                  <a:srgbClr val="002060"/>
                </a:solidFill>
                <a:latin typeface="微软雅黑" panose="020B0503020204020204" pitchFamily="34" charset="-122"/>
                <a:ea typeface="微软雅黑" panose="020B0503020204020204" pitchFamily="34" charset="-122"/>
                <a:sym typeface="+mn-ea"/>
              </a:rPr>
              <a:t> —— </a:t>
            </a:r>
            <a:r>
              <a:rPr sz="2400" b="1" dirty="0">
                <a:solidFill>
                  <a:srgbClr val="002060"/>
                </a:solidFill>
                <a:latin typeface="微软雅黑" panose="020B0503020204020204" pitchFamily="34" charset="-122"/>
                <a:ea typeface="微软雅黑" panose="020B0503020204020204" pitchFamily="34" charset="-122"/>
                <a:sym typeface="+mn-ea"/>
              </a:rPr>
              <a:t>词性是句法功能的基础</a:t>
            </a:r>
            <a:r>
              <a:rPr lang="en-US" sz="2400" b="1" dirty="0">
                <a:solidFill>
                  <a:srgbClr val="002060"/>
                </a:solidFill>
                <a:latin typeface="微软雅黑" panose="020B0503020204020204" pitchFamily="34" charset="-122"/>
                <a:ea typeface="微软雅黑" panose="020B0503020204020204" pitchFamily="34" charset="-122"/>
                <a:sym typeface="+mn-ea"/>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9933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2551909" y="491883"/>
              <a:ext cx="3959189" cy="726718"/>
              <a:chOff x="12551909" y="491883"/>
              <a:chExt cx="3959189"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2551909" y="565262"/>
                <a:ext cx="3959189"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15" name="文本框 14"/>
          <p:cNvSpPr txBox="1"/>
          <p:nvPr/>
        </p:nvSpPr>
        <p:spPr>
          <a:xfrm>
            <a:off x="8786495" y="4902835"/>
            <a:ext cx="2870835"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词性是句法功能的基础</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0" name="圆角矩形 9"/>
          <p:cNvSpPr/>
          <p:nvPr/>
        </p:nvSpPr>
        <p:spPr>
          <a:xfrm>
            <a:off x="896620" y="4502150"/>
            <a:ext cx="2060575" cy="24511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flipH="1">
            <a:off x="960755" y="5329555"/>
            <a:ext cx="1085024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65.</a:t>
            </a:r>
            <a:r>
              <a:rPr lang="zh-CN" altLang="en-US" sz="1600" b="1" kern="100" dirty="0">
                <a:solidFill>
                  <a:srgbClr val="002060"/>
                </a:solidFill>
                <a:latin typeface="微软雅黑" panose="020B0503020204020204" pitchFamily="34" charset="-122"/>
                <a:cs typeface="Times New Roman" panose="02020603050405020304" pitchFamily="18" charset="0"/>
              </a:rPr>
              <a:t>词性</a:t>
            </a:r>
            <a:r>
              <a:rPr lang="en-US" altLang="zh-CN" sz="1600" b="1" kern="100" dirty="0">
                <a:solidFill>
                  <a:srgbClr val="002060"/>
                </a:solidFill>
                <a:latin typeface="微软雅黑" panose="020B0503020204020204" pitchFamily="34" charset="-122"/>
                <a:cs typeface="Times New Roman" panose="02020603050405020304" pitchFamily="18" charset="0"/>
              </a:rPr>
              <a:t>的判断</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en-US" altLang="zh-CN" sz="1600" b="1" kern="100" dirty="0">
                <a:solidFill>
                  <a:schemeClr val="tx1"/>
                </a:solidFill>
                <a:latin typeface="微软雅黑" panose="020B0503020204020204" pitchFamily="34" charset="-122"/>
                <a:cs typeface="Times New Roman" panose="02020603050405020304" pitchFamily="18" charset="0"/>
              </a:rPr>
              <a:t>must</a:t>
            </a:r>
            <a:r>
              <a:rPr lang="zh-CN" altLang="en-US" sz="1600" b="1" kern="100" dirty="0">
                <a:solidFill>
                  <a:schemeClr val="tx1"/>
                </a:solidFill>
                <a:latin typeface="微软雅黑" panose="020B0503020204020204" pitchFamily="34" charset="-122"/>
                <a:cs typeface="Times New Roman" panose="02020603050405020304" pitchFamily="18" charset="0"/>
              </a:rPr>
              <a:t>在此处做名词，</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表示“必须做、看、听的事”。</a:t>
            </a:r>
            <a:r>
              <a:rPr lang="zh-CN" altLang="en-US" sz="1600" b="1" kern="100" dirty="0">
                <a:latin typeface="微软雅黑" panose="020B0503020204020204" pitchFamily="34" charset="-122"/>
                <a:cs typeface="Times New Roman" panose="02020603050405020304" pitchFamily="18" charset="0"/>
                <a:sym typeface="+mn-ea"/>
              </a:rPr>
              <a:t>考查根据上下文语境正确使用冠词的能力，</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must</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意为“一处必须去的地方”。</a:t>
            </a:r>
            <a:endParaRPr lang="zh-CN" altLang="en-US" sz="1600" b="1" kern="100" dirty="0">
              <a:solidFill>
                <a:schemeClr val="tx1"/>
              </a:solidFill>
              <a:latin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215" y="5374005"/>
            <a:ext cx="902335" cy="1482725"/>
          </a:xfrm>
          <a:prstGeom prst="rect">
            <a:avLst/>
          </a:prstGeom>
        </p:spPr>
      </p:pic>
      <p:sp>
        <p:nvSpPr>
          <p:cNvPr id="9" name="文本框 8"/>
          <p:cNvSpPr txBox="1"/>
          <p:nvPr/>
        </p:nvSpPr>
        <p:spPr>
          <a:xfrm>
            <a:off x="1132205" y="5913120"/>
            <a:ext cx="10678795" cy="706755"/>
          </a:xfrm>
          <a:prstGeom prst="rect">
            <a:avLst/>
          </a:prstGeom>
          <a:solidFill>
            <a:srgbClr val="FFFF00"/>
          </a:solidFill>
        </p:spPr>
        <p:txBody>
          <a:bodyPr wrap="square" rtlCol="0">
            <a:spAutoFit/>
          </a:bodyPr>
          <a:p>
            <a:r>
              <a:rPr lang="en-US" altLang="zh-CN" sz="2000" b="1">
                <a:solidFill>
                  <a:srgbClr val="C00000"/>
                </a:solidFill>
                <a:highlight>
                  <a:srgbClr val="FFFF00"/>
                </a:highlight>
              </a:rPr>
              <a:t>   </a:t>
            </a:r>
            <a:r>
              <a:rPr lang="zh-CN" sz="2000" b="1">
                <a:solidFill>
                  <a:srgbClr val="C00000"/>
                </a:solidFill>
                <a:highlight>
                  <a:srgbClr val="FFFF00"/>
                </a:highlight>
              </a:rPr>
              <a:t>为什么英语中那么多的复数、不可数</a:t>
            </a:r>
            <a:r>
              <a:rPr lang="zh-CN" altLang="en-US" sz="2000" b="1">
                <a:solidFill>
                  <a:srgbClr val="C00000"/>
                </a:solidFill>
                <a:highlight>
                  <a:srgbClr val="FFFF00"/>
                </a:highlight>
              </a:rPr>
              <a:t>？汉语中</a:t>
            </a:r>
            <a:r>
              <a:rPr lang="en-US" altLang="zh-CN" sz="2000" b="1">
                <a:solidFill>
                  <a:srgbClr val="C00000"/>
                </a:solidFill>
                <a:highlight>
                  <a:srgbClr val="FFFF00"/>
                </a:highlight>
              </a:rPr>
              <a:t>“</a:t>
            </a:r>
            <a:r>
              <a:rPr lang="zh-CN" altLang="en-US" sz="2000" b="1">
                <a:solidFill>
                  <a:srgbClr val="C00000"/>
                </a:solidFill>
                <a:highlight>
                  <a:srgbClr val="FFFF00"/>
                </a:highlight>
              </a:rPr>
              <a:t>今天吃、明天吃、你吃我吃大家吃</a:t>
            </a:r>
            <a:r>
              <a:rPr lang="en-US" altLang="zh-CN" sz="2000" b="1">
                <a:solidFill>
                  <a:srgbClr val="C00000"/>
                </a:solidFill>
                <a:highlight>
                  <a:srgbClr val="FFFF00"/>
                </a:highlight>
              </a:rPr>
              <a:t>”</a:t>
            </a:r>
            <a:r>
              <a:rPr lang="zh-CN" altLang="en-US" sz="2000" b="1">
                <a:solidFill>
                  <a:srgbClr val="C00000"/>
                </a:solidFill>
                <a:highlight>
                  <a:srgbClr val="FFFF00"/>
                </a:highlight>
              </a:rPr>
              <a:t>都是一个</a:t>
            </a:r>
            <a:r>
              <a:rPr lang="en-US" altLang="zh-CN" sz="2000" b="1">
                <a:solidFill>
                  <a:srgbClr val="C00000"/>
                </a:solidFill>
                <a:highlight>
                  <a:srgbClr val="FFFF00"/>
                </a:highlight>
              </a:rPr>
              <a:t>“</a:t>
            </a:r>
            <a:r>
              <a:rPr lang="zh-CN" altLang="en-US" sz="2000" b="1">
                <a:solidFill>
                  <a:srgbClr val="C00000"/>
                </a:solidFill>
                <a:highlight>
                  <a:srgbClr val="FFFF00"/>
                </a:highlight>
              </a:rPr>
              <a:t>吃</a:t>
            </a:r>
            <a:r>
              <a:rPr lang="en-US" altLang="zh-CN" sz="2000" b="1">
                <a:solidFill>
                  <a:srgbClr val="C00000"/>
                </a:solidFill>
                <a:highlight>
                  <a:srgbClr val="FFFF00"/>
                </a:highlight>
              </a:rPr>
              <a:t>”</a:t>
            </a:r>
            <a:r>
              <a:rPr lang="zh-CN" altLang="en-US" sz="2000" b="1">
                <a:solidFill>
                  <a:srgbClr val="C00000"/>
                </a:solidFill>
                <a:highlight>
                  <a:srgbClr val="FFFF00"/>
                </a:highlight>
              </a:rPr>
              <a:t>字，而英语中的</a:t>
            </a:r>
            <a:r>
              <a:rPr lang="en-US" altLang="zh-CN" sz="2000" b="1">
                <a:solidFill>
                  <a:srgbClr val="C00000"/>
                </a:solidFill>
                <a:highlight>
                  <a:srgbClr val="FFFF00"/>
                </a:highlight>
              </a:rPr>
              <a:t>“eat, eats, at</a:t>
            </a:r>
            <a:r>
              <a:rPr lang="en-US" altLang="zh-CN" sz="2000" b="1">
                <a:solidFill>
                  <a:srgbClr val="C00000"/>
                </a:solidFill>
                <a:highlight>
                  <a:srgbClr val="FFFF00"/>
                </a:highlight>
                <a:sym typeface="+mn-ea"/>
              </a:rPr>
              <a:t>e, </a:t>
            </a:r>
            <a:r>
              <a:rPr lang="en-US" altLang="zh-CN" sz="2000" b="1">
                <a:solidFill>
                  <a:srgbClr val="C00000"/>
                </a:solidFill>
                <a:highlight>
                  <a:srgbClr val="FFFF00"/>
                </a:highlight>
              </a:rPr>
              <a:t> is eating, was eating, were eating, has eaten”</a:t>
            </a:r>
            <a:r>
              <a:rPr lang="zh-CN" altLang="en-US" sz="2000" b="1">
                <a:solidFill>
                  <a:srgbClr val="C00000"/>
                </a:solidFill>
                <a:highlight>
                  <a:srgbClr val="FFFF00"/>
                </a:highlight>
              </a:rPr>
              <a:t>把头弄晕了！</a:t>
            </a:r>
            <a:endParaRPr lang="zh-CN" altLang="en-US" sz="2000" b="1">
              <a:solidFill>
                <a:srgbClr val="C00000"/>
              </a:solidFill>
              <a:highlight>
                <a:srgbClr val="FFFF00"/>
              </a:highlight>
            </a:endParaRPr>
          </a:p>
        </p:txBody>
      </p:sp>
      <p:pic>
        <p:nvPicPr>
          <p:cNvPr id="6" name="图片 5"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800" decel="100000"/>
                                        <p:tgtEl>
                                          <p:spTgt spid="5"/>
                                        </p:tgtEl>
                                      </p:cBhvr>
                                    </p:animEffect>
                                    <p:anim calcmode="lin" valueType="num">
                                      <p:cBhvr>
                                        <p:cTn id="30" dur="800" decel="100000" fill="hold"/>
                                        <p:tgtEl>
                                          <p:spTgt spid="5"/>
                                        </p:tgtEl>
                                        <p:attrNameLst>
                                          <p:attrName>style.rotation</p:attrName>
                                        </p:attrNameLst>
                                      </p:cBhvr>
                                      <p:tavLst>
                                        <p:tav tm="0">
                                          <p:val>
                                            <p:fltVal val="-90"/>
                                          </p:val>
                                        </p:tav>
                                        <p:tav tm="100000">
                                          <p:val>
                                            <p:fltVal val="0"/>
                                          </p:val>
                                        </p:tav>
                                      </p:tavLst>
                                    </p:anim>
                                    <p:anim calcmode="lin" valueType="num">
                                      <p:cBhvr>
                                        <p:cTn id="31" dur="800" decel="100000" fill="hold"/>
                                        <p:tgtEl>
                                          <p:spTgt spid="5"/>
                                        </p:tgtEl>
                                        <p:attrNameLst>
                                          <p:attrName>ppt_x</p:attrName>
                                        </p:attrNameLst>
                                      </p:cBhvr>
                                      <p:tavLst>
                                        <p:tav tm="0">
                                          <p:val>
                                            <p:strVal val="#ppt_x+0.4"/>
                                          </p:val>
                                        </p:tav>
                                        <p:tav tm="100000">
                                          <p:val>
                                            <p:strVal val="#ppt_x-0.05"/>
                                          </p:val>
                                        </p:tav>
                                      </p:tavLst>
                                    </p:anim>
                                    <p:anim calcmode="lin" valueType="num">
                                      <p:cBhvr>
                                        <p:cTn id="32" dur="800" decel="100000" fill="hold"/>
                                        <p:tgtEl>
                                          <p:spTgt spid="5"/>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35" presetID="5" presetClass="entr" presetSubtype="1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bldLvl="0" animBg="1"/>
      <p:bldP spid="10" grpId="1" animBg="1"/>
      <p:bldP spid="12" grpId="0"/>
      <p:bldP spid="12" grpId="1"/>
      <p:bldP spid="9" grpId="0" bldLvl="0" animBg="1"/>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622300" y="71120"/>
            <a:ext cx="11105515" cy="675640"/>
          </a:xfrm>
          <a:prstGeom prst="rect">
            <a:avLst/>
          </a:prstGeom>
          <a:noFill/>
        </p:spPr>
        <p:txBody>
          <a:bodyPr wrap="square" rtlCol="0">
            <a:spAutoFit/>
          </a:bodyPr>
          <a:p>
            <a:r>
              <a:rPr sz="2400" b="1" dirty="0">
                <a:solidFill>
                  <a:srgbClr val="002060"/>
                </a:solidFill>
                <a:latin typeface="微软雅黑" panose="020B0503020204020204" pitchFamily="34" charset="-122"/>
                <a:ea typeface="微软雅黑" panose="020B0503020204020204" pitchFamily="34" charset="-122"/>
              </a:rPr>
              <a:t>中英思维差异——词形变换</a:t>
            </a:r>
            <a:r>
              <a:rPr lang="en-US" sz="2400" b="1" dirty="0">
                <a:solidFill>
                  <a:srgbClr val="002060"/>
                </a:solidFill>
                <a:latin typeface="微软雅黑" panose="020B0503020204020204" pitchFamily="34" charset="-122"/>
                <a:ea typeface="微软雅黑" panose="020B0503020204020204" pitchFamily="34" charset="-122"/>
              </a:rPr>
              <a:t>  </a:t>
            </a:r>
            <a:r>
              <a:rPr sz="1400" b="1" dirty="0">
                <a:solidFill>
                  <a:srgbClr val="0070C0"/>
                </a:solidFill>
                <a:latin typeface="微软雅黑" panose="020B0503020204020204" pitchFamily="34" charset="-122"/>
                <a:ea typeface="微软雅黑" panose="020B0503020204020204" pitchFamily="34" charset="-122"/>
              </a:rPr>
              <a:t>中文重意合，英文重形合，我们在做题时要知己知彼，将自己的“中式思维”切换到英式思维。    英文重句法</a:t>
            </a:r>
            <a:r>
              <a:rPr lang="zh-CN" sz="1400" b="1" dirty="0">
                <a:solidFill>
                  <a:srgbClr val="0070C0"/>
                </a:solidFill>
                <a:latin typeface="微软雅黑" panose="020B0503020204020204" pitchFamily="34" charset="-122"/>
                <a:ea typeface="微软雅黑" panose="020B0503020204020204" pitchFamily="34" charset="-122"/>
              </a:rPr>
              <a:t>的</a:t>
            </a:r>
            <a:r>
              <a:rPr sz="1400" b="1" dirty="0">
                <a:solidFill>
                  <a:srgbClr val="0070C0"/>
                </a:solidFill>
                <a:latin typeface="微软雅黑" panose="020B0503020204020204" pitchFamily="34" charset="-122"/>
                <a:ea typeface="微软雅黑" panose="020B0503020204020204" pitchFamily="34" charset="-122"/>
              </a:rPr>
              <a:t>规则</a:t>
            </a:r>
            <a:r>
              <a:rPr lang="zh-CN" sz="1400" b="1" dirty="0">
                <a:solidFill>
                  <a:srgbClr val="0070C0"/>
                </a:solidFill>
                <a:latin typeface="微软雅黑" panose="020B0503020204020204" pitchFamily="34" charset="-122"/>
                <a:ea typeface="微软雅黑" panose="020B0503020204020204" pitchFamily="34" charset="-122"/>
              </a:rPr>
              <a:t>和词形的外在</a:t>
            </a:r>
            <a:r>
              <a:rPr sz="1400" b="1" dirty="0">
                <a:solidFill>
                  <a:srgbClr val="0070C0"/>
                </a:solidFill>
                <a:latin typeface="微软雅黑" panose="020B0503020204020204" pitchFamily="34" charset="-122"/>
                <a:ea typeface="微软雅黑" panose="020B0503020204020204" pitchFamily="34" charset="-122"/>
              </a:rPr>
              <a:t>，注重词性转换，词性变化。</a:t>
            </a:r>
            <a:endParaRPr sz="1400" b="1" dirty="0">
              <a:solidFill>
                <a:srgbClr val="0070C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7" name="圆角矩形 46"/>
          <p:cNvSpPr/>
          <p:nvPr/>
        </p:nvSpPr>
        <p:spPr bwMode="auto">
          <a:xfrm>
            <a:off x="4667885" y="836930"/>
            <a:ext cx="2859405" cy="1276350"/>
          </a:xfrm>
          <a:prstGeom prst="roundRect">
            <a:avLst/>
          </a:pr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8900000" scaled="0"/>
              <a:tileRect/>
            </a:gradFill>
            <a:prstDash val="solid"/>
            <a:miter lim="800000"/>
          </a:ln>
          <a:effectLst>
            <a:outerShdw blurRad="203200" dist="88900" dir="8100000" sx="102000" sy="102000" algn="tr" rotWithShape="0">
              <a:prstClr val="black">
                <a:alpha val="30000"/>
              </a:prstClr>
            </a:outerShdw>
          </a:effectLst>
        </p:spPr>
        <p:txBody>
          <a:bodyPr anchor="ctr"/>
          <a:p>
            <a:pPr algn="ctr">
              <a:defRPr/>
            </a:pP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69" name="圆角矩形 68"/>
          <p:cNvSpPr/>
          <p:nvPr/>
        </p:nvSpPr>
        <p:spPr bwMode="auto">
          <a:xfrm>
            <a:off x="4667885" y="2392680"/>
            <a:ext cx="2859405" cy="1237615"/>
          </a:xfrm>
          <a:prstGeom prst="roundRect">
            <a:avLst/>
          </a:pr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8900000" scaled="0"/>
              <a:tileRect/>
            </a:gradFill>
            <a:prstDash val="solid"/>
            <a:miter lim="800000"/>
          </a:ln>
          <a:effectLst>
            <a:outerShdw blurRad="203200" dist="88900" dir="8100000" sx="102000" sy="102000" algn="tr" rotWithShape="0">
              <a:prstClr val="black">
                <a:alpha val="30000"/>
              </a:prstClr>
            </a:outerShdw>
          </a:effectLst>
        </p:spPr>
        <p:txBody>
          <a:bodyPr anchor="ctr"/>
          <a:p>
            <a:pPr algn="ctr">
              <a:defRPr/>
            </a:pP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nvGrpSpPr>
          <p:cNvPr id="44" name="组合 43"/>
          <p:cNvGrpSpPr/>
          <p:nvPr/>
        </p:nvGrpSpPr>
        <p:grpSpPr>
          <a:xfrm>
            <a:off x="2181503" y="947895"/>
            <a:ext cx="2764037" cy="1132417"/>
            <a:chOff x="4304043" y="1286668"/>
            <a:chExt cx="3837944" cy="2757793"/>
          </a:xfrm>
          <a:solidFill>
            <a:srgbClr val="A95711"/>
          </a:solidFill>
          <a:effectLst>
            <a:outerShdw blurRad="381000" dist="254000" dir="8100000" algn="tr" rotWithShape="0">
              <a:prstClr val="black">
                <a:alpha val="40000"/>
              </a:prstClr>
            </a:outerShdw>
          </a:effectLst>
        </p:grpSpPr>
        <p:sp>
          <p:nvSpPr>
            <p:cNvPr id="45" name="圆角矩形 44"/>
            <p:cNvSpPr/>
            <p:nvPr/>
          </p:nvSpPr>
          <p:spPr>
            <a:xfrm>
              <a:off x="4304043" y="1286668"/>
              <a:ext cx="3837944" cy="2757793"/>
            </a:xfrm>
            <a:prstGeom prst="roundRect">
              <a:avLst/>
            </a:prstGeom>
            <a:solidFill>
              <a:srgbClr val="00B0F0"/>
            </a:solidFill>
            <a:ln w="25400" cap="flat" cmpd="sng" algn="ctr">
              <a:solidFill>
                <a:srgbClr val="00B0F0"/>
              </a:solid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46" name="圆角矩形 45"/>
            <p:cNvSpPr/>
            <p:nvPr/>
          </p:nvSpPr>
          <p:spPr>
            <a:xfrm>
              <a:off x="4351931" y="1367703"/>
              <a:ext cx="3742172" cy="2595722"/>
            </a:xfrm>
            <a:prstGeom prst="roundRect">
              <a:avLst/>
            </a:prstGeom>
            <a:solidFill>
              <a:srgbClr val="00B0F0"/>
            </a:solidFill>
            <a:ln w="25400" cap="flat" cmpd="sng" algn="ctr">
              <a:solidFill>
                <a:srgbClr val="00B0F0"/>
              </a:solid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48" name="组合 47"/>
          <p:cNvGrpSpPr/>
          <p:nvPr/>
        </p:nvGrpSpPr>
        <p:grpSpPr>
          <a:xfrm>
            <a:off x="2181503" y="2465593"/>
            <a:ext cx="2764037" cy="1132417"/>
            <a:chOff x="4304043" y="1286668"/>
            <a:chExt cx="3837944" cy="2757793"/>
          </a:xfrm>
          <a:solidFill>
            <a:srgbClr val="F17475"/>
          </a:solidFill>
          <a:effectLst>
            <a:outerShdw blurRad="381000" dist="254000" dir="8100000" algn="tr" rotWithShape="0">
              <a:prstClr val="black">
                <a:alpha val="40000"/>
              </a:prstClr>
            </a:outerShdw>
          </a:effectLst>
        </p:grpSpPr>
        <p:sp>
          <p:nvSpPr>
            <p:cNvPr id="49" name="圆角矩形 48"/>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50" name="圆角矩形 49"/>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57" name="组合 56"/>
          <p:cNvGrpSpPr/>
          <p:nvPr/>
        </p:nvGrpSpPr>
        <p:grpSpPr>
          <a:xfrm>
            <a:off x="1145540" y="988695"/>
            <a:ext cx="3239135" cy="1163955"/>
            <a:chOff x="4304043" y="1286668"/>
            <a:chExt cx="3837944" cy="2757793"/>
          </a:xfrm>
          <a:effectLst>
            <a:outerShdw blurRad="381000" dist="254000" dir="8100000" algn="tr" rotWithShape="0">
              <a:prstClr val="black">
                <a:alpha val="40000"/>
              </a:prstClr>
            </a:outerShdw>
          </a:effectLst>
        </p:grpSpPr>
        <p:sp>
          <p:nvSpPr>
            <p:cNvPr id="58" name="圆角矩形 57"/>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59" name="圆角矩形 58"/>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60" name="组合 59"/>
          <p:cNvGrpSpPr/>
          <p:nvPr/>
        </p:nvGrpSpPr>
        <p:grpSpPr>
          <a:xfrm>
            <a:off x="1139190" y="2523490"/>
            <a:ext cx="3211195" cy="1146810"/>
            <a:chOff x="4304043" y="1286668"/>
            <a:chExt cx="3837944" cy="2757793"/>
          </a:xfrm>
          <a:effectLst>
            <a:outerShdw blurRad="381000" dist="254000" dir="8100000" algn="tr" rotWithShape="0">
              <a:prstClr val="black">
                <a:alpha val="40000"/>
              </a:prstClr>
            </a:outerShdw>
          </a:effectLst>
        </p:grpSpPr>
        <p:sp>
          <p:nvSpPr>
            <p:cNvPr id="61" name="圆角矩形 60"/>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62" name="圆角矩形 61"/>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51" name="组合 50"/>
          <p:cNvGrpSpPr/>
          <p:nvPr/>
        </p:nvGrpSpPr>
        <p:grpSpPr>
          <a:xfrm>
            <a:off x="7293720" y="917493"/>
            <a:ext cx="2764037" cy="1132417"/>
            <a:chOff x="4304043" y="1286668"/>
            <a:chExt cx="3837944" cy="2757793"/>
          </a:xfrm>
          <a:solidFill>
            <a:srgbClr val="FFBF53"/>
          </a:solidFill>
          <a:effectLst>
            <a:outerShdw blurRad="381000" dist="254000" dir="8100000" algn="tr" rotWithShape="0">
              <a:prstClr val="black">
                <a:alpha val="40000"/>
              </a:prstClr>
            </a:outerShdw>
          </a:effectLst>
        </p:grpSpPr>
        <p:sp>
          <p:nvSpPr>
            <p:cNvPr id="52" name="圆角矩形 51"/>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53" name="圆角矩形 52"/>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54" name="组合 53"/>
          <p:cNvGrpSpPr/>
          <p:nvPr/>
        </p:nvGrpSpPr>
        <p:grpSpPr>
          <a:xfrm>
            <a:off x="7293720" y="2435191"/>
            <a:ext cx="2764037" cy="1132417"/>
            <a:chOff x="4304043" y="1286668"/>
            <a:chExt cx="3837944" cy="2757793"/>
          </a:xfrm>
          <a:solidFill>
            <a:srgbClr val="C65885"/>
          </a:solidFill>
          <a:effectLst>
            <a:outerShdw blurRad="381000" dist="254000" dir="8100000" algn="tr" rotWithShape="0">
              <a:prstClr val="black">
                <a:alpha val="40000"/>
              </a:prstClr>
            </a:outerShdw>
          </a:effectLst>
        </p:grpSpPr>
        <p:sp>
          <p:nvSpPr>
            <p:cNvPr id="4" name="圆角矩形 3"/>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56" name="圆角矩形 55"/>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70" name="组合 69"/>
          <p:cNvGrpSpPr/>
          <p:nvPr/>
        </p:nvGrpSpPr>
        <p:grpSpPr>
          <a:xfrm>
            <a:off x="7854315" y="973455"/>
            <a:ext cx="3211195" cy="1179195"/>
            <a:chOff x="4304043" y="1286668"/>
            <a:chExt cx="3837944" cy="2757793"/>
          </a:xfrm>
          <a:effectLst>
            <a:outerShdw blurRad="381000" dist="254000" dir="8100000" algn="tr" rotWithShape="0">
              <a:prstClr val="black">
                <a:alpha val="40000"/>
              </a:prstClr>
            </a:outerShdw>
          </a:effectLst>
        </p:grpSpPr>
        <p:sp>
          <p:nvSpPr>
            <p:cNvPr id="71" name="圆角矩形 70"/>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72" name="圆角矩形 71"/>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73" name="组合 72"/>
          <p:cNvGrpSpPr/>
          <p:nvPr/>
        </p:nvGrpSpPr>
        <p:grpSpPr>
          <a:xfrm>
            <a:off x="7820025" y="2556510"/>
            <a:ext cx="3211195" cy="1113790"/>
            <a:chOff x="4304043" y="1286668"/>
            <a:chExt cx="3837944" cy="2757793"/>
          </a:xfrm>
          <a:effectLst>
            <a:outerShdw blurRad="381000" dist="254000" dir="8100000" algn="tr" rotWithShape="0">
              <a:prstClr val="black">
                <a:alpha val="40000"/>
              </a:prstClr>
            </a:outerShdw>
          </a:effectLst>
        </p:grpSpPr>
        <p:sp>
          <p:nvSpPr>
            <p:cNvPr id="74" name="圆角矩形 73"/>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75" name="圆角矩形 74"/>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sp>
        <p:nvSpPr>
          <p:cNvPr id="78" name="TextBox 77"/>
          <p:cNvSpPr txBox="1"/>
          <p:nvPr/>
        </p:nvSpPr>
        <p:spPr>
          <a:xfrm>
            <a:off x="5141595" y="1254125"/>
            <a:ext cx="1727835" cy="520700"/>
          </a:xfrm>
          <a:prstGeom prst="rect">
            <a:avLst/>
          </a:prstGeom>
          <a:noFill/>
        </p:spPr>
        <p:txBody>
          <a:bodyPr wrap="square" lIns="91399" tIns="45699" rIns="91399" bIns="45699" rtlCol="0">
            <a:spAutoFit/>
          </a:bodyPr>
          <a:p>
            <a:pPr>
              <a:defRPr/>
            </a:pPr>
            <a:r>
              <a:rPr lang="zh-CN" altLang="en-US" sz="28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名词复数</a:t>
            </a:r>
            <a:endParaRPr lang="zh-CN" altLang="en-US" sz="28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79" name="TextBox 78"/>
          <p:cNvSpPr txBox="1"/>
          <p:nvPr/>
        </p:nvSpPr>
        <p:spPr>
          <a:xfrm>
            <a:off x="5141865" y="2771808"/>
            <a:ext cx="2151997" cy="520700"/>
          </a:xfrm>
          <a:prstGeom prst="rect">
            <a:avLst/>
          </a:prstGeom>
          <a:noFill/>
        </p:spPr>
        <p:txBody>
          <a:bodyPr wrap="square" lIns="91399" tIns="45699" rIns="91399" bIns="45699" rtlCol="0">
            <a:spAutoFit/>
          </a:bodyPr>
          <a:p>
            <a:pPr>
              <a:defRPr/>
            </a:pPr>
            <a:r>
              <a:rPr lang="zh-CN" altLang="en-US" sz="2800" b="1" dirty="0">
                <a:latin typeface="Impact" panose="020B0806030902050204" pitchFamily="34" charset="0"/>
                <a:ea typeface="微软雅黑" panose="020B0503020204020204" pitchFamily="34" charset="-122"/>
                <a:cs typeface="方正正纤黑简体" charset="0"/>
                <a:sym typeface="Impact" panose="020B0806030902050204" pitchFamily="34" charset="0"/>
              </a:rPr>
              <a:t>比较等级</a:t>
            </a:r>
            <a:endParaRPr lang="zh-CN" altLang="en-US" sz="2800" b="1" dirty="0">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80" name="TextBox 79"/>
          <p:cNvSpPr txBox="1"/>
          <p:nvPr/>
        </p:nvSpPr>
        <p:spPr>
          <a:xfrm>
            <a:off x="1518463" y="973239"/>
            <a:ext cx="2484127" cy="1049655"/>
          </a:xfrm>
          <a:prstGeom prst="rect">
            <a:avLst/>
          </a:prstGeom>
          <a:noFill/>
        </p:spPr>
        <p:txBody>
          <a:bodyPr wrap="square" lIns="91399" tIns="45699" rIns="91399" bIns="45699" rtlCol="0">
            <a:spAutoFit/>
          </a:bodyPr>
          <a:p>
            <a:pPr algn="r">
              <a:lnSpc>
                <a:spcPct val="130000"/>
              </a:lnSpc>
            </a:pPr>
            <a:r>
              <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一本</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书</a:t>
            </a:r>
            <a:r>
              <a:rPr lang="en-US" altLang="zh-CN"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一瓶</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水</a:t>
            </a:r>
            <a:endPar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r">
              <a:lnSpc>
                <a:spcPct val="130000"/>
              </a:lnSpc>
            </a:pPr>
            <a:r>
              <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两本</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书</a:t>
            </a:r>
            <a:r>
              <a:rPr lang="en-US" altLang="zh-CN"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两瓶</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水</a:t>
            </a:r>
            <a:endPar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r">
              <a:lnSpc>
                <a:spcPct val="130000"/>
              </a:lnSpc>
            </a:pPr>
            <a:r>
              <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很多</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书</a:t>
            </a:r>
            <a:r>
              <a:rPr lang="en-US" altLang="zh-CN"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很多</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水</a:t>
            </a:r>
            <a:endPar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81" name="TextBox 80"/>
          <p:cNvSpPr txBox="1"/>
          <p:nvPr/>
        </p:nvSpPr>
        <p:spPr>
          <a:xfrm>
            <a:off x="7894955" y="989330"/>
            <a:ext cx="3096260" cy="1049655"/>
          </a:xfrm>
          <a:prstGeom prst="rect">
            <a:avLst/>
          </a:prstGeom>
          <a:noFill/>
        </p:spPr>
        <p:txBody>
          <a:bodyPr wrap="square" lIns="91399" tIns="45699" rIns="91399" bIns="45699" rtlCol="0">
            <a:spAutoFit/>
          </a:bodyPr>
          <a:p>
            <a:pPr>
              <a:lnSpc>
                <a:spcPct val="130000"/>
              </a:lnSpc>
            </a:pP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a book/ a bottle of water</a:t>
            </a:r>
            <a:endPar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nSpc>
                <a:spcPct val="130000"/>
              </a:lnSpc>
            </a:pP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two book</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s</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two bottle</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s</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of water</a:t>
            </a:r>
            <a:endPar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nSpc>
                <a:spcPct val="130000"/>
              </a:lnSpc>
            </a:pP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many</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book</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s</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much</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water</a:t>
            </a:r>
            <a:endPar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82" name="TextBox 81"/>
          <p:cNvSpPr txBox="1"/>
          <p:nvPr/>
        </p:nvSpPr>
        <p:spPr>
          <a:xfrm>
            <a:off x="1139190" y="2748280"/>
            <a:ext cx="2978150" cy="729615"/>
          </a:xfrm>
          <a:prstGeom prst="rect">
            <a:avLst/>
          </a:prstGeom>
          <a:noFill/>
        </p:spPr>
        <p:txBody>
          <a:bodyPr wrap="square" lIns="91399" tIns="45699" rIns="91399" bIns="45699" rtlCol="0">
            <a:spAutoFit/>
          </a:bodyPr>
          <a:p>
            <a:pPr algn="r">
              <a:lnSpc>
                <a:spcPct val="130000"/>
              </a:lnSpc>
            </a:pP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他的英语</a:t>
            </a:r>
            <a:r>
              <a:rPr lang="zh-CN" altLang="en-US" sz="1600" b="1" u="sng"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更</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好</a:t>
            </a:r>
            <a:r>
              <a:rPr lang="en-US" altLang="zh-CN"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说得</a:t>
            </a:r>
            <a:r>
              <a:rPr lang="zh-CN" altLang="en-US" sz="1600" b="1" u="sng"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更</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流畅。</a:t>
            </a:r>
            <a:endPar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r">
              <a:lnSpc>
                <a:spcPct val="130000"/>
              </a:lnSpc>
            </a:pP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他的英语</a:t>
            </a:r>
            <a:r>
              <a:rPr lang="zh-CN" altLang="en-US" sz="1600" b="1" u="sng"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最</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好/说得</a:t>
            </a:r>
            <a:r>
              <a:rPr lang="zh-CN" altLang="en-US" sz="1600" b="1" u="sng"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最</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流畅。</a:t>
            </a:r>
            <a:endPar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83" name="TextBox 82"/>
          <p:cNvSpPr txBox="1"/>
          <p:nvPr/>
        </p:nvSpPr>
        <p:spPr>
          <a:xfrm>
            <a:off x="7854315" y="2522855"/>
            <a:ext cx="3171190" cy="1075055"/>
          </a:xfrm>
          <a:prstGeom prst="rect">
            <a:avLst/>
          </a:prstGeom>
          <a:noFill/>
        </p:spPr>
        <p:txBody>
          <a:bodyPr wrap="square" lIns="91399" tIns="45699" rIns="91399" bIns="45699" rtlCol="0">
            <a:spAutoFit/>
          </a:bodyPr>
          <a:p>
            <a:pPr fontAlgn="auto">
              <a:lnSpc>
                <a:spcPts val="1920"/>
              </a:lnSpc>
            </a:pPr>
            <a:r>
              <a:rPr lang="zh-CN" altLang="en-US"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His English is </a:t>
            </a:r>
            <a:r>
              <a:rPr lang="zh-CN" altLang="en-US"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better</a:t>
            </a:r>
            <a:r>
              <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a:t>
            </a:r>
            <a:endParaRPr lang="zh-CN" altLang="en-US"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fontAlgn="auto">
              <a:lnSpc>
                <a:spcPts val="1920"/>
              </a:lnSpc>
            </a:pPr>
            <a:r>
              <a:rPr lang="en-US" altLang="zh-CN"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/He speaks English </a:t>
            </a:r>
            <a:r>
              <a:rPr lang="zh-CN" altLang="en-US"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more fluent</a:t>
            </a:r>
            <a:r>
              <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ly.</a:t>
            </a:r>
            <a:endParaRPr lang="en-US" altLang="zh-CN"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l" fontAlgn="auto">
              <a:lnSpc>
                <a:spcPts val="1920"/>
              </a:lnSpc>
            </a:pPr>
            <a:r>
              <a:rPr lang="zh-CN" altLang="en-US"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His English is </a:t>
            </a:r>
            <a:r>
              <a:rPr lang="zh-CN" altLang="en-US"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be</a:t>
            </a:r>
            <a:r>
              <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st.</a:t>
            </a:r>
            <a:endParaRPr lang="zh-CN" altLang="en-US"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l" fontAlgn="auto">
              <a:lnSpc>
                <a:spcPts val="1920"/>
              </a:lnSpc>
            </a:pPr>
            <a:r>
              <a:rPr lang="en-US" altLang="zh-CN"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/He speaks English </a:t>
            </a:r>
            <a:r>
              <a:rPr lang="zh-CN" altLang="en-US"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mo</a:t>
            </a:r>
            <a:r>
              <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st </a:t>
            </a:r>
            <a:r>
              <a:rPr lang="zh-CN" altLang="en-US"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fluent</a:t>
            </a:r>
            <a:r>
              <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ly.</a:t>
            </a:r>
            <a:endParaRPr lang="en-US" altLang="zh-CN"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04" name="圆角矩形 103"/>
          <p:cNvSpPr/>
          <p:nvPr/>
        </p:nvSpPr>
        <p:spPr bwMode="auto">
          <a:xfrm>
            <a:off x="4633595" y="3859530"/>
            <a:ext cx="2859405" cy="1277620"/>
          </a:xfrm>
          <a:prstGeom prst="roundRect">
            <a:avLst/>
          </a:pr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8900000" scaled="0"/>
              <a:tileRect/>
            </a:gradFill>
            <a:prstDash val="solid"/>
            <a:miter lim="800000"/>
          </a:ln>
          <a:effectLst>
            <a:outerShdw blurRad="203200" dist="88900" dir="8100000" sx="102000" sy="102000" algn="tr" rotWithShape="0">
              <a:prstClr val="black">
                <a:alpha val="30000"/>
              </a:prstClr>
            </a:outerShdw>
          </a:effectLst>
        </p:spPr>
        <p:txBody>
          <a:bodyPr anchor="ctr"/>
          <a:p>
            <a:pPr algn="ctr">
              <a:defRPr/>
            </a:pP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05" name="圆角矩形 104"/>
          <p:cNvSpPr/>
          <p:nvPr/>
        </p:nvSpPr>
        <p:spPr bwMode="auto">
          <a:xfrm>
            <a:off x="4633595" y="5277485"/>
            <a:ext cx="2859405" cy="1322070"/>
          </a:xfrm>
          <a:prstGeom prst="roundRect">
            <a:avLst/>
          </a:pr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8900000" scaled="0"/>
              <a:tileRect/>
            </a:gradFill>
            <a:prstDash val="solid"/>
            <a:miter lim="800000"/>
          </a:ln>
          <a:effectLst>
            <a:outerShdw blurRad="203200" dist="88900" dir="8100000" sx="102000" sy="102000" algn="tr" rotWithShape="0">
              <a:prstClr val="black">
                <a:alpha val="30000"/>
              </a:prstClr>
            </a:outerShdw>
          </a:effectLst>
        </p:spPr>
        <p:txBody>
          <a:bodyPr anchor="ctr"/>
          <a:p>
            <a:pPr algn="ctr">
              <a:defRPr/>
            </a:pP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nvGrpSpPr>
          <p:cNvPr id="106" name="组合 105"/>
          <p:cNvGrpSpPr/>
          <p:nvPr/>
        </p:nvGrpSpPr>
        <p:grpSpPr>
          <a:xfrm>
            <a:off x="2147213" y="3932395"/>
            <a:ext cx="2764037" cy="1132417"/>
            <a:chOff x="4304043" y="1286668"/>
            <a:chExt cx="3837944" cy="2757793"/>
          </a:xfrm>
          <a:solidFill>
            <a:srgbClr val="0070C0"/>
          </a:solidFill>
          <a:effectLst>
            <a:outerShdw blurRad="381000" dist="254000" dir="8100000" algn="tr" rotWithShape="0">
              <a:prstClr val="black">
                <a:alpha val="40000"/>
              </a:prstClr>
            </a:outerShdw>
          </a:effectLst>
        </p:grpSpPr>
        <p:sp>
          <p:nvSpPr>
            <p:cNvPr id="107" name="圆角矩形 106"/>
            <p:cNvSpPr/>
            <p:nvPr/>
          </p:nvSpPr>
          <p:spPr>
            <a:xfrm>
              <a:off x="4304043" y="1286668"/>
              <a:ext cx="3837944" cy="2757793"/>
            </a:xfrm>
            <a:prstGeom prst="roundRect">
              <a:avLst/>
            </a:prstGeom>
            <a:grpFill/>
            <a:ln w="25400" cap="flat" cmpd="sng" algn="ctr">
              <a:solidFill>
                <a:srgbClr val="0070C0"/>
              </a:solid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08" name="圆角矩形 107"/>
            <p:cNvSpPr/>
            <p:nvPr/>
          </p:nvSpPr>
          <p:spPr>
            <a:xfrm>
              <a:off x="4351931" y="1367703"/>
              <a:ext cx="3742172" cy="2595722"/>
            </a:xfrm>
            <a:prstGeom prst="roundRect">
              <a:avLst/>
            </a:prstGeom>
            <a:grpFill/>
            <a:ln w="25400" cap="flat" cmpd="sng" algn="ctr">
              <a:solidFill>
                <a:srgbClr val="0070C0"/>
              </a:solid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09" name="组合 108"/>
          <p:cNvGrpSpPr/>
          <p:nvPr/>
        </p:nvGrpSpPr>
        <p:grpSpPr>
          <a:xfrm>
            <a:off x="2147213" y="5394848"/>
            <a:ext cx="2764037" cy="1132417"/>
            <a:chOff x="4304043" y="1286668"/>
            <a:chExt cx="3837944" cy="2757793"/>
          </a:xfrm>
          <a:solidFill>
            <a:srgbClr val="00B050"/>
          </a:solidFill>
          <a:effectLst>
            <a:outerShdw blurRad="381000" dist="254000" dir="8100000" algn="tr" rotWithShape="0">
              <a:prstClr val="black">
                <a:alpha val="40000"/>
              </a:prstClr>
            </a:outerShdw>
          </a:effectLst>
        </p:grpSpPr>
        <p:sp>
          <p:nvSpPr>
            <p:cNvPr id="110" name="圆角矩形 109"/>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11" name="圆角矩形 110"/>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12" name="组合 111"/>
          <p:cNvGrpSpPr/>
          <p:nvPr/>
        </p:nvGrpSpPr>
        <p:grpSpPr>
          <a:xfrm>
            <a:off x="1139190" y="3965575"/>
            <a:ext cx="3211195" cy="1171575"/>
            <a:chOff x="4304043" y="1286668"/>
            <a:chExt cx="3837944" cy="2757793"/>
          </a:xfrm>
          <a:effectLst>
            <a:outerShdw blurRad="381000" dist="254000" dir="8100000" algn="tr" rotWithShape="0">
              <a:prstClr val="black">
                <a:alpha val="40000"/>
              </a:prstClr>
            </a:outerShdw>
          </a:effectLst>
        </p:grpSpPr>
        <p:sp>
          <p:nvSpPr>
            <p:cNvPr id="113" name="圆角矩形 112"/>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14" name="圆角矩形 113"/>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15" name="组合 114"/>
          <p:cNvGrpSpPr/>
          <p:nvPr/>
        </p:nvGrpSpPr>
        <p:grpSpPr>
          <a:xfrm>
            <a:off x="1104900" y="5492115"/>
            <a:ext cx="3211195" cy="1107440"/>
            <a:chOff x="4304043" y="1286668"/>
            <a:chExt cx="3837944" cy="2757793"/>
          </a:xfrm>
          <a:effectLst>
            <a:outerShdw blurRad="381000" dist="254000" dir="8100000" algn="tr" rotWithShape="0">
              <a:prstClr val="black">
                <a:alpha val="40000"/>
              </a:prstClr>
            </a:outerShdw>
          </a:effectLst>
        </p:grpSpPr>
        <p:sp>
          <p:nvSpPr>
            <p:cNvPr id="116" name="圆角矩形 115"/>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17" name="圆角矩形 116"/>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18" name="组合 117"/>
          <p:cNvGrpSpPr/>
          <p:nvPr/>
        </p:nvGrpSpPr>
        <p:grpSpPr>
          <a:xfrm>
            <a:off x="7259430" y="3901993"/>
            <a:ext cx="2764037" cy="1132417"/>
            <a:chOff x="4304043" y="1286668"/>
            <a:chExt cx="3837944" cy="2757793"/>
          </a:xfrm>
          <a:solidFill>
            <a:srgbClr val="FFC000">
              <a:lumMod val="75000"/>
            </a:srgbClr>
          </a:solidFill>
          <a:effectLst>
            <a:outerShdw blurRad="381000" dist="254000" dir="8100000" algn="tr" rotWithShape="0">
              <a:prstClr val="black">
                <a:alpha val="40000"/>
              </a:prstClr>
            </a:outerShdw>
          </a:effectLst>
        </p:grpSpPr>
        <p:sp>
          <p:nvSpPr>
            <p:cNvPr id="119" name="圆角矩形 118"/>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20" name="圆角矩形 119"/>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21" name="组合 120"/>
          <p:cNvGrpSpPr/>
          <p:nvPr/>
        </p:nvGrpSpPr>
        <p:grpSpPr>
          <a:xfrm>
            <a:off x="7259430" y="5364446"/>
            <a:ext cx="2764037" cy="1132417"/>
            <a:chOff x="4304043" y="1286668"/>
            <a:chExt cx="3837944" cy="2757793"/>
          </a:xfrm>
          <a:solidFill>
            <a:srgbClr val="7030A0"/>
          </a:solidFill>
          <a:effectLst>
            <a:outerShdw blurRad="381000" dist="254000" dir="8100000" algn="tr" rotWithShape="0">
              <a:prstClr val="black">
                <a:alpha val="40000"/>
              </a:prstClr>
            </a:outerShdw>
          </a:effectLst>
        </p:grpSpPr>
        <p:sp>
          <p:nvSpPr>
            <p:cNvPr id="122" name="圆角矩形 121"/>
            <p:cNvSpPr/>
            <p:nvPr/>
          </p:nvSpPr>
          <p:spPr>
            <a:xfrm>
              <a:off x="4304043" y="1286668"/>
              <a:ext cx="3837944" cy="2757793"/>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23" name="圆角矩形 122"/>
            <p:cNvSpPr/>
            <p:nvPr/>
          </p:nvSpPr>
          <p:spPr>
            <a:xfrm>
              <a:off x="4351931" y="1367703"/>
              <a:ext cx="3742172" cy="2595722"/>
            </a:xfrm>
            <a:prstGeom prst="roundRect">
              <a:avLst/>
            </a:prstGeom>
            <a:grp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24" name="组合 123"/>
          <p:cNvGrpSpPr/>
          <p:nvPr/>
        </p:nvGrpSpPr>
        <p:grpSpPr>
          <a:xfrm>
            <a:off x="7820025" y="3999865"/>
            <a:ext cx="3211195" cy="1137285"/>
            <a:chOff x="4304043" y="1286668"/>
            <a:chExt cx="3837944" cy="2757793"/>
          </a:xfrm>
          <a:effectLst>
            <a:outerShdw blurRad="381000" dist="254000" dir="8100000" algn="tr" rotWithShape="0">
              <a:prstClr val="black">
                <a:alpha val="40000"/>
              </a:prstClr>
            </a:outerShdw>
          </a:effectLst>
        </p:grpSpPr>
        <p:sp>
          <p:nvSpPr>
            <p:cNvPr id="125" name="圆角矩形 124"/>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26" name="圆角矩形 125"/>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grpSp>
        <p:nvGrpSpPr>
          <p:cNvPr id="127" name="组合 126"/>
          <p:cNvGrpSpPr/>
          <p:nvPr/>
        </p:nvGrpSpPr>
        <p:grpSpPr>
          <a:xfrm>
            <a:off x="7785735" y="5524500"/>
            <a:ext cx="3211195" cy="1075055"/>
            <a:chOff x="4304043" y="1286668"/>
            <a:chExt cx="3837944" cy="2757793"/>
          </a:xfrm>
          <a:effectLst>
            <a:outerShdw blurRad="381000" dist="254000" dir="8100000" algn="tr" rotWithShape="0">
              <a:prstClr val="black">
                <a:alpha val="40000"/>
              </a:prstClr>
            </a:outerShdw>
          </a:effectLst>
        </p:grpSpPr>
        <p:sp>
          <p:nvSpPr>
            <p:cNvPr id="128" name="圆角矩形 127"/>
            <p:cNvSpPr/>
            <p:nvPr/>
          </p:nvSpPr>
          <p:spPr>
            <a:xfrm>
              <a:off x="4304043" y="1286668"/>
              <a:ext cx="3837944" cy="2757793"/>
            </a:xfrm>
            <a:prstGeom prst="roundRect">
              <a:avLst/>
            </a:prstGeom>
            <a:gradFill>
              <a:gsLst>
                <a:gs pos="62000">
                  <a:srgbClr val="FFFFFF">
                    <a:lumMod val="95000"/>
                  </a:srgbClr>
                </a:gs>
                <a:gs pos="0">
                  <a:srgbClr val="FFFFFF"/>
                </a:gs>
                <a:gs pos="100000">
                  <a:srgbClr val="FFFFFF">
                    <a:lumMod val="85000"/>
                  </a:srgbClr>
                </a:gs>
                <a:gs pos="0">
                  <a:srgbClr val="FFFFFF"/>
                </a:gs>
              </a:gsLst>
              <a:lin ang="81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29" name="圆角矩形 128"/>
            <p:cNvSpPr/>
            <p:nvPr/>
          </p:nvSpPr>
          <p:spPr>
            <a:xfrm>
              <a:off x="4351931" y="1367703"/>
              <a:ext cx="3742172" cy="2595722"/>
            </a:xfrm>
            <a:prstGeom prst="roundRect">
              <a:avLst/>
            </a:prstGeom>
            <a:gradFill>
              <a:gsLst>
                <a:gs pos="42000">
                  <a:srgbClr val="F0F0F0"/>
                </a:gs>
                <a:gs pos="0">
                  <a:srgbClr val="FFFFFF"/>
                </a:gs>
                <a:gs pos="100000">
                  <a:srgbClr val="FFFFFF">
                    <a:lumMod val="85000"/>
                  </a:srgbClr>
                </a:gs>
                <a:gs pos="0">
                  <a:srgbClr val="FFFFFF"/>
                </a:gs>
              </a:gsLst>
              <a:lin ang="18900000" scaled="0"/>
            </a:gradFill>
            <a:ln w="25400" cap="flat" cmpd="sng" algn="ctr">
              <a:noFill/>
              <a:prstDash val="solid"/>
              <a:miter lim="800000"/>
            </a:ln>
            <a:effectLst/>
          </p:spPr>
          <p:txBody>
            <a:bodyPr rtlCol="0" anchor="ctr"/>
            <a:p>
              <a:pPr algn="ctr"/>
              <a:endParaRPr lang="zh-CN" altLang="en-US" sz="1705">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grpSp>
      <p:sp>
        <p:nvSpPr>
          <p:cNvPr id="130" name="TextBox 77"/>
          <p:cNvSpPr txBox="1"/>
          <p:nvPr/>
        </p:nvSpPr>
        <p:spPr>
          <a:xfrm>
            <a:off x="5107305" y="4238625"/>
            <a:ext cx="1727835" cy="520700"/>
          </a:xfrm>
          <a:prstGeom prst="rect">
            <a:avLst/>
          </a:prstGeom>
          <a:noFill/>
        </p:spPr>
        <p:txBody>
          <a:bodyPr wrap="square" lIns="91399" tIns="45699" rIns="91399" bIns="45699" rtlCol="0">
            <a:spAutoFit/>
          </a:bodyPr>
          <a:p>
            <a:pPr>
              <a:defRPr/>
            </a:pPr>
            <a:r>
              <a:rPr lang="zh-CN" altLang="en-US" sz="28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人称代词</a:t>
            </a:r>
            <a:endParaRPr lang="zh-CN" altLang="en-US" sz="28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31" name="TextBox 78"/>
          <p:cNvSpPr txBox="1"/>
          <p:nvPr/>
        </p:nvSpPr>
        <p:spPr>
          <a:xfrm>
            <a:off x="5107575" y="5701063"/>
            <a:ext cx="2151997" cy="520700"/>
          </a:xfrm>
          <a:prstGeom prst="rect">
            <a:avLst/>
          </a:prstGeom>
          <a:noFill/>
        </p:spPr>
        <p:txBody>
          <a:bodyPr wrap="square" lIns="91399" tIns="45699" rIns="91399" bIns="45699" rtlCol="0">
            <a:spAutoFit/>
          </a:bodyPr>
          <a:p>
            <a:pPr>
              <a:defRPr/>
            </a:pPr>
            <a:r>
              <a:rPr lang="zh-CN" altLang="en-US" sz="2800" b="1" dirty="0">
                <a:latin typeface="Impact" panose="020B0806030902050204" pitchFamily="34" charset="0"/>
                <a:ea typeface="微软雅黑" panose="020B0503020204020204" pitchFamily="34" charset="-122"/>
                <a:cs typeface="方正正纤黑简体" charset="0"/>
                <a:sym typeface="Impact" panose="020B0806030902050204" pitchFamily="34" charset="0"/>
              </a:rPr>
              <a:t>基序数词</a:t>
            </a:r>
            <a:endParaRPr lang="zh-CN" altLang="en-US" sz="2800" b="1" dirty="0">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32" name="TextBox 79"/>
          <p:cNvSpPr txBox="1"/>
          <p:nvPr/>
        </p:nvSpPr>
        <p:spPr>
          <a:xfrm>
            <a:off x="1468933" y="4186339"/>
            <a:ext cx="2484127" cy="729615"/>
          </a:xfrm>
          <a:prstGeom prst="rect">
            <a:avLst/>
          </a:prstGeom>
          <a:noFill/>
        </p:spPr>
        <p:txBody>
          <a:bodyPr wrap="square" lIns="91399" tIns="45699" rIns="91399" bIns="45699" rtlCol="0">
            <a:spAutoFit/>
          </a:bodyPr>
          <a:p>
            <a:pPr algn="r">
              <a:lnSpc>
                <a:spcPct val="130000"/>
              </a:lnSpc>
            </a:pP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他的</a:t>
            </a:r>
            <a:r>
              <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父亲鼓励</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a:t>
            </a:r>
            <a:endPar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gn="r">
              <a:lnSpc>
                <a:spcPct val="130000"/>
              </a:lnSpc>
            </a:pP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a:t>
            </a:r>
            <a:r>
              <a:rPr lang="zh-CN" altLang="en-GB"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鼓励</a:t>
            </a:r>
            <a:r>
              <a:rPr lang="zh-CN" altLang="en-GB"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他自己。</a:t>
            </a:r>
            <a:endPar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33" name="TextBox 80"/>
          <p:cNvSpPr txBox="1"/>
          <p:nvPr/>
        </p:nvSpPr>
        <p:spPr>
          <a:xfrm>
            <a:off x="7934960" y="4186555"/>
            <a:ext cx="3096260" cy="729615"/>
          </a:xfrm>
          <a:prstGeom prst="rect">
            <a:avLst/>
          </a:prstGeom>
          <a:noFill/>
        </p:spPr>
        <p:txBody>
          <a:bodyPr wrap="square" lIns="91399" tIns="45699" rIns="91399" bIns="45699" rtlCol="0">
            <a:spAutoFit/>
          </a:bodyPr>
          <a:p>
            <a:pPr>
              <a:lnSpc>
                <a:spcPct val="130000"/>
              </a:lnSpc>
            </a:pP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His</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father encouraged </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him</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a:t>
            </a:r>
            <a:endPar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a:p>
            <a:pPr>
              <a:lnSpc>
                <a:spcPct val="130000"/>
              </a:lnSpc>
            </a:pP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He</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 encouraged </a:t>
            </a:r>
            <a:r>
              <a:rPr lang="en-US" altLang="en-GB"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himself</a:t>
            </a:r>
            <a:r>
              <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a:t>
            </a:r>
            <a:endParaRPr lang="en-US" altLang="en-GB" sz="1600"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34" name="TextBox 81"/>
          <p:cNvSpPr txBox="1"/>
          <p:nvPr/>
        </p:nvSpPr>
        <p:spPr>
          <a:xfrm>
            <a:off x="1271270" y="5756910"/>
            <a:ext cx="2978150" cy="409575"/>
          </a:xfrm>
          <a:prstGeom prst="rect">
            <a:avLst/>
          </a:prstGeom>
          <a:noFill/>
        </p:spPr>
        <p:txBody>
          <a:bodyPr wrap="square" lIns="91399" tIns="45699" rIns="91399" bIns="45699" rtlCol="0">
            <a:spAutoFit/>
          </a:bodyPr>
          <a:p>
            <a:pPr algn="r">
              <a:lnSpc>
                <a:spcPct val="130000"/>
              </a:lnSpc>
            </a:pP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这是这</a:t>
            </a:r>
            <a:r>
              <a:rPr lang="zh-CN" altLang="en-US"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三</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人</a:t>
            </a:r>
            <a:r>
              <a:rPr lang="zh-CN" altLang="en-US"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第三</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次获得</a:t>
            </a:r>
            <a:r>
              <a:rPr lang="zh-CN" altLang="en-US" sz="1600" b="1"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三</a:t>
            </a:r>
            <a:r>
              <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等奖。</a:t>
            </a:r>
            <a:endParaRPr lang="zh-CN" altLang="en-US" sz="1600" b="1" dirty="0">
              <a:solidFill>
                <a:sysClr val="windowText" lastClr="0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
        <p:nvSpPr>
          <p:cNvPr id="135" name="TextBox 82"/>
          <p:cNvSpPr txBox="1"/>
          <p:nvPr/>
        </p:nvSpPr>
        <p:spPr>
          <a:xfrm>
            <a:off x="7893685" y="5680710"/>
            <a:ext cx="3131820" cy="729615"/>
          </a:xfrm>
          <a:prstGeom prst="rect">
            <a:avLst/>
          </a:prstGeom>
          <a:noFill/>
        </p:spPr>
        <p:txBody>
          <a:bodyPr wrap="square" lIns="91399" tIns="45699" rIns="91399" bIns="45699" rtlCol="0">
            <a:spAutoFit/>
          </a:bodyPr>
          <a:p>
            <a:pPr>
              <a:lnSpc>
                <a:spcPct val="130000"/>
              </a:lnSpc>
            </a:pPr>
            <a:r>
              <a:rPr lang="en-US"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It</a:t>
            </a:r>
            <a:r>
              <a:rPr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 is </a:t>
            </a:r>
            <a:r>
              <a:rPr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the third</a:t>
            </a:r>
            <a:r>
              <a:rPr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 time the </a:t>
            </a:r>
            <a:r>
              <a:rPr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three</a:t>
            </a:r>
            <a:r>
              <a:rPr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  </a:t>
            </a:r>
            <a:r>
              <a:rPr lang="en-US"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have </a:t>
            </a:r>
            <a:r>
              <a:rPr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won </a:t>
            </a:r>
            <a:r>
              <a:rPr sz="1600" dirty="0">
                <a:solidFill>
                  <a:srgbClr val="C00000"/>
                </a:solidFill>
                <a:latin typeface="Impact" panose="020B0806030902050204" pitchFamily="34" charset="0"/>
                <a:ea typeface="微软雅黑" panose="020B0503020204020204" pitchFamily="34" charset="-122"/>
                <a:cs typeface="方正正纤黑简体" charset="0"/>
                <a:sym typeface="Impact" panose="020B0806030902050204" pitchFamily="34" charset="0"/>
              </a:rPr>
              <a:t>the third </a:t>
            </a:r>
            <a:r>
              <a:rPr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prize</a:t>
            </a:r>
            <a:r>
              <a:rPr lang="en-US" sz="1600" dirty="0">
                <a:latin typeface="Impact" panose="020B0806030902050204" pitchFamily="34" charset="0"/>
                <a:ea typeface="微软雅黑" panose="020B0503020204020204" pitchFamily="34" charset="-122"/>
                <a:cs typeface="方正正纤黑简体" charset="0"/>
                <a:sym typeface="Impact" panose="020B0806030902050204" pitchFamily="34" charset="0"/>
              </a:rPr>
              <a:t>.</a:t>
            </a:r>
            <a:endParaRPr lang="en-US" sz="1600" dirty="0">
              <a:latin typeface="Impact" panose="020B0806030902050204" pitchFamily="34" charset="0"/>
              <a:ea typeface="微软雅黑" panose="020B0503020204020204" pitchFamily="34" charset="-122"/>
              <a:cs typeface="方正正纤黑简体" charset="0"/>
              <a:sym typeface="Impact" panose="020B080603090205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5300"/>
                            </p:stCondLst>
                            <p:childTnLst>
                              <p:par>
                                <p:cTn id="14" presetID="2" presetClass="entr" presetSubtype="1"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ppt_x"/>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ppt_x"/>
                                          </p:val>
                                        </p:tav>
                                        <p:tav tm="100000">
                                          <p:val>
                                            <p:strVal val="#ppt_x"/>
                                          </p:val>
                                        </p:tav>
                                      </p:tavLst>
                                    </p:anim>
                                    <p:anim calcmode="lin" valueType="num">
                                      <p:cBhvr additive="base">
                                        <p:cTn id="21" dur="500" fill="hold"/>
                                        <p:tgtEl>
                                          <p:spTgt spid="69"/>
                                        </p:tgtEl>
                                        <p:attrNameLst>
                                          <p:attrName>ppt_y</p:attrName>
                                        </p:attrNameLst>
                                      </p:cBhvr>
                                      <p:tavLst>
                                        <p:tav tm="0">
                                          <p:val>
                                            <p:strVal val="1+#ppt_h/2"/>
                                          </p:val>
                                        </p:tav>
                                        <p:tav tm="100000">
                                          <p:val>
                                            <p:strVal val="#ppt_y"/>
                                          </p:val>
                                        </p:tav>
                                      </p:tavLst>
                                    </p:anim>
                                  </p:childTnLst>
                                </p:cTn>
                              </p:par>
                            </p:childTnLst>
                          </p:cTn>
                        </p:par>
                        <p:par>
                          <p:cTn id="22" fill="hold">
                            <p:stCondLst>
                              <p:cond delay="5800"/>
                            </p:stCondLst>
                            <p:childTnLst>
                              <p:par>
                                <p:cTn id="23" presetID="31"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1000" fill="hold"/>
                                        <p:tgtEl>
                                          <p:spTgt spid="78"/>
                                        </p:tgtEl>
                                        <p:attrNameLst>
                                          <p:attrName>ppt_w</p:attrName>
                                        </p:attrNameLst>
                                      </p:cBhvr>
                                      <p:tavLst>
                                        <p:tav tm="0">
                                          <p:val>
                                            <p:fltVal val="0"/>
                                          </p:val>
                                        </p:tav>
                                        <p:tav tm="100000">
                                          <p:val>
                                            <p:strVal val="#ppt_w"/>
                                          </p:val>
                                        </p:tav>
                                      </p:tavLst>
                                    </p:anim>
                                    <p:anim calcmode="lin" valueType="num">
                                      <p:cBhvr>
                                        <p:cTn id="26" dur="1000" fill="hold"/>
                                        <p:tgtEl>
                                          <p:spTgt spid="78"/>
                                        </p:tgtEl>
                                        <p:attrNameLst>
                                          <p:attrName>ppt_h</p:attrName>
                                        </p:attrNameLst>
                                      </p:cBhvr>
                                      <p:tavLst>
                                        <p:tav tm="0">
                                          <p:val>
                                            <p:fltVal val="0"/>
                                          </p:val>
                                        </p:tav>
                                        <p:tav tm="100000">
                                          <p:val>
                                            <p:strVal val="#ppt_h"/>
                                          </p:val>
                                        </p:tav>
                                      </p:tavLst>
                                    </p:anim>
                                    <p:anim calcmode="lin" valueType="num">
                                      <p:cBhvr>
                                        <p:cTn id="27" dur="1000" fill="hold"/>
                                        <p:tgtEl>
                                          <p:spTgt spid="78"/>
                                        </p:tgtEl>
                                        <p:attrNameLst>
                                          <p:attrName>style.rotation</p:attrName>
                                        </p:attrNameLst>
                                      </p:cBhvr>
                                      <p:tavLst>
                                        <p:tav tm="0">
                                          <p:val>
                                            <p:fltVal val="90"/>
                                          </p:val>
                                        </p:tav>
                                        <p:tav tm="100000">
                                          <p:val>
                                            <p:fltVal val="0"/>
                                          </p:val>
                                        </p:tav>
                                      </p:tavLst>
                                    </p:anim>
                                    <p:animEffect transition="in" filter="fade">
                                      <p:cBhvr>
                                        <p:cTn id="28" dur="1000"/>
                                        <p:tgtEl>
                                          <p:spTgt spid="7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p:cTn id="31" dur="1000" fill="hold"/>
                                        <p:tgtEl>
                                          <p:spTgt spid="79"/>
                                        </p:tgtEl>
                                        <p:attrNameLst>
                                          <p:attrName>ppt_w</p:attrName>
                                        </p:attrNameLst>
                                      </p:cBhvr>
                                      <p:tavLst>
                                        <p:tav tm="0">
                                          <p:val>
                                            <p:fltVal val="0"/>
                                          </p:val>
                                        </p:tav>
                                        <p:tav tm="100000">
                                          <p:val>
                                            <p:strVal val="#ppt_w"/>
                                          </p:val>
                                        </p:tav>
                                      </p:tavLst>
                                    </p:anim>
                                    <p:anim calcmode="lin" valueType="num">
                                      <p:cBhvr>
                                        <p:cTn id="32" dur="1000" fill="hold"/>
                                        <p:tgtEl>
                                          <p:spTgt spid="79"/>
                                        </p:tgtEl>
                                        <p:attrNameLst>
                                          <p:attrName>ppt_h</p:attrName>
                                        </p:attrNameLst>
                                      </p:cBhvr>
                                      <p:tavLst>
                                        <p:tav tm="0">
                                          <p:val>
                                            <p:fltVal val="0"/>
                                          </p:val>
                                        </p:tav>
                                        <p:tav tm="100000">
                                          <p:val>
                                            <p:strVal val="#ppt_h"/>
                                          </p:val>
                                        </p:tav>
                                      </p:tavLst>
                                    </p:anim>
                                    <p:anim calcmode="lin" valueType="num">
                                      <p:cBhvr>
                                        <p:cTn id="33" dur="1000" fill="hold"/>
                                        <p:tgtEl>
                                          <p:spTgt spid="79"/>
                                        </p:tgtEl>
                                        <p:attrNameLst>
                                          <p:attrName>style.rotation</p:attrName>
                                        </p:attrNameLst>
                                      </p:cBhvr>
                                      <p:tavLst>
                                        <p:tav tm="0">
                                          <p:val>
                                            <p:fltVal val="90"/>
                                          </p:val>
                                        </p:tav>
                                        <p:tav tm="100000">
                                          <p:val>
                                            <p:fltVal val="0"/>
                                          </p:val>
                                        </p:tav>
                                      </p:tavLst>
                                    </p:anim>
                                    <p:animEffect transition="in" filter="fade">
                                      <p:cBhvr>
                                        <p:cTn id="34" dur="1000"/>
                                        <p:tgtEl>
                                          <p:spTgt spid="79"/>
                                        </p:tgtEl>
                                      </p:cBhvr>
                                    </p:animEffect>
                                  </p:childTnLst>
                                </p:cTn>
                              </p:par>
                            </p:childTnLst>
                          </p:cTn>
                        </p:par>
                        <p:par>
                          <p:cTn id="35" fill="hold">
                            <p:stCondLst>
                              <p:cond delay="6800"/>
                            </p:stCondLst>
                            <p:childTnLst>
                              <p:par>
                                <p:cTn id="36" presetID="22" presetClass="entr" presetSubtype="2" fill="hold" nodeType="after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right)">
                                      <p:cBhvr>
                                        <p:cTn id="38" dur="500"/>
                                        <p:tgtEl>
                                          <p:spTgt spid="44"/>
                                        </p:tgtEl>
                                      </p:cBhvr>
                                    </p:animEffect>
                                  </p:childTnLst>
                                </p:cTn>
                              </p:par>
                            </p:childTnLst>
                          </p:cTn>
                        </p:par>
                        <p:par>
                          <p:cTn id="39" fill="hold">
                            <p:stCondLst>
                              <p:cond delay="7300"/>
                            </p:stCondLst>
                            <p:childTnLst>
                              <p:par>
                                <p:cTn id="40" presetID="22" presetClass="entr" presetSubtype="2"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right)">
                                      <p:cBhvr>
                                        <p:cTn id="42" dur="500"/>
                                        <p:tgtEl>
                                          <p:spTgt spid="57"/>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fade">
                                      <p:cBhvr>
                                        <p:cTn id="45" dur="1000"/>
                                        <p:tgtEl>
                                          <p:spTgt spid="80"/>
                                        </p:tgtEl>
                                      </p:cBhvr>
                                    </p:animEffect>
                                    <p:anim calcmode="lin" valueType="num">
                                      <p:cBhvr>
                                        <p:cTn id="46" dur="1000" fill="hold"/>
                                        <p:tgtEl>
                                          <p:spTgt spid="80"/>
                                        </p:tgtEl>
                                        <p:attrNameLst>
                                          <p:attrName>ppt_x</p:attrName>
                                        </p:attrNameLst>
                                      </p:cBhvr>
                                      <p:tavLst>
                                        <p:tav tm="0">
                                          <p:val>
                                            <p:strVal val="#ppt_x"/>
                                          </p:val>
                                        </p:tav>
                                        <p:tav tm="100000">
                                          <p:val>
                                            <p:strVal val="#ppt_x"/>
                                          </p:val>
                                        </p:tav>
                                      </p:tavLst>
                                    </p:anim>
                                    <p:anim calcmode="lin" valueType="num">
                                      <p:cBhvr>
                                        <p:cTn id="47" dur="1000" fill="hold"/>
                                        <p:tgtEl>
                                          <p:spTgt spid="80"/>
                                        </p:tgtEl>
                                        <p:attrNameLst>
                                          <p:attrName>ppt_y</p:attrName>
                                        </p:attrNameLst>
                                      </p:cBhvr>
                                      <p:tavLst>
                                        <p:tav tm="0">
                                          <p:val>
                                            <p:strVal val="#ppt_y+.1"/>
                                          </p:val>
                                        </p:tav>
                                        <p:tav tm="100000">
                                          <p:val>
                                            <p:strVal val="#ppt_y"/>
                                          </p:val>
                                        </p:tav>
                                      </p:tavLst>
                                    </p:anim>
                                  </p:childTnLst>
                                </p:cTn>
                              </p:par>
                            </p:childTnLst>
                          </p:cTn>
                        </p:par>
                        <p:par>
                          <p:cTn id="48" fill="hold">
                            <p:stCondLst>
                              <p:cond delay="7800"/>
                            </p:stCondLst>
                            <p:childTnLst>
                              <p:par>
                                <p:cTn id="49" presetID="22" presetClass="entr" presetSubtype="8" fill="hold"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childTnLst>
                          </p:cTn>
                        </p:par>
                        <p:par>
                          <p:cTn id="52" fill="hold">
                            <p:stCondLst>
                              <p:cond delay="8300"/>
                            </p:stCondLst>
                            <p:childTnLst>
                              <p:par>
                                <p:cTn id="53" presetID="22" presetClass="entr" presetSubtype="8" fill="hold"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ipe(left)">
                                      <p:cBhvr>
                                        <p:cTn id="55" dur="500"/>
                                        <p:tgtEl>
                                          <p:spTgt spid="70"/>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1000"/>
                                        <p:tgtEl>
                                          <p:spTgt spid="81"/>
                                        </p:tgtEl>
                                      </p:cBhvr>
                                    </p:animEffect>
                                    <p:anim calcmode="lin" valueType="num">
                                      <p:cBhvr>
                                        <p:cTn id="59" dur="1000" fill="hold"/>
                                        <p:tgtEl>
                                          <p:spTgt spid="81"/>
                                        </p:tgtEl>
                                        <p:attrNameLst>
                                          <p:attrName>ppt_x</p:attrName>
                                        </p:attrNameLst>
                                      </p:cBhvr>
                                      <p:tavLst>
                                        <p:tav tm="0">
                                          <p:val>
                                            <p:strVal val="#ppt_x"/>
                                          </p:val>
                                        </p:tav>
                                        <p:tav tm="100000">
                                          <p:val>
                                            <p:strVal val="#ppt_x"/>
                                          </p:val>
                                        </p:tav>
                                      </p:tavLst>
                                    </p:anim>
                                    <p:anim calcmode="lin" valueType="num">
                                      <p:cBhvr>
                                        <p:cTn id="60" dur="1000" fill="hold"/>
                                        <p:tgtEl>
                                          <p:spTgt spid="81"/>
                                        </p:tgtEl>
                                        <p:attrNameLst>
                                          <p:attrName>ppt_y</p:attrName>
                                        </p:attrNameLst>
                                      </p:cBhvr>
                                      <p:tavLst>
                                        <p:tav tm="0">
                                          <p:val>
                                            <p:strVal val="#ppt_y+.1"/>
                                          </p:val>
                                        </p:tav>
                                        <p:tav tm="100000">
                                          <p:val>
                                            <p:strVal val="#ppt_y"/>
                                          </p:val>
                                        </p:tav>
                                      </p:tavLst>
                                    </p:anim>
                                  </p:childTnLst>
                                </p:cTn>
                              </p:par>
                            </p:childTnLst>
                          </p:cTn>
                        </p:par>
                        <p:par>
                          <p:cTn id="61" fill="hold">
                            <p:stCondLst>
                              <p:cond delay="8800"/>
                            </p:stCondLst>
                            <p:childTnLst>
                              <p:par>
                                <p:cTn id="62" presetID="22" presetClass="entr" presetSubtype="2" fill="hold"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right)">
                                      <p:cBhvr>
                                        <p:cTn id="64" dur="500"/>
                                        <p:tgtEl>
                                          <p:spTgt spid="48"/>
                                        </p:tgtEl>
                                      </p:cBhvr>
                                    </p:animEffect>
                                  </p:childTnLst>
                                </p:cTn>
                              </p:par>
                            </p:childTnLst>
                          </p:cTn>
                        </p:par>
                        <p:par>
                          <p:cTn id="65" fill="hold">
                            <p:stCondLst>
                              <p:cond delay="9300"/>
                            </p:stCondLst>
                            <p:childTnLst>
                              <p:par>
                                <p:cTn id="66" presetID="22" presetClass="entr" presetSubtype="2" fill="hold" nodeType="after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wipe(right)">
                                      <p:cBhvr>
                                        <p:cTn id="68" dur="500"/>
                                        <p:tgtEl>
                                          <p:spTgt spid="60"/>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fade">
                                      <p:cBhvr>
                                        <p:cTn id="71" dur="1000"/>
                                        <p:tgtEl>
                                          <p:spTgt spid="82"/>
                                        </p:tgtEl>
                                      </p:cBhvr>
                                    </p:animEffect>
                                    <p:anim calcmode="lin" valueType="num">
                                      <p:cBhvr>
                                        <p:cTn id="72" dur="1000" fill="hold"/>
                                        <p:tgtEl>
                                          <p:spTgt spid="82"/>
                                        </p:tgtEl>
                                        <p:attrNameLst>
                                          <p:attrName>ppt_x</p:attrName>
                                        </p:attrNameLst>
                                      </p:cBhvr>
                                      <p:tavLst>
                                        <p:tav tm="0">
                                          <p:val>
                                            <p:strVal val="#ppt_x"/>
                                          </p:val>
                                        </p:tav>
                                        <p:tav tm="100000">
                                          <p:val>
                                            <p:strVal val="#ppt_x"/>
                                          </p:val>
                                        </p:tav>
                                      </p:tavLst>
                                    </p:anim>
                                    <p:anim calcmode="lin" valueType="num">
                                      <p:cBhvr>
                                        <p:cTn id="73" dur="1000" fill="hold"/>
                                        <p:tgtEl>
                                          <p:spTgt spid="82"/>
                                        </p:tgtEl>
                                        <p:attrNameLst>
                                          <p:attrName>ppt_y</p:attrName>
                                        </p:attrNameLst>
                                      </p:cBhvr>
                                      <p:tavLst>
                                        <p:tav tm="0">
                                          <p:val>
                                            <p:strVal val="#ppt_y+.1"/>
                                          </p:val>
                                        </p:tav>
                                        <p:tav tm="100000">
                                          <p:val>
                                            <p:strVal val="#ppt_y"/>
                                          </p:val>
                                        </p:tav>
                                      </p:tavLst>
                                    </p:anim>
                                  </p:childTnLst>
                                </p:cTn>
                              </p:par>
                            </p:childTnLst>
                          </p:cTn>
                        </p:par>
                        <p:par>
                          <p:cTn id="74" fill="hold">
                            <p:stCondLst>
                              <p:cond delay="9800"/>
                            </p:stCondLst>
                            <p:childTnLst>
                              <p:par>
                                <p:cTn id="75" presetID="22" presetClass="entr" presetSubtype="8" fill="hold" nodeType="after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wipe(left)">
                                      <p:cBhvr>
                                        <p:cTn id="77" dur="500"/>
                                        <p:tgtEl>
                                          <p:spTgt spid="54"/>
                                        </p:tgtEl>
                                      </p:cBhvr>
                                    </p:animEffect>
                                  </p:childTnLst>
                                </p:cTn>
                              </p:par>
                            </p:childTnLst>
                          </p:cTn>
                        </p:par>
                        <p:par>
                          <p:cTn id="78" fill="hold">
                            <p:stCondLst>
                              <p:cond delay="10300"/>
                            </p:stCondLst>
                            <p:childTnLst>
                              <p:par>
                                <p:cTn id="79" presetID="22" presetClass="entr" presetSubtype="8" fill="hold" nodeType="after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wipe(left)">
                                      <p:cBhvr>
                                        <p:cTn id="81" dur="500"/>
                                        <p:tgtEl>
                                          <p:spTgt spid="73"/>
                                        </p:tgtEl>
                                      </p:cBhvr>
                                    </p:animEffect>
                                  </p:childTnLst>
                                </p:cTn>
                              </p:par>
                              <p:par>
                                <p:cTn id="82" presetID="42" presetClass="entr" presetSubtype="0" fill="hold" grpId="0" nodeType="withEffect">
                                  <p:stCondLst>
                                    <p:cond delay="0"/>
                                  </p:stCondLst>
                                  <p:childTnLst>
                                    <p:set>
                                      <p:cBhvr>
                                        <p:cTn id="83" dur="1" fill="hold">
                                          <p:stCondLst>
                                            <p:cond delay="0"/>
                                          </p:stCondLst>
                                        </p:cTn>
                                        <p:tgtEl>
                                          <p:spTgt spid="83"/>
                                        </p:tgtEl>
                                        <p:attrNameLst>
                                          <p:attrName>style.visibility</p:attrName>
                                        </p:attrNameLst>
                                      </p:cBhvr>
                                      <p:to>
                                        <p:strVal val="visible"/>
                                      </p:to>
                                    </p:set>
                                    <p:animEffect transition="in" filter="fade">
                                      <p:cBhvr>
                                        <p:cTn id="84" dur="1000"/>
                                        <p:tgtEl>
                                          <p:spTgt spid="83"/>
                                        </p:tgtEl>
                                      </p:cBhvr>
                                    </p:animEffect>
                                    <p:anim calcmode="lin" valueType="num">
                                      <p:cBhvr>
                                        <p:cTn id="85" dur="1000" fill="hold"/>
                                        <p:tgtEl>
                                          <p:spTgt spid="83"/>
                                        </p:tgtEl>
                                        <p:attrNameLst>
                                          <p:attrName>ppt_x</p:attrName>
                                        </p:attrNameLst>
                                      </p:cBhvr>
                                      <p:tavLst>
                                        <p:tav tm="0">
                                          <p:val>
                                            <p:strVal val="#ppt_x"/>
                                          </p:val>
                                        </p:tav>
                                        <p:tav tm="100000">
                                          <p:val>
                                            <p:strVal val="#ppt_x"/>
                                          </p:val>
                                        </p:tav>
                                      </p:tavLst>
                                    </p:anim>
                                    <p:anim calcmode="lin" valueType="num">
                                      <p:cBhvr>
                                        <p:cTn id="86" dur="1000" fill="hold"/>
                                        <p:tgtEl>
                                          <p:spTgt spid="83"/>
                                        </p:tgtEl>
                                        <p:attrNameLst>
                                          <p:attrName>ppt_y</p:attrName>
                                        </p:attrNameLst>
                                      </p:cBhvr>
                                      <p:tavLst>
                                        <p:tav tm="0">
                                          <p:val>
                                            <p:strVal val="#ppt_y+.1"/>
                                          </p:val>
                                        </p:tav>
                                        <p:tav tm="100000">
                                          <p:val>
                                            <p:strVal val="#ppt_y"/>
                                          </p:val>
                                        </p:tav>
                                      </p:tavLst>
                                    </p:anim>
                                  </p:childTnLst>
                                </p:cTn>
                              </p:par>
                            </p:childTnLst>
                          </p:cTn>
                        </p:par>
                        <p:par>
                          <p:cTn id="87" fill="hold">
                            <p:stCondLst>
                              <p:cond delay="10800"/>
                            </p:stCondLst>
                            <p:childTnLst>
                              <p:par>
                                <p:cTn id="88" presetID="2" presetClass="entr" presetSubtype="1" fill="hold" grpId="0" nodeType="afterEffect">
                                  <p:stCondLst>
                                    <p:cond delay="0"/>
                                  </p:stCondLst>
                                  <p:childTnLst>
                                    <p:set>
                                      <p:cBhvr>
                                        <p:cTn id="89" dur="1" fill="hold">
                                          <p:stCondLst>
                                            <p:cond delay="0"/>
                                          </p:stCondLst>
                                        </p:cTn>
                                        <p:tgtEl>
                                          <p:spTgt spid="104"/>
                                        </p:tgtEl>
                                        <p:attrNameLst>
                                          <p:attrName>style.visibility</p:attrName>
                                        </p:attrNameLst>
                                      </p:cBhvr>
                                      <p:to>
                                        <p:strVal val="visible"/>
                                      </p:to>
                                    </p:set>
                                    <p:anim calcmode="lin" valueType="num">
                                      <p:cBhvr additive="base">
                                        <p:cTn id="90" dur="500" fill="hold"/>
                                        <p:tgtEl>
                                          <p:spTgt spid="104"/>
                                        </p:tgtEl>
                                        <p:attrNameLst>
                                          <p:attrName>ppt_x</p:attrName>
                                        </p:attrNameLst>
                                      </p:cBhvr>
                                      <p:tavLst>
                                        <p:tav tm="0">
                                          <p:val>
                                            <p:strVal val="#ppt_x"/>
                                          </p:val>
                                        </p:tav>
                                        <p:tav tm="100000">
                                          <p:val>
                                            <p:strVal val="#ppt_x"/>
                                          </p:val>
                                        </p:tav>
                                      </p:tavLst>
                                    </p:anim>
                                    <p:anim calcmode="lin" valueType="num">
                                      <p:cBhvr additive="base">
                                        <p:cTn id="91" dur="500" fill="hold"/>
                                        <p:tgtEl>
                                          <p:spTgt spid="104"/>
                                        </p:tgtEl>
                                        <p:attrNameLst>
                                          <p:attrName>ppt_y</p:attrName>
                                        </p:attrNameLst>
                                      </p:cBhvr>
                                      <p:tavLst>
                                        <p:tav tm="0">
                                          <p:val>
                                            <p:strVal val="0-#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 calcmode="lin" valueType="num">
                                      <p:cBhvr additive="base">
                                        <p:cTn id="94" dur="500" fill="hold"/>
                                        <p:tgtEl>
                                          <p:spTgt spid="105"/>
                                        </p:tgtEl>
                                        <p:attrNameLst>
                                          <p:attrName>ppt_x</p:attrName>
                                        </p:attrNameLst>
                                      </p:cBhvr>
                                      <p:tavLst>
                                        <p:tav tm="0">
                                          <p:val>
                                            <p:strVal val="#ppt_x"/>
                                          </p:val>
                                        </p:tav>
                                        <p:tav tm="100000">
                                          <p:val>
                                            <p:strVal val="#ppt_x"/>
                                          </p:val>
                                        </p:tav>
                                      </p:tavLst>
                                    </p:anim>
                                    <p:anim calcmode="lin" valueType="num">
                                      <p:cBhvr additive="base">
                                        <p:cTn id="95" dur="500" fill="hold"/>
                                        <p:tgtEl>
                                          <p:spTgt spid="105"/>
                                        </p:tgtEl>
                                        <p:attrNameLst>
                                          <p:attrName>ppt_y</p:attrName>
                                        </p:attrNameLst>
                                      </p:cBhvr>
                                      <p:tavLst>
                                        <p:tav tm="0">
                                          <p:val>
                                            <p:strVal val="1+#ppt_h/2"/>
                                          </p:val>
                                        </p:tav>
                                        <p:tav tm="100000">
                                          <p:val>
                                            <p:strVal val="#ppt_y"/>
                                          </p:val>
                                        </p:tav>
                                      </p:tavLst>
                                    </p:anim>
                                  </p:childTnLst>
                                </p:cTn>
                              </p:par>
                            </p:childTnLst>
                          </p:cTn>
                        </p:par>
                        <p:par>
                          <p:cTn id="96" fill="hold">
                            <p:stCondLst>
                              <p:cond delay="11300"/>
                            </p:stCondLst>
                            <p:childTnLst>
                              <p:par>
                                <p:cTn id="97" presetID="31" presetClass="entr" presetSubtype="0" fill="hold" grpId="0" nodeType="afterEffect">
                                  <p:stCondLst>
                                    <p:cond delay="0"/>
                                  </p:stCondLst>
                                  <p:childTnLst>
                                    <p:set>
                                      <p:cBhvr>
                                        <p:cTn id="98" dur="1" fill="hold">
                                          <p:stCondLst>
                                            <p:cond delay="0"/>
                                          </p:stCondLst>
                                        </p:cTn>
                                        <p:tgtEl>
                                          <p:spTgt spid="130"/>
                                        </p:tgtEl>
                                        <p:attrNameLst>
                                          <p:attrName>style.visibility</p:attrName>
                                        </p:attrNameLst>
                                      </p:cBhvr>
                                      <p:to>
                                        <p:strVal val="visible"/>
                                      </p:to>
                                    </p:set>
                                    <p:anim calcmode="lin" valueType="num">
                                      <p:cBhvr>
                                        <p:cTn id="99" dur="1000" fill="hold"/>
                                        <p:tgtEl>
                                          <p:spTgt spid="130"/>
                                        </p:tgtEl>
                                        <p:attrNameLst>
                                          <p:attrName>ppt_w</p:attrName>
                                        </p:attrNameLst>
                                      </p:cBhvr>
                                      <p:tavLst>
                                        <p:tav tm="0">
                                          <p:val>
                                            <p:fltVal val="0"/>
                                          </p:val>
                                        </p:tav>
                                        <p:tav tm="100000">
                                          <p:val>
                                            <p:strVal val="#ppt_w"/>
                                          </p:val>
                                        </p:tav>
                                      </p:tavLst>
                                    </p:anim>
                                    <p:anim calcmode="lin" valueType="num">
                                      <p:cBhvr>
                                        <p:cTn id="100" dur="1000" fill="hold"/>
                                        <p:tgtEl>
                                          <p:spTgt spid="130"/>
                                        </p:tgtEl>
                                        <p:attrNameLst>
                                          <p:attrName>ppt_h</p:attrName>
                                        </p:attrNameLst>
                                      </p:cBhvr>
                                      <p:tavLst>
                                        <p:tav tm="0">
                                          <p:val>
                                            <p:fltVal val="0"/>
                                          </p:val>
                                        </p:tav>
                                        <p:tav tm="100000">
                                          <p:val>
                                            <p:strVal val="#ppt_h"/>
                                          </p:val>
                                        </p:tav>
                                      </p:tavLst>
                                    </p:anim>
                                    <p:anim calcmode="lin" valueType="num">
                                      <p:cBhvr>
                                        <p:cTn id="101" dur="1000" fill="hold"/>
                                        <p:tgtEl>
                                          <p:spTgt spid="130"/>
                                        </p:tgtEl>
                                        <p:attrNameLst>
                                          <p:attrName>style.rotation</p:attrName>
                                        </p:attrNameLst>
                                      </p:cBhvr>
                                      <p:tavLst>
                                        <p:tav tm="0">
                                          <p:val>
                                            <p:fltVal val="90"/>
                                          </p:val>
                                        </p:tav>
                                        <p:tav tm="100000">
                                          <p:val>
                                            <p:fltVal val="0"/>
                                          </p:val>
                                        </p:tav>
                                      </p:tavLst>
                                    </p:anim>
                                    <p:animEffect transition="in" filter="fade">
                                      <p:cBhvr>
                                        <p:cTn id="102" dur="1000"/>
                                        <p:tgtEl>
                                          <p:spTgt spid="130"/>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131"/>
                                        </p:tgtEl>
                                        <p:attrNameLst>
                                          <p:attrName>style.visibility</p:attrName>
                                        </p:attrNameLst>
                                      </p:cBhvr>
                                      <p:to>
                                        <p:strVal val="visible"/>
                                      </p:to>
                                    </p:set>
                                    <p:anim calcmode="lin" valueType="num">
                                      <p:cBhvr>
                                        <p:cTn id="105" dur="1000" fill="hold"/>
                                        <p:tgtEl>
                                          <p:spTgt spid="131"/>
                                        </p:tgtEl>
                                        <p:attrNameLst>
                                          <p:attrName>ppt_w</p:attrName>
                                        </p:attrNameLst>
                                      </p:cBhvr>
                                      <p:tavLst>
                                        <p:tav tm="0">
                                          <p:val>
                                            <p:fltVal val="0"/>
                                          </p:val>
                                        </p:tav>
                                        <p:tav tm="100000">
                                          <p:val>
                                            <p:strVal val="#ppt_w"/>
                                          </p:val>
                                        </p:tav>
                                      </p:tavLst>
                                    </p:anim>
                                    <p:anim calcmode="lin" valueType="num">
                                      <p:cBhvr>
                                        <p:cTn id="106" dur="1000" fill="hold"/>
                                        <p:tgtEl>
                                          <p:spTgt spid="131"/>
                                        </p:tgtEl>
                                        <p:attrNameLst>
                                          <p:attrName>ppt_h</p:attrName>
                                        </p:attrNameLst>
                                      </p:cBhvr>
                                      <p:tavLst>
                                        <p:tav tm="0">
                                          <p:val>
                                            <p:fltVal val="0"/>
                                          </p:val>
                                        </p:tav>
                                        <p:tav tm="100000">
                                          <p:val>
                                            <p:strVal val="#ppt_h"/>
                                          </p:val>
                                        </p:tav>
                                      </p:tavLst>
                                    </p:anim>
                                    <p:anim calcmode="lin" valueType="num">
                                      <p:cBhvr>
                                        <p:cTn id="107" dur="1000" fill="hold"/>
                                        <p:tgtEl>
                                          <p:spTgt spid="131"/>
                                        </p:tgtEl>
                                        <p:attrNameLst>
                                          <p:attrName>style.rotation</p:attrName>
                                        </p:attrNameLst>
                                      </p:cBhvr>
                                      <p:tavLst>
                                        <p:tav tm="0">
                                          <p:val>
                                            <p:fltVal val="90"/>
                                          </p:val>
                                        </p:tav>
                                        <p:tav tm="100000">
                                          <p:val>
                                            <p:fltVal val="0"/>
                                          </p:val>
                                        </p:tav>
                                      </p:tavLst>
                                    </p:anim>
                                    <p:animEffect transition="in" filter="fade">
                                      <p:cBhvr>
                                        <p:cTn id="108" dur="1000"/>
                                        <p:tgtEl>
                                          <p:spTgt spid="131"/>
                                        </p:tgtEl>
                                      </p:cBhvr>
                                    </p:animEffect>
                                  </p:childTnLst>
                                </p:cTn>
                              </p:par>
                            </p:childTnLst>
                          </p:cTn>
                        </p:par>
                        <p:par>
                          <p:cTn id="109" fill="hold">
                            <p:stCondLst>
                              <p:cond delay="12300"/>
                            </p:stCondLst>
                            <p:childTnLst>
                              <p:par>
                                <p:cTn id="110" presetID="22" presetClass="entr" presetSubtype="2" fill="hold" nodeType="afterEffect">
                                  <p:stCondLst>
                                    <p:cond delay="0"/>
                                  </p:stCondLst>
                                  <p:childTnLst>
                                    <p:set>
                                      <p:cBhvr>
                                        <p:cTn id="111" dur="1" fill="hold">
                                          <p:stCondLst>
                                            <p:cond delay="0"/>
                                          </p:stCondLst>
                                        </p:cTn>
                                        <p:tgtEl>
                                          <p:spTgt spid="106"/>
                                        </p:tgtEl>
                                        <p:attrNameLst>
                                          <p:attrName>style.visibility</p:attrName>
                                        </p:attrNameLst>
                                      </p:cBhvr>
                                      <p:to>
                                        <p:strVal val="visible"/>
                                      </p:to>
                                    </p:set>
                                    <p:animEffect transition="in" filter="wipe(right)">
                                      <p:cBhvr>
                                        <p:cTn id="112" dur="500"/>
                                        <p:tgtEl>
                                          <p:spTgt spid="106"/>
                                        </p:tgtEl>
                                      </p:cBhvr>
                                    </p:animEffect>
                                  </p:childTnLst>
                                </p:cTn>
                              </p:par>
                            </p:childTnLst>
                          </p:cTn>
                        </p:par>
                        <p:par>
                          <p:cTn id="113" fill="hold">
                            <p:stCondLst>
                              <p:cond delay="12800"/>
                            </p:stCondLst>
                            <p:childTnLst>
                              <p:par>
                                <p:cTn id="114" presetID="22" presetClass="entr" presetSubtype="2" fill="hold" nodeType="afterEffect">
                                  <p:stCondLst>
                                    <p:cond delay="0"/>
                                  </p:stCondLst>
                                  <p:childTnLst>
                                    <p:set>
                                      <p:cBhvr>
                                        <p:cTn id="115" dur="1" fill="hold">
                                          <p:stCondLst>
                                            <p:cond delay="0"/>
                                          </p:stCondLst>
                                        </p:cTn>
                                        <p:tgtEl>
                                          <p:spTgt spid="112"/>
                                        </p:tgtEl>
                                        <p:attrNameLst>
                                          <p:attrName>style.visibility</p:attrName>
                                        </p:attrNameLst>
                                      </p:cBhvr>
                                      <p:to>
                                        <p:strVal val="visible"/>
                                      </p:to>
                                    </p:set>
                                    <p:animEffect transition="in" filter="wipe(right)">
                                      <p:cBhvr>
                                        <p:cTn id="116" dur="500"/>
                                        <p:tgtEl>
                                          <p:spTgt spid="112"/>
                                        </p:tgtEl>
                                      </p:cBhvr>
                                    </p:animEffect>
                                  </p:childTnLst>
                                </p:cTn>
                              </p:par>
                              <p:par>
                                <p:cTn id="117" presetID="42" presetClass="entr" presetSubtype="0" fill="hold" grpId="0" nodeType="withEffect">
                                  <p:stCondLst>
                                    <p:cond delay="0"/>
                                  </p:stCondLst>
                                  <p:childTnLst>
                                    <p:set>
                                      <p:cBhvr>
                                        <p:cTn id="118" dur="1" fill="hold">
                                          <p:stCondLst>
                                            <p:cond delay="0"/>
                                          </p:stCondLst>
                                        </p:cTn>
                                        <p:tgtEl>
                                          <p:spTgt spid="132"/>
                                        </p:tgtEl>
                                        <p:attrNameLst>
                                          <p:attrName>style.visibility</p:attrName>
                                        </p:attrNameLst>
                                      </p:cBhvr>
                                      <p:to>
                                        <p:strVal val="visible"/>
                                      </p:to>
                                    </p:set>
                                    <p:animEffect transition="in" filter="fade">
                                      <p:cBhvr>
                                        <p:cTn id="119" dur="1000"/>
                                        <p:tgtEl>
                                          <p:spTgt spid="132"/>
                                        </p:tgtEl>
                                      </p:cBhvr>
                                    </p:animEffect>
                                    <p:anim calcmode="lin" valueType="num">
                                      <p:cBhvr>
                                        <p:cTn id="120" dur="1000" fill="hold"/>
                                        <p:tgtEl>
                                          <p:spTgt spid="132"/>
                                        </p:tgtEl>
                                        <p:attrNameLst>
                                          <p:attrName>ppt_x</p:attrName>
                                        </p:attrNameLst>
                                      </p:cBhvr>
                                      <p:tavLst>
                                        <p:tav tm="0">
                                          <p:val>
                                            <p:strVal val="#ppt_x"/>
                                          </p:val>
                                        </p:tav>
                                        <p:tav tm="100000">
                                          <p:val>
                                            <p:strVal val="#ppt_x"/>
                                          </p:val>
                                        </p:tav>
                                      </p:tavLst>
                                    </p:anim>
                                    <p:anim calcmode="lin" valueType="num">
                                      <p:cBhvr>
                                        <p:cTn id="121" dur="1000" fill="hold"/>
                                        <p:tgtEl>
                                          <p:spTgt spid="132"/>
                                        </p:tgtEl>
                                        <p:attrNameLst>
                                          <p:attrName>ppt_y</p:attrName>
                                        </p:attrNameLst>
                                      </p:cBhvr>
                                      <p:tavLst>
                                        <p:tav tm="0">
                                          <p:val>
                                            <p:strVal val="#ppt_y+.1"/>
                                          </p:val>
                                        </p:tav>
                                        <p:tav tm="100000">
                                          <p:val>
                                            <p:strVal val="#ppt_y"/>
                                          </p:val>
                                        </p:tav>
                                      </p:tavLst>
                                    </p:anim>
                                  </p:childTnLst>
                                </p:cTn>
                              </p:par>
                            </p:childTnLst>
                          </p:cTn>
                        </p:par>
                        <p:par>
                          <p:cTn id="122" fill="hold">
                            <p:stCondLst>
                              <p:cond delay="13300"/>
                            </p:stCondLst>
                            <p:childTnLst>
                              <p:par>
                                <p:cTn id="123" presetID="22" presetClass="entr" presetSubtype="8" fill="hold" nodeType="afterEffect">
                                  <p:stCondLst>
                                    <p:cond delay="0"/>
                                  </p:stCondLst>
                                  <p:childTnLst>
                                    <p:set>
                                      <p:cBhvr>
                                        <p:cTn id="124" dur="1" fill="hold">
                                          <p:stCondLst>
                                            <p:cond delay="0"/>
                                          </p:stCondLst>
                                        </p:cTn>
                                        <p:tgtEl>
                                          <p:spTgt spid="118"/>
                                        </p:tgtEl>
                                        <p:attrNameLst>
                                          <p:attrName>style.visibility</p:attrName>
                                        </p:attrNameLst>
                                      </p:cBhvr>
                                      <p:to>
                                        <p:strVal val="visible"/>
                                      </p:to>
                                    </p:set>
                                    <p:animEffect transition="in" filter="wipe(left)">
                                      <p:cBhvr>
                                        <p:cTn id="125" dur="500"/>
                                        <p:tgtEl>
                                          <p:spTgt spid="118"/>
                                        </p:tgtEl>
                                      </p:cBhvr>
                                    </p:animEffect>
                                  </p:childTnLst>
                                </p:cTn>
                              </p:par>
                            </p:childTnLst>
                          </p:cTn>
                        </p:par>
                        <p:par>
                          <p:cTn id="126" fill="hold">
                            <p:stCondLst>
                              <p:cond delay="13800"/>
                            </p:stCondLst>
                            <p:childTnLst>
                              <p:par>
                                <p:cTn id="127" presetID="22" presetClass="entr" presetSubtype="8" fill="hold" nodeType="afterEffect">
                                  <p:stCondLst>
                                    <p:cond delay="0"/>
                                  </p:stCondLst>
                                  <p:childTnLst>
                                    <p:set>
                                      <p:cBhvr>
                                        <p:cTn id="128" dur="1" fill="hold">
                                          <p:stCondLst>
                                            <p:cond delay="0"/>
                                          </p:stCondLst>
                                        </p:cTn>
                                        <p:tgtEl>
                                          <p:spTgt spid="124"/>
                                        </p:tgtEl>
                                        <p:attrNameLst>
                                          <p:attrName>style.visibility</p:attrName>
                                        </p:attrNameLst>
                                      </p:cBhvr>
                                      <p:to>
                                        <p:strVal val="visible"/>
                                      </p:to>
                                    </p:set>
                                    <p:animEffect transition="in" filter="wipe(left)">
                                      <p:cBhvr>
                                        <p:cTn id="129" dur="500"/>
                                        <p:tgtEl>
                                          <p:spTgt spid="124"/>
                                        </p:tgtEl>
                                      </p:cBhvr>
                                    </p:animEffect>
                                  </p:childTnLst>
                                </p:cTn>
                              </p:par>
                              <p:par>
                                <p:cTn id="130" presetID="42" presetClass="entr" presetSubtype="0" fill="hold" grpId="0" nodeType="withEffect">
                                  <p:stCondLst>
                                    <p:cond delay="0"/>
                                  </p:stCondLst>
                                  <p:childTnLst>
                                    <p:set>
                                      <p:cBhvr>
                                        <p:cTn id="131" dur="1" fill="hold">
                                          <p:stCondLst>
                                            <p:cond delay="0"/>
                                          </p:stCondLst>
                                        </p:cTn>
                                        <p:tgtEl>
                                          <p:spTgt spid="133"/>
                                        </p:tgtEl>
                                        <p:attrNameLst>
                                          <p:attrName>style.visibility</p:attrName>
                                        </p:attrNameLst>
                                      </p:cBhvr>
                                      <p:to>
                                        <p:strVal val="visible"/>
                                      </p:to>
                                    </p:set>
                                    <p:animEffect transition="in" filter="fade">
                                      <p:cBhvr>
                                        <p:cTn id="132" dur="1000"/>
                                        <p:tgtEl>
                                          <p:spTgt spid="133"/>
                                        </p:tgtEl>
                                      </p:cBhvr>
                                    </p:animEffect>
                                    <p:anim calcmode="lin" valueType="num">
                                      <p:cBhvr>
                                        <p:cTn id="133" dur="1000" fill="hold"/>
                                        <p:tgtEl>
                                          <p:spTgt spid="133"/>
                                        </p:tgtEl>
                                        <p:attrNameLst>
                                          <p:attrName>ppt_x</p:attrName>
                                        </p:attrNameLst>
                                      </p:cBhvr>
                                      <p:tavLst>
                                        <p:tav tm="0">
                                          <p:val>
                                            <p:strVal val="#ppt_x"/>
                                          </p:val>
                                        </p:tav>
                                        <p:tav tm="100000">
                                          <p:val>
                                            <p:strVal val="#ppt_x"/>
                                          </p:val>
                                        </p:tav>
                                      </p:tavLst>
                                    </p:anim>
                                    <p:anim calcmode="lin" valueType="num">
                                      <p:cBhvr>
                                        <p:cTn id="134" dur="1000" fill="hold"/>
                                        <p:tgtEl>
                                          <p:spTgt spid="133"/>
                                        </p:tgtEl>
                                        <p:attrNameLst>
                                          <p:attrName>ppt_y</p:attrName>
                                        </p:attrNameLst>
                                      </p:cBhvr>
                                      <p:tavLst>
                                        <p:tav tm="0">
                                          <p:val>
                                            <p:strVal val="#ppt_y+.1"/>
                                          </p:val>
                                        </p:tav>
                                        <p:tav tm="100000">
                                          <p:val>
                                            <p:strVal val="#ppt_y"/>
                                          </p:val>
                                        </p:tav>
                                      </p:tavLst>
                                    </p:anim>
                                  </p:childTnLst>
                                </p:cTn>
                              </p:par>
                            </p:childTnLst>
                          </p:cTn>
                        </p:par>
                        <p:par>
                          <p:cTn id="135" fill="hold">
                            <p:stCondLst>
                              <p:cond delay="14300"/>
                            </p:stCondLst>
                            <p:childTnLst>
                              <p:par>
                                <p:cTn id="136" presetID="22" presetClass="entr" presetSubtype="2" fill="hold" nodeType="afterEffect">
                                  <p:stCondLst>
                                    <p:cond delay="0"/>
                                  </p:stCondLst>
                                  <p:childTnLst>
                                    <p:set>
                                      <p:cBhvr>
                                        <p:cTn id="137" dur="1" fill="hold">
                                          <p:stCondLst>
                                            <p:cond delay="0"/>
                                          </p:stCondLst>
                                        </p:cTn>
                                        <p:tgtEl>
                                          <p:spTgt spid="109"/>
                                        </p:tgtEl>
                                        <p:attrNameLst>
                                          <p:attrName>style.visibility</p:attrName>
                                        </p:attrNameLst>
                                      </p:cBhvr>
                                      <p:to>
                                        <p:strVal val="visible"/>
                                      </p:to>
                                    </p:set>
                                    <p:animEffect transition="in" filter="wipe(right)">
                                      <p:cBhvr>
                                        <p:cTn id="138" dur="500"/>
                                        <p:tgtEl>
                                          <p:spTgt spid="109"/>
                                        </p:tgtEl>
                                      </p:cBhvr>
                                    </p:animEffect>
                                  </p:childTnLst>
                                </p:cTn>
                              </p:par>
                            </p:childTnLst>
                          </p:cTn>
                        </p:par>
                        <p:par>
                          <p:cTn id="139" fill="hold">
                            <p:stCondLst>
                              <p:cond delay="14800"/>
                            </p:stCondLst>
                            <p:childTnLst>
                              <p:par>
                                <p:cTn id="140" presetID="22" presetClass="entr" presetSubtype="2" fill="hold" nodeType="afterEffect">
                                  <p:stCondLst>
                                    <p:cond delay="0"/>
                                  </p:stCondLst>
                                  <p:childTnLst>
                                    <p:set>
                                      <p:cBhvr>
                                        <p:cTn id="141" dur="1" fill="hold">
                                          <p:stCondLst>
                                            <p:cond delay="0"/>
                                          </p:stCondLst>
                                        </p:cTn>
                                        <p:tgtEl>
                                          <p:spTgt spid="115"/>
                                        </p:tgtEl>
                                        <p:attrNameLst>
                                          <p:attrName>style.visibility</p:attrName>
                                        </p:attrNameLst>
                                      </p:cBhvr>
                                      <p:to>
                                        <p:strVal val="visible"/>
                                      </p:to>
                                    </p:set>
                                    <p:animEffect transition="in" filter="wipe(right)">
                                      <p:cBhvr>
                                        <p:cTn id="142" dur="500"/>
                                        <p:tgtEl>
                                          <p:spTgt spid="115"/>
                                        </p:tgtEl>
                                      </p:cBhvr>
                                    </p:animEffect>
                                  </p:childTnLst>
                                </p:cTn>
                              </p:par>
                              <p:par>
                                <p:cTn id="143" presetID="42" presetClass="entr" presetSubtype="0" fill="hold" grpId="0" nodeType="withEffect">
                                  <p:stCondLst>
                                    <p:cond delay="0"/>
                                  </p:stCondLst>
                                  <p:childTnLst>
                                    <p:set>
                                      <p:cBhvr>
                                        <p:cTn id="144" dur="1" fill="hold">
                                          <p:stCondLst>
                                            <p:cond delay="0"/>
                                          </p:stCondLst>
                                        </p:cTn>
                                        <p:tgtEl>
                                          <p:spTgt spid="134"/>
                                        </p:tgtEl>
                                        <p:attrNameLst>
                                          <p:attrName>style.visibility</p:attrName>
                                        </p:attrNameLst>
                                      </p:cBhvr>
                                      <p:to>
                                        <p:strVal val="visible"/>
                                      </p:to>
                                    </p:set>
                                    <p:animEffect transition="in" filter="fade">
                                      <p:cBhvr>
                                        <p:cTn id="145" dur="1000"/>
                                        <p:tgtEl>
                                          <p:spTgt spid="134"/>
                                        </p:tgtEl>
                                      </p:cBhvr>
                                    </p:animEffect>
                                    <p:anim calcmode="lin" valueType="num">
                                      <p:cBhvr>
                                        <p:cTn id="146" dur="1000" fill="hold"/>
                                        <p:tgtEl>
                                          <p:spTgt spid="134"/>
                                        </p:tgtEl>
                                        <p:attrNameLst>
                                          <p:attrName>ppt_x</p:attrName>
                                        </p:attrNameLst>
                                      </p:cBhvr>
                                      <p:tavLst>
                                        <p:tav tm="0">
                                          <p:val>
                                            <p:strVal val="#ppt_x"/>
                                          </p:val>
                                        </p:tav>
                                        <p:tav tm="100000">
                                          <p:val>
                                            <p:strVal val="#ppt_x"/>
                                          </p:val>
                                        </p:tav>
                                      </p:tavLst>
                                    </p:anim>
                                    <p:anim calcmode="lin" valueType="num">
                                      <p:cBhvr>
                                        <p:cTn id="147" dur="1000" fill="hold"/>
                                        <p:tgtEl>
                                          <p:spTgt spid="134"/>
                                        </p:tgtEl>
                                        <p:attrNameLst>
                                          <p:attrName>ppt_y</p:attrName>
                                        </p:attrNameLst>
                                      </p:cBhvr>
                                      <p:tavLst>
                                        <p:tav tm="0">
                                          <p:val>
                                            <p:strVal val="#ppt_y+.1"/>
                                          </p:val>
                                        </p:tav>
                                        <p:tav tm="100000">
                                          <p:val>
                                            <p:strVal val="#ppt_y"/>
                                          </p:val>
                                        </p:tav>
                                      </p:tavLst>
                                    </p:anim>
                                  </p:childTnLst>
                                </p:cTn>
                              </p:par>
                            </p:childTnLst>
                          </p:cTn>
                        </p:par>
                        <p:par>
                          <p:cTn id="148" fill="hold">
                            <p:stCondLst>
                              <p:cond delay="15300"/>
                            </p:stCondLst>
                            <p:childTnLst>
                              <p:par>
                                <p:cTn id="149" presetID="22" presetClass="entr" presetSubtype="8" fill="hold" nodeType="afterEffect">
                                  <p:stCondLst>
                                    <p:cond delay="0"/>
                                  </p:stCondLst>
                                  <p:childTnLst>
                                    <p:set>
                                      <p:cBhvr>
                                        <p:cTn id="150" dur="1" fill="hold">
                                          <p:stCondLst>
                                            <p:cond delay="0"/>
                                          </p:stCondLst>
                                        </p:cTn>
                                        <p:tgtEl>
                                          <p:spTgt spid="121"/>
                                        </p:tgtEl>
                                        <p:attrNameLst>
                                          <p:attrName>style.visibility</p:attrName>
                                        </p:attrNameLst>
                                      </p:cBhvr>
                                      <p:to>
                                        <p:strVal val="visible"/>
                                      </p:to>
                                    </p:set>
                                    <p:animEffect transition="in" filter="wipe(left)">
                                      <p:cBhvr>
                                        <p:cTn id="151" dur="500"/>
                                        <p:tgtEl>
                                          <p:spTgt spid="121"/>
                                        </p:tgtEl>
                                      </p:cBhvr>
                                    </p:animEffect>
                                  </p:childTnLst>
                                </p:cTn>
                              </p:par>
                            </p:childTnLst>
                          </p:cTn>
                        </p:par>
                        <p:par>
                          <p:cTn id="152" fill="hold">
                            <p:stCondLst>
                              <p:cond delay="15800"/>
                            </p:stCondLst>
                            <p:childTnLst>
                              <p:par>
                                <p:cTn id="153" presetID="22" presetClass="entr" presetSubtype="8" fill="hold" nodeType="afterEffect">
                                  <p:stCondLst>
                                    <p:cond delay="0"/>
                                  </p:stCondLst>
                                  <p:childTnLst>
                                    <p:set>
                                      <p:cBhvr>
                                        <p:cTn id="154" dur="1" fill="hold">
                                          <p:stCondLst>
                                            <p:cond delay="0"/>
                                          </p:stCondLst>
                                        </p:cTn>
                                        <p:tgtEl>
                                          <p:spTgt spid="127"/>
                                        </p:tgtEl>
                                        <p:attrNameLst>
                                          <p:attrName>style.visibility</p:attrName>
                                        </p:attrNameLst>
                                      </p:cBhvr>
                                      <p:to>
                                        <p:strVal val="visible"/>
                                      </p:to>
                                    </p:set>
                                    <p:animEffect transition="in" filter="wipe(left)">
                                      <p:cBhvr>
                                        <p:cTn id="155" dur="500"/>
                                        <p:tgtEl>
                                          <p:spTgt spid="127"/>
                                        </p:tgtEl>
                                      </p:cBhvr>
                                    </p:animEffect>
                                  </p:childTnLst>
                                </p:cTn>
                              </p:par>
                              <p:par>
                                <p:cTn id="156" presetID="42" presetClass="entr" presetSubtype="0" fill="hold" grpId="0" nodeType="withEffect">
                                  <p:stCondLst>
                                    <p:cond delay="0"/>
                                  </p:stCondLst>
                                  <p:childTnLst>
                                    <p:set>
                                      <p:cBhvr>
                                        <p:cTn id="157" dur="1" fill="hold">
                                          <p:stCondLst>
                                            <p:cond delay="0"/>
                                          </p:stCondLst>
                                        </p:cTn>
                                        <p:tgtEl>
                                          <p:spTgt spid="135"/>
                                        </p:tgtEl>
                                        <p:attrNameLst>
                                          <p:attrName>style.visibility</p:attrName>
                                        </p:attrNameLst>
                                      </p:cBhvr>
                                      <p:to>
                                        <p:strVal val="visible"/>
                                      </p:to>
                                    </p:set>
                                    <p:animEffect transition="in" filter="fade">
                                      <p:cBhvr>
                                        <p:cTn id="158" dur="1000"/>
                                        <p:tgtEl>
                                          <p:spTgt spid="135"/>
                                        </p:tgtEl>
                                      </p:cBhvr>
                                    </p:animEffect>
                                    <p:anim calcmode="lin" valueType="num">
                                      <p:cBhvr>
                                        <p:cTn id="159" dur="1000" fill="hold"/>
                                        <p:tgtEl>
                                          <p:spTgt spid="135"/>
                                        </p:tgtEl>
                                        <p:attrNameLst>
                                          <p:attrName>ppt_x</p:attrName>
                                        </p:attrNameLst>
                                      </p:cBhvr>
                                      <p:tavLst>
                                        <p:tav tm="0">
                                          <p:val>
                                            <p:strVal val="#ppt_x"/>
                                          </p:val>
                                        </p:tav>
                                        <p:tav tm="100000">
                                          <p:val>
                                            <p:strVal val="#ppt_x"/>
                                          </p:val>
                                        </p:tav>
                                      </p:tavLst>
                                    </p:anim>
                                    <p:anim calcmode="lin" valueType="num">
                                      <p:cBhvr>
                                        <p:cTn id="160"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7" grpId="0" bldLvl="0" animBg="1"/>
      <p:bldP spid="69" grpId="0" bldLvl="0" animBg="1"/>
      <p:bldP spid="78" grpId="0"/>
      <p:bldP spid="79" grpId="0"/>
      <p:bldP spid="80" grpId="0"/>
      <p:bldP spid="81" grpId="0"/>
      <p:bldP spid="82" grpId="0"/>
      <p:bldP spid="83" grpId="0"/>
      <p:bldP spid="104" grpId="0" bldLvl="0" animBg="1"/>
      <p:bldP spid="105" grpId="0" bldLvl="0" animBg="1"/>
      <p:bldP spid="130" grpId="0"/>
      <p:bldP spid="131" grpId="0"/>
      <p:bldP spid="132" grpId="0"/>
      <p:bldP spid="133" grpId="0"/>
      <p:bldP spid="134" grpId="0"/>
      <p:bldP spid="1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097010" cy="460375"/>
          </a:xfrm>
          <a:prstGeom prst="rect">
            <a:avLst/>
          </a:prstGeom>
          <a:noFill/>
        </p:spPr>
        <p:txBody>
          <a:bodyPr wrap="square" rtlCol="0">
            <a:spAutoFit/>
          </a:bodyPr>
          <a:p>
            <a:r>
              <a:rPr lang="zh-CN" sz="2400" b="1" dirty="0">
                <a:solidFill>
                  <a:srgbClr val="002060"/>
                </a:solidFill>
                <a:latin typeface="微软雅黑" panose="020B0503020204020204" pitchFamily="34" charset="-122"/>
                <a:ea typeface="微软雅黑" panose="020B0503020204020204" pitchFamily="34" charset="-122"/>
              </a:rPr>
              <a:t>建语块</a:t>
            </a:r>
            <a:r>
              <a:rPr lang="en-US" altLang="zh-CN" sz="2400" b="1" dirty="0">
                <a:solidFill>
                  <a:srgbClr val="002060"/>
                </a:solidFill>
                <a:latin typeface="微软雅黑" panose="020B0503020204020204" pitchFamily="34" charset="-122"/>
                <a:ea typeface="微软雅黑" panose="020B0503020204020204" pitchFamily="34" charset="-122"/>
              </a:rPr>
              <a:t> —— </a:t>
            </a:r>
            <a:r>
              <a:rPr sz="2400" b="1" dirty="0">
                <a:solidFill>
                  <a:srgbClr val="002060"/>
                </a:solidFill>
                <a:latin typeface="微软雅黑" panose="020B0503020204020204" pitchFamily="34" charset="-122"/>
                <a:ea typeface="微软雅黑" panose="020B0503020204020204" pitchFamily="34" charset="-122"/>
              </a:rPr>
              <a:t>语块是快速解题的关键</a:t>
            </a:r>
            <a:r>
              <a:rPr lang="en-US" sz="2400" b="1" dirty="0">
                <a:solidFill>
                  <a:srgbClr val="002060"/>
                </a:solidFill>
                <a:latin typeface="微软雅黑" panose="020B0503020204020204" pitchFamily="34" charset="-122"/>
                <a:ea typeface="微软雅黑" panose="020B0503020204020204" pitchFamily="34" charset="-122"/>
              </a:rPr>
              <a:t>  </a:t>
            </a:r>
            <a:r>
              <a:rPr lang="zh-CN" sz="2400" b="1" baseline="-25000" dirty="0">
                <a:solidFill>
                  <a:srgbClr val="002060"/>
                </a:solidFill>
                <a:latin typeface="微软雅黑" panose="020B0503020204020204" pitchFamily="34" charset="-122"/>
                <a:ea typeface="微软雅黑" panose="020B0503020204020204" pitchFamily="34" charset="-122"/>
                <a:sym typeface="+mn-ea"/>
              </a:rPr>
              <a:t>以</a:t>
            </a:r>
            <a:r>
              <a:rPr sz="2400" b="1" baseline="-25000" dirty="0">
                <a:solidFill>
                  <a:srgbClr val="002060"/>
                </a:solidFill>
                <a:latin typeface="微软雅黑" panose="020B0503020204020204" pitchFamily="34" charset="-122"/>
                <a:ea typeface="微软雅黑" panose="020B0503020204020204" pitchFamily="34" charset="-122"/>
                <a:sym typeface="+mn-ea"/>
              </a:rPr>
              <a:t>2021-新高考 I 卷（游览黄山 ）</a:t>
            </a:r>
            <a:r>
              <a:rPr lang="zh-CN" sz="2400" b="1" baseline="-25000" dirty="0">
                <a:solidFill>
                  <a:srgbClr val="002060"/>
                </a:solidFill>
                <a:latin typeface="微软雅黑" panose="020B0503020204020204" pitchFamily="34" charset="-122"/>
                <a:ea typeface="微软雅黑" panose="020B0503020204020204" pitchFamily="34" charset="-122"/>
                <a:sym typeface="+mn-ea"/>
              </a:rPr>
              <a:t>为例</a:t>
            </a:r>
            <a:endParaRPr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35" name="图片 34"/>
          <p:cNvPicPr>
            <a:picLocks noChangeAspect="1"/>
          </p:cNvPicPr>
          <p:nvPr/>
        </p:nvPicPr>
        <p:blipFill>
          <a:blip r:embed="rId3"/>
          <a:stretch>
            <a:fillRect/>
          </a:stretch>
        </p:blipFill>
        <p:spPr>
          <a:xfrm>
            <a:off x="10201910" y="0"/>
            <a:ext cx="1943735" cy="1004570"/>
          </a:xfrm>
          <a:prstGeom prst="rect">
            <a:avLst/>
          </a:prstGeom>
          <a:noFill/>
          <a:ln w="9525">
            <a:noFill/>
          </a:ln>
        </p:spPr>
      </p:pic>
      <p:grpSp>
        <p:nvGrpSpPr>
          <p:cNvPr id="25" name="组 24"/>
          <p:cNvGrpSpPr/>
          <p:nvPr/>
        </p:nvGrpSpPr>
        <p:grpSpPr>
          <a:xfrm>
            <a:off x="206375" y="1004570"/>
            <a:ext cx="11708130" cy="3794760"/>
            <a:chOff x="1302777" y="3846955"/>
            <a:chExt cx="13337847" cy="4233289"/>
          </a:xfrm>
        </p:grpSpPr>
        <p:sp>
          <p:nvSpPr>
            <p:cNvPr id="26" name="矩形 25"/>
            <p:cNvSpPr/>
            <p:nvPr/>
          </p:nvSpPr>
          <p:spPr>
            <a:xfrm>
              <a:off x="1552347" y="3846955"/>
              <a:ext cx="13088277" cy="4233289"/>
            </a:xfrm>
            <a:prstGeom prst="rect">
              <a:avLst/>
            </a:prstGeom>
            <a:solidFill>
              <a:srgbClr val="FFFFFF"/>
            </a:solidFill>
            <a:ln w="12700" cap="flat" cmpd="sng" algn="ctr">
              <a:solidFill>
                <a:srgbClr val="FFC000"/>
              </a:solidFill>
              <a:prstDash val="solid"/>
              <a:miter lim="800000"/>
            </a:ln>
            <a:effectLst/>
          </p:spPr>
          <p:txBody>
            <a:bodyPr rtlCol="0" anchor="ctr"/>
            <a:p>
              <a:pPr algn="ctr"/>
              <a:endParaRPr kumimoji="1" lang="zh-CN" altLang="en-US" sz="1350"/>
            </a:p>
          </p:txBody>
        </p:sp>
        <p:sp>
          <p:nvSpPr>
            <p:cNvPr id="27" name="矩形 26"/>
            <p:cNvSpPr/>
            <p:nvPr/>
          </p:nvSpPr>
          <p:spPr>
            <a:xfrm>
              <a:off x="1302777" y="3846955"/>
              <a:ext cx="715432" cy="4233289"/>
            </a:xfrm>
            <a:prstGeom prst="rect">
              <a:avLst/>
            </a:prstGeom>
            <a:solidFill>
              <a:srgbClr val="FFC000"/>
            </a:solidFill>
            <a:ln w="12700" cap="flat" cmpd="sng" algn="ctr">
              <a:noFill/>
              <a:prstDash val="solid"/>
              <a:miter lim="800000"/>
            </a:ln>
            <a:effectLst/>
          </p:spPr>
          <p:txBody>
            <a:bodyPr rtlCol="0" anchor="ctr"/>
            <a:p>
              <a:pPr algn="ctr"/>
              <a:endParaRPr kumimoji="1" lang="zh-CN" altLang="en-US" sz="1350"/>
            </a:p>
          </p:txBody>
        </p:sp>
      </p:grpSp>
      <p:sp>
        <p:nvSpPr>
          <p:cNvPr id="14" name="椭圆 13"/>
          <p:cNvSpPr/>
          <p:nvPr/>
        </p:nvSpPr>
        <p:spPr>
          <a:xfrm>
            <a:off x="363137" y="2816647"/>
            <a:ext cx="258927" cy="242201"/>
          </a:xfrm>
          <a:prstGeom prst="ellipse">
            <a:avLst/>
          </a:prstGeom>
          <a:solidFill>
            <a:srgbClr val="FFFFFF"/>
          </a:solidFill>
          <a:ln w="12700" cap="flat" cmpd="sng" algn="ctr">
            <a:noFill/>
            <a:prstDash val="solid"/>
            <a:miter lim="800000"/>
          </a:ln>
          <a:effectLst/>
        </p:spPr>
        <p:txBody>
          <a:bodyPr rtlCol="0" anchor="ctr"/>
          <a:p>
            <a:pPr algn="ctr"/>
            <a:endParaRPr kumimoji="1" lang="zh-CN" altLang="en-US" sz="1350"/>
          </a:p>
        </p:txBody>
      </p:sp>
      <p:grpSp>
        <p:nvGrpSpPr>
          <p:cNvPr id="78" name="组 77"/>
          <p:cNvGrpSpPr/>
          <p:nvPr/>
        </p:nvGrpSpPr>
        <p:grpSpPr>
          <a:xfrm>
            <a:off x="205740" y="4799330"/>
            <a:ext cx="11708765" cy="1925320"/>
            <a:chOff x="1397216" y="491883"/>
            <a:chExt cx="15327207" cy="2680546"/>
          </a:xfrm>
        </p:grpSpPr>
        <p:sp>
          <p:nvSpPr>
            <p:cNvPr id="85" name="矩形 84"/>
            <p:cNvSpPr/>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pitchFamily="34" charset="-122"/>
              </a:endParaRPr>
            </a:p>
          </p:txBody>
        </p:sp>
        <p:grpSp>
          <p:nvGrpSpPr>
            <p:cNvPr id="80" name="组 79"/>
            <p:cNvGrpSpPr/>
            <p:nvPr/>
          </p:nvGrpSpPr>
          <p:grpSpPr>
            <a:xfrm>
              <a:off x="12496216" y="491883"/>
              <a:ext cx="4014882" cy="726718"/>
              <a:chOff x="12496216" y="491883"/>
              <a:chExt cx="4014882" cy="726718"/>
            </a:xfrm>
          </p:grpSpPr>
          <p:sp>
            <p:nvSpPr>
              <p:cNvPr id="82" name="直角三角形 81"/>
              <p:cNvSpPr/>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83" name="矩形 82"/>
              <p:cNvSpPr/>
              <p:nvPr/>
            </p:nvSpPr>
            <p:spPr>
              <a:xfrm>
                <a:off x="12496216" y="565262"/>
                <a:ext cx="4014882" cy="653339"/>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pitchFamily="34" charset="-122"/>
                </a:endParaRPr>
              </a:p>
            </p:txBody>
          </p:sp>
          <p:sp>
            <p:nvSpPr>
              <p:cNvPr id="84" name="页外连接符 83"/>
              <p:cNvSpPr/>
              <p:nvPr/>
            </p:nvSpPr>
            <p:spPr>
              <a:xfrm>
                <a:off x="15846303" y="491883"/>
                <a:ext cx="444137" cy="561703"/>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15" name="文本框 14"/>
          <p:cNvSpPr txBox="1"/>
          <p:nvPr/>
        </p:nvSpPr>
        <p:spPr>
          <a:xfrm>
            <a:off x="8762365" y="4902835"/>
            <a:ext cx="2481580" cy="368300"/>
          </a:xfrm>
          <a:prstGeom prst="rect">
            <a:avLst/>
          </a:prstGeom>
          <a:noFill/>
        </p:spPr>
        <p:txBody>
          <a:bodyPr wrap="none" rtlCol="0" anchor="t">
            <a:spAutoFit/>
          </a:bodyPr>
          <a:p>
            <a:pPr algn="l"/>
            <a:r>
              <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rPr>
              <a:t>语块是快速解题的关键</a:t>
            </a:r>
            <a:endParaRPr lang="zh-CN" altLang="en-US" b="1" dirty="0">
              <a:solidFill>
                <a:srgbClr val="FFFF00"/>
              </a:solidFill>
              <a:latin typeface="方正正粗黑简体" panose="02000000000000000000" pitchFamily="2" charset="-122"/>
              <a:ea typeface="方正正粗黑简体" panose="02000000000000000000" pitchFamily="2" charset="-122"/>
              <a:cs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960755" y="1056640"/>
            <a:ext cx="10850245" cy="3691255"/>
          </a:xfrm>
          <a:prstGeom prst="rect">
            <a:avLst/>
          </a:prstGeom>
          <a:ln>
            <a:noFill/>
          </a:ln>
        </p:spPr>
      </p:pic>
      <p:sp>
        <p:nvSpPr>
          <p:cNvPr id="12" name="矩形 11"/>
          <p:cNvSpPr/>
          <p:nvPr/>
        </p:nvSpPr>
        <p:spPr>
          <a:xfrm flipH="1">
            <a:off x="283845" y="5374005"/>
            <a:ext cx="1152715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60.</a:t>
            </a:r>
            <a:r>
              <a:rPr sz="1600" b="1" kern="100" dirty="0">
                <a:solidFill>
                  <a:srgbClr val="002060"/>
                </a:solidFill>
                <a:latin typeface="微软雅黑" panose="020B0503020204020204" pitchFamily="34" charset="-122"/>
                <a:cs typeface="Times New Roman" panose="02020603050405020304" pitchFamily="18" charset="0"/>
              </a:rPr>
              <a:t>语块的快速建构</a:t>
            </a:r>
            <a:r>
              <a:rPr lang="zh-CN"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leave sb/sth +</a:t>
            </a:r>
            <a:r>
              <a:rPr lang="zh-CN" altLang="en-US" sz="1600" b="1" kern="100" dirty="0">
                <a:solidFill>
                  <a:srgbClr val="002060"/>
                </a:solidFill>
                <a:latin typeface="微软雅黑" panose="020B0503020204020204" pitchFamily="34" charset="-122"/>
                <a:cs typeface="Times New Roman" panose="02020603050405020304" pitchFamily="18" charset="0"/>
              </a:rPr>
              <a:t>宾补</a:t>
            </a:r>
            <a:r>
              <a:rPr lang="en-US" altLang="zh-CN" sz="1600" b="1" kern="100" dirty="0">
                <a:solidFill>
                  <a:srgbClr val="002060"/>
                </a:solidFill>
                <a:latin typeface="微软雅黑" panose="020B0503020204020204" pitchFamily="34" charset="-122"/>
                <a:cs typeface="Times New Roman" panose="02020603050405020304" pitchFamily="18" charset="0"/>
              </a:rPr>
              <a:t>to do/doing/done </a:t>
            </a:r>
            <a:r>
              <a:rPr lang="zh-CN" altLang="en-US" sz="1600" b="1" kern="100" dirty="0">
                <a:solidFill>
                  <a:srgbClr val="002060"/>
                </a:solidFill>
                <a:latin typeface="微软雅黑" panose="020B0503020204020204" pitchFamily="34" charset="-122"/>
                <a:cs typeface="Times New Roman" panose="02020603050405020304" pitchFamily="18" charset="0"/>
              </a:rPr>
              <a:t>作为固定短语，意为</a:t>
            </a:r>
            <a:r>
              <a:rPr lang="en-US" altLang="zh-CN" sz="1600" b="1" kern="100" dirty="0">
                <a:solidFill>
                  <a:srgbClr val="002060"/>
                </a:solidFill>
                <a:latin typeface="微软雅黑" panose="020B0503020204020204" pitchFamily="34" charset="-122"/>
                <a:cs typeface="Times New Roman" panose="02020603050405020304" pitchFamily="18" charset="0"/>
              </a:rPr>
              <a:t>“让某人或某物处于某种状态</a:t>
            </a:r>
            <a:r>
              <a:rPr lang="zh-CN" altLang="en-US" sz="1600" b="1" kern="100" dirty="0">
                <a:solidFill>
                  <a:srgbClr val="002060"/>
                </a:solidFill>
                <a:latin typeface="微软雅黑" panose="020B0503020204020204" pitchFamily="34" charset="-122"/>
                <a:cs typeface="Times New Roman" panose="02020603050405020304" pitchFamily="18" charset="0"/>
              </a:rPr>
              <a:t>（将要</a:t>
            </a:r>
            <a:r>
              <a:rPr lang="en-US" altLang="zh-CN"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rPr>
              <a:t>正在</a:t>
            </a:r>
            <a:r>
              <a:rPr lang="en-US" altLang="zh-CN"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rPr>
              <a:t>已经）</a:t>
            </a:r>
            <a:r>
              <a:rPr lang="en-US" altLang="zh-CN"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rPr>
              <a:t>:</a:t>
            </a:r>
            <a:r>
              <a:rPr lang="en-US" altLang="zh-CN" sz="1600" b="1" kern="100" dirty="0">
                <a:solidFill>
                  <a:srgbClr val="002060"/>
                </a:solidFill>
                <a:latin typeface="微软雅黑" panose="020B0503020204020204" pitchFamily="34" charset="-122"/>
                <a:cs typeface="Times New Roman" panose="02020603050405020304" pitchFamily="18" charset="0"/>
              </a:rPr>
              <a:t>  </a:t>
            </a:r>
            <a:r>
              <a:rPr lang="zh-CN" altLang="en-US" sz="1600" b="1" kern="100" dirty="0">
                <a:solidFill>
                  <a:schemeClr val="tx1"/>
                </a:solidFill>
                <a:latin typeface="微软雅黑" panose="020B0503020204020204" pitchFamily="34" charset="-122"/>
                <a:cs typeface="Times New Roman" panose="02020603050405020304" pitchFamily="18" charset="0"/>
              </a:rPr>
              <a:t>设空处说明</a:t>
            </a:r>
            <a:r>
              <a:rPr lang="en-US" altLang="zh-CN" sz="1600" b="1" kern="100" dirty="0">
                <a:solidFill>
                  <a:schemeClr val="tx1"/>
                </a:solidFill>
                <a:latin typeface="微软雅黑" panose="020B0503020204020204" pitchFamily="34" charset="-122"/>
                <a:cs typeface="Times New Roman" panose="02020603050405020304" pitchFamily="18" charset="0"/>
              </a:rPr>
              <a:t>us</a:t>
            </a:r>
            <a:r>
              <a:rPr lang="zh-CN" altLang="en-US" sz="1600" b="1" kern="100" dirty="0">
                <a:solidFill>
                  <a:schemeClr val="tx1"/>
                </a:solidFill>
                <a:latin typeface="微软雅黑" panose="020B0503020204020204" pitchFamily="34" charset="-122"/>
                <a:cs typeface="Times New Roman" panose="02020603050405020304" pitchFamily="18" charset="0"/>
              </a:rPr>
              <a:t>的状态，所以用 astonished表</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rPr>
              <a:t>使人感到震惊</a:t>
            </a:r>
            <a:r>
              <a:rPr lang="en-US" altLang="zh-CN" sz="1600" b="1" kern="100" dirty="0">
                <a:solidFill>
                  <a:schemeClr val="tx1"/>
                </a:solidFill>
                <a:latin typeface="微软雅黑" panose="020B0503020204020204" pitchFamily="34" charset="-122"/>
                <a:cs typeface="Times New Roman" panose="02020603050405020304" pitchFamily="18" charset="0"/>
              </a:rPr>
              <a:t>”</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a:t>
            </a:r>
            <a:endParaRPr lang="zh-CN" altLang="en-US" sz="1600" b="1" kern="100" dirty="0">
              <a:solidFill>
                <a:schemeClr val="tx1"/>
              </a:solidFill>
              <a:latin typeface="微软雅黑" panose="020B0503020204020204" pitchFamily="34" charset="-122"/>
              <a:cs typeface="Times New Roman" panose="02020603050405020304" pitchFamily="18" charset="0"/>
            </a:endParaRPr>
          </a:p>
        </p:txBody>
      </p:sp>
      <p:sp>
        <p:nvSpPr>
          <p:cNvPr id="10" name="圆角矩形 9"/>
          <p:cNvSpPr/>
          <p:nvPr/>
        </p:nvSpPr>
        <p:spPr>
          <a:xfrm>
            <a:off x="3437890" y="2747010"/>
            <a:ext cx="3996690" cy="19812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3112135" y="3687445"/>
            <a:ext cx="3564255" cy="198120"/>
          </a:xfrm>
          <a:prstGeom prst="roundRect">
            <a:avLst/>
          </a:prstGeom>
          <a:noFill/>
          <a:ln w="25400" cap="flat" cmpd="sng" algn="ctr">
            <a:solidFill>
              <a:schemeClr val="accent1"/>
            </a:solidFill>
            <a:prstDash val="solid"/>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flipH="1">
            <a:off x="332740" y="6060440"/>
            <a:ext cx="11527155" cy="583565"/>
          </a:xfrm>
          <a:prstGeom prst="rect">
            <a:avLst/>
          </a:prstGeom>
        </p:spPr>
        <p:txBody>
          <a:bodyPr wrap="square">
            <a:spAutoFit/>
          </a:bodyPr>
          <a:p>
            <a:pPr marL="285750" indent="-285750" algn="l">
              <a:buFont typeface="Arial" panose="020B0604020202020204" pitchFamily="34" charset="0"/>
              <a:buChar char="•"/>
            </a:pPr>
            <a:r>
              <a:rPr lang="en-US" altLang="zh-CN" sz="1600" b="1" kern="100" dirty="0">
                <a:solidFill>
                  <a:srgbClr val="002060"/>
                </a:solidFill>
                <a:latin typeface="微软雅黑" panose="020B0503020204020204" pitchFamily="34" charset="-122"/>
                <a:cs typeface="Times New Roman" panose="02020603050405020304" pitchFamily="18" charset="0"/>
              </a:rPr>
              <a:t>63.</a:t>
            </a:r>
            <a:r>
              <a:rPr sz="1600" b="1" kern="100" dirty="0">
                <a:solidFill>
                  <a:srgbClr val="002060"/>
                </a:solidFill>
                <a:latin typeface="微软雅黑" panose="020B0503020204020204" pitchFamily="34" charset="-122"/>
                <a:cs typeface="Times New Roman" panose="02020603050405020304" pitchFamily="18" charset="0"/>
              </a:rPr>
              <a:t>语块的快速建构</a:t>
            </a:r>
            <a:r>
              <a:rPr lang="zh-CN" sz="1600" b="1" kern="100" dirty="0">
                <a:solidFill>
                  <a:srgbClr val="002060"/>
                </a:solidFill>
                <a:latin typeface="微软雅黑" panose="020B0503020204020204" pitchFamily="34" charset="-122"/>
                <a:cs typeface="Times New Roman" panose="02020603050405020304" pitchFamily="18" charset="0"/>
              </a:rPr>
              <a:t>，</a:t>
            </a:r>
            <a:r>
              <a:rPr lang="zh-CN" altLang="en-US" sz="1600" b="1" kern="100" dirty="0">
                <a:solidFill>
                  <a:srgbClr val="002060"/>
                </a:solidFill>
                <a:latin typeface="微软雅黑" panose="020B0503020204020204" pitchFamily="34" charset="-122"/>
                <a:cs typeface="Times New Roman" panose="02020603050405020304" pitchFamily="18" charset="0"/>
                <a:sym typeface="+mn-ea"/>
              </a:rPr>
              <a:t>单个的</a:t>
            </a:r>
            <a:r>
              <a:rPr lang="zh-CN" sz="1600" b="1" kern="100" dirty="0">
                <a:solidFill>
                  <a:srgbClr val="002060"/>
                </a:solidFill>
                <a:latin typeface="微软雅黑" panose="020B0503020204020204" pitchFamily="34" charset="-122"/>
                <a:cs typeface="Times New Roman" panose="02020603050405020304" pitchFamily="18" charset="0"/>
              </a:rPr>
              <a:t>现在分词做定语</a:t>
            </a:r>
            <a:r>
              <a:rPr lang="zh-CN" altLang="en-US" sz="1600" b="1" kern="100" dirty="0">
                <a:solidFill>
                  <a:srgbClr val="002060"/>
                </a:solidFill>
                <a:latin typeface="微软雅黑" panose="020B0503020204020204" pitchFamily="34" charset="-122"/>
                <a:cs typeface="Times New Roman" panose="02020603050405020304" pitchFamily="18" charset="0"/>
              </a:rPr>
              <a:t>时，放在被修饰的名词之前，具备形容词的词性，具有主动和进行的含义</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 设空处作定语修饰 legs,</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表示“疼痛的双腿”,</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legs和ache之间是逻辑上的主谓关系,</a:t>
            </a:r>
            <a:r>
              <a:rPr lang="en-US" altLang="zh-CN" sz="1600" b="1" kern="100" dirty="0">
                <a:solidFill>
                  <a:schemeClr val="tx1"/>
                </a:solidFill>
                <a:latin typeface="微软雅黑" panose="020B0503020204020204" pitchFamily="34" charset="-122"/>
                <a:cs typeface="Times New Roman" panose="02020603050405020304" pitchFamily="18" charset="0"/>
                <a:sym typeface="+mn-ea"/>
              </a:rPr>
              <a:t> </a:t>
            </a:r>
            <a:r>
              <a:rPr lang="zh-CN" altLang="en-US" sz="1600" b="1" kern="100" dirty="0">
                <a:solidFill>
                  <a:schemeClr val="tx1"/>
                </a:solidFill>
                <a:latin typeface="微软雅黑" panose="020B0503020204020204" pitchFamily="34" charset="-122"/>
                <a:cs typeface="Times New Roman" panose="02020603050405020304" pitchFamily="18" charset="0"/>
                <a:sym typeface="+mn-ea"/>
              </a:rPr>
              <a:t>故用aching。 </a:t>
            </a:r>
            <a:endParaRPr lang="zh-CN" altLang="en-US" sz="1600" b="1" kern="100" dirty="0">
              <a:solidFill>
                <a:schemeClr val="tx1"/>
              </a:solidFill>
              <a:latin typeface="微软雅黑" panose="020B0503020204020204" pitchFamily="34"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0-#ppt_w/2"/>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2" grpId="0"/>
      <p:bldP spid="12" grpId="1"/>
      <p:bldP spid="10" grpId="0" bldLvl="0" animBg="1"/>
      <p:bldP spid="10" grpId="1" animBg="1"/>
      <p:bldP spid="5" grpId="0" bldLvl="0" animBg="1"/>
      <p:bldP spid="5" grpId="1" animBg="1"/>
      <p:bldP spid="6" grpId="0"/>
      <p:bldP spid="6" grpId="1"/>
    </p:bldLst>
  </p:timing>
</p:sld>
</file>

<file path=ppt/tags/tag1.xml><?xml version="1.0" encoding="utf-8"?>
<p:tagLst xmlns:p="http://schemas.openxmlformats.org/presentationml/2006/main">
  <p:tag name="AS_UNIQUEID" val="91"/>
</p:tagLst>
</file>

<file path=ppt/tags/tag10.xml><?xml version="1.0" encoding="utf-8"?>
<p:tagLst xmlns:p="http://schemas.openxmlformats.org/presentationml/2006/main">
  <p:tag name="AS_UNIQUEID" val="101"/>
</p:tagLst>
</file>

<file path=ppt/tags/tag100.xml><?xml version="1.0" encoding="utf-8"?>
<p:tagLst xmlns:p="http://schemas.openxmlformats.org/presentationml/2006/main">
  <p:tag name="KSO_WM_UNIT_TABLE_BEAUTIFY" val="smartTable{9a9e679b-3334-4a92-b082-0e6ede7ef4f9}"/>
  <p:tag name="TABLE_ENDDRAG_ORIGIN_RECT" val="889*291"/>
  <p:tag name="TABLE_ENDDRAG_RECT" val="22*222*889*291"/>
</p:tagLst>
</file>

<file path=ppt/tags/tag101.xml><?xml version="1.0" encoding="utf-8"?>
<p:tagLst xmlns:p="http://schemas.openxmlformats.org/presentationml/2006/main">
  <p:tag name="KSO_WM_FULL_TEXT_BEAUTIFY_COPY_ID" val="28"/>
</p:tagLst>
</file>

<file path=ppt/tags/tag102.xml><?xml version="1.0" encoding="utf-8"?>
<p:tagLst xmlns:p="http://schemas.openxmlformats.org/presentationml/2006/main">
  <p:tag name="KSO_WM_FULL_TEXT_BEAUTIFY_COPY_ID" val="29"/>
</p:tagLst>
</file>

<file path=ppt/tags/tag103.xml><?xml version="1.0" encoding="utf-8"?>
<p:tagLst xmlns:p="http://schemas.openxmlformats.org/presentationml/2006/main">
  <p:tag name="KSO_WM_FULL_TEXT_BEAUTIFY_COPY_ID" val="28"/>
</p:tagLst>
</file>

<file path=ppt/tags/tag104.xml><?xml version="1.0" encoding="utf-8"?>
<p:tagLst xmlns:p="http://schemas.openxmlformats.org/presentationml/2006/main">
  <p:tag name="KSO_WM_FULL_TEXT_BEAUTIFY_COPY_ID" val="29"/>
</p:tagLst>
</file>

<file path=ppt/tags/tag105.xml><?xml version="1.0" encoding="utf-8"?>
<p:tagLst xmlns:p="http://schemas.openxmlformats.org/presentationml/2006/main">
  <p:tag name="KSO_WM_FULL_TEXT_BEAUTIFY_COPY_ID" val="28"/>
</p:tagLst>
</file>

<file path=ppt/tags/tag106.xml><?xml version="1.0" encoding="utf-8"?>
<p:tagLst xmlns:p="http://schemas.openxmlformats.org/presentationml/2006/main">
  <p:tag name="KSO_WM_FULL_TEXT_BEAUTIFY_COPY_ID" val="29"/>
</p:tagLst>
</file>

<file path=ppt/tags/tag107.xml><?xml version="1.0" encoding="utf-8"?>
<p:tagLst xmlns:p="http://schemas.openxmlformats.org/presentationml/2006/main">
  <p:tag name="KSO_WM_FULL_TEXT_BEAUTIFY_COPY_ID" val="28"/>
</p:tagLst>
</file>

<file path=ppt/tags/tag108.xml><?xml version="1.0" encoding="utf-8"?>
<p:tagLst xmlns:p="http://schemas.openxmlformats.org/presentationml/2006/main">
  <p:tag name="KSO_WM_FULL_TEXT_BEAUTIFY_COPY_ID" val="29"/>
</p:tagLst>
</file>

<file path=ppt/tags/tag109.xml><?xml version="1.0" encoding="utf-8"?>
<p:tagLst xmlns:p="http://schemas.openxmlformats.org/presentationml/2006/main">
  <p:tag name="KSO_WM_FULL_TEXT_BEAUTIFY_COPY_ID" val="28"/>
</p:tagLst>
</file>

<file path=ppt/tags/tag11.xml><?xml version="1.0" encoding="utf-8"?>
<p:tagLst xmlns:p="http://schemas.openxmlformats.org/presentationml/2006/main">
  <p:tag name="AS_UNIQUEID" val="103"/>
</p:tagLst>
</file>

<file path=ppt/tags/tag110.xml><?xml version="1.0" encoding="utf-8"?>
<p:tagLst xmlns:p="http://schemas.openxmlformats.org/presentationml/2006/main">
  <p:tag name="KSO_WM_FULL_TEXT_BEAUTIFY_COPY_ID" val="29"/>
</p:tagLst>
</file>

<file path=ppt/tags/tag111.xml><?xml version="1.0" encoding="utf-8"?>
<p:tagLst xmlns:p="http://schemas.openxmlformats.org/presentationml/2006/main">
  <p:tag name="KSO_WM_FULL_TEXT_BEAUTIFY_COPY_ID" val="28"/>
</p:tagLst>
</file>

<file path=ppt/tags/tag112.xml><?xml version="1.0" encoding="utf-8"?>
<p:tagLst xmlns:p="http://schemas.openxmlformats.org/presentationml/2006/main">
  <p:tag name="KSO_WM_FULL_TEXT_BEAUTIFY_COPY_ID" val="29"/>
</p:tagLst>
</file>

<file path=ppt/tags/tag113.xml><?xml version="1.0" encoding="utf-8"?>
<p:tagLst xmlns:p="http://schemas.openxmlformats.org/presentationml/2006/main">
  <p:tag name="KSO_WM_FULL_TEXT_BEAUTIFY_COPY_ID" val="28"/>
</p:tagLst>
</file>

<file path=ppt/tags/tag114.xml><?xml version="1.0" encoding="utf-8"?>
<p:tagLst xmlns:p="http://schemas.openxmlformats.org/presentationml/2006/main">
  <p:tag name="KSO_WM_FULL_TEXT_BEAUTIFY_COPY_ID" val="29"/>
</p:tagLst>
</file>

<file path=ppt/tags/tag115.xml><?xml version="1.0" encoding="utf-8"?>
<p:tagLst xmlns:p="http://schemas.openxmlformats.org/presentationml/2006/main">
  <p:tag name="KSO_WM_FULL_TEXT_BEAUTIFY_COPY_ID" val="28"/>
</p:tagLst>
</file>

<file path=ppt/tags/tag116.xml><?xml version="1.0" encoding="utf-8"?>
<p:tagLst xmlns:p="http://schemas.openxmlformats.org/presentationml/2006/main">
  <p:tag name="KSO_WM_FULL_TEXT_BEAUTIFY_COPY_ID" val="29"/>
</p:tagLst>
</file>

<file path=ppt/tags/tag117.xml><?xml version="1.0" encoding="utf-8"?>
<p:tagLst xmlns:p="http://schemas.openxmlformats.org/presentationml/2006/main">
  <p:tag name="AS_UNIQUEID" val="73"/>
</p:tagLst>
</file>

<file path=ppt/tags/tag118.xml><?xml version="1.0" encoding="utf-8"?>
<p:tagLst xmlns:p="http://schemas.openxmlformats.org/presentationml/2006/main">
  <p:tag name="KSO_WM_FULL_TEXT_BEAUTIFY_COPY_ID" val="28"/>
</p:tagLst>
</file>

<file path=ppt/tags/tag119.xml><?xml version="1.0" encoding="utf-8"?>
<p:tagLst xmlns:p="http://schemas.openxmlformats.org/presentationml/2006/main">
  <p:tag name="KSO_WM_FULL_TEXT_BEAUTIFY_COPY_ID" val="29"/>
</p:tagLst>
</file>

<file path=ppt/tags/tag12.xml><?xml version="1.0" encoding="utf-8"?>
<p:tagLst xmlns:p="http://schemas.openxmlformats.org/presentationml/2006/main">
  <p:tag name="AS_UNIQUEID" val="104"/>
</p:tagLst>
</file>

<file path=ppt/tags/tag120.xml><?xml version="1.0" encoding="utf-8"?>
<p:tagLst xmlns:p="http://schemas.openxmlformats.org/presentationml/2006/main">
  <p:tag name="AS_UNIQUEID" val="73"/>
</p:tagLst>
</file>

<file path=ppt/tags/tag121.xml><?xml version="1.0" encoding="utf-8"?>
<p:tagLst xmlns:p="http://schemas.openxmlformats.org/presentationml/2006/main">
  <p:tag name="KSO_WM_FULL_TEXT_BEAUTIFY_COPY_ID" val="28"/>
</p:tagLst>
</file>

<file path=ppt/tags/tag122.xml><?xml version="1.0" encoding="utf-8"?>
<p:tagLst xmlns:p="http://schemas.openxmlformats.org/presentationml/2006/main">
  <p:tag name="KSO_WM_FULL_TEXT_BEAUTIFY_COPY_ID" val="29"/>
</p:tagLst>
</file>

<file path=ppt/tags/tag123.xml><?xml version="1.0" encoding="utf-8"?>
<p:tagLst xmlns:p="http://schemas.openxmlformats.org/presentationml/2006/main">
  <p:tag name="AS_UNIQUEID" val="73"/>
</p:tagLst>
</file>

<file path=ppt/tags/tag124.xml><?xml version="1.0" encoding="utf-8"?>
<p:tagLst xmlns:p="http://schemas.openxmlformats.org/presentationml/2006/main">
  <p:tag name="KSO_WM_FULL_TEXT_BEAUTIFY_COPY_ID" val="28"/>
</p:tagLst>
</file>

<file path=ppt/tags/tag125.xml><?xml version="1.0" encoding="utf-8"?>
<p:tagLst xmlns:p="http://schemas.openxmlformats.org/presentationml/2006/main">
  <p:tag name="AS_UNIQUEID" val="73"/>
</p:tagLst>
</file>

<file path=ppt/tags/tag126.xml><?xml version="1.0" encoding="utf-8"?>
<p:tagLst xmlns:p="http://schemas.openxmlformats.org/presentationml/2006/main">
  <p:tag name="KSO_WM_FULL_TEXT_BEAUTIFY_COPY_ID" val="28"/>
</p:tagLst>
</file>

<file path=ppt/tags/tag127.xml><?xml version="1.0" encoding="utf-8"?>
<p:tagLst xmlns:p="http://schemas.openxmlformats.org/presentationml/2006/main">
  <p:tag name="KSO_WM_FULL_TEXT_BEAUTIFY_COPY_ID" val="28"/>
</p:tagLst>
</file>

<file path=ppt/tags/tag128.xml><?xml version="1.0" encoding="utf-8"?>
<p:tagLst xmlns:p="http://schemas.openxmlformats.org/presentationml/2006/main">
  <p:tag name="KSO_WM_FULL_TEXT_BEAUTIFY_COPY_ID" val="29"/>
</p:tagLst>
</file>

<file path=ppt/tags/tag129.xml><?xml version="1.0" encoding="utf-8"?>
<p:tagLst xmlns:p="http://schemas.openxmlformats.org/presentationml/2006/main">
  <p:tag name="KSO_WM_UNIT_TABLE_BEAUTIFY" val="smartTable{a8cb6d69-83b6-4a72-94bb-9bd3f0aaa6e2}"/>
</p:tagLst>
</file>

<file path=ppt/tags/tag13.xml><?xml version="1.0" encoding="utf-8"?>
<p:tagLst xmlns:p="http://schemas.openxmlformats.org/presentationml/2006/main">
  <p:tag name="AS_UNIQUEID" val="105"/>
</p:tagLst>
</file>

<file path=ppt/tags/tag130.xml><?xml version="1.0" encoding="utf-8"?>
<p:tagLst xmlns:p="http://schemas.openxmlformats.org/presentationml/2006/main">
  <p:tag name="KSO_WM_FULL_TEXT_BEAUTIFY_COPY_ID" val="28"/>
</p:tagLst>
</file>

<file path=ppt/tags/tag131.xml><?xml version="1.0" encoding="utf-8"?>
<p:tagLst xmlns:p="http://schemas.openxmlformats.org/presentationml/2006/main">
  <p:tag name="KSO_WM_FULL_TEXT_BEAUTIFY_COPY_ID" val="29"/>
</p:tagLst>
</file>

<file path=ppt/tags/tag132.xml><?xml version="1.0" encoding="utf-8"?>
<p:tagLst xmlns:p="http://schemas.openxmlformats.org/presentationml/2006/main">
  <p:tag name="KSO_WM_UNIT_TABLE_BEAUTIFY" val="smartTable{d02addd3-8ced-4316-9ec7-48d4de0503c3}"/>
</p:tagLst>
</file>

<file path=ppt/tags/tag133.xml><?xml version="1.0" encoding="utf-8"?>
<p:tagLst xmlns:p="http://schemas.openxmlformats.org/presentationml/2006/main">
  <p:tag name="KSO_WM_FULL_TEXT_BEAUTIFY_COPY_ID" val="28"/>
</p:tagLst>
</file>

<file path=ppt/tags/tag134.xml><?xml version="1.0" encoding="utf-8"?>
<p:tagLst xmlns:p="http://schemas.openxmlformats.org/presentationml/2006/main">
  <p:tag name="KSO_WM_UNIT_TABLE_BEAUTIFY" val="smartTable{a8cb6d69-83b6-4a72-94bb-9bd3f0aaa6e2}"/>
</p:tagLst>
</file>

<file path=ppt/tags/tag135.xml><?xml version="1.0" encoding="utf-8"?>
<p:tagLst xmlns:p="http://schemas.openxmlformats.org/presentationml/2006/main">
  <p:tag name="KSO_WM_FULL_TEXT_BEAUTIFY_COPY_ID" val="28"/>
</p:tagLst>
</file>

<file path=ppt/tags/tag136.xml><?xml version="1.0" encoding="utf-8"?>
<p:tagLst xmlns:p="http://schemas.openxmlformats.org/presentationml/2006/main">
  <p:tag name="KSO_WM_UNIT_TABLE_BEAUTIFY" val="smartTable{a8cb6d69-83b6-4a72-94bb-9bd3f0aaa6e2}"/>
</p:tagLst>
</file>

<file path=ppt/tags/tag137.xml><?xml version="1.0" encoding="utf-8"?>
<p:tagLst xmlns:p="http://schemas.openxmlformats.org/presentationml/2006/main">
  <p:tag name="KSO_WM_FULL_TEXT_BEAUTIFY_COPY_ID" val="28"/>
</p:tagLst>
</file>

<file path=ppt/tags/tag138.xml><?xml version="1.0" encoding="utf-8"?>
<p:tagLst xmlns:p="http://schemas.openxmlformats.org/presentationml/2006/main">
  <p:tag name="KSO_WM_FULL_TEXT_BEAUTIFY_COPY_ID" val="29"/>
</p:tagLst>
</file>

<file path=ppt/tags/tag139.xml><?xml version="1.0" encoding="utf-8"?>
<p:tagLst xmlns:p="http://schemas.openxmlformats.org/presentationml/2006/main">
  <p:tag name="KSO_WM_UNIT_TABLE_BEAUTIFY" val="smartTable{a8cb6d69-83b6-4a72-94bb-9bd3f0aaa6e2}"/>
</p:tagLst>
</file>

<file path=ppt/tags/tag14.xml><?xml version="1.0" encoding="utf-8"?>
<p:tagLst xmlns:p="http://schemas.openxmlformats.org/presentationml/2006/main">
  <p:tag name="AS_UNIQUEID" val="106"/>
</p:tagLst>
</file>

<file path=ppt/tags/tag140.xml><?xml version="1.0" encoding="utf-8"?>
<p:tagLst xmlns:p="http://schemas.openxmlformats.org/presentationml/2006/main">
  <p:tag name="KSO_WM_FULL_TEXT_BEAUTIFY_COPY_ID" val="28"/>
</p:tagLst>
</file>

<file path=ppt/tags/tag141.xml><?xml version="1.0" encoding="utf-8"?>
<p:tagLst xmlns:p="http://schemas.openxmlformats.org/presentationml/2006/main">
  <p:tag name="KSO_WM_UNIT_TABLE_BEAUTIFY" val="smartTable{d02addd3-8ced-4316-9ec7-48d4de0503c3}"/>
</p:tagLst>
</file>

<file path=ppt/tags/tag142.xml><?xml version="1.0" encoding="utf-8"?>
<p:tagLst xmlns:p="http://schemas.openxmlformats.org/presentationml/2006/main">
  <p:tag name="KSO_WM_FULL_TEXT_BEAUTIFY_COPY_ID" val="28"/>
</p:tagLst>
</file>

<file path=ppt/tags/tag143.xml><?xml version="1.0" encoding="utf-8"?>
<p:tagLst xmlns:p="http://schemas.openxmlformats.org/presentationml/2006/main">
  <p:tag name="KSO_WM_UNIT_TABLE_BEAUTIFY" val="smartTable{d02addd3-8ced-4316-9ec7-48d4de0503c3}"/>
</p:tagLst>
</file>

<file path=ppt/tags/tag144.xml><?xml version="1.0" encoding="utf-8"?>
<p:tagLst xmlns:p="http://schemas.openxmlformats.org/presentationml/2006/main">
  <p:tag name="KSO_WM_FULL_TEXT_BEAUTIFY_COPY_ID" val="28"/>
</p:tagLst>
</file>

<file path=ppt/tags/tag145.xml><?xml version="1.0" encoding="utf-8"?>
<p:tagLst xmlns:p="http://schemas.openxmlformats.org/presentationml/2006/main">
  <p:tag name="KSO_WM_UNIT_TABLE_BEAUTIFY" val="smartTable{d02addd3-8ced-4316-9ec7-48d4de0503c3}"/>
</p:tagLst>
</file>

<file path=ppt/tags/tag146.xml><?xml version="1.0" encoding="utf-8"?>
<p:tagLst xmlns:p="http://schemas.openxmlformats.org/presentationml/2006/main">
  <p:tag name="KSO_WM_FULL_TEXT_BEAUTIFY_COPY_ID" val="28"/>
</p:tagLst>
</file>

<file path=ppt/tags/tag147.xml><?xml version="1.0" encoding="utf-8"?>
<p:tagLst xmlns:p="http://schemas.openxmlformats.org/presentationml/2006/main">
  <p:tag name="KSO_WM_UNIT_TABLE_BEAUTIFY" val="smartTable{3727cbd5-ada8-4ecc-862f-786f4ad189fb}"/>
</p:tagLst>
</file>

<file path=ppt/tags/tag148.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590507659093_1_1"/>
</p:tagLst>
</file>

<file path=ppt/tags/tag149.xml><?xml version="1.0" encoding="utf-8"?>
<p:tagLst xmlns:p="http://schemas.openxmlformats.org/presentationml/2006/main">
  <p:tag name="KSO_WM_FULL_TEXT_BEAUTIFY_COPY_ID" val="28"/>
</p:tagLst>
</file>

<file path=ppt/tags/tag15.xml><?xml version="1.0" encoding="utf-8"?>
<p:tagLst xmlns:p="http://schemas.openxmlformats.org/presentationml/2006/main">
  <p:tag name="AS_UNIQUEID" val="107"/>
</p:tagLst>
</file>

<file path=ppt/tags/tag150.xml><?xml version="1.0" encoding="utf-8"?>
<p:tagLst xmlns:p="http://schemas.openxmlformats.org/presentationml/2006/main">
  <p:tag name="KSO_WM_UNIT_TABLE_BEAUTIFY" val="smartTable{d02addd3-8ced-4316-9ec7-48d4de0503c3}"/>
</p:tagLst>
</file>

<file path=ppt/tags/tag151.xml><?xml version="1.0" encoding="utf-8"?>
<p:tagLst xmlns:p="http://schemas.openxmlformats.org/presentationml/2006/main">
  <p:tag name="KSO_WM_FULL_TEXT_BEAUTIFY_COPY_ID" val="28"/>
</p:tagLst>
</file>

<file path=ppt/tags/tag152.xml><?xml version="1.0" encoding="utf-8"?>
<p:tagLst xmlns:p="http://schemas.openxmlformats.org/presentationml/2006/main">
  <p:tag name="KSO_WM_UNIT_TABLE_BEAUTIFY" val="smartTable{d02addd3-8ced-4316-9ec7-48d4de0503c3}"/>
</p:tagLst>
</file>

<file path=ppt/tags/tag153.xml><?xml version="1.0" encoding="utf-8"?>
<p:tagLst xmlns:p="http://schemas.openxmlformats.org/presentationml/2006/main">
  <p:tag name="KSO_WM_FULL_TEXT_BEAUTIFY_COPY_ID" val="28"/>
</p:tagLst>
</file>

<file path=ppt/tags/tag154.xml><?xml version="1.0" encoding="utf-8"?>
<p:tagLst xmlns:p="http://schemas.openxmlformats.org/presentationml/2006/main">
  <p:tag name="KSO_WM_UNIT_TABLE_BEAUTIFY" val="smartTable{d02addd3-8ced-4316-9ec7-48d4de0503c3}"/>
</p:tagLst>
</file>

<file path=ppt/tags/tag155.xml><?xml version="1.0" encoding="utf-8"?>
<p:tagLst xmlns:p="http://schemas.openxmlformats.org/presentationml/2006/main">
  <p:tag name="KSO_WM_FULL_TEXT_BEAUTIFY_COPY_ID" val="28"/>
</p:tagLst>
</file>

<file path=ppt/tags/tag156.xml><?xml version="1.0" encoding="utf-8"?>
<p:tagLst xmlns:p="http://schemas.openxmlformats.org/presentationml/2006/main">
  <p:tag name="KSO_WM_FULL_TEXT_BEAUTIFY_COPY_ID" val="28"/>
</p:tagLst>
</file>

<file path=ppt/tags/tag157.xml><?xml version="1.0" encoding="utf-8"?>
<p:tagLst xmlns:p="http://schemas.openxmlformats.org/presentationml/2006/main">
  <p:tag name="KSO_WM_FULL_TEXT_BEAUTIFY_COPY_ID" val="28"/>
</p:tagLst>
</file>

<file path=ppt/tags/tag158.xml><?xml version="1.0" encoding="utf-8"?>
<p:tagLst xmlns:p="http://schemas.openxmlformats.org/presentationml/2006/main">
  <p:tag name="KSO_WM_FULL_TEXT_BEAUTIFY_COPY_ID" val="28"/>
</p:tagLst>
</file>

<file path=ppt/tags/tag159.xml><?xml version="1.0" encoding="utf-8"?>
<p:tagLst xmlns:p="http://schemas.openxmlformats.org/presentationml/2006/main">
  <p:tag name="KSO_WM_UNIT_PLACING_PICTURE_USER_VIEWPORT" val="{&quot;height&quot;:4989.5307086614175,&quot;width&quot;:4649.335433070866}"/>
</p:tagLst>
</file>

<file path=ppt/tags/tag16.xml><?xml version="1.0" encoding="utf-8"?>
<p:tagLst xmlns:p="http://schemas.openxmlformats.org/presentationml/2006/main">
  <p:tag name="AS_UNIQUEID" val="109"/>
</p:tagLst>
</file>

<file path=ppt/tags/tag160.xml><?xml version="1.0" encoding="utf-8"?>
<p:tagLst xmlns:p="http://schemas.openxmlformats.org/presentationml/2006/main">
  <p:tag name="KSO_WM_FULL_TEXT_BEAUTIFY_COPY_ID" val="28"/>
</p:tagLst>
</file>

<file path=ppt/tags/tag161.xml><?xml version="1.0" encoding="utf-8"?>
<p:tagLst xmlns:p="http://schemas.openxmlformats.org/presentationml/2006/main">
  <p:tag name="KSO_WM_UNIT_PLACING_PICTURE_USER_VIEWPORT" val="{&quot;height&quot;:4989.5307086614175,&quot;width&quot;:4649.335433070866}"/>
</p:tagLst>
</file>

<file path=ppt/tags/tag162.xml><?xml version="1.0" encoding="utf-8"?>
<p:tagLst xmlns:p="http://schemas.openxmlformats.org/presentationml/2006/main">
  <p:tag name="KSO_WM_FULL_TEXT_BEAUTIFY_COPY_ID" val="28"/>
</p:tagLst>
</file>

<file path=ppt/tags/tag163.xml><?xml version="1.0" encoding="utf-8"?>
<p:tagLst xmlns:p="http://schemas.openxmlformats.org/presentationml/2006/main">
  <p:tag name="KSO_WM_UNIT_PLACING_PICTURE_USER_VIEWPORT" val="{&quot;height&quot;:4989.5307086614175,&quot;width&quot;:4649.335433070866}"/>
</p:tagLst>
</file>

<file path=ppt/tags/tag164.xml><?xml version="1.0" encoding="utf-8"?>
<p:tagLst xmlns:p="http://schemas.openxmlformats.org/presentationml/2006/main">
  <p:tag name="KSO_WM_FULL_TEXT_BEAUTIFY_COPY_ID" val="28"/>
</p:tagLst>
</file>

<file path=ppt/tags/tag165.xml><?xml version="1.0" encoding="utf-8"?>
<p:tagLst xmlns:p="http://schemas.openxmlformats.org/presentationml/2006/main">
  <p:tag name="KSO_WM_UNIT_PLACING_PICTURE_USER_VIEWPORT" val="{&quot;height&quot;:4989.5307086614175,&quot;width&quot;:4649.335433070866}"/>
</p:tagLst>
</file>

<file path=ppt/tags/tag166.xml><?xml version="1.0" encoding="utf-8"?>
<p:tagLst xmlns:p="http://schemas.openxmlformats.org/presentationml/2006/main">
  <p:tag name="KSO_WM_FULL_TEXT_BEAUTIFY_COPY_ID" val="28"/>
</p:tagLst>
</file>

<file path=ppt/tags/tag167.xml><?xml version="1.0" encoding="utf-8"?>
<p:tagLst xmlns:p="http://schemas.openxmlformats.org/presentationml/2006/main">
  <p:tag name="KSO_WM_UNIT_PLACING_PICTURE_USER_VIEWPORT" val="{&quot;height&quot;:4989.5307086614175,&quot;width&quot;:4649.335433070866}"/>
</p:tagLst>
</file>

<file path=ppt/tags/tag168.xml><?xml version="1.0" encoding="utf-8"?>
<p:tagLst xmlns:p="http://schemas.openxmlformats.org/presentationml/2006/main">
  <p:tag name="KSO_WM_FULL_TEXT_BEAUTIFY_COPY_ID" val="28"/>
</p:tagLst>
</file>

<file path=ppt/tags/tag169.xml><?xml version="1.0" encoding="utf-8"?>
<p:tagLst xmlns:p="http://schemas.openxmlformats.org/presentationml/2006/main">
  <p:tag name="KSO_WM_FULL_TEXT_BEAUTIFY_COPY_ID" val="28"/>
</p:tagLst>
</file>

<file path=ppt/tags/tag17.xml><?xml version="1.0" encoding="utf-8"?>
<p:tagLst xmlns:p="http://schemas.openxmlformats.org/presentationml/2006/main">
  <p:tag name="AS_UNIQUEID" val="110"/>
</p:tagLst>
</file>

<file path=ppt/tags/tag170.xml><?xml version="1.0" encoding="utf-8"?>
<p:tagLst xmlns:p="http://schemas.openxmlformats.org/presentationml/2006/main">
  <p:tag name="KSO_WM_FULL_TEXT_BEAUTIFY_COPY_ID" val="28"/>
</p:tagLst>
</file>

<file path=ppt/tags/tag171.xml><?xml version="1.0" encoding="utf-8"?>
<p:tagLst xmlns:p="http://schemas.openxmlformats.org/presentationml/2006/main">
  <p:tag name="KSO_WM_FULL_TEXT_BEAUTIFY_COPY_ID" val="28"/>
</p:tagLst>
</file>

<file path=ppt/tags/tag172.xml><?xml version="1.0" encoding="utf-8"?>
<p:tagLst xmlns:p="http://schemas.openxmlformats.org/presentationml/2006/main">
  <p:tag name="KSO_WM_FULL_TEXT_BEAUTIFY_COPY_ID" val="28"/>
</p:tagLst>
</file>

<file path=ppt/tags/tag173.xml><?xml version="1.0" encoding="utf-8"?>
<p:tagLst xmlns:p="http://schemas.openxmlformats.org/presentationml/2006/main">
  <p:tag name="KSO_WM_FULL_TEXT_BEAUTIFY_COPY_ID" val="28"/>
</p:tagLst>
</file>

<file path=ppt/tags/tag174.xml><?xml version="1.0" encoding="utf-8"?>
<p:tagLst xmlns:p="http://schemas.openxmlformats.org/presentationml/2006/main">
  <p:tag name="KSO_WM_FULL_TEXT_BEAUTIFY_COPY_ID" val="28"/>
</p:tagLst>
</file>

<file path=ppt/tags/tag175.xml><?xml version="1.0" encoding="utf-8"?>
<p:tagLst xmlns:p="http://schemas.openxmlformats.org/presentationml/2006/main">
  <p:tag name="AS_UNIQUEID" val="51"/>
</p:tagLst>
</file>

<file path=ppt/tags/tag176.xml><?xml version="1.0" encoding="utf-8"?>
<p:tagLst xmlns:p="http://schemas.openxmlformats.org/presentationml/2006/main">
  <p:tag name="KSO_WM_FULL_TEXT_BEAUTIFY_COPY_ID" val="28"/>
</p:tagLst>
</file>

<file path=ppt/tags/tag177.xml><?xml version="1.0" encoding="utf-8"?>
<p:tagLst xmlns:p="http://schemas.openxmlformats.org/presentationml/2006/main">
  <p:tag name="AS_UNIQUEID" val="51"/>
</p:tagLst>
</file>

<file path=ppt/tags/tag178.xml><?xml version="1.0" encoding="utf-8"?>
<p:tagLst xmlns:p="http://schemas.openxmlformats.org/presentationml/2006/main">
  <p:tag name="KSO_WM_FULL_TEXT_BEAUTIFY_COPY_ID" val="28"/>
</p:tagLst>
</file>

<file path=ppt/tags/tag179.xml><?xml version="1.0" encoding="utf-8"?>
<p:tagLst xmlns:p="http://schemas.openxmlformats.org/presentationml/2006/main">
  <p:tag name="AS_UNIQUEID" val="51"/>
</p:tagLst>
</file>

<file path=ppt/tags/tag18.xml><?xml version="1.0" encoding="utf-8"?>
<p:tagLst xmlns:p="http://schemas.openxmlformats.org/presentationml/2006/main">
  <p:tag name="AS_UNIQUEID" val="111"/>
</p:tagLst>
</file>

<file path=ppt/tags/tag180.xml><?xml version="1.0" encoding="utf-8"?>
<p:tagLst xmlns:p="http://schemas.openxmlformats.org/presentationml/2006/main">
  <p:tag name="KSO_WM_FULL_TEXT_BEAUTIFY_COPY_ID" val="28"/>
</p:tagLst>
</file>

<file path=ppt/tags/tag181.xml><?xml version="1.0" encoding="utf-8"?>
<p:tagLst xmlns:p="http://schemas.openxmlformats.org/presentationml/2006/main">
  <p:tag name="KSO_WM_FULL_TEXT_BEAUTIFY_COPY_ID" val="29"/>
</p:tagLst>
</file>

<file path=ppt/tags/tag182.xml><?xml version="1.0" encoding="utf-8"?>
<p:tagLst xmlns:p="http://schemas.openxmlformats.org/presentationml/2006/main">
  <p:tag name="KSO_WM_FULL_TEXT_BEAUTIFY_COPY_ID" val="28"/>
</p:tagLst>
</file>

<file path=ppt/tags/tag183.xml><?xml version="1.0" encoding="utf-8"?>
<p:tagLst xmlns:p="http://schemas.openxmlformats.org/presentationml/2006/main">
  <p:tag name="KSO_WM_FULL_TEXT_BEAUTIFY_COPY_ID" val="29"/>
</p:tagLst>
</file>

<file path=ppt/tags/tag184.xml><?xml version="1.0" encoding="utf-8"?>
<p:tagLst xmlns:p="http://schemas.openxmlformats.org/presentationml/2006/main">
  <p:tag name="KSO_WM_FULL_TEXT_BEAUTIFY_COPY_ID" val="28"/>
</p:tagLst>
</file>

<file path=ppt/tags/tag185.xml><?xml version="1.0" encoding="utf-8"?>
<p:tagLst xmlns:p="http://schemas.openxmlformats.org/presentationml/2006/main">
  <p:tag name="KSO_WM_FULL_TEXT_BEAUTIFY_COPY_ID" val="29"/>
</p:tagLst>
</file>

<file path=ppt/tags/tag186.xml><?xml version="1.0" encoding="utf-8"?>
<p:tagLst xmlns:p="http://schemas.openxmlformats.org/presentationml/2006/main">
  <p:tag name="KSO_WM_FULL_TEXT_BEAUTIFY_COPY_ID" val="28"/>
</p:tagLst>
</file>

<file path=ppt/tags/tag187.xml><?xml version="1.0" encoding="utf-8"?>
<p:tagLst xmlns:p="http://schemas.openxmlformats.org/presentationml/2006/main">
  <p:tag name="KSO_WM_FULL_TEXT_BEAUTIFY_COPY_ID" val="29"/>
</p:tagLst>
</file>

<file path=ppt/tags/tag188.xml><?xml version="1.0" encoding="utf-8"?>
<p:tagLst xmlns:p="http://schemas.openxmlformats.org/presentationml/2006/main">
  <p:tag name="KSO_WM_FULL_TEXT_BEAUTIFY_COPY_ID" val="28"/>
</p:tagLst>
</file>

<file path=ppt/tags/tag189.xml><?xml version="1.0" encoding="utf-8"?>
<p:tagLst xmlns:p="http://schemas.openxmlformats.org/presentationml/2006/main">
  <p:tag name="KSO_WM_FULL_TEXT_BEAUTIFY_COPY_ID" val="29"/>
</p:tagLst>
</file>

<file path=ppt/tags/tag19.xml><?xml version="1.0" encoding="utf-8"?>
<p:tagLst xmlns:p="http://schemas.openxmlformats.org/presentationml/2006/main">
  <p:tag name="AS_UNIQUEID" val="112"/>
</p:tagLst>
</file>

<file path=ppt/tags/tag190.xml><?xml version="1.0" encoding="utf-8"?>
<p:tagLst xmlns:p="http://schemas.openxmlformats.org/presentationml/2006/main">
  <p:tag name="KSO_WM_FULL_TEXT_BEAUTIFY_COPY_ID" val="28"/>
</p:tagLst>
</file>

<file path=ppt/tags/tag191.xml><?xml version="1.0" encoding="utf-8"?>
<p:tagLst xmlns:p="http://schemas.openxmlformats.org/presentationml/2006/main">
  <p:tag name="KSO_WM_FULL_TEXT_BEAUTIFY_COPY_ID" val="29"/>
</p:tagLst>
</file>

<file path=ppt/tags/tag192.xml><?xml version="1.0" encoding="utf-8"?>
<p:tagLst xmlns:p="http://schemas.openxmlformats.org/presentationml/2006/main">
  <p:tag name="KSO_WM_FULL_TEXT_BEAUTIFY_COPY_ID" val="28"/>
</p:tagLst>
</file>

<file path=ppt/tags/tag193.xml><?xml version="1.0" encoding="utf-8"?>
<p:tagLst xmlns:p="http://schemas.openxmlformats.org/presentationml/2006/main">
  <p:tag name="KSO_WM_FULL_TEXT_BEAUTIFY_COPY_ID" val="29"/>
</p:tagLst>
</file>

<file path=ppt/tags/tag194.xml><?xml version="1.0" encoding="utf-8"?>
<p:tagLst xmlns:p="http://schemas.openxmlformats.org/presentationml/2006/main">
  <p:tag name="KSO_WM_FULL_TEXT_BEAUTIFY_COPY_ID" val="28"/>
</p:tagLst>
</file>

<file path=ppt/tags/tag195.xml><?xml version="1.0" encoding="utf-8"?>
<p:tagLst xmlns:p="http://schemas.openxmlformats.org/presentationml/2006/main">
  <p:tag name="KSO_WM_FULL_TEXT_BEAUTIFY_COPY_ID" val="29"/>
</p:tagLst>
</file>

<file path=ppt/tags/tag196.xml><?xml version="1.0" encoding="utf-8"?>
<p:tagLst xmlns:p="http://schemas.openxmlformats.org/presentationml/2006/main">
  <p:tag name="KSO_WM_FULL_TEXT_BEAUTIFY_COPY_ID" val="28"/>
</p:tagLst>
</file>

<file path=ppt/tags/tag197.xml><?xml version="1.0" encoding="utf-8"?>
<p:tagLst xmlns:p="http://schemas.openxmlformats.org/presentationml/2006/main">
  <p:tag name="KSO_WM_FULL_TEXT_BEAUTIFY_COPY_ID" val="29"/>
</p:tagLst>
</file>

<file path=ppt/tags/tag198.xml><?xml version="1.0" encoding="utf-8"?>
<p:tagLst xmlns:p="http://schemas.openxmlformats.org/presentationml/2006/main">
  <p:tag name="KSO_WM_FULL_TEXT_BEAUTIFY_COPY_ID" val="28"/>
</p:tagLst>
</file>

<file path=ppt/tags/tag199.xml><?xml version="1.0" encoding="utf-8"?>
<p:tagLst xmlns:p="http://schemas.openxmlformats.org/presentationml/2006/main">
  <p:tag name="KSO_WM_FULL_TEXT_BEAUTIFY_COPY_ID" val="29"/>
</p:tagLst>
</file>

<file path=ppt/tags/tag2.xml><?xml version="1.0" encoding="utf-8"?>
<p:tagLst xmlns:p="http://schemas.openxmlformats.org/presentationml/2006/main">
  <p:tag name="AS_UNIQUEID" val="92"/>
</p:tagLst>
</file>

<file path=ppt/tags/tag20.xml><?xml version="1.0" encoding="utf-8"?>
<p:tagLst xmlns:p="http://schemas.openxmlformats.org/presentationml/2006/main">
  <p:tag name="AS_UNIQUEID" val="113"/>
</p:tagLst>
</file>

<file path=ppt/tags/tag200.xml><?xml version="1.0" encoding="utf-8"?>
<p:tagLst xmlns:p="http://schemas.openxmlformats.org/presentationml/2006/main">
  <p:tag name="KSO_WM_FULL_TEXT_BEAUTIFY_COPY_ID" val="28"/>
</p:tagLst>
</file>

<file path=ppt/tags/tag201.xml><?xml version="1.0" encoding="utf-8"?>
<p:tagLst xmlns:p="http://schemas.openxmlformats.org/presentationml/2006/main">
  <p:tag name="KSO_WM_FULL_TEXT_BEAUTIFY_COPY_ID" val="28"/>
</p:tagLst>
</file>

<file path=ppt/tags/tag202.xml><?xml version="1.0" encoding="utf-8"?>
<p:tagLst xmlns:p="http://schemas.openxmlformats.org/presentationml/2006/main">
  <p:tag name="KSO_WM_FULL_TEXT_BEAUTIFY_COPY_ID" val="28"/>
</p:tagLst>
</file>

<file path=ppt/tags/tag203.xml><?xml version="1.0" encoding="utf-8"?>
<p:tagLst xmlns:p="http://schemas.openxmlformats.org/presentationml/2006/main">
  <p:tag name="AS_UNIQUEID" val="399"/>
  <p:tag name="PA" val="v3.0.1"/>
</p:tagLst>
</file>

<file path=ppt/tags/tag204.xml><?xml version="1.0" encoding="utf-8"?>
<p:tagLst xmlns:p="http://schemas.openxmlformats.org/presentationml/2006/main">
  <p:tag name="AS_UNIQUEID" val="400"/>
  <p:tag name="PA" val="v3.0.1"/>
</p:tagLst>
</file>

<file path=ppt/tags/tag205.xml><?xml version="1.0" encoding="utf-8"?>
<p:tagLst xmlns:p="http://schemas.openxmlformats.org/presentationml/2006/main">
  <p:tag name="AS_UNIQUEID" val="401"/>
  <p:tag name="PA" val="v3.0.1"/>
</p:tagLst>
</file>

<file path=ppt/tags/tag206.xml><?xml version="1.0" encoding="utf-8"?>
<p:tagLst xmlns:p="http://schemas.openxmlformats.org/presentationml/2006/main">
  <p:tag name="AS_UNIQUEID" val="403"/>
  <p:tag name="PA" val="v3.0.1"/>
</p:tagLst>
</file>

<file path=ppt/tags/tag207.xml><?xml version="1.0" encoding="utf-8"?>
<p:tagLst xmlns:p="http://schemas.openxmlformats.org/presentationml/2006/main">
  <p:tag name="AS_UNIQUEID" val="404"/>
  <p:tag name="PA" val="v3.0.1"/>
</p:tagLst>
</file>

<file path=ppt/tags/tag208.xml><?xml version="1.0" encoding="utf-8"?>
<p:tagLst xmlns:p="http://schemas.openxmlformats.org/presentationml/2006/main">
  <p:tag name="AS_UNIQUEID" val="405"/>
  <p:tag name="PA" val="v3.0.1"/>
</p:tagLst>
</file>

<file path=ppt/tags/tag209.xml><?xml version="1.0" encoding="utf-8"?>
<p:tagLst xmlns:p="http://schemas.openxmlformats.org/presentationml/2006/main">
  <p:tag name="AS_UNIQUEID" val="406"/>
  <p:tag name="PA" val="v3.0.1"/>
</p:tagLst>
</file>

<file path=ppt/tags/tag21.xml><?xml version="1.0" encoding="utf-8"?>
<p:tagLst xmlns:p="http://schemas.openxmlformats.org/presentationml/2006/main">
  <p:tag name="AS_UNIQUEID" val="114"/>
</p:tagLst>
</file>

<file path=ppt/tags/tag210.xml><?xml version="1.0" encoding="utf-8"?>
<p:tagLst xmlns:p="http://schemas.openxmlformats.org/presentationml/2006/main">
  <p:tag name="AS_UNIQUEID" val="407"/>
  <p:tag name="PA" val="v3.0.1"/>
</p:tagLst>
</file>

<file path=ppt/tags/tag211.xml><?xml version="1.0" encoding="utf-8"?>
<p:tagLst xmlns:p="http://schemas.openxmlformats.org/presentationml/2006/main">
  <p:tag name="AS_UNIQUEID" val="408"/>
  <p:tag name="PA" val="v3.0.1"/>
</p:tagLst>
</file>

<file path=ppt/tags/tag212.xml><?xml version="1.0" encoding="utf-8"?>
<p:tagLst xmlns:p="http://schemas.openxmlformats.org/presentationml/2006/main">
  <p:tag name="AS_UNIQUEID" val="409"/>
  <p:tag name="PA" val="v3.0.1"/>
</p:tagLst>
</file>

<file path=ppt/tags/tag213.xml><?xml version="1.0" encoding="utf-8"?>
<p:tagLst xmlns:p="http://schemas.openxmlformats.org/presentationml/2006/main">
  <p:tag name="AS_UNIQUEID" val="410"/>
  <p:tag name="PA" val="v3.0.1"/>
</p:tagLst>
</file>

<file path=ppt/tags/tag214.xml><?xml version="1.0" encoding="utf-8"?>
<p:tagLst xmlns:p="http://schemas.openxmlformats.org/presentationml/2006/main">
  <p:tag name="AS_UNIQUEID" val="411"/>
  <p:tag name="PA" val="v3.0.1"/>
</p:tagLst>
</file>

<file path=ppt/tags/tag215.xml><?xml version="1.0" encoding="utf-8"?>
<p:tagLst xmlns:p="http://schemas.openxmlformats.org/presentationml/2006/main">
  <p:tag name="AS_UNIQUEID" val="412"/>
  <p:tag name="PA" val="v3.0.1"/>
</p:tagLst>
</file>

<file path=ppt/tags/tag216.xml><?xml version="1.0" encoding="utf-8"?>
<p:tagLst xmlns:p="http://schemas.openxmlformats.org/presentationml/2006/main">
  <p:tag name="AS_UNIQUEID" val="413"/>
  <p:tag name="PA" val="v3.0.1"/>
</p:tagLst>
</file>

<file path=ppt/tags/tag217.xml><?xml version="1.0" encoding="utf-8"?>
<p:tagLst xmlns:p="http://schemas.openxmlformats.org/presentationml/2006/main">
  <p:tag name="AS_UNIQUEID" val="414"/>
  <p:tag name="PA" val="v3.0.1"/>
</p:tagLst>
</file>

<file path=ppt/tags/tag218.xml><?xml version="1.0" encoding="utf-8"?>
<p:tagLst xmlns:p="http://schemas.openxmlformats.org/presentationml/2006/main">
  <p:tag name="AS_UNIQUEID" val="416"/>
  <p:tag name="PA" val="v3.0.1"/>
</p:tagLst>
</file>

<file path=ppt/tags/tag219.xml><?xml version="1.0" encoding="utf-8"?>
<p:tagLst xmlns:p="http://schemas.openxmlformats.org/presentationml/2006/main">
  <p:tag name="AS_UNIQUEID" val="394"/>
</p:tagLst>
</file>

<file path=ppt/tags/tag22.xml><?xml version="1.0" encoding="utf-8"?>
<p:tagLst xmlns:p="http://schemas.openxmlformats.org/presentationml/2006/main">
  <p:tag name="AS_UNIQUEID" val="116"/>
</p:tagLst>
</file>

<file path=ppt/tags/tag220.xml><?xml version="1.0" encoding="utf-8"?>
<p:tagLst xmlns:p="http://schemas.openxmlformats.org/presentationml/2006/main">
  <p:tag name="AS_UNIQUEID" val="395"/>
</p:tagLst>
</file>

<file path=ppt/tags/tag221.xml><?xml version="1.0" encoding="utf-8"?>
<p:tagLst xmlns:p="http://schemas.openxmlformats.org/presentationml/2006/main">
  <p:tag name="AS_UNIQUEID" val="396"/>
</p:tagLst>
</file>

<file path=ppt/tags/tag23.xml><?xml version="1.0" encoding="utf-8"?>
<p:tagLst xmlns:p="http://schemas.openxmlformats.org/presentationml/2006/main">
  <p:tag name="AS_UNIQUEID" val="117"/>
</p:tagLst>
</file>

<file path=ppt/tags/tag24.xml><?xml version="1.0" encoding="utf-8"?>
<p:tagLst xmlns:p="http://schemas.openxmlformats.org/presentationml/2006/main">
  <p:tag name="AS_UNIQUEID" val="118"/>
</p:tagLst>
</file>

<file path=ppt/tags/tag25.xml><?xml version="1.0" encoding="utf-8"?>
<p:tagLst xmlns:p="http://schemas.openxmlformats.org/presentationml/2006/main">
  <p:tag name="AS_UNIQUEID" val="119"/>
</p:tagLst>
</file>

<file path=ppt/tags/tag26.xml><?xml version="1.0" encoding="utf-8"?>
<p:tagLst xmlns:p="http://schemas.openxmlformats.org/presentationml/2006/main">
  <p:tag name="AS_UNIQUEID" val="120"/>
</p:tagLst>
</file>

<file path=ppt/tags/tag27.xml><?xml version="1.0" encoding="utf-8"?>
<p:tagLst xmlns:p="http://schemas.openxmlformats.org/presentationml/2006/main">
  <p:tag name="AS_UNIQUEID" val="121"/>
</p:tagLst>
</file>

<file path=ppt/tags/tag28.xml><?xml version="1.0" encoding="utf-8"?>
<p:tagLst xmlns:p="http://schemas.openxmlformats.org/presentationml/2006/main">
  <p:tag name="AS_UNIQUEID" val="122"/>
</p:tagLst>
</file>

<file path=ppt/tags/tag29.xml><?xml version="1.0" encoding="utf-8"?>
<p:tagLst xmlns:p="http://schemas.openxmlformats.org/presentationml/2006/main">
  <p:tag name="AS_UNIQUEID" val="123"/>
</p:tagLst>
</file>

<file path=ppt/tags/tag3.xml><?xml version="1.0" encoding="utf-8"?>
<p:tagLst xmlns:p="http://schemas.openxmlformats.org/presentationml/2006/main">
  <p:tag name="AS_UNIQUEID" val="93"/>
</p:tagLst>
</file>

<file path=ppt/tags/tag30.xml><?xml version="1.0" encoding="utf-8"?>
<p:tagLst xmlns:p="http://schemas.openxmlformats.org/presentationml/2006/main">
  <p:tag name="AS_UNIQUEID" val="125"/>
</p:tagLst>
</file>

<file path=ppt/tags/tag31.xml><?xml version="1.0" encoding="utf-8"?>
<p:tagLst xmlns:p="http://schemas.openxmlformats.org/presentationml/2006/main">
  <p:tag name="AS_UNIQUEID" val="126"/>
</p:tagLst>
</file>

<file path=ppt/tags/tag32.xml><?xml version="1.0" encoding="utf-8"?>
<p:tagLst xmlns:p="http://schemas.openxmlformats.org/presentationml/2006/main">
  <p:tag name="AS_UNIQUEID" val="127"/>
</p:tagLst>
</file>

<file path=ppt/tags/tag33.xml><?xml version="1.0" encoding="utf-8"?>
<p:tagLst xmlns:p="http://schemas.openxmlformats.org/presentationml/2006/main">
  <p:tag name="AS_UNIQUEID" val="128"/>
</p:tagLst>
</file>

<file path=ppt/tags/tag34.xml><?xml version="1.0" encoding="utf-8"?>
<p:tagLst xmlns:p="http://schemas.openxmlformats.org/presentationml/2006/main">
  <p:tag name="AS_UNIQUEID" val="130"/>
</p:tagLst>
</file>

<file path=ppt/tags/tag35.xml><?xml version="1.0" encoding="utf-8"?>
<p:tagLst xmlns:p="http://schemas.openxmlformats.org/presentationml/2006/main">
  <p:tag name="AS_UNIQUEID" val="131"/>
</p:tagLst>
</file>

<file path=ppt/tags/tag36.xml><?xml version="1.0" encoding="utf-8"?>
<p:tagLst xmlns:p="http://schemas.openxmlformats.org/presentationml/2006/main">
  <p:tag name="AS_UNIQUEID" val="132"/>
</p:tagLst>
</file>

<file path=ppt/tags/tag37.xml><?xml version="1.0" encoding="utf-8"?>
<p:tagLst xmlns:p="http://schemas.openxmlformats.org/presentationml/2006/main">
  <p:tag name="AS_UNIQUEID" val="134"/>
</p:tagLst>
</file>

<file path=ppt/tags/tag38.xml><?xml version="1.0" encoding="utf-8"?>
<p:tagLst xmlns:p="http://schemas.openxmlformats.org/presentationml/2006/main">
  <p:tag name="AS_UNIQUEID" val="135"/>
</p:tagLst>
</file>

<file path=ppt/tags/tag39.xml><?xml version="1.0" encoding="utf-8"?>
<p:tagLst xmlns:p="http://schemas.openxmlformats.org/presentationml/2006/main">
  <p:tag name="AS_UNIQUEID" val="136"/>
</p:tagLst>
</file>

<file path=ppt/tags/tag4.xml><?xml version="1.0" encoding="utf-8"?>
<p:tagLst xmlns:p="http://schemas.openxmlformats.org/presentationml/2006/main">
  <p:tag name="AS_UNIQUEID" val="94"/>
</p:tagLst>
</file>

<file path=ppt/tags/tag40.xml><?xml version="1.0" encoding="utf-8"?>
<p:tagLst xmlns:p="http://schemas.openxmlformats.org/presentationml/2006/main">
  <p:tag name="AS_UNIQUEID" val="137"/>
</p:tagLst>
</file>

<file path=ppt/tags/tag41.xml><?xml version="1.0" encoding="utf-8"?>
<p:tagLst xmlns:p="http://schemas.openxmlformats.org/presentationml/2006/main">
  <p:tag name="AS_UNIQUEID" val="138"/>
</p:tagLst>
</file>

<file path=ppt/tags/tag42.xml><?xml version="1.0" encoding="utf-8"?>
<p:tagLst xmlns:p="http://schemas.openxmlformats.org/presentationml/2006/main">
  <p:tag name="AS_UNIQUEID" val="139"/>
</p:tagLst>
</file>

<file path=ppt/tags/tag43.xml><?xml version="1.0" encoding="utf-8"?>
<p:tagLst xmlns:p="http://schemas.openxmlformats.org/presentationml/2006/main">
  <p:tag name="AS_UNIQUEID" val="141"/>
</p:tagLst>
</file>

<file path=ppt/tags/tag44.xml><?xml version="1.0" encoding="utf-8"?>
<p:tagLst xmlns:p="http://schemas.openxmlformats.org/presentationml/2006/main">
  <p:tag name="AS_UNIQUEID" val="142"/>
</p:tagLst>
</file>

<file path=ppt/tags/tag45.xml><?xml version="1.0" encoding="utf-8"?>
<p:tagLst xmlns:p="http://schemas.openxmlformats.org/presentationml/2006/main">
  <p:tag name="AS_UNIQUEID" val="143"/>
</p:tagLst>
</file>

<file path=ppt/tags/tag46.xml><?xml version="1.0" encoding="utf-8"?>
<p:tagLst xmlns:p="http://schemas.openxmlformats.org/presentationml/2006/main">
  <p:tag name="AS_UNIQUEID" val="144"/>
</p:tagLst>
</file>

<file path=ppt/tags/tag47.xml><?xml version="1.0" encoding="utf-8"?>
<p:tagLst xmlns:p="http://schemas.openxmlformats.org/presentationml/2006/main">
  <p:tag name="AS_UNIQUEID" val="145"/>
</p:tagLst>
</file>

<file path=ppt/tags/tag48.xml><?xml version="1.0" encoding="utf-8"?>
<p:tagLst xmlns:p="http://schemas.openxmlformats.org/presentationml/2006/main">
  <p:tag name="AS_UNIQUEID" val="146"/>
</p:tagLst>
</file>

<file path=ppt/tags/tag49.xml><?xml version="1.0" encoding="utf-8"?>
<p:tagLst xmlns:p="http://schemas.openxmlformats.org/presentationml/2006/main">
  <p:tag name="AS_UNIQUEID" val="148"/>
</p:tagLst>
</file>

<file path=ppt/tags/tag5.xml><?xml version="1.0" encoding="utf-8"?>
<p:tagLst xmlns:p="http://schemas.openxmlformats.org/presentationml/2006/main">
  <p:tag name="AS_UNIQUEID" val="95"/>
</p:tagLst>
</file>

<file path=ppt/tags/tag50.xml><?xml version="1.0" encoding="utf-8"?>
<p:tagLst xmlns:p="http://schemas.openxmlformats.org/presentationml/2006/main">
  <p:tag name="AS_UNIQUEID" val="149"/>
</p:tagLst>
</file>

<file path=ppt/tags/tag51.xml><?xml version="1.0" encoding="utf-8"?>
<p:tagLst xmlns:p="http://schemas.openxmlformats.org/presentationml/2006/main">
  <p:tag name="AS_UNIQUEID" val="150"/>
</p:tagLst>
</file>

<file path=ppt/tags/tag52.xml><?xml version="1.0" encoding="utf-8"?>
<p:tagLst xmlns:p="http://schemas.openxmlformats.org/presentationml/2006/main">
  <p:tag name="AS_UNIQUEID" val="151"/>
</p:tagLst>
</file>

<file path=ppt/tags/tag53.xml><?xml version="1.0" encoding="utf-8"?>
<p:tagLst xmlns:p="http://schemas.openxmlformats.org/presentationml/2006/main">
  <p:tag name="AS_UNIQUEID" val="152"/>
</p:tagLst>
</file>

<file path=ppt/tags/tag54.xml><?xml version="1.0" encoding="utf-8"?>
<p:tagLst xmlns:p="http://schemas.openxmlformats.org/presentationml/2006/main">
  <p:tag name="AS_UNIQUEID" val="154"/>
</p:tagLst>
</file>

<file path=ppt/tags/tag55.xml><?xml version="1.0" encoding="utf-8"?>
<p:tagLst xmlns:p="http://schemas.openxmlformats.org/presentationml/2006/main">
  <p:tag name="AS_UNIQUEID" val="155"/>
</p:tagLst>
</file>

<file path=ppt/tags/tag56.xml><?xml version="1.0" encoding="utf-8"?>
<p:tagLst xmlns:p="http://schemas.openxmlformats.org/presentationml/2006/main">
  <p:tag name="AS_UNIQUEID" val="156"/>
</p:tagLst>
</file>

<file path=ppt/tags/tag57.xml><?xml version="1.0" encoding="utf-8"?>
<p:tagLst xmlns:p="http://schemas.openxmlformats.org/presentationml/2006/main">
  <p:tag name="AS_UNIQUEID" val="157"/>
</p:tagLst>
</file>

<file path=ppt/tags/tag58.xml><?xml version="1.0" encoding="utf-8"?>
<p:tagLst xmlns:p="http://schemas.openxmlformats.org/presentationml/2006/main">
  <p:tag name="AS_UNIQUEID" val="158"/>
</p:tagLst>
</file>

<file path=ppt/tags/tag59.xml><?xml version="1.0" encoding="utf-8"?>
<p:tagLst xmlns:p="http://schemas.openxmlformats.org/presentationml/2006/main">
  <p:tag name="AS_UNIQUEID" val="160"/>
</p:tagLst>
</file>

<file path=ppt/tags/tag6.xml><?xml version="1.0" encoding="utf-8"?>
<p:tagLst xmlns:p="http://schemas.openxmlformats.org/presentationml/2006/main">
  <p:tag name="AS_UNIQUEID" val="97"/>
</p:tagLst>
</file>

<file path=ppt/tags/tag60.xml><?xml version="1.0" encoding="utf-8"?>
<p:tagLst xmlns:p="http://schemas.openxmlformats.org/presentationml/2006/main">
  <p:tag name="AS_UNIQUEID" val="161"/>
</p:tagLst>
</file>

<file path=ppt/tags/tag61.xml><?xml version="1.0" encoding="utf-8"?>
<p:tagLst xmlns:p="http://schemas.openxmlformats.org/presentationml/2006/main">
  <p:tag name="AS_UNIQUEID" val="162"/>
</p:tagLst>
</file>

<file path=ppt/tags/tag62.xml><?xml version="1.0" encoding="utf-8"?>
<p:tagLst xmlns:p="http://schemas.openxmlformats.org/presentationml/2006/main">
  <p:tag name="AS_UNIQUEID" val="163"/>
</p:tagLst>
</file>

<file path=ppt/tags/tag63.xml><?xml version="1.0" encoding="utf-8"?>
<p:tagLst xmlns:p="http://schemas.openxmlformats.org/presentationml/2006/main">
  <p:tag name="AS_UNIQUEID" val="164"/>
</p:tagLst>
</file>

<file path=ppt/tags/tag64.xml><?xml version="1.0" encoding="utf-8"?>
<p:tagLst xmlns:p="http://schemas.openxmlformats.org/presentationml/2006/main">
  <p:tag name="AS_UNIQUEID" val="398"/>
</p:tagLst>
</file>

<file path=ppt/tags/tag65.xml><?xml version="1.0" encoding="utf-8"?>
<p:tagLst xmlns:p="http://schemas.openxmlformats.org/presentationml/2006/main">
  <p:tag name="AS_UNIQUEID" val="399"/>
  <p:tag name="PA" val="v3.0.1"/>
</p:tagLst>
</file>

<file path=ppt/tags/tag66.xml><?xml version="1.0" encoding="utf-8"?>
<p:tagLst xmlns:p="http://schemas.openxmlformats.org/presentationml/2006/main">
  <p:tag name="AS_UNIQUEID" val="400"/>
  <p:tag name="PA" val="v3.0.1"/>
</p:tagLst>
</file>

<file path=ppt/tags/tag67.xml><?xml version="1.0" encoding="utf-8"?>
<p:tagLst xmlns:p="http://schemas.openxmlformats.org/presentationml/2006/main">
  <p:tag name="AS_UNIQUEID" val="401"/>
  <p:tag name="PA" val="v3.0.1"/>
</p:tagLst>
</file>

<file path=ppt/tags/tag68.xml><?xml version="1.0" encoding="utf-8"?>
<p:tagLst xmlns:p="http://schemas.openxmlformats.org/presentationml/2006/main">
  <p:tag name="AS_UNIQUEID" val="403"/>
  <p:tag name="PA" val="v3.0.1"/>
</p:tagLst>
</file>

<file path=ppt/tags/tag69.xml><?xml version="1.0" encoding="utf-8"?>
<p:tagLst xmlns:p="http://schemas.openxmlformats.org/presentationml/2006/main">
  <p:tag name="AS_UNIQUEID" val="404"/>
  <p:tag name="PA" val="v3.0.1"/>
</p:tagLst>
</file>

<file path=ppt/tags/tag7.xml><?xml version="1.0" encoding="utf-8"?>
<p:tagLst xmlns:p="http://schemas.openxmlformats.org/presentationml/2006/main">
  <p:tag name="AS_UNIQUEID" val="98"/>
</p:tagLst>
</file>

<file path=ppt/tags/tag70.xml><?xml version="1.0" encoding="utf-8"?>
<p:tagLst xmlns:p="http://schemas.openxmlformats.org/presentationml/2006/main">
  <p:tag name="AS_UNIQUEID" val="405"/>
  <p:tag name="PA" val="v3.0.1"/>
</p:tagLst>
</file>

<file path=ppt/tags/tag71.xml><?xml version="1.0" encoding="utf-8"?>
<p:tagLst xmlns:p="http://schemas.openxmlformats.org/presentationml/2006/main">
  <p:tag name="AS_UNIQUEID" val="406"/>
  <p:tag name="PA" val="v3.0.1"/>
</p:tagLst>
</file>

<file path=ppt/tags/tag72.xml><?xml version="1.0" encoding="utf-8"?>
<p:tagLst xmlns:p="http://schemas.openxmlformats.org/presentationml/2006/main">
  <p:tag name="AS_UNIQUEID" val="407"/>
  <p:tag name="PA" val="v3.0.1"/>
</p:tagLst>
</file>

<file path=ppt/tags/tag73.xml><?xml version="1.0" encoding="utf-8"?>
<p:tagLst xmlns:p="http://schemas.openxmlformats.org/presentationml/2006/main">
  <p:tag name="AS_UNIQUEID" val="408"/>
  <p:tag name="PA" val="v3.0.1"/>
</p:tagLst>
</file>

<file path=ppt/tags/tag74.xml><?xml version="1.0" encoding="utf-8"?>
<p:tagLst xmlns:p="http://schemas.openxmlformats.org/presentationml/2006/main">
  <p:tag name="AS_UNIQUEID" val="409"/>
  <p:tag name="PA" val="v3.0.1"/>
</p:tagLst>
</file>

<file path=ppt/tags/tag75.xml><?xml version="1.0" encoding="utf-8"?>
<p:tagLst xmlns:p="http://schemas.openxmlformats.org/presentationml/2006/main">
  <p:tag name="AS_UNIQUEID" val="410"/>
  <p:tag name="PA" val="v3.0.1"/>
</p:tagLst>
</file>

<file path=ppt/tags/tag76.xml><?xml version="1.0" encoding="utf-8"?>
<p:tagLst xmlns:p="http://schemas.openxmlformats.org/presentationml/2006/main">
  <p:tag name="AS_UNIQUEID" val="411"/>
  <p:tag name="PA" val="v3.0.1"/>
</p:tagLst>
</file>

<file path=ppt/tags/tag77.xml><?xml version="1.0" encoding="utf-8"?>
<p:tagLst xmlns:p="http://schemas.openxmlformats.org/presentationml/2006/main">
  <p:tag name="AS_UNIQUEID" val="412"/>
  <p:tag name="PA" val="v3.0.1"/>
</p:tagLst>
</file>

<file path=ppt/tags/tag78.xml><?xml version="1.0" encoding="utf-8"?>
<p:tagLst xmlns:p="http://schemas.openxmlformats.org/presentationml/2006/main">
  <p:tag name="AS_UNIQUEID" val="413"/>
  <p:tag name="PA" val="v3.0.1"/>
</p:tagLst>
</file>

<file path=ppt/tags/tag79.xml><?xml version="1.0" encoding="utf-8"?>
<p:tagLst xmlns:p="http://schemas.openxmlformats.org/presentationml/2006/main">
  <p:tag name="AS_UNIQUEID" val="414"/>
  <p:tag name="PA" val="v3.0.1"/>
</p:tagLst>
</file>

<file path=ppt/tags/tag8.xml><?xml version="1.0" encoding="utf-8"?>
<p:tagLst xmlns:p="http://schemas.openxmlformats.org/presentationml/2006/main">
  <p:tag name="AS_UNIQUEID" val="99"/>
</p:tagLst>
</file>

<file path=ppt/tags/tag80.xml><?xml version="1.0" encoding="utf-8"?>
<p:tagLst xmlns:p="http://schemas.openxmlformats.org/presentationml/2006/main">
  <p:tag name="AS_UNIQUEID" val="416"/>
  <p:tag name="PA" val="v3.0.1"/>
</p:tagLst>
</file>

<file path=ppt/tags/tag81.xml><?xml version="1.0" encoding="utf-8"?>
<p:tagLst xmlns:p="http://schemas.openxmlformats.org/presentationml/2006/main">
  <p:tag name="AS_UNIQUEID" val="394"/>
</p:tagLst>
</file>

<file path=ppt/tags/tag82.xml><?xml version="1.0" encoding="utf-8"?>
<p:tagLst xmlns:p="http://schemas.openxmlformats.org/presentationml/2006/main">
  <p:tag name="AS_UNIQUEID" val="395"/>
</p:tagLst>
</file>

<file path=ppt/tags/tag83.xml><?xml version="1.0" encoding="utf-8"?>
<p:tagLst xmlns:p="http://schemas.openxmlformats.org/presentationml/2006/main">
  <p:tag name="AS_UNIQUEID" val="396"/>
</p:tagLst>
</file>

<file path=ppt/tags/tag84.xml><?xml version="1.0" encoding="utf-8"?>
<p:tagLst xmlns:p="http://schemas.openxmlformats.org/presentationml/2006/main">
  <p:tag name="KSO_WM_FULL_TEXT_BEAUTIFY_COPY_ID" val="28"/>
</p:tagLst>
</file>

<file path=ppt/tags/tag85.xml><?xml version="1.0" encoding="utf-8"?>
<p:tagLst xmlns:p="http://schemas.openxmlformats.org/presentationml/2006/main">
  <p:tag name="KSO_WM_FULL_TEXT_BEAUTIFY_COPY_ID" val="29"/>
</p:tagLst>
</file>

<file path=ppt/tags/tag86.xml><?xml version="1.0" encoding="utf-8"?>
<p:tagLst xmlns:p="http://schemas.openxmlformats.org/presentationml/2006/main">
  <p:tag name="KSO_WM_FULL_TEXT_BEAUTIFY_COPY_ID" val="28"/>
</p:tagLst>
</file>

<file path=ppt/tags/tag87.xml><?xml version="1.0" encoding="utf-8"?>
<p:tagLst xmlns:p="http://schemas.openxmlformats.org/presentationml/2006/main">
  <p:tag name="KSO_WM_FULL_TEXT_BEAUTIFY_COPY_ID" val="28"/>
</p:tagLst>
</file>

<file path=ppt/tags/tag88.xml><?xml version="1.0" encoding="utf-8"?>
<p:tagLst xmlns:p="http://schemas.openxmlformats.org/presentationml/2006/main">
  <p:tag name="KSO_WM_FULL_TEXT_BEAUTIFY_COPY_ID" val="29"/>
</p:tagLst>
</file>

<file path=ppt/tags/tag89.xml><?xml version="1.0" encoding="utf-8"?>
<p:tagLst xmlns:p="http://schemas.openxmlformats.org/presentationml/2006/main">
  <p:tag name="KSO_WM_FULL_TEXT_BEAUTIFY_COPY_ID" val="28"/>
</p:tagLst>
</file>

<file path=ppt/tags/tag9.xml><?xml version="1.0" encoding="utf-8"?>
<p:tagLst xmlns:p="http://schemas.openxmlformats.org/presentationml/2006/main">
  <p:tag name="AS_UNIQUEID" val="100"/>
</p:tagLst>
</file>

<file path=ppt/tags/tag90.xml><?xml version="1.0" encoding="utf-8"?>
<p:tagLst xmlns:p="http://schemas.openxmlformats.org/presentationml/2006/main">
  <p:tag name="KSO_WM_FULL_TEXT_BEAUTIFY_COPY_ID" val="29"/>
</p:tagLst>
</file>

<file path=ppt/tags/tag91.xml><?xml version="1.0" encoding="utf-8"?>
<p:tagLst xmlns:p="http://schemas.openxmlformats.org/presentationml/2006/main">
  <p:tag name="KSO_WM_FULL_TEXT_BEAUTIFY_COPY_ID" val="28"/>
</p:tagLst>
</file>

<file path=ppt/tags/tag92.xml><?xml version="1.0" encoding="utf-8"?>
<p:tagLst xmlns:p="http://schemas.openxmlformats.org/presentationml/2006/main">
  <p:tag name="KSO_WM_FULL_TEXT_BEAUTIFY_COPY_ID" val="29"/>
</p:tagLst>
</file>

<file path=ppt/tags/tag93.xml><?xml version="1.0" encoding="utf-8"?>
<p:tagLst xmlns:p="http://schemas.openxmlformats.org/presentationml/2006/main">
  <p:tag name="KSO_WM_FULL_TEXT_BEAUTIFY_COPY_ID" val="28"/>
</p:tagLst>
</file>

<file path=ppt/tags/tag94.xml><?xml version="1.0" encoding="utf-8"?>
<p:tagLst xmlns:p="http://schemas.openxmlformats.org/presentationml/2006/main">
  <p:tag name="KSO_WM_FULL_TEXT_BEAUTIFY_COPY_ID" val="29"/>
</p:tagLst>
</file>

<file path=ppt/tags/tag95.xml><?xml version="1.0" encoding="utf-8"?>
<p:tagLst xmlns:p="http://schemas.openxmlformats.org/presentationml/2006/main">
  <p:tag name="KSO_WM_FULL_TEXT_BEAUTIFY_COPY_ID" val="28"/>
</p:tagLst>
</file>

<file path=ppt/tags/tag96.xml><?xml version="1.0" encoding="utf-8"?>
<p:tagLst xmlns:p="http://schemas.openxmlformats.org/presentationml/2006/main">
  <p:tag name="KSO_WM_FULL_TEXT_BEAUTIFY_COPY_ID" val="29"/>
</p:tagLst>
</file>

<file path=ppt/tags/tag97.xml><?xml version="1.0" encoding="utf-8"?>
<p:tagLst xmlns:p="http://schemas.openxmlformats.org/presentationml/2006/main">
  <p:tag name="KSO_WM_FULL_TEXT_BEAUTIFY_COPY_ID" val="28"/>
</p:tagLst>
</file>

<file path=ppt/tags/tag98.xml><?xml version="1.0" encoding="utf-8"?>
<p:tagLst xmlns:p="http://schemas.openxmlformats.org/presentationml/2006/main">
  <p:tag name="KSO_WM_FULL_TEXT_BEAUTIFY_COPY_ID" val="29"/>
</p:tagLst>
</file>

<file path=ppt/tags/tag99.xml><?xml version="1.0" encoding="utf-8"?>
<p:tagLst xmlns:p="http://schemas.openxmlformats.org/presentationml/2006/main">
  <p:tag name="KSO_WM_UNIT_TABLE_BEAUTIFY" val="smartTable{d331e937-ef75-4bdf-ba56-62d5409515d2}"/>
  <p:tag name="TABLE_ENDDRAG_ORIGIN_RECT" val="889*291"/>
  <p:tag name="TABLE_ENDDRAG_RECT" val="22*222*889*291"/>
</p:tagLst>
</file>

<file path=ppt/theme/theme1.xml><?xml version="1.0" encoding="utf-8"?>
<a:theme xmlns:a="http://schemas.openxmlformats.org/drawingml/2006/main" name="1_Office 主题​​">
  <a:themeElements>
    <a:clrScheme name="自定义 29">
      <a:dk1>
        <a:sysClr val="windowText" lastClr="000000"/>
      </a:dk1>
      <a:lt1>
        <a:sysClr val="window" lastClr="FFFFFF"/>
      </a:lt1>
      <a:dk2>
        <a:srgbClr val="435258"/>
      </a:dk2>
      <a:lt2>
        <a:srgbClr val="EEECE1"/>
      </a:lt2>
      <a:accent1>
        <a:srgbClr val="2A8FBD"/>
      </a:accent1>
      <a:accent2>
        <a:srgbClr val="C0504D"/>
      </a:accent2>
      <a:accent3>
        <a:srgbClr val="435258"/>
      </a:accent3>
      <a:accent4>
        <a:srgbClr val="1E6787"/>
      </a:accent4>
      <a:accent5>
        <a:srgbClr val="2A8FBD"/>
      </a:accent5>
      <a:accent6>
        <a:srgbClr val="E44860"/>
      </a:accent6>
      <a:hlink>
        <a:srgbClr val="E44860"/>
      </a:hlink>
      <a:folHlink>
        <a:srgbClr val="4352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29">
      <a:dk1>
        <a:sysClr val="windowText" lastClr="000000"/>
      </a:dk1>
      <a:lt1>
        <a:sysClr val="window" lastClr="FFFFFF"/>
      </a:lt1>
      <a:dk2>
        <a:srgbClr val="435258"/>
      </a:dk2>
      <a:lt2>
        <a:srgbClr val="EEECE1"/>
      </a:lt2>
      <a:accent1>
        <a:srgbClr val="2A8FBD"/>
      </a:accent1>
      <a:accent2>
        <a:srgbClr val="C0504D"/>
      </a:accent2>
      <a:accent3>
        <a:srgbClr val="435258"/>
      </a:accent3>
      <a:accent4>
        <a:srgbClr val="1E6787"/>
      </a:accent4>
      <a:accent5>
        <a:srgbClr val="2A8FBD"/>
      </a:accent5>
      <a:accent6>
        <a:srgbClr val="E44860"/>
      </a:accent6>
      <a:hlink>
        <a:srgbClr val="E44860"/>
      </a:hlink>
      <a:folHlink>
        <a:srgbClr val="4352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5">
      <a:dk1>
        <a:sysClr val="windowText" lastClr="000000"/>
      </a:dk1>
      <a:lt1>
        <a:sysClr val="window" lastClr="FFFFFF"/>
      </a:lt1>
      <a:dk2>
        <a:srgbClr val="C00000"/>
      </a:dk2>
      <a:lt2>
        <a:srgbClr val="EEECE1"/>
      </a:lt2>
      <a:accent1>
        <a:srgbClr val="FFC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badi MT"/>
        <a:ea typeface="方正正纤黑简体"/>
        <a:cs typeface=""/>
      </a:majorFont>
      <a:minorFont>
        <a:latin typeface="Abadi MT"/>
        <a:ea typeface="方正正纤黑简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30000"/>
          </a:lnSpc>
          <a:defRPr sz="14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4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30235</Words>
  <Application>WPS 演示</Application>
  <PresentationFormat>宽屏</PresentationFormat>
  <Paragraphs>1393</Paragraphs>
  <Slides>68</Slides>
  <Notes>35</Notes>
  <HiddenSlides>5</HiddenSlides>
  <MMClips>1</MMClips>
  <ScaleCrop>false</ScaleCrop>
  <HeadingPairs>
    <vt:vector size="6" baseType="variant">
      <vt:variant>
        <vt:lpstr>已用的字体</vt:lpstr>
      </vt:variant>
      <vt:variant>
        <vt:i4>27</vt:i4>
      </vt:variant>
      <vt:variant>
        <vt:lpstr>主题</vt:lpstr>
      </vt:variant>
      <vt:variant>
        <vt:i4>4</vt:i4>
      </vt:variant>
      <vt:variant>
        <vt:lpstr>幻灯片标题</vt:lpstr>
      </vt:variant>
      <vt:variant>
        <vt:i4>68</vt:i4>
      </vt:variant>
    </vt:vector>
  </HeadingPairs>
  <TitlesOfParts>
    <vt:vector size="99" baseType="lpstr">
      <vt:lpstr>Arial</vt:lpstr>
      <vt:lpstr>宋体</vt:lpstr>
      <vt:lpstr>Wingdings</vt:lpstr>
      <vt:lpstr>Gill Sans Ultra Bold</vt:lpstr>
      <vt:lpstr>Gill Sans MT Condensed</vt:lpstr>
      <vt:lpstr>Arial Unicode MS</vt:lpstr>
      <vt:lpstr>微软雅黑</vt:lpstr>
      <vt:lpstr>Helvetica Light</vt:lpstr>
      <vt:lpstr>华文细黑</vt:lpstr>
      <vt:lpstr>Calibri</vt:lpstr>
      <vt:lpstr>方正正粗黑简体</vt:lpstr>
      <vt:lpstr>黑体</vt:lpstr>
      <vt:lpstr>Times New Roman</vt:lpstr>
      <vt:lpstr>Impact</vt:lpstr>
      <vt:lpstr>方正正纤黑简体</vt:lpstr>
      <vt:lpstr>Wingdings</vt:lpstr>
      <vt:lpstr>Arial Unicode MS</vt:lpstr>
      <vt:lpstr>Abadi MT</vt:lpstr>
      <vt:lpstr>Segoe Print</vt:lpstr>
      <vt:lpstr>DIN-BoldItalic</vt:lpstr>
      <vt:lpstr>Impact MT Std</vt:lpstr>
      <vt:lpstr>Segoe UI</vt:lpstr>
      <vt:lpstr>方正超粗黑简体</vt:lpstr>
      <vt:lpstr>方正正中黑简体</vt:lpstr>
      <vt:lpstr>HelveticaNeue</vt:lpstr>
      <vt:lpstr>Corbel</vt:lpstr>
      <vt:lpstr>华文新魏</vt:lpstr>
      <vt:lpstr>1_Office 主题​​</vt:lpstr>
      <vt:lpstr>3_Office 主题​​</vt:lpstr>
      <vt:lpstr>2_Office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52</cp:revision>
  <dcterms:created xsi:type="dcterms:W3CDTF">2015-10-15T01:42:00Z</dcterms:created>
  <dcterms:modified xsi:type="dcterms:W3CDTF">2022-08-07T13:35:57Z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186443584AFC460E882A0FF376C0EA59</vt:lpwstr>
  </property>
  <property fmtid="{D5CDD505-2E9C-101B-9397-08002B2CF9AE}" pid="3" name="KSOProductBuildVer">
    <vt:lpwstr>2052-11.8.2.8411</vt:lpwstr>
  </property>
</Properties>
</file>