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68" r:id="rId3"/>
    <p:sldId id="347" r:id="rId4"/>
    <p:sldId id="256" r:id="rId5"/>
    <p:sldId id="268" r:id="rId6"/>
    <p:sldId id="259" r:id="rId7"/>
    <p:sldId id="273" r:id="rId8"/>
    <p:sldId id="296" r:id="rId9"/>
    <p:sldId id="295" r:id="rId10"/>
    <p:sldId id="303" r:id="rId11"/>
    <p:sldId id="302" r:id="rId12"/>
    <p:sldId id="304" r:id="rId13"/>
    <p:sldId id="305" r:id="rId14"/>
    <p:sldId id="307" r:id="rId15"/>
    <p:sldId id="306" r:id="rId16"/>
    <p:sldId id="308" r:id="rId17"/>
    <p:sldId id="270" r:id="rId18"/>
    <p:sldId id="334" r:id="rId19"/>
    <p:sldId id="272" r:id="rId20"/>
    <p:sldId id="313" r:id="rId22"/>
    <p:sldId id="323" r:id="rId23"/>
    <p:sldId id="312" r:id="rId24"/>
    <p:sldId id="324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12"/>
        <p:guide pos="39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image" Target="../media/image11.png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168.xml"/><Relationship Id="rId31" Type="http://schemas.openxmlformats.org/officeDocument/2006/relationships/tags" Target="../tags/tag167.xml"/><Relationship Id="rId30" Type="http://schemas.openxmlformats.org/officeDocument/2006/relationships/tags" Target="../tags/tag166.xml"/><Relationship Id="rId3" Type="http://schemas.openxmlformats.org/officeDocument/2006/relationships/tags" Target="../tags/tag139.xml"/><Relationship Id="rId29" Type="http://schemas.openxmlformats.org/officeDocument/2006/relationships/tags" Target="../tags/tag165.xml"/><Relationship Id="rId28" Type="http://schemas.openxmlformats.org/officeDocument/2006/relationships/tags" Target="../tags/tag164.xml"/><Relationship Id="rId27" Type="http://schemas.openxmlformats.org/officeDocument/2006/relationships/tags" Target="../tags/tag163.xml"/><Relationship Id="rId26" Type="http://schemas.openxmlformats.org/officeDocument/2006/relationships/tags" Target="../tags/tag162.xml"/><Relationship Id="rId25" Type="http://schemas.openxmlformats.org/officeDocument/2006/relationships/tags" Target="../tags/tag161.xml"/><Relationship Id="rId24" Type="http://schemas.openxmlformats.org/officeDocument/2006/relationships/tags" Target="../tags/tag160.xml"/><Relationship Id="rId23" Type="http://schemas.openxmlformats.org/officeDocument/2006/relationships/tags" Target="../tags/tag159.xml"/><Relationship Id="rId22" Type="http://schemas.openxmlformats.org/officeDocument/2006/relationships/tags" Target="../tags/tag158.xml"/><Relationship Id="rId21" Type="http://schemas.openxmlformats.org/officeDocument/2006/relationships/tags" Target="../tags/tag157.xml"/><Relationship Id="rId20" Type="http://schemas.openxmlformats.org/officeDocument/2006/relationships/tags" Target="../tags/tag156.xml"/><Relationship Id="rId2" Type="http://schemas.openxmlformats.org/officeDocument/2006/relationships/image" Target="../media/image7.jpeg"/><Relationship Id="rId19" Type="http://schemas.openxmlformats.org/officeDocument/2006/relationships/tags" Target="../tags/tag155.xml"/><Relationship Id="rId18" Type="http://schemas.openxmlformats.org/officeDocument/2006/relationships/tags" Target="../tags/tag154.xml"/><Relationship Id="rId17" Type="http://schemas.openxmlformats.org/officeDocument/2006/relationships/tags" Target="../tags/tag153.xml"/><Relationship Id="rId16" Type="http://schemas.openxmlformats.org/officeDocument/2006/relationships/tags" Target="../tags/tag152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84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tags" Target="../tags/tag17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09.xml"/><Relationship Id="rId22" Type="http://schemas.openxmlformats.org/officeDocument/2006/relationships/tags" Target="../tags/tag208.xml"/><Relationship Id="rId21" Type="http://schemas.openxmlformats.org/officeDocument/2006/relationships/tags" Target="../tags/tag207.xml"/><Relationship Id="rId20" Type="http://schemas.openxmlformats.org/officeDocument/2006/relationships/tags" Target="../tags/tag206.xml"/><Relationship Id="rId2" Type="http://schemas.openxmlformats.org/officeDocument/2006/relationships/tags" Target="../tags/tag188.xml"/><Relationship Id="rId19" Type="http://schemas.openxmlformats.org/officeDocument/2006/relationships/tags" Target="../tags/tag205.xml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3.xml"/><Relationship Id="rId4" Type="http://schemas.openxmlformats.org/officeDocument/2006/relationships/image" Target="../media/image3.png"/><Relationship Id="rId3" Type="http://schemas.openxmlformats.org/officeDocument/2006/relationships/tags" Target="../tags/tag6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3.xml"/><Relationship Id="rId3" Type="http://schemas.openxmlformats.org/officeDocument/2006/relationships/image" Target="../media/image12.png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6.xml"/><Relationship Id="rId3" Type="http://schemas.openxmlformats.org/officeDocument/2006/relationships/image" Target="../media/image4.jpeg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image" Target="../media/image4.jpe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image" Target="../media/image6.jpeg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image" Target="../media/image9.png"/><Relationship Id="rId2" Type="http://schemas.openxmlformats.org/officeDocument/2006/relationships/tags" Target="../tags/tag7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image" Target="../media/image9.png"/><Relationship Id="rId2" Type="http://schemas.openxmlformats.org/officeDocument/2006/relationships/tags" Target="../tags/tag80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5.xml"/><Relationship Id="rId6" Type="http://schemas.openxmlformats.org/officeDocument/2006/relationships/image" Target="../media/image10.jpeg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连接符 65"/>
          <p:cNvCxnSpPr/>
          <p:nvPr>
            <p:custDataLst>
              <p:tags r:id="rId1"/>
            </p:custDataLst>
          </p:nvPr>
        </p:nvCxnSpPr>
        <p:spPr>
          <a:xfrm>
            <a:off x="91440" y="1132872"/>
            <a:ext cx="8019288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6000"/>
                    <a:lumOff val="94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73736" y="343706"/>
            <a:ext cx="1193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zh-CN" sz="2800" b="1" smtClean="0">
                <a:solidFill>
                  <a:srgbClr val="002060"/>
                </a:solidFill>
              </a:rPr>
              <a:t>Rhetorical devices </a:t>
            </a:r>
            <a:endParaRPr lang="en-US" altLang="zh-CN" sz="2800" b="1">
              <a:solidFill>
                <a:srgbClr val="00206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17925" y="145415"/>
            <a:ext cx="4469765" cy="916940"/>
          </a:xfrm>
          <a:prstGeom prst="rect">
            <a:avLst/>
          </a:prstGeom>
          <a:pattFill prst="pct8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17235" tIns="58618" rIns="117235" bIns="58618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2. S</a:t>
            </a: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imile</a:t>
            </a:r>
            <a:r>
              <a:rPr lang="zh-CN" altLang="en-US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（明喻）</a:t>
            </a:r>
            <a:endParaRPr kumimoji="0" lang="zh-CN" altLang="en-US" sz="4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762500" y="2967990"/>
            <a:ext cx="7344410" cy="3538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＊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Living without an aim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is like 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sailing   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   without a compass(指南针).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＊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Life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is like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riding a bicycle. To keep   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   your balance, you must keep moving.                      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--- Albert Einstein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＊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As 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busy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as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a bee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＊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As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white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as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snow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485"/>
            <a:ext cx="4585970" cy="586041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4761865" y="1225550"/>
            <a:ext cx="716661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an expression that describes something by comparing it with something else, using the words 'as' or 'like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'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连接符 65"/>
          <p:cNvCxnSpPr/>
          <p:nvPr>
            <p:custDataLst>
              <p:tags r:id="rId1"/>
            </p:custDataLst>
          </p:nvPr>
        </p:nvCxnSpPr>
        <p:spPr>
          <a:xfrm>
            <a:off x="91440" y="1132872"/>
            <a:ext cx="8019288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6000"/>
                    <a:lumOff val="94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73736" y="343706"/>
            <a:ext cx="1193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zh-CN" sz="2800" b="1" smtClean="0">
                <a:solidFill>
                  <a:srgbClr val="002060"/>
                </a:solidFill>
              </a:rPr>
              <a:t>Rhetorical devices </a:t>
            </a:r>
            <a:endParaRPr lang="en-US" altLang="zh-CN" sz="2800" b="1">
              <a:solidFill>
                <a:srgbClr val="00206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84810" y="1782445"/>
            <a:ext cx="10383520" cy="2061210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＊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 walked home happily, birds </a:t>
            </a: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singing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beautiful songs  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and leaves </a:t>
            </a: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dancing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the breeze.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＊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The sun </a:t>
            </a: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stretched(</a:t>
            </a:r>
            <a:r>
              <a:rPr lang="zh-CN" altLang="en-US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伸展</a:t>
            </a: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its golden arms, climbed above  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   the mountains, and smiled down on us.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57930" y="116205"/>
            <a:ext cx="6469380" cy="916940"/>
          </a:xfrm>
          <a:prstGeom prst="rect">
            <a:avLst/>
          </a:prstGeom>
          <a:pattFill prst="pct8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17235" tIns="58618" rIns="117235" bIns="58618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3. Personification(</a:t>
            </a:r>
            <a:r>
              <a:rPr lang="zh-CN" altLang="en-US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拟人</a:t>
            </a: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)</a:t>
            </a:r>
            <a:endParaRPr lang="en-US" altLang="zh-CN" sz="4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连接符 65"/>
          <p:cNvCxnSpPr/>
          <p:nvPr>
            <p:custDataLst>
              <p:tags r:id="rId1"/>
            </p:custDataLst>
          </p:nvPr>
        </p:nvCxnSpPr>
        <p:spPr>
          <a:xfrm>
            <a:off x="91440" y="1132872"/>
            <a:ext cx="8019288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6000"/>
                    <a:lumOff val="94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29286" y="313226"/>
            <a:ext cx="1193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zh-CN" sz="2800" b="1" smtClean="0">
                <a:solidFill>
                  <a:srgbClr val="002060"/>
                </a:solidFill>
              </a:rPr>
              <a:t>Rhetorical devices </a:t>
            </a:r>
            <a:endParaRPr lang="en-US" altLang="zh-CN" sz="2800" b="1">
              <a:solidFill>
                <a:srgbClr val="002060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57930" y="116205"/>
            <a:ext cx="6729730" cy="916940"/>
          </a:xfrm>
          <a:prstGeom prst="rect">
            <a:avLst/>
          </a:prstGeom>
          <a:pattFill prst="pct8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17235" tIns="58618" rIns="117235" bIns="58618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Quotes </a:t>
            </a:r>
            <a:r>
              <a:rPr lang="zh-CN" altLang="en-US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（引言）</a:t>
            </a: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for music</a:t>
            </a:r>
            <a:endParaRPr lang="en-US" altLang="zh-CN" sz="4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4015" y="1868170"/>
            <a:ext cx="10394315" cy="225615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457200" lvl="0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Hans Christian Anderson </a:t>
            </a: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said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“Where words fail, music speaks.”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0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Henry Wadsworth Longfellow </a:t>
            </a: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put it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“Music is the universal language of mankind.” 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29286" y="313226"/>
            <a:ext cx="1193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smtClean="0">
                <a:solidFill>
                  <a:srgbClr val="002060"/>
                </a:solidFill>
              </a:rPr>
              <a:t>Rhetorical devices </a:t>
            </a:r>
            <a:endParaRPr lang="en-US" altLang="zh-CN" sz="2800" b="1">
              <a:solidFill>
                <a:srgbClr val="00206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57930" y="116205"/>
            <a:ext cx="8065770" cy="916940"/>
          </a:xfrm>
          <a:prstGeom prst="rect">
            <a:avLst/>
          </a:prstGeom>
          <a:pattFill prst="pct8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17235" tIns="58618" rIns="117235" bIns="58618">
            <a:sp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4. Quotes </a:t>
            </a:r>
            <a:r>
              <a:rPr lang="zh-CN" altLang="en-US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（引言）</a:t>
            </a: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for music</a:t>
            </a:r>
            <a:endParaRPr lang="en-US" altLang="zh-CN" sz="4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连接符 65"/>
          <p:cNvCxnSpPr/>
          <p:nvPr>
            <p:custDataLst>
              <p:tags r:id="rId1"/>
            </p:custDataLst>
          </p:nvPr>
        </p:nvCxnSpPr>
        <p:spPr>
          <a:xfrm>
            <a:off x="91440" y="1132872"/>
            <a:ext cx="8019288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6000"/>
                    <a:lumOff val="94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29286" y="397681"/>
            <a:ext cx="1193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smtClean="0">
                <a:solidFill>
                  <a:srgbClr val="002060"/>
                </a:solidFill>
              </a:rPr>
              <a:t>Rhetorical devices </a:t>
            </a:r>
            <a:endParaRPr lang="en-US" altLang="zh-CN" sz="2800" b="1">
              <a:solidFill>
                <a:srgbClr val="00206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52825" y="200660"/>
            <a:ext cx="8304530" cy="916940"/>
          </a:xfrm>
          <a:prstGeom prst="rect">
            <a:avLst/>
          </a:prstGeom>
          <a:pattFill prst="pct8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17235" tIns="58618" rIns="117235" bIns="58618">
            <a:sp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5. Rhetorical question</a:t>
            </a:r>
            <a:r>
              <a:rPr lang="zh-CN" altLang="en-US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（疑问</a:t>
            </a: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,</a:t>
            </a:r>
            <a:r>
              <a:rPr lang="zh-CN" altLang="en-US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反问）</a:t>
            </a:r>
            <a:endParaRPr lang="zh-CN" altLang="en-US" sz="4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95605" y="1593215"/>
            <a:ext cx="10922000" cy="230695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＊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Have you ever faced a time when things looked dark and 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you had no hope at all</a:t>
            </a:r>
            <a:r>
              <a:rPr lang="zh-CN" altLang="en-US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Para.2</a:t>
            </a:r>
            <a:r>
              <a:rPr lang="zh-CN" altLang="en-US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）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＊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If winter comes, can spring be far behind?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连接符 65"/>
          <p:cNvCxnSpPr/>
          <p:nvPr>
            <p:custDataLst>
              <p:tags r:id="rId1"/>
            </p:custDataLst>
          </p:nvPr>
        </p:nvCxnSpPr>
        <p:spPr>
          <a:xfrm>
            <a:off x="91440" y="1132872"/>
            <a:ext cx="8019288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6000"/>
                    <a:lumOff val="94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29286" y="397681"/>
            <a:ext cx="1193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smtClean="0">
                <a:solidFill>
                  <a:srgbClr val="002060"/>
                </a:solidFill>
              </a:rPr>
              <a:t>Rhetorical devices </a:t>
            </a:r>
            <a:endParaRPr lang="en-US" altLang="zh-CN" sz="2800" b="1">
              <a:solidFill>
                <a:srgbClr val="00206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57930" y="200660"/>
            <a:ext cx="5437505" cy="916940"/>
          </a:xfrm>
          <a:prstGeom prst="rect">
            <a:avLst/>
          </a:prstGeom>
          <a:pattFill prst="pct8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17235" tIns="58618" rIns="117235" bIns="58618">
            <a:sp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6. Repetition</a:t>
            </a:r>
            <a:r>
              <a:rPr lang="zh-CN" altLang="en-US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（重复）</a:t>
            </a:r>
            <a:endParaRPr lang="zh-CN" altLang="en-US" sz="4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74015" y="1482090"/>
            <a:ext cx="10394315" cy="230695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Music gave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me happiness...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Music gave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me strength and brought me relief...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Music gave 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me hope and a sense of satisfaction...(Para.3)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74015" y="4138295"/>
            <a:ext cx="10394315" cy="230695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Music keeps us company </a:t>
            </a: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 we're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lonely ;</a:t>
            </a:r>
            <a:endParaRPr lang="en-US" altLang="zh-CN" sz="3200" b="1" noProof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Music removes all the worries </a:t>
            </a: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 we're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upset;</a:t>
            </a:r>
            <a:endParaRPr lang="en-US" altLang="zh-CN" sz="3200" b="1" noProof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Music inspires us </a:t>
            </a:r>
            <a:r>
              <a:rPr lang="en-US" altLang="zh-CN" sz="3200" b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 we're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under great pressure.</a:t>
            </a:r>
            <a:endParaRPr lang="en-US" altLang="zh-CN" sz="3200" b="1" smtClean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内容占位符 25" descr="3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12075" y="-344805"/>
            <a:ext cx="4669155" cy="3658235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5380" y="4695190"/>
            <a:ext cx="3562350" cy="216281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826260" y="5188585"/>
            <a:ext cx="4152900" cy="5835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is Sarah’s hope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         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411" name="流程图: 可选过程 13"/>
          <p:cNvSpPr/>
          <p:nvPr>
            <p:custDataLst>
              <p:tags r:id="rId4"/>
            </p:custDataLst>
          </p:nvPr>
        </p:nvSpPr>
        <p:spPr>
          <a:xfrm>
            <a:off x="97155" y="138430"/>
            <a:ext cx="4248785" cy="75247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p>
            <a:pPr marL="0" marR="0" lvl="0" indent="0" algn="l" defTabSz="914400" rtl="0" fontAlgn="auto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        Para.4  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0" marR="0" lvl="0" indent="0" algn="l" defTabSz="914400" rtl="0" fontAlgn="auto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hope/advice &amp; gratitude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36855" y="1226820"/>
            <a:ext cx="11228705" cy="3538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sz="3200">
                <a:latin typeface="Times New Roman" panose="02020603050405020304" charset="0"/>
                <a:cs typeface="Times New Roman" panose="02020603050405020304" charset="0"/>
              </a:rPr>
              <a:t>Of course, I hope none of you have to go through the same kind of suffering that I did. At the same time, we all go through various periods when we feel sad or alone. During those times, music can help you in the same way that it helped me. I hope all of you will </a:t>
            </a:r>
            <a:r>
              <a:rPr sz="3200" u="sng">
                <a:latin typeface="Times New Roman" panose="02020603050405020304" charset="0"/>
                <a:cs typeface="Times New Roman" panose="02020603050405020304" charset="0"/>
              </a:rPr>
              <a:t>somehow</a:t>
            </a:r>
            <a:r>
              <a:rPr sz="3200">
                <a:latin typeface="Times New Roman" panose="02020603050405020304" charset="0"/>
                <a:cs typeface="Times New Roman" panose="02020603050405020304" charset="0"/>
              </a:rPr>
              <a:t> begin to treasure music and make it a part of your life.</a:t>
            </a:r>
            <a:endParaRPr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      Thank you!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9675" y="4695190"/>
            <a:ext cx="3562350" cy="2162810"/>
          </a:xfrm>
          <a:prstGeom prst="rect">
            <a:avLst/>
          </a:prstGeom>
        </p:spPr>
      </p:pic>
      <p:pic>
        <p:nvPicPr>
          <p:cNvPr id="4" name="内容占位符 3" descr="3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875" y="-160655"/>
            <a:ext cx="4395470" cy="3409315"/>
          </a:xfrm>
          <a:prstGeom prst="rect">
            <a:avLst/>
          </a:prstGeom>
        </p:spPr>
      </p:pic>
      <p:sp>
        <p:nvSpPr>
          <p:cNvPr id="17410" name="文本框 1"/>
          <p:cNvSpPr txBox="1"/>
          <p:nvPr>
            <p:custDataLst>
              <p:tags r:id="rId3"/>
            </p:custDataLst>
          </p:nvPr>
        </p:nvSpPr>
        <p:spPr>
          <a:xfrm>
            <a:off x="2882265" y="254000"/>
            <a:ext cx="8410575" cy="64516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Wingdings" panose="05000000000000000000" pitchFamily="2" charset="2"/>
              </a:rPr>
              <a:t>the structure/</a:t>
            </a:r>
            <a:r>
              <a:rPr lang="en-US" altLang="zh-CN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outline</a:t>
            </a:r>
            <a:r>
              <a:rPr lang="en-US" altLang="zh-CN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Wingdings" panose="05000000000000000000" pitchFamily="2" charset="2"/>
              </a:rPr>
              <a:t>of </a:t>
            </a: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highlight>
                  <a:srgbClr val="FF0000"/>
                </a:highlight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Wingdings" panose="05000000000000000000" pitchFamily="2" charset="2"/>
              </a:rPr>
              <a:t>a speech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highlight>
                <a:srgbClr val="FF0000"/>
              </a:highlight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17411" name="流程图: 可选过程 13"/>
          <p:cNvSpPr/>
          <p:nvPr>
            <p:custDataLst>
              <p:tags r:id="rId4"/>
            </p:custDataLst>
          </p:nvPr>
        </p:nvSpPr>
        <p:spPr>
          <a:xfrm>
            <a:off x="1468120" y="1167765"/>
            <a:ext cx="1581785" cy="75247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 1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7412" name="流程图: 可选过程 14"/>
          <p:cNvSpPr/>
          <p:nvPr>
            <p:custDataLst>
              <p:tags r:id="rId5"/>
            </p:custDataLst>
          </p:nvPr>
        </p:nvSpPr>
        <p:spPr>
          <a:xfrm>
            <a:off x="1448435" y="2961005"/>
            <a:ext cx="1581785" cy="693420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 2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7413" name="流程图: 可选过程 15"/>
          <p:cNvSpPr/>
          <p:nvPr>
            <p:custDataLst>
              <p:tags r:id="rId6"/>
            </p:custDataLst>
          </p:nvPr>
        </p:nvSpPr>
        <p:spPr>
          <a:xfrm>
            <a:off x="1398270" y="4425950"/>
            <a:ext cx="1682115" cy="70548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 3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7414" name="流程图: 可选过程 16"/>
          <p:cNvSpPr/>
          <p:nvPr>
            <p:custDataLst>
              <p:tags r:id="rId7"/>
            </p:custDataLst>
          </p:nvPr>
        </p:nvSpPr>
        <p:spPr>
          <a:xfrm>
            <a:off x="1367790" y="5843905"/>
            <a:ext cx="1682115" cy="73215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 4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7415" name="文本框 3"/>
          <p:cNvSpPr/>
          <p:nvPr>
            <p:custDataLst>
              <p:tags r:id="rId8"/>
            </p:custDataLst>
          </p:nvPr>
        </p:nvSpPr>
        <p:spPr>
          <a:xfrm>
            <a:off x="3413125" y="1843088"/>
            <a:ext cx="1257935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Topic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16" name="文本框 4"/>
          <p:cNvSpPr/>
          <p:nvPr>
            <p:custDataLst>
              <p:tags r:id="rId9"/>
            </p:custDataLst>
          </p:nvPr>
        </p:nvSpPr>
        <p:spPr>
          <a:xfrm>
            <a:off x="3397250" y="1062038"/>
            <a:ext cx="266319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Introduction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17" name="左大括号 2"/>
          <p:cNvSpPr/>
          <p:nvPr>
            <p:custDataLst>
              <p:tags r:id="rId10"/>
            </p:custDataLst>
          </p:nvPr>
        </p:nvSpPr>
        <p:spPr>
          <a:xfrm>
            <a:off x="3271838" y="1181100"/>
            <a:ext cx="98425" cy="1042988"/>
          </a:xfrm>
          <a:prstGeom prst="leftBrace">
            <a:avLst>
              <a:gd name="adj1" fmla="val 266882"/>
              <a:gd name="adj2" fmla="val 50000"/>
            </a:avLst>
          </a:prstGeom>
          <a:noFill/>
          <a:ln w="57150">
            <a:solidFill>
              <a:srgbClr val="5B9BD5"/>
            </a:solidFill>
            <a:miter lim="800000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lvl="0" indent="0" algn="ctr" eaLnBrk="1" hangingPunct="1"/>
            <a:endParaRPr lang="en-US" altLang="en-US" sz="36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418" name="文本框 11"/>
          <p:cNvSpPr/>
          <p:nvPr>
            <p:custDataLst>
              <p:tags r:id="rId11"/>
            </p:custDataLst>
          </p:nvPr>
        </p:nvSpPr>
        <p:spPr>
          <a:xfrm>
            <a:off x="6310313" y="1062038"/>
            <a:ext cx="4005580" cy="645160"/>
          </a:xfrm>
          <a:prstGeom prst="rect">
            <a:avLst/>
          </a:prstGeom>
          <a:noFill/>
          <a:ln>
            <a:solidFill>
              <a:srgbClr val="00B05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Hello, my name is...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19" name="文本框 12"/>
          <p:cNvSpPr/>
          <p:nvPr>
            <p:custDataLst>
              <p:tags r:id="rId12"/>
            </p:custDataLst>
          </p:nvPr>
        </p:nvSpPr>
        <p:spPr>
          <a:xfrm>
            <a:off x="5364480" y="1870710"/>
            <a:ext cx="6256020" cy="645160"/>
          </a:xfrm>
          <a:prstGeom prst="rect">
            <a:avLst/>
          </a:prstGeom>
          <a:noFill/>
          <a:ln>
            <a:solidFill>
              <a:srgbClr val="00B050"/>
            </a:solidFill>
            <a:rou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the impact of music on my life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20" name="左大括号 5"/>
          <p:cNvSpPr/>
          <p:nvPr>
            <p:custDataLst>
              <p:tags r:id="rId13"/>
            </p:custDataLst>
          </p:nvPr>
        </p:nvSpPr>
        <p:spPr>
          <a:xfrm>
            <a:off x="3300413" y="2809875"/>
            <a:ext cx="96837" cy="1044575"/>
          </a:xfrm>
          <a:prstGeom prst="leftBrace">
            <a:avLst>
              <a:gd name="adj1" fmla="val 266877"/>
              <a:gd name="adj2" fmla="val 50000"/>
            </a:avLst>
          </a:prstGeom>
          <a:noFill/>
          <a:ln w="57150">
            <a:solidFill>
              <a:srgbClr val="5B9BD5"/>
            </a:solidFill>
            <a:miter lim="800000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lvl="0" indent="0" algn="ctr" eaLnBrk="1" hangingPunct="1"/>
            <a:endParaRPr lang="en-US" altLang="en-US" sz="36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421" name="文本框 6"/>
          <p:cNvSpPr/>
          <p:nvPr>
            <p:custDataLst>
              <p:tags r:id="rId14"/>
            </p:custDataLst>
          </p:nvPr>
        </p:nvSpPr>
        <p:spPr>
          <a:xfrm>
            <a:off x="3413125" y="2678113"/>
            <a:ext cx="185039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Problem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22" name="文本框 7"/>
          <p:cNvSpPr/>
          <p:nvPr>
            <p:custDataLst>
              <p:tags r:id="rId15"/>
            </p:custDataLst>
          </p:nvPr>
        </p:nvSpPr>
        <p:spPr>
          <a:xfrm>
            <a:off x="3397250" y="3511550"/>
            <a:ext cx="180848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Solution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23" name="文本框 8"/>
          <p:cNvSpPr/>
          <p:nvPr>
            <p:custDataLst>
              <p:tags r:id="rId16"/>
            </p:custDataLst>
          </p:nvPr>
        </p:nvSpPr>
        <p:spPr>
          <a:xfrm>
            <a:off x="5364163" y="2678113"/>
            <a:ext cx="3383280" cy="645160"/>
          </a:xfrm>
          <a:prstGeom prst="rect">
            <a:avLst/>
          </a:prstGeom>
          <a:noFill/>
          <a:ln>
            <a:solidFill>
              <a:srgbClr val="00B05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a serious disease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24" name="文本框 10"/>
          <p:cNvSpPr/>
          <p:nvPr>
            <p:custDataLst>
              <p:tags r:id="rId17"/>
            </p:custDataLst>
          </p:nvPr>
        </p:nvSpPr>
        <p:spPr>
          <a:xfrm>
            <a:off x="5364163" y="3511550"/>
            <a:ext cx="2976880" cy="645160"/>
          </a:xfrm>
          <a:prstGeom prst="rect">
            <a:avLst/>
          </a:prstGeom>
          <a:noFill/>
          <a:ln>
            <a:solidFill>
              <a:srgbClr val="00B05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listen to music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cxnSp>
        <p:nvCxnSpPr>
          <p:cNvPr id="17425" name="直接连接符 17"/>
          <p:cNvCxnSpPr>
            <a:stCxn id="17413" idx="3"/>
            <a:endCxn id="17426" idx="1"/>
          </p:cNvCxnSpPr>
          <p:nvPr>
            <p:custDataLst>
              <p:tags r:id="rId18"/>
            </p:custDataLst>
          </p:nvPr>
        </p:nvCxnSpPr>
        <p:spPr>
          <a:xfrm>
            <a:off x="3080068" y="4779010"/>
            <a:ext cx="316865" cy="9525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</a:ln>
        </p:spPr>
      </p:cxnSp>
      <p:sp>
        <p:nvSpPr>
          <p:cNvPr id="17426" name="文本框 19"/>
          <p:cNvSpPr/>
          <p:nvPr>
            <p:custDataLst>
              <p:tags r:id="rId19"/>
            </p:custDataLst>
          </p:nvPr>
        </p:nvSpPr>
        <p:spPr>
          <a:xfrm>
            <a:off x="3397250" y="4465638"/>
            <a:ext cx="178308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Feelings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27" name="文本框 21"/>
          <p:cNvSpPr/>
          <p:nvPr>
            <p:custDataLst>
              <p:tags r:id="rId20"/>
            </p:custDataLst>
          </p:nvPr>
        </p:nvSpPr>
        <p:spPr>
          <a:xfrm>
            <a:off x="5262880" y="4281170"/>
            <a:ext cx="6576695" cy="1122045"/>
          </a:xfrm>
          <a:prstGeom prst="rect">
            <a:avLst/>
          </a:prstGeom>
          <a:noFill/>
          <a:ln>
            <a:solidFill>
              <a:srgbClr val="00B050"/>
            </a:solidFill>
            <a:rou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hangingPunct="1">
              <a:lnSpc>
                <a:spcPts val="40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happiness; strength; relief;hope; satisfaction; encouragement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cxnSp>
        <p:nvCxnSpPr>
          <p:cNvPr id="17428" name="直接连接符 22"/>
          <p:cNvCxnSpPr>
            <a:stCxn id="17413" idx="3"/>
            <a:endCxn id="17426" idx="1"/>
          </p:cNvCxnSpPr>
          <p:nvPr>
            <p:custDataLst>
              <p:tags r:id="rId21"/>
            </p:custDataLst>
          </p:nvPr>
        </p:nvCxnSpPr>
        <p:spPr>
          <a:xfrm>
            <a:off x="3080068" y="4778693"/>
            <a:ext cx="316865" cy="9525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</a:ln>
        </p:spPr>
      </p:cxnSp>
      <p:sp>
        <p:nvSpPr>
          <p:cNvPr id="17429" name="文本框 23"/>
          <p:cNvSpPr/>
          <p:nvPr>
            <p:custDataLst>
              <p:tags r:id="rId22"/>
            </p:custDataLst>
          </p:nvPr>
        </p:nvSpPr>
        <p:spPr>
          <a:xfrm>
            <a:off x="3271838" y="5919788"/>
            <a:ext cx="269748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Hope/Advice</a:t>
            </a:r>
            <a:endParaRPr kumimoji="0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0" name="文本框 24"/>
          <p:cNvSpPr/>
          <p:nvPr>
            <p:custDataLst>
              <p:tags r:id="rId23"/>
            </p:custDataLst>
          </p:nvPr>
        </p:nvSpPr>
        <p:spPr>
          <a:xfrm>
            <a:off x="6060440" y="5960745"/>
            <a:ext cx="3190240" cy="645160"/>
          </a:xfrm>
          <a:prstGeom prst="rect">
            <a:avLst/>
          </a:prstGeom>
          <a:noFill/>
          <a:ln>
            <a:solidFill>
              <a:srgbClr val="00B050"/>
            </a:solidFill>
            <a:rou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treasure music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1" name="矩形 26"/>
          <p:cNvSpPr/>
          <p:nvPr>
            <p:custDataLst>
              <p:tags r:id="rId24"/>
            </p:custDataLst>
          </p:nvPr>
        </p:nvSpPr>
        <p:spPr>
          <a:xfrm>
            <a:off x="1143000" y="920115"/>
            <a:ext cx="10783570" cy="15652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Calibri" panose="020F0502020204030204" charset="0"/>
              <a:ea typeface="宋体" panose="02010600030101010101" pitchFamily="2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2" name="文本框 27"/>
          <p:cNvSpPr/>
          <p:nvPr>
            <p:custDataLst>
              <p:tags r:id="rId25"/>
            </p:custDataLst>
          </p:nvPr>
        </p:nvSpPr>
        <p:spPr>
          <a:xfrm>
            <a:off x="8739505" y="1320800"/>
            <a:ext cx="2430780" cy="645160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Beginning</a:t>
            </a:r>
            <a:endParaRPr kumimoji="0" lang="zh-CN" altLang="en-US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3" name="矩形 28"/>
          <p:cNvSpPr/>
          <p:nvPr>
            <p:custDataLst>
              <p:tags r:id="rId26"/>
            </p:custDataLst>
          </p:nvPr>
        </p:nvSpPr>
        <p:spPr>
          <a:xfrm>
            <a:off x="1186815" y="2610485"/>
            <a:ext cx="10739120" cy="28930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Calibri" panose="020F0502020204030204" charset="0"/>
              <a:ea typeface="宋体" panose="02010600030101010101" pitchFamily="2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4" name="文本框 29"/>
          <p:cNvSpPr/>
          <p:nvPr>
            <p:custDataLst>
              <p:tags r:id="rId27"/>
            </p:custDataLst>
          </p:nvPr>
        </p:nvSpPr>
        <p:spPr>
          <a:xfrm>
            <a:off x="8739188" y="3722688"/>
            <a:ext cx="1919287" cy="645160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Body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5" name="矩形 30"/>
          <p:cNvSpPr/>
          <p:nvPr>
            <p:custDataLst>
              <p:tags r:id="rId28"/>
            </p:custDataLst>
          </p:nvPr>
        </p:nvSpPr>
        <p:spPr>
          <a:xfrm>
            <a:off x="1186815" y="5575300"/>
            <a:ext cx="10739120" cy="116903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Calibri" panose="020F0502020204030204" charset="0"/>
              <a:ea typeface="宋体" panose="02010600030101010101" pitchFamily="2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6" name="文本框 31"/>
          <p:cNvSpPr/>
          <p:nvPr>
            <p:custDataLst>
              <p:tags r:id="rId29"/>
            </p:custDataLst>
          </p:nvPr>
        </p:nvSpPr>
        <p:spPr>
          <a:xfrm>
            <a:off x="9267190" y="5889625"/>
            <a:ext cx="2430780" cy="645160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Closing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2" name="文本框 19"/>
          <p:cNvSpPr/>
          <p:nvPr>
            <p:custDataLst>
              <p:tags r:id="rId30"/>
            </p:custDataLst>
          </p:nvPr>
        </p:nvSpPr>
        <p:spPr>
          <a:xfrm>
            <a:off x="3397250" y="4485958"/>
            <a:ext cx="1783080" cy="64516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Feelings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5" name="流程图: 可选过程 13"/>
          <p:cNvSpPr/>
          <p:nvPr>
            <p:custDataLst>
              <p:tags r:id="rId31"/>
            </p:custDataLst>
          </p:nvPr>
        </p:nvSpPr>
        <p:spPr>
          <a:xfrm>
            <a:off x="0" y="47625"/>
            <a:ext cx="2352675" cy="54800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After reading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</p:spTree>
    <p:custDataLst>
      <p:tags r:id="rId3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 fill="hold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 fill="hold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 fill="hold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 fill="hold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 fill="hold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 fill="hold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 fill="hold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 fill="hold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 fill="hold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 fill="hold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 fill="hold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 fill="hold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 fill="hold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 fill="hold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 fill="hold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 fill="hold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 fill="hold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bldLvl="0" animBg="1"/>
      <p:bldP spid="17418" grpId="0" bldLvl="0" animBg="1"/>
      <p:bldP spid="17419" grpId="0" bldLvl="0" animBg="1"/>
      <p:bldP spid="17420" grpId="0" bldLvl="0" animBg="1"/>
      <p:bldP spid="17423" grpId="0" bldLvl="0" animBg="1"/>
      <p:bldP spid="17424" grpId="0" bldLvl="0" animBg="1"/>
      <p:bldP spid="17426" grpId="0" bldLvl="0" animBg="1"/>
      <p:bldP spid="17427" grpId="0" bldLvl="0" animBg="1"/>
      <p:bldP spid="17429" grpId="0" bldLvl="0" animBg="1"/>
      <p:bldP spid="17430" grpId="0" bldLvl="0" animBg="1"/>
      <p:bldP spid="17431" grpId="0" bldLvl="0" animBg="1"/>
      <p:bldP spid="17432" grpId="0" bldLvl="0" animBg="1"/>
      <p:bldP spid="17433" grpId="0" bldLvl="0" animBg="1"/>
      <p:bldP spid="17434" grpId="0" bldLvl="0" animBg="1"/>
      <p:bldP spid="17435" grpId="0" bldLvl="0" animBg="1"/>
      <p:bldP spid="17436" grpId="0" bldLvl="0" animBg="1"/>
      <p:bldP spid="17416" grpId="0" animBg="1"/>
      <p:bldP spid="17415" grpId="0" animBg="1"/>
      <p:bldP spid="17421" grpId="0" animBg="1"/>
      <p:bldP spid="17422" grpId="0" animBg="1"/>
      <p:bldP spid="2" grpId="0" bldLvl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内容占位符 25" descr="3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12075" y="-344805"/>
            <a:ext cx="4669155" cy="3658235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5380" y="4695190"/>
            <a:ext cx="3562350" cy="2162810"/>
          </a:xfrm>
          <a:prstGeom prst="rect">
            <a:avLst/>
          </a:prstGeom>
        </p:spPr>
      </p:pic>
      <p:sp>
        <p:nvSpPr>
          <p:cNvPr id="17411" name="流程图: 可选过程 13"/>
          <p:cNvSpPr/>
          <p:nvPr>
            <p:custDataLst>
              <p:tags r:id="rId3"/>
            </p:custDataLst>
          </p:nvPr>
        </p:nvSpPr>
        <p:spPr>
          <a:xfrm>
            <a:off x="0" y="64770"/>
            <a:ext cx="4178935" cy="929640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p>
            <a:pPr marL="0" marR="0" lvl="0" indent="0" algn="l" defTabSz="914400" rtl="0" fontAlgn="auto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                 Para.3 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0" marR="0" lvl="0" indent="0" algn="l" defTabSz="914400" rtl="0" fontAlgn="auto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 how music made her feel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0" y="1389380"/>
            <a:ext cx="11228705" cy="3046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Music gave me happiness. When I listened to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music, it made my spirits fly like a kite in the wind. Music gave me strength and brought me relief. It was the rock I leant on to become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strong and to get through those hard times. Moreover, music gave me hope and a sense of satisfaction. It became my best friend. It spoke words of encouragement to the deepest part of my being.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683510" y="493395"/>
            <a:ext cx="840105" cy="41275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5240" y="1748790"/>
            <a:ext cx="4248785" cy="617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  Simile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明喻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0485" y="2656205"/>
            <a:ext cx="4193540" cy="6038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Metaphor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暗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喻)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  <a:sym typeface="+mn-ea"/>
              </a:rPr>
              <a:t> 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557395" y="1499235"/>
            <a:ext cx="6880225" cy="1116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Living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without an aim is like sailing without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compass(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指南针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).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4575810" y="2822575"/>
            <a:ext cx="6631305" cy="603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You are the apple of my eye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8425" y="3550285"/>
            <a:ext cx="4165600" cy="617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Rhetorical question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疑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问)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632960" y="3632200"/>
            <a:ext cx="6602730" cy="603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How could I be so stupid?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56515" y="4457700"/>
            <a:ext cx="4192905" cy="6299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  <a:sym typeface="+mn-ea"/>
              </a:rPr>
              <a:t>    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Personification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(拟人) 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4632960" y="4495165"/>
            <a:ext cx="6602730" cy="603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The sky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crie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s.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56515" y="5403215"/>
            <a:ext cx="4166235" cy="5219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Quote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(引用)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4669155" y="5358765"/>
            <a:ext cx="6537960" cy="603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 Longfellow says, “Music is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...''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70485" y="6215380"/>
            <a:ext cx="4192905" cy="6038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  <a:sym typeface="+mn-ea"/>
              </a:rPr>
              <a:t>    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Repetition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重复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  <a:sym typeface="+mn-ea"/>
              </a:rPr>
              <a:t> 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4648835" y="6215380"/>
            <a:ext cx="6631305" cy="603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 came, I saw, I conquered.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23080" y="269945"/>
            <a:ext cx="10969200" cy="705600"/>
          </a:xfrm>
        </p:spPr>
        <p:txBody>
          <a:bodyPr>
            <a:normAutofit fontScale="90000"/>
          </a:bodyPr>
          <a:p>
            <a:r>
              <a:rPr lang="en-US" altLang="zh-CN" sz="4000" spc="0" dirty="0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</a:t>
            </a:r>
            <a:r>
              <a:rPr lang="en-US" altLang="zh-CN" sz="4000" spc="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+mn-ea"/>
                <a:cs typeface="Times New Roman" panose="02020603050405020304" charset="0"/>
              </a:rPr>
              <a:t>How does music make you feel? </a:t>
            </a:r>
            <a:br>
              <a:rPr lang="en-US" altLang="zh-CN" sz="4000" spc="0" dirty="0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</a:br>
            <a:endParaRPr lang="en-US" altLang="zh-CN" sz="4000" spc="0" dirty="0">
              <a:solidFill>
                <a:schemeClr val="tx1"/>
              </a:solidFill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71" name="流程图: 可选过程 13"/>
          <p:cNvSpPr/>
          <p:nvPr>
            <p:custDataLst>
              <p:tags r:id="rId13"/>
            </p:custDataLst>
          </p:nvPr>
        </p:nvSpPr>
        <p:spPr>
          <a:xfrm>
            <a:off x="0" y="48260"/>
            <a:ext cx="3074670" cy="51625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Writing &amp; sharing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577455" y="48895"/>
            <a:ext cx="1055370" cy="633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45795" y="768350"/>
            <a:ext cx="11126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(Use as many 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rhetorical features(</a:t>
            </a:r>
            <a:r>
              <a:rPr lang="zh-CN" altLang="en-US" sz="3600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修辞手法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as you can.)</a:t>
            </a:r>
            <a:endParaRPr lang="zh-CN" altLang="en-US" sz="3600" b="1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4" grpId="0" bldLvl="0" animBg="1"/>
      <p:bldP spid="16" grpId="0" bldLvl="0" animBg="1"/>
      <p:bldP spid="18" grpId="0" bldLvl="0" animBg="1"/>
      <p:bldP spid="21" grpId="0" bldLvl="0" animBg="1"/>
      <p:bldP spid="11" grpId="0" bldLvl="0" animBg="1"/>
      <p:bldP spid="13" grpId="0" bldLvl="0" animBg="1"/>
      <p:bldP spid="15" grpId="0" bldLvl="0" animBg="1"/>
      <p:bldP spid="17" grpId="0" bldLvl="0" animBg="1"/>
      <p:bldP spid="19" grpId="0" bldLvl="0" animBg="1"/>
      <p:bldP spid="22" grpId="0" bldLvl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"/>
          <p:cNvSpPr txBox="1"/>
          <p:nvPr>
            <p:custDataLst>
              <p:tags r:id="rId1"/>
            </p:custDataLst>
          </p:nvPr>
        </p:nvSpPr>
        <p:spPr>
          <a:xfrm>
            <a:off x="85725" y="81915"/>
            <a:ext cx="7279640" cy="64516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Wingdings" panose="05000000000000000000" pitchFamily="2" charset="2"/>
              </a:rPr>
              <a:t>Homework: Write </a:t>
            </a: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highlight>
                  <a:srgbClr val="FF0000"/>
                </a:highlight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Wingdings" panose="05000000000000000000" pitchFamily="2" charset="2"/>
              </a:rPr>
              <a:t>a speech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highlight>
                <a:srgbClr val="FF0000"/>
              </a:highlight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17411" name="流程图: 可选过程 13"/>
          <p:cNvSpPr/>
          <p:nvPr>
            <p:custDataLst>
              <p:tags r:id="rId2"/>
            </p:custDataLst>
          </p:nvPr>
        </p:nvSpPr>
        <p:spPr>
          <a:xfrm>
            <a:off x="429895" y="1299210"/>
            <a:ext cx="1581785" cy="75247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 1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7412" name="流程图: 可选过程 14"/>
          <p:cNvSpPr/>
          <p:nvPr>
            <p:custDataLst>
              <p:tags r:id="rId3"/>
            </p:custDataLst>
          </p:nvPr>
        </p:nvSpPr>
        <p:spPr>
          <a:xfrm>
            <a:off x="391795" y="2922270"/>
            <a:ext cx="1581785" cy="693420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 2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7413" name="流程图: 可选过程 15"/>
          <p:cNvSpPr/>
          <p:nvPr>
            <p:custDataLst>
              <p:tags r:id="rId4"/>
            </p:custDataLst>
          </p:nvPr>
        </p:nvSpPr>
        <p:spPr>
          <a:xfrm>
            <a:off x="429895" y="4486275"/>
            <a:ext cx="1682115" cy="70548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 3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7414" name="流程图: 可选过程 16"/>
          <p:cNvSpPr/>
          <p:nvPr>
            <p:custDataLst>
              <p:tags r:id="rId5"/>
            </p:custDataLst>
          </p:nvPr>
        </p:nvSpPr>
        <p:spPr>
          <a:xfrm>
            <a:off x="429895" y="5917565"/>
            <a:ext cx="1682115" cy="73215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 4</a:t>
            </a:r>
            <a:endParaRPr kumimoji="0" lang="en-US" altLang="zh-CN" sz="36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7415" name="文本框 3"/>
          <p:cNvSpPr/>
          <p:nvPr>
            <p:custDataLst>
              <p:tags r:id="rId6"/>
            </p:custDataLst>
          </p:nvPr>
        </p:nvSpPr>
        <p:spPr>
          <a:xfrm>
            <a:off x="2515235" y="1758633"/>
            <a:ext cx="1257935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Topic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16" name="文本框 4"/>
          <p:cNvSpPr/>
          <p:nvPr>
            <p:custDataLst>
              <p:tags r:id="rId7"/>
            </p:custDataLst>
          </p:nvPr>
        </p:nvSpPr>
        <p:spPr>
          <a:xfrm>
            <a:off x="2499360" y="977583"/>
            <a:ext cx="266319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Introduction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17" name="左大括号 2"/>
          <p:cNvSpPr/>
          <p:nvPr>
            <p:custDataLst>
              <p:tags r:id="rId8"/>
            </p:custDataLst>
          </p:nvPr>
        </p:nvSpPr>
        <p:spPr>
          <a:xfrm>
            <a:off x="2306638" y="1094105"/>
            <a:ext cx="98425" cy="1042988"/>
          </a:xfrm>
          <a:prstGeom prst="leftBrace">
            <a:avLst>
              <a:gd name="adj1" fmla="val 266882"/>
              <a:gd name="adj2" fmla="val 50000"/>
            </a:avLst>
          </a:prstGeom>
          <a:noFill/>
          <a:ln w="57150">
            <a:solidFill>
              <a:srgbClr val="5B9BD5"/>
            </a:solidFill>
            <a:miter lim="800000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lvl="0" indent="0" algn="ctr" eaLnBrk="1" hangingPunct="1"/>
            <a:endParaRPr lang="en-US" altLang="en-US" sz="36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420" name="左大括号 5"/>
          <p:cNvSpPr/>
          <p:nvPr>
            <p:custDataLst>
              <p:tags r:id="rId9"/>
            </p:custDataLst>
          </p:nvPr>
        </p:nvSpPr>
        <p:spPr>
          <a:xfrm>
            <a:off x="2210118" y="2776220"/>
            <a:ext cx="96837" cy="1044575"/>
          </a:xfrm>
          <a:prstGeom prst="leftBrace">
            <a:avLst>
              <a:gd name="adj1" fmla="val 266877"/>
              <a:gd name="adj2" fmla="val 50000"/>
            </a:avLst>
          </a:prstGeom>
          <a:noFill/>
          <a:ln w="57150">
            <a:solidFill>
              <a:srgbClr val="5B9BD5"/>
            </a:solidFill>
            <a:miter lim="800000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lvl="0" indent="0" algn="ctr" eaLnBrk="1" hangingPunct="1"/>
            <a:endParaRPr lang="en-US" altLang="en-US" sz="36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421" name="文本框 6"/>
          <p:cNvSpPr/>
          <p:nvPr>
            <p:custDataLst>
              <p:tags r:id="rId10"/>
            </p:custDataLst>
          </p:nvPr>
        </p:nvSpPr>
        <p:spPr>
          <a:xfrm>
            <a:off x="2543810" y="2678113"/>
            <a:ext cx="185039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Problem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22" name="文本框 7"/>
          <p:cNvSpPr/>
          <p:nvPr>
            <p:custDataLst>
              <p:tags r:id="rId11"/>
            </p:custDataLst>
          </p:nvPr>
        </p:nvSpPr>
        <p:spPr>
          <a:xfrm>
            <a:off x="2543810" y="3435350"/>
            <a:ext cx="180848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Solution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cxnSp>
        <p:nvCxnSpPr>
          <p:cNvPr id="17425" name="直接连接符 17"/>
          <p:cNvCxnSpPr>
            <a:stCxn id="17413" idx="3"/>
            <a:endCxn id="17426" idx="1"/>
          </p:cNvCxnSpPr>
          <p:nvPr>
            <p:custDataLst>
              <p:tags r:id="rId12"/>
            </p:custDataLst>
          </p:nvPr>
        </p:nvCxnSpPr>
        <p:spPr>
          <a:xfrm flipV="1">
            <a:off x="2111693" y="4808855"/>
            <a:ext cx="499110" cy="3048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</a:ln>
        </p:spPr>
      </p:cxnSp>
      <p:sp>
        <p:nvSpPr>
          <p:cNvPr id="17426" name="文本框 19"/>
          <p:cNvSpPr/>
          <p:nvPr>
            <p:custDataLst>
              <p:tags r:id="rId13"/>
            </p:custDataLst>
          </p:nvPr>
        </p:nvSpPr>
        <p:spPr>
          <a:xfrm>
            <a:off x="2611120" y="4485958"/>
            <a:ext cx="178308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Feelings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cxnSp>
        <p:nvCxnSpPr>
          <p:cNvPr id="17428" name="直接连接符 22"/>
          <p:cNvCxnSpPr>
            <a:stCxn id="17413" idx="3"/>
            <a:endCxn id="17426" idx="1"/>
          </p:cNvCxnSpPr>
          <p:nvPr>
            <p:custDataLst>
              <p:tags r:id="rId14"/>
            </p:custDataLst>
          </p:nvPr>
        </p:nvCxnSpPr>
        <p:spPr>
          <a:xfrm flipV="1">
            <a:off x="2111693" y="4808538"/>
            <a:ext cx="499110" cy="3048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</a:ln>
        </p:spPr>
      </p:cxnSp>
      <p:sp>
        <p:nvSpPr>
          <p:cNvPr id="17429" name="文本框 23"/>
          <p:cNvSpPr/>
          <p:nvPr>
            <p:custDataLst>
              <p:tags r:id="rId15"/>
            </p:custDataLst>
          </p:nvPr>
        </p:nvSpPr>
        <p:spPr>
          <a:xfrm>
            <a:off x="2514918" y="6004243"/>
            <a:ext cx="2697480" cy="645160"/>
          </a:xfrm>
          <a:prstGeom prst="rect">
            <a:avLst/>
          </a:prstGeom>
          <a:noFill/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Hope/Advice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1" name="矩形 26"/>
          <p:cNvSpPr/>
          <p:nvPr>
            <p:custDataLst>
              <p:tags r:id="rId16"/>
            </p:custDataLst>
          </p:nvPr>
        </p:nvSpPr>
        <p:spPr>
          <a:xfrm>
            <a:off x="184785" y="842645"/>
            <a:ext cx="6775450" cy="15652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Calibri" panose="020F0502020204030204" charset="0"/>
              <a:ea typeface="宋体" panose="02010600030101010101" pitchFamily="2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2" name="文本框 27"/>
          <p:cNvSpPr/>
          <p:nvPr>
            <p:custDataLst>
              <p:tags r:id="rId17"/>
            </p:custDataLst>
          </p:nvPr>
        </p:nvSpPr>
        <p:spPr>
          <a:xfrm>
            <a:off x="4454525" y="1434465"/>
            <a:ext cx="2430780" cy="645160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Beginning</a:t>
            </a:r>
            <a:endParaRPr kumimoji="0" lang="zh-CN" altLang="en-US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3" name="矩形 28"/>
          <p:cNvSpPr/>
          <p:nvPr>
            <p:custDataLst>
              <p:tags r:id="rId18"/>
            </p:custDataLst>
          </p:nvPr>
        </p:nvSpPr>
        <p:spPr>
          <a:xfrm>
            <a:off x="184785" y="2623820"/>
            <a:ext cx="6775450" cy="28930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Calibri" panose="020F0502020204030204" charset="0"/>
              <a:ea typeface="宋体" panose="02010600030101010101" pitchFamily="2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4" name="文本框 29"/>
          <p:cNvSpPr/>
          <p:nvPr>
            <p:custDataLst>
              <p:tags r:id="rId19"/>
            </p:custDataLst>
          </p:nvPr>
        </p:nvSpPr>
        <p:spPr>
          <a:xfrm>
            <a:off x="4710113" y="3748088"/>
            <a:ext cx="1919287" cy="645160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Body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5" name="矩形 30"/>
          <p:cNvSpPr/>
          <p:nvPr>
            <p:custDataLst>
              <p:tags r:id="rId20"/>
            </p:custDataLst>
          </p:nvPr>
        </p:nvSpPr>
        <p:spPr>
          <a:xfrm>
            <a:off x="195580" y="5671820"/>
            <a:ext cx="6844030" cy="116903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Calibri" panose="020F0502020204030204" charset="0"/>
              <a:ea typeface="宋体" panose="02010600030101010101" pitchFamily="2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17436" name="文本框 31"/>
          <p:cNvSpPr/>
          <p:nvPr>
            <p:custDataLst>
              <p:tags r:id="rId21"/>
            </p:custDataLst>
          </p:nvPr>
        </p:nvSpPr>
        <p:spPr>
          <a:xfrm>
            <a:off x="5111115" y="6004560"/>
            <a:ext cx="1849120" cy="645160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Closing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2" name="文本框 19"/>
          <p:cNvSpPr/>
          <p:nvPr>
            <p:custDataLst>
              <p:tags r:id="rId22"/>
            </p:custDataLst>
          </p:nvPr>
        </p:nvSpPr>
        <p:spPr>
          <a:xfrm>
            <a:off x="2611120" y="4491038"/>
            <a:ext cx="1783080" cy="64516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  <a:rou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Feelings</a:t>
            </a:r>
            <a:endParaRPr kumimoji="0" lang="en-US" altLang="zh-CN" sz="36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52640" y="842645"/>
            <a:ext cx="5039360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Requirements(P.57 Exe.4):</a:t>
            </a:r>
            <a:endParaRPr lang="en-US" altLang="zh-CN" sz="3200" b="1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1.Does the writer explain how music has changed his/her life?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2.Are some of the rhetorical devices included and used properly?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3.Does he/she talk about how music makes him/her feel?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4...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理查德·克莱德曼演奏贝多芬名曲《致爱丽丝》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35"/>
            <a:ext cx="12192635" cy="67881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折角形 3"/>
          <p:cNvSpPr/>
          <p:nvPr/>
        </p:nvSpPr>
        <p:spPr>
          <a:xfrm>
            <a:off x="102235" y="0"/>
            <a:ext cx="7470140" cy="6858000"/>
          </a:xfrm>
          <a:prstGeom prst="foldedCorner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7150" y="46355"/>
            <a:ext cx="74714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00000"/>
              </a:lnSpc>
            </a:pPr>
            <a:r>
              <a:rPr lang="en-US" sz="2400" b="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   Hello, </a:t>
            </a:r>
            <a:r>
              <a:rPr lang="en-US" sz="240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ladies and gentlemen. M</a:t>
            </a:r>
            <a:r>
              <a:rPr lang="en-US" sz="2400" b="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y name is Kathy, and I'm here to talk about how music has changed my life.</a:t>
            </a:r>
            <a:endParaRPr lang="en-US" sz="2400" b="0"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668260" y="158750"/>
            <a:ext cx="34239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u="sng">
                <a:latin typeface="Times New Roman" panose="02020603050405020304" charset="0"/>
                <a:cs typeface="Times New Roman" panose="02020603050405020304" charset="0"/>
              </a:rPr>
              <a:t>Welcome the audience</a:t>
            </a:r>
            <a:endParaRPr lang="zh-CN" altLang="en-US" sz="2000" b="1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79690" y="477520"/>
            <a:ext cx="26212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u="sng">
                <a:latin typeface="Times New Roman" panose="02020603050405020304" charset="0"/>
                <a:cs typeface="Times New Roman" panose="02020603050405020304" charset="0"/>
              </a:rPr>
              <a:t>Introduce </a:t>
            </a:r>
            <a:r>
              <a:rPr lang="en-US" altLang="zh-CN" sz="2000" b="1" u="sng">
                <a:latin typeface="Times New Roman" panose="02020603050405020304" charset="0"/>
                <a:cs typeface="Times New Roman" panose="02020603050405020304" charset="0"/>
              </a:rPr>
              <a:t>one</a:t>
            </a:r>
            <a:r>
              <a:rPr lang="zh-CN" altLang="en-US" sz="2000" b="1" u="sng">
                <a:latin typeface="Times New Roman" panose="02020603050405020304" charset="0"/>
                <a:cs typeface="Times New Roman" panose="02020603050405020304" charset="0"/>
              </a:rPr>
              <a:t>self</a:t>
            </a:r>
            <a:endParaRPr lang="zh-CN" altLang="en-US" sz="2000" b="1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77785" y="842010"/>
            <a:ext cx="26212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u="sng">
                <a:latin typeface="Times New Roman" panose="02020603050405020304" charset="0"/>
                <a:cs typeface="Times New Roman" panose="02020603050405020304" charset="0"/>
              </a:rPr>
              <a:t>Propose the topic</a:t>
            </a:r>
            <a:endParaRPr lang="zh-CN" altLang="en-US" sz="2000" b="1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478135" y="312420"/>
            <a:ext cx="1503680" cy="829945"/>
          </a:xfrm>
          <a:prstGeom prst="rect">
            <a:avLst/>
          </a:prstGeom>
          <a:solidFill>
            <a:schemeClr val="bg2">
              <a:alpha val="85000"/>
            </a:schemeClr>
          </a:solidFill>
          <a:ln w="28575" cmpd="dbl">
            <a:solidFill>
              <a:srgbClr val="7030A0"/>
            </a:solidFill>
            <a:prstDash val="solid"/>
          </a:ln>
        </p:spPr>
        <p:txBody>
          <a:bodyPr wrap="none" rtlCol="0" anchor="t">
            <a:spAutoFit/>
          </a:bodyPr>
          <a:p>
            <a:pPr algn="l" fontAlgn="auto">
              <a:lnSpc>
                <a:spcPct val="100000"/>
              </a:lnSpc>
            </a:pPr>
            <a:r>
              <a:rPr lang="en-US" altLang="zh-CN" sz="4800" b="1" kern="100">
                <a:solidFill>
                  <a:srgbClr val="7030A0"/>
                </a:solidFill>
                <a:latin typeface="Times New Roman" panose="02020603050405020304"/>
                <a:ea typeface="等线" panose="02010600030101010101" pitchFamily="2" charset="-122"/>
                <a:cs typeface="Times New Roman" panose="02020603050405020304"/>
                <a:sym typeface="Times New Roman" panose="02020603050405020304"/>
              </a:rPr>
              <a:t>Start</a:t>
            </a:r>
            <a:endParaRPr lang="en-US" altLang="zh-CN" sz="4800" b="1" kern="100">
              <a:solidFill>
                <a:srgbClr val="7030A0"/>
              </a:solidFill>
              <a:latin typeface="Times New Roman" panose="02020603050405020304"/>
              <a:ea typeface="等线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" y="772795"/>
            <a:ext cx="757174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  </a:t>
            </a:r>
            <a:r>
              <a:rPr lang="en-US" sz="240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Have you ever experienced the ups and downs of life and felt frustrated or discouraged?</a:t>
            </a:r>
            <a:r>
              <a:rPr lang="en-US" sz="240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Two years ago, when I entered the new school, I felt lost and depressed. It’s like I had been taken out of my natural environment, and put somewhere new. And slowly I began to lose myself, like I was being washed away. But then the next moment, I felt the melody, the song “Count on me”---soft and calming, comforting and powerful. It gave me </a:t>
            </a:r>
            <a:r>
              <a:rPr lang="en-US" sz="240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strength</a:t>
            </a:r>
            <a:r>
              <a:rPr lang="en-US" sz="240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and hope, like my old friend. It gave me company and comfort. And also it gave me </a:t>
            </a:r>
            <a:r>
              <a:rPr lang="en-US" sz="240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courage </a:t>
            </a:r>
            <a:r>
              <a:rPr lang="en-US" sz="240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to face all the difficulties. Gradually, I adapted to the new school. The philosopher Plato once said, “Music gives a soul to the universe, wings to the mind, </a:t>
            </a:r>
            <a:r>
              <a:rPr lang="en-US" sz="240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flight to the imagination and life to everything.” I do benefit a lot from mysic. </a:t>
            </a:r>
            <a:endParaRPr lang="en-US" sz="2400" i="1"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79690" y="2294255"/>
            <a:ext cx="26187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Share p</a:t>
            </a:r>
            <a:r>
              <a:rPr lang="zh-CN" altLang="en-US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ersonal anecdote </a:t>
            </a:r>
            <a:r>
              <a:rPr lang="en-US" altLang="zh-CN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about the topic</a:t>
            </a:r>
            <a:endParaRPr lang="en-US" altLang="zh-CN" b="1" u="sng"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79690" y="2939415"/>
            <a:ext cx="2362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Share p</a:t>
            </a:r>
            <a:r>
              <a:rPr lang="zh-CN" altLang="en-US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ersonal </a:t>
            </a:r>
            <a:r>
              <a:rPr lang="en-US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feeling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679690" y="3307715"/>
            <a:ext cx="26181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Using proper rhetorical devices</a:t>
            </a:r>
            <a:endParaRPr lang="en-US" altLang="zh-CN" b="1" u="sng"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34" name="文本框 20"/>
          <p:cNvSpPr txBox="1"/>
          <p:nvPr/>
        </p:nvSpPr>
        <p:spPr>
          <a:xfrm>
            <a:off x="10450830" y="2708910"/>
            <a:ext cx="1558290" cy="829945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 cmpd="dbl">
            <a:solidFill>
              <a:srgbClr val="00B050"/>
            </a:solidFill>
            <a:prstDash val="solid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4800" b="1" kern="100">
                <a:solidFill>
                  <a:srgbClr val="00B050"/>
                </a:solidFill>
                <a:latin typeface="Times New Roman" panose="02020603050405020304"/>
                <a:ea typeface="等线" panose="02010600030101010101" pitchFamily="2" charset="-122"/>
                <a:cs typeface="Times New Roman" panose="02020603050405020304"/>
                <a:sym typeface="Times New Roman" panose="02020603050405020304"/>
              </a:rPr>
              <a:t>Body</a:t>
            </a:r>
            <a:endParaRPr lang="en-US" altLang="zh-CN" sz="4800" b="1" kern="100">
              <a:solidFill>
                <a:srgbClr val="00B050"/>
              </a:solidFill>
              <a:latin typeface="Times New Roman" panose="02020603050405020304"/>
              <a:ea typeface="等线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679690" y="5166995"/>
            <a:ext cx="25190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Supply advice to the audience</a:t>
            </a:r>
            <a:endParaRPr lang="en-US" altLang="zh-CN" b="1" u="sng"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79690" y="5812155"/>
            <a:ext cx="25203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Thank the audience at the end</a:t>
            </a:r>
            <a:endParaRPr lang="en-US" altLang="zh-CN" b="1" u="sng"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33" name="文本框 21"/>
          <p:cNvSpPr txBox="1"/>
          <p:nvPr/>
        </p:nvSpPr>
        <p:spPr>
          <a:xfrm>
            <a:off x="10085070" y="5719445"/>
            <a:ext cx="2106930" cy="829945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 cmpd="dbl">
            <a:solidFill>
              <a:srgbClr val="00B0F0"/>
            </a:solidFill>
            <a:prstDash val="solid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4800" b="1" kern="100">
                <a:solidFill>
                  <a:srgbClr val="00B0F0"/>
                </a:solidFill>
                <a:latin typeface="Times New Roman" panose="02020603050405020304"/>
                <a:ea typeface="等线" panose="02010600030101010101" pitchFamily="2" charset="-122"/>
                <a:cs typeface="Times New Roman" panose="02020603050405020304"/>
                <a:sym typeface="Times New Roman" panose="02020603050405020304"/>
              </a:rPr>
              <a:t>Ending</a:t>
            </a:r>
            <a:endParaRPr lang="en-US" altLang="zh-CN" sz="4800" b="1" kern="100">
              <a:solidFill>
                <a:srgbClr val="00B0F0"/>
              </a:solidFill>
              <a:latin typeface="Times New Roman" panose="02020603050405020304"/>
              <a:ea typeface="等线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01280" y="6434455"/>
            <a:ext cx="22186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 u="sng">
                <a:latin typeface="Cambria Math" panose="02040503050406030204" charset="0"/>
                <a:cs typeface="Cambria Math" panose="02040503050406030204" charset="0"/>
                <a:sym typeface="+mn-ea"/>
              </a:rPr>
              <a:t>Close the speech</a:t>
            </a:r>
            <a:endParaRPr lang="en-US" altLang="zh-CN" b="1" u="sng"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150" y="5938520"/>
            <a:ext cx="76790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00000"/>
              </a:lnSpc>
            </a:pPr>
            <a:r>
              <a:rPr lang="en-US" sz="2400" b="0"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   So next time, if you are faced with difficulties, you can turn to music for help. It will surely help you out. Thanks!</a:t>
            </a:r>
            <a:endParaRPr lang="en-US" sz="2400" b="0"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4" grpId="0" bldLvl="0" animBg="1"/>
      <p:bldP spid="33" grpId="0" bldLvl="0" animBg="1"/>
      <p:bldP spid="21" grpId="0"/>
      <p:bldP spid="22" grpId="0"/>
      <p:bldP spid="23" grpId="0"/>
      <p:bldP spid="100" grpId="0"/>
      <p:bldP spid="10" grpId="0"/>
      <p:bldP spid="11" grpId="0"/>
      <p:bldP spid="12" grpId="0"/>
      <p:bldP spid="9" grpId="0"/>
      <p:bldP spid="27" grpId="0"/>
      <p:bldP spid="28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2"/>
          <p:cNvSpPr/>
          <p:nvPr>
            <p:custDataLst>
              <p:tags r:id="rId1"/>
            </p:custDataLst>
          </p:nvPr>
        </p:nvSpPr>
        <p:spPr>
          <a:xfrm>
            <a:off x="492760" y="717550"/>
            <a:ext cx="11036935" cy="60007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Hello! My name is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John,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and I'm here to talk about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 the power of music over words. Two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years ago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, my grandmother passed away, and music has helped me cope since then.</a:t>
            </a:r>
            <a:endParaRPr kumimoji="0" lang="en-US" altLang="zh-CN" sz="24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uLnTx/>
              <a:uFillTx/>
              <a:latin typeface="Arial Narrow" panose="020B0606020202030204" pitchFamily="3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Sometimes words cannot describe what we are feeling, but music can.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7030A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As Hans Christian Anderson once said,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7030A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“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7030A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Where words fail, music speaks.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7030A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”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B0F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Music is like a special language that everyone can understand.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Have you ever heard a piece of music and remembered an important time in your life?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Perhaps when something important happened, or when you felt really happy or sad. I feel this way about a piece of classical music by Eric Satie called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“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Gymnopedie No.1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”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. It reminds me of my grandmother.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B05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It is like an old friend comforting me when I hear it.</a:t>
            </a:r>
            <a:endParaRPr kumimoji="0" lang="en-US" altLang="zh-CN" sz="24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B050"/>
              </a:solidFill>
              <a:uLnTx/>
              <a:uFillTx/>
              <a:latin typeface="Arial Narrow" panose="020B0606020202030204" pitchFamily="34" charset="0"/>
              <a:ea typeface="黑体" panose="02010609060101010101" pitchFamily="49" charset="-122"/>
              <a:cs typeface="Arial" panose="020B0604020202020204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This music</a:t>
            </a:r>
            <a:r>
              <a:rPr kumimoji="0" lang="en-US" altLang="zh-CN" sz="2400" b="1" i="0" u="sng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 helps me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 remember how much I miss her. It </a:t>
            </a:r>
            <a:r>
              <a:rPr kumimoji="0" lang="en-US" altLang="zh-CN" sz="2400" b="1" i="0" u="sng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helps me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 remember all the great times we had. And music </a:t>
            </a:r>
            <a:r>
              <a:rPr kumimoji="0" lang="en-US" altLang="zh-CN" sz="2400" b="1" i="0" u="sng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helps me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 remember all the great times we had. And music </a:t>
            </a:r>
            <a:r>
              <a:rPr kumimoji="0" lang="en-US" altLang="zh-CN" sz="2400" b="1" i="0" u="sng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helps me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 be grateful for that time togther.</a:t>
            </a: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/>
                <a:sym typeface="Wingdings" panose="05000000000000000000" pitchFamily="2" charset="2"/>
              </a:rPr>
              <a:t> If you struggle to find the words to help you, music can be your guide.</a:t>
            </a:r>
            <a:endParaRPr lang="en-US" altLang="zh-CN" sz="2400" b="1">
              <a:latin typeface="Arial Narrow" panose="020B0606020202030204" pitchFamily="34" charset="0"/>
            </a:endParaRPr>
          </a:p>
        </p:txBody>
      </p:sp>
      <p:pic>
        <p:nvPicPr>
          <p:cNvPr id="23555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14463" y="-438150"/>
            <a:ext cx="1951037" cy="165735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 fill="hold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 fill="hold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 fill="hold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 fill="hold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15" y="20955"/>
            <a:ext cx="12261215" cy="6816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21410" y="2881630"/>
            <a:ext cx="756602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 b="1">
                <a:latin typeface="华文彩云" panose="02010800040101010101" charset="-122"/>
                <a:ea typeface="华文彩云" panose="02010800040101010101" charset="-122"/>
                <a:cs typeface="Times New Roman" panose="02020603050405020304" charset="0"/>
              </a:rPr>
              <a:t>Thank you!</a:t>
            </a:r>
            <a:r>
              <a:rPr lang="en-US" altLang="zh-CN" sz="9600" b="1" i="1">
                <a:latin typeface="华文彩云" panose="02010800040101010101" charset="-122"/>
                <a:ea typeface="华文彩云" panose="02010800040101010101" charset="-122"/>
                <a:cs typeface="Times New Roman" panose="02020603050405020304" charset="0"/>
              </a:rPr>
              <a:t> </a:t>
            </a:r>
            <a:endParaRPr lang="en-US" altLang="zh-CN" sz="9600" b="1" i="1">
              <a:latin typeface="华文彩云" panose="02010800040101010101" charset="-122"/>
              <a:ea typeface="华文彩云" panose="02010800040101010101" charset="-122"/>
              <a:cs typeface="Times New Roman" panose="02020603050405020304" charset="0"/>
            </a:endParaRPr>
          </a:p>
          <a:p>
            <a:r>
              <a:rPr lang="en-US" altLang="zh-CN" sz="9600" b="1" i="1">
                <a:latin typeface="华文彩云" panose="02010800040101010101" charset="-122"/>
                <a:ea typeface="华文彩云" panose="02010800040101010101" charset="-122"/>
                <a:cs typeface="Times New Roman" panose="02020603050405020304" charset="0"/>
              </a:rPr>
              <a:t>                </a:t>
            </a:r>
            <a:endParaRPr lang="en-US" altLang="zh-CN" sz="9600" b="1" i="1">
              <a:latin typeface="华文彩云" panose="02010800040101010101" charset="-122"/>
              <a:ea typeface="华文彩云" panose="02010800040101010101" charset="-122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15" y="20955"/>
            <a:ext cx="12261215" cy="6816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700" y="3268980"/>
            <a:ext cx="968057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B2U5 Reading for Writing</a:t>
            </a:r>
            <a:endParaRPr lang="en-US" altLang="zh-CN" sz="4000" b="1">
              <a:latin typeface="方正粗黑宋简体" panose="02000000000000000000" charset="-122"/>
              <a:ea typeface="方正粗黑宋简体" panose="02000000000000000000" charset="-122"/>
              <a:cs typeface="Times New Roman" panose="02020603050405020304" charset="0"/>
            </a:endParaRPr>
          </a:p>
          <a:p>
            <a:r>
              <a:rPr lang="en-US" altLang="zh-CN" sz="4000" b="1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           Write a speech </a:t>
            </a:r>
            <a:endParaRPr lang="en-US" altLang="zh-CN" sz="4000" b="1">
              <a:latin typeface="方正粗黑宋简体" panose="02000000000000000000" charset="-122"/>
              <a:ea typeface="方正粗黑宋简体" panose="02000000000000000000" charset="-122"/>
              <a:cs typeface="Times New Roman" panose="02020603050405020304" charset="0"/>
            </a:endParaRPr>
          </a:p>
          <a:p>
            <a:r>
              <a:rPr lang="en-US" altLang="zh-CN" sz="4000" b="1" i="1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                </a:t>
            </a:r>
            <a:r>
              <a:rPr lang="en-US" altLang="zh-CN" sz="2800" b="1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 Jane</a:t>
            </a:r>
            <a:endParaRPr lang="en-US" altLang="zh-CN" sz="2800" b="1">
              <a:latin typeface="方正粗黑宋简体" panose="02000000000000000000" charset="-122"/>
              <a:ea typeface="方正粗黑宋简体" panose="02000000000000000000" charset="-122"/>
              <a:cs typeface="Times New Roman" panose="02020603050405020304" charset="0"/>
            </a:endParaRPr>
          </a:p>
          <a:p>
            <a:r>
              <a:rPr lang="en-US" altLang="zh-CN" sz="2800" b="1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Longquan NO.1 Senior High School</a:t>
            </a:r>
            <a:r>
              <a:rPr lang="en-US" altLang="zh-CN" sz="2800" b="1" i="1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 </a:t>
            </a:r>
            <a:r>
              <a:rPr lang="en-US" altLang="zh-CN" sz="4000" b="1" i="1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  </a:t>
            </a:r>
            <a:endParaRPr lang="en-US" altLang="zh-CN" sz="4000" b="1" i="1">
              <a:latin typeface="方正粗黑宋简体" panose="02000000000000000000" charset="-122"/>
              <a:ea typeface="方正粗黑宋简体" panose="02000000000000000000" charset="-122"/>
              <a:cs typeface="Times New Roman" panose="02020603050405020304" charset="0"/>
            </a:endParaRPr>
          </a:p>
          <a:p>
            <a:r>
              <a:rPr lang="en-US" altLang="zh-CN" sz="4000" b="1" i="1">
                <a:latin typeface="方正粗黑宋简体" panose="02000000000000000000" charset="-122"/>
                <a:ea typeface="方正粗黑宋简体" panose="02000000000000000000" charset="-122"/>
                <a:cs typeface="Times New Roman" panose="02020603050405020304" charset="0"/>
              </a:rPr>
              <a:t>                </a:t>
            </a:r>
            <a:endParaRPr lang="en-US" altLang="zh-CN" sz="4000" b="1" i="1">
              <a:latin typeface="方正粗黑宋简体" panose="02000000000000000000" charset="-122"/>
              <a:ea typeface="方正粗黑宋简体" panose="02000000000000000000" charset="-122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6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74700" y="3441065"/>
            <a:ext cx="14309725" cy="3638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2323" y="239791"/>
            <a:ext cx="1093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latin typeface="Times New Roman" panose="02020603050405020304" charset="0"/>
                <a:cs typeface="Times New Roman" panose="02020603050405020304" charset="0"/>
              </a:rPr>
              <a:t>How can music help you?</a:t>
            </a:r>
            <a:endParaRPr lang="en-US" altLang="zh-CN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466" name="文本框 10"/>
          <p:cNvSpPr/>
          <p:nvPr>
            <p:custDataLst>
              <p:tags r:id="rId2"/>
            </p:custDataLst>
          </p:nvPr>
        </p:nvSpPr>
        <p:spPr>
          <a:xfrm>
            <a:off x="381000" y="1234440"/>
            <a:ext cx="11436985" cy="47078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marL="685800" marR="0" lvl="0" indent="-685800" algn="l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"/>
              <a:defRPr/>
            </a:pP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touches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 my soul/heart;</a:t>
            </a:r>
            <a:endParaRPr kumimoji="0" lang="en-US" altLang="zh-CN" sz="40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  <a:p>
            <a:pPr marL="685800" marR="0" lvl="0" indent="-685800" algn="l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"/>
              <a:defRPr/>
            </a:pP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gives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 encouragement/energy/hope/confidence...;</a:t>
            </a:r>
            <a:endParaRPr kumimoji="0" lang="en-US" altLang="zh-CN" sz="40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  <a:p>
            <a:pPr marL="685800" marR="0" lvl="0" indent="-685800" algn="l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"/>
              <a:defRPr/>
            </a:pP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provides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 joy/peace/happiness</a:t>
            </a:r>
            <a:r>
              <a:rPr kumimoji="0" lang="zh-CN" altLang="en-US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…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;</a:t>
            </a:r>
            <a:endParaRPr kumimoji="0" lang="en-US" altLang="zh-CN" sz="40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685800" marR="0" lvl="0" indent="-685800" algn="l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"/>
              <a:defRPr/>
            </a:pP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makes me feel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 relaxed/happy...;</a:t>
            </a:r>
            <a:endParaRPr kumimoji="0" lang="en-US" altLang="zh-CN" sz="40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685800" marR="0" lvl="0" indent="-685800" algn="l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"/>
              <a:defRPr/>
            </a:pP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helps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 me remember/forget...;</a:t>
            </a:r>
            <a:endParaRPr kumimoji="0" lang="en-US" altLang="zh-CN" sz="40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685800" marR="0" lvl="0" indent="-685800" algn="l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"/>
              <a:defRPr/>
            </a:pP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reminds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 me 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of 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home/people/...I love;</a:t>
            </a:r>
            <a:endParaRPr kumimoji="0" lang="en-US" altLang="zh-CN" sz="40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685800" marR="0" lvl="0" indent="-685800" algn="l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"/>
              <a:defRPr/>
            </a:pPr>
            <a:r>
              <a:rPr kumimoji="0" lang="en-US" altLang="zh-CN" sz="4000" b="1" i="0" u="sng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keeps me company 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when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..., </a:t>
            </a:r>
            <a:r>
              <a:rPr kumimoji="0" lang="en-US" altLang="zh-CN" sz="4000" b="1" i="0" u="sng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keeps worries away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 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when</a:t>
            </a:r>
            <a:r>
              <a:rPr kumimoji="0" lang="en-US" altLang="zh-CN" sz="4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" panose="05000000000000000000" pitchFamily="2" charset="2"/>
              </a:rPr>
              <a:t>...;</a:t>
            </a:r>
            <a:endParaRPr kumimoji="0" lang="en-US" altLang="zh-CN" sz="40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pic>
        <p:nvPicPr>
          <p:cNvPr id="55" name="图片 54" descr="8.web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395" y="0"/>
            <a:ext cx="1665605" cy="16656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3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59090" y="-194310"/>
            <a:ext cx="4669155" cy="3658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065" y="700475"/>
            <a:ext cx="10969200" cy="705600"/>
          </a:xfrm>
        </p:spPr>
        <p:txBody>
          <a:bodyPr>
            <a:normAutofit/>
          </a:bodyPr>
          <a:p>
            <a:r>
              <a:rPr lang="en-US" altLang="zh-CN" sz="4000" spc="0" dirty="0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What would you like to know about a passage?</a:t>
            </a:r>
            <a:endParaRPr lang="en-US" altLang="zh-CN" sz="4000" spc="0" dirty="0">
              <a:solidFill>
                <a:schemeClr val="tx1"/>
              </a:solidFill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6" name="图片 5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010" y="4695190"/>
            <a:ext cx="3562350" cy="21628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9605" y="1374140"/>
            <a:ext cx="47129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1. What’s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 the type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of the text?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7855" y="1986915"/>
            <a:ext cx="6541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2. What’s the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topic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of the text?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9605" y="2625090"/>
            <a:ext cx="105333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3. What’s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 the structure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of the text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main idea of each paragraph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）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6265" y="5058410"/>
            <a:ext cx="716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7....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6265" y="3263265"/>
            <a:ext cx="58915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4. What’s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the background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of the text?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0390" y="4420235"/>
            <a:ext cx="5923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6.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What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can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we learn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from the text?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6265" y="3841750"/>
            <a:ext cx="5803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5.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Why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did the author write the text?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411" name="流程图: 可选过程 13"/>
          <p:cNvSpPr/>
          <p:nvPr>
            <p:custDataLst>
              <p:tags r:id="rId3"/>
            </p:custDataLst>
          </p:nvPr>
        </p:nvSpPr>
        <p:spPr>
          <a:xfrm>
            <a:off x="0" y="97155"/>
            <a:ext cx="2607310" cy="54800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Before reading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1" grpId="0"/>
      <p:bldP spid="11" grpId="1"/>
      <p:bldP spid="14" grpId="0"/>
      <p:bldP spid="14" grpId="1"/>
      <p:bldP spid="15" grpId="0"/>
      <p:bldP spid="15" grpId="1"/>
      <p:bldP spid="16" grpId="0"/>
      <p:bldP spid="16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6920" y="4695190"/>
            <a:ext cx="3562350" cy="2162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7747" t="44720" r="38331" b="18418"/>
          <a:stretch>
            <a:fillRect/>
          </a:stretch>
        </p:blipFill>
        <p:spPr>
          <a:xfrm>
            <a:off x="3707130" y="120015"/>
            <a:ext cx="8484870" cy="6737985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707130" y="-635"/>
            <a:ext cx="4023995" cy="608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707130" y="6504305"/>
            <a:ext cx="1315720" cy="354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128905" y="2500143"/>
            <a:ext cx="3457575" cy="156845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about how music 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has had an impact 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on my life.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9" name="流程图: 联系 8"/>
          <p:cNvSpPr/>
          <p:nvPr/>
        </p:nvSpPr>
        <p:spPr>
          <a:xfrm>
            <a:off x="3782695" y="429895"/>
            <a:ext cx="3949065" cy="680085"/>
          </a:xfrm>
          <a:prstGeom prst="flowChartConnector">
            <a:avLst/>
          </a:prstGeom>
          <a:noFill/>
          <a:ln w="762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6000" b="1"/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67945" y="1916578"/>
            <a:ext cx="3714750" cy="58356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type of the text? 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0" y="1916430"/>
            <a:ext cx="3586480" cy="5835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A speech                 </a:t>
            </a:r>
            <a:endParaRPr lang="zh-CN" altLang="en-US" sz="320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2292985" y="337185"/>
            <a:ext cx="1414145" cy="18192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2314575" y="2296795"/>
            <a:ext cx="1400175" cy="41605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流程图: 可选过程 13"/>
          <p:cNvSpPr/>
          <p:nvPr>
            <p:custDataLst>
              <p:tags r:id="rId9"/>
            </p:custDataLst>
          </p:nvPr>
        </p:nvSpPr>
        <p:spPr>
          <a:xfrm>
            <a:off x="67945" y="120015"/>
            <a:ext cx="2607310" cy="54800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While reading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7411" name="流程图: 可选过程 13"/>
          <p:cNvSpPr/>
          <p:nvPr>
            <p:custDataLst>
              <p:tags r:id="rId10"/>
            </p:custDataLst>
          </p:nvPr>
        </p:nvSpPr>
        <p:spPr>
          <a:xfrm>
            <a:off x="0" y="120015"/>
            <a:ext cx="3361690" cy="75247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Para. 1 introduction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         &amp; topic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6" grpId="0" bldLvl="0" animBg="1"/>
      <p:bldP spid="7" grpId="0"/>
      <p:bldP spid="8" grpId="0" bldLvl="0" animBg="1"/>
      <p:bldP spid="9" grpId="0" bldLvl="0" animBg="1"/>
      <p:bldP spid="12" grpId="1"/>
      <p:bldP spid="174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8985" y="4695190"/>
            <a:ext cx="3562350" cy="2162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7747" t="44720" r="38331" b="18418"/>
          <a:stretch>
            <a:fillRect/>
          </a:stretch>
        </p:blipFill>
        <p:spPr>
          <a:xfrm>
            <a:off x="3714750" y="-544830"/>
            <a:ext cx="8549640" cy="10678795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3783330" y="1109980"/>
            <a:ext cx="8409305" cy="4510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6990" y="2644923"/>
            <a:ext cx="3667760" cy="156845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3200" b="1">
                <a:latin typeface="Times New Roman" panose="02020603050405020304" charset="0"/>
                <a:sym typeface="+mn-ea"/>
              </a:rPr>
              <a:t>Q2: How did music </a:t>
            </a:r>
            <a:endParaRPr lang="en-US" altLang="zh-CN" sz="3200" b="1">
              <a:latin typeface="Times New Roman" panose="02020603050405020304" charset="0"/>
              <a:sym typeface="+mn-ea"/>
            </a:endParaRPr>
          </a:p>
          <a:p>
            <a:pPr algn="l"/>
            <a:r>
              <a:rPr lang="en-US" altLang="zh-CN" sz="3200" b="1">
                <a:latin typeface="Times New Roman" panose="02020603050405020304" charset="0"/>
                <a:sym typeface="+mn-ea"/>
              </a:rPr>
              <a:t>help her during her </a:t>
            </a:r>
            <a:endParaRPr lang="en-US" altLang="zh-CN" sz="3200" b="1">
              <a:latin typeface="Times New Roman" panose="02020603050405020304" charset="0"/>
              <a:sym typeface="+mn-ea"/>
            </a:endParaRPr>
          </a:p>
          <a:p>
            <a:pPr algn="l"/>
            <a:r>
              <a:rPr lang="en-US" altLang="zh-CN" sz="3200" b="1">
                <a:latin typeface="Times New Roman" panose="02020603050405020304" charset="0"/>
                <a:sym typeface="+mn-ea"/>
              </a:rPr>
              <a:t>difficult time?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46990" y="1344930"/>
            <a:ext cx="3507740" cy="107632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r>
              <a:rPr lang="en-US" altLang="zh-CN" sz="3200" b="1">
                <a:latin typeface="Times New Roman" panose="02020603050405020304" charset="0"/>
                <a:sym typeface="+mn-ea"/>
              </a:rPr>
              <a:t>Q1: What was Sarah's problem?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7411" name="流程图: 可选过程 13"/>
          <p:cNvSpPr/>
          <p:nvPr>
            <p:custDataLst>
              <p:tags r:id="rId7"/>
            </p:custDataLst>
          </p:nvPr>
        </p:nvSpPr>
        <p:spPr>
          <a:xfrm>
            <a:off x="0" y="-635"/>
            <a:ext cx="3714750" cy="75247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p>
            <a:pPr marL="0" marR="0" lvl="0" indent="0" algn="ctr" defTabSz="914400" rtl="0" fontAlgn="auto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Para. 2 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0" marR="0" lvl="0" indent="0" algn="ctr" defTabSz="914400" rtl="0" fontAlgn="auto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personal experience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cxnSp>
        <p:nvCxnSpPr>
          <p:cNvPr id="2" name="直接连接符 5"/>
          <p:cNvCxnSpPr/>
          <p:nvPr>
            <p:custDataLst>
              <p:tags r:id="rId8"/>
            </p:custDataLst>
          </p:nvPr>
        </p:nvCxnSpPr>
        <p:spPr>
          <a:xfrm>
            <a:off x="3946525" y="2644775"/>
            <a:ext cx="3715385" cy="14605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cxnSp>
        <p:nvCxnSpPr>
          <p:cNvPr id="3" name="直接连接符 5"/>
          <p:cNvCxnSpPr/>
          <p:nvPr>
            <p:custDataLst>
              <p:tags r:id="rId9"/>
            </p:custDataLst>
          </p:nvPr>
        </p:nvCxnSpPr>
        <p:spPr>
          <a:xfrm flipV="1">
            <a:off x="3946525" y="3014980"/>
            <a:ext cx="1516380" cy="1905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cxnSp>
        <p:nvCxnSpPr>
          <p:cNvPr id="13" name="直接连接符 5"/>
          <p:cNvCxnSpPr/>
          <p:nvPr>
            <p:custDataLst>
              <p:tags r:id="rId10"/>
            </p:custDataLst>
          </p:nvPr>
        </p:nvCxnSpPr>
        <p:spPr>
          <a:xfrm flipV="1">
            <a:off x="6426200" y="3025775"/>
            <a:ext cx="632460" cy="1905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cxnSp>
        <p:nvCxnSpPr>
          <p:cNvPr id="14" name="直接连接符 5"/>
          <p:cNvCxnSpPr/>
          <p:nvPr>
            <p:custDataLst>
              <p:tags r:id="rId11"/>
            </p:custDataLst>
          </p:nvPr>
        </p:nvCxnSpPr>
        <p:spPr>
          <a:xfrm flipV="1">
            <a:off x="6642100" y="3392170"/>
            <a:ext cx="1095375" cy="381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cxnSp>
        <p:nvCxnSpPr>
          <p:cNvPr id="15" name="直接连接符 5"/>
          <p:cNvCxnSpPr/>
          <p:nvPr>
            <p:custDataLst>
              <p:tags r:id="rId12"/>
            </p:custDataLst>
          </p:nvPr>
        </p:nvCxnSpPr>
        <p:spPr>
          <a:xfrm>
            <a:off x="3946525" y="3738880"/>
            <a:ext cx="1843405" cy="2159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cxnSp>
        <p:nvCxnSpPr>
          <p:cNvPr id="16" name="直接连接符 5"/>
          <p:cNvCxnSpPr/>
          <p:nvPr>
            <p:custDataLst>
              <p:tags r:id="rId13"/>
            </p:custDataLst>
          </p:nvPr>
        </p:nvCxnSpPr>
        <p:spPr>
          <a:xfrm>
            <a:off x="6175375" y="3717290"/>
            <a:ext cx="4925695" cy="19685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cxnSp>
        <p:nvCxnSpPr>
          <p:cNvPr id="17" name="直接连接符 5"/>
          <p:cNvCxnSpPr/>
          <p:nvPr>
            <p:custDataLst>
              <p:tags r:id="rId14"/>
            </p:custDataLst>
          </p:nvPr>
        </p:nvCxnSpPr>
        <p:spPr>
          <a:xfrm flipV="1">
            <a:off x="3946525" y="4793615"/>
            <a:ext cx="7908925" cy="127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cxnSp>
        <p:nvCxnSpPr>
          <p:cNvPr id="19" name="直接连接符 5"/>
          <p:cNvCxnSpPr/>
          <p:nvPr>
            <p:custDataLst>
              <p:tags r:id="rId15"/>
            </p:custDataLst>
          </p:nvPr>
        </p:nvCxnSpPr>
        <p:spPr>
          <a:xfrm flipV="1">
            <a:off x="11197590" y="5127625"/>
            <a:ext cx="830580" cy="2159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cxnSp>
        <p:nvCxnSpPr>
          <p:cNvPr id="20" name="直接连接符 5"/>
          <p:cNvCxnSpPr/>
          <p:nvPr>
            <p:custDataLst>
              <p:tags r:id="rId16"/>
            </p:custDataLst>
          </p:nvPr>
        </p:nvCxnSpPr>
        <p:spPr>
          <a:xfrm flipV="1">
            <a:off x="3946525" y="5450840"/>
            <a:ext cx="772795" cy="8255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sp>
        <p:nvSpPr>
          <p:cNvPr id="21" name="文本框 20"/>
          <p:cNvSpPr txBox="1"/>
          <p:nvPr/>
        </p:nvSpPr>
        <p:spPr>
          <a:xfrm>
            <a:off x="4999355" y="2808605"/>
            <a:ext cx="16427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problem</a:t>
            </a:r>
            <a:endParaRPr lang="en-US" altLang="zh-CN" sz="3200" b="1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15585" y="4296410"/>
            <a:ext cx="15608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solution</a:t>
            </a:r>
            <a:endParaRPr lang="en-US" altLang="zh-CN" sz="3200" b="1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45890" y="5149215"/>
            <a:ext cx="7977505" cy="5835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en-US" altLang="zh-CN" sz="32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FFFF00"/>
                </a:highlight>
              </a:rPr>
              <a:t>Music is </a:t>
            </a:r>
            <a:r>
              <a:rPr lang="en-US" altLang="zh-CN" sz="3200" u="sng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FFFF00"/>
                </a:highlight>
              </a:rPr>
              <a:t>a cure for</a:t>
            </a:r>
            <a:r>
              <a:rPr lang="en-US" altLang="zh-CN" sz="32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FFFF00"/>
                </a:highlight>
              </a:rPr>
              <a:t> both her body and mind.</a:t>
            </a:r>
            <a:endParaRPr lang="en-US" altLang="zh-CN" sz="32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highlight>
                <a:srgbClr val="FFFF00"/>
              </a:highlight>
            </a:endParaRPr>
          </a:p>
        </p:txBody>
      </p:sp>
      <p:sp>
        <p:nvSpPr>
          <p:cNvPr id="6" name="左箭头 5"/>
          <p:cNvSpPr/>
          <p:nvPr/>
        </p:nvSpPr>
        <p:spPr>
          <a:xfrm>
            <a:off x="2717165" y="4879975"/>
            <a:ext cx="997585" cy="3009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17245" y="4695190"/>
            <a:ext cx="19665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quote 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引言</a:t>
            </a:r>
            <a:endParaRPr lang="zh-CN" altLang="en-US" sz="28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0" name="直接连接符 5"/>
          <p:cNvCxnSpPr/>
          <p:nvPr>
            <p:custDataLst>
              <p:tags r:id="rId17"/>
            </p:custDataLst>
          </p:nvPr>
        </p:nvCxnSpPr>
        <p:spPr>
          <a:xfrm flipV="1">
            <a:off x="4019550" y="5121275"/>
            <a:ext cx="5128260" cy="5715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</p:cxn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 bldLvl="0" animBg="1"/>
      <p:bldP spid="6" grpId="0" animBg="1"/>
      <p:bldP spid="9" grpId="0"/>
      <p:bldP spid="6" grpId="1" animBg="1"/>
      <p:bldP spid="9" grpId="1"/>
      <p:bldP spid="8" grpId="0" animBg="1"/>
      <p:bldP spid="8" grpId="1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内容占位符 25" descr="3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12075" y="-344805"/>
            <a:ext cx="4669155" cy="3658235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5380" y="4695190"/>
            <a:ext cx="3562350" cy="216281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556385" y="4347845"/>
            <a:ext cx="10027920" cy="107632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Q1: How do you like the language above? 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Q2: What </a:t>
            </a:r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</a:t>
            </a:r>
            <a:r>
              <a:rPr lang="en-US" altLang="zh-CN" sz="32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hetorical devices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修辞手法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are used here?         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411" name="流程图: 可选过程 13"/>
          <p:cNvSpPr/>
          <p:nvPr>
            <p:custDataLst>
              <p:tags r:id="rId4"/>
            </p:custDataLst>
          </p:nvPr>
        </p:nvSpPr>
        <p:spPr>
          <a:xfrm>
            <a:off x="0" y="64770"/>
            <a:ext cx="4178935" cy="929640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/>
          <a:p>
            <a:pPr marL="0" marR="0" lvl="0" indent="0" algn="l" defTabSz="914400" rtl="0" fontAlgn="auto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                 Para.3 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0" marR="0" lvl="0" indent="0" algn="l" defTabSz="914400" rtl="0" fontAlgn="auto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uLnTx/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Wingdings" panose="05000000000000000000" pitchFamily="2" charset="2"/>
              </a:rPr>
              <a:t> how music made her feel</a:t>
            </a:r>
            <a:endParaRPr kumimoji="0" lang="en-US" altLang="zh-CN" sz="2800" b="1" i="0" u="none" strike="noStrike" kern="1200" cap="none" spc="0" normalizeH="0" baseline="0" noProof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uLnTx/>
              <a:uFillTx/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0" y="994410"/>
            <a:ext cx="11228705" cy="3046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Music gave me happiness. When I listened to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music, it made my spirits fly like a kite in the wind. Music gave me strength and brought me relief. It was the rock I leant on to become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strong and to get through those hard times. Moreover, music gave me hope and a sense of satisfaction. It became my best friend. It spoke words of encouragement to the deepest part of my being.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矩形 26"/>
          <p:cNvSpPr/>
          <p:nvPr>
            <p:custDataLst>
              <p:tags r:id="rId5"/>
            </p:custDataLst>
          </p:nvPr>
        </p:nvSpPr>
        <p:spPr>
          <a:xfrm>
            <a:off x="1222375" y="5499100"/>
            <a:ext cx="10523220" cy="107632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metaphor</a:t>
            </a:r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（暗喻）</a:t>
            </a:r>
            <a:r>
              <a:rPr lang="en-US" altLang="zh-C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personification(</a:t>
            </a:r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拟人</a:t>
            </a:r>
            <a:r>
              <a:rPr lang="en-US" altLang="zh-C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quote (</a:t>
            </a:r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引言</a:t>
            </a:r>
            <a:r>
              <a:rPr lang="en-US" altLang="zh-C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repetition </a:t>
            </a:r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（重复）</a:t>
            </a:r>
            <a:r>
              <a:rPr lang="en-US" altLang="zh-C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simile (</a:t>
            </a:r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明喻</a:t>
            </a:r>
            <a:r>
              <a:rPr lang="en-US" altLang="zh-C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rhetorical question (</a:t>
            </a:r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设问</a:t>
            </a:r>
            <a:r>
              <a:rPr lang="en-US" altLang="zh-C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       </a:t>
            </a:r>
            <a:endParaRPr lang="en-US" altLang="zh-CN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连接符 65"/>
          <p:cNvCxnSpPr/>
          <p:nvPr>
            <p:custDataLst>
              <p:tags r:id="rId1"/>
            </p:custDataLst>
          </p:nvPr>
        </p:nvCxnSpPr>
        <p:spPr>
          <a:xfrm>
            <a:off x="91440" y="1132872"/>
            <a:ext cx="8019288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accent1">
                    <a:lumMod val="6000"/>
                    <a:lumOff val="94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29286" y="301161"/>
            <a:ext cx="1193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zh-CN" sz="2800" b="1" smtClean="0">
                <a:solidFill>
                  <a:srgbClr val="002060"/>
                </a:solidFill>
              </a:rPr>
              <a:t>Rhetorical devices </a:t>
            </a:r>
            <a:endParaRPr lang="en-US" altLang="zh-CN" sz="2800" b="1">
              <a:solidFill>
                <a:srgbClr val="00206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57930" y="104140"/>
            <a:ext cx="5355590" cy="916940"/>
          </a:xfrm>
          <a:prstGeom prst="rect">
            <a:avLst/>
          </a:prstGeom>
          <a:pattFill prst="pct8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17235" tIns="58618" rIns="117235" bIns="58618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1. Metaphor(</a:t>
            </a:r>
            <a:r>
              <a:rPr lang="zh-CN" altLang="en-US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暗喻</a:t>
            </a: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)</a:t>
            </a:r>
            <a:endParaRPr lang="en-US" altLang="zh-CN" sz="4000" b="1" smtClean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155690" y="2289810"/>
            <a:ext cx="5906770" cy="25533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＊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altLang="zh-C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a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rock</a:t>
            </a:r>
            <a:r>
              <a:rPr lang="en-US" altLang="zh-C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leant on to </a:t>
            </a:r>
            <a:endParaRPr lang="en-US" altLang="zh-CN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become strong and to get   </a:t>
            </a:r>
            <a:endParaRPr lang="en-US" altLang="zh-CN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through those hard times.</a:t>
            </a:r>
            <a:endParaRPr lang="en-US" altLang="zh-CN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＊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r>
              <a:rPr lang="en-US" altLang="zh-C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en-US" altLang="zh-C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endParaRPr lang="en-US" altLang="zh-CN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 breaking heart.</a:t>
            </a:r>
            <a:endParaRPr lang="en-US" altLang="zh-CN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1549400"/>
            <a:ext cx="5645785" cy="34709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 uiExpand="1" build="allAtOnce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2816"/>
</p:tagLst>
</file>

<file path=ppt/tags/tag101.xml><?xml version="1.0" encoding="utf-8"?>
<p:tagLst xmlns:p="http://schemas.openxmlformats.org/presentationml/2006/main">
  <p:tag name="AS_UNIQUEID" val="2817"/>
</p:tagLst>
</file>

<file path=ppt/tags/tag102.xml><?xml version="1.0" encoding="utf-8"?>
<p:tagLst xmlns:p="http://schemas.openxmlformats.org/presentationml/2006/main">
  <p:tag name="AS_UNIQUEID" val="2602"/>
</p:tagLst>
</file>

<file path=ppt/tags/tag103.xml><?xml version="1.0" encoding="utf-8"?>
<p:tagLst xmlns:p="http://schemas.openxmlformats.org/presentationml/2006/main">
  <p:tag name="AS_UNIQUEID" val="2818"/>
</p:tagLst>
</file>

<file path=ppt/tags/tag104.xml><?xml version="1.0" encoding="utf-8"?>
<p:tagLst xmlns:p="http://schemas.openxmlformats.org/presentationml/2006/main">
  <p:tag name="AS_UNIQUEID" val="2819"/>
  <p:tag name="KSO_WM_UNIT_PLACING_PICTURE_USER_VIEWPORT" val="{&quot;height&quot;:5302,&quot;width&quot;:9127}"/>
</p:tagLst>
</file>

<file path=ppt/tags/tag105.xml><?xml version="1.0" encoding="utf-8"?>
<p:tagLst xmlns:p="http://schemas.openxmlformats.org/presentationml/2006/main">
  <p:tag name="KSO_WM_SPECIAL_SOURCE" val="bdnull"/>
</p:tagLst>
</file>

<file path=ppt/tags/tag106.xml><?xml version="1.0" encoding="utf-8"?>
<p:tagLst xmlns:p="http://schemas.openxmlformats.org/presentationml/2006/main">
  <p:tag name="AS_UNIQUEID" val="2810"/>
</p:tagLst>
</file>

<file path=ppt/tags/tag107.xml><?xml version="1.0" encoding="utf-8"?>
<p:tagLst xmlns:p="http://schemas.openxmlformats.org/presentationml/2006/main">
  <p:tag name="AS_UNIQUEID" val="2811"/>
</p:tagLst>
</file>

<file path=ppt/tags/tag108.xml><?xml version="1.0" encoding="utf-8"?>
<p:tagLst xmlns:p="http://schemas.openxmlformats.org/presentationml/2006/main">
  <p:tag name="AS_UNIQUEID" val="2602"/>
</p:tagLst>
</file>

<file path=ppt/tags/tag109.xml><?xml version="1.0" encoding="utf-8"?>
<p:tagLst xmlns:p="http://schemas.openxmlformats.org/presentationml/2006/main">
  <p:tag name="AS_UNIQUEID" val="281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2813"/>
</p:tagLst>
</file>

<file path=ppt/tags/tag111.xml><?xml version="1.0" encoding="utf-8"?>
<p:tagLst xmlns:p="http://schemas.openxmlformats.org/presentationml/2006/main">
  <p:tag name="AS_UNIQUEID" val="2814"/>
</p:tagLst>
</file>

<file path=ppt/tags/tag112.xml><?xml version="1.0" encoding="utf-8"?>
<p:tagLst xmlns:p="http://schemas.openxmlformats.org/presentationml/2006/main">
  <p:tag name="KSO_WM_SPECIAL_SOURCE" val="bdnull"/>
</p:tagLst>
</file>

<file path=ppt/tags/tag113.xml><?xml version="1.0" encoding="utf-8"?>
<p:tagLst xmlns:p="http://schemas.openxmlformats.org/presentationml/2006/main">
  <p:tag name="AS_UNIQUEID" val="2822"/>
</p:tagLst>
</file>

<file path=ppt/tags/tag114.xml><?xml version="1.0" encoding="utf-8"?>
<p:tagLst xmlns:p="http://schemas.openxmlformats.org/presentationml/2006/main">
  <p:tag name="AS_UNIQUEID" val="2823"/>
</p:tagLst>
</file>

<file path=ppt/tags/tag115.xml><?xml version="1.0" encoding="utf-8"?>
<p:tagLst xmlns:p="http://schemas.openxmlformats.org/presentationml/2006/main">
  <p:tag name="AS_UNIQUEID" val="2824"/>
</p:tagLst>
</file>

<file path=ppt/tags/tag116.xml><?xml version="1.0" encoding="utf-8"?>
<p:tagLst xmlns:p="http://schemas.openxmlformats.org/presentationml/2006/main">
  <p:tag name="AS_UNIQUEID" val="2602"/>
</p:tagLst>
</file>

<file path=ppt/tags/tag117.xml><?xml version="1.0" encoding="utf-8"?>
<p:tagLst xmlns:p="http://schemas.openxmlformats.org/presentationml/2006/main">
  <p:tag name="KSO_WM_SPECIAL_SOURCE" val="bdnull"/>
</p:tagLst>
</file>

<file path=ppt/tags/tag118.xml><?xml version="1.0" encoding="utf-8"?>
<p:tagLst xmlns:p="http://schemas.openxmlformats.org/presentationml/2006/main">
  <p:tag name="AS_UNIQUEID" val="2827"/>
</p:tagLst>
</file>

<file path=ppt/tags/tag119.xml><?xml version="1.0" encoding="utf-8"?>
<p:tagLst xmlns:p="http://schemas.openxmlformats.org/presentationml/2006/main">
  <p:tag name="AS_UNIQUEID" val="282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2602"/>
</p:tagLst>
</file>

<file path=ppt/tags/tag121.xml><?xml version="1.0" encoding="utf-8"?>
<p:tagLst xmlns:p="http://schemas.openxmlformats.org/presentationml/2006/main">
  <p:tag name="AS_UNIQUEID" val="2824"/>
</p:tagLst>
</file>

<file path=ppt/tags/tag122.xml><?xml version="1.0" encoding="utf-8"?>
<p:tagLst xmlns:p="http://schemas.openxmlformats.org/presentationml/2006/main">
  <p:tag name="AS_UNIQUEID" val="2828"/>
</p:tagLst>
</file>

<file path=ppt/tags/tag123.xml><?xml version="1.0" encoding="utf-8"?>
<p:tagLst xmlns:p="http://schemas.openxmlformats.org/presentationml/2006/main">
  <p:tag name="AS_UNIQUEID" val="2602"/>
</p:tagLst>
</file>

<file path=ppt/tags/tag124.xml><?xml version="1.0" encoding="utf-8"?>
<p:tagLst xmlns:p="http://schemas.openxmlformats.org/presentationml/2006/main">
  <p:tag name="KSO_WM_SPECIAL_SOURCE" val="bdnull"/>
</p:tagLst>
</file>

<file path=ppt/tags/tag125.xml><?xml version="1.0" encoding="utf-8"?>
<p:tagLst xmlns:p="http://schemas.openxmlformats.org/presentationml/2006/main">
  <p:tag name="AS_UNIQUEID" val="2831"/>
</p:tagLst>
</file>

<file path=ppt/tags/tag126.xml><?xml version="1.0" encoding="utf-8"?>
<p:tagLst xmlns:p="http://schemas.openxmlformats.org/presentationml/2006/main">
  <p:tag name="AS_UNIQUEID" val="2828"/>
</p:tagLst>
</file>

<file path=ppt/tags/tag127.xml><?xml version="1.0" encoding="utf-8"?>
<p:tagLst xmlns:p="http://schemas.openxmlformats.org/presentationml/2006/main">
  <p:tag name="AS_UNIQUEID" val="2602"/>
</p:tagLst>
</file>

<file path=ppt/tags/tag128.xml><?xml version="1.0" encoding="utf-8"?>
<p:tagLst xmlns:p="http://schemas.openxmlformats.org/presentationml/2006/main">
  <p:tag name="AS_UNIQUEID" val="2824"/>
</p:tagLst>
</file>

<file path=ppt/tags/tag129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2831"/>
</p:tagLst>
</file>

<file path=ppt/tags/tag131.xml><?xml version="1.0" encoding="utf-8"?>
<p:tagLst xmlns:p="http://schemas.openxmlformats.org/presentationml/2006/main">
  <p:tag name="AS_UNIQUEID" val="2828"/>
</p:tagLst>
</file>

<file path=ppt/tags/tag132.xml><?xml version="1.0" encoding="utf-8"?>
<p:tagLst xmlns:p="http://schemas.openxmlformats.org/presentationml/2006/main">
  <p:tag name="AS_UNIQUEID" val="2602"/>
</p:tagLst>
</file>

<file path=ppt/tags/tag133.xml><?xml version="1.0" encoding="utf-8"?>
<p:tagLst xmlns:p="http://schemas.openxmlformats.org/presentationml/2006/main">
  <p:tag name="AS_UNIQUEID" val="2824"/>
</p:tagLst>
</file>

<file path=ppt/tags/tag134.xml><?xml version="1.0" encoding="utf-8"?>
<p:tagLst xmlns:p="http://schemas.openxmlformats.org/presentationml/2006/main">
  <p:tag name="AS_UNIQUEID" val="2824"/>
</p:tagLst>
</file>

<file path=ppt/tags/tag135.xml><?xml version="1.0" encoding="utf-8"?>
<p:tagLst xmlns:p="http://schemas.openxmlformats.org/presentationml/2006/main">
  <p:tag name="KSO_WM_SPECIAL_SOURCE" val="bdnull"/>
</p:tagLst>
</file>

<file path=ppt/tags/tag136.xml><?xml version="1.0" encoding="utf-8"?>
<p:tagLst xmlns:p="http://schemas.openxmlformats.org/presentationml/2006/main">
  <p:tag name="AS_UNIQUEID" val="662"/>
</p:tagLst>
</file>

<file path=ppt/tags/tag137.xml><?xml version="1.0" encoding="utf-8"?>
<p:tagLst xmlns:p="http://schemas.openxmlformats.org/presentationml/2006/main">
  <p:tag name="AS_UNIQUEID" val="134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9.xml><?xml version="1.0" encoding="utf-8"?>
<p:tagLst xmlns:p="http://schemas.openxmlformats.org/presentationml/2006/main">
  <p:tag name="AS_UNIQUEID" val="133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134"/>
</p:tagLst>
</file>

<file path=ppt/tags/tag141.xml><?xml version="1.0" encoding="utf-8"?>
<p:tagLst xmlns:p="http://schemas.openxmlformats.org/presentationml/2006/main">
  <p:tag name="AS_UNIQUEID" val="135"/>
</p:tagLst>
</file>

<file path=ppt/tags/tag142.xml><?xml version="1.0" encoding="utf-8"?>
<p:tagLst xmlns:p="http://schemas.openxmlformats.org/presentationml/2006/main">
  <p:tag name="AS_UNIQUEID" val="136"/>
</p:tagLst>
</file>

<file path=ppt/tags/tag143.xml><?xml version="1.0" encoding="utf-8"?>
<p:tagLst xmlns:p="http://schemas.openxmlformats.org/presentationml/2006/main">
  <p:tag name="AS_UNIQUEID" val="137"/>
</p:tagLst>
</file>

<file path=ppt/tags/tag144.xml><?xml version="1.0" encoding="utf-8"?>
<p:tagLst xmlns:p="http://schemas.openxmlformats.org/presentationml/2006/main">
  <p:tag name="AS_UNIQUEID" val="138"/>
</p:tagLst>
</file>

<file path=ppt/tags/tag145.xml><?xml version="1.0" encoding="utf-8"?>
<p:tagLst xmlns:p="http://schemas.openxmlformats.org/presentationml/2006/main">
  <p:tag name="AS_UNIQUEID" val="139"/>
</p:tagLst>
</file>

<file path=ppt/tags/tag146.xml><?xml version="1.0" encoding="utf-8"?>
<p:tagLst xmlns:p="http://schemas.openxmlformats.org/presentationml/2006/main">
  <p:tag name="AS_UNIQUEID" val="140"/>
</p:tagLst>
</file>

<file path=ppt/tags/tag147.xml><?xml version="1.0" encoding="utf-8"?>
<p:tagLst xmlns:p="http://schemas.openxmlformats.org/presentationml/2006/main">
  <p:tag name="AS_UNIQUEID" val="141"/>
</p:tagLst>
</file>

<file path=ppt/tags/tag148.xml><?xml version="1.0" encoding="utf-8"?>
<p:tagLst xmlns:p="http://schemas.openxmlformats.org/presentationml/2006/main">
  <p:tag name="AS_UNIQUEID" val="142"/>
</p:tagLst>
</file>

<file path=ppt/tags/tag149.xml><?xml version="1.0" encoding="utf-8"?>
<p:tagLst xmlns:p="http://schemas.openxmlformats.org/presentationml/2006/main">
  <p:tag name="AS_UNIQUEID" val="14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144"/>
</p:tagLst>
</file>

<file path=ppt/tags/tag151.xml><?xml version="1.0" encoding="utf-8"?>
<p:tagLst xmlns:p="http://schemas.openxmlformats.org/presentationml/2006/main">
  <p:tag name="AS_UNIQUEID" val="145"/>
</p:tagLst>
</file>

<file path=ppt/tags/tag152.xml><?xml version="1.0" encoding="utf-8"?>
<p:tagLst xmlns:p="http://schemas.openxmlformats.org/presentationml/2006/main">
  <p:tag name="AS_UNIQUEID" val="146"/>
</p:tagLst>
</file>

<file path=ppt/tags/tag153.xml><?xml version="1.0" encoding="utf-8"?>
<p:tagLst xmlns:p="http://schemas.openxmlformats.org/presentationml/2006/main">
  <p:tag name="AS_UNIQUEID" val="147"/>
</p:tagLst>
</file>

<file path=ppt/tags/tag154.xml><?xml version="1.0" encoding="utf-8"?>
<p:tagLst xmlns:p="http://schemas.openxmlformats.org/presentationml/2006/main">
  <p:tag name="AS_UNIQUEID" val="148"/>
</p:tagLst>
</file>

<file path=ppt/tags/tag155.xml><?xml version="1.0" encoding="utf-8"?>
<p:tagLst xmlns:p="http://schemas.openxmlformats.org/presentationml/2006/main">
  <p:tag name="AS_UNIQUEID" val="149"/>
</p:tagLst>
</file>

<file path=ppt/tags/tag156.xml><?xml version="1.0" encoding="utf-8"?>
<p:tagLst xmlns:p="http://schemas.openxmlformats.org/presentationml/2006/main">
  <p:tag name="AS_UNIQUEID" val="150"/>
</p:tagLst>
</file>

<file path=ppt/tags/tag157.xml><?xml version="1.0" encoding="utf-8"?>
<p:tagLst xmlns:p="http://schemas.openxmlformats.org/presentationml/2006/main">
  <p:tag name="AS_UNIQUEID" val="151"/>
</p:tagLst>
</file>

<file path=ppt/tags/tag158.xml><?xml version="1.0" encoding="utf-8"?>
<p:tagLst xmlns:p="http://schemas.openxmlformats.org/presentationml/2006/main">
  <p:tag name="AS_UNIQUEID" val="152"/>
</p:tagLst>
</file>

<file path=ppt/tags/tag159.xml><?xml version="1.0" encoding="utf-8"?>
<p:tagLst xmlns:p="http://schemas.openxmlformats.org/presentationml/2006/main">
  <p:tag name="AS_UNIQUEID" val="15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154"/>
</p:tagLst>
</file>

<file path=ppt/tags/tag161.xml><?xml version="1.0" encoding="utf-8"?>
<p:tagLst xmlns:p="http://schemas.openxmlformats.org/presentationml/2006/main">
  <p:tag name="AS_UNIQUEID" val="155"/>
</p:tagLst>
</file>

<file path=ppt/tags/tag162.xml><?xml version="1.0" encoding="utf-8"?>
<p:tagLst xmlns:p="http://schemas.openxmlformats.org/presentationml/2006/main">
  <p:tag name="AS_UNIQUEID" val="156"/>
</p:tagLst>
</file>

<file path=ppt/tags/tag163.xml><?xml version="1.0" encoding="utf-8"?>
<p:tagLst xmlns:p="http://schemas.openxmlformats.org/presentationml/2006/main">
  <p:tag name="AS_UNIQUEID" val="157"/>
</p:tagLst>
</file>

<file path=ppt/tags/tag164.xml><?xml version="1.0" encoding="utf-8"?>
<p:tagLst xmlns:p="http://schemas.openxmlformats.org/presentationml/2006/main">
  <p:tag name="AS_UNIQUEID" val="158"/>
</p:tagLst>
</file>

<file path=ppt/tags/tag165.xml><?xml version="1.0" encoding="utf-8"?>
<p:tagLst xmlns:p="http://schemas.openxmlformats.org/presentationml/2006/main">
  <p:tag name="AS_UNIQUEID" val="159"/>
</p:tagLst>
</file>

<file path=ppt/tags/tag166.xml><?xml version="1.0" encoding="utf-8"?>
<p:tagLst xmlns:p="http://schemas.openxmlformats.org/presentationml/2006/main">
  <p:tag name="AS_UNIQUEID" val="149"/>
</p:tagLst>
</file>

<file path=ppt/tags/tag167.xml><?xml version="1.0" encoding="utf-8"?>
<p:tagLst xmlns:p="http://schemas.openxmlformats.org/presentationml/2006/main">
  <p:tag name="AS_UNIQUEID" val="134"/>
</p:tagLst>
</file>

<file path=ppt/tags/tag168.xml><?xml version="1.0" encoding="utf-8"?>
<p:tagLst xmlns:p="http://schemas.openxmlformats.org/presentationml/2006/main">
  <p:tag name="KSO_WM_SPECIAL_SOURCE" val="bdnull"/>
</p:tagLst>
</file>

<file path=ppt/tags/tag169.xml><?xml version="1.0" encoding="utf-8"?>
<p:tagLst xmlns:p="http://schemas.openxmlformats.org/presentationml/2006/main">
  <p:tag name="AS_UNIQUEID" val="134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1.xml><?xml version="1.0" encoding="utf-8"?>
<p:tagLst xmlns:p="http://schemas.openxmlformats.org/presentationml/2006/main">
  <p:tag name="AS_UNIQUEID" val="429"/>
</p:tagLst>
</file>

<file path=ppt/tags/tag172.xml><?xml version="1.0" encoding="utf-8"?>
<p:tagLst xmlns:p="http://schemas.openxmlformats.org/presentationml/2006/main">
  <p:tag name="AS_UNIQUEID" val="430"/>
</p:tagLst>
</file>

<file path=ppt/tags/tag173.xml><?xml version="1.0" encoding="utf-8"?>
<p:tagLst xmlns:p="http://schemas.openxmlformats.org/presentationml/2006/main">
  <p:tag name="AS_UNIQUEID" val="431"/>
</p:tagLst>
</file>

<file path=ppt/tags/tag174.xml><?xml version="1.0" encoding="utf-8"?>
<p:tagLst xmlns:p="http://schemas.openxmlformats.org/presentationml/2006/main">
  <p:tag name="AS_UNIQUEID" val="432"/>
</p:tagLst>
</file>

<file path=ppt/tags/tag175.xml><?xml version="1.0" encoding="utf-8"?>
<p:tagLst xmlns:p="http://schemas.openxmlformats.org/presentationml/2006/main">
  <p:tag name="AS_UNIQUEID" val="433"/>
</p:tagLst>
</file>

<file path=ppt/tags/tag176.xml><?xml version="1.0" encoding="utf-8"?>
<p:tagLst xmlns:p="http://schemas.openxmlformats.org/presentationml/2006/main">
  <p:tag name="AS_UNIQUEID" val="434"/>
</p:tagLst>
</file>

<file path=ppt/tags/tag177.xml><?xml version="1.0" encoding="utf-8"?>
<p:tagLst xmlns:p="http://schemas.openxmlformats.org/presentationml/2006/main">
  <p:tag name="AS_UNIQUEID" val="435"/>
</p:tagLst>
</file>

<file path=ppt/tags/tag178.xml><?xml version="1.0" encoding="utf-8"?>
<p:tagLst xmlns:p="http://schemas.openxmlformats.org/presentationml/2006/main">
  <p:tag name="AS_UNIQUEID" val="436"/>
</p:tagLst>
</file>

<file path=ppt/tags/tag179.xml><?xml version="1.0" encoding="utf-8"?>
<p:tagLst xmlns:p="http://schemas.openxmlformats.org/presentationml/2006/main">
  <p:tag name="AS_UNIQUEID" val="43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438"/>
</p:tagLst>
</file>

<file path=ppt/tags/tag181.xml><?xml version="1.0" encoding="utf-8"?>
<p:tagLst xmlns:p="http://schemas.openxmlformats.org/presentationml/2006/main">
  <p:tag name="AS_UNIQUEID" val="439"/>
</p:tagLst>
</file>

<file path=ppt/tags/tag182.xml><?xml version="1.0" encoding="utf-8"?>
<p:tagLst xmlns:p="http://schemas.openxmlformats.org/presentationml/2006/main">
  <p:tag name="AS_UNIQUEID" val="440"/>
</p:tagLst>
</file>

<file path=ppt/tags/tag183.xml><?xml version="1.0" encoding="utf-8"?>
<p:tagLst xmlns:p="http://schemas.openxmlformats.org/presentationml/2006/main">
  <p:tag name="AS_UNIQUEID" val="134"/>
</p:tagLst>
</file>

<file path=ppt/tags/tag184.xml><?xml version="1.0" encoding="utf-8"?>
<p:tagLst xmlns:p="http://schemas.openxmlformats.org/presentationml/2006/main">
  <p:tag name="KSO_WM_SPECIAL_SOURCE" val="bdnull"/>
</p:tagLst>
</file>

<file path=ppt/tags/tag185.xml><?xml version="1.0" encoding="utf-8"?>
<p:tagLst xmlns:p="http://schemas.openxmlformats.org/presentationml/2006/main">
  <p:tag name="AS_UNIQUEID" val="423"/>
</p:tagLst>
</file>

<file path=ppt/tags/tag186.xml><?xml version="1.0" encoding="utf-8"?>
<p:tagLst xmlns:p="http://schemas.openxmlformats.org/presentationml/2006/main">
  <p:tag name="AS_UNIQUEID" val="424"/>
</p:tagLst>
</file>

<file path=ppt/tags/tag187.xml><?xml version="1.0" encoding="utf-8"?>
<p:tagLst xmlns:p="http://schemas.openxmlformats.org/presentationml/2006/main">
  <p:tag name="AS_UNIQUEID" val="133"/>
</p:tagLst>
</file>

<file path=ppt/tags/tag188.xml><?xml version="1.0" encoding="utf-8"?>
<p:tagLst xmlns:p="http://schemas.openxmlformats.org/presentationml/2006/main">
  <p:tag name="AS_UNIQUEID" val="134"/>
</p:tagLst>
</file>

<file path=ppt/tags/tag189.xml><?xml version="1.0" encoding="utf-8"?>
<p:tagLst xmlns:p="http://schemas.openxmlformats.org/presentationml/2006/main">
  <p:tag name="AS_UNIQUEID" val="135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136"/>
</p:tagLst>
</file>

<file path=ppt/tags/tag191.xml><?xml version="1.0" encoding="utf-8"?>
<p:tagLst xmlns:p="http://schemas.openxmlformats.org/presentationml/2006/main">
  <p:tag name="AS_UNIQUEID" val="137"/>
</p:tagLst>
</file>

<file path=ppt/tags/tag192.xml><?xml version="1.0" encoding="utf-8"?>
<p:tagLst xmlns:p="http://schemas.openxmlformats.org/presentationml/2006/main">
  <p:tag name="AS_UNIQUEID" val="138"/>
</p:tagLst>
</file>

<file path=ppt/tags/tag193.xml><?xml version="1.0" encoding="utf-8"?>
<p:tagLst xmlns:p="http://schemas.openxmlformats.org/presentationml/2006/main">
  <p:tag name="AS_UNIQUEID" val="139"/>
</p:tagLst>
</file>

<file path=ppt/tags/tag194.xml><?xml version="1.0" encoding="utf-8"?>
<p:tagLst xmlns:p="http://schemas.openxmlformats.org/presentationml/2006/main">
  <p:tag name="AS_UNIQUEID" val="140"/>
</p:tagLst>
</file>

<file path=ppt/tags/tag195.xml><?xml version="1.0" encoding="utf-8"?>
<p:tagLst xmlns:p="http://schemas.openxmlformats.org/presentationml/2006/main">
  <p:tag name="AS_UNIQUEID" val="143"/>
</p:tagLst>
</file>

<file path=ppt/tags/tag196.xml><?xml version="1.0" encoding="utf-8"?>
<p:tagLst xmlns:p="http://schemas.openxmlformats.org/presentationml/2006/main">
  <p:tag name="AS_UNIQUEID" val="144"/>
</p:tagLst>
</file>

<file path=ppt/tags/tag197.xml><?xml version="1.0" encoding="utf-8"?>
<p:tagLst xmlns:p="http://schemas.openxmlformats.org/presentationml/2006/main">
  <p:tag name="AS_UNIQUEID" val="145"/>
</p:tagLst>
</file>

<file path=ppt/tags/tag198.xml><?xml version="1.0" encoding="utf-8"?>
<p:tagLst xmlns:p="http://schemas.openxmlformats.org/presentationml/2006/main">
  <p:tag name="AS_UNIQUEID" val="148"/>
</p:tagLst>
</file>

<file path=ppt/tags/tag199.xml><?xml version="1.0" encoding="utf-8"?>
<p:tagLst xmlns:p="http://schemas.openxmlformats.org/presentationml/2006/main">
  <p:tag name="AS_UNIQUEID" val="14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151"/>
</p:tagLst>
</file>

<file path=ppt/tags/tag201.xml><?xml version="1.0" encoding="utf-8"?>
<p:tagLst xmlns:p="http://schemas.openxmlformats.org/presentationml/2006/main">
  <p:tag name="AS_UNIQUEID" val="152"/>
</p:tagLst>
</file>

<file path=ppt/tags/tag202.xml><?xml version="1.0" encoding="utf-8"?>
<p:tagLst xmlns:p="http://schemas.openxmlformats.org/presentationml/2006/main">
  <p:tag name="AS_UNIQUEID" val="154"/>
</p:tagLst>
</file>

<file path=ppt/tags/tag203.xml><?xml version="1.0" encoding="utf-8"?>
<p:tagLst xmlns:p="http://schemas.openxmlformats.org/presentationml/2006/main">
  <p:tag name="AS_UNIQUEID" val="155"/>
</p:tagLst>
</file>

<file path=ppt/tags/tag204.xml><?xml version="1.0" encoding="utf-8"?>
<p:tagLst xmlns:p="http://schemas.openxmlformats.org/presentationml/2006/main">
  <p:tag name="AS_UNIQUEID" val="156"/>
</p:tagLst>
</file>

<file path=ppt/tags/tag205.xml><?xml version="1.0" encoding="utf-8"?>
<p:tagLst xmlns:p="http://schemas.openxmlformats.org/presentationml/2006/main">
  <p:tag name="AS_UNIQUEID" val="157"/>
</p:tagLst>
</file>

<file path=ppt/tags/tag206.xml><?xml version="1.0" encoding="utf-8"?>
<p:tagLst xmlns:p="http://schemas.openxmlformats.org/presentationml/2006/main">
  <p:tag name="AS_UNIQUEID" val="158"/>
</p:tagLst>
</file>

<file path=ppt/tags/tag207.xml><?xml version="1.0" encoding="utf-8"?>
<p:tagLst xmlns:p="http://schemas.openxmlformats.org/presentationml/2006/main">
  <p:tag name="AS_UNIQUEID" val="159"/>
</p:tagLst>
</file>

<file path=ppt/tags/tag208.xml><?xml version="1.0" encoding="utf-8"?>
<p:tagLst xmlns:p="http://schemas.openxmlformats.org/presentationml/2006/main">
  <p:tag name="AS_UNIQUEID" val="149"/>
</p:tagLst>
</file>

<file path=ppt/tags/tag209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3912"/>
</p:tagLst>
</file>

<file path=ppt/tags/tag211.xml><?xml version="1.0" encoding="utf-8"?>
<p:tagLst xmlns:p="http://schemas.openxmlformats.org/presentationml/2006/main">
  <p:tag name="AS_UNIQUEID" val="202"/>
</p:tagLst>
</file>

<file path=ppt/tags/tag212.xml><?xml version="1.0" encoding="utf-8"?>
<p:tagLst xmlns:p="http://schemas.openxmlformats.org/presentationml/2006/main">
  <p:tag name="AS_UNIQUEID" val="203"/>
</p:tagLst>
</file>

<file path=ppt/tags/tag213.xml><?xml version="1.0" encoding="utf-8"?>
<p:tagLst xmlns:p="http://schemas.openxmlformats.org/presentationml/2006/main">
  <p:tag name="KSO_WM_SPECIAL_SOURCE" val="bdnull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10*4954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7.xml><?xml version="1.0" encoding="utf-8"?>
<p:tagLst xmlns:p="http://schemas.openxmlformats.org/presentationml/2006/main">
  <p:tag name="AS_UNIQUEID" val="16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AS_UNIQUEID" val="13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475"/>
</p:tagLst>
</file>

<file path=ppt/tags/tag73.xml><?xml version="1.0" encoding="utf-8"?>
<p:tagLst xmlns:p="http://schemas.openxmlformats.org/presentationml/2006/main">
  <p:tag name="AS_UNIQUEID" val="475"/>
</p:tagLst>
</file>

<file path=ppt/tags/tag74.xml><?xml version="1.0" encoding="utf-8"?>
<p:tagLst xmlns:p="http://schemas.openxmlformats.org/presentationml/2006/main">
  <p:tag name="AS_UNIQUEID" val="662"/>
</p:tagLst>
</file>

<file path=ppt/tags/tag75.xml><?xml version="1.0" encoding="utf-8"?>
<p:tagLst xmlns:p="http://schemas.openxmlformats.org/presentationml/2006/main">
  <p:tag name="AS_UNIQUEID" val="662"/>
</p:tagLst>
</file>

<file path=ppt/tags/tag76.xml><?xml version="1.0" encoding="utf-8"?>
<p:tagLst xmlns:p="http://schemas.openxmlformats.org/presentationml/2006/main">
  <p:tag name="AS_UNIQUEID" val="662"/>
</p:tagLst>
</file>

<file path=ppt/tags/tag77.xml><?xml version="1.0" encoding="utf-8"?>
<p:tagLst xmlns:p="http://schemas.openxmlformats.org/presentationml/2006/main">
  <p:tag name="AS_UNIQUEID" val="134"/>
</p:tagLst>
</file>

<file path=ppt/tags/tag78.xml><?xml version="1.0" encoding="utf-8"?>
<p:tagLst xmlns:p="http://schemas.openxmlformats.org/presentationml/2006/main">
  <p:tag name="AS_UNIQUEID" val="134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567"/>
</p:tagLst>
</file>

<file path=ppt/tags/tag81.xml><?xml version="1.0" encoding="utf-8"?>
<p:tagLst xmlns:p="http://schemas.openxmlformats.org/presentationml/2006/main">
  <p:tag name="AS_UNIQUEID" val="475"/>
</p:tagLst>
</file>

<file path=ppt/tags/tag82.xml><?xml version="1.0" encoding="utf-8"?>
<p:tagLst xmlns:p="http://schemas.openxmlformats.org/presentationml/2006/main">
  <p:tag name="AS_UNIQUEID" val="662"/>
</p:tagLst>
</file>

<file path=ppt/tags/tag83.xml><?xml version="1.0" encoding="utf-8"?>
<p:tagLst xmlns:p="http://schemas.openxmlformats.org/presentationml/2006/main">
  <p:tag name="AS_UNIQUEID" val="662"/>
</p:tagLst>
</file>

<file path=ppt/tags/tag84.xml><?xml version="1.0" encoding="utf-8"?>
<p:tagLst xmlns:p="http://schemas.openxmlformats.org/presentationml/2006/main">
  <p:tag name="AS_UNIQUEID" val="134"/>
</p:tagLst>
</file>

<file path=ppt/tags/tag85.xml><?xml version="1.0" encoding="utf-8"?>
<p:tagLst xmlns:p="http://schemas.openxmlformats.org/presentationml/2006/main">
  <p:tag name="AS_UNIQUEID" val="57"/>
</p:tagLst>
</file>

<file path=ppt/tags/tag86.xml><?xml version="1.0" encoding="utf-8"?>
<p:tagLst xmlns:p="http://schemas.openxmlformats.org/presentationml/2006/main">
  <p:tag name="AS_UNIQUEID" val="57"/>
</p:tagLst>
</file>

<file path=ppt/tags/tag87.xml><?xml version="1.0" encoding="utf-8"?>
<p:tagLst xmlns:p="http://schemas.openxmlformats.org/presentationml/2006/main">
  <p:tag name="AS_UNIQUEID" val="57"/>
</p:tagLst>
</file>

<file path=ppt/tags/tag88.xml><?xml version="1.0" encoding="utf-8"?>
<p:tagLst xmlns:p="http://schemas.openxmlformats.org/presentationml/2006/main">
  <p:tag name="AS_UNIQUEID" val="57"/>
</p:tagLst>
</file>

<file path=ppt/tags/tag89.xml><?xml version="1.0" encoding="utf-8"?>
<p:tagLst xmlns:p="http://schemas.openxmlformats.org/presentationml/2006/main">
  <p:tag name="AS_UNIQUEID" val="57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57"/>
</p:tagLst>
</file>

<file path=ppt/tags/tag91.xml><?xml version="1.0" encoding="utf-8"?>
<p:tagLst xmlns:p="http://schemas.openxmlformats.org/presentationml/2006/main">
  <p:tag name="AS_UNIQUEID" val="57"/>
</p:tagLst>
</file>

<file path=ppt/tags/tag92.xml><?xml version="1.0" encoding="utf-8"?>
<p:tagLst xmlns:p="http://schemas.openxmlformats.org/presentationml/2006/main">
  <p:tag name="AS_UNIQUEID" val="57"/>
</p:tagLst>
</file>

<file path=ppt/tags/tag93.xml><?xml version="1.0" encoding="utf-8"?>
<p:tagLst xmlns:p="http://schemas.openxmlformats.org/presentationml/2006/main">
  <p:tag name="AS_UNIQUEID" val="57"/>
</p:tagLst>
</file>

<file path=ppt/tags/tag94.xml><?xml version="1.0" encoding="utf-8"?>
<p:tagLst xmlns:p="http://schemas.openxmlformats.org/presentationml/2006/main">
  <p:tag name="AS_UNIQUEID" val="57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6.xml><?xml version="1.0" encoding="utf-8"?>
<p:tagLst xmlns:p="http://schemas.openxmlformats.org/presentationml/2006/main">
  <p:tag name="AS_UNIQUEID" val="662"/>
</p:tagLst>
</file>

<file path=ppt/tags/tag97.xml><?xml version="1.0" encoding="utf-8"?>
<p:tagLst xmlns:p="http://schemas.openxmlformats.org/presentationml/2006/main">
  <p:tag name="AS_UNIQUEID" val="134"/>
</p:tagLst>
</file>

<file path=ppt/tags/tag98.xml><?xml version="1.0" encoding="utf-8"?>
<p:tagLst xmlns:p="http://schemas.openxmlformats.org/presentationml/2006/main">
  <p:tag name="AS_UNIQUEID" val="662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7474</Words>
  <Application>WPS 演示</Application>
  <PresentationFormat>宽屏</PresentationFormat>
  <Paragraphs>315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方正粗黑宋简体</vt:lpstr>
      <vt:lpstr>Times New Roman</vt:lpstr>
      <vt:lpstr>黑体</vt:lpstr>
      <vt:lpstr>Arial</vt:lpstr>
      <vt:lpstr>Calibri</vt:lpstr>
      <vt:lpstr>微软雅黑</vt:lpstr>
      <vt:lpstr>Arial Unicode MS</vt:lpstr>
      <vt:lpstr>Comic Sans MS</vt:lpstr>
      <vt:lpstr>Calibri</vt:lpstr>
      <vt:lpstr>Arial Narrow</vt:lpstr>
      <vt:lpstr>Cambria Math</vt:lpstr>
      <vt:lpstr>Times New Roman</vt:lpstr>
      <vt:lpstr>等线</vt:lpstr>
      <vt:lpstr>华文彩云</vt:lpstr>
      <vt:lpstr>HelveticaNeue</vt:lpstr>
      <vt:lpstr>Corbel</vt:lpstr>
      <vt:lpstr>华文新魏</vt:lpstr>
      <vt:lpstr>Office 主题​​</vt:lpstr>
      <vt:lpstr>PowerPoint 演示文稿</vt:lpstr>
      <vt:lpstr>PowerPoint 演示文稿</vt:lpstr>
      <vt:lpstr>空白演示</vt:lpstr>
      <vt:lpstr>PowerPoint 演示文稿</vt:lpstr>
      <vt:lpstr>What would you like to know about a passage?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How does music make you feel?  </vt:lpstr>
      <vt:lpstr>PowerPoint 演示文稿</vt:lpstr>
      <vt:lpstr>PowerPoint 演示文稿</vt:lpstr>
      <vt:lpstr>PowerPoint 演示文稿</vt:lpstr>
      <vt:lpstr>空白演示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24147</cp:lastModifiedBy>
  <cp:revision>237</cp:revision>
  <dcterms:created xsi:type="dcterms:W3CDTF">2019-06-19T02:08:00Z</dcterms:created>
  <dcterms:modified xsi:type="dcterms:W3CDTF">2022-08-07T12:44:39Z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145799686BDE4134BC1141ED63224FC6</vt:lpwstr>
  </property>
</Properties>
</file>