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4" r:id="rId4"/>
  </p:sldMasterIdLst>
  <p:notesMasterIdLst>
    <p:notesMasterId r:id="rId7"/>
  </p:notesMasterIdLst>
  <p:sldIdLst>
    <p:sldId id="374" r:id="rId5"/>
    <p:sldId id="299" r:id="rId6"/>
    <p:sldId id="300" r:id="rId8"/>
    <p:sldId id="301" r:id="rId9"/>
    <p:sldId id="302" r:id="rId10"/>
    <p:sldId id="303" r:id="rId11"/>
    <p:sldId id="306" r:id="rId12"/>
    <p:sldId id="307" r:id="rId13"/>
    <p:sldId id="308" r:id="rId14"/>
    <p:sldId id="309" r:id="rId15"/>
    <p:sldId id="329" r:id="rId16"/>
    <p:sldId id="333" r:id="rId17"/>
    <p:sldId id="367" r:id="rId18"/>
    <p:sldId id="368" r:id="rId19"/>
    <p:sldId id="371" r:id="rId20"/>
    <p:sldId id="372" r:id="rId21"/>
    <p:sldId id="286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" lastIdx="0" clrIdx="0"/>
  <p:cmAuthor id="1" name="admin" initials="a" lastIdx="0" clrIdx="0"/>
  <p:cmAuthor id="2" name="作者" initials="A" lastIdx="0" clrIdx="1"/>
  <p:cmAuthor id="3" name="fafa" initials="f" lastIdx="0" clrIdx="1"/>
  <p:cmAuthor id="4" name="王习习" initials="王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A1E2"/>
    <a:srgbClr val="2E8BE2"/>
    <a:srgbClr val="11C4FF"/>
    <a:srgbClr val="F18E74"/>
    <a:srgbClr val="2DCBFF"/>
    <a:srgbClr val="B1DD81"/>
    <a:srgbClr val="8EC67F"/>
    <a:srgbClr val="FFC9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92A9086-0BB6-4955-A995-C876A5F12EEB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499" y="6356756"/>
            <a:ext cx="2742787" cy="3642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11" y="6356756"/>
            <a:ext cx="4114179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728" y="6356756"/>
            <a:ext cx="2742787" cy="3642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gradFill flip="none" rotWithShape="1">
          <a:gsLst>
            <a:gs pos="0">
              <a:srgbClr val="F4F4F4"/>
            </a:gs>
            <a:gs pos="35000">
              <a:srgbClr val="D4D4D4"/>
            </a:gs>
            <a:gs pos="100000">
              <a:srgbClr val="BABBBB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C574C2-0231-498C-86E3-B4ED627D16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7A6D03C-65F4-4C13-B424-B28BC9F7B4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499" y="6356756"/>
            <a:ext cx="2742787" cy="3642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11" y="6356756"/>
            <a:ext cx="4114179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728" y="6356756"/>
            <a:ext cx="2742787" cy="3642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gradFill flip="none" rotWithShape="1">
          <a:gsLst>
            <a:gs pos="0">
              <a:srgbClr val="F4F4F4"/>
            </a:gs>
            <a:gs pos="35000">
              <a:srgbClr val="D4D4D4"/>
            </a:gs>
            <a:gs pos="100000">
              <a:srgbClr val="BABBBB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C574C2-0231-498C-86E3-B4ED627D16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7A6D03C-65F4-4C13-B424-B28BC9F7B4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34" y="0"/>
            <a:ext cx="12191332" cy="6857999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7893550" y="6206373"/>
            <a:ext cx="734944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</a:t>
            </a:r>
            <a:r>
              <a:rPr lang="en-US" altLang="zh-CN" sz="10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   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4" y="0"/>
            <a:ext cx="12191332" cy="6857999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ct val="19000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442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5540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66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7893550" y="6206373"/>
            <a:ext cx="734944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</a:t>
            </a:r>
            <a:r>
              <a:rPr lang="en-US" altLang="zh-CN" sz="10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   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10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4" y="0"/>
            <a:ext cx="12191332" cy="6857999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ct val="19000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442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5540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66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image" Target="../media/image20.jpe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63.xml"/><Relationship Id="rId2" Type="http://schemas.openxmlformats.org/officeDocument/2006/relationships/image" Target="../media/image21.jpe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64.xml"/><Relationship Id="rId2" Type="http://schemas.openxmlformats.org/officeDocument/2006/relationships/image" Target="../media/image22.png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image" Target="../media/image23.jpeg"/><Relationship Id="rId2" Type="http://schemas.openxmlformats.org/officeDocument/2006/relationships/tags" Target="../tags/tag65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image" Target="../media/image24.png"/><Relationship Id="rId2" Type="http://schemas.openxmlformats.org/officeDocument/2006/relationships/tags" Target="../tags/tag71.xml"/><Relationship Id="rId11" Type="http://schemas.openxmlformats.org/officeDocument/2006/relationships/slideLayout" Target="../slideLayouts/slideLayout13.xml"/><Relationship Id="rId10" Type="http://schemas.openxmlformats.org/officeDocument/2006/relationships/tags" Target="../tags/tag78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openxmlformats.org/officeDocument/2006/relationships/tags" Target="../tags/tag1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2.xml"/><Relationship Id="rId11" Type="http://schemas.openxmlformats.org/officeDocument/2006/relationships/tags" Target="../tags/tag3.xml"/><Relationship Id="rId10" Type="http://schemas.openxmlformats.org/officeDocument/2006/relationships/image" Target="../media/image11.jpe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8.xml"/><Relationship Id="rId3" Type="http://schemas.openxmlformats.org/officeDocument/2006/relationships/image" Target="../media/image13.jpeg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tags" Target="../tags/tag10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5" Type="http://schemas.openxmlformats.org/officeDocument/2006/relationships/slideLayout" Target="../slideLayouts/slideLayout13.xml"/><Relationship Id="rId24" Type="http://schemas.openxmlformats.org/officeDocument/2006/relationships/tags" Target="../tags/tag32.xml"/><Relationship Id="rId23" Type="http://schemas.openxmlformats.org/officeDocument/2006/relationships/tags" Target="../tags/tag31.xml"/><Relationship Id="rId22" Type="http://schemas.openxmlformats.org/officeDocument/2006/relationships/tags" Target="../tags/tag30.xml"/><Relationship Id="rId21" Type="http://schemas.openxmlformats.org/officeDocument/2006/relationships/tags" Target="../tags/tag29.xml"/><Relationship Id="rId20" Type="http://schemas.openxmlformats.org/officeDocument/2006/relationships/tags" Target="../tags/tag28.xml"/><Relationship Id="rId2" Type="http://schemas.openxmlformats.org/officeDocument/2006/relationships/tags" Target="../tags/tag11.xml"/><Relationship Id="rId19" Type="http://schemas.openxmlformats.org/officeDocument/2006/relationships/tags" Target="../tags/tag27.xml"/><Relationship Id="rId18" Type="http://schemas.openxmlformats.org/officeDocument/2006/relationships/tags" Target="../tags/tag26.xml"/><Relationship Id="rId17" Type="http://schemas.openxmlformats.org/officeDocument/2006/relationships/tags" Target="../tags/tag25.xml"/><Relationship Id="rId16" Type="http://schemas.openxmlformats.org/officeDocument/2006/relationships/tags" Target="../tags/tag24.xml"/><Relationship Id="rId15" Type="http://schemas.openxmlformats.org/officeDocument/2006/relationships/tags" Target="../tags/tag23.xml"/><Relationship Id="rId14" Type="http://schemas.openxmlformats.org/officeDocument/2006/relationships/tags" Target="../tags/tag22.xml"/><Relationship Id="rId13" Type="http://schemas.openxmlformats.org/officeDocument/2006/relationships/tags" Target="../tags/tag21.xml"/><Relationship Id="rId12" Type="http://schemas.openxmlformats.org/officeDocument/2006/relationships/image" Target="../media/image16.png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image" Target="../media/image16.png"/><Relationship Id="rId2" Type="http://schemas.openxmlformats.org/officeDocument/2006/relationships/tags" Target="../tags/tag33.xml"/><Relationship Id="rId18" Type="http://schemas.openxmlformats.org/officeDocument/2006/relationships/slideLayout" Target="../slideLayouts/slideLayout16.xml"/><Relationship Id="rId17" Type="http://schemas.openxmlformats.org/officeDocument/2006/relationships/tags" Target="../tags/tag47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image" Target="../media/image18.png"/><Relationship Id="rId12" Type="http://schemas.openxmlformats.org/officeDocument/2006/relationships/slideLayout" Target="../slideLayouts/slideLayout16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1" name="图片 110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779" t="28611" r="69753" b="46713"/>
          <a:stretch>
            <a:fillRect/>
          </a:stretch>
        </p:blipFill>
        <p:spPr>
          <a:xfrm>
            <a:off x="138430" y="41275"/>
            <a:ext cx="893445" cy="899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8" name="文本框 3"/>
          <p:cNvSpPr txBox="1"/>
          <p:nvPr/>
        </p:nvSpPr>
        <p:spPr>
          <a:xfrm>
            <a:off x="1031875" y="199390"/>
            <a:ext cx="94126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3: Read </a:t>
            </a: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for detailed information in  </a:t>
            </a:r>
            <a:r>
              <a:rPr lang="en-US" altLang="zh-CN" sz="3200" b="1" i="1" u="sng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Para. 3-5</a:t>
            </a: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 </a:t>
            </a:r>
            <a:endParaRPr lang="en-US" altLang="zh-CN" sz="3200" b="1" i="1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283845" y="1053465"/>
            <a:ext cx="66027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1. Read and </a:t>
            </a:r>
            <a:r>
              <a:rPr lang="en-US" altLang="zh-CN" sz="3200" b="1" i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choose</a:t>
            </a: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 the correct words.</a:t>
            </a:r>
            <a:endParaRPr lang="en-US" altLang="zh-CN" sz="3200" b="1" i="1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" name="圆角矩形 17"/>
          <p:cNvSpPr/>
          <p:nvPr>
            <p:custDataLst>
              <p:tags r:id="rId2"/>
            </p:custDataLst>
          </p:nvPr>
        </p:nvSpPr>
        <p:spPr>
          <a:xfrm>
            <a:off x="5638165" y="2032635"/>
            <a:ext cx="6268085" cy="1003300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The Heimlich manoeuvre is quite </a:t>
            </a:r>
            <a:endParaRPr lang="en-US" altLang="zh-CN" sz="2800" b="1" i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800" b="1" i="1" u="sng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easy / difficult</a:t>
            </a:r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 to do. </a:t>
            </a:r>
            <a:endParaRPr lang="en-US" altLang="zh-CN" sz="2800" b="1" i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圆角矩形 6"/>
          <p:cNvSpPr/>
          <p:nvPr>
            <p:custDataLst>
              <p:tags r:id="rId3"/>
            </p:custDataLst>
          </p:nvPr>
        </p:nvSpPr>
        <p:spPr>
          <a:xfrm>
            <a:off x="5638165" y="3347085"/>
            <a:ext cx="6268720" cy="1132840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You will know that the victim is choking if he cannot </a:t>
            </a:r>
            <a:r>
              <a:rPr lang="en-US" altLang="zh-CN" sz="2800" b="1" i="1" u="sng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speaks / stops</a:t>
            </a:r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 breathing.</a:t>
            </a:r>
            <a:endParaRPr lang="en-US" altLang="zh-CN" sz="2800" b="1" i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3" name="圆角矩形 12"/>
          <p:cNvSpPr/>
          <p:nvPr>
            <p:custDataLst>
              <p:tags r:id="rId4"/>
            </p:custDataLst>
          </p:nvPr>
        </p:nvSpPr>
        <p:spPr>
          <a:xfrm>
            <a:off x="5638165" y="4791075"/>
            <a:ext cx="6268085" cy="1579245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To help a small child who is choking, you need to lay the child face </a:t>
            </a:r>
            <a:r>
              <a:rPr lang="en-US" altLang="zh-CN" sz="2800" b="1" i="1" u="sng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up / down </a:t>
            </a:r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on your lap and slap his upper back.</a:t>
            </a:r>
            <a:endParaRPr lang="en-US" altLang="zh-CN" sz="2800" b="1" i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45" y="1749425"/>
            <a:ext cx="4799965" cy="4766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1" name="图片 110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779" t="28611" r="69753" b="46713"/>
          <a:stretch>
            <a:fillRect/>
          </a:stretch>
        </p:blipFill>
        <p:spPr>
          <a:xfrm>
            <a:off x="138430" y="41275"/>
            <a:ext cx="893445" cy="899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8" name="文本框 3"/>
          <p:cNvSpPr txBox="1"/>
          <p:nvPr/>
        </p:nvSpPr>
        <p:spPr>
          <a:xfrm>
            <a:off x="1031875" y="199390"/>
            <a:ext cx="94126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3: Read </a:t>
            </a: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for detailed information in  </a:t>
            </a:r>
            <a:r>
              <a:rPr lang="en-US" altLang="zh-CN" sz="3200" b="1" i="1" u="sng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Para. 3-5</a:t>
            </a: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 </a:t>
            </a:r>
            <a:endParaRPr lang="en-US" altLang="zh-CN" sz="3200" b="1" i="1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138430" y="1055370"/>
            <a:ext cx="92125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2. </a:t>
            </a: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How</a:t>
            </a: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 to perform the Heimlich manoeuvre </a:t>
            </a: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on adult</a:t>
            </a:r>
            <a:endParaRPr lang="en-US" altLang="zh-CN" sz="3200" b="1" i="1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5635" r="59703" b="41935"/>
          <a:stretch>
            <a:fillRect/>
          </a:stretch>
        </p:blipFill>
        <p:spPr>
          <a:xfrm>
            <a:off x="491490" y="1854835"/>
            <a:ext cx="2559685" cy="3355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4915" t="5635" r="32500" b="41935"/>
          <a:stretch>
            <a:fillRect/>
          </a:stretch>
        </p:blipFill>
        <p:spPr>
          <a:xfrm>
            <a:off x="5032375" y="1869440"/>
            <a:ext cx="1953260" cy="33407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1155" t="5635" b="41935"/>
          <a:stretch>
            <a:fillRect/>
          </a:stretch>
        </p:blipFill>
        <p:spPr>
          <a:xfrm>
            <a:off x="8966835" y="1868805"/>
            <a:ext cx="2328545" cy="3355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9700" y="5426710"/>
            <a:ext cx="35661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stand behind</a:t>
            </a:r>
            <a:r>
              <a:rPr lang="zh-CN" altLang="en-US" sz="2400" b="1" i="1">
                <a:latin typeface="Calibri" panose="020F0502020204030204" charset="0"/>
                <a:cs typeface="Calibri" panose="020F0502020204030204" charset="0"/>
              </a:rPr>
              <a:t> him</a:t>
            </a: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</a:rPr>
              <a:t>/her</a:t>
            </a:r>
            <a:r>
              <a:rPr lang="zh-CN" altLang="en-US" sz="2400" b="1" i="1">
                <a:latin typeface="Calibri" panose="020F0502020204030204" charset="0"/>
                <a:cs typeface="Calibri" panose="020F0502020204030204" charset="0"/>
              </a:rPr>
              <a:t> </a:t>
            </a:r>
            <a:endParaRPr lang="zh-CN" altLang="en-US" sz="2400" b="1" i="1">
              <a:latin typeface="Calibri" panose="020F0502020204030204" charset="0"/>
              <a:cs typeface="Calibri" panose="020F050202020403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wrap</a:t>
            </a:r>
            <a:r>
              <a:rPr lang="zh-CN" altLang="en-US" sz="2400" b="1" i="1">
                <a:latin typeface="Calibri" panose="020F0502020204030204" charset="0"/>
                <a:cs typeface="Calibri" panose="020F0502020204030204" charset="0"/>
              </a:rPr>
              <a:t> your arms around his</a:t>
            </a: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</a:rPr>
              <a:t>/her</a:t>
            </a:r>
            <a:r>
              <a:rPr lang="zh-CN" altLang="en-US" sz="2400" b="1" i="1">
                <a:latin typeface="Calibri" panose="020F0502020204030204" charset="0"/>
                <a:cs typeface="Calibri" panose="020F0502020204030204" charset="0"/>
              </a:rPr>
              <a:t> waist</a:t>
            </a:r>
            <a:endParaRPr lang="zh-CN" altLang="en-US" sz="2400" b="1" i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4099560" y="5440680"/>
            <a:ext cx="38182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m</a:t>
            </a:r>
            <a:r>
              <a:rPr lang="zh-CN" altLang="en-US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ake a fist</a:t>
            </a:r>
            <a:r>
              <a:rPr lang="zh-CN" altLang="en-US" sz="2400" b="1" i="1">
                <a:latin typeface="Calibri" panose="020F0502020204030204" charset="0"/>
                <a:cs typeface="Calibri" panose="020F0502020204030204" charset="0"/>
              </a:rPr>
              <a:t> with one hand</a:t>
            </a:r>
            <a:endParaRPr lang="zh-CN" altLang="en-US" sz="2400" b="1" i="1">
              <a:latin typeface="Calibri" panose="020F0502020204030204" charset="0"/>
              <a:cs typeface="Calibri" panose="020F050202020403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i="1">
                <a:latin typeface="Calibri" panose="020F0502020204030204" charset="0"/>
                <a:cs typeface="Calibri" panose="020F0502020204030204" charset="0"/>
              </a:rPr>
              <a:t>place it in the</a:t>
            </a:r>
            <a:r>
              <a:rPr lang="zh-CN" altLang="en-US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upper part </a:t>
            </a:r>
            <a:r>
              <a:rPr lang="zh-CN" altLang="en-US" sz="2400" b="1" i="1">
                <a:latin typeface="Calibri" panose="020F0502020204030204" charset="0"/>
                <a:cs typeface="Calibri" panose="020F0502020204030204" charset="0"/>
              </a:rPr>
              <a:t>of his</a:t>
            </a: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</a:rPr>
              <a:t>/her</a:t>
            </a:r>
            <a:r>
              <a:rPr lang="zh-CN" altLang="en-US" sz="2400" b="1" i="1">
                <a:latin typeface="Calibri" panose="020F0502020204030204" charset="0"/>
                <a:cs typeface="Calibri" panose="020F0502020204030204" charset="0"/>
              </a:rPr>
              <a:t> stomach</a:t>
            </a:r>
            <a:endParaRPr lang="zh-CN" altLang="en-US" b="1" i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8311515" y="5210175"/>
            <a:ext cx="36912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Grab your fist</a:t>
            </a: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</a:rPr>
              <a:t> with your other hand tightly</a:t>
            </a:r>
            <a:endParaRPr lang="en-US" altLang="zh-CN" sz="2400" b="1" i="1">
              <a:latin typeface="Calibri" panose="020F0502020204030204" charset="0"/>
              <a:cs typeface="Calibri" panose="020F0502020204030204" charset="0"/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push up </a:t>
            </a: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</a:rPr>
              <a:t>and into his/her stomach in one motion</a:t>
            </a:r>
            <a:endParaRPr lang="en-US" altLang="zh-CN" sz="2400" b="1" i="1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1" name="图片 110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779" t="28611" r="69753" b="46713"/>
          <a:stretch>
            <a:fillRect/>
          </a:stretch>
        </p:blipFill>
        <p:spPr>
          <a:xfrm>
            <a:off x="138430" y="41275"/>
            <a:ext cx="893445" cy="899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8" name="文本框 3"/>
          <p:cNvSpPr txBox="1"/>
          <p:nvPr/>
        </p:nvSpPr>
        <p:spPr>
          <a:xfrm>
            <a:off x="1031875" y="199390"/>
            <a:ext cx="94126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3: Read </a:t>
            </a: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for detailed information in  </a:t>
            </a:r>
            <a:r>
              <a:rPr lang="en-US" altLang="zh-CN" sz="3200" b="1" i="1" u="sng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Para. 3-5</a:t>
            </a: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 </a:t>
            </a:r>
            <a:endParaRPr lang="en-US" altLang="zh-CN" sz="3200" b="1" i="1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138430" y="1055370"/>
            <a:ext cx="100634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3. </a:t>
            </a: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How</a:t>
            </a: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 to perform the Heimlich manoeuvre </a:t>
            </a: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on small child</a:t>
            </a:r>
            <a:endParaRPr lang="en-US" altLang="zh-CN" sz="3200" b="1" i="1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179070" y="2160905"/>
            <a:ext cx="6794500" cy="38614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7127240" y="2337435"/>
            <a:ext cx="4949190" cy="3061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fontAlgn="auto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800" b="1" i="1">
                <a:latin typeface="Calibri" panose="020F0502020204030204" charset="0"/>
                <a:cs typeface="Calibri" panose="020F0502020204030204" charset="0"/>
              </a:rPr>
              <a:t>lay the child </a:t>
            </a:r>
            <a:r>
              <a:rPr lang="en-US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face down</a:t>
            </a:r>
            <a:endParaRPr lang="en-US" sz="2800" b="1" i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342900" indent="-342900" fontAlgn="auto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2800" b="1" i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342900" indent="-342900" fontAlgn="auto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800" b="1" i="1">
                <a:latin typeface="Calibri" panose="020F0502020204030204" charset="0"/>
                <a:cs typeface="Calibri" panose="020F0502020204030204" charset="0"/>
                <a:sym typeface="+mn-ea"/>
              </a:rPr>
              <a:t>head </a:t>
            </a:r>
            <a:r>
              <a:rPr lang="en-US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lower</a:t>
            </a:r>
            <a:r>
              <a:rPr lang="en-US" sz="2800" b="1" i="1">
                <a:latin typeface="Calibri" panose="020F0502020204030204" charset="0"/>
                <a:cs typeface="Calibri" panose="020F0502020204030204" charset="0"/>
                <a:sym typeface="+mn-ea"/>
              </a:rPr>
              <a:t> than his/her body</a:t>
            </a:r>
            <a:endParaRPr lang="en-US" sz="28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342900" indent="-342900" fontAlgn="auto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28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342900" indent="-342900" fontAlgn="auto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give firm slaps</a:t>
            </a:r>
            <a:r>
              <a:rPr lang="en-US" sz="2800" b="1" i="1">
                <a:latin typeface="Calibri" panose="020F0502020204030204" charset="0"/>
                <a:cs typeface="Calibri" panose="020F0502020204030204" charset="0"/>
                <a:sym typeface="+mn-ea"/>
              </a:rPr>
              <a:t> to his/her </a:t>
            </a:r>
            <a:endParaRPr lang="en-US" sz="28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indent="0" fontAlgn="auto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en-US" sz="2800" b="1" i="1">
                <a:latin typeface="Calibri" panose="020F0502020204030204" charset="0"/>
                <a:cs typeface="Calibri" panose="020F0502020204030204" charset="0"/>
                <a:sym typeface="+mn-ea"/>
              </a:rPr>
              <a:t>   upper back</a:t>
            </a:r>
            <a:endParaRPr lang="en-US" sz="2800" b="1" i="1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1" name="图片 110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779" t="28611" r="69753" b="46713"/>
          <a:stretch>
            <a:fillRect/>
          </a:stretch>
        </p:blipFill>
        <p:spPr>
          <a:xfrm>
            <a:off x="138430" y="41275"/>
            <a:ext cx="893445" cy="899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8" name="文本框 3"/>
          <p:cNvSpPr txBox="1"/>
          <p:nvPr/>
        </p:nvSpPr>
        <p:spPr>
          <a:xfrm>
            <a:off x="1031875" y="199390"/>
            <a:ext cx="89369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3: Read </a:t>
            </a: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for detailed information   in  </a:t>
            </a:r>
            <a:r>
              <a:rPr lang="en-US" altLang="zh-CN" sz="3200" b="1" i="1" u="sng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Para. 6</a:t>
            </a:r>
            <a:endParaRPr lang="en-US" altLang="zh-CN" sz="3200" b="1" i="1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346075" y="1017905"/>
            <a:ext cx="1126934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fontAlgn="auto">
              <a:lnSpc>
                <a:spcPct val="125000"/>
              </a:lnSpc>
            </a:pP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  <a:sym typeface="宋体" panose="02010600030101010101" pitchFamily="2" charset="-122"/>
              </a:rPr>
              <a:t>Why </a:t>
            </a:r>
            <a:r>
              <a:rPr lang="en-US" altLang="zh-CN" sz="3200" b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did Chen help Zhang?</a:t>
            </a:r>
            <a:endParaRPr lang="en-US" altLang="zh-CN" sz="3200" b="1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fontAlgn="auto">
              <a:lnSpc>
                <a:spcPct val="125000"/>
              </a:lnSpc>
            </a:pPr>
            <a:r>
              <a:rPr lang="en-US" alt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If you were Chen Wei, </a:t>
            </a: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would</a:t>
            </a:r>
            <a:r>
              <a:rPr lang="en-US" alt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 you choose to help Zhang Tao?</a:t>
            </a:r>
            <a:endParaRPr lang="en-US" altLang="zh-CN" sz="3200" b="1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t="6407"/>
          <a:stretch>
            <a:fillRect/>
          </a:stretch>
        </p:blipFill>
        <p:spPr>
          <a:xfrm>
            <a:off x="265430" y="2575560"/>
            <a:ext cx="8891270" cy="32258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350645" y="4416425"/>
            <a:ext cx="7658100" cy="5080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46075" y="4925060"/>
            <a:ext cx="4094480" cy="5080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317490" y="5279390"/>
            <a:ext cx="1762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 i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quotation</a:t>
            </a:r>
            <a:endParaRPr lang="en-US" altLang="zh-CN" sz="2800" b="1" i="1">
              <a:solidFill>
                <a:srgbClr val="FF0000"/>
              </a:solidFill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75220" y="5279390"/>
            <a:ext cx="4509135" cy="13569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pPr marL="457200" lvl="0" indent="-457200" algn="just" fontAlgn="auto">
              <a:lnSpc>
                <a:spcPct val="98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  <a:sym typeface="+mn-ea"/>
              </a:rPr>
              <a:t>Every minute counts.</a:t>
            </a:r>
            <a:endParaRPr lang="en-US" altLang="zh-CN" sz="28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457200" lvl="0" indent="-457200" algn="just" fontAlgn="auto">
              <a:lnSpc>
                <a:spcPct val="98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  <a:sym typeface="+mn-ea"/>
              </a:rPr>
              <a:t>Had learnt how to ...</a:t>
            </a:r>
            <a:endParaRPr lang="en-US" altLang="zh-CN" sz="28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457200" lvl="0" indent="-457200" algn="just" fontAlgn="auto">
              <a:lnSpc>
                <a:spcPct val="98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  <a:sym typeface="+mn-ea"/>
              </a:rPr>
              <a:t>Have a responsibility to...</a:t>
            </a:r>
            <a:endParaRPr lang="en-US" altLang="zh-CN" sz="28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947535" y="3908425"/>
            <a:ext cx="2061845" cy="5080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109845" y="2417445"/>
            <a:ext cx="6392915" cy="2092385"/>
            <a:chOff x="10295" y="1536"/>
            <a:chExt cx="9135" cy="2860"/>
          </a:xfrm>
        </p:grpSpPr>
        <p:sp>
          <p:nvSpPr>
            <p:cNvPr id="25" name="云形标注 24"/>
            <p:cNvSpPr/>
            <p:nvPr>
              <p:custDataLst>
                <p:tags r:id="rId3"/>
              </p:custDataLst>
            </p:nvPr>
          </p:nvSpPr>
          <p:spPr>
            <a:xfrm>
              <a:off x="10295" y="1536"/>
              <a:ext cx="8904" cy="2860"/>
            </a:xfrm>
            <a:prstGeom prst="cloudCallout">
              <a:avLst/>
            </a:prstGeom>
            <a:solidFill>
              <a:srgbClr val="54A1E2">
                <a:alpha val="9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fontAlgn="auto">
                <a:lnSpc>
                  <a:spcPct val="95000"/>
                </a:lnSpc>
              </a:pPr>
              <a:endParaRPr lang="en-US" altLang="zh-CN" sz="24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1334" y="1897"/>
              <a:ext cx="8096" cy="204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fontAlgn="auto">
                <a:lnSpc>
                  <a:spcPct val="95000"/>
                </a:lnSpc>
              </a:pPr>
              <a:r>
                <a:rPr lang="en-US" altLang="zh-CN" sz="2400" b="1" i="1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It provides a good way to wrap up the essay. It also tells the reader about Chen Wei’s emotions and opinions, and gives unique insight into his character. </a:t>
              </a:r>
              <a:endParaRPr lang="en-US" altLang="zh-CN" sz="24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/>
      <p:bldP spid="16" grpId="0" bldLvl="0" animBg="1"/>
      <p:bldP spid="3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1" name="图片 110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779" t="28611" r="69753" b="46713"/>
          <a:stretch>
            <a:fillRect/>
          </a:stretch>
        </p:blipFill>
        <p:spPr>
          <a:xfrm>
            <a:off x="138430" y="41275"/>
            <a:ext cx="893445" cy="899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065" y="1913255"/>
            <a:ext cx="11913235" cy="4944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031875" y="199390"/>
            <a:ext cx="67691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4: Summary --- Story Plot Map</a:t>
            </a:r>
            <a:endParaRPr lang="en-US" altLang="zh-CN" sz="3200" b="1" i="1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788670" y="5752465"/>
            <a:ext cx="2368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2400" b="1" i="1">
                <a:latin typeface="Calibri" panose="020F0502020204030204" charset="0"/>
                <a:ea typeface="宋体" panose="02010600030101010101" pitchFamily="2" charset="-122"/>
              </a:rPr>
              <a:t>Background </a:t>
            </a:r>
            <a:endParaRPr lang="en-US" altLang="zh-CN" sz="2400" b="1" i="1">
              <a:latin typeface="Calibri" panose="020F0502020204030204" charset="0"/>
              <a:ea typeface="宋体" panose="02010600030101010101" pitchFamily="2" charset="-122"/>
            </a:endParaRPr>
          </a:p>
          <a:p>
            <a:pPr algn="ctr" fontAlgn="auto"/>
            <a:r>
              <a:rPr lang="en-US" altLang="zh-CN" sz="2400" b="1" i="1">
                <a:latin typeface="Calibri" panose="020F0502020204030204" charset="0"/>
                <a:ea typeface="宋体" panose="02010600030101010101" pitchFamily="2" charset="-122"/>
              </a:rPr>
              <a:t>(includes 5W1H)</a:t>
            </a:r>
            <a:endParaRPr lang="en-US" altLang="zh-CN" sz="2400" b="1" i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2092960" y="3975735"/>
            <a:ext cx="2368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2400" b="1" i="1">
                <a:latin typeface="Calibri" panose="020F0502020204030204" charset="0"/>
                <a:ea typeface="宋体" panose="02010600030101010101" pitchFamily="2" charset="-122"/>
              </a:rPr>
              <a:t>Rising action</a:t>
            </a:r>
            <a:endParaRPr lang="en-US" altLang="zh-CN" sz="2400" b="1" i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4648200" y="2255520"/>
            <a:ext cx="259969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85000"/>
              </a:lnSpc>
            </a:pPr>
            <a:r>
              <a:rPr lang="en-US" altLang="zh-CN" sz="2000" b="1" i="1">
                <a:latin typeface="Calibri" panose="020F0502020204030204" charset="0"/>
                <a:ea typeface="宋体" panose="02010600030101010101" pitchFamily="2" charset="-122"/>
              </a:rPr>
              <a:t>Climax (involves a challenge or difficulty)</a:t>
            </a:r>
            <a:endParaRPr lang="en-US" altLang="zh-CN" sz="2000" b="1" i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7575550" y="3975735"/>
            <a:ext cx="2368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2400" b="1" i="1">
                <a:latin typeface="Calibri" panose="020F0502020204030204" charset="0"/>
                <a:ea typeface="宋体" panose="02010600030101010101" pitchFamily="2" charset="-122"/>
              </a:rPr>
              <a:t>Falling action</a:t>
            </a:r>
            <a:endParaRPr lang="en-US" altLang="zh-CN" sz="2400" b="1" i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20150" y="5814060"/>
            <a:ext cx="267335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0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Conclusion (how things </a:t>
            </a:r>
            <a:endParaRPr lang="en-US" altLang="zh-CN" sz="2000" b="1" i="1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r>
              <a:rPr lang="en-US" altLang="zh-CN" sz="20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end up in the story)</a:t>
            </a:r>
            <a:endParaRPr lang="en-US" altLang="zh-CN" sz="2000" b="1" i="1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4199255" y="941070"/>
            <a:ext cx="37941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spcAft>
                <a:spcPct val="0"/>
              </a:spcAft>
            </a:pPr>
            <a:r>
              <a:rPr lang="en-US" altLang="zh-CN" sz="3200" b="1" i="1">
                <a:highlight>
                  <a:srgbClr val="FFFF00"/>
                </a:highlight>
                <a:latin typeface="Calibri" panose="020F0502020204030204" charset="0"/>
                <a:ea typeface="宋体" panose="02010600030101010101" pitchFamily="2" charset="-122"/>
                <a:sym typeface="+mn-ea"/>
              </a:rPr>
              <a:t>(a narrative essay)</a:t>
            </a:r>
            <a:endParaRPr lang="en-US" altLang="zh-CN" sz="3200" b="1" i="1">
              <a:highlight>
                <a:srgbClr val="FFFF00"/>
              </a:highlight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23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1" name="图片 110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779" t="28611" r="69753" b="46713"/>
          <a:stretch>
            <a:fillRect/>
          </a:stretch>
        </p:blipFill>
        <p:spPr>
          <a:xfrm>
            <a:off x="138430" y="41275"/>
            <a:ext cx="893445" cy="899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031875" y="199390"/>
            <a:ext cx="67691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4: Summary --- Story Plot Map</a:t>
            </a:r>
            <a:endParaRPr lang="en-US" altLang="zh-CN" sz="3200" b="1" i="1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7F9F9">
                  <a:alpha val="100000"/>
                </a:srgbClr>
              </a:clrFrom>
              <a:clrTo>
                <a:srgbClr val="F7F9F9">
                  <a:alpha val="100000"/>
                  <a:alpha val="0"/>
                </a:srgbClr>
              </a:clrTo>
            </a:clrChange>
          </a:blip>
          <a:srcRect t="11048"/>
          <a:stretch>
            <a:fillRect/>
          </a:stretch>
        </p:blipFill>
        <p:spPr>
          <a:xfrm>
            <a:off x="1995805" y="2618740"/>
            <a:ext cx="8200390" cy="423926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38430" y="4420870"/>
            <a:ext cx="3238500" cy="1076325"/>
          </a:xfrm>
          <a:prstGeom prst="rect">
            <a:avLst/>
          </a:prstGeom>
          <a:solidFill>
            <a:schemeClr val="accent6">
              <a:lumMod val="40000"/>
              <a:lumOff val="60000"/>
              <a:alpha val="99000"/>
            </a:schemeClr>
          </a:solidFill>
        </p:spPr>
        <p:txBody>
          <a:bodyPr wrap="square" rtlCol="0">
            <a:spAutoFit/>
          </a:bodyPr>
          <a:p>
            <a:pPr fontAlgn="auto">
              <a:lnSpc>
                <a:spcPct val="89000"/>
              </a:lnSpc>
            </a:pPr>
            <a:r>
              <a:rPr lang="en-US" altLang="zh-CN" sz="24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ChenWei had his dinner interrupted by a person who was choked.</a:t>
            </a:r>
            <a:endParaRPr lang="en-US" altLang="zh-CN" sz="2400" b="1" i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4249420" y="1788795"/>
            <a:ext cx="3551555" cy="829945"/>
          </a:xfrm>
          <a:prstGeom prst="rect">
            <a:avLst/>
          </a:prstGeom>
          <a:solidFill>
            <a:srgbClr val="7030A0">
              <a:alpha val="40000"/>
            </a:srgbClr>
          </a:solidFill>
        </p:spPr>
        <p:txBody>
          <a:bodyPr wrap="square" rtlCol="0">
            <a:spAutoFit/>
          </a:bodyPr>
          <a:p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</a:rPr>
              <a:t>Chen did the Heimlich manoeuvre to save Zhang.</a:t>
            </a:r>
            <a:endParaRPr lang="en-US" altLang="zh-CN" sz="2400" b="1" i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6"/>
            </p:custDataLst>
          </p:nvPr>
        </p:nvSpPr>
        <p:spPr>
          <a:xfrm>
            <a:off x="9337040" y="4667250"/>
            <a:ext cx="2719705" cy="829945"/>
          </a:xfrm>
          <a:prstGeom prst="rect">
            <a:avLst/>
          </a:prstGeom>
          <a:solidFill>
            <a:srgbClr val="FFC935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The chocked person was saved in time.</a:t>
            </a:r>
            <a:endParaRPr lang="en-US" altLang="zh-CN" sz="2400" b="1" i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圆角矩形 24"/>
          <p:cNvSpPr/>
          <p:nvPr>
            <p:custDataLst>
              <p:tags r:id="rId7"/>
            </p:custDataLst>
          </p:nvPr>
        </p:nvSpPr>
        <p:spPr>
          <a:xfrm>
            <a:off x="8632190" y="1463040"/>
            <a:ext cx="1725930" cy="42164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Time order</a:t>
            </a:r>
            <a:endParaRPr lang="en-US" altLang="zh-CN" sz="2400" b="1" i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6" name="圆角矩形 25"/>
          <p:cNvSpPr/>
          <p:nvPr>
            <p:custDataLst>
              <p:tags r:id="rId8"/>
            </p:custDataLst>
          </p:nvPr>
        </p:nvSpPr>
        <p:spPr>
          <a:xfrm>
            <a:off x="8632190" y="2429510"/>
            <a:ext cx="2394585" cy="42164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 series of  </a:t>
            </a:r>
            <a:r>
              <a:rPr lang="en-US" altLang="zh-CN" sz="2400" b="1" i="1" u="sng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Verbs</a:t>
            </a:r>
            <a:endParaRPr lang="en-US" altLang="zh-CN" sz="2400" b="1" i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4199255" y="941070"/>
            <a:ext cx="37941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spcAft>
                <a:spcPct val="0"/>
              </a:spcAft>
            </a:pPr>
            <a:r>
              <a:rPr lang="en-US" altLang="zh-CN" sz="2800" b="1" i="1">
                <a:highlight>
                  <a:srgbClr val="FFFF00"/>
                </a:highlight>
                <a:latin typeface="Calibri" panose="020F0502020204030204" charset="0"/>
                <a:ea typeface="宋体" panose="02010600030101010101" pitchFamily="2" charset="-122"/>
                <a:sym typeface="+mn-ea"/>
              </a:rPr>
              <a:t>(a narrative essay)</a:t>
            </a:r>
            <a:endParaRPr lang="en-US" altLang="zh-CN" sz="2800" b="1" i="1">
              <a:highlight>
                <a:srgbClr val="FFFF00"/>
              </a:highlight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左中括号 11"/>
          <p:cNvSpPr/>
          <p:nvPr/>
        </p:nvSpPr>
        <p:spPr>
          <a:xfrm>
            <a:off x="8166100" y="1747520"/>
            <a:ext cx="266065" cy="911860"/>
          </a:xfrm>
          <a:prstGeom prst="leftBracket">
            <a:avLst/>
          </a:prstGeom>
          <a:ln w="28575" cmpd="sng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10"/>
            </p:custDataLst>
          </p:nvPr>
        </p:nvSpPr>
        <p:spPr>
          <a:xfrm>
            <a:off x="10023475" y="5769610"/>
            <a:ext cx="2168525" cy="42164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Use quotation</a:t>
            </a:r>
            <a:endParaRPr lang="en-US" altLang="zh-CN" sz="2400" b="1" i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  <p:bldP spid="25" grpId="0" animBg="1"/>
      <p:bldP spid="26" grpId="0" animBg="1"/>
      <p:bldP spid="24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1" name="图片 110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779" t="28611" r="69753" b="46713"/>
          <a:stretch>
            <a:fillRect/>
          </a:stretch>
        </p:blipFill>
        <p:spPr>
          <a:xfrm>
            <a:off x="138430" y="41275"/>
            <a:ext cx="893445" cy="899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031875" y="199390"/>
            <a:ext cx="67691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5: Write a narrative essay</a:t>
            </a:r>
            <a:endParaRPr lang="en-US" altLang="zh-CN" sz="3200" b="1" i="1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346075" y="1017905"/>
            <a:ext cx="11269345" cy="29381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fontAlgn="auto">
              <a:lnSpc>
                <a:spcPct val="125000"/>
              </a:lnSpc>
            </a:pPr>
            <a:r>
              <a:rPr lang="en-US" altLang="zh-CN" sz="2800" b="1">
                <a:latin typeface="Arial Rounded MT Bold" panose="020F0704030504030204" charset="0"/>
                <a:cs typeface="Arial Rounded MT Bold" panose="020F0704030504030204" charset="0"/>
                <a:sym typeface="宋体" panose="02010600030101010101" pitchFamily="2" charset="-122"/>
              </a:rPr>
              <a:t>1. Work in pairs.</a:t>
            </a: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  <a:sym typeface="宋体" panose="02010600030101010101" pitchFamily="2" charset="-122"/>
              </a:rPr>
              <a:t> </a:t>
            </a:r>
            <a:r>
              <a:rPr lang="en-US" altLang="zh-CN" sz="2800" b="1">
                <a:latin typeface="Arial Rounded MT Bold" panose="020F0704030504030204" charset="0"/>
                <a:cs typeface="Arial Rounded MT Bold" panose="020F0704030504030204" charset="0"/>
                <a:sym typeface="宋体" panose="02010600030101010101" pitchFamily="2" charset="-122"/>
              </a:rPr>
              <a:t>Discuss your</a:t>
            </a: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  <a:sym typeface="宋体" panose="02010600030101010101" pitchFamily="2" charset="-122"/>
              </a:rPr>
              <a:t> experience of giving first aid </a:t>
            </a:r>
            <a:r>
              <a:rPr lang="en-US" altLang="zh-CN" sz="2800" b="1">
                <a:latin typeface="Arial Rounded MT Bold" panose="020F0704030504030204" charset="0"/>
                <a:cs typeface="Arial Rounded MT Bold" panose="020F0704030504030204" charset="0"/>
                <a:sym typeface="宋体" panose="02010600030101010101" pitchFamily="2" charset="-122"/>
              </a:rPr>
              <a:t>in an emergency. Or</a:t>
            </a: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  <a:sym typeface="宋体" panose="02010600030101010101" pitchFamily="2" charset="-122"/>
              </a:rPr>
              <a:t> </a:t>
            </a:r>
            <a:r>
              <a:rPr lang="en-US" altLang="zh-CN" sz="2800" b="1">
                <a:latin typeface="Arial Rounded MT Bold" panose="020F0704030504030204" charset="0"/>
                <a:cs typeface="Arial Rounded MT Bold" panose="020F0704030504030204" charset="0"/>
                <a:sym typeface="宋体" panose="02010600030101010101" pitchFamily="2" charset="-122"/>
              </a:rPr>
              <a:t>discuss</a:t>
            </a: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  <a:sym typeface="宋体" panose="02010600030101010101" pitchFamily="2" charset="-122"/>
              </a:rPr>
              <a:t> stories you have read or heard about or think up a situation. </a:t>
            </a:r>
            <a:endParaRPr lang="en-US" altLang="zh-CN" sz="2800" b="1">
              <a:solidFill>
                <a:srgbClr val="FF0000"/>
              </a:solidFill>
              <a:latin typeface="Arial Rounded MT Bold" panose="020F0704030504030204" charset="0"/>
              <a:cs typeface="Arial Rounded MT Bold" panose="020F0704030504030204" charset="0"/>
              <a:sym typeface="宋体" panose="02010600030101010101" pitchFamily="2" charset="-122"/>
            </a:endParaRPr>
          </a:p>
          <a:p>
            <a:pPr fontAlgn="auto">
              <a:lnSpc>
                <a:spcPct val="125000"/>
              </a:lnSpc>
            </a:pPr>
            <a:r>
              <a:rPr lang="en-US" altLang="zh-CN" sz="2800" b="1">
                <a:latin typeface="Arial Rounded MT Bold" panose="020F0704030504030204" charset="0"/>
                <a:cs typeface="Arial Rounded MT Bold" panose="020F0704030504030204" charset="0"/>
                <a:sym typeface="宋体" panose="02010600030101010101" pitchFamily="2" charset="-122"/>
              </a:rPr>
              <a:t>2. Write the</a:t>
            </a: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  <a:sym typeface="宋体" panose="02010600030101010101" pitchFamily="2" charset="-122"/>
              </a:rPr>
              <a:t>structure and plot</a:t>
            </a: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800" b="1">
                <a:latin typeface="Arial Rounded MT Bold" panose="020F0704030504030204" charset="0"/>
                <a:cs typeface="Arial Rounded MT Bold" panose="020F0704030504030204" charset="0"/>
                <a:sym typeface="宋体" panose="02010600030101010101" pitchFamily="2" charset="-122"/>
              </a:rPr>
              <a:t>of your story. </a:t>
            </a:r>
            <a:endParaRPr lang="en-US" altLang="zh-CN" sz="2800" b="1">
              <a:latin typeface="Arial Rounded MT Bold" panose="020F0704030504030204" charset="0"/>
              <a:cs typeface="Arial Rounded MT Bold" panose="020F0704030504030204" charset="0"/>
              <a:sym typeface="宋体" panose="02010600030101010101" pitchFamily="2" charset="-122"/>
            </a:endParaRPr>
          </a:p>
          <a:p>
            <a:pPr fontAlgn="auto">
              <a:lnSpc>
                <a:spcPct val="125000"/>
              </a:lnSpc>
              <a:buClrTx/>
              <a:buSzTx/>
              <a:buFontTx/>
            </a:pPr>
            <a:r>
              <a:rPr lang="en-US" altLang="zh-CN" sz="2800" b="1">
                <a:latin typeface="Arial Rounded MT Bold" panose="020F0704030504030204" charset="0"/>
                <a:cs typeface="Arial Rounded MT Bold" panose="020F0704030504030204" charset="0"/>
                <a:sym typeface="宋体" panose="02010600030101010101" pitchFamily="2" charset="-122"/>
              </a:rPr>
              <a:t>3. Think of</a:t>
            </a: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  <a:sym typeface="宋体" panose="02010600030101010101" pitchFamily="2" charset="-122"/>
              </a:rPr>
              <a:t>a good quote</a:t>
            </a: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800" b="1">
                <a:latin typeface="Arial Rounded MT Bold" panose="020F0704030504030204" charset="0"/>
                <a:cs typeface="Arial Rounded MT Bold" panose="020F0704030504030204" charset="0"/>
                <a:sym typeface="宋体" panose="02010600030101010101" pitchFamily="2" charset="-122"/>
              </a:rPr>
              <a:t>to sum things up. </a:t>
            </a:r>
            <a:endParaRPr lang="en-US" altLang="zh-CN" sz="2800" b="1">
              <a:latin typeface="Arial Rounded MT Bold" panose="020F0704030504030204" charset="0"/>
              <a:cs typeface="Arial Rounded MT Bold" panose="020F0704030504030204" charset="0"/>
              <a:sym typeface="宋体" panose="02010600030101010101" pitchFamily="2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528" r="10065"/>
          <a:stretch>
            <a:fillRect/>
          </a:stretch>
        </p:blipFill>
        <p:spPr>
          <a:xfrm>
            <a:off x="3947160" y="4652010"/>
            <a:ext cx="3693795" cy="2205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7695" y="4652010"/>
            <a:ext cx="3964305" cy="2205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652010"/>
            <a:ext cx="3360420" cy="22053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图片 110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779" t="28611" r="69753" b="46713"/>
          <a:stretch>
            <a:fillRect/>
          </a:stretch>
        </p:blipFill>
        <p:spPr>
          <a:xfrm>
            <a:off x="138430" y="41275"/>
            <a:ext cx="893445" cy="899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031875" y="199390"/>
            <a:ext cx="17608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3200" b="1" i="1">
                <a:highlight>
                  <a:srgbClr val="FFFF00"/>
                </a:highlight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Example</a:t>
            </a:r>
            <a:endParaRPr lang="en-US" altLang="zh-CN" sz="3200" b="1" i="1">
              <a:highlight>
                <a:srgbClr val="FFFF00"/>
              </a:highlight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87655" y="1149985"/>
            <a:ext cx="11443970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/>
            <a:r>
              <a:rPr lang="en-US" altLang="zh-CN" sz="2800" b="1" i="1">
                <a:solidFill>
                  <a:schemeClr val="tx2"/>
                </a:solidFill>
                <a:latin typeface="Calibri" panose="020F0502020204030204" charset="0"/>
                <a:cs typeface="Calibri" panose="020F0502020204030204" charset="0"/>
              </a:rPr>
              <a:t>      </a:t>
            </a:r>
            <a:r>
              <a:rPr lang="zh-CN" altLang="en-US" sz="2800" b="1" i="1" u="sng">
                <a:solidFill>
                  <a:schemeClr val="tx2"/>
                </a:solidFill>
                <a:latin typeface="Calibri" panose="020F0502020204030204" charset="0"/>
                <a:cs typeface="Calibri" panose="020F0502020204030204" charset="0"/>
              </a:rPr>
              <a:t>Last Sunday</a:t>
            </a:r>
            <a:r>
              <a:rPr lang="zh-CN" altLang="en-US" sz="2800" b="1" i="1" u="sng">
                <a:latin typeface="Calibri" panose="020F0502020204030204" charset="0"/>
                <a:cs typeface="Calibri" panose="020F0502020204030204" charset="0"/>
              </a:rPr>
              <a:t>,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 I went to the park with Tony for a picnic. </a:t>
            </a:r>
            <a:r>
              <a:rPr lang="zh-CN" altLang="en-US" sz="2800" b="1" i="1" u="sng">
                <a:solidFill>
                  <a:schemeClr val="tx2"/>
                </a:solidFill>
                <a:latin typeface="Calibri" panose="020F0502020204030204" charset="0"/>
                <a:cs typeface="Calibri" panose="020F0502020204030204" charset="0"/>
              </a:rPr>
              <a:t>Unfortunately</a:t>
            </a:r>
            <a:r>
              <a:rPr lang="zh-CN" altLang="en-US" sz="2800" b="1" i="1" u="sng"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Tony's</a:t>
            </a: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left foot got injured on our way to the park.</a:t>
            </a:r>
            <a:r>
              <a:rPr lang="zh-CN" altLang="en-US" sz="2800" b="1" i="1" u="sng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2800" b="1" i="1" u="sng">
                <a:solidFill>
                  <a:schemeClr val="tx2"/>
                </a:solidFill>
                <a:latin typeface="Calibri" panose="020F0502020204030204" charset="0"/>
                <a:cs typeface="Calibri" panose="020F0502020204030204" charset="0"/>
              </a:rPr>
              <a:t>Luckily</a:t>
            </a:r>
            <a:r>
              <a:rPr lang="zh-CN" altLang="en-US" sz="2800" b="1" i="1" u="sng">
                <a:latin typeface="Calibri" panose="020F0502020204030204" charset="0"/>
                <a:cs typeface="Calibri" panose="020F0502020204030204" charset="0"/>
              </a:rPr>
              <a:t>,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I'd just learmed about first aid in</a:t>
            </a: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our school.</a:t>
            </a:r>
            <a:r>
              <a:rPr lang="zh-CN" altLang="en-US" sz="2800" b="1" i="1" u="sng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2800" b="1" i="1" u="sng">
                <a:solidFill>
                  <a:schemeClr val="tx2"/>
                </a:solidFill>
                <a:latin typeface="Calibri" panose="020F0502020204030204" charset="0"/>
                <a:cs typeface="Calibri" panose="020F0502020204030204" charset="0"/>
              </a:rPr>
              <a:t>So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 I dialed 120 immediately and performed first aid before the doctor</a:t>
            </a: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came. </a:t>
            </a:r>
            <a:endParaRPr lang="zh-CN" altLang="en-US" sz="2800" b="1" i="1">
              <a:latin typeface="Calibri" panose="020F0502020204030204" charset="0"/>
              <a:cs typeface="Calibri" panose="020F0502020204030204" charset="0"/>
            </a:endParaRPr>
          </a:p>
          <a:p>
            <a:pPr algn="just" fontAlgn="auto"/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     </a:t>
            </a:r>
            <a:r>
              <a:rPr lang="zh-CN" altLang="en-US" sz="2800" b="1" i="1"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First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, I put his left foot in a more comfortable position.</a:t>
            </a: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2800" b="1" i="1"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Then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 I rushed to a</a:t>
            </a: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shop nearby and fetched bags of ice,</a:t>
            </a: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and carefully applied the ice to the injury.</a:t>
            </a: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2800" b="1" i="1"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Fifteen minutes later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,</a:t>
            </a: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the swelling seemed to have gone down a little. </a:t>
            </a:r>
            <a:r>
              <a:rPr lang="zh-CN" altLang="en-US" sz="2800" b="1" i="1"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And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 I covered</a:t>
            </a: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the injury with a clean and dry bandage. </a:t>
            </a:r>
            <a:r>
              <a:rPr lang="zh-CN" altLang="en-US" sz="2800" b="1" i="1"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Ten minutes later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,</a:t>
            </a: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an ambulance arrived and</a:t>
            </a: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took Tony to the hospital.</a:t>
            </a:r>
            <a:endParaRPr lang="zh-CN" altLang="en-US" sz="2800" b="1" i="1">
              <a:latin typeface="Calibri" panose="020F0502020204030204" charset="0"/>
              <a:cs typeface="Calibri" panose="020F0502020204030204" charset="0"/>
            </a:endParaRPr>
          </a:p>
          <a:p>
            <a:pPr algn="just" fontAlgn="auto"/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   </a:t>
            </a:r>
            <a:r>
              <a:rPr lang="zh-CN" altLang="en-US" sz="2800" b="1" i="1" u="sng">
                <a:solidFill>
                  <a:schemeClr val="tx2"/>
                </a:solidFill>
                <a:latin typeface="Calibri" panose="020F0502020204030204" charset="0"/>
                <a:cs typeface="Calibri" panose="020F0502020204030204" charset="0"/>
              </a:rPr>
              <a:t>Only then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 was I</a:t>
            </a:r>
            <a:r>
              <a:rPr lang="zh-CN" altLang="en-US" sz="2800" b="1" i="1">
                <a:solidFill>
                  <a:schemeClr val="tx2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2800" b="1" i="1" u="sng">
                <a:solidFill>
                  <a:schemeClr val="tx2"/>
                </a:solidFill>
                <a:latin typeface="Calibri" panose="020F0502020204030204" charset="0"/>
                <a:cs typeface="Calibri" panose="020F0502020204030204" charset="0"/>
              </a:rPr>
              <a:t>aware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 of what a difference a basic knowledge of first aid could</a:t>
            </a: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make,</a:t>
            </a: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2800" b="1" i="1">
                <a:latin typeface="Calibri" panose="020F0502020204030204" charset="0"/>
                <a:cs typeface="Calibri" panose="020F0502020204030204" charset="0"/>
              </a:rPr>
              <a:t>especially in such a case.</a:t>
            </a:r>
            <a:endParaRPr lang="zh-CN" altLang="en-US" sz="2800" b="1" i="1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83720" y="943197"/>
            <a:ext cx="682743" cy="6997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0254" y="2957695"/>
            <a:ext cx="510482" cy="4930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7402" y="1076547"/>
            <a:ext cx="414491" cy="41220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160" y="177800"/>
            <a:ext cx="510540" cy="50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rcRect l="22559" r="22559"/>
          <a:stretch>
            <a:fillRect/>
          </a:stretch>
        </p:blipFill>
        <p:spPr>
          <a:xfrm>
            <a:off x="10389870" y="330200"/>
            <a:ext cx="375285" cy="38481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t="-1993" b="-1993"/>
          <a:stretch>
            <a:fillRect/>
          </a:stretch>
        </p:blipFill>
        <p:spPr>
          <a:xfrm>
            <a:off x="9946287" y="2002816"/>
            <a:ext cx="443813" cy="44136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9808" y="1878670"/>
            <a:ext cx="692348" cy="6885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1729740" y="774065"/>
            <a:ext cx="65335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rgbClr val="FFC935"/>
                </a:solidFill>
                <a:latin typeface="Arial Rounded MT Bold" panose="020F0704030504030204" charset="0"/>
                <a:cs typeface="Arial Rounded MT Bold" panose="020F0704030504030204" charset="0"/>
              </a:rPr>
              <a:t>Unit 5  Using Language</a:t>
            </a:r>
            <a:endParaRPr lang="en-US" altLang="zh-CN" sz="4400" b="1">
              <a:solidFill>
                <a:srgbClr val="FFC935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272415" y="2002790"/>
            <a:ext cx="9448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00B050"/>
                </a:solidFill>
                <a:latin typeface="Arial Rounded MT Bold" panose="020F0704030504030204" charset="0"/>
                <a:cs typeface="Arial Rounded MT Bold" panose="020F0704030504030204" charset="0"/>
              </a:rPr>
              <a:t>Share your story about providing first aid</a:t>
            </a:r>
            <a:endParaRPr lang="en-US" altLang="zh-CN" sz="3600" b="1">
              <a:solidFill>
                <a:srgbClr val="00B05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107" name="图片 106"/>
          <p:cNvPicPr/>
          <p:nvPr/>
        </p:nvPicPr>
        <p:blipFill>
          <a:blip r:embed="rId10">
            <a:clrChange>
              <a:clrFrom>
                <a:srgbClr val="E3E3E3">
                  <a:alpha val="100000"/>
                </a:srgbClr>
              </a:clrFrom>
              <a:clrTo>
                <a:srgbClr val="E3E3E3">
                  <a:alpha val="100000"/>
                  <a:alpha val="0"/>
                </a:srgbClr>
              </a:clrTo>
            </a:clrChange>
          </a:blip>
          <a:srcRect l="1324" t="3254" r="3319" b="2536"/>
          <a:stretch>
            <a:fillRect/>
          </a:stretch>
        </p:blipFill>
        <p:spPr>
          <a:xfrm>
            <a:off x="1730375" y="2964815"/>
            <a:ext cx="6532880" cy="377952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9" name="图片 108"/>
          <p:cNvPicPr/>
          <p:nvPr/>
        </p:nvPicPr>
        <p:blipFill>
          <a:blip r:embed="rId1"/>
          <a:stretch>
            <a:fillRect/>
          </a:stretch>
        </p:blipFill>
        <p:spPr>
          <a:xfrm>
            <a:off x="287655" y="1914525"/>
            <a:ext cx="5482590" cy="4344035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654810" y="326390"/>
            <a:ext cx="9620885" cy="1076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rgbClr val="00B0F0"/>
                </a:solidFill>
                <a:latin typeface="Arial Rounded MT Bold" panose="020F0704030504030204" charset="0"/>
                <a:cs typeface="Arial Rounded MT Bold" panose="020F0704030504030204" charset="0"/>
              </a:rPr>
              <a:t>What happened to the old granny?</a:t>
            </a:r>
            <a:endParaRPr lang="en-US" altLang="zh-CN" sz="3200" b="1">
              <a:solidFill>
                <a:srgbClr val="00B0F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algn="ctr"/>
            <a:r>
              <a:rPr lang="en-US" altLang="zh-CN" sz="3200" b="1">
                <a:solidFill>
                  <a:srgbClr val="00B0F0"/>
                </a:solidFill>
                <a:latin typeface="Arial Rounded MT Bold" panose="020F0704030504030204" charset="0"/>
                <a:cs typeface="Arial Rounded MT Bold" panose="020F0704030504030204" charset="0"/>
              </a:rPr>
              <a:t>What do you think she is suffering from?</a:t>
            </a:r>
            <a:endParaRPr lang="en-US" altLang="zh-CN" sz="3200" b="1">
              <a:solidFill>
                <a:srgbClr val="00B0F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5901055" y="2884170"/>
            <a:ext cx="61544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70C0"/>
                </a:solidFill>
                <a:latin typeface="Arial Rounded MT Bold" panose="020F0704030504030204" charset="0"/>
                <a:cs typeface="Arial Rounded MT Bold" panose="020F0704030504030204" charset="0"/>
              </a:rPr>
              <a:t>She is suffering from </a:t>
            </a:r>
            <a:r>
              <a:rPr lang="en-US" altLang="zh-CN" sz="36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</a:rPr>
              <a:t>choking</a:t>
            </a:r>
            <a:r>
              <a:rPr lang="en-US" altLang="zh-CN" sz="3200" b="1">
                <a:solidFill>
                  <a:srgbClr val="0070C0"/>
                </a:solidFill>
                <a:latin typeface="Arial Rounded MT Bold" panose="020F0704030504030204" charset="0"/>
                <a:cs typeface="Arial Rounded MT Bold" panose="020F0704030504030204" charset="0"/>
              </a:rPr>
              <a:t>. </a:t>
            </a:r>
            <a:endParaRPr lang="en-US" altLang="zh-CN" sz="3200" b="1">
              <a:solidFill>
                <a:srgbClr val="0070C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0" y="1598295"/>
            <a:ext cx="12192635" cy="4523105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 wrap="square" rtlCol="0">
            <a:spAutoFit/>
          </a:bodyPr>
          <a:p>
            <a:pPr algn="ctr"/>
            <a:endParaRPr lang="en-US" altLang="zh-CN" sz="3600" b="1">
              <a:solidFill>
                <a:srgbClr val="8EC67F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algn="ctr"/>
            <a:endParaRPr lang="en-US" altLang="zh-CN" sz="3600" b="1">
              <a:solidFill>
                <a:srgbClr val="8EC67F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algn="ctr"/>
            <a:endParaRPr lang="en-US" altLang="zh-CN" sz="3600" b="1">
              <a:solidFill>
                <a:srgbClr val="8EC67F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algn="ctr"/>
            <a:endParaRPr lang="en-US" altLang="zh-CN" sz="3600" b="1">
              <a:solidFill>
                <a:srgbClr val="8EC67F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algn="ctr"/>
            <a:endParaRPr lang="en-US" altLang="zh-CN" sz="3600" b="1">
              <a:solidFill>
                <a:srgbClr val="8EC67F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algn="ctr"/>
            <a:endParaRPr lang="en-US" altLang="zh-CN" sz="3600" b="1">
              <a:solidFill>
                <a:srgbClr val="8EC67F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algn="ctr"/>
            <a:endParaRPr lang="en-US" altLang="zh-CN" sz="3600" b="1">
              <a:solidFill>
                <a:srgbClr val="8EC67F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algn="ctr"/>
            <a:endParaRPr lang="en-US" altLang="zh-CN" sz="3600" b="1">
              <a:solidFill>
                <a:srgbClr val="8EC67F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-635" y="346075"/>
            <a:ext cx="12192635" cy="645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solidFill>
                  <a:srgbClr val="00B050"/>
                </a:solidFill>
                <a:latin typeface="Arial Rounded MT Bold" panose="020F0704030504030204" charset="0"/>
                <a:cs typeface="Arial Rounded MT Bold" panose="020F0704030504030204" charset="0"/>
              </a:rPr>
              <a:t>What do you know about Heimlich Manoeuvre?</a:t>
            </a:r>
            <a:endParaRPr lang="en-US" altLang="zh-CN" sz="3600" b="1">
              <a:solidFill>
                <a:srgbClr val="00B05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110" name="图片 109"/>
          <p:cNvPicPr/>
          <p:nvPr/>
        </p:nvPicPr>
        <p:blipFill>
          <a:blip r:embed="rId3"/>
          <a:stretch>
            <a:fillRect/>
          </a:stretch>
        </p:blipFill>
        <p:spPr>
          <a:xfrm>
            <a:off x="6851015" y="2154555"/>
            <a:ext cx="5229225" cy="341058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44780" y="2583180"/>
            <a:ext cx="650494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70C0"/>
                </a:solidFill>
                <a:latin typeface="Arial Rounded MT Bold" panose="020F0704030504030204" charset="0"/>
                <a:cs typeface="Arial Rounded MT Bold" panose="020F0704030504030204" charset="0"/>
              </a:rPr>
              <a:t>It is a way to help the </a:t>
            </a:r>
            <a:r>
              <a:rPr lang="en-US" altLang="zh-CN" sz="3200" b="1">
                <a:solidFill>
                  <a:srgbClr val="C00000"/>
                </a:solidFill>
                <a:latin typeface="Arial Rounded MT Bold" panose="020F0704030504030204" charset="0"/>
                <a:cs typeface="Arial Rounded MT Bold" panose="020F0704030504030204" charset="0"/>
              </a:rPr>
              <a:t>choking victim</a:t>
            </a:r>
            <a:r>
              <a:rPr lang="en-US" altLang="zh-CN" sz="3200" b="1">
                <a:solidFill>
                  <a:srgbClr val="0070C0"/>
                </a:solidFill>
                <a:latin typeface="Arial Rounded MT Bold" panose="020F0704030504030204" charset="0"/>
                <a:cs typeface="Arial Rounded MT Bold" panose="020F0704030504030204" charset="0"/>
              </a:rPr>
              <a:t>. Chocking can be very dangerous. To solve the  problem, Henry Heimlic created the </a:t>
            </a:r>
            <a:r>
              <a:rPr lang="en-US" altLang="zh-CN" sz="3200" b="1">
                <a:solidFill>
                  <a:srgbClr val="C00000"/>
                </a:solidFill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Heimlich manoeuvre</a:t>
            </a:r>
            <a:r>
              <a:rPr lang="en-US" altLang="zh-CN" sz="3200" b="1">
                <a:solidFill>
                  <a:srgbClr val="0070C0"/>
                </a:solidFill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 in 1974. </a:t>
            </a:r>
            <a:endParaRPr lang="en-US" altLang="zh-CN" sz="3200" b="1">
              <a:solidFill>
                <a:srgbClr val="0070C0"/>
              </a:solidFill>
              <a:latin typeface="Arial Rounded MT Bold" panose="020F0704030504030204" charset="0"/>
              <a:cs typeface="Arial Rounded MT Bold" panose="020F07040305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-635" y="346075"/>
            <a:ext cx="12192635" cy="5835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rgbClr val="00B0F0"/>
                </a:solidFill>
                <a:latin typeface="Arial Rounded MT Bold" panose="020F0704030504030204" charset="0"/>
                <a:cs typeface="Arial Rounded MT Bold" panose="020F0704030504030204" charset="0"/>
              </a:rPr>
              <a:t>Video Time: How to perform Heimlich Manoeuvre?</a:t>
            </a:r>
            <a:endParaRPr lang="en-US" altLang="zh-CN" sz="3200" b="1">
              <a:solidFill>
                <a:srgbClr val="00B0F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" name="SVID_20220112_220004_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635" y="1089660"/>
            <a:ext cx="12192635" cy="5768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1" name="图片 110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779" t="28611" r="69753" b="46713"/>
          <a:stretch>
            <a:fillRect/>
          </a:stretch>
        </p:blipFill>
        <p:spPr>
          <a:xfrm>
            <a:off x="138430" y="41275"/>
            <a:ext cx="893445" cy="899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8" name="文本框 3"/>
          <p:cNvSpPr txBox="1"/>
          <p:nvPr/>
        </p:nvSpPr>
        <p:spPr>
          <a:xfrm>
            <a:off x="1031875" y="199390"/>
            <a:ext cx="84924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1: Read and put A-E in the correct order. </a:t>
            </a:r>
            <a:endParaRPr lang="en-US" altLang="zh-CN" sz="3200" b="1" i="1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138430" y="1072515"/>
            <a:ext cx="6238240" cy="54775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p>
            <a:pPr fontAlgn="auto">
              <a:lnSpc>
                <a:spcPct val="125000"/>
              </a:lnSpc>
              <a:spcAft>
                <a:spcPct val="0"/>
              </a:spcAft>
            </a:pP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A.  Choking victims usually have only about four minutes before they collapse and sometimes die. </a:t>
            </a:r>
            <a:endParaRPr lang="en-US" altLang="zh-CN" sz="2800" b="1" i="1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5000"/>
              </a:lnSpc>
              <a:spcAft>
                <a:spcPct val="0"/>
              </a:spcAft>
            </a:pP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B.  If you see someone choking, first call the emergency services.</a:t>
            </a:r>
            <a:endParaRPr lang="en-US" altLang="zh-CN" sz="2800" b="1" i="1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5000"/>
              </a:lnSpc>
              <a:spcAft>
                <a:spcPct val="0"/>
              </a:spcAft>
            </a:pP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C. Chen wasted no time. </a:t>
            </a:r>
            <a:endParaRPr lang="en-US" altLang="zh-CN" sz="2800" b="1" i="1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5000"/>
              </a:lnSpc>
              <a:spcAft>
                <a:spcPct val="0"/>
              </a:spcAft>
            </a:pP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D.  With choking victims, every minute counts. </a:t>
            </a:r>
            <a:endParaRPr lang="en-US" altLang="zh-CN" sz="2800" b="1" i="1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25000"/>
              </a:lnSpc>
              <a:spcAft>
                <a:spcPct val="0"/>
              </a:spcAft>
            </a:pP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E. Doing the Heimlich manoeuvre on a small child is not recommended.</a:t>
            </a:r>
            <a:endParaRPr lang="en-US" altLang="zh-CN" sz="2800" b="1" i="1" kern="100">
              <a:latin typeface="Calibri" panose="020F0502020204030204" charset="0"/>
              <a:ea typeface="楷体" panose="02010609060101010101" charset="-122"/>
              <a:cs typeface="Calibri" panose="020F0502020204030204" charset="0"/>
            </a:endParaRPr>
          </a:p>
        </p:txBody>
      </p:sp>
      <p:sp>
        <p:nvSpPr>
          <p:cNvPr id="14" name="椭圆 13"/>
          <p:cNvSpPr/>
          <p:nvPr>
            <p:custDataLst>
              <p:tags r:id="rId3"/>
            </p:custDataLst>
          </p:nvPr>
        </p:nvSpPr>
        <p:spPr>
          <a:xfrm>
            <a:off x="598170" y="4316730"/>
            <a:ext cx="947420" cy="56451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4"/>
            </p:custDataLst>
          </p:nvPr>
        </p:nvSpPr>
        <p:spPr>
          <a:xfrm>
            <a:off x="2659380" y="4316730"/>
            <a:ext cx="1229360" cy="56515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5"/>
            </p:custDataLst>
          </p:nvPr>
        </p:nvCxnSpPr>
        <p:spPr>
          <a:xfrm>
            <a:off x="584200" y="1616710"/>
            <a:ext cx="2475230" cy="57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6"/>
            </p:custDataLst>
          </p:nvPr>
        </p:nvCxnSpPr>
        <p:spPr>
          <a:xfrm flipV="1">
            <a:off x="4834255" y="2151380"/>
            <a:ext cx="1302385" cy="196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>
            <p:custDataLst>
              <p:tags r:id="rId7"/>
            </p:custDataLst>
          </p:nvPr>
        </p:nvSpPr>
        <p:spPr>
          <a:xfrm>
            <a:off x="4764405" y="2781300"/>
            <a:ext cx="1483995" cy="483235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3200" b="1">
              <a:solidFill>
                <a:srgbClr val="E16734"/>
              </a:solidFill>
            </a:endParaRPr>
          </a:p>
        </p:txBody>
      </p:sp>
      <p:cxnSp>
        <p:nvCxnSpPr>
          <p:cNvPr id="24" name="直接连接符 23"/>
          <p:cNvCxnSpPr/>
          <p:nvPr>
            <p:custDataLst>
              <p:tags r:id="rId8"/>
            </p:custDataLst>
          </p:nvPr>
        </p:nvCxnSpPr>
        <p:spPr>
          <a:xfrm>
            <a:off x="213360" y="6422390"/>
            <a:ext cx="4736465" cy="571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/>
          <p:cNvSpPr/>
          <p:nvPr>
            <p:custDataLst>
              <p:tags r:id="rId9"/>
            </p:custDataLst>
          </p:nvPr>
        </p:nvSpPr>
        <p:spPr>
          <a:xfrm>
            <a:off x="138430" y="4923155"/>
            <a:ext cx="1190625" cy="51689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7" name="直接连接符 26"/>
          <p:cNvCxnSpPr/>
          <p:nvPr>
            <p:custDataLst>
              <p:tags r:id="rId10"/>
            </p:custDataLst>
          </p:nvPr>
        </p:nvCxnSpPr>
        <p:spPr>
          <a:xfrm flipV="1">
            <a:off x="213360" y="2689860"/>
            <a:ext cx="2773680" cy="209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8303" t="17392" r="5988" b="9332"/>
          <a:stretch>
            <a:fillRect/>
          </a:stretch>
        </p:blipFill>
        <p:spPr>
          <a:xfrm>
            <a:off x="6658610" y="907415"/>
            <a:ext cx="5420360" cy="595058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8844915" y="1614805"/>
            <a:ext cx="511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</a:t>
            </a:r>
            <a:endParaRPr lang="en-US" altLang="zh-CN" sz="2800" b="1" i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14"/>
            </p:custDataLst>
          </p:nvPr>
        </p:nvSpPr>
        <p:spPr>
          <a:xfrm>
            <a:off x="8890000" y="2880360"/>
            <a:ext cx="466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A</a:t>
            </a:r>
            <a:endParaRPr lang="en-US" altLang="zh-CN" sz="2800" b="1" i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5"/>
            </p:custDataLst>
          </p:nvPr>
        </p:nvSpPr>
        <p:spPr>
          <a:xfrm>
            <a:off x="8858250" y="3878580"/>
            <a:ext cx="530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B</a:t>
            </a:r>
            <a:endParaRPr lang="en-US" altLang="zh-CN" sz="2800" b="1" i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6"/>
            </p:custDataLst>
          </p:nvPr>
        </p:nvSpPr>
        <p:spPr>
          <a:xfrm>
            <a:off x="8844915" y="5154295"/>
            <a:ext cx="511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E</a:t>
            </a:r>
            <a:endParaRPr lang="en-US" altLang="zh-CN" sz="2800" b="1" i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7"/>
            </p:custDataLst>
          </p:nvPr>
        </p:nvSpPr>
        <p:spPr>
          <a:xfrm>
            <a:off x="8844915" y="5848350"/>
            <a:ext cx="50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D</a:t>
            </a:r>
            <a:endParaRPr lang="en-US" altLang="zh-CN" sz="2800" b="1" i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2" name="椭圆 11"/>
          <p:cNvSpPr/>
          <p:nvPr>
            <p:custDataLst>
              <p:tags r:id="rId18"/>
            </p:custDataLst>
          </p:nvPr>
        </p:nvSpPr>
        <p:spPr>
          <a:xfrm>
            <a:off x="11011535" y="1827530"/>
            <a:ext cx="353060" cy="30924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19"/>
            </p:custDataLst>
          </p:nvPr>
        </p:nvSpPr>
        <p:spPr>
          <a:xfrm>
            <a:off x="9401175" y="1985645"/>
            <a:ext cx="567690" cy="2552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>
            <p:custDataLst>
              <p:tags r:id="rId20"/>
            </p:custDataLst>
          </p:nvPr>
        </p:nvCxnSpPr>
        <p:spPr>
          <a:xfrm flipV="1">
            <a:off x="10150475" y="3458210"/>
            <a:ext cx="1285875" cy="50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>
            <p:custDataLst>
              <p:tags r:id="rId21"/>
            </p:custDataLst>
          </p:nvPr>
        </p:nvSpPr>
        <p:spPr>
          <a:xfrm>
            <a:off x="11089640" y="4086860"/>
            <a:ext cx="346710" cy="259715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3200" b="1">
              <a:solidFill>
                <a:srgbClr val="E16734"/>
              </a:solidFill>
            </a:endParaRPr>
          </a:p>
        </p:txBody>
      </p:sp>
      <p:cxnSp>
        <p:nvCxnSpPr>
          <p:cNvPr id="22" name="直接连接符 21"/>
          <p:cNvCxnSpPr/>
          <p:nvPr>
            <p:custDataLst>
              <p:tags r:id="rId22"/>
            </p:custDataLst>
          </p:nvPr>
        </p:nvCxnSpPr>
        <p:spPr>
          <a:xfrm flipV="1">
            <a:off x="11104880" y="5564505"/>
            <a:ext cx="930910" cy="9525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23"/>
            </p:custDataLst>
          </p:nvPr>
        </p:nvCxnSpPr>
        <p:spPr>
          <a:xfrm>
            <a:off x="9293225" y="5722620"/>
            <a:ext cx="1284605" cy="1397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>
            <p:custDataLst>
              <p:tags r:id="rId24"/>
            </p:custDataLst>
          </p:nvPr>
        </p:nvSpPr>
        <p:spPr>
          <a:xfrm>
            <a:off x="9665970" y="6348730"/>
            <a:ext cx="1249680" cy="257175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6" grpId="0"/>
      <p:bldP spid="8" grpId="0"/>
      <p:bldP spid="20" grpId="0" animBg="1"/>
      <p:bldP spid="21" grpId="0" animBg="1"/>
      <p:bldP spid="9" grpId="0"/>
      <p:bldP spid="10" grpId="0"/>
      <p:bldP spid="25" grpId="0" animBg="1"/>
      <p:bldP spid="14" grpId="0" animBg="1"/>
      <p:bldP spid="15" grpId="0" animBg="1"/>
      <p:bldP spid="26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1" name="图片 110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779" t="28611" r="69753" b="46713"/>
          <a:stretch>
            <a:fillRect/>
          </a:stretch>
        </p:blipFill>
        <p:spPr>
          <a:xfrm>
            <a:off x="138430" y="41275"/>
            <a:ext cx="893445" cy="899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8" name="文本框 3"/>
          <p:cNvSpPr txBox="1"/>
          <p:nvPr/>
        </p:nvSpPr>
        <p:spPr>
          <a:xfrm>
            <a:off x="1031875" y="199390"/>
            <a:ext cx="89369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2: Read </a:t>
            </a: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for different parts and main idea </a:t>
            </a:r>
            <a:endParaRPr lang="en-US" altLang="zh-CN" sz="3200" b="1" i="1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8303" t="17392" r="5988" b="9332"/>
          <a:stretch>
            <a:fillRect/>
          </a:stretch>
        </p:blipFill>
        <p:spPr>
          <a:xfrm>
            <a:off x="6442075" y="810895"/>
            <a:ext cx="5420360" cy="595058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8628380" y="1518285"/>
            <a:ext cx="511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</a:t>
            </a:r>
            <a:endParaRPr lang="en-US" altLang="zh-CN" sz="2800" b="1" i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8673465" y="2783840"/>
            <a:ext cx="466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A</a:t>
            </a:r>
            <a:endParaRPr lang="en-US" altLang="zh-CN" sz="2800" b="1" i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8641715" y="3782060"/>
            <a:ext cx="530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B</a:t>
            </a:r>
            <a:endParaRPr lang="en-US" altLang="zh-CN" sz="2800" b="1" i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8628380" y="5057775"/>
            <a:ext cx="511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E</a:t>
            </a:r>
            <a:endParaRPr lang="en-US" altLang="zh-CN" sz="2800" b="1" i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8628380" y="5751830"/>
            <a:ext cx="50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D</a:t>
            </a:r>
            <a:endParaRPr lang="en-US" altLang="zh-CN" sz="2800" b="1" i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" name="圆角矩形 1"/>
          <p:cNvSpPr/>
          <p:nvPr>
            <p:custDataLst>
              <p:tags r:id="rId9"/>
            </p:custDataLst>
          </p:nvPr>
        </p:nvSpPr>
        <p:spPr>
          <a:xfrm>
            <a:off x="1236980" y="1518285"/>
            <a:ext cx="2857500" cy="521970"/>
          </a:xfrm>
          <a:prstGeom prst="roundRect">
            <a:avLst/>
          </a:prstGeom>
          <a:solidFill>
            <a:srgbClr val="B1D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a first aid story</a:t>
            </a:r>
            <a:endParaRPr lang="en-US" altLang="zh-CN" sz="2800" b="1" i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圆角矩形 2"/>
          <p:cNvSpPr/>
          <p:nvPr>
            <p:custDataLst>
              <p:tags r:id="rId10"/>
            </p:custDataLst>
          </p:nvPr>
        </p:nvSpPr>
        <p:spPr>
          <a:xfrm>
            <a:off x="138430" y="4071620"/>
            <a:ext cx="4055110" cy="86804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an introduction of </a:t>
            </a:r>
            <a:endParaRPr lang="en-US" altLang="zh-CN" sz="2800" b="1" i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ctr"/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Heimlich manoeuvre</a:t>
            </a:r>
            <a:endParaRPr lang="en-US" altLang="zh-CN" sz="2800" b="1" i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4" name="圆角矩形 3"/>
          <p:cNvSpPr/>
          <p:nvPr>
            <p:custDataLst>
              <p:tags r:id="rId11"/>
            </p:custDataLst>
          </p:nvPr>
        </p:nvSpPr>
        <p:spPr>
          <a:xfrm>
            <a:off x="0" y="6055995"/>
            <a:ext cx="4333240" cy="52197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conclusion of the story</a:t>
            </a:r>
            <a:endParaRPr lang="en-US" altLang="zh-CN" sz="2800" b="1" i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9" name="左大括号 18"/>
          <p:cNvSpPr/>
          <p:nvPr>
            <p:custDataLst>
              <p:tags r:id="rId12"/>
            </p:custDataLst>
          </p:nvPr>
        </p:nvSpPr>
        <p:spPr>
          <a:xfrm>
            <a:off x="6059805" y="941070"/>
            <a:ext cx="225425" cy="1843405"/>
          </a:xfrm>
          <a:prstGeom prst="leftBrace">
            <a:avLst>
              <a:gd name="adj1" fmla="val 8333"/>
              <a:gd name="adj2" fmla="val 49840"/>
            </a:avLst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B4952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2800" i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8" name="左大括号 27"/>
          <p:cNvSpPr/>
          <p:nvPr>
            <p:custDataLst>
              <p:tags r:id="rId13"/>
            </p:custDataLst>
          </p:nvPr>
        </p:nvSpPr>
        <p:spPr>
          <a:xfrm>
            <a:off x="6012180" y="3260090"/>
            <a:ext cx="320040" cy="2491105"/>
          </a:xfrm>
          <a:prstGeom prst="leftBrace">
            <a:avLst>
              <a:gd name="adj1" fmla="val 8333"/>
              <a:gd name="adj2" fmla="val 49840"/>
            </a:avLst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B4952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2800" i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9" name="右箭头 28"/>
          <p:cNvSpPr/>
          <p:nvPr>
            <p:custDataLst>
              <p:tags r:id="rId14"/>
            </p:custDataLst>
          </p:nvPr>
        </p:nvSpPr>
        <p:spPr>
          <a:xfrm>
            <a:off x="5861050" y="6263640"/>
            <a:ext cx="502285" cy="223520"/>
          </a:xfrm>
          <a:prstGeom prst="rightArrow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i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15"/>
            </p:custDataLst>
          </p:nvPr>
        </p:nvSpPr>
        <p:spPr>
          <a:xfrm>
            <a:off x="4231640" y="1518285"/>
            <a:ext cx="1536065" cy="521970"/>
          </a:xfrm>
          <a:prstGeom prst="rect">
            <a:avLst/>
          </a:prstGeom>
          <a:solidFill>
            <a:srgbClr val="2DCBFF">
              <a:alpha val="40000"/>
            </a:srgbClr>
          </a:solidFill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Para 1-2</a:t>
            </a:r>
            <a:endParaRPr lang="en-US" altLang="zh-CN" sz="2800" b="1" i="1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16"/>
            </p:custDataLst>
          </p:nvPr>
        </p:nvSpPr>
        <p:spPr>
          <a:xfrm>
            <a:off x="4232910" y="4244975"/>
            <a:ext cx="1536065" cy="521970"/>
          </a:xfrm>
          <a:prstGeom prst="rect">
            <a:avLst/>
          </a:prstGeom>
          <a:solidFill>
            <a:srgbClr val="2DCBFF">
              <a:alpha val="40000"/>
            </a:srgbClr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 i="1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Para 3-5</a:t>
            </a:r>
            <a:endParaRPr lang="en-US" altLang="zh-CN" sz="2800" b="1" i="1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17"/>
            </p:custDataLst>
          </p:nvPr>
        </p:nvSpPr>
        <p:spPr>
          <a:xfrm>
            <a:off x="4530725" y="6055995"/>
            <a:ext cx="1236980" cy="521970"/>
          </a:xfrm>
          <a:prstGeom prst="rect">
            <a:avLst/>
          </a:prstGeom>
          <a:solidFill>
            <a:srgbClr val="2DCBFF">
              <a:alpha val="40000"/>
            </a:srgbClr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 i="1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Para 6</a:t>
            </a:r>
            <a:endParaRPr lang="en-US" altLang="zh-CN" sz="2800" b="1" i="1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19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1" name="图片 110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779" t="28611" r="69753" b="46713"/>
          <a:stretch>
            <a:fillRect/>
          </a:stretch>
        </p:blipFill>
        <p:spPr>
          <a:xfrm>
            <a:off x="138430" y="41275"/>
            <a:ext cx="893445" cy="899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8" name="文本框 3"/>
          <p:cNvSpPr txBox="1"/>
          <p:nvPr/>
        </p:nvSpPr>
        <p:spPr>
          <a:xfrm>
            <a:off x="1031875" y="199390"/>
            <a:ext cx="89369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3: Read </a:t>
            </a: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for detailed information</a:t>
            </a:r>
            <a:endParaRPr lang="en-US" altLang="zh-CN" sz="3200" b="1" i="1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rcRect t="3380" r="842" b="427"/>
          <a:stretch>
            <a:fillRect/>
          </a:stretch>
        </p:blipFill>
        <p:spPr>
          <a:xfrm>
            <a:off x="4361180" y="4131310"/>
            <a:ext cx="7715250" cy="258191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01015" y="897255"/>
            <a:ext cx="10029825" cy="4935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40000"/>
              </a:lnSpc>
            </a:pP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</a:rPr>
              <a:t>What are the elements mentioned in </a:t>
            </a:r>
            <a:r>
              <a:rPr lang="en-US" altLang="zh-CN" sz="3200" b="1" i="1" u="sng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Para. 1</a:t>
            </a: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</a:rPr>
              <a:t>?      </a:t>
            </a: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</a:rPr>
              <a:t>( 5W 1H ) </a:t>
            </a:r>
            <a:endParaRPr lang="en-US" altLang="zh-CN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40000"/>
              </a:lnSpc>
            </a:pP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</a:rPr>
              <a:t>Who:</a:t>
            </a:r>
            <a:endParaRPr lang="en-US" altLang="zh-CN" sz="2800" b="1">
              <a:solidFill>
                <a:srgbClr val="FF000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fontAlgn="auto">
              <a:lnSpc>
                <a:spcPct val="140000"/>
              </a:lnSpc>
            </a:pP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</a:rPr>
              <a:t>When:</a:t>
            </a:r>
            <a:endParaRPr lang="en-US" altLang="zh-CN" sz="2800" b="1">
              <a:solidFill>
                <a:srgbClr val="FF000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fontAlgn="auto">
              <a:lnSpc>
                <a:spcPct val="140000"/>
              </a:lnSpc>
            </a:pP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</a:rPr>
              <a:t>Where:</a:t>
            </a:r>
            <a:endParaRPr lang="en-US" altLang="zh-CN" sz="2800" b="1">
              <a:solidFill>
                <a:srgbClr val="FF000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fontAlgn="auto">
              <a:lnSpc>
                <a:spcPct val="140000"/>
              </a:lnSpc>
            </a:pP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</a:rPr>
              <a:t>What:</a:t>
            </a:r>
            <a:endParaRPr lang="en-US" altLang="zh-CN" sz="2800" b="1">
              <a:solidFill>
                <a:srgbClr val="FF000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fontAlgn="auto">
              <a:lnSpc>
                <a:spcPct val="140000"/>
              </a:lnSpc>
            </a:pP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</a:rPr>
              <a:t>Why: </a:t>
            </a:r>
            <a:endParaRPr lang="en-US" altLang="zh-CN" sz="2800" b="1">
              <a:solidFill>
                <a:srgbClr val="FF000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fontAlgn="auto">
              <a:lnSpc>
                <a:spcPct val="140000"/>
              </a:lnSpc>
            </a:pP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</a:rPr>
              <a:t>How: </a:t>
            </a:r>
            <a:endParaRPr lang="en-US" altLang="zh-CN" sz="2800" b="1">
              <a:solidFill>
                <a:srgbClr val="FF000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fontAlgn="auto">
              <a:lnSpc>
                <a:spcPct val="125000"/>
              </a:lnSpc>
            </a:pPr>
            <a:endParaRPr lang="en-US" altLang="zh-CN" sz="2800" b="1">
              <a:solidFill>
                <a:srgbClr val="FF000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899920" y="1732280"/>
            <a:ext cx="6705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  <a:sym typeface="+mn-ea"/>
              </a:rPr>
              <a:t>Chen Wei, Zhang Tao, &amp; Zhang Tao's friend </a:t>
            </a:r>
            <a:endParaRPr lang="en-US" altLang="zh-CN" sz="2800" b="1" i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899920" y="2337435"/>
            <a:ext cx="8884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  <a:sym typeface="+mn-ea"/>
              </a:rPr>
              <a:t>have dinner when...</a:t>
            </a:r>
            <a:endParaRPr lang="en-US" altLang="zh-CN" sz="2800" b="1" i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99920" y="2941320"/>
            <a:ext cx="3054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  <a:sym typeface="+mn-ea"/>
              </a:rPr>
              <a:t>at the restaurant</a:t>
            </a:r>
            <a:endParaRPr lang="en-US" altLang="zh-CN" sz="2800" b="1" i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899920" y="3494405"/>
            <a:ext cx="6287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  <a:sym typeface="+mn-ea"/>
              </a:rPr>
              <a:t>Zhang Tao, was choking on some steak.</a:t>
            </a:r>
            <a:endParaRPr lang="en-US" altLang="zh-CN" sz="2800" b="1" i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1" name="图片 110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779" t="28611" r="69753" b="46713"/>
          <a:stretch>
            <a:fillRect/>
          </a:stretch>
        </p:blipFill>
        <p:spPr>
          <a:xfrm>
            <a:off x="138430" y="41275"/>
            <a:ext cx="893445" cy="899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8" name="文本框 3"/>
          <p:cNvSpPr txBox="1"/>
          <p:nvPr/>
        </p:nvSpPr>
        <p:spPr>
          <a:xfrm>
            <a:off x="1031875" y="199390"/>
            <a:ext cx="89369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Activity 3: Read </a:t>
            </a: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for detailed information   in  </a:t>
            </a:r>
            <a:r>
              <a:rPr lang="en-US" altLang="zh-CN" sz="3200" b="1" i="1" u="sng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Para. 2</a:t>
            </a:r>
            <a:endParaRPr lang="en-US" altLang="zh-CN" sz="3200" b="1" i="1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178685"/>
            <a:ext cx="8318500" cy="37731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52010" y="2262505"/>
            <a:ext cx="3806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 i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C.  Chen wasted no time. </a:t>
            </a:r>
            <a:endParaRPr lang="zh-CN" altLang="en-US" sz="2800" b="1" i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379095" y="1058545"/>
            <a:ext cx="112693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  <a:sym typeface="宋体" panose="02010600030101010101" pitchFamily="2" charset="-122"/>
              </a:rPr>
              <a:t>How</a:t>
            </a: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did Chen help Zhang?    </a:t>
            </a:r>
            <a:r>
              <a:rPr lang="en-US" altLang="zh-CN" sz="2800" b="1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  <a:sym typeface="宋体" panose="02010600030101010101" pitchFamily="2" charset="-122"/>
              </a:rPr>
              <a:t>What </a:t>
            </a:r>
            <a:r>
              <a:rPr lang="en-US" altLang="zh-CN" sz="3200" b="1" i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did Chen and Zhang’s friend do?</a:t>
            </a:r>
            <a:endParaRPr lang="en-US" altLang="zh-CN" sz="3200" b="1" i="1"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4740" y="3223260"/>
            <a:ext cx="763270" cy="46863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653020" y="4035425"/>
            <a:ext cx="2235835" cy="43942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888855" y="2462530"/>
            <a:ext cx="1764665" cy="441325"/>
          </a:xfrm>
          <a:prstGeom prst="rect">
            <a:avLst/>
          </a:prstGeom>
          <a:solidFill>
            <a:srgbClr val="99CD55">
              <a:alpha val="60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867150" y="2840355"/>
            <a:ext cx="467995" cy="441325"/>
          </a:xfrm>
          <a:prstGeom prst="rect">
            <a:avLst/>
          </a:prstGeom>
          <a:solidFill>
            <a:srgbClr val="99CD55">
              <a:alpha val="60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837430" y="3223260"/>
            <a:ext cx="2607310" cy="441325"/>
          </a:xfrm>
          <a:prstGeom prst="rect">
            <a:avLst/>
          </a:prstGeom>
          <a:solidFill>
            <a:srgbClr val="99CD55">
              <a:alpha val="60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867150" y="3664585"/>
            <a:ext cx="3381375" cy="441325"/>
          </a:xfrm>
          <a:prstGeom prst="rect">
            <a:avLst/>
          </a:prstGeom>
          <a:solidFill>
            <a:srgbClr val="99CD55">
              <a:alpha val="60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801860" y="3664585"/>
            <a:ext cx="1302385" cy="441325"/>
          </a:xfrm>
          <a:prstGeom prst="rect">
            <a:avLst/>
          </a:prstGeom>
          <a:solidFill>
            <a:srgbClr val="99CD55">
              <a:alpha val="60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>
            <p:custDataLst>
              <p:tags r:id="rId3"/>
            </p:custDataLst>
          </p:nvPr>
        </p:nvSpPr>
        <p:spPr>
          <a:xfrm>
            <a:off x="518160" y="1917700"/>
            <a:ext cx="2536190" cy="494030"/>
          </a:xfrm>
          <a:prstGeom prst="roundRect">
            <a:avLst/>
          </a:prstGeom>
          <a:solidFill>
            <a:srgbClr val="F18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</a:rPr>
              <a:t>got up and ran to</a:t>
            </a:r>
            <a:endParaRPr lang="en-US" altLang="zh-CN" sz="2400" b="1" i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0" name="圆角矩形 19"/>
          <p:cNvSpPr/>
          <p:nvPr>
            <p:custDataLst>
              <p:tags r:id="rId4"/>
            </p:custDataLst>
          </p:nvPr>
        </p:nvSpPr>
        <p:spPr>
          <a:xfrm>
            <a:off x="558800" y="2856865"/>
            <a:ext cx="2454275" cy="563880"/>
          </a:xfrm>
          <a:prstGeom prst="roundRect">
            <a:avLst/>
          </a:prstGeom>
          <a:solidFill>
            <a:srgbClr val="F18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 fontAlgn="auto">
              <a:buClrTx/>
              <a:buSzTx/>
              <a:buFontTx/>
            </a:pP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helped to his feet</a:t>
            </a:r>
            <a:endParaRPr lang="en-US" altLang="zh-CN" sz="24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5"/>
            </p:custDataLst>
          </p:nvPr>
        </p:nvSpPr>
        <p:spPr>
          <a:xfrm>
            <a:off x="694055" y="3874135"/>
            <a:ext cx="1945640" cy="560705"/>
          </a:xfrm>
          <a:prstGeom prst="roundRect">
            <a:avLst/>
          </a:prstGeom>
          <a:solidFill>
            <a:srgbClr val="F18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stood behind</a:t>
            </a:r>
            <a:endParaRPr lang="en-US" altLang="zh-CN" sz="24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2" name="圆角矩形 21"/>
          <p:cNvSpPr/>
          <p:nvPr>
            <p:custDataLst>
              <p:tags r:id="rId6"/>
            </p:custDataLst>
          </p:nvPr>
        </p:nvSpPr>
        <p:spPr>
          <a:xfrm>
            <a:off x="517525" y="4902835"/>
            <a:ext cx="2424430" cy="525780"/>
          </a:xfrm>
          <a:prstGeom prst="roundRect">
            <a:avLst/>
          </a:prstGeom>
          <a:solidFill>
            <a:srgbClr val="F18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did the Heimlich </a:t>
            </a:r>
            <a:endParaRPr lang="en-US" altLang="zh-CN" sz="24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cxnSp>
        <p:nvCxnSpPr>
          <p:cNvPr id="23" name="直接箭头连接符 22"/>
          <p:cNvCxnSpPr/>
          <p:nvPr>
            <p:custDataLst>
              <p:tags r:id="rId7"/>
            </p:custDataLst>
          </p:nvPr>
        </p:nvCxnSpPr>
        <p:spPr>
          <a:xfrm flipH="1">
            <a:off x="1662430" y="2447290"/>
            <a:ext cx="9525" cy="399415"/>
          </a:xfrm>
          <a:prstGeom prst="straightConnector1">
            <a:avLst/>
          </a:prstGeom>
          <a:ln w="76200"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圆角矩形 29"/>
          <p:cNvSpPr/>
          <p:nvPr>
            <p:custDataLst>
              <p:tags r:id="rId8"/>
            </p:custDataLst>
          </p:nvPr>
        </p:nvSpPr>
        <p:spPr>
          <a:xfrm>
            <a:off x="820420" y="5897880"/>
            <a:ext cx="1673860" cy="511810"/>
          </a:xfrm>
          <a:prstGeom prst="roundRect">
            <a:avLst/>
          </a:prstGeom>
          <a:solidFill>
            <a:srgbClr val="F18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forced out</a:t>
            </a:r>
            <a:endParaRPr lang="en-US" altLang="zh-CN" sz="24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cxnSp>
        <p:nvCxnSpPr>
          <p:cNvPr id="26" name="直接箭头连接符 25"/>
          <p:cNvCxnSpPr/>
          <p:nvPr>
            <p:custDataLst>
              <p:tags r:id="rId9"/>
            </p:custDataLst>
          </p:nvPr>
        </p:nvCxnSpPr>
        <p:spPr>
          <a:xfrm flipH="1">
            <a:off x="1671955" y="3454400"/>
            <a:ext cx="9525" cy="399415"/>
          </a:xfrm>
          <a:prstGeom prst="straightConnector1">
            <a:avLst/>
          </a:prstGeom>
          <a:ln w="76200"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>
            <p:custDataLst>
              <p:tags r:id="rId10"/>
            </p:custDataLst>
          </p:nvPr>
        </p:nvCxnSpPr>
        <p:spPr>
          <a:xfrm flipH="1">
            <a:off x="1671955" y="4478655"/>
            <a:ext cx="9525" cy="399415"/>
          </a:xfrm>
          <a:prstGeom prst="straightConnector1">
            <a:avLst/>
          </a:prstGeom>
          <a:ln w="76200"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>
            <p:custDataLst>
              <p:tags r:id="rId11"/>
            </p:custDataLst>
          </p:nvPr>
        </p:nvCxnSpPr>
        <p:spPr>
          <a:xfrm flipH="1">
            <a:off x="1652905" y="5474970"/>
            <a:ext cx="9525" cy="399415"/>
          </a:xfrm>
          <a:prstGeom prst="straightConnector1">
            <a:avLst/>
          </a:prstGeom>
          <a:ln w="76200"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8208010" y="5951855"/>
            <a:ext cx="2120900" cy="55499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Time order</a:t>
            </a:r>
            <a:endParaRPr lang="en-US" altLang="zh-CN" sz="2800" b="1" i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58515" y="5951855"/>
            <a:ext cx="2789555" cy="55499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A series of </a:t>
            </a:r>
            <a:r>
              <a:rPr lang="en-US" altLang="zh-CN" sz="2800" b="1" i="1" u="sng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Verbs</a:t>
            </a:r>
            <a:endParaRPr lang="en-US" altLang="zh-CN" sz="2800" b="1" i="1" u="sng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208010" y="3248660"/>
            <a:ext cx="1906270" cy="441325"/>
          </a:xfrm>
          <a:prstGeom prst="rect">
            <a:avLst/>
          </a:prstGeom>
          <a:solidFill>
            <a:srgbClr val="99CD55">
              <a:alpha val="60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34" grpId="0" animBg="1"/>
      <p:bldP spid="9" grpId="0" animBg="1"/>
      <p:bldP spid="7" grpId="0" animBg="1"/>
      <p:bldP spid="19" grpId="0" animBg="1"/>
      <p:bldP spid="8" grpId="0" animBg="1"/>
      <p:bldP spid="20" grpId="0" animBg="1"/>
      <p:bldP spid="13" grpId="0" bldLvl="0" animBg="1"/>
      <p:bldP spid="21" grpId="0" animBg="1"/>
      <p:bldP spid="10" grpId="0" animBg="1"/>
      <p:bldP spid="22" grpId="0" animBg="1"/>
      <p:bldP spid="11" grpId="0" animBg="1"/>
      <p:bldP spid="30" grpId="0" animBg="1"/>
      <p:bldP spid="12" grpId="0" animBg="1"/>
    </p:bldLst>
  </p:timing>
</p:sld>
</file>

<file path=ppt/tags/tag1.xml><?xml version="1.0" encoding="utf-8"?>
<p:tagLst xmlns:p="http://schemas.openxmlformats.org/presentationml/2006/main">
  <p:tag name="AS_UNIQUEID" val="798"/>
</p:tagLst>
</file>

<file path=ppt/tags/tag1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370*4312*459*45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1.xml><?xml version="1.0" encoding="utf-8"?>
<p:tagLst xmlns:p="http://schemas.openxmlformats.org/presentationml/2006/main">
  <p:tag name="AS_UNIQUEID" val="821"/>
</p:tagLst>
</file>

<file path=ppt/tags/tag12.xml><?xml version="1.0" encoding="utf-8"?>
<p:tagLst xmlns:p="http://schemas.openxmlformats.org/presentationml/2006/main">
  <p:tag name="AS_UNIQUEID" val="829"/>
</p:tagLst>
</file>

<file path=ppt/tags/tag13.xml><?xml version="1.0" encoding="utf-8"?>
<p:tagLst xmlns:p="http://schemas.openxmlformats.org/presentationml/2006/main">
  <p:tag name="AS_UNIQUEID" val="830"/>
</p:tagLst>
</file>

<file path=ppt/tags/tag14.xml><?xml version="1.0" encoding="utf-8"?>
<p:tagLst xmlns:p="http://schemas.openxmlformats.org/presentationml/2006/main">
  <p:tag name="AS_UNIQUEID" val="832"/>
</p:tagLst>
</file>

<file path=ppt/tags/tag15.xml><?xml version="1.0" encoding="utf-8"?>
<p:tagLst xmlns:p="http://schemas.openxmlformats.org/presentationml/2006/main">
  <p:tag name="AS_UNIQUEID" val="833"/>
</p:tagLst>
</file>

<file path=ppt/tags/tag16.xml><?xml version="1.0" encoding="utf-8"?>
<p:tagLst xmlns:p="http://schemas.openxmlformats.org/presentationml/2006/main">
  <p:tag name="AS_UNIQUEID" val="836"/>
</p:tagLst>
</file>

<file path=ppt/tags/tag17.xml><?xml version="1.0" encoding="utf-8"?>
<p:tagLst xmlns:p="http://schemas.openxmlformats.org/presentationml/2006/main">
  <p:tag name="AS_UNIQUEID" val="839"/>
</p:tagLst>
</file>

<file path=ppt/tags/tag18.xml><?xml version="1.0" encoding="utf-8"?>
<p:tagLst xmlns:p="http://schemas.openxmlformats.org/presentationml/2006/main">
  <p:tag name="AS_UNIQUEID" val="841"/>
</p:tagLst>
</file>

<file path=ppt/tags/tag19.xml><?xml version="1.0" encoding="utf-8"?>
<p:tagLst xmlns:p="http://schemas.openxmlformats.org/presentationml/2006/main">
  <p:tag name="AS_UNIQUEID" val="833"/>
</p:tagLst>
</file>

<file path=ppt/tags/tag2.xml><?xml version="1.0" encoding="utf-8"?>
<p:tagLst xmlns:p="http://schemas.openxmlformats.org/presentationml/2006/main">
  <p:tag name="AS_UNIQUEID" val="798"/>
</p:tagLst>
</file>

<file path=ppt/tags/tag20.xml><?xml version="1.0" encoding="utf-8"?>
<p:tagLst xmlns:p="http://schemas.openxmlformats.org/presentationml/2006/main">
  <p:tag name="AS_UNIQUEID" val="819"/>
</p:tagLst>
</file>

<file path=ppt/tags/tag21.xml><?xml version="1.0" encoding="utf-8"?>
<p:tagLst xmlns:p="http://schemas.openxmlformats.org/presentationml/2006/main">
  <p:tag name="AS_UNIQUEID" val="822"/>
</p:tagLst>
</file>

<file path=ppt/tags/tag22.xml><?xml version="1.0" encoding="utf-8"?>
<p:tagLst xmlns:p="http://schemas.openxmlformats.org/presentationml/2006/main">
  <p:tag name="AS_UNIQUEID" val="823"/>
</p:tagLst>
</file>

<file path=ppt/tags/tag23.xml><?xml version="1.0" encoding="utf-8"?>
<p:tagLst xmlns:p="http://schemas.openxmlformats.org/presentationml/2006/main">
  <p:tag name="AS_UNIQUEID" val="824"/>
</p:tagLst>
</file>

<file path=ppt/tags/tag24.xml><?xml version="1.0" encoding="utf-8"?>
<p:tagLst xmlns:p="http://schemas.openxmlformats.org/presentationml/2006/main">
  <p:tag name="AS_UNIQUEID" val="825"/>
</p:tagLst>
</file>

<file path=ppt/tags/tag25.xml><?xml version="1.0" encoding="utf-8"?>
<p:tagLst xmlns:p="http://schemas.openxmlformats.org/presentationml/2006/main">
  <p:tag name="AS_UNIQUEID" val="826"/>
</p:tagLst>
</file>

<file path=ppt/tags/tag26.xml><?xml version="1.0" encoding="utf-8"?>
<p:tagLst xmlns:p="http://schemas.openxmlformats.org/presentationml/2006/main">
  <p:tag name="AS_UNIQUEID" val="827"/>
</p:tagLst>
</file>

<file path=ppt/tags/tag27.xml><?xml version="1.0" encoding="utf-8"?>
<p:tagLst xmlns:p="http://schemas.openxmlformats.org/presentationml/2006/main">
  <p:tag name="AS_UNIQUEID" val="828"/>
</p:tagLst>
</file>

<file path=ppt/tags/tag28.xml><?xml version="1.0" encoding="utf-8"?>
<p:tagLst xmlns:p="http://schemas.openxmlformats.org/presentationml/2006/main">
  <p:tag name="AS_UNIQUEID" val="831"/>
</p:tagLst>
</file>

<file path=ppt/tags/tag29.xml><?xml version="1.0" encoding="utf-8"?>
<p:tagLst xmlns:p="http://schemas.openxmlformats.org/presentationml/2006/main">
  <p:tag name="AS_UNIQUEID" val="835"/>
</p:tagLst>
</file>

<file path=ppt/tags/tag3.xml><?xml version="1.0" encoding="utf-8"?>
<p:tagLst xmlns:p="http://schemas.openxmlformats.org/presentationml/2006/main">
  <p:tag name="MH" val="20160405234033"/>
  <p:tag name="MH_LIBRARY" val="GRAPHIC"/>
</p:tagLst>
</file>

<file path=ppt/tags/tag30.xml><?xml version="1.0" encoding="utf-8"?>
<p:tagLst xmlns:p="http://schemas.openxmlformats.org/presentationml/2006/main">
  <p:tag name="AS_UNIQUEID" val="837"/>
</p:tagLst>
</file>

<file path=ppt/tags/tag31.xml><?xml version="1.0" encoding="utf-8"?>
<p:tagLst xmlns:p="http://schemas.openxmlformats.org/presentationml/2006/main">
  <p:tag name="AS_UNIQUEID" val="838"/>
</p:tagLst>
</file>

<file path=ppt/tags/tag32.xml><?xml version="1.0" encoding="utf-8"?>
<p:tagLst xmlns:p="http://schemas.openxmlformats.org/presentationml/2006/main">
  <p:tag name="AS_UNIQUEID" val="840"/>
</p:tagLst>
</file>

<file path=ppt/tags/tag33.xml><?xml version="1.0" encoding="utf-8"?>
<p:tagLst xmlns:p="http://schemas.openxmlformats.org/presentationml/2006/main">
  <p:tag name="AS_UNIQUEID" val="819"/>
</p:tagLst>
</file>

<file path=ppt/tags/tag34.xml><?xml version="1.0" encoding="utf-8"?>
<p:tagLst xmlns:p="http://schemas.openxmlformats.org/presentationml/2006/main">
  <p:tag name="AS_UNIQUEID" val="822"/>
</p:tagLst>
</file>

<file path=ppt/tags/tag35.xml><?xml version="1.0" encoding="utf-8"?>
<p:tagLst xmlns:p="http://schemas.openxmlformats.org/presentationml/2006/main">
  <p:tag name="AS_UNIQUEID" val="823"/>
</p:tagLst>
</file>

<file path=ppt/tags/tag36.xml><?xml version="1.0" encoding="utf-8"?>
<p:tagLst xmlns:p="http://schemas.openxmlformats.org/presentationml/2006/main">
  <p:tag name="AS_UNIQUEID" val="824"/>
</p:tagLst>
</file>

<file path=ppt/tags/tag37.xml><?xml version="1.0" encoding="utf-8"?>
<p:tagLst xmlns:p="http://schemas.openxmlformats.org/presentationml/2006/main">
  <p:tag name="AS_UNIQUEID" val="825"/>
</p:tagLst>
</file>

<file path=ppt/tags/tag38.xml><?xml version="1.0" encoding="utf-8"?>
<p:tagLst xmlns:p="http://schemas.openxmlformats.org/presentationml/2006/main">
  <p:tag name="AS_UNIQUEID" val="826"/>
</p:tagLst>
</file>

<file path=ppt/tags/tag39.xml><?xml version="1.0" encoding="utf-8"?>
<p:tagLst xmlns:p="http://schemas.openxmlformats.org/presentationml/2006/main">
  <p:tag name="AS_UNIQUEID" val="846"/>
</p:tagLst>
</file>

<file path=ppt/tags/tag4.xml><?xml version="1.0" encoding="utf-8"?>
<p:tagLst xmlns:p="http://schemas.openxmlformats.org/presentationml/2006/main">
  <p:tag name="AS_UNIQUEID" val="798"/>
</p:tagLst>
</file>

<file path=ppt/tags/tag40.xml><?xml version="1.0" encoding="utf-8"?>
<p:tagLst xmlns:p="http://schemas.openxmlformats.org/presentationml/2006/main">
  <p:tag name="AS_UNIQUEID" val="847"/>
</p:tagLst>
</file>

<file path=ppt/tags/tag41.xml><?xml version="1.0" encoding="utf-8"?>
<p:tagLst xmlns:p="http://schemas.openxmlformats.org/presentationml/2006/main">
  <p:tag name="AS_UNIQUEID" val="848"/>
</p:tagLst>
</file>

<file path=ppt/tags/tag42.xml><?xml version="1.0" encoding="utf-8"?>
<p:tagLst xmlns:p="http://schemas.openxmlformats.org/presentationml/2006/main">
  <p:tag name="AS_UNIQUEID" val="849"/>
</p:tagLst>
</file>

<file path=ppt/tags/tag43.xml><?xml version="1.0" encoding="utf-8"?>
<p:tagLst xmlns:p="http://schemas.openxmlformats.org/presentationml/2006/main">
  <p:tag name="AS_UNIQUEID" val="850"/>
</p:tagLst>
</file>

<file path=ppt/tags/tag44.xml><?xml version="1.0" encoding="utf-8"?>
<p:tagLst xmlns:p="http://schemas.openxmlformats.org/presentationml/2006/main">
  <p:tag name="AS_UNIQUEID" val="851"/>
</p:tagLst>
</file>

<file path=ppt/tags/tag45.xml><?xml version="1.0" encoding="utf-8"?>
<p:tagLst xmlns:p="http://schemas.openxmlformats.org/presentationml/2006/main">
  <p:tag name="AS_UNIQUEID" val="852"/>
</p:tagLst>
</file>

<file path=ppt/tags/tag46.xml><?xml version="1.0" encoding="utf-8"?>
<p:tagLst xmlns:p="http://schemas.openxmlformats.org/presentationml/2006/main">
  <p:tag name="AS_UNIQUEID" val="853"/>
</p:tagLst>
</file>

<file path=ppt/tags/tag47.xml><?xml version="1.0" encoding="utf-8"?>
<p:tagLst xmlns:p="http://schemas.openxmlformats.org/presentationml/2006/main">
  <p:tag name="AS_UNIQUEID" val="854"/>
</p:tagLst>
</file>

<file path=ppt/tags/tag48.xml><?xml version="1.0" encoding="utf-8"?>
<p:tagLst xmlns:p="http://schemas.openxmlformats.org/presentationml/2006/main">
  <p:tag name="AS_UNIQUEID" val="861"/>
</p:tagLst>
</file>

<file path=ppt/tags/tag49.xml><?xml version="1.0" encoding="utf-8"?>
<p:tagLst xmlns:p="http://schemas.openxmlformats.org/presentationml/2006/main">
  <p:tag name="AS_UNIQUEID" val="862"/>
</p:tagLst>
</file>

<file path=ppt/tags/tag5.xml><?xml version="1.0" encoding="utf-8"?>
<p:tagLst xmlns:p="http://schemas.openxmlformats.org/presentationml/2006/main">
  <p:tag name="AS_UNIQUEID" val="798"/>
</p:tagLst>
</file>

<file path=ppt/tags/tag50.xml><?xml version="1.0" encoding="utf-8"?>
<p:tagLst xmlns:p="http://schemas.openxmlformats.org/presentationml/2006/main">
  <p:tag name="AS_UNIQUEID" val="863"/>
</p:tagLst>
</file>

<file path=ppt/tags/tag51.xml><?xml version="1.0" encoding="utf-8"?>
<p:tagLst xmlns:p="http://schemas.openxmlformats.org/presentationml/2006/main">
  <p:tag name="AS_UNIQUEID" val="864"/>
</p:tagLst>
</file>

<file path=ppt/tags/tag52.xml><?xml version="1.0" encoding="utf-8"?>
<p:tagLst xmlns:p="http://schemas.openxmlformats.org/presentationml/2006/main">
  <p:tag name="AS_UNIQUEID" val="865"/>
</p:tagLst>
</file>

<file path=ppt/tags/tag53.xml><?xml version="1.0" encoding="utf-8"?>
<p:tagLst xmlns:p="http://schemas.openxmlformats.org/presentationml/2006/main">
  <p:tag name="AS_UNIQUEID" val="871"/>
</p:tagLst>
</file>

<file path=ppt/tags/tag54.xml><?xml version="1.0" encoding="utf-8"?>
<p:tagLst xmlns:p="http://schemas.openxmlformats.org/presentationml/2006/main">
  <p:tag name="AS_UNIQUEID" val="865"/>
</p:tagLst>
</file>

<file path=ppt/tags/tag55.xml><?xml version="1.0" encoding="utf-8"?>
<p:tagLst xmlns:p="http://schemas.openxmlformats.org/presentationml/2006/main">
  <p:tag name="AS_UNIQUEID" val="865"/>
</p:tagLst>
</file>

<file path=ppt/tags/tag56.xml><?xml version="1.0" encoding="utf-8"?>
<p:tagLst xmlns:p="http://schemas.openxmlformats.org/presentationml/2006/main">
  <p:tag name="AS_UNIQUEID" val="865"/>
</p:tagLst>
</file>

<file path=ppt/tags/tag57.xml><?xml version="1.0" encoding="utf-8"?>
<p:tagLst xmlns:p="http://schemas.openxmlformats.org/presentationml/2006/main">
  <p:tag name="AS_UNIQUEID" val="875"/>
</p:tagLst>
</file>

<file path=ppt/tags/tag58.xml><?xml version="1.0" encoding="utf-8"?>
<p:tagLst xmlns:p="http://schemas.openxmlformats.org/presentationml/2006/main">
  <p:tag name="AS_UNIQUEID" val="876"/>
</p:tagLst>
</file>

<file path=ppt/tags/tag59.xml><?xml version="1.0" encoding="utf-8"?>
<p:tagLst xmlns:p="http://schemas.openxmlformats.org/presentationml/2006/main">
  <p:tag name="AS_UNIQUEID" val="877"/>
</p:tagLst>
</file>

<file path=ppt/tags/tag6.xml><?xml version="1.0" encoding="utf-8"?>
<p:tagLst xmlns:p="http://schemas.openxmlformats.org/presentationml/2006/main">
  <p:tag name="AS_UNIQUEID" val="798"/>
</p:tagLst>
</file>

<file path=ppt/tags/tag60.xml><?xml version="1.0" encoding="utf-8"?>
<p:tagLst xmlns:p="http://schemas.openxmlformats.org/presentationml/2006/main">
  <p:tag name="AS_UNIQUEID" val="891"/>
</p:tagLst>
</file>

<file path=ppt/tags/tag61.xml><?xml version="1.0" encoding="utf-8"?>
<p:tagLst xmlns:p="http://schemas.openxmlformats.org/presentationml/2006/main">
  <p:tag name="AS_UNIQUEID" val="892"/>
</p:tagLst>
</file>

<file path=ppt/tags/tag62.xml><?xml version="1.0" encoding="utf-8"?>
<p:tagLst xmlns:p="http://schemas.openxmlformats.org/presentationml/2006/main">
  <p:tag name="AS_UNIQUEID" val="893"/>
</p:tagLst>
</file>

<file path=ppt/tags/tag63.xml><?xml version="1.0" encoding="utf-8"?>
<p:tagLst xmlns:p="http://schemas.openxmlformats.org/presentationml/2006/main">
  <p:tag name="AS_UNIQUEID" val="900"/>
</p:tagLst>
</file>

<file path=ppt/tags/tag64.xml><?xml version="1.0" encoding="utf-8"?>
<p:tagLst xmlns:p="http://schemas.openxmlformats.org/presentationml/2006/main">
  <p:tag name="AS_UNIQUEID" val="530"/>
</p:tagLst>
</file>

<file path=ppt/tags/tag65.xml><?xml version="1.0" encoding="utf-8"?>
<p:tagLst xmlns:p="http://schemas.openxmlformats.org/presentationml/2006/main">
  <p:tag name="KSO_WM_UNIT_PLACING_PICTURE_USER_VIEWPORT" val="{&quot;height&quot;:7234,&quot;width&quot;:9265}"/>
</p:tagLst>
</file>

<file path=ppt/tags/tag66.xml><?xml version="1.0" encoding="utf-8"?>
<p:tagLst xmlns:p="http://schemas.openxmlformats.org/presentationml/2006/main">
  <p:tag name="AS_UNIQUEID" val="925"/>
</p:tagLst>
</file>

<file path=ppt/tags/tag67.xml><?xml version="1.0" encoding="utf-8"?>
<p:tagLst xmlns:p="http://schemas.openxmlformats.org/presentationml/2006/main">
  <p:tag name="AS_UNIQUEID" val="925"/>
</p:tagLst>
</file>

<file path=ppt/tags/tag68.xml><?xml version="1.0" encoding="utf-8"?>
<p:tagLst xmlns:p="http://schemas.openxmlformats.org/presentationml/2006/main">
  <p:tag name="AS_UNIQUEID" val="926"/>
</p:tagLst>
</file>

<file path=ppt/tags/tag69.xml><?xml version="1.0" encoding="utf-8"?>
<p:tagLst xmlns:p="http://schemas.openxmlformats.org/presentationml/2006/main">
  <p:tag name="AS_UNIQUEID" val="925"/>
</p:tagLst>
</file>

<file path=ppt/tags/tag7.xml><?xml version="1.0" encoding="utf-8"?>
<p:tagLst xmlns:p="http://schemas.openxmlformats.org/presentationml/2006/main">
  <p:tag name="AS_UNIQUEID" val="798"/>
</p:tagLst>
</file>

<file path=ppt/tags/tag70.xml><?xml version="1.0" encoding="utf-8"?>
<p:tagLst xmlns:p="http://schemas.openxmlformats.org/presentationml/2006/main">
  <p:tag name="AS_UNIQUEID" val="917"/>
</p:tagLst>
</file>

<file path=ppt/tags/tag71.xml><?xml version="1.0" encoding="utf-8"?>
<p:tagLst xmlns:p="http://schemas.openxmlformats.org/presentationml/2006/main">
  <p:tag name="KSO_WM_UNIT_PLACING_PICTURE_USER_VIEWPORT" val="{&quot;height&quot;:6192,&quot;width&quot;:12036}"/>
</p:tagLst>
</file>

<file path=ppt/tags/tag72.xml><?xml version="1.0" encoding="utf-8"?>
<p:tagLst xmlns:p="http://schemas.openxmlformats.org/presentationml/2006/main">
  <p:tag name="AS_UNIQUEID" val="983"/>
</p:tagLst>
</file>

<file path=ppt/tags/tag73.xml><?xml version="1.0" encoding="utf-8"?>
<p:tagLst xmlns:p="http://schemas.openxmlformats.org/presentationml/2006/main">
  <p:tag name="AS_UNIQUEID" val="984"/>
</p:tagLst>
</file>

<file path=ppt/tags/tag74.xml><?xml version="1.0" encoding="utf-8"?>
<p:tagLst xmlns:p="http://schemas.openxmlformats.org/presentationml/2006/main">
  <p:tag name="AS_UNIQUEID" val="985"/>
</p:tagLst>
</file>

<file path=ppt/tags/tag75.xml><?xml version="1.0" encoding="utf-8"?>
<p:tagLst xmlns:p="http://schemas.openxmlformats.org/presentationml/2006/main">
  <p:tag name="AS_UNIQUEID" val="989"/>
</p:tagLst>
</file>

<file path=ppt/tags/tag76.xml><?xml version="1.0" encoding="utf-8"?>
<p:tagLst xmlns:p="http://schemas.openxmlformats.org/presentationml/2006/main">
  <p:tag name="AS_UNIQUEID" val="991"/>
</p:tagLst>
</file>

<file path=ppt/tags/tag77.xml><?xml version="1.0" encoding="utf-8"?>
<p:tagLst xmlns:p="http://schemas.openxmlformats.org/presentationml/2006/main">
  <p:tag name="AS_UNIQUEID" val="917"/>
</p:tagLst>
</file>

<file path=ppt/tags/tag78.xml><?xml version="1.0" encoding="utf-8"?>
<p:tagLst xmlns:p="http://schemas.openxmlformats.org/presentationml/2006/main">
  <p:tag name="AS_UNIQUEID" val="989"/>
</p:tagLst>
</file>

<file path=ppt/tags/tag79.xml><?xml version="1.0" encoding="utf-8"?>
<p:tagLst xmlns:p="http://schemas.openxmlformats.org/presentationml/2006/main">
  <p:tag name="AS_UNIQUEID" val="1034"/>
</p:tagLst>
</file>

<file path=ppt/tags/tag8.xml><?xml version="1.0" encoding="utf-8"?>
<p:tagLst xmlns:p="http://schemas.openxmlformats.org/presentationml/2006/main">
  <p:tag name="AS_UNIQUEID" val="798"/>
</p:tagLst>
</file>

<file path=ppt/tags/tag9.xml><?xml version="1.0" encoding="utf-8"?>
<p:tagLst xmlns:p="http://schemas.openxmlformats.org/presentationml/2006/main">
  <p:tag name="AS_UNIQUEID" val="79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Temp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Temp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4190</Words>
  <Application>WPS 演示</Application>
  <PresentationFormat/>
  <Paragraphs>204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34" baseType="lpstr">
      <vt:lpstr>Arial</vt:lpstr>
      <vt:lpstr>宋体</vt:lpstr>
      <vt:lpstr>Wingdings</vt:lpstr>
      <vt:lpstr>Calibri</vt:lpstr>
      <vt:lpstr>Arial Rounded MT Bold</vt:lpstr>
      <vt:lpstr>Calibri</vt:lpstr>
      <vt:lpstr>楷体</vt:lpstr>
      <vt:lpstr>Times New Roman</vt:lpstr>
      <vt:lpstr>Wingdings</vt:lpstr>
      <vt:lpstr>微软雅黑</vt:lpstr>
      <vt:lpstr>Arial Unicode MS</vt:lpstr>
      <vt:lpstr>HelveticaNeue</vt:lpstr>
      <vt:lpstr>Corbel</vt:lpstr>
      <vt:lpstr>华文新魏</vt:lpstr>
      <vt:lpstr>Office 主题</vt:lpstr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24147</cp:lastModifiedBy>
  <cp:revision>8</cp:revision>
  <cp:lastPrinted>2021-12-23T21:13:00Z</cp:lastPrinted>
  <dcterms:created xsi:type="dcterms:W3CDTF">2021-12-23T21:13:00Z</dcterms:created>
  <dcterms:modified xsi:type="dcterms:W3CDTF">2022-08-18T08:38:32Z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8AE14EC10CD3422680BFA9EA30120D57</vt:lpwstr>
  </property>
  <property fmtid="{D5CDD505-2E9C-101B-9397-08002B2CF9AE}" pid="7" name="KSOProductBuildVer">
    <vt:lpwstr>2052-11.8.2.8411</vt:lpwstr>
  </property>
</Properties>
</file>