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3"/>
  </p:sldMasterIdLst>
  <p:notesMasterIdLst>
    <p:notesMasterId r:id="rId8"/>
  </p:notesMasterIdLst>
  <p:sldIdLst>
    <p:sldId id="545" r:id="rId4"/>
    <p:sldId id="256" r:id="rId5"/>
    <p:sldId id="525" r:id="rId6"/>
    <p:sldId id="526" r:id="rId7"/>
    <p:sldId id="527" r:id="rId9"/>
    <p:sldId id="528" r:id="rId10"/>
    <p:sldId id="529" r:id="rId11"/>
    <p:sldId id="530" r:id="rId12"/>
    <p:sldId id="531" r:id="rId13"/>
    <p:sldId id="532" r:id="rId14"/>
    <p:sldId id="533" r:id="rId15"/>
    <p:sldId id="497" r:id="rId16"/>
    <p:sldId id="508" r:id="rId17"/>
    <p:sldId id="509" r:id="rId18"/>
    <p:sldId id="517" r:id="rId19"/>
    <p:sldId id="257" r:id="rId20"/>
    <p:sldId id="441" r:id="rId21"/>
    <p:sldId id="492" r:id="rId22"/>
    <p:sldId id="417" r:id="rId23"/>
    <p:sldId id="486" r:id="rId24"/>
    <p:sldId id="359" r:id="rId25"/>
    <p:sldId id="276" r:id="rId2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p:nvPr>
            <p:ph type="sldImg"/>
          </p:nvPr>
        </p:nvSpPr>
        <p:spPr>
          <a:xfrm>
            <a:off x="1143000" y="685800"/>
            <a:ext cx="4572000" cy="3429000"/>
          </a:xfrm>
          <a:prstGeom prst="rect">
            <a:avLst/>
          </a:prstGeom>
        </p:spPr>
        <p:txBody>
          <a:bodyPr/>
          <a:lstStyle/>
          <a:p/>
        </p:txBody>
      </p:sp>
      <p:sp>
        <p:nvSpPr>
          <p:cNvPr id="254" name="Shape 254"/>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13"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2" name="标题文本"/>
          <p:cNvSpPr txBox="1"/>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93" name="正文级别 1…"/>
          <p:cNvSpPr txBox="1"/>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94"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1" name="标题文本"/>
          <p:cNvSpPr txBox="1"/>
          <p:nvPr>
            <p:ph type="title" hasCustomPrompt="1"/>
          </p:nvPr>
        </p:nvSpPr>
        <p:spPr>
          <a:prstGeom prst="rect">
            <a:avLst/>
          </a:prstGeom>
        </p:spPr>
        <p:txBody>
          <a:bodyPr/>
          <a:lstStyle/>
          <a:p>
            <a:r>
              <a:t>标题文本</a:t>
            </a:r>
          </a:p>
        </p:txBody>
      </p:sp>
      <p:sp>
        <p:nvSpPr>
          <p:cNvPr id="102" name="正文级别 1…"/>
          <p:cNvSpPr txBox="1"/>
          <p:nvPr>
            <p:ph type="body" idx="1" hasCustomPrompt="1"/>
          </p:nvPr>
        </p:nvSpPr>
        <p:spPr>
          <a:prstGeom prst="rect">
            <a:avLst/>
          </a:prstGeom>
        </p:spPr>
        <p:txBody>
          <a:bodyPr/>
          <a:lstStyle/>
          <a:p>
            <a:r>
              <a:t>正文级别 1</a:t>
            </a:r>
          </a:p>
          <a:p>
            <a:pPr lvl="1"/>
          </a:p>
          <a:p>
            <a:pPr lvl="2"/>
          </a:p>
          <a:p>
            <a:pPr lvl="3"/>
          </a:p>
          <a:p>
            <a:pPr lvl="4"/>
          </a:p>
        </p:txBody>
      </p:sp>
      <p:sp>
        <p:nvSpPr>
          <p:cNvPr id="103"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0" name="标题文本"/>
          <p:cNvSpPr txBox="1"/>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111" name="正文级别 1…"/>
          <p:cNvSpPr txBox="1"/>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112"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19" name="标题文本"/>
          <p:cNvSpPr txBox="1"/>
          <p:nvPr>
            <p:ph type="title" hasCustomPrompt="1"/>
          </p:nvPr>
        </p:nvSpPr>
        <p:spPr>
          <a:prstGeom prst="rect">
            <a:avLst/>
          </a:prstGeom>
        </p:spPr>
        <p:txBody>
          <a:bodyPr/>
          <a:lstStyle/>
          <a:p>
            <a:r>
              <a:t>标题文本</a:t>
            </a:r>
          </a:p>
        </p:txBody>
      </p:sp>
      <p:sp>
        <p:nvSpPr>
          <p:cNvPr id="120" name="正文级别 1…"/>
          <p:cNvSpPr txBox="1"/>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12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28" name="标题文本"/>
          <p:cNvSpPr txBox="1"/>
          <p:nvPr>
            <p:ph type="title" hasCustomPrompt="1"/>
          </p:nvPr>
        </p:nvSpPr>
        <p:spPr>
          <a:xfrm>
            <a:off x="839787" y="365125"/>
            <a:ext cx="10515601" cy="1325563"/>
          </a:xfrm>
          <a:prstGeom prst="rect">
            <a:avLst/>
          </a:prstGeom>
        </p:spPr>
        <p:txBody>
          <a:bodyPr/>
          <a:lstStyle/>
          <a:p>
            <a:r>
              <a:t>标题文本</a:t>
            </a:r>
          </a:p>
        </p:txBody>
      </p:sp>
      <p:sp>
        <p:nvSpPr>
          <p:cNvPr id="129" name="正文级别 1…"/>
          <p:cNvSpPr txBox="1"/>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130" name="文本占位符 4"/>
          <p:cNvSpPr/>
          <p:nvPr>
            <p:ph type="body" sz="quarter" idx="21"/>
          </p:nvPr>
        </p:nvSpPr>
        <p:spPr>
          <a:xfrm>
            <a:off x="6172200" y="1681163"/>
            <a:ext cx="5183188" cy="823914"/>
          </a:xfrm>
          <a:prstGeom prst="rect">
            <a:avLst/>
          </a:prstGeom>
        </p:spPr>
        <p:txBody>
          <a:bodyPr anchor="b"/>
          <a:lstStyle/>
          <a:p/>
        </p:txBody>
      </p:sp>
      <p:sp>
        <p:nvSpPr>
          <p:cNvPr id="13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38" name="标题文本"/>
          <p:cNvSpPr txBox="1"/>
          <p:nvPr>
            <p:ph type="title" hasCustomPrompt="1"/>
          </p:nvPr>
        </p:nvSpPr>
        <p:spPr>
          <a:prstGeom prst="rect">
            <a:avLst/>
          </a:prstGeom>
        </p:spPr>
        <p:txBody>
          <a:bodyPr/>
          <a:lstStyle/>
          <a:p>
            <a:r>
              <a:t>标题文本</a:t>
            </a:r>
          </a:p>
        </p:txBody>
      </p:sp>
      <p:sp>
        <p:nvSpPr>
          <p:cNvPr id="139"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3"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54" name="正文级别 1…"/>
          <p:cNvSpPr txBox="1"/>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155" name="文本占位符 3"/>
          <p:cNvSpPr/>
          <p:nvPr>
            <p:ph type="body" sz="quarter" idx="21"/>
          </p:nvPr>
        </p:nvSpPr>
        <p:spPr>
          <a:xfrm>
            <a:off x="839787" y="2057400"/>
            <a:ext cx="3932238" cy="3811588"/>
          </a:xfrm>
          <a:prstGeom prst="rect">
            <a:avLst/>
          </a:prstGeom>
        </p:spPr>
        <p:txBody>
          <a:bodyPr/>
          <a:lstStyle/>
          <a:p/>
        </p:txBody>
      </p:sp>
      <p:sp>
        <p:nvSpPr>
          <p:cNvPr id="15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3"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64" name="图片占位符 2"/>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165" name="正文级别 1…"/>
          <p:cNvSpPr txBox="1"/>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16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73" name="标题文本"/>
          <p:cNvSpPr txBox="1"/>
          <p:nvPr>
            <p:ph type="title" hasCustomPrompt="1"/>
          </p:nvPr>
        </p:nvSpPr>
        <p:spPr>
          <a:xfrm>
            <a:off x="1524000" y="1122362"/>
            <a:ext cx="9144000" cy="2387601"/>
          </a:xfrm>
          <a:prstGeom prst="rect">
            <a:avLst/>
          </a:prstGeom>
        </p:spPr>
        <p:txBody>
          <a:bodyPr lIns="45719" tIns="45719" rIns="45719" bIns="45719" anchor="b"/>
          <a:lstStyle>
            <a:lvl1pPr algn="ctr">
              <a:defRPr sz="6000"/>
            </a:lvl1pPr>
          </a:lstStyle>
          <a:p>
            <a:r>
              <a:t>标题文本</a:t>
            </a:r>
          </a:p>
        </p:txBody>
      </p:sp>
      <p:sp>
        <p:nvSpPr>
          <p:cNvPr id="174" name="正文级别 1…"/>
          <p:cNvSpPr txBox="1"/>
          <p:nvPr>
            <p:ph type="body" sz="quarter" idx="1" hasCustomPrompt="1"/>
          </p:nvPr>
        </p:nvSpPr>
        <p:spPr>
          <a:xfrm>
            <a:off x="1524000" y="3602037"/>
            <a:ext cx="9144000" cy="1655763"/>
          </a:xfrm>
          <a:prstGeom prst="rect">
            <a:avLst/>
          </a:prstGeom>
        </p:spPr>
        <p:txBody>
          <a:bodyPr lIns="45719" tIns="45719" rIns="45719" bIns="45719"/>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75"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p:nvPr>
            <p:ph type="title" hasCustomPrompt="1"/>
          </p:nvPr>
        </p:nvSpPr>
        <p:spPr>
          <a:prstGeom prst="rect">
            <a:avLst/>
          </a:prstGeom>
        </p:spPr>
        <p:txBody>
          <a:bodyPr/>
          <a:lstStyle/>
          <a:p>
            <a:r>
              <a:t>标题文本</a:t>
            </a:r>
          </a:p>
        </p:txBody>
      </p:sp>
      <p:sp>
        <p:nvSpPr>
          <p:cNvPr id="21" name="正文级别 1…"/>
          <p:cNvSpPr txBox="1"/>
          <p:nvPr>
            <p:ph type="body" idx="1" hasCustomPrompt="1"/>
          </p:nvPr>
        </p:nvSpPr>
        <p:spPr>
          <a:prstGeom prst="rect">
            <a:avLst/>
          </a:prstGeom>
        </p:spPr>
        <p:txBody>
          <a:bodyPr/>
          <a:lstStyle/>
          <a:p>
            <a:r>
              <a:t>正文级别 1</a:t>
            </a:r>
          </a:p>
          <a:p>
            <a:pPr lvl="1"/>
          </a:p>
          <a:p>
            <a:pPr lvl="2"/>
          </a:p>
          <a:p>
            <a:pPr lvl="3"/>
          </a:p>
          <a:p>
            <a:pPr lvl="4"/>
          </a:p>
        </p:txBody>
      </p:sp>
      <p:sp>
        <p:nvSpPr>
          <p:cNvPr id="22"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82" name="标题文本"/>
          <p:cNvSpPr txBox="1"/>
          <p:nvPr>
            <p:ph type="title" hasCustomPrompt="1"/>
          </p:nvPr>
        </p:nvSpPr>
        <p:spPr>
          <a:prstGeom prst="rect">
            <a:avLst/>
          </a:prstGeom>
        </p:spPr>
        <p:txBody>
          <a:bodyPr lIns="45719" tIns="45719" rIns="45719" bIns="45719"/>
          <a:lstStyle/>
          <a:p>
            <a:r>
              <a:t>标题文本</a:t>
            </a:r>
          </a:p>
        </p:txBody>
      </p:sp>
      <p:sp>
        <p:nvSpPr>
          <p:cNvPr id="183" name="正文级别 1…"/>
          <p:cNvSpPr txBox="1"/>
          <p:nvPr>
            <p:ph type="body" idx="1" hasCustomPrompt="1"/>
          </p:nvPr>
        </p:nvSpPr>
        <p:spPr>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184"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91" name="标题文本"/>
          <p:cNvSpPr txBox="1"/>
          <p:nvPr>
            <p:ph type="title" hasCustomPrompt="1"/>
          </p:nvPr>
        </p:nvSpPr>
        <p:spPr>
          <a:xfrm>
            <a:off x="831850" y="1709738"/>
            <a:ext cx="10515600" cy="2852737"/>
          </a:xfrm>
          <a:prstGeom prst="rect">
            <a:avLst/>
          </a:prstGeom>
        </p:spPr>
        <p:txBody>
          <a:bodyPr lIns="45719" tIns="45719" rIns="45719" bIns="45719" anchor="b"/>
          <a:lstStyle>
            <a:lvl1pPr>
              <a:defRPr sz="6000"/>
            </a:lvl1pPr>
          </a:lstStyle>
          <a:p>
            <a:r>
              <a:t>标题文本</a:t>
            </a:r>
          </a:p>
        </p:txBody>
      </p:sp>
      <p:sp>
        <p:nvSpPr>
          <p:cNvPr id="192" name="正文级别 1…"/>
          <p:cNvSpPr txBox="1"/>
          <p:nvPr>
            <p:ph type="body" sz="quarter" idx="1" hasCustomPrompt="1"/>
          </p:nvPr>
        </p:nvSpPr>
        <p:spPr>
          <a:xfrm>
            <a:off x="831850" y="4589462"/>
            <a:ext cx="10515600" cy="1500188"/>
          </a:xfrm>
          <a:prstGeom prst="rect">
            <a:avLst/>
          </a:prstGeom>
        </p:spPr>
        <p:txBody>
          <a:bodyPr lIns="45719" tIns="45719" rIns="45719" bIns="45719"/>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93"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200" name="标题文本"/>
          <p:cNvSpPr txBox="1"/>
          <p:nvPr>
            <p:ph type="title" hasCustomPrompt="1"/>
          </p:nvPr>
        </p:nvSpPr>
        <p:spPr>
          <a:prstGeom prst="rect">
            <a:avLst/>
          </a:prstGeom>
        </p:spPr>
        <p:txBody>
          <a:bodyPr lIns="45719" tIns="45719" rIns="45719" bIns="45719"/>
          <a:lstStyle/>
          <a:p>
            <a:r>
              <a:t>标题文本</a:t>
            </a:r>
          </a:p>
        </p:txBody>
      </p:sp>
      <p:sp>
        <p:nvSpPr>
          <p:cNvPr id="201" name="正文级别 1…"/>
          <p:cNvSpPr txBox="1"/>
          <p:nvPr>
            <p:ph type="body" sz="half" idx="1" hasCustomPrompt="1"/>
          </p:nvPr>
        </p:nvSpPr>
        <p:spPr>
          <a:xfrm>
            <a:off x="838200" y="1825625"/>
            <a:ext cx="5181600" cy="4351338"/>
          </a:xfrm>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202"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09" name="标题文本"/>
          <p:cNvSpPr txBox="1"/>
          <p:nvPr>
            <p:ph type="title" hasCustomPrompt="1"/>
          </p:nvPr>
        </p:nvSpPr>
        <p:spPr>
          <a:xfrm>
            <a:off x="839787" y="365125"/>
            <a:ext cx="10515601" cy="1325563"/>
          </a:xfrm>
          <a:prstGeom prst="rect">
            <a:avLst/>
          </a:prstGeom>
        </p:spPr>
        <p:txBody>
          <a:bodyPr lIns="45719" tIns="45719" rIns="45719" bIns="45719"/>
          <a:lstStyle/>
          <a:p>
            <a:r>
              <a:t>标题文本</a:t>
            </a:r>
          </a:p>
        </p:txBody>
      </p:sp>
      <p:sp>
        <p:nvSpPr>
          <p:cNvPr id="210" name="正文级别 1…"/>
          <p:cNvSpPr txBox="1"/>
          <p:nvPr>
            <p:ph type="body" sz="quarter" idx="1" hasCustomPrompt="1"/>
          </p:nvPr>
        </p:nvSpPr>
        <p:spPr>
          <a:xfrm>
            <a:off x="839787" y="1681163"/>
            <a:ext cx="5157789" cy="823913"/>
          </a:xfrm>
          <a:prstGeom prst="rect">
            <a:avLst/>
          </a:prstGeom>
        </p:spPr>
        <p:txBody>
          <a:bodyPr lIns="45719" tIns="45719" rIns="45719" bIns="45719"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211" name="文本占位符 4"/>
          <p:cNvSpPr/>
          <p:nvPr>
            <p:ph type="body" sz="quarter" idx="21"/>
          </p:nvPr>
        </p:nvSpPr>
        <p:spPr>
          <a:xfrm>
            <a:off x="6172200" y="1681163"/>
            <a:ext cx="5183188" cy="823913"/>
          </a:xfrm>
          <a:prstGeom prst="rect">
            <a:avLst/>
          </a:prstGeom>
        </p:spPr>
        <p:txBody>
          <a:bodyPr lIns="45719" tIns="45719" rIns="45719" bIns="45719" anchor="b"/>
          <a:lstStyle/>
          <a:p>
            <a:pPr marL="0" indent="0">
              <a:buSzTx/>
              <a:buFontTx/>
              <a:buNone/>
              <a:defRPr sz="2400" b="1"/>
            </a:pPr>
          </a:p>
        </p:txBody>
      </p:sp>
      <p:sp>
        <p:nvSpPr>
          <p:cNvPr id="212"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219" name="标题文本"/>
          <p:cNvSpPr txBox="1"/>
          <p:nvPr>
            <p:ph type="title" hasCustomPrompt="1"/>
          </p:nvPr>
        </p:nvSpPr>
        <p:spPr>
          <a:prstGeom prst="rect">
            <a:avLst/>
          </a:prstGeom>
        </p:spPr>
        <p:txBody>
          <a:bodyPr lIns="45719" tIns="45719" rIns="45719" bIns="45719"/>
          <a:lstStyle/>
          <a:p>
            <a:r>
              <a:t>标题文本</a:t>
            </a:r>
          </a:p>
        </p:txBody>
      </p:sp>
      <p:sp>
        <p:nvSpPr>
          <p:cNvPr id="220"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2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234" name="标题文本"/>
          <p:cNvSpPr txBox="1"/>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35" name="正文级别 1…"/>
          <p:cNvSpPr txBox="1"/>
          <p:nvPr>
            <p:ph type="body" sz="half" idx="1" hasCustomPrompt="1"/>
          </p:nvPr>
        </p:nvSpPr>
        <p:spPr>
          <a:xfrm>
            <a:off x="5183187" y="987425"/>
            <a:ext cx="6172201" cy="4873625"/>
          </a:xfrm>
          <a:prstGeom prst="rect">
            <a:avLst/>
          </a:prstGeom>
        </p:spPr>
        <p:txBody>
          <a:bodyPr lIns="45719" tIns="45719" rIns="45719" bIns="45719"/>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236" name="文本占位符 3"/>
          <p:cNvSpPr/>
          <p:nvPr>
            <p:ph type="body" sz="quarter" idx="21"/>
          </p:nvPr>
        </p:nvSpPr>
        <p:spPr>
          <a:xfrm>
            <a:off x="839787" y="2057400"/>
            <a:ext cx="3932238" cy="3811588"/>
          </a:xfrm>
          <a:prstGeom prst="rect">
            <a:avLst/>
          </a:prstGeom>
        </p:spPr>
        <p:txBody>
          <a:bodyPr lIns="45719" tIns="45719" rIns="45719" bIns="45719"/>
          <a:lstStyle/>
          <a:p>
            <a:pPr marL="0" indent="0">
              <a:buSzTx/>
              <a:buFontTx/>
              <a:buNone/>
              <a:defRPr sz="1600"/>
            </a:pPr>
          </a:p>
        </p:txBody>
      </p:sp>
      <p:sp>
        <p:nvSpPr>
          <p:cNvPr id="23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244" name="标题文本"/>
          <p:cNvSpPr txBox="1"/>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45" name="图片占位符 2"/>
          <p:cNvSpPr/>
          <p:nvPr>
            <p:ph type="pic" sz="half" idx="21"/>
          </p:nvPr>
        </p:nvSpPr>
        <p:spPr>
          <a:xfrm>
            <a:off x="5183187" y="987425"/>
            <a:ext cx="6172201" cy="4873625"/>
          </a:xfrm>
          <a:prstGeom prst="rect">
            <a:avLst/>
          </a:prstGeom>
        </p:spPr>
        <p:txBody>
          <a:bodyPr lIns="91439" tIns="45719" rIns="91439" bIns="45719">
            <a:noAutofit/>
          </a:bodyPr>
          <a:lstStyle/>
          <a:p/>
        </p:txBody>
      </p:sp>
      <p:sp>
        <p:nvSpPr>
          <p:cNvPr id="246" name="正文级别 1…"/>
          <p:cNvSpPr txBox="1"/>
          <p:nvPr>
            <p:ph type="body" sz="quarter" idx="1" hasCustomPrompt="1"/>
          </p:nvPr>
        </p:nvSpPr>
        <p:spPr>
          <a:xfrm>
            <a:off x="839787" y="2057400"/>
            <a:ext cx="3932239" cy="3811588"/>
          </a:xfrm>
          <a:prstGeom prst="rect">
            <a:avLst/>
          </a:prstGeom>
        </p:spPr>
        <p:txBody>
          <a:bodyPr lIns="45719" tIns="45719" rIns="45719" bIns="45719"/>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24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3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p:nvPr>
            <p:ph type="title" hasCustomPrompt="1"/>
          </p:nvPr>
        </p:nvSpPr>
        <p:spPr>
          <a:prstGeom prst="rect">
            <a:avLst/>
          </a:prstGeom>
        </p:spPr>
        <p:txBody>
          <a:bodyPr/>
          <a:lstStyle/>
          <a:p>
            <a:r>
              <a:t>标题文本</a:t>
            </a:r>
          </a:p>
        </p:txBody>
      </p:sp>
      <p:sp>
        <p:nvSpPr>
          <p:cNvPr id="39" name="正文级别 1…"/>
          <p:cNvSpPr txBox="1"/>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40"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p:nvPr>
            <p:ph type="title" hasCustomPrompt="1"/>
          </p:nvPr>
        </p:nvSpPr>
        <p:spPr>
          <a:xfrm>
            <a:off x="839787" y="365125"/>
            <a:ext cx="10515601" cy="1325563"/>
          </a:xfrm>
          <a:prstGeom prst="rect">
            <a:avLst/>
          </a:prstGeom>
        </p:spPr>
        <p:txBody>
          <a:bodyPr/>
          <a:lstStyle/>
          <a:p>
            <a:r>
              <a:t>标题文本</a:t>
            </a:r>
          </a:p>
        </p:txBody>
      </p:sp>
      <p:sp>
        <p:nvSpPr>
          <p:cNvPr id="48" name="正文级别 1…"/>
          <p:cNvSpPr txBox="1"/>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49" name="文本占位符 4"/>
          <p:cNvSpPr/>
          <p:nvPr>
            <p:ph type="body" sz="quarter" idx="21"/>
          </p:nvPr>
        </p:nvSpPr>
        <p:spPr>
          <a:xfrm>
            <a:off x="6172200" y="1681163"/>
            <a:ext cx="5183188" cy="823914"/>
          </a:xfrm>
          <a:prstGeom prst="rect">
            <a:avLst/>
          </a:prstGeom>
        </p:spPr>
        <p:txBody>
          <a:bodyPr anchor="b"/>
          <a:lstStyle/>
          <a:p/>
        </p:txBody>
      </p:sp>
      <p:sp>
        <p:nvSpPr>
          <p:cNvPr id="50"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p:nvPr>
            <p:ph type="title" hasCustomPrompt="1"/>
          </p:nvPr>
        </p:nvSpPr>
        <p:spPr>
          <a:prstGeom prst="rect">
            <a:avLst/>
          </a:prstGeom>
        </p:spPr>
        <p:txBody>
          <a:bodyPr/>
          <a:lstStyle/>
          <a:p>
            <a:r>
              <a:t>标题文本</a:t>
            </a:r>
          </a:p>
        </p:txBody>
      </p:sp>
      <p:sp>
        <p:nvSpPr>
          <p:cNvPr id="58"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73" name="正文级别 1…"/>
          <p:cNvSpPr txBox="1"/>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74" name="文本占位符 3"/>
          <p:cNvSpPr/>
          <p:nvPr>
            <p:ph type="body" sz="quarter" idx="21"/>
          </p:nvPr>
        </p:nvSpPr>
        <p:spPr>
          <a:xfrm>
            <a:off x="839787" y="2057400"/>
            <a:ext cx="3932238" cy="3811588"/>
          </a:xfrm>
          <a:prstGeom prst="rect">
            <a:avLst/>
          </a:prstGeom>
        </p:spPr>
        <p:txBody>
          <a:bodyPr/>
          <a:lstStyle/>
          <a:p/>
        </p:txBody>
      </p:sp>
      <p:sp>
        <p:nvSpPr>
          <p:cNvPr id="7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83" name="图片占位符 2"/>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84" name="正文级别 1…"/>
          <p:cNvSpPr txBox="1"/>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8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media/image1.png"/><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p:nvPr>
            <p:ph type="title" hasCustomPrompt="1"/>
          </p:nvPr>
        </p:nvSpPr>
        <p:spPr>
          <a:xfrm>
            <a:off x="838200" y="365125"/>
            <a:ext cx="10515600" cy="1325563"/>
          </a:xfrm>
          <a:prstGeom prst="rect">
            <a:avLst/>
          </a:prstGeom>
          <a:ln w="12700">
            <a:miter lim="400000"/>
          </a:ln>
        </p:spPr>
        <p:txBody>
          <a:bodyPr lIns="45718" tIns="45718" rIns="45718" bIns="45718" anchor="ctr">
            <a:normAutofit/>
          </a:bodyPr>
          <a:lstStyle/>
          <a:p>
            <a:r>
              <a:t>标题文本</a:t>
            </a:r>
          </a:p>
        </p:txBody>
      </p:sp>
      <p:sp>
        <p:nvSpPr>
          <p:cNvPr id="3" name="正文级别 1…"/>
          <p:cNvSpPr txBox="1"/>
          <p:nvPr>
            <p:ph type="body" idx="1" hasCustomPrompt="1"/>
          </p:nvPr>
        </p:nvSpPr>
        <p:spPr>
          <a:xfrm>
            <a:off x="838200" y="1825625"/>
            <a:ext cx="10515600" cy="4351338"/>
          </a:xfrm>
          <a:prstGeom prst="rect">
            <a:avLst/>
          </a:prstGeom>
          <a:ln w="12700">
            <a:miter lim="400000"/>
          </a:ln>
        </p:spPr>
        <p:txBody>
          <a:bodyPr lIns="45718" tIns="45718" rIns="45718" bIns="45718">
            <a:normAutofit/>
          </a:bodyPr>
          <a:lstStyle/>
          <a:p>
            <a:r>
              <a:t>正文级别 1</a:t>
            </a:r>
          </a:p>
          <a:p>
            <a:pPr lvl="1"/>
          </a:p>
          <a:p>
            <a:pPr lvl="2"/>
          </a:p>
          <a:p>
            <a:pPr lvl="3"/>
          </a:p>
          <a:p>
            <a:pPr lvl="4"/>
          </a:p>
        </p:txBody>
      </p:sp>
      <p:sp>
        <p:nvSpPr>
          <p:cNvPr id="4" name="幻灯片编号"/>
          <p:cNvSpPr txBox="1"/>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rPr/>
            </a:fld>
            <a:endParaRPr/>
          </a:p>
        </p:txBody>
      </p:sp>
      <p:pic>
        <p:nvPicPr>
          <p:cNvPr id="5" name="图片 4"/>
          <p:cNvPicPr>
            <a:picLocks noChangeAspect="1"/>
          </p:cNvPicPr>
          <p:nvPr userDrawn="1"/>
        </p:nvPicPr>
        <p:blipFill>
          <a:blip r:embed="rId28"/>
          <a:stretch>
            <a:fillRect/>
          </a:stretch>
        </p:blipFill>
        <p:spPr>
          <a:xfrm>
            <a:off x="7183755" y="47625"/>
            <a:ext cx="4905375" cy="15906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6"/>
          <p:cNvPicPr>
            <a:picLocks noChangeAspect="1"/>
          </p:cNvPicPr>
          <p:nvPr userDrawn="1"/>
        </p:nvPicPr>
        <p:blipFill>
          <a:blip r:embed="rId12"/>
          <a:stretch>
            <a:fillRect/>
          </a:stretch>
        </p:blipFill>
        <p:spPr>
          <a:xfrm>
            <a:off x="7216140" y="100330"/>
            <a:ext cx="4905375" cy="159067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9.png"/><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10.png"/><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12.png"/><Relationship Id="rId3" Type="http://schemas.openxmlformats.org/officeDocument/2006/relationships/tags" Target="../tags/tag11.xml"/><Relationship Id="rId2" Type="http://schemas.microsoft.com/office/2007/relationships/media" Target="../media/media1.mp4"/><Relationship Id="rId1" Type="http://schemas.openxmlformats.org/officeDocument/2006/relationships/video" Target="../media/media1.mp4"/></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3.png"/><Relationship Id="rId2" Type="http://schemas.microsoft.com/office/2007/relationships/media" Target="../media/media2.mp3"/><Relationship Id="rId1" Type="http://schemas.openxmlformats.org/officeDocument/2006/relationships/audio" Target="../media/media2.mp3"/></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9.xml"/><Relationship Id="rId2" Type="http://schemas.openxmlformats.org/officeDocument/2006/relationships/image" Target="../media/image5.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7.png"/><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22630"/>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trait</a:t>
            </a:r>
            <a:r>
              <a:rPr lang="en-US" altLang="zh-CN" sz="2800">
                <a:latin typeface="Times New Roman" panose="02020603050405020304" charset="0"/>
                <a:ea typeface="华文中宋" panose="02010600040101010101" charset="-122"/>
                <a:cs typeface="Times New Roman" panose="02020603050405020304" charset="0"/>
                <a:sym typeface="+mn-ea"/>
              </a:rPr>
              <a:t>: a particular quality in your personality （人的个性的）特征，特性</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It’s a human trait to joke about subjects that make us uncomfortable.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开</a:t>
            </a:r>
            <a:r>
              <a:rPr lang="zh-CN"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让人不适的</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玩笑是人类的一个特点。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strand</a:t>
            </a:r>
            <a:r>
              <a:rPr lang="en-US" altLang="zh-CN" sz="2800"/>
              <a:t>: </a:t>
            </a:r>
            <a:r>
              <a:rPr sz="2800">
                <a:latin typeface="Times New Roman" panose="02020603050405020304" charset="0"/>
                <a:ea typeface="华文中宋" panose="02010600040101010101" charset="-122"/>
                <a:cs typeface="Times New Roman" panose="02020603050405020304" charset="0"/>
              </a:rPr>
              <a:t>one of the different parts of an idea, a plan, a story, etc. （观点、计划、故事等的）部分，方面</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author draws the different strands of the plot together in the final chapter.                                          </a:t>
            </a:r>
            <a:r>
              <a:rPr lang="en-US" altLang="zh-CN" sz="2800">
                <a:latin typeface="华文中宋" panose="02010600040101010101" charset="-122"/>
                <a:ea typeface="华文中宋" panose="02010600040101010101" charset="-122"/>
                <a:cs typeface="华文中宋" panose="02010600040101010101" charset="-122"/>
              </a:rPr>
              <a:t>作者在最后一章把不同的情节线索归拢到了一起。</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17614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679065"/>
            <a:ext cx="67252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Aggression is by no means a male-only trait.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62292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64580"/>
            <a:ext cx="681164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We heard every strand of political opinion.</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176145"/>
            <a:ext cx="5410835" cy="521970"/>
          </a:xfrm>
          <a:prstGeom prst="rect">
            <a:avLst/>
          </a:prstGeom>
          <a:noFill/>
        </p:spPr>
        <p:txBody>
          <a:bodyPr wrap="square" rtlCol="0" anchor="t">
            <a:spAutoFit/>
          </a:bodyPr>
          <a:lstStyle/>
          <a:p>
            <a:r>
              <a:rPr lang="zh-CN" altLang="en-US" sz="2800">
                <a:ea typeface="华文中宋" panose="02010600040101010101" charset="-122"/>
              </a:rPr>
              <a:t>攻击性决不是男性独有的特征。</a:t>
            </a:r>
            <a:endParaRPr lang="zh-CN" altLang="en-US" sz="2800">
              <a:ea typeface="华文中宋" panose="02010600040101010101" charset="-122"/>
            </a:endParaRPr>
          </a:p>
        </p:txBody>
      </p:sp>
      <p:cxnSp>
        <p:nvCxnSpPr>
          <p:cNvPr id="3145728" name="直接连接符 8"/>
          <p:cNvCxnSpPr/>
          <p:nvPr/>
        </p:nvCxnSpPr>
        <p:spPr>
          <a:xfrm flipV="1">
            <a:off x="311150" y="3169920"/>
            <a:ext cx="6467475" cy="228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69405"/>
            <a:ext cx="6207125" cy="190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7640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622925"/>
            <a:ext cx="5616575" cy="521970"/>
          </a:xfrm>
          <a:prstGeom prst="rect">
            <a:avLst/>
          </a:prstGeom>
          <a:noFill/>
        </p:spPr>
        <p:txBody>
          <a:bodyPr wrap="square" rtlCol="0" anchor="t">
            <a:spAutoFit/>
          </a:bodyPr>
          <a:p>
            <a:r>
              <a:rPr lang="zh-CN" altLang="en-US" sz="2800">
                <a:ea typeface="华文中宋" panose="02010600040101010101" charset="-122"/>
              </a:rPr>
              <a:t>各派的政治观点我们都听到了。</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362585" y="847725"/>
            <a:ext cx="11528425" cy="29679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539750" y="847725"/>
            <a:ext cx="11334115"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Researchers gathered and analysed recordings of 410 parents in communities around the world – ranging from hunter-gatherers in Tanzania and farm workers in Poland to city dwellers in China – and found that the tendency for adults to adopt a special voice for talking and singing to their babies is near universal.</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78790" y="28651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6530" y="2534285"/>
            <a:ext cx="10242550"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研究人员收集并分析了来自世界各地社区的410位父母的录音——从坦桑尼亚的狩猎采集者、波兰的农场工人到中国的城市居民——他们发现，成年人用一种特殊的声音对他们的婴儿说话和唱歌的趋势几乎是普遍的。</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362585" y="4332605"/>
            <a:ext cx="11528425" cy="22066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539750" y="4331970"/>
            <a:ext cx="1133411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In a separate strand of the research, the psychologists also found that adults can tell, with about 70% accuracy, when they are listening to “baby talk”, regardless of the language being spoken.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78790" y="580580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46530" y="5652135"/>
            <a:ext cx="1024318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在另一项研究中，心理学家还发现，成年人在</a:t>
            </a:r>
            <a:r>
              <a:rPr lang="zh-CN" sz="2400">
                <a:latin typeface="Times New Roman" panose="02020603050405020304" charset="0"/>
                <a:ea typeface="华文中宋" panose="02010600040101010101" charset="-122"/>
                <a:cs typeface="Times New Roman" panose="02020603050405020304" charset="0"/>
              </a:rPr>
              <a:t>听</a:t>
            </a:r>
            <a:r>
              <a:rPr lang="en-US" altLang="zh-CN" sz="2400">
                <a:latin typeface="华文中宋" panose="02010600040101010101" charset="-122"/>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儿语</a:t>
            </a:r>
            <a:r>
              <a:rPr lang="en-US" sz="2400">
                <a:latin typeface="华文中宋" panose="02010600040101010101" charset="-122"/>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时，无论说的是什么语言，都能以约70%的准确率分辨出来。</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3535" y="116839"/>
            <a:ext cx="11497310" cy="2676525"/>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3</a:t>
            </a:r>
            <a:r>
              <a:rPr sz="3600">
                <a:latin typeface="+mj-lt"/>
                <a:cs typeface="+mj-lt"/>
              </a:rPr>
              <a:t>. </a:t>
            </a:r>
            <a:r>
              <a:rPr lang="en-US" sz="3600">
                <a:latin typeface="+mj-lt"/>
                <a:cs typeface="+mj-lt"/>
              </a:rPr>
              <a:t>It’s time to ban private jets – or at least tax </a:t>
            </a:r>
            <a:endParaRPr lang="en-US" sz="3600">
              <a:latin typeface="+mj-lt"/>
              <a:cs typeface="+mj-lt"/>
            </a:endParaRPr>
          </a:p>
          <a:p>
            <a:pPr algn="ctr">
              <a:defRPr sz="2800" b="1">
                <a:latin typeface="+mn-lt"/>
                <a:ea typeface="+mn-ea"/>
                <a:cs typeface="+mn-cs"/>
                <a:sym typeface="Helvetica"/>
              </a:defRPr>
            </a:pPr>
            <a:r>
              <a:rPr lang="en-US" sz="3600">
                <a:latin typeface="+mj-lt"/>
                <a:cs typeface="+mj-lt"/>
              </a:rPr>
              <a:t>them to the ground    </a:t>
            </a:r>
            <a:endParaRPr lang="en-US" sz="3600">
              <a:latin typeface="+mj-lt"/>
              <a:cs typeface="+mj-lt"/>
            </a:endParaRPr>
          </a:p>
          <a:p>
            <a:pPr algn="ctr">
              <a:defRPr sz="2800" b="1">
                <a:latin typeface="+mn-lt"/>
                <a:ea typeface="+mn-ea"/>
                <a:cs typeface="+mn-cs"/>
                <a:sym typeface="Helvetica"/>
              </a:defRPr>
            </a:pP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私人飞机要征税</a:t>
            </a:r>
            <a:r>
              <a:rPr lang="en-US" altLang="zh-CN" sz="3200">
                <a:solidFill>
                  <a:schemeClr val="accent2"/>
                </a:solidFill>
                <a:latin typeface="微软雅黑" panose="020B0503020204020204" charset="-122"/>
                <a:ea typeface="微软雅黑" panose="020B0503020204020204" charset="-122"/>
                <a:cs typeface="Arial" panose="020B0604020202020204" pitchFamily="34" charset="0"/>
              </a:rPr>
              <a:t>?</a:t>
            </a: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a:p>
            <a:pPr algn="ctr">
              <a:defRPr sz="2800" b="1">
                <a:latin typeface="+mn-lt"/>
                <a:ea typeface="+mn-ea"/>
                <a:cs typeface="+mn-cs"/>
                <a:sym typeface="Helvetica"/>
              </a:defRPr>
            </a:pP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custDataLst>
              <p:tags r:id="rId1"/>
            </p:custDataLst>
          </p:nvPr>
        </p:nvPicPr>
        <p:blipFill>
          <a:blip r:embed="rId2"/>
          <a:stretch>
            <a:fillRect/>
          </a:stretch>
        </p:blipFill>
        <p:spPr>
          <a:xfrm>
            <a:off x="2423795" y="1988820"/>
            <a:ext cx="7477760" cy="4542155"/>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49275"/>
            <a:ext cx="12238355" cy="6050915"/>
          </a:xfrm>
          <a:prstGeom prst="rect">
            <a:avLst/>
          </a:prstGeom>
          <a:noFill/>
        </p:spPr>
        <p:txBody>
          <a:bodyPr wrap="square" rtlCol="0" anchor="t">
            <a:spAutoFit/>
          </a:bodyPr>
          <a:p>
            <a:pPr fontAlgn="auto">
              <a:lnSpc>
                <a:spcPct val="95000"/>
              </a:lnSpc>
            </a:pPr>
            <a:r>
              <a:rPr lang="en-US" altLang="zh-CN" sz="28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In the last few decades, private jets ____________ (become) an increasing source of global flight emissions, while providing very little value for most humans on earth. </a:t>
            </a:r>
            <a:endParaRPr sz="2700">
              <a:latin typeface="Times New Roman" panose="02020603050405020304" charset="0"/>
              <a:cs typeface="Times New Roman" panose="02020603050405020304" charset="0"/>
            </a:endParaRPr>
          </a:p>
          <a:p>
            <a:pPr fontAlgn="auto">
              <a:lnSpc>
                <a:spcPct val="95000"/>
              </a:lnSpc>
            </a:pPr>
            <a:r>
              <a:rPr sz="2700">
                <a:latin typeface="Times New Roman" panose="02020603050405020304" charset="0"/>
                <a:cs typeface="Times New Roman" panose="02020603050405020304" charset="0"/>
              </a:rPr>
              <a:t>     At the same time, the working class has carried the burden of daily sacrifices for the climate crisis, with the poorest of the global working class even _______(force) to flee their homes. It is time that we ____ (go) after the </a:t>
            </a:r>
            <a:r>
              <a:rPr lang="en-US" altLang="zh-CN" sz="2800">
                <a:solidFill>
                  <a:srgbClr val="0000FF"/>
                </a:solidFill>
                <a:latin typeface="Times New Roman" panose="02020603050405020304" charset="0"/>
                <a:cs typeface="Times New Roman" panose="02020603050405020304" charset="0"/>
              </a:rPr>
              <a:t>egregious</a:t>
            </a:r>
            <a:r>
              <a:rPr sz="2700">
                <a:latin typeface="Times New Roman" panose="02020603050405020304" charset="0"/>
                <a:cs typeface="Times New Roman" panose="02020603050405020304" charset="0"/>
              </a:rPr>
              <a:t> lifestyles of the wealthy, and invest in public infrastructure _____  can fill the gaps and provide both the wealthy and the masses ____ fast and clean transportation.While private jet usage doesn’t rank as highly as an emission source as do, say, the beef industry or the American military, private jets feel ___________ (particular) pointless and tasteless – the kind of private carbon indulgence we ought to rid ourselves of on principle. While private jets for ________ (event) like climate summits may be somewhat justified, it is easy to assume that most other flights aren’t as vital ___  meetings about the future of the planet.</a:t>
            </a:r>
            <a:endParaRPr sz="2700">
              <a:latin typeface="Times New Roman" panose="02020603050405020304" charset="0"/>
              <a:cs typeface="Times New Roman" panose="02020603050405020304" charset="0"/>
            </a:endParaRPr>
          </a:p>
          <a:p>
            <a:pPr fontAlgn="auto">
              <a:lnSpc>
                <a:spcPct val="95000"/>
              </a:lnSpc>
            </a:pPr>
            <a:r>
              <a:rPr sz="2700">
                <a:latin typeface="Times New Roman" panose="02020603050405020304" charset="0"/>
                <a:cs typeface="Times New Roman" panose="02020603050405020304" charset="0"/>
              </a:rPr>
              <a:t>     _________ (ban), restricting, or at least heavily taxing private jets is one basic, common sense step that a country can take in erasing the lines between how the __________ (wealth) and poorest of us will </a:t>
            </a:r>
            <a:r>
              <a:rPr lang="en-US" altLang="zh-CN" sz="2800">
                <a:solidFill>
                  <a:srgbClr val="0000FF"/>
                </a:solidFill>
                <a:latin typeface="Times New Roman" panose="02020603050405020304" charset="0"/>
                <a:cs typeface="Times New Roman" panose="02020603050405020304" charset="0"/>
              </a:rPr>
              <a:t>weather</a:t>
            </a:r>
            <a:r>
              <a:rPr sz="2700">
                <a:latin typeface="Times New Roman" panose="02020603050405020304" charset="0"/>
                <a:cs typeface="Times New Roman" panose="02020603050405020304" charset="0"/>
              </a:rPr>
              <a:t> the crises ahead.</a:t>
            </a:r>
            <a:endParaRPr sz="2700">
              <a:latin typeface="Times New Roman" panose="02020603050405020304" charset="0"/>
              <a:cs typeface="Times New Roman" panose="02020603050405020304" charset="0"/>
            </a:endParaRPr>
          </a:p>
        </p:txBody>
      </p:sp>
      <p:sp>
        <p:nvSpPr>
          <p:cNvPr id="1048598" name="文本框 4"/>
          <p:cNvSpPr txBox="1"/>
          <p:nvPr/>
        </p:nvSpPr>
        <p:spPr>
          <a:xfrm>
            <a:off x="1871980" y="65405"/>
            <a:ext cx="545147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（《卫报》2022年8月6日 17页）</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5520055" y="620395"/>
            <a:ext cx="198437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have become</a:t>
            </a:r>
            <a:endParaRPr sz="27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8970645" y="1773555"/>
            <a:ext cx="97790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700">
                <a:solidFill>
                  <a:srgbClr val="FF0000"/>
                </a:solidFill>
                <a:latin typeface="Times New Roman" panose="02020603050405020304" charset="0"/>
                <a:cs typeface="Times New Roman" panose="02020603050405020304" charset="0"/>
                <a:sym typeface="+mn-ea"/>
              </a:rPr>
              <a:t>forced</a:t>
            </a:r>
            <a:endParaRPr lang="en-US" sz="27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4397375" y="2132330"/>
            <a:ext cx="39941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go</a:t>
            </a:r>
            <a:r>
              <a:rPr sz="2800">
                <a:solidFill>
                  <a:srgbClr val="FF0000"/>
                </a:solidFill>
                <a:latin typeface="Times New Roman" panose="02020603050405020304" charset="0"/>
                <a:cs typeface="Times New Roman" panose="02020603050405020304" charset="0"/>
                <a:sym typeface="+mn-ea"/>
              </a:rPr>
              <a:t> </a:t>
            </a:r>
            <a:endParaRPr sz="28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4944110" y="2562860"/>
            <a:ext cx="89725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that</a:t>
            </a:r>
            <a:r>
              <a:rPr sz="2800">
                <a:solidFill>
                  <a:srgbClr val="FF0000"/>
                </a:solidFill>
                <a:latin typeface="Times New Roman" panose="02020603050405020304" charset="0"/>
                <a:cs typeface="Times New Roman" panose="02020603050405020304" charset="0"/>
                <a:sym typeface="+mn-ea"/>
              </a:rPr>
              <a:t> </a:t>
            </a:r>
            <a:endParaRPr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2279650" y="2924810"/>
            <a:ext cx="106172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with</a:t>
            </a:r>
            <a:r>
              <a:rPr sz="2800">
                <a:solidFill>
                  <a:srgbClr val="FF0000"/>
                </a:solidFill>
                <a:latin typeface="Times New Roman" panose="02020603050405020304" charset="0"/>
                <a:cs typeface="Times New Roman" panose="02020603050405020304" charset="0"/>
                <a:sym typeface="+mn-ea"/>
              </a:rPr>
              <a:t> </a:t>
            </a:r>
            <a:endParaRPr sz="28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2423795" y="3716655"/>
            <a:ext cx="16783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particularly</a:t>
            </a:r>
            <a:r>
              <a:rPr sz="2800">
                <a:solidFill>
                  <a:srgbClr val="FF0000"/>
                </a:solidFill>
                <a:latin typeface="Times New Roman" panose="02020603050405020304" charset="0"/>
                <a:cs typeface="Times New Roman" panose="02020603050405020304" charset="0"/>
                <a:sym typeface="+mn-ea"/>
              </a:rPr>
              <a:t> </a:t>
            </a:r>
            <a:endParaRPr sz="28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296545" y="4509135"/>
            <a:ext cx="109918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even</a:t>
            </a:r>
            <a:r>
              <a:rPr sz="2800">
                <a:solidFill>
                  <a:srgbClr val="FF0000"/>
                </a:solidFill>
                <a:latin typeface="Times New Roman" panose="02020603050405020304" charset="0"/>
                <a:cs typeface="Times New Roman" panose="02020603050405020304" charset="0"/>
                <a:sym typeface="+mn-ea"/>
              </a:rPr>
              <a:t>ts </a:t>
            </a:r>
            <a:endParaRPr sz="280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5231765" y="4940935"/>
            <a:ext cx="129349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as</a:t>
            </a:r>
            <a:endParaRPr sz="270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666750" y="5300980"/>
            <a:ext cx="162877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Banning</a:t>
            </a:r>
            <a:r>
              <a:rPr sz="2800">
                <a:solidFill>
                  <a:srgbClr val="FF0000"/>
                </a:solidFill>
                <a:latin typeface="Times New Roman" panose="02020603050405020304" charset="0"/>
                <a:cs typeface="Times New Roman" panose="02020603050405020304" charset="0"/>
                <a:sym typeface="+mn-ea"/>
              </a:rPr>
              <a:t> </a:t>
            </a:r>
            <a:endParaRPr sz="28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91135" y="6092825"/>
            <a:ext cx="159893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700">
                <a:solidFill>
                  <a:srgbClr val="FF0000"/>
                </a:solidFill>
                <a:latin typeface="Times New Roman" panose="02020603050405020304" charset="0"/>
                <a:cs typeface="Times New Roman" panose="02020603050405020304" charset="0"/>
                <a:sym typeface="+mn-ea"/>
              </a:rPr>
              <a:t>wealthiest</a:t>
            </a:r>
            <a:endParaRPr lang="en-US" sz="27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5"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125960" cy="60769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egregious</a:t>
            </a:r>
            <a:r>
              <a:rPr lang="en-US" altLang="zh-CN" sz="2800">
                <a:latin typeface="Times New Roman" panose="02020603050405020304" charset="0"/>
                <a:ea typeface="华文中宋" panose="02010600040101010101" charset="-122"/>
                <a:cs typeface="Times New Roman" panose="02020603050405020304" charset="0"/>
                <a:sym typeface="+mn-ea"/>
              </a:rPr>
              <a:t>: shocking;extremely bad  </a:t>
            </a:r>
            <a:r>
              <a:rPr lang="zh-CN" altLang="en-US" sz="2800">
                <a:latin typeface="Times New Roman" panose="02020603050405020304" charset="0"/>
                <a:ea typeface="华文中宋" panose="02010600040101010101" charset="-122"/>
                <a:cs typeface="Times New Roman" panose="02020603050405020304" charset="0"/>
                <a:sym typeface="+mn-ea"/>
              </a:rPr>
              <a:t>令人震惊的；</a:t>
            </a:r>
            <a:r>
              <a:rPr lang="en-US" altLang="zh-CN" sz="2800">
                <a:latin typeface="Times New Roman" panose="02020603050405020304" charset="0"/>
                <a:ea typeface="华文中宋" panose="02010600040101010101" charset="-122"/>
                <a:cs typeface="Times New Roman" panose="02020603050405020304" charset="0"/>
                <a:sym typeface="+mn-ea"/>
              </a:rPr>
              <a:t>极糟的；极坏的  </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One particularly egregious case occurred in late 2008 in Pennsylvania.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sz="2800">
                <a:latin typeface="华文中宋" panose="02010600040101010101" charset="-122"/>
                <a:ea typeface="华文中宋" panose="02010600040101010101" charset="-122"/>
                <a:cs typeface="华文中宋" panose="02010600040101010101" charset="-122"/>
                <a:sym typeface="+mn-ea"/>
              </a:rPr>
              <a:t>2008年末宾夕法尼亚发生了一起特别令人震惊的案例</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weather</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come safely through a difficult period or experience</a:t>
            </a:r>
            <a:r>
              <a:rPr lang="en-US" altLang="zh-CN" sz="2800"/>
              <a:t>  </a:t>
            </a:r>
            <a:r>
              <a:rPr lang="zh-CN" altLang="en-US" sz="2800">
                <a:latin typeface="Times New Roman" panose="02020603050405020304" charset="0"/>
                <a:ea typeface="华文中宋" panose="02010600040101010101" charset="-122"/>
                <a:cs typeface="Times New Roman" panose="02020603050405020304" charset="0"/>
              </a:rPr>
              <a:t>经受住，平安地渡过（困难）</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 company just managed to weather the recession.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这家公司勉强渡过了衰退期</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05410" y="6093460"/>
            <a:ext cx="798449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refuses to resign, intending to weather the storm.</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775460" y="2064385"/>
            <a:ext cx="941070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这些问题在最盛产石油的尼日尔三角洲更加令人震惊。</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87960" y="2998470"/>
            <a:ext cx="878840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77165" y="6525260"/>
            <a:ext cx="7790815"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75460" y="5486400"/>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她拒绝辞职，想要经受住这次风暴的考验。</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4935" y="206438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19380" y="2566670"/>
            <a:ext cx="1016381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These problems are most egregious in the oil-rich Niger Delta.</a:t>
            </a:r>
            <a:endParaRPr lang="en-US" sz="2800"/>
          </a:p>
        </p:txBody>
      </p:sp>
      <p:sp>
        <p:nvSpPr>
          <p:cNvPr id="5" name="文本框 4"/>
          <p:cNvSpPr txBox="1"/>
          <p:nvPr/>
        </p:nvSpPr>
        <p:spPr>
          <a:xfrm>
            <a:off x="105410" y="551688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571240"/>
            <a:ext cx="11800205" cy="311086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0360" y="3646170"/>
            <a:ext cx="11677015"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While private jet usage doesn’t rank as highly as an emission source as do, say, the beef industry or the American military, private jets feel particularly pointless and tasteless – the kind of private carbon indulgence we ought to rid ourselves of on principle.</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7670" y="575818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52880" y="5373370"/>
            <a:ext cx="10612120" cy="1291590"/>
          </a:xfrm>
          <a:prstGeom prst="rect">
            <a:avLst/>
          </a:prstGeom>
          <a:noFill/>
        </p:spPr>
        <p:txBody>
          <a:bodyPr wrap="square" rtlCol="0">
            <a:spAutoFit/>
          </a:bodyPr>
          <a:lstStyle/>
          <a:p>
            <a:pPr algn="l">
              <a:buClrTx/>
              <a:buSzTx/>
              <a:buFontTx/>
            </a:pPr>
            <a:r>
              <a:rPr sz="2600">
                <a:ea typeface="华文中宋" panose="02010600040101010101" charset="-122"/>
              </a:rPr>
              <a:t>虽然私人飞机的使用不像牛肉工业或美国军队那样被列为排放源，但私人飞机让人感觉特别没有意义和无味——这是我们应该从原则上摆脱的私人碳嗜好。</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779780"/>
            <a:ext cx="11856085" cy="240919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68605" y="839470"/>
            <a:ext cx="1180338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At the same time, the working class has carried the burden of daily sacrifices for the climate crisis, with the poorest of the global working class even forced to flee their homes.</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40360" y="239014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57630" y="2205355"/>
            <a:ext cx="10728325"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与此同时，工人阶级每天都要为气候危机做出牺牲，全球最贫穷的工人阶级甚至被迫逃离家园。</a:t>
            </a:r>
            <a:r>
              <a:rPr sz="2600">
                <a:latin typeface="Times New Roman" panose="02020603050405020304" charset="0"/>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3535" y="116839"/>
            <a:ext cx="11497310" cy="64516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4</a:t>
            </a:r>
            <a:r>
              <a:rPr sz="3600">
                <a:latin typeface="+mj-lt"/>
                <a:cs typeface="+mj-lt"/>
              </a:rPr>
              <a:t>. </a:t>
            </a:r>
            <a:r>
              <a:rPr lang="en-US" sz="3600">
                <a:latin typeface="+mj-lt"/>
                <a:cs typeface="+mj-lt"/>
              </a:rPr>
              <a:t>Lunar Trash Landing    </a:t>
            </a:r>
            <a:r>
              <a:rPr lang="zh-CN" altLang="en-US" sz="3200">
                <a:solidFill>
                  <a:schemeClr val="accent2"/>
                </a:solidFill>
                <a:latin typeface="微软雅黑" panose="020B0503020204020204" charset="-122"/>
                <a:ea typeface="微软雅黑" panose="020B0503020204020204" charset="-122"/>
                <a:cs typeface="Arial" panose="020B0604020202020204" pitchFamily="34" charset="0"/>
              </a:rPr>
              <a:t>太空垃圾撞击月球</a:t>
            </a:r>
            <a:endParaRPr lang="zh-CN" altLang="en-US" sz="3200">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3" name="图片 2"/>
          <p:cNvPicPr>
            <a:picLocks noChangeAspect="1"/>
          </p:cNvPicPr>
          <p:nvPr>
            <p:custDataLst>
              <p:tags r:id="rId1"/>
            </p:custDataLst>
          </p:nvPr>
        </p:nvPicPr>
        <p:blipFill>
          <a:blip r:embed="rId2"/>
          <a:srcRect t="2549" r="-90"/>
          <a:stretch>
            <a:fillRect/>
          </a:stretch>
        </p:blipFill>
        <p:spPr>
          <a:xfrm>
            <a:off x="2783840" y="836930"/>
            <a:ext cx="6577330" cy="5497830"/>
          </a:xfrm>
          <a:prstGeom prst="rect">
            <a:avLst/>
          </a:prstGeom>
        </p:spPr>
      </p:pic>
      <p:sp>
        <p:nvSpPr>
          <p:cNvPr id="4" name="文本框 3"/>
          <p:cNvSpPr txBox="1"/>
          <p:nvPr/>
        </p:nvSpPr>
        <p:spPr>
          <a:xfrm>
            <a:off x="1419860" y="6346825"/>
            <a:ext cx="10160000" cy="3536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kumimoji="0" lang="zh-CN" altLang="en-US" sz="2300" b="0" i="0" u="none" strike="noStrike" cap="none" spc="0" normalizeH="0" baseline="0">
                <a:ln>
                  <a:noFill/>
                </a:ln>
                <a:solidFill>
                  <a:srgbClr val="000000"/>
                </a:solidFill>
                <a:effectLst/>
                <a:uFillTx/>
                <a:latin typeface="+mj-lt"/>
                <a:ea typeface="+mj-ea"/>
                <a:cs typeface="+mj-cs"/>
                <a:sym typeface="Calibri" panose="020F0502020204030204"/>
              </a:rPr>
              <a:t>A bus-size hunk of space junk hit our moon. Pinpointing the location is no small feat.</a:t>
            </a:r>
            <a:endParaRPr kumimoji="0" lang="zh-CN" altLang="en-US" sz="2300" b="0" i="0" u="none" strike="noStrike" cap="none" spc="0" normalizeH="0" baseline="0">
              <a:ln>
                <a:noFill/>
              </a:ln>
              <a:solidFill>
                <a:srgbClr val="000000"/>
              </a:solidFill>
              <a:effectLst/>
              <a:uFillTx/>
              <a:latin typeface="+mj-lt"/>
              <a:ea typeface="+mj-ea"/>
              <a:cs typeface="+mj-cs"/>
              <a:sym typeface="Calibri" panose="020F0502020204030204"/>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49275"/>
            <a:ext cx="12238355" cy="6227445"/>
          </a:xfrm>
          <a:prstGeom prst="rect">
            <a:avLst/>
          </a:prstGeom>
          <a:noFill/>
        </p:spPr>
        <p:txBody>
          <a:bodyPr wrap="square" rtlCol="0" anchor="t">
            <a:spAutoFit/>
          </a:bodyPr>
          <a:p>
            <a:pPr fontAlgn="auto">
              <a:lnSpc>
                <a:spcPct val="95000"/>
              </a:lnSpc>
            </a:pPr>
            <a:r>
              <a:rPr lang="en-US" altLang="zh-CN"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Pow! When a </a:t>
            </a:r>
            <a:r>
              <a:rPr lang="en-US" altLang="zh-CN" sz="2800">
                <a:solidFill>
                  <a:srgbClr val="0000FF"/>
                </a:solidFill>
                <a:latin typeface="Times New Roman" panose="02020603050405020304" charset="0"/>
                <a:cs typeface="Times New Roman" panose="02020603050405020304" charset="0"/>
              </a:rPr>
              <a:t>wayward </a:t>
            </a:r>
            <a:r>
              <a:rPr sz="2800">
                <a:latin typeface="Times New Roman" panose="02020603050405020304" charset="0"/>
                <a:cs typeface="Times New Roman" panose="02020603050405020304" charset="0"/>
              </a:rPr>
              <a:t>chunk of space junk slammed into the moon’s back side on March 4, it </a:t>
            </a:r>
            <a:r>
              <a:rPr lang="en-US" sz="2800">
                <a:latin typeface="Times New Roman" panose="02020603050405020304" charset="0"/>
                <a:cs typeface="Times New Roman" panose="02020603050405020304" charset="0"/>
              </a:rPr>
              <a:t>_________</a:t>
            </a:r>
            <a:r>
              <a:rPr sz="2800">
                <a:latin typeface="Times New Roman" panose="02020603050405020304" charset="0"/>
                <a:cs typeface="Times New Roman" panose="02020603050405020304" charset="0"/>
              </a:rPr>
              <a:t> (blow) to smithereens while adding a fresh crater to </a:t>
            </a:r>
            <a:r>
              <a:rPr lang="en-US" sz="2800">
                <a:latin typeface="Times New Roman" panose="02020603050405020304" charset="0"/>
                <a:cs typeface="Times New Roman" panose="02020603050405020304" charset="0"/>
              </a:rPr>
              <a:t>___ </a:t>
            </a:r>
            <a:r>
              <a:rPr sz="2800">
                <a:latin typeface="Times New Roman" panose="02020603050405020304" charset="0"/>
                <a:cs typeface="Times New Roman" panose="02020603050405020304" charset="0"/>
              </a:rPr>
              <a:t>already considerable collection. We know that much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space-watchers could track the errant rocket booster with enough precision to predict its final </a:t>
            </a:r>
            <a:r>
              <a:rPr lang="en-US" sz="2800">
                <a:latin typeface="Times New Roman" panose="02020603050405020304" charset="0"/>
                <a:cs typeface="Times New Roman" panose="02020603050405020304" charset="0"/>
              </a:rPr>
              <a:t>______ </a:t>
            </a:r>
            <a:r>
              <a:rPr sz="2800">
                <a:latin typeface="Times New Roman" panose="02020603050405020304" charset="0"/>
                <a:cs typeface="Times New Roman" panose="02020603050405020304" charset="0"/>
              </a:rPr>
              <a:t>(rest) place: Hertzsprung crater. But </a:t>
            </a:r>
            <a:r>
              <a:rPr lang="en-US" sz="2800">
                <a:latin typeface="Times New Roman" panose="02020603050405020304" charset="0"/>
                <a:cs typeface="Times New Roman" panose="02020603050405020304" charset="0"/>
              </a:rPr>
              <a:t>________ </a:t>
            </a:r>
            <a:r>
              <a:rPr sz="2800">
                <a:latin typeface="Times New Roman" panose="02020603050405020304" charset="0"/>
                <a:cs typeface="Times New Roman" panose="02020603050405020304" charset="0"/>
              </a:rPr>
              <a:t>(precise) where the space trash crashed in that 354-mile-wide pockmark wasn’t immediately clear. Of the few spacecraft circling the moon, one well suited to search—NASA’s Lunar Reconnaissance Orbiter—could take up to 12 months to find a new gouge </a:t>
            </a:r>
            <a:r>
              <a:rPr lang="en-US" sz="2800">
                <a:latin typeface="Times New Roman" panose="02020603050405020304" charset="0"/>
                <a:cs typeface="Times New Roman" panose="02020603050405020304" charset="0"/>
              </a:rPr>
              <a:t>________ </a:t>
            </a:r>
            <a:r>
              <a:rPr sz="2800">
                <a:latin typeface="Times New Roman" panose="02020603050405020304" charset="0"/>
                <a:cs typeface="Times New Roman" panose="02020603050405020304" charset="0"/>
              </a:rPr>
              <a:t>(estimate) to be between 16 and 98 feet wide. As lunar exploration </a:t>
            </a:r>
            <a:r>
              <a:rPr lang="en-US" altLang="zh-CN" sz="2800">
                <a:solidFill>
                  <a:srgbClr val="0000FF"/>
                </a:solidFill>
                <a:latin typeface="Times New Roman" panose="02020603050405020304" charset="0"/>
                <a:cs typeface="Times New Roman" panose="02020603050405020304" charset="0"/>
              </a:rPr>
              <a:t>rev</a:t>
            </a:r>
            <a:r>
              <a:rPr sz="2800">
                <a:latin typeface="Times New Roman" panose="02020603050405020304" charset="0"/>
                <a:cs typeface="Times New Roman" panose="02020603050405020304" charset="0"/>
              </a:rPr>
              <a:t>s </a:t>
            </a:r>
            <a:r>
              <a:rPr lang="en-US" altLang="zh-CN" sz="2800">
                <a:solidFill>
                  <a:srgbClr val="0000FF"/>
                </a:solidFill>
                <a:latin typeface="Times New Roman" panose="02020603050405020304" charset="0"/>
                <a:cs typeface="Times New Roman" panose="02020603050405020304" charset="0"/>
              </a:rPr>
              <a:t>up</a:t>
            </a:r>
            <a:r>
              <a:rPr sz="2800">
                <a:latin typeface="Times New Roman" panose="02020603050405020304" charset="0"/>
                <a:cs typeface="Times New Roman" panose="02020603050405020304" charset="0"/>
              </a:rPr>
              <a:t>, experts see a need for better tracking of </a:t>
            </a:r>
            <a:r>
              <a:rPr lang="en-US" sz="2800">
                <a:latin typeface="Times New Roman" panose="02020603050405020304" charset="0"/>
                <a:cs typeface="Times New Roman" panose="02020603050405020304" charset="0"/>
              </a:rPr>
              <a:t>______ </a:t>
            </a:r>
            <a:r>
              <a:rPr sz="2800">
                <a:latin typeface="Times New Roman" panose="02020603050405020304" charset="0"/>
                <a:cs typeface="Times New Roman" panose="02020603050405020304" charset="0"/>
              </a:rPr>
              <a:t>(object) in deep space and regulations for disposing </a:t>
            </a:r>
            <a:r>
              <a:rPr lang="en-US" sz="2800">
                <a:latin typeface="Times New Roman" panose="02020603050405020304" charset="0"/>
                <a:cs typeface="Times New Roman" panose="02020603050405020304" charset="0"/>
              </a:rPr>
              <a:t>___ </a:t>
            </a:r>
            <a:r>
              <a:rPr sz="2800">
                <a:latin typeface="Times New Roman" panose="02020603050405020304" charset="0"/>
                <a:cs typeface="Times New Roman" panose="02020603050405020304" charset="0"/>
              </a:rPr>
              <a:t>used rocket parts. “At some point in the future, an event like this isn’t just going to be a curious thing</a:t>
            </a:r>
            <a:r>
              <a:rPr lang="en-US" sz="2800">
                <a:latin typeface="Times New Roman" panose="02020603050405020304" charset="0"/>
                <a:cs typeface="Times New Roman" panose="02020603050405020304" charset="0"/>
              </a:rPr>
              <a:t> _________ </a:t>
            </a:r>
            <a:r>
              <a:rPr sz="2800">
                <a:latin typeface="Times New Roman" panose="02020603050405020304" charset="0"/>
                <a:cs typeface="Times New Roman" panose="02020603050405020304" charset="0"/>
              </a:rPr>
              <a:t>(observe),” says space archaeologist Alice Gorman of Australia’s Flinders University. “It’s going to be something </a:t>
            </a:r>
            <a:r>
              <a:rPr lang="en-US" sz="2800">
                <a:latin typeface="Times New Roman" panose="02020603050405020304" charset="0"/>
                <a:cs typeface="Times New Roman" panose="02020603050405020304" charset="0"/>
              </a:rPr>
              <a:t>____ </a:t>
            </a:r>
            <a:r>
              <a:rPr sz="2800">
                <a:latin typeface="Times New Roman" panose="02020603050405020304" charset="0"/>
                <a:cs typeface="Times New Roman" panose="02020603050405020304" charset="0"/>
              </a:rPr>
              <a:t>people in lunar orbit or on the surface of the moon are going to be really worried about.” </a:t>
            </a:r>
            <a:endParaRPr sz="2800">
              <a:latin typeface="Times New Roman" panose="02020603050405020304" charset="0"/>
              <a:cs typeface="Times New Roman" panose="02020603050405020304" charset="0"/>
            </a:endParaRPr>
          </a:p>
        </p:txBody>
      </p:sp>
      <p:sp>
        <p:nvSpPr>
          <p:cNvPr id="1048598" name="文本框 4"/>
          <p:cNvSpPr txBox="1"/>
          <p:nvPr/>
        </p:nvSpPr>
        <p:spPr>
          <a:xfrm>
            <a:off x="1871980" y="65405"/>
            <a:ext cx="545147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《国家地理</a:t>
            </a:r>
            <a:r>
              <a:rPr sz="2300" b="1">
                <a:solidFill>
                  <a:srgbClr val="ED7D31"/>
                </a:solidFill>
                <a:latin typeface="微软雅黑" panose="020B0503020204020204" charset="-122"/>
                <a:ea typeface="微软雅黑" panose="020B0503020204020204" charset="-122"/>
                <a:cs typeface="微软雅黑" panose="020B0503020204020204" charset="-122"/>
              </a:rPr>
              <a:t>》2022</a:t>
            </a:r>
            <a:r>
              <a:rPr lang="zh-CN" sz="2300" b="1">
                <a:solidFill>
                  <a:srgbClr val="ED7D31"/>
                </a:solidFill>
                <a:latin typeface="微软雅黑" panose="020B0503020204020204" charset="-122"/>
                <a:ea typeface="微软雅黑" panose="020B0503020204020204" charset="-122"/>
                <a:cs typeface="微软雅黑" panose="020B0503020204020204" charset="-122"/>
              </a:rPr>
              <a:t>年</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8</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sz="2300" b="1">
                <a:solidFill>
                  <a:srgbClr val="ED7D31"/>
                </a:solidFill>
                <a:latin typeface="微软雅黑" panose="020B0503020204020204" charset="-122"/>
                <a:ea typeface="微软雅黑" panose="020B0503020204020204" charset="-122"/>
                <a:cs typeface="微软雅黑" panose="020B0503020204020204" charset="-122"/>
              </a:rPr>
              <a:t>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23</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pic>
        <p:nvPicPr>
          <p:cNvPr id="24" name="图片 23"/>
          <p:cNvPicPr>
            <a:picLocks noChangeAspect="1"/>
          </p:cNvPicPr>
          <p:nvPr/>
        </p:nvPicPr>
        <p:blipFill>
          <a:blip r:embed="rId1"/>
          <a:stretch>
            <a:fillRect/>
          </a:stretch>
        </p:blipFill>
        <p:spPr>
          <a:xfrm>
            <a:off x="10756265" y="0"/>
            <a:ext cx="1435735" cy="498475"/>
          </a:xfrm>
          <a:prstGeom prst="rect">
            <a:avLst/>
          </a:prstGeom>
        </p:spPr>
      </p:pic>
      <p:sp>
        <p:nvSpPr>
          <p:cNvPr id="3" name="文本框 2"/>
          <p:cNvSpPr txBox="1"/>
          <p:nvPr/>
        </p:nvSpPr>
        <p:spPr>
          <a:xfrm>
            <a:off x="2207260" y="982980"/>
            <a:ext cx="205041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was blown</a:t>
            </a:r>
            <a:endParaRPr sz="28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7680325" y="1398270"/>
            <a:ext cx="113538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because </a:t>
            </a:r>
            <a:endParaRPr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631315" y="4654550"/>
            <a:ext cx="129349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of</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0744200" y="3429000"/>
            <a:ext cx="14478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estimated </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1208385" y="5445760"/>
            <a:ext cx="73088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that</a:t>
            </a:r>
            <a:endParaRPr lang="en-US" sz="28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4655820" y="5085080"/>
            <a:ext cx="16002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to </a:t>
            </a:r>
            <a:r>
              <a:rPr sz="2800">
                <a:solidFill>
                  <a:srgbClr val="FF0000"/>
                </a:solidFill>
                <a:latin typeface="Times New Roman" panose="02020603050405020304" charset="0"/>
                <a:cs typeface="Times New Roman" panose="02020603050405020304" charset="0"/>
                <a:sym typeface="+mn-ea"/>
              </a:rPr>
              <a:t>observe </a:t>
            </a:r>
            <a:endParaRPr sz="28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378450" y="2203450"/>
            <a:ext cx="14357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precisely </a:t>
            </a:r>
            <a:endParaRPr sz="28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0344150" y="1772920"/>
            <a:ext cx="129349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resting </a:t>
            </a:r>
            <a:endParaRPr sz="28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4728845" y="4222750"/>
            <a:ext cx="109918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objects </a:t>
            </a:r>
            <a:endParaRPr sz="280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11424285" y="981710"/>
            <a:ext cx="4705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an</a:t>
            </a:r>
            <a:endParaRPr lang="en-US"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3" grpId="0" bldLvl="0" animBg="1"/>
      <p:bldP spid="2"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4765" y="542290"/>
            <a:ext cx="12125960" cy="59486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wayward</a:t>
            </a:r>
            <a:r>
              <a:rPr lang="en-US" altLang="zh-CN" sz="2800">
                <a:latin typeface="Times New Roman" panose="02020603050405020304" charset="0"/>
                <a:ea typeface="华文中宋" panose="02010600040101010101" charset="-122"/>
                <a:cs typeface="Times New Roman" panose="02020603050405020304" charset="0"/>
                <a:sym typeface="+mn-ea"/>
              </a:rPr>
              <a:t>: difficult to control    难以控制的；任性的；倔强的  </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They are wayward children with a history of severe emotional problems.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sz="2800">
                <a:latin typeface="华文中宋" panose="02010600040101010101" charset="-122"/>
                <a:ea typeface="华文中宋" panose="02010600040101010101" charset="-122"/>
                <a:cs typeface="华文中宋" panose="02010600040101010101" charset="-122"/>
                <a:sym typeface="+mn-ea"/>
              </a:rPr>
              <a:t>他们是出现过严重情绪问题的任性的孩子</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rev up</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If you rev something up, or if it revs up, it becomes more intense or more active.</a:t>
            </a:r>
            <a:r>
              <a:rPr lang="en-US" altLang="zh-CN" sz="2800"/>
              <a:t>    </a:t>
            </a:r>
            <a:r>
              <a:rPr lang="zh-CN" altLang="en-US" sz="2800">
                <a:latin typeface="Times New Roman" panose="02020603050405020304" charset="0"/>
                <a:ea typeface="华文中宋" panose="02010600040101010101" charset="-122"/>
                <a:cs typeface="Times New Roman" panose="02020603050405020304" charset="0"/>
              </a:rPr>
              <a:t>(使)更激烈；(使)更活跃</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 temptation to rev up the arms race with high-tech weapons is especially dangerous.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通过研发高科技武器加速军备竞赛的诱惑尤其危险</a:t>
            </a:r>
            <a:r>
              <a:rPr lang="en-US" altLang="zh-CN" sz="2800">
                <a:latin typeface="华文中宋" panose="02010600040101010101" charset="-122"/>
                <a:ea typeface="华文中宋" panose="02010600040101010101" charset="-122"/>
                <a:cs typeface="华文中宋" panose="02010600040101010101" charset="-122"/>
                <a:sym typeface="+mn-ea"/>
              </a:rPr>
              <a:t>。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05410" y="6021705"/>
            <a:ext cx="979106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Now he plans to rev up publicity with a regional media campaign.</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775460" y="2064385"/>
            <a:ext cx="777748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他年青、任性，但骨子里是个好人。</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87960" y="2998470"/>
            <a:ext cx="8788400" cy="3683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77165" y="6453505"/>
            <a:ext cx="9662795"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775460" y="5486400"/>
            <a:ext cx="9620250" cy="521970"/>
          </a:xfrm>
          <a:prstGeom prst="rect">
            <a:avLst/>
          </a:prstGeom>
          <a:noFill/>
        </p:spPr>
        <p:txBody>
          <a:bodyPr wrap="square" rtlCol="0" anchor="t">
            <a:spAutoFit/>
          </a:bodyPr>
          <a:p>
            <a:pPr algn="l"/>
            <a:r>
              <a:rPr lang="zh-CN" altLang="en-US" sz="2800">
                <a:ea typeface="华文中宋" panose="02010600040101010101" charset="-122"/>
                <a:sym typeface="+mn-ea"/>
              </a:rPr>
              <a:t>现在他准备通过开展地区性的媒体活动加大宣传力度。</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4935" y="206438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19380" y="2566670"/>
            <a:ext cx="903795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He’s young, very wayward, but he’s a good man underneath.</a:t>
            </a:r>
            <a:endParaRPr lang="en-US" sz="2800"/>
          </a:p>
        </p:txBody>
      </p:sp>
      <p:sp>
        <p:nvSpPr>
          <p:cNvPr id="5" name="文本框 4"/>
          <p:cNvSpPr txBox="1"/>
          <p:nvPr/>
        </p:nvSpPr>
        <p:spPr>
          <a:xfrm>
            <a:off x="105410" y="551688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571240"/>
            <a:ext cx="11800205" cy="28721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0360" y="3646170"/>
            <a:ext cx="1181862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Of the few spacecraft circling the moon, one well suited to search—NASA’s Lunar Reconnaissance Orbiter—could take up to 12 months to find a new gouge estimated to be between 16 and 98 feet wide.</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47675" y="54451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15415" y="5065395"/>
            <a:ext cx="10612120" cy="1291590"/>
          </a:xfrm>
          <a:prstGeom prst="rect">
            <a:avLst/>
          </a:prstGeom>
          <a:noFill/>
        </p:spPr>
        <p:txBody>
          <a:bodyPr wrap="square" rtlCol="0">
            <a:spAutoFit/>
          </a:bodyPr>
          <a:lstStyle/>
          <a:p>
            <a:pPr algn="l">
              <a:buClrTx/>
              <a:buSzTx/>
              <a:buFontTx/>
            </a:pPr>
            <a:r>
              <a:rPr sz="2600">
                <a:ea typeface="华文中宋" panose="02010600040101010101" charset="-122"/>
              </a:rPr>
              <a:t>在少数环绕月球的航天器中，一个非常适合搜索任务的航天器——美国宇航局的月球勘测轨道器——可能需要长达12个月的时间才能找到一个大约6到98英尺宽的新坑。</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779780"/>
            <a:ext cx="11856085" cy="240919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68605" y="839470"/>
            <a:ext cx="1180338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When a wayward chunk of space junk slammed into the moon’s back side on March 4, it was blown to smithereens while adding a fresh crater to an already considerable collection.</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51155" y="234886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57630" y="2205355"/>
            <a:ext cx="10728325" cy="891540"/>
          </a:xfrm>
          <a:prstGeom prst="rect">
            <a:avLst/>
          </a:prstGeom>
          <a:noFill/>
        </p:spPr>
        <p:txBody>
          <a:bodyPr wrap="square" rtlCol="0">
            <a:spAutoFit/>
          </a:bodyPr>
          <a:lstStyle/>
          <a:p>
            <a:pPr algn="l">
              <a:buClrTx/>
              <a:buSzTx/>
              <a:buFontTx/>
            </a:pPr>
            <a:r>
              <a:rPr sz="2600">
                <a:ea typeface="华文中宋" panose="02010600040101010101" charset="-122"/>
                <a:cs typeface="Times New Roman" panose="02020603050405020304" charset="0"/>
              </a:rPr>
              <a:t>3月4日，当一块任性的太空垃圾猛烈撞击月球背面时，它被炸成碎片，同时在已经规模庞大的陨石坑阵中增加了一个新的坑。</a:t>
            </a:r>
            <a:r>
              <a:rPr sz="2600">
                <a:latin typeface="Times New Roman" panose="02020603050405020304" charset="0"/>
                <a:ea typeface="华文中宋" panose="02010600040101010101" charset="-122"/>
                <a:cs typeface="Times New Roman" panose="02020603050405020304" charset="0"/>
              </a:rPr>
              <a:t> </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2282" y="4930673"/>
            <a:ext cx="5907435" cy="1936750"/>
          </a:xfrm>
          <a:prstGeom prst="rect">
            <a:avLst/>
          </a:prstGeom>
          <a:ln w="12700">
            <a:miter lim="400000"/>
          </a:ln>
        </p:spPr>
        <p:txBody>
          <a:bodyPr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August 1st</a:t>
            </a:r>
            <a:r>
              <a:t>-</a:t>
            </a:r>
            <a:r>
              <a:rPr lang="en-US"/>
              <a:t>15th</a:t>
            </a:r>
            <a:r>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170940" y="154940"/>
            <a:ext cx="9852025" cy="1106805"/>
          </a:xfrm>
          <a:prstGeom prst="rect">
            <a:avLst/>
          </a:prstGeom>
          <a:noFill/>
        </p:spPr>
        <p:txBody>
          <a:bodyPr wrap="none" rtlCol="0" anchor="t">
            <a:spAutoFit/>
          </a:bodyPr>
          <a:p>
            <a:pPr algn="ctr"/>
            <a:r>
              <a:rPr lang="en-US" sz="3600" b="1">
                <a:ea typeface="+mn-ea"/>
                <a:cs typeface="+mj-lt"/>
                <a:sym typeface="+mn-ea"/>
              </a:rPr>
              <a:t>5. Accelerating Change with UNICEF: Take A Breath</a:t>
            </a:r>
            <a:endParaRPr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抖森联合国儿童基金会宣传片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Take a Breath">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975995" y="1269365"/>
            <a:ext cx="10239375" cy="56007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04775" y="473075"/>
            <a:ext cx="11972290" cy="632269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Take a breath. That</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where it all starts. From our very first to our </a:t>
            </a:r>
            <a:r>
              <a:rPr lang="en-US" sz="2700">
                <a:latin typeface="Times New Roman" panose="02020603050405020304" charset="0"/>
                <a:cs typeface="Times New Roman" panose="02020603050405020304" charset="0"/>
              </a:rPr>
              <a:t>_______</a:t>
            </a:r>
            <a:r>
              <a:rPr sz="2700">
                <a:latin typeface="Times New Roman" panose="02020603050405020304" charset="0"/>
                <a:cs typeface="Times New Roman" panose="02020603050405020304" charset="0"/>
              </a:rPr>
              <a:t>. </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Two billion children are currently affected by </a:t>
            </a:r>
            <a:r>
              <a:rPr lang="en-US" sz="2700">
                <a:latin typeface="Times New Roman" panose="02020603050405020304" charset="0"/>
                <a:cs typeface="Times New Roman" panose="02020603050405020304" charset="0"/>
              </a:rPr>
              <a:t>___________</a:t>
            </a:r>
            <a:r>
              <a:rPr sz="2700">
                <a:latin typeface="Times New Roman" panose="02020603050405020304" charset="0"/>
                <a:cs typeface="Times New Roman" panose="02020603050405020304" charset="0"/>
              </a:rPr>
              <a:t>.</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 Air is life and must be protected for our children. It powers their </a:t>
            </a:r>
            <a:r>
              <a:rPr lang="en-US" sz="2700">
                <a:latin typeface="Times New Roman" panose="02020603050405020304" charset="0"/>
                <a:cs typeface="Times New Roman" panose="02020603050405020304" charset="0"/>
              </a:rPr>
              <a:t>________</a:t>
            </a:r>
            <a:r>
              <a:rPr sz="2700">
                <a:latin typeface="Times New Roman" panose="02020603050405020304" charset="0"/>
                <a:cs typeface="Times New Roman" panose="02020603050405020304" charset="0"/>
              </a:rPr>
              <a:t>, their hopes and their dreams. How important this thing we cannot see. But as pollution levels rise and </a:t>
            </a:r>
            <a:r>
              <a:rPr lang="en-US" altLang="zh-CN" sz="2700">
                <a:solidFill>
                  <a:srgbClr val="3333FF"/>
                </a:solidFill>
                <a:latin typeface="Times New Roman" panose="02020603050405020304" charset="0"/>
                <a:ea typeface="+mj-ea"/>
                <a:cs typeface="Times New Roman" panose="02020603050405020304" charset="0"/>
              </a:rPr>
              <a:t>spike</a:t>
            </a:r>
            <a:r>
              <a:rPr sz="2700">
                <a:latin typeface="Times New Roman" panose="02020603050405020304" charset="0"/>
                <a:cs typeface="Times New Roman" panose="02020603050405020304" charset="0"/>
              </a:rPr>
              <a:t>, it</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our children that will pay </a:t>
            </a:r>
            <a:r>
              <a:rPr lang="en-US" sz="2700">
                <a:latin typeface="Times New Roman" panose="02020603050405020304" charset="0"/>
                <a:cs typeface="Times New Roman" panose="02020603050405020304" charset="0"/>
              </a:rPr>
              <a:t>the </a:t>
            </a:r>
            <a:r>
              <a:rPr sz="2700">
                <a:latin typeface="Times New Roman" panose="02020603050405020304" charset="0"/>
                <a:cs typeface="Times New Roman" panose="02020603050405020304" charset="0"/>
              </a:rPr>
              <a:t>greatest </a:t>
            </a:r>
            <a:r>
              <a:rPr lang="en-US" sz="2700">
                <a:latin typeface="Times New Roman" panose="02020603050405020304" charset="0"/>
                <a:cs typeface="Times New Roman" panose="02020603050405020304" charset="0"/>
              </a:rPr>
              <a:t>_____</a:t>
            </a:r>
            <a:r>
              <a:rPr sz="2700">
                <a:latin typeface="Times New Roman" panose="02020603050405020304" charset="0"/>
                <a:cs typeface="Times New Roman" panose="02020603050405020304" charset="0"/>
              </a:rPr>
              <a:t>. With every breath, their future is affected. And it</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a:t>
            </a:r>
            <a:r>
              <a:rPr lang="en-US" sz="2700">
                <a:latin typeface="Times New Roman" panose="02020603050405020304" charset="0"/>
                <a:cs typeface="Times New Roman" panose="02020603050405020304" charset="0"/>
              </a:rPr>
              <a:t>_______</a:t>
            </a:r>
            <a:r>
              <a:rPr sz="2700">
                <a:latin typeface="Times New Roman" panose="02020603050405020304" charset="0"/>
                <a:cs typeface="Times New Roman" panose="02020603050405020304" charset="0"/>
              </a:rPr>
              <a:t> to protect it. Take a single idea alone, grown, from the air we breathe into a </a:t>
            </a:r>
            <a:r>
              <a:rPr lang="en-US" sz="2700">
                <a:latin typeface="Times New Roman" panose="02020603050405020304" charset="0"/>
                <a:cs typeface="Times New Roman" panose="02020603050405020304" charset="0"/>
              </a:rPr>
              <a:t>_____ </a:t>
            </a:r>
            <a:r>
              <a:rPr sz="2700">
                <a:latin typeface="Times New Roman" panose="02020603050405020304" charset="0"/>
                <a:cs typeface="Times New Roman" panose="02020603050405020304" charset="0"/>
              </a:rPr>
              <a:t>of a cleaner World. </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The climate crisis is a child</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rights crisis.</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 We enter a time where futures can</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t be determined by the past. Where every breath is as important as the last. In this moment, we will inspire and </a:t>
            </a:r>
            <a:r>
              <a:rPr lang="en-US" sz="2700">
                <a:latin typeface="Times New Roman" panose="02020603050405020304" charset="0"/>
                <a:cs typeface="Times New Roman" panose="02020603050405020304" charset="0"/>
              </a:rPr>
              <a:t>________</a:t>
            </a:r>
            <a:r>
              <a:rPr sz="2700">
                <a:latin typeface="Times New Roman" panose="02020603050405020304" charset="0"/>
                <a:cs typeface="Times New Roman" panose="02020603050405020304" charset="0"/>
              </a:rPr>
              <a:t>. Releasing the minds of the next generation. </a:t>
            </a:r>
            <a:r>
              <a:rPr lang="en-US" sz="2700">
                <a:latin typeface="Times New Roman" panose="02020603050405020304" charset="0"/>
                <a:cs typeface="Times New Roman" panose="02020603050405020304" charset="0"/>
              </a:rPr>
              <a:t>_______ </a:t>
            </a:r>
            <a:r>
              <a:rPr sz="2700">
                <a:latin typeface="Times New Roman" panose="02020603050405020304" charset="0"/>
                <a:cs typeface="Times New Roman" panose="02020603050405020304" charset="0"/>
              </a:rPr>
              <a:t>creation and innovation. </a:t>
            </a:r>
            <a:r>
              <a:rPr lang="en-US" altLang="zh-CN" sz="2700">
                <a:solidFill>
                  <a:srgbClr val="3333FF"/>
                </a:solidFill>
                <a:latin typeface="Times New Roman" panose="02020603050405020304" charset="0"/>
                <a:ea typeface="+mj-ea"/>
                <a:cs typeface="Times New Roman" panose="02020603050405020304" charset="0"/>
              </a:rPr>
              <a:t>Acceleration </a:t>
            </a:r>
            <a:r>
              <a:rPr sz="2700">
                <a:latin typeface="Times New Roman" panose="02020603050405020304" charset="0"/>
                <a:cs typeface="Times New Roman" panose="02020603050405020304" charset="0"/>
              </a:rPr>
              <a:t>towards </a:t>
            </a:r>
            <a:r>
              <a:rPr lang="en-US" sz="2700">
                <a:latin typeface="Times New Roman" panose="02020603050405020304" charset="0"/>
                <a:cs typeface="Times New Roman" panose="02020603050405020304" charset="0"/>
              </a:rPr>
              <a:t>_____________</a:t>
            </a:r>
            <a:r>
              <a:rPr sz="2700">
                <a:latin typeface="Times New Roman" panose="02020603050405020304" charset="0"/>
                <a:cs typeface="Times New Roman" panose="02020603050405020304" charset="0"/>
              </a:rPr>
              <a:t>. That idea, that spark of cleaner air for every child. All starts with a breath.</a:t>
            </a:r>
            <a:endParaRPr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I</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m Tom Hiddleston, UNICEF ambassador. Formula E is supporting UNICEF</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environmental work. Together, we</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re </a:t>
            </a:r>
            <a:r>
              <a:rPr lang="en-US" sz="2700">
                <a:latin typeface="Times New Roman" panose="02020603050405020304" charset="0"/>
                <a:cs typeface="Times New Roman" panose="02020603050405020304" charset="0"/>
              </a:rPr>
              <a:t>______ b</a:t>
            </a:r>
            <a:r>
              <a:rPr sz="2700">
                <a:latin typeface="Times New Roman" panose="02020603050405020304" charset="0"/>
                <a:cs typeface="Times New Roman" panose="02020603050405020304" charset="0"/>
              </a:rPr>
              <a:t>etter futures for every child. Please follow the link to find out more.</a:t>
            </a:r>
            <a:endParaRPr sz="27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5" name="文本框 4"/>
          <p:cNvSpPr txBox="1"/>
          <p:nvPr/>
        </p:nvSpPr>
        <p:spPr>
          <a:xfrm>
            <a:off x="9696450" y="548640"/>
            <a:ext cx="137795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very last</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6" name="文本框 5"/>
          <p:cNvSpPr txBox="1"/>
          <p:nvPr/>
        </p:nvSpPr>
        <p:spPr>
          <a:xfrm>
            <a:off x="5909945" y="1341120"/>
            <a:ext cx="186563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ambitions</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7" name="文本框 6"/>
          <p:cNvSpPr txBox="1"/>
          <p:nvPr/>
        </p:nvSpPr>
        <p:spPr>
          <a:xfrm>
            <a:off x="4839335" y="2205355"/>
            <a:ext cx="314325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price</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8" name="文本框 7"/>
          <p:cNvSpPr txBox="1"/>
          <p:nvPr/>
        </p:nvSpPr>
        <p:spPr>
          <a:xfrm>
            <a:off x="1398270" y="2637155"/>
            <a:ext cx="197358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up to us</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9" name="文本框 8"/>
          <p:cNvSpPr txBox="1"/>
          <p:nvPr/>
        </p:nvSpPr>
        <p:spPr>
          <a:xfrm>
            <a:off x="192405" y="4653280"/>
            <a:ext cx="215011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positive change</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nvSpPr>
        <p:spPr>
          <a:xfrm>
            <a:off x="4295775" y="4220845"/>
            <a:ext cx="169100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Igniting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8471535" y="3860800"/>
            <a:ext cx="199771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empower</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2" name="文本框 11"/>
          <p:cNvSpPr txBox="1"/>
          <p:nvPr/>
        </p:nvSpPr>
        <p:spPr>
          <a:xfrm>
            <a:off x="5375275" y="5877560"/>
            <a:ext cx="284289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driving</a:t>
            </a:r>
            <a:r>
              <a:rPr sz="2700">
                <a:latin typeface="Times New Roman" panose="02020603050405020304" charset="0"/>
                <a:cs typeface="Times New Roman" panose="02020603050405020304" charset="0"/>
                <a:sym typeface="+mn-ea"/>
              </a:rPr>
              <a:t>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4" name="文本框 23"/>
          <p:cNvSpPr txBox="1"/>
          <p:nvPr/>
        </p:nvSpPr>
        <p:spPr>
          <a:xfrm>
            <a:off x="2101215" y="2997200"/>
            <a:ext cx="1527175"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vision </a:t>
            </a:r>
            <a:endParaRPr kumimoji="0" lang="zh-CN" alt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5838190" y="981075"/>
            <a:ext cx="2072640" cy="4152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700">
                <a:solidFill>
                  <a:srgbClr val="FF0000"/>
                </a:solidFill>
                <a:latin typeface="Times New Roman" panose="02020603050405020304" charset="0"/>
                <a:cs typeface="Times New Roman" panose="02020603050405020304" charset="0"/>
                <a:sym typeface="+mn-ea"/>
              </a:rPr>
              <a:t>air pollution</a:t>
            </a:r>
            <a:endParaRPr kumimoji="0" lang="en-US" sz="27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3" name="Take a Breath">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52530" y="616585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24" grpId="0" bldLvl="0" animBg="1"/>
      <p:bldP spid="2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178030" cy="45300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spike</a:t>
            </a:r>
            <a:r>
              <a:rPr lang="en-US" altLang="zh-CN" sz="2800">
                <a:latin typeface="Times New Roman" panose="02020603050405020304" charset="0"/>
                <a:ea typeface="华文中宋" panose="02010600040101010101" charset="-122"/>
                <a:cs typeface="Times New Roman" panose="02020603050405020304" charset="0"/>
                <a:sym typeface="+mn-ea"/>
              </a:rPr>
              <a:t>: (especially North American English) to rise quickly and reach a high value       </a:t>
            </a:r>
            <a:r>
              <a:rPr lang="zh-CN" altLang="en-US" sz="2800">
                <a:latin typeface="Times New Roman" panose="02020603050405020304" charset="0"/>
                <a:ea typeface="华文中宋" panose="02010600040101010101" charset="-122"/>
                <a:cs typeface="Times New Roman" panose="02020603050405020304" charset="0"/>
                <a:sym typeface="+mn-ea"/>
              </a:rPr>
              <a:t>迅速升值；急剧增值</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Traffic to the website spiked after the scandal broke.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ea typeface="华文中宋" panose="02010600040101010101" charset="-122"/>
                <a:sym typeface="+mn-ea"/>
              </a:rPr>
              <a:t>丑闻爆发后，该网站的访问量猛增。</a:t>
            </a: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sz="2800">
              <a:ea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mj-ea"/>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acceleration</a:t>
            </a:r>
            <a:r>
              <a:rPr lang="en-US" altLang="zh-CN" sz="2800"/>
              <a:t>:</a:t>
            </a:r>
            <a:r>
              <a:rPr lang="en-US" altLang="zh-CN" sz="2800">
                <a:latin typeface="Times New Roman" panose="02020603050405020304" charset="0"/>
                <a:cs typeface="Times New Roman" panose="02020603050405020304" charset="0"/>
              </a:rPr>
              <a:t> an increase in how fast sth happens    </a:t>
            </a:r>
            <a:r>
              <a:rPr lang="zh-CN" altLang="en-US" sz="2800">
                <a:latin typeface="Times New Roman" panose="02020603050405020304" charset="0"/>
                <a:ea typeface="华文中宋" panose="02010600040101010101" charset="-122"/>
                <a:cs typeface="Times New Roman" panose="02020603050405020304" charset="0"/>
              </a:rPr>
              <a:t>加速；加快</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an acceleration in the rate of economic growth    </a:t>
            </a:r>
            <a:r>
              <a:rPr lang="zh-CN" altLang="en-US" sz="2800">
                <a:ea typeface="华文中宋" panose="02010600040101010101" charset="-122"/>
                <a:sym typeface="+mn-ea"/>
              </a:rPr>
              <a:t>经济增长加速</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39065" y="5805805"/>
            <a:ext cx="84855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 has also called for an acceleration of political reforms.</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29435" y="2492375"/>
            <a:ext cx="6421120" cy="521970"/>
          </a:xfrm>
          <a:prstGeom prst="rect">
            <a:avLst/>
          </a:prstGeom>
          <a:noFill/>
        </p:spPr>
        <p:txBody>
          <a:bodyPr wrap="square" rtlCol="0" anchor="t">
            <a:spAutoFit/>
          </a:bodyPr>
          <a:lstStyle/>
          <a:p>
            <a:r>
              <a:rPr lang="zh-CN" altLang="en-US" sz="2800">
                <a:ea typeface="华文中宋" panose="02010600040101010101" charset="-122"/>
              </a:rPr>
              <a:t>美元猛然升值到三个月来的最高价。  </a:t>
            </a:r>
            <a:endParaRPr lang="zh-CN" altLang="en-US" sz="2800">
              <a:ea typeface="华文中宋" panose="02010600040101010101" charset="-122"/>
            </a:endParaRPr>
          </a:p>
        </p:txBody>
      </p:sp>
      <p:cxnSp>
        <p:nvCxnSpPr>
          <p:cNvPr id="3145728" name="直接连接符 8"/>
          <p:cNvCxnSpPr/>
          <p:nvPr/>
        </p:nvCxnSpPr>
        <p:spPr>
          <a:xfrm flipV="1">
            <a:off x="67310" y="3501390"/>
            <a:ext cx="6532245"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39065" y="6309360"/>
            <a:ext cx="8404860" cy="184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8970" y="5157470"/>
            <a:ext cx="6499860" cy="521970"/>
          </a:xfrm>
          <a:prstGeom prst="rect">
            <a:avLst/>
          </a:prstGeom>
          <a:noFill/>
        </p:spPr>
        <p:txBody>
          <a:bodyPr wrap="square" rtlCol="0" anchor="t">
            <a:spAutoFit/>
          </a:bodyPr>
          <a:p>
            <a:pPr algn="l"/>
            <a:r>
              <a:rPr lang="zh-CN" altLang="en-US" sz="2800">
                <a:ea typeface="华文中宋" panose="02010600040101010101" charset="-122"/>
                <a:sym typeface="+mn-ea"/>
              </a:rPr>
              <a:t>他同时呼吁加快政治改革的步伐</a:t>
            </a:r>
            <a:r>
              <a:rPr sz="2800">
                <a:ea typeface="华文中宋" panose="02010600040101010101" charset="-122"/>
                <a:sym typeface="+mn-ea"/>
              </a:rPr>
              <a:t>。</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39065" y="2528570"/>
            <a:ext cx="160528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39065" y="3039110"/>
            <a:ext cx="725170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The US dollar spiked to a three-month high.</a:t>
            </a:r>
            <a:endParaRPr lang="en-US" sz="2800"/>
          </a:p>
        </p:txBody>
      </p:sp>
      <p:sp>
        <p:nvSpPr>
          <p:cNvPr id="5" name="文本框 4"/>
          <p:cNvSpPr txBox="1"/>
          <p:nvPr/>
        </p:nvSpPr>
        <p:spPr>
          <a:xfrm>
            <a:off x="139065" y="5157470"/>
            <a:ext cx="162496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303395" y="1270635"/>
            <a:ext cx="3586592" cy="4680000"/>
          </a:xfrm>
          <a:prstGeom prst="rect">
            <a:avLst/>
          </a:prstGeom>
        </p:spPr>
      </p:pic>
      <p:sp>
        <p:nvSpPr>
          <p:cNvPr id="5" name="文本框 4"/>
          <p:cNvSpPr txBox="1"/>
          <p:nvPr/>
        </p:nvSpPr>
        <p:spPr>
          <a:xfrm>
            <a:off x="312420" y="6067425"/>
            <a:ext cx="11567795" cy="645160"/>
          </a:xfrm>
          <a:prstGeom prst="rect">
            <a:avLst/>
          </a:prstGeom>
          <a:noFill/>
        </p:spPr>
        <p:txBody>
          <a:bodyPr wrap="square" rtlCol="0" anchor="t">
            <a:spAutoFit/>
          </a:bodyPr>
          <a:p>
            <a:r>
              <a:rPr lang="zh-CN" altLang="en-US">
                <a:latin typeface="Times New Roman" panose="02020603050405020304" charset="0"/>
                <a:cs typeface="Times New Roman" panose="02020603050405020304" charset="0"/>
              </a:rPr>
              <a:t>George looks relaxed in the official birthday portrait (left), resembling his father the Duke of Cambridge, who as a young Prince around the same age in 1990 (above) wears a blue shirt while watching a match at Guards Polo Club in Windsor</a:t>
            </a:r>
            <a:r>
              <a:rPr lang="en-US" altLang="zh-CN">
                <a:latin typeface="Times New Roman" panose="02020603050405020304" charset="0"/>
                <a:cs typeface="Times New Roman" panose="02020603050405020304" charset="0"/>
              </a:rPr>
              <a:t>.</a:t>
            </a:r>
            <a:endParaRPr lang="en-US" altLang="zh-CN">
              <a:latin typeface="Times New Roman" panose="02020603050405020304" charset="0"/>
              <a:cs typeface="Times New Roman" panose="02020603050405020304" charset="0"/>
            </a:endParaRPr>
          </a:p>
        </p:txBody>
      </p:sp>
      <p:sp>
        <p:nvSpPr>
          <p:cNvPr id="8" name="文本框 7"/>
          <p:cNvSpPr txBox="1"/>
          <p:nvPr/>
        </p:nvSpPr>
        <p:spPr>
          <a:xfrm>
            <a:off x="1847533" y="78105"/>
            <a:ext cx="8496935" cy="1076325"/>
          </a:xfrm>
          <a:prstGeom prst="rect">
            <a:avLst/>
          </a:prstGeom>
          <a:noFill/>
        </p:spPr>
        <p:txBody>
          <a:bodyPr wrap="square" rtlCol="0" anchor="t">
            <a:spAutoFit/>
          </a:bodyPr>
          <a:p>
            <a:pPr algn="ctr"/>
            <a:r>
              <a:rPr lang="en-US" altLang="zh-CN" sz="3600" b="1"/>
              <a:t>1. HAPPY 9TH BIRTHDAY! PRINCE GEORGE</a:t>
            </a:r>
            <a:endParaRPr lang="en-US" altLang="zh-CN" sz="3600" b="1"/>
          </a:p>
          <a:p>
            <a:pPr algn="ctr"/>
            <a:r>
              <a:rPr lang="zh-CN"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乔治王子，</a:t>
            </a:r>
            <a:r>
              <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9</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周岁生日快乐！</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811154" y="725805"/>
            <a:ext cx="10569692" cy="5112000"/>
          </a:xfrm>
          <a:prstGeom prst="rect">
            <a:avLst/>
          </a:prstGeom>
        </p:spPr>
      </p:pic>
      <p:sp>
        <p:nvSpPr>
          <p:cNvPr id="5" name="文本框 4"/>
          <p:cNvSpPr txBox="1"/>
          <p:nvPr/>
        </p:nvSpPr>
        <p:spPr>
          <a:xfrm>
            <a:off x="638493" y="6003925"/>
            <a:ext cx="10915015" cy="645160"/>
          </a:xfrm>
          <a:prstGeom prst="rect">
            <a:avLst/>
          </a:prstGeom>
          <a:noFill/>
        </p:spPr>
        <p:txBody>
          <a:bodyPr wrap="square" rtlCol="0" anchor="t">
            <a:spAutoFit/>
          </a:bodyPr>
          <a:p>
            <a:pPr algn="ctr"/>
            <a:r>
              <a:rPr lang="zh-CN" altLang="en-US">
                <a:latin typeface="Times New Roman" panose="02020603050405020304" charset="0"/>
                <a:cs typeface="Times New Roman" panose="02020603050405020304" charset="0"/>
              </a:rPr>
              <a:t>George is William and Kate</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s first child and was presented to the world outside St Mary</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s Hospital in London (left). His portrait to mark his first birthday (centre) and visiting Cardiff Castle in June (right)</a:t>
            </a:r>
            <a:r>
              <a:rPr lang="en-US" altLang="zh-CN">
                <a:latin typeface="Times New Roman" panose="02020603050405020304" charset="0"/>
                <a:cs typeface="Times New Roman" panose="02020603050405020304" charset="0"/>
              </a:rPr>
              <a:t>.</a:t>
            </a:r>
            <a:endParaRPr lang="en-US" altLang="zh-CN">
              <a:latin typeface="Times New Roman" panose="02020603050405020304" charset="0"/>
              <a:cs typeface="Times New Roman" panose="020206030504050203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nvSpPr>
        <p:spPr>
          <a:xfrm>
            <a:off x="-19050" y="0"/>
            <a:ext cx="164274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52930" y="65405"/>
            <a:ext cx="590296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Hello</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8</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1</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59</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325438" y="596900"/>
            <a:ext cx="11464925" cy="6164580"/>
          </a:xfrm>
          <a:prstGeom prst="rect">
            <a:avLst/>
          </a:prstGeom>
          <a:noFill/>
        </p:spPr>
        <p:txBody>
          <a:bodyPr wrap="square" rtlCol="0" anchor="t">
            <a:spAutoFit/>
          </a:bodyPr>
          <a:p>
            <a:pPr fontAlgn="auto">
              <a:lnSpc>
                <a:spcPct val="95000"/>
              </a:lnSpc>
            </a:pPr>
            <a:r>
              <a:rPr lang="en-US" altLang="zh-CN" sz="2600">
                <a:latin typeface="Times New Roman" panose="02020603050405020304" charset="0"/>
                <a:cs typeface="Times New Roman" panose="02020603050405020304" charset="0"/>
              </a:rPr>
              <a:t>    G</a:t>
            </a:r>
            <a:r>
              <a:rPr lang="zh-CN" altLang="en-US" sz="2600">
                <a:latin typeface="Times New Roman" panose="02020603050405020304" charset="0"/>
                <a:cs typeface="Times New Roman" panose="02020603050405020304" charset="0"/>
              </a:rPr>
              <a:t>rinning </a:t>
            </a:r>
            <a:r>
              <a:rPr lang="en-US" altLang="zh-CN" sz="2600">
                <a:latin typeface="Times New Roman" panose="02020603050405020304" charset="0"/>
                <a:cs typeface="Times New Roman" panose="02020603050405020304" charset="0"/>
              </a:rPr>
              <a:t>_______ (broad) </a:t>
            </a:r>
            <a:r>
              <a:rPr lang="zh-CN" altLang="en-US" sz="2600">
                <a:latin typeface="Times New Roman" panose="02020603050405020304" charset="0"/>
                <a:cs typeface="Times New Roman" panose="02020603050405020304" charset="0"/>
              </a:rPr>
              <a:t>at the camera as he plays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on the beach, Prince George is full of fun in this beautiful new portrait </a:t>
            </a:r>
            <a:r>
              <a:rPr lang="en-US" altLang="zh-CN" sz="2600">
                <a:latin typeface="Times New Roman" panose="02020603050405020304" charset="0"/>
                <a:cs typeface="Times New Roman" panose="02020603050405020304" charset="0"/>
              </a:rPr>
              <a:t>_____ (take) </a:t>
            </a:r>
            <a:r>
              <a:rPr lang="zh-CN" altLang="en-US" sz="2600">
                <a:latin typeface="Times New Roman" panose="02020603050405020304" charset="0"/>
                <a:cs typeface="Times New Roman" panose="02020603050405020304" charset="0"/>
              </a:rPr>
              <a:t>by the Duchess of Cambridge to mark his ninth birthday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22 July.</a:t>
            </a:r>
            <a:endParaRPr lang="zh-CN" altLang="en-US" sz="2600">
              <a:latin typeface="Times New Roman" panose="02020603050405020304" charset="0"/>
              <a:cs typeface="Times New Roman" panose="02020603050405020304" charset="0"/>
            </a:endParaRPr>
          </a:p>
          <a:p>
            <a:pPr fontAlgn="auto">
              <a:lnSpc>
                <a:spcPct val="9500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Wearing a simple blue polo shirt during </a:t>
            </a:r>
            <a:r>
              <a:rPr lang="zh-CN" altLang="en-US" sz="2600">
                <a:solidFill>
                  <a:schemeClr val="tx1"/>
                </a:solidFill>
                <a:latin typeface="Times New Roman" panose="02020603050405020304" charset="0"/>
                <a:cs typeface="Times New Roman" panose="02020603050405020304" charset="0"/>
              </a:rPr>
              <a:t>a </a:t>
            </a:r>
            <a:r>
              <a:rPr lang="zh-CN" altLang="en-US" sz="2600">
                <a:latin typeface="Times New Roman" panose="02020603050405020304" charset="0"/>
                <a:cs typeface="Times New Roman" panose="02020603050405020304" charset="0"/>
              </a:rPr>
              <a:t>family holiday in the UK, the Duke and Duchess</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eldest son looks a world away from some of his recent public </a:t>
            </a:r>
            <a:r>
              <a:rPr lang="en-US" altLang="zh-CN" sz="2600">
                <a:latin typeface="Times New Roman" panose="02020603050405020304" charset="0"/>
                <a:cs typeface="Times New Roman" panose="02020603050405020304" charset="0"/>
              </a:rPr>
              <a:t>__________ (appear)</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In the past couple of months, the third in line to the throne </a:t>
            </a:r>
            <a:r>
              <a:rPr lang="en-US" altLang="zh-CN" sz="2600">
                <a:latin typeface="Times New Roman" panose="02020603050405020304" charset="0"/>
                <a:cs typeface="Times New Roman" panose="02020603050405020304" charset="0"/>
              </a:rPr>
              <a:t>____________ (see) </a:t>
            </a:r>
            <a:r>
              <a:rPr lang="zh-CN" altLang="en-US" sz="2600">
                <a:latin typeface="Times New Roman" panose="02020603050405020304" charset="0"/>
                <a:cs typeface="Times New Roman" panose="02020603050405020304" charset="0"/>
              </a:rPr>
              <a:t>wearing a suit and tie to join his parents on </a:t>
            </a:r>
            <a:r>
              <a:rPr lang="en-US" altLang="zh-CN" sz="2600">
                <a:latin typeface="Times New Roman" panose="02020603050405020304" charset="0"/>
                <a:cs typeface="Times New Roman" panose="02020603050405020304" charset="0"/>
              </a:rPr>
              <a:t>_______ (office) </a:t>
            </a:r>
            <a:r>
              <a:rPr lang="zh-CN" altLang="en-US" sz="2600">
                <a:latin typeface="Times New Roman" panose="02020603050405020304" charset="0"/>
                <a:cs typeface="Times New Roman" panose="02020603050405020304" charset="0"/>
              </a:rPr>
              <a:t>engagements.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But as this sweet photograph shows, he still has plenty of time for carefree outdoor play away from the spotlight, </a:t>
            </a:r>
            <a:r>
              <a:rPr lang="zh-CN" altLang="en-US" sz="2600">
                <a:solidFill>
                  <a:schemeClr val="tx1"/>
                </a:solidFill>
                <a:latin typeface="Times New Roman" panose="02020603050405020304" charset="0"/>
                <a:cs typeface="Times New Roman" panose="02020603050405020304" charset="0"/>
              </a:rPr>
              <a:t>especially </a:t>
            </a:r>
            <a:r>
              <a:rPr lang="zh-CN" altLang="en-US" sz="2600">
                <a:latin typeface="Times New Roman" panose="02020603050405020304" charset="0"/>
                <a:cs typeface="Times New Roman" panose="02020603050405020304" charset="0"/>
              </a:rPr>
              <a:t>during the long summer break </a:t>
            </a:r>
            <a:r>
              <a:rPr lang="en-US" altLang="zh-CN" sz="2600">
                <a:latin typeface="Times New Roman" panose="02020603050405020304" charset="0"/>
                <a:cs typeface="Times New Roman" panose="02020603050405020304" charset="0"/>
              </a:rPr>
              <a:t>____ </a:t>
            </a:r>
            <a:r>
              <a:rPr lang="zh-CN" altLang="en-US" sz="2600">
                <a:latin typeface="Times New Roman" panose="02020603050405020304" charset="0"/>
                <a:cs typeface="Times New Roman" panose="02020603050405020304" charset="0"/>
              </a:rPr>
              <a:t>school.</a:t>
            </a:r>
            <a:endParaRPr lang="zh-CN" altLang="en-US" sz="2600">
              <a:latin typeface="Times New Roman" panose="02020603050405020304" charset="0"/>
              <a:cs typeface="Times New Roman" panose="02020603050405020304" charset="0"/>
            </a:endParaRPr>
          </a:p>
          <a:p>
            <a:pPr fontAlgn="auto">
              <a:lnSpc>
                <a:spcPct val="95000"/>
              </a:lnSpc>
            </a:pPr>
            <a:r>
              <a:rPr lang="en-US" altLang="zh-CN" sz="2600">
                <a:latin typeface="Times New Roman" panose="02020603050405020304" charset="0"/>
                <a:cs typeface="Times New Roman" panose="02020603050405020304" charset="0"/>
              </a:rPr>
              <a:t>    ______ (early) </a:t>
            </a:r>
            <a:r>
              <a:rPr lang="zh-CN" altLang="en-US" sz="2600">
                <a:latin typeface="Times New Roman" panose="02020603050405020304" charset="0"/>
                <a:cs typeface="Times New Roman" panose="02020603050405020304" charset="0"/>
              </a:rPr>
              <a:t>in July,</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Prince William and Kate were spotted leaving Kensington Palace by helicopter with George, Princess Charlotte, seven, and Prince Louis, four-plus</a:t>
            </a:r>
            <a:r>
              <a:rPr lang="en-US" altLang="zh-CN" sz="2600">
                <a:latin typeface="Times New Roman" panose="02020603050405020304" charset="0"/>
                <a:cs typeface="Times New Roman" panose="02020603050405020304" charset="0"/>
              </a:rPr>
              <a:t> their </a:t>
            </a:r>
            <a:r>
              <a:rPr lang="zh-CN" altLang="en-US" sz="2600">
                <a:latin typeface="Times New Roman" panose="02020603050405020304" charset="0"/>
                <a:cs typeface="Times New Roman" panose="02020603050405020304" charset="0"/>
              </a:rPr>
              <a:t>pet dog Orla-at the start of their holidays.</a:t>
            </a:r>
            <a:endParaRPr lang="zh-CN" altLang="en-US" sz="2600">
              <a:latin typeface="Times New Roman" panose="02020603050405020304" charset="0"/>
              <a:cs typeface="Times New Roman" panose="02020603050405020304" charset="0"/>
            </a:endParaRPr>
          </a:p>
          <a:p>
            <a:pPr fontAlgn="auto">
              <a:lnSpc>
                <a:spcPct val="95000"/>
              </a:lnSpc>
            </a:pPr>
            <a:r>
              <a:rPr lang="en-US" altLang="zh-CN" sz="2600">
                <a:latin typeface="Times New Roman" panose="02020603050405020304" charset="0"/>
                <a:cs typeface="Times New Roman" panose="02020603050405020304" charset="0"/>
              </a:rPr>
              <a:t>   Geroge’s </a:t>
            </a:r>
            <a:r>
              <a:rPr lang="zh-CN" altLang="en-US" sz="2600">
                <a:latin typeface="Times New Roman" panose="02020603050405020304" charset="0"/>
                <a:cs typeface="Times New Roman" panose="02020603050405020304" charset="0"/>
              </a:rPr>
              <a:t>growing public role </a:t>
            </a:r>
            <a:r>
              <a:rPr lang="zh-CN" altLang="en-US" sz="2600">
                <a:solidFill>
                  <a:srgbClr val="0000FF"/>
                </a:solidFill>
                <a:latin typeface="Times New Roman" panose="02020603050405020304" charset="0"/>
                <a:cs typeface="Times New Roman" panose="02020603050405020304" charset="0"/>
              </a:rPr>
              <a:t>mirror</a:t>
            </a:r>
            <a:r>
              <a:rPr lang="zh-CN" altLang="en-US" sz="2600">
                <a:latin typeface="Times New Roman" panose="02020603050405020304" charset="0"/>
                <a:cs typeface="Times New Roman" panose="02020603050405020304" charset="0"/>
              </a:rPr>
              <a:t>s </a:t>
            </a:r>
            <a:r>
              <a:rPr lang="en-US" altLang="zh-CN" sz="2600">
                <a:latin typeface="Times New Roman" panose="02020603050405020304" charset="0"/>
                <a:cs typeface="Times New Roman" panose="02020603050405020304" charset="0"/>
              </a:rPr>
              <a:t>____ </a:t>
            </a:r>
            <a:r>
              <a:rPr lang="zh-CN" altLang="en-US" sz="2600">
                <a:latin typeface="Times New Roman" panose="02020603050405020304" charset="0"/>
                <a:cs typeface="Times New Roman" panose="02020603050405020304" charset="0"/>
              </a:rPr>
              <a:t>of his father as a child, even down to the clothes he wears. The shorts and long socks he wore when younger have been swapped for a blazer, shirt and tie for official appearances, </a:t>
            </a:r>
            <a:r>
              <a:rPr lang="zh-CN" altLang="en-US" sz="2600">
                <a:solidFill>
                  <a:srgbClr val="0000FF"/>
                </a:solidFill>
                <a:latin typeface="Times New Roman" panose="02020603050405020304" charset="0"/>
                <a:cs typeface="Times New Roman" panose="02020603050405020304" charset="0"/>
              </a:rPr>
              <a:t>echo</a:t>
            </a:r>
            <a:r>
              <a:rPr lang="zh-CN" altLang="en-US" sz="2600">
                <a:latin typeface="Times New Roman" panose="02020603050405020304" charset="0"/>
                <a:cs typeface="Times New Roman" panose="02020603050405020304" charset="0"/>
              </a:rPr>
              <a:t>ing William</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outfits at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same age.</a:t>
            </a:r>
            <a:endParaRPr lang="zh-CN" altLang="en-US" sz="2600">
              <a:latin typeface="Times New Roman" panose="02020603050405020304" charset="0"/>
              <a:cs typeface="Times New Roman" panose="02020603050405020304" charset="0"/>
            </a:endParaRPr>
          </a:p>
        </p:txBody>
      </p:sp>
      <p:pic>
        <p:nvPicPr>
          <p:cNvPr id="17" name="图片 16"/>
          <p:cNvPicPr>
            <a:picLocks noChangeAspect="1"/>
          </p:cNvPicPr>
          <p:nvPr/>
        </p:nvPicPr>
        <p:blipFill>
          <a:blip r:embed="rId1"/>
          <a:stretch>
            <a:fillRect/>
          </a:stretch>
        </p:blipFill>
        <p:spPr>
          <a:xfrm>
            <a:off x="11190605" y="0"/>
            <a:ext cx="1001250" cy="540000"/>
          </a:xfrm>
          <a:prstGeom prst="rect">
            <a:avLst/>
          </a:prstGeom>
        </p:spPr>
      </p:pic>
      <p:sp>
        <p:nvSpPr>
          <p:cNvPr id="2" name="文本框 1"/>
          <p:cNvSpPr txBox="1"/>
          <p:nvPr/>
        </p:nvSpPr>
        <p:spPr>
          <a:xfrm>
            <a:off x="1991360" y="548640"/>
            <a:ext cx="127381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broadly </a:t>
            </a:r>
            <a:endParaRPr lang="zh-CN" altLang="en-US"/>
          </a:p>
        </p:txBody>
      </p:sp>
      <p:sp>
        <p:nvSpPr>
          <p:cNvPr id="3" name="文本框 2"/>
          <p:cNvSpPr txBox="1"/>
          <p:nvPr/>
        </p:nvSpPr>
        <p:spPr>
          <a:xfrm>
            <a:off x="5951855" y="981075"/>
            <a:ext cx="98044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taken </a:t>
            </a:r>
            <a:endParaRPr lang="zh-CN" altLang="en-US"/>
          </a:p>
        </p:txBody>
      </p:sp>
      <p:sp>
        <p:nvSpPr>
          <p:cNvPr id="4" name="文本框 3"/>
          <p:cNvSpPr txBox="1"/>
          <p:nvPr/>
        </p:nvSpPr>
        <p:spPr>
          <a:xfrm>
            <a:off x="3935730" y="1341120"/>
            <a:ext cx="59563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on </a:t>
            </a:r>
            <a:endParaRPr lang="zh-CN" altLang="en-US"/>
          </a:p>
        </p:txBody>
      </p:sp>
      <p:sp>
        <p:nvSpPr>
          <p:cNvPr id="5" name="文本框 4"/>
          <p:cNvSpPr txBox="1"/>
          <p:nvPr/>
        </p:nvSpPr>
        <p:spPr>
          <a:xfrm>
            <a:off x="9984740" y="2060575"/>
            <a:ext cx="179641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appearances</a:t>
            </a:r>
            <a:endParaRPr lang="zh-CN" altLang="en-US"/>
          </a:p>
        </p:txBody>
      </p:sp>
      <p:sp>
        <p:nvSpPr>
          <p:cNvPr id="6" name="文本框 5"/>
          <p:cNvSpPr txBox="1"/>
          <p:nvPr/>
        </p:nvSpPr>
        <p:spPr>
          <a:xfrm>
            <a:off x="9479915" y="2493010"/>
            <a:ext cx="208089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has been seen</a:t>
            </a:r>
            <a:r>
              <a:rPr lang="zh-CN" altLang="en-US" sz="2600">
                <a:latin typeface="Times New Roman" panose="02020603050405020304" charset="0"/>
                <a:cs typeface="Times New Roman" panose="02020603050405020304" charset="0"/>
                <a:sym typeface="+mn-ea"/>
              </a:rPr>
              <a:t> </a:t>
            </a:r>
            <a:endParaRPr lang="zh-CN" altLang="en-US"/>
          </a:p>
        </p:txBody>
      </p:sp>
      <p:sp>
        <p:nvSpPr>
          <p:cNvPr id="7" name="文本框 6"/>
          <p:cNvSpPr txBox="1"/>
          <p:nvPr/>
        </p:nvSpPr>
        <p:spPr>
          <a:xfrm>
            <a:off x="6887845" y="2852420"/>
            <a:ext cx="121793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official </a:t>
            </a:r>
            <a:endParaRPr lang="zh-CN" altLang="en-US"/>
          </a:p>
        </p:txBody>
      </p:sp>
      <p:sp>
        <p:nvSpPr>
          <p:cNvPr id="8" name="文本框 7"/>
          <p:cNvSpPr txBox="1"/>
          <p:nvPr/>
        </p:nvSpPr>
        <p:spPr>
          <a:xfrm>
            <a:off x="9120505" y="3573145"/>
            <a:ext cx="90678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from </a:t>
            </a:r>
            <a:endParaRPr lang="zh-CN" altLang="en-US"/>
          </a:p>
        </p:txBody>
      </p:sp>
      <p:sp>
        <p:nvSpPr>
          <p:cNvPr id="9" name="文本框 8"/>
          <p:cNvSpPr txBox="1"/>
          <p:nvPr/>
        </p:nvSpPr>
        <p:spPr>
          <a:xfrm>
            <a:off x="695325" y="3933190"/>
            <a:ext cx="116332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Earlier </a:t>
            </a:r>
            <a:endParaRPr lang="zh-CN" altLang="en-US"/>
          </a:p>
        </p:txBody>
      </p:sp>
      <p:sp>
        <p:nvSpPr>
          <p:cNvPr id="12" name="文本框 11"/>
          <p:cNvSpPr txBox="1"/>
          <p:nvPr/>
        </p:nvSpPr>
        <p:spPr>
          <a:xfrm>
            <a:off x="5664200" y="5085080"/>
            <a:ext cx="76009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that </a:t>
            </a:r>
            <a:endParaRPr lang="zh-CN" altLang="en-US"/>
          </a:p>
        </p:txBody>
      </p:sp>
      <p:sp>
        <p:nvSpPr>
          <p:cNvPr id="13" name="文本框 12"/>
          <p:cNvSpPr txBox="1"/>
          <p:nvPr/>
        </p:nvSpPr>
        <p:spPr>
          <a:xfrm>
            <a:off x="695325" y="6237605"/>
            <a:ext cx="66865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the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2" grpId="0"/>
      <p:bldP spid="13" grpId="0"/>
      <p:bldP spid="16" grpId="1"/>
      <p:bldP spid="2" grpId="1"/>
      <p:bldP spid="3" grpId="1"/>
      <p:bldP spid="4" grpId="1"/>
      <p:bldP spid="5" grpId="1"/>
      <p:bldP spid="6" grpId="1"/>
      <p:bldP spid="7" grpId="1"/>
      <p:bldP spid="8" grpId="1"/>
      <p:bldP spid="9" grpId="1"/>
      <p:bldP spid="12" grpId="1"/>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8330"/>
            <a:ext cx="12098655"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mirror</a:t>
            </a:r>
            <a:r>
              <a:rPr lang="en-US" altLang="zh-CN" sz="2800">
                <a:solidFill>
                  <a:srgbClr val="0000FF"/>
                </a:solidFill>
                <a:latin typeface="Times New Roman" panose="02020603050405020304" charset="0"/>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常见义</a:t>
            </a:r>
            <a:r>
              <a:rPr lang="zh-CN" altLang="en-US" sz="2800">
                <a:latin typeface="Arial" panose="020B0604020202020204" pitchFamily="34" charset="0"/>
                <a:ea typeface="华文中宋" panose="02010600040101010101" charset="-122"/>
                <a:cs typeface="Arial" panose="020B0604020202020204" pitchFamily="34" charset="0"/>
                <a:sym typeface="+mn-ea"/>
              </a:rPr>
              <a:t>→</a:t>
            </a:r>
            <a:r>
              <a:rPr lang="en-US" altLang="zh-CN" sz="2800">
                <a:latin typeface="Arial" panose="020B0604020202020204" pitchFamily="34" charset="0"/>
                <a:ea typeface="华文中宋" panose="02010600040101010101" charset="-122"/>
                <a:cs typeface="Arial" panose="020B0604020202020204" pitchFamily="34" charset="0"/>
                <a:sym typeface="+mn-ea"/>
              </a:rPr>
              <a:t> </a:t>
            </a:r>
            <a:r>
              <a:rPr lang="en-US" altLang="zh-CN" sz="2800">
                <a:latin typeface="Times New Roman" panose="02020603050405020304" charset="0"/>
                <a:ea typeface="华文中宋" panose="02010600040101010101" charset="-122"/>
                <a:cs typeface="Times New Roman" panose="02020603050405020304" charset="0"/>
                <a:sym typeface="+mn-ea"/>
              </a:rPr>
              <a:t>n.</a:t>
            </a:r>
            <a:r>
              <a:rPr lang="zh-CN" altLang="en-US" sz="2800">
                <a:latin typeface="Times New Roman" panose="02020603050405020304" charset="0"/>
                <a:ea typeface="华文中宋" panose="02010600040101010101" charset="-122"/>
                <a:cs typeface="Times New Roman" panose="02020603050405020304" charset="0"/>
                <a:sym typeface="+mn-ea"/>
              </a:rPr>
              <a:t>镜子</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生义</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Arial" panose="020B0604020202020204" pitchFamily="34" charset="0"/>
                <a:ea typeface="华文中宋" panose="02010600040101010101" charset="-122"/>
                <a:cs typeface="Arial" panose="020B0604020202020204" pitchFamily="34" charset="0"/>
                <a:sym typeface="+mn-ea"/>
              </a:rPr>
              <a:t>→</a:t>
            </a:r>
            <a:r>
              <a:rPr lang="en-US" altLang="zh-CN" sz="2800">
                <a:latin typeface="Arial" panose="020B0604020202020204" pitchFamily="34" charset="0"/>
                <a:ea typeface="华文中宋" panose="02010600040101010101" charset="-122"/>
                <a:cs typeface="Arial" panose="020B0604020202020204" pitchFamily="34" charset="0"/>
                <a:sym typeface="+mn-ea"/>
              </a:rPr>
              <a:t> </a:t>
            </a:r>
            <a:r>
              <a:rPr lang="en-US" altLang="zh-CN" sz="2800">
                <a:latin typeface="Times New Roman" panose="02020603050405020304" charset="0"/>
                <a:ea typeface="华文中宋" panose="02010600040101010101" charset="-122"/>
                <a:cs typeface="Times New Roman" panose="02020603050405020304" charset="0"/>
                <a:sym typeface="+mn-ea"/>
              </a:rPr>
              <a:t>v.反映 (= reflect)</a:t>
            </a:r>
            <a:endParaRPr lang="en-US" altLang="zh-CN" sz="2800">
              <a:latin typeface="Arial" panose="020B0604020202020204" pitchFamily="34" charset="0"/>
              <a:ea typeface="华文中宋" panose="02010600040101010101" charset="-122"/>
              <a:cs typeface="Arial" panose="020B0604020202020204" pitchFamily="3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music of the time mirrored the feeling of optimism in the country.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这个时期的音乐反映出这个国家的乐观精神。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echo</a:t>
            </a:r>
            <a:r>
              <a:rPr lang="en-US" altLang="zh-CN" sz="2800"/>
              <a:t>: </a:t>
            </a:r>
            <a:r>
              <a:rPr sz="2800">
                <a:latin typeface="Times New Roman" panose="02020603050405020304" charset="0"/>
                <a:ea typeface="华文中宋" panose="02010600040101010101" charset="-122"/>
                <a:cs typeface="Times New Roman" panose="02020603050405020304" charset="0"/>
              </a:rPr>
              <a:t>常见义→ n.</a:t>
            </a:r>
            <a:r>
              <a:rPr lang="zh-CN" sz="2800">
                <a:latin typeface="Times New Roman" panose="02020603050405020304" charset="0"/>
                <a:ea typeface="华文中宋" panose="02010600040101010101" charset="-122"/>
                <a:cs typeface="Times New Roman" panose="02020603050405020304" charset="0"/>
              </a:rPr>
              <a:t>回声；回音</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生义 → v.</a:t>
            </a:r>
            <a:r>
              <a:rPr lang="zh-CN" sz="2800">
                <a:latin typeface="Times New Roman" panose="02020603050405020304" charset="0"/>
                <a:ea typeface="华文中宋" panose="02010600040101010101" charset="-122"/>
                <a:cs typeface="Times New Roman" panose="02020603050405020304" charset="0"/>
              </a:rPr>
              <a:t>与</a:t>
            </a:r>
            <a:r>
              <a:rPr lang="en-US" altLang="zh-CN" sz="2800">
                <a:latin typeface="Times New Roman" panose="02020603050405020304" charset="0"/>
                <a:ea typeface="华文中宋" panose="02010600040101010101" charset="-122"/>
                <a:cs typeface="Times New Roman" panose="02020603050405020304" charset="0"/>
              </a:rPr>
              <a:t>……</a:t>
            </a:r>
            <a:r>
              <a:rPr lang="zh-CN" altLang="en-US" sz="2800">
                <a:latin typeface="Times New Roman" panose="02020603050405020304" charset="0"/>
                <a:ea typeface="华文中宋" panose="02010600040101010101" charset="-122"/>
                <a:cs typeface="Times New Roman" panose="02020603050405020304" charset="0"/>
              </a:rPr>
              <a:t>相呼应</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design of the church echoes that of St. Paul’s Cathedral.                                </a:t>
            </a:r>
            <a:r>
              <a:rPr lang="en-US" altLang="zh-CN" sz="2800">
                <a:ea typeface="华文中宋" panose="02010600040101010101" charset="-122"/>
              </a:rPr>
              <a:t>这座教堂的设计</a:t>
            </a:r>
            <a:r>
              <a:rPr lang="zh-CN" altLang="en-US" sz="2800">
                <a:ea typeface="华文中宋" panose="02010600040101010101" charset="-122"/>
              </a:rPr>
              <a:t>与</a:t>
            </a:r>
            <a:r>
              <a:rPr lang="en-US" altLang="zh-CN" sz="2800">
                <a:ea typeface="华文中宋" panose="02010600040101010101" charset="-122"/>
              </a:rPr>
              <a:t>圣保罗大教堂</a:t>
            </a:r>
            <a:r>
              <a:rPr lang="zh-CN" altLang="en-US" sz="2800">
                <a:ea typeface="华文中宋" panose="02010600040101010101" charset="-122"/>
              </a:rPr>
              <a:t>的设计相呼应</a:t>
            </a:r>
            <a:r>
              <a:rPr lang="en-US" altLang="zh-CN" sz="2800">
                <a:ea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5336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036570"/>
            <a:ext cx="982662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Our newspaper aims to mirror the opinions of ordinary people.</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52704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58535"/>
            <a:ext cx="936561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Pinks and beiges were chosen to echo the colours of the ceiling.</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533650"/>
            <a:ext cx="6942455" cy="521970"/>
          </a:xfrm>
          <a:prstGeom prst="rect">
            <a:avLst/>
          </a:prstGeom>
          <a:noFill/>
        </p:spPr>
        <p:txBody>
          <a:bodyPr wrap="square" rtlCol="0" anchor="t">
            <a:spAutoFit/>
          </a:bodyPr>
          <a:lstStyle/>
          <a:p>
            <a:r>
              <a:rPr lang="zh-CN" altLang="en-US" sz="2800">
                <a:ea typeface="华文中宋" panose="02010600040101010101" charset="-122"/>
              </a:rPr>
              <a:t>我们的报纸旨在反映普通民众的意见。</a:t>
            </a:r>
            <a:endParaRPr lang="zh-CN" altLang="en-US" sz="2800">
              <a:ea typeface="华文中宋" panose="02010600040101010101" charset="-122"/>
            </a:endParaRPr>
          </a:p>
        </p:txBody>
      </p:sp>
      <p:cxnSp>
        <p:nvCxnSpPr>
          <p:cNvPr id="3145728" name="直接连接符 8"/>
          <p:cNvCxnSpPr/>
          <p:nvPr/>
        </p:nvCxnSpPr>
        <p:spPr>
          <a:xfrm flipV="1">
            <a:off x="311150" y="3549015"/>
            <a:ext cx="9023350" cy="393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11150" y="6549390"/>
            <a:ext cx="9253855" cy="127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76400" cy="521970"/>
          </a:xfrm>
          <a:prstGeom prst="rect">
            <a:avLst/>
          </a:prstGeom>
          <a:solidFill>
            <a:schemeClr val="accent6"/>
          </a:solidFill>
        </p:spPr>
        <p:txBody>
          <a:bodyPr wrap="square" rtlCol="0">
            <a:spAutoFit/>
          </a:bodyPr>
          <a:p>
            <a:pPr lvl="0" algn="l">
              <a:buClrTx/>
              <a:buSzTx/>
              <a:buFontTx/>
            </a:pPr>
            <a:r>
              <a:rPr kumimoji="1" lang="zh-CN" altLang="en-US" sz="2800" b="1" dirty="0">
                <a:solidFill>
                  <a:schemeClr val="lt1"/>
                </a:solidFill>
                <a:sym typeface="+mn-ea"/>
              </a:rPr>
              <a:t>熟词生义</a:t>
            </a:r>
            <a:endParaRPr kumimoji="1" lang="zh-CN" altLang="en-US" sz="2800" b="1" dirty="0">
              <a:solidFill>
                <a:schemeClr val="lt1"/>
              </a:solidFill>
              <a:sym typeface="+mn-ea"/>
            </a:endParaRPr>
          </a:p>
        </p:txBody>
      </p:sp>
      <p:sp>
        <p:nvSpPr>
          <p:cNvPr id="3" name="文本框 6"/>
          <p:cNvSpPr txBox="1"/>
          <p:nvPr/>
        </p:nvSpPr>
        <p:spPr>
          <a:xfrm>
            <a:off x="2052320" y="5527040"/>
            <a:ext cx="7515225" cy="521970"/>
          </a:xfrm>
          <a:prstGeom prst="rect">
            <a:avLst/>
          </a:prstGeom>
          <a:noFill/>
        </p:spPr>
        <p:txBody>
          <a:bodyPr wrap="square" rtlCol="0" anchor="t">
            <a:spAutoFit/>
          </a:bodyPr>
          <a:p>
            <a:r>
              <a:rPr lang="zh-CN" altLang="en-US" sz="2800">
                <a:ea typeface="华文中宋" panose="02010600040101010101" charset="-122"/>
              </a:rPr>
              <a:t>粉色和米色被选来与天花板的颜色相呼应。</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7" end="7"/>
                                            </p:txEl>
                                          </p:spTgt>
                                        </p:tgtEl>
                                        <p:attrNameLst>
                                          <p:attrName>style.visibility</p:attrName>
                                        </p:attrNameLst>
                                      </p:cBhvr>
                                      <p:to>
                                        <p:strVal val="visible"/>
                                      </p:to>
                                    </p:set>
                                    <p:animEffect transition="in" filter="wipe(down)">
                                      <p:cBhvr>
                                        <p:cTn id="28" dur="500"/>
                                        <p:tgtEl>
                                          <p:spTgt spid="104860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17170" y="810895"/>
            <a:ext cx="11800205" cy="233235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78790" y="847725"/>
            <a:ext cx="1133411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Grinning broadly at the camera as he plays on the beach, Prince George is full of fun in this beautiful new portrait taken by the Duchess of Cambridge to mark his ninth birthday on 22 July.</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59740" y="231838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6530" y="2164715"/>
            <a:ext cx="1044511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7月22日，剑桥公爵夫人为庆祝乔治王子9岁生日而拍摄了这张美丽的新照片，</a:t>
            </a:r>
            <a:r>
              <a:rPr lang="zh-CN" sz="2400">
                <a:latin typeface="Times New Roman" panose="02020603050405020304" charset="0"/>
                <a:ea typeface="华文中宋" panose="02010600040101010101" charset="-122"/>
                <a:cs typeface="Times New Roman" panose="02020603050405020304" charset="0"/>
              </a:rPr>
              <a:t>照片中</a:t>
            </a:r>
            <a:r>
              <a:rPr sz="2400">
                <a:latin typeface="Times New Roman" panose="02020603050405020304" charset="0"/>
                <a:ea typeface="华文中宋" panose="02010600040101010101" charset="-122"/>
                <a:cs typeface="Times New Roman" panose="02020603050405020304" charset="0"/>
              </a:rPr>
              <a:t>乔治王子在海滩上玩耍，对着镜头笑得很开心。</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0025" y="3457575"/>
            <a:ext cx="11817350" cy="302577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78790" y="3521710"/>
            <a:ext cx="11334115" cy="16916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Geroge’s growing public role mirrors that of his father as a child, even down to the clothes he wears. The shorts and long socks he wore when younger have been swapped for a blazer, shirt and tie for official appearances, echoing William’s outfits at the same age.</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59740" y="54775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46530" y="5232400"/>
            <a:ext cx="1024318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乔治越来越多的公众角色反映了他父亲小时候的形象，甚至连他穿的衣服都是如此。他</a:t>
            </a:r>
            <a:r>
              <a:rPr lang="zh-CN" sz="2400">
                <a:latin typeface="Times New Roman" panose="02020603050405020304" charset="0"/>
                <a:ea typeface="华文中宋" panose="02010600040101010101" charset="-122"/>
                <a:cs typeface="Times New Roman" panose="02020603050405020304" charset="0"/>
              </a:rPr>
              <a:t>年幼</a:t>
            </a:r>
            <a:r>
              <a:rPr sz="2400">
                <a:latin typeface="Times New Roman" panose="02020603050405020304" charset="0"/>
                <a:ea typeface="华文中宋" panose="02010600040101010101" charset="-122"/>
                <a:cs typeface="Times New Roman" panose="02020603050405020304" charset="0"/>
              </a:rPr>
              <a:t>时穿的短裤和长袜子已经被换成了正式场合穿的西装、衬衫和领带，与威廉王子在同一年龄时的着装相呼应。</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847533" y="78105"/>
            <a:ext cx="8496935" cy="1076325"/>
          </a:xfrm>
          <a:prstGeom prst="rect">
            <a:avLst/>
          </a:prstGeom>
          <a:noFill/>
        </p:spPr>
        <p:txBody>
          <a:bodyPr wrap="square" rtlCol="0" anchor="t">
            <a:spAutoFit/>
          </a:bodyPr>
          <a:p>
            <a:pPr algn="ctr"/>
            <a:r>
              <a:rPr lang="en-US" altLang="zh-CN" sz="3600" b="1">
                <a:latin typeface="+mj-lt"/>
                <a:cs typeface="+mj-lt"/>
              </a:rPr>
              <a:t>2. The “language” that is universal</a:t>
            </a:r>
            <a:endParaRPr lang="en-US" altLang="zh-CN" sz="3600" b="1">
              <a:latin typeface="+mj-lt"/>
              <a:cs typeface="+mj-lt"/>
            </a:endParaRPr>
          </a:p>
          <a:p>
            <a:pPr algn="ctr"/>
            <a:r>
              <a:rPr 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父母语：一种通用语言</a:t>
            </a:r>
            <a:endParaRPr 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custDataLst>
              <p:tags r:id="rId1"/>
            </p:custDataLst>
          </p:nvPr>
        </p:nvPicPr>
        <p:blipFill>
          <a:blip r:embed="rId2"/>
          <a:stretch>
            <a:fillRect/>
          </a:stretch>
        </p:blipFill>
        <p:spPr>
          <a:xfrm>
            <a:off x="3643119" y="1440815"/>
            <a:ext cx="4905763" cy="4320000"/>
          </a:xfrm>
          <a:prstGeom prst="rect">
            <a:avLst/>
          </a:prstGeom>
        </p:spPr>
      </p:pic>
      <p:sp>
        <p:nvSpPr>
          <p:cNvPr id="6" name="文本框 5"/>
          <p:cNvSpPr txBox="1"/>
          <p:nvPr/>
        </p:nvSpPr>
        <p:spPr>
          <a:xfrm>
            <a:off x="4428173" y="5972175"/>
            <a:ext cx="3335655" cy="46037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Parentese: a lingua franca</a:t>
            </a:r>
            <a:endParaRPr lang="zh-CN" altLang="en-US" sz="2400">
              <a:latin typeface="Times New Roman" panose="02020603050405020304" charset="0"/>
              <a:cs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3195" y="566420"/>
            <a:ext cx="11798300" cy="609282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Parentese – better </a:t>
            </a:r>
            <a:r>
              <a:rPr lang="en-US" altLang="zh-CN" sz="2600">
                <a:latin typeface="Times New Roman" panose="02020603050405020304" charset="0"/>
                <a:cs typeface="Times New Roman" panose="02020603050405020304" charset="0"/>
              </a:rPr>
              <a:t>______ (know) </a:t>
            </a:r>
            <a:r>
              <a:rPr lang="zh-CN" altLang="en-US" sz="2600">
                <a:latin typeface="Times New Roman" panose="02020603050405020304" charset="0"/>
                <a:cs typeface="Times New Roman" panose="02020603050405020304" charset="0"/>
              </a:rPr>
              <a:t>as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baby talk</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 may be the closest thing we have to a lingua franca</a:t>
            </a:r>
            <a:r>
              <a:rPr lang="en-US" altLang="zh-CN" sz="2600">
                <a:latin typeface="Times New Roman" panose="02020603050405020304" charset="0"/>
                <a:cs typeface="Times New Roman" panose="02020603050405020304" charset="0"/>
              </a:rPr>
              <a:t> (</a:t>
            </a:r>
            <a:r>
              <a:rPr lang="zh-CN" altLang="en-US" sz="2400">
                <a:latin typeface="华文中宋" panose="02010600040101010101" charset="-122"/>
                <a:ea typeface="华文中宋" panose="02010600040101010101" charset="-122"/>
                <a:cs typeface="Times New Roman" panose="02020603050405020304" charset="0"/>
              </a:rPr>
              <a:t>通用语</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 new study has found. Researchers gathered and analysed recordings of 410 parents in </a:t>
            </a:r>
            <a:r>
              <a:rPr lang="en-US" altLang="zh-CN" sz="2600">
                <a:latin typeface="Times New Roman" panose="02020603050405020304" charset="0"/>
                <a:cs typeface="Times New Roman" panose="02020603050405020304" charset="0"/>
              </a:rPr>
              <a:t>___________ (community) </a:t>
            </a:r>
            <a:r>
              <a:rPr lang="zh-CN" altLang="en-US" sz="2600">
                <a:latin typeface="Times New Roman" panose="02020603050405020304" charset="0"/>
                <a:cs typeface="Times New Roman" panose="02020603050405020304" charset="0"/>
              </a:rPr>
              <a:t>around the world – ranging from hunter-gatherers in Tanzania and farm workers in Poland </a:t>
            </a:r>
            <a:r>
              <a:rPr lang="en-US" altLang="zh-CN" sz="2600">
                <a:latin typeface="Times New Roman" panose="02020603050405020304" charset="0"/>
                <a:cs typeface="Times New Roman" panose="02020603050405020304" charset="0"/>
              </a:rPr>
              <a:t>__ </a:t>
            </a:r>
            <a:r>
              <a:rPr lang="zh-CN" altLang="en-US" sz="2600">
                <a:latin typeface="Times New Roman" panose="02020603050405020304" charset="0"/>
                <a:cs typeface="Times New Roman" panose="02020603050405020304" charset="0"/>
              </a:rPr>
              <a:t>city dwellers in China – and found that the </a:t>
            </a:r>
            <a:r>
              <a:rPr lang="en-US" altLang="zh-CN" sz="2600">
                <a:latin typeface="Times New Roman" panose="02020603050405020304" charset="0"/>
                <a:cs typeface="Times New Roman" panose="02020603050405020304" charset="0"/>
              </a:rPr>
              <a:t>________ (tend) </a:t>
            </a:r>
            <a:r>
              <a:rPr lang="zh-CN" altLang="en-US" sz="2600">
                <a:latin typeface="Times New Roman" panose="02020603050405020304" charset="0"/>
                <a:cs typeface="Times New Roman" panose="02020603050405020304" charset="0"/>
              </a:rPr>
              <a:t>for adults to adopt a special voice for talking and singing to their babies is near </a:t>
            </a:r>
            <a:r>
              <a:rPr lang="en-US" altLang="zh-CN" sz="2600">
                <a:latin typeface="Times New Roman" panose="02020603050405020304" charset="0"/>
                <a:cs typeface="Times New Roman" panose="02020603050405020304" charset="0"/>
              </a:rPr>
              <a:t>________ (universe)</a:t>
            </a:r>
            <a:r>
              <a:rPr lang="zh-CN" altLang="en-US" sz="2600">
                <a:latin typeface="Times New Roman" panose="02020603050405020304" charset="0"/>
                <a:cs typeface="Times New Roman" panose="02020603050405020304" charset="0"/>
              </a:rPr>
              <a:t>; moreover, wherever you go,</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baby talk</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has similar </a:t>
            </a:r>
            <a:r>
              <a:rPr lang="zh-CN" altLang="en-US" sz="2600">
                <a:solidFill>
                  <a:srgbClr val="0000FF"/>
                </a:solidFill>
                <a:latin typeface="Times New Roman" panose="02020603050405020304" charset="0"/>
                <a:cs typeface="Times New Roman" panose="02020603050405020304" charset="0"/>
              </a:rPr>
              <a:t>trait</a:t>
            </a:r>
            <a:r>
              <a:rPr lang="zh-CN" altLang="en-US" sz="2600">
                <a:latin typeface="Times New Roman" panose="02020603050405020304" charset="0"/>
                <a:cs typeface="Times New Roman" panose="02020603050405020304" charset="0"/>
              </a:rPr>
              <a:t>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We tend to speak in this higher pitch, high variability, like,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Ohh, heeelloo, you</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re a baaybee!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 said study author Dr Courtney Hilton, of Yale University. </a:t>
            </a:r>
            <a:r>
              <a:rPr lang="en-US" altLang="zh-CN" sz="2600">
                <a:latin typeface="Times New Roman" panose="02020603050405020304" charset="0"/>
                <a:cs typeface="Times New Roman" panose="02020603050405020304" charset="0"/>
              </a:rPr>
              <a:t>                       </a:t>
            </a:r>
            <a:endParaRPr lang="zh-CN" altLang="en-US" sz="2600">
              <a:latin typeface="Times New Roman" panose="02020603050405020304" charset="0"/>
              <a:cs typeface="Times New Roman" panose="02020603050405020304" charset="0"/>
            </a:endParaRPr>
          </a:p>
          <a:p>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In </a:t>
            </a:r>
            <a:r>
              <a:rPr lang="en-US" altLang="zh-CN" sz="2600">
                <a:latin typeface="Times New Roman" panose="02020603050405020304" charset="0"/>
                <a:cs typeface="Times New Roman" panose="02020603050405020304" charset="0"/>
              </a:rPr>
              <a:t>__ </a:t>
            </a:r>
            <a:r>
              <a:rPr lang="zh-CN" altLang="en-US" sz="2600">
                <a:latin typeface="Times New Roman" panose="02020603050405020304" charset="0"/>
                <a:cs typeface="Times New Roman" panose="02020603050405020304" charset="0"/>
              </a:rPr>
              <a:t>separate </a:t>
            </a:r>
            <a:r>
              <a:rPr lang="zh-CN" altLang="en-US" sz="2600">
                <a:solidFill>
                  <a:srgbClr val="0000FF"/>
                </a:solidFill>
                <a:latin typeface="Times New Roman" panose="02020603050405020304" charset="0"/>
                <a:cs typeface="Times New Roman" panose="02020603050405020304" charset="0"/>
              </a:rPr>
              <a:t>strand </a:t>
            </a:r>
            <a:r>
              <a:rPr lang="zh-CN" altLang="en-US" sz="2600">
                <a:latin typeface="Times New Roman" panose="02020603050405020304" charset="0"/>
                <a:cs typeface="Times New Roman" panose="02020603050405020304" charset="0"/>
              </a:rPr>
              <a:t>of the research, the psychologists also found that adults can tell, with about 70% accuracy, when they are listening to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baby talk</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regardless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the language being spoken. </a:t>
            </a:r>
            <a:r>
              <a:rPr lang="en-US" altLang="zh-CN" sz="2600">
                <a:latin typeface="Times New Roman" panose="02020603050405020304" charset="0"/>
                <a:cs typeface="Times New Roman" panose="02020603050405020304" charset="0"/>
              </a:rPr>
              <a:t>_________</a:t>
            </a:r>
            <a:r>
              <a:rPr lang="zh-CN" altLang="en-US" sz="2600">
                <a:latin typeface="Times New Roman" panose="02020603050405020304" charset="0"/>
                <a:cs typeface="Times New Roman" panose="02020603050405020304" charset="0"/>
              </a:rPr>
              <a:t>, some versions of baby talk were more pronounced than others: the people of Wellington, in New Zealand, </a:t>
            </a:r>
            <a:r>
              <a:rPr lang="en-US" altLang="zh-CN" sz="2600">
                <a:latin typeface="Times New Roman" panose="02020603050405020304" charset="0"/>
                <a:cs typeface="Times New Roman" panose="02020603050405020304" charset="0"/>
              </a:rPr>
              <a:t>_________ (find)</a:t>
            </a:r>
            <a:r>
              <a:rPr lang="zh-CN" altLang="en-US" sz="2600">
                <a:latin typeface="Times New Roman" panose="02020603050405020304" charset="0"/>
                <a:cs typeface="Times New Roman" panose="02020603050405020304" charset="0"/>
              </a:rPr>
              <a:t> to coo to their babies in a </a:t>
            </a:r>
            <a:r>
              <a:rPr lang="en-US" altLang="zh-CN" sz="2600">
                <a:latin typeface="Times New Roman" panose="02020603050405020304" charset="0"/>
                <a:cs typeface="Times New Roman" panose="02020603050405020304" charset="0"/>
              </a:rPr>
              <a:t>__________ (particular) </a:t>
            </a:r>
            <a:r>
              <a:rPr lang="zh-CN" altLang="en-US" sz="2600">
                <a:latin typeface="Times New Roman" panose="02020603050405020304" charset="0"/>
                <a:cs typeface="Times New Roman" panose="02020603050405020304" charset="0"/>
              </a:rPr>
              <a:t>high pitch, making their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parentese</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the easiest to distinguish from adult conversation.</a:t>
            </a:r>
            <a:endParaRPr lang="zh-CN" altLang="en-US" sz="2600">
              <a:latin typeface="Times New Roman" panose="02020603050405020304" charset="0"/>
              <a:cs typeface="Times New Roman" panose="02020603050405020304" charset="0"/>
            </a:endParaRPr>
          </a:p>
        </p:txBody>
      </p:sp>
      <p:sp>
        <p:nvSpPr>
          <p:cNvPr id="5" name="文本框 4"/>
          <p:cNvSpPr txBox="1"/>
          <p:nvPr/>
        </p:nvSpPr>
        <p:spPr>
          <a:xfrm>
            <a:off x="5471795" y="4639945"/>
            <a:ext cx="309880" cy="368300"/>
          </a:xfrm>
          <a:prstGeom prst="rect">
            <a:avLst/>
          </a:prstGeom>
          <a:noFill/>
        </p:spPr>
        <p:txBody>
          <a:bodyPr wrap="none" rtlCol="0">
            <a:spAutoFit/>
          </a:bodyPr>
          <a:p>
            <a:endParaRPr lang="zh-CN" altLang="en-US"/>
          </a:p>
        </p:txBody>
      </p:sp>
      <p:sp>
        <p:nvSpPr>
          <p:cNvPr id="10" name="文本框 16"/>
          <p:cNvSpPr txBox="1"/>
          <p:nvPr/>
        </p:nvSpPr>
        <p:spPr>
          <a:xfrm>
            <a:off x="-19050" y="0"/>
            <a:ext cx="164274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1048598" name="文本框 4"/>
          <p:cNvSpPr txBox="1"/>
          <p:nvPr/>
        </p:nvSpPr>
        <p:spPr>
          <a:xfrm>
            <a:off x="1852930" y="65405"/>
            <a:ext cx="677545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sz="2300" b="1">
                <a:solidFill>
                  <a:srgbClr val="ED7D31"/>
                </a:solidFill>
                <a:latin typeface="微软雅黑" panose="020B0503020204020204" charset="-122"/>
                <a:ea typeface="微软雅黑" panose="020B0503020204020204" charset="-122"/>
                <a:cs typeface="微软雅黑" panose="020B0503020204020204" charset="-122"/>
              </a:rPr>
              <a:t>周刊报道》</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8</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6</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15</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1"/>
          <a:stretch>
            <a:fillRect/>
          </a:stretch>
        </p:blipFill>
        <p:spPr>
          <a:xfrm>
            <a:off x="10093325" y="0"/>
            <a:ext cx="2098947" cy="360000"/>
          </a:xfrm>
          <a:prstGeom prst="rect">
            <a:avLst/>
          </a:prstGeom>
        </p:spPr>
      </p:pic>
      <p:sp>
        <p:nvSpPr>
          <p:cNvPr id="2" name="文本框 1"/>
          <p:cNvSpPr txBox="1"/>
          <p:nvPr/>
        </p:nvSpPr>
        <p:spPr>
          <a:xfrm>
            <a:off x="2978150" y="566420"/>
            <a:ext cx="116459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known </a:t>
            </a:r>
            <a:endParaRPr lang="zh-CN" altLang="en-US"/>
          </a:p>
        </p:txBody>
      </p:sp>
      <p:sp>
        <p:nvSpPr>
          <p:cNvPr id="3" name="文本框 2"/>
          <p:cNvSpPr txBox="1"/>
          <p:nvPr/>
        </p:nvSpPr>
        <p:spPr>
          <a:xfrm>
            <a:off x="4023995" y="1348740"/>
            <a:ext cx="196977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communities </a:t>
            </a:r>
            <a:endParaRPr lang="zh-CN" altLang="en-US"/>
          </a:p>
        </p:txBody>
      </p:sp>
      <p:sp>
        <p:nvSpPr>
          <p:cNvPr id="7" name="文本框 6"/>
          <p:cNvSpPr txBox="1"/>
          <p:nvPr/>
        </p:nvSpPr>
        <p:spPr>
          <a:xfrm>
            <a:off x="8506460" y="1762760"/>
            <a:ext cx="52197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to </a:t>
            </a:r>
            <a:endParaRPr lang="zh-CN" altLang="en-US"/>
          </a:p>
        </p:txBody>
      </p:sp>
      <p:sp>
        <p:nvSpPr>
          <p:cNvPr id="8" name="文本框 7"/>
          <p:cNvSpPr txBox="1"/>
          <p:nvPr/>
        </p:nvSpPr>
        <p:spPr>
          <a:xfrm>
            <a:off x="3835400" y="2131060"/>
            <a:ext cx="145732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tendency </a:t>
            </a:r>
            <a:endParaRPr lang="zh-CN" altLang="en-US"/>
          </a:p>
        </p:txBody>
      </p:sp>
      <p:sp>
        <p:nvSpPr>
          <p:cNvPr id="9" name="文本框 8"/>
          <p:cNvSpPr txBox="1"/>
          <p:nvPr/>
        </p:nvSpPr>
        <p:spPr>
          <a:xfrm>
            <a:off x="5730875" y="2541270"/>
            <a:ext cx="139255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universal</a:t>
            </a:r>
            <a:endParaRPr lang="zh-CN" altLang="en-US"/>
          </a:p>
        </p:txBody>
      </p:sp>
      <p:sp>
        <p:nvSpPr>
          <p:cNvPr id="11" name="文本框 10"/>
          <p:cNvSpPr txBox="1"/>
          <p:nvPr/>
        </p:nvSpPr>
        <p:spPr>
          <a:xfrm>
            <a:off x="932180" y="4148455"/>
            <a:ext cx="41211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a </a:t>
            </a:r>
            <a:endParaRPr lang="zh-CN" altLang="en-US"/>
          </a:p>
        </p:txBody>
      </p:sp>
      <p:sp>
        <p:nvSpPr>
          <p:cNvPr id="12" name="文本框 11"/>
          <p:cNvSpPr txBox="1"/>
          <p:nvPr/>
        </p:nvSpPr>
        <p:spPr>
          <a:xfrm>
            <a:off x="10338435" y="4537710"/>
            <a:ext cx="54038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of </a:t>
            </a:r>
            <a:endParaRPr lang="zh-CN" altLang="en-US"/>
          </a:p>
        </p:txBody>
      </p:sp>
      <p:sp>
        <p:nvSpPr>
          <p:cNvPr id="13" name="文本框 12"/>
          <p:cNvSpPr txBox="1"/>
          <p:nvPr/>
        </p:nvSpPr>
        <p:spPr>
          <a:xfrm>
            <a:off x="3463290" y="4880610"/>
            <a:ext cx="139382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However</a:t>
            </a:r>
            <a:endParaRPr lang="zh-CN" altLang="en-US"/>
          </a:p>
        </p:txBody>
      </p:sp>
      <p:sp>
        <p:nvSpPr>
          <p:cNvPr id="14" name="文本框 13"/>
          <p:cNvSpPr txBox="1"/>
          <p:nvPr/>
        </p:nvSpPr>
        <p:spPr>
          <a:xfrm>
            <a:off x="7463790" y="5314950"/>
            <a:ext cx="1677670"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were found</a:t>
            </a:r>
            <a:endParaRPr lang="zh-CN" altLang="en-US"/>
          </a:p>
        </p:txBody>
      </p:sp>
      <p:sp>
        <p:nvSpPr>
          <p:cNvPr id="15" name="文本框 14"/>
          <p:cNvSpPr txBox="1"/>
          <p:nvPr/>
        </p:nvSpPr>
        <p:spPr>
          <a:xfrm>
            <a:off x="1745615" y="5678170"/>
            <a:ext cx="1786255" cy="491490"/>
          </a:xfrm>
          <a:prstGeom prst="rect">
            <a:avLst/>
          </a:prstGeom>
          <a:noFill/>
        </p:spPr>
        <p:txBody>
          <a:bodyPr wrap="none" rtlCol="0" anchor="t">
            <a:spAutoFit/>
          </a:bodyPr>
          <a:p>
            <a:r>
              <a:rPr lang="zh-CN" altLang="en-US" sz="2600">
                <a:solidFill>
                  <a:srgbClr val="FF0000"/>
                </a:solidFill>
                <a:latin typeface="Times New Roman" panose="02020603050405020304" charset="0"/>
                <a:cs typeface="Times New Roman" panose="02020603050405020304" charset="0"/>
                <a:sym typeface="+mn-ea"/>
              </a:rPr>
              <a:t>particularly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P spid="11" grpId="0"/>
      <p:bldP spid="12" grpId="0"/>
      <p:bldP spid="13" grpId="0"/>
      <p:bldP spid="14" grpId="0"/>
      <p:bldP spid="15" grpId="0"/>
      <p:bldP spid="4" grpId="1"/>
      <p:bldP spid="5" grpId="1"/>
      <p:bldP spid="2" grpId="1"/>
      <p:bldP spid="3" grpId="1"/>
      <p:bldP spid="7" grpId="1"/>
      <p:bldP spid="8" grpId="1"/>
      <p:bldP spid="9" grpId="1"/>
      <p:bldP spid="11" grpId="1"/>
      <p:bldP spid="12" grpId="1"/>
      <p:bldP spid="13" grpId="1"/>
      <p:bldP spid="14" grpId="1"/>
      <p:bldP spid="15" grpId="1"/>
    </p:bldLst>
  </p:timing>
</p:sld>
</file>

<file path=ppt/tags/tag1.xml><?xml version="1.0" encoding="utf-8"?>
<p:tagLst xmlns:p="http://schemas.openxmlformats.org/presentationml/2006/main">
  <p:tag name="KSO_WM_UNIT_PLACING_PICTURE_USER_VIEWPORT" val="{&quot;height&quot;:7320,&quot;width&quot;:15135}"/>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MEDIACOVER_FLAG" val="1"/>
  <p:tag name="KSO_WM_UNIT_MEDIACOVER_BTN_STATE" val="1"/>
  <p:tag name="KSO_WM_UNIT_MEDIACOVER_BTNRECT" val="0*0*0*0"/>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UNIT_PLACING_PICTURE_USER_VIEWPORT" val="{&quot;height&quot;:3540,&quot;width&quot;:4020}"/>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UNIT_PLACING_PICTURE_USER_VIEWPORT" val="{&quot;height&quot;:3945,&quot;width&quot;:6495}"/>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UNIT_PLACING_PICTURE_USER_VIEWPORT" val="{&quot;height&quot;:12030,&quot;width&quot;:13815}"/>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12384</Words>
  <Application>WPS 演示</Application>
  <PresentationFormat/>
  <Paragraphs>345</Paragraphs>
  <Slides>22</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22</vt:i4>
      </vt:variant>
    </vt:vector>
  </HeadingPairs>
  <TitlesOfParts>
    <vt:vector size="41" baseType="lpstr">
      <vt:lpstr>Arial</vt:lpstr>
      <vt:lpstr>宋体</vt:lpstr>
      <vt:lpstr>Wingdings</vt:lpstr>
      <vt:lpstr>Calibri</vt:lpstr>
      <vt:lpstr>Arial</vt:lpstr>
      <vt:lpstr>Trebuchet MS</vt:lpstr>
      <vt:lpstr>Times New Roman</vt:lpstr>
      <vt:lpstr>微软雅黑</vt:lpstr>
      <vt:lpstr>华文中宋</vt:lpstr>
      <vt:lpstr>Wingdings</vt:lpstr>
      <vt:lpstr>Arial Unicode MS</vt:lpstr>
      <vt:lpstr>Helvetica</vt:lpstr>
      <vt:lpstr>Calibri</vt:lpstr>
      <vt:lpstr>Times New Roman</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388</cp:revision>
  <dcterms:created xsi:type="dcterms:W3CDTF">2022-04-05T02:15:00Z</dcterms:created>
  <dcterms:modified xsi:type="dcterms:W3CDTF">2022-08-20T13:22:13Z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7CC062E4B24243738E57D4B72990D079</vt:lpwstr>
  </property>
  <property fmtid="{D5CDD505-2E9C-101B-9397-08002B2CF9AE}" pid="3" name="KSOProductBuildVer">
    <vt:lpwstr>2052-11.8.2.8411</vt:lpwstr>
  </property>
  <property fmtid="{D5CDD505-2E9C-101B-9397-08002B2CF9AE}" pid="4" name="commondata">
    <vt:lpwstr>eyJoZGlkIjoiOTcyOGM2ZTRiZmI4MzgxMmE1OWI1MGMyNDA3YTk5ZjUifQ==</vt:lpwstr>
  </property>
</Properties>
</file>