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1"/>
  </p:handoutMasterIdLst>
  <p:sldIdLst>
    <p:sldId id="8551" r:id="rId3"/>
    <p:sldId id="8452" r:id="rId4"/>
    <p:sldId id="8406" r:id="rId6"/>
    <p:sldId id="8463" r:id="rId7"/>
    <p:sldId id="8410" r:id="rId8"/>
    <p:sldId id="8460" r:id="rId9"/>
    <p:sldId id="8477" r:id="rId10"/>
    <p:sldId id="8348" r:id="rId11"/>
    <p:sldId id="8478" r:id="rId12"/>
    <p:sldId id="8479" r:id="rId13"/>
    <p:sldId id="8466" r:id="rId14"/>
    <p:sldId id="8467" r:id="rId15"/>
    <p:sldId id="8508" r:id="rId16"/>
    <p:sldId id="8509" r:id="rId17"/>
    <p:sldId id="8497" r:id="rId18"/>
    <p:sldId id="8499" r:id="rId19"/>
    <p:sldId id="8505" r:id="rId20"/>
    <p:sldId id="8461" r:id="rId21"/>
    <p:sldId id="8513" r:id="rId22"/>
    <p:sldId id="8506" r:id="rId23"/>
    <p:sldId id="8507" r:id="rId24"/>
    <p:sldId id="8504" r:id="rId25"/>
    <p:sldId id="8487" r:id="rId26"/>
    <p:sldId id="8503" r:id="rId27"/>
    <p:sldId id="8500" r:id="rId28"/>
    <p:sldId id="8501" r:id="rId29"/>
    <p:sldId id="8502" r:id="rId30"/>
    <p:sldId id="8498" r:id="rId31"/>
    <p:sldId id="8488" r:id="rId32"/>
    <p:sldId id="8539" r:id="rId33"/>
    <p:sldId id="8538" r:id="rId34"/>
    <p:sldId id="8545" r:id="rId35"/>
    <p:sldId id="8542" r:id="rId36"/>
    <p:sldId id="8546" r:id="rId37"/>
    <p:sldId id="8496" r:id="rId38"/>
    <p:sldId id="8543" r:id="rId39"/>
    <p:sldId id="849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4FF"/>
    <a:srgbClr val="CFAFE7"/>
    <a:srgbClr val="FFE2FF"/>
    <a:srgbClr val="0B9796"/>
    <a:srgbClr val="75AC8F"/>
    <a:srgbClr val="7BB0DE"/>
    <a:srgbClr val="FF7777"/>
    <a:srgbClr val="4B7B5D"/>
    <a:srgbClr val="2A4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5" autoAdjust="0"/>
    <p:restoredTop sz="94660"/>
  </p:normalViewPr>
  <p:slideViewPr>
    <p:cSldViewPr snapToGrid="0" showGuides="1">
      <p:cViewPr varScale="1">
        <p:scale>
          <a:sx n="107" d="100"/>
          <a:sy n="107" d="100"/>
        </p:scale>
        <p:origin x="102" y="273"/>
      </p:cViewPr>
      <p:guideLst>
        <p:guide orient="horz" pos="220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538D5-4BEB-4C52-B777-9627C1B09B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A951-696E-4198-8B66-91DA4729FA3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
        <p:nvSpPr>
          <p:cNvPr id="7" name="矩形 6"/>
          <p:cNvSpPr/>
          <p:nvPr userDrawn="1"/>
        </p:nvSpPr>
        <p:spPr>
          <a:xfrm>
            <a:off x="549282" y="435429"/>
            <a:ext cx="11093436" cy="5987142"/>
          </a:xfrm>
          <a:prstGeom prst="rect">
            <a:avLst/>
          </a:prstGeom>
          <a:solidFill>
            <a:schemeClr val="bg1"/>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CD789-DACD-4E89-8A2D-E90158835A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02BEA-83D1-4F22-A4BD-5175169BCFEF}"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27.png"/><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microsoft.com/office/2007/relationships/media" Target="file:///D:\&#25991;&#20214;\&#37101;&#21512;&#33521;\&#24320;&#23398;&#31532;&#19968;&#35838;\&#23186;&#20307;2.mp4" TargetMode="External"/><Relationship Id="rId1" Type="http://schemas.openxmlformats.org/officeDocument/2006/relationships/video" Target="file:///D:\&#25991;&#20214;\&#37101;&#21512;&#33521;\&#24320;&#23398;&#31532;&#19968;&#35838;\&#23186;&#20307;2.mp4" TargetMode="Externa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jpe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1" Type="http://schemas.openxmlformats.org/officeDocument/2006/relationships/slideLayout" Target="../slideLayouts/slideLayout1.xml"/><Relationship Id="rId10" Type="http://schemas.openxmlformats.org/officeDocument/2006/relationships/image" Target="../media/image51.jpeg"/><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0.jpeg"/><Relationship Id="rId7" Type="http://schemas.openxmlformats.org/officeDocument/2006/relationships/image" Target="../media/image59.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png"/><Relationship Id="rId2" Type="http://schemas.microsoft.com/office/2007/relationships/media" Target="file:///D:\&#25991;&#20214;\&#37101;&#21512;&#33521;\&#24320;&#23398;&#31532;&#19968;&#35838;\&#23186;&#20307;3.mp4" TargetMode="External"/><Relationship Id="rId1" Type="http://schemas.openxmlformats.org/officeDocument/2006/relationships/video" Target="file:///D:\&#25991;&#20214;\&#37101;&#21512;&#33521;\&#24320;&#23398;&#31532;&#19968;&#35838;\&#23186;&#20307;3.mp4" TargetMode="Externa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2.png"/><Relationship Id="rId2" Type="http://schemas.microsoft.com/office/2007/relationships/media" Target="file:///D:\&#25991;&#20214;\&#37101;&#21512;&#33521;\&#24320;&#23398;&#31532;&#19968;&#35838;\&#23186;&#20307;4.mp4" TargetMode="External"/><Relationship Id="rId1" Type="http://schemas.openxmlformats.org/officeDocument/2006/relationships/video" Target="file:///D:\&#25991;&#20214;\&#37101;&#21512;&#33521;\&#24320;&#23398;&#31532;&#19968;&#35838;\&#23186;&#20307;4.mp4" TargetMode="Externa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3.png"/><Relationship Id="rId2" Type="http://schemas.microsoft.com/office/2007/relationships/media" Target="file:///D:\&#25991;&#20214;\&#37101;&#21512;&#33521;\&#24320;&#23398;&#31532;&#19968;&#35838;\&#23186;&#20307;5.mp4" TargetMode="External"/><Relationship Id="rId1" Type="http://schemas.openxmlformats.org/officeDocument/2006/relationships/video" Target="file:///D:\&#25991;&#20214;\&#37101;&#21512;&#33521;\&#24320;&#23398;&#31532;&#19968;&#35838;\&#23186;&#20307;5.mp4" TargetMode="Externa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7.png"/><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9.png"/><Relationship Id="rId1" Type="http://schemas.openxmlformats.org/officeDocument/2006/relationships/image" Target="../media/image68.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2.png"/><Relationship Id="rId2" Type="http://schemas.microsoft.com/office/2007/relationships/media" Target="file:///D:\&#25991;&#20214;\&#37101;&#21512;&#33521;\&#24320;&#23398;&#31532;&#19968;&#35838;\&#23186;&#20307;6.mp4" TargetMode="External"/><Relationship Id="rId1" Type="http://schemas.openxmlformats.org/officeDocument/2006/relationships/video" Target="file:///D:\&#25991;&#20214;\&#37101;&#21512;&#33521;\&#24320;&#23398;&#31532;&#19968;&#35838;\&#23186;&#20307;6.mp4"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microsoft.com/office/2007/relationships/media" Target="file:///D:\&#25991;&#20214;\&#37101;&#21512;&#33521;\&#24320;&#23398;&#31532;&#19968;&#35838;\&#23186;&#20307;1.mp4" TargetMode="External"/><Relationship Id="rId1" Type="http://schemas.openxmlformats.org/officeDocument/2006/relationships/video" Target="file:///D:\&#25991;&#20214;\&#37101;&#21512;&#33521;\&#24320;&#23398;&#31532;&#19968;&#35838;\&#23186;&#20307;1.mp4"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67436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highlight>
                  <a:srgbClr val="00FF00"/>
                </a:highlight>
                <a:latin typeface="Times New Roman" panose="02020603050405020304" charset="0"/>
                <a:cs typeface="Times New Roman" panose="02020603050405020304" charset="0"/>
                <a:sym typeface="+mn-ea"/>
              </a:rPr>
              <a:t>work out your plan</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 (</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制定计划</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sp>
        <p:nvSpPr>
          <p:cNvPr id="6" name="文本框 5"/>
          <p:cNvSpPr txBox="1"/>
          <p:nvPr/>
        </p:nvSpPr>
        <p:spPr>
          <a:xfrm>
            <a:off x="806450" y="1504950"/>
            <a:ext cx="10579735" cy="2245360"/>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“211 Project“ was initiated in 1995 by the Ministry of Education of the People's Republic of China, it is a project aimed at </a:t>
            </a:r>
            <a:r>
              <a:rPr lang="zh-CN" altLang="en-US" sz="2800">
                <a:solidFill>
                  <a:srgbClr val="FF0000"/>
                </a:solidFill>
                <a:latin typeface="Times New Roman" panose="02020603050405020304" charset="0"/>
                <a:cs typeface="Times New Roman" panose="02020603050405020304" charset="0"/>
              </a:rPr>
              <a:t>enhancing research standards of high-level universities</a:t>
            </a:r>
            <a:r>
              <a:rPr lang="zh-CN" altLang="en-US" sz="2800">
                <a:latin typeface="Times New Roman" panose="02020603050405020304" charset="0"/>
                <a:cs typeface="Times New Roman" panose="02020603050405020304" charset="0"/>
              </a:rPr>
              <a:t> and </a:t>
            </a:r>
            <a:r>
              <a:rPr lang="zh-CN" altLang="en-US" sz="2800">
                <a:solidFill>
                  <a:srgbClr val="FF0000"/>
                </a:solidFill>
                <a:latin typeface="Times New Roman" panose="02020603050405020304" charset="0"/>
                <a:cs typeface="Times New Roman" panose="02020603050405020304" charset="0"/>
              </a:rPr>
              <a:t>cultivating strategies for socio-economic development</a:t>
            </a:r>
            <a:r>
              <a:rPr lang="zh-CN" altLang="en-US" sz="2800">
                <a:latin typeface="Times New Roman" panose="02020603050405020304" charset="0"/>
                <a:cs typeface="Times New Roman" panose="02020603050405020304" charset="0"/>
              </a:rPr>
              <a:t>. So far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China has more than 118 institutions of higher education that were designated as 211 Project institutions</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grpSp>
        <p:nvGrpSpPr>
          <p:cNvPr id="15" name="组合 14"/>
          <p:cNvGrpSpPr/>
          <p:nvPr/>
        </p:nvGrpSpPr>
        <p:grpSpPr>
          <a:xfrm>
            <a:off x="1192530" y="4613275"/>
            <a:ext cx="9851390" cy="1653540"/>
            <a:chOff x="1878" y="7265"/>
            <a:chExt cx="15514" cy="2604"/>
          </a:xfrm>
        </p:grpSpPr>
        <p:grpSp>
          <p:nvGrpSpPr>
            <p:cNvPr id="11" name="组合 10"/>
            <p:cNvGrpSpPr/>
            <p:nvPr/>
          </p:nvGrpSpPr>
          <p:grpSpPr>
            <a:xfrm>
              <a:off x="1878" y="7265"/>
              <a:ext cx="15515" cy="2604"/>
              <a:chOff x="1861" y="7265"/>
              <a:chExt cx="15515" cy="2604"/>
            </a:xfrm>
          </p:grpSpPr>
          <p:sp>
            <p:nvSpPr>
              <p:cNvPr id="3" name="圆角矩形 2"/>
              <p:cNvSpPr/>
              <p:nvPr/>
            </p:nvSpPr>
            <p:spPr>
              <a:xfrm>
                <a:off x="1861" y="7265"/>
                <a:ext cx="15515" cy="26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If you want to be admittd to a university of                        and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 you need to get         </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b="1">
                    <a:solidFill>
                      <a:schemeClr val="tx1"/>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To enter                            , and you need to get             in the college entrance examination.</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11853" y="7523"/>
                <a:ext cx="3000" cy="822"/>
              </a:xfrm>
              <a:prstGeom prst="rect">
                <a:avLst/>
              </a:prstGeom>
              <a:noFill/>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sym typeface="+mn-ea"/>
                  </a:rPr>
                  <a:t>Project 211</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963" y="8156"/>
                <a:ext cx="3095"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Project 985</a:t>
                </a:r>
                <a:endParaRPr lang="zh-CN" altLang="en-US" sz="2800"/>
              </a:p>
            </p:txBody>
          </p:sp>
          <p:sp>
            <p:nvSpPr>
              <p:cNvPr id="9" name="文本框 8"/>
              <p:cNvSpPr txBox="1"/>
              <p:nvPr/>
            </p:nvSpPr>
            <p:spPr>
              <a:xfrm>
                <a:off x="8853" y="8156"/>
                <a:ext cx="1689"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135+</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662" y="8823"/>
                <a:ext cx="1637"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125+</a:t>
                </a:r>
                <a:endParaRPr lang="en-US" altLang="zh-CN" sz="2800" b="1">
                  <a:solidFill>
                    <a:srgbClr val="FF0000"/>
                  </a:solidFill>
                  <a:latin typeface="Times New Roman" panose="02020603050405020304" charset="0"/>
                  <a:cs typeface="Times New Roman" panose="02020603050405020304" charset="0"/>
                  <a:sym typeface="+mn-ea"/>
                </a:endParaRPr>
              </a:p>
            </p:txBody>
          </p:sp>
        </p:grpSp>
        <p:sp>
          <p:nvSpPr>
            <p:cNvPr id="12" name="文本框 11"/>
            <p:cNvSpPr txBox="1"/>
            <p:nvPr/>
          </p:nvSpPr>
          <p:spPr>
            <a:xfrm>
              <a:off x="12486" y="8156"/>
              <a:ext cx="4254"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a key university</a:t>
              </a:r>
              <a:endParaRPr lang="en-US" altLang="zh-CN" sz="2800" b="1">
                <a:solidFill>
                  <a:srgbClr val="FF0000"/>
                </a:solidFill>
                <a:latin typeface="Times New Roman" panose="02020603050405020304" charset="0"/>
                <a:cs typeface="Times New Roman" panose="02020603050405020304" charset="0"/>
              </a:endParaRPr>
            </a:p>
          </p:txBody>
        </p:sp>
      </p:grpSp>
      <p:sp>
        <p:nvSpPr>
          <p:cNvPr id="16" name="圆角矩形 15"/>
          <p:cNvSpPr/>
          <p:nvPr/>
        </p:nvSpPr>
        <p:spPr>
          <a:xfrm>
            <a:off x="3659505" y="3858895"/>
            <a:ext cx="4379595" cy="81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What is 211 and 985 ?</a:t>
            </a:r>
            <a:endParaRPr lang="en-US" altLang="zh-CN" sz="32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7" name="圆角矩形 16"/>
          <p:cNvSpPr/>
          <p:nvPr/>
        </p:nvSpPr>
        <p:spPr>
          <a:xfrm>
            <a:off x="806450" y="1390015"/>
            <a:ext cx="10480675" cy="304165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Times New Roman" panose="02020603050405020304" charset="0"/>
                <a:cs typeface="Times New Roman" panose="02020603050405020304" charset="0"/>
              </a:rPr>
              <a:t>“985 Project”</a:t>
            </a:r>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sym typeface="+mn-ea"/>
              </a:rPr>
              <a:t>announced by Chinese President Jiang Zemin at the 100th anniversary of Peking University on May 4, 1998</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a:solidFill>
                  <a:schemeClr val="tx1"/>
                </a:solidFill>
                <a:latin typeface="Times New Roman" panose="02020603050405020304" charset="0"/>
                <a:cs typeface="Times New Roman" panose="02020603050405020304" charset="0"/>
              </a:rPr>
              <a:t>is a project aimed </a:t>
            </a:r>
            <a:r>
              <a:rPr lang="en-US" altLang="zh-CN" sz="2800">
                <a:solidFill>
                  <a:schemeClr val="tx1"/>
                </a:solidFill>
                <a:latin typeface="Times New Roman" panose="02020603050405020304" charset="0"/>
                <a:cs typeface="Times New Roman" panose="02020603050405020304" charset="0"/>
              </a:rPr>
              <a:t>at</a:t>
            </a:r>
            <a:r>
              <a:rPr lang="zh-CN" altLang="en-US" sz="2800">
                <a:solidFill>
                  <a:schemeClr val="tx1"/>
                </a:solidFill>
                <a:latin typeface="Times New Roman" panose="02020603050405020304" charset="0"/>
                <a:cs typeface="Times New Roman" panose="02020603050405020304" charset="0"/>
              </a:rPr>
              <a:t> </a:t>
            </a:r>
            <a:r>
              <a:rPr lang="zh-CN" altLang="en-US" sz="2800">
                <a:solidFill>
                  <a:srgbClr val="FF0000"/>
                </a:solidFill>
                <a:latin typeface="Times New Roman" panose="02020603050405020304" charset="0"/>
                <a:cs typeface="Times New Roman" panose="02020603050405020304" charset="0"/>
              </a:rPr>
              <a:t>increasing the development speed and gaining more reputation for China’s universities</a:t>
            </a:r>
            <a:r>
              <a:rPr lang="zh-CN" altLang="en-US" sz="2800">
                <a:solidFill>
                  <a:schemeClr val="tx1"/>
                </a:solidFill>
                <a:latin typeface="Times New Roman" panose="02020603050405020304" charset="0"/>
                <a:cs typeface="Times New Roman" panose="02020603050405020304" charset="0"/>
              </a:rPr>
              <a:t>.  Through the 985 project, China demonstrated its ambition to</a:t>
            </a:r>
            <a:r>
              <a:rPr lang="zh-CN" altLang="en-US" sz="2800">
                <a:solidFill>
                  <a:srgbClr val="FF0000"/>
                </a:solidFill>
                <a:latin typeface="Times New Roman" panose="02020603050405020304" charset="0"/>
                <a:cs typeface="Times New Roman" panose="02020603050405020304" charset="0"/>
              </a:rPr>
              <a:t> build world-class universities</a:t>
            </a:r>
            <a:r>
              <a:rPr lang="zh-CN" altLang="en-US" sz="2800">
                <a:solidFill>
                  <a:schemeClr val="tx1"/>
                </a:solidFill>
                <a:latin typeface="Times New Roman" panose="02020603050405020304" charset="0"/>
                <a:cs typeface="Times New Roman" panose="02020603050405020304" charset="0"/>
              </a:rPr>
              <a:t> in the 21st century. </a:t>
            </a:r>
            <a:endParaRPr lang="zh-CN" altLang="en-US" sz="2800">
              <a:solidFill>
                <a:schemeClr val="tx1"/>
              </a:solidFill>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1"/>
          <a:stretch>
            <a:fillRect/>
          </a:stretch>
        </p:blipFill>
        <p:spPr>
          <a:xfrm>
            <a:off x="2552065" y="316230"/>
            <a:ext cx="6757035" cy="5950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2" nodeType="clickEffect">
                                  <p:stCondLst>
                                    <p:cond delay="0"/>
                                  </p:stCondLst>
                                  <p:childTnLst>
                                    <p:animMotion origin="layout" path="M 0 0 L 0.265573 -0.477407 " pathEditMode="relative" rAng="0" ptsTypes="">
                                      <p:cBhvr>
                                        <p:cTn id="16" dur="2000" fill="hold"/>
                                        <p:tgtEl>
                                          <p:spTgt spid="16"/>
                                        </p:tgtEl>
                                        <p:attrNameLst>
                                          <p:attrName>ppt_x</p:attrName>
                                          <p:attrName>ppt_y</p:attrName>
                                        </p:attrNameLst>
                                      </p:cBhvr>
                                      <p:rCtr x="13100" y="-23400"/>
                                    </p:animMotion>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animBg="1"/>
      <p:bldP spid="16" grpId="1" animBg="1"/>
      <p:bldP spid="16" grpId="2"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48132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rPr>
              <a:t>Discuss: How to learn English?</a:t>
            </a:r>
            <a:endPar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endParaRPr>
          </a:p>
        </p:txBody>
      </p:sp>
      <p:sp>
        <p:nvSpPr>
          <p:cNvPr id="2" name="椭圆 1"/>
          <p:cNvSpPr/>
          <p:nvPr/>
        </p:nvSpPr>
        <p:spPr>
          <a:xfrm>
            <a:off x="878205" y="3089910"/>
            <a:ext cx="2768600" cy="990600"/>
          </a:xfrm>
          <a:prstGeom prst="ellips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sym typeface="+mn-ea"/>
              </a:rPr>
              <a:t>methods</a:t>
            </a:r>
            <a:endParaRPr lang="en-US" altLang="zh-CN" sz="3200">
              <a:ln w="22225">
                <a:solidFill>
                  <a:schemeClr val="accent2"/>
                </a:solidFill>
                <a:prstDash val="solid"/>
              </a:ln>
              <a:solidFill>
                <a:schemeClr val="tx1"/>
              </a:solidFill>
              <a:effectLst/>
              <a:highlight>
                <a:srgbClr val="00FFFF"/>
              </a:highlight>
              <a:latin typeface="Times New Roman" panose="02020603050405020304" charset="0"/>
              <a:cs typeface="Times New Roman" panose="02020603050405020304" charset="0"/>
              <a:sym typeface="+mn-ea"/>
            </a:endParaRPr>
          </a:p>
        </p:txBody>
      </p:sp>
      <p:sp>
        <p:nvSpPr>
          <p:cNvPr id="5" name="文本框 4"/>
          <p:cNvSpPr txBox="1"/>
          <p:nvPr/>
        </p:nvSpPr>
        <p:spPr>
          <a:xfrm>
            <a:off x="2181225" y="1427480"/>
            <a:ext cx="7433945" cy="521970"/>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Preview</a:t>
            </a:r>
            <a:r>
              <a:rPr lang="en-US" altLang="zh-CN" sz="2800">
                <a:latin typeface="Times New Roman" panose="02020603050405020304" charset="0"/>
                <a:cs typeface="Times New Roman" panose="02020603050405020304" charset="0"/>
              </a:rPr>
              <a:t>: Preview your lesson before each class.</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3646805" y="2043430"/>
            <a:ext cx="712914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Review after class</a:t>
            </a:r>
            <a:r>
              <a:rPr lang="en-US" altLang="zh-CN" sz="2800">
                <a:latin typeface="Times New Roman" panose="02020603050405020304" charset="0"/>
                <a:cs typeface="Times New Roman" panose="02020603050405020304" charset="0"/>
              </a:rPr>
              <a:t>: Review what you have  learned in class in time.</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1590675" y="4173855"/>
            <a:ext cx="951293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Read more</a:t>
            </a:r>
            <a:r>
              <a:rPr lang="en-US" altLang="zh-CN" sz="2800">
                <a:latin typeface="Times New Roman" panose="02020603050405020304" charset="0"/>
                <a:cs typeface="Times New Roman" panose="02020603050405020304" charset="0"/>
              </a:rPr>
              <a:t>: Read different material, especially foreign articles to build up authentic  English, paving a way for writing.</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3756660" y="3128010"/>
            <a:ext cx="765365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Listen more</a:t>
            </a:r>
            <a:r>
              <a:rPr lang="en-US" altLang="zh-CN" sz="2800">
                <a:latin typeface="Times New Roman" panose="02020603050405020304" charset="0"/>
                <a:cs typeface="Times New Roman" panose="02020603050405020304" charset="0"/>
              </a:rPr>
              <a:t>: Listen to English songs, English tapes, or pick up English programme on the radio.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1595755" y="5259705"/>
            <a:ext cx="9503410"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Write more</a:t>
            </a:r>
            <a:r>
              <a:rPr lang="en-US" altLang="zh-CN" sz="2800">
                <a:latin typeface="Times New Roman" panose="02020603050405020304" charset="0"/>
                <a:cs typeface="Times New Roman" panose="02020603050405020304" charset="0"/>
              </a:rPr>
              <a:t>: Don’t be afraid of writing, and you should form a good habit of writing. Do remember: Practice makes perfect!</a:t>
            </a:r>
            <a:endParaRPr lang="en-US" altLang="zh-CN" sz="2800">
              <a:latin typeface="Times New Roman" panose="02020603050405020304" charset="0"/>
              <a:cs typeface="Times New Roman" panose="02020603050405020304" charset="0"/>
            </a:endParaRPr>
          </a:p>
        </p:txBody>
      </p:sp>
      <p:pic>
        <p:nvPicPr>
          <p:cNvPr id="3" name="图片 2" descr="t01330d53f14c7c74a6_副本"/>
          <p:cNvPicPr>
            <a:picLocks noChangeAspect="1"/>
          </p:cNvPicPr>
          <p:nvPr/>
        </p:nvPicPr>
        <p:blipFill>
          <a:blip r:embed="rId1"/>
          <a:stretch>
            <a:fillRect/>
          </a:stretch>
        </p:blipFill>
        <p:spPr>
          <a:xfrm>
            <a:off x="9518650" y="466725"/>
            <a:ext cx="2586355" cy="2752725"/>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ldLvl="0" animBg="1"/>
      <p:bldP spid="8"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 name="矩形 1"/>
          <p:cNvSpPr/>
          <p:nvPr/>
        </p:nvSpPr>
        <p:spPr>
          <a:xfrm>
            <a:off x="855980" y="660400"/>
            <a:ext cx="7169150" cy="687705"/>
          </a:xfrm>
          <a:prstGeom prst="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highlight>
                  <a:srgbClr val="00FF00"/>
                </a:highlight>
                <a:latin typeface="Times New Roman" panose="02020603050405020304" charset="0"/>
                <a:cs typeface="Times New Roman" panose="02020603050405020304" charset="0"/>
                <a:sym typeface="+mn-ea"/>
              </a:rPr>
              <a:t>How to achieve your ambitio</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u</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s goal?</a:t>
            </a:r>
            <a:endParaRPr lang="zh-CN" altLang="en-US" sz="2800" b="1">
              <a:solidFill>
                <a:schemeClr val="tx1"/>
              </a:solidFill>
              <a:highlight>
                <a:srgbClr val="00FF00"/>
              </a:highlight>
              <a:latin typeface="Times New Roman" panose="02020603050405020304" charset="0"/>
              <a:cs typeface="Times New Roman" panose="02020603050405020304" charset="0"/>
              <a:sym typeface="+mn-ea"/>
            </a:endParaRPr>
          </a:p>
        </p:txBody>
      </p:sp>
      <p:graphicFrame>
        <p:nvGraphicFramePr>
          <p:cNvPr id="15" name="表格 14"/>
          <p:cNvGraphicFramePr/>
          <p:nvPr>
            <p:custDataLst>
              <p:tags r:id="rId1"/>
            </p:custDataLst>
          </p:nvPr>
        </p:nvGraphicFramePr>
        <p:xfrm>
          <a:off x="458470" y="1670685"/>
          <a:ext cx="11259820" cy="883920"/>
        </p:xfrm>
        <a:graphic>
          <a:graphicData uri="http://schemas.openxmlformats.org/drawingml/2006/table">
            <a:tbl>
              <a:tblPr firstRow="1" bandRow="1">
                <a:tableStyleId>{5C22544A-7EE6-4342-B048-85BDC9FD1C3A}</a:tableStyleId>
              </a:tblPr>
              <a:tblGrid>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tblGrid>
              <a:tr h="518160">
                <a:tc>
                  <a:txBody>
                    <a:bodyPr/>
                    <a:lstStyle/>
                    <a:p>
                      <a:pPr algn="ctr">
                        <a:buNone/>
                      </a:pPr>
                      <a:r>
                        <a:rPr lang="en-US" altLang="zh-CN" sz="2800" b="1">
                          <a:solidFill>
                            <a:schemeClr val="tx1"/>
                          </a:solidFill>
                        </a:rPr>
                        <a:t>A</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B</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C</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D</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E</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F</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G</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H</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I</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J</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K</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L</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M</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N</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O</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P</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Q</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R</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S</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T</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U</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V</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W</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X</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Y</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Z</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r>
              <a:tr h="354965">
                <a:tc>
                  <a:txBody>
                    <a:bodyPr/>
                    <a:lstStyle/>
                    <a:p>
                      <a:pPr>
                        <a:buNone/>
                      </a:pPr>
                      <a:r>
                        <a:rPr lang="en-US" altLang="zh-CN" sz="1800" b="0"/>
                        <a:t>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7</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8</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9</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10</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17</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18</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19</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20</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r>
            </a:tbl>
          </a:graphicData>
        </a:graphic>
      </p:graphicFrame>
      <p:sp>
        <p:nvSpPr>
          <p:cNvPr id="17" name="圆角矩形 16"/>
          <p:cNvSpPr/>
          <p:nvPr/>
        </p:nvSpPr>
        <p:spPr>
          <a:xfrm>
            <a:off x="892810" y="2675255"/>
            <a:ext cx="10391140" cy="13550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a:solidFill>
                  <a:schemeClr val="tx1"/>
                </a:solidFill>
                <a:latin typeface="Times New Roman" panose="02020603050405020304" charset="0"/>
                <a:cs typeface="Times New Roman" panose="02020603050405020304" charset="0"/>
              </a:rPr>
              <a:t>If the letter is equal to the following number,  the word</a:t>
            </a:r>
            <a:r>
              <a:rPr lang="en-US" altLang="zh-CN"/>
              <a:t> </a:t>
            </a:r>
            <a:r>
              <a:rPr lang="en-US" altLang="zh-CN" sz="3600">
                <a:solidFill>
                  <a:schemeClr val="tx1"/>
                </a:solidFill>
                <a:latin typeface="Times New Roman" panose="02020603050405020304" charset="0"/>
                <a:cs typeface="Times New Roman" panose="02020603050405020304" charset="0"/>
              </a:rPr>
              <a:t>“attitude = ?”</a:t>
            </a:r>
            <a:endParaRPr lang="en-US" altLang="zh-CN"/>
          </a:p>
        </p:txBody>
      </p:sp>
      <p:sp>
        <p:nvSpPr>
          <p:cNvPr id="18" name="圆角矩形 17"/>
          <p:cNvSpPr/>
          <p:nvPr/>
        </p:nvSpPr>
        <p:spPr>
          <a:xfrm>
            <a:off x="892810" y="4150995"/>
            <a:ext cx="10391140" cy="6515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solidFill>
                  <a:schemeClr val="tx1"/>
                </a:solidFill>
                <a:latin typeface="Times New Roman" panose="02020603050405020304" charset="0"/>
                <a:cs typeface="Times New Roman" panose="02020603050405020304" charset="0"/>
              </a:rPr>
              <a:t>              =</a:t>
            </a:r>
            <a:endParaRPr lang="en-US" altLang="zh-CN" sz="3600" b="1">
              <a:solidFill>
                <a:schemeClr val="tx1"/>
              </a:solidFill>
              <a:latin typeface="Times New Roman" panose="02020603050405020304" charset="0"/>
              <a:cs typeface="Times New Roman" panose="02020603050405020304" charset="0"/>
            </a:endParaRPr>
          </a:p>
        </p:txBody>
      </p:sp>
      <p:sp>
        <p:nvSpPr>
          <p:cNvPr id="19" name="文本框 18"/>
          <p:cNvSpPr txBox="1"/>
          <p:nvPr/>
        </p:nvSpPr>
        <p:spPr>
          <a:xfrm>
            <a:off x="1035050" y="4150995"/>
            <a:ext cx="1597660" cy="583565"/>
          </a:xfrm>
          <a:prstGeom prst="rect">
            <a:avLst/>
          </a:prstGeom>
          <a:noFill/>
        </p:spPr>
        <p:txBody>
          <a:bodyPr wrap="square" rtlCol="0">
            <a:spAutoFit/>
          </a:bodyPr>
          <a:lstStyle/>
          <a:p>
            <a:r>
              <a:rPr lang="en-US" altLang="zh-CN" sz="3200" b="1">
                <a:solidFill>
                  <a:schemeClr val="tx1"/>
                </a:solidFill>
                <a:latin typeface="Times New Roman" panose="02020603050405020304" charset="0"/>
                <a:cs typeface="Times New Roman" panose="02020603050405020304" charset="0"/>
                <a:sym typeface="+mn-ea"/>
              </a:rPr>
              <a:t>attitude</a:t>
            </a:r>
            <a:r>
              <a:rPr lang="en-US" altLang="zh-CN" b="1">
                <a:latin typeface="Times New Roman" panose="02020603050405020304" charset="0"/>
                <a:cs typeface="Times New Roman" panose="02020603050405020304" charset="0"/>
                <a:sym typeface="+mn-ea"/>
              </a:rPr>
              <a:t> </a:t>
            </a:r>
            <a:endParaRPr lang="zh-CN" altLang="en-US"/>
          </a:p>
        </p:txBody>
      </p:sp>
      <p:sp>
        <p:nvSpPr>
          <p:cNvPr id="20" name="文本框 19"/>
          <p:cNvSpPr txBox="1"/>
          <p:nvPr/>
        </p:nvSpPr>
        <p:spPr>
          <a:xfrm>
            <a:off x="2819400" y="4150995"/>
            <a:ext cx="4689475" cy="583565"/>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 1+20+20+9+20+21+4+5 =</a:t>
            </a:r>
            <a:endParaRPr lang="zh-CN" altLang="en-US" sz="3200"/>
          </a:p>
        </p:txBody>
      </p:sp>
      <p:sp>
        <p:nvSpPr>
          <p:cNvPr id="21" name="文本框 20"/>
          <p:cNvSpPr txBox="1"/>
          <p:nvPr/>
        </p:nvSpPr>
        <p:spPr>
          <a:xfrm>
            <a:off x="7409180" y="4150995"/>
            <a:ext cx="984885" cy="583565"/>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100</a:t>
            </a:r>
            <a:endParaRPr lang="zh-CN" altLang="en-US" sz="3200" b="1"/>
          </a:p>
        </p:txBody>
      </p:sp>
      <p:sp>
        <p:nvSpPr>
          <p:cNvPr id="23" name="文本框 22"/>
          <p:cNvSpPr txBox="1"/>
          <p:nvPr/>
        </p:nvSpPr>
        <p:spPr>
          <a:xfrm>
            <a:off x="1232535" y="5073015"/>
            <a:ext cx="9711055" cy="645160"/>
          </a:xfrm>
          <a:prstGeom prst="rect">
            <a:avLst/>
          </a:prstGeom>
          <a:noFill/>
        </p:spPr>
        <p:txBody>
          <a:bodyPr wrap="square" rtlCol="0">
            <a:spAutoFit/>
          </a:bodyPr>
          <a:lstStyle/>
          <a:p>
            <a:pPr algn="l"/>
            <a:r>
              <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It is                                </a:t>
            </a:r>
            <a:r>
              <a:rPr lang="en-US" altLang="zh-CN" sz="36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 </a:t>
            </a:r>
            <a:r>
              <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that makes our goal 100%!</a:t>
            </a:r>
            <a:endPar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endParaRPr>
          </a:p>
        </p:txBody>
      </p:sp>
      <p:pic>
        <p:nvPicPr>
          <p:cNvPr id="25" name="图片 24" descr="katongxingxing-33367988_1"/>
          <p:cNvPicPr>
            <a:picLocks noChangeAspect="1"/>
          </p:cNvPicPr>
          <p:nvPr/>
        </p:nvPicPr>
        <p:blipFill>
          <a:blip r:embed="rId2"/>
          <a:stretch>
            <a:fillRect/>
          </a:stretch>
        </p:blipFill>
        <p:spPr>
          <a:xfrm rot="19980000">
            <a:off x="9738995" y="137795"/>
            <a:ext cx="1472565" cy="1580515"/>
          </a:xfrm>
          <a:prstGeom prst="rect">
            <a:avLst/>
          </a:prstGeom>
        </p:spPr>
      </p:pic>
      <p:sp>
        <p:nvSpPr>
          <p:cNvPr id="30" name="文本框 29"/>
          <p:cNvSpPr txBox="1"/>
          <p:nvPr/>
        </p:nvSpPr>
        <p:spPr>
          <a:xfrm>
            <a:off x="2110105" y="5104130"/>
            <a:ext cx="3559810" cy="583565"/>
          </a:xfrm>
          <a:prstGeom prst="rect">
            <a:avLst/>
          </a:prstGeom>
          <a:noFill/>
        </p:spPr>
        <p:txBody>
          <a:bodyPr wrap="square" rtlCol="0">
            <a:spAutoFit/>
          </a:bodyPr>
          <a:lstStyle/>
          <a:p>
            <a:r>
              <a:rPr lang="en-US" altLang="zh-CN" sz="32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sym typeface="+mn-ea"/>
              </a:rPr>
              <a:t>our attitude to study</a:t>
            </a:r>
            <a:endParaRPr lang="zh-CN" altLang="en-US" sz="3200"/>
          </a:p>
        </p:txBody>
      </p:sp>
      <p:sp>
        <p:nvSpPr>
          <p:cNvPr id="31" name="圆角矩形 30"/>
          <p:cNvSpPr/>
          <p:nvPr/>
        </p:nvSpPr>
        <p:spPr>
          <a:xfrm>
            <a:off x="1135380" y="4855210"/>
            <a:ext cx="9544050" cy="87503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sym typeface="+mn-ea"/>
              </a:rPr>
              <a:t>Attitude is everything!</a:t>
            </a:r>
            <a:endParaRPr lang="zh-CN" altLang="en-US" sz="440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9"/>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grpId="2" nodeType="clickEffect">
                                  <p:stCondLst>
                                    <p:cond delay="0"/>
                                  </p:stCondLst>
                                  <p:childTnLst>
                                    <p:animRot by="21600000">
                                      <p:cBhvr>
                                        <p:cTn id="43" dur="2000" fill="hold"/>
                                        <p:tgtEl>
                                          <p:spTgt spid="21"/>
                                        </p:tgtEl>
                                        <p:attrNameLst>
                                          <p:attrName>r</p:attrName>
                                        </p:attrNameLst>
                                      </p:cBhvr>
                                    </p:animRot>
                                  </p:childTnLst>
                                </p:cTn>
                              </p:par>
                              <p:par>
                                <p:cTn id="44" presetID="3" presetClass="emph" presetSubtype="2" fill="hold" grpId="3"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1000" fill="hold"/>
                                        <p:tgtEl>
                                          <p:spTgt spid="30"/>
                                        </p:tgtEl>
                                        <p:attrNameLst>
                                          <p:attrName>ppt_w</p:attrName>
                                        </p:attrNameLst>
                                      </p:cBhvr>
                                      <p:tavLst>
                                        <p:tav tm="0">
                                          <p:val>
                                            <p:fltVal val="0"/>
                                          </p:val>
                                        </p:tav>
                                        <p:tav tm="100000">
                                          <p:val>
                                            <p:strVal val="#ppt_w"/>
                                          </p:val>
                                        </p:tav>
                                      </p:tavLst>
                                    </p:anim>
                                    <p:anim calcmode="lin" valueType="num">
                                      <p:cBhvr>
                                        <p:cTn id="56" dur="1000" fill="hold"/>
                                        <p:tgtEl>
                                          <p:spTgt spid="30"/>
                                        </p:tgtEl>
                                        <p:attrNameLst>
                                          <p:attrName>ppt_h</p:attrName>
                                        </p:attrNameLst>
                                      </p:cBhvr>
                                      <p:tavLst>
                                        <p:tav tm="0">
                                          <p:val>
                                            <p:fltVal val="0"/>
                                          </p:val>
                                        </p:tav>
                                        <p:tav tm="100000">
                                          <p:val>
                                            <p:strVal val="#ppt_h"/>
                                          </p:val>
                                        </p:tav>
                                      </p:tavLst>
                                    </p:anim>
                                    <p:anim calcmode="lin" valueType="num">
                                      <p:cBhvr>
                                        <p:cTn id="57"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linds(horizont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bldLvl="0" animBg="1"/>
      <p:bldP spid="18" grpId="1" animBg="1"/>
      <p:bldP spid="19" grpId="0"/>
      <p:bldP spid="19" grpId="1"/>
      <p:bldP spid="20" grpId="0"/>
      <p:bldP spid="20" grpId="1"/>
      <p:bldP spid="21" grpId="0"/>
      <p:bldP spid="21" grpId="1"/>
      <p:bldP spid="21" grpId="2"/>
      <p:bldP spid="21" grpId="3"/>
      <p:bldP spid="23" grpId="0"/>
      <p:bldP spid="23" grpId="1"/>
      <p:bldP spid="30" grpId="0"/>
      <p:bldP spid="30" grpId="1"/>
      <p:bldP spid="31" grpId="0" bldLvl="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2">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02285" y="-34290"/>
            <a:ext cx="11104880" cy="6823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89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03910" y="313055"/>
            <a:ext cx="10511790" cy="829945"/>
          </a:xfrm>
          <a:prstGeom prst="rect">
            <a:avLst/>
          </a:prstGeom>
          <a:solidFill>
            <a:srgbClr val="0B9796"/>
          </a:solidFill>
          <a:ln w="38100">
            <a:solidFill>
              <a:schemeClr val="accent4">
                <a:lumMod val="40000"/>
                <a:lumOff val="60000"/>
              </a:schemeClr>
            </a:solidFill>
          </a:ln>
        </p:spPr>
        <p:txBody>
          <a:bodyPr wrap="square" rtlCol="0">
            <a:spAutoFit/>
          </a:bodyPr>
          <a:lstStyle/>
          <a:p>
            <a:pPr algn="ctr"/>
            <a:r>
              <a:rPr lang="en-US" altLang="zh-CN" sz="4800">
                <a:latin typeface="Times New Roman" panose="02020603050405020304" charset="0"/>
                <a:cs typeface="Times New Roman" panose="02020603050405020304" charset="0"/>
                <a:sym typeface="+mn-ea"/>
              </a:rPr>
              <a:t>2. </a:t>
            </a:r>
            <a:r>
              <a:rPr lang="zh-CN" altLang="en-US" sz="4800">
                <a:latin typeface="Times New Roman" panose="02020603050405020304" charset="0"/>
                <a:cs typeface="Times New Roman" panose="02020603050405020304" charset="0"/>
                <a:sym typeface="+mn-ea"/>
              </a:rPr>
              <a:t>The power of examples</a:t>
            </a:r>
            <a:r>
              <a:rPr lang="en-US" altLang="zh-CN" sz="4800">
                <a:latin typeface="Times New Roman" panose="02020603050405020304" charset="0"/>
                <a:cs typeface="Times New Roman" panose="02020603050405020304" charset="0"/>
                <a:sym typeface="+mn-ea"/>
              </a:rPr>
              <a:t>      </a:t>
            </a:r>
            <a:r>
              <a:rPr lang="zh-CN" altLang="en-US" sz="4400">
                <a:latin typeface="Times New Roman" panose="02020603050405020304" charset="0"/>
                <a:cs typeface="Times New Roman" panose="02020603050405020304" charset="0"/>
                <a:sym typeface="+mn-ea"/>
              </a:rPr>
              <a:t>榜样的力量</a:t>
            </a:r>
            <a:r>
              <a:rPr lang="zh-CN" altLang="en-US" sz="4800">
                <a:latin typeface="Times New Roman" panose="02020603050405020304" charset="0"/>
                <a:cs typeface="Times New Roman" panose="02020603050405020304" charset="0"/>
                <a:sym typeface="+mn-ea"/>
              </a:rPr>
              <a:t> </a:t>
            </a:r>
            <a:endParaRPr lang="en-US" altLang="zh-CN" sz="4800">
              <a:ln w="9525" cmpd="sng">
                <a:solidFill>
                  <a:schemeClr val="accent1"/>
                </a:solidFill>
                <a:prstDash val="solid"/>
              </a:ln>
              <a:solidFill>
                <a:schemeClr val="tx1"/>
              </a:solidFill>
              <a:effectLst>
                <a:glow rad="38100">
                  <a:schemeClr val="accent1">
                    <a:alpha val="40000"/>
                  </a:schemeClr>
                </a:glow>
              </a:effectLst>
              <a:latin typeface="宋体" panose="02010600030101010101" pitchFamily="2" charset="-122"/>
              <a:ea typeface="宋体" panose="02010600030101010101" pitchFamily="2" charset="-122"/>
            </a:endParaRPr>
          </a:p>
        </p:txBody>
      </p:sp>
      <p:pic>
        <p:nvPicPr>
          <p:cNvPr id="3" name="图片 2" descr="1585203677785"/>
          <p:cNvPicPr>
            <a:picLocks noChangeAspect="1"/>
          </p:cNvPicPr>
          <p:nvPr/>
        </p:nvPicPr>
        <p:blipFill>
          <a:blip r:embed="rId1"/>
          <a:stretch>
            <a:fillRect/>
          </a:stretch>
        </p:blipFill>
        <p:spPr>
          <a:xfrm>
            <a:off x="10000615" y="1478915"/>
            <a:ext cx="2019300" cy="3899535"/>
          </a:xfrm>
          <a:prstGeom prst="rect">
            <a:avLst/>
          </a:prstGeom>
        </p:spPr>
      </p:pic>
      <p:pic>
        <p:nvPicPr>
          <p:cNvPr id="7" name="图片 6" descr="t01c7933329726487e2"/>
          <p:cNvPicPr>
            <a:picLocks noChangeAspect="1"/>
          </p:cNvPicPr>
          <p:nvPr/>
        </p:nvPicPr>
        <p:blipFill>
          <a:blip r:embed="rId2"/>
          <a:stretch>
            <a:fillRect/>
          </a:stretch>
        </p:blipFill>
        <p:spPr>
          <a:xfrm>
            <a:off x="140970" y="1356995"/>
            <a:ext cx="2017395" cy="4164965"/>
          </a:xfrm>
          <a:prstGeom prst="rect">
            <a:avLst/>
          </a:prstGeom>
        </p:spPr>
      </p:pic>
      <p:pic>
        <p:nvPicPr>
          <p:cNvPr id="8" name="图片 7" descr="t019044f22861506cc0"/>
          <p:cNvPicPr>
            <a:picLocks noChangeAspect="1"/>
          </p:cNvPicPr>
          <p:nvPr/>
        </p:nvPicPr>
        <p:blipFill>
          <a:blip r:embed="rId3"/>
          <a:stretch>
            <a:fillRect/>
          </a:stretch>
        </p:blipFill>
        <p:spPr>
          <a:xfrm>
            <a:off x="7873365" y="2855595"/>
            <a:ext cx="2261870" cy="3819525"/>
          </a:xfrm>
          <a:prstGeom prst="rect">
            <a:avLst/>
          </a:prstGeom>
        </p:spPr>
      </p:pic>
      <p:pic>
        <p:nvPicPr>
          <p:cNvPr id="9" name="图片 8" descr="aeecf12b06454f9bb11e759c7e0b587e"/>
          <p:cNvPicPr>
            <a:picLocks noChangeAspect="1"/>
          </p:cNvPicPr>
          <p:nvPr/>
        </p:nvPicPr>
        <p:blipFill>
          <a:blip r:embed="rId4"/>
          <a:stretch>
            <a:fillRect/>
          </a:stretch>
        </p:blipFill>
        <p:spPr>
          <a:xfrm flipH="1">
            <a:off x="1798320" y="3164840"/>
            <a:ext cx="2298700" cy="3521075"/>
          </a:xfrm>
          <a:prstGeom prst="rect">
            <a:avLst/>
          </a:prstGeom>
        </p:spPr>
      </p:pic>
      <p:pic>
        <p:nvPicPr>
          <p:cNvPr id="4" name="图片 3" descr="t0184bc3452a50a3f1a"/>
          <p:cNvPicPr>
            <a:picLocks noChangeAspect="1"/>
          </p:cNvPicPr>
          <p:nvPr/>
        </p:nvPicPr>
        <p:blipFill>
          <a:blip r:embed="rId5"/>
          <a:stretch>
            <a:fillRect/>
          </a:stretch>
        </p:blipFill>
        <p:spPr>
          <a:xfrm>
            <a:off x="4349115" y="1478915"/>
            <a:ext cx="4003675" cy="5196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375025" y="3371850"/>
            <a:ext cx="7938770" cy="2676525"/>
          </a:xfrm>
          <a:prstGeom prst="rect">
            <a:avLst/>
          </a:prstGeom>
          <a:noFill/>
        </p:spPr>
        <p:txBody>
          <a:bodyPr wrap="square" rtlCol="0" anchor="t">
            <a:spAutoFit/>
          </a:bodyPr>
          <a:lstStyle/>
          <a:p>
            <a:pPr algn="ct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榜样的力量</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播撒一种思想收获一种行为,播撒一种行为收获一种习惯,播撒一种习惯收获一种性格,播撒一种性格收获一种命运。散播一种榜样,我们能够时时看到奋斗的目标和参照物.榜样是一种向上的力量,是一面镜子,是一面旗帜。</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810260" y="560070"/>
            <a:ext cx="10570845" cy="2306955"/>
          </a:xfrm>
          <a:prstGeom prst="rect">
            <a:avLst/>
          </a:prstGeom>
          <a:noFill/>
        </p:spPr>
        <p:txBody>
          <a:bodyPr wrap="square" rtlCol="0" anchor="t">
            <a:spAutoFit/>
          </a:bodyPr>
          <a:lstStyle/>
          <a:p>
            <a:pPr algn="ctr"/>
            <a:r>
              <a:rPr lang="zh-CN" altLang="en-US" sz="3200" b="1">
                <a:solidFill>
                  <a:srgbClr val="FF0000"/>
                </a:solidFill>
                <a:latin typeface="Times New Roman" panose="02020603050405020304" charset="0"/>
                <a:cs typeface="Times New Roman" panose="02020603050405020304" charset="0"/>
              </a:rPr>
              <a:t>The power of examples </a:t>
            </a:r>
            <a:endParaRPr lang="zh-CN" altLang="en-US" sz="3200" b="1">
              <a:solidFill>
                <a:srgbClr val="FF0000"/>
              </a:solidFill>
              <a:latin typeface="Times New Roman" panose="02020603050405020304" charset="0"/>
              <a:cs typeface="Times New Roman" panose="02020603050405020304" charset="0"/>
            </a:endParaRPr>
          </a:p>
          <a:p>
            <a:pPr algn="l"/>
            <a:r>
              <a:rPr lang="en-US" altLang="zh-CN"/>
              <a:t>          </a:t>
            </a:r>
            <a:r>
              <a:rPr lang="zh-CN" altLang="en-US" sz="2800">
                <a:latin typeface="Times New Roman" panose="02020603050405020304" charset="0"/>
                <a:cs typeface="Times New Roman" panose="02020603050405020304" charset="0"/>
              </a:rPr>
              <a:t>Sow a thought reap an act,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sow an action reap a habit,sow a habit reap a character,sow a character,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reap a destiny. </a:t>
            </a:r>
            <a:r>
              <a:rPr lang="en-US" altLang="zh-CN" sz="2800">
                <a:latin typeface="Times New Roman" panose="02020603050405020304" charset="0"/>
                <a:cs typeface="Times New Roman" panose="02020603050405020304" charset="0"/>
              </a:rPr>
              <a:t>Through the s</a:t>
            </a:r>
            <a:r>
              <a:rPr lang="zh-CN" altLang="en-US" sz="2800">
                <a:latin typeface="Times New Roman" panose="02020603050405020304" charset="0"/>
                <a:cs typeface="Times New Roman" panose="02020603050405020304" charset="0"/>
              </a:rPr>
              <a:t>pread</a:t>
            </a:r>
            <a:r>
              <a:rPr lang="en-US" altLang="zh-CN" sz="2800">
                <a:latin typeface="Times New Roman" panose="02020603050405020304" charset="0"/>
                <a:cs typeface="Times New Roman" panose="02020603050405020304" charset="0"/>
              </a:rPr>
              <a:t> of</a:t>
            </a:r>
            <a:r>
              <a:rPr lang="zh-CN" altLang="en-US" sz="2800">
                <a:latin typeface="Times New Roman" panose="02020603050405020304" charset="0"/>
                <a:cs typeface="Times New Roman" panose="02020603050405020304" charset="0"/>
              </a:rPr>
              <a:t> a model,</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we can always see the targets of struggle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 reference.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Example is an upward force,</a:t>
            </a:r>
            <a:r>
              <a:rPr lang="en-US" altLang="zh-CN" sz="2800">
                <a:latin typeface="Times New Roman" panose="02020603050405020304" charset="0"/>
                <a:cs typeface="Times New Roman" panose="02020603050405020304" charset="0"/>
              </a:rPr>
              <a:t> is </a:t>
            </a:r>
            <a:r>
              <a:rPr lang="zh-CN" altLang="en-US" sz="2800">
                <a:latin typeface="Times New Roman" panose="02020603050405020304" charset="0"/>
                <a:cs typeface="Times New Roman" panose="02020603050405020304" charset="0"/>
              </a:rPr>
              <a:t>a mirror,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is </a:t>
            </a:r>
            <a:r>
              <a:rPr lang="en-US" altLang="zh-CN" sz="2800">
                <a:latin typeface="Times New Roman" panose="02020603050405020304" charset="0"/>
                <a:cs typeface="Times New Roman" panose="02020603050405020304" charset="0"/>
              </a:rPr>
              <a:t>a flag</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pic>
        <p:nvPicPr>
          <p:cNvPr id="2" name="图片 1" descr="9894cb72-061e-40bd-a2bb-da25ae3f6a71"/>
          <p:cNvPicPr>
            <a:picLocks noChangeAspect="1"/>
          </p:cNvPicPr>
          <p:nvPr/>
        </p:nvPicPr>
        <p:blipFill>
          <a:blip r:embed="rId1"/>
          <a:stretch>
            <a:fillRect/>
          </a:stretch>
        </p:blipFill>
        <p:spPr>
          <a:xfrm>
            <a:off x="645795" y="3202305"/>
            <a:ext cx="2458085" cy="3194050"/>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8054975" y="356235"/>
            <a:ext cx="3674110" cy="2362835"/>
          </a:xfrm>
          <a:prstGeom prst="rect">
            <a:avLst/>
          </a:prstGeom>
          <a:noFill/>
          <a:ln w="9525">
            <a:noFill/>
          </a:ln>
        </p:spPr>
      </p:pic>
      <p:sp>
        <p:nvSpPr>
          <p:cNvPr id="3" name="文本框 2"/>
          <p:cNvSpPr txBox="1"/>
          <p:nvPr/>
        </p:nvSpPr>
        <p:spPr>
          <a:xfrm>
            <a:off x="664845" y="1354455"/>
            <a:ext cx="6149340" cy="521970"/>
          </a:xfrm>
          <a:prstGeom prst="rect">
            <a:avLst/>
          </a:prstGeom>
          <a:solidFill>
            <a:schemeClr val="accent2">
              <a:lumMod val="40000"/>
              <a:lumOff val="60000"/>
            </a:schemeClr>
          </a:solidFill>
        </p:spPr>
        <p:txBody>
          <a:bodyPr wrap="square" rtlCol="0" anchor="t">
            <a:spAutoFit/>
          </a:bodyPr>
          <a:lstStyle/>
          <a:p>
            <a:r>
              <a:rPr lang="zh-CN" altLang="en-US"/>
              <a:t> </a:t>
            </a:r>
            <a:r>
              <a:rPr lang="en-US" altLang="zh-CN" sz="2800">
                <a:latin typeface="Times New Roman" panose="02020603050405020304" charset="0"/>
                <a:cs typeface="Times New Roman" panose="02020603050405020304" charset="0"/>
              </a:rPr>
              <a:t>Yuan Longping, the </a:t>
            </a:r>
            <a:r>
              <a:rPr lang="zh-CN" altLang="en-US" sz="2800">
                <a:latin typeface="Times New Roman" panose="02020603050405020304" charset="0"/>
                <a:cs typeface="Times New Roman" panose="02020603050405020304" charset="0"/>
              </a:rPr>
              <a:t>father of hybrid rice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664845" y="553720"/>
            <a:ext cx="338582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Who is the man?</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792480" y="4601845"/>
            <a:ext cx="10607040"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China now feeds around </a:t>
            </a:r>
            <a:r>
              <a:rPr lang="zh-CN" altLang="en-US" sz="2800" b="1">
                <a:solidFill>
                  <a:srgbClr val="FF0000"/>
                </a:solidFill>
                <a:latin typeface="Times New Roman" panose="02020603050405020304" charset="0"/>
                <a:cs typeface="Times New Roman" panose="02020603050405020304" charset="0"/>
              </a:rPr>
              <a:t>20</a:t>
            </a:r>
            <a:r>
              <a:rPr lang="zh-CN" altLang="en-US" sz="2800">
                <a:latin typeface="Times New Roman" panose="02020603050405020304" charset="0"/>
                <a:cs typeface="Times New Roman" panose="02020603050405020304" charset="0"/>
              </a:rPr>
              <a:t> percent of the world's population with less than </a:t>
            </a:r>
            <a:r>
              <a:rPr lang="zh-CN" altLang="en-US" sz="2800" b="1">
                <a:solidFill>
                  <a:srgbClr val="FF0000"/>
                </a:solidFill>
                <a:latin typeface="Times New Roman" panose="02020603050405020304" charset="0"/>
                <a:cs typeface="Times New Roman" panose="02020603050405020304" charset="0"/>
              </a:rPr>
              <a:t>9</a:t>
            </a:r>
            <a:r>
              <a:rPr lang="zh-CN" altLang="en-US" sz="2800">
                <a:latin typeface="Times New Roman" panose="02020603050405020304" charset="0"/>
                <a:cs typeface="Times New Roman" panose="02020603050405020304" charset="0"/>
              </a:rPr>
              <a:t> percent of the world's arable land.</a:t>
            </a:r>
            <a:endParaRPr lang="zh-CN" altLang="en-US" sz="2800">
              <a:latin typeface="Times New Roman" panose="02020603050405020304" charset="0"/>
              <a:cs typeface="Times New Roman" panose="02020603050405020304" charset="0"/>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rPr>
              <a:t>中国现在用全球不到9%的耕地养活全世界约20%的人口。</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664845" y="2054860"/>
            <a:ext cx="411734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What is his two dreams?</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664845" y="2755265"/>
            <a:ext cx="10842625" cy="521970"/>
          </a:xfrm>
          <a:prstGeom prst="rect">
            <a:avLst/>
          </a:prstGeom>
          <a:solidFill>
            <a:schemeClr val="accent2">
              <a:lumMod val="40000"/>
              <a:lumOff val="60000"/>
            </a:schemeClr>
          </a:solidFill>
        </p:spPr>
        <p:txBody>
          <a:bodyPr wrap="square" rtlCol="0" anchor="t">
            <a:spAutoFit/>
          </a:bodyPr>
          <a:lstStyle/>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1. To enjoy the cool under the rice crops taller than men.</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664845" y="3385185"/>
            <a:ext cx="10842625" cy="953135"/>
          </a:xfrm>
          <a:prstGeom prst="rect">
            <a:avLst/>
          </a:prstGeom>
          <a:solidFill>
            <a:schemeClr val="accent2">
              <a:lumMod val="40000"/>
              <a:lumOff val="60000"/>
            </a:schemeClr>
          </a:solidFill>
        </p:spPr>
        <p:txBody>
          <a:bodyPr wrap="square" rtlCol="0" anchor="t">
            <a:spAutoFit/>
          </a:bodyPr>
          <a:lstStyle/>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2. Hybrid rice could be grown all over the world to help solve the global</a:t>
            </a:r>
            <a:endPar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endParaRPr>
          </a:p>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    food scarcity.</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35705" y="1188085"/>
            <a:ext cx="7782560" cy="267652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       “There’s </a:t>
            </a:r>
            <a:r>
              <a:rPr lang="en-US" altLang="zh-CN" sz="2800" b="1">
                <a:solidFill>
                  <a:srgbClr val="FF0000"/>
                </a:solidFill>
                <a:latin typeface="Times New Roman" panose="02020603050405020304" charset="0"/>
                <a:cs typeface="Times New Roman" panose="02020603050405020304" charset="0"/>
                <a:sym typeface="+mn-ea"/>
              </a:rPr>
              <a:t>no secret</a:t>
            </a:r>
            <a:r>
              <a:rPr lang="en-US" altLang="zh-CN" sz="2800">
                <a:latin typeface="Times New Roman" panose="02020603050405020304" charset="0"/>
                <a:cs typeface="Times New Roman" panose="02020603050405020304" charset="0"/>
                <a:sym typeface="+mn-ea"/>
              </a:rPr>
              <a:t> to it; my experience can be summed in four words: </a:t>
            </a:r>
            <a:r>
              <a:rPr lang="en-US" altLang="zh-CN" sz="2800" b="1">
                <a:solidFill>
                  <a:srgbClr val="FF0000"/>
                </a:solidFill>
                <a:latin typeface="Times New Roman" panose="02020603050405020304" charset="0"/>
                <a:cs typeface="Times New Roman" panose="02020603050405020304" charset="0"/>
                <a:sym typeface="+mn-ea"/>
              </a:rPr>
              <a:t>knowledge</a:t>
            </a:r>
            <a:r>
              <a:rPr lang="en-US" altLang="zh-CN" sz="2800">
                <a:latin typeface="Times New Roman" panose="02020603050405020304" charset="0"/>
                <a:cs typeface="Times New Roman" panose="02020603050405020304" charset="0"/>
                <a:sym typeface="+mn-ea"/>
              </a:rPr>
              <a:t>, </a:t>
            </a:r>
            <a:r>
              <a:rPr lang="en-US" altLang="zh-CN" sz="2800" b="1">
                <a:solidFill>
                  <a:srgbClr val="FF0000"/>
                </a:solidFill>
                <a:latin typeface="Times New Roman" panose="02020603050405020304" charset="0"/>
                <a:cs typeface="Times New Roman" panose="02020603050405020304" charset="0"/>
                <a:sym typeface="+mn-ea"/>
              </a:rPr>
              <a:t>sweat</a:t>
            </a:r>
            <a:r>
              <a:rPr lang="en-US" altLang="zh-CN" sz="2800">
                <a:latin typeface="Times New Roman" panose="02020603050405020304" charset="0"/>
                <a:cs typeface="Times New Roman" panose="02020603050405020304" charset="0"/>
                <a:sym typeface="+mn-ea"/>
              </a:rPr>
              <a:t>, </a:t>
            </a:r>
            <a:r>
              <a:rPr lang="en-US" altLang="zh-CN" sz="2800" b="1">
                <a:solidFill>
                  <a:srgbClr val="FF0000"/>
                </a:solidFill>
                <a:latin typeface="Times New Roman" panose="02020603050405020304" charset="0"/>
                <a:cs typeface="Times New Roman" panose="02020603050405020304" charset="0"/>
                <a:sym typeface="+mn-ea"/>
              </a:rPr>
              <a:t>inspiration</a:t>
            </a:r>
            <a:r>
              <a:rPr lang="en-US" altLang="zh-CN" sz="2800">
                <a:latin typeface="Times New Roman" panose="02020603050405020304" charset="0"/>
                <a:cs typeface="Times New Roman" panose="02020603050405020304" charset="0"/>
                <a:sym typeface="+mn-ea"/>
              </a:rPr>
              <a:t> and </a:t>
            </a:r>
            <a:r>
              <a:rPr lang="en-US" altLang="zh-CN" sz="2800" b="1">
                <a:solidFill>
                  <a:srgbClr val="FF0000"/>
                </a:solidFill>
                <a:latin typeface="Times New Roman" panose="02020603050405020304" charset="0"/>
                <a:cs typeface="Times New Roman" panose="02020603050405020304" charset="0"/>
                <a:sym typeface="+mn-ea"/>
              </a:rPr>
              <a:t>opportunity</a:t>
            </a:r>
            <a:r>
              <a:rPr lang="en-US" altLang="zh-CN" sz="2800">
                <a:latin typeface="Times New Roman" panose="02020603050405020304" charset="0"/>
                <a:cs typeface="Times New Roman" panose="02020603050405020304" charset="0"/>
                <a:sym typeface="+mn-ea"/>
              </a:rPr>
              <a:t>,”  Mr. Yuan said in a video message encouraging young Chinese to go into science. In English, he quoted the scientist Louis Pasteur: “ </a:t>
            </a:r>
            <a:r>
              <a:rPr lang="en-US" altLang="zh-CN" sz="2800" b="1">
                <a:solidFill>
                  <a:srgbClr val="FF0000"/>
                </a:solidFill>
                <a:latin typeface="Times New Roman" panose="02020603050405020304" charset="0"/>
                <a:cs typeface="Times New Roman" panose="02020603050405020304" charset="0"/>
                <a:sym typeface="+mn-ea"/>
              </a:rPr>
              <a:t>Chance favors the prepared mind</a:t>
            </a:r>
            <a:r>
              <a:rPr lang="en-US" altLang="zh-CN" sz="2800">
                <a:latin typeface="Times New Roman" panose="02020603050405020304" charset="0"/>
                <a:cs typeface="Times New Roman" panose="02020603050405020304" charset="0"/>
                <a:sym typeface="+mn-ea"/>
              </a:rPr>
              <a:t>.”</a:t>
            </a:r>
            <a:endParaRPr lang="zh-CN" altLang="en-US" sz="2800"/>
          </a:p>
        </p:txBody>
      </p:sp>
      <p:pic>
        <p:nvPicPr>
          <p:cNvPr id="102" name="图片 101"/>
          <p:cNvPicPr/>
          <p:nvPr/>
        </p:nvPicPr>
        <p:blipFill>
          <a:blip r:embed="rId1"/>
          <a:stretch>
            <a:fillRect/>
          </a:stretch>
        </p:blipFill>
        <p:spPr>
          <a:xfrm>
            <a:off x="664845" y="1188085"/>
            <a:ext cx="2929890" cy="2676525"/>
          </a:xfrm>
          <a:prstGeom prst="rect">
            <a:avLst/>
          </a:prstGeom>
          <a:noFill/>
          <a:ln w="9525">
            <a:noFill/>
          </a:ln>
        </p:spPr>
      </p:pic>
      <p:sp>
        <p:nvSpPr>
          <p:cNvPr id="4" name="文本框 3"/>
          <p:cNvSpPr txBox="1"/>
          <p:nvPr/>
        </p:nvSpPr>
        <p:spPr>
          <a:xfrm>
            <a:off x="664845" y="553720"/>
            <a:ext cx="5814695"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What is Yuan’s secret to success? </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808990" y="4233545"/>
            <a:ext cx="10574020" cy="181483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Mr Yuan’s reaearch made him </a:t>
            </a:r>
            <a:r>
              <a:rPr lang="en-US" altLang="zh-CN" sz="2800" b="1">
                <a:solidFill>
                  <a:srgbClr val="FF0000"/>
                </a:solidFill>
                <a:latin typeface="Times New Roman" panose="02020603050405020304" charset="0"/>
                <a:cs typeface="Times New Roman" panose="02020603050405020304" charset="0"/>
              </a:rPr>
              <a:t>a national hero</a:t>
            </a:r>
            <a:r>
              <a:rPr lang="en-US" altLang="zh-CN" sz="2800">
                <a:latin typeface="Times New Roman" panose="02020603050405020304" charset="0"/>
                <a:cs typeface="Times New Roman" panose="02020603050405020304" charset="0"/>
              </a:rPr>
              <a:t> and </a:t>
            </a:r>
            <a:r>
              <a:rPr lang="en-US" altLang="zh-CN" sz="2800" b="1">
                <a:solidFill>
                  <a:srgbClr val="FF0000"/>
                </a:solidFill>
                <a:latin typeface="Times New Roman" panose="02020603050405020304" charset="0"/>
                <a:cs typeface="Times New Roman" panose="02020603050405020304" charset="0"/>
              </a:rPr>
              <a:t>a symbol of dogged scientific pursuit</a:t>
            </a:r>
            <a:r>
              <a:rPr lang="en-US" altLang="zh-CN" sz="2800">
                <a:latin typeface="Times New Roman" panose="02020603050405020304" charset="0"/>
                <a:cs typeface="Times New Roman" panose="02020603050405020304" charset="0"/>
              </a:rPr>
              <a:t> in China. His discoveries in hybrid rice cultivation helped create </a:t>
            </a:r>
            <a:r>
              <a:rPr lang="en-US" altLang="zh-CN" sz="2800" b="1">
                <a:solidFill>
                  <a:srgbClr val="FF0000"/>
                </a:solidFill>
                <a:latin typeface="Times New Roman" panose="02020603050405020304" charset="0"/>
                <a:cs typeface="Times New Roman" panose="02020603050405020304" charset="0"/>
              </a:rPr>
              <a:t>the Green Revolution</a:t>
            </a:r>
            <a:r>
              <a:rPr lang="en-US" altLang="zh-CN" sz="2800">
                <a:latin typeface="Times New Roman" panose="02020603050405020304" charset="0"/>
                <a:cs typeface="Times New Roman" panose="02020603050405020304" charset="0"/>
              </a:rPr>
              <a:t> of steeply rising harvests and </a:t>
            </a:r>
            <a:r>
              <a:rPr lang="en-US" altLang="zh-CN" sz="2800" b="1">
                <a:solidFill>
                  <a:srgbClr val="FF0000"/>
                </a:solidFill>
                <a:latin typeface="Times New Roman" panose="02020603050405020304" charset="0"/>
                <a:cs typeface="Times New Roman" panose="02020603050405020304" charset="0"/>
              </a:rPr>
              <a:t>an end to famine</a:t>
            </a:r>
            <a:r>
              <a:rPr lang="en-US" altLang="zh-CN" sz="2800">
                <a:latin typeface="Times New Roman" panose="02020603050405020304" charset="0"/>
                <a:cs typeface="Times New Roman" panose="02020603050405020304" charset="0"/>
              </a:rPr>
              <a:t> in most of the world.</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85203677785"/>
          <p:cNvPicPr>
            <a:picLocks noChangeAspect="1"/>
          </p:cNvPicPr>
          <p:nvPr/>
        </p:nvPicPr>
        <p:blipFill>
          <a:blip r:embed="rId1"/>
          <a:stretch>
            <a:fillRect/>
          </a:stretch>
        </p:blipFill>
        <p:spPr>
          <a:xfrm>
            <a:off x="696595" y="553720"/>
            <a:ext cx="2205990" cy="2934335"/>
          </a:xfrm>
          <a:prstGeom prst="rect">
            <a:avLst/>
          </a:prstGeom>
        </p:spPr>
      </p:pic>
      <p:sp>
        <p:nvSpPr>
          <p:cNvPr id="5" name="文本框 4"/>
          <p:cNvSpPr txBox="1"/>
          <p:nvPr/>
        </p:nvSpPr>
        <p:spPr>
          <a:xfrm>
            <a:off x="3093085" y="2214245"/>
            <a:ext cx="8307070" cy="212280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Zhong first came to international attention in </a:t>
            </a:r>
            <a:r>
              <a:rPr lang="zh-CN" altLang="en-US" sz="2800" b="1">
                <a:solidFill>
                  <a:srgbClr val="FF0000"/>
                </a:solidFill>
                <a:latin typeface="Times New Roman" panose="02020603050405020304" charset="0"/>
                <a:cs typeface="Times New Roman" panose="02020603050405020304" charset="0"/>
              </a:rPr>
              <a:t>2003 </a:t>
            </a:r>
            <a:r>
              <a:rPr lang="zh-CN" altLang="en-US" sz="2800">
                <a:latin typeface="Times New Roman" panose="02020603050405020304" charset="0"/>
                <a:cs typeface="Times New Roman" panose="02020603050405020304" charset="0"/>
              </a:rPr>
              <a:t>when he led efforts against </a:t>
            </a:r>
            <a:r>
              <a:rPr lang="zh-CN" altLang="en-US" sz="2800">
                <a:solidFill>
                  <a:srgbClr val="FF0000"/>
                </a:solidFill>
                <a:latin typeface="Times New Roman" panose="02020603050405020304" charset="0"/>
                <a:cs typeface="Times New Roman" panose="02020603050405020304" charset="0"/>
              </a:rPr>
              <a:t>Sars</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He was awarded one of the top ten people moving China in 2004.</a:t>
            </a:r>
            <a:endParaRPr lang="en-US" altLang="zh-CN" sz="2800">
              <a:latin typeface="Times New Roman" panose="02020603050405020304" charset="0"/>
              <a:cs typeface="Times New Roman" panose="02020603050405020304" charset="0"/>
            </a:endParaRPr>
          </a:p>
          <a:p>
            <a:r>
              <a:rPr lang="zh-CN" altLang="en-US" sz="2400">
                <a:latin typeface="宋体" panose="02010600030101010101" pitchFamily="2" charset="-122"/>
                <a:ea typeface="宋体" panose="02010600030101010101" pitchFamily="2" charset="-122"/>
                <a:cs typeface="宋体" panose="02010600030101010101" pitchFamily="2" charset="-122"/>
              </a:rPr>
              <a:t>2003年，钟南山第一次引起国际关注，当时他领导抗击非典。2004年，他被评为“感动中国2003年度”十大人物之一。</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3425190" y="1168400"/>
            <a:ext cx="7296785" cy="953135"/>
          </a:xfrm>
          <a:prstGeom prst="rect">
            <a:avLst/>
          </a:prstGeom>
          <a:solidFill>
            <a:schemeClr val="accent2">
              <a:lumMod val="40000"/>
              <a:lumOff val="60000"/>
            </a:schemeClr>
          </a:solidFill>
        </p:spPr>
        <p:txBody>
          <a:bodyPr wrap="square" rtlCol="0" anchor="t">
            <a:spAutoFit/>
          </a:bodyPr>
          <a:lstStyle/>
          <a:p>
            <a:pPr>
              <a:buClrTx/>
              <a:buSzTx/>
              <a:buFontTx/>
            </a:pPr>
            <a:r>
              <a:rPr lang="zh-CN" altLang="en-US" sz="2800">
                <a:latin typeface="Times New Roman" panose="02020603050405020304" charset="0"/>
                <a:cs typeface="Times New Roman" panose="02020603050405020304" charset="0"/>
                <a:sym typeface="+mn-ea"/>
              </a:rPr>
              <a:t>Zhong Nanshan,</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 state scholar of no equa.</a:t>
            </a:r>
            <a:endParaRPr lang="zh-CN" altLang="en-US" sz="2800">
              <a:latin typeface="Times New Roman" panose="02020603050405020304" charset="0"/>
              <a:cs typeface="Times New Roman" panose="02020603050405020304" charset="0"/>
              <a:sym typeface="+mn-ea"/>
            </a:endParaRPr>
          </a:p>
          <a:p>
            <a:pPr algn="ctr">
              <a:buClrTx/>
              <a:buSzTx/>
              <a:buFontTx/>
            </a:pPr>
            <a:r>
              <a:rPr lang="en-US" altLang="zh-CN" sz="2800">
                <a:latin typeface="Times New Roman" panose="02020603050405020304" charset="0"/>
                <a:cs typeface="Times New Roman" panose="02020603050405020304" charset="0"/>
                <a:sym typeface="+mn-ea"/>
              </a:rPr>
              <a:t>(国士无双)</a:t>
            </a:r>
            <a:endParaRPr lang="zh-CN" altLang="en-US" sz="2800">
              <a:latin typeface="Times New Roman" panose="02020603050405020304" charset="0"/>
              <a:cs typeface="Times New Roman" panose="02020603050405020304" charset="0"/>
              <a:sym typeface="+mn-ea"/>
            </a:endParaRPr>
          </a:p>
        </p:txBody>
      </p:sp>
      <p:sp>
        <p:nvSpPr>
          <p:cNvPr id="9" name="文本框 8"/>
          <p:cNvSpPr txBox="1"/>
          <p:nvPr/>
        </p:nvSpPr>
        <p:spPr>
          <a:xfrm>
            <a:off x="5380355" y="553720"/>
            <a:ext cx="338582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Who is the man?</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1045845" y="4587875"/>
            <a:ext cx="7273290"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T</a:t>
            </a:r>
            <a:r>
              <a:rPr lang="zh-CN" altLang="en-US" sz="2800">
                <a:latin typeface="Times New Roman" panose="02020603050405020304" charset="0"/>
                <a:cs typeface="Times New Roman" panose="02020603050405020304" charset="0"/>
              </a:rPr>
              <a:t>he outbreak of the </a:t>
            </a:r>
            <a:r>
              <a:rPr lang="zh-CN" altLang="en-US" sz="2800">
                <a:solidFill>
                  <a:srgbClr val="FF0000"/>
                </a:solidFill>
                <a:latin typeface="Times New Roman" panose="02020603050405020304" charset="0"/>
                <a:cs typeface="Times New Roman" panose="02020603050405020304" charset="0"/>
              </a:rPr>
              <a:t>novel coronavirus</a:t>
            </a:r>
            <a:r>
              <a:rPr lang="zh-CN" altLang="en-US" sz="2800">
                <a:latin typeface="Times New Roman" panose="02020603050405020304" charset="0"/>
                <a:cs typeface="Times New Roman" panose="02020603050405020304" charset="0"/>
              </a:rPr>
              <a:t> in Wuhan in December </a:t>
            </a:r>
            <a:r>
              <a:rPr lang="zh-CN" altLang="en-US" sz="2800">
                <a:solidFill>
                  <a:srgbClr val="FF0000"/>
                </a:solidFill>
                <a:latin typeface="Times New Roman" panose="02020603050405020304" charset="0"/>
                <a:cs typeface="Times New Roman" panose="02020603050405020304" charset="0"/>
              </a:rPr>
              <a:t>2019</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Zhong Nanshan, 84 years old, led his team to fight the illness. </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grpSp>
        <p:nvGrpSpPr>
          <p:cNvPr id="13" name="组合 12"/>
          <p:cNvGrpSpPr/>
          <p:nvPr/>
        </p:nvGrpSpPr>
        <p:grpSpPr>
          <a:xfrm>
            <a:off x="9300210" y="4424045"/>
            <a:ext cx="2077720" cy="1948180"/>
            <a:chOff x="14646" y="6967"/>
            <a:chExt cx="3272" cy="3068"/>
          </a:xfrm>
        </p:grpSpPr>
        <p:pic>
          <p:nvPicPr>
            <p:cNvPr id="104" name="图片 103"/>
            <p:cNvPicPr/>
            <p:nvPr/>
          </p:nvPicPr>
          <p:blipFill>
            <a:blip r:embed="rId2"/>
            <a:stretch>
              <a:fillRect/>
            </a:stretch>
          </p:blipFill>
          <p:spPr>
            <a:xfrm>
              <a:off x="14934" y="6967"/>
              <a:ext cx="2696" cy="3068"/>
            </a:xfrm>
            <a:prstGeom prst="rect">
              <a:avLst/>
            </a:prstGeom>
            <a:noFill/>
            <a:ln w="9525">
              <a:noFill/>
            </a:ln>
          </p:spPr>
        </p:pic>
        <p:pic>
          <p:nvPicPr>
            <p:cNvPr id="12" name="图片 11" descr="60b73308a31024adbdcbb45c"/>
            <p:cNvPicPr>
              <a:picLocks noChangeAspect="1"/>
            </p:cNvPicPr>
            <p:nvPr/>
          </p:nvPicPr>
          <p:blipFill>
            <a:blip r:embed="rId3"/>
            <a:stretch>
              <a:fillRect/>
            </a:stretch>
          </p:blipFill>
          <p:spPr>
            <a:xfrm>
              <a:off x="14646" y="7225"/>
              <a:ext cx="3272" cy="208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65480" y="636905"/>
            <a:ext cx="10861675" cy="181483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In September, </a:t>
            </a:r>
            <a:r>
              <a:rPr lang="zh-CN" altLang="en-US" sz="2800">
                <a:latin typeface="Times New Roman" panose="02020603050405020304" charset="0"/>
                <a:cs typeface="Times New Roman" panose="02020603050405020304" charset="0"/>
              </a:rPr>
              <a:t>2020</a:t>
            </a:r>
            <a:r>
              <a:rPr lang="en-US" altLang="zh-CN" sz="2800">
                <a:latin typeface="Times New Roman" panose="02020603050405020304" charset="0"/>
                <a:cs typeface="Times New Roman" panose="02020603050405020304" charset="0"/>
              </a:rPr>
              <a:t>, t</a:t>
            </a:r>
            <a:r>
              <a:rPr lang="zh-CN" altLang="en-US" sz="2800">
                <a:latin typeface="Times New Roman" panose="02020603050405020304" charset="0"/>
                <a:cs typeface="Times New Roman" panose="02020603050405020304" charset="0"/>
              </a:rPr>
              <a:t>he Medal of the Republic </a:t>
            </a:r>
            <a:r>
              <a:rPr lang="zh-CN" altLang="en-US" sz="2800">
                <a:latin typeface="Times New Roman" panose="02020603050405020304" charset="0"/>
                <a:cs typeface="Times New Roman" panose="02020603050405020304" charset="0"/>
                <a:sym typeface="+mn-ea"/>
              </a:rPr>
              <a:t>（共和国勋章）</a:t>
            </a:r>
            <a:r>
              <a:rPr lang="zh-CN" altLang="en-US" sz="2800" b="1">
                <a:solidFill>
                  <a:srgbClr val="FF0000"/>
                </a:solidFill>
                <a:latin typeface="Times New Roman" panose="02020603050405020304" charset="0"/>
                <a:cs typeface="Times New Roman" panose="02020603050405020304" charset="0"/>
              </a:rPr>
              <a:t>was conferred on</a:t>
            </a:r>
            <a:r>
              <a:rPr lang="zh-CN" altLang="en-US" sz="2800">
                <a:latin typeface="Times New Roman" panose="02020603050405020304" charset="0"/>
                <a:cs typeface="Times New Roman" panose="02020603050405020304" charset="0"/>
              </a:rPr>
              <a:t> renowned respiratory disease expert Zhong Nanshan</a:t>
            </a:r>
            <a:r>
              <a:rPr lang="en-US" altLang="zh-CN" sz="2800">
                <a:latin typeface="Times New Roman" panose="02020603050405020304" charset="0"/>
                <a:cs typeface="Times New Roman" panose="02020603050405020304" charset="0"/>
              </a:rPr>
              <a:t> due to his contribution to the treatment of the coronavirus</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p:txBody>
      </p:sp>
      <p:sp>
        <p:nvSpPr>
          <p:cNvPr id="2" name="文本框 1"/>
          <p:cNvSpPr txBox="1"/>
          <p:nvPr/>
        </p:nvSpPr>
        <p:spPr>
          <a:xfrm>
            <a:off x="665480" y="2802890"/>
            <a:ext cx="8535035" cy="3415030"/>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sym typeface="+mn-ea"/>
              </a:rPr>
              <a:t>病毒携带者 virus carrier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无症状携带者 asymptomatic carrier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超级传播者 super spreader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治愈率 recovery rate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传染性 transmissibility; infectivity</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致病性 pathogenicity</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输入病例 imported cases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出入境防疫 epidemic prevention at borders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防范疫情跨境传播 curb the cross-border spread of the epidemic</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3941445" y="2219325"/>
            <a:ext cx="2632710" cy="583565"/>
          </a:xfrm>
          <a:prstGeom prst="rect">
            <a:avLst/>
          </a:prstGeom>
          <a:noFill/>
        </p:spPr>
        <p:txBody>
          <a:bodyPr wrap="none" rtlCol="0" anchor="t">
            <a:spAutoFit/>
          </a:bodyPr>
          <a:lstStyle/>
          <a:p>
            <a:r>
              <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sym typeface="+mn-ea"/>
              </a:rPr>
              <a:t>【相关词汇】</a:t>
            </a:r>
            <a:endPar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pic>
        <p:nvPicPr>
          <p:cNvPr id="1026" name="Picture 2" descr="See the source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82050" y="1907540"/>
            <a:ext cx="2663190" cy="4429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800" y="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zh-CN" altLang="en-US"/>
          </a:p>
        </p:txBody>
      </p:sp>
      <p:sp>
        <p:nvSpPr>
          <p:cNvPr id="2" name="矩形 1"/>
          <p:cNvSpPr/>
          <p:nvPr/>
        </p:nvSpPr>
        <p:spPr>
          <a:xfrm>
            <a:off x="981075" y="933450"/>
            <a:ext cx="10241280" cy="1198880"/>
          </a:xfrm>
          <a:prstGeom prst="rect">
            <a:avLst/>
          </a:prstGeom>
          <a:noFill/>
          <a:ln>
            <a:noFill/>
          </a:ln>
        </p:spPr>
        <p:txBody>
          <a:bodyPr wrap="none" rtlCol="0" anchor="t">
            <a:prstTxWarp prst="textArchUp">
              <a:avLst/>
            </a:prstTxWarp>
            <a:spAutoFit/>
          </a:bodyPr>
          <a:lstStyle/>
          <a:p>
            <a:pPr algn="ctr"/>
            <a:r>
              <a:rPr lang="zh-CN" altLang="en-US" sz="7200" b="1">
                <a:ln w="22225">
                  <a:solidFill>
                    <a:schemeClr val="tx1"/>
                  </a:solidFill>
                  <a:prstDash val="solid"/>
                </a:ln>
                <a:solidFill>
                  <a:schemeClr val="accent2">
                    <a:lumMod val="40000"/>
                    <a:lumOff val="60000"/>
                  </a:schemeClr>
                </a:solidFill>
                <a:effectLst>
                  <a:glow rad="101600">
                    <a:schemeClr val="accent2">
                      <a:satMod val="175000"/>
                      <a:alpha val="40000"/>
                    </a:schemeClr>
                  </a:glow>
                </a:effectLst>
              </a:rPr>
              <a:t>希君生羽翼，一化北溟鱼</a:t>
            </a:r>
            <a:endParaRPr lang="zh-CN" altLang="en-US" sz="7200" b="1">
              <a:ln w="22225">
                <a:solidFill>
                  <a:schemeClr val="tx1"/>
                </a:solidFill>
                <a:prstDash val="solid"/>
              </a:ln>
              <a:solidFill>
                <a:schemeClr val="accent2">
                  <a:lumMod val="40000"/>
                  <a:lumOff val="60000"/>
                </a:schemeClr>
              </a:solidFill>
              <a:effectLst>
                <a:glow rad="101600">
                  <a:schemeClr val="accent2">
                    <a:satMod val="175000"/>
                    <a:alpha val="40000"/>
                  </a:schemeClr>
                </a:glow>
              </a:effectLst>
            </a:endParaRPr>
          </a:p>
        </p:txBody>
      </p:sp>
      <p:sp>
        <p:nvSpPr>
          <p:cNvPr id="16" name="文本框 15"/>
          <p:cNvSpPr txBox="1"/>
          <p:nvPr/>
        </p:nvSpPr>
        <p:spPr>
          <a:xfrm>
            <a:off x="4646295" y="5937250"/>
            <a:ext cx="5290185" cy="521970"/>
          </a:xfrm>
          <a:prstGeom prst="rect">
            <a:avLst/>
          </a:prstGeom>
          <a:solidFill>
            <a:schemeClr val="accent6">
              <a:lumMod val="40000"/>
              <a:lumOff val="60000"/>
            </a:schemeClr>
          </a:solidFill>
          <a:ln>
            <a:solidFill>
              <a:schemeClr val="accent5">
                <a:lumMod val="20000"/>
                <a:lumOff val="80000"/>
              </a:schemeClr>
            </a:solidFill>
          </a:ln>
        </p:spPr>
        <p:txBody>
          <a:bodyPr wrap="square" rtlCol="0">
            <a:spAutoFit/>
          </a:bodyPr>
          <a:lstStyle/>
          <a:p>
            <a:r>
              <a:rPr lang="zh-CN" altLang="en-US" sz="2800">
                <a:highlight>
                  <a:srgbClr val="C0C0C0"/>
                </a:highlight>
              </a:rPr>
              <a:t>杭州二中树兰高级中学</a:t>
            </a:r>
            <a:r>
              <a:rPr lang="en-US" altLang="zh-CN" sz="2800">
                <a:highlight>
                  <a:srgbClr val="C0C0C0"/>
                </a:highlight>
              </a:rPr>
              <a:t>    </a:t>
            </a:r>
            <a:r>
              <a:rPr lang="zh-CN" altLang="en-US" sz="2800">
                <a:highlight>
                  <a:srgbClr val="C0C0C0"/>
                </a:highlight>
              </a:rPr>
              <a:t>郭合英</a:t>
            </a:r>
            <a:endParaRPr lang="zh-CN" altLang="en-US" sz="2800">
              <a:highlight>
                <a:srgbClr val="C0C0C0"/>
              </a:highlight>
            </a:endParaRPr>
          </a:p>
        </p:txBody>
      </p:sp>
      <p:grpSp>
        <p:nvGrpSpPr>
          <p:cNvPr id="21" name="组合 20"/>
          <p:cNvGrpSpPr/>
          <p:nvPr/>
        </p:nvGrpSpPr>
        <p:grpSpPr>
          <a:xfrm>
            <a:off x="452755" y="3790950"/>
            <a:ext cx="2122170" cy="2091690"/>
            <a:chOff x="292" y="6043"/>
            <a:chExt cx="3342" cy="3294"/>
          </a:xfrm>
        </p:grpSpPr>
        <p:pic>
          <p:nvPicPr>
            <p:cNvPr id="18" name="图片 17" descr="7046"/>
            <p:cNvPicPr>
              <a:picLocks noChangeAspect="1"/>
            </p:cNvPicPr>
            <p:nvPr/>
          </p:nvPicPr>
          <p:blipFill>
            <a:blip r:embed="rId1"/>
            <a:srcRect l="18550" t="18622" r="14119" b="8178"/>
            <a:stretch>
              <a:fillRect/>
            </a:stretch>
          </p:blipFill>
          <p:spPr>
            <a:xfrm rot="20820000">
              <a:off x="292" y="6043"/>
              <a:ext cx="3343" cy="3294"/>
            </a:xfrm>
            <a:prstGeom prst="rect">
              <a:avLst/>
            </a:prstGeom>
          </p:spPr>
        </p:pic>
        <p:sp>
          <p:nvSpPr>
            <p:cNvPr id="17" name="矩形 16"/>
            <p:cNvSpPr/>
            <p:nvPr/>
          </p:nvSpPr>
          <p:spPr>
            <a:xfrm>
              <a:off x="964" y="6866"/>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开</a:t>
              </a:r>
              <a:endParaRPr lang="zh-CN" altLang="en-US" sz="7200" b="1">
                <a:ln w="22225">
                  <a:solidFill>
                    <a:schemeClr val="accent2"/>
                  </a:solidFill>
                  <a:prstDash val="solid"/>
                </a:ln>
                <a:solidFill>
                  <a:schemeClr val="tx1"/>
                </a:solidFill>
                <a:effectLst/>
              </a:endParaRPr>
            </a:p>
          </p:txBody>
        </p:sp>
      </p:grpSp>
      <p:grpSp>
        <p:nvGrpSpPr>
          <p:cNvPr id="25" name="组合 24"/>
          <p:cNvGrpSpPr/>
          <p:nvPr/>
        </p:nvGrpSpPr>
        <p:grpSpPr>
          <a:xfrm>
            <a:off x="2617470" y="3790950"/>
            <a:ext cx="2122805" cy="2091690"/>
            <a:chOff x="3719" y="2201"/>
            <a:chExt cx="3343" cy="3294"/>
          </a:xfrm>
        </p:grpSpPr>
        <p:pic>
          <p:nvPicPr>
            <p:cNvPr id="10" name="图片 9" descr="7046"/>
            <p:cNvPicPr>
              <a:picLocks noChangeAspect="1"/>
            </p:cNvPicPr>
            <p:nvPr/>
          </p:nvPicPr>
          <p:blipFill>
            <a:blip r:embed="rId1"/>
            <a:srcRect l="18550" t="18622" r="14119" b="8178"/>
            <a:stretch>
              <a:fillRect/>
            </a:stretch>
          </p:blipFill>
          <p:spPr>
            <a:xfrm rot="20520000">
              <a:off x="3719" y="2201"/>
              <a:ext cx="3343" cy="3294"/>
            </a:xfrm>
            <a:prstGeom prst="rect">
              <a:avLst/>
            </a:prstGeom>
          </p:spPr>
        </p:pic>
        <p:sp>
          <p:nvSpPr>
            <p:cNvPr id="24" name="矩形 23"/>
            <p:cNvSpPr/>
            <p:nvPr/>
          </p:nvSpPr>
          <p:spPr>
            <a:xfrm>
              <a:off x="4464" y="3083"/>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学</a:t>
              </a:r>
              <a:endParaRPr lang="zh-CN" altLang="en-US" sz="7200" b="1">
                <a:ln w="22225">
                  <a:solidFill>
                    <a:schemeClr val="accent2"/>
                  </a:solidFill>
                  <a:prstDash val="solid"/>
                </a:ln>
                <a:solidFill>
                  <a:schemeClr val="tx1"/>
                </a:solidFill>
                <a:effectLst/>
              </a:endParaRPr>
            </a:p>
          </p:txBody>
        </p:sp>
      </p:grpSp>
      <p:grpSp>
        <p:nvGrpSpPr>
          <p:cNvPr id="28" name="组合 27"/>
          <p:cNvGrpSpPr/>
          <p:nvPr/>
        </p:nvGrpSpPr>
        <p:grpSpPr>
          <a:xfrm>
            <a:off x="5039995" y="3845560"/>
            <a:ext cx="2122170" cy="2091690"/>
            <a:chOff x="5983" y="6044"/>
            <a:chExt cx="3342" cy="3294"/>
          </a:xfrm>
        </p:grpSpPr>
        <p:pic>
          <p:nvPicPr>
            <p:cNvPr id="4" name="图片 3" descr="7046"/>
            <p:cNvPicPr>
              <a:picLocks noChangeAspect="1"/>
            </p:cNvPicPr>
            <p:nvPr/>
          </p:nvPicPr>
          <p:blipFill>
            <a:blip r:embed="rId1"/>
            <a:srcRect l="18550" t="18622" r="14119" b="8178"/>
            <a:stretch>
              <a:fillRect/>
            </a:stretch>
          </p:blipFill>
          <p:spPr>
            <a:xfrm rot="20520000">
              <a:off x="5983" y="6044"/>
              <a:ext cx="3343" cy="3294"/>
            </a:xfrm>
            <a:prstGeom prst="rect">
              <a:avLst/>
            </a:prstGeom>
          </p:spPr>
        </p:pic>
        <p:sp>
          <p:nvSpPr>
            <p:cNvPr id="27" name="矩形 26"/>
            <p:cNvSpPr/>
            <p:nvPr/>
          </p:nvSpPr>
          <p:spPr>
            <a:xfrm>
              <a:off x="6618" y="6879"/>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第</a:t>
              </a:r>
              <a:endParaRPr lang="zh-CN" altLang="en-US" sz="7200" b="1">
                <a:ln w="22225">
                  <a:solidFill>
                    <a:schemeClr val="accent2"/>
                  </a:solidFill>
                  <a:prstDash val="solid"/>
                </a:ln>
                <a:solidFill>
                  <a:schemeClr val="tx1"/>
                </a:solidFill>
                <a:effectLst/>
              </a:endParaRPr>
            </a:p>
          </p:txBody>
        </p:sp>
      </p:grpSp>
      <p:grpSp>
        <p:nvGrpSpPr>
          <p:cNvPr id="30" name="组合 29"/>
          <p:cNvGrpSpPr/>
          <p:nvPr/>
        </p:nvGrpSpPr>
        <p:grpSpPr>
          <a:xfrm rot="20940000">
            <a:off x="7253599" y="3884869"/>
            <a:ext cx="2122805" cy="2091690"/>
            <a:chOff x="10737" y="6298"/>
            <a:chExt cx="3343" cy="3294"/>
          </a:xfrm>
        </p:grpSpPr>
        <p:pic>
          <p:nvPicPr>
            <p:cNvPr id="3" name="图片 2" descr="7046"/>
            <p:cNvPicPr>
              <a:picLocks noChangeAspect="1"/>
            </p:cNvPicPr>
            <p:nvPr/>
          </p:nvPicPr>
          <p:blipFill>
            <a:blip r:embed="rId1"/>
            <a:srcRect l="18550" t="18622" r="14119" b="8178"/>
            <a:stretch>
              <a:fillRect/>
            </a:stretch>
          </p:blipFill>
          <p:spPr>
            <a:xfrm rot="21300000">
              <a:off x="10737" y="6298"/>
              <a:ext cx="3343" cy="3294"/>
            </a:xfrm>
            <a:prstGeom prst="rect">
              <a:avLst/>
            </a:prstGeom>
          </p:spPr>
        </p:pic>
        <p:sp>
          <p:nvSpPr>
            <p:cNvPr id="29" name="矩形 28"/>
            <p:cNvSpPr/>
            <p:nvPr/>
          </p:nvSpPr>
          <p:spPr>
            <a:xfrm rot="660000">
              <a:off x="11349" y="6934"/>
              <a:ext cx="1728" cy="1888"/>
            </a:xfrm>
            <a:prstGeom prst="rect">
              <a:avLst/>
            </a:prstGeom>
            <a:noFill/>
            <a:ln>
              <a:noFill/>
            </a:ln>
          </p:spPr>
          <p:txBody>
            <a:bodyPr wrap="square" rtlCol="0" anchor="t">
              <a:spAutoFit/>
            </a:bodyPr>
            <a:lstStyle/>
            <a:p>
              <a:pPr algn="ctr"/>
              <a:r>
                <a:rPr lang="zh-CN" altLang="en-US" sz="7200" b="1">
                  <a:ln w="22225">
                    <a:solidFill>
                      <a:schemeClr val="accent2"/>
                    </a:solidFill>
                    <a:prstDash val="solid"/>
                  </a:ln>
                  <a:solidFill>
                    <a:schemeClr val="tx1"/>
                  </a:solidFill>
                  <a:effectLst/>
                </a:rPr>
                <a:t>一</a:t>
              </a:r>
              <a:endParaRPr lang="zh-CN" altLang="en-US" sz="7200" b="1">
                <a:ln w="22225">
                  <a:solidFill>
                    <a:schemeClr val="accent2"/>
                  </a:solidFill>
                  <a:prstDash val="solid"/>
                </a:ln>
                <a:solidFill>
                  <a:schemeClr val="tx1"/>
                </a:solidFill>
                <a:effectLst/>
              </a:endParaRPr>
            </a:p>
          </p:txBody>
        </p:sp>
      </p:grpSp>
      <p:grpSp>
        <p:nvGrpSpPr>
          <p:cNvPr id="32" name="组合 31"/>
          <p:cNvGrpSpPr/>
          <p:nvPr/>
        </p:nvGrpSpPr>
        <p:grpSpPr>
          <a:xfrm>
            <a:off x="8908415" y="3408045"/>
            <a:ext cx="3152775" cy="2857500"/>
            <a:chOff x="6136" y="1540"/>
            <a:chExt cx="4965" cy="4500"/>
          </a:xfrm>
        </p:grpSpPr>
        <p:pic>
          <p:nvPicPr>
            <p:cNvPr id="19" name="图片 18" descr="7046"/>
            <p:cNvPicPr>
              <a:picLocks noChangeAspect="1"/>
            </p:cNvPicPr>
            <p:nvPr>
              <p:custDataLst>
                <p:tags r:id="rId2"/>
              </p:custDataLst>
            </p:nvPr>
          </p:nvPicPr>
          <p:blipFill>
            <a:blip r:embed="rId1"/>
            <a:stretch>
              <a:fillRect/>
            </a:stretch>
          </p:blipFill>
          <p:spPr>
            <a:xfrm rot="20520000">
              <a:off x="6136" y="1540"/>
              <a:ext cx="4965" cy="4500"/>
            </a:xfrm>
            <a:prstGeom prst="rect">
              <a:avLst/>
            </a:prstGeom>
          </p:spPr>
        </p:pic>
        <p:sp>
          <p:nvSpPr>
            <p:cNvPr id="31" name="矩形 30"/>
            <p:cNvSpPr/>
            <p:nvPr/>
          </p:nvSpPr>
          <p:spPr>
            <a:xfrm>
              <a:off x="7755" y="3149"/>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课</a:t>
              </a:r>
              <a:endParaRPr lang="zh-CN" altLang="en-US" sz="7200" b="1">
                <a:ln w="22225">
                  <a:solidFill>
                    <a:schemeClr val="accent2"/>
                  </a:solidFill>
                  <a:prstDash val="solid"/>
                </a:ln>
                <a:solidFill>
                  <a:schemeClr val="tx1"/>
                </a:solidFill>
                <a:effectLst/>
              </a:endParaRPr>
            </a:p>
          </p:txBody>
        </p:sp>
      </p:grpSp>
      <p:sp>
        <p:nvSpPr>
          <p:cNvPr id="33" name="矩形 32"/>
          <p:cNvSpPr/>
          <p:nvPr/>
        </p:nvSpPr>
        <p:spPr>
          <a:xfrm>
            <a:off x="1489710" y="2217420"/>
            <a:ext cx="3764280" cy="922020"/>
          </a:xfrm>
          <a:prstGeom prst="rect">
            <a:avLst/>
          </a:prstGeom>
          <a:noFill/>
          <a:ln>
            <a:noFill/>
          </a:ln>
        </p:spPr>
        <p:txBody>
          <a:bodyPr wrap="none" rtlCol="0" anchor="t">
            <a:spAutoFit/>
          </a:bodyPr>
          <a:lstStyle/>
          <a:p>
            <a:pPr algn="ctr"/>
            <a:r>
              <a:rPr lang="en-US" altLang="zh-CN"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rPr>
              <a:t>2022</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rPr>
              <a:t>年秋季</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endParaRPr>
          </a:p>
        </p:txBody>
      </p:sp>
      <p:pic>
        <p:nvPicPr>
          <p:cNvPr id="5" name="图片 4" descr="5f1955402786fd9755b7c5bbCVE2vStc02"/>
          <p:cNvPicPr>
            <a:picLocks noChangeAspect="1"/>
          </p:cNvPicPr>
          <p:nvPr/>
        </p:nvPicPr>
        <p:blipFill>
          <a:blip r:embed="rId3"/>
          <a:stretch>
            <a:fillRect/>
          </a:stretch>
        </p:blipFill>
        <p:spPr>
          <a:xfrm>
            <a:off x="5565140" y="1146175"/>
            <a:ext cx="5239385" cy="3229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无标题"/>
          <p:cNvPicPr>
            <a:picLocks noChangeAspect="1"/>
          </p:cNvPicPr>
          <p:nvPr>
            <p:custDataLst>
              <p:tags r:id="rId1"/>
            </p:custDataLst>
          </p:nvPr>
        </p:nvPicPr>
        <p:blipFill>
          <a:blip r:embed="rId2" cstate="print"/>
          <a:stretch>
            <a:fillRect/>
          </a:stretch>
        </p:blipFill>
        <p:spPr>
          <a:xfrm>
            <a:off x="560070" y="483870"/>
            <a:ext cx="2907665" cy="4257040"/>
          </a:xfrm>
          <a:prstGeom prst="rect">
            <a:avLst/>
          </a:prstGeom>
          <a:ln>
            <a:noFill/>
          </a:ln>
          <a:effectLst>
            <a:softEdge rad="112500"/>
          </a:effectLst>
        </p:spPr>
      </p:pic>
      <p:sp>
        <p:nvSpPr>
          <p:cNvPr id="4" name="文本框 3"/>
          <p:cNvSpPr txBox="1"/>
          <p:nvPr/>
        </p:nvSpPr>
        <p:spPr>
          <a:xfrm>
            <a:off x="3797935" y="755650"/>
            <a:ext cx="7706360" cy="2245360"/>
          </a:xfrm>
          <a:prstGeom prst="rect">
            <a:avLst/>
          </a:prstGeom>
          <a:solidFill>
            <a:srgbClr val="FFE2FF"/>
          </a:solidFill>
        </p:spPr>
        <p:txBody>
          <a:bodyPr wrap="square" rtlCol="0" anchor="t">
            <a:spAutoFit/>
          </a:bodyPr>
          <a:lstStyle/>
          <a:p>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L</a:t>
            </a:r>
            <a:r>
              <a:rPr lang="zh-CN" altLang="en-US" sz="2800">
                <a:latin typeface="Times New Roman" panose="02020603050405020304" charset="0"/>
                <a:cs typeface="Times New Roman" panose="02020603050405020304" charset="0"/>
              </a:rPr>
              <a:t>ife is precious</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 To a person nothing is more precious than their life, and if they entrust me with that life, how could I refuse that trust, saying I’m cold, hungry, or tired?”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                                       -----Lin Qiaozhi</a:t>
            </a:r>
            <a:endParaRPr lang="zh-CN" altLang="en-US" sz="2800">
              <a:latin typeface="Times New Roman" panose="02020603050405020304" charset="0"/>
              <a:cs typeface="Times New Roman" panose="02020603050405020304" charset="0"/>
            </a:endParaRPr>
          </a:p>
        </p:txBody>
      </p:sp>
      <p:sp>
        <p:nvSpPr>
          <p:cNvPr id="7" name="文本框 6"/>
          <p:cNvSpPr txBox="1"/>
          <p:nvPr/>
        </p:nvSpPr>
        <p:spPr>
          <a:xfrm>
            <a:off x="3797935" y="3133725"/>
            <a:ext cx="7706360" cy="953135"/>
          </a:xfrm>
          <a:prstGeom prst="rect">
            <a:avLst/>
          </a:prstGeom>
          <a:solidFill>
            <a:schemeClr val="accent5">
              <a:lumMod val="20000"/>
              <a:lumOff val="80000"/>
            </a:schemeClr>
          </a:solidFill>
        </p:spPr>
        <p:txBody>
          <a:bodyPr wrap="square" rtlCol="0">
            <a:spAutoFit/>
          </a:bodyPr>
          <a:lstStyle/>
          <a:p>
            <a:r>
              <a:rPr lang="en-US" altLang="zh-CN" sz="2800">
                <a:latin typeface="Times New Roman" panose="02020603050405020304" charset="0"/>
                <a:cs typeface="Times New Roman" panose="02020603050405020304" charset="0"/>
              </a:rPr>
              <a:t>From what she said, what was Dr Lin’s main life pursuit ?</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3797935" y="4144010"/>
            <a:ext cx="7296785" cy="521970"/>
          </a:xfrm>
          <a:prstGeom prst="rect">
            <a:avLst/>
          </a:prstGeom>
          <a:solidFill>
            <a:schemeClr val="accent2">
              <a:lumMod val="40000"/>
              <a:lumOff val="60000"/>
            </a:schemeClr>
          </a:solidFill>
        </p:spPr>
        <p:txBody>
          <a:bodyPr wrap="square" rtlCol="0" anchor="t">
            <a:spAutoFit/>
          </a:bodyPr>
          <a:lstStyle/>
          <a:p>
            <a:pPr>
              <a:buClrTx/>
              <a:buSzTx/>
              <a:buFontTx/>
            </a:pPr>
            <a:r>
              <a:rPr lang="en-US" altLang="en-GB" sz="2800" dirty="0">
                <a:solidFill>
                  <a:srgbClr val="C00000"/>
                </a:solidFill>
                <a:latin typeface="Times" pitchFamily="2" charset="0"/>
                <a:sym typeface="+mn-ea"/>
              </a:rPr>
              <a:t>She always</a:t>
            </a:r>
            <a:r>
              <a:rPr lang="zh-CN" altLang="en-US" sz="2800" dirty="0">
                <a:solidFill>
                  <a:srgbClr val="C00000"/>
                </a:solidFill>
                <a:latin typeface="Times" pitchFamily="2" charset="0"/>
                <a:sym typeface="+mn-ea"/>
              </a:rPr>
              <a:t> </a:t>
            </a:r>
            <a:r>
              <a:rPr lang="en-GB" altLang="zh-CN" sz="2800" dirty="0">
                <a:solidFill>
                  <a:srgbClr val="C00000"/>
                </a:solidFill>
                <a:latin typeface="Times" pitchFamily="2" charset="0"/>
                <a:sym typeface="+mn-ea"/>
              </a:rPr>
              <a:t>put others first</a:t>
            </a:r>
            <a:r>
              <a:rPr lang="en-US" altLang="zh-CN" sz="2800" dirty="0">
                <a:solidFill>
                  <a:srgbClr val="C00000"/>
                </a:solidFill>
                <a:latin typeface="Times" pitchFamily="2" charset="0"/>
                <a:sym typeface="+mn-ea"/>
              </a:rPr>
              <a:t>.</a:t>
            </a:r>
            <a:endParaRPr lang="zh-CN" altLang="en-US" sz="2800">
              <a:latin typeface="Times New Roman" panose="02020603050405020304" charset="0"/>
              <a:cs typeface="Times New Roman" panose="02020603050405020304" charset="0"/>
              <a:sym typeface="+mn-ea"/>
            </a:endParaRPr>
          </a:p>
        </p:txBody>
      </p:sp>
      <p:sp>
        <p:nvSpPr>
          <p:cNvPr id="11" name="文本框 10"/>
          <p:cNvSpPr txBox="1"/>
          <p:nvPr/>
        </p:nvSpPr>
        <p:spPr>
          <a:xfrm>
            <a:off x="698500" y="4752975"/>
            <a:ext cx="10794365" cy="953135"/>
          </a:xfrm>
          <a:prstGeom prst="rect">
            <a:avLst/>
          </a:prstGeom>
          <a:solidFill>
            <a:srgbClr val="FFE2FF"/>
          </a:solidFill>
        </p:spPr>
        <p:txBody>
          <a:bodyPr wrap="square" rtlCol="0" anchor="t">
            <a:spAutoFit/>
          </a:bodyPr>
          <a:lstStyle/>
          <a:p>
            <a:r>
              <a:rPr lang="en-US" altLang="zh-CN" sz="2800">
                <a:latin typeface="Times New Roman" panose="02020603050405020304" charset="0"/>
                <a:cs typeface="Times New Roman" panose="02020603050405020304" charset="0"/>
              </a:rPr>
              <a:t>“Why should girls learn so much, Finding a good husband should be their final goal! ” her brother complained.</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698500" y="5718175"/>
            <a:ext cx="10629900" cy="521970"/>
          </a:xfrm>
          <a:prstGeom prst="rect">
            <a:avLst/>
          </a:prstGeom>
          <a:solidFill>
            <a:schemeClr val="accent5">
              <a:lumMod val="20000"/>
              <a:lumOff val="80000"/>
            </a:schemeClr>
          </a:solidFill>
        </p:spPr>
        <p:txBody>
          <a:bodyPr wrap="square" rtlCol="0">
            <a:spAutoFit/>
          </a:bodyPr>
          <a:lstStyle/>
          <a:p>
            <a:r>
              <a:rPr lang="en-US" altLang="zh-CN" sz="2800">
                <a:latin typeface="Times New Roman" panose="02020603050405020304" charset="0"/>
                <a:cs typeface="Times New Roman" panose="02020603050405020304" charset="0"/>
              </a:rPr>
              <a:t>Did Lin give up? How did she make her choice?</a:t>
            </a:r>
            <a:endParaRPr lang="en-US" altLang="zh-CN" sz="2800">
              <a:latin typeface="Times New Roman" panose="02020603050405020304" charset="0"/>
              <a:cs typeface="Times New Roman" panose="02020603050405020304" charset="0"/>
            </a:endParaRPr>
          </a:p>
        </p:txBody>
      </p:sp>
      <p:sp>
        <p:nvSpPr>
          <p:cNvPr id="14" name="圆角矩形 13"/>
          <p:cNvSpPr/>
          <p:nvPr/>
        </p:nvSpPr>
        <p:spPr>
          <a:xfrm>
            <a:off x="570865" y="1355725"/>
            <a:ext cx="10933430" cy="338518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200">
                <a:solidFill>
                  <a:schemeClr val="tx1"/>
                </a:solidFill>
                <a:latin typeface="Times New Roman" panose="02020603050405020304" charset="0"/>
                <a:cs typeface="Times New Roman" panose="02020603050405020304" charset="0"/>
              </a:rPr>
              <a:t>She responded, “I’d rather stay single to study all my life!”  she also said, “As doctors, we should be respinsible for the patients and treat them as our sisters.” </a:t>
            </a:r>
            <a:endParaRPr lang="en-US" altLang="zh-CN" sz="3200">
              <a:solidFill>
                <a:schemeClr val="tx1"/>
              </a:solidFill>
              <a:latin typeface="Times New Roman" panose="02020603050405020304" charset="0"/>
              <a:cs typeface="Times New Roman" panose="02020603050405020304" charset="0"/>
            </a:endParaRPr>
          </a:p>
          <a:p>
            <a:pPr algn="l"/>
            <a:r>
              <a:rPr lang="en-US" altLang="zh-CN" sz="3200">
                <a:solidFill>
                  <a:schemeClr val="tx1"/>
                </a:solidFill>
                <a:latin typeface="Times New Roman" panose="02020603050405020304" charset="0"/>
                <a:cs typeface="Times New Roman" panose="02020603050405020304" charset="0"/>
              </a:rPr>
              <a:t>Through Lin never married, she was known as the “</a:t>
            </a:r>
            <a:r>
              <a:rPr lang="en-US" altLang="zh-CN" sz="3200">
                <a:solidFill>
                  <a:srgbClr val="FF0000"/>
                </a:solidFill>
                <a:latin typeface="Times New Roman" panose="02020603050405020304" charset="0"/>
                <a:cs typeface="Times New Roman" panose="02020603050405020304" charset="0"/>
              </a:rPr>
              <a:t>Mother of ten thousand babies</a:t>
            </a:r>
            <a:r>
              <a:rPr lang="en-US" altLang="zh-CN" sz="3200">
                <a:solidFill>
                  <a:schemeClr val="tx1"/>
                </a:solidFill>
                <a:latin typeface="Times New Roman" panose="02020603050405020304" charset="0"/>
                <a:cs typeface="Times New Roman" panose="02020603050405020304" charset="0"/>
              </a:rPr>
              <a:t>”, having delivered over 50,000 babies in her lifetime.</a:t>
            </a:r>
            <a:endParaRPr lang="en-US" altLang="zh-CN" sz="2800">
              <a:solidFill>
                <a:schemeClr val="tx1"/>
              </a:solidFill>
              <a:latin typeface="Times New Roman" panose="02020603050405020304" charset="0"/>
              <a:cs typeface="Times New Roman" panose="02020603050405020304" charset="0"/>
            </a:endParaRPr>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ldLvl="0" animBg="1"/>
      <p:bldP spid="7" grpId="1" animBg="1"/>
      <p:bldP spid="10" grpId="0" bldLvl="0" animBg="1"/>
      <p:bldP spid="10" grpId="1" animBg="1"/>
      <p:bldP spid="11" grpId="0" bldLvl="0" animBg="1"/>
      <p:bldP spid="11" grpId="1" animBg="1"/>
      <p:bldP spid="12" grpId="0" bldLvl="0" animBg="1"/>
      <p:bldP spid="12" grpId="1"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019044f22861506cc0"/>
          <p:cNvPicPr>
            <a:picLocks noChangeAspect="1"/>
          </p:cNvPicPr>
          <p:nvPr>
            <p:custDataLst>
              <p:tags r:id="rId1"/>
            </p:custDataLst>
          </p:nvPr>
        </p:nvPicPr>
        <p:blipFill>
          <a:blip r:embed="rId2"/>
          <a:stretch>
            <a:fillRect/>
          </a:stretch>
        </p:blipFill>
        <p:spPr>
          <a:xfrm>
            <a:off x="8653145" y="219075"/>
            <a:ext cx="2625725" cy="3074035"/>
          </a:xfrm>
          <a:prstGeom prst="rect">
            <a:avLst/>
          </a:prstGeom>
        </p:spPr>
      </p:pic>
      <p:sp>
        <p:nvSpPr>
          <p:cNvPr id="3" name="矩形 2"/>
          <p:cNvSpPr/>
          <p:nvPr/>
        </p:nvSpPr>
        <p:spPr>
          <a:xfrm>
            <a:off x="1041400" y="856615"/>
            <a:ext cx="7066280" cy="1798955"/>
          </a:xfrm>
          <a:prstGeom prst="rect">
            <a:avLst/>
          </a:prstGeom>
          <a:noFill/>
          <a:extLst>
            <a:ext uri="{909E8E84-426E-40DD-AFC4-6F175D3DCCD1}">
              <a14:hiddenFill xmlns:a14="http://schemas.microsoft.com/office/drawing/2010/main">
                <a:solidFill>
                  <a:schemeClr val="accent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      Wang Yaping, 41, has become China's </a:t>
            </a:r>
            <a:r>
              <a:rPr lang="en-US" altLang="zh-CN" sz="2800" b="1">
                <a:solidFill>
                  <a:srgbClr val="FF0000"/>
                </a:solidFill>
                <a:latin typeface="Times New Roman" panose="02020603050405020304" charset="0"/>
                <a:cs typeface="Times New Roman" panose="02020603050405020304" charset="0"/>
                <a:sym typeface="+mn-ea"/>
              </a:rPr>
              <a:t>first</a:t>
            </a:r>
            <a:r>
              <a:rPr lang="en-US" altLang="zh-CN" sz="2800">
                <a:solidFill>
                  <a:schemeClr val="tx1"/>
                </a:solidFill>
                <a:latin typeface="Times New Roman" panose="02020603050405020304" charset="0"/>
                <a:cs typeface="Times New Roman" panose="02020603050405020304" charset="0"/>
                <a:sym typeface="+mn-ea"/>
              </a:rPr>
              <a:t> female astronaut to conduct a spacewalk, and China's </a:t>
            </a:r>
            <a:r>
              <a:rPr lang="en-US" altLang="zh-CN" sz="2800" b="1">
                <a:solidFill>
                  <a:srgbClr val="FF0000"/>
                </a:solidFill>
                <a:latin typeface="Times New Roman" panose="02020603050405020304" charset="0"/>
                <a:cs typeface="Times New Roman" panose="02020603050405020304" charset="0"/>
                <a:sym typeface="+mn-ea"/>
              </a:rPr>
              <a:t>second</a:t>
            </a:r>
            <a:r>
              <a:rPr lang="en-US" altLang="zh-CN" sz="2800">
                <a:solidFill>
                  <a:schemeClr val="tx1"/>
                </a:solidFill>
                <a:latin typeface="Times New Roman" panose="02020603050405020304" charset="0"/>
                <a:cs typeface="Times New Roman" panose="02020603050405020304" charset="0"/>
                <a:sym typeface="+mn-ea"/>
              </a:rPr>
              <a:t> female astronaut to go to space.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956050" y="3364230"/>
            <a:ext cx="7456170" cy="267652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a:t>
            </a:r>
            <a:r>
              <a:rPr lang="en-US" altLang="zh-CN" sz="2800">
                <a:latin typeface="Times New Roman" panose="02020603050405020304" charset="0"/>
                <a:cs typeface="Times New Roman" panose="02020603050405020304" charset="0"/>
              </a:rPr>
              <a:t>n June 2013, Wang and her two other crewmates, Nie Haisheng and Zhang Xiaoguang, were sent to space aboard Shenzhou-10. She </a:t>
            </a:r>
            <a:r>
              <a:rPr lang="en-US" altLang="zh-CN" sz="2800" b="1">
                <a:solidFill>
                  <a:srgbClr val="FF0000"/>
                </a:solidFill>
                <a:latin typeface="Times New Roman" panose="02020603050405020304" charset="0"/>
                <a:cs typeface="Times New Roman" panose="02020603050405020304" charset="0"/>
              </a:rPr>
              <a:t>gave a lecture</a:t>
            </a:r>
            <a:r>
              <a:rPr lang="en-US" altLang="zh-CN" sz="2800">
                <a:latin typeface="Times New Roman" panose="02020603050405020304" charset="0"/>
                <a:cs typeface="Times New Roman" panose="02020603050405020304" charset="0"/>
              </a:rPr>
              <a:t> about space during the mission via live broadcast, a first for China, reaching and inspiring millions of school children across the country.</a:t>
            </a:r>
            <a:endParaRPr lang="en-US" altLang="zh-CN" sz="280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3"/>
          <a:stretch>
            <a:fillRect/>
          </a:stretch>
        </p:blipFill>
        <p:spPr>
          <a:xfrm>
            <a:off x="500380" y="2825115"/>
            <a:ext cx="3327400" cy="363220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5980" y="660400"/>
            <a:ext cx="5774055" cy="687705"/>
          </a:xfrm>
          <a:prstGeom prst="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b="1">
                <a:solidFill>
                  <a:schemeClr val="tx1"/>
                </a:solidFill>
                <a:highlight>
                  <a:srgbClr val="00FFFF"/>
                </a:highlight>
                <a:latin typeface="Times New Roman" panose="02020603050405020304" charset="0"/>
                <a:cs typeface="Times New Roman" panose="02020603050405020304" charset="0"/>
                <a:sym typeface="+mn-ea"/>
              </a:rPr>
              <a:t>Discuss: Who is your idol</a:t>
            </a:r>
            <a:r>
              <a:rPr lang="zh-CN" altLang="en-US" sz="2800" b="1">
                <a:solidFill>
                  <a:schemeClr val="tx1"/>
                </a:solidFill>
                <a:highlight>
                  <a:srgbClr val="00FFFF"/>
                </a:highlight>
                <a:latin typeface="Times New Roman" panose="02020603050405020304" charset="0"/>
                <a:cs typeface="Times New Roman" panose="02020603050405020304" charset="0"/>
                <a:sym typeface="+mn-ea"/>
              </a:rPr>
              <a:t>?</a:t>
            </a:r>
            <a:r>
              <a:rPr lang="en-US" altLang="zh-CN" sz="2800" b="1">
                <a:solidFill>
                  <a:schemeClr val="tx1"/>
                </a:solidFill>
                <a:highlight>
                  <a:srgbClr val="00FFFF"/>
                </a:highlight>
                <a:latin typeface="Times New Roman" panose="02020603050405020304" charset="0"/>
                <a:cs typeface="Times New Roman" panose="02020603050405020304" charset="0"/>
                <a:sym typeface="+mn-ea"/>
              </a:rPr>
              <a:t> Why?</a:t>
            </a:r>
            <a:endParaRPr lang="en-US" altLang="zh-CN" sz="2800" b="1">
              <a:solidFill>
                <a:schemeClr val="tx1"/>
              </a:solidFill>
              <a:highlight>
                <a:srgbClr val="00FFFF"/>
              </a:highlight>
              <a:latin typeface="Times New Roman" panose="02020603050405020304" charset="0"/>
              <a:cs typeface="Times New Roman" panose="02020603050405020304" charset="0"/>
              <a:sym typeface="+mn-ea"/>
            </a:endParaRPr>
          </a:p>
        </p:txBody>
      </p:sp>
      <p:pic>
        <p:nvPicPr>
          <p:cNvPr id="5" name="图片 4" descr="t010763078e0ec7f5b2"/>
          <p:cNvPicPr>
            <a:picLocks noChangeAspect="1"/>
          </p:cNvPicPr>
          <p:nvPr/>
        </p:nvPicPr>
        <p:blipFill>
          <a:blip r:embed="rId1"/>
          <a:stretch>
            <a:fillRect/>
          </a:stretch>
        </p:blipFill>
        <p:spPr>
          <a:xfrm>
            <a:off x="661670" y="4005580"/>
            <a:ext cx="2037715" cy="2303145"/>
          </a:xfrm>
          <a:prstGeom prst="rect">
            <a:avLst/>
          </a:prstGeom>
        </p:spPr>
      </p:pic>
      <p:pic>
        <p:nvPicPr>
          <p:cNvPr id="6" name="图片 5" descr="RrbKIoTS94cB2GHUeNLXDDF6b2HYN7HokvzMK5VgFjDRJ1533871124308"/>
          <p:cNvPicPr>
            <a:picLocks noChangeAspect="1"/>
          </p:cNvPicPr>
          <p:nvPr/>
        </p:nvPicPr>
        <p:blipFill>
          <a:blip r:embed="rId2"/>
          <a:stretch>
            <a:fillRect/>
          </a:stretch>
        </p:blipFill>
        <p:spPr>
          <a:xfrm>
            <a:off x="2971800" y="4006215"/>
            <a:ext cx="1887855" cy="2148840"/>
          </a:xfrm>
          <a:prstGeom prst="rect">
            <a:avLst/>
          </a:prstGeom>
        </p:spPr>
      </p:pic>
      <p:pic>
        <p:nvPicPr>
          <p:cNvPr id="7" name="图片 6" descr="t01611f5151629ce2d4"/>
          <p:cNvPicPr>
            <a:picLocks noChangeAspect="1"/>
          </p:cNvPicPr>
          <p:nvPr/>
        </p:nvPicPr>
        <p:blipFill>
          <a:blip r:embed="rId3"/>
          <a:stretch>
            <a:fillRect/>
          </a:stretch>
        </p:blipFill>
        <p:spPr>
          <a:xfrm>
            <a:off x="7318375" y="4005580"/>
            <a:ext cx="1818640" cy="2303145"/>
          </a:xfrm>
          <a:prstGeom prst="rect">
            <a:avLst/>
          </a:prstGeom>
        </p:spPr>
      </p:pic>
      <p:pic>
        <p:nvPicPr>
          <p:cNvPr id="8" name="图片 7" descr="t010c52248bdd8ec06e"/>
          <p:cNvPicPr>
            <a:picLocks noChangeAspect="1"/>
          </p:cNvPicPr>
          <p:nvPr/>
        </p:nvPicPr>
        <p:blipFill>
          <a:blip r:embed="rId4"/>
          <a:stretch>
            <a:fillRect/>
          </a:stretch>
        </p:blipFill>
        <p:spPr>
          <a:xfrm>
            <a:off x="9340850" y="4006850"/>
            <a:ext cx="2152650" cy="2421255"/>
          </a:xfrm>
          <a:prstGeom prst="rect">
            <a:avLst/>
          </a:prstGeom>
        </p:spPr>
      </p:pic>
      <p:pic>
        <p:nvPicPr>
          <p:cNvPr id="9" name="图片 8" descr="t0185178c0a656f9884"/>
          <p:cNvPicPr>
            <a:picLocks noChangeAspect="1"/>
          </p:cNvPicPr>
          <p:nvPr/>
        </p:nvPicPr>
        <p:blipFill>
          <a:blip r:embed="rId5"/>
          <a:stretch>
            <a:fillRect/>
          </a:stretch>
        </p:blipFill>
        <p:spPr>
          <a:xfrm>
            <a:off x="5045075" y="4005580"/>
            <a:ext cx="1950085" cy="2282190"/>
          </a:xfrm>
          <a:prstGeom prst="rect">
            <a:avLst/>
          </a:prstGeom>
        </p:spPr>
      </p:pic>
      <p:pic>
        <p:nvPicPr>
          <p:cNvPr id="10" name="图片 9" descr="17639077"/>
          <p:cNvPicPr>
            <a:picLocks noChangeAspect="1"/>
          </p:cNvPicPr>
          <p:nvPr/>
        </p:nvPicPr>
        <p:blipFill>
          <a:blip r:embed="rId6"/>
          <a:stretch>
            <a:fillRect/>
          </a:stretch>
        </p:blipFill>
        <p:spPr>
          <a:xfrm>
            <a:off x="9341485" y="1394460"/>
            <a:ext cx="2152650" cy="2538095"/>
          </a:xfrm>
          <a:prstGeom prst="rect">
            <a:avLst/>
          </a:prstGeom>
        </p:spPr>
      </p:pic>
      <p:pic>
        <p:nvPicPr>
          <p:cNvPr id="100" name="图片 99"/>
          <p:cNvPicPr/>
          <p:nvPr/>
        </p:nvPicPr>
        <p:blipFill>
          <a:blip r:embed="rId7"/>
          <a:stretch>
            <a:fillRect/>
          </a:stretch>
        </p:blipFill>
        <p:spPr>
          <a:xfrm>
            <a:off x="744220" y="1394460"/>
            <a:ext cx="1871980" cy="2500630"/>
          </a:xfrm>
          <a:prstGeom prst="rect">
            <a:avLst/>
          </a:prstGeom>
          <a:noFill/>
          <a:ln w="9525">
            <a:noFill/>
          </a:ln>
        </p:spPr>
      </p:pic>
      <p:pic>
        <p:nvPicPr>
          <p:cNvPr id="12" name="图片 11" descr="t01dfb124d4e0a2f20d"/>
          <p:cNvPicPr>
            <a:picLocks noChangeAspect="1"/>
          </p:cNvPicPr>
          <p:nvPr/>
        </p:nvPicPr>
        <p:blipFill>
          <a:blip r:embed="rId8"/>
          <a:stretch>
            <a:fillRect/>
          </a:stretch>
        </p:blipFill>
        <p:spPr>
          <a:xfrm>
            <a:off x="2781935" y="1385570"/>
            <a:ext cx="2077720" cy="2509520"/>
          </a:xfrm>
          <a:prstGeom prst="rect">
            <a:avLst/>
          </a:prstGeom>
        </p:spPr>
      </p:pic>
      <p:pic>
        <p:nvPicPr>
          <p:cNvPr id="101" name="图片 100"/>
          <p:cNvPicPr/>
          <p:nvPr/>
        </p:nvPicPr>
        <p:blipFill>
          <a:blip r:embed="rId9"/>
          <a:stretch>
            <a:fillRect/>
          </a:stretch>
        </p:blipFill>
        <p:spPr>
          <a:xfrm>
            <a:off x="5100955" y="1384935"/>
            <a:ext cx="1986280" cy="2510155"/>
          </a:xfrm>
          <a:prstGeom prst="rect">
            <a:avLst/>
          </a:prstGeom>
          <a:noFill/>
          <a:ln w="9525">
            <a:noFill/>
          </a:ln>
        </p:spPr>
      </p:pic>
      <p:pic>
        <p:nvPicPr>
          <p:cNvPr id="102" name="图片 101"/>
          <p:cNvPicPr/>
          <p:nvPr/>
        </p:nvPicPr>
        <p:blipFill>
          <a:blip r:embed="rId10"/>
          <a:stretch>
            <a:fillRect/>
          </a:stretch>
        </p:blipFill>
        <p:spPr>
          <a:xfrm>
            <a:off x="7205345" y="1395095"/>
            <a:ext cx="1931035" cy="253809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fltVal val="0"/>
                                          </p:val>
                                        </p:tav>
                                        <p:tav tm="100000">
                                          <p:val>
                                            <p:strVal val="#ppt_w"/>
                                          </p:val>
                                        </p:tav>
                                      </p:tavLst>
                                    </p:anim>
                                    <p:anim calcmode="lin" valueType="num">
                                      <p:cBhvr>
                                        <p:cTn id="8" dur="1000" fill="hold"/>
                                        <p:tgtEl>
                                          <p:spTgt spid="100"/>
                                        </p:tgtEl>
                                        <p:attrNameLst>
                                          <p:attrName>ppt_h</p:attrName>
                                        </p:attrNameLst>
                                      </p:cBhvr>
                                      <p:tavLst>
                                        <p:tav tm="0">
                                          <p:val>
                                            <p:fltVal val="0"/>
                                          </p:val>
                                        </p:tav>
                                        <p:tav tm="100000">
                                          <p:val>
                                            <p:strVal val="#ppt_h"/>
                                          </p:val>
                                        </p:tav>
                                      </p:tavLst>
                                    </p:anim>
                                    <p:anim calcmode="lin" valueType="num">
                                      <p:cBhvr>
                                        <p:cTn id="9"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p:cTn id="19" dur="1000" fill="hold"/>
                                        <p:tgtEl>
                                          <p:spTgt spid="101"/>
                                        </p:tgtEl>
                                        <p:attrNameLst>
                                          <p:attrName>ppt_w</p:attrName>
                                        </p:attrNameLst>
                                      </p:cBhvr>
                                      <p:tavLst>
                                        <p:tav tm="0">
                                          <p:val>
                                            <p:fltVal val="0"/>
                                          </p:val>
                                        </p:tav>
                                        <p:tav tm="100000">
                                          <p:val>
                                            <p:strVal val="#ppt_w"/>
                                          </p:val>
                                        </p:tav>
                                      </p:tavLst>
                                    </p:anim>
                                    <p:anim calcmode="lin" valueType="num">
                                      <p:cBhvr>
                                        <p:cTn id="20" dur="1000" fill="hold"/>
                                        <p:tgtEl>
                                          <p:spTgt spid="101"/>
                                        </p:tgtEl>
                                        <p:attrNameLst>
                                          <p:attrName>ppt_h</p:attrName>
                                        </p:attrNameLst>
                                      </p:cBhvr>
                                      <p:tavLst>
                                        <p:tav tm="0">
                                          <p:val>
                                            <p:fltVal val="0"/>
                                          </p:val>
                                        </p:tav>
                                        <p:tav tm="100000">
                                          <p:val>
                                            <p:strVal val="#ppt_h"/>
                                          </p:val>
                                        </p:tav>
                                      </p:tavLst>
                                    </p:anim>
                                    <p:anim calcmode="lin" valueType="num">
                                      <p:cBhvr>
                                        <p:cTn id="21" dur="1000" fill="hold"/>
                                        <p:tgtEl>
                                          <p:spTgt spid="10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1000" fill="hold"/>
                                        <p:tgtEl>
                                          <p:spTgt spid="102"/>
                                        </p:tgtEl>
                                        <p:attrNameLst>
                                          <p:attrName>ppt_w</p:attrName>
                                        </p:attrNameLst>
                                      </p:cBhvr>
                                      <p:tavLst>
                                        <p:tav tm="0">
                                          <p:val>
                                            <p:fltVal val="0"/>
                                          </p:val>
                                        </p:tav>
                                        <p:tav tm="100000">
                                          <p:val>
                                            <p:strVal val="#ppt_w"/>
                                          </p:val>
                                        </p:tav>
                                      </p:tavLst>
                                    </p:anim>
                                    <p:anim calcmode="lin" valueType="num">
                                      <p:cBhvr>
                                        <p:cTn id="26" dur="1000" fill="hold"/>
                                        <p:tgtEl>
                                          <p:spTgt spid="102"/>
                                        </p:tgtEl>
                                        <p:attrNameLst>
                                          <p:attrName>ppt_h</p:attrName>
                                        </p:attrNameLst>
                                      </p:cBhvr>
                                      <p:tavLst>
                                        <p:tav tm="0">
                                          <p:val>
                                            <p:fltVal val="0"/>
                                          </p:val>
                                        </p:tav>
                                        <p:tav tm="100000">
                                          <p:val>
                                            <p:strVal val="#ppt_h"/>
                                          </p:val>
                                        </p:tav>
                                      </p:tavLst>
                                    </p:anim>
                                    <p:anim calcmode="lin" valueType="num">
                                      <p:cBhvr>
                                        <p:cTn id="27" dur="1000" fill="hold"/>
                                        <p:tgtEl>
                                          <p:spTgt spid="10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par>
                                <p:cTn id="43" presetID="3" presetClass="entr" presetSubtype="1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par>
                                <p:cTn id="46" presetID="3"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par>
                                <p:cTn id="49" presetID="3"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42925" y="269240"/>
            <a:ext cx="10868025" cy="1568450"/>
          </a:xfrm>
          <a:prstGeom prst="rect">
            <a:avLst/>
          </a:prstGeom>
          <a:gradFill>
            <a:gsLst>
              <a:gs pos="3896">
                <a:srgbClr val="F2E6CD"/>
              </a:gs>
              <a:gs pos="97000">
                <a:srgbClr val="E3B84B"/>
              </a:gs>
            </a:gsLst>
            <a:lin scaled="1"/>
          </a:gradFill>
          <a:ln w="38100">
            <a:solidFill>
              <a:schemeClr val="accent4">
                <a:lumMod val="40000"/>
                <a:lumOff val="60000"/>
              </a:schemeClr>
            </a:solidFill>
          </a:ln>
        </p:spPr>
        <p:txBody>
          <a:bodyPr wrap="square" rtlCol="0">
            <a:spAutoFit/>
          </a:bodyPr>
          <a:lstStyle/>
          <a:p>
            <a:pPr lvl="0" algn="ctr">
              <a:buClrTx/>
              <a:buSzTx/>
              <a:buFontTx/>
            </a:pPr>
            <a:r>
              <a:rPr lang="en-US" altLang="zh-CN" sz="4800">
                <a:latin typeface="Times New Roman" panose="02020603050405020304" charset="0"/>
                <a:cs typeface="Times New Roman" panose="02020603050405020304" charset="0"/>
                <a:sym typeface="+mn-ea"/>
              </a:rPr>
              <a:t>3. </a:t>
            </a:r>
            <a:r>
              <a:rPr lang="zh-CN" altLang="en-US" sz="4800">
                <a:latin typeface="Times New Roman" panose="02020603050405020304" charset="0"/>
                <a:cs typeface="Times New Roman" panose="02020603050405020304" charset="0"/>
                <a:sym typeface="+mn-ea"/>
              </a:rPr>
              <a:t>The stronger the youths are ,the stronger the nation will be</a:t>
            </a:r>
            <a:r>
              <a:rPr lang="en-US" altLang="zh-CN" sz="4800">
                <a:latin typeface="Times New Roman" panose="02020603050405020304" charset="0"/>
                <a:cs typeface="Times New Roman" panose="02020603050405020304" charset="0"/>
                <a:sym typeface="+mn-ea"/>
              </a:rPr>
              <a:t>     </a:t>
            </a:r>
            <a:r>
              <a:rPr lang="zh-CN" altLang="en-US" sz="4800">
                <a:latin typeface="Times New Roman" panose="02020603050405020304" charset="0"/>
                <a:cs typeface="Times New Roman" panose="02020603050405020304" charset="0"/>
                <a:sym typeface="+mn-ea"/>
              </a:rPr>
              <a:t>少年强则国强</a:t>
            </a:r>
            <a:endParaRPr lang="zh-CN" altLang="en-US" sz="4800">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rcRect b="30717"/>
          <a:stretch>
            <a:fillRect/>
          </a:stretch>
        </p:blipFill>
        <p:spPr>
          <a:xfrm>
            <a:off x="542925" y="2018030"/>
            <a:ext cx="10867390" cy="461835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5705" y="659765"/>
            <a:ext cx="9799955" cy="1076325"/>
          </a:xfrm>
          <a:prstGeom prst="rect">
            <a:avLst/>
          </a:prstGeom>
          <a:gradFill>
            <a:gsLst>
              <a:gs pos="3896">
                <a:srgbClr val="F2E6CD"/>
              </a:gs>
              <a:gs pos="97000">
                <a:srgbClr val="E3B84B"/>
              </a:gs>
            </a:gsLst>
            <a:lin scaled="1"/>
          </a:gradFill>
        </p:spPr>
        <p:txBody>
          <a:bodyPr wrap="square" rtlCol="0">
            <a:spAutoFit/>
          </a:bodyPr>
          <a:lstStyle/>
          <a:p>
            <a:pPr algn="ctr"/>
            <a:r>
              <a:rPr lang="zh-CN" altLang="en-US" sz="3200">
                <a:latin typeface="Times New Roman" panose="02020603050405020304" charset="0"/>
                <a:cs typeface="Times New Roman" panose="02020603050405020304" charset="0"/>
              </a:rPr>
              <a:t>Our happy life today is what countless revolutionary martyrs have paid for with their blood and lives</a:t>
            </a:r>
            <a:endParaRPr lang="zh-CN" altLang="en-US" sz="3200">
              <a:latin typeface="Times New Roman" panose="02020603050405020304" charset="0"/>
              <a:cs typeface="Times New Roman" panose="02020603050405020304" charset="0"/>
            </a:endParaRPr>
          </a:p>
        </p:txBody>
      </p:sp>
      <p:pic>
        <p:nvPicPr>
          <p:cNvPr id="5" name="图片 4" descr="朱德"/>
          <p:cNvPicPr>
            <a:picLocks noChangeAspect="1"/>
          </p:cNvPicPr>
          <p:nvPr/>
        </p:nvPicPr>
        <p:blipFill>
          <a:blip r:embed="rId1"/>
          <a:stretch>
            <a:fillRect/>
          </a:stretch>
        </p:blipFill>
        <p:spPr>
          <a:xfrm>
            <a:off x="6416675" y="1858010"/>
            <a:ext cx="1868805" cy="2389505"/>
          </a:xfrm>
          <a:prstGeom prst="rect">
            <a:avLst/>
          </a:prstGeom>
        </p:spPr>
      </p:pic>
      <p:pic>
        <p:nvPicPr>
          <p:cNvPr id="8" name="图片 7" descr="狼牙山五壮士"/>
          <p:cNvPicPr>
            <a:picLocks noChangeAspect="1"/>
          </p:cNvPicPr>
          <p:nvPr/>
        </p:nvPicPr>
        <p:blipFill>
          <a:blip r:embed="rId2"/>
          <a:srcRect b="8774"/>
          <a:stretch>
            <a:fillRect/>
          </a:stretch>
        </p:blipFill>
        <p:spPr>
          <a:xfrm>
            <a:off x="735330" y="4247515"/>
            <a:ext cx="3423920" cy="2061845"/>
          </a:xfrm>
          <a:prstGeom prst="rect">
            <a:avLst/>
          </a:prstGeom>
        </p:spPr>
      </p:pic>
      <p:grpSp>
        <p:nvGrpSpPr>
          <p:cNvPr id="11" name="组合 10"/>
          <p:cNvGrpSpPr/>
          <p:nvPr/>
        </p:nvGrpSpPr>
        <p:grpSpPr>
          <a:xfrm>
            <a:off x="4298315" y="4224020"/>
            <a:ext cx="2075815" cy="2100580"/>
            <a:chOff x="6769" y="6652"/>
            <a:chExt cx="3117" cy="3308"/>
          </a:xfrm>
        </p:grpSpPr>
        <p:pic>
          <p:nvPicPr>
            <p:cNvPr id="9" name="图片 8" descr="赵一曼"/>
            <p:cNvPicPr>
              <a:picLocks noChangeAspect="1"/>
            </p:cNvPicPr>
            <p:nvPr/>
          </p:nvPicPr>
          <p:blipFill>
            <a:blip r:embed="rId3"/>
            <a:stretch>
              <a:fillRect/>
            </a:stretch>
          </p:blipFill>
          <p:spPr>
            <a:xfrm>
              <a:off x="6769" y="6652"/>
              <a:ext cx="3117" cy="3308"/>
            </a:xfrm>
            <a:prstGeom prst="rect">
              <a:avLst/>
            </a:prstGeom>
          </p:spPr>
        </p:pic>
        <p:sp>
          <p:nvSpPr>
            <p:cNvPr id="10" name="文本框 9"/>
            <p:cNvSpPr txBox="1"/>
            <p:nvPr/>
          </p:nvSpPr>
          <p:spPr>
            <a:xfrm>
              <a:off x="8357" y="9243"/>
              <a:ext cx="1377" cy="580"/>
            </a:xfrm>
            <a:prstGeom prst="rect">
              <a:avLst/>
            </a:prstGeom>
            <a:noFill/>
          </p:spPr>
          <p:txBody>
            <a:bodyPr wrap="square" rtlCol="0">
              <a:spAutoFit/>
            </a:bodyPr>
            <a:lstStyle/>
            <a:p>
              <a:pPr algn="ctr"/>
              <a:r>
                <a:rPr lang="zh-CN" altLang="en-US">
                  <a:solidFill>
                    <a:srgbClr val="FF0000"/>
                  </a:solidFill>
                </a:rPr>
                <a:t>赵一曼</a:t>
              </a:r>
              <a:endParaRPr lang="zh-CN" altLang="en-US">
                <a:solidFill>
                  <a:srgbClr val="FF0000"/>
                </a:solidFill>
              </a:endParaRPr>
            </a:p>
          </p:txBody>
        </p:sp>
      </p:grpSp>
      <p:grpSp>
        <p:nvGrpSpPr>
          <p:cNvPr id="13" name="组合 12"/>
          <p:cNvGrpSpPr/>
          <p:nvPr/>
        </p:nvGrpSpPr>
        <p:grpSpPr>
          <a:xfrm>
            <a:off x="9121775" y="1885950"/>
            <a:ext cx="2013585" cy="2001520"/>
            <a:chOff x="11799" y="3170"/>
            <a:chExt cx="2715" cy="3152"/>
          </a:xfrm>
        </p:grpSpPr>
        <p:pic>
          <p:nvPicPr>
            <p:cNvPr id="6" name="图片 5" descr="董存瑞"/>
            <p:cNvPicPr>
              <a:picLocks noChangeAspect="1"/>
            </p:cNvPicPr>
            <p:nvPr/>
          </p:nvPicPr>
          <p:blipFill>
            <a:blip r:embed="rId4"/>
            <a:stretch>
              <a:fillRect/>
            </a:stretch>
          </p:blipFill>
          <p:spPr>
            <a:xfrm>
              <a:off x="11799" y="3170"/>
              <a:ext cx="2715" cy="3152"/>
            </a:xfrm>
            <a:prstGeom prst="rect">
              <a:avLst/>
            </a:prstGeom>
          </p:spPr>
        </p:pic>
        <p:sp>
          <p:nvSpPr>
            <p:cNvPr id="12" name="文本框 11"/>
            <p:cNvSpPr txBox="1"/>
            <p:nvPr/>
          </p:nvSpPr>
          <p:spPr>
            <a:xfrm>
              <a:off x="13137" y="5693"/>
              <a:ext cx="1377" cy="580"/>
            </a:xfrm>
            <a:prstGeom prst="rect">
              <a:avLst/>
            </a:prstGeom>
            <a:noFill/>
          </p:spPr>
          <p:txBody>
            <a:bodyPr wrap="square" rtlCol="0">
              <a:spAutoFit/>
            </a:bodyPr>
            <a:lstStyle/>
            <a:p>
              <a:pPr algn="ctr"/>
              <a:r>
                <a:rPr lang="zh-CN" altLang="en-US">
                  <a:solidFill>
                    <a:srgbClr val="FF0000"/>
                  </a:solidFill>
                </a:rPr>
                <a:t>董存瑞</a:t>
              </a:r>
              <a:endParaRPr lang="zh-CN" altLang="en-US">
                <a:solidFill>
                  <a:srgbClr val="FF0000"/>
                </a:solidFill>
              </a:endParaRPr>
            </a:p>
          </p:txBody>
        </p:sp>
      </p:grpSp>
      <p:grpSp>
        <p:nvGrpSpPr>
          <p:cNvPr id="15" name="组合 14"/>
          <p:cNvGrpSpPr/>
          <p:nvPr/>
        </p:nvGrpSpPr>
        <p:grpSpPr>
          <a:xfrm>
            <a:off x="6702425" y="4224020"/>
            <a:ext cx="1980565" cy="1939290"/>
            <a:chOff x="15414" y="3219"/>
            <a:chExt cx="2260" cy="3054"/>
          </a:xfrm>
        </p:grpSpPr>
        <p:pic>
          <p:nvPicPr>
            <p:cNvPr id="7" name="图片 6" descr="刘胡兰"/>
            <p:cNvPicPr>
              <a:picLocks noChangeAspect="1"/>
            </p:cNvPicPr>
            <p:nvPr/>
          </p:nvPicPr>
          <p:blipFill>
            <a:blip r:embed="rId5"/>
            <a:stretch>
              <a:fillRect/>
            </a:stretch>
          </p:blipFill>
          <p:spPr>
            <a:xfrm>
              <a:off x="15414" y="3219"/>
              <a:ext cx="2260" cy="3054"/>
            </a:xfrm>
            <a:prstGeom prst="rect">
              <a:avLst/>
            </a:prstGeom>
          </p:spPr>
        </p:pic>
        <p:sp>
          <p:nvSpPr>
            <p:cNvPr id="14" name="文本框 13"/>
            <p:cNvSpPr txBox="1"/>
            <p:nvPr/>
          </p:nvSpPr>
          <p:spPr>
            <a:xfrm>
              <a:off x="15414" y="5693"/>
              <a:ext cx="1377" cy="580"/>
            </a:xfrm>
            <a:prstGeom prst="rect">
              <a:avLst/>
            </a:prstGeom>
            <a:noFill/>
          </p:spPr>
          <p:txBody>
            <a:bodyPr wrap="square" rtlCol="0">
              <a:spAutoFit/>
            </a:bodyPr>
            <a:lstStyle/>
            <a:p>
              <a:pPr algn="ctr"/>
              <a:r>
                <a:rPr lang="zh-CN" altLang="en-US">
                  <a:solidFill>
                    <a:srgbClr val="FF0000"/>
                  </a:solidFill>
                </a:rPr>
                <a:t>刘胡兰</a:t>
              </a:r>
              <a:endParaRPr lang="zh-CN" altLang="en-US">
                <a:solidFill>
                  <a:srgbClr val="FF0000"/>
                </a:solidFill>
              </a:endParaRPr>
            </a:p>
          </p:txBody>
        </p:sp>
      </p:grpSp>
      <p:grpSp>
        <p:nvGrpSpPr>
          <p:cNvPr id="17" name="组合 16"/>
          <p:cNvGrpSpPr/>
          <p:nvPr/>
        </p:nvGrpSpPr>
        <p:grpSpPr>
          <a:xfrm>
            <a:off x="3582035" y="1862455"/>
            <a:ext cx="1856740" cy="2233930"/>
            <a:chOff x="4455" y="3170"/>
            <a:chExt cx="2924" cy="3518"/>
          </a:xfrm>
        </p:grpSpPr>
        <p:pic>
          <p:nvPicPr>
            <p:cNvPr id="4" name="图片 3" descr="陈毅"/>
            <p:cNvPicPr>
              <a:picLocks noChangeAspect="1"/>
            </p:cNvPicPr>
            <p:nvPr/>
          </p:nvPicPr>
          <p:blipFill>
            <a:blip r:embed="rId6"/>
            <a:stretch>
              <a:fillRect/>
            </a:stretch>
          </p:blipFill>
          <p:spPr>
            <a:xfrm>
              <a:off x="4455" y="3170"/>
              <a:ext cx="2924" cy="3519"/>
            </a:xfrm>
            <a:prstGeom prst="rect">
              <a:avLst/>
            </a:prstGeom>
          </p:spPr>
        </p:pic>
        <p:sp>
          <p:nvSpPr>
            <p:cNvPr id="16" name="文本框 15"/>
            <p:cNvSpPr txBox="1"/>
            <p:nvPr/>
          </p:nvSpPr>
          <p:spPr>
            <a:xfrm>
              <a:off x="4455" y="6072"/>
              <a:ext cx="1377" cy="580"/>
            </a:xfrm>
            <a:prstGeom prst="rect">
              <a:avLst/>
            </a:prstGeom>
            <a:noFill/>
          </p:spPr>
          <p:txBody>
            <a:bodyPr wrap="square" rtlCol="0">
              <a:spAutoFit/>
            </a:bodyPr>
            <a:lstStyle/>
            <a:p>
              <a:pPr algn="ctr"/>
              <a:r>
                <a:rPr lang="zh-CN" altLang="en-US">
                  <a:solidFill>
                    <a:srgbClr val="FF0000"/>
                  </a:solidFill>
                </a:rPr>
                <a:t>陈毅</a:t>
              </a:r>
              <a:endParaRPr lang="zh-CN" altLang="en-US">
                <a:solidFill>
                  <a:srgbClr val="FF0000"/>
                </a:solidFill>
              </a:endParaRPr>
            </a:p>
          </p:txBody>
        </p:sp>
      </p:grpSp>
      <p:grpSp>
        <p:nvGrpSpPr>
          <p:cNvPr id="19" name="组合 18"/>
          <p:cNvGrpSpPr/>
          <p:nvPr/>
        </p:nvGrpSpPr>
        <p:grpSpPr>
          <a:xfrm>
            <a:off x="975995" y="1885950"/>
            <a:ext cx="1779270" cy="2234565"/>
            <a:chOff x="1308" y="3170"/>
            <a:chExt cx="2802" cy="3519"/>
          </a:xfrm>
        </p:grpSpPr>
        <p:pic>
          <p:nvPicPr>
            <p:cNvPr id="3" name="图片 2" descr="v2-e41f517dfff3f0a138642b529c5c4605_hd"/>
            <p:cNvPicPr>
              <a:picLocks noChangeAspect="1"/>
            </p:cNvPicPr>
            <p:nvPr/>
          </p:nvPicPr>
          <p:blipFill>
            <a:blip r:embed="rId7"/>
            <a:stretch>
              <a:fillRect/>
            </a:stretch>
          </p:blipFill>
          <p:spPr>
            <a:xfrm>
              <a:off x="1308" y="3170"/>
              <a:ext cx="2803" cy="3482"/>
            </a:xfrm>
            <a:prstGeom prst="rect">
              <a:avLst/>
            </a:prstGeom>
          </p:spPr>
        </p:pic>
        <p:sp>
          <p:nvSpPr>
            <p:cNvPr id="18" name="文本框 17"/>
            <p:cNvSpPr txBox="1"/>
            <p:nvPr/>
          </p:nvSpPr>
          <p:spPr>
            <a:xfrm>
              <a:off x="2734" y="6109"/>
              <a:ext cx="1377" cy="580"/>
            </a:xfrm>
            <a:prstGeom prst="rect">
              <a:avLst/>
            </a:prstGeom>
            <a:noFill/>
          </p:spPr>
          <p:txBody>
            <a:bodyPr wrap="square" rtlCol="0">
              <a:spAutoFit/>
            </a:bodyPr>
            <a:lstStyle/>
            <a:p>
              <a:pPr algn="ctr"/>
              <a:r>
                <a:rPr lang="zh-CN" altLang="en-US">
                  <a:solidFill>
                    <a:srgbClr val="FF0000"/>
                  </a:solidFill>
                </a:rPr>
                <a:t>毛泽东</a:t>
              </a:r>
              <a:endParaRPr lang="zh-CN" altLang="en-US">
                <a:solidFill>
                  <a:srgbClr val="FF0000"/>
                </a:solidFill>
              </a:endParaRPr>
            </a:p>
          </p:txBody>
        </p:sp>
      </p:grpSp>
      <p:pic>
        <p:nvPicPr>
          <p:cNvPr id="20" name="图片 19" descr="革命老英雄"/>
          <p:cNvPicPr>
            <a:picLocks noChangeAspect="1"/>
          </p:cNvPicPr>
          <p:nvPr/>
        </p:nvPicPr>
        <p:blipFill>
          <a:blip r:embed="rId8"/>
          <a:srcRect t="3855"/>
          <a:stretch>
            <a:fillRect/>
          </a:stretch>
        </p:blipFill>
        <p:spPr>
          <a:xfrm>
            <a:off x="9011285" y="4247515"/>
            <a:ext cx="2235200" cy="2035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3">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3340" y="635"/>
            <a:ext cx="11990705" cy="675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4">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39370" y="26035"/>
            <a:ext cx="12099290" cy="6805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5">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15875" y="21590"/>
            <a:ext cx="12136755" cy="6826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69c26c9f3e44528a0fae298bb2f8cd1"/>
          <p:cNvPicPr>
            <a:picLocks noChangeAspect="1"/>
          </p:cNvPicPr>
          <p:nvPr/>
        </p:nvPicPr>
        <p:blipFill>
          <a:blip r:embed="rId1"/>
          <a:stretch>
            <a:fillRect/>
          </a:stretch>
        </p:blipFill>
        <p:spPr>
          <a:xfrm>
            <a:off x="643890" y="530860"/>
            <a:ext cx="10904220" cy="5723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89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03910" y="313055"/>
            <a:ext cx="10511790" cy="1568450"/>
          </a:xfrm>
          <a:prstGeom prst="rect">
            <a:avLst/>
          </a:prstGeom>
          <a:solidFill>
            <a:srgbClr val="00B0F0"/>
          </a:solidFill>
          <a:ln w="38100">
            <a:solidFill>
              <a:schemeClr val="accent4">
                <a:lumMod val="40000"/>
                <a:lumOff val="60000"/>
              </a:schemeClr>
            </a:solidFill>
          </a:ln>
        </p:spPr>
        <p:txBody>
          <a:bodyPr wrap="square" rtlCol="0">
            <a:spAutoFit/>
          </a:bodyPr>
          <a:lstStyle/>
          <a:p>
            <a:pPr algn="ctr">
              <a:buClrTx/>
              <a:buSzTx/>
              <a:buFontTx/>
            </a:pPr>
            <a:r>
              <a:rPr lang="en-US" altLang="zh-CN" sz="4800">
                <a:latin typeface="Times New Roman" panose="02020603050405020304" charset="0"/>
                <a:cs typeface="Times New Roman" panose="02020603050405020304" charset="0"/>
                <a:sym typeface="+mn-ea"/>
              </a:rPr>
              <a:t>4.   </a:t>
            </a:r>
            <a:r>
              <a:rPr lang="zh-CN" altLang="en-US" sz="4800">
                <a:latin typeface="Times New Roman" panose="02020603050405020304" charset="0"/>
                <a:cs typeface="Times New Roman" panose="02020603050405020304" charset="0"/>
                <a:sym typeface="+mn-ea"/>
              </a:rPr>
              <a:t>Set</a:t>
            </a:r>
            <a:r>
              <a:rPr lang="en-US" altLang="zh-CN" sz="4800">
                <a:latin typeface="Times New Roman" panose="02020603050405020304" charset="0"/>
                <a:cs typeface="Times New Roman" panose="02020603050405020304" charset="0"/>
                <a:sym typeface="+mn-ea"/>
              </a:rPr>
              <a:t>-</a:t>
            </a:r>
            <a:r>
              <a:rPr lang="zh-CN" altLang="en-US" sz="4800">
                <a:latin typeface="Times New Roman" panose="02020603050405020304" charset="0"/>
                <a:cs typeface="Times New Roman" panose="02020603050405020304" charset="0"/>
                <a:sym typeface="+mn-ea"/>
              </a:rPr>
              <a:t>off in time</a:t>
            </a:r>
            <a:endParaRPr lang="zh-CN" altLang="en-US" sz="4800">
              <a:solidFill>
                <a:schemeClr val="tx1"/>
              </a:solidFill>
              <a:latin typeface="Times New Roman" panose="02020603050405020304" charset="0"/>
              <a:cs typeface="Times New Roman" panose="02020603050405020304" charset="0"/>
            </a:endParaRPr>
          </a:p>
          <a:p>
            <a:pPr algn="ctr">
              <a:buClrTx/>
              <a:buSzTx/>
              <a:buFontTx/>
            </a:pPr>
            <a:r>
              <a:rPr lang="zh-CN" altLang="en-US" sz="4800">
                <a:solidFill>
                  <a:schemeClr val="tx1"/>
                </a:solidFill>
                <a:latin typeface="Times New Roman" panose="02020603050405020304" charset="0"/>
                <a:cs typeface="Times New Roman" panose="02020603050405020304" charset="0"/>
              </a:rPr>
              <a:t>杨帆启航正当时</a:t>
            </a:r>
            <a:endParaRPr lang="zh-CN" altLang="en-US" sz="4800">
              <a:solidFill>
                <a:schemeClr val="tx1"/>
              </a:solidFill>
              <a:latin typeface="Times New Roman" panose="02020603050405020304" charset="0"/>
              <a:cs typeface="Times New Roman" panose="02020603050405020304" charset="0"/>
            </a:endParaRPr>
          </a:p>
        </p:txBody>
      </p:sp>
      <p:pic>
        <p:nvPicPr>
          <p:cNvPr id="6" name="图片 5" descr="t0103517832d3ac1498"/>
          <p:cNvPicPr>
            <a:picLocks noChangeAspect="1"/>
          </p:cNvPicPr>
          <p:nvPr/>
        </p:nvPicPr>
        <p:blipFill>
          <a:blip r:embed="rId1"/>
          <a:stretch>
            <a:fillRect/>
          </a:stretch>
        </p:blipFill>
        <p:spPr>
          <a:xfrm>
            <a:off x="2767330" y="2284730"/>
            <a:ext cx="7068185" cy="4650105"/>
          </a:xfrm>
          <a:prstGeom prst="rect">
            <a:avLst/>
          </a:prstGeom>
        </p:spPr>
      </p:pic>
      <p:sp>
        <p:nvSpPr>
          <p:cNvPr id="9" name="文本框 8"/>
          <p:cNvSpPr txBox="1"/>
          <p:nvPr/>
        </p:nvSpPr>
        <p:spPr>
          <a:xfrm>
            <a:off x="9583420" y="2556510"/>
            <a:ext cx="1198245" cy="3667760"/>
          </a:xfrm>
          <a:prstGeom prst="rect">
            <a:avLst/>
          </a:prstGeom>
          <a:noFill/>
        </p:spPr>
        <p:txBody>
          <a:bodyPr vert="eaVert" wrap="square" rtlCol="0">
            <a:spAutoFit/>
          </a:bodyPr>
          <a:lstStyle/>
          <a:p>
            <a:r>
              <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rPr>
              <a:t>筑梦前行</a:t>
            </a:r>
            <a:endPar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endParaRPr>
          </a:p>
        </p:txBody>
      </p:sp>
      <p:sp>
        <p:nvSpPr>
          <p:cNvPr id="17" name="文本框 16"/>
          <p:cNvSpPr txBox="1"/>
          <p:nvPr/>
        </p:nvSpPr>
        <p:spPr>
          <a:xfrm>
            <a:off x="892175" y="2556510"/>
            <a:ext cx="1198245" cy="3667760"/>
          </a:xfrm>
          <a:prstGeom prst="rect">
            <a:avLst/>
          </a:prstGeom>
          <a:noFill/>
        </p:spPr>
        <p:txBody>
          <a:bodyPr vert="eaVert" wrap="square" rtlCol="0">
            <a:spAutoFit/>
          </a:bodyPr>
          <a:lstStyle/>
          <a:p>
            <a:r>
              <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rPr>
              <a:t>扬帆起航</a:t>
            </a:r>
            <a:endPar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0"/>
            <a:ext cx="12102465" cy="6718935"/>
          </a:xfrm>
          <a:prstGeom prst="rect">
            <a:avLst/>
          </a:prstGeom>
          <a:solidFill>
            <a:srgbClr val="4B7B5D"/>
          </a:solidFill>
          <a:ln w="190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 name="文本框 1"/>
          <p:cNvSpPr txBox="1"/>
          <p:nvPr/>
        </p:nvSpPr>
        <p:spPr>
          <a:xfrm>
            <a:off x="4160520" y="69850"/>
            <a:ext cx="3403600" cy="1106805"/>
          </a:xfrm>
          <a:prstGeom prst="rect">
            <a:avLst/>
          </a:prstGeom>
          <a:noFill/>
        </p:spPr>
        <p:txBody>
          <a:bodyPr wrap="square" rtlCol="0">
            <a:spAutoFit/>
            <a:scene3d>
              <a:camera prst="orthographicFront"/>
              <a:lightRig rig="threePt" dir="t"/>
            </a:scene3d>
          </a:bodyPr>
          <a:lstStyle/>
          <a:p>
            <a:r>
              <a:rPr lang="en-US" altLang="zh-CN" sz="6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contents</a:t>
            </a:r>
            <a:endParaRPr lang="en-US" altLang="zh-CN" sz="6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p:txBody>
      </p:sp>
      <p:sp>
        <p:nvSpPr>
          <p:cNvPr id="5" name="文本框 4"/>
          <p:cNvSpPr txBox="1"/>
          <p:nvPr/>
        </p:nvSpPr>
        <p:spPr>
          <a:xfrm>
            <a:off x="2948940" y="5503545"/>
            <a:ext cx="7494905" cy="583565"/>
          </a:xfrm>
          <a:prstGeom prst="rect">
            <a:avLst/>
          </a:prstGeom>
          <a:solidFill>
            <a:schemeClr val="accent5">
              <a:lumMod val="20000"/>
              <a:lumOff val="80000"/>
            </a:schemeClr>
          </a:solidFill>
          <a:ln w="38100">
            <a:solidFill>
              <a:schemeClr val="accent4">
                <a:lumMod val="40000"/>
                <a:lumOff val="60000"/>
              </a:schemeClr>
            </a:solidFill>
          </a:ln>
        </p:spPr>
        <p:txBody>
          <a:bodyPr wrap="square" rtlCol="0">
            <a:spAutoFit/>
          </a:bodyPr>
          <a:lstStyle/>
          <a:p>
            <a:pPr algn="l">
              <a:buClrTx/>
              <a:buSzTx/>
              <a:buFontTx/>
            </a:pPr>
            <a:r>
              <a:rPr lang="zh-CN" altLang="en-US" sz="3200">
                <a:solidFill>
                  <a:schemeClr val="tx1"/>
                </a:solidFill>
                <a:latin typeface="Times New Roman" panose="02020603050405020304" charset="0"/>
                <a:cs typeface="Times New Roman" panose="02020603050405020304" charset="0"/>
              </a:rPr>
              <a:t>Set</a:t>
            </a:r>
            <a:r>
              <a:rPr lang="en-US" altLang="zh-CN" sz="3200">
                <a:solidFill>
                  <a:schemeClr val="tx1"/>
                </a:solidFill>
                <a:latin typeface="Times New Roman" panose="02020603050405020304" charset="0"/>
                <a:cs typeface="Times New Roman" panose="02020603050405020304" charset="0"/>
              </a:rPr>
              <a:t>-</a:t>
            </a:r>
            <a:r>
              <a:rPr lang="zh-CN" altLang="en-US" sz="3200">
                <a:solidFill>
                  <a:schemeClr val="tx1"/>
                </a:solidFill>
                <a:latin typeface="Times New Roman" panose="02020603050405020304" charset="0"/>
                <a:cs typeface="Times New Roman" panose="02020603050405020304" charset="0"/>
              </a:rPr>
              <a:t>ff in time  </a:t>
            </a:r>
            <a:r>
              <a:rPr lang="en-US" altLang="zh-CN" sz="3200">
                <a:solidFill>
                  <a:schemeClr val="tx1"/>
                </a:solidFill>
                <a:latin typeface="Times New Roman" panose="02020603050405020304" charset="0"/>
                <a:cs typeface="Times New Roman" panose="02020603050405020304" charset="0"/>
              </a:rPr>
              <a:t>      </a:t>
            </a:r>
            <a:r>
              <a:rPr lang="zh-CN" altLang="en-US" sz="3200">
                <a:solidFill>
                  <a:schemeClr val="tx1"/>
                </a:solidFill>
                <a:latin typeface="Times New Roman" panose="02020603050405020304" charset="0"/>
                <a:cs typeface="Times New Roman" panose="02020603050405020304" charset="0"/>
              </a:rPr>
              <a:t>扬帆启航正当时</a:t>
            </a:r>
            <a:endParaRPr lang="zh-CN" altLang="en-US" sz="320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2950210" y="1419225"/>
            <a:ext cx="7495540" cy="583565"/>
          </a:xfrm>
          <a:prstGeom prst="rect">
            <a:avLst/>
          </a:prstGeom>
          <a:solidFill>
            <a:schemeClr val="accent6">
              <a:lumMod val="40000"/>
              <a:lumOff val="60000"/>
            </a:schemeClr>
          </a:solidFill>
          <a:ln w="38100">
            <a:solidFill>
              <a:schemeClr val="accent4">
                <a:lumMod val="40000"/>
                <a:lumOff val="60000"/>
              </a:schemeClr>
            </a:solidFill>
          </a:ln>
        </p:spPr>
        <p:txBody>
          <a:bodyPr wrap="square" rtlCol="0">
            <a:spAutoFit/>
          </a:bodyPr>
          <a:lstStyle/>
          <a:p>
            <a:pPr algn="ctr"/>
            <a:r>
              <a:rPr lang="zh-CN" altLang="en-US" sz="3200">
                <a:latin typeface="Times New Roman" panose="02020603050405020304" charset="0"/>
                <a:cs typeface="Times New Roman" panose="02020603050405020304" charset="0"/>
              </a:rPr>
              <a:t>New term New goal</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新学期新目标</a:t>
            </a:r>
            <a:endParaRPr lang="zh-CN" altLang="en-US" sz="3200">
              <a:latin typeface="Times New Roman" panose="02020603050405020304" charset="0"/>
              <a:cs typeface="Times New Roman" panose="02020603050405020304" charset="0"/>
            </a:endParaRPr>
          </a:p>
        </p:txBody>
      </p:sp>
      <p:grpSp>
        <p:nvGrpSpPr>
          <p:cNvPr id="8" name="组合 7"/>
          <p:cNvGrpSpPr/>
          <p:nvPr/>
        </p:nvGrpSpPr>
        <p:grpSpPr>
          <a:xfrm>
            <a:off x="769620" y="1052195"/>
            <a:ext cx="1664335" cy="1219200"/>
            <a:chOff x="880" y="1656"/>
            <a:chExt cx="3075" cy="2466"/>
          </a:xfrm>
        </p:grpSpPr>
        <p:pic>
          <p:nvPicPr>
            <p:cNvPr id="3" name="图片 2"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4" name="文本框 3"/>
            <p:cNvSpPr txBox="1"/>
            <p:nvPr/>
          </p:nvSpPr>
          <p:spPr>
            <a:xfrm>
              <a:off x="1884" y="1863"/>
              <a:ext cx="1066" cy="2052"/>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1</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9" name="组合 8"/>
          <p:cNvGrpSpPr/>
          <p:nvPr/>
        </p:nvGrpSpPr>
        <p:grpSpPr>
          <a:xfrm>
            <a:off x="701675" y="2372995"/>
            <a:ext cx="1774825" cy="1241425"/>
            <a:chOff x="880" y="1656"/>
            <a:chExt cx="3075" cy="2466"/>
          </a:xfrm>
        </p:grpSpPr>
        <p:pic>
          <p:nvPicPr>
            <p:cNvPr id="10" name="图片 9"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11" name="文本框 10"/>
            <p:cNvSpPr txBox="1"/>
            <p:nvPr/>
          </p:nvSpPr>
          <p:spPr>
            <a:xfrm>
              <a:off x="1974" y="1771"/>
              <a:ext cx="1066" cy="2016"/>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2</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12" name="组合 11"/>
          <p:cNvGrpSpPr/>
          <p:nvPr/>
        </p:nvGrpSpPr>
        <p:grpSpPr>
          <a:xfrm>
            <a:off x="662940" y="3707130"/>
            <a:ext cx="1771015" cy="1423670"/>
            <a:chOff x="751" y="1473"/>
            <a:chExt cx="3075" cy="2466"/>
          </a:xfrm>
        </p:grpSpPr>
        <p:pic>
          <p:nvPicPr>
            <p:cNvPr id="13" name="图片 12" descr="2a4af16751f0bd839d08b2b244c61a45_副本"/>
            <p:cNvPicPr>
              <a:picLocks noChangeAspect="1"/>
            </p:cNvPicPr>
            <p:nvPr/>
          </p:nvPicPr>
          <p:blipFill>
            <a:blip r:embed="rId1"/>
            <a:srcRect l="5162" t="14611" r="10324" b="16281"/>
            <a:stretch>
              <a:fillRect/>
            </a:stretch>
          </p:blipFill>
          <p:spPr>
            <a:xfrm>
              <a:off x="751" y="1473"/>
              <a:ext cx="3075" cy="2466"/>
            </a:xfrm>
            <a:prstGeom prst="rect">
              <a:avLst/>
            </a:prstGeom>
          </p:spPr>
        </p:pic>
        <p:sp>
          <p:nvSpPr>
            <p:cNvPr id="14" name="文本框 13"/>
            <p:cNvSpPr txBox="1"/>
            <p:nvPr/>
          </p:nvSpPr>
          <p:spPr>
            <a:xfrm>
              <a:off x="1831" y="1736"/>
              <a:ext cx="1066" cy="1758"/>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3</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15" name="组合 14"/>
          <p:cNvGrpSpPr/>
          <p:nvPr/>
        </p:nvGrpSpPr>
        <p:grpSpPr>
          <a:xfrm>
            <a:off x="717550" y="5196205"/>
            <a:ext cx="1798320" cy="1310640"/>
            <a:chOff x="880" y="1656"/>
            <a:chExt cx="3075" cy="2466"/>
          </a:xfrm>
        </p:grpSpPr>
        <p:pic>
          <p:nvPicPr>
            <p:cNvPr id="16" name="图片 15"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17" name="文本框 16"/>
            <p:cNvSpPr txBox="1"/>
            <p:nvPr/>
          </p:nvSpPr>
          <p:spPr>
            <a:xfrm>
              <a:off x="1884" y="1803"/>
              <a:ext cx="1066" cy="1909"/>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4</a:t>
              </a:r>
              <a:endParaRPr lang="en-US" altLang="zh-CN" sz="6000" b="1">
                <a:solidFill>
                  <a:srgbClr val="FF0000"/>
                </a:solidFill>
                <a:latin typeface="宋体" panose="02010600030101010101" pitchFamily="2" charset="-122"/>
                <a:ea typeface="宋体" panose="02010600030101010101" pitchFamily="2" charset="-122"/>
              </a:endParaRPr>
            </a:p>
          </p:txBody>
        </p:sp>
      </p:grpSp>
      <p:sp>
        <p:nvSpPr>
          <p:cNvPr id="18" name="文本框 17"/>
          <p:cNvSpPr txBox="1"/>
          <p:nvPr/>
        </p:nvSpPr>
        <p:spPr>
          <a:xfrm>
            <a:off x="2948940" y="2522855"/>
            <a:ext cx="7496175" cy="829945"/>
          </a:xfrm>
          <a:prstGeom prst="rect">
            <a:avLst/>
          </a:prstGeom>
          <a:solidFill>
            <a:srgbClr val="0B9796"/>
          </a:solidFill>
          <a:ln w="38100">
            <a:solidFill>
              <a:schemeClr val="accent4">
                <a:lumMod val="40000"/>
                <a:lumOff val="60000"/>
              </a:schemeClr>
            </a:solidFill>
          </a:ln>
        </p:spPr>
        <p:txBody>
          <a:bodyPr wrap="square" rtlCol="0">
            <a:spAutoFit/>
          </a:bodyPr>
          <a:lstStyle/>
          <a:p>
            <a:pPr algn="ctr"/>
            <a:r>
              <a:rPr lang="zh-CN" altLang="en-US" sz="3200">
                <a:latin typeface="Times New Roman" panose="02020603050405020304" charset="0"/>
                <a:cs typeface="Times New Roman" panose="02020603050405020304" charset="0"/>
                <a:sym typeface="+mn-ea"/>
              </a:rPr>
              <a:t>The power of examples </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榜样的力量</a:t>
            </a:r>
            <a:r>
              <a:rPr lang="zh-CN" altLang="en-US" sz="4800">
                <a:latin typeface="Times New Roman" panose="02020603050405020304" charset="0"/>
                <a:cs typeface="Times New Roman" panose="02020603050405020304" charset="0"/>
                <a:sym typeface="+mn-ea"/>
              </a:rPr>
              <a:t> </a:t>
            </a:r>
            <a:endParaRPr lang="en-US" altLang="zh-CN" sz="4800">
              <a:ln w="9525" cmpd="sng">
                <a:solidFill>
                  <a:schemeClr val="accent1"/>
                </a:solidFill>
                <a:prstDash val="solid"/>
              </a:ln>
              <a:solidFill>
                <a:schemeClr val="tx1"/>
              </a:solidFill>
              <a:effectLst>
                <a:glow rad="38100">
                  <a:schemeClr val="accent1">
                    <a:alpha val="40000"/>
                  </a:schemeClr>
                </a:glow>
              </a:effectLst>
              <a:latin typeface="宋体" panose="02010600030101010101" pitchFamily="2" charset="-122"/>
              <a:ea typeface="宋体" panose="02010600030101010101" pitchFamily="2" charset="-122"/>
            </a:endParaRPr>
          </a:p>
        </p:txBody>
      </p:sp>
      <p:sp>
        <p:nvSpPr>
          <p:cNvPr id="19" name="文本框 18"/>
          <p:cNvSpPr txBox="1"/>
          <p:nvPr/>
        </p:nvSpPr>
        <p:spPr>
          <a:xfrm>
            <a:off x="2949575" y="3890010"/>
            <a:ext cx="7496175" cy="1076325"/>
          </a:xfrm>
          <a:prstGeom prst="rect">
            <a:avLst/>
          </a:prstGeom>
          <a:gradFill>
            <a:gsLst>
              <a:gs pos="3896">
                <a:srgbClr val="F2E6CD"/>
              </a:gs>
              <a:gs pos="97000">
                <a:srgbClr val="E3B84B"/>
              </a:gs>
            </a:gsLst>
            <a:lin scaled="1"/>
          </a:gradFill>
          <a:ln w="38100">
            <a:solidFill>
              <a:schemeClr val="accent4">
                <a:lumMod val="40000"/>
                <a:lumOff val="60000"/>
              </a:schemeClr>
            </a:solidFill>
          </a:ln>
        </p:spPr>
        <p:txBody>
          <a:bodyPr wrap="square" rtlCol="0">
            <a:spAutoFit/>
          </a:bodyPr>
          <a:lstStyle/>
          <a:p>
            <a:pPr lvl="0" algn="ctr">
              <a:buClrTx/>
              <a:buSzTx/>
              <a:buFontTx/>
            </a:pPr>
            <a:r>
              <a:rPr lang="zh-CN" altLang="en-US" sz="3200">
                <a:latin typeface="Times New Roman" panose="02020603050405020304" charset="0"/>
                <a:cs typeface="Times New Roman" panose="02020603050405020304" charset="0"/>
                <a:sym typeface="+mn-ea"/>
              </a:rPr>
              <a:t>The stronger the youths are ,the stronger the nation will be</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少年强则国强</a:t>
            </a:r>
            <a:endParaRPr lang="zh-CN" altLang="en-US" sz="3200">
              <a:latin typeface="Times New Roman" panose="02020603050405020304" charset="0"/>
              <a:cs typeface="Times New Roman" panose="02020603050405020304" charset="0"/>
              <a:sym typeface="+mn-ea"/>
            </a:endParaRPr>
          </a:p>
        </p:txBody>
      </p:sp>
      <p:pic>
        <p:nvPicPr>
          <p:cNvPr id="6" name="图片 5"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animBg="1"/>
      <p:bldP spid="7" grpId="1" animBg="1"/>
      <p:bldP spid="18" grpId="0" bldLvl="0" animBg="1"/>
      <p:bldP spid="18" grpId="1" animBg="1"/>
      <p:bldP spid="19" grpId="0" bldLvl="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30020" y="1012825"/>
            <a:ext cx="6952615" cy="8178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With your goal set in the new term,</a:t>
            </a:r>
            <a:endParaRPr lang="en-US" altLang="zh-CN" sz="3600">
              <a:solidFill>
                <a:schemeClr val="tx1"/>
              </a:solidFill>
              <a:latin typeface="Times New Roman" panose="02020603050405020304" charset="0"/>
              <a:cs typeface="Times New Roman" panose="02020603050405020304" charset="0"/>
            </a:endParaRPr>
          </a:p>
        </p:txBody>
      </p:sp>
      <p:sp>
        <p:nvSpPr>
          <p:cNvPr id="3" name="圆角矩形 2"/>
          <p:cNvSpPr/>
          <p:nvPr/>
        </p:nvSpPr>
        <p:spPr>
          <a:xfrm>
            <a:off x="2453640" y="2105025"/>
            <a:ext cx="7860030" cy="81788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With the examples admired by yourself, </a:t>
            </a:r>
            <a:endParaRPr lang="en-US" altLang="zh-CN" sz="3600">
              <a:solidFill>
                <a:schemeClr val="tx1"/>
              </a:solidFill>
              <a:latin typeface="Times New Roman" panose="02020603050405020304" charset="0"/>
              <a:cs typeface="Times New Roman" panose="02020603050405020304" charset="0"/>
            </a:endParaRPr>
          </a:p>
        </p:txBody>
      </p:sp>
      <p:sp>
        <p:nvSpPr>
          <p:cNvPr id="5" name="圆角矩形 4"/>
          <p:cNvSpPr/>
          <p:nvPr/>
        </p:nvSpPr>
        <p:spPr>
          <a:xfrm>
            <a:off x="3449320" y="3505200"/>
            <a:ext cx="7860030" cy="817880"/>
          </a:xfrm>
          <a:prstGeom prst="roundRect">
            <a:avLst/>
          </a:prstGeom>
          <a:solidFill>
            <a:srgbClr val="00B0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It’s time for you to set off.  </a:t>
            </a:r>
            <a:endParaRPr lang="en-US" altLang="zh-CN" sz="3600">
              <a:solidFill>
                <a:schemeClr val="tx1"/>
              </a:solidFill>
              <a:latin typeface="Times New Roman" panose="02020603050405020304" charset="0"/>
              <a:cs typeface="Times New Roman" panose="02020603050405020304" charset="0"/>
            </a:endParaRPr>
          </a:p>
        </p:txBody>
      </p:sp>
      <p:sp>
        <p:nvSpPr>
          <p:cNvPr id="6" name="圆角矩形 5"/>
          <p:cNvSpPr/>
          <p:nvPr/>
        </p:nvSpPr>
        <p:spPr>
          <a:xfrm>
            <a:off x="5137150" y="4905375"/>
            <a:ext cx="5994400" cy="817880"/>
          </a:xfrm>
          <a:prstGeom prst="roundRect">
            <a:avLst/>
          </a:prstGeom>
          <a:gradFill>
            <a:gsLst>
              <a:gs pos="19000">
                <a:srgbClr val="FFB9B9"/>
              </a:gs>
              <a:gs pos="64000">
                <a:srgbClr val="FF8F8E"/>
              </a:gs>
              <a:gs pos="44000">
                <a:srgbClr val="FE9E9F"/>
              </a:gs>
              <a:gs pos="84000">
                <a:srgbClr val="FF7373"/>
              </a:gs>
            </a:gsLst>
            <a:lin scaled="1"/>
          </a:gra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charset="0"/>
                <a:cs typeface="Times New Roman" panose="02020603050405020304" charset="0"/>
              </a:rPr>
              <a:t>Are you ready? Let’s go!</a:t>
            </a:r>
            <a:endParaRPr lang="en-US" altLang="zh-CN" sz="3600" b="1">
              <a:solidFill>
                <a:schemeClr val="tx1"/>
              </a:solidFill>
              <a:latin typeface="Times New Roman" panose="02020603050405020304" charset="0"/>
              <a:cs typeface="Times New Roman" panose="02020603050405020304" charset="0"/>
            </a:endParaRPr>
          </a:p>
        </p:txBody>
      </p:sp>
      <p:grpSp>
        <p:nvGrpSpPr>
          <p:cNvPr id="8" name="组合 7"/>
          <p:cNvGrpSpPr/>
          <p:nvPr/>
        </p:nvGrpSpPr>
        <p:grpSpPr>
          <a:xfrm>
            <a:off x="361315" y="2251710"/>
            <a:ext cx="5198110" cy="4201160"/>
            <a:chOff x="569" y="3546"/>
            <a:chExt cx="8186" cy="6616"/>
          </a:xfrm>
        </p:grpSpPr>
        <p:pic>
          <p:nvPicPr>
            <p:cNvPr id="4" name="图片 3" descr="t01425f066408baf18c"/>
            <p:cNvPicPr>
              <a:picLocks noChangeAspect="1"/>
            </p:cNvPicPr>
            <p:nvPr/>
          </p:nvPicPr>
          <p:blipFill>
            <a:blip r:embed="rId1"/>
            <a:srcRect l="25580" r="26703"/>
            <a:stretch>
              <a:fillRect/>
            </a:stretch>
          </p:blipFill>
          <p:spPr>
            <a:xfrm>
              <a:off x="569" y="3546"/>
              <a:ext cx="4723" cy="6522"/>
            </a:xfrm>
            <a:prstGeom prst="rect">
              <a:avLst/>
            </a:prstGeom>
          </p:spPr>
        </p:pic>
        <p:pic>
          <p:nvPicPr>
            <p:cNvPr id="7" name="图片 6" descr="t0104b27e987bb64ce0"/>
            <p:cNvPicPr>
              <a:picLocks noChangeAspect="1"/>
            </p:cNvPicPr>
            <p:nvPr/>
          </p:nvPicPr>
          <p:blipFill>
            <a:blip r:embed="rId2"/>
            <a:stretch>
              <a:fillRect/>
            </a:stretch>
          </p:blipFill>
          <p:spPr>
            <a:xfrm>
              <a:off x="2755" y="4162"/>
              <a:ext cx="6000" cy="60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5" grpId="0" bldLvl="0" animBg="1"/>
      <p:bldP spid="5" grpId="1" animBg="1"/>
      <p:bldP spid="6" grpId="0" bldLvl="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overcome"/>
          <p:cNvPicPr>
            <a:picLocks noChangeAspect="1"/>
          </p:cNvPicPr>
          <p:nvPr/>
        </p:nvPicPr>
        <p:blipFill>
          <a:blip r:embed="rId1"/>
          <a:stretch>
            <a:fillRect/>
          </a:stretch>
        </p:blipFill>
        <p:spPr>
          <a:xfrm>
            <a:off x="658495" y="1610360"/>
            <a:ext cx="4509135" cy="4685030"/>
          </a:xfrm>
          <a:prstGeom prst="rect">
            <a:avLst/>
          </a:prstGeom>
        </p:spPr>
      </p:pic>
      <p:sp>
        <p:nvSpPr>
          <p:cNvPr id="5" name="圆角矩形 4"/>
          <p:cNvSpPr/>
          <p:nvPr/>
        </p:nvSpPr>
        <p:spPr>
          <a:xfrm>
            <a:off x="4984115" y="706120"/>
            <a:ext cx="6516370" cy="5419090"/>
          </a:xfrm>
          <a:prstGeom prst="roundRect">
            <a:avLst/>
          </a:prstGeom>
          <a:solidFill>
            <a:srgbClr val="91E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The journey to success is not smooth. It is full of challenges and difficulties. We should be brave to face them. As long as we don’t give up hope and make an effort to overcome all the difficulties, we will surely achieve our goal in time.</a:t>
            </a:r>
            <a:endParaRPr lang="en-US" altLang="zh-CN" sz="3600">
              <a:solidFill>
                <a:schemeClr val="tx1"/>
              </a:solidFill>
              <a:latin typeface="Times New Roman" panose="02020603050405020304" charset="0"/>
              <a:cs typeface="Times New Roman" panose="02020603050405020304" charset="0"/>
            </a:endParaRPr>
          </a:p>
        </p:txBody>
      </p:sp>
      <p:pic>
        <p:nvPicPr>
          <p:cNvPr id="7" name="图片 6" descr="c869e819-3f3a-47a5-9fd4-92a65e955a27"/>
          <p:cNvPicPr>
            <a:picLocks noChangeAspect="1"/>
          </p:cNvPicPr>
          <p:nvPr/>
        </p:nvPicPr>
        <p:blipFill>
          <a:blip r:embed="rId2"/>
          <a:stretch>
            <a:fillRect/>
          </a:stretch>
        </p:blipFill>
        <p:spPr>
          <a:xfrm>
            <a:off x="558800" y="466725"/>
            <a:ext cx="2207895" cy="1282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364740" y="558165"/>
            <a:ext cx="7463155" cy="702945"/>
          </a:xfrm>
          <a:prstGeom prst="roundRect">
            <a:avLst/>
          </a:prstGeom>
          <a:solidFill>
            <a:srgbClr val="F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latin typeface="Times New Roman" panose="02020603050405020304" charset="0"/>
                <a:cs typeface="Times New Roman" panose="02020603050405020304" charset="0"/>
              </a:rPr>
              <a:t>Enjoy an ancient Chinese poem </a:t>
            </a:r>
            <a:endParaRPr lang="en-US" altLang="zh-CN" sz="40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2771775" y="2181225"/>
            <a:ext cx="6351905" cy="4030980"/>
          </a:xfrm>
          <a:prstGeom prst="rect">
            <a:avLst/>
          </a:prstGeom>
          <a:noFill/>
        </p:spPr>
        <p:txBody>
          <a:bodyPr wrap="square" rtlCol="0" anchor="t">
            <a:spAutoFit/>
          </a:bodyPr>
          <a:lstStyle/>
          <a:p>
            <a:pPr algn="ctr"/>
            <a:r>
              <a:rPr lang="zh-CN" altLang="en-US" sz="3200">
                <a:latin typeface="宋体" panose="02010600030101010101" pitchFamily="2" charset="-122"/>
                <a:ea typeface="宋体" panose="02010600030101010101" pitchFamily="2" charset="-122"/>
                <a:cs typeface="宋体" panose="02010600030101010101" pitchFamily="2" charset="-122"/>
              </a:rPr>
              <a:t>唐</a:t>
            </a:r>
            <a:r>
              <a:rPr lang="en-US" altLang="zh-CN" sz="3200">
                <a:latin typeface="宋体" panose="02010600030101010101" pitchFamily="2" charset="-122"/>
                <a:ea typeface="宋体" panose="02010600030101010101" pitchFamily="2" charset="-122"/>
                <a:cs typeface="宋体" panose="02010600030101010101" pitchFamily="2" charset="-122"/>
              </a:rPr>
              <a:t>      </a:t>
            </a:r>
            <a:r>
              <a:rPr lang="zh-CN" altLang="en-US" sz="3200">
                <a:latin typeface="宋体" panose="02010600030101010101" pitchFamily="2" charset="-122"/>
                <a:ea typeface="宋体" panose="02010600030101010101" pitchFamily="2" charset="-122"/>
                <a:cs typeface="宋体" panose="02010600030101010101" pitchFamily="2" charset="-122"/>
              </a:rPr>
              <a:t>李白</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凤凰丹禁里，衔出紫泥书。</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昔放三湘去，今还万死馀。</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仙郎久为别，客舍问何如。</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涸辙思流水，浮云失旧居。</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多惭华省贵，不以逐臣疏。</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复如竹林下，叨陪芳宴初。</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2871788" y="1443355"/>
            <a:ext cx="6151245" cy="645160"/>
          </a:xfrm>
          <a:prstGeom prst="rect">
            <a:avLst/>
          </a:prstGeom>
          <a:noFill/>
        </p:spPr>
        <p:txBody>
          <a:bodyPr wrap="none" rtlCol="0" anchor="t">
            <a:spAutoFit/>
          </a:bodyPr>
          <a:lstStyle/>
          <a:p>
            <a:pPr algn="ctr"/>
            <a:r>
              <a:rPr lang="zh-CN" altLang="en-US" sz="3600" b="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《江夏使君叔席上赠史郎中》</a:t>
            </a:r>
            <a:endParaRPr lang="zh-CN" altLang="en-US" sz="3600" b="1">
              <a:solidFill>
                <a:srgbClr val="7030A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3404235" y="5628640"/>
            <a:ext cx="4831715" cy="583565"/>
          </a:xfrm>
          <a:prstGeom prst="rect">
            <a:avLst/>
          </a:prstGeom>
          <a:noFill/>
        </p:spPr>
        <p:txBody>
          <a:bodyPr wrap="square" rtlCol="0">
            <a:spAutoFit/>
          </a:bodyPr>
          <a:lstStyle/>
          <a:p>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希君生羽翼，一化北溟鱼。</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descr="c1d5804c-2c49-4982-8769-298725530265"/>
          <p:cNvPicPr>
            <a:picLocks noChangeAspect="1"/>
          </p:cNvPicPr>
          <p:nvPr/>
        </p:nvPicPr>
        <p:blipFill>
          <a:blip r:embed="rId1"/>
          <a:stretch>
            <a:fillRect/>
          </a:stretch>
        </p:blipFill>
        <p:spPr>
          <a:xfrm>
            <a:off x="370205" y="3307715"/>
            <a:ext cx="2684780" cy="3217545"/>
          </a:xfrm>
          <a:prstGeom prst="rect">
            <a:avLst/>
          </a:prstGeom>
        </p:spPr>
      </p:pic>
      <p:pic>
        <p:nvPicPr>
          <p:cNvPr id="9" name="图片 8" descr="258903815545421991"/>
          <p:cNvPicPr>
            <a:picLocks noChangeAspect="1"/>
          </p:cNvPicPr>
          <p:nvPr/>
        </p:nvPicPr>
        <p:blipFill>
          <a:blip r:embed="rId2"/>
          <a:srcRect r="68693"/>
          <a:stretch>
            <a:fillRect/>
          </a:stretch>
        </p:blipFill>
        <p:spPr>
          <a:xfrm>
            <a:off x="10050145" y="558165"/>
            <a:ext cx="1526540" cy="3751580"/>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2" nodeType="clickEffect">
                                  <p:stCondLst>
                                    <p:cond delay="0"/>
                                  </p:stCondLst>
                                  <p:childTnLst>
                                    <p:animRot by="21600000">
                                      <p:cBhvr>
                                        <p:cTn id="19" dur="2000" fill="hold"/>
                                        <p:tgtEl>
                                          <p:spTgt spid="6"/>
                                        </p:tgtEl>
                                        <p:attrNameLst>
                                          <p:attrName>r</p:attrName>
                                        </p:attrNameLst>
                                      </p:cBhvr>
                                    </p:animRot>
                                  </p:childTnLst>
                                </p:cTn>
                              </p:par>
                              <p:par>
                                <p:cTn id="20" presetID="3" presetClass="emph" presetSubtype="2" fill="hold" grpId="3" nodeType="withEffect">
                                  <p:stCondLst>
                                    <p:cond delay="0"/>
                                  </p:stCondLst>
                                  <p:childTnLst>
                                    <p:animClr clrSpc="rgb" dir="cw">
                                      <p:cBhvr override="childStyle">
                                        <p:cTn id="21"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6" grpId="2"/>
      <p:bldP spid="6" grpId="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68375" y="1591945"/>
            <a:ext cx="10069830" cy="4338320"/>
          </a:xfrm>
          <a:prstGeom prst="rect">
            <a:avLst/>
          </a:prstGeom>
          <a:noFill/>
          <a:ln w="38100">
            <a:solidFill>
              <a:srgbClr val="FF7777"/>
            </a:solidFill>
            <a:prstDash val="sysDash"/>
          </a:ln>
        </p:spPr>
        <p:txBody>
          <a:bodyPr wrap="square" rtlCol="0">
            <a:spAutoFit/>
          </a:bodyPr>
          <a:lstStyle/>
          <a:p>
            <a:pPr algn="l"/>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意思是：希望你长出翅膀一化做前程远大的北溟鱼。</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但是，随着时间流逝，人们在用李白这两句诗时，已经有所变通，不再严格按照原意，而是用变通之意——把两者合二为一，变成对一个人的</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祝福和勉励</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，即由原来的“希君生羽翼，（助我）一化北溟鱼”，变为“希君生羽翼，（希君）一化北溟鱼”。</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翻译成白话文，就是：</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希望你能化为海里的鲲鱼，长出翅膀，然后乘风而起，抟摇直上九万里</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圆角矩形 6"/>
          <p:cNvSpPr/>
          <p:nvPr/>
        </p:nvSpPr>
        <p:spPr>
          <a:xfrm>
            <a:off x="831215" y="647700"/>
            <a:ext cx="9813925" cy="702945"/>
          </a:xfrm>
          <a:prstGeom prst="roundRect">
            <a:avLst/>
          </a:prstGeom>
          <a:solidFill>
            <a:srgbClr val="F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希君生羽翼，一化北溟鱼</a:t>
            </a:r>
            <a:r>
              <a:rPr lang="en-US" altLang="zh-CN"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怎么理解？</a:t>
            </a:r>
            <a:endPar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800860" y="641985"/>
            <a:ext cx="7987030" cy="85661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7030A0"/>
                </a:solidFill>
                <a:latin typeface="Times New Roman" panose="02020603050405020304" charset="0"/>
                <a:cs typeface="Times New Roman" panose="02020603050405020304" charset="0"/>
              </a:rPr>
              <a:t>Wish every student </a:t>
            </a:r>
            <a:endParaRPr lang="en-US" altLang="zh-CN" sz="3600" b="1">
              <a:solidFill>
                <a:srgbClr val="7030A0"/>
              </a:solidFill>
              <a:latin typeface="Times New Roman" panose="02020603050405020304" charset="0"/>
              <a:cs typeface="Times New Roman" panose="02020603050405020304" charset="0"/>
            </a:endParaRPr>
          </a:p>
        </p:txBody>
      </p:sp>
      <p:sp>
        <p:nvSpPr>
          <p:cNvPr id="3" name="矩形 2"/>
          <p:cNvSpPr/>
          <p:nvPr/>
        </p:nvSpPr>
        <p:spPr>
          <a:xfrm>
            <a:off x="1597343" y="2612390"/>
            <a:ext cx="8997315" cy="1106805"/>
          </a:xfrm>
          <a:prstGeom prst="rect">
            <a:avLst/>
          </a:prstGeom>
          <a:noFill/>
          <a:ln>
            <a:noFill/>
          </a:ln>
        </p:spPr>
        <p:txBody>
          <a:bodyPr wrap="none" rtlCol="0" anchor="t">
            <a:prstTxWarp prst="textArchUp">
              <a:avLst/>
            </a:prstTxWarp>
            <a:spAutoFit/>
          </a:bodyPr>
          <a:lstStyle/>
          <a:p>
            <a:pPr algn="ctr"/>
            <a:r>
              <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希君生羽翼</a:t>
            </a:r>
            <a:r>
              <a:rPr lang="en-US" altLang="zh-CN"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一化北溟鱼</a:t>
            </a:r>
            <a:endPar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图片 3" descr="5f1955402786fd9755b7c5bbCVE2vStc02"/>
          <p:cNvPicPr>
            <a:picLocks noChangeAspect="1"/>
          </p:cNvPicPr>
          <p:nvPr/>
        </p:nvPicPr>
        <p:blipFill>
          <a:blip r:embed="rId1"/>
          <a:stretch>
            <a:fillRect/>
          </a:stretch>
        </p:blipFill>
        <p:spPr>
          <a:xfrm>
            <a:off x="2824480" y="3075940"/>
            <a:ext cx="6746875" cy="3229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2" nodeType="clickEffect">
                                  <p:stCondLst>
                                    <p:cond delay="0"/>
                                  </p:stCondLst>
                                  <p:childTnLst>
                                    <p:animRot by="21600000">
                                      <p:cBhvr>
                                        <p:cTn id="2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6">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0800" y="-17145"/>
            <a:ext cx="12203430" cy="689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31215" y="689610"/>
            <a:ext cx="10671810" cy="4154170"/>
          </a:xfrm>
          <a:prstGeom prst="rect">
            <a:avLst/>
          </a:prstGeom>
          <a:noFill/>
        </p:spPr>
        <p:txBody>
          <a:bodyPr wrap="square" rtlCol="0">
            <a:spAutoFit/>
          </a:bodyPr>
          <a:lstStyle/>
          <a:p>
            <a:r>
              <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charset="0"/>
                <a:cs typeface="Times New Roman" panose="02020603050405020304" charset="0"/>
              </a:rPr>
              <a:t>The future you must thank to the present hard working one.</a:t>
            </a:r>
            <a:endPar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charset="0"/>
              <a:cs typeface="Times New Roman" panose="02020603050405020304" charset="0"/>
            </a:endParaRPr>
          </a:p>
          <a:p>
            <a:pPr algn="ctr"/>
            <a:r>
              <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将来的你，一定会感谢现在拼命努力的你！</a:t>
            </a:r>
            <a:endPar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pic>
        <p:nvPicPr>
          <p:cNvPr id="3" name="图片 2" descr="e40477a1-c70e-4cc8-9825-b95929703005"/>
          <p:cNvPicPr>
            <a:picLocks noChangeAspect="1"/>
          </p:cNvPicPr>
          <p:nvPr/>
        </p:nvPicPr>
        <p:blipFill>
          <a:blip r:embed="rId1"/>
          <a:stretch>
            <a:fillRect/>
          </a:stretch>
        </p:blipFill>
        <p:spPr>
          <a:xfrm flipH="1">
            <a:off x="-90170" y="3661410"/>
            <a:ext cx="3681095" cy="2609215"/>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4445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300"/>
          <p:cNvPicPr>
            <a:picLocks noChangeAspect="1"/>
          </p:cNvPicPr>
          <p:nvPr/>
        </p:nvPicPr>
        <p:blipFill>
          <a:blip r:embed="rId1"/>
          <a:stretch>
            <a:fillRect/>
          </a:stretch>
        </p:blipFill>
        <p:spPr>
          <a:xfrm>
            <a:off x="9628505" y="-210820"/>
            <a:ext cx="2665730" cy="2665730"/>
          </a:xfrm>
          <a:prstGeom prst="rect">
            <a:avLst/>
          </a:prstGeom>
        </p:spPr>
      </p:pic>
      <p:pic>
        <p:nvPicPr>
          <p:cNvPr id="5" name="图片 4" descr="300"/>
          <p:cNvPicPr>
            <a:picLocks noChangeAspect="1"/>
          </p:cNvPicPr>
          <p:nvPr/>
        </p:nvPicPr>
        <p:blipFill>
          <a:blip r:embed="rId1"/>
          <a:stretch>
            <a:fillRect/>
          </a:stretch>
        </p:blipFill>
        <p:spPr>
          <a:xfrm flipH="1">
            <a:off x="-289560" y="-300355"/>
            <a:ext cx="2733675" cy="2733675"/>
          </a:xfrm>
          <a:prstGeom prst="rect">
            <a:avLst/>
          </a:prstGeom>
        </p:spPr>
      </p:pic>
      <p:pic>
        <p:nvPicPr>
          <p:cNvPr id="7" name="图片 6" descr="t01c1db7a0b45afe8bb"/>
          <p:cNvPicPr>
            <a:picLocks noChangeAspect="1"/>
          </p:cNvPicPr>
          <p:nvPr/>
        </p:nvPicPr>
        <p:blipFill>
          <a:blip r:embed="rId2"/>
          <a:stretch>
            <a:fillRect/>
          </a:stretch>
        </p:blipFill>
        <p:spPr>
          <a:xfrm>
            <a:off x="2620010" y="276225"/>
            <a:ext cx="7110095" cy="6581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186305" y="470535"/>
            <a:ext cx="7396480" cy="829945"/>
          </a:xfrm>
          <a:prstGeom prst="rect">
            <a:avLst/>
          </a:prstGeom>
          <a:solidFill>
            <a:schemeClr val="accent5">
              <a:lumMod val="20000"/>
              <a:lumOff val="80000"/>
            </a:schemeClr>
          </a:solidFill>
          <a:ln w="38100">
            <a:solidFill>
              <a:schemeClr val="accent4">
                <a:lumMod val="40000"/>
                <a:lumOff val="60000"/>
              </a:schemeClr>
            </a:solidFill>
          </a:ln>
        </p:spPr>
        <p:txBody>
          <a:bodyPr wrap="square" rtlCol="0">
            <a:spAutoFit/>
          </a:bodyPr>
          <a:lstStyle/>
          <a:p>
            <a:pPr algn="ctr"/>
            <a:r>
              <a:rPr lang="zh-CN" altLang="en-US" sz="4800">
                <a:latin typeface="Times New Roman" panose="02020603050405020304" charset="0"/>
                <a:cs typeface="Times New Roman" panose="02020603050405020304" charset="0"/>
              </a:rPr>
              <a:t>1. New term </a:t>
            </a:r>
            <a:r>
              <a:rPr lang="en-US" altLang="zh-CN" sz="4800">
                <a:latin typeface="Times New Roman" panose="02020603050405020304" charset="0"/>
                <a:cs typeface="Times New Roman" panose="02020603050405020304" charset="0"/>
              </a:rPr>
              <a:t>  </a:t>
            </a:r>
            <a:r>
              <a:rPr lang="zh-CN" altLang="en-US" sz="4800">
                <a:latin typeface="Times New Roman" panose="02020603050405020304" charset="0"/>
                <a:cs typeface="Times New Roman" panose="02020603050405020304" charset="0"/>
              </a:rPr>
              <a:t>New goal</a:t>
            </a:r>
            <a:endParaRPr lang="en-US" altLang="zh-CN" sz="4800">
              <a:ln w="9525" cmpd="sng">
                <a:solidFill>
                  <a:schemeClr val="accent1"/>
                </a:solidFill>
                <a:prstDash val="solid"/>
              </a:ln>
              <a:solidFill>
                <a:srgbClr val="70AD47">
                  <a:tint val="1000"/>
                </a:srgbClr>
              </a:solidFill>
              <a:effectLst>
                <a:glow rad="38100">
                  <a:schemeClr val="accent1">
                    <a:alpha val="40000"/>
                  </a:schemeClr>
                </a:glow>
              </a:effectLst>
              <a:latin typeface="宋体" panose="02010600030101010101" pitchFamily="2" charset="-122"/>
              <a:ea typeface="宋体" panose="02010600030101010101" pitchFamily="2" charset="-122"/>
            </a:endParaRPr>
          </a:p>
        </p:txBody>
      </p:sp>
      <p:pic>
        <p:nvPicPr>
          <p:cNvPr id="2" name="图片 1" descr="0ce41f3c-9cbb-4502-8551-6e93cdeda5cd"/>
          <p:cNvPicPr>
            <a:picLocks noChangeAspect="1"/>
          </p:cNvPicPr>
          <p:nvPr/>
        </p:nvPicPr>
        <p:blipFill>
          <a:blip r:embed="rId1"/>
          <a:stretch>
            <a:fillRect/>
          </a:stretch>
        </p:blipFill>
        <p:spPr>
          <a:xfrm>
            <a:off x="9850120" y="3147060"/>
            <a:ext cx="2038350" cy="3521075"/>
          </a:xfrm>
          <a:prstGeom prst="rect">
            <a:avLst/>
          </a:prstGeom>
        </p:spPr>
      </p:pic>
      <p:pic>
        <p:nvPicPr>
          <p:cNvPr id="4" name="图片 3" descr="微信图片_20210520085824"/>
          <p:cNvPicPr>
            <a:picLocks noChangeAspect="1"/>
          </p:cNvPicPr>
          <p:nvPr/>
        </p:nvPicPr>
        <p:blipFill>
          <a:blip r:embed="rId2"/>
          <a:srcRect l="9837" t="1876" r="11812" b="4589"/>
          <a:stretch>
            <a:fillRect/>
          </a:stretch>
        </p:blipFill>
        <p:spPr>
          <a:xfrm>
            <a:off x="2186305" y="1419225"/>
            <a:ext cx="7179945" cy="4969510"/>
          </a:xfrm>
          <a:prstGeom prst="rect">
            <a:avLst/>
          </a:prstGeom>
        </p:spPr>
      </p:pic>
      <p:pic>
        <p:nvPicPr>
          <p:cNvPr id="3" name="图片 2" descr="a20191d4-6710-4bd2-980a-cf1a60659f5c"/>
          <p:cNvPicPr>
            <a:picLocks noChangeAspect="1"/>
          </p:cNvPicPr>
          <p:nvPr/>
        </p:nvPicPr>
        <p:blipFill>
          <a:blip r:embed="rId3"/>
          <a:stretch>
            <a:fillRect/>
          </a:stretch>
        </p:blipFill>
        <p:spPr>
          <a:xfrm>
            <a:off x="101600" y="3761105"/>
            <a:ext cx="2417445" cy="3027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9080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1">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0" y="90805"/>
            <a:ext cx="11992610" cy="6745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2940" y="405765"/>
            <a:ext cx="10984865" cy="483108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Located in the northwestern suburbs of Beijing, Tsinghua University was established in 1911. Tsinghua University is one of the state "Project 211" universities, which is also the one   _______________________</a:t>
            </a:r>
            <a:endParaRPr lang="en-US" altLang="zh-CN" sz="2800">
              <a:latin typeface="Times New Roman" panose="02020603050405020304" charset="0"/>
              <a:cs typeface="Times New Roman" panose="02020603050405020304" charset="0"/>
            </a:endParaRPr>
          </a:p>
          <a:p>
            <a:r>
              <a:rPr lang="en-US" altLang="zh-CN" sz="2800" u="sng">
                <a:latin typeface="Times New Roman" panose="02020603050405020304" charset="0"/>
                <a:cs typeface="Times New Roman" panose="02020603050405020304" charset="0"/>
              </a:rPr>
              <a:t>_______________________________     _        </a:t>
            </a:r>
            <a:r>
              <a:rPr lang="en-US" altLang="zh-CN" sz="28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a:t>
            </a:r>
            <a:r>
              <a:rPr lang="zh-CN" altLang="en-US" sz="2400">
                <a:latin typeface="宋体" panose="02010600030101010101" pitchFamily="2" charset="-122"/>
                <a:ea typeface="宋体" panose="02010600030101010101" pitchFamily="2" charset="-122"/>
                <a:cs typeface="Times New Roman" panose="02020603050405020304" charset="0"/>
                <a:sym typeface="+mn-ea"/>
              </a:rPr>
              <a:t>无数学子梦寐以求的大学</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a:p>
            <a:endParaRPr lang="zh-CN" altLang="en-US" sz="2800"/>
          </a:p>
          <a:p>
            <a:r>
              <a:rPr lang="en-US" altLang="zh-CN" sz="2800">
                <a:latin typeface="Times New Roman" panose="02020603050405020304" charset="0"/>
                <a:cs typeface="Times New Roman" panose="02020603050405020304" charset="0"/>
              </a:rPr>
              <a:t>      The university's motto of "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  (in chinese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has inspired many generations of Tsinghua teachers and students to struggle for the prosperity of China. </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908550" y="2908300"/>
            <a:ext cx="611314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Self-discipline and Social Commitment </a:t>
            </a:r>
            <a:endParaRPr lang="zh-CN" altLang="en-US" sz="2800" b="1"/>
          </a:p>
        </p:txBody>
      </p:sp>
      <p:sp>
        <p:nvSpPr>
          <p:cNvPr id="12" name="文本框 11"/>
          <p:cNvSpPr txBox="1"/>
          <p:nvPr/>
        </p:nvSpPr>
        <p:spPr>
          <a:xfrm>
            <a:off x="4249420" y="3893185"/>
            <a:ext cx="2286635" cy="368300"/>
          </a:xfrm>
          <a:prstGeom prst="rect">
            <a:avLst/>
          </a:prstGeom>
          <a:noFill/>
        </p:spPr>
        <p:txBody>
          <a:bodyPr wrap="square" rtlCol="0">
            <a:spAutoFit/>
          </a:bodyPr>
          <a:lstStyle/>
          <a:p>
            <a:r>
              <a:rPr lang="en-US" altLang="zh-CN" b="1">
                <a:solidFill>
                  <a:srgbClr val="FF0000"/>
                </a:solidFill>
                <a:latin typeface="Times New Roman" panose="02020603050405020304" charset="0"/>
                <a:cs typeface="Times New Roman" panose="02020603050405020304" charset="0"/>
                <a:sym typeface="+mn-ea"/>
              </a:rPr>
              <a:t> </a:t>
            </a:r>
            <a:endParaRPr lang="zh-CN" altLang="en-US" sz="2800" b="1"/>
          </a:p>
        </p:txBody>
      </p:sp>
      <p:sp>
        <p:nvSpPr>
          <p:cNvPr id="13" name="文本框 12"/>
          <p:cNvSpPr txBox="1"/>
          <p:nvPr/>
        </p:nvSpPr>
        <p:spPr>
          <a:xfrm>
            <a:off x="2428240" y="3371215"/>
            <a:ext cx="3675380" cy="521970"/>
          </a:xfrm>
          <a:prstGeom prst="rect">
            <a:avLst/>
          </a:prstGeom>
          <a:noFill/>
        </p:spPr>
        <p:txBody>
          <a:bodyPr wrap="square" rtlCol="0">
            <a:spAutoFit/>
          </a:bodyPr>
          <a:lstStyle/>
          <a:p>
            <a:pPr algn="ctr"/>
            <a:r>
              <a:rPr lang="en-US" altLang="zh-CN">
                <a:latin typeface="Times New Roman" panose="02020603050405020304" charset="0"/>
                <a:cs typeface="Times New Roman" panose="02020603050405020304" charset="0"/>
                <a:sym typeface="+mn-ea"/>
              </a:rPr>
              <a:t> </a:t>
            </a:r>
            <a:r>
              <a:rPr lang="en-US" altLang="zh-CN" sz="2800">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宋体" panose="02010600030101010101" pitchFamily="2" charset="-122"/>
                <a:ea typeface="宋体" panose="02010600030101010101" pitchFamily="2" charset="-122"/>
                <a:cs typeface="Times New Roman" panose="02020603050405020304" charset="0"/>
                <a:sym typeface="+mn-ea"/>
              </a:rPr>
              <a:t>自强不息、厚德载物</a:t>
            </a:r>
            <a:r>
              <a:rPr lang="en-US" altLang="zh-CN" sz="2800">
                <a:solidFill>
                  <a:srgbClr val="FF0000"/>
                </a:solidFill>
                <a:latin typeface="Times New Roman" panose="02020603050405020304" charset="0"/>
                <a:cs typeface="Times New Roman" panose="02020603050405020304" charset="0"/>
                <a:sym typeface="+mn-ea"/>
              </a:rPr>
              <a:t>)</a:t>
            </a:r>
            <a:endParaRPr lang="en-US" altLang="zh-CN"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6536055" y="1584960"/>
            <a:ext cx="4101465" cy="64516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which countless students</a:t>
            </a:r>
            <a:r>
              <a:rPr lang="en-US" altLang="zh-CN" sz="3600">
                <a:solidFill>
                  <a:srgbClr val="FF0000"/>
                </a:solidFill>
                <a:latin typeface="Times New Roman" panose="02020603050405020304" charset="0"/>
                <a:cs typeface="Times New Roman" panose="02020603050405020304" charset="0"/>
                <a:sym typeface="+mn-ea"/>
              </a:rPr>
              <a:t> </a:t>
            </a:r>
            <a:r>
              <a:rPr lang="en-US" altLang="zh-CN" sz="3600">
                <a:latin typeface="Times New Roman" panose="02020603050405020304" charset="0"/>
                <a:cs typeface="Times New Roman" panose="02020603050405020304" charset="0"/>
                <a:sym typeface="+mn-ea"/>
              </a:rPr>
              <a:t> </a:t>
            </a:r>
            <a:endParaRPr lang="zh-CN" altLang="en-US" sz="3600"/>
          </a:p>
        </p:txBody>
      </p:sp>
      <p:sp>
        <p:nvSpPr>
          <p:cNvPr id="18" name="文本框 17"/>
          <p:cNvSpPr txBox="1"/>
          <p:nvPr/>
        </p:nvSpPr>
        <p:spPr>
          <a:xfrm>
            <a:off x="763905" y="2106295"/>
            <a:ext cx="594042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long for / yearn for /  look forward to</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1040130" y="4261485"/>
            <a:ext cx="7497445" cy="1814830"/>
          </a:xfrm>
          <a:prstGeom prst="rect">
            <a:avLst/>
          </a:prstGeom>
          <a:noFill/>
        </p:spPr>
        <p:txBody>
          <a:bodyPr wrap="square" rtlCol="0">
            <a:spAutoFit/>
          </a:bodyPr>
          <a:lstStyle/>
          <a:p>
            <a:r>
              <a:rPr lang="en-US" altLang="zh-CN">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Striving to build Tsinghua University into a world-class university has become _____________                          </a:t>
            </a:r>
            <a:r>
              <a:rPr lang="en-US" altLang="zh-CN" sz="2800" u="sng">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of each member of the teaching staff and the student body. </a:t>
            </a:r>
            <a:endParaRPr lang="zh-CN" altLang="en-US" sz="2800"/>
          </a:p>
        </p:txBody>
      </p:sp>
      <p:pic>
        <p:nvPicPr>
          <p:cNvPr id="20" name="图片 19" descr="W020210425508541070997"/>
          <p:cNvPicPr>
            <a:picLocks noChangeAspect="1"/>
          </p:cNvPicPr>
          <p:nvPr/>
        </p:nvPicPr>
        <p:blipFill>
          <a:blip r:embed="rId1"/>
          <a:stretch>
            <a:fillRect/>
          </a:stretch>
        </p:blipFill>
        <p:spPr>
          <a:xfrm flipH="1">
            <a:off x="9011920" y="4108450"/>
            <a:ext cx="2520950" cy="2217420"/>
          </a:xfrm>
          <a:prstGeom prst="rect">
            <a:avLst/>
          </a:prstGeom>
        </p:spPr>
      </p:pic>
      <p:sp>
        <p:nvSpPr>
          <p:cNvPr id="4" name="圆角矩形 3"/>
          <p:cNvSpPr/>
          <p:nvPr/>
        </p:nvSpPr>
        <p:spPr>
          <a:xfrm>
            <a:off x="6103620" y="4724400"/>
            <a:ext cx="2326005" cy="503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sym typeface="+mn-ea"/>
              </a:rPr>
              <a:t>the objective</a:t>
            </a:r>
            <a:r>
              <a:rPr lang="en-US" altLang="zh-CN" sz="2800" b="1">
                <a:latin typeface="Times New Roman" panose="02020603050405020304" charset="0"/>
                <a:cs typeface="Times New Roman" panose="02020603050405020304" charset="0"/>
                <a:sym typeface="+mn-ea"/>
              </a:rPr>
              <a:t> </a:t>
            </a:r>
            <a:endParaRPr lang="zh-CN" altLang="en-US" sz="2800" b="1"/>
          </a:p>
        </p:txBody>
      </p:sp>
      <p:grpSp>
        <p:nvGrpSpPr>
          <p:cNvPr id="5" name="组合 4"/>
          <p:cNvGrpSpPr/>
          <p:nvPr/>
        </p:nvGrpSpPr>
        <p:grpSpPr>
          <a:xfrm>
            <a:off x="886555" y="4294505"/>
            <a:ext cx="9159780" cy="1659255"/>
            <a:chOff x="1857" y="7056"/>
            <a:chExt cx="15915" cy="2021"/>
          </a:xfrm>
        </p:grpSpPr>
        <p:sp>
          <p:nvSpPr>
            <p:cNvPr id="6" name="圆角矩形 5"/>
            <p:cNvSpPr/>
            <p:nvPr/>
          </p:nvSpPr>
          <p:spPr>
            <a:xfrm>
              <a:off x="1857" y="7056"/>
              <a:ext cx="15915" cy="202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 name="文本框 6"/>
            <p:cNvSpPr txBox="1"/>
            <p:nvPr/>
          </p:nvSpPr>
          <p:spPr>
            <a:xfrm>
              <a:off x="2561" y="7231"/>
              <a:ext cx="13289" cy="1311"/>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Tsinghua University has its own objective, what about yours? </a:t>
              </a:r>
              <a:endParaRPr lang="zh-CN" altLang="en-US" sz="3200" b="1">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7"/>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grpId="2"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7" grpId="0"/>
      <p:bldP spid="17" grpId="1"/>
      <p:bldP spid="18" grpId="0"/>
      <p:bldP spid="18" grpId="1"/>
      <p:bldP spid="4" grpId="0" animBg="1"/>
      <p:bldP spid="4" grpId="1" animBg="1"/>
      <p:bldP spid="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28930" y="209550"/>
            <a:ext cx="11396345" cy="76517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charset="0"/>
                <a:cs typeface="Times New Roman" panose="02020603050405020304" charset="0"/>
              </a:rPr>
              <a:t>Which </a:t>
            </a:r>
            <a:r>
              <a:rPr lang="en-US" altLang="zh-CN" sz="3200" b="1">
                <a:solidFill>
                  <a:schemeClr val="tx1"/>
                </a:solidFill>
                <a:latin typeface="Times New Roman" panose="02020603050405020304" charset="0"/>
                <a:cs typeface="Times New Roman" panose="02020603050405020304" charset="0"/>
                <a:sym typeface="+mn-ea"/>
              </a:rPr>
              <a:t>university</a:t>
            </a:r>
            <a:r>
              <a:rPr lang="en-US" altLang="zh-CN" sz="3200" b="1">
                <a:solidFill>
                  <a:schemeClr val="tx1"/>
                </a:solidFill>
                <a:latin typeface="Times New Roman" panose="02020603050405020304" charset="0"/>
                <a:cs typeface="Times New Roman" panose="02020603050405020304" charset="0"/>
              </a:rPr>
              <a:t> is your goal </a:t>
            </a:r>
            <a:r>
              <a:rPr lang="en-US" altLang="zh-CN" sz="3200" b="1">
                <a:solidFill>
                  <a:schemeClr val="tx1"/>
                </a:solidFill>
                <a:latin typeface="Times New Roman" panose="02020603050405020304" charset="0"/>
                <a:cs typeface="Times New Roman" panose="02020603050405020304" charset="0"/>
                <a:sym typeface="+mn-ea"/>
              </a:rPr>
              <a:t>?</a:t>
            </a:r>
            <a:endParaRPr lang="en-US" altLang="zh-CN" sz="3200" b="1">
              <a:solidFill>
                <a:schemeClr val="tx1"/>
              </a:solidFill>
              <a:latin typeface="Times New Roman" panose="02020603050405020304" charset="0"/>
              <a:cs typeface="Times New Roman" panose="02020603050405020304" charset="0"/>
              <a:sym typeface="+mn-ea"/>
            </a:endParaRPr>
          </a:p>
        </p:txBody>
      </p:sp>
      <p:pic>
        <p:nvPicPr>
          <p:cNvPr id="2" name="图片 1" descr="v2-81f16e7be5a8717e99aba7a8c481f26f_r"/>
          <p:cNvPicPr>
            <a:picLocks noChangeAspect="1"/>
          </p:cNvPicPr>
          <p:nvPr/>
        </p:nvPicPr>
        <p:blipFill>
          <a:blip r:embed="rId1"/>
          <a:stretch>
            <a:fillRect/>
          </a:stretch>
        </p:blipFill>
        <p:spPr>
          <a:xfrm>
            <a:off x="209550" y="4093210"/>
            <a:ext cx="3672205" cy="2162175"/>
          </a:xfrm>
          <a:prstGeom prst="rect">
            <a:avLst/>
          </a:prstGeom>
        </p:spPr>
      </p:pic>
      <p:pic>
        <p:nvPicPr>
          <p:cNvPr id="8" name="图片 7" descr="77948aa25d224490b2bd43af8e11b578"/>
          <p:cNvPicPr>
            <a:picLocks noChangeAspect="1"/>
          </p:cNvPicPr>
          <p:nvPr/>
        </p:nvPicPr>
        <p:blipFill>
          <a:blip r:embed="rId2"/>
          <a:stretch>
            <a:fillRect/>
          </a:stretch>
        </p:blipFill>
        <p:spPr>
          <a:xfrm>
            <a:off x="7741920" y="4117975"/>
            <a:ext cx="3806190" cy="2260600"/>
          </a:xfrm>
          <a:prstGeom prst="rect">
            <a:avLst/>
          </a:prstGeom>
        </p:spPr>
      </p:pic>
      <p:pic>
        <p:nvPicPr>
          <p:cNvPr id="9" name="图片 8" descr="57_20180621170612_micoc"/>
          <p:cNvPicPr>
            <a:picLocks noChangeAspect="1"/>
          </p:cNvPicPr>
          <p:nvPr/>
        </p:nvPicPr>
        <p:blipFill>
          <a:blip r:embed="rId3"/>
          <a:stretch>
            <a:fillRect/>
          </a:stretch>
        </p:blipFill>
        <p:spPr>
          <a:xfrm>
            <a:off x="4040505" y="4119245"/>
            <a:ext cx="3529965" cy="2259965"/>
          </a:xfrm>
          <a:prstGeom prst="rect">
            <a:avLst/>
          </a:prstGeom>
        </p:spPr>
      </p:pic>
      <p:pic>
        <p:nvPicPr>
          <p:cNvPr id="3" name="图片 2" descr="t01fd8e3043c072b13d"/>
          <p:cNvPicPr>
            <a:picLocks noChangeAspect="1"/>
          </p:cNvPicPr>
          <p:nvPr/>
        </p:nvPicPr>
        <p:blipFill>
          <a:blip r:embed="rId4"/>
          <a:stretch>
            <a:fillRect/>
          </a:stretch>
        </p:blipFill>
        <p:spPr>
          <a:xfrm>
            <a:off x="201295" y="1168400"/>
            <a:ext cx="3728085" cy="2731135"/>
          </a:xfrm>
          <a:prstGeom prst="rect">
            <a:avLst/>
          </a:prstGeom>
        </p:spPr>
      </p:pic>
      <p:pic>
        <p:nvPicPr>
          <p:cNvPr id="5" name="图片 4" descr="t010aac0498730fc72a"/>
          <p:cNvPicPr>
            <a:picLocks noChangeAspect="1"/>
          </p:cNvPicPr>
          <p:nvPr/>
        </p:nvPicPr>
        <p:blipFill>
          <a:blip r:embed="rId5"/>
          <a:stretch>
            <a:fillRect/>
          </a:stretch>
        </p:blipFill>
        <p:spPr>
          <a:xfrm>
            <a:off x="4079240" y="1182370"/>
            <a:ext cx="3446780" cy="2729230"/>
          </a:xfrm>
          <a:prstGeom prst="rect">
            <a:avLst/>
          </a:prstGeom>
        </p:spPr>
      </p:pic>
      <p:pic>
        <p:nvPicPr>
          <p:cNvPr id="4" name="图片 3" descr="wb352178944"/>
          <p:cNvPicPr>
            <a:picLocks noChangeAspect="1"/>
          </p:cNvPicPr>
          <p:nvPr/>
        </p:nvPicPr>
        <p:blipFill>
          <a:blip r:embed="rId6"/>
          <a:srcRect t="13103" b="14153"/>
          <a:stretch>
            <a:fillRect/>
          </a:stretch>
        </p:blipFill>
        <p:spPr>
          <a:xfrm>
            <a:off x="7741920" y="1181735"/>
            <a:ext cx="3824605" cy="2704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300"/>
          <p:cNvPicPr>
            <a:picLocks noChangeAspect="1"/>
          </p:cNvPicPr>
          <p:nvPr/>
        </p:nvPicPr>
        <p:blipFill>
          <a:blip r:embed="rId1"/>
          <a:stretch>
            <a:fillRect/>
          </a:stretch>
        </p:blipFill>
        <p:spPr>
          <a:xfrm>
            <a:off x="9417050" y="291465"/>
            <a:ext cx="2268855" cy="2268855"/>
          </a:xfrm>
          <a:prstGeom prst="rect">
            <a:avLst/>
          </a:prstGeom>
        </p:spPr>
      </p:pic>
      <p:pic>
        <p:nvPicPr>
          <p:cNvPr id="9" name="图片 8" descr="6f145153772cbc064f135a9db7858e7a"/>
          <p:cNvPicPr>
            <a:picLocks noChangeAspect="1"/>
          </p:cNvPicPr>
          <p:nvPr/>
        </p:nvPicPr>
        <p:blipFill>
          <a:blip r:embed="rId2"/>
          <a:stretch>
            <a:fillRect/>
          </a:stretch>
        </p:blipFill>
        <p:spPr>
          <a:xfrm>
            <a:off x="442595" y="325120"/>
            <a:ext cx="3692525" cy="3279140"/>
          </a:xfrm>
          <a:prstGeom prst="rect">
            <a:avLst/>
          </a:prstGeom>
        </p:spPr>
      </p:pic>
      <p:sp>
        <p:nvSpPr>
          <p:cNvPr id="2" name="文本框 1"/>
          <p:cNvSpPr txBox="1"/>
          <p:nvPr/>
        </p:nvSpPr>
        <p:spPr>
          <a:xfrm>
            <a:off x="4514850" y="718820"/>
            <a:ext cx="6485890" cy="953135"/>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rPr>
              <a:t>Would you like to receive such a</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admission letter</a:t>
            </a:r>
            <a:r>
              <a:rPr lang="en-US" altLang="zh-CN" sz="2800">
                <a:latin typeface="Times New Roman" panose="02020603050405020304" charset="0"/>
                <a:cs typeface="Times New Roman" panose="02020603050405020304" charset="0"/>
              </a:rPr>
              <a:t> from some </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某一</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en-US" altLang="zh-CN" sz="2800">
                <a:latin typeface="Times New Roman" panose="02020603050405020304" charset="0"/>
                <a:cs typeface="Times New Roman" panose="02020603050405020304" charset="0"/>
              </a:rPr>
              <a:t> university?</a:t>
            </a:r>
            <a:endParaRPr lang="en-US" altLang="zh-CN" sz="2800">
              <a:latin typeface="Times New Roman" panose="02020603050405020304" charset="0"/>
              <a:cs typeface="Times New Roman" panose="02020603050405020304" charset="0"/>
            </a:endParaRPr>
          </a:p>
        </p:txBody>
      </p:sp>
      <p:grpSp>
        <p:nvGrpSpPr>
          <p:cNvPr id="6" name="组合 5"/>
          <p:cNvGrpSpPr/>
          <p:nvPr/>
        </p:nvGrpSpPr>
        <p:grpSpPr>
          <a:xfrm>
            <a:off x="4515485" y="1883410"/>
            <a:ext cx="6661785" cy="1841500"/>
            <a:chOff x="7321" y="3126"/>
            <a:chExt cx="10491" cy="2900"/>
          </a:xfrm>
        </p:grpSpPr>
        <p:sp>
          <p:nvSpPr>
            <p:cNvPr id="3" name="文本框 2"/>
            <p:cNvSpPr txBox="1"/>
            <p:nvPr/>
          </p:nvSpPr>
          <p:spPr>
            <a:xfrm>
              <a:off x="7321" y="4525"/>
              <a:ext cx="10491" cy="1501"/>
            </a:xfrm>
            <a:prstGeom prst="rect">
              <a:avLst/>
            </a:prstGeom>
            <a:noFill/>
          </p:spPr>
          <p:txBody>
            <a:bodyPr wrap="square" rtlCol="0">
              <a:spAutoFit/>
            </a:bodyPr>
            <a:lstStyle/>
            <a:p>
              <a:r>
                <a:rPr lang="en-US" sz="2800">
                  <a:latin typeface="Times New Roman" panose="02020603050405020304" charset="0"/>
                  <a:cs typeface="Times New Roman" panose="02020603050405020304" charset="0"/>
                </a:rPr>
                <a:t>If you want to be admitted to your ideal university, what should you do from now on</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4" name="圆角矩形 3"/>
            <p:cNvSpPr/>
            <p:nvPr/>
          </p:nvSpPr>
          <p:spPr>
            <a:xfrm>
              <a:off x="7809" y="3126"/>
              <a:ext cx="2918" cy="1066"/>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rPr>
                <a:t>Discuss</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grpSp>
      <p:sp>
        <p:nvSpPr>
          <p:cNvPr id="11" name="圆角矩形 10"/>
          <p:cNvSpPr/>
          <p:nvPr/>
        </p:nvSpPr>
        <p:spPr>
          <a:xfrm>
            <a:off x="4458970" y="3869690"/>
            <a:ext cx="3152140"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Times New Roman" panose="02020603050405020304" charset="0"/>
                <a:cs typeface="Times New Roman" panose="02020603050405020304" charset="0"/>
              </a:rPr>
              <a:t>settle down to </a:t>
            </a:r>
            <a:r>
              <a:rPr lang="en-US" altLang="zh-CN" sz="2800" b="1">
                <a:solidFill>
                  <a:schemeClr val="tx1"/>
                </a:solidFill>
                <a:latin typeface="Times New Roman" panose="02020603050405020304" charset="0"/>
                <a:cs typeface="Times New Roman" panose="02020603050405020304" charset="0"/>
              </a:rPr>
              <a:t>your</a:t>
            </a:r>
            <a:r>
              <a:rPr lang="zh-CN" altLang="en-US" sz="2800" b="1">
                <a:solidFill>
                  <a:schemeClr val="tx1"/>
                </a:solidFill>
                <a:latin typeface="Times New Roman" panose="02020603050405020304" charset="0"/>
                <a:cs typeface="Times New Roman" panose="02020603050405020304" charset="0"/>
              </a:rPr>
              <a:t> studies</a:t>
            </a:r>
            <a:r>
              <a:rPr lang="en-US" altLang="zh-CN" sz="2800" b="1">
                <a:solidFill>
                  <a:schemeClr val="tx1"/>
                </a:solidFill>
                <a:latin typeface="Times New Roman" panose="02020603050405020304" charset="0"/>
                <a:cs typeface="Times New Roman" panose="02020603050405020304" charset="0"/>
              </a:rPr>
              <a:t> (</a:t>
            </a:r>
            <a:r>
              <a:rPr lang="zh-CN" altLang="en-US" sz="2800" b="1">
                <a:solidFill>
                  <a:schemeClr val="tx1"/>
                </a:solidFill>
                <a:latin typeface="Times New Roman" panose="02020603050405020304" charset="0"/>
                <a:cs typeface="Times New Roman" panose="02020603050405020304" charset="0"/>
              </a:rPr>
              <a:t>收心</a:t>
            </a:r>
            <a:r>
              <a:rPr lang="en-US" altLang="zh-CN" sz="2800" b="1">
                <a:solidFill>
                  <a:schemeClr val="tx1"/>
                </a:solidFill>
                <a:latin typeface="Times New Roman" panose="02020603050405020304" charset="0"/>
                <a:cs typeface="Times New Roman" panose="02020603050405020304" charset="0"/>
              </a:rPr>
              <a:t>)</a:t>
            </a:r>
            <a:endParaRPr lang="en-US" altLang="zh-CN" sz="2800" b="1">
              <a:solidFill>
                <a:schemeClr val="tx1"/>
              </a:solidFill>
              <a:latin typeface="Times New Roman" panose="02020603050405020304" charset="0"/>
              <a:cs typeface="Times New Roman" panose="02020603050405020304" charset="0"/>
            </a:endParaRPr>
          </a:p>
        </p:txBody>
      </p:sp>
      <p:sp>
        <p:nvSpPr>
          <p:cNvPr id="12" name="圆角矩形 11"/>
          <p:cNvSpPr/>
          <p:nvPr/>
        </p:nvSpPr>
        <p:spPr>
          <a:xfrm>
            <a:off x="7934960" y="3869690"/>
            <a:ext cx="3242310"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work out your plan</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制定计划</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3" name="圆角矩形 12"/>
          <p:cNvSpPr/>
          <p:nvPr/>
        </p:nvSpPr>
        <p:spPr>
          <a:xfrm>
            <a:off x="4423410" y="5123180"/>
            <a:ext cx="3223895"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show willpower</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（需要毅力）</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8" name="圆角矩形 17"/>
          <p:cNvSpPr/>
          <p:nvPr/>
        </p:nvSpPr>
        <p:spPr>
          <a:xfrm>
            <a:off x="7935595" y="5123180"/>
            <a:ext cx="3526155"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 challenge difficulties</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(挑战困难)</a:t>
            </a:r>
            <a:endParaRPr lang="zh-CN" altLang="en-US" sz="2800" b="1">
              <a:solidFill>
                <a:schemeClr val="tx1"/>
              </a:solidFill>
              <a:latin typeface="Times New Roman" panose="02020603050405020304" charset="0"/>
              <a:cs typeface="Times New Roman" panose="02020603050405020304" charset="0"/>
              <a:sym typeface="+mn-ea"/>
            </a:endParaRPr>
          </a:p>
        </p:txBody>
      </p:sp>
      <p:pic>
        <p:nvPicPr>
          <p:cNvPr id="7" name="图片 6" descr="v2-1e9e3be3f4b5803ebbdf7c2991f18652_r"/>
          <p:cNvPicPr>
            <a:picLocks noChangeAspect="1"/>
          </p:cNvPicPr>
          <p:nvPr/>
        </p:nvPicPr>
        <p:blipFill>
          <a:blip r:embed="rId3"/>
          <a:stretch>
            <a:fillRect/>
          </a:stretch>
        </p:blipFill>
        <p:spPr>
          <a:xfrm>
            <a:off x="542925" y="3724910"/>
            <a:ext cx="3532505" cy="2630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animBg="1"/>
      <p:bldP spid="11" grpId="1" animBg="1"/>
      <p:bldP spid="12" grpId="0" animBg="1"/>
      <p:bldP spid="12" grpId="1" animBg="1"/>
      <p:bldP spid="13" grpId="0" bldLvl="0" animBg="1"/>
      <p:bldP spid="13" grpId="1" animBg="1"/>
      <p:bldP spid="18" grpId="0" bldLvl="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67436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highlight>
                  <a:srgbClr val="00FF00"/>
                </a:highlight>
                <a:latin typeface="Times New Roman" panose="02020603050405020304" charset="0"/>
                <a:cs typeface="Times New Roman" panose="02020603050405020304" charset="0"/>
                <a:sym typeface="+mn-ea"/>
              </a:rPr>
              <a:t>settle down to </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your</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 studies</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 (</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收心</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pic>
        <p:nvPicPr>
          <p:cNvPr id="3" name="图片 2" descr="t01f08d080cf1c4f349"/>
          <p:cNvPicPr>
            <a:picLocks noChangeAspect="1"/>
          </p:cNvPicPr>
          <p:nvPr/>
        </p:nvPicPr>
        <p:blipFill>
          <a:blip r:embed="rId1"/>
          <a:stretch>
            <a:fillRect/>
          </a:stretch>
        </p:blipFill>
        <p:spPr>
          <a:xfrm>
            <a:off x="606425" y="3893820"/>
            <a:ext cx="3629025" cy="2455545"/>
          </a:xfrm>
          <a:prstGeom prst="rect">
            <a:avLst/>
          </a:prstGeom>
        </p:spPr>
      </p:pic>
      <p:pic>
        <p:nvPicPr>
          <p:cNvPr id="5" name="图片 4" descr="t01168a8d51b12e08d2"/>
          <p:cNvPicPr>
            <a:picLocks noChangeAspect="1"/>
          </p:cNvPicPr>
          <p:nvPr/>
        </p:nvPicPr>
        <p:blipFill>
          <a:blip r:embed="rId2"/>
          <a:stretch>
            <a:fillRect/>
          </a:stretch>
        </p:blipFill>
        <p:spPr>
          <a:xfrm>
            <a:off x="606425" y="1340485"/>
            <a:ext cx="3742055" cy="2682875"/>
          </a:xfrm>
          <a:prstGeom prst="rect">
            <a:avLst/>
          </a:prstGeom>
        </p:spPr>
      </p:pic>
      <p:pic>
        <p:nvPicPr>
          <p:cNvPr id="6" name="图片 5" descr="aa9e748205f7490a815a4fbb74575896"/>
          <p:cNvPicPr>
            <a:picLocks noChangeAspect="1"/>
          </p:cNvPicPr>
          <p:nvPr/>
        </p:nvPicPr>
        <p:blipFill>
          <a:blip r:embed="rId3"/>
          <a:stretch>
            <a:fillRect/>
          </a:stretch>
        </p:blipFill>
        <p:spPr>
          <a:xfrm>
            <a:off x="4613275" y="1492250"/>
            <a:ext cx="2966085" cy="2204085"/>
          </a:xfrm>
          <a:prstGeom prst="rect">
            <a:avLst/>
          </a:prstGeom>
        </p:spPr>
      </p:pic>
      <p:pic>
        <p:nvPicPr>
          <p:cNvPr id="101" name="图片 100"/>
          <p:cNvPicPr/>
          <p:nvPr/>
        </p:nvPicPr>
        <p:blipFill>
          <a:blip r:embed="rId4"/>
          <a:stretch>
            <a:fillRect/>
          </a:stretch>
        </p:blipFill>
        <p:spPr>
          <a:xfrm>
            <a:off x="7803515" y="563245"/>
            <a:ext cx="3725545" cy="3384550"/>
          </a:xfrm>
          <a:prstGeom prst="rect">
            <a:avLst/>
          </a:prstGeom>
          <a:noFill/>
          <a:ln w="9525">
            <a:noFill/>
          </a:ln>
        </p:spPr>
      </p:pic>
      <p:sp>
        <p:nvSpPr>
          <p:cNvPr id="7" name="圆角矩形 6"/>
          <p:cNvSpPr/>
          <p:nvPr/>
        </p:nvSpPr>
        <p:spPr>
          <a:xfrm>
            <a:off x="4852670" y="3948430"/>
            <a:ext cx="5890895" cy="20802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200">
                <a:solidFill>
                  <a:srgbClr val="FF0000"/>
                </a:solidFill>
                <a:latin typeface="Times New Roman" panose="02020603050405020304" charset="0"/>
                <a:cs typeface="Times New Roman" panose="02020603050405020304" charset="0"/>
              </a:rPr>
              <a:t>It’s time for you to r</a:t>
            </a:r>
            <a:r>
              <a:rPr lang="zh-CN" altLang="en-US" sz="3200">
                <a:solidFill>
                  <a:srgbClr val="FF0000"/>
                </a:solidFill>
                <a:latin typeface="Times New Roman" panose="02020603050405020304" charset="0"/>
                <a:cs typeface="Times New Roman" panose="02020603050405020304" charset="0"/>
              </a:rPr>
              <a:t>eject all bad habits and temptations and </a:t>
            </a:r>
            <a:r>
              <a:rPr lang="en-US" altLang="zh-CN" sz="3200">
                <a:solidFill>
                  <a:srgbClr val="FF0000"/>
                </a:solidFill>
                <a:latin typeface="Times New Roman" panose="02020603050405020304" charset="0"/>
                <a:cs typeface="Times New Roman" panose="02020603050405020304" charset="0"/>
              </a:rPr>
              <a:t>focus your attention on</a:t>
            </a:r>
            <a:r>
              <a:rPr lang="zh-CN" altLang="en-US" sz="3200">
                <a:solidFill>
                  <a:srgbClr val="FF0000"/>
                </a:solidFill>
                <a:latin typeface="Times New Roman" panose="02020603050405020304" charset="0"/>
                <a:cs typeface="Times New Roman" panose="02020603050405020304" charset="0"/>
              </a:rPr>
              <a:t> study</a:t>
            </a:r>
            <a:r>
              <a:rPr lang="en-US" altLang="zh-CN" sz="3200">
                <a:solidFill>
                  <a:srgbClr val="FF0000"/>
                </a:solidFill>
                <a:latin typeface="Times New Roman" panose="02020603050405020304" charset="0"/>
                <a:cs typeface="Times New Roman" panose="02020603050405020304" charset="0"/>
              </a:rPr>
              <a:t>.</a:t>
            </a:r>
            <a:endParaRPr lang="en-US" altLang="zh-CN" sz="3200">
              <a:solidFill>
                <a:srgbClr val="FF0000"/>
              </a:solidFill>
              <a:latin typeface="Times New Roman" panose="02020603050405020304" charset="0"/>
              <a:cs typeface="Times New Roman" panose="02020603050405020304" charset="0"/>
            </a:endParaRPr>
          </a:p>
        </p:txBody>
      </p:sp>
      <p:pic>
        <p:nvPicPr>
          <p:cNvPr id="8" name="图片 7" descr="t0118e2b4327f7eb980"/>
          <p:cNvPicPr>
            <a:picLocks noChangeAspect="1"/>
          </p:cNvPicPr>
          <p:nvPr/>
        </p:nvPicPr>
        <p:blipFill>
          <a:blip r:embed="rId5"/>
          <a:stretch>
            <a:fillRect/>
          </a:stretch>
        </p:blipFill>
        <p:spPr>
          <a:xfrm>
            <a:off x="605790" y="3794760"/>
            <a:ext cx="3743325" cy="2573655"/>
          </a:xfrm>
          <a:prstGeom prst="rect">
            <a:avLst/>
          </a:prstGeom>
        </p:spPr>
      </p:pic>
      <p:pic>
        <p:nvPicPr>
          <p:cNvPr id="9" name="图片 8" descr="t0118e2b4327f7eb980"/>
          <p:cNvPicPr>
            <a:picLocks noChangeAspect="1"/>
          </p:cNvPicPr>
          <p:nvPr/>
        </p:nvPicPr>
        <p:blipFill>
          <a:blip r:embed="rId5"/>
          <a:stretch>
            <a:fillRect/>
          </a:stretch>
        </p:blipFill>
        <p:spPr>
          <a:xfrm>
            <a:off x="4404995" y="1162685"/>
            <a:ext cx="3519805" cy="2533015"/>
          </a:xfrm>
          <a:prstGeom prst="rect">
            <a:avLst/>
          </a:prstGeom>
        </p:spPr>
      </p:pic>
      <p:pic>
        <p:nvPicPr>
          <p:cNvPr id="10" name="图片 9" descr="t0118e2b4327f7eb980"/>
          <p:cNvPicPr>
            <a:picLocks noChangeAspect="1"/>
          </p:cNvPicPr>
          <p:nvPr/>
        </p:nvPicPr>
        <p:blipFill>
          <a:blip r:embed="rId5"/>
          <a:stretch>
            <a:fillRect/>
          </a:stretch>
        </p:blipFill>
        <p:spPr>
          <a:xfrm>
            <a:off x="887095" y="1240790"/>
            <a:ext cx="3176905" cy="2553970"/>
          </a:xfrm>
          <a:prstGeom prst="rect">
            <a:avLst/>
          </a:prstGeom>
        </p:spPr>
      </p:pic>
      <p:pic>
        <p:nvPicPr>
          <p:cNvPr id="11" name="图片 10" descr="t0118e2b4327f7eb980"/>
          <p:cNvPicPr>
            <a:picLocks noChangeAspect="1"/>
          </p:cNvPicPr>
          <p:nvPr/>
        </p:nvPicPr>
        <p:blipFill>
          <a:blip r:embed="rId5"/>
          <a:stretch>
            <a:fillRect/>
          </a:stretch>
        </p:blipFill>
        <p:spPr>
          <a:xfrm>
            <a:off x="7844155" y="563245"/>
            <a:ext cx="3679190" cy="3231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 calcmode="lin" valueType="num">
                                      <p:cBhvr>
                                        <p:cTn id="5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tags/tag1.xml><?xml version="1.0" encoding="utf-8"?>
<p:tagLst xmlns:p="http://schemas.openxmlformats.org/presentationml/2006/main">
  <p:tag name="KSO_WM_UNIT_PLACING_PICTURE_USER_VIEWPORT" val="{&quot;height&quot;:4500,&quot;width&quot;:4965}"/>
</p:tagLst>
</file>

<file path=ppt/tags/tag2.xml><?xml version="1.0" encoding="utf-8"?>
<p:tagLst xmlns:p="http://schemas.openxmlformats.org/presentationml/2006/main">
  <p:tag name="KSO_WM_UNIT_TABLE_BEAUTIFY" val="smartTable{f20538ec-b555-427c-adda-98c9d27c717c}"/>
  <p:tag name="TABLE_ENDDRAG_ORIGIN_RECT" val="886*73"/>
  <p:tag name="TABLE_ENDDRAG_RECT" val="36*131*886*74"/>
</p:tagLst>
</file>

<file path=ppt/tags/tag3.xml><?xml version="1.0" encoding="utf-8"?>
<p:tagLst xmlns:p="http://schemas.openxmlformats.org/presentationml/2006/main">
  <p:tag name="KSO_WM_UNIT_PLACING_PICTURE_USER_VIEWPORT" val="{&quot;height&quot;:4572.662992125985,&quot;width&quot;:4716.618897637795}"/>
</p:tagLst>
</file>

<file path=ppt/tags/tag4.xml><?xml version="1.0" encoding="utf-8"?>
<p:tagLst xmlns:p="http://schemas.openxmlformats.org/presentationml/2006/main">
  <p:tag name="KSO_WM_UNIT_PLACING_PICTURE_USER_VIEWPORT" val="{&quot;height&quot;:6015,&quot;width&quot;:436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8012</Words>
  <Application>WPS 演示</Application>
  <PresentationFormat>宽屏</PresentationFormat>
  <Paragraphs>380</Paragraphs>
  <Slides>37</Slides>
  <Notes>2</Notes>
  <HiddenSlides>0</HiddenSlides>
  <MMClips>6</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37</vt:i4>
      </vt:variant>
    </vt:vector>
  </HeadingPairs>
  <TitlesOfParts>
    <vt:vector size="50" baseType="lpstr">
      <vt:lpstr>Arial</vt:lpstr>
      <vt:lpstr>宋体</vt:lpstr>
      <vt:lpstr>Wingdings</vt:lpstr>
      <vt:lpstr>Times New Roman</vt:lpstr>
      <vt:lpstr>HelveticaNeue</vt:lpstr>
      <vt:lpstr>Corbel</vt:lpstr>
      <vt:lpstr>华文新魏</vt:lpstr>
      <vt:lpstr>微软雅黑</vt:lpstr>
      <vt:lpstr>Arial Unicode MS</vt:lpstr>
      <vt:lpstr>等线 Light</vt:lpstr>
      <vt:lpstr>等线</vt:lpstr>
      <vt:lpstr>Times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24147</cp:lastModifiedBy>
  <cp:revision>150</cp:revision>
  <dcterms:created xsi:type="dcterms:W3CDTF">2022-01-23T15:13:00Z</dcterms:created>
  <dcterms:modified xsi:type="dcterms:W3CDTF">2022-08-24T09:36:35Z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DB7E88B7D2E14849BF5AD123B4FE017D</vt:lpwstr>
  </property>
  <property fmtid="{D5CDD505-2E9C-101B-9397-08002B2CF9AE}" pid="3" name="KSOProductBuildVer">
    <vt:lpwstr>2052-11.8.2.8411</vt:lpwstr>
  </property>
</Properties>
</file>