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9" r:id="rId3"/>
  </p:sldMasterIdLst>
  <p:notesMasterIdLst>
    <p:notesMasterId r:id="rId11"/>
  </p:notesMasterIdLst>
  <p:sldIdLst>
    <p:sldId id="1023" r:id="rId4"/>
    <p:sldId id="902" r:id="rId5"/>
    <p:sldId id="893" r:id="rId6"/>
    <p:sldId id="944" r:id="rId7"/>
    <p:sldId id="940" r:id="rId8"/>
    <p:sldId id="941" r:id="rId9"/>
    <p:sldId id="938" r:id="rId10"/>
    <p:sldId id="942" r:id="rId12"/>
    <p:sldId id="991" r:id="rId13"/>
    <p:sldId id="984" r:id="rId14"/>
    <p:sldId id="982" r:id="rId15"/>
    <p:sldId id="983" r:id="rId16"/>
    <p:sldId id="1012" r:id="rId17"/>
    <p:sldId id="989" r:id="rId18"/>
    <p:sldId id="990" r:id="rId19"/>
    <p:sldId id="992" r:id="rId20"/>
    <p:sldId id="1005" r:id="rId21"/>
    <p:sldId id="985" r:id="rId22"/>
    <p:sldId id="986" r:id="rId23"/>
    <p:sldId id="943" r:id="rId24"/>
    <p:sldId id="988" r:id="rId25"/>
    <p:sldId id="987" r:id="rId26"/>
    <p:sldId id="904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DFDF"/>
    <a:srgbClr val="FFEEB7"/>
    <a:srgbClr val="F6F0FB"/>
    <a:srgbClr val="E9F4FF"/>
    <a:srgbClr val="E6F2FF"/>
    <a:srgbClr val="E3F0FE"/>
    <a:srgbClr val="DFF1CB"/>
    <a:srgbClr val="79DEFF"/>
    <a:srgbClr val="92C1FB"/>
    <a:srgbClr val="00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2" autoAdjust="0"/>
    <p:restoredTop sz="90542" autoAdjust="0"/>
  </p:normalViewPr>
  <p:slideViewPr>
    <p:cSldViewPr>
      <p:cViewPr varScale="1">
        <p:scale>
          <a:sx n="76" d="100"/>
          <a:sy n="76" d="100"/>
        </p:scale>
        <p:origin x="924" y="102"/>
      </p:cViewPr>
      <p:guideLst>
        <p:guide orient="horz" pos="1738"/>
        <p:guide pos="2892"/>
        <p:guide pos="494"/>
        <p:guide pos="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C0ED-1C8B-4FF3-91A6-E652895D46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D419-5B3F-423C-8358-46E41EBE13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402" y="3724305"/>
            <a:ext cx="1664346" cy="14191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743" y="0"/>
            <a:ext cx="1214367" cy="103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grpSp>
        <p:nvGrpSpPr>
          <p:cNvPr id="2" name="组合 58"/>
          <p:cNvGrpSpPr/>
          <p:nvPr userDrawn="1"/>
        </p:nvGrpSpPr>
        <p:grpSpPr bwMode="auto">
          <a:xfrm>
            <a:off x="2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31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3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单击此处添加您要的标题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>
            <a:off x="212878" y="644277"/>
            <a:ext cx="8751611" cy="4381597"/>
          </a:xfrm>
          <a:prstGeom prst="roundRect">
            <a:avLst>
              <a:gd name="adj" fmla="val 47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518883" y="250087"/>
            <a:ext cx="2106234" cy="432048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1" y="442761"/>
              <a:ext cx="25545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时尚微立体图表合集</a:t>
              </a:r>
              <a:endParaRPr lang="zh-CN" altLang="en-US" sz="1500" b="1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95250" y="466111"/>
            <a:ext cx="3581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5629275" y="466111"/>
            <a:ext cx="3581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0"/>
    </mc:Choice>
    <mc:Fallback>
      <p:transition advTm="0"/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 userDrawn="1"/>
        </p:nvSpPr>
        <p:spPr>
          <a:xfrm>
            <a:off x="2811463" y="279807"/>
            <a:ext cx="352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/>
            <a:r>
              <a:rPr lang="zh-CN" altLang="en-US" sz="2400" b="1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添加标题内容</a:t>
            </a:r>
            <a:endParaRPr lang="zh-CN" altLang="en-US" sz="2400" b="1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9402" y="3724305"/>
            <a:ext cx="1664346" cy="14191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743" y="0"/>
            <a:ext cx="1214367" cy="103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8563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71850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738563" y="10023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标题文字内容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371850" y="399227"/>
            <a:ext cx="2400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 userDrawn="1"/>
        </p:nvGrpSpPr>
        <p:grpSpPr>
          <a:xfrm>
            <a:off x="7938092" y="4731991"/>
            <a:ext cx="224082" cy="221156"/>
            <a:chOff x="4328868" y="5502988"/>
            <a:chExt cx="500307" cy="493774"/>
          </a:xfrm>
        </p:grpSpPr>
        <p:sp>
          <p:nvSpPr>
            <p:cNvPr id="3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9"/>
          <p:cNvGrpSpPr/>
          <p:nvPr userDrawn="1"/>
        </p:nvGrpSpPr>
        <p:grpSpPr>
          <a:xfrm flipH="1">
            <a:off x="8524382" y="4731991"/>
            <a:ext cx="224082" cy="221156"/>
            <a:chOff x="4328868" y="5502988"/>
            <a:chExt cx="500307" cy="493774"/>
          </a:xfrm>
        </p:grpSpPr>
        <p:sp>
          <p:nvSpPr>
            <p:cNvPr id="6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8" name="Straight Connector 3"/>
          <p:cNvCxnSpPr/>
          <p:nvPr userDrawn="1"/>
        </p:nvCxnSpPr>
        <p:spPr>
          <a:xfrm>
            <a:off x="8143382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6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5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851910" y="373380"/>
            <a:ext cx="5118100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-144780" y="-130175"/>
            <a:ext cx="5488305" cy="839470"/>
            <a:chOff x="-171" y="-145"/>
            <a:chExt cx="7329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411" y="134"/>
              <a:ext cx="6747" cy="76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 Accumulation of Language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>
            <a:fillRect/>
          </a:stretch>
        </p:blipFill>
        <p:spPr>
          <a:xfrm>
            <a:off x="7044690" y="4029075"/>
            <a:ext cx="2096135" cy="1114425"/>
          </a:xfrm>
          <a:prstGeom prst="rect">
            <a:avLst/>
          </a:prstGeom>
        </p:spPr>
      </p:pic>
      <p:sp>
        <p:nvSpPr>
          <p:cNvPr id="10" name="流程图: 文档 9"/>
          <p:cNvSpPr/>
          <p:nvPr/>
        </p:nvSpPr>
        <p:spPr>
          <a:xfrm>
            <a:off x="655320" y="556260"/>
            <a:ext cx="7833995" cy="4573270"/>
          </a:xfrm>
          <a:prstGeom prst="flowChartDocument">
            <a:avLst/>
          </a:prstGeom>
          <a:solidFill>
            <a:srgbClr val="F6F0FB"/>
          </a:solidFill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l">
              <a:lnSpc>
                <a:spcPts val="3600"/>
              </a:lnSpc>
              <a:buClrTx/>
              <a:buSzTx/>
              <a:buFontTx/>
            </a:pPr>
            <a:endParaRPr lang="zh-CN" altLang="en-US" sz="2345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fontAlgn="auto">
              <a:lnSpc>
                <a:spcPts val="36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害怕紧张</a:t>
            </a:r>
            <a:endParaRPr lang="zh-CN" altLang="en-US" sz="28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l" fontAlgn="auto">
              <a:lnSpc>
                <a:spcPts val="25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2345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直接描写：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scared, nervous, anxious, full of anxiety, grow increasingly worried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2345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神态和动作</a:t>
            </a:r>
            <a:r>
              <a:rPr lang="en-US" altLang="zh-CN" sz="2345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: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Frowning at sb, she nervously backed away.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With a worried look on one’s face, ...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楷体" panose="02010609060101010101" charset="-122"/>
                <a:sym typeface="+mn-ea"/>
              </a:rPr>
              <a:t>W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ith his heart beating wildly and his legs trembling, .... 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 ..., his face white and his hands sweaty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With butterflies in my stomach, I took a deep breath. 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    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A flood of tension welled up in her.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Nervousness flooded over her.</a:t>
            </a:r>
            <a:endParaRPr lang="zh-CN" altLang="en-US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So nervous was she that she felt her throat tight and 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lvl="0" algn="l" fontAlgn="auto">
              <a:lnSpc>
                <a:spcPts val="25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     her palms sweating. </a:t>
            </a:r>
            <a:endParaRPr lang="zh-CN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3851910" y="373380"/>
            <a:ext cx="5118100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-144780" y="-58420"/>
            <a:ext cx="5443637" cy="839470"/>
            <a:chOff x="-171" y="-145"/>
            <a:chExt cx="7615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411" y="134"/>
              <a:ext cx="7033" cy="76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 Accumulation of Language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>
            <a:fillRect/>
          </a:stretch>
        </p:blipFill>
        <p:spPr>
          <a:xfrm>
            <a:off x="7044690" y="4029075"/>
            <a:ext cx="2096135" cy="1114425"/>
          </a:xfrm>
          <a:prstGeom prst="rect">
            <a:avLst/>
          </a:prstGeom>
        </p:spPr>
      </p:pic>
      <p:sp>
        <p:nvSpPr>
          <p:cNvPr id="5" name="流程图: 文档 4"/>
          <p:cNvSpPr/>
          <p:nvPr/>
        </p:nvSpPr>
        <p:spPr>
          <a:xfrm>
            <a:off x="399415" y="915670"/>
            <a:ext cx="8345805" cy="3744595"/>
          </a:xfrm>
          <a:prstGeom prst="flowChartDocument">
            <a:avLst/>
          </a:prstGeom>
          <a:solidFill>
            <a:srgbClr val="FFEEB7"/>
          </a:solidFill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4800"/>
              </a:lnSpc>
              <a:spcBef>
                <a:spcPts val="1200"/>
              </a:spcBef>
              <a:buClrTx/>
              <a:buSzTx/>
              <a:buFontTx/>
            </a:pPr>
            <a:endParaRPr lang="zh-CN" altLang="en-US" sz="32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 fontAlgn="auto">
              <a:lnSpc>
                <a:spcPts val="36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自信大胆</a:t>
            </a:r>
            <a:r>
              <a:rPr lang="en-US" altLang="zh-CN" sz="32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en-US" altLang="zh-CN" sz="32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2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直接描写：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confident, self-assured, daring, bold, full of confidence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32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feel comfortable in one's own skin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3200"/>
              </a:lnSpc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pride oneself on something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32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神态和动作</a:t>
            </a:r>
            <a:r>
              <a:rPr lang="en-US" altLang="zh-CN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: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He standing there without turning an eyelash/without batting an eyelid.                          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3200"/>
              </a:lnSpc>
              <a:buClrTx/>
              <a:buSzTx/>
              <a:buFontTx/>
            </a:pPr>
            <a:r>
              <a:rPr lang="en-US" altLang="zh-CN" sz="2000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With eyes shining and head holding high, he strode onto the stage.</a:t>
            </a:r>
            <a:endParaRPr lang="en-US" altLang="zh-CN" sz="2000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3200"/>
              </a:lnSpc>
              <a:buClrTx/>
              <a:buSzTx/>
              <a:buFontTx/>
            </a:pPr>
            <a:r>
              <a:rPr lang="en-US" altLang="zh-CN" sz="2000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</a:t>
            </a:r>
            <a:r>
              <a:rPr lang="zh-CN" altLang="en-US" sz="2000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</a:t>
            </a:r>
            <a:r>
              <a:rPr lang="en-US" altLang="zh-CN" sz="2000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</a:t>
            </a:r>
            <a:endParaRPr lang="zh-CN" altLang="en-US" sz="2345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>
            <a:fillRect/>
          </a:stretch>
        </p:blipFill>
        <p:spPr>
          <a:xfrm>
            <a:off x="7044690" y="4029075"/>
            <a:ext cx="2096135" cy="111442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3851910" y="373380"/>
            <a:ext cx="5118100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35560" y="-46355"/>
            <a:ext cx="5433695" cy="839470"/>
            <a:chOff x="-171" y="-145"/>
            <a:chExt cx="7329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411" y="134"/>
              <a:ext cx="6747" cy="76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 Accumulation of Language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sp>
        <p:nvSpPr>
          <p:cNvPr id="2" name="流程图: 文档 1"/>
          <p:cNvSpPr/>
          <p:nvPr/>
        </p:nvSpPr>
        <p:spPr>
          <a:xfrm>
            <a:off x="357505" y="646430"/>
            <a:ext cx="8468995" cy="4578985"/>
          </a:xfrm>
          <a:prstGeom prst="flowChartDocument">
            <a:avLst/>
          </a:prstGeom>
          <a:solidFill>
            <a:srgbClr val="FFDFDF"/>
          </a:solidFill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ts val="60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开心兴奋</a:t>
            </a:r>
            <a:endParaRPr lang="zh-CN" altLang="en-US" sz="32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ts val="3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直接描写：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delighted, thrilled, overjoyed, full of happiness, pleased beyond description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28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神态和动作</a:t>
            </a:r>
            <a:r>
              <a:rPr lang="en-US" altLang="zh-CN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: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Tears of joy welled up in his eyes.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         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He could hardly wait to ..., eyes twinkling and face glowing with delight.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          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A trace of joy can be obviously noticed in his voice.</a:t>
            </a:r>
            <a:endParaRPr lang="en-US" altLang="zh-CN" sz="2000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She was overflowing with happiness/excitement.</a:t>
            </a:r>
            <a:endParaRPr lang="en-US" altLang="zh-CN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en-US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                             She tried to contain her excitement, but the glittering tears failed her.</a:t>
            </a:r>
            <a:endParaRPr lang="en-US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>
              <a:lnSpc>
                <a:spcPts val="2800"/>
              </a:lnSpc>
              <a:spcBef>
                <a:spcPts val="1200"/>
              </a:spcBef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环境：</a:t>
            </a:r>
            <a:r>
              <a:rPr lang="en-US" altLang="zh-CN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The air was filled with laughter, everyone was in the best of moods.</a:t>
            </a:r>
            <a:endParaRPr lang="zh-CN" altLang="en-US" sz="2345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8"/>
          <a:stretch>
            <a:fillRect/>
          </a:stretch>
        </p:blipFill>
        <p:spPr>
          <a:xfrm>
            <a:off x="7044690" y="4029075"/>
            <a:ext cx="2096135" cy="111442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3851910" y="373380"/>
            <a:ext cx="5118100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" name="流程图: 文档 1"/>
          <p:cNvSpPr/>
          <p:nvPr/>
        </p:nvSpPr>
        <p:spPr>
          <a:xfrm>
            <a:off x="271145" y="700405"/>
            <a:ext cx="8826500" cy="4578985"/>
          </a:xfrm>
          <a:prstGeom prst="flowChartDocument">
            <a:avLst/>
          </a:prstGeom>
          <a:solidFill>
            <a:srgbClr val="FFDFDF"/>
          </a:solidFill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3000"/>
              </a:lnSpc>
              <a:buClrTx/>
              <a:buSzTx/>
              <a:buFontTx/>
            </a:pPr>
            <a:endParaRPr lang="zh-CN" altLang="en-US" sz="20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 fontAlgn="auto">
              <a:lnSpc>
                <a:spcPts val="52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主题升华</a:t>
            </a:r>
            <a:endParaRPr lang="zh-CN" altLang="en-US" sz="20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1. </a:t>
            </a: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毫不夸张地说，正式父亲的爱一路支持我成为一名杰出的演员。</a:t>
            </a:r>
            <a:endParaRPr lang="en-US" sz="20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was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literally dad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love </a:t>
            </a:r>
            <a:r>
              <a: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supported me along my way to</a:t>
            </a:r>
            <a:r>
              <a: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 an outstanding actor.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2. </a:t>
            </a: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就在那一刻，我感到真的很幸运父亲的爱和支持一直沐浴着我，陪伴着我度过艰难时期。</a:t>
            </a:r>
            <a:endParaRPr lang="en-US" sz="20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that moment,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felt really blessed that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my father’s love and support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were always showered on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 and stayed with me through hard times.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3. </a:t>
            </a:r>
            <a:r>
              <a:rPr lang="zh-CN" altLang="en-US" sz="2000" b="1"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楷体" panose="02010609060101010101" charset="-122"/>
                <a:cs typeface="+mj-lt"/>
                <a:sym typeface="+mn-ea"/>
              </a:rPr>
              <a:t>沉浸在极度的喜悦中，好像父亲面带慈祥的微笑就站在那儿，我突然意识到若没有父亲的爱和鼓励，我不会走那么远。</a:t>
            </a:r>
            <a:endParaRPr lang="en-US" sz="2000" b="1"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ea typeface="楷体" panose="02010609060101010101" charset="-122"/>
              <a:cs typeface="+mj-lt"/>
              <a:sym typeface="+mn-ea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Bathed in extreme joy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seemingly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 with a kind smile standing there, I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aware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father’s love and encouragement, 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ts val="2800"/>
              </a:lnSpc>
              <a:buClrTx/>
              <a:buSzTx/>
              <a:buFontTx/>
            </a:pP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wouldn’t have gone so far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07950" y="-46355"/>
            <a:ext cx="5433695" cy="839470"/>
            <a:chOff x="-171" y="-145"/>
            <a:chExt cx="7329" cy="1241"/>
          </a:xfrm>
        </p:grpSpPr>
        <p:sp>
          <p:nvSpPr>
            <p:cNvPr id="6" name="流程图: 终止 5"/>
            <p:cNvSpPr/>
            <p:nvPr/>
          </p:nvSpPr>
          <p:spPr>
            <a:xfrm>
              <a:off x="411" y="134"/>
              <a:ext cx="6747" cy="76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 Accumulation of Language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475043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Samples from teachers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221" cy="124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395605" y="555625"/>
            <a:ext cx="7694295" cy="4130675"/>
          </a:xfrm>
          <a:prstGeom prst="rect">
            <a:avLst/>
          </a:prstGeom>
          <a:solidFill>
            <a:srgbClr val="E9F4FF"/>
          </a:solidFill>
          <a:ln w="12700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p>
            <a:pPr algn="just" fontAlgn="auto">
              <a:lnSpc>
                <a:spcPts val="35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Paragraph1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35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When I arrived at the station, I went direct into the audition and began my short performance.</a:t>
            </a:r>
            <a:r>
              <a:rPr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as I was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I clearly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it in my bones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that the audition was sure to be a success. Standing there, even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turning an eyelash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I finished the performance smoothly. As I had expected,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intern job, a school life show, was assigned to me. There would be my first public appearance on TV in five days. Hearing the thrilling news, my parents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overflowing with happiness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 wait to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watch my performance. To live up to their expectations, I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worked around the clock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trying to give a perfect performce.</a:t>
            </a: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395605" y="555625"/>
            <a:ext cx="7802880" cy="4554220"/>
          </a:xfrm>
          <a:prstGeom prst="rect">
            <a:avLst/>
          </a:prstGeom>
          <a:solidFill>
            <a:srgbClr val="E9F4FF"/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p>
            <a:pPr algn="just" fontAlgn="auto">
              <a:lnSpc>
                <a:spcPts val="29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 2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9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Finally came the day of my first public appearance on live TV with my parents at home watching.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 fully prepared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with eyes shining and head up  high, I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strode onto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the stage. Seeing so many audience sitting in neat rows, I felt extremely proud but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instantly it was replaced by a flood of tension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palms sweating and my legs trembling, my mind went blank almost at once.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seemed that I totally forgot my lines. “You can do anything you want to do.”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voice ringing in my ears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picturing my father smile a little smile, I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 myself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again and made up for the clumsy moment with a joke.  As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thunder of applause split the air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the show ended perfectly. At that moment,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felt really blessed that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my father’s love and support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always showered on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 and stayed with me through hard times.</a:t>
            </a: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流程图: 终止 1"/>
          <p:cNvSpPr/>
          <p:nvPr/>
        </p:nvSpPr>
        <p:spPr>
          <a:xfrm>
            <a:off x="323572" y="52070"/>
            <a:ext cx="4339868" cy="503555"/>
          </a:xfrm>
          <a:prstGeom prst="flowChartTerminator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Samples from teachers</a:t>
            </a:r>
            <a:endParaRPr lang="en-US" altLang="zh-CN" sz="30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5" y="-92075"/>
            <a:ext cx="8140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539115" y="738505"/>
            <a:ext cx="7953375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p>
            <a:pPr algn="just" fontAlgn="auto">
              <a:lnSpc>
                <a:spcPts val="29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Paragraph1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9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When I arrived at the station, I went direct into the audition and began my short performance.</a:t>
            </a:r>
            <a:r>
              <a:rPr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Mr. Slaight sat on the chair waiting for me with several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staffs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busy with the setting. Confident and courageous, I began my performance.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Having p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racticing for many times,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all the movements and lines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carved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in my mind firmly. Focusing on the stage, I could show all my passion smoothly without any distraction. I was totally satisfied with my audition and prepared to accept the praise. However, nobody applauded.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Rising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from the seat, Mr. Slaight went out of the room directly with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poker face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. Numb with terror, I began to feel flurried.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Pacing back and forth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in the aisle for a while,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 was told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that I got the chance. Feeling a sense of relief, I rushed home to share the thrilling news with my parents.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86995" y="-92075"/>
            <a:ext cx="475043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Samples from teachers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221" cy="12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467995" y="666750"/>
            <a:ext cx="783844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sysDot"/>
          </a:ln>
        </p:spPr>
        <p:txBody>
          <a:bodyPr wrap="square" rtlCol="0" anchor="t">
            <a:spAutoFit/>
          </a:bodyPr>
          <a:p>
            <a:pPr algn="just" fontAlgn="auto">
              <a:lnSpc>
                <a:spcPts val="29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 2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9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Finally came the day of my first public appearance on live TV with my parents at home watching.</a:t>
            </a: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Due to my experience in the audition room, I felt uneasy at this very moment.How ridiculous! I, who was always confident, began to distrust myself. Faced with the camera, I pictured millions of audience watching my performance in front of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TV. So nervous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I that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all the lines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escape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me for the moment! Knees wobbling and palms sweating, I felt almost fainted.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Just at that moment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father’s words echoed in my mind,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“Believe in yourself, and you will make it!”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My mind racing, 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I struggled to immerse myself in the show. Eventually,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he performance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turned out a great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success. But I knew I would never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have</a:t>
            </a:r>
            <a:r>
              <a:rPr sz="1600">
                <a:latin typeface="Times New Roman" panose="02020603050405020304" pitchFamily="18" charset="0"/>
                <a:cs typeface="Times New Roman" panose="02020603050405020304" pitchFamily="18" charset="0"/>
              </a:rPr>
              <a:t> received the applause without the support from my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father.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86995" y="-92075"/>
            <a:ext cx="475043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Samples from teachers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221" cy="12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388810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Possible version 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539750" y="647700"/>
            <a:ext cx="780288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ts val="35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Paragraph1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35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</a:rPr>
              <a:t>When I arrived at the station, I went direct into the audition and began my short performance.</a:t>
            </a:r>
            <a:r>
              <a:rPr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boldness I finished my performance relatively smoothly though palms were sweating. Never in my wildest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dream did l imagine that I was indeed assigned the intern job to act on a school life show and my first public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appearance on TV was in five days. After sharing the thrilling news with my dad, I received the warmest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and expectations from my family.Picturing my families eagerly waiting for my performance,l worked day and night as busy as a bee for fear that I would make a fool of myself live on TV.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388810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Possible version 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539750" y="575945"/>
            <a:ext cx="7802880" cy="4182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ts val="29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 2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9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Finally came the day of my first public appearance on live TV with my parents at home watching.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Wearing fancy dress and delicate make up, I was so proud but nervous that my show would be watched by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so many audience.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My mind suddenly went blank as I was immersed in my thoughts and totally forgot mylines. Deep frowns gradually climbed on my partners' face, with whose sudden vigorous pull, I was driven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back to the reality. I soon came up with a little trick to make up for the embarrassing blank.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As the show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went on, so concentrated was I that I hardly dared to even blink my eyes. After my debut, I rang my dad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with frustration and disappointment, only to reap his trust and encouragement again. It was literally dad's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love that supported me along my way to be an outstanding actor.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2796556"/>
            <a:ext cx="6545943" cy="23269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70" y="0"/>
            <a:ext cx="2790177" cy="899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0"/>
            <a:ext cx="2086365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650" y="627380"/>
            <a:ext cx="6352540" cy="22453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56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Z20</a:t>
            </a:r>
            <a:r>
              <a:rPr lang="zh-CN" altLang="en-US" sz="56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名校联盟</a:t>
            </a:r>
            <a:endParaRPr lang="zh-CN" altLang="en-US" sz="6000" b="1"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en-US" altLang="zh-CN" sz="42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2022</a:t>
            </a:r>
            <a:r>
              <a:rPr lang="zh-CN" altLang="en-US" sz="42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42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8</a:t>
            </a:r>
            <a:r>
              <a:rPr lang="zh-CN" altLang="en-US" sz="42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</a:t>
            </a:r>
            <a:r>
              <a:rPr lang="zh-CN" altLang="en-US" sz="42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高三第一次联考</a:t>
            </a:r>
            <a:endParaRPr lang="zh-CN" altLang="en-US" sz="4200" b="1"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4200" b="1">
                <a:solidFill>
                  <a:srgbClr val="0070C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读后续写讲评</a:t>
            </a:r>
            <a:endParaRPr lang="zh-CN" altLang="en-US" sz="4200" b="1">
              <a:solidFill>
                <a:srgbClr val="0070C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472"/>
          <a:stretch>
            <a:fillRect/>
          </a:stretch>
        </p:blipFill>
        <p:spPr>
          <a:xfrm>
            <a:off x="1388745" y="530860"/>
            <a:ext cx="6005830" cy="421894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-108585" y="-92075"/>
            <a:ext cx="4268012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Extended writing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矩形 3"/>
          <p:cNvSpPr/>
          <p:nvPr/>
        </p:nvSpPr>
        <p:spPr>
          <a:xfrm>
            <a:off x="4688841" y="-20320"/>
            <a:ext cx="38404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同类主题情境拓展</a:t>
            </a:r>
            <a:endParaRPr lang="zh-CN" altLang="en-US" sz="36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388810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Possible version 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539750" y="866775"/>
            <a:ext cx="780288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ts val="36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Paragraph 1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3600"/>
              </a:lnSpc>
            </a:pP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“But you will be a good narrator，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she said,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and comforting me as always as she did. My beloved mom, wearing a shining smile on her scarlet face, added, “The narrator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 part is important, too.” Thanks to her encouragement, which calmed me down gradually, I began to accept the narrator part was of vital. Time went fast and then came the performance day. At first, I was still nervous, but it was at that very moment that I found a dandelion in my pocket. I knew my mom passed the flower to me, which meant to be in company with me.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3888105" cy="788035"/>
            <a:chOff x="-171" y="-145"/>
            <a:chExt cx="657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004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Possible version 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文本框 3"/>
          <p:cNvSpPr txBox="1"/>
          <p:nvPr/>
        </p:nvSpPr>
        <p:spPr>
          <a:xfrm>
            <a:off x="539750" y="866775"/>
            <a:ext cx="78028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ts val="36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 2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36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After the play, I took home the dandelion.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 Mom carefully gazed at the dandelion, gently pressed it into the dictionary and grinned happily as she did. “We were perhaps the only people who would press a dandelion.” Though decades have passed, I still have the dandelion in the dictionary. I constantly recall the precious lunch time with my mother. For this, I am forever grateful, because smiles on mother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s face and her kind act foster me to become who I am today!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2796556"/>
            <a:ext cx="6545943" cy="23269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70" y="0"/>
            <a:ext cx="2790177" cy="899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0"/>
            <a:ext cx="2086365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333" y="987425"/>
            <a:ext cx="535749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8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</a:t>
            </a:r>
            <a:endParaRPr lang="en-US" altLang="zh-CN" sz="8800" b="1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4342130" cy="788035"/>
            <a:chOff x="-171" y="-145"/>
            <a:chExt cx="6838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510" y="194"/>
              <a:ext cx="6157" cy="778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Analysis of the Plots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617855"/>
            <a:ext cx="6380480" cy="420497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7359015" y="843280"/>
            <a:ext cx="1743075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Background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8130" y="843280"/>
            <a:ext cx="3086735" cy="1993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30930" y="1042670"/>
            <a:ext cx="285623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7720" y="1216660"/>
            <a:ext cx="3959860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5695" y="1419225"/>
            <a:ext cx="790575" cy="1739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275965" y="1593215"/>
            <a:ext cx="3895090" cy="1993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75965" y="1792605"/>
            <a:ext cx="3535045" cy="20256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91865" y="1995805"/>
            <a:ext cx="3815715" cy="1993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76190" y="2715260"/>
            <a:ext cx="1050290" cy="1993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40200" y="3075940"/>
            <a:ext cx="2657475" cy="1993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3645" y="3867785"/>
            <a:ext cx="2559050" cy="19875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>
              <a:lnSpc>
                <a:spcPts val="2600"/>
              </a:lnSpc>
            </a:pPr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36240" y="13188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b="1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16555" y="170751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B0F0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②</a:t>
            </a:r>
            <a:endParaRPr lang="zh-CN" altLang="en-US" b="1">
              <a:solidFill>
                <a:srgbClr val="00B0F0"/>
              </a:solidFill>
              <a:effectLst/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78175" y="199517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82695" y="28682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16145" y="24999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endParaRPr lang="zh-CN" altLang="en-US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12088" y="2499995"/>
            <a:ext cx="836930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Plots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9795" y="36982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19" grpId="0"/>
      <p:bldP spid="38" grpId="0"/>
      <p:bldP spid="32" grpId="0"/>
      <p:bldP spid="26" grpId="0" animBg="1"/>
      <p:bldP spid="27" grpId="0" animBg="1"/>
      <p:bldP spid="33" grpId="0"/>
      <p:bldP spid="28" grpId="0" animBg="1"/>
      <p:bldP spid="34" grpId="0"/>
      <p:bldP spid="29" grpId="0" animBg="1"/>
      <p:bldP spid="36" grpId="0"/>
      <p:bldP spid="35" grpId="0"/>
      <p:bldP spid="30" grpId="0" animBg="1"/>
      <p:bldP spid="41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Rectangle 1"/>
          <p:cNvSpPr/>
          <p:nvPr/>
        </p:nvSpPr>
        <p:spPr>
          <a:xfrm>
            <a:off x="7863840" y="4051935"/>
            <a:ext cx="1280160" cy="109156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4949190" cy="788035"/>
            <a:chOff x="-171" y="-145"/>
            <a:chExt cx="6838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510" y="194"/>
              <a:ext cx="6157" cy="778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Analysis of the Emotion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5" y="617220"/>
            <a:ext cx="6761480" cy="4159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308215" y="1131570"/>
            <a:ext cx="1438275" cy="4756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confident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84353" y="51435"/>
            <a:ext cx="20491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Change</a:t>
            </a:r>
            <a:endParaRPr lang="en-US" altLang="zh-CN" sz="4800" b="1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5440" y="2283460"/>
            <a:ext cx="2427605" cy="42481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ctr" fontAlgn="auto">
              <a:lnSpc>
                <a:spcPts val="2600"/>
              </a:lnSpc>
            </a:pP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scared 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but 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eager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28930" y="2643505"/>
            <a:ext cx="3939540" cy="293370"/>
          </a:xfrm>
          <a:prstGeom prst="ellipse">
            <a:avLst/>
          </a:prstGeom>
          <a:noFill/>
          <a:ln>
            <a:solidFill>
              <a:srgbClr val="A76D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3848" y="3147695"/>
            <a:ext cx="2468880" cy="42481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pPr algn="ctr" fontAlgn="auto">
              <a:lnSpc>
                <a:spcPts val="2600"/>
              </a:lnSpc>
            </a:pP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scared 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but 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daring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67995" y="3075305"/>
            <a:ext cx="6083935" cy="234950"/>
          </a:xfrm>
          <a:prstGeom prst="ellipse">
            <a:avLst/>
          </a:prstGeom>
          <a:noFill/>
          <a:ln>
            <a:solidFill>
              <a:srgbClr val="A76D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45305" y="3579495"/>
            <a:ext cx="1862455" cy="293370"/>
          </a:xfrm>
          <a:prstGeom prst="ellipse">
            <a:avLst/>
          </a:prstGeom>
          <a:noFill/>
          <a:ln>
            <a:solidFill>
              <a:srgbClr val="A76D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68416" y="4011295"/>
            <a:ext cx="2780665" cy="75819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p>
            <a:pPr algn="ctr" fontAlgn="auto">
              <a:lnSpc>
                <a:spcPts val="2600"/>
              </a:lnSpc>
            </a:pP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scared 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but 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pPr algn="ctr" fontAlgn="auto">
              <a:lnSpc>
                <a:spcPts val="2600"/>
              </a:lnSpc>
            </a:pP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excited 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and</a:t>
            </a:r>
            <a:r>
              <a:rPr lang="en-US" altLang="zh-CN" sz="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 hopeful</a:t>
            </a:r>
            <a:endParaRPr lang="en-US" altLang="zh-CN" sz="25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16" name="虚尾箭头 15"/>
          <p:cNvSpPr/>
          <p:nvPr/>
        </p:nvSpPr>
        <p:spPr>
          <a:xfrm rot="5400000">
            <a:off x="7704427" y="1715163"/>
            <a:ext cx="576000" cy="360045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17" name="虚尾箭头 16"/>
          <p:cNvSpPr/>
          <p:nvPr/>
        </p:nvSpPr>
        <p:spPr>
          <a:xfrm rot="5400000">
            <a:off x="7704427" y="2751483"/>
            <a:ext cx="576000" cy="360045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20" name="虚尾箭头 19"/>
          <p:cNvSpPr/>
          <p:nvPr/>
        </p:nvSpPr>
        <p:spPr>
          <a:xfrm rot="5400000">
            <a:off x="7704427" y="3615718"/>
            <a:ext cx="576000" cy="360045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16" grpId="0" animBg="1"/>
      <p:bldP spid="5" grpId="1" animBg="1"/>
      <p:bldP spid="17" grpId="0" animBg="1"/>
      <p:bldP spid="8" grpId="1" animBg="1"/>
      <p:bldP spid="20" grpId="0" animBg="1"/>
      <p:bldP spid="11" grpId="1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Rectangle 1"/>
          <p:cNvSpPr/>
          <p:nvPr/>
        </p:nvSpPr>
        <p:spPr>
          <a:xfrm>
            <a:off x="7637780" y="3858895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5605" y="510540"/>
            <a:ext cx="8051165" cy="4258945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p>
            <a:pPr indent="133350" algn="just" fontAlgn="auto">
              <a:lnSpc>
                <a:spcPts val="25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I had a dream from primary school: to work in television. My parents owned a little grocery store, so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we were definitely not fancy people. Thankfully, my dad had raised me to have a lot of confidence. He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often said, “You can do anything you want to do.”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My dad was particularly supportive. He was my steady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rock—always there for me.    With his help and encouragement, I was admitted to the radio and television arts program at Ryerson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in Toronto. I really loved the program and worked hard and I was named the most outstanding graduate. I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felt like I was already living my dream. I began to think that maybe I could apply for an internship(</a:t>
            </a:r>
            <a:r>
              <a:rPr lang="zh-CN" sz="1600" b="0">
                <a:ea typeface="宋体" panose="02010600030101010101" pitchFamily="2" charset="-122"/>
              </a:rPr>
              <a:t>实习资格</a:t>
            </a: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</a:rPr>
              <a:t>) in CBC or CTV.</a:t>
            </a:r>
            <a:endParaRPr lang="en-US" sz="16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133350" algn="just" fontAlgn="auto">
              <a:lnSpc>
                <a:spcPts val="2500"/>
              </a:lnSpc>
            </a:pPr>
            <a:r>
              <a:rPr lang="en-US" sz="1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Luckily, Global Television had just started broadcasting in Canada that year. I thought to myself: I’m new and they’re new, so if I’m going to get to know one person at Global, it might as well be the president. I was scared, but I knew deep down inside that this was what I wanted. When I called my dad and told him my plan, he said, “Good, Faye. That’s exactly what you should do.”</a:t>
            </a:r>
            <a:endParaRPr lang="zh-CN" altLang="en-US" sz="1600"/>
          </a:p>
        </p:txBody>
      </p:sp>
      <p:grpSp>
        <p:nvGrpSpPr>
          <p:cNvPr id="18" name="组合 17"/>
          <p:cNvGrpSpPr/>
          <p:nvPr/>
        </p:nvGrpSpPr>
        <p:grpSpPr>
          <a:xfrm>
            <a:off x="-37013" y="-92075"/>
            <a:ext cx="6123488" cy="819150"/>
            <a:chOff x="-92" y="-145"/>
            <a:chExt cx="6759" cy="1290"/>
          </a:xfrm>
        </p:grpSpPr>
        <p:sp>
          <p:nvSpPr>
            <p:cNvPr id="15" name="流程图: 终止 14"/>
            <p:cNvSpPr/>
            <p:nvPr/>
          </p:nvSpPr>
          <p:spPr>
            <a:xfrm>
              <a:off x="510" y="194"/>
              <a:ext cx="6157" cy="778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Analysis of the foreshadowing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" y="-145"/>
              <a:ext cx="1209" cy="1290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1187450" y="627380"/>
            <a:ext cx="4417695" cy="321945"/>
          </a:xfrm>
          <a:prstGeom prst="rect">
            <a:avLst/>
          </a:prstGeom>
          <a:solidFill>
            <a:srgbClr val="C08FBB">
              <a:alpha val="50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28625" y="987425"/>
            <a:ext cx="951230" cy="398780"/>
            <a:chOff x="1027" y="1627"/>
            <a:chExt cx="1498" cy="628"/>
          </a:xfrm>
        </p:grpSpPr>
        <p:sp>
          <p:nvSpPr>
            <p:cNvPr id="4" name="线形标注 2(带边框和强调线) 3"/>
            <p:cNvSpPr/>
            <p:nvPr/>
          </p:nvSpPr>
          <p:spPr>
            <a:xfrm rot="10800000">
              <a:off x="1027" y="1659"/>
              <a:ext cx="1498" cy="596"/>
            </a:xfrm>
            <a:prstGeom prst="accentBorderCallout2">
              <a:avLst/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88" y="1627"/>
              <a:ext cx="1335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伏笔</a:t>
              </a:r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8155" y="974725"/>
            <a:ext cx="7969250" cy="965200"/>
            <a:chOff x="753" y="1535"/>
            <a:chExt cx="12550" cy="1520"/>
          </a:xfrm>
        </p:grpSpPr>
        <p:sp>
          <p:nvSpPr>
            <p:cNvPr id="7" name="文本框 6"/>
            <p:cNvSpPr txBox="1"/>
            <p:nvPr/>
          </p:nvSpPr>
          <p:spPr>
            <a:xfrm>
              <a:off x="753" y="2042"/>
              <a:ext cx="12551" cy="50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</p:spPr>
          <p:txBody>
            <a:bodyPr wrap="square" rtlCol="0">
              <a:spAutoFit/>
            </a:bodyPr>
            <a:p>
              <a:pPr fontAlgn="auto">
                <a:lnSpc>
                  <a:spcPts val="1800"/>
                </a:lnSpc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718" y="1535"/>
              <a:ext cx="6584" cy="50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</p:spPr>
          <p:txBody>
            <a:bodyPr wrap="square" rtlCol="0">
              <a:spAutoFit/>
            </a:bodyPr>
            <a:p>
              <a:pPr fontAlgn="auto">
                <a:lnSpc>
                  <a:spcPts val="1800"/>
                </a:lnSpc>
              </a:pP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3" y="2549"/>
              <a:ext cx="7618" cy="507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</p:spPr>
          <p:txBody>
            <a:bodyPr wrap="square" rtlCol="0">
              <a:spAutoFit/>
            </a:bodyPr>
            <a:p>
              <a:pPr fontAlgn="auto">
                <a:lnSpc>
                  <a:spcPts val="1800"/>
                </a:lnSpc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10800000" flipV="1">
            <a:off x="5939790" y="1563370"/>
            <a:ext cx="984250" cy="398682"/>
            <a:chOff x="1027" y="1627"/>
            <a:chExt cx="1498" cy="638"/>
          </a:xfrm>
        </p:grpSpPr>
        <p:sp>
          <p:nvSpPr>
            <p:cNvPr id="10" name="线形标注 2(带边框和强调线) 9"/>
            <p:cNvSpPr/>
            <p:nvPr/>
          </p:nvSpPr>
          <p:spPr>
            <a:xfrm rot="10800000">
              <a:off x="1027" y="1659"/>
              <a:ext cx="1498" cy="59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2633"/>
                <a:gd name="adj6" fmla="val -76774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88" y="1627"/>
              <a:ext cx="1335" cy="6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伏笔</a:t>
              </a:r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49580" y="4074795"/>
            <a:ext cx="7908290" cy="321945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49580" y="4396740"/>
            <a:ext cx="1118870" cy="321945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 rot="10800000" flipV="1">
            <a:off x="2195830" y="4371975"/>
            <a:ext cx="984250" cy="412583"/>
            <a:chOff x="1006" y="1491"/>
            <a:chExt cx="1498" cy="603"/>
          </a:xfrm>
        </p:grpSpPr>
        <p:sp>
          <p:nvSpPr>
            <p:cNvPr id="23" name="线形标注 2(带边框和强调线) 22"/>
            <p:cNvSpPr/>
            <p:nvPr/>
          </p:nvSpPr>
          <p:spPr>
            <a:xfrm rot="10800000">
              <a:off x="1006" y="1491"/>
              <a:ext cx="1498" cy="59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0706"/>
                <a:gd name="adj6" fmla="val -56258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15" y="1511"/>
              <a:ext cx="1335" cy="5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伏笔</a:t>
              </a:r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013133" y="-45085"/>
            <a:ext cx="301180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Personality</a:t>
            </a:r>
            <a:endParaRPr lang="en-US" altLang="zh-CN" sz="4800" b="1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8" name="矩形标注 27"/>
          <p:cNvSpPr/>
          <p:nvPr/>
        </p:nvSpPr>
        <p:spPr>
          <a:xfrm>
            <a:off x="1619885" y="1923415"/>
            <a:ext cx="1728470" cy="774065"/>
          </a:xfrm>
          <a:prstGeom prst="wedgeRectCallout">
            <a:avLst>
              <a:gd name="adj1" fmla="val -46179"/>
              <a:gd name="adj2" fmla="val -160828"/>
            </a:avLst>
          </a:prstGeom>
          <a:solidFill>
            <a:srgbClr val="FFEEB9"/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345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persistent</a:t>
            </a:r>
            <a:endParaRPr lang="en-US" altLang="zh-CN" sz="2345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2345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perseverant</a:t>
            </a:r>
            <a:endParaRPr lang="en-US" altLang="zh-CN" sz="2345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3587115" y="2355850"/>
            <a:ext cx="1728470" cy="791845"/>
          </a:xfrm>
          <a:prstGeom prst="wedgeRectCallout">
            <a:avLst>
              <a:gd name="adj1" fmla="val 45995"/>
              <a:gd name="adj2" fmla="val -124097"/>
            </a:avLst>
          </a:prstGeom>
          <a:solidFill>
            <a:srgbClr val="FFEEB9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345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confident</a:t>
            </a:r>
            <a:endParaRPr lang="en-US" altLang="zh-CN" sz="2345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2345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daring/bold</a:t>
            </a:r>
            <a:endParaRPr lang="en-US" altLang="zh-CN" sz="2345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68935" y="1563370"/>
            <a:ext cx="4919345" cy="2933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33" name="左弧形箭头 32"/>
          <p:cNvSpPr/>
          <p:nvPr/>
        </p:nvSpPr>
        <p:spPr>
          <a:xfrm rot="12660000">
            <a:off x="3689350" y="3192780"/>
            <a:ext cx="993140" cy="1748790"/>
          </a:xfrm>
          <a:prstGeom prst="curvedRightArrow">
            <a:avLst/>
          </a:prstGeom>
          <a:solidFill>
            <a:srgbClr val="FFEEB9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28" grpId="0" animBg="1"/>
      <p:bldP spid="29" grpId="0" animBg="1"/>
      <p:bldP spid="20" grpId="0" animBg="1"/>
      <p:bldP spid="21" grpId="0" animBg="1"/>
      <p:bldP spid="3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00" name="文本框 99"/>
          <p:cNvSpPr txBox="1"/>
          <p:nvPr/>
        </p:nvSpPr>
        <p:spPr>
          <a:xfrm>
            <a:off x="467360" y="760730"/>
            <a:ext cx="7701915" cy="3964305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p>
            <a:pPr indent="133350" algn="just" fontAlgn="auto">
              <a:lnSpc>
                <a:spcPts val="2600"/>
              </a:lnSpc>
            </a:pP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my heart just about pounding out of my body, I called up the president of Global Television. Suddenly Mr. Slaight was on the phone. “I’ve heard that your studio facilities are amazing. I could come at eleven o’clock on Monday or eleven o’clock on Sunday for a tour. What would suit you better?” I caught him totally off guard. He stuttered a bit, and then picked a day. When I hung up, I was scared but excited.</a:t>
            </a:r>
            <a:endParaRPr sz="16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 fontAlgn="auto">
              <a:lnSpc>
                <a:spcPts val="2600"/>
              </a:lnSpc>
            </a:pPr>
            <a:r>
              <a:rPr lang="en-US"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sz="16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arrived at the studio on the appointed day. When Mr. Slaight took me around, he looked at me and said, “What do you want?” He sounded furious but curious. “All I want is a chance to audition(试镜). I just want you to know my face. That's all I'm asking.”</a:t>
            </a:r>
            <a:endParaRPr sz="16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 fontAlgn="auto">
              <a:lnSpc>
                <a:spcPts val="2600"/>
              </a:lnSpc>
            </a:pPr>
            <a:r>
              <a:rPr lang="en-US" sz="1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16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didn't know whether I’d ever hear from him again, but (two weeks later, his secretary called, “Mr. Slaight wants to know if you’d like to come and audition for a new school life show.” I immediately answered,“Sure!”</a:t>
            </a:r>
            <a:endParaRPr sz="16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350" algn="just" fontAlgn="auto">
              <a:lnSpc>
                <a:spcPts val="1600"/>
              </a:lnSpc>
            </a:pPr>
            <a:endParaRPr sz="16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5899150" cy="788035"/>
            <a:chOff x="-171" y="-145"/>
            <a:chExt cx="9290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510" y="194"/>
              <a:ext cx="8609" cy="778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Analysis of the foreshadowing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5595" y="4011295"/>
            <a:ext cx="1208405" cy="12084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9750" y="1203325"/>
            <a:ext cx="7630160" cy="931545"/>
            <a:chOff x="850" y="1895"/>
            <a:chExt cx="12016" cy="1467"/>
          </a:xfrm>
        </p:grpSpPr>
        <p:grpSp>
          <p:nvGrpSpPr>
            <p:cNvPr id="3" name="组合 2"/>
            <p:cNvGrpSpPr/>
            <p:nvPr/>
          </p:nvGrpSpPr>
          <p:grpSpPr>
            <a:xfrm>
              <a:off x="850" y="1895"/>
              <a:ext cx="12016" cy="960"/>
              <a:chOff x="850" y="1895"/>
              <a:chExt cx="12016" cy="960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7765" y="1895"/>
                <a:ext cx="5101" cy="507"/>
              </a:xfrm>
              <a:prstGeom prst="rect">
                <a:avLst/>
              </a:prstGeom>
              <a:solidFill>
                <a:srgbClr val="C08FBB">
                  <a:alpha val="50000"/>
                </a:srgbClr>
              </a:solidFill>
            </p:spPr>
            <p:txBody>
              <a:bodyPr wrap="square" rtlCol="0">
                <a:spAutoFit/>
              </a:bodyPr>
              <a:p>
                <a:pPr fontAlgn="auto">
                  <a:lnSpc>
                    <a:spcPts val="1800"/>
                  </a:lnSpc>
                </a:pPr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50" y="2349"/>
                <a:ext cx="12016" cy="507"/>
              </a:xfrm>
              <a:prstGeom prst="rect">
                <a:avLst/>
              </a:prstGeom>
              <a:solidFill>
                <a:srgbClr val="C08FBB">
                  <a:alpha val="50000"/>
                </a:srgbClr>
              </a:solidFill>
            </p:spPr>
            <p:txBody>
              <a:bodyPr wrap="square" rtlCol="0">
                <a:spAutoFit/>
              </a:bodyPr>
              <a:p>
                <a:pPr fontAlgn="auto">
                  <a:lnSpc>
                    <a:spcPts val="1800"/>
                  </a:lnSpc>
                </a:pPr>
                <a:endParaRPr lang="zh-CN" altLang="en-US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50" y="2856"/>
              <a:ext cx="725" cy="507"/>
            </a:xfrm>
            <a:prstGeom prst="rect">
              <a:avLst/>
            </a:prstGeom>
            <a:solidFill>
              <a:srgbClr val="C08FBB">
                <a:alpha val="50000"/>
              </a:srgbClr>
            </a:solidFill>
          </p:spPr>
          <p:txBody>
            <a:bodyPr wrap="square" rtlCol="0">
              <a:spAutoFit/>
            </a:bodyPr>
            <a:p>
              <a:pPr fontAlgn="auto">
                <a:lnSpc>
                  <a:spcPts val="1800"/>
                </a:lnSpc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10800000" flipV="1">
            <a:off x="5688965" y="1910080"/>
            <a:ext cx="984250" cy="411942"/>
            <a:chOff x="1006" y="1491"/>
            <a:chExt cx="1498" cy="611"/>
          </a:xfrm>
        </p:grpSpPr>
        <p:sp>
          <p:nvSpPr>
            <p:cNvPr id="11" name="线形标注 2(带边框和强调线) 10"/>
            <p:cNvSpPr/>
            <p:nvPr/>
          </p:nvSpPr>
          <p:spPr>
            <a:xfrm rot="10800000">
              <a:off x="1006" y="1491"/>
              <a:ext cx="1498" cy="59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22597"/>
                <a:gd name="adj6" fmla="val -93935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5" y="1511"/>
              <a:ext cx="1335" cy="5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伏笔</a:t>
              </a:r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9" name="矩形标注 28"/>
          <p:cNvSpPr/>
          <p:nvPr/>
        </p:nvSpPr>
        <p:spPr>
          <a:xfrm>
            <a:off x="2195830" y="2346960"/>
            <a:ext cx="1728470" cy="791845"/>
          </a:xfrm>
          <a:prstGeom prst="wedgeRectCallout">
            <a:avLst>
              <a:gd name="adj1" fmla="val 45995"/>
              <a:gd name="adj2" fmla="val -124097"/>
            </a:avLst>
          </a:prstGeom>
          <a:solidFill>
            <a:srgbClr val="FFEEB9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345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confident</a:t>
            </a:r>
            <a:endParaRPr lang="en-US" altLang="zh-CN" sz="2345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2345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daring/bold</a:t>
            </a:r>
            <a:endParaRPr lang="en-US" altLang="zh-CN" sz="2345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0" y="3507740"/>
            <a:ext cx="2352675" cy="501650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altLang="zh-CN" sz="1500"/>
              <a:t>I had </a:t>
            </a:r>
            <a:r>
              <a:rPr lang="en-US" altLang="zh-CN" sz="1500">
                <a:solidFill>
                  <a:srgbClr val="FF0000"/>
                </a:solidFill>
              </a:rPr>
              <a:t>a dream</a:t>
            </a:r>
            <a:r>
              <a:rPr lang="en-US" altLang="zh-CN" sz="1500"/>
              <a:t> from primary school </a:t>
            </a:r>
            <a:r>
              <a:rPr lang="en-US" altLang="zh-CN" sz="1500">
                <a:solidFill>
                  <a:srgbClr val="FF0000"/>
                </a:solidFill>
              </a:rPr>
              <a:t>to work in television</a:t>
            </a:r>
            <a:r>
              <a:rPr lang="en-US" altLang="zh-CN" sz="1500"/>
              <a:t>.</a:t>
            </a:r>
            <a:endParaRPr lang="en-US" altLang="zh-CN" sz="150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0" name="Rectangle 1"/>
          <p:cNvSpPr/>
          <p:nvPr/>
        </p:nvSpPr>
        <p:spPr>
          <a:xfrm>
            <a:off x="7637780" y="3862070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08585" y="-92075"/>
            <a:ext cx="5459095" cy="788035"/>
            <a:chOff x="-171" y="-145"/>
            <a:chExt cx="7431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397" y="194"/>
              <a:ext cx="6863" cy="79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Clarifying Plots and Theme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198" cy="1241"/>
            </a:xfrm>
            <a:prstGeom prst="rect">
              <a:avLst/>
            </a:pr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4" name="直接箭头连接符 3"/>
          <p:cNvCxnSpPr/>
          <p:nvPr/>
        </p:nvCxnSpPr>
        <p:spPr>
          <a:xfrm>
            <a:off x="970915" y="4083685"/>
            <a:ext cx="129603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2195195" y="2355850"/>
            <a:ext cx="1151890" cy="17278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275330" y="915035"/>
            <a:ext cx="1512570" cy="15119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788535" y="915670"/>
            <a:ext cx="1727200" cy="302387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515735" y="3938905"/>
            <a:ext cx="1367790" cy="63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955040" y="4156075"/>
            <a:ext cx="1151890" cy="431165"/>
            <a:chOff x="1190" y="6432"/>
            <a:chExt cx="1814" cy="679"/>
          </a:xfrm>
        </p:grpSpPr>
        <p:sp>
          <p:nvSpPr>
            <p:cNvPr id="9" name="矩形 8"/>
            <p:cNvSpPr/>
            <p:nvPr/>
          </p:nvSpPr>
          <p:spPr>
            <a:xfrm>
              <a:off x="1190" y="6545"/>
              <a:ext cx="1814" cy="567"/>
            </a:xfrm>
            <a:prstGeom prst="rect">
              <a:avLst/>
            </a:prstGeom>
            <a:gradFill flip="none">
              <a:gsLst>
                <a:gs pos="0">
                  <a:srgbClr val="79DEFF"/>
                </a:gs>
                <a:gs pos="100000">
                  <a:srgbClr val="0070C0"/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30" y="6432"/>
              <a:ext cx="1567" cy="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200" b="1">
                  <a:solidFill>
                    <a:schemeClr val="bg1"/>
                  </a:solidFill>
                </a:rPr>
                <a:t>Setting</a:t>
              </a:r>
              <a:endParaRPr lang="en-US" altLang="zh-CN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8600000">
            <a:off x="2684145" y="2285365"/>
            <a:ext cx="1954530" cy="431800"/>
            <a:chOff x="1190" y="6432"/>
            <a:chExt cx="1814" cy="680"/>
          </a:xfrm>
        </p:grpSpPr>
        <p:sp>
          <p:nvSpPr>
            <p:cNvPr id="17" name="矩形 16"/>
            <p:cNvSpPr/>
            <p:nvPr/>
          </p:nvSpPr>
          <p:spPr>
            <a:xfrm>
              <a:off x="1190" y="6545"/>
              <a:ext cx="1814" cy="567"/>
            </a:xfrm>
            <a:prstGeom prst="rect">
              <a:avLst/>
            </a:prstGeom>
            <a:gradFill flip="none">
              <a:gsLst>
                <a:gs pos="0">
                  <a:srgbClr val="79DEFF"/>
                </a:gs>
                <a:gs pos="100000">
                  <a:srgbClr val="0070C0"/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30" y="6432"/>
              <a:ext cx="1567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200" b="1">
                  <a:solidFill>
                    <a:schemeClr val="bg1"/>
                  </a:solidFill>
                </a:rPr>
                <a:t>Rising action</a:t>
              </a:r>
              <a:endParaRPr lang="en-US" altLang="zh-CN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3540000">
            <a:off x="4520468" y="2487577"/>
            <a:ext cx="1863725" cy="429682"/>
            <a:chOff x="1189" y="6465"/>
            <a:chExt cx="1815" cy="669"/>
          </a:xfrm>
        </p:grpSpPr>
        <p:sp>
          <p:nvSpPr>
            <p:cNvPr id="21" name="矩形 20"/>
            <p:cNvSpPr/>
            <p:nvPr/>
          </p:nvSpPr>
          <p:spPr>
            <a:xfrm>
              <a:off x="1190" y="6545"/>
              <a:ext cx="1814" cy="567"/>
            </a:xfrm>
            <a:prstGeom prst="rect">
              <a:avLst/>
            </a:prstGeom>
            <a:gradFill flip="none">
              <a:gsLst>
                <a:gs pos="0">
                  <a:srgbClr val="79DEFF"/>
                </a:gs>
                <a:gs pos="100000">
                  <a:srgbClr val="0070C0"/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89" y="6465"/>
              <a:ext cx="1675" cy="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200" b="1">
                  <a:solidFill>
                    <a:schemeClr val="bg1"/>
                  </a:solidFill>
                </a:rPr>
                <a:t>Falling action</a:t>
              </a:r>
              <a:endParaRPr lang="en-US" altLang="zh-CN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16370" y="4011295"/>
            <a:ext cx="1304925" cy="431800"/>
            <a:chOff x="1190" y="6432"/>
            <a:chExt cx="1814" cy="680"/>
          </a:xfrm>
        </p:grpSpPr>
        <p:sp>
          <p:nvSpPr>
            <p:cNvPr id="24" name="矩形 23"/>
            <p:cNvSpPr/>
            <p:nvPr/>
          </p:nvSpPr>
          <p:spPr>
            <a:xfrm>
              <a:off x="1190" y="6545"/>
              <a:ext cx="1814" cy="567"/>
            </a:xfrm>
            <a:prstGeom prst="rect">
              <a:avLst/>
            </a:prstGeom>
            <a:gradFill flip="none">
              <a:gsLst>
                <a:gs pos="0">
                  <a:srgbClr val="79DEFF"/>
                </a:gs>
                <a:gs pos="100000">
                  <a:srgbClr val="0070C0"/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30" y="6432"/>
              <a:ext cx="1363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200" b="1">
                  <a:solidFill>
                    <a:schemeClr val="bg1"/>
                  </a:solidFill>
                </a:rPr>
                <a:t>Ending</a:t>
              </a:r>
              <a:endParaRPr lang="en-US" altLang="zh-CN" sz="2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84445" y="187325"/>
            <a:ext cx="1151890" cy="431800"/>
            <a:chOff x="1190" y="6432"/>
            <a:chExt cx="1814" cy="680"/>
          </a:xfrm>
        </p:grpSpPr>
        <p:sp>
          <p:nvSpPr>
            <p:cNvPr id="27" name="矩形 26"/>
            <p:cNvSpPr/>
            <p:nvPr/>
          </p:nvSpPr>
          <p:spPr>
            <a:xfrm>
              <a:off x="1190" y="6545"/>
              <a:ext cx="1814" cy="567"/>
            </a:xfrm>
            <a:prstGeom prst="rect">
              <a:avLst/>
            </a:prstGeom>
            <a:gradFill flip="none">
              <a:gsLst>
                <a:gs pos="0">
                  <a:srgbClr val="79DEFF"/>
                </a:gs>
                <a:gs pos="100000">
                  <a:srgbClr val="0070C0"/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30" y="6432"/>
              <a:ext cx="1509" cy="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200" b="1">
                  <a:solidFill>
                    <a:schemeClr val="bg1"/>
                  </a:solidFill>
                </a:rPr>
                <a:t>Climax</a:t>
              </a:r>
              <a:endParaRPr lang="en-US" altLang="zh-CN" sz="2200" b="1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68605" y="2859405"/>
            <a:ext cx="2545080" cy="501650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</a:t>
            </a:r>
            <a:r>
              <a:rPr 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was admitted to</a:t>
            </a: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the radio and television arts program ...</a:t>
            </a:r>
            <a:endParaRPr lang="en-US" altLang="zh-CN" sz="1500"/>
          </a:p>
        </p:txBody>
      </p:sp>
      <p:sp>
        <p:nvSpPr>
          <p:cNvPr id="32" name="文本框 31"/>
          <p:cNvSpPr txBox="1"/>
          <p:nvPr/>
        </p:nvSpPr>
        <p:spPr>
          <a:xfrm>
            <a:off x="730250" y="2211705"/>
            <a:ext cx="2545080" cy="501650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worked hard and </a:t>
            </a:r>
            <a:r>
              <a:rPr 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was named the most outstanding graduate</a:t>
            </a: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</a:t>
            </a:r>
            <a:endParaRPr lang="en-US" altLang="zh-CN" sz="1500"/>
          </a:p>
        </p:txBody>
      </p:sp>
      <p:sp>
        <p:nvSpPr>
          <p:cNvPr id="33" name="文本框 32"/>
          <p:cNvSpPr txBox="1"/>
          <p:nvPr/>
        </p:nvSpPr>
        <p:spPr>
          <a:xfrm>
            <a:off x="784860" y="1347470"/>
            <a:ext cx="3064510" cy="706755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began to think of </a:t>
            </a:r>
            <a:r>
              <a:rPr 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applying for an internship </a:t>
            </a: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in CBC or CTV and called up my dad for advice.</a:t>
            </a:r>
            <a:endParaRPr lang="en-US" altLang="zh-CN" sz="1500"/>
          </a:p>
        </p:txBody>
      </p:sp>
      <p:sp>
        <p:nvSpPr>
          <p:cNvPr id="34" name="文本框 33"/>
          <p:cNvSpPr txBox="1"/>
          <p:nvPr/>
        </p:nvSpPr>
        <p:spPr>
          <a:xfrm>
            <a:off x="1548130" y="699770"/>
            <a:ext cx="2820670" cy="501650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</a:t>
            </a:r>
            <a:r>
              <a:rPr 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called up the president</a:t>
            </a: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of Global Television and </a:t>
            </a:r>
            <a:r>
              <a:rPr lang="en-US" sz="15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visited the studio</a:t>
            </a: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1500"/>
          </a:p>
        </p:txBody>
      </p:sp>
      <p:sp>
        <p:nvSpPr>
          <p:cNvPr id="35" name="文本框 34"/>
          <p:cNvSpPr txBox="1"/>
          <p:nvPr/>
        </p:nvSpPr>
        <p:spPr>
          <a:xfrm>
            <a:off x="4500245" y="618490"/>
            <a:ext cx="2820670" cy="296545"/>
          </a:xfrm>
          <a:prstGeom prst="rect">
            <a:avLst/>
          </a:prstGeom>
          <a:solidFill>
            <a:srgbClr val="FFEEB9"/>
          </a:solidFill>
        </p:spPr>
        <p:txBody>
          <a:bodyPr wrap="square" rtlCol="0">
            <a:spAutoFit/>
          </a:bodyPr>
          <a:p>
            <a:pPr fontAlgn="auto">
              <a:lnSpc>
                <a:spcPts val="1600"/>
              </a:lnSpc>
            </a:pPr>
            <a:r>
              <a:rPr lang="en-US" sz="15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 got the chance of audition and ...</a:t>
            </a:r>
            <a:endParaRPr lang="en-US" altLang="zh-CN" sz="1500"/>
          </a:p>
        </p:txBody>
      </p:sp>
      <p:sp>
        <p:nvSpPr>
          <p:cNvPr id="36" name="矩形 35"/>
          <p:cNvSpPr/>
          <p:nvPr/>
        </p:nvSpPr>
        <p:spPr>
          <a:xfrm>
            <a:off x="2949575" y="4299585"/>
            <a:ext cx="312293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Story mountain</a:t>
            </a:r>
            <a:endParaRPr lang="en-US" altLang="zh-CN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195830" y="3573145"/>
            <a:ext cx="2016125" cy="583565"/>
            <a:chOff x="3457" y="5626"/>
            <a:chExt cx="3175" cy="919"/>
          </a:xfrm>
        </p:grpSpPr>
        <p:sp>
          <p:nvSpPr>
            <p:cNvPr id="41" name="左箭头标注 40"/>
            <p:cNvSpPr/>
            <p:nvPr/>
          </p:nvSpPr>
          <p:spPr>
            <a:xfrm>
              <a:off x="3457" y="5719"/>
              <a:ext cx="3025" cy="815"/>
            </a:xfrm>
            <a:prstGeom prst="leftArrowCallou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79" y="5626"/>
              <a:ext cx="215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b="1">
                  <a:solidFill>
                    <a:srgbClr val="0070C0"/>
                  </a:solidFill>
                </a:rPr>
                <a:t>persistent</a:t>
              </a:r>
              <a:endParaRPr lang="en-US" altLang="zh-CN" sz="1600" b="1">
                <a:solidFill>
                  <a:srgbClr val="0070C0"/>
                </a:solidFill>
              </a:endParaRPr>
            </a:p>
            <a:p>
              <a:r>
                <a:rPr lang="en-US" altLang="zh-CN" sz="1600" b="1">
                  <a:solidFill>
                    <a:srgbClr val="0070C0"/>
                  </a:solidFill>
                </a:rPr>
                <a:t>perseverant</a:t>
              </a:r>
              <a:endParaRPr lang="en-US" altLang="zh-CN" sz="16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85110" y="2789772"/>
            <a:ext cx="2013828" cy="430220"/>
            <a:chOff x="3457" y="5717"/>
            <a:chExt cx="3154" cy="817"/>
          </a:xfrm>
        </p:grpSpPr>
        <p:sp>
          <p:nvSpPr>
            <p:cNvPr id="44" name="左箭头标注 43"/>
            <p:cNvSpPr/>
            <p:nvPr/>
          </p:nvSpPr>
          <p:spPr>
            <a:xfrm>
              <a:off x="3457" y="5719"/>
              <a:ext cx="3025" cy="815"/>
            </a:xfrm>
            <a:prstGeom prst="leftArrowCallou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458" y="5717"/>
              <a:ext cx="2153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200" b="1">
                  <a:solidFill>
                    <a:srgbClr val="0070C0"/>
                  </a:solidFill>
                </a:rPr>
                <a:t>confident</a:t>
              </a:r>
              <a:endParaRPr lang="en-US" altLang="zh-CN" sz="2200" b="1">
                <a:solidFill>
                  <a:srgbClr val="0070C0"/>
                </a:solidFill>
              </a:endParaRPr>
            </a:p>
          </p:txBody>
        </p:sp>
      </p:grpSp>
      <p:sp>
        <p:nvSpPr>
          <p:cNvPr id="46" name="下箭头 45"/>
          <p:cNvSpPr/>
          <p:nvPr/>
        </p:nvSpPr>
        <p:spPr>
          <a:xfrm rot="8460000">
            <a:off x="3241040" y="2407920"/>
            <a:ext cx="215900" cy="449580"/>
          </a:xfrm>
          <a:prstGeom prst="downArrow">
            <a:avLst/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sp>
        <p:nvSpPr>
          <p:cNvPr id="47" name="下箭头 46"/>
          <p:cNvSpPr/>
          <p:nvPr/>
        </p:nvSpPr>
        <p:spPr>
          <a:xfrm rot="10380000">
            <a:off x="3564255" y="2002155"/>
            <a:ext cx="215900" cy="852170"/>
          </a:xfrm>
          <a:prstGeom prst="downArrow">
            <a:avLst/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 rot="600000">
            <a:off x="3564402" y="952667"/>
            <a:ext cx="2665082" cy="768556"/>
            <a:chOff x="2778" y="5543"/>
            <a:chExt cx="3254" cy="857"/>
          </a:xfrm>
        </p:grpSpPr>
        <p:sp>
          <p:nvSpPr>
            <p:cNvPr id="49" name="左箭头标注 48"/>
            <p:cNvSpPr/>
            <p:nvPr/>
          </p:nvSpPr>
          <p:spPr>
            <a:xfrm>
              <a:off x="2778" y="5564"/>
              <a:ext cx="3025" cy="815"/>
            </a:xfrm>
            <a:prstGeom prst="leftArrowCallout">
              <a:avLst/>
            </a:prstGeom>
            <a:solidFill>
              <a:srgbClr val="DFF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879" y="5543"/>
              <a:ext cx="2153" cy="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200" b="1">
                  <a:solidFill>
                    <a:srgbClr val="0070C0"/>
                  </a:solidFill>
                </a:rPr>
                <a:t>confident</a:t>
              </a:r>
              <a:endParaRPr lang="en-US" altLang="zh-CN" sz="2200" b="1">
                <a:solidFill>
                  <a:srgbClr val="0070C0"/>
                </a:solidFill>
              </a:endParaRPr>
            </a:p>
            <a:p>
              <a:r>
                <a:rPr lang="en-US" altLang="zh-CN" sz="2200" b="1">
                  <a:solidFill>
                    <a:srgbClr val="0070C0"/>
                  </a:solidFill>
                </a:rPr>
                <a:t>daring/bold</a:t>
              </a:r>
              <a:endParaRPr lang="zh-CN" altLang="en-US" sz="2200" b="1">
                <a:solidFill>
                  <a:srgbClr val="0070C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227763" y="1793240"/>
            <a:ext cx="287972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father’s support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403341" y="2291715"/>
            <a:ext cx="271399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my steady rock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939473" y="2289810"/>
            <a:ext cx="6064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altLang="zh-CN" sz="7200" b="1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7" name="下箭头 56"/>
          <p:cNvSpPr/>
          <p:nvPr/>
        </p:nvSpPr>
        <p:spPr>
          <a:xfrm rot="7440000">
            <a:off x="6360795" y="1226185"/>
            <a:ext cx="215900" cy="809625"/>
          </a:xfrm>
          <a:prstGeom prst="downArrow">
            <a:avLst/>
          </a:prstGeom>
          <a:solidFill>
            <a:srgbClr val="DF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45">
              <a:solidFill>
                <a:schemeClr val="bg2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08875" y="1485900"/>
            <a:ext cx="1151890" cy="431800"/>
            <a:chOff x="1190" y="6432"/>
            <a:chExt cx="1814" cy="680"/>
          </a:xfrm>
        </p:grpSpPr>
        <p:sp>
          <p:nvSpPr>
            <p:cNvPr id="3" name="矩形 2"/>
            <p:cNvSpPr/>
            <p:nvPr/>
          </p:nvSpPr>
          <p:spPr>
            <a:xfrm>
              <a:off x="1190" y="6545"/>
              <a:ext cx="1814" cy="567"/>
            </a:xfrm>
            <a:prstGeom prst="rect">
              <a:avLst/>
            </a:prstGeom>
            <a:gradFill flip="none">
              <a:gsLst>
                <a:gs pos="0">
                  <a:srgbClr val="79DEFF"/>
                </a:gs>
                <a:gs pos="100000">
                  <a:srgbClr val="0070C0"/>
                </a:gs>
              </a:gsLst>
              <a:lin ang="5400000" scaled="0"/>
            </a:gra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30" y="6432"/>
              <a:ext cx="1544" cy="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200" b="1">
                  <a:solidFill>
                    <a:schemeClr val="bg1"/>
                  </a:solidFill>
                </a:rPr>
                <a:t>Theme</a:t>
              </a:r>
              <a:endParaRPr lang="en-US" altLang="zh-CN" sz="22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animBg="1"/>
      <p:bldP spid="32" grpId="0" animBg="1"/>
      <p:bldP spid="33" grpId="0" animBg="1"/>
      <p:bldP spid="34" grpId="0" animBg="1"/>
      <p:bldP spid="47" grpId="0" animBg="1"/>
      <p:bldP spid="46" grpId="0" animBg="1"/>
      <p:bldP spid="35" grpId="0" animBg="1"/>
      <p:bldP spid="55" grpId="0"/>
      <p:bldP spid="52" grpId="0"/>
      <p:bldP spid="57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7637780" y="3858895"/>
            <a:ext cx="1506220" cy="1284605"/>
          </a:xfrm>
          <a:prstGeom prst="rect">
            <a:avLst/>
          </a:prstGeom>
          <a:blipFill>
            <a:blip r:embed="rId1"/>
            <a:srcRect/>
            <a:stretch>
              <a:fillRect t="-6191" b="-61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3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5605" y="473710"/>
            <a:ext cx="8324850" cy="4258945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p>
            <a:pPr indent="0" algn="just" fontAlgn="auto">
              <a:lnSpc>
                <a:spcPts val="3200"/>
              </a:lnSpc>
            </a:pP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Paragraph 1: 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 arrived at the station, I went direct into the audition and began my short performance. __________________________________________________________</a:t>
            </a: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Paragraph 2: </a:t>
            </a:r>
            <a:endParaRPr lang="en-US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Finally came the day of my first public appearance on live TV with my parents at home watching. ________________________________________________________</a:t>
            </a: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</a:t>
            </a: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200"/>
              </a:lnSpc>
            </a:pPr>
            <a:r>
              <a:rPr lang="en-US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</a:t>
            </a: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500"/>
              </a:lnSpc>
            </a:pPr>
            <a:endParaRPr lang="en-US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284345" y="393700"/>
            <a:ext cx="4649470" cy="1778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-108585" y="-92075"/>
            <a:ext cx="6651849" cy="788035"/>
            <a:chOff x="-171" y="-145"/>
            <a:chExt cx="6712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294" y="194"/>
              <a:ext cx="6247" cy="778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Analysis of the Plot Development 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033" cy="124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548130" y="1275715"/>
            <a:ext cx="6882765" cy="1245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Q.1 What about my performance while I was auditioning?</a:t>
            </a:r>
            <a:endParaRPr lang="en-US" altLang="zh-CN" sz="2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Q.2 Did I get the internship in Global Television?</a:t>
            </a:r>
            <a:endParaRPr lang="en-US" altLang="zh-CN" sz="2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Q.3 How did my parents and I feel?</a:t>
            </a:r>
            <a:endParaRPr lang="en-US" altLang="zh-CN" sz="2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9930" y="3363595"/>
            <a:ext cx="6447790" cy="1245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Q.1 How did I feel?</a:t>
            </a:r>
            <a:endParaRPr lang="en-US" altLang="zh-CN" sz="2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Q.2 How was my first appearance on live TV going on?</a:t>
            </a:r>
            <a:endParaRPr lang="en-US" altLang="zh-CN" sz="2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sym typeface="+mn-ea"/>
              </a:rPr>
              <a:t>Q.3 What’s the result?</a:t>
            </a:r>
            <a:endParaRPr lang="zh-CN" altLang="en-US" sz="2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96240" y="1059815"/>
            <a:ext cx="8167370" cy="724535"/>
            <a:chOff x="737" y="1669"/>
            <a:chExt cx="12862" cy="1141"/>
          </a:xfrm>
        </p:grpSpPr>
        <p:sp>
          <p:nvSpPr>
            <p:cNvPr id="4" name="椭圆 3"/>
            <p:cNvSpPr/>
            <p:nvPr/>
          </p:nvSpPr>
          <p:spPr>
            <a:xfrm>
              <a:off x="12303" y="1669"/>
              <a:ext cx="1296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737" y="2226"/>
              <a:ext cx="2037" cy="5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726" y="1669"/>
              <a:ext cx="4669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605" y="3070225"/>
            <a:ext cx="8300720" cy="730885"/>
            <a:chOff x="623" y="4835"/>
            <a:chExt cx="13072" cy="1151"/>
          </a:xfrm>
        </p:grpSpPr>
        <p:sp>
          <p:nvSpPr>
            <p:cNvPr id="6" name="椭圆 5"/>
            <p:cNvSpPr/>
            <p:nvPr/>
          </p:nvSpPr>
          <p:spPr>
            <a:xfrm>
              <a:off x="5272" y="4835"/>
              <a:ext cx="787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59" y="4835"/>
              <a:ext cx="1127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468" y="4844"/>
              <a:ext cx="723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602" y="4835"/>
              <a:ext cx="3093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23" y="5524"/>
              <a:ext cx="2359" cy="4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0800000" flipV="1">
            <a:off x="5157470" y="463550"/>
            <a:ext cx="3775710" cy="398780"/>
            <a:chOff x="1027" y="1627"/>
            <a:chExt cx="1498" cy="638"/>
          </a:xfrm>
        </p:grpSpPr>
        <p:sp>
          <p:nvSpPr>
            <p:cNvPr id="16" name="线形标注 2(带边框和强调线) 15"/>
            <p:cNvSpPr/>
            <p:nvPr/>
          </p:nvSpPr>
          <p:spPr>
            <a:xfrm rot="10800000">
              <a:off x="1027" y="1659"/>
              <a:ext cx="1498" cy="596"/>
            </a:xfrm>
            <a:prstGeom prst="accentBorderCallout2">
              <a:avLst>
                <a:gd name="adj1" fmla="val 18755"/>
                <a:gd name="adj2" fmla="val -5229"/>
                <a:gd name="adj3" fmla="val 18750"/>
                <a:gd name="adj4" fmla="val -16667"/>
                <a:gd name="adj5" fmla="val -54178"/>
                <a:gd name="adj6" fmla="val -27396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7" y="1627"/>
              <a:ext cx="1427" cy="6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confident </a:t>
              </a:r>
              <a:r>
                <a:rPr 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and</a:t>
              </a:r>
              <a:r>
                <a:rPr 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daring/bold</a:t>
              </a:r>
              <a:endParaRPr 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0800000" flipV="1">
            <a:off x="5157470" y="2520950"/>
            <a:ext cx="3035935" cy="398682"/>
            <a:chOff x="1027" y="1627"/>
            <a:chExt cx="1498" cy="638"/>
          </a:xfrm>
        </p:grpSpPr>
        <p:sp>
          <p:nvSpPr>
            <p:cNvPr id="20" name="线形标注 2(带边框和强调线) 19"/>
            <p:cNvSpPr/>
            <p:nvPr/>
          </p:nvSpPr>
          <p:spPr>
            <a:xfrm rot="10800000">
              <a:off x="1027" y="1659"/>
              <a:ext cx="1498" cy="596"/>
            </a:xfrm>
            <a:prstGeom prst="accentBorderCallout2">
              <a:avLst>
                <a:gd name="adj1" fmla="val 18755"/>
                <a:gd name="adj2" fmla="val -5229"/>
                <a:gd name="adj3" fmla="val 18750"/>
                <a:gd name="adj4" fmla="val -16667"/>
                <a:gd name="adj5" fmla="val -43305"/>
                <a:gd name="adj6" fmla="val -36519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88" y="1627"/>
              <a:ext cx="1335" cy="6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proud </a:t>
              </a:r>
              <a:r>
                <a:rPr 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but</a:t>
              </a:r>
              <a:r>
                <a:rPr 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nervous</a:t>
              </a:r>
              <a:endParaRPr 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10800000" flipV="1">
            <a:off x="915008" y="4147185"/>
            <a:ext cx="7465489" cy="778623"/>
            <a:chOff x="410" y="1627"/>
            <a:chExt cx="2388" cy="614"/>
          </a:xfrm>
        </p:grpSpPr>
        <p:sp>
          <p:nvSpPr>
            <p:cNvPr id="29" name="线形标注 2(带边框和强调线) 28"/>
            <p:cNvSpPr/>
            <p:nvPr/>
          </p:nvSpPr>
          <p:spPr>
            <a:xfrm rot="10800000">
              <a:off x="410" y="1627"/>
              <a:ext cx="2388" cy="596"/>
            </a:xfrm>
            <a:prstGeom prst="accentBorderCallout2">
              <a:avLst>
                <a:gd name="adj1" fmla="val 68821"/>
                <a:gd name="adj2" fmla="val -2049"/>
                <a:gd name="adj3" fmla="val 69249"/>
                <a:gd name="adj4" fmla="val -5725"/>
                <a:gd name="adj5" fmla="val 163601"/>
                <a:gd name="adj6" fmla="val -9335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0" y="1684"/>
              <a:ext cx="2350" cy="5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just"/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Tip</a:t>
              </a:r>
              <a:r>
                <a:rPr lang="zh-CN" alt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：适时加入危机冲突（</a:t>
              </a:r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conflict</a:t>
              </a:r>
              <a:r>
                <a:rPr lang="zh-CN" altLang="en-US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）推动情节发展，注意首尾呼应，升华主题。</a:t>
              </a:r>
              <a:endParaRPr lang="zh-CN" alt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699770"/>
            <a:ext cx="6535420" cy="41217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4318" y="3577720"/>
            <a:ext cx="1599642" cy="159964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3851910" y="373380"/>
            <a:ext cx="5118100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394983" y="4822249"/>
            <a:ext cx="5834186" cy="0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grpSp>
        <p:nvGrpSpPr>
          <p:cNvPr id="18" name="组合 17"/>
          <p:cNvGrpSpPr/>
          <p:nvPr/>
        </p:nvGrpSpPr>
        <p:grpSpPr>
          <a:xfrm>
            <a:off x="-144780" y="-58420"/>
            <a:ext cx="5178425" cy="839470"/>
            <a:chOff x="-171" y="-145"/>
            <a:chExt cx="7244" cy="1241"/>
          </a:xfrm>
        </p:grpSpPr>
        <p:sp>
          <p:nvSpPr>
            <p:cNvPr id="15" name="流程图: 终止 14"/>
            <p:cNvSpPr/>
            <p:nvPr/>
          </p:nvSpPr>
          <p:spPr>
            <a:xfrm>
              <a:off x="411" y="240"/>
              <a:ext cx="6662" cy="763"/>
            </a:xfrm>
            <a:prstGeom prst="flowChartTerminator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  Analysis of the Language</a:t>
              </a:r>
              <a:endParaRPr lang="en-US" altLang="zh-CN" sz="3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" y="-145"/>
              <a:ext cx="1376" cy="1241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899160" y="915670"/>
            <a:ext cx="6922135" cy="3681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p>
            <a:pPr fontAlgn="auto">
              <a:lnSpc>
                <a:spcPts val="3500"/>
              </a:lnSpc>
            </a:pPr>
            <a:r>
              <a:rPr lang="en-US" altLang="zh-CN"/>
              <a:t>1. He was my steady rock.  </a:t>
            </a:r>
            <a:r>
              <a:rPr lang="zh-CN" altLang="en-US">
                <a:sym typeface="+mn-ea"/>
              </a:rPr>
              <a:t>他是我坚强的后盾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2. think to myself   </a:t>
            </a:r>
            <a:r>
              <a:rPr lang="zh-CN" altLang="en-US"/>
              <a:t>自言自语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3. I was scared, but I knew deep down inside that this was what I wanted.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   </a:t>
            </a:r>
            <a:r>
              <a:rPr lang="zh-CN" altLang="en-US"/>
              <a:t>我很害怕，但我内心深处知道这就是我想要的。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4. With my heart just about pounding out of my body, ... 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    </a:t>
            </a:r>
            <a:r>
              <a:rPr lang="zh-CN" altLang="en-US"/>
              <a:t>我的心就快跳出来了，</a:t>
            </a:r>
            <a:r>
              <a:rPr lang="en-US" altLang="zh-CN"/>
              <a:t>......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5. catch him totally off guard  </a:t>
            </a:r>
            <a:r>
              <a:rPr lang="zh-CN" altLang="en-US"/>
              <a:t>让他放松警惕，猝不及防</a:t>
            </a:r>
            <a:endParaRPr lang="en-US" altLang="zh-CN"/>
          </a:p>
          <a:p>
            <a:pPr fontAlgn="auto">
              <a:lnSpc>
                <a:spcPts val="3500"/>
              </a:lnSpc>
            </a:pPr>
            <a:r>
              <a:rPr lang="en-US" altLang="zh-CN"/>
              <a:t>6. He stuttered a bit. </a:t>
            </a:r>
            <a:r>
              <a:rPr lang="zh-CN" altLang="en-US"/>
              <a:t>他有点结巴。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 rot="10800000" flipV="1">
            <a:off x="6012660" y="1131188"/>
            <a:ext cx="1703070" cy="401848"/>
            <a:chOff x="1043" y="1190"/>
            <a:chExt cx="1498" cy="596"/>
          </a:xfrm>
        </p:grpSpPr>
        <p:sp>
          <p:nvSpPr>
            <p:cNvPr id="11" name="线形标注 2(带边框和强调线) 10"/>
            <p:cNvSpPr/>
            <p:nvPr/>
          </p:nvSpPr>
          <p:spPr>
            <a:xfrm rot="10800000">
              <a:off x="1043" y="1190"/>
              <a:ext cx="1498" cy="59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0325"/>
                <a:gd name="adj6" fmla="val -43180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07" y="1191"/>
              <a:ext cx="1368" cy="5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metaphor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10800000" flipV="1">
            <a:off x="6014085" y="2283460"/>
            <a:ext cx="1604645" cy="401911"/>
            <a:chOff x="1043" y="1190"/>
            <a:chExt cx="1498" cy="596"/>
          </a:xfrm>
        </p:grpSpPr>
        <p:sp>
          <p:nvSpPr>
            <p:cNvPr id="7" name="线形标注 2(带边框和强调线) 6"/>
            <p:cNvSpPr/>
            <p:nvPr/>
          </p:nvSpPr>
          <p:spPr>
            <a:xfrm rot="10800000">
              <a:off x="1043" y="1190"/>
              <a:ext cx="1498" cy="59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3996"/>
                <a:gd name="adj6" fmla="val -42738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67" y="1191"/>
              <a:ext cx="1208" cy="5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contrast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800000" flipV="1">
            <a:off x="5942965" y="3175635"/>
            <a:ext cx="2121535" cy="401955"/>
            <a:chOff x="1043" y="1190"/>
            <a:chExt cx="1498" cy="596"/>
          </a:xfrm>
        </p:grpSpPr>
        <p:sp>
          <p:nvSpPr>
            <p:cNvPr id="14" name="线形标注 2(带边框和强调线) 13"/>
            <p:cNvSpPr/>
            <p:nvPr/>
          </p:nvSpPr>
          <p:spPr>
            <a:xfrm rot="10800000">
              <a:off x="1043" y="1190"/>
              <a:ext cx="1498" cy="596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3996"/>
                <a:gd name="adj6" fmla="val -42738"/>
              </a:avLst>
            </a:prstGeom>
            <a:solidFill>
              <a:srgbClr val="EBFBFF"/>
            </a:solidFill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45">
                <a:solidFill>
                  <a:schemeClr val="bg2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20" y="1191"/>
              <a:ext cx="1355" cy="59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0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Exaggeration</a:t>
              </a:r>
              <a:endParaRPr lang="en-US" altLang="zh-CN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11">
      <a:dk1>
        <a:srgbClr val="000000"/>
      </a:dk1>
      <a:lt1>
        <a:srgbClr val="FFFFFF"/>
      </a:lt1>
      <a:dk2>
        <a:srgbClr val="7F7F7F"/>
      </a:dk2>
      <a:lt2>
        <a:srgbClr val="595959"/>
      </a:lt2>
      <a:accent1>
        <a:srgbClr val="473F3B"/>
      </a:accent1>
      <a:accent2>
        <a:srgbClr val="473F3B"/>
      </a:accent2>
      <a:accent3>
        <a:srgbClr val="473F3B"/>
      </a:accent3>
      <a:accent4>
        <a:srgbClr val="473F3B"/>
      </a:accent4>
      <a:accent5>
        <a:srgbClr val="473F3B"/>
      </a:accent5>
      <a:accent6>
        <a:srgbClr val="473F3B"/>
      </a:accent6>
      <a:hlink>
        <a:srgbClr val="473F3B"/>
      </a:hlink>
      <a:folHlink>
        <a:srgbClr val="473F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2345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12198</Words>
  <Application>WPS 演示</Application>
  <PresentationFormat>全屏显示(16:9)</PresentationFormat>
  <Paragraphs>251</Paragraphs>
  <Slides>23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微软雅黑</vt:lpstr>
      <vt:lpstr>Calibri</vt:lpstr>
      <vt:lpstr>华文行楷</vt:lpstr>
      <vt:lpstr>楷体</vt:lpstr>
      <vt:lpstr>Times New Roman</vt:lpstr>
      <vt:lpstr>Arial Unicode MS</vt:lpstr>
      <vt:lpstr>HelveticaNeue</vt:lpstr>
      <vt:lpstr>Corbel</vt:lpstr>
      <vt:lpstr>华文新魏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24147</cp:lastModifiedBy>
  <cp:revision>1287</cp:revision>
  <dcterms:created xsi:type="dcterms:W3CDTF">2016-03-09T04:37:00Z</dcterms:created>
  <dcterms:modified xsi:type="dcterms:W3CDTF">2022-09-01T08:14:23Z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