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4"/>
  </p:handoutMasterIdLst>
  <p:sldIdLst>
    <p:sldId id="458" r:id="rId3"/>
    <p:sldId id="439" r:id="rId4"/>
    <p:sldId id="417" r:id="rId6"/>
    <p:sldId id="419" r:id="rId7"/>
    <p:sldId id="421" r:id="rId8"/>
    <p:sldId id="401" r:id="rId9"/>
    <p:sldId id="422" r:id="rId10"/>
    <p:sldId id="402" r:id="rId11"/>
    <p:sldId id="404" r:id="rId12"/>
    <p:sldId id="418" r:id="rId13"/>
    <p:sldId id="423" r:id="rId14"/>
    <p:sldId id="424" r:id="rId15"/>
    <p:sldId id="425" r:id="rId16"/>
    <p:sldId id="403" r:id="rId17"/>
    <p:sldId id="428" r:id="rId18"/>
    <p:sldId id="427" r:id="rId19"/>
    <p:sldId id="429" r:id="rId20"/>
    <p:sldId id="400" r:id="rId21"/>
    <p:sldId id="426" r:id="rId22"/>
    <p:sldId id="280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更多模板亮亮图文旗舰店：https://liangliangtuwen.tmall.com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4EA8-6408-4C2F-9917-121ACF39C7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DFB8-7E40-467A-9F07-334E8B34996F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内容占位符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758" y="604233"/>
            <a:ext cx="1518191" cy="104200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4EA8-6408-4C2F-9917-121ACF39C7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DFB8-7E40-467A-9F07-334E8B3499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4EA8-6408-4C2F-9917-121ACF39C7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DFB8-7E40-467A-9F07-334E8B3499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4EA8-6408-4C2F-9917-121ACF39C7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DFB8-7E40-467A-9F07-334E8B34996F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758" y="749794"/>
            <a:ext cx="1518191" cy="104200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4EA8-6408-4C2F-9917-121ACF39C7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DFB8-7E40-467A-9F07-334E8B3499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4EA8-6408-4C2F-9917-121ACF39C7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DFB8-7E40-467A-9F07-334E8B3499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4EA8-6408-4C2F-9917-121ACF39C7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DFB8-7E40-467A-9F07-334E8B3499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4EA8-6408-4C2F-9917-121ACF39C7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DFB8-7E40-467A-9F07-334E8B3499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4EA8-6408-4C2F-9917-121ACF39C7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DFB8-7E40-467A-9F07-334E8B3499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4EA8-6408-4C2F-9917-121ACF39C7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DFB8-7E40-467A-9F07-334E8B3499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54EA8-6408-4C2F-9917-121ACF39C7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9DFB8-7E40-467A-9F07-334E8B3499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4.png"/><Relationship Id="rId15" Type="http://schemas.openxmlformats.org/officeDocument/2006/relationships/image" Target="file:///D:\qq&#25991;&#20214;\712321467\Image\C2C\Image2\%7b75232B38-A165-1FB7-499C-2E1C792CACB5%7d.png" TargetMode="Externa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A754EA8-6408-4C2F-9917-121ACF39C7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CC39DFB8-7E40-467A-9F07-334E8B34996F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内容占位符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758" y="604233"/>
            <a:ext cx="1518191" cy="1042005"/>
          </a:xfrm>
          <a:prstGeom prst="rect">
            <a:avLst/>
          </a:prstGeom>
        </p:spPr>
      </p:pic>
      <p:pic>
        <p:nvPicPr>
          <p:cNvPr id="9" name="图片 1073743875" descr="学科网 zxxk.com"/>
          <p:cNvPicPr>
            <a:picLocks noChangeAspect="1"/>
          </p:cNvPicPr>
          <p:nvPr userDrawn="1"/>
        </p:nvPicPr>
        <p:blipFill>
          <a:blip r:embed="rId14" r:link="rId1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9469"/>
            <a:ext cx="12192000" cy="164734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63796" y="5518628"/>
            <a:ext cx="959405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Eras Demi ITC" panose="020B0805030504020804" pitchFamily="34" charset="0"/>
              </a:rPr>
              <a:t>Inaccurate choice of words</a:t>
            </a:r>
            <a:endParaRPr lang="en-US" altLang="zh-CN" sz="2000" dirty="0">
              <a:solidFill>
                <a:srgbClr val="FF0000"/>
              </a:solidFill>
              <a:latin typeface="Eras Demi ITC" panose="020B08050305040208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7989"/>
            <a:ext cx="12192000" cy="180229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743949" y="1657349"/>
            <a:ext cx="2193132" cy="62150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95337" y="2388394"/>
            <a:ext cx="1662113" cy="62150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852861" y="3902868"/>
            <a:ext cx="4005264" cy="71913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503443" y="3895725"/>
            <a:ext cx="2193132" cy="62150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50506" y="301943"/>
            <a:ext cx="849391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Abadi" panose="020B0604020104020204" pitchFamily="34" charset="0"/>
              </a:rPr>
              <a:t>Problem 5:</a:t>
            </a:r>
            <a:r>
              <a:rPr lang="en-US" altLang="zh-CN" sz="2400" dirty="0">
                <a:solidFill>
                  <a:srgbClr val="FF0000"/>
                </a:solidFill>
                <a:latin typeface="Abadi" panose="020B0604020104020204" pitchFamily="34" charset="0"/>
              </a:rPr>
              <a:t> incorrect expressions</a:t>
            </a:r>
            <a:endParaRPr lang="en-US" altLang="zh-CN" sz="24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85" y="1238250"/>
            <a:ext cx="11609070" cy="149225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2640806" y="1865312"/>
            <a:ext cx="155733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513353" y="1934368"/>
            <a:ext cx="546973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64979" y="2998630"/>
            <a:ext cx="806529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Eras Demi ITC" panose="020B0805030504020804" pitchFamily="34" charset="0"/>
              </a:rPr>
              <a:t>Opening hours does not belong to rules.</a:t>
            </a:r>
            <a:endParaRPr lang="en-US" altLang="zh-CN" sz="2000" dirty="0">
              <a:solidFill>
                <a:srgbClr val="FF0000"/>
              </a:solidFill>
              <a:latin typeface="Eras Demi ITC" panose="020B08050305040208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" y="3883025"/>
            <a:ext cx="11031220" cy="157480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8896668" y="4913947"/>
            <a:ext cx="267652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144101" y="5033169"/>
            <a:ext cx="155733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88657" y="5632449"/>
            <a:ext cx="1040130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Eras Demi ITC" panose="020B0805030504020804" pitchFamily="34" charset="0"/>
              </a:rPr>
              <a:t>Be careful about the advanced words or expressions</a:t>
            </a:r>
            <a:endParaRPr lang="en-US" altLang="zh-CN" sz="2000" dirty="0">
              <a:solidFill>
                <a:srgbClr val="FF0000"/>
              </a:solidFill>
              <a:latin typeface="Eras Demi ITC" panose="020B08050305040208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0506" y="301943"/>
            <a:ext cx="849391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Abadi" panose="020B0604020104020204" pitchFamily="34" charset="0"/>
              </a:rPr>
              <a:t>Problem 5:</a:t>
            </a:r>
            <a:r>
              <a:rPr lang="en-US" altLang="zh-CN" sz="2400" dirty="0">
                <a:solidFill>
                  <a:srgbClr val="FF0000"/>
                </a:solidFill>
                <a:latin typeface="Abadi" panose="020B0604020104020204" pitchFamily="34" charset="0"/>
              </a:rPr>
              <a:t> incorrect expressions</a:t>
            </a:r>
            <a:endParaRPr lang="en-US" altLang="zh-CN" sz="24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" y="1129665"/>
            <a:ext cx="12001500" cy="15709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03104" y="2654935"/>
            <a:ext cx="9594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Eras Demi ITC" panose="020B0805030504020804" pitchFamily="34" charset="0"/>
              </a:rPr>
              <a:t>It is a piece of suggestion, not an introduction.</a:t>
            </a:r>
            <a:endParaRPr lang="zh-CN" altLang="en-US" sz="2800" dirty="0">
              <a:solidFill>
                <a:srgbClr val="FF0000"/>
              </a:solidFill>
              <a:latin typeface="Eras Demi ITC" panose="020B08050305040208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9950"/>
            <a:ext cx="12192000" cy="30734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45657" y="5795962"/>
            <a:ext cx="9594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Eras Demi ITC" panose="020B0805030504020804" pitchFamily="34" charset="0"/>
              </a:rPr>
              <a:t>They are suggestions, not rules.</a:t>
            </a:r>
            <a:endParaRPr lang="zh-CN" altLang="en-US" sz="2800" dirty="0">
              <a:solidFill>
                <a:srgbClr val="FF0000"/>
              </a:solidFill>
              <a:latin typeface="Eras Demi ITC" panose="020B08050305040208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0506" y="301943"/>
            <a:ext cx="849391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Abadi" panose="020B0604020104020204" pitchFamily="34" charset="0"/>
              </a:rPr>
              <a:t>Problem 5:</a:t>
            </a:r>
            <a:r>
              <a:rPr lang="en-US" altLang="zh-CN" sz="2400" dirty="0">
                <a:solidFill>
                  <a:srgbClr val="FF0000"/>
                </a:solidFill>
                <a:latin typeface="Abadi" panose="020B0604020104020204" pitchFamily="34" charset="0"/>
              </a:rPr>
              <a:t> incorrect expressions</a:t>
            </a:r>
            <a:endParaRPr lang="en-US" altLang="zh-CN" sz="24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55" y="1437005"/>
            <a:ext cx="11718290" cy="22694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0506" y="301943"/>
            <a:ext cx="849391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Abadi" panose="020B0604020104020204" pitchFamily="34" charset="0"/>
              </a:rPr>
              <a:t>Problem 6:</a:t>
            </a:r>
            <a:r>
              <a:rPr lang="en-US" altLang="zh-CN" sz="2400" dirty="0">
                <a:solidFill>
                  <a:srgbClr val="FF0000"/>
                </a:solidFill>
                <a:latin typeface="Abadi" panose="020B0604020104020204" pitchFamily="34" charset="0"/>
              </a:rPr>
              <a:t> logical mistake</a:t>
            </a:r>
            <a:endParaRPr lang="en-US" altLang="zh-CN" sz="24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" y="3060700"/>
            <a:ext cx="11759565" cy="22586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6483" y="796636"/>
            <a:ext cx="114577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Abadi" panose="020B0604020104020204" pitchFamily="34" charset="0"/>
              </a:rPr>
              <a:t>Tip</a:t>
            </a:r>
            <a:r>
              <a:rPr lang="zh-CN" altLang="en-US" sz="2800" b="1" dirty="0">
                <a:solidFill>
                  <a:srgbClr val="002060"/>
                </a:solidFill>
                <a:latin typeface="Abadi" panose="020B0604020104020204" pitchFamily="34" charset="0"/>
              </a:rPr>
              <a:t>：</a:t>
            </a:r>
            <a:r>
              <a:rPr lang="en-US" altLang="zh-CN" sz="2800" b="1" dirty="0">
                <a:solidFill>
                  <a:srgbClr val="002060"/>
                </a:solidFill>
                <a:latin typeface="Abadi" panose="020B0604020104020204" pitchFamily="34" charset="0"/>
              </a:rPr>
              <a:t>When introducing rules, the passive voice(</a:t>
            </a:r>
            <a:r>
              <a:rPr lang="zh-CN" altLang="en-US" sz="2800" b="1" dirty="0">
                <a:solidFill>
                  <a:srgbClr val="002060"/>
                </a:solidFill>
                <a:latin typeface="Abadi" panose="020B0604020104020204" pitchFamily="34" charset="0"/>
              </a:rPr>
              <a:t>被动语态</a:t>
            </a:r>
            <a:r>
              <a:rPr lang="en-US" altLang="zh-CN" sz="2800" b="1" dirty="0">
                <a:solidFill>
                  <a:srgbClr val="002060"/>
                </a:solidFill>
                <a:latin typeface="Abadi" panose="020B0604020104020204" pitchFamily="34" charset="0"/>
              </a:rPr>
              <a:t>) is more objective and so appropriate.</a:t>
            </a:r>
            <a:endParaRPr lang="en-US" altLang="zh-CN" sz="2800" b="1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121569" y="3764756"/>
            <a:ext cx="3343275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498087" y="4535721"/>
            <a:ext cx="64177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562275" y="5288756"/>
            <a:ext cx="3343275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74487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186611" y="-21431"/>
            <a:ext cx="46720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30A0"/>
                </a:solidFill>
              </a:rPr>
              <a:t>优点：</a:t>
            </a:r>
            <a:endParaRPr lang="en-US" altLang="zh-CN" sz="2800" b="1" dirty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zh-CN" altLang="en-US" sz="2800" b="1" dirty="0">
                <a:solidFill>
                  <a:srgbClr val="7030A0"/>
                </a:solidFill>
              </a:rPr>
              <a:t>书写漂亮</a:t>
            </a:r>
            <a:endParaRPr lang="en-US" altLang="zh-CN" sz="2800" b="1" dirty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zh-CN" altLang="en-US" sz="2800" b="1" dirty="0">
                <a:solidFill>
                  <a:srgbClr val="7030A0"/>
                </a:solidFill>
              </a:rPr>
              <a:t>内容完整，涵盖所有要点</a:t>
            </a:r>
            <a:endParaRPr lang="en-US" altLang="zh-CN" sz="2800" b="1" dirty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zh-CN" altLang="en-US" sz="2800" b="1" dirty="0">
                <a:solidFill>
                  <a:srgbClr val="7030A0"/>
                </a:solidFill>
              </a:rPr>
              <a:t>句式丰富、表达多样化；（非谓语、定语从句、被动语态的使用得心应手）</a:t>
            </a:r>
            <a:endParaRPr lang="en-US" altLang="zh-CN" sz="2800" b="1" dirty="0">
              <a:solidFill>
                <a:srgbClr val="7030A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86624" y="2678907"/>
            <a:ext cx="450056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</a:rPr>
              <a:t>不足：</a:t>
            </a:r>
            <a:endParaRPr lang="en-US" altLang="zh-CN" sz="2700" b="1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zh-CN" altLang="en-US" sz="2700" b="1" dirty="0">
                <a:solidFill>
                  <a:srgbClr val="FF0000"/>
                </a:solidFill>
              </a:rPr>
              <a:t>严重超字数</a:t>
            </a:r>
            <a:endParaRPr lang="en-US" altLang="zh-CN" sz="2700" b="1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zh-CN" altLang="en-US" sz="2700" b="1" dirty="0">
                <a:solidFill>
                  <a:srgbClr val="FF0000"/>
                </a:solidFill>
              </a:rPr>
              <a:t>部分内容表达不够简洁明了，如对</a:t>
            </a:r>
            <a:r>
              <a:rPr lang="en-US" altLang="zh-CN" sz="2700" b="1" dirty="0">
                <a:solidFill>
                  <a:srgbClr val="FF0000"/>
                </a:solidFill>
              </a:rPr>
              <a:t>English books</a:t>
            </a:r>
            <a:r>
              <a:rPr lang="zh-CN" altLang="en-US" sz="2700" b="1" dirty="0">
                <a:solidFill>
                  <a:srgbClr val="FF0000"/>
                </a:solidFill>
              </a:rPr>
              <a:t>的介绍；</a:t>
            </a:r>
            <a:endParaRPr lang="en-US" altLang="zh-CN" sz="2700" b="1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altLang="zh-CN" sz="2700" b="1" dirty="0">
                <a:solidFill>
                  <a:srgbClr val="FF0000"/>
                </a:solidFill>
              </a:rPr>
              <a:t>rules</a:t>
            </a:r>
            <a:r>
              <a:rPr lang="zh-CN" altLang="en-US" sz="2700" b="1" dirty="0">
                <a:solidFill>
                  <a:srgbClr val="FF0000"/>
                </a:solidFill>
              </a:rPr>
              <a:t>部分写得太多；</a:t>
            </a:r>
            <a:endParaRPr lang="en-US" altLang="zh-CN" sz="2700" b="1" dirty="0">
              <a:solidFill>
                <a:srgbClr val="FF0000"/>
              </a:solidFill>
            </a:endParaRPr>
          </a:p>
          <a:p>
            <a:r>
              <a:rPr lang="en-US" altLang="zh-CN" sz="2700" b="1" dirty="0">
                <a:solidFill>
                  <a:srgbClr val="FF0000"/>
                </a:solidFill>
              </a:rPr>
              <a:t>4. </a:t>
            </a:r>
            <a:r>
              <a:rPr lang="zh-CN" altLang="en-US" sz="2700" b="1" dirty="0">
                <a:solidFill>
                  <a:srgbClr val="FF0000"/>
                </a:solidFill>
              </a:rPr>
              <a:t>表达错误：</a:t>
            </a:r>
            <a:r>
              <a:rPr lang="en-US" altLang="zh-CN" sz="2700" b="1" dirty="0">
                <a:solidFill>
                  <a:srgbClr val="FF0000"/>
                </a:solidFill>
              </a:rPr>
              <a:t>walk across</a:t>
            </a:r>
            <a:endParaRPr lang="en-US" altLang="zh-CN" sz="2700" b="1" dirty="0">
              <a:solidFill>
                <a:srgbClr val="FF0000"/>
              </a:solidFill>
            </a:endParaRPr>
          </a:p>
          <a:p>
            <a:r>
              <a:rPr lang="en-US" altLang="zh-CN" sz="2700" b="1" dirty="0">
                <a:solidFill>
                  <a:srgbClr val="FF0000"/>
                </a:solidFill>
              </a:rPr>
              <a:t>Do some notes;</a:t>
            </a:r>
            <a:endParaRPr lang="en-US" altLang="zh-CN" sz="2700" b="1" dirty="0">
              <a:solidFill>
                <a:srgbClr val="FF0000"/>
              </a:solidFill>
            </a:endParaRPr>
          </a:p>
          <a:p>
            <a:endParaRPr lang="zh-CN" altLang="en-US" sz="2700" b="1" dirty="0">
              <a:solidFill>
                <a:srgbClr val="FF0000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121819" y="371475"/>
            <a:ext cx="24288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3357562" y="71438"/>
            <a:ext cx="578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2</a:t>
            </a:r>
            <a:endParaRPr lang="zh-CN" alt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470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758112" y="0"/>
            <a:ext cx="42219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30A0"/>
                </a:solidFill>
              </a:rPr>
              <a:t>优点：</a:t>
            </a:r>
            <a:endParaRPr lang="en-US" altLang="zh-CN" sz="2800" b="1" dirty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zh-CN" altLang="en-US" sz="2800" b="1" dirty="0">
                <a:solidFill>
                  <a:srgbClr val="7030A0"/>
                </a:solidFill>
              </a:rPr>
              <a:t>基本完成了试题的任务；</a:t>
            </a:r>
            <a:endParaRPr lang="en-US" altLang="zh-CN" sz="2800" b="1" dirty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zh-CN" altLang="en-US" sz="2800" b="1" dirty="0">
                <a:solidFill>
                  <a:srgbClr val="7030A0"/>
                </a:solidFill>
              </a:rPr>
              <a:t>语言得体</a:t>
            </a:r>
            <a:endParaRPr lang="en-US" altLang="zh-CN" sz="2800" b="1" dirty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zh-CN" altLang="en-US" sz="2800" b="1" dirty="0">
                <a:solidFill>
                  <a:srgbClr val="7030A0"/>
                </a:solidFill>
              </a:rPr>
              <a:t>表达多样化；</a:t>
            </a:r>
            <a:endParaRPr lang="zh-CN" altLang="en-US" sz="2800" b="1" dirty="0">
              <a:solidFill>
                <a:srgbClr val="7030A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836693" y="1793082"/>
            <a:ext cx="41219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</a:rPr>
              <a:t>不足：</a:t>
            </a:r>
            <a:endParaRPr lang="en-US" altLang="zh-CN" sz="2700" b="1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zh-CN" altLang="en-US" sz="2700" b="1" dirty="0">
                <a:solidFill>
                  <a:srgbClr val="FF0000"/>
                </a:solidFill>
              </a:rPr>
              <a:t>漏了一个次要点：功能区</a:t>
            </a:r>
            <a:endParaRPr lang="en-US" altLang="zh-CN" sz="2700" b="1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zh-CN" altLang="en-US" sz="2700" b="1" dirty="0">
                <a:solidFill>
                  <a:srgbClr val="FF0000"/>
                </a:solidFill>
              </a:rPr>
              <a:t>词汇使用不当或者拼错：</a:t>
            </a:r>
            <a:endParaRPr lang="en-US" altLang="zh-CN" sz="2700" b="1" dirty="0">
              <a:solidFill>
                <a:srgbClr val="FF0000"/>
              </a:solidFill>
            </a:endParaRPr>
          </a:p>
          <a:p>
            <a:r>
              <a:rPr lang="en-US" altLang="zh-CN" sz="2700" b="1" dirty="0">
                <a:solidFill>
                  <a:srgbClr val="FF0000"/>
                </a:solidFill>
              </a:rPr>
              <a:t>    storage—</a:t>
            </a:r>
            <a:r>
              <a:rPr lang="en-US" altLang="zh-CN" sz="2700" b="1" dirty="0" err="1">
                <a:solidFill>
                  <a:srgbClr val="FF0000"/>
                </a:solidFill>
              </a:rPr>
              <a:t>storey</a:t>
            </a:r>
            <a:endParaRPr lang="en-US" altLang="zh-CN" sz="2700" b="1" dirty="0">
              <a:solidFill>
                <a:srgbClr val="FF0000"/>
              </a:solidFill>
            </a:endParaRPr>
          </a:p>
          <a:p>
            <a:r>
              <a:rPr lang="en-US" altLang="zh-CN" sz="2700" b="1" dirty="0">
                <a:solidFill>
                  <a:srgbClr val="FF0000"/>
                </a:solidFill>
              </a:rPr>
              <a:t>    be owning---own</a:t>
            </a:r>
            <a:endParaRPr lang="en-US" altLang="zh-CN" sz="2700" b="1" dirty="0">
              <a:solidFill>
                <a:srgbClr val="FF0000"/>
              </a:solidFill>
            </a:endParaRPr>
          </a:p>
          <a:p>
            <a:r>
              <a:rPr lang="en-US" altLang="zh-CN" sz="2700" b="1" dirty="0">
                <a:solidFill>
                  <a:srgbClr val="FF0000"/>
                </a:solidFill>
              </a:rPr>
              <a:t>    literal---literary</a:t>
            </a:r>
            <a:endParaRPr lang="en-US" altLang="zh-CN" sz="2700" b="1" dirty="0">
              <a:solidFill>
                <a:srgbClr val="FF0000"/>
              </a:solidFill>
            </a:endParaRPr>
          </a:p>
          <a:p>
            <a:r>
              <a:rPr lang="en-US" altLang="zh-CN" sz="2700" b="1" dirty="0">
                <a:solidFill>
                  <a:srgbClr val="FF0000"/>
                </a:solidFill>
              </a:rPr>
              <a:t>3. </a:t>
            </a:r>
            <a:r>
              <a:rPr lang="zh-CN" altLang="en-US" sz="2700" b="1" dirty="0">
                <a:solidFill>
                  <a:srgbClr val="FF0000"/>
                </a:solidFill>
              </a:rPr>
              <a:t>介绍</a:t>
            </a:r>
            <a:r>
              <a:rPr lang="en-US" altLang="zh-CN" sz="2700" b="1" dirty="0">
                <a:solidFill>
                  <a:srgbClr val="FF0000"/>
                </a:solidFill>
              </a:rPr>
              <a:t>rules</a:t>
            </a:r>
            <a:r>
              <a:rPr lang="zh-CN" altLang="en-US" sz="2700" b="1" dirty="0">
                <a:solidFill>
                  <a:srgbClr val="FF0000"/>
                </a:solidFill>
              </a:rPr>
              <a:t>部分词汇太简单；</a:t>
            </a:r>
            <a:endParaRPr lang="en-US" altLang="zh-CN" sz="2700" b="1" dirty="0">
              <a:solidFill>
                <a:srgbClr val="FF0000"/>
              </a:solidFill>
            </a:endParaRPr>
          </a:p>
          <a:p>
            <a:r>
              <a:rPr lang="en-US" altLang="zh-CN" sz="2700" b="1" dirty="0">
                <a:solidFill>
                  <a:srgbClr val="FF0000"/>
                </a:solidFill>
              </a:rPr>
              <a:t>4. </a:t>
            </a:r>
            <a:r>
              <a:rPr lang="zh-CN" altLang="en-US" sz="2700" b="1" dirty="0">
                <a:solidFill>
                  <a:srgbClr val="FF0000"/>
                </a:solidFill>
              </a:rPr>
              <a:t>内容错误：</a:t>
            </a:r>
            <a:r>
              <a:rPr lang="en-US" altLang="zh-CN" sz="2700" b="1" dirty="0">
                <a:solidFill>
                  <a:srgbClr val="FF0000"/>
                </a:solidFill>
              </a:rPr>
              <a:t>gain a global perspective</a:t>
            </a:r>
            <a:endParaRPr lang="en-US" altLang="zh-CN" sz="2700" b="1" dirty="0">
              <a:solidFill>
                <a:srgbClr val="FF0000"/>
              </a:solidFill>
            </a:endParaRPr>
          </a:p>
          <a:p>
            <a:r>
              <a:rPr lang="en-US" altLang="zh-CN" sz="2700" b="1" dirty="0">
                <a:solidFill>
                  <a:srgbClr val="FF0000"/>
                </a:solidFill>
              </a:rPr>
              <a:t>5. </a:t>
            </a:r>
            <a:r>
              <a:rPr lang="zh-CN" altLang="en-US" sz="2700" b="1" dirty="0">
                <a:solidFill>
                  <a:srgbClr val="FF0000"/>
                </a:solidFill>
              </a:rPr>
              <a:t>卷面不整洁</a:t>
            </a:r>
            <a:endParaRPr lang="zh-CN" altLang="en-US" sz="27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9847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356940" y="265440"/>
            <a:ext cx="467201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30A0"/>
                </a:solidFill>
              </a:rPr>
              <a:t>优点：</a:t>
            </a:r>
            <a:endParaRPr lang="en-US" altLang="zh-CN" sz="2800" b="1" dirty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zh-CN" altLang="en-US" sz="2800" b="1" dirty="0">
                <a:solidFill>
                  <a:srgbClr val="7030A0"/>
                </a:solidFill>
              </a:rPr>
              <a:t>书写漂亮</a:t>
            </a:r>
            <a:endParaRPr lang="en-US" altLang="zh-CN" sz="2800" b="1" dirty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zh-CN" altLang="en-US" sz="2800" b="1" dirty="0">
                <a:solidFill>
                  <a:srgbClr val="7030A0"/>
                </a:solidFill>
              </a:rPr>
              <a:t>内容完整，涵盖所有要点</a:t>
            </a:r>
            <a:endParaRPr lang="en-US" altLang="zh-CN" sz="2800" b="1" dirty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zh-CN" altLang="en-US" sz="2800" b="1" dirty="0">
                <a:solidFill>
                  <a:srgbClr val="7030A0"/>
                </a:solidFill>
              </a:rPr>
              <a:t>句式丰富、表达多样化；（非谓语、定语从句、被动语态的使用得心应手）</a:t>
            </a:r>
            <a:endParaRPr lang="en-US" altLang="zh-CN" sz="2800" b="1" dirty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zh-CN" altLang="en-US" sz="2800" b="1" dirty="0">
                <a:solidFill>
                  <a:srgbClr val="7030A0"/>
                </a:solidFill>
              </a:rPr>
              <a:t>语言简洁而地道</a:t>
            </a:r>
            <a:endParaRPr lang="en-US" altLang="zh-CN" sz="2800" b="1" dirty="0">
              <a:solidFill>
                <a:srgbClr val="7030A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463677" y="3722454"/>
            <a:ext cx="450056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b="1" dirty="0">
                <a:solidFill>
                  <a:srgbClr val="FF0000"/>
                </a:solidFill>
              </a:rPr>
              <a:t>不足：</a:t>
            </a:r>
            <a:endParaRPr lang="en-US" altLang="zh-CN" sz="2700" b="1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zh-CN" altLang="en-US" sz="2700" b="1" dirty="0">
                <a:solidFill>
                  <a:srgbClr val="FF0000"/>
                </a:solidFill>
              </a:rPr>
              <a:t>部分短语随意乱用，如：</a:t>
            </a:r>
            <a:r>
              <a:rPr lang="en-US" altLang="zh-CN" sz="2700" b="1" dirty="0">
                <a:solidFill>
                  <a:srgbClr val="FF0000"/>
                </a:solidFill>
              </a:rPr>
              <a:t>inform sb of; as you may know</a:t>
            </a:r>
            <a:endParaRPr lang="en-US" altLang="zh-CN" sz="2700" b="1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zh-CN" altLang="en-US" sz="2700" b="1" dirty="0">
                <a:solidFill>
                  <a:srgbClr val="FF0000"/>
                </a:solidFill>
              </a:rPr>
              <a:t>不是所有信件都需要回复</a:t>
            </a:r>
            <a:endParaRPr lang="en-US" altLang="zh-CN" sz="2700" b="1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en-US" altLang="zh-CN" sz="2700" b="1" dirty="0">
              <a:solidFill>
                <a:srgbClr val="FF0000"/>
              </a:solidFill>
            </a:endParaRPr>
          </a:p>
          <a:p>
            <a:endParaRPr lang="zh-CN" altLang="en-US" sz="2700" b="1" dirty="0">
              <a:solidFill>
                <a:srgbClr val="FF0000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543050" y="3193256"/>
            <a:ext cx="3650456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53521" y="3668385"/>
            <a:ext cx="1119467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752025" y="4147016"/>
            <a:ext cx="4597773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58843" y="4591750"/>
            <a:ext cx="3650456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959769" y="5053012"/>
            <a:ext cx="3650456" cy="0"/>
          </a:xfrm>
          <a:prstGeom prst="line">
            <a:avLst/>
          </a:prstGeom>
          <a:ln w="349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6080" y="256540"/>
            <a:ext cx="11407140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范文展示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：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Dear David, </a:t>
            </a:r>
            <a:endParaRPr lang="en-US" altLang="zh-CN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       I’m writing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in answer to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 your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enquiry about 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our school library. </a:t>
            </a:r>
            <a:endParaRPr lang="en-US" altLang="zh-CN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       The library is a modern-equipped building with 3 floors</a:t>
            </a:r>
            <a:r>
              <a:rPr lang="en-US" altLang="zh-CN" sz="2800" baseline="-25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(general introduction).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 The first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functions as 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the book lending area,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providing access to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 an </a:t>
            </a:r>
            <a:r>
              <a:rPr lang="en-US" altLang="zh-CN" sz="2800" b="1" i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abundant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 collection of books. The reading room on the second floor is </a:t>
            </a:r>
            <a:r>
              <a:rPr lang="en-US" altLang="zh-CN" sz="2800" b="1" i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definitely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 quiet venue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 to study </a:t>
            </a: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with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 hundreds of magazines, reference books and newspapers </a:t>
            </a: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available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. The third is an electronic library, preserving </a:t>
            </a:r>
            <a:r>
              <a:rPr lang="en-US" altLang="zh-CN" sz="2800" b="1" i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comprehensive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 digital resources. You can borrow 5 books at a time and must return books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in due time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. Never scribble on them. </a:t>
            </a:r>
            <a:endParaRPr lang="en-US" altLang="zh-CN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       Sincerely hope the library will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bring you academical benefit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!  (96)                                                                                                                                                  </a:t>
            </a:r>
            <a:endParaRPr lang="en-US" altLang="zh-CN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                                                                                               Yours,                                                                                                                                                                 Li Hua</a:t>
            </a:r>
            <a:endParaRPr lang="zh-CN" alt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0691" y="5382418"/>
            <a:ext cx="10515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0" dirty="0">
                <a:solidFill>
                  <a:srgbClr val="4E4E4E"/>
                </a:solidFill>
                <a:effectLst/>
                <a:latin typeface="Hiragino Sans GB W3"/>
              </a:rPr>
              <a:t>Venue</a:t>
            </a:r>
            <a:r>
              <a:rPr lang="zh-CN" altLang="en-US" b="1" i="0" dirty="0">
                <a:solidFill>
                  <a:srgbClr val="4E4E4E"/>
                </a:solidFill>
                <a:effectLst/>
                <a:latin typeface="Hiragino Sans GB W3"/>
              </a:rPr>
              <a:t>：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Hiragino Sans GB W3"/>
              </a:rPr>
              <a:t>a place where people meet for an organized event, for example a concert, sporting event or conference 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Hiragino Sans GB W3"/>
              </a:rPr>
              <a:t>活动场地（如音乐厅、体育比赛场馆、会场）</a:t>
            </a:r>
            <a:endParaRPr lang="en-US" altLang="zh-CN" b="1" i="0" dirty="0">
              <a:solidFill>
                <a:srgbClr val="4E4E4E"/>
              </a:solidFill>
              <a:effectLst/>
              <a:latin typeface="Hiragino Sans GB W3"/>
            </a:endParaRPr>
          </a:p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149396" y="-57150"/>
            <a:ext cx="71663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30A0"/>
                </a:solidFill>
              </a:rPr>
              <a:t>优点：</a:t>
            </a:r>
            <a:endParaRPr lang="en-US" altLang="zh-CN" sz="2800" b="1" dirty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zh-CN" altLang="en-US" sz="2800" b="1" dirty="0">
                <a:solidFill>
                  <a:srgbClr val="7030A0"/>
                </a:solidFill>
              </a:rPr>
              <a:t>内容完整，结构清晰，详略得当；</a:t>
            </a:r>
            <a:endParaRPr lang="en-US" altLang="zh-CN" sz="2800" b="1" dirty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zh-CN" altLang="en-US" sz="2800" b="1" dirty="0">
                <a:solidFill>
                  <a:srgbClr val="7030A0"/>
                </a:solidFill>
              </a:rPr>
              <a:t>词汇和语法结构丰富；语言地道</a:t>
            </a:r>
            <a:endParaRPr lang="en-US" altLang="zh-CN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6535" y="234950"/>
            <a:ext cx="11736705" cy="6554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下水作文：</a:t>
            </a:r>
            <a:endParaRPr lang="en-US" altLang="zh-CN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Dear David,</a:t>
            </a:r>
            <a:endParaRPr lang="en-US" altLang="zh-CN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      I’m writing this email in response to your enquiry about our school library. (13)</a:t>
            </a:r>
            <a:endParaRPr lang="en-US" altLang="zh-CN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      Located near the lake in our school, the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two-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storey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 library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houses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 more than 100,000 books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of various categories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. The first floor is where you can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check out and return books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. The reading rooms on the second floor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are equipped with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 books like </a:t>
            </a:r>
            <a:r>
              <a:rPr lang="en-US" altLang="zh-CN" sz="2800" u="sng" dirty="0">
                <a:latin typeface="Times New Roman" panose="02020603050405020304" charset="0"/>
                <a:cs typeface="Times New Roman" panose="02020603050405020304" charset="0"/>
              </a:rPr>
              <a:t>literary classics, reference books, magazines, and even </a:t>
            </a: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comprehensive</a:t>
            </a:r>
            <a:r>
              <a:rPr lang="en-US" altLang="zh-CN" sz="2800" u="sng" dirty="0">
                <a:latin typeface="Times New Roman" panose="02020603050405020304" charset="0"/>
                <a:cs typeface="Times New Roman" panose="02020603050405020304" charset="0"/>
              </a:rPr>
              <a:t> digital resources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respectively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, (thus providing quiet environment for students either to read or study). </a:t>
            </a:r>
            <a:r>
              <a:rPr lang="en-US" altLang="zh-CN" sz="2800" b="1" i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In case </a:t>
            </a:r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you feel like borrowing some books, your student card is required and they need to be returned without damage in three weeks. (88)</a:t>
            </a:r>
            <a:endParaRPr lang="en-US" altLang="zh-CN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      Hope you can find my introduction beneficial. (7)</a:t>
            </a:r>
            <a:endParaRPr lang="en-US" altLang="zh-CN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r>
              <a:rPr lang="en-US" altLang="zh-CN" sz="2800" dirty="0">
                <a:latin typeface="Times New Roman" panose="02020603050405020304" charset="0"/>
                <a:cs typeface="Times New Roman" panose="02020603050405020304" charset="0"/>
              </a:rPr>
              <a:t> Yours,                                                                                                                                                                 Li Hua</a:t>
            </a:r>
            <a:endParaRPr lang="zh-CN" alt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21757" y="-57150"/>
            <a:ext cx="85010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30A0"/>
                </a:solidFill>
              </a:rPr>
              <a:t>优点：</a:t>
            </a:r>
            <a:endParaRPr lang="en-US" altLang="zh-CN" sz="2800" b="1" dirty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zh-CN" altLang="en-US" sz="2800" b="1" dirty="0">
                <a:solidFill>
                  <a:srgbClr val="7030A0"/>
                </a:solidFill>
              </a:rPr>
              <a:t>内容完整，详略得当，要点间的衔接自然；</a:t>
            </a:r>
            <a:endParaRPr lang="en-US" altLang="zh-CN" sz="2800" b="1" dirty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zh-CN" altLang="en-US" sz="2800" b="1" dirty="0">
                <a:solidFill>
                  <a:srgbClr val="7030A0"/>
                </a:solidFill>
              </a:rPr>
              <a:t>词汇使用准确和语法结构丰富，句式多样；</a:t>
            </a:r>
            <a:endParaRPr lang="en-US" altLang="zh-CN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3820"/>
            <a:ext cx="12192000" cy="69411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0" y="335280"/>
            <a:ext cx="12080875" cy="15309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62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“山水联盟”高三开学考应用文讲评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4800" b="1" dirty="0">
                <a:solidFill>
                  <a:schemeClr val="bg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告知图书馆事宜</a:t>
            </a:r>
            <a:endParaRPr lang="zh-CN" altLang="en-US" sz="4800" b="1" dirty="0">
              <a:solidFill>
                <a:schemeClr val="bg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35520" y="5680710"/>
            <a:ext cx="4260850" cy="82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badi" panose="020B0604020104020204" pitchFamily="34" charset="0"/>
              </a:rPr>
              <a:t>余智良</a:t>
            </a:r>
            <a:endParaRPr lang="en-US" altLang="zh-CN" sz="2400" b="1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Abadi" panose="020B0604020104020204" pitchFamily="34" charset="0"/>
              </a:rPr>
              <a:t>    2022.8.31</a:t>
            </a:r>
            <a:endParaRPr lang="en-US" altLang="zh-CN" sz="24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21876"/>
          <a:stretch>
            <a:fillRect/>
          </a:stretch>
        </p:blipFill>
        <p:spPr>
          <a:xfrm>
            <a:off x="635" y="127635"/>
            <a:ext cx="12190730" cy="6729730"/>
          </a:xfrm>
          <a:prstGeom prst="rect">
            <a:avLst/>
          </a:prstGeom>
        </p:spPr>
      </p:pic>
      <p:pic>
        <p:nvPicPr>
          <p:cNvPr id="1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2319000" y="10312400"/>
            <a:ext cx="355600" cy="266700"/>
          </a:xfrm>
          <a:prstGeom prst="cube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t="87209" r="83602" b="1401"/>
          <a:stretch>
            <a:fillRect/>
          </a:stretch>
        </p:blipFill>
        <p:spPr>
          <a:xfrm>
            <a:off x="10280015" y="5946140"/>
            <a:ext cx="1911350" cy="8502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2135981" y="2986087"/>
            <a:ext cx="957263" cy="55006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2178844" y="2336006"/>
            <a:ext cx="921544" cy="55721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214438" y="2357438"/>
            <a:ext cx="942975" cy="485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228600" y="235744"/>
            <a:ext cx="11622881" cy="6022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</a:t>
            </a:r>
            <a:r>
              <a:rPr lang="zh-CN" altLang="zh-CN" sz="3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假定你是某国际学校学生李华。你的留学生朋友</a:t>
            </a:r>
            <a:r>
              <a:rPr lang="en-US" altLang="zh-CN" sz="3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David</a:t>
            </a:r>
            <a:r>
              <a:rPr lang="zh-CN" altLang="zh-CN" sz="3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发邮件向你咨询学校图书馆事宜。请你给他回复邮件，内容包括：</a:t>
            </a:r>
            <a:endParaRPr lang="zh-CN" altLang="zh-CN" sz="36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1.</a:t>
            </a:r>
            <a:r>
              <a:rPr lang="zh-CN" altLang="zh-CN" sz="3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馆藏分布；</a:t>
            </a:r>
            <a:endParaRPr lang="zh-CN" altLang="zh-CN" sz="36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2.</a:t>
            </a:r>
            <a:r>
              <a:rPr lang="zh-CN" altLang="zh-CN" sz="3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借阅须知。</a:t>
            </a:r>
            <a:endParaRPr lang="zh-CN" altLang="zh-CN" sz="36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zh-CN" sz="3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注意：</a:t>
            </a:r>
            <a:endParaRPr lang="zh-CN" altLang="zh-CN" sz="36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3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1.</a:t>
            </a:r>
            <a:r>
              <a:rPr lang="zh-CN" altLang="zh-CN" sz="3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词数</a:t>
            </a:r>
            <a:r>
              <a:rPr lang="en-US" altLang="zh-CN" sz="3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80</a:t>
            </a:r>
            <a:r>
              <a:rPr lang="zh-CN" altLang="zh-CN" sz="3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左右；</a:t>
            </a:r>
            <a:endParaRPr lang="zh-CN" altLang="zh-CN" sz="36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3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2.</a:t>
            </a:r>
            <a:r>
              <a:rPr lang="zh-CN" altLang="zh-CN" sz="3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可适当增加细节，</a:t>
            </a:r>
            <a:endParaRPr lang="en-US" altLang="zh-CN" sz="3600" kern="100" dirty="0">
              <a:effectLst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zh-CN" sz="3600" kern="100" dirty="0"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以使行文连贯。</a:t>
            </a:r>
            <a:endParaRPr lang="zh-CN" altLang="zh-CN" sz="36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14875" y="1835945"/>
            <a:ext cx="7179469" cy="49121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</a:rPr>
              <a:t>                        审题</a:t>
            </a:r>
            <a:endParaRPr lang="en-US" altLang="zh-CN" sz="36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zh-CN" altLang="en-US" sz="3600" b="1" dirty="0">
                <a:solidFill>
                  <a:srgbClr val="FF0000"/>
                </a:solidFill>
              </a:rPr>
              <a:t>体裁：</a:t>
            </a:r>
            <a:endParaRPr lang="en-US" altLang="zh-CN" sz="36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zh-CN" altLang="en-US" sz="3600" b="1" dirty="0">
                <a:solidFill>
                  <a:srgbClr val="FF0000"/>
                </a:solidFill>
              </a:rPr>
              <a:t>写信对象：</a:t>
            </a:r>
            <a:endParaRPr lang="en-US" altLang="zh-CN" sz="36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zh-CN" altLang="en-US" sz="3600" b="1" dirty="0">
                <a:solidFill>
                  <a:srgbClr val="FF0000"/>
                </a:solidFill>
              </a:rPr>
              <a:t>时态：</a:t>
            </a:r>
            <a:endParaRPr lang="en-US" altLang="zh-CN" sz="36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zh-CN" altLang="en-US" sz="3600" b="1" dirty="0">
                <a:solidFill>
                  <a:srgbClr val="FF0000"/>
                </a:solidFill>
              </a:rPr>
              <a:t>人称：</a:t>
            </a:r>
            <a:endParaRPr lang="en-US" altLang="zh-CN" sz="36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zh-CN" altLang="en-US" sz="3600" b="1" dirty="0">
                <a:solidFill>
                  <a:srgbClr val="FF0000"/>
                </a:solidFill>
              </a:rPr>
              <a:t>要点：</a:t>
            </a:r>
            <a:endParaRPr lang="en-US" altLang="zh-CN" sz="36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altLang="zh-CN" sz="3600" b="1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6865143" y="2436019"/>
            <a:ext cx="4586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7030A0"/>
                </a:solidFill>
                <a:latin typeface="Eras Demi ITC" panose="020B0805030504020804" pitchFamily="34" charset="0"/>
              </a:rPr>
              <a:t>A reply to the enquiry</a:t>
            </a:r>
            <a:endParaRPr lang="zh-CN" altLang="en-US" sz="3200" dirty="0">
              <a:solidFill>
                <a:srgbClr val="7030A0"/>
              </a:solidFill>
              <a:latin typeface="Eras Demi ITC" panose="020B08050305040208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43812" y="3136106"/>
            <a:ext cx="4050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7030A0"/>
                </a:solidFill>
                <a:latin typeface="Eras Demi ITC" panose="020B0805030504020804" pitchFamily="34" charset="0"/>
              </a:rPr>
              <a:t>Friend-David</a:t>
            </a:r>
            <a:endParaRPr lang="zh-CN" altLang="en-US" sz="3200" dirty="0">
              <a:solidFill>
                <a:srgbClr val="7030A0"/>
              </a:solidFill>
              <a:latin typeface="Eras Demi ITC" panose="020B08050305040208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336631" y="3757613"/>
            <a:ext cx="468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7030A0"/>
                </a:solidFill>
                <a:latin typeface="Eras Demi ITC" panose="020B0805030504020804" pitchFamily="34" charset="0"/>
              </a:rPr>
              <a:t>The present tense</a:t>
            </a:r>
            <a:endParaRPr lang="zh-CN" altLang="en-US" sz="3200" dirty="0">
              <a:solidFill>
                <a:srgbClr val="7030A0"/>
              </a:solidFill>
              <a:latin typeface="Eras Demi ITC" panose="020B08050305040208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50943" y="4457700"/>
            <a:ext cx="3950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7030A0"/>
                </a:solidFill>
                <a:latin typeface="Eras Demi ITC" panose="020B0805030504020804" pitchFamily="34" charset="0"/>
              </a:rPr>
              <a:t>The third person</a:t>
            </a:r>
            <a:endParaRPr lang="zh-CN" altLang="en-US" sz="3200" dirty="0">
              <a:solidFill>
                <a:srgbClr val="7030A0"/>
              </a:solidFill>
              <a:latin typeface="Eras Demi ITC" panose="020B08050305040208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62699" y="5114926"/>
            <a:ext cx="5517357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en-US" altLang="zh-CN" sz="2400" dirty="0">
                <a:solidFill>
                  <a:srgbClr val="FFFF00"/>
                </a:solidFill>
                <a:latin typeface="Eras Demi ITC" panose="020B0805030504020804" pitchFamily="34" charset="0"/>
              </a:rPr>
              <a:t>locations of various books</a:t>
            </a:r>
            <a:endParaRPr lang="en-US" altLang="zh-CN" sz="2400" dirty="0">
              <a:solidFill>
                <a:srgbClr val="FFFF00"/>
              </a:solidFill>
              <a:latin typeface="Eras Demi ITC" panose="020B0805030504020804" pitchFamily="34" charset="0"/>
            </a:endParaRPr>
          </a:p>
          <a:p>
            <a:pPr marL="457200" indent="-457200">
              <a:buFont typeface="+mj-ea"/>
              <a:buAutoNum type="circleNumDbPlain"/>
            </a:pPr>
            <a:r>
              <a:rPr lang="en-US" altLang="zh-CN" sz="2400" dirty="0">
                <a:solidFill>
                  <a:srgbClr val="92D050"/>
                </a:solidFill>
                <a:latin typeface="Eras Demi ITC" panose="020B0805030504020804" pitchFamily="34" charset="0"/>
              </a:rPr>
              <a:t>functional areas like reading room, self-study room</a:t>
            </a:r>
            <a:endParaRPr lang="en-US" altLang="zh-CN" sz="2400" dirty="0">
              <a:solidFill>
                <a:srgbClr val="92D050"/>
              </a:solidFill>
              <a:latin typeface="Eras Demi ITC" panose="020B0805030504020804" pitchFamily="34" charset="0"/>
            </a:endParaRPr>
          </a:p>
          <a:p>
            <a:pPr marL="457200" indent="-457200">
              <a:buFont typeface="+mj-ea"/>
              <a:buAutoNum type="circleNumDbPlain"/>
            </a:pPr>
            <a:r>
              <a:rPr lang="en-US" altLang="zh-CN" sz="2400" dirty="0">
                <a:solidFill>
                  <a:schemeClr val="bg2"/>
                </a:solidFill>
                <a:latin typeface="Eras Demi ITC" panose="020B0805030504020804" pitchFamily="34" charset="0"/>
              </a:rPr>
              <a:t>rules</a:t>
            </a:r>
            <a:endParaRPr lang="en-US" altLang="zh-CN" sz="2400" dirty="0">
              <a:solidFill>
                <a:schemeClr val="bg2"/>
              </a:solidFill>
              <a:latin typeface="Eras Demi ITC" panose="020B08050305040208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0" grpId="0" animBg="1"/>
      <p:bldP spid="4" grpId="0"/>
      <p:bldP spid="5" grpId="0"/>
      <p:bldP spid="7" grpId="0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21456" y="185738"/>
            <a:ext cx="4464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haroni" panose="02010803020104030203" pitchFamily="2" charset="-79"/>
                <a:cs typeface="Aharoni" panose="02010803020104030203" pitchFamily="2" charset="-79"/>
              </a:rPr>
              <a:t>Library layout(</a:t>
            </a:r>
            <a:r>
              <a:rPr lang="zh-CN" alt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布局</a:t>
            </a:r>
            <a:r>
              <a:rPr lang="en-US" altLang="zh-CN" sz="3200" dirty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endParaRPr lang="zh-CN" alt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475" y="828674"/>
            <a:ext cx="9497750" cy="6029326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2050256" y="2828925"/>
            <a:ext cx="1193007" cy="864394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460081" y="2988469"/>
            <a:ext cx="1193007" cy="864394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724275" y="4624388"/>
            <a:ext cx="1193007" cy="864394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9439275" y="3267075"/>
            <a:ext cx="1193007" cy="864394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8253412" y="4271963"/>
            <a:ext cx="2462213" cy="1100137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193381" y="0"/>
            <a:ext cx="8058150" cy="11079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b="1" i="0" dirty="0">
                <a:solidFill>
                  <a:srgbClr val="4E4E4E"/>
                </a:solidFill>
                <a:effectLst/>
                <a:latin typeface="Hiragino Sans GB W3"/>
              </a:rPr>
              <a:t>the stacks</a:t>
            </a:r>
            <a:r>
              <a:rPr lang="en-US" altLang="zh-CN" sz="2400" b="0" i="0" dirty="0">
                <a:solidFill>
                  <a:srgbClr val="4E4E4E"/>
                </a:solidFill>
                <a:effectLst/>
                <a:latin typeface="Hiragino Sans GB W3"/>
              </a:rPr>
              <a:t> [plural ] 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Hiragino Sans GB W3"/>
              </a:rPr>
              <a:t>the part of a library, sometimes not open to the public, where books that are not often needed are stored </a:t>
            </a:r>
            <a:endParaRPr lang="en-US" altLang="zh-CN" sz="2400" b="0" i="0" dirty="0">
              <a:solidFill>
                <a:srgbClr val="000000"/>
              </a:solidFill>
              <a:effectLst/>
              <a:latin typeface="Hiragino Sans GB W3"/>
            </a:endParaRPr>
          </a:p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Hiragino Sans GB W3"/>
              </a:rPr>
              <a:t>（图书馆中贮藏使用频率较低的书的）书库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1469" y="264319"/>
            <a:ext cx="114514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Eras Demi ITC" panose="020B0805030504020804" pitchFamily="34" charset="0"/>
              </a:rPr>
              <a:t>Questions to think about:</a:t>
            </a:r>
            <a:endParaRPr lang="en-US" altLang="zh-CN" sz="3200" dirty="0">
              <a:latin typeface="Eras Demi ITC" panose="020B0805030504020804" pitchFamily="34" charset="0"/>
            </a:endParaRPr>
          </a:p>
          <a:p>
            <a:endParaRPr lang="en-US" altLang="zh-CN" sz="3200" dirty="0">
              <a:latin typeface="Eras Demi ITC" panose="020B0805030504020804" pitchFamily="34" charset="0"/>
            </a:endParaRPr>
          </a:p>
          <a:p>
            <a:pPr marL="514350" indent="-514350">
              <a:buAutoNum type="arabicPeriod"/>
            </a:pPr>
            <a:r>
              <a:rPr lang="en-US" altLang="zh-CN" sz="3600" dirty="0">
                <a:latin typeface="Times New Roman" panose="02020603050405020304" charset="0"/>
                <a:cs typeface="Times New Roman" panose="02020603050405020304" charset="0"/>
              </a:rPr>
              <a:t>Will it be possible for a high school to own a large library or different libraries?</a:t>
            </a:r>
            <a:endParaRPr lang="en-US" altLang="zh-CN" sz="3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514350" indent="-514350">
              <a:buAutoNum type="arabicPeriod"/>
            </a:pPr>
            <a:endParaRPr lang="en-US" altLang="zh-CN" sz="3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514350" indent="-514350">
              <a:buAutoNum type="arabicPeriod"/>
            </a:pPr>
            <a:endParaRPr lang="en-US" altLang="zh-CN" sz="3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514350" indent="-514350">
              <a:buAutoNum type="arabicPeriod"/>
            </a:pPr>
            <a:endParaRPr lang="en-US" altLang="zh-CN" sz="3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514350" indent="-514350">
              <a:buAutoNum type="arabicPeriod"/>
            </a:pPr>
            <a:r>
              <a:rPr lang="en-US" altLang="zh-CN" sz="3600" dirty="0">
                <a:latin typeface="Times New Roman" panose="02020603050405020304" charset="0"/>
                <a:cs typeface="Times New Roman" panose="02020603050405020304" charset="0"/>
              </a:rPr>
              <a:t>How to connect the two points? </a:t>
            </a:r>
            <a:r>
              <a:rPr lang="zh-CN" altLang="en-US" sz="3600" dirty="0">
                <a:latin typeface="Times New Roman" panose="02020603050405020304" charset="0"/>
                <a:cs typeface="Times New Roman" panose="02020603050405020304" charset="0"/>
              </a:rPr>
              <a:t>馆藏分布</a:t>
            </a:r>
            <a:r>
              <a:rPr lang="en-US" altLang="zh-CN" sz="3600" dirty="0">
                <a:latin typeface="Times New Roman" panose="02020603050405020304" charset="0"/>
                <a:cs typeface="Times New Roman" panose="02020603050405020304" charset="0"/>
              </a:rPr>
              <a:t>+</a:t>
            </a:r>
            <a:r>
              <a:rPr lang="zh-CN" altLang="en-US" sz="3600" dirty="0">
                <a:latin typeface="Times New Roman" panose="02020603050405020304" charset="0"/>
                <a:cs typeface="Times New Roman" panose="02020603050405020304" charset="0"/>
              </a:rPr>
              <a:t>借阅须知</a:t>
            </a:r>
            <a:endParaRPr lang="en-US" altLang="zh-CN" sz="36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514350" indent="-514350">
              <a:buAutoNum type="arabicPeriod"/>
            </a:pPr>
            <a:endParaRPr lang="en-US" altLang="zh-CN" sz="3200" dirty="0">
              <a:latin typeface="Eras Demi ITC" panose="020B08050305040208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4375" y="2614613"/>
            <a:ext cx="104727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rgbClr val="FF0000"/>
                </a:solidFill>
                <a:latin typeface="Abadi" panose="020B0604020104020204" pitchFamily="34" charset="0"/>
                <a:cs typeface="Times New Roman" panose="02020603050405020304" charset="0"/>
              </a:rPr>
              <a:t>A library with two or three </a:t>
            </a:r>
            <a:r>
              <a:rPr lang="en-US" altLang="zh-CN" sz="3200" b="1" dirty="0" err="1">
                <a:solidFill>
                  <a:srgbClr val="7030A0"/>
                </a:solidFill>
                <a:latin typeface="Abadi" panose="020B0604020104020204" pitchFamily="34" charset="0"/>
                <a:cs typeface="Times New Roman" panose="02020603050405020304" charset="0"/>
              </a:rPr>
              <a:t>storeys</a:t>
            </a:r>
            <a:r>
              <a:rPr lang="en-US" altLang="zh-CN" sz="3200" dirty="0">
                <a:solidFill>
                  <a:srgbClr val="FF0000"/>
                </a:solidFill>
                <a:latin typeface="Abadi" panose="020B0604020104020204" pitchFamily="34" charset="0"/>
                <a:cs typeface="Times New Roman" panose="02020603050405020304" charset="0"/>
              </a:rPr>
              <a:t> will make it much easier to introduce.</a:t>
            </a:r>
            <a:endParaRPr lang="zh-CN" altLang="en-US" sz="3200" dirty="0">
              <a:solidFill>
                <a:srgbClr val="FF0000"/>
              </a:solidFill>
              <a:latin typeface="Abadi" panose="020B0604020104020204" pitchFamily="34" charset="0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42964" y="4672013"/>
            <a:ext cx="102227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rgbClr val="7030A0"/>
                </a:solidFill>
                <a:latin typeface="Abadi" panose="020B0604020104020204" pitchFamily="34" charset="0"/>
                <a:cs typeface="Times New Roman" panose="02020603050405020304" charset="0"/>
              </a:rPr>
              <a:t>As for/ regarding/with regard to </a:t>
            </a:r>
            <a:r>
              <a:rPr lang="en-US" altLang="zh-CN" sz="3200" dirty="0">
                <a:solidFill>
                  <a:srgbClr val="FF0000"/>
                </a:solidFill>
                <a:latin typeface="Abadi" panose="020B0604020104020204" pitchFamily="34" charset="0"/>
                <a:cs typeface="Times New Roman" panose="02020603050405020304" charset="0"/>
              </a:rPr>
              <a:t>the rules about borrowing books</a:t>
            </a:r>
            <a:endParaRPr lang="en-US" altLang="zh-CN" sz="3200" dirty="0">
              <a:solidFill>
                <a:srgbClr val="FF0000"/>
              </a:solidFill>
              <a:latin typeface="Abadi" panose="020B0604020104020204" pitchFamily="34" charset="0"/>
              <a:cs typeface="Times New Roman" panose="02020603050405020304" charset="0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rgbClr val="FF0000"/>
                </a:solidFill>
                <a:latin typeface="Abadi" panose="020B0604020104020204" pitchFamily="34" charset="0"/>
                <a:cs typeface="Times New Roman" panose="02020603050405020304" charset="0"/>
              </a:rPr>
              <a:t>By the way</a:t>
            </a:r>
            <a:endParaRPr lang="en-US" altLang="zh-CN" sz="3200" dirty="0">
              <a:solidFill>
                <a:srgbClr val="FF0000"/>
              </a:solidFill>
              <a:latin typeface="Abadi" panose="020B0604020104020204" pitchFamily="34" charset="0"/>
              <a:cs typeface="Times New Roman" panose="02020603050405020304" charset="0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3200" dirty="0">
                <a:solidFill>
                  <a:srgbClr val="FF0000"/>
                </a:solidFill>
                <a:latin typeface="Abadi" panose="020B0604020104020204" pitchFamily="34" charset="0"/>
                <a:cs typeface="Times New Roman" panose="02020603050405020304" charset="0"/>
              </a:rPr>
              <a:t>In case+</a:t>
            </a:r>
            <a:r>
              <a:rPr lang="zh-CN" altLang="en-US" sz="3200" dirty="0">
                <a:solidFill>
                  <a:srgbClr val="FF0000"/>
                </a:solidFill>
                <a:latin typeface="Abadi" panose="020B0604020104020204" pitchFamily="34" charset="0"/>
                <a:cs typeface="Times New Roman" panose="02020603050405020304" charset="0"/>
              </a:rPr>
              <a:t>从句</a:t>
            </a:r>
            <a:endParaRPr lang="en-US" altLang="zh-CN" sz="3200" dirty="0">
              <a:solidFill>
                <a:srgbClr val="FF0000"/>
              </a:solidFill>
              <a:latin typeface="Abadi" panose="020B0604020104020204" pitchFamily="3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35" y="963930"/>
            <a:ext cx="9097645" cy="48615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80340" y="168910"/>
            <a:ext cx="9919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Abadi" panose="020B0604020104020204" pitchFamily="34" charset="0"/>
              </a:rPr>
              <a:t>Problem 1</a:t>
            </a:r>
            <a:r>
              <a:rPr lang="zh-CN" altLang="en-US" sz="2400" b="1" dirty="0">
                <a:solidFill>
                  <a:srgbClr val="FF0000"/>
                </a:solidFill>
                <a:latin typeface="Abadi" panose="020B0604020104020204" pitchFamily="34" charset="0"/>
              </a:rPr>
              <a:t>：</a:t>
            </a:r>
            <a:r>
              <a:rPr lang="en-US" altLang="zh-CN" sz="2400" dirty="0">
                <a:solidFill>
                  <a:srgbClr val="FF0000"/>
                </a:solidFill>
                <a:latin typeface="Abadi" panose="020B0604020104020204" pitchFamily="34" charset="0"/>
              </a:rPr>
              <a:t>scribble(</a:t>
            </a:r>
            <a:r>
              <a:rPr lang="zh-CN" altLang="en-US" sz="2400" dirty="0">
                <a:solidFill>
                  <a:srgbClr val="FF0000"/>
                </a:solidFill>
                <a:latin typeface="Abadi" panose="020B0604020104020204" pitchFamily="34" charset="0"/>
              </a:rPr>
              <a:t>乱涂乱画</a:t>
            </a:r>
            <a:r>
              <a:rPr lang="en-US" altLang="zh-CN" sz="2400" dirty="0">
                <a:solidFill>
                  <a:srgbClr val="FF0000"/>
                </a:solidFill>
                <a:latin typeface="Abadi" panose="020B0604020104020204" pitchFamily="34" charset="0"/>
              </a:rPr>
              <a:t>) on the paper</a:t>
            </a:r>
            <a:endParaRPr lang="zh-CN" altLang="en-US" sz="24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35" y="1037590"/>
            <a:ext cx="9206230" cy="491871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" y="2038985"/>
            <a:ext cx="11333480" cy="29083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14325" y="305435"/>
            <a:ext cx="116871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Abadi" panose="020B0604020104020204" pitchFamily="34" charset="0"/>
              </a:rPr>
              <a:t>Problem2: </a:t>
            </a:r>
            <a:r>
              <a:rPr lang="en-US" altLang="zh-CN" sz="2400" dirty="0">
                <a:solidFill>
                  <a:srgbClr val="FF0000"/>
                </a:solidFill>
                <a:latin typeface="Abadi" panose="020B0604020104020204" pitchFamily="34" charset="0"/>
              </a:rPr>
              <a:t>vivid expressions like “It never fails to---” are not appropriate for an introduction</a:t>
            </a:r>
            <a:endParaRPr lang="en-US" altLang="zh-CN" sz="24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93870" y="2164556"/>
            <a:ext cx="3207544" cy="55721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49122"/>
            <a:ext cx="12192000" cy="29032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01362" y="281708"/>
            <a:ext cx="93587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Abadi" panose="020B0604020104020204" pitchFamily="34" charset="0"/>
              </a:rPr>
              <a:t>Problem 3</a:t>
            </a:r>
            <a:r>
              <a:rPr lang="zh-CN" altLang="en-US" sz="2400" b="1" dirty="0">
                <a:solidFill>
                  <a:srgbClr val="FF0000"/>
                </a:solidFill>
                <a:latin typeface="Abadi" panose="020B0604020104020204" pitchFamily="34" charset="0"/>
              </a:rPr>
              <a:t>：</a:t>
            </a:r>
            <a:r>
              <a:rPr lang="en-US" altLang="zh-CN" sz="2400" dirty="0">
                <a:solidFill>
                  <a:srgbClr val="FF0000"/>
                </a:solidFill>
                <a:latin typeface="Abadi" panose="020B0604020104020204" pitchFamily="34" charset="0"/>
              </a:rPr>
              <a:t>Is it a school library?</a:t>
            </a:r>
            <a:endParaRPr lang="zh-CN" altLang="en-US" sz="24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4400" y="1745673"/>
            <a:ext cx="2154382" cy="5818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421582" y="1704110"/>
            <a:ext cx="2154382" cy="5818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21328" y="2535382"/>
            <a:ext cx="4682836" cy="5818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1548765"/>
            <a:ext cx="11274425" cy="23241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1112" y="391216"/>
            <a:ext cx="1165859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Abadi" panose="020B0604020104020204" pitchFamily="34" charset="0"/>
              </a:rPr>
              <a:t>Problem 4</a:t>
            </a:r>
            <a:r>
              <a:rPr lang="zh-CN" altLang="en-US" sz="2400" dirty="0">
                <a:solidFill>
                  <a:srgbClr val="FF0000"/>
                </a:solidFill>
                <a:latin typeface="Abadi" panose="020B0604020104020204" pitchFamily="34" charset="0"/>
              </a:rPr>
              <a:t>：</a:t>
            </a:r>
            <a:r>
              <a:rPr lang="en-US" altLang="zh-CN" sz="2400" dirty="0">
                <a:solidFill>
                  <a:srgbClr val="FF0000"/>
                </a:solidFill>
                <a:latin typeface="Abadi" panose="020B0604020104020204" pitchFamily="34" charset="0"/>
              </a:rPr>
              <a:t>The introduction of the location is confusing.</a:t>
            </a:r>
            <a:endParaRPr lang="zh-CN" altLang="en-US" sz="2400" dirty="0">
              <a:solidFill>
                <a:srgbClr val="FF0000"/>
              </a:solidFill>
              <a:latin typeface="Abadi" panose="020B0604020104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21902" y="1771001"/>
            <a:ext cx="2943442" cy="5818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92703" y="3256901"/>
            <a:ext cx="1043203" cy="5818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029234" y="3306907"/>
            <a:ext cx="2421947" cy="58189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更多模板亮亮图文旗舰店：https://liangliangtuwen.tmall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4129</Words>
  <Application>WPS 演示</Application>
  <PresentationFormat>宽屏</PresentationFormat>
  <Paragraphs>157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Times New Roman</vt:lpstr>
      <vt:lpstr>Abadi</vt:lpstr>
      <vt:lpstr>Segoe Print</vt:lpstr>
      <vt:lpstr>Calibri</vt:lpstr>
      <vt:lpstr>Eras Demi ITC</vt:lpstr>
      <vt:lpstr>Aharoni</vt:lpstr>
      <vt:lpstr>Yu Gothic UI Semibold</vt:lpstr>
      <vt:lpstr>Hiragino Sans GB W3</vt:lpstr>
      <vt:lpstr>等线</vt:lpstr>
      <vt:lpstr>Arial Unicode MS</vt:lpstr>
      <vt:lpstr>等线 Light</vt:lpstr>
      <vt:lpstr>HelveticaNeue</vt:lpstr>
      <vt:lpstr>Corbel</vt:lpstr>
      <vt:lpstr>华文新魏</vt:lpstr>
      <vt:lpstr>更多模板亮亮图文旗舰店：https://liangliangtuwen.tmall.com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24147</cp:lastModifiedBy>
  <cp:revision>27</cp:revision>
  <cp:lastPrinted>2022-07-29T15:39:00Z</cp:lastPrinted>
  <dcterms:created xsi:type="dcterms:W3CDTF">2022-07-29T15:39:00Z</dcterms:created>
  <dcterms:modified xsi:type="dcterms:W3CDTF">2022-09-04T12:43:01Z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051D86E8F35741D5A13DD2CF3E01E972</vt:lpwstr>
  </property>
  <property fmtid="{D5CDD505-2E9C-101B-9397-08002B2CF9AE}" pid="7" name="KSOProductBuildVer">
    <vt:lpwstr>2052-11.8.2.8411</vt:lpwstr>
  </property>
</Properties>
</file>