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90" r:id="rId5"/>
    <p:sldMasterId id="2147483713" r:id="rId6"/>
  </p:sldMasterIdLst>
  <p:notesMasterIdLst>
    <p:notesMasterId r:id="rId9"/>
  </p:notesMasterIdLst>
  <p:sldIdLst>
    <p:sldId id="330" r:id="rId7"/>
    <p:sldId id="284" r:id="rId8"/>
    <p:sldId id="287" r:id="rId10"/>
    <p:sldId id="301" r:id="rId11"/>
    <p:sldId id="286" r:id="rId12"/>
    <p:sldId id="317" r:id="rId13"/>
    <p:sldId id="269" r:id="rId14"/>
    <p:sldId id="321" r:id="rId15"/>
    <p:sldId id="268" r:id="rId16"/>
    <p:sldId id="258" r:id="rId17"/>
    <p:sldId id="312" r:id="rId18"/>
    <p:sldId id="313" r:id="rId19"/>
    <p:sldId id="314" r:id="rId20"/>
    <p:sldId id="316" r:id="rId21"/>
    <p:sldId id="30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080808"/>
    <a:srgbClr val="0F9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03" y="60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A467-95AA-4121-9194-DC45BF23B0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08FE-0912-4FCB-8096-9775DCFE17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" y="6445250"/>
            <a:ext cx="796925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 userDrawn="1"/>
        </p:nvSpPr>
        <p:spPr>
          <a:xfrm>
            <a:off x="0" y="-4763"/>
            <a:ext cx="9144000" cy="2827338"/>
          </a:xfrm>
          <a:custGeom>
            <a:avLst/>
            <a:gdLst>
              <a:gd name="connsiteX0" fmla="*/ 0 w 9144000"/>
              <a:gd name="connsiteY0" fmla="*/ 0 h 2827321"/>
              <a:gd name="connsiteX1" fmla="*/ 9144000 w 9144000"/>
              <a:gd name="connsiteY1" fmla="*/ 0 h 2827321"/>
              <a:gd name="connsiteX2" fmla="*/ 9144000 w 9144000"/>
              <a:gd name="connsiteY2" fmla="*/ 2827321 h 2827321"/>
              <a:gd name="connsiteX3" fmla="*/ 3784788 w 9144000"/>
              <a:gd name="connsiteY3" fmla="*/ 2827321 h 2827321"/>
              <a:gd name="connsiteX4" fmla="*/ 3765124 w 9144000"/>
              <a:gd name="connsiteY4" fmla="*/ 2632222 h 2827321"/>
              <a:gd name="connsiteX5" fmla="*/ 2620941 w 9144000"/>
              <a:gd name="connsiteY5" fmla="*/ 1699560 h 2827321"/>
              <a:gd name="connsiteX6" fmla="*/ 1476759 w 9144000"/>
              <a:gd name="connsiteY6" fmla="*/ 2632222 h 2827321"/>
              <a:gd name="connsiteX7" fmla="*/ 1457094 w 9144000"/>
              <a:gd name="connsiteY7" fmla="*/ 2827321 h 2827321"/>
              <a:gd name="connsiteX8" fmla="*/ 0 w 9144000"/>
              <a:gd name="connsiteY8" fmla="*/ 2827321 h 28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827321">
                <a:moveTo>
                  <a:pt x="0" y="0"/>
                </a:moveTo>
                <a:lnTo>
                  <a:pt x="9144000" y="0"/>
                </a:lnTo>
                <a:lnTo>
                  <a:pt x="9144000" y="2827321"/>
                </a:lnTo>
                <a:lnTo>
                  <a:pt x="3784788" y="2827321"/>
                </a:lnTo>
                <a:lnTo>
                  <a:pt x="3765124" y="2632222"/>
                </a:lnTo>
                <a:cubicBezTo>
                  <a:pt x="3656220" y="2099953"/>
                  <a:pt x="3185333" y="1699560"/>
                  <a:pt x="2620941" y="1699560"/>
                </a:cubicBezTo>
                <a:cubicBezTo>
                  <a:pt x="2056549" y="1699560"/>
                  <a:pt x="1585662" y="2099953"/>
                  <a:pt x="1476759" y="2632222"/>
                </a:cubicBezTo>
                <a:lnTo>
                  <a:pt x="1457094" y="2827321"/>
                </a:lnTo>
                <a:lnTo>
                  <a:pt x="0" y="2827321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1778001" y="2068513"/>
            <a:ext cx="1689100" cy="1689100"/>
          </a:xfrm>
          <a:prstGeom prst="ellipse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ABD1-BD8C-4E52-8465-92E42707AEED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BABF-F80A-4F05-A0C5-6A5679D015A0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7" y="2108201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D154-6E5A-48A3-A19E-449E8AE7EFED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24A9-A698-40FF-9DE0-51DC867623AB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691D-95A5-44BA-8BD3-9C5C33074FDD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4BA-F434-4CE9-AA33-3285ED5BB981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5A9B-18F9-4ED7-A6DE-C2B18DE79975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2144-B4E8-47E7-BAFC-11FABF4C8CD0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CD45-7F5E-4D0C-B978-E0229DBC1473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F5CE-39A0-4D81-994A-61B8B16FFA89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1FD9-956D-4F85-90B1-C9A22084AEDD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B520-EA70-48DA-9290-041D3AD302EC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2F94-A183-4E68-A7F7-8024EA605D7F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8BCF-FE1B-4A65-AA4A-C6AA7F5F55A9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C3907-21AE-44EA-9934-1C3046C928DF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5CD9-C060-4301-B666-8F7FF0AEAD38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C2F1-39EB-4275-8B06-57E47E5BA83D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21BC-1661-400C-B8B0-807735C8395F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D468-B23A-4286-8A8A-0853F2981A8F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8252-624F-4655-9BD1-9E62E79E3F98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58"/>
            <a:ext cx="7772400" cy="14701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440"/>
            <a:ext cx="64008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173"/>
            <a:ext cx="7772400" cy="13621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893"/>
            <a:ext cx="7772400" cy="15002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225"/>
            <a:ext cx="4038600" cy="3395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225"/>
            <a:ext cx="4038600" cy="3395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5"/>
            <a:ext cx="8229600" cy="11430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208"/>
            <a:ext cx="4040188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010"/>
            <a:ext cx="4040188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208"/>
            <a:ext cx="4041775" cy="6398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010"/>
            <a:ext cx="4041775" cy="39515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5536" y="885557"/>
            <a:ext cx="82903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1"/>
          <p:cNvGrpSpPr/>
          <p:nvPr userDrawn="1"/>
        </p:nvGrpSpPr>
        <p:grpSpPr>
          <a:xfrm rot="20818786" flipH="1">
            <a:off x="359532" y="215505"/>
            <a:ext cx="370706" cy="592686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7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2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3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  <p:sp>
        <p:nvSpPr>
          <p:cNvPr id="53" name="TextBox 52"/>
          <p:cNvSpPr txBox="1"/>
          <p:nvPr userDrawn="1"/>
        </p:nvSpPr>
        <p:spPr>
          <a:xfrm>
            <a:off x="647564" y="338276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67"/>
            <a:ext cx="3008313" cy="11621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90"/>
            <a:ext cx="3008313" cy="4691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896"/>
            <a:ext cx="5486400" cy="5667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813"/>
            <a:ext cx="5486400" cy="4115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669"/>
            <a:ext cx="5486400" cy="804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88"/>
            <a:ext cx="2057400" cy="438970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88"/>
            <a:ext cx="6019800" cy="438970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两栏内容"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两栏内容"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两栏内容"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11316399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11316399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833666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240980"/>
            <a:ext cx="421382" cy="592686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11316399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833666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240980"/>
            <a:ext cx="421382" cy="592686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内容与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4000" cy="11316399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833666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240980"/>
            <a:ext cx="421382" cy="592686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5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8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8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115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childTnLst>
                                    <p:animMotion origin="layout" path="M -2.29167E-06 -7.40741E-07 L -0.90768 -0.00162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5" Type="http://schemas.openxmlformats.org/officeDocument/2006/relationships/theme" Target="../theme/theme4.xml"/><Relationship Id="rId24" Type="http://schemas.openxmlformats.org/officeDocument/2006/relationships/image" Target="../media/image1.png"/><Relationship Id="rId23" Type="http://schemas.openxmlformats.org/officeDocument/2006/relationships/image" Target="../media/image4.jpeg"/><Relationship Id="rId22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" y="6445250"/>
            <a:ext cx="796925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34C186-D810-4B78-A194-F3A23E2F8F5C}" type="datetimeFigureOut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2E4562-F793-4492-A4E6-55C7751EEB3D}" type="slidenum">
              <a:rPr lang="zh-CN" altLang="en-US">
                <a:solidFill>
                  <a:srgbClr val="5F5F5F">
                    <a:tint val="75000"/>
                  </a:srgbClr>
                </a:solidFill>
              </a:rPr>
            </a:fld>
            <a:endParaRPr lang="zh-CN" altLang="en-US">
              <a:solidFill>
                <a:srgbClr val="5F5F5F">
                  <a:tint val="75000"/>
                </a:srgbClr>
              </a:solidFill>
            </a:endParaRPr>
          </a:p>
        </p:txBody>
      </p:sp>
      <p:sp>
        <p:nvSpPr>
          <p:cNvPr id="1032" name="KSO_BT1"/>
          <p:cNvSpPr>
            <a:spLocks noGrp="1"/>
          </p:cNvSpPr>
          <p:nvPr>
            <p:ph type="title"/>
          </p:nvPr>
        </p:nvSpPr>
        <p:spPr bwMode="auto">
          <a:xfrm>
            <a:off x="425451" y="339725"/>
            <a:ext cx="82931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33" name="KSO_BC1"/>
          <p:cNvSpPr>
            <a:spLocks noGrp="1"/>
          </p:cNvSpPr>
          <p:nvPr>
            <p:ph type="body" idx="1"/>
          </p:nvPr>
        </p:nvSpPr>
        <p:spPr bwMode="auto">
          <a:xfrm>
            <a:off x="419101" y="1162050"/>
            <a:ext cx="829151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ea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lang="zh-CN" altLang="en-US" sz="2400" b="1" kern="1200" dirty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 userDrawn="1"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 userDrawn="1"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9F80-475F-4F59-B5EE-BF12CC7A57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321DD7-C9FC-4132-BAE0-545BCE31EBF3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55"/>
            <a:ext cx="8229600" cy="1143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300"/>
            <a:ext cx="8229600" cy="452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744"/>
            <a:ext cx="213360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6EDB-73EE-494B-92B4-4CBBFE595A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744"/>
            <a:ext cx="289560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744"/>
            <a:ext cx="213360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34BD-6193-4953-A267-E415AD680D0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" y="0"/>
            <a:ext cx="9146824" cy="6858424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transition spd="slow" advTm="2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89721" y="63500"/>
            <a:ext cx="367665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315" y="980440"/>
            <a:ext cx="9016365" cy="5418455"/>
          </a:xfrm>
          <a:ln w="38100" cmpd="sng">
            <a:solidFill>
              <a:srgbClr val="0F95D4"/>
            </a:solidFill>
            <a:prstDash val="dashDot"/>
          </a:ln>
        </p:spPr>
        <p:txBody>
          <a:bodyPr>
            <a:noAutofit/>
          </a:bodyPr>
          <a:lstStyle/>
          <a:p>
            <a:pPr>
              <a:lnSpc>
                <a:spcPts val="3000"/>
              </a:lnSpc>
              <a:buNone/>
            </a:pPr>
            <a:r>
              <a:rPr lang="en-US" sz="2400" b="1" dirty="0">
                <a:cs typeface="+mn-lt"/>
              </a:rPr>
              <a:t>Dear </a:t>
            </a:r>
            <a:r>
              <a:rPr lang="en-US" altLang="zh-CN" sz="2400" b="1" dirty="0">
                <a:ea typeface="黑体" panose="02010609060101010101" charset="-122"/>
                <a:cs typeface="+mn-lt"/>
                <a:sym typeface="+mn-ea"/>
              </a:rPr>
              <a:t>Mr. Declan</a:t>
            </a:r>
            <a:r>
              <a:rPr lang="en-US" sz="2400" b="1" dirty="0">
                <a:cs typeface="+mn-lt"/>
              </a:rPr>
              <a:t>，</a:t>
            </a:r>
            <a:endParaRPr lang="en-US" sz="2400" b="1" dirty="0">
              <a:cs typeface="+mn-lt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cs typeface="+mn-lt"/>
              </a:rPr>
              <a:t>       I’m writing on behalf of all the exchange students to express our gratitude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for your hospitality and generosity</a:t>
            </a:r>
            <a:r>
              <a:rPr lang="en-US" sz="2400" b="1" dirty="0">
                <a:cs typeface="+mn-lt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n-lt"/>
              </a:rPr>
              <a:t>during our stay in New Zealand.</a:t>
            </a:r>
            <a:endParaRPr lang="en-US" sz="2400" b="1" dirty="0">
              <a:solidFill>
                <a:srgbClr val="C00000"/>
              </a:solidFill>
              <a:cs typeface="+mn-lt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cs typeface="+mn-lt"/>
              </a:rPr>
              <a:t>       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What  impressed us deeply were</a:t>
            </a:r>
            <a:r>
              <a:rPr lang="en-US" sz="2400" b="1" dirty="0">
                <a:cs typeface="+mn-lt"/>
              </a:rPr>
              <a:t> the delicious local cuisine and the comfortable accommodation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well prepared for us</a:t>
            </a:r>
            <a:r>
              <a:rPr lang="en-US" sz="2400" b="1" dirty="0">
                <a:cs typeface="+mn-lt"/>
              </a:rPr>
              <a:t>. Also, the activities you arranged not only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got every one of us involved in learning</a:t>
            </a:r>
            <a:r>
              <a:rPr lang="en-US" sz="2400" b="1" dirty="0">
                <a:cs typeface="+mn-lt"/>
              </a:rPr>
              <a:t>, but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built a cultural bridge</a:t>
            </a:r>
            <a:r>
              <a:rPr lang="en-US" sz="2400" b="1" dirty="0">
                <a:cs typeface="+mn-lt"/>
              </a:rPr>
              <a:t> between us, for which we were really grateful.</a:t>
            </a:r>
            <a:endParaRPr lang="en-US" sz="2400" b="1" dirty="0">
              <a:cs typeface="+mn-lt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cs typeface="+mn-lt"/>
              </a:rPr>
              <a:t>        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Thanks again for all your efforts</a:t>
            </a:r>
            <a:r>
              <a:rPr lang="en-US" sz="2400" b="1" dirty="0">
                <a:cs typeface="+mn-lt"/>
              </a:rPr>
              <a:t> and we sincerely hope you can come to China and visit us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in the near future</a:t>
            </a:r>
            <a:r>
              <a:rPr lang="en-US" sz="2400" b="1" dirty="0">
                <a:cs typeface="+mn-lt"/>
              </a:rPr>
              <a:t>! </a:t>
            </a:r>
            <a:br>
              <a:rPr lang="en-US" sz="2400" b="1" dirty="0">
                <a:cs typeface="+mn-lt"/>
              </a:rPr>
            </a:br>
            <a:r>
              <a:rPr lang="en-US" sz="2400" b="1" dirty="0">
                <a:cs typeface="+mn-lt"/>
              </a:rPr>
              <a:t>                                                                    Yours sincerely,</a:t>
            </a:r>
            <a:endParaRPr lang="en-US" sz="2400" b="1" dirty="0">
              <a:cs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cs typeface="+mn-lt"/>
              </a:rPr>
              <a:t>                                                                           Li </a:t>
            </a:r>
            <a:r>
              <a:rPr lang="en-US" sz="2400" b="1" dirty="0" err="1">
                <a:cs typeface="+mn-lt"/>
              </a:rPr>
              <a:t>Hua</a:t>
            </a:r>
            <a:endParaRPr lang="en-US" sz="2400" b="1" dirty="0">
              <a:cs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899795" y="247015"/>
            <a:ext cx="3301365" cy="503555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Possible Version </a:t>
            </a:r>
            <a:endParaRPr lang="en-US" altLang="zh-CN" sz="30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" name="图片 9" descr="Thank-You-Not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51460" y="44450"/>
            <a:ext cx="1051560" cy="90868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540053" y="2133139"/>
            <a:ext cx="7236804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ea typeface="黑体" panose="02010609060101010101" charset="-122"/>
              </a:rPr>
              <a:t>假定你是李华，即将结束在美国高中为期两周的参观访问。欢送仪式上，你将致</a:t>
            </a:r>
            <a:r>
              <a:rPr sz="2400" b="1" dirty="0">
                <a:solidFill>
                  <a:srgbClr val="FF0000"/>
                </a:solidFill>
                <a:ea typeface="黑体" panose="02010609060101010101" charset="-122"/>
              </a:rPr>
              <a:t>感谢词</a:t>
            </a:r>
            <a:r>
              <a:rPr sz="2400" dirty="0">
                <a:ea typeface="黑体" panose="02010609060101010101" charset="-122"/>
              </a:rPr>
              <a:t>并向对方赠送体现中国特色的礼物。主要内容包括：</a:t>
            </a:r>
            <a:endParaRPr sz="2400" dirty="0"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ea typeface="黑体" panose="02010609060101010101" charset="-122"/>
              </a:rPr>
              <a:t>1. </a:t>
            </a:r>
            <a:r>
              <a:rPr sz="2400" b="1" dirty="0">
                <a:solidFill>
                  <a:srgbClr val="FF0000"/>
                </a:solidFill>
                <a:ea typeface="黑体" panose="02010609060101010101" charset="-122"/>
              </a:rPr>
              <a:t>感谢热情接待</a:t>
            </a:r>
            <a:r>
              <a:rPr sz="2400" dirty="0">
                <a:ea typeface="黑体" panose="02010609060101010101" charset="-122"/>
              </a:rPr>
              <a:t>；2. </a:t>
            </a:r>
            <a:r>
              <a:rPr sz="2400" b="1" dirty="0">
                <a:solidFill>
                  <a:srgbClr val="FF0000"/>
                </a:solidFill>
                <a:ea typeface="黑体" panose="02010609060101010101" charset="-122"/>
              </a:rPr>
              <a:t>阐明礼物意义</a:t>
            </a:r>
            <a:r>
              <a:rPr sz="2400" dirty="0">
                <a:ea typeface="黑体" panose="02010609060101010101" charset="-122"/>
              </a:rPr>
              <a:t>；3. </a:t>
            </a:r>
            <a:r>
              <a:rPr sz="2400" b="1" dirty="0">
                <a:solidFill>
                  <a:srgbClr val="FF0000"/>
                </a:solidFill>
                <a:ea typeface="黑体" panose="02010609060101010101" charset="-122"/>
              </a:rPr>
              <a:t>邀请其来中国</a:t>
            </a:r>
            <a:r>
              <a:rPr sz="2400" dirty="0">
                <a:ea typeface="黑体" panose="02010609060101010101" charset="-122"/>
              </a:rPr>
              <a:t>。</a:t>
            </a:r>
            <a:endParaRPr sz="2400" dirty="0"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ea typeface="黑体" panose="02010609060101010101" charset="-122"/>
              </a:rPr>
              <a:t>注意：1. 词数80左右；</a:t>
            </a:r>
            <a:endParaRPr sz="2400" dirty="0"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ea typeface="黑体" panose="02010609060101010101" charset="-122"/>
              </a:rPr>
              <a:t> </a:t>
            </a:r>
            <a:r>
              <a:rPr lang="en-US" sz="2400" dirty="0">
                <a:ea typeface="黑体" panose="02010609060101010101" charset="-122"/>
              </a:rPr>
              <a:t>            </a:t>
            </a:r>
            <a:r>
              <a:rPr sz="2400" dirty="0">
                <a:ea typeface="黑体" panose="02010609060101010101" charset="-122"/>
              </a:rPr>
              <a:t>2. 可以适当增加细节，以使行文连贯</a:t>
            </a:r>
            <a:r>
              <a:rPr lang="zh-CN" sz="2400" dirty="0">
                <a:ea typeface="黑体" panose="02010609060101010101" charset="-122"/>
              </a:rPr>
              <a:t>。</a:t>
            </a:r>
            <a:endParaRPr lang="zh-CN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PA_椭圆 31"/>
          <p:cNvSpPr/>
          <p:nvPr>
            <p:custDataLst>
              <p:tags r:id="rId1"/>
            </p:custDataLst>
          </p:nvPr>
        </p:nvSpPr>
        <p:spPr>
          <a:xfrm>
            <a:off x="323215" y="1916430"/>
            <a:ext cx="7884795" cy="4003675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1950" y="980440"/>
            <a:ext cx="3723005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模拟题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--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绍兴市一模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叶根友小京楷简体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719772"/>
            <a:ext cx="8944610" cy="5418455"/>
          </a:xfrm>
          <a:ln w="38100" cmpd="sng">
            <a:solidFill>
              <a:srgbClr val="0F95D4"/>
            </a:solidFill>
            <a:prstDash val="dashDot"/>
          </a:ln>
        </p:spPr>
        <p:txBody>
          <a:bodyPr>
            <a:noAutofit/>
          </a:bodyPr>
          <a:lstStyle/>
          <a:p>
            <a:pPr>
              <a:lnSpc>
                <a:spcPts val="3000"/>
              </a:lnSpc>
              <a:buNone/>
            </a:pPr>
            <a:r>
              <a:rPr lang="en-US" sz="2400" b="1" dirty="0"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rPr>
              <a:t>Dear teachers and fellow students, </a:t>
            </a:r>
            <a:r>
              <a:rPr lang="zh-CN" altLang="en-US" sz="2400" b="1" dirty="0">
                <a:latin typeface="Calibri" panose="020F0502020204030204" charset="0"/>
                <a:cs typeface="Calibri" panose="020F0502020204030204" charset="0"/>
              </a:rPr>
              <a:t>（格式）</a:t>
            </a:r>
            <a:endParaRPr lang="en-US" sz="2400" b="1" dirty="0">
              <a:highlight>
                <a:srgbClr val="FFFF00"/>
              </a:highlight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         First of all, please allow me, on behalf of the Chinese delegation/visiting group, to express our sincere gratitude for your </a:t>
            </a:r>
            <a:r>
              <a:rPr lang="en-US" sz="2400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</a:rPr>
              <a:t>warm welcome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and </a:t>
            </a:r>
            <a:r>
              <a:rPr lang="en-US" sz="2400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</a:rPr>
              <a:t>hospitable reception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. The beauty of your campus and variety of school activities deeply impress us, and your warmth has made our brief stay here pleasant and memorable.</a:t>
            </a: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         Here is a Chinese knot for you, which </a:t>
            </a:r>
            <a:r>
              <a:rPr lang="en-US" sz="2400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</a:rPr>
              <a:t>is acknowledged as a symbol of reunion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, friendliness, peace and love in China. With this gift, we </a:t>
            </a:r>
            <a:r>
              <a:rPr lang="en-US" sz="2400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</a:rPr>
              <a:t>wish you greater happiness, prosperity and academic progress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          Finally we'd like to </a:t>
            </a:r>
            <a:r>
              <a:rPr lang="en-US" sz="2400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</a:rPr>
              <a:t>invite you to pay a visit to China sometime in the near future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ts val="3000"/>
              </a:lnSpc>
              <a:buNone/>
            </a:pPr>
            <a:r>
              <a:rPr lang="en-US" sz="2400" b="1" dirty="0">
                <a:latin typeface="Calibri" panose="020F0502020204030204" charset="0"/>
                <a:cs typeface="Calibri" panose="020F0502020204030204" charset="0"/>
              </a:rPr>
              <a:t>  </a:t>
            </a:r>
            <a:endParaRPr 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0" y="116632"/>
            <a:ext cx="3301365" cy="503555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Possible Version </a:t>
            </a:r>
            <a:endParaRPr lang="en-US" altLang="zh-CN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540053" y="2133139"/>
            <a:ext cx="7236804" cy="4107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480"/>
              </a:lnSpc>
            </a:pPr>
            <a:r>
              <a:rPr sz="2400" dirty="0">
                <a:ea typeface="黑体" panose="02010609060101010101" charset="-122"/>
              </a:rPr>
              <a:t>美国外教David在其任教期间，为学校精心设计了英语阅读教室，并留下了很多英文原版书籍，现在他任期已满，准备回国。假设你是她的学生李华，请代表学校给他写封道别信，内容包括</a:t>
            </a:r>
            <a:r>
              <a:rPr lang="en-US" sz="2400" dirty="0">
                <a:ea typeface="黑体" panose="02010609060101010101" charset="-122"/>
              </a:rPr>
              <a:t>:</a:t>
            </a:r>
            <a:endParaRPr sz="2400" dirty="0">
              <a:ea typeface="黑体" panose="02010609060101010101" charset="-122"/>
            </a:endParaRPr>
          </a:p>
          <a:p>
            <a:pPr fontAlgn="auto">
              <a:lnSpc>
                <a:spcPts val="3480"/>
              </a:lnSpc>
            </a:pPr>
            <a:r>
              <a:rPr sz="2400" dirty="0">
                <a:ea typeface="黑体" panose="02010609060101010101" charset="-122"/>
              </a:rPr>
              <a:t>1</a:t>
            </a:r>
            <a:r>
              <a:rPr lang="en-US" sz="2400" dirty="0">
                <a:ea typeface="黑体" panose="02010609060101010101" charset="-122"/>
              </a:rPr>
              <a:t>. </a:t>
            </a:r>
            <a:r>
              <a:rPr sz="2400" dirty="0">
                <a:solidFill>
                  <a:srgbClr val="FF0000"/>
                </a:solidFill>
                <a:ea typeface="黑体" panose="02010609060101010101" charset="-122"/>
              </a:rPr>
              <a:t>感谢他两年来所做出的努力</a:t>
            </a:r>
            <a:r>
              <a:rPr sz="2400" dirty="0">
                <a:ea typeface="黑体" panose="02010609060101010101" charset="-122"/>
              </a:rPr>
              <a:t>; </a:t>
            </a:r>
            <a:endParaRPr sz="2400" dirty="0">
              <a:ea typeface="黑体" panose="02010609060101010101" charset="-122"/>
            </a:endParaRPr>
          </a:p>
          <a:p>
            <a:pPr fontAlgn="auto">
              <a:lnSpc>
                <a:spcPts val="3480"/>
              </a:lnSpc>
            </a:pPr>
            <a:r>
              <a:rPr sz="2400" dirty="0">
                <a:ea typeface="黑体" panose="02010609060101010101" charset="-122"/>
              </a:rPr>
              <a:t>2</a:t>
            </a:r>
            <a:r>
              <a:rPr lang="en-US" sz="2400" dirty="0">
                <a:ea typeface="黑体" panose="02010609060101010101" charset="-122"/>
              </a:rPr>
              <a:t>. </a:t>
            </a:r>
            <a:r>
              <a:rPr sz="2400" dirty="0">
                <a:solidFill>
                  <a:srgbClr val="FF0000"/>
                </a:solidFill>
                <a:ea typeface="黑体" panose="02010609060101010101" charset="-122"/>
              </a:rPr>
              <a:t>表达继续保持中美交流的愿望</a:t>
            </a:r>
            <a:r>
              <a:rPr sz="2400" dirty="0">
                <a:ea typeface="黑体" panose="02010609060101010101" charset="-122"/>
              </a:rPr>
              <a:t>; </a:t>
            </a:r>
            <a:endParaRPr sz="2400" dirty="0">
              <a:ea typeface="黑体" panose="02010609060101010101" charset="-122"/>
            </a:endParaRPr>
          </a:p>
          <a:p>
            <a:pPr fontAlgn="auto">
              <a:lnSpc>
                <a:spcPts val="3480"/>
              </a:lnSpc>
            </a:pPr>
            <a:r>
              <a:rPr sz="2400" dirty="0">
                <a:ea typeface="黑体" panose="02010609060101010101" charset="-122"/>
              </a:rPr>
              <a:t>3</a:t>
            </a:r>
            <a:r>
              <a:rPr lang="en-US" sz="2400" dirty="0">
                <a:ea typeface="黑体" panose="02010609060101010101" charset="-122"/>
              </a:rPr>
              <a:t>. </a:t>
            </a:r>
            <a:r>
              <a:rPr sz="2400" dirty="0">
                <a:solidFill>
                  <a:srgbClr val="FF0000"/>
                </a:solidFill>
                <a:ea typeface="黑体" panose="02010609060101010101" charset="-122"/>
              </a:rPr>
              <a:t>欢迎再次来中国</a:t>
            </a:r>
            <a:r>
              <a:rPr sz="2400" dirty="0">
                <a:ea typeface="黑体" panose="02010609060101010101" charset="-122"/>
              </a:rPr>
              <a:t>。</a:t>
            </a:r>
            <a:endParaRPr sz="2400" dirty="0">
              <a:ea typeface="黑体" panose="02010609060101010101" charset="-122"/>
            </a:endParaRPr>
          </a:p>
          <a:p>
            <a:pPr fontAlgn="auto">
              <a:lnSpc>
                <a:spcPts val="3480"/>
              </a:lnSpc>
            </a:pPr>
            <a:r>
              <a:rPr sz="2400" dirty="0">
                <a:ea typeface="黑体" panose="02010609060101010101" charset="-122"/>
              </a:rPr>
              <a:t>注意：1. 词数80左右；</a:t>
            </a:r>
            <a:endParaRPr sz="2400" dirty="0">
              <a:ea typeface="黑体" panose="02010609060101010101" charset="-122"/>
            </a:endParaRPr>
          </a:p>
          <a:p>
            <a:pPr fontAlgn="auto">
              <a:lnSpc>
                <a:spcPts val="3480"/>
              </a:lnSpc>
            </a:pPr>
            <a:r>
              <a:rPr sz="2400" dirty="0">
                <a:ea typeface="黑体" panose="02010609060101010101" charset="-122"/>
              </a:rPr>
              <a:t> </a:t>
            </a:r>
            <a:r>
              <a:rPr lang="en-US" sz="2400" dirty="0">
                <a:ea typeface="黑体" panose="02010609060101010101" charset="-122"/>
              </a:rPr>
              <a:t>            </a:t>
            </a:r>
            <a:r>
              <a:rPr sz="2400" dirty="0">
                <a:ea typeface="黑体" panose="02010609060101010101" charset="-122"/>
              </a:rPr>
              <a:t>2. 可以适当增加细节，以使行文连贯</a:t>
            </a:r>
            <a:r>
              <a:rPr lang="zh-CN" sz="2400" dirty="0">
                <a:ea typeface="黑体" panose="02010609060101010101" charset="-122"/>
              </a:rPr>
              <a:t>。</a:t>
            </a:r>
            <a:endParaRPr lang="zh-CN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PA_椭圆 31"/>
          <p:cNvSpPr/>
          <p:nvPr>
            <p:custDataLst>
              <p:tags r:id="rId1"/>
            </p:custDataLst>
          </p:nvPr>
        </p:nvSpPr>
        <p:spPr>
          <a:xfrm>
            <a:off x="323215" y="1916430"/>
            <a:ext cx="7842885" cy="4552950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7995" y="858520"/>
            <a:ext cx="287401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感谢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+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道别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ea typeface="叶根友小京楷简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Thank-You-No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315200" y="188595"/>
            <a:ext cx="1725295" cy="186245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950" y="836295"/>
            <a:ext cx="8944610" cy="5833110"/>
          </a:xfrm>
          <a:ln w="38100" cmpd="sng">
            <a:solidFill>
              <a:srgbClr val="0F95D4"/>
            </a:solidFill>
            <a:prstDash val="dashDot"/>
          </a:ln>
        </p:spPr>
        <p:txBody>
          <a:bodyPr>
            <a:no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b="1" dirty="0">
                <a:cs typeface="+mn-lt"/>
              </a:rPr>
              <a:t>Dear David, </a:t>
            </a:r>
            <a:endParaRPr lang="en-US" sz="2400" b="1" dirty="0">
              <a:cs typeface="+mn-lt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b="1" dirty="0">
                <a:cs typeface="+mn-lt"/>
              </a:rPr>
              <a:t>         It’s really a pity that you will leave us and go back to your country.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On the occasion of parting/On the point of your leaving</a:t>
            </a:r>
            <a:r>
              <a:rPr lang="en-US" sz="2400" b="1" dirty="0">
                <a:cs typeface="+mn-lt"/>
              </a:rPr>
              <a:t>, I’m writing on behalf of school to extend our sincere gratitude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for your productive work in our school</a:t>
            </a:r>
            <a:r>
              <a:rPr lang="en-US" sz="2400" b="1" dirty="0">
                <a:cs typeface="+mn-lt"/>
              </a:rPr>
              <a:t>.</a:t>
            </a:r>
            <a:endParaRPr lang="en-US" sz="2400" b="1" dirty="0">
              <a:cs typeface="+mn-lt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b="1" dirty="0">
                <a:cs typeface="+mn-lt"/>
              </a:rPr>
              <a:t>        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In the past two years/ During your stay</a:t>
            </a:r>
            <a:r>
              <a:rPr lang="en-US" sz="2400" b="1" dirty="0">
                <a:cs typeface="+mn-lt"/>
              </a:rPr>
              <a:t>, you have designed the English reading room and brought us a great many original English books,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which dramatically enhanced</a:t>
            </a:r>
            <a:r>
              <a:rPr lang="en-US" sz="2400" b="1" dirty="0">
                <a:cs typeface="+mn-lt"/>
              </a:rPr>
              <a:t> English learning atmosphere among us students.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All good things must come to an end</a:t>
            </a:r>
            <a:r>
              <a:rPr lang="en-US" sz="2400" b="1" dirty="0">
                <a:cs typeface="+mn-lt"/>
              </a:rPr>
              <a:t>. We do hope that we can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stay connected</a:t>
            </a:r>
            <a:r>
              <a:rPr lang="en-US" sz="2400" b="1" dirty="0">
                <a:cs typeface="+mn-lt"/>
              </a:rPr>
              <a:t> with you to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promote cultural exchanges</a:t>
            </a:r>
            <a:r>
              <a:rPr lang="en-US" sz="2400" b="1" dirty="0">
                <a:cs typeface="+mn-lt"/>
              </a:rPr>
              <a:t>.</a:t>
            </a:r>
            <a:endParaRPr lang="en-US" sz="2400" b="1" dirty="0">
              <a:cs typeface="+mn-lt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b="1" dirty="0">
                <a:cs typeface="+mn-lt"/>
              </a:rPr>
              <a:t>        Thanks again for all your efforts and we are </a:t>
            </a:r>
            <a:r>
              <a:rPr lang="en-US" sz="2400" b="1" u="sng" dirty="0">
                <a:solidFill>
                  <a:srgbClr val="0000FA"/>
                </a:solidFill>
                <a:cs typeface="+mn-lt"/>
              </a:rPr>
              <a:t>expecting your next visit </a:t>
            </a:r>
            <a:r>
              <a:rPr lang="en-US" sz="2400" b="1" u="sng" dirty="0">
                <a:solidFill>
                  <a:srgbClr val="0000FA"/>
                </a:solidFill>
                <a:cs typeface="+mn-lt"/>
                <a:sym typeface="+mn-ea"/>
              </a:rPr>
              <a:t>in the near future</a:t>
            </a:r>
            <a:r>
              <a:rPr lang="en-US" sz="2400" b="1" dirty="0">
                <a:cs typeface="+mn-lt"/>
              </a:rPr>
              <a:t>. Wish you all the best!</a:t>
            </a:r>
            <a:endParaRPr lang="en-US" sz="2400" b="1" dirty="0">
              <a:cs typeface="+mn-lt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b="1" dirty="0">
                <a:cs typeface="+mn-lt"/>
              </a:rPr>
              <a:t>                                                                                                Yours,</a:t>
            </a:r>
            <a:endParaRPr lang="en-US" sz="2400" b="1" dirty="0">
              <a:cs typeface="+mn-lt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2400" b="1" dirty="0">
                <a:cs typeface="+mn-lt"/>
              </a:rPr>
              <a:t>                                                                                                Li Hua</a:t>
            </a:r>
            <a:endParaRPr lang="en-US" sz="2400" b="1" dirty="0">
              <a:cs typeface="+mn-lt"/>
            </a:endParaRPr>
          </a:p>
        </p:txBody>
      </p:sp>
      <p:sp>
        <p:nvSpPr>
          <p:cNvPr id="15" name="流程图: 终止 14"/>
          <p:cNvSpPr/>
          <p:nvPr/>
        </p:nvSpPr>
        <p:spPr>
          <a:xfrm>
            <a:off x="179705" y="260350"/>
            <a:ext cx="3301365" cy="503555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Possible Version </a:t>
            </a:r>
            <a:endParaRPr lang="en-US" altLang="zh-CN" sz="30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7845" y="-985406"/>
            <a:ext cx="5116295" cy="88546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26395" y="2758890"/>
            <a:ext cx="5507178" cy="783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chemeClr val="accent2"/>
                </a:solidFill>
                <a:latin typeface="Cambria" panose="02040503050406030204" charset="0"/>
                <a:ea typeface="幼圆" panose="02010509060101010101" pitchFamily="49" charset="-122"/>
                <a:cs typeface="Cambria" panose="02040503050406030204" charset="0"/>
              </a:rPr>
              <a:t>Thank you</a:t>
            </a:r>
            <a:endParaRPr lang="en-US" altLang="zh-CN" sz="4500" b="1" dirty="0">
              <a:solidFill>
                <a:schemeClr val="accent2"/>
              </a:solidFill>
              <a:latin typeface="Cambria" panose="02040503050406030204" charset="0"/>
              <a:ea typeface="幼圆" panose="02010509060101010101" pitchFamily="49" charset="-122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9"/>
          <p:cNvSpPr txBox="1"/>
          <p:nvPr/>
        </p:nvSpPr>
        <p:spPr>
          <a:xfrm>
            <a:off x="2132965" y="1776095"/>
            <a:ext cx="6717665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4800" dirty="0">
                <a:ln>
                  <a:solidFill>
                    <a:srgbClr val="4A67AA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Impact" panose="020B0806030902050204" pitchFamily="34" charset="0"/>
              </a:rPr>
              <a:t>Write a letter of gratitude</a:t>
            </a:r>
            <a:endParaRPr lang="en-US" altLang="zh-CN" sz="4800" dirty="0">
              <a:ln>
                <a:solidFill>
                  <a:srgbClr val="4A67AA"/>
                </a:solidFill>
              </a:ln>
              <a:blipFill>
                <a:blip r:embed="rId1"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2191385" y="2713990"/>
            <a:ext cx="6428105" cy="26606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4A67A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470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65599" y="-820107"/>
            <a:ext cx="609600" cy="609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61515" y="3845560"/>
            <a:ext cx="6888480" cy="1383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200" b="1" dirty="0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2022</a:t>
            </a:r>
            <a:r>
              <a:rPr lang="zh-CN" altLang="en-US" sz="4200" b="1" dirty="0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4200" b="1" dirty="0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</a:t>
            </a:r>
            <a:r>
              <a:rPr lang="zh-CN" altLang="en-US" sz="4200" b="1" dirty="0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月浙江省名校协作体</a:t>
            </a:r>
            <a:endParaRPr lang="zh-CN" altLang="en-US" sz="4200" b="1" dirty="0"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4200" b="1" dirty="0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应用文讲评</a:t>
            </a:r>
            <a:endParaRPr lang="zh-CN" altLang="en-US" sz="4200" b="1" dirty="0"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28926" y="1412776"/>
            <a:ext cx="1571625" cy="3420745"/>
            <a:chOff x="1080654" y="998304"/>
            <a:chExt cx="1224444" cy="3082326"/>
          </a:xfrm>
        </p:grpSpPr>
        <p:sp>
          <p:nvSpPr>
            <p:cNvPr id="43" name="Freeform 4175"/>
            <p:cNvSpPr>
              <a:spLocks noEditPoints="1"/>
            </p:cNvSpPr>
            <p:nvPr/>
          </p:nvSpPr>
          <p:spPr bwMode="auto">
            <a:xfrm>
              <a:off x="1413116" y="1119972"/>
              <a:ext cx="746017" cy="900366"/>
            </a:xfrm>
            <a:custGeom>
              <a:avLst/>
              <a:gdLst>
                <a:gd name="T0" fmla="*/ 50 w 92"/>
                <a:gd name="T1" fmla="*/ 2 h 111"/>
                <a:gd name="T2" fmla="*/ 34 w 92"/>
                <a:gd name="T3" fmla="*/ 8 h 111"/>
                <a:gd name="T4" fmla="*/ 19 w 92"/>
                <a:gd name="T5" fmla="*/ 18 h 111"/>
                <a:gd name="T6" fmla="*/ 11 w 92"/>
                <a:gd name="T7" fmla="*/ 29 h 111"/>
                <a:gd name="T8" fmla="*/ 6 w 92"/>
                <a:gd name="T9" fmla="*/ 42 h 111"/>
                <a:gd name="T10" fmla="*/ 3 w 92"/>
                <a:gd name="T11" fmla="*/ 56 h 111"/>
                <a:gd name="T12" fmla="*/ 7 w 92"/>
                <a:gd name="T13" fmla="*/ 76 h 111"/>
                <a:gd name="T14" fmla="*/ 15 w 92"/>
                <a:gd name="T15" fmla="*/ 93 h 111"/>
                <a:gd name="T16" fmla="*/ 28 w 92"/>
                <a:gd name="T17" fmla="*/ 104 h 111"/>
                <a:gd name="T18" fmla="*/ 44 w 92"/>
                <a:gd name="T19" fmla="*/ 108 h 111"/>
                <a:gd name="T20" fmla="*/ 59 w 92"/>
                <a:gd name="T21" fmla="*/ 104 h 111"/>
                <a:gd name="T22" fmla="*/ 74 w 92"/>
                <a:gd name="T23" fmla="*/ 93 h 111"/>
                <a:gd name="T24" fmla="*/ 82 w 92"/>
                <a:gd name="T25" fmla="*/ 82 h 111"/>
                <a:gd name="T26" fmla="*/ 87 w 92"/>
                <a:gd name="T27" fmla="*/ 69 h 111"/>
                <a:gd name="T28" fmla="*/ 88 w 92"/>
                <a:gd name="T29" fmla="*/ 56 h 111"/>
                <a:gd name="T30" fmla="*/ 86 w 92"/>
                <a:gd name="T31" fmla="*/ 35 h 111"/>
                <a:gd name="T32" fmla="*/ 78 w 92"/>
                <a:gd name="T33" fmla="*/ 18 h 111"/>
                <a:gd name="T34" fmla="*/ 70 w 92"/>
                <a:gd name="T35" fmla="*/ 10 h 111"/>
                <a:gd name="T36" fmla="*/ 61 w 92"/>
                <a:gd name="T37" fmla="*/ 5 h 111"/>
                <a:gd name="T38" fmla="*/ 50 w 92"/>
                <a:gd name="T39" fmla="*/ 2 h 111"/>
                <a:gd name="T40" fmla="*/ 50 w 92"/>
                <a:gd name="T41" fmla="*/ 2 h 111"/>
                <a:gd name="T42" fmla="*/ 50 w 92"/>
                <a:gd name="T43" fmla="*/ 0 h 111"/>
                <a:gd name="T44" fmla="*/ 65 w 92"/>
                <a:gd name="T45" fmla="*/ 2 h 111"/>
                <a:gd name="T46" fmla="*/ 75 w 92"/>
                <a:gd name="T47" fmla="*/ 10 h 111"/>
                <a:gd name="T48" fmla="*/ 84 w 92"/>
                <a:gd name="T49" fmla="*/ 23 h 111"/>
                <a:gd name="T50" fmla="*/ 89 w 92"/>
                <a:gd name="T51" fmla="*/ 38 h 111"/>
                <a:gd name="T52" fmla="*/ 92 w 92"/>
                <a:gd name="T53" fmla="*/ 56 h 111"/>
                <a:gd name="T54" fmla="*/ 89 w 92"/>
                <a:gd name="T55" fmla="*/ 73 h 111"/>
                <a:gd name="T56" fmla="*/ 82 w 92"/>
                <a:gd name="T57" fmla="*/ 89 h 111"/>
                <a:gd name="T58" fmla="*/ 71 w 92"/>
                <a:gd name="T59" fmla="*/ 101 h 111"/>
                <a:gd name="T60" fmla="*/ 58 w 92"/>
                <a:gd name="T61" fmla="*/ 108 h 111"/>
                <a:gd name="T62" fmla="*/ 44 w 92"/>
                <a:gd name="T63" fmla="*/ 111 h 111"/>
                <a:gd name="T64" fmla="*/ 29 w 92"/>
                <a:gd name="T65" fmla="*/ 108 h 111"/>
                <a:gd name="T66" fmla="*/ 17 w 92"/>
                <a:gd name="T67" fmla="*/ 101 h 111"/>
                <a:gd name="T68" fmla="*/ 8 w 92"/>
                <a:gd name="T69" fmla="*/ 89 h 111"/>
                <a:gd name="T70" fmla="*/ 3 w 92"/>
                <a:gd name="T71" fmla="*/ 73 h 111"/>
                <a:gd name="T72" fmla="*/ 0 w 92"/>
                <a:gd name="T73" fmla="*/ 56 h 111"/>
                <a:gd name="T74" fmla="*/ 3 w 92"/>
                <a:gd name="T75" fmla="*/ 38 h 111"/>
                <a:gd name="T76" fmla="*/ 11 w 92"/>
                <a:gd name="T77" fmla="*/ 22 h 111"/>
                <a:gd name="T78" fmla="*/ 23 w 92"/>
                <a:gd name="T79" fmla="*/ 10 h 111"/>
                <a:gd name="T80" fmla="*/ 36 w 92"/>
                <a:gd name="T81" fmla="*/ 2 h 111"/>
                <a:gd name="T82" fmla="*/ 50 w 92"/>
                <a:gd name="T8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0">
                  <a:moveTo>
                    <a:pt x="50" y="2"/>
                  </a:moveTo>
                  <a:lnTo>
                    <a:pt x="34" y="8"/>
                  </a:lnTo>
                  <a:lnTo>
                    <a:pt x="19" y="18"/>
                  </a:lnTo>
                  <a:lnTo>
                    <a:pt x="11" y="29"/>
                  </a:lnTo>
                  <a:lnTo>
                    <a:pt x="6" y="42"/>
                  </a:lnTo>
                  <a:lnTo>
                    <a:pt x="3" y="56"/>
                  </a:lnTo>
                  <a:lnTo>
                    <a:pt x="7" y="76"/>
                  </a:lnTo>
                  <a:lnTo>
                    <a:pt x="15" y="93"/>
                  </a:lnTo>
                  <a:lnTo>
                    <a:pt x="28" y="104"/>
                  </a:lnTo>
                  <a:lnTo>
                    <a:pt x="44" y="108"/>
                  </a:lnTo>
                  <a:lnTo>
                    <a:pt x="59" y="104"/>
                  </a:lnTo>
                  <a:lnTo>
                    <a:pt x="74" y="93"/>
                  </a:lnTo>
                  <a:lnTo>
                    <a:pt x="82" y="82"/>
                  </a:lnTo>
                  <a:lnTo>
                    <a:pt x="87" y="69"/>
                  </a:lnTo>
                  <a:lnTo>
                    <a:pt x="88" y="56"/>
                  </a:lnTo>
                  <a:lnTo>
                    <a:pt x="86" y="35"/>
                  </a:lnTo>
                  <a:lnTo>
                    <a:pt x="78" y="18"/>
                  </a:lnTo>
                  <a:lnTo>
                    <a:pt x="70" y="10"/>
                  </a:lnTo>
                  <a:lnTo>
                    <a:pt x="61" y="5"/>
                  </a:lnTo>
                  <a:lnTo>
                    <a:pt x="50" y="2"/>
                  </a:lnTo>
                  <a:lnTo>
                    <a:pt x="50" y="2"/>
                  </a:lnTo>
                  <a:close/>
                  <a:moveTo>
                    <a:pt x="50" y="0"/>
                  </a:moveTo>
                  <a:lnTo>
                    <a:pt x="65" y="2"/>
                  </a:lnTo>
                  <a:lnTo>
                    <a:pt x="75" y="10"/>
                  </a:lnTo>
                  <a:lnTo>
                    <a:pt x="84" y="23"/>
                  </a:lnTo>
                  <a:lnTo>
                    <a:pt x="89" y="38"/>
                  </a:lnTo>
                  <a:lnTo>
                    <a:pt x="92" y="56"/>
                  </a:lnTo>
                  <a:lnTo>
                    <a:pt x="89" y="73"/>
                  </a:lnTo>
                  <a:lnTo>
                    <a:pt x="82" y="89"/>
                  </a:lnTo>
                  <a:lnTo>
                    <a:pt x="71" y="101"/>
                  </a:lnTo>
                  <a:lnTo>
                    <a:pt x="58" y="108"/>
                  </a:lnTo>
                  <a:lnTo>
                    <a:pt x="44" y="111"/>
                  </a:lnTo>
                  <a:lnTo>
                    <a:pt x="29" y="108"/>
                  </a:lnTo>
                  <a:lnTo>
                    <a:pt x="17" y="101"/>
                  </a:lnTo>
                  <a:lnTo>
                    <a:pt x="8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76"/>
            <p:cNvSpPr>
              <a:spLocks noEditPoints="1"/>
            </p:cNvSpPr>
            <p:nvPr/>
          </p:nvSpPr>
          <p:spPr bwMode="auto">
            <a:xfrm>
              <a:off x="1405009" y="1103749"/>
              <a:ext cx="762235" cy="924698"/>
            </a:xfrm>
            <a:custGeom>
              <a:avLst/>
              <a:gdLst>
                <a:gd name="T0" fmla="*/ 60 w 94"/>
                <a:gd name="T1" fmla="*/ 108 h 114"/>
                <a:gd name="T2" fmla="*/ 60 w 94"/>
                <a:gd name="T3" fmla="*/ 108 h 114"/>
                <a:gd name="T4" fmla="*/ 11 w 94"/>
                <a:gd name="T5" fmla="*/ 88 h 114"/>
                <a:gd name="T6" fmla="*/ 32 w 94"/>
                <a:gd name="T7" fmla="*/ 109 h 114"/>
                <a:gd name="T8" fmla="*/ 45 w 94"/>
                <a:gd name="T9" fmla="*/ 112 h 114"/>
                <a:gd name="T10" fmla="*/ 32 w 94"/>
                <a:gd name="T11" fmla="*/ 109 h 114"/>
                <a:gd name="T12" fmla="*/ 11 w 94"/>
                <a:gd name="T13" fmla="*/ 88 h 114"/>
                <a:gd name="T14" fmla="*/ 83 w 94"/>
                <a:gd name="T15" fmla="*/ 88 h 114"/>
                <a:gd name="T16" fmla="*/ 83 w 94"/>
                <a:gd name="T17" fmla="*/ 88 h 114"/>
                <a:gd name="T18" fmla="*/ 15 w 94"/>
                <a:gd name="T19" fmla="*/ 24 h 114"/>
                <a:gd name="T20" fmla="*/ 15 w 94"/>
                <a:gd name="T21" fmla="*/ 25 h 114"/>
                <a:gd name="T22" fmla="*/ 25 w 94"/>
                <a:gd name="T23" fmla="*/ 14 h 114"/>
                <a:gd name="T24" fmla="*/ 24 w 94"/>
                <a:gd name="T25" fmla="*/ 14 h 114"/>
                <a:gd name="T26" fmla="*/ 51 w 94"/>
                <a:gd name="T27" fmla="*/ 7 h 114"/>
                <a:gd name="T28" fmla="*/ 35 w 94"/>
                <a:gd name="T29" fmla="*/ 11 h 114"/>
                <a:gd name="T30" fmla="*/ 13 w 94"/>
                <a:gd name="T31" fmla="*/ 32 h 114"/>
                <a:gd name="T32" fmla="*/ 7 w 94"/>
                <a:gd name="T33" fmla="*/ 58 h 114"/>
                <a:gd name="T34" fmla="*/ 17 w 94"/>
                <a:gd name="T35" fmla="*/ 93 h 114"/>
                <a:gd name="T36" fmla="*/ 45 w 94"/>
                <a:gd name="T37" fmla="*/ 109 h 114"/>
                <a:gd name="T38" fmla="*/ 60 w 94"/>
                <a:gd name="T39" fmla="*/ 105 h 114"/>
                <a:gd name="T40" fmla="*/ 84 w 94"/>
                <a:gd name="T41" fmla="*/ 78 h 114"/>
                <a:gd name="T42" fmla="*/ 85 w 94"/>
                <a:gd name="T43" fmla="*/ 37 h 114"/>
                <a:gd name="T44" fmla="*/ 66 w 94"/>
                <a:gd name="T45" fmla="*/ 11 h 114"/>
                <a:gd name="T46" fmla="*/ 51 w 94"/>
                <a:gd name="T47" fmla="*/ 0 h 114"/>
                <a:gd name="T48" fmla="*/ 77 w 94"/>
                <a:gd name="T49" fmla="*/ 12 h 114"/>
                <a:gd name="T50" fmla="*/ 92 w 94"/>
                <a:gd name="T51" fmla="*/ 40 h 114"/>
                <a:gd name="T52" fmla="*/ 92 w 94"/>
                <a:gd name="T53" fmla="*/ 75 h 114"/>
                <a:gd name="T54" fmla="*/ 72 w 94"/>
                <a:gd name="T55" fmla="*/ 104 h 114"/>
                <a:gd name="T56" fmla="*/ 45 w 94"/>
                <a:gd name="T57" fmla="*/ 114 h 114"/>
                <a:gd name="T58" fmla="*/ 18 w 94"/>
                <a:gd name="T59" fmla="*/ 104 h 114"/>
                <a:gd name="T60" fmla="*/ 3 w 94"/>
                <a:gd name="T61" fmla="*/ 75 h 114"/>
                <a:gd name="T62" fmla="*/ 1 w 94"/>
                <a:gd name="T63" fmla="*/ 58 h 114"/>
                <a:gd name="T64" fmla="*/ 3 w 94"/>
                <a:gd name="T65" fmla="*/ 40 h 114"/>
                <a:gd name="T66" fmla="*/ 22 w 94"/>
                <a:gd name="T67" fmla="*/ 11 h 114"/>
                <a:gd name="T68" fmla="*/ 51 w 94"/>
                <a:gd name="T6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4">
                  <a:moveTo>
                    <a:pt x="76" y="96"/>
                  </a:moveTo>
                  <a:lnTo>
                    <a:pt x="60" y="108"/>
                  </a:lnTo>
                  <a:lnTo>
                    <a:pt x="47" y="110"/>
                  </a:lnTo>
                  <a:lnTo>
                    <a:pt x="60" y="108"/>
                  </a:lnTo>
                  <a:lnTo>
                    <a:pt x="76" y="96"/>
                  </a:lnTo>
                  <a:close/>
                  <a:moveTo>
                    <a:pt x="11" y="88"/>
                  </a:moveTo>
                  <a:lnTo>
                    <a:pt x="20" y="101"/>
                  </a:lnTo>
                  <a:lnTo>
                    <a:pt x="32" y="109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32" y="109"/>
                  </a:lnTo>
                  <a:lnTo>
                    <a:pt x="20" y="101"/>
                  </a:lnTo>
                  <a:lnTo>
                    <a:pt x="11" y="88"/>
                  </a:lnTo>
                  <a:close/>
                  <a:moveTo>
                    <a:pt x="85" y="83"/>
                  </a:moveTo>
                  <a:lnTo>
                    <a:pt x="83" y="88"/>
                  </a:lnTo>
                  <a:lnTo>
                    <a:pt x="79" y="92"/>
                  </a:lnTo>
                  <a:lnTo>
                    <a:pt x="83" y="88"/>
                  </a:lnTo>
                  <a:lnTo>
                    <a:pt x="85" y="83"/>
                  </a:lnTo>
                  <a:close/>
                  <a:moveTo>
                    <a:pt x="15" y="24"/>
                  </a:move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close/>
                  <a:moveTo>
                    <a:pt x="25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close/>
                  <a:moveTo>
                    <a:pt x="51" y="7"/>
                  </a:moveTo>
                  <a:lnTo>
                    <a:pt x="51" y="7"/>
                  </a:lnTo>
                  <a:lnTo>
                    <a:pt x="35" y="11"/>
                  </a:lnTo>
                  <a:lnTo>
                    <a:pt x="21" y="21"/>
                  </a:lnTo>
                  <a:lnTo>
                    <a:pt x="13" y="32"/>
                  </a:lnTo>
                  <a:lnTo>
                    <a:pt x="8" y="44"/>
                  </a:lnTo>
                  <a:lnTo>
                    <a:pt x="7" y="58"/>
                  </a:lnTo>
                  <a:lnTo>
                    <a:pt x="9" y="78"/>
                  </a:lnTo>
                  <a:lnTo>
                    <a:pt x="17" y="93"/>
                  </a:lnTo>
                  <a:lnTo>
                    <a:pt x="30" y="104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60" y="105"/>
                  </a:lnTo>
                  <a:lnTo>
                    <a:pt x="73" y="93"/>
                  </a:lnTo>
                  <a:lnTo>
                    <a:pt x="84" y="78"/>
                  </a:lnTo>
                  <a:lnTo>
                    <a:pt x="88" y="58"/>
                  </a:lnTo>
                  <a:lnTo>
                    <a:pt x="85" y="37"/>
                  </a:lnTo>
                  <a:lnTo>
                    <a:pt x="77" y="21"/>
                  </a:lnTo>
                  <a:lnTo>
                    <a:pt x="66" y="11"/>
                  </a:lnTo>
                  <a:lnTo>
                    <a:pt x="51" y="7"/>
                  </a:lnTo>
                  <a:close/>
                  <a:moveTo>
                    <a:pt x="51" y="0"/>
                  </a:moveTo>
                  <a:lnTo>
                    <a:pt x="66" y="3"/>
                  </a:lnTo>
                  <a:lnTo>
                    <a:pt x="77" y="12"/>
                  </a:lnTo>
                  <a:lnTo>
                    <a:pt x="87" y="24"/>
                  </a:lnTo>
                  <a:lnTo>
                    <a:pt x="92" y="40"/>
                  </a:lnTo>
                  <a:lnTo>
                    <a:pt x="94" y="58"/>
                  </a:lnTo>
                  <a:lnTo>
                    <a:pt x="92" y="75"/>
                  </a:lnTo>
                  <a:lnTo>
                    <a:pt x="84" y="91"/>
                  </a:lnTo>
                  <a:lnTo>
                    <a:pt x="72" y="104"/>
                  </a:lnTo>
                  <a:lnTo>
                    <a:pt x="59" y="112"/>
                  </a:lnTo>
                  <a:lnTo>
                    <a:pt x="45" y="114"/>
                  </a:lnTo>
                  <a:lnTo>
                    <a:pt x="30" y="112"/>
                  </a:lnTo>
                  <a:lnTo>
                    <a:pt x="18" y="104"/>
                  </a:lnTo>
                  <a:lnTo>
                    <a:pt x="8" y="91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7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77"/>
            <p:cNvSpPr/>
            <p:nvPr/>
          </p:nvSpPr>
          <p:spPr bwMode="auto">
            <a:xfrm>
              <a:off x="1818560" y="1022636"/>
              <a:ext cx="170289" cy="137896"/>
            </a:xfrm>
            <a:custGeom>
              <a:avLst/>
              <a:gdLst>
                <a:gd name="T0" fmla="*/ 15 w 21"/>
                <a:gd name="T1" fmla="*/ 0 h 17"/>
                <a:gd name="T2" fmla="*/ 8 w 21"/>
                <a:gd name="T3" fmla="*/ 13 h 17"/>
                <a:gd name="T4" fmla="*/ 21 w 21"/>
                <a:gd name="T5" fmla="*/ 3 h 17"/>
                <a:gd name="T6" fmla="*/ 15 w 21"/>
                <a:gd name="T7" fmla="*/ 17 h 17"/>
                <a:gd name="T8" fmla="*/ 0 w 21"/>
                <a:gd name="T9" fmla="*/ 13 h 17"/>
                <a:gd name="T10" fmla="*/ 15 w 2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lnTo>
                    <a:pt x="8" y="13"/>
                  </a:lnTo>
                  <a:lnTo>
                    <a:pt x="21" y="3"/>
                  </a:lnTo>
                  <a:lnTo>
                    <a:pt x="15" y="17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78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79"/>
            <p:cNvSpPr/>
            <p:nvPr/>
          </p:nvSpPr>
          <p:spPr bwMode="auto">
            <a:xfrm>
              <a:off x="1810453" y="1014527"/>
              <a:ext cx="186507" cy="146005"/>
            </a:xfrm>
            <a:custGeom>
              <a:avLst/>
              <a:gdLst>
                <a:gd name="T0" fmla="*/ 14 w 23"/>
                <a:gd name="T1" fmla="*/ 0 h 18"/>
                <a:gd name="T2" fmla="*/ 17 w 23"/>
                <a:gd name="T3" fmla="*/ 2 h 18"/>
                <a:gd name="T4" fmla="*/ 13 w 23"/>
                <a:gd name="T5" fmla="*/ 9 h 18"/>
                <a:gd name="T6" fmla="*/ 21 w 23"/>
                <a:gd name="T7" fmla="*/ 2 h 18"/>
                <a:gd name="T8" fmla="*/ 23 w 23"/>
                <a:gd name="T9" fmla="*/ 5 h 18"/>
                <a:gd name="T10" fmla="*/ 17 w 23"/>
                <a:gd name="T11" fmla="*/ 18 h 18"/>
                <a:gd name="T12" fmla="*/ 14 w 23"/>
                <a:gd name="T13" fmla="*/ 17 h 18"/>
                <a:gd name="T14" fmla="*/ 17 w 23"/>
                <a:gd name="T15" fmla="*/ 10 h 18"/>
                <a:gd name="T16" fmla="*/ 10 w 23"/>
                <a:gd name="T17" fmla="*/ 15 h 18"/>
                <a:gd name="T18" fmla="*/ 8 w 23"/>
                <a:gd name="T19" fmla="*/ 14 h 18"/>
                <a:gd name="T20" fmla="*/ 10 w 23"/>
                <a:gd name="T21" fmla="*/ 8 h 18"/>
                <a:gd name="T22" fmla="*/ 2 w 23"/>
                <a:gd name="T23" fmla="*/ 15 h 18"/>
                <a:gd name="T24" fmla="*/ 0 w 23"/>
                <a:gd name="T25" fmla="*/ 13 h 18"/>
                <a:gd name="T26" fmla="*/ 14 w 2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14" y="0"/>
                  </a:moveTo>
                  <a:lnTo>
                    <a:pt x="17" y="2"/>
                  </a:lnTo>
                  <a:lnTo>
                    <a:pt x="13" y="9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80"/>
            <p:cNvSpPr>
              <a:spLocks noEditPoints="1"/>
            </p:cNvSpPr>
            <p:nvPr/>
          </p:nvSpPr>
          <p:spPr bwMode="auto">
            <a:xfrm>
              <a:off x="1802342" y="998304"/>
              <a:ext cx="210831" cy="186564"/>
            </a:xfrm>
            <a:custGeom>
              <a:avLst/>
              <a:gdLst>
                <a:gd name="T0" fmla="*/ 13 w 26"/>
                <a:gd name="T1" fmla="*/ 11 h 23"/>
                <a:gd name="T2" fmla="*/ 11 w 26"/>
                <a:gd name="T3" fmla="*/ 15 h 23"/>
                <a:gd name="T4" fmla="*/ 11 w 26"/>
                <a:gd name="T5" fmla="*/ 16 h 23"/>
                <a:gd name="T6" fmla="*/ 15 w 26"/>
                <a:gd name="T7" fmla="*/ 12 h 23"/>
                <a:gd name="T8" fmla="*/ 13 w 26"/>
                <a:gd name="T9" fmla="*/ 11 h 23"/>
                <a:gd name="T10" fmla="*/ 22 w 26"/>
                <a:gd name="T11" fmla="*/ 7 h 23"/>
                <a:gd name="T12" fmla="*/ 17 w 26"/>
                <a:gd name="T13" fmla="*/ 11 h 23"/>
                <a:gd name="T14" fmla="*/ 19 w 26"/>
                <a:gd name="T15" fmla="*/ 12 h 23"/>
                <a:gd name="T16" fmla="*/ 19 w 26"/>
                <a:gd name="T17" fmla="*/ 13 h 23"/>
                <a:gd name="T18" fmla="*/ 22 w 26"/>
                <a:gd name="T19" fmla="*/ 7 h 23"/>
                <a:gd name="T20" fmla="*/ 22 w 26"/>
                <a:gd name="T21" fmla="*/ 7 h 23"/>
                <a:gd name="T22" fmla="*/ 15 w 26"/>
                <a:gd name="T23" fmla="*/ 4 h 23"/>
                <a:gd name="T24" fmla="*/ 6 w 26"/>
                <a:gd name="T25" fmla="*/ 13 h 23"/>
                <a:gd name="T26" fmla="*/ 11 w 26"/>
                <a:gd name="T27" fmla="*/ 8 h 23"/>
                <a:gd name="T28" fmla="*/ 13 w 26"/>
                <a:gd name="T29" fmla="*/ 10 h 23"/>
                <a:gd name="T30" fmla="*/ 15 w 26"/>
                <a:gd name="T31" fmla="*/ 4 h 23"/>
                <a:gd name="T32" fmla="*/ 15 w 26"/>
                <a:gd name="T33" fmla="*/ 4 h 23"/>
                <a:gd name="T34" fmla="*/ 15 w 26"/>
                <a:gd name="T35" fmla="*/ 0 h 23"/>
                <a:gd name="T36" fmla="*/ 19 w 26"/>
                <a:gd name="T37" fmla="*/ 3 h 23"/>
                <a:gd name="T38" fmla="*/ 19 w 26"/>
                <a:gd name="T39" fmla="*/ 4 h 23"/>
                <a:gd name="T40" fmla="*/ 18 w 26"/>
                <a:gd name="T41" fmla="*/ 6 h 23"/>
                <a:gd name="T42" fmla="*/ 22 w 26"/>
                <a:gd name="T43" fmla="*/ 3 h 23"/>
                <a:gd name="T44" fmla="*/ 26 w 26"/>
                <a:gd name="T45" fmla="*/ 6 h 23"/>
                <a:gd name="T46" fmla="*/ 18 w 26"/>
                <a:gd name="T47" fmla="*/ 23 h 23"/>
                <a:gd name="T48" fmla="*/ 14 w 26"/>
                <a:gd name="T49" fmla="*/ 20 h 23"/>
                <a:gd name="T50" fmla="*/ 13 w 26"/>
                <a:gd name="T51" fmla="*/ 20 h 23"/>
                <a:gd name="T52" fmla="*/ 13 w 26"/>
                <a:gd name="T53" fmla="*/ 19 h 23"/>
                <a:gd name="T54" fmla="*/ 11 w 26"/>
                <a:gd name="T55" fmla="*/ 20 h 23"/>
                <a:gd name="T56" fmla="*/ 7 w 26"/>
                <a:gd name="T57" fmla="*/ 16 h 23"/>
                <a:gd name="T58" fmla="*/ 7 w 26"/>
                <a:gd name="T59" fmla="*/ 16 h 23"/>
                <a:gd name="T60" fmla="*/ 3 w 26"/>
                <a:gd name="T61" fmla="*/ 20 h 23"/>
                <a:gd name="T62" fmla="*/ 0 w 26"/>
                <a:gd name="T63" fmla="*/ 15 h 23"/>
                <a:gd name="T64" fmla="*/ 15 w 26"/>
                <a:gd name="T6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3">
                  <a:moveTo>
                    <a:pt x="13" y="11"/>
                  </a:moveTo>
                  <a:lnTo>
                    <a:pt x="11" y="15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3" y="11"/>
                  </a:lnTo>
                  <a:close/>
                  <a:moveTo>
                    <a:pt x="22" y="7"/>
                  </a:moveTo>
                  <a:lnTo>
                    <a:pt x="17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7"/>
                  </a:lnTo>
                  <a:lnTo>
                    <a:pt x="22" y="7"/>
                  </a:lnTo>
                  <a:close/>
                  <a:moveTo>
                    <a:pt x="15" y="4"/>
                  </a:moveTo>
                  <a:lnTo>
                    <a:pt x="6" y="13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5" y="0"/>
                  </a:moveTo>
                  <a:lnTo>
                    <a:pt x="19" y="3"/>
                  </a:lnTo>
                  <a:lnTo>
                    <a:pt x="19" y="4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181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rgbClr val="4A67AA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182"/>
            <p:cNvSpPr>
              <a:spLocks noChangeArrowheads="1"/>
            </p:cNvSpPr>
            <p:nvPr/>
          </p:nvSpPr>
          <p:spPr bwMode="auto">
            <a:xfrm>
              <a:off x="1648276" y="1338982"/>
              <a:ext cx="32436" cy="24337"/>
            </a:xfrm>
            <a:prstGeom prst="rect">
              <a:avLst/>
            </a:prstGeom>
            <a:solidFill>
              <a:srgbClr val="4A67AA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4183"/>
            <p:cNvSpPr>
              <a:spLocks noChangeArrowheads="1"/>
            </p:cNvSpPr>
            <p:nvPr/>
          </p:nvSpPr>
          <p:spPr bwMode="auto">
            <a:xfrm>
              <a:off x="1640164" y="1322759"/>
              <a:ext cx="48653" cy="48668"/>
            </a:xfrm>
            <a:prstGeom prst="rect">
              <a:avLst/>
            </a:prstGeom>
            <a:solidFill>
              <a:srgbClr val="4A67AA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184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rgbClr val="4A67AA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185"/>
            <p:cNvSpPr>
              <a:spLocks noChangeArrowheads="1"/>
            </p:cNvSpPr>
            <p:nvPr/>
          </p:nvSpPr>
          <p:spPr bwMode="auto">
            <a:xfrm>
              <a:off x="1818560" y="1338982"/>
              <a:ext cx="32436" cy="24337"/>
            </a:xfrm>
            <a:prstGeom prst="rect">
              <a:avLst/>
            </a:prstGeom>
            <a:solidFill>
              <a:srgbClr val="4A67AA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186"/>
            <p:cNvSpPr>
              <a:spLocks noEditPoints="1"/>
            </p:cNvSpPr>
            <p:nvPr/>
          </p:nvSpPr>
          <p:spPr bwMode="auto">
            <a:xfrm>
              <a:off x="1810453" y="1322759"/>
              <a:ext cx="48653" cy="48668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4 w 6"/>
                <a:gd name="T5" fmla="*/ 4 h 6"/>
                <a:gd name="T6" fmla="*/ 4 w 6"/>
                <a:gd name="T7" fmla="*/ 4 h 6"/>
                <a:gd name="T8" fmla="*/ 2 w 6"/>
                <a:gd name="T9" fmla="*/ 4 h 6"/>
                <a:gd name="T10" fmla="*/ 0 w 6"/>
                <a:gd name="T11" fmla="*/ 0 h 6"/>
                <a:gd name="T12" fmla="*/ 6 w 6"/>
                <a:gd name="T13" fmla="*/ 0 h 6"/>
                <a:gd name="T14" fmla="*/ 6 w 6"/>
                <a:gd name="T15" fmla="*/ 6 h 6"/>
                <a:gd name="T16" fmla="*/ 0 w 6"/>
                <a:gd name="T17" fmla="*/ 6 h 6"/>
                <a:gd name="T18" fmla="*/ 0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187"/>
            <p:cNvSpPr/>
            <p:nvPr/>
          </p:nvSpPr>
          <p:spPr bwMode="auto">
            <a:xfrm>
              <a:off x="1550969" y="1647215"/>
              <a:ext cx="445991" cy="178450"/>
            </a:xfrm>
            <a:custGeom>
              <a:avLst/>
              <a:gdLst>
                <a:gd name="T0" fmla="*/ 53 w 55"/>
                <a:gd name="T1" fmla="*/ 0 h 22"/>
                <a:gd name="T2" fmla="*/ 55 w 55"/>
                <a:gd name="T3" fmla="*/ 2 h 22"/>
                <a:gd name="T4" fmla="*/ 54 w 55"/>
                <a:gd name="T5" fmla="*/ 3 h 22"/>
                <a:gd name="T6" fmla="*/ 52 w 55"/>
                <a:gd name="T7" fmla="*/ 8 h 22"/>
                <a:gd name="T8" fmla="*/ 46 w 55"/>
                <a:gd name="T9" fmla="*/ 15 h 22"/>
                <a:gd name="T10" fmla="*/ 38 w 55"/>
                <a:gd name="T11" fmla="*/ 20 h 22"/>
                <a:gd name="T12" fmla="*/ 29 w 55"/>
                <a:gd name="T13" fmla="*/ 22 h 22"/>
                <a:gd name="T14" fmla="*/ 27 w 55"/>
                <a:gd name="T15" fmla="*/ 22 h 22"/>
                <a:gd name="T16" fmla="*/ 19 w 55"/>
                <a:gd name="T17" fmla="*/ 21 h 22"/>
                <a:gd name="T18" fmla="*/ 11 w 55"/>
                <a:gd name="T19" fmla="*/ 16 h 22"/>
                <a:gd name="T20" fmla="*/ 6 w 55"/>
                <a:gd name="T21" fmla="*/ 11 h 22"/>
                <a:gd name="T22" fmla="*/ 2 w 55"/>
                <a:gd name="T23" fmla="*/ 7 h 22"/>
                <a:gd name="T24" fmla="*/ 0 w 55"/>
                <a:gd name="T25" fmla="*/ 4 h 22"/>
                <a:gd name="T26" fmla="*/ 3 w 55"/>
                <a:gd name="T27" fmla="*/ 3 h 22"/>
                <a:gd name="T28" fmla="*/ 3 w 55"/>
                <a:gd name="T29" fmla="*/ 3 h 22"/>
                <a:gd name="T30" fmla="*/ 4 w 55"/>
                <a:gd name="T31" fmla="*/ 5 h 22"/>
                <a:gd name="T32" fmla="*/ 7 w 55"/>
                <a:gd name="T33" fmla="*/ 8 h 22"/>
                <a:gd name="T34" fmla="*/ 10 w 55"/>
                <a:gd name="T35" fmla="*/ 11 h 22"/>
                <a:gd name="T36" fmla="*/ 14 w 55"/>
                <a:gd name="T37" fmla="*/ 15 h 22"/>
                <a:gd name="T38" fmla="*/ 17 w 55"/>
                <a:gd name="T39" fmla="*/ 17 h 22"/>
                <a:gd name="T40" fmla="*/ 23 w 55"/>
                <a:gd name="T41" fmla="*/ 19 h 22"/>
                <a:gd name="T42" fmla="*/ 27 w 55"/>
                <a:gd name="T43" fmla="*/ 20 h 22"/>
                <a:gd name="T44" fmla="*/ 29 w 55"/>
                <a:gd name="T45" fmla="*/ 20 h 22"/>
                <a:gd name="T46" fmla="*/ 34 w 55"/>
                <a:gd name="T47" fmla="*/ 19 h 22"/>
                <a:gd name="T48" fmla="*/ 38 w 55"/>
                <a:gd name="T49" fmla="*/ 16 h 22"/>
                <a:gd name="T50" fmla="*/ 42 w 55"/>
                <a:gd name="T51" fmla="*/ 13 h 22"/>
                <a:gd name="T52" fmla="*/ 46 w 55"/>
                <a:gd name="T53" fmla="*/ 9 h 22"/>
                <a:gd name="T54" fmla="*/ 49 w 55"/>
                <a:gd name="T55" fmla="*/ 5 h 22"/>
                <a:gd name="T56" fmla="*/ 52 w 55"/>
                <a:gd name="T57" fmla="*/ 3 h 22"/>
                <a:gd name="T58" fmla="*/ 53 w 55"/>
                <a:gd name="T59" fmla="*/ 0 h 22"/>
                <a:gd name="T60" fmla="*/ 53 w 55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2">
                  <a:moveTo>
                    <a:pt x="53" y="0"/>
                  </a:moveTo>
                  <a:lnTo>
                    <a:pt x="55" y="2"/>
                  </a:lnTo>
                  <a:lnTo>
                    <a:pt x="54" y="3"/>
                  </a:lnTo>
                  <a:lnTo>
                    <a:pt x="52" y="8"/>
                  </a:lnTo>
                  <a:lnTo>
                    <a:pt x="46" y="15"/>
                  </a:lnTo>
                  <a:lnTo>
                    <a:pt x="38" y="20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19" y="21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7" y="1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2" y="13"/>
                  </a:lnTo>
                  <a:lnTo>
                    <a:pt x="46" y="9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188"/>
            <p:cNvSpPr>
              <a:spLocks noEditPoints="1"/>
            </p:cNvSpPr>
            <p:nvPr/>
          </p:nvSpPr>
          <p:spPr bwMode="auto">
            <a:xfrm>
              <a:off x="1526640" y="1630992"/>
              <a:ext cx="494644" cy="219010"/>
            </a:xfrm>
            <a:custGeom>
              <a:avLst/>
              <a:gdLst>
                <a:gd name="T0" fmla="*/ 30 w 61"/>
                <a:gd name="T1" fmla="*/ 23 h 27"/>
                <a:gd name="T2" fmla="*/ 30 w 61"/>
                <a:gd name="T3" fmla="*/ 23 h 27"/>
                <a:gd name="T4" fmla="*/ 30 w 61"/>
                <a:gd name="T5" fmla="*/ 23 h 27"/>
                <a:gd name="T6" fmla="*/ 7 w 61"/>
                <a:gd name="T7" fmla="*/ 10 h 27"/>
                <a:gd name="T8" fmla="*/ 11 w 61"/>
                <a:gd name="T9" fmla="*/ 14 h 27"/>
                <a:gd name="T10" fmla="*/ 18 w 61"/>
                <a:gd name="T11" fmla="*/ 19 h 27"/>
                <a:gd name="T12" fmla="*/ 11 w 61"/>
                <a:gd name="T13" fmla="*/ 14 h 27"/>
                <a:gd name="T14" fmla="*/ 7 w 61"/>
                <a:gd name="T15" fmla="*/ 10 h 27"/>
                <a:gd name="T16" fmla="*/ 51 w 61"/>
                <a:gd name="T17" fmla="*/ 13 h 27"/>
                <a:gd name="T18" fmla="*/ 51 w 61"/>
                <a:gd name="T19" fmla="*/ 13 h 27"/>
                <a:gd name="T20" fmla="*/ 56 w 61"/>
                <a:gd name="T21" fmla="*/ 0 h 27"/>
                <a:gd name="T22" fmla="*/ 60 w 61"/>
                <a:gd name="T23" fmla="*/ 4 h 27"/>
                <a:gd name="T24" fmla="*/ 58 w 61"/>
                <a:gd name="T25" fmla="*/ 6 h 27"/>
                <a:gd name="T26" fmla="*/ 56 w 61"/>
                <a:gd name="T27" fmla="*/ 10 h 27"/>
                <a:gd name="T28" fmla="*/ 49 w 61"/>
                <a:gd name="T29" fmla="*/ 18 h 27"/>
                <a:gd name="T30" fmla="*/ 39 w 61"/>
                <a:gd name="T31" fmla="*/ 24 h 27"/>
                <a:gd name="T32" fmla="*/ 30 w 61"/>
                <a:gd name="T33" fmla="*/ 27 h 27"/>
                <a:gd name="T34" fmla="*/ 11 w 61"/>
                <a:gd name="T35" fmla="*/ 18 h 27"/>
                <a:gd name="T36" fmla="*/ 2 w 61"/>
                <a:gd name="T37" fmla="*/ 7 h 27"/>
                <a:gd name="T38" fmla="*/ 5 w 61"/>
                <a:gd name="T39" fmla="*/ 4 h 27"/>
                <a:gd name="T40" fmla="*/ 7 w 61"/>
                <a:gd name="T41" fmla="*/ 4 h 27"/>
                <a:gd name="T42" fmla="*/ 7 w 61"/>
                <a:gd name="T43" fmla="*/ 4 h 27"/>
                <a:gd name="T44" fmla="*/ 7 w 61"/>
                <a:gd name="T45" fmla="*/ 4 h 27"/>
                <a:gd name="T46" fmla="*/ 7 w 61"/>
                <a:gd name="T47" fmla="*/ 4 h 27"/>
                <a:gd name="T48" fmla="*/ 9 w 61"/>
                <a:gd name="T49" fmla="*/ 6 h 27"/>
                <a:gd name="T50" fmla="*/ 14 w 61"/>
                <a:gd name="T51" fmla="*/ 13 h 27"/>
                <a:gd name="T52" fmla="*/ 22 w 61"/>
                <a:gd name="T53" fmla="*/ 18 h 27"/>
                <a:gd name="T54" fmla="*/ 30 w 61"/>
                <a:gd name="T55" fmla="*/ 21 h 27"/>
                <a:gd name="T56" fmla="*/ 32 w 61"/>
                <a:gd name="T57" fmla="*/ 21 h 27"/>
                <a:gd name="T58" fmla="*/ 41 w 61"/>
                <a:gd name="T59" fmla="*/ 17 h 27"/>
                <a:gd name="T60" fmla="*/ 48 w 61"/>
                <a:gd name="T61" fmla="*/ 10 h 27"/>
                <a:gd name="T62" fmla="*/ 53 w 61"/>
                <a:gd name="T63" fmla="*/ 4 h 27"/>
                <a:gd name="T64" fmla="*/ 55 w 61"/>
                <a:gd name="T65" fmla="*/ 1 h 27"/>
                <a:gd name="T66" fmla="*/ 55 w 61"/>
                <a:gd name="T6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31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3"/>
                  </a:lnTo>
                  <a:close/>
                  <a:moveTo>
                    <a:pt x="7" y="10"/>
                  </a:moveTo>
                  <a:lnTo>
                    <a:pt x="10" y="13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8" y="19"/>
                  </a:lnTo>
                  <a:lnTo>
                    <a:pt x="15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7" y="10"/>
                  </a:lnTo>
                  <a:close/>
                  <a:moveTo>
                    <a:pt x="53" y="9"/>
                  </a:moveTo>
                  <a:lnTo>
                    <a:pt x="51" y="13"/>
                  </a:lnTo>
                  <a:lnTo>
                    <a:pt x="48" y="15"/>
                  </a:lnTo>
                  <a:lnTo>
                    <a:pt x="51" y="13"/>
                  </a:lnTo>
                  <a:lnTo>
                    <a:pt x="53" y="9"/>
                  </a:lnTo>
                  <a:close/>
                  <a:moveTo>
                    <a:pt x="56" y="0"/>
                  </a:move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6" y="10"/>
                  </a:lnTo>
                  <a:lnTo>
                    <a:pt x="53" y="14"/>
                  </a:lnTo>
                  <a:lnTo>
                    <a:pt x="49" y="18"/>
                  </a:lnTo>
                  <a:lnTo>
                    <a:pt x="44" y="22"/>
                  </a:lnTo>
                  <a:lnTo>
                    <a:pt x="39" y="24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19" y="23"/>
                  </a:lnTo>
                  <a:lnTo>
                    <a:pt x="11" y="18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6" y="19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14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89"/>
            <p:cNvSpPr/>
            <p:nvPr/>
          </p:nvSpPr>
          <p:spPr bwMode="auto">
            <a:xfrm>
              <a:off x="1721253" y="2012224"/>
              <a:ext cx="105418" cy="146005"/>
            </a:xfrm>
            <a:custGeom>
              <a:avLst/>
              <a:gdLst>
                <a:gd name="T0" fmla="*/ 0 w 13"/>
                <a:gd name="T1" fmla="*/ 0 h 18"/>
                <a:gd name="T2" fmla="*/ 4 w 13"/>
                <a:gd name="T3" fmla="*/ 0 h 18"/>
                <a:gd name="T4" fmla="*/ 4 w 13"/>
                <a:gd name="T5" fmla="*/ 9 h 18"/>
                <a:gd name="T6" fmla="*/ 4 w 13"/>
                <a:gd name="T7" fmla="*/ 9 h 18"/>
                <a:gd name="T8" fmla="*/ 4 w 13"/>
                <a:gd name="T9" fmla="*/ 10 h 18"/>
                <a:gd name="T10" fmla="*/ 4 w 13"/>
                <a:gd name="T11" fmla="*/ 12 h 18"/>
                <a:gd name="T12" fmla="*/ 4 w 13"/>
                <a:gd name="T13" fmla="*/ 13 h 18"/>
                <a:gd name="T14" fmla="*/ 4 w 13"/>
                <a:gd name="T15" fmla="*/ 14 h 18"/>
                <a:gd name="T16" fmla="*/ 7 w 13"/>
                <a:gd name="T17" fmla="*/ 15 h 18"/>
                <a:gd name="T18" fmla="*/ 7 w 13"/>
                <a:gd name="T19" fmla="*/ 15 h 18"/>
                <a:gd name="T20" fmla="*/ 8 w 13"/>
                <a:gd name="T21" fmla="*/ 14 h 18"/>
                <a:gd name="T22" fmla="*/ 10 w 13"/>
                <a:gd name="T23" fmla="*/ 14 h 18"/>
                <a:gd name="T24" fmla="*/ 11 w 13"/>
                <a:gd name="T25" fmla="*/ 12 h 18"/>
                <a:gd name="T26" fmla="*/ 11 w 13"/>
                <a:gd name="T27" fmla="*/ 10 h 18"/>
                <a:gd name="T28" fmla="*/ 11 w 13"/>
                <a:gd name="T29" fmla="*/ 10 h 18"/>
                <a:gd name="T30" fmla="*/ 11 w 13"/>
                <a:gd name="T31" fmla="*/ 10 h 18"/>
                <a:gd name="T32" fmla="*/ 13 w 13"/>
                <a:gd name="T33" fmla="*/ 9 h 18"/>
                <a:gd name="T34" fmla="*/ 13 w 13"/>
                <a:gd name="T35" fmla="*/ 10 h 18"/>
                <a:gd name="T36" fmla="*/ 13 w 13"/>
                <a:gd name="T37" fmla="*/ 10 h 18"/>
                <a:gd name="T38" fmla="*/ 13 w 13"/>
                <a:gd name="T39" fmla="*/ 13 h 18"/>
                <a:gd name="T40" fmla="*/ 13 w 13"/>
                <a:gd name="T41" fmla="*/ 14 h 18"/>
                <a:gd name="T42" fmla="*/ 12 w 13"/>
                <a:gd name="T43" fmla="*/ 15 h 18"/>
                <a:gd name="T44" fmla="*/ 10 w 13"/>
                <a:gd name="T45" fmla="*/ 18 h 18"/>
                <a:gd name="T46" fmla="*/ 7 w 13"/>
                <a:gd name="T47" fmla="*/ 18 h 18"/>
                <a:gd name="T48" fmla="*/ 7 w 13"/>
                <a:gd name="T49" fmla="*/ 18 h 18"/>
                <a:gd name="T50" fmla="*/ 6 w 13"/>
                <a:gd name="T51" fmla="*/ 18 h 18"/>
                <a:gd name="T52" fmla="*/ 3 w 13"/>
                <a:gd name="T53" fmla="*/ 18 h 18"/>
                <a:gd name="T54" fmla="*/ 2 w 13"/>
                <a:gd name="T55" fmla="*/ 15 h 18"/>
                <a:gd name="T56" fmla="*/ 0 w 13"/>
                <a:gd name="T57" fmla="*/ 14 h 18"/>
                <a:gd name="T58" fmla="*/ 0 w 13"/>
                <a:gd name="T59" fmla="*/ 12 h 18"/>
                <a:gd name="T60" fmla="*/ 0 w 13"/>
                <a:gd name="T61" fmla="*/ 10 h 18"/>
                <a:gd name="T62" fmla="*/ 0 w 13"/>
                <a:gd name="T63" fmla="*/ 9 h 18"/>
                <a:gd name="T64" fmla="*/ 0 w 1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90"/>
            <p:cNvSpPr>
              <a:spLocks noEditPoints="1"/>
            </p:cNvSpPr>
            <p:nvPr/>
          </p:nvSpPr>
          <p:spPr bwMode="auto">
            <a:xfrm>
              <a:off x="1713147" y="1996002"/>
              <a:ext cx="129742" cy="170342"/>
            </a:xfrm>
            <a:custGeom>
              <a:avLst/>
              <a:gdLst>
                <a:gd name="T0" fmla="*/ 8 w 16"/>
                <a:gd name="T1" fmla="*/ 19 h 21"/>
                <a:gd name="T2" fmla="*/ 8 w 16"/>
                <a:gd name="T3" fmla="*/ 19 h 21"/>
                <a:gd name="T4" fmla="*/ 8 w 16"/>
                <a:gd name="T5" fmla="*/ 19 h 21"/>
                <a:gd name="T6" fmla="*/ 8 w 16"/>
                <a:gd name="T7" fmla="*/ 19 h 21"/>
                <a:gd name="T8" fmla="*/ 8 w 16"/>
                <a:gd name="T9" fmla="*/ 19 h 21"/>
                <a:gd name="T10" fmla="*/ 4 w 16"/>
                <a:gd name="T11" fmla="*/ 17 h 21"/>
                <a:gd name="T12" fmla="*/ 3 w 16"/>
                <a:gd name="T13" fmla="*/ 17 h 21"/>
                <a:gd name="T14" fmla="*/ 4 w 16"/>
                <a:gd name="T15" fmla="*/ 17 h 21"/>
                <a:gd name="T16" fmla="*/ 4 w 16"/>
                <a:gd name="T17" fmla="*/ 17 h 21"/>
                <a:gd name="T18" fmla="*/ 13 w 16"/>
                <a:gd name="T19" fmla="*/ 14 h 21"/>
                <a:gd name="T20" fmla="*/ 13 w 16"/>
                <a:gd name="T21" fmla="*/ 15 h 21"/>
                <a:gd name="T22" fmla="*/ 13 w 16"/>
                <a:gd name="T23" fmla="*/ 14 h 21"/>
                <a:gd name="T24" fmla="*/ 13 w 16"/>
                <a:gd name="T25" fmla="*/ 14 h 21"/>
                <a:gd name="T26" fmla="*/ 4 w 16"/>
                <a:gd name="T27" fmla="*/ 11 h 21"/>
                <a:gd name="T28" fmla="*/ 3 w 16"/>
                <a:gd name="T29" fmla="*/ 11 h 21"/>
                <a:gd name="T30" fmla="*/ 3 w 16"/>
                <a:gd name="T31" fmla="*/ 12 h 21"/>
                <a:gd name="T32" fmla="*/ 3 w 16"/>
                <a:gd name="T33" fmla="*/ 11 h 21"/>
                <a:gd name="T34" fmla="*/ 4 w 16"/>
                <a:gd name="T35" fmla="*/ 11 h 21"/>
                <a:gd name="T36" fmla="*/ 0 w 16"/>
                <a:gd name="T37" fmla="*/ 0 h 21"/>
                <a:gd name="T38" fmla="*/ 7 w 16"/>
                <a:gd name="T39" fmla="*/ 0 h 21"/>
                <a:gd name="T40" fmla="*/ 7 w 16"/>
                <a:gd name="T41" fmla="*/ 11 h 21"/>
                <a:gd name="T42" fmla="*/ 7 w 16"/>
                <a:gd name="T43" fmla="*/ 11 h 21"/>
                <a:gd name="T44" fmla="*/ 7 w 16"/>
                <a:gd name="T45" fmla="*/ 12 h 21"/>
                <a:gd name="T46" fmla="*/ 7 w 16"/>
                <a:gd name="T47" fmla="*/ 12 h 21"/>
                <a:gd name="T48" fmla="*/ 7 w 16"/>
                <a:gd name="T49" fmla="*/ 14 h 21"/>
                <a:gd name="T50" fmla="*/ 7 w 16"/>
                <a:gd name="T51" fmla="*/ 15 h 21"/>
                <a:gd name="T52" fmla="*/ 7 w 16"/>
                <a:gd name="T53" fmla="*/ 15 h 21"/>
                <a:gd name="T54" fmla="*/ 7 w 16"/>
                <a:gd name="T55" fmla="*/ 15 h 21"/>
                <a:gd name="T56" fmla="*/ 8 w 16"/>
                <a:gd name="T57" fmla="*/ 16 h 21"/>
                <a:gd name="T58" fmla="*/ 8 w 16"/>
                <a:gd name="T59" fmla="*/ 16 h 21"/>
                <a:gd name="T60" fmla="*/ 9 w 16"/>
                <a:gd name="T61" fmla="*/ 15 h 21"/>
                <a:gd name="T62" fmla="*/ 9 w 16"/>
                <a:gd name="T63" fmla="*/ 15 h 21"/>
                <a:gd name="T64" fmla="*/ 9 w 16"/>
                <a:gd name="T65" fmla="*/ 14 h 21"/>
                <a:gd name="T66" fmla="*/ 11 w 16"/>
                <a:gd name="T67" fmla="*/ 12 h 21"/>
                <a:gd name="T68" fmla="*/ 11 w 16"/>
                <a:gd name="T69" fmla="*/ 12 h 21"/>
                <a:gd name="T70" fmla="*/ 9 w 16"/>
                <a:gd name="T71" fmla="*/ 11 h 21"/>
                <a:gd name="T72" fmla="*/ 16 w 16"/>
                <a:gd name="T73" fmla="*/ 10 h 21"/>
                <a:gd name="T74" fmla="*/ 16 w 16"/>
                <a:gd name="T75" fmla="*/ 11 h 21"/>
                <a:gd name="T76" fmla="*/ 16 w 16"/>
                <a:gd name="T77" fmla="*/ 11 h 21"/>
                <a:gd name="T78" fmla="*/ 16 w 16"/>
                <a:gd name="T79" fmla="*/ 12 h 21"/>
                <a:gd name="T80" fmla="*/ 16 w 16"/>
                <a:gd name="T81" fmla="*/ 14 h 21"/>
                <a:gd name="T82" fmla="*/ 16 w 16"/>
                <a:gd name="T83" fmla="*/ 15 h 21"/>
                <a:gd name="T84" fmla="*/ 16 w 16"/>
                <a:gd name="T85" fmla="*/ 17 h 21"/>
                <a:gd name="T86" fmla="*/ 13 w 16"/>
                <a:gd name="T87" fmla="*/ 19 h 21"/>
                <a:gd name="T88" fmla="*/ 12 w 16"/>
                <a:gd name="T89" fmla="*/ 21 h 21"/>
                <a:gd name="T90" fmla="*/ 8 w 16"/>
                <a:gd name="T91" fmla="*/ 21 h 21"/>
                <a:gd name="T92" fmla="*/ 8 w 16"/>
                <a:gd name="T93" fmla="*/ 21 h 21"/>
                <a:gd name="T94" fmla="*/ 7 w 16"/>
                <a:gd name="T95" fmla="*/ 21 h 21"/>
                <a:gd name="T96" fmla="*/ 5 w 16"/>
                <a:gd name="T97" fmla="*/ 21 h 21"/>
                <a:gd name="T98" fmla="*/ 3 w 16"/>
                <a:gd name="T99" fmla="*/ 20 h 21"/>
                <a:gd name="T100" fmla="*/ 1 w 16"/>
                <a:gd name="T101" fmla="*/ 19 h 21"/>
                <a:gd name="T102" fmla="*/ 1 w 16"/>
                <a:gd name="T103" fmla="*/ 19 h 21"/>
                <a:gd name="T104" fmla="*/ 0 w 16"/>
                <a:gd name="T105" fmla="*/ 16 h 21"/>
                <a:gd name="T106" fmla="*/ 0 w 16"/>
                <a:gd name="T107" fmla="*/ 14 h 21"/>
                <a:gd name="T108" fmla="*/ 0 w 16"/>
                <a:gd name="T109" fmla="*/ 12 h 21"/>
                <a:gd name="T110" fmla="*/ 0 w 16"/>
                <a:gd name="T111" fmla="*/ 11 h 21"/>
                <a:gd name="T112" fmla="*/ 0 w 16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21"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4" y="17"/>
                  </a:move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close/>
                  <a:moveTo>
                    <a:pt x="13" y="14"/>
                  </a:move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close/>
                  <a:moveTo>
                    <a:pt x="4" y="11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close/>
                  <a:moveTo>
                    <a:pt x="0" y="0"/>
                  </a:moveTo>
                  <a:lnTo>
                    <a:pt x="7" y="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191"/>
            <p:cNvSpPr>
              <a:spLocks noEditPoints="1"/>
            </p:cNvSpPr>
            <p:nvPr/>
          </p:nvSpPr>
          <p:spPr bwMode="auto">
            <a:xfrm>
              <a:off x="1437445" y="2052784"/>
              <a:ext cx="543298" cy="835475"/>
            </a:xfrm>
            <a:custGeom>
              <a:avLst/>
              <a:gdLst>
                <a:gd name="T0" fmla="*/ 37 w 67"/>
                <a:gd name="T1" fmla="*/ 4 h 103"/>
                <a:gd name="T2" fmla="*/ 28 w 67"/>
                <a:gd name="T3" fmla="*/ 7 h 103"/>
                <a:gd name="T4" fmla="*/ 18 w 67"/>
                <a:gd name="T5" fmla="*/ 14 h 103"/>
                <a:gd name="T6" fmla="*/ 11 w 67"/>
                <a:gd name="T7" fmla="*/ 26 h 103"/>
                <a:gd name="T8" fmla="*/ 4 w 67"/>
                <a:gd name="T9" fmla="*/ 44 h 103"/>
                <a:gd name="T10" fmla="*/ 4 w 67"/>
                <a:gd name="T11" fmla="*/ 52 h 103"/>
                <a:gd name="T12" fmla="*/ 3 w 67"/>
                <a:gd name="T13" fmla="*/ 59 h 103"/>
                <a:gd name="T14" fmla="*/ 4 w 67"/>
                <a:gd name="T15" fmla="*/ 75 h 103"/>
                <a:gd name="T16" fmla="*/ 9 w 67"/>
                <a:gd name="T17" fmla="*/ 88 h 103"/>
                <a:gd name="T18" fmla="*/ 14 w 67"/>
                <a:gd name="T19" fmla="*/ 97 h 103"/>
                <a:gd name="T20" fmla="*/ 22 w 67"/>
                <a:gd name="T21" fmla="*/ 101 h 103"/>
                <a:gd name="T22" fmla="*/ 24 w 67"/>
                <a:gd name="T23" fmla="*/ 101 h 103"/>
                <a:gd name="T24" fmla="*/ 30 w 67"/>
                <a:gd name="T25" fmla="*/ 98 h 103"/>
                <a:gd name="T26" fmla="*/ 38 w 67"/>
                <a:gd name="T27" fmla="*/ 93 h 103"/>
                <a:gd name="T28" fmla="*/ 46 w 67"/>
                <a:gd name="T29" fmla="*/ 82 h 103"/>
                <a:gd name="T30" fmla="*/ 56 w 67"/>
                <a:gd name="T31" fmla="*/ 65 h 103"/>
                <a:gd name="T32" fmla="*/ 63 w 67"/>
                <a:gd name="T33" fmla="*/ 46 h 103"/>
                <a:gd name="T34" fmla="*/ 64 w 67"/>
                <a:gd name="T35" fmla="*/ 41 h 103"/>
                <a:gd name="T36" fmla="*/ 64 w 67"/>
                <a:gd name="T37" fmla="*/ 37 h 103"/>
                <a:gd name="T38" fmla="*/ 62 w 67"/>
                <a:gd name="T39" fmla="*/ 22 h 103"/>
                <a:gd name="T40" fmla="*/ 55 w 67"/>
                <a:gd name="T41" fmla="*/ 12 h 103"/>
                <a:gd name="T42" fmla="*/ 46 w 67"/>
                <a:gd name="T43" fmla="*/ 5 h 103"/>
                <a:gd name="T44" fmla="*/ 37 w 67"/>
                <a:gd name="T45" fmla="*/ 4 h 103"/>
                <a:gd name="T46" fmla="*/ 37 w 67"/>
                <a:gd name="T47" fmla="*/ 4 h 103"/>
                <a:gd name="T48" fmla="*/ 37 w 67"/>
                <a:gd name="T49" fmla="*/ 0 h 103"/>
                <a:gd name="T50" fmla="*/ 38 w 67"/>
                <a:gd name="T51" fmla="*/ 0 h 103"/>
                <a:gd name="T52" fmla="*/ 47 w 67"/>
                <a:gd name="T53" fmla="*/ 3 h 103"/>
                <a:gd name="T54" fmla="*/ 58 w 67"/>
                <a:gd name="T55" fmla="*/ 10 h 103"/>
                <a:gd name="T56" fmla="*/ 64 w 67"/>
                <a:gd name="T57" fmla="*/ 21 h 103"/>
                <a:gd name="T58" fmla="*/ 67 w 67"/>
                <a:gd name="T59" fmla="*/ 37 h 103"/>
                <a:gd name="T60" fmla="*/ 67 w 67"/>
                <a:gd name="T61" fmla="*/ 42 h 103"/>
                <a:gd name="T62" fmla="*/ 67 w 67"/>
                <a:gd name="T63" fmla="*/ 46 h 103"/>
                <a:gd name="T64" fmla="*/ 60 w 67"/>
                <a:gd name="T65" fmla="*/ 67 h 103"/>
                <a:gd name="T66" fmla="*/ 48 w 67"/>
                <a:gd name="T67" fmla="*/ 85 h 103"/>
                <a:gd name="T68" fmla="*/ 41 w 67"/>
                <a:gd name="T69" fmla="*/ 94 h 103"/>
                <a:gd name="T70" fmla="*/ 31 w 67"/>
                <a:gd name="T71" fmla="*/ 101 h 103"/>
                <a:gd name="T72" fmla="*/ 24 w 67"/>
                <a:gd name="T73" fmla="*/ 103 h 103"/>
                <a:gd name="T74" fmla="*/ 21 w 67"/>
                <a:gd name="T75" fmla="*/ 103 h 103"/>
                <a:gd name="T76" fmla="*/ 13 w 67"/>
                <a:gd name="T77" fmla="*/ 98 h 103"/>
                <a:gd name="T78" fmla="*/ 7 w 67"/>
                <a:gd name="T79" fmla="*/ 89 h 103"/>
                <a:gd name="T80" fmla="*/ 1 w 67"/>
                <a:gd name="T81" fmla="*/ 75 h 103"/>
                <a:gd name="T82" fmla="*/ 0 w 67"/>
                <a:gd name="T83" fmla="*/ 59 h 103"/>
                <a:gd name="T84" fmla="*/ 0 w 67"/>
                <a:gd name="T85" fmla="*/ 51 h 103"/>
                <a:gd name="T86" fmla="*/ 1 w 67"/>
                <a:gd name="T87" fmla="*/ 43 h 103"/>
                <a:gd name="T88" fmla="*/ 7 w 67"/>
                <a:gd name="T89" fmla="*/ 25 h 103"/>
                <a:gd name="T90" fmla="*/ 16 w 67"/>
                <a:gd name="T91" fmla="*/ 12 h 103"/>
                <a:gd name="T92" fmla="*/ 26 w 67"/>
                <a:gd name="T93" fmla="*/ 4 h 103"/>
                <a:gd name="T94" fmla="*/ 37 w 67"/>
                <a:gd name="T9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103">
                  <a:moveTo>
                    <a:pt x="37" y="4"/>
                  </a:moveTo>
                  <a:lnTo>
                    <a:pt x="28" y="7"/>
                  </a:lnTo>
                  <a:lnTo>
                    <a:pt x="18" y="14"/>
                  </a:lnTo>
                  <a:lnTo>
                    <a:pt x="11" y="26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3" y="59"/>
                  </a:lnTo>
                  <a:lnTo>
                    <a:pt x="4" y="75"/>
                  </a:lnTo>
                  <a:lnTo>
                    <a:pt x="9" y="88"/>
                  </a:lnTo>
                  <a:lnTo>
                    <a:pt x="14" y="97"/>
                  </a:lnTo>
                  <a:lnTo>
                    <a:pt x="22" y="101"/>
                  </a:lnTo>
                  <a:lnTo>
                    <a:pt x="24" y="101"/>
                  </a:lnTo>
                  <a:lnTo>
                    <a:pt x="30" y="98"/>
                  </a:lnTo>
                  <a:lnTo>
                    <a:pt x="38" y="93"/>
                  </a:lnTo>
                  <a:lnTo>
                    <a:pt x="46" y="82"/>
                  </a:lnTo>
                  <a:lnTo>
                    <a:pt x="56" y="65"/>
                  </a:lnTo>
                  <a:lnTo>
                    <a:pt x="63" y="46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2" y="22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7" y="4"/>
                  </a:lnTo>
                  <a:lnTo>
                    <a:pt x="37" y="4"/>
                  </a:lnTo>
                  <a:close/>
                  <a:moveTo>
                    <a:pt x="37" y="0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8" y="10"/>
                  </a:lnTo>
                  <a:lnTo>
                    <a:pt x="64" y="21"/>
                  </a:lnTo>
                  <a:lnTo>
                    <a:pt x="67" y="37"/>
                  </a:lnTo>
                  <a:lnTo>
                    <a:pt x="67" y="42"/>
                  </a:lnTo>
                  <a:lnTo>
                    <a:pt x="67" y="46"/>
                  </a:lnTo>
                  <a:lnTo>
                    <a:pt x="60" y="67"/>
                  </a:lnTo>
                  <a:lnTo>
                    <a:pt x="48" y="85"/>
                  </a:lnTo>
                  <a:lnTo>
                    <a:pt x="41" y="94"/>
                  </a:lnTo>
                  <a:lnTo>
                    <a:pt x="31" y="101"/>
                  </a:lnTo>
                  <a:lnTo>
                    <a:pt x="24" y="103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1" y="75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7" y="25"/>
                  </a:lnTo>
                  <a:lnTo>
                    <a:pt x="16" y="12"/>
                  </a:lnTo>
                  <a:lnTo>
                    <a:pt x="2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192"/>
            <p:cNvSpPr>
              <a:spLocks noEditPoints="1"/>
            </p:cNvSpPr>
            <p:nvPr/>
          </p:nvSpPr>
          <p:spPr bwMode="auto">
            <a:xfrm>
              <a:off x="1429333" y="2044670"/>
              <a:ext cx="567622" cy="859807"/>
            </a:xfrm>
            <a:custGeom>
              <a:avLst/>
              <a:gdLst>
                <a:gd name="T0" fmla="*/ 23 w 70"/>
                <a:gd name="T1" fmla="*/ 103 h 106"/>
                <a:gd name="T2" fmla="*/ 25 w 70"/>
                <a:gd name="T3" fmla="*/ 103 h 106"/>
                <a:gd name="T4" fmla="*/ 25 w 70"/>
                <a:gd name="T5" fmla="*/ 103 h 106"/>
                <a:gd name="T6" fmla="*/ 19 w 70"/>
                <a:gd name="T7" fmla="*/ 102 h 106"/>
                <a:gd name="T8" fmla="*/ 29 w 70"/>
                <a:gd name="T9" fmla="*/ 102 h 106"/>
                <a:gd name="T10" fmla="*/ 32 w 70"/>
                <a:gd name="T11" fmla="*/ 100 h 106"/>
                <a:gd name="T12" fmla="*/ 67 w 70"/>
                <a:gd name="T13" fmla="*/ 47 h 106"/>
                <a:gd name="T14" fmla="*/ 48 w 70"/>
                <a:gd name="T15" fmla="*/ 85 h 106"/>
                <a:gd name="T16" fmla="*/ 36 w 70"/>
                <a:gd name="T17" fmla="*/ 98 h 106"/>
                <a:gd name="T18" fmla="*/ 48 w 70"/>
                <a:gd name="T19" fmla="*/ 85 h 106"/>
                <a:gd name="T20" fmla="*/ 67 w 70"/>
                <a:gd name="T21" fmla="*/ 47 h 106"/>
                <a:gd name="T22" fmla="*/ 65 w 70"/>
                <a:gd name="T23" fmla="*/ 31 h 106"/>
                <a:gd name="T24" fmla="*/ 67 w 70"/>
                <a:gd name="T25" fmla="*/ 38 h 106"/>
                <a:gd name="T26" fmla="*/ 38 w 70"/>
                <a:gd name="T27" fmla="*/ 6 h 106"/>
                <a:gd name="T28" fmla="*/ 19 w 70"/>
                <a:gd name="T29" fmla="*/ 15 h 106"/>
                <a:gd name="T30" fmla="*/ 8 w 70"/>
                <a:gd name="T31" fmla="*/ 45 h 106"/>
                <a:gd name="T32" fmla="*/ 5 w 70"/>
                <a:gd name="T33" fmla="*/ 60 h 106"/>
                <a:gd name="T34" fmla="*/ 8 w 70"/>
                <a:gd name="T35" fmla="*/ 76 h 106"/>
                <a:gd name="T36" fmla="*/ 17 w 70"/>
                <a:gd name="T37" fmla="*/ 97 h 106"/>
                <a:gd name="T38" fmla="*/ 25 w 70"/>
                <a:gd name="T39" fmla="*/ 100 h 106"/>
                <a:gd name="T40" fmla="*/ 25 w 70"/>
                <a:gd name="T41" fmla="*/ 100 h 106"/>
                <a:gd name="T42" fmla="*/ 25 w 70"/>
                <a:gd name="T43" fmla="*/ 100 h 106"/>
                <a:gd name="T44" fmla="*/ 39 w 70"/>
                <a:gd name="T45" fmla="*/ 93 h 106"/>
                <a:gd name="T46" fmla="*/ 47 w 70"/>
                <a:gd name="T47" fmla="*/ 83 h 106"/>
                <a:gd name="T48" fmla="*/ 56 w 70"/>
                <a:gd name="T49" fmla="*/ 65 h 106"/>
                <a:gd name="T50" fmla="*/ 64 w 70"/>
                <a:gd name="T51" fmla="*/ 42 h 106"/>
                <a:gd name="T52" fmla="*/ 64 w 70"/>
                <a:gd name="T53" fmla="*/ 38 h 106"/>
                <a:gd name="T54" fmla="*/ 55 w 70"/>
                <a:gd name="T55" fmla="*/ 14 h 106"/>
                <a:gd name="T56" fmla="*/ 38 w 70"/>
                <a:gd name="T57" fmla="*/ 6 h 106"/>
                <a:gd name="T58" fmla="*/ 38 w 70"/>
                <a:gd name="T59" fmla="*/ 2 h 106"/>
                <a:gd name="T60" fmla="*/ 38 w 70"/>
                <a:gd name="T61" fmla="*/ 2 h 106"/>
                <a:gd name="T62" fmla="*/ 38 w 70"/>
                <a:gd name="T63" fmla="*/ 0 h 106"/>
                <a:gd name="T64" fmla="*/ 49 w 70"/>
                <a:gd name="T65" fmla="*/ 2 h 106"/>
                <a:gd name="T66" fmla="*/ 67 w 70"/>
                <a:gd name="T67" fmla="*/ 22 h 106"/>
                <a:gd name="T68" fmla="*/ 70 w 70"/>
                <a:gd name="T69" fmla="*/ 38 h 106"/>
                <a:gd name="T70" fmla="*/ 69 w 70"/>
                <a:gd name="T71" fmla="*/ 48 h 106"/>
                <a:gd name="T72" fmla="*/ 51 w 70"/>
                <a:gd name="T73" fmla="*/ 87 h 106"/>
                <a:gd name="T74" fmla="*/ 34 w 70"/>
                <a:gd name="T75" fmla="*/ 103 h 106"/>
                <a:gd name="T76" fmla="*/ 22 w 70"/>
                <a:gd name="T77" fmla="*/ 106 h 106"/>
                <a:gd name="T78" fmla="*/ 22 w 70"/>
                <a:gd name="T79" fmla="*/ 106 h 106"/>
                <a:gd name="T80" fmla="*/ 5 w 70"/>
                <a:gd name="T81" fmla="*/ 90 h 106"/>
                <a:gd name="T82" fmla="*/ 0 w 70"/>
                <a:gd name="T83" fmla="*/ 60 h 106"/>
                <a:gd name="T84" fmla="*/ 1 w 70"/>
                <a:gd name="T85" fmla="*/ 44 h 106"/>
                <a:gd name="T86" fmla="*/ 15 w 70"/>
                <a:gd name="T87" fmla="*/ 11 h 106"/>
                <a:gd name="T88" fmla="*/ 38 w 7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105">
                  <a:moveTo>
                    <a:pt x="19" y="102"/>
                  </a:moveTo>
                  <a:lnTo>
                    <a:pt x="23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19" y="102"/>
                  </a:lnTo>
                  <a:close/>
                  <a:moveTo>
                    <a:pt x="32" y="100"/>
                  </a:moveTo>
                  <a:lnTo>
                    <a:pt x="29" y="102"/>
                  </a:lnTo>
                  <a:lnTo>
                    <a:pt x="32" y="100"/>
                  </a:lnTo>
                  <a:lnTo>
                    <a:pt x="32" y="100"/>
                  </a:lnTo>
                  <a:close/>
                  <a:moveTo>
                    <a:pt x="67" y="47"/>
                  </a:moveTo>
                  <a:lnTo>
                    <a:pt x="67" y="47"/>
                  </a:lnTo>
                  <a:lnTo>
                    <a:pt x="59" y="66"/>
                  </a:lnTo>
                  <a:lnTo>
                    <a:pt x="48" y="85"/>
                  </a:lnTo>
                  <a:lnTo>
                    <a:pt x="40" y="94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8" y="85"/>
                  </a:lnTo>
                  <a:lnTo>
                    <a:pt x="59" y="66"/>
                  </a:lnTo>
                  <a:lnTo>
                    <a:pt x="67" y="47"/>
                  </a:lnTo>
                  <a:lnTo>
                    <a:pt x="67" y="47"/>
                  </a:lnTo>
                  <a:close/>
                  <a:moveTo>
                    <a:pt x="65" y="31"/>
                  </a:moveTo>
                  <a:lnTo>
                    <a:pt x="67" y="38"/>
                  </a:lnTo>
                  <a:lnTo>
                    <a:pt x="67" y="38"/>
                  </a:lnTo>
                  <a:lnTo>
                    <a:pt x="65" y="31"/>
                  </a:lnTo>
                  <a:close/>
                  <a:moveTo>
                    <a:pt x="38" y="6"/>
                  </a:moveTo>
                  <a:lnTo>
                    <a:pt x="29" y="9"/>
                  </a:lnTo>
                  <a:lnTo>
                    <a:pt x="19" y="15"/>
                  </a:lnTo>
                  <a:lnTo>
                    <a:pt x="13" y="28"/>
                  </a:lnTo>
                  <a:lnTo>
                    <a:pt x="8" y="45"/>
                  </a:lnTo>
                  <a:lnTo>
                    <a:pt x="6" y="53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8" y="76"/>
                  </a:lnTo>
                  <a:lnTo>
                    <a:pt x="12" y="87"/>
                  </a:lnTo>
                  <a:lnTo>
                    <a:pt x="17" y="97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25" y="100"/>
                  </a:lnTo>
                  <a:lnTo>
                    <a:pt x="31" y="98"/>
                  </a:lnTo>
                  <a:lnTo>
                    <a:pt x="39" y="93"/>
                  </a:lnTo>
                  <a:lnTo>
                    <a:pt x="46" y="83"/>
                  </a:lnTo>
                  <a:lnTo>
                    <a:pt x="47" y="83"/>
                  </a:lnTo>
                  <a:lnTo>
                    <a:pt x="46" y="83"/>
                  </a:lnTo>
                  <a:lnTo>
                    <a:pt x="56" y="65"/>
                  </a:lnTo>
                  <a:lnTo>
                    <a:pt x="63" y="47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1" y="25"/>
                  </a:lnTo>
                  <a:lnTo>
                    <a:pt x="55" y="14"/>
                  </a:lnTo>
                  <a:lnTo>
                    <a:pt x="47" y="9"/>
                  </a:lnTo>
                  <a:lnTo>
                    <a:pt x="38" y="6"/>
                  </a:lnTo>
                  <a:lnTo>
                    <a:pt x="38" y="6"/>
                  </a:lnTo>
                  <a:close/>
                  <a:moveTo>
                    <a:pt x="38" y="2"/>
                  </a:moveTo>
                  <a:lnTo>
                    <a:pt x="38" y="4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38" y="0"/>
                  </a:moveTo>
                  <a:lnTo>
                    <a:pt x="39" y="0"/>
                  </a:lnTo>
                  <a:lnTo>
                    <a:pt x="49" y="2"/>
                  </a:lnTo>
                  <a:lnTo>
                    <a:pt x="60" y="10"/>
                  </a:lnTo>
                  <a:lnTo>
                    <a:pt x="67" y="22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69" y="48"/>
                  </a:lnTo>
                  <a:lnTo>
                    <a:pt x="63" y="68"/>
                  </a:lnTo>
                  <a:lnTo>
                    <a:pt x="51" y="87"/>
                  </a:lnTo>
                  <a:lnTo>
                    <a:pt x="43" y="97"/>
                  </a:lnTo>
                  <a:lnTo>
                    <a:pt x="34" y="103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6"/>
                  </a:lnTo>
                  <a:lnTo>
                    <a:pt x="13" y="100"/>
                  </a:lnTo>
                  <a:lnTo>
                    <a:pt x="5" y="90"/>
                  </a:lnTo>
                  <a:lnTo>
                    <a:pt x="1" y="7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" y="44"/>
                  </a:lnTo>
                  <a:lnTo>
                    <a:pt x="6" y="26"/>
                  </a:lnTo>
                  <a:lnTo>
                    <a:pt x="15" y="11"/>
                  </a:lnTo>
                  <a:lnTo>
                    <a:pt x="26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193"/>
            <p:cNvSpPr/>
            <p:nvPr/>
          </p:nvSpPr>
          <p:spPr bwMode="auto">
            <a:xfrm>
              <a:off x="1615840" y="2060893"/>
              <a:ext cx="105418" cy="97337"/>
            </a:xfrm>
            <a:custGeom>
              <a:avLst/>
              <a:gdLst>
                <a:gd name="T0" fmla="*/ 11 w 13"/>
                <a:gd name="T1" fmla="*/ 0 h 12"/>
                <a:gd name="T2" fmla="*/ 13 w 13"/>
                <a:gd name="T3" fmla="*/ 2 h 12"/>
                <a:gd name="T4" fmla="*/ 12 w 13"/>
                <a:gd name="T5" fmla="*/ 3 h 12"/>
                <a:gd name="T6" fmla="*/ 12 w 13"/>
                <a:gd name="T7" fmla="*/ 4 h 12"/>
                <a:gd name="T8" fmla="*/ 11 w 13"/>
                <a:gd name="T9" fmla="*/ 6 h 12"/>
                <a:gd name="T10" fmla="*/ 9 w 13"/>
                <a:gd name="T11" fmla="*/ 7 h 12"/>
                <a:gd name="T12" fmla="*/ 7 w 13"/>
                <a:gd name="T13" fmla="*/ 9 h 12"/>
                <a:gd name="T14" fmla="*/ 6 w 13"/>
                <a:gd name="T15" fmla="*/ 11 h 12"/>
                <a:gd name="T16" fmla="*/ 3 w 13"/>
                <a:gd name="T17" fmla="*/ 12 h 12"/>
                <a:gd name="T18" fmla="*/ 3 w 13"/>
                <a:gd name="T19" fmla="*/ 12 h 12"/>
                <a:gd name="T20" fmla="*/ 2 w 13"/>
                <a:gd name="T21" fmla="*/ 12 h 12"/>
                <a:gd name="T22" fmla="*/ 0 w 13"/>
                <a:gd name="T23" fmla="*/ 11 h 12"/>
                <a:gd name="T24" fmla="*/ 0 w 13"/>
                <a:gd name="T25" fmla="*/ 9 h 12"/>
                <a:gd name="T26" fmla="*/ 0 w 13"/>
                <a:gd name="T27" fmla="*/ 7 h 12"/>
                <a:gd name="T28" fmla="*/ 0 w 13"/>
                <a:gd name="T29" fmla="*/ 6 h 12"/>
                <a:gd name="T30" fmla="*/ 2 w 13"/>
                <a:gd name="T31" fmla="*/ 4 h 12"/>
                <a:gd name="T32" fmla="*/ 4 w 13"/>
                <a:gd name="T33" fmla="*/ 6 h 12"/>
                <a:gd name="T34" fmla="*/ 4 w 13"/>
                <a:gd name="T35" fmla="*/ 6 h 12"/>
                <a:gd name="T36" fmla="*/ 3 w 13"/>
                <a:gd name="T37" fmla="*/ 7 h 12"/>
                <a:gd name="T38" fmla="*/ 3 w 13"/>
                <a:gd name="T39" fmla="*/ 9 h 12"/>
                <a:gd name="T40" fmla="*/ 4 w 13"/>
                <a:gd name="T41" fmla="*/ 8 h 12"/>
                <a:gd name="T42" fmla="*/ 6 w 13"/>
                <a:gd name="T43" fmla="*/ 7 h 12"/>
                <a:gd name="T44" fmla="*/ 7 w 13"/>
                <a:gd name="T45" fmla="*/ 6 h 12"/>
                <a:gd name="T46" fmla="*/ 8 w 13"/>
                <a:gd name="T47" fmla="*/ 3 h 12"/>
                <a:gd name="T48" fmla="*/ 9 w 13"/>
                <a:gd name="T49" fmla="*/ 2 h 12"/>
                <a:gd name="T50" fmla="*/ 11 w 13"/>
                <a:gd name="T51" fmla="*/ 0 h 12"/>
                <a:gd name="T52" fmla="*/ 11 w 13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2">
                  <a:moveTo>
                    <a:pt x="11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194"/>
            <p:cNvSpPr>
              <a:spLocks noEditPoints="1"/>
            </p:cNvSpPr>
            <p:nvPr/>
          </p:nvSpPr>
          <p:spPr bwMode="auto">
            <a:xfrm>
              <a:off x="1599622" y="2052784"/>
              <a:ext cx="137854" cy="113559"/>
            </a:xfrm>
            <a:custGeom>
              <a:avLst/>
              <a:gdLst>
                <a:gd name="T0" fmla="*/ 4 w 17"/>
                <a:gd name="T1" fmla="*/ 12 h 14"/>
                <a:gd name="T2" fmla="*/ 2 w 17"/>
                <a:gd name="T3" fmla="*/ 12 h 14"/>
                <a:gd name="T4" fmla="*/ 4 w 17"/>
                <a:gd name="T5" fmla="*/ 12 h 14"/>
                <a:gd name="T6" fmla="*/ 4 w 17"/>
                <a:gd name="T7" fmla="*/ 12 h 14"/>
                <a:gd name="T8" fmla="*/ 4 w 17"/>
                <a:gd name="T9" fmla="*/ 8 h 14"/>
                <a:gd name="T10" fmla="*/ 4 w 17"/>
                <a:gd name="T11" fmla="*/ 8 h 14"/>
                <a:gd name="T12" fmla="*/ 4 w 17"/>
                <a:gd name="T13" fmla="*/ 9 h 14"/>
                <a:gd name="T14" fmla="*/ 4 w 17"/>
                <a:gd name="T15" fmla="*/ 8 h 14"/>
                <a:gd name="T16" fmla="*/ 4 w 17"/>
                <a:gd name="T17" fmla="*/ 8 h 14"/>
                <a:gd name="T18" fmla="*/ 13 w 17"/>
                <a:gd name="T19" fmla="*/ 0 h 14"/>
                <a:gd name="T20" fmla="*/ 13 w 17"/>
                <a:gd name="T21" fmla="*/ 0 h 14"/>
                <a:gd name="T22" fmla="*/ 17 w 17"/>
                <a:gd name="T23" fmla="*/ 3 h 14"/>
                <a:gd name="T24" fmla="*/ 17 w 17"/>
                <a:gd name="T25" fmla="*/ 4 h 14"/>
                <a:gd name="T26" fmla="*/ 15 w 17"/>
                <a:gd name="T27" fmla="*/ 4 h 14"/>
                <a:gd name="T28" fmla="*/ 15 w 17"/>
                <a:gd name="T29" fmla="*/ 5 h 14"/>
                <a:gd name="T30" fmla="*/ 14 w 17"/>
                <a:gd name="T31" fmla="*/ 7 h 14"/>
                <a:gd name="T32" fmla="*/ 13 w 17"/>
                <a:gd name="T33" fmla="*/ 9 h 14"/>
                <a:gd name="T34" fmla="*/ 10 w 17"/>
                <a:gd name="T35" fmla="*/ 10 h 14"/>
                <a:gd name="T36" fmla="*/ 9 w 17"/>
                <a:gd name="T37" fmla="*/ 13 h 14"/>
                <a:gd name="T38" fmla="*/ 8 w 17"/>
                <a:gd name="T39" fmla="*/ 14 h 14"/>
                <a:gd name="T40" fmla="*/ 5 w 17"/>
                <a:gd name="T41" fmla="*/ 14 h 14"/>
                <a:gd name="T42" fmla="*/ 5 w 17"/>
                <a:gd name="T43" fmla="*/ 14 h 14"/>
                <a:gd name="T44" fmla="*/ 2 w 17"/>
                <a:gd name="T45" fmla="*/ 14 h 14"/>
                <a:gd name="T46" fmla="*/ 1 w 17"/>
                <a:gd name="T47" fmla="*/ 13 h 14"/>
                <a:gd name="T48" fmla="*/ 1 w 17"/>
                <a:gd name="T49" fmla="*/ 13 h 14"/>
                <a:gd name="T50" fmla="*/ 0 w 17"/>
                <a:gd name="T51" fmla="*/ 12 h 14"/>
                <a:gd name="T52" fmla="*/ 0 w 17"/>
                <a:gd name="T53" fmla="*/ 10 h 14"/>
                <a:gd name="T54" fmla="*/ 1 w 17"/>
                <a:gd name="T55" fmla="*/ 8 h 14"/>
                <a:gd name="T56" fmla="*/ 1 w 17"/>
                <a:gd name="T57" fmla="*/ 7 h 14"/>
                <a:gd name="T58" fmla="*/ 1 w 17"/>
                <a:gd name="T59" fmla="*/ 5 h 14"/>
                <a:gd name="T60" fmla="*/ 2 w 17"/>
                <a:gd name="T61" fmla="*/ 3 h 14"/>
                <a:gd name="T62" fmla="*/ 4 w 17"/>
                <a:gd name="T63" fmla="*/ 4 h 14"/>
                <a:gd name="T64" fmla="*/ 6 w 17"/>
                <a:gd name="T65" fmla="*/ 5 h 14"/>
                <a:gd name="T66" fmla="*/ 6 w 17"/>
                <a:gd name="T67" fmla="*/ 5 h 14"/>
                <a:gd name="T68" fmla="*/ 6 w 17"/>
                <a:gd name="T69" fmla="*/ 5 h 14"/>
                <a:gd name="T70" fmla="*/ 6 w 17"/>
                <a:gd name="T71" fmla="*/ 5 h 14"/>
                <a:gd name="T72" fmla="*/ 8 w 17"/>
                <a:gd name="T73" fmla="*/ 5 h 14"/>
                <a:gd name="T74" fmla="*/ 8 w 17"/>
                <a:gd name="T75" fmla="*/ 5 h 14"/>
                <a:gd name="T76" fmla="*/ 8 w 17"/>
                <a:gd name="T77" fmla="*/ 5 h 14"/>
                <a:gd name="T78" fmla="*/ 9 w 17"/>
                <a:gd name="T79" fmla="*/ 3 h 14"/>
                <a:gd name="T80" fmla="*/ 10 w 17"/>
                <a:gd name="T81" fmla="*/ 1 h 14"/>
                <a:gd name="T82" fmla="*/ 11 w 17"/>
                <a:gd name="T83" fmla="*/ 0 h 14"/>
                <a:gd name="T84" fmla="*/ 11 w 17"/>
                <a:gd name="T85" fmla="*/ 0 h 14"/>
                <a:gd name="T86" fmla="*/ 11 w 17"/>
                <a:gd name="T87" fmla="*/ 0 h 14"/>
                <a:gd name="T88" fmla="*/ 13 w 17"/>
                <a:gd name="T8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" h="14"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195"/>
            <p:cNvSpPr/>
            <p:nvPr/>
          </p:nvSpPr>
          <p:spPr bwMode="auto">
            <a:xfrm>
              <a:off x="1583405" y="2109561"/>
              <a:ext cx="170289" cy="632688"/>
            </a:xfrm>
            <a:custGeom>
              <a:avLst/>
              <a:gdLst>
                <a:gd name="T0" fmla="*/ 17 w 21"/>
                <a:gd name="T1" fmla="*/ 0 h 78"/>
                <a:gd name="T2" fmla="*/ 21 w 21"/>
                <a:gd name="T3" fmla="*/ 0 h 78"/>
                <a:gd name="T4" fmla="*/ 21 w 21"/>
                <a:gd name="T5" fmla="*/ 53 h 78"/>
                <a:gd name="T6" fmla="*/ 7 w 21"/>
                <a:gd name="T7" fmla="*/ 78 h 78"/>
                <a:gd name="T8" fmla="*/ 0 w 21"/>
                <a:gd name="T9" fmla="*/ 57 h 78"/>
                <a:gd name="T10" fmla="*/ 10 w 21"/>
                <a:gd name="T11" fmla="*/ 1 h 78"/>
                <a:gd name="T12" fmla="*/ 12 w 21"/>
                <a:gd name="T13" fmla="*/ 2 h 78"/>
                <a:gd name="T14" fmla="*/ 3 w 21"/>
                <a:gd name="T15" fmla="*/ 56 h 78"/>
                <a:gd name="T16" fmla="*/ 8 w 21"/>
                <a:gd name="T17" fmla="*/ 70 h 78"/>
                <a:gd name="T18" fmla="*/ 17 w 21"/>
                <a:gd name="T19" fmla="*/ 52 h 78"/>
                <a:gd name="T20" fmla="*/ 17 w 21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78">
                  <a:moveTo>
                    <a:pt x="17" y="0"/>
                  </a:moveTo>
                  <a:lnTo>
                    <a:pt x="21" y="0"/>
                  </a:lnTo>
                  <a:lnTo>
                    <a:pt x="21" y="53"/>
                  </a:lnTo>
                  <a:lnTo>
                    <a:pt x="7" y="78"/>
                  </a:lnTo>
                  <a:lnTo>
                    <a:pt x="0" y="57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3" y="56"/>
                  </a:lnTo>
                  <a:lnTo>
                    <a:pt x="8" y="70"/>
                  </a:lnTo>
                  <a:lnTo>
                    <a:pt x="17" y="5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196"/>
            <p:cNvSpPr>
              <a:spLocks noEditPoints="1"/>
            </p:cNvSpPr>
            <p:nvPr/>
          </p:nvSpPr>
          <p:spPr bwMode="auto">
            <a:xfrm>
              <a:off x="1567187" y="2093338"/>
              <a:ext cx="202725" cy="673247"/>
            </a:xfrm>
            <a:custGeom>
              <a:avLst/>
              <a:gdLst>
                <a:gd name="T0" fmla="*/ 4 w 25"/>
                <a:gd name="T1" fmla="*/ 59 h 83"/>
                <a:gd name="T2" fmla="*/ 4 w 25"/>
                <a:gd name="T3" fmla="*/ 59 h 83"/>
                <a:gd name="T4" fmla="*/ 9 w 25"/>
                <a:gd name="T5" fmla="*/ 76 h 83"/>
                <a:gd name="T6" fmla="*/ 13 w 25"/>
                <a:gd name="T7" fmla="*/ 68 h 83"/>
                <a:gd name="T8" fmla="*/ 9 w 25"/>
                <a:gd name="T9" fmla="*/ 76 h 83"/>
                <a:gd name="T10" fmla="*/ 4 w 25"/>
                <a:gd name="T11" fmla="*/ 59 h 83"/>
                <a:gd name="T12" fmla="*/ 18 w 25"/>
                <a:gd name="T13" fmla="*/ 0 h 83"/>
                <a:gd name="T14" fmla="*/ 25 w 25"/>
                <a:gd name="T15" fmla="*/ 0 h 83"/>
                <a:gd name="T16" fmla="*/ 25 w 25"/>
                <a:gd name="T17" fmla="*/ 55 h 83"/>
                <a:gd name="T18" fmla="*/ 9 w 25"/>
                <a:gd name="T19" fmla="*/ 83 h 83"/>
                <a:gd name="T20" fmla="*/ 1 w 25"/>
                <a:gd name="T21" fmla="*/ 59 h 83"/>
                <a:gd name="T22" fmla="*/ 0 w 25"/>
                <a:gd name="T23" fmla="*/ 59 h 83"/>
                <a:gd name="T24" fmla="*/ 10 w 25"/>
                <a:gd name="T25" fmla="*/ 2 h 83"/>
                <a:gd name="T26" fmla="*/ 12 w 25"/>
                <a:gd name="T27" fmla="*/ 2 h 83"/>
                <a:gd name="T28" fmla="*/ 15 w 25"/>
                <a:gd name="T29" fmla="*/ 3 h 83"/>
                <a:gd name="T30" fmla="*/ 6 w 25"/>
                <a:gd name="T31" fmla="*/ 58 h 83"/>
                <a:gd name="T32" fmla="*/ 10 w 25"/>
                <a:gd name="T33" fmla="*/ 68 h 83"/>
                <a:gd name="T34" fmla="*/ 18 w 25"/>
                <a:gd name="T35" fmla="*/ 54 h 83"/>
                <a:gd name="T36" fmla="*/ 18 w 25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3">
                  <a:moveTo>
                    <a:pt x="4" y="59"/>
                  </a:moveTo>
                  <a:lnTo>
                    <a:pt x="4" y="59"/>
                  </a:lnTo>
                  <a:lnTo>
                    <a:pt x="9" y="76"/>
                  </a:lnTo>
                  <a:lnTo>
                    <a:pt x="13" y="68"/>
                  </a:lnTo>
                  <a:lnTo>
                    <a:pt x="9" y="76"/>
                  </a:lnTo>
                  <a:lnTo>
                    <a:pt x="4" y="59"/>
                  </a:lnTo>
                  <a:close/>
                  <a:moveTo>
                    <a:pt x="18" y="0"/>
                  </a:moveTo>
                  <a:lnTo>
                    <a:pt x="25" y="0"/>
                  </a:lnTo>
                  <a:lnTo>
                    <a:pt x="25" y="55"/>
                  </a:lnTo>
                  <a:lnTo>
                    <a:pt x="9" y="83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6" y="58"/>
                  </a:lnTo>
                  <a:lnTo>
                    <a:pt x="10" y="68"/>
                  </a:lnTo>
                  <a:lnTo>
                    <a:pt x="18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197"/>
            <p:cNvSpPr/>
            <p:nvPr/>
          </p:nvSpPr>
          <p:spPr bwMode="auto">
            <a:xfrm>
              <a:off x="1883431" y="2125784"/>
              <a:ext cx="413556" cy="681356"/>
            </a:xfrm>
            <a:custGeom>
              <a:avLst/>
              <a:gdLst>
                <a:gd name="T0" fmla="*/ 1 w 51"/>
                <a:gd name="T1" fmla="*/ 0 h 84"/>
                <a:gd name="T2" fmla="*/ 4 w 51"/>
                <a:gd name="T3" fmla="*/ 1 h 84"/>
                <a:gd name="T4" fmla="*/ 11 w 51"/>
                <a:gd name="T5" fmla="*/ 5 h 84"/>
                <a:gd name="T6" fmla="*/ 21 w 51"/>
                <a:gd name="T7" fmla="*/ 12 h 84"/>
                <a:gd name="T8" fmla="*/ 31 w 51"/>
                <a:gd name="T9" fmla="*/ 18 h 84"/>
                <a:gd name="T10" fmla="*/ 41 w 51"/>
                <a:gd name="T11" fmla="*/ 25 h 84"/>
                <a:gd name="T12" fmla="*/ 48 w 51"/>
                <a:gd name="T13" fmla="*/ 30 h 84"/>
                <a:gd name="T14" fmla="*/ 50 w 51"/>
                <a:gd name="T15" fmla="*/ 33 h 84"/>
                <a:gd name="T16" fmla="*/ 51 w 51"/>
                <a:gd name="T17" fmla="*/ 34 h 84"/>
                <a:gd name="T18" fmla="*/ 51 w 51"/>
                <a:gd name="T19" fmla="*/ 35 h 84"/>
                <a:gd name="T20" fmla="*/ 51 w 51"/>
                <a:gd name="T21" fmla="*/ 35 h 84"/>
                <a:gd name="T22" fmla="*/ 51 w 51"/>
                <a:gd name="T23" fmla="*/ 35 h 84"/>
                <a:gd name="T24" fmla="*/ 48 w 51"/>
                <a:gd name="T25" fmla="*/ 38 h 84"/>
                <a:gd name="T26" fmla="*/ 46 w 51"/>
                <a:gd name="T27" fmla="*/ 41 h 84"/>
                <a:gd name="T28" fmla="*/ 42 w 51"/>
                <a:gd name="T29" fmla="*/ 45 h 84"/>
                <a:gd name="T30" fmla="*/ 37 w 51"/>
                <a:gd name="T31" fmla="*/ 49 h 84"/>
                <a:gd name="T32" fmla="*/ 26 w 51"/>
                <a:gd name="T33" fmla="*/ 58 h 84"/>
                <a:gd name="T34" fmla="*/ 16 w 51"/>
                <a:gd name="T35" fmla="*/ 66 h 84"/>
                <a:gd name="T36" fmla="*/ 13 w 51"/>
                <a:gd name="T37" fmla="*/ 68 h 84"/>
                <a:gd name="T38" fmla="*/ 11 w 51"/>
                <a:gd name="T39" fmla="*/ 70 h 84"/>
                <a:gd name="T40" fmla="*/ 9 w 51"/>
                <a:gd name="T41" fmla="*/ 71 h 84"/>
                <a:gd name="T42" fmla="*/ 8 w 51"/>
                <a:gd name="T43" fmla="*/ 72 h 84"/>
                <a:gd name="T44" fmla="*/ 9 w 51"/>
                <a:gd name="T45" fmla="*/ 75 h 84"/>
                <a:gd name="T46" fmla="*/ 9 w 51"/>
                <a:gd name="T47" fmla="*/ 77 h 84"/>
                <a:gd name="T48" fmla="*/ 9 w 51"/>
                <a:gd name="T49" fmla="*/ 80 h 84"/>
                <a:gd name="T50" fmla="*/ 11 w 51"/>
                <a:gd name="T51" fmla="*/ 83 h 84"/>
                <a:gd name="T52" fmla="*/ 11 w 51"/>
                <a:gd name="T53" fmla="*/ 83 h 84"/>
                <a:gd name="T54" fmla="*/ 8 w 51"/>
                <a:gd name="T55" fmla="*/ 84 h 84"/>
                <a:gd name="T56" fmla="*/ 7 w 51"/>
                <a:gd name="T57" fmla="*/ 83 h 84"/>
                <a:gd name="T58" fmla="*/ 7 w 51"/>
                <a:gd name="T59" fmla="*/ 80 h 84"/>
                <a:gd name="T60" fmla="*/ 7 w 51"/>
                <a:gd name="T61" fmla="*/ 77 h 84"/>
                <a:gd name="T62" fmla="*/ 5 w 51"/>
                <a:gd name="T63" fmla="*/ 75 h 84"/>
                <a:gd name="T64" fmla="*/ 5 w 51"/>
                <a:gd name="T65" fmla="*/ 72 h 84"/>
                <a:gd name="T66" fmla="*/ 5 w 51"/>
                <a:gd name="T67" fmla="*/ 70 h 84"/>
                <a:gd name="T68" fmla="*/ 7 w 51"/>
                <a:gd name="T69" fmla="*/ 70 h 84"/>
                <a:gd name="T70" fmla="*/ 9 w 51"/>
                <a:gd name="T71" fmla="*/ 67 h 84"/>
                <a:gd name="T72" fmla="*/ 14 w 51"/>
                <a:gd name="T73" fmla="*/ 63 h 84"/>
                <a:gd name="T74" fmla="*/ 18 w 51"/>
                <a:gd name="T75" fmla="*/ 59 h 84"/>
                <a:gd name="T76" fmla="*/ 30 w 51"/>
                <a:gd name="T77" fmla="*/ 50 h 84"/>
                <a:gd name="T78" fmla="*/ 41 w 51"/>
                <a:gd name="T79" fmla="*/ 42 h 84"/>
                <a:gd name="T80" fmla="*/ 43 w 51"/>
                <a:gd name="T81" fmla="*/ 39 h 84"/>
                <a:gd name="T82" fmla="*/ 46 w 51"/>
                <a:gd name="T83" fmla="*/ 37 h 84"/>
                <a:gd name="T84" fmla="*/ 47 w 51"/>
                <a:gd name="T85" fmla="*/ 35 h 84"/>
                <a:gd name="T86" fmla="*/ 47 w 51"/>
                <a:gd name="T87" fmla="*/ 34 h 84"/>
                <a:gd name="T88" fmla="*/ 47 w 51"/>
                <a:gd name="T89" fmla="*/ 34 h 84"/>
                <a:gd name="T90" fmla="*/ 47 w 51"/>
                <a:gd name="T91" fmla="*/ 34 h 84"/>
                <a:gd name="T92" fmla="*/ 47 w 51"/>
                <a:gd name="T93" fmla="*/ 34 h 84"/>
                <a:gd name="T94" fmla="*/ 46 w 51"/>
                <a:gd name="T95" fmla="*/ 33 h 84"/>
                <a:gd name="T96" fmla="*/ 43 w 51"/>
                <a:gd name="T97" fmla="*/ 30 h 84"/>
                <a:gd name="T98" fmla="*/ 41 w 51"/>
                <a:gd name="T99" fmla="*/ 28 h 84"/>
                <a:gd name="T100" fmla="*/ 35 w 51"/>
                <a:gd name="T101" fmla="*/ 25 h 84"/>
                <a:gd name="T102" fmla="*/ 30 w 51"/>
                <a:gd name="T103" fmla="*/ 21 h 84"/>
                <a:gd name="T104" fmla="*/ 24 w 51"/>
                <a:gd name="T105" fmla="*/ 17 h 84"/>
                <a:gd name="T106" fmla="*/ 14 w 51"/>
                <a:gd name="T107" fmla="*/ 12 h 84"/>
                <a:gd name="T108" fmla="*/ 7 w 51"/>
                <a:gd name="T109" fmla="*/ 7 h 84"/>
                <a:gd name="T110" fmla="*/ 1 w 51"/>
                <a:gd name="T111" fmla="*/ 4 h 84"/>
                <a:gd name="T112" fmla="*/ 0 w 51"/>
                <a:gd name="T113" fmla="*/ 3 h 84"/>
                <a:gd name="T114" fmla="*/ 1 w 51"/>
                <a:gd name="T11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84">
                  <a:moveTo>
                    <a:pt x="1" y="0"/>
                  </a:moveTo>
                  <a:lnTo>
                    <a:pt x="4" y="1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48" y="30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6" y="41"/>
                  </a:lnTo>
                  <a:lnTo>
                    <a:pt x="42" y="45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16" y="6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71"/>
                  </a:lnTo>
                  <a:lnTo>
                    <a:pt x="8" y="72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9" y="80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8" y="84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7" y="77"/>
                  </a:lnTo>
                  <a:lnTo>
                    <a:pt x="5" y="75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30" y="50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6" y="33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5" y="25"/>
                  </a:lnTo>
                  <a:lnTo>
                    <a:pt x="30" y="21"/>
                  </a:lnTo>
                  <a:lnTo>
                    <a:pt x="24" y="17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198"/>
            <p:cNvSpPr>
              <a:spLocks noEditPoints="1"/>
            </p:cNvSpPr>
            <p:nvPr/>
          </p:nvSpPr>
          <p:spPr bwMode="auto">
            <a:xfrm>
              <a:off x="1859107" y="2109561"/>
              <a:ext cx="445991" cy="705693"/>
            </a:xfrm>
            <a:custGeom>
              <a:avLst/>
              <a:gdLst>
                <a:gd name="T0" fmla="*/ 11 w 55"/>
                <a:gd name="T1" fmla="*/ 81 h 87"/>
                <a:gd name="T2" fmla="*/ 11 w 55"/>
                <a:gd name="T3" fmla="*/ 78 h 87"/>
                <a:gd name="T4" fmla="*/ 12 w 55"/>
                <a:gd name="T5" fmla="*/ 72 h 87"/>
                <a:gd name="T6" fmla="*/ 11 w 55"/>
                <a:gd name="T7" fmla="*/ 72 h 87"/>
                <a:gd name="T8" fmla="*/ 29 w 55"/>
                <a:gd name="T9" fmla="*/ 57 h 87"/>
                <a:gd name="T10" fmla="*/ 19 w 55"/>
                <a:gd name="T11" fmla="*/ 65 h 87"/>
                <a:gd name="T12" fmla="*/ 29 w 55"/>
                <a:gd name="T13" fmla="*/ 57 h 87"/>
                <a:gd name="T14" fmla="*/ 36 w 55"/>
                <a:gd name="T15" fmla="*/ 52 h 87"/>
                <a:gd name="T16" fmla="*/ 45 w 55"/>
                <a:gd name="T17" fmla="*/ 45 h 87"/>
                <a:gd name="T18" fmla="*/ 51 w 55"/>
                <a:gd name="T19" fmla="*/ 39 h 87"/>
                <a:gd name="T20" fmla="*/ 51 w 55"/>
                <a:gd name="T21" fmla="*/ 39 h 87"/>
                <a:gd name="T22" fmla="*/ 42 w 55"/>
                <a:gd name="T23" fmla="*/ 27 h 87"/>
                <a:gd name="T24" fmla="*/ 42 w 55"/>
                <a:gd name="T25" fmla="*/ 27 h 87"/>
                <a:gd name="T26" fmla="*/ 31 w 55"/>
                <a:gd name="T27" fmla="*/ 19 h 87"/>
                <a:gd name="T28" fmla="*/ 32 w 55"/>
                <a:gd name="T29" fmla="*/ 20 h 87"/>
                <a:gd name="T30" fmla="*/ 19 w 55"/>
                <a:gd name="T31" fmla="*/ 13 h 87"/>
                <a:gd name="T32" fmla="*/ 21 w 55"/>
                <a:gd name="T33" fmla="*/ 14 h 87"/>
                <a:gd name="T34" fmla="*/ 4 w 55"/>
                <a:gd name="T35" fmla="*/ 3 h 87"/>
                <a:gd name="T36" fmla="*/ 10 w 55"/>
                <a:gd name="T37" fmla="*/ 7 h 87"/>
                <a:gd name="T38" fmla="*/ 11 w 55"/>
                <a:gd name="T39" fmla="*/ 7 h 87"/>
                <a:gd name="T40" fmla="*/ 3 w 55"/>
                <a:gd name="T41" fmla="*/ 0 h 87"/>
                <a:gd name="T42" fmla="*/ 6 w 55"/>
                <a:gd name="T43" fmla="*/ 1 h 87"/>
                <a:gd name="T44" fmla="*/ 8 w 55"/>
                <a:gd name="T45" fmla="*/ 2 h 87"/>
                <a:gd name="T46" fmla="*/ 15 w 55"/>
                <a:gd name="T47" fmla="*/ 6 h 87"/>
                <a:gd name="T48" fmla="*/ 25 w 55"/>
                <a:gd name="T49" fmla="*/ 13 h 87"/>
                <a:gd name="T50" fmla="*/ 45 w 55"/>
                <a:gd name="T51" fmla="*/ 26 h 87"/>
                <a:gd name="T52" fmla="*/ 54 w 55"/>
                <a:gd name="T53" fmla="*/ 34 h 87"/>
                <a:gd name="T54" fmla="*/ 55 w 55"/>
                <a:gd name="T55" fmla="*/ 35 h 87"/>
                <a:gd name="T56" fmla="*/ 55 w 55"/>
                <a:gd name="T57" fmla="*/ 37 h 87"/>
                <a:gd name="T58" fmla="*/ 55 w 55"/>
                <a:gd name="T59" fmla="*/ 37 h 87"/>
                <a:gd name="T60" fmla="*/ 53 w 55"/>
                <a:gd name="T61" fmla="*/ 41 h 87"/>
                <a:gd name="T62" fmla="*/ 46 w 55"/>
                <a:gd name="T63" fmla="*/ 48 h 87"/>
                <a:gd name="T64" fmla="*/ 29 w 55"/>
                <a:gd name="T65" fmla="*/ 61 h 87"/>
                <a:gd name="T66" fmla="*/ 16 w 55"/>
                <a:gd name="T67" fmla="*/ 72 h 87"/>
                <a:gd name="T68" fmla="*/ 14 w 55"/>
                <a:gd name="T69" fmla="*/ 74 h 87"/>
                <a:gd name="T70" fmla="*/ 14 w 55"/>
                <a:gd name="T71" fmla="*/ 79 h 87"/>
                <a:gd name="T72" fmla="*/ 15 w 55"/>
                <a:gd name="T73" fmla="*/ 83 h 87"/>
                <a:gd name="T74" fmla="*/ 8 w 55"/>
                <a:gd name="T75" fmla="*/ 87 h 87"/>
                <a:gd name="T76" fmla="*/ 8 w 55"/>
                <a:gd name="T77" fmla="*/ 86 h 87"/>
                <a:gd name="T78" fmla="*/ 8 w 55"/>
                <a:gd name="T79" fmla="*/ 81 h 87"/>
                <a:gd name="T80" fmla="*/ 7 w 55"/>
                <a:gd name="T81" fmla="*/ 74 h 87"/>
                <a:gd name="T82" fmla="*/ 7 w 55"/>
                <a:gd name="T83" fmla="*/ 73 h 87"/>
                <a:gd name="T84" fmla="*/ 8 w 55"/>
                <a:gd name="T85" fmla="*/ 70 h 87"/>
                <a:gd name="T86" fmla="*/ 12 w 55"/>
                <a:gd name="T87" fmla="*/ 68 h 87"/>
                <a:gd name="T88" fmla="*/ 21 w 55"/>
                <a:gd name="T89" fmla="*/ 60 h 87"/>
                <a:gd name="T90" fmla="*/ 44 w 55"/>
                <a:gd name="T91" fmla="*/ 43 h 87"/>
                <a:gd name="T92" fmla="*/ 48 w 55"/>
                <a:gd name="T93" fmla="*/ 37 h 87"/>
                <a:gd name="T94" fmla="*/ 48 w 55"/>
                <a:gd name="T95" fmla="*/ 36 h 87"/>
                <a:gd name="T96" fmla="*/ 42 w 55"/>
                <a:gd name="T97" fmla="*/ 31 h 87"/>
                <a:gd name="T98" fmla="*/ 32 w 55"/>
                <a:gd name="T99" fmla="*/ 24 h 87"/>
                <a:gd name="T100" fmla="*/ 17 w 55"/>
                <a:gd name="T101" fmla="*/ 15 h 87"/>
                <a:gd name="T102" fmla="*/ 4 w 55"/>
                <a:gd name="T103" fmla="*/ 7 h 87"/>
                <a:gd name="T104" fmla="*/ 0 w 55"/>
                <a:gd name="T105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87">
                  <a:moveTo>
                    <a:pt x="11" y="78"/>
                  </a:moveTo>
                  <a:lnTo>
                    <a:pt x="11" y="81"/>
                  </a:lnTo>
                  <a:lnTo>
                    <a:pt x="11" y="81"/>
                  </a:lnTo>
                  <a:lnTo>
                    <a:pt x="11" y="78"/>
                  </a:lnTo>
                  <a:close/>
                  <a:moveTo>
                    <a:pt x="14" y="70"/>
                  </a:moveTo>
                  <a:lnTo>
                    <a:pt x="12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0"/>
                  </a:lnTo>
                  <a:close/>
                  <a:moveTo>
                    <a:pt x="29" y="57"/>
                  </a:moveTo>
                  <a:lnTo>
                    <a:pt x="23" y="62"/>
                  </a:lnTo>
                  <a:lnTo>
                    <a:pt x="19" y="65"/>
                  </a:lnTo>
                  <a:lnTo>
                    <a:pt x="28" y="58"/>
                  </a:lnTo>
                  <a:lnTo>
                    <a:pt x="29" y="57"/>
                  </a:lnTo>
                  <a:close/>
                  <a:moveTo>
                    <a:pt x="45" y="45"/>
                  </a:moveTo>
                  <a:lnTo>
                    <a:pt x="36" y="52"/>
                  </a:lnTo>
                  <a:lnTo>
                    <a:pt x="38" y="49"/>
                  </a:lnTo>
                  <a:lnTo>
                    <a:pt x="45" y="45"/>
                  </a:lnTo>
                  <a:close/>
                  <a:moveTo>
                    <a:pt x="51" y="37"/>
                  </a:moveTo>
                  <a:lnTo>
                    <a:pt x="51" y="39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42" y="27"/>
                  </a:moveTo>
                  <a:lnTo>
                    <a:pt x="44" y="28"/>
                  </a:lnTo>
                  <a:lnTo>
                    <a:pt x="42" y="27"/>
                  </a:lnTo>
                  <a:lnTo>
                    <a:pt x="42" y="27"/>
                  </a:lnTo>
                  <a:close/>
                  <a:moveTo>
                    <a:pt x="31" y="19"/>
                  </a:moveTo>
                  <a:lnTo>
                    <a:pt x="33" y="20"/>
                  </a:lnTo>
                  <a:lnTo>
                    <a:pt x="32" y="20"/>
                  </a:lnTo>
                  <a:lnTo>
                    <a:pt x="31" y="19"/>
                  </a:lnTo>
                  <a:close/>
                  <a:moveTo>
                    <a:pt x="19" y="13"/>
                  </a:moveTo>
                  <a:lnTo>
                    <a:pt x="24" y="15"/>
                  </a:lnTo>
                  <a:lnTo>
                    <a:pt x="21" y="14"/>
                  </a:lnTo>
                  <a:lnTo>
                    <a:pt x="19" y="13"/>
                  </a:lnTo>
                  <a:close/>
                  <a:moveTo>
                    <a:pt x="4" y="3"/>
                  </a:moveTo>
                  <a:lnTo>
                    <a:pt x="4" y="3"/>
                  </a:lnTo>
                  <a:lnTo>
                    <a:pt x="10" y="7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4" y="3"/>
                  </a:lnTo>
                  <a:close/>
                  <a:moveTo>
                    <a:pt x="3" y="0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20" y="9"/>
                  </a:lnTo>
                  <a:lnTo>
                    <a:pt x="25" y="13"/>
                  </a:lnTo>
                  <a:lnTo>
                    <a:pt x="36" y="19"/>
                  </a:lnTo>
                  <a:lnTo>
                    <a:pt x="45" y="26"/>
                  </a:lnTo>
                  <a:lnTo>
                    <a:pt x="53" y="31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4" y="40"/>
                  </a:lnTo>
                  <a:lnTo>
                    <a:pt x="53" y="41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1" y="52"/>
                  </a:lnTo>
                  <a:lnTo>
                    <a:pt x="29" y="61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6" y="64"/>
                  </a:lnTo>
                  <a:lnTo>
                    <a:pt x="21" y="60"/>
                  </a:lnTo>
                  <a:lnTo>
                    <a:pt x="33" y="51"/>
                  </a:lnTo>
                  <a:lnTo>
                    <a:pt x="44" y="43"/>
                  </a:lnTo>
                  <a:lnTo>
                    <a:pt x="45" y="40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2" y="31"/>
                  </a:lnTo>
                  <a:lnTo>
                    <a:pt x="37" y="28"/>
                  </a:lnTo>
                  <a:lnTo>
                    <a:pt x="32" y="24"/>
                  </a:lnTo>
                  <a:lnTo>
                    <a:pt x="27" y="20"/>
                  </a:lnTo>
                  <a:lnTo>
                    <a:pt x="17" y="15"/>
                  </a:lnTo>
                  <a:lnTo>
                    <a:pt x="10" y="10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199"/>
            <p:cNvSpPr/>
            <p:nvPr/>
          </p:nvSpPr>
          <p:spPr bwMode="auto">
            <a:xfrm>
              <a:off x="1923978" y="2701695"/>
              <a:ext cx="72982" cy="73005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8 h 9"/>
                <a:gd name="T4" fmla="*/ 7 w 9"/>
                <a:gd name="T5" fmla="*/ 9 h 9"/>
                <a:gd name="T6" fmla="*/ 0 w 9"/>
                <a:gd name="T7" fmla="*/ 1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8"/>
                  </a:lnTo>
                  <a:lnTo>
                    <a:pt x="7" y="9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200"/>
            <p:cNvSpPr/>
            <p:nvPr/>
          </p:nvSpPr>
          <p:spPr bwMode="auto">
            <a:xfrm>
              <a:off x="1915866" y="2677358"/>
              <a:ext cx="105418" cy="121673"/>
            </a:xfrm>
            <a:custGeom>
              <a:avLst/>
              <a:gdLst>
                <a:gd name="T0" fmla="*/ 4 w 13"/>
                <a:gd name="T1" fmla="*/ 0 h 15"/>
                <a:gd name="T2" fmla="*/ 13 w 13"/>
                <a:gd name="T3" fmla="*/ 11 h 15"/>
                <a:gd name="T4" fmla="*/ 8 w 13"/>
                <a:gd name="T5" fmla="*/ 15 h 15"/>
                <a:gd name="T6" fmla="*/ 0 w 13"/>
                <a:gd name="T7" fmla="*/ 5 h 15"/>
                <a:gd name="T8" fmla="*/ 0 w 13"/>
                <a:gd name="T9" fmla="*/ 4 h 15"/>
                <a:gd name="T10" fmla="*/ 4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13" y="11"/>
                  </a:lnTo>
                  <a:lnTo>
                    <a:pt x="8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201"/>
            <p:cNvSpPr/>
            <p:nvPr/>
          </p:nvSpPr>
          <p:spPr bwMode="auto">
            <a:xfrm>
              <a:off x="1948302" y="2677358"/>
              <a:ext cx="81089" cy="40559"/>
            </a:xfrm>
            <a:custGeom>
              <a:avLst/>
              <a:gdLst>
                <a:gd name="T0" fmla="*/ 1 w 10"/>
                <a:gd name="T1" fmla="*/ 0 h 5"/>
                <a:gd name="T2" fmla="*/ 10 w 10"/>
                <a:gd name="T3" fmla="*/ 2 h 5"/>
                <a:gd name="T4" fmla="*/ 9 w 10"/>
                <a:gd name="T5" fmla="*/ 5 h 5"/>
                <a:gd name="T6" fmla="*/ 0 w 10"/>
                <a:gd name="T7" fmla="*/ 3 h 5"/>
                <a:gd name="T8" fmla="*/ 1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lnTo>
                    <a:pt x="10" y="2"/>
                  </a:lnTo>
                  <a:lnTo>
                    <a:pt x="9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202"/>
            <p:cNvSpPr>
              <a:spLocks noEditPoints="1"/>
            </p:cNvSpPr>
            <p:nvPr/>
          </p:nvSpPr>
          <p:spPr bwMode="auto">
            <a:xfrm>
              <a:off x="1940196" y="2661135"/>
              <a:ext cx="113524" cy="73005"/>
            </a:xfrm>
            <a:custGeom>
              <a:avLst/>
              <a:gdLst>
                <a:gd name="T0" fmla="*/ 4 w 14"/>
                <a:gd name="T1" fmla="*/ 4 h 9"/>
                <a:gd name="T2" fmla="*/ 4 w 14"/>
                <a:gd name="T3" fmla="*/ 4 h 9"/>
                <a:gd name="T4" fmla="*/ 10 w 14"/>
                <a:gd name="T5" fmla="*/ 5 h 9"/>
                <a:gd name="T6" fmla="*/ 4 w 14"/>
                <a:gd name="T7" fmla="*/ 4 h 9"/>
                <a:gd name="T8" fmla="*/ 1 w 14"/>
                <a:gd name="T9" fmla="*/ 0 h 9"/>
                <a:gd name="T10" fmla="*/ 14 w 14"/>
                <a:gd name="T11" fmla="*/ 4 h 9"/>
                <a:gd name="T12" fmla="*/ 11 w 14"/>
                <a:gd name="T13" fmla="*/ 9 h 9"/>
                <a:gd name="T14" fmla="*/ 1 w 14"/>
                <a:gd name="T15" fmla="*/ 6 h 9"/>
                <a:gd name="T16" fmla="*/ 0 w 14"/>
                <a:gd name="T17" fmla="*/ 6 h 9"/>
                <a:gd name="T18" fmla="*/ 1 w 1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4" y="4"/>
                  </a:moveTo>
                  <a:lnTo>
                    <a:pt x="4" y="4"/>
                  </a:lnTo>
                  <a:lnTo>
                    <a:pt x="10" y="5"/>
                  </a:lnTo>
                  <a:lnTo>
                    <a:pt x="4" y="4"/>
                  </a:lnTo>
                  <a:close/>
                  <a:moveTo>
                    <a:pt x="1" y="0"/>
                  </a:moveTo>
                  <a:lnTo>
                    <a:pt x="14" y="4"/>
                  </a:lnTo>
                  <a:lnTo>
                    <a:pt x="11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203"/>
            <p:cNvSpPr/>
            <p:nvPr/>
          </p:nvSpPr>
          <p:spPr bwMode="auto">
            <a:xfrm>
              <a:off x="1169849" y="1744551"/>
              <a:ext cx="381120" cy="616465"/>
            </a:xfrm>
            <a:custGeom>
              <a:avLst/>
              <a:gdLst>
                <a:gd name="T0" fmla="*/ 7 w 47"/>
                <a:gd name="T1" fmla="*/ 0 h 76"/>
                <a:gd name="T2" fmla="*/ 9 w 47"/>
                <a:gd name="T3" fmla="*/ 3 h 76"/>
                <a:gd name="T4" fmla="*/ 4 w 47"/>
                <a:gd name="T5" fmla="*/ 9 h 76"/>
                <a:gd name="T6" fmla="*/ 6 w 47"/>
                <a:gd name="T7" fmla="*/ 16 h 76"/>
                <a:gd name="T8" fmla="*/ 7 w 47"/>
                <a:gd name="T9" fmla="*/ 25 h 76"/>
                <a:gd name="T10" fmla="*/ 9 w 47"/>
                <a:gd name="T11" fmla="*/ 38 h 76"/>
                <a:gd name="T12" fmla="*/ 13 w 47"/>
                <a:gd name="T13" fmla="*/ 52 h 76"/>
                <a:gd name="T14" fmla="*/ 17 w 47"/>
                <a:gd name="T15" fmla="*/ 64 h 76"/>
                <a:gd name="T16" fmla="*/ 20 w 47"/>
                <a:gd name="T17" fmla="*/ 72 h 76"/>
                <a:gd name="T18" fmla="*/ 21 w 47"/>
                <a:gd name="T19" fmla="*/ 73 h 76"/>
                <a:gd name="T20" fmla="*/ 23 w 47"/>
                <a:gd name="T21" fmla="*/ 73 h 76"/>
                <a:gd name="T22" fmla="*/ 25 w 47"/>
                <a:gd name="T23" fmla="*/ 73 h 76"/>
                <a:gd name="T24" fmla="*/ 28 w 47"/>
                <a:gd name="T25" fmla="*/ 72 h 76"/>
                <a:gd name="T26" fmla="*/ 30 w 47"/>
                <a:gd name="T27" fmla="*/ 69 h 76"/>
                <a:gd name="T28" fmla="*/ 33 w 47"/>
                <a:gd name="T29" fmla="*/ 67 h 76"/>
                <a:gd name="T30" fmla="*/ 36 w 47"/>
                <a:gd name="T31" fmla="*/ 64 h 76"/>
                <a:gd name="T32" fmla="*/ 38 w 47"/>
                <a:gd name="T33" fmla="*/ 62 h 76"/>
                <a:gd name="T34" fmla="*/ 41 w 47"/>
                <a:gd name="T35" fmla="*/ 59 h 76"/>
                <a:gd name="T36" fmla="*/ 44 w 47"/>
                <a:gd name="T37" fmla="*/ 56 h 76"/>
                <a:gd name="T38" fmla="*/ 44 w 47"/>
                <a:gd name="T39" fmla="*/ 55 h 76"/>
                <a:gd name="T40" fmla="*/ 45 w 47"/>
                <a:gd name="T41" fmla="*/ 55 h 76"/>
                <a:gd name="T42" fmla="*/ 45 w 47"/>
                <a:gd name="T43" fmla="*/ 55 h 76"/>
                <a:gd name="T44" fmla="*/ 47 w 47"/>
                <a:gd name="T45" fmla="*/ 56 h 76"/>
                <a:gd name="T46" fmla="*/ 46 w 47"/>
                <a:gd name="T47" fmla="*/ 58 h 76"/>
                <a:gd name="T48" fmla="*/ 45 w 47"/>
                <a:gd name="T49" fmla="*/ 59 h 76"/>
                <a:gd name="T50" fmla="*/ 44 w 47"/>
                <a:gd name="T51" fmla="*/ 62 h 76"/>
                <a:gd name="T52" fmla="*/ 41 w 47"/>
                <a:gd name="T53" fmla="*/ 64 h 76"/>
                <a:gd name="T54" fmla="*/ 38 w 47"/>
                <a:gd name="T55" fmla="*/ 67 h 76"/>
                <a:gd name="T56" fmla="*/ 34 w 47"/>
                <a:gd name="T57" fmla="*/ 71 h 76"/>
                <a:gd name="T58" fmla="*/ 30 w 47"/>
                <a:gd name="T59" fmla="*/ 73 h 76"/>
                <a:gd name="T60" fmla="*/ 27 w 47"/>
                <a:gd name="T61" fmla="*/ 76 h 76"/>
                <a:gd name="T62" fmla="*/ 23 w 47"/>
                <a:gd name="T63" fmla="*/ 76 h 76"/>
                <a:gd name="T64" fmla="*/ 23 w 47"/>
                <a:gd name="T65" fmla="*/ 76 h 76"/>
                <a:gd name="T66" fmla="*/ 20 w 47"/>
                <a:gd name="T67" fmla="*/ 76 h 76"/>
                <a:gd name="T68" fmla="*/ 17 w 47"/>
                <a:gd name="T69" fmla="*/ 73 h 76"/>
                <a:gd name="T70" fmla="*/ 15 w 47"/>
                <a:gd name="T71" fmla="*/ 65 h 76"/>
                <a:gd name="T72" fmla="*/ 11 w 47"/>
                <a:gd name="T73" fmla="*/ 52 h 76"/>
                <a:gd name="T74" fmla="*/ 7 w 47"/>
                <a:gd name="T75" fmla="*/ 38 h 76"/>
                <a:gd name="T76" fmla="*/ 4 w 47"/>
                <a:gd name="T77" fmla="*/ 27 h 76"/>
                <a:gd name="T78" fmla="*/ 3 w 47"/>
                <a:gd name="T79" fmla="*/ 18 h 76"/>
                <a:gd name="T80" fmla="*/ 2 w 47"/>
                <a:gd name="T81" fmla="*/ 12 h 76"/>
                <a:gd name="T82" fmla="*/ 0 w 47"/>
                <a:gd name="T83" fmla="*/ 9 h 76"/>
                <a:gd name="T84" fmla="*/ 0 w 47"/>
                <a:gd name="T85" fmla="*/ 9 h 76"/>
                <a:gd name="T86" fmla="*/ 7 w 47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76">
                  <a:moveTo>
                    <a:pt x="7" y="0"/>
                  </a:moveTo>
                  <a:lnTo>
                    <a:pt x="9" y="3"/>
                  </a:lnTo>
                  <a:lnTo>
                    <a:pt x="4" y="9"/>
                  </a:lnTo>
                  <a:lnTo>
                    <a:pt x="6" y="16"/>
                  </a:lnTo>
                  <a:lnTo>
                    <a:pt x="7" y="25"/>
                  </a:lnTo>
                  <a:lnTo>
                    <a:pt x="9" y="38"/>
                  </a:lnTo>
                  <a:lnTo>
                    <a:pt x="13" y="52"/>
                  </a:lnTo>
                  <a:lnTo>
                    <a:pt x="17" y="64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7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6" y="58"/>
                  </a:lnTo>
                  <a:lnTo>
                    <a:pt x="45" y="59"/>
                  </a:lnTo>
                  <a:lnTo>
                    <a:pt x="44" y="62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1"/>
                  </a:lnTo>
                  <a:lnTo>
                    <a:pt x="30" y="73"/>
                  </a:lnTo>
                  <a:lnTo>
                    <a:pt x="27" y="76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0" y="76"/>
                  </a:lnTo>
                  <a:lnTo>
                    <a:pt x="17" y="73"/>
                  </a:lnTo>
                  <a:lnTo>
                    <a:pt x="15" y="65"/>
                  </a:lnTo>
                  <a:lnTo>
                    <a:pt x="11" y="52"/>
                  </a:lnTo>
                  <a:lnTo>
                    <a:pt x="7" y="38"/>
                  </a:lnTo>
                  <a:lnTo>
                    <a:pt x="4" y="27"/>
                  </a:lnTo>
                  <a:lnTo>
                    <a:pt x="3" y="18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204"/>
            <p:cNvSpPr>
              <a:spLocks noEditPoints="1"/>
            </p:cNvSpPr>
            <p:nvPr/>
          </p:nvSpPr>
          <p:spPr bwMode="auto">
            <a:xfrm>
              <a:off x="1161743" y="1736437"/>
              <a:ext cx="405444" cy="648911"/>
            </a:xfrm>
            <a:custGeom>
              <a:avLst/>
              <a:gdLst>
                <a:gd name="T0" fmla="*/ 18 w 50"/>
                <a:gd name="T1" fmla="*/ 74 h 80"/>
                <a:gd name="T2" fmla="*/ 20 w 50"/>
                <a:gd name="T3" fmla="*/ 74 h 80"/>
                <a:gd name="T4" fmla="*/ 41 w 50"/>
                <a:gd name="T5" fmla="*/ 64 h 80"/>
                <a:gd name="T6" fmla="*/ 35 w 50"/>
                <a:gd name="T7" fmla="*/ 69 h 80"/>
                <a:gd name="T8" fmla="*/ 29 w 50"/>
                <a:gd name="T9" fmla="*/ 74 h 80"/>
                <a:gd name="T10" fmla="*/ 29 w 50"/>
                <a:gd name="T11" fmla="*/ 74 h 80"/>
                <a:gd name="T12" fmla="*/ 35 w 50"/>
                <a:gd name="T13" fmla="*/ 69 h 80"/>
                <a:gd name="T14" fmla="*/ 41 w 50"/>
                <a:gd name="T15" fmla="*/ 64 h 80"/>
                <a:gd name="T16" fmla="*/ 45 w 50"/>
                <a:gd name="T17" fmla="*/ 60 h 80"/>
                <a:gd name="T18" fmla="*/ 46 w 50"/>
                <a:gd name="T19" fmla="*/ 59 h 80"/>
                <a:gd name="T20" fmla="*/ 3 w 50"/>
                <a:gd name="T21" fmla="*/ 10 h 80"/>
                <a:gd name="T22" fmla="*/ 3 w 50"/>
                <a:gd name="T23" fmla="*/ 10 h 80"/>
                <a:gd name="T24" fmla="*/ 8 w 50"/>
                <a:gd name="T25" fmla="*/ 4 h 80"/>
                <a:gd name="T26" fmla="*/ 12 w 50"/>
                <a:gd name="T27" fmla="*/ 2 h 80"/>
                <a:gd name="T28" fmla="*/ 8 w 50"/>
                <a:gd name="T29" fmla="*/ 17 h 80"/>
                <a:gd name="T30" fmla="*/ 13 w 50"/>
                <a:gd name="T31" fmla="*/ 38 h 80"/>
                <a:gd name="T32" fmla="*/ 20 w 50"/>
                <a:gd name="T33" fmla="*/ 65 h 80"/>
                <a:gd name="T34" fmla="*/ 24 w 50"/>
                <a:gd name="T35" fmla="*/ 73 h 80"/>
                <a:gd name="T36" fmla="*/ 24 w 50"/>
                <a:gd name="T37" fmla="*/ 73 h 80"/>
                <a:gd name="T38" fmla="*/ 25 w 50"/>
                <a:gd name="T39" fmla="*/ 73 h 80"/>
                <a:gd name="T40" fmla="*/ 30 w 50"/>
                <a:gd name="T41" fmla="*/ 69 h 80"/>
                <a:gd name="T42" fmla="*/ 37 w 50"/>
                <a:gd name="T43" fmla="*/ 64 h 80"/>
                <a:gd name="T44" fmla="*/ 42 w 50"/>
                <a:gd name="T45" fmla="*/ 59 h 80"/>
                <a:gd name="T46" fmla="*/ 45 w 50"/>
                <a:gd name="T47" fmla="*/ 55 h 80"/>
                <a:gd name="T48" fmla="*/ 45 w 50"/>
                <a:gd name="T49" fmla="*/ 55 h 80"/>
                <a:gd name="T50" fmla="*/ 45 w 50"/>
                <a:gd name="T51" fmla="*/ 56 h 80"/>
                <a:gd name="T52" fmla="*/ 46 w 50"/>
                <a:gd name="T53" fmla="*/ 56 h 80"/>
                <a:gd name="T54" fmla="*/ 50 w 50"/>
                <a:gd name="T55" fmla="*/ 57 h 80"/>
                <a:gd name="T56" fmla="*/ 48 w 50"/>
                <a:gd name="T57" fmla="*/ 60 h 80"/>
                <a:gd name="T58" fmla="*/ 46 w 50"/>
                <a:gd name="T59" fmla="*/ 63 h 80"/>
                <a:gd name="T60" fmla="*/ 41 w 50"/>
                <a:gd name="T61" fmla="*/ 69 h 80"/>
                <a:gd name="T62" fmla="*/ 33 w 50"/>
                <a:gd name="T63" fmla="*/ 76 h 80"/>
                <a:gd name="T64" fmla="*/ 24 w 50"/>
                <a:gd name="T65" fmla="*/ 80 h 80"/>
                <a:gd name="T66" fmla="*/ 21 w 50"/>
                <a:gd name="T67" fmla="*/ 78 h 80"/>
                <a:gd name="T68" fmla="*/ 17 w 50"/>
                <a:gd name="T69" fmla="*/ 76 h 80"/>
                <a:gd name="T70" fmla="*/ 14 w 50"/>
                <a:gd name="T71" fmla="*/ 68 h 80"/>
                <a:gd name="T72" fmla="*/ 7 w 50"/>
                <a:gd name="T73" fmla="*/ 39 h 80"/>
                <a:gd name="T74" fmla="*/ 1 w 50"/>
                <a:gd name="T75" fmla="*/ 17 h 80"/>
                <a:gd name="T76" fmla="*/ 0 w 50"/>
                <a:gd name="T77" fmla="*/ 11 h 80"/>
                <a:gd name="T78" fmla="*/ 0 w 50"/>
                <a:gd name="T7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80">
                  <a:moveTo>
                    <a:pt x="20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close/>
                  <a:moveTo>
                    <a:pt x="41" y="64"/>
                  </a:moveTo>
                  <a:lnTo>
                    <a:pt x="38" y="66"/>
                  </a:lnTo>
                  <a:lnTo>
                    <a:pt x="35" y="69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5" y="76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8" y="66"/>
                  </a:lnTo>
                  <a:lnTo>
                    <a:pt x="41" y="64"/>
                  </a:lnTo>
                  <a:close/>
                  <a:moveTo>
                    <a:pt x="46" y="59"/>
                  </a:moveTo>
                  <a:lnTo>
                    <a:pt x="45" y="60"/>
                  </a:lnTo>
                  <a:lnTo>
                    <a:pt x="43" y="61"/>
                  </a:lnTo>
                  <a:lnTo>
                    <a:pt x="46" y="59"/>
                  </a:lnTo>
                  <a:close/>
                  <a:moveTo>
                    <a:pt x="8" y="4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8" y="4"/>
                  </a:lnTo>
                  <a:close/>
                  <a:moveTo>
                    <a:pt x="8" y="0"/>
                  </a:moveTo>
                  <a:lnTo>
                    <a:pt x="12" y="2"/>
                  </a:lnTo>
                  <a:lnTo>
                    <a:pt x="7" y="11"/>
                  </a:lnTo>
                  <a:lnTo>
                    <a:pt x="8" y="17"/>
                  </a:lnTo>
                  <a:lnTo>
                    <a:pt x="10" y="27"/>
                  </a:lnTo>
                  <a:lnTo>
                    <a:pt x="13" y="38"/>
                  </a:lnTo>
                  <a:lnTo>
                    <a:pt x="16" y="52"/>
                  </a:lnTo>
                  <a:lnTo>
                    <a:pt x="20" y="65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2" y="59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9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29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78"/>
                  </a:lnTo>
                  <a:lnTo>
                    <a:pt x="20" y="77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68"/>
                  </a:lnTo>
                  <a:lnTo>
                    <a:pt x="10" y="55"/>
                  </a:lnTo>
                  <a:lnTo>
                    <a:pt x="7" y="39"/>
                  </a:lnTo>
                  <a:lnTo>
                    <a:pt x="4" y="26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205"/>
            <p:cNvSpPr/>
            <p:nvPr/>
          </p:nvSpPr>
          <p:spPr bwMode="auto">
            <a:xfrm>
              <a:off x="1088760" y="1687769"/>
              <a:ext cx="113524" cy="154119"/>
            </a:xfrm>
            <a:custGeom>
              <a:avLst/>
              <a:gdLst>
                <a:gd name="T0" fmla="*/ 10 w 14"/>
                <a:gd name="T1" fmla="*/ 0 h 19"/>
                <a:gd name="T2" fmla="*/ 14 w 14"/>
                <a:gd name="T3" fmla="*/ 0 h 19"/>
                <a:gd name="T4" fmla="*/ 14 w 14"/>
                <a:gd name="T5" fmla="*/ 19 h 19"/>
                <a:gd name="T6" fmla="*/ 0 w 14"/>
                <a:gd name="T7" fmla="*/ 12 h 19"/>
                <a:gd name="T8" fmla="*/ 1 w 14"/>
                <a:gd name="T9" fmla="*/ 10 h 19"/>
                <a:gd name="T10" fmla="*/ 10 w 14"/>
                <a:gd name="T11" fmla="*/ 14 h 19"/>
                <a:gd name="T12" fmla="*/ 10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0" y="0"/>
                  </a:moveTo>
                  <a:lnTo>
                    <a:pt x="14" y="0"/>
                  </a:lnTo>
                  <a:lnTo>
                    <a:pt x="14" y="19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0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206"/>
            <p:cNvSpPr>
              <a:spLocks noEditPoints="1"/>
            </p:cNvSpPr>
            <p:nvPr/>
          </p:nvSpPr>
          <p:spPr bwMode="auto">
            <a:xfrm>
              <a:off x="1080654" y="1671546"/>
              <a:ext cx="137854" cy="186564"/>
            </a:xfrm>
            <a:custGeom>
              <a:avLst/>
              <a:gdLst>
                <a:gd name="T0" fmla="*/ 3 w 17"/>
                <a:gd name="T1" fmla="*/ 13 h 23"/>
                <a:gd name="T2" fmla="*/ 3 w 17"/>
                <a:gd name="T3" fmla="*/ 13 h 23"/>
                <a:gd name="T4" fmla="*/ 13 w 17"/>
                <a:gd name="T5" fmla="*/ 18 h 23"/>
                <a:gd name="T6" fmla="*/ 13 w 17"/>
                <a:gd name="T7" fmla="*/ 18 h 23"/>
                <a:gd name="T8" fmla="*/ 3 w 17"/>
                <a:gd name="T9" fmla="*/ 13 h 23"/>
                <a:gd name="T10" fmla="*/ 10 w 17"/>
                <a:gd name="T11" fmla="*/ 0 h 23"/>
                <a:gd name="T12" fmla="*/ 17 w 17"/>
                <a:gd name="T13" fmla="*/ 0 h 23"/>
                <a:gd name="T14" fmla="*/ 17 w 17"/>
                <a:gd name="T15" fmla="*/ 23 h 23"/>
                <a:gd name="T16" fmla="*/ 1 w 17"/>
                <a:gd name="T17" fmla="*/ 16 h 23"/>
                <a:gd name="T18" fmla="*/ 0 w 17"/>
                <a:gd name="T19" fmla="*/ 14 h 23"/>
                <a:gd name="T20" fmla="*/ 2 w 17"/>
                <a:gd name="T21" fmla="*/ 9 h 23"/>
                <a:gd name="T22" fmla="*/ 10 w 17"/>
                <a:gd name="T23" fmla="*/ 13 h 23"/>
                <a:gd name="T24" fmla="*/ 10 w 17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3" y="13"/>
                  </a:moveTo>
                  <a:lnTo>
                    <a:pt x="3" y="1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3" y="13"/>
                  </a:lnTo>
                  <a:close/>
                  <a:moveTo>
                    <a:pt x="10" y="0"/>
                  </a:moveTo>
                  <a:lnTo>
                    <a:pt x="17" y="0"/>
                  </a:lnTo>
                  <a:lnTo>
                    <a:pt x="17" y="23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1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207"/>
            <p:cNvSpPr/>
            <p:nvPr/>
          </p:nvSpPr>
          <p:spPr bwMode="auto">
            <a:xfrm>
              <a:off x="1469880" y="2831477"/>
              <a:ext cx="137854" cy="1241044"/>
            </a:xfrm>
            <a:custGeom>
              <a:avLst/>
              <a:gdLst>
                <a:gd name="T0" fmla="*/ 10 w 17"/>
                <a:gd name="T1" fmla="*/ 0 h 153"/>
                <a:gd name="T2" fmla="*/ 17 w 17"/>
                <a:gd name="T3" fmla="*/ 153 h 153"/>
                <a:gd name="T4" fmla="*/ 0 w 17"/>
                <a:gd name="T5" fmla="*/ 153 h 153"/>
                <a:gd name="T6" fmla="*/ 0 w 17"/>
                <a:gd name="T7" fmla="*/ 149 h 153"/>
                <a:gd name="T8" fmla="*/ 14 w 17"/>
                <a:gd name="T9" fmla="*/ 149 h 153"/>
                <a:gd name="T10" fmla="*/ 8 w 17"/>
                <a:gd name="T11" fmla="*/ 1 h 153"/>
                <a:gd name="T12" fmla="*/ 10 w 17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3">
                  <a:moveTo>
                    <a:pt x="10" y="0"/>
                  </a:moveTo>
                  <a:lnTo>
                    <a:pt x="17" y="153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14" y="149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208"/>
            <p:cNvSpPr>
              <a:spLocks noEditPoints="1"/>
            </p:cNvSpPr>
            <p:nvPr/>
          </p:nvSpPr>
          <p:spPr bwMode="auto">
            <a:xfrm>
              <a:off x="1461769" y="2815254"/>
              <a:ext cx="154071" cy="1265376"/>
            </a:xfrm>
            <a:custGeom>
              <a:avLst/>
              <a:gdLst>
                <a:gd name="T0" fmla="*/ 2 w 19"/>
                <a:gd name="T1" fmla="*/ 153 h 156"/>
                <a:gd name="T2" fmla="*/ 2 w 19"/>
                <a:gd name="T3" fmla="*/ 153 h 156"/>
                <a:gd name="T4" fmla="*/ 17 w 19"/>
                <a:gd name="T5" fmla="*/ 153 h 156"/>
                <a:gd name="T6" fmla="*/ 2 w 19"/>
                <a:gd name="T7" fmla="*/ 153 h 156"/>
                <a:gd name="T8" fmla="*/ 13 w 19"/>
                <a:gd name="T9" fmla="*/ 0 h 156"/>
                <a:gd name="T10" fmla="*/ 19 w 19"/>
                <a:gd name="T11" fmla="*/ 156 h 156"/>
                <a:gd name="T12" fmla="*/ 0 w 19"/>
                <a:gd name="T13" fmla="*/ 156 h 156"/>
                <a:gd name="T14" fmla="*/ 0 w 19"/>
                <a:gd name="T15" fmla="*/ 149 h 156"/>
                <a:gd name="T16" fmla="*/ 13 w 19"/>
                <a:gd name="T17" fmla="*/ 149 h 156"/>
                <a:gd name="T18" fmla="*/ 6 w 19"/>
                <a:gd name="T19" fmla="*/ 0 h 156"/>
                <a:gd name="T20" fmla="*/ 13 w 1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56">
                  <a:moveTo>
                    <a:pt x="2" y="153"/>
                  </a:moveTo>
                  <a:lnTo>
                    <a:pt x="2" y="153"/>
                  </a:lnTo>
                  <a:lnTo>
                    <a:pt x="17" y="153"/>
                  </a:lnTo>
                  <a:lnTo>
                    <a:pt x="2" y="153"/>
                  </a:lnTo>
                  <a:close/>
                  <a:moveTo>
                    <a:pt x="13" y="0"/>
                  </a:moveTo>
                  <a:lnTo>
                    <a:pt x="19" y="156"/>
                  </a:lnTo>
                  <a:lnTo>
                    <a:pt x="0" y="156"/>
                  </a:lnTo>
                  <a:lnTo>
                    <a:pt x="0" y="149"/>
                  </a:lnTo>
                  <a:lnTo>
                    <a:pt x="13" y="149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209"/>
            <p:cNvSpPr/>
            <p:nvPr/>
          </p:nvSpPr>
          <p:spPr bwMode="auto">
            <a:xfrm>
              <a:off x="1664494" y="2872031"/>
              <a:ext cx="218942" cy="1200485"/>
            </a:xfrm>
            <a:custGeom>
              <a:avLst/>
              <a:gdLst>
                <a:gd name="T0" fmla="*/ 3 w 27"/>
                <a:gd name="T1" fmla="*/ 0 h 148"/>
                <a:gd name="T2" fmla="*/ 13 w 27"/>
                <a:gd name="T3" fmla="*/ 144 h 148"/>
                <a:gd name="T4" fmla="*/ 27 w 27"/>
                <a:gd name="T5" fmla="*/ 144 h 148"/>
                <a:gd name="T6" fmla="*/ 27 w 27"/>
                <a:gd name="T7" fmla="*/ 148 h 148"/>
                <a:gd name="T8" fmla="*/ 10 w 27"/>
                <a:gd name="T9" fmla="*/ 148 h 148"/>
                <a:gd name="T10" fmla="*/ 0 w 27"/>
                <a:gd name="T11" fmla="*/ 0 h 148"/>
                <a:gd name="T12" fmla="*/ 3 w 27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8">
                  <a:moveTo>
                    <a:pt x="3" y="0"/>
                  </a:moveTo>
                  <a:lnTo>
                    <a:pt x="13" y="144"/>
                  </a:lnTo>
                  <a:lnTo>
                    <a:pt x="27" y="144"/>
                  </a:lnTo>
                  <a:lnTo>
                    <a:pt x="27" y="148"/>
                  </a:lnTo>
                  <a:lnTo>
                    <a:pt x="10" y="148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210"/>
            <p:cNvSpPr>
              <a:spLocks noEditPoints="1"/>
            </p:cNvSpPr>
            <p:nvPr/>
          </p:nvSpPr>
          <p:spPr bwMode="auto">
            <a:xfrm>
              <a:off x="1648276" y="2855808"/>
              <a:ext cx="243266" cy="1224822"/>
            </a:xfrm>
            <a:custGeom>
              <a:avLst/>
              <a:gdLst>
                <a:gd name="T0" fmla="*/ 13 w 30"/>
                <a:gd name="T1" fmla="*/ 148 h 151"/>
                <a:gd name="T2" fmla="*/ 13 w 30"/>
                <a:gd name="T3" fmla="*/ 148 h 151"/>
                <a:gd name="T4" fmla="*/ 28 w 30"/>
                <a:gd name="T5" fmla="*/ 148 h 151"/>
                <a:gd name="T6" fmla="*/ 13 w 30"/>
                <a:gd name="T7" fmla="*/ 148 h 151"/>
                <a:gd name="T8" fmla="*/ 7 w 30"/>
                <a:gd name="T9" fmla="*/ 0 h 151"/>
                <a:gd name="T10" fmla="*/ 16 w 30"/>
                <a:gd name="T11" fmla="*/ 144 h 151"/>
                <a:gd name="T12" fmla="*/ 30 w 30"/>
                <a:gd name="T13" fmla="*/ 144 h 151"/>
                <a:gd name="T14" fmla="*/ 30 w 30"/>
                <a:gd name="T15" fmla="*/ 151 h 151"/>
                <a:gd name="T16" fmla="*/ 9 w 30"/>
                <a:gd name="T17" fmla="*/ 151 h 151"/>
                <a:gd name="T18" fmla="*/ 0 w 30"/>
                <a:gd name="T19" fmla="*/ 0 h 151"/>
                <a:gd name="T20" fmla="*/ 7 w 30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51">
                  <a:moveTo>
                    <a:pt x="13" y="148"/>
                  </a:moveTo>
                  <a:lnTo>
                    <a:pt x="13" y="148"/>
                  </a:lnTo>
                  <a:lnTo>
                    <a:pt x="28" y="148"/>
                  </a:lnTo>
                  <a:lnTo>
                    <a:pt x="13" y="148"/>
                  </a:lnTo>
                  <a:close/>
                  <a:moveTo>
                    <a:pt x="7" y="0"/>
                  </a:moveTo>
                  <a:lnTo>
                    <a:pt x="16" y="144"/>
                  </a:lnTo>
                  <a:lnTo>
                    <a:pt x="30" y="144"/>
                  </a:lnTo>
                  <a:lnTo>
                    <a:pt x="30" y="151"/>
                  </a:lnTo>
                  <a:lnTo>
                    <a:pt x="9" y="15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A67A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6" dur="182438" fill="hold"/>
                                        <p:tgtEl>
                                          <p:spTgt spid="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539750" y="2132965"/>
            <a:ext cx="74129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假定你是李华， </a:t>
            </a:r>
            <a:r>
              <a:rPr 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刚从新西兰的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Williams College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游学归来。请你代表中国交换生给该校校长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Mr. Declan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写封信。内容包括：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感谢接待；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谈谈收获；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邀请来访。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注意：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80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词左右；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2.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可适当增加细节，以使行文连贯。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9" name="PA_椭圆 31"/>
          <p:cNvSpPr/>
          <p:nvPr>
            <p:custDataLst>
              <p:tags r:id="rId1"/>
            </p:custDataLst>
          </p:nvPr>
        </p:nvSpPr>
        <p:spPr>
          <a:xfrm>
            <a:off x="323215" y="1916430"/>
            <a:ext cx="7884795" cy="4003675"/>
          </a:xfrm>
          <a:custGeom>
            <a:avLst/>
            <a:gdLst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  <a:gd name="connsiteX5" fmla="*/ 4334 w 643466"/>
              <a:gd name="connsiteY5" fmla="*/ 102019 h 613248"/>
              <a:gd name="connsiteX6" fmla="*/ 62645 w 660406"/>
              <a:gd name="connsiteY6" fmla="*/ 132510 h 6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2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1925" y="1028700"/>
            <a:ext cx="186944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试题回顾</a:t>
            </a:r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叶根友小京楷简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Thank-You-No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68895" y="260350"/>
            <a:ext cx="1377950" cy="1487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1925955" y="2805589"/>
            <a:ext cx="547211" cy="2602230"/>
          </a:xfrm>
          <a:custGeom>
            <a:avLst/>
            <a:gdLst>
              <a:gd name="T0" fmla="*/ 1999 w 3544"/>
              <a:gd name="T1" fmla="*/ 9150 h 14563"/>
              <a:gd name="T2" fmla="*/ 1999 w 3544"/>
              <a:gd name="T3" fmla="*/ 12306 h 14563"/>
              <a:gd name="T4" fmla="*/ 2353 w 3544"/>
              <a:gd name="T5" fmla="*/ 13628 h 14563"/>
              <a:gd name="T6" fmla="*/ 3544 w 3544"/>
              <a:gd name="T7" fmla="*/ 14112 h 14563"/>
              <a:gd name="T8" fmla="*/ 3544 w 3544"/>
              <a:gd name="T9" fmla="*/ 14563 h 14563"/>
              <a:gd name="T10" fmla="*/ 1933 w 3544"/>
              <a:gd name="T11" fmla="*/ 14016 h 14563"/>
              <a:gd name="T12" fmla="*/ 1419 w 3544"/>
              <a:gd name="T13" fmla="*/ 12050 h 14563"/>
              <a:gd name="T14" fmla="*/ 1419 w 3544"/>
              <a:gd name="T15" fmla="*/ 9279 h 14563"/>
              <a:gd name="T16" fmla="*/ 1160 w 3544"/>
              <a:gd name="T17" fmla="*/ 8022 h 14563"/>
              <a:gd name="T18" fmla="*/ 0 w 3544"/>
              <a:gd name="T19" fmla="*/ 7475 h 14563"/>
              <a:gd name="T20" fmla="*/ 0 w 3544"/>
              <a:gd name="T21" fmla="*/ 7088 h 14563"/>
              <a:gd name="T22" fmla="*/ 1127 w 3544"/>
              <a:gd name="T23" fmla="*/ 6571 h 14563"/>
              <a:gd name="T24" fmla="*/ 1419 w 3544"/>
              <a:gd name="T25" fmla="*/ 5284 h 14563"/>
              <a:gd name="T26" fmla="*/ 1419 w 3544"/>
              <a:gd name="T27" fmla="*/ 2513 h 14563"/>
              <a:gd name="T28" fmla="*/ 1933 w 3544"/>
              <a:gd name="T29" fmla="*/ 547 h 14563"/>
              <a:gd name="T30" fmla="*/ 3544 w 3544"/>
              <a:gd name="T31" fmla="*/ 0 h 14563"/>
              <a:gd name="T32" fmla="*/ 3544 w 3544"/>
              <a:gd name="T33" fmla="*/ 451 h 14563"/>
              <a:gd name="T34" fmla="*/ 2353 w 3544"/>
              <a:gd name="T35" fmla="*/ 902 h 14563"/>
              <a:gd name="T36" fmla="*/ 1999 w 3544"/>
              <a:gd name="T37" fmla="*/ 2254 h 14563"/>
              <a:gd name="T38" fmla="*/ 1999 w 3544"/>
              <a:gd name="T39" fmla="*/ 5413 h 14563"/>
              <a:gd name="T40" fmla="*/ 580 w 3544"/>
              <a:gd name="T41" fmla="*/ 7275 h 14563"/>
              <a:gd name="T42" fmla="*/ 580 w 3544"/>
              <a:gd name="T43" fmla="*/ 7304 h 14563"/>
              <a:gd name="T44" fmla="*/ 1999 w 3544"/>
              <a:gd name="T45" fmla="*/ 9150 h 1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44" h="1456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278324" y="3079115"/>
            <a:ext cx="1485905" cy="131694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359171" y="3150771"/>
            <a:ext cx="1324206" cy="11736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3">
                <a:lumMod val="50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9108" y="3683034"/>
            <a:ext cx="748030" cy="43624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0"/>
                <a:ea typeface="幼圆" panose="02010509060101010101" pitchFamily="49" charset="-122"/>
              </a:rPr>
              <a:t>审题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ITC Avant Garde Std Bk" panose="020B0502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65360" y="3359555"/>
            <a:ext cx="230891" cy="229669"/>
            <a:chOff x="3856417" y="4248125"/>
            <a:chExt cx="409860" cy="407692"/>
          </a:xfrm>
          <a:solidFill>
            <a:schemeClr val="accent3"/>
          </a:solidFill>
        </p:grpSpPr>
        <p:sp>
          <p:nvSpPr>
            <p:cNvPr id="15" name="Freeform 187"/>
            <p:cNvSpPr/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16" name="Freeform 188"/>
            <p:cNvSpPr/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17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18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19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20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21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5578" y="2644140"/>
            <a:ext cx="5409724" cy="521970"/>
            <a:chOff x="8121873" y="2010009"/>
            <a:chExt cx="1739454" cy="1412819"/>
          </a:xfrm>
        </p:grpSpPr>
        <p:sp>
          <p:nvSpPr>
            <p:cNvPr id="26" name="圆角矩形 25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8145763" y="2198938"/>
              <a:ext cx="1692569" cy="10419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17006" y="3411855"/>
            <a:ext cx="5408771" cy="521970"/>
            <a:chOff x="8121873" y="2010009"/>
            <a:chExt cx="1739454" cy="1412819"/>
          </a:xfrm>
        </p:grpSpPr>
        <p:sp>
          <p:nvSpPr>
            <p:cNvPr id="29" name="圆角矩形 28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145763" y="2198938"/>
              <a:ext cx="1692569" cy="10419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715578" y="4115276"/>
            <a:ext cx="5388769" cy="521970"/>
            <a:chOff x="8121873" y="2010009"/>
            <a:chExt cx="1739454" cy="1412819"/>
          </a:xfrm>
        </p:grpSpPr>
        <p:sp>
          <p:nvSpPr>
            <p:cNvPr id="32" name="圆角矩形 31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8145763" y="2198938"/>
              <a:ext cx="1692569" cy="10419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17006" y="4885373"/>
            <a:ext cx="5387340" cy="521970"/>
            <a:chOff x="8121873" y="2010009"/>
            <a:chExt cx="1739454" cy="1412819"/>
          </a:xfrm>
        </p:grpSpPr>
        <p:sp>
          <p:nvSpPr>
            <p:cNvPr id="35" name="圆角矩形 34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8145763" y="2198938"/>
              <a:ext cx="1692569" cy="10419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79871" y="2711768"/>
            <a:ext cx="3833336" cy="386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100">
                <a:sym typeface="+mn-ea"/>
              </a:rPr>
              <a:t>1.</a:t>
            </a:r>
            <a:r>
              <a:rPr lang="zh-CN" altLang="en-US" sz="2100">
                <a:sym typeface="+mn-ea"/>
              </a:rPr>
              <a:t>类型：感谢信</a:t>
            </a:r>
            <a:endParaRPr lang="zh-CN" altLang="en-US" sz="2100">
              <a:sym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9871" y="3491865"/>
            <a:ext cx="4396740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800">
                <a:sym typeface="+mn-ea"/>
              </a:rPr>
              <a:t>2.</a:t>
            </a:r>
            <a:r>
              <a:rPr lang="zh-CN" altLang="en-US" sz="1800">
                <a:sym typeface="+mn-ea"/>
              </a:rPr>
              <a:t>时态：一般过去时态</a:t>
            </a:r>
            <a:r>
              <a:rPr lang="en-US" altLang="zh-CN" sz="1800">
                <a:sym typeface="+mn-ea"/>
              </a:rPr>
              <a:t>+</a:t>
            </a:r>
            <a:r>
              <a:rPr lang="zh-CN" altLang="en-US" sz="1800">
                <a:sym typeface="+mn-ea"/>
              </a:rPr>
              <a:t>一般现在时态</a:t>
            </a:r>
            <a:endParaRPr lang="zh-CN" altLang="en-US" sz="1800"/>
          </a:p>
          <a:p>
            <a:pPr>
              <a:lnSpc>
                <a:spcPct val="120000"/>
              </a:lnSpc>
            </a:pP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7980" y="4189492"/>
            <a:ext cx="3757526" cy="386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100">
                <a:sym typeface="+mn-ea"/>
              </a:rPr>
              <a:t>3.</a:t>
            </a:r>
            <a:r>
              <a:rPr lang="zh-CN" altLang="en-US" sz="2100">
                <a:sym typeface="+mn-ea"/>
              </a:rPr>
              <a:t>人称：第一、第二人称</a:t>
            </a:r>
            <a:endParaRPr lang="zh-CN" altLang="en-US" sz="2100">
              <a:sym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79871" y="4973955"/>
            <a:ext cx="5346383" cy="354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pitchFamily="49" charset="-122"/>
              </a:rPr>
              <a:t>4</a:t>
            </a: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</a:rPr>
              <a:t>.</a:t>
            </a: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pitchFamily="34" charset="-122"/>
              </a:rPr>
              <a:t>要点：</a:t>
            </a:r>
            <a:r>
              <a:rPr lang="zh-CN" altLang="en-US" sz="2100" dirty="0">
                <a:solidFill>
                  <a:schemeClr val="tx1"/>
                </a:solidFill>
                <a:cs typeface="微软雅黑" panose="020B0503020204020204" pitchFamily="34" charset="-122"/>
              </a:rPr>
              <a:t>表示感谢</a:t>
            </a:r>
            <a:r>
              <a:rPr lang="en-US" altLang="zh-CN" sz="2100" dirty="0">
                <a:solidFill>
                  <a:schemeClr val="tx1"/>
                </a:solidFill>
                <a:cs typeface="微软雅黑" panose="020B0503020204020204" pitchFamily="34" charset="-122"/>
              </a:rPr>
              <a:t>+</a:t>
            </a:r>
            <a:r>
              <a:rPr lang="zh-CN" altLang="en-US" sz="2100" dirty="0">
                <a:solidFill>
                  <a:schemeClr val="tx1"/>
                </a:solidFill>
                <a:cs typeface="微软雅黑" panose="020B0503020204020204" pitchFamily="34" charset="-122"/>
                <a:sym typeface="+mn-ea"/>
              </a:rPr>
              <a:t>谈谈收获</a:t>
            </a:r>
            <a:r>
              <a:rPr lang="en-US" altLang="zh-CN" sz="2100" dirty="0">
                <a:solidFill>
                  <a:schemeClr val="tx1"/>
                </a:solidFill>
                <a:cs typeface="微软雅黑" panose="020B0503020204020204" pitchFamily="34" charset="-122"/>
              </a:rPr>
              <a:t>+</a:t>
            </a:r>
            <a:r>
              <a:rPr lang="zh-CN" altLang="en-US" sz="2100" dirty="0">
                <a:solidFill>
                  <a:schemeClr val="tx1"/>
                </a:solidFill>
                <a:cs typeface="微软雅黑" panose="020B0503020204020204" pitchFamily="34" charset="-122"/>
                <a:sym typeface="+mn-ea"/>
              </a:rPr>
              <a:t>邀请来访</a:t>
            </a:r>
            <a:endParaRPr lang="zh-CN" altLang="en-US" sz="2100" dirty="0">
              <a:solidFill>
                <a:schemeClr val="tx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155" y="475933"/>
            <a:ext cx="8441055" cy="1753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假定你是李华， </a:t>
            </a:r>
            <a:r>
              <a:rPr 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刚从新西兰的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Williams College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游学归来。请你代表中国交换生给该校校长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Mr. Declan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写封信。内容包括：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感谢接待；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谈谈收获；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邀请来访。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61925" y="1028700"/>
            <a:ext cx="1869440" cy="52197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叶根友小京楷简体" panose="02010601030101010101" pitchFamily="2" charset="-122"/>
                <a:cs typeface="Arial" panose="020B0604020202020204" pitchFamily="34" charset="0"/>
              </a:rPr>
              <a:t>Structure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39340" y="1052830"/>
            <a:ext cx="533400" cy="530860"/>
            <a:chOff x="4770" y="2869"/>
            <a:chExt cx="840" cy="836"/>
          </a:xfrm>
        </p:grpSpPr>
        <p:sp>
          <p:nvSpPr>
            <p:cNvPr id="52" name="圆角矩形 51"/>
            <p:cNvSpPr/>
            <p:nvPr/>
          </p:nvSpPr>
          <p:spPr>
            <a:xfrm>
              <a:off x="4770" y="2869"/>
              <a:ext cx="840" cy="836"/>
            </a:xfrm>
            <a:prstGeom prst="roundRect">
              <a:avLst/>
            </a:prstGeom>
            <a:noFill/>
            <a:ln w="28575" cap="flat" cmpd="sng" algn="ctr">
              <a:solidFill>
                <a:srgbClr val="4A67A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Group 51"/>
            <p:cNvGrpSpPr>
              <a:grpSpLocks noChangeAspect="1"/>
            </p:cNvGrpSpPr>
            <p:nvPr/>
          </p:nvGrpSpPr>
          <p:grpSpPr>
            <a:xfrm>
              <a:off x="4923" y="2930"/>
              <a:ext cx="532" cy="693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98" name="Freeform 52"/>
              <p:cNvSpPr/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3"/>
              <p:cNvSpPr/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4"/>
              <p:cNvSpPr/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55"/>
              <p:cNvSpPr/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6"/>
              <p:cNvSpPr/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58"/>
              <p:cNvSpPr/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60"/>
              <p:cNvSpPr/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Group 4"/>
          <p:cNvGrpSpPr>
            <a:grpSpLocks noChangeAspect="1"/>
          </p:cNvGrpSpPr>
          <p:nvPr/>
        </p:nvGrpSpPr>
        <p:grpSpPr>
          <a:xfrm>
            <a:off x="7092315" y="2493010"/>
            <a:ext cx="1765300" cy="2128520"/>
            <a:chOff x="3388" y="1644"/>
            <a:chExt cx="938" cy="1037"/>
          </a:xfrm>
          <a:solidFill>
            <a:schemeClr val="accent2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3702" y="1708"/>
              <a:ext cx="624" cy="485"/>
            </a:xfrm>
            <a:custGeom>
              <a:avLst/>
              <a:gdLst>
                <a:gd name="T0" fmla="*/ 94 w 262"/>
                <a:gd name="T1" fmla="*/ 17 h 204"/>
                <a:gd name="T2" fmla="*/ 28 w 262"/>
                <a:gd name="T3" fmla="*/ 137 h 204"/>
                <a:gd name="T4" fmla="*/ 101 w 262"/>
                <a:gd name="T5" fmla="*/ 186 h 204"/>
                <a:gd name="T6" fmla="*/ 195 w 262"/>
                <a:gd name="T7" fmla="*/ 189 h 204"/>
                <a:gd name="T8" fmla="*/ 233 w 262"/>
                <a:gd name="T9" fmla="*/ 45 h 204"/>
                <a:gd name="T10" fmla="*/ 156 w 262"/>
                <a:gd name="T11" fmla="*/ 3 h 204"/>
                <a:gd name="T12" fmla="*/ 71 w 262"/>
                <a:gd name="T13" fmla="*/ 30 h 204"/>
                <a:gd name="T14" fmla="*/ 73 w 262"/>
                <a:gd name="T15" fmla="*/ 36 h 204"/>
                <a:gd name="T16" fmla="*/ 212 w 262"/>
                <a:gd name="T17" fmla="*/ 34 h 204"/>
                <a:gd name="T18" fmla="*/ 198 w 262"/>
                <a:gd name="T19" fmla="*/ 179 h 204"/>
                <a:gd name="T20" fmla="*/ 117 w 262"/>
                <a:gd name="T21" fmla="*/ 183 h 204"/>
                <a:gd name="T22" fmla="*/ 51 w 262"/>
                <a:gd name="T23" fmla="*/ 154 h 204"/>
                <a:gd name="T24" fmla="*/ 31 w 262"/>
                <a:gd name="T25" fmla="*/ 79 h 204"/>
                <a:gd name="T26" fmla="*/ 94 w 262"/>
                <a:gd name="T27" fmla="*/ 24 h 204"/>
                <a:gd name="T28" fmla="*/ 94 w 262"/>
                <a:gd name="T29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204">
                  <a:moveTo>
                    <a:pt x="94" y="17"/>
                  </a:moveTo>
                  <a:cubicBezTo>
                    <a:pt x="49" y="37"/>
                    <a:pt x="0" y="83"/>
                    <a:pt x="28" y="137"/>
                  </a:cubicBezTo>
                  <a:cubicBezTo>
                    <a:pt x="43" y="166"/>
                    <a:pt x="72" y="178"/>
                    <a:pt x="101" y="186"/>
                  </a:cubicBezTo>
                  <a:cubicBezTo>
                    <a:pt x="133" y="195"/>
                    <a:pt x="163" y="204"/>
                    <a:pt x="195" y="189"/>
                  </a:cubicBezTo>
                  <a:cubicBezTo>
                    <a:pt x="246" y="164"/>
                    <a:pt x="262" y="91"/>
                    <a:pt x="233" y="45"/>
                  </a:cubicBezTo>
                  <a:cubicBezTo>
                    <a:pt x="216" y="19"/>
                    <a:pt x="186" y="6"/>
                    <a:pt x="156" y="3"/>
                  </a:cubicBezTo>
                  <a:cubicBezTo>
                    <a:pt x="124" y="0"/>
                    <a:pt x="97" y="12"/>
                    <a:pt x="71" y="30"/>
                  </a:cubicBezTo>
                  <a:cubicBezTo>
                    <a:pt x="68" y="32"/>
                    <a:pt x="69" y="39"/>
                    <a:pt x="73" y="36"/>
                  </a:cubicBezTo>
                  <a:cubicBezTo>
                    <a:pt x="116" y="6"/>
                    <a:pt x="170" y="0"/>
                    <a:pt x="212" y="34"/>
                  </a:cubicBezTo>
                  <a:cubicBezTo>
                    <a:pt x="260" y="72"/>
                    <a:pt x="245" y="147"/>
                    <a:pt x="198" y="179"/>
                  </a:cubicBezTo>
                  <a:cubicBezTo>
                    <a:pt x="174" y="196"/>
                    <a:pt x="143" y="191"/>
                    <a:pt x="117" y="183"/>
                  </a:cubicBezTo>
                  <a:cubicBezTo>
                    <a:pt x="94" y="177"/>
                    <a:pt x="70" y="169"/>
                    <a:pt x="51" y="154"/>
                  </a:cubicBezTo>
                  <a:cubicBezTo>
                    <a:pt x="29" y="137"/>
                    <a:pt x="22" y="105"/>
                    <a:pt x="31" y="79"/>
                  </a:cubicBezTo>
                  <a:cubicBezTo>
                    <a:pt x="41" y="51"/>
                    <a:pt x="70" y="35"/>
                    <a:pt x="94" y="24"/>
                  </a:cubicBezTo>
                  <a:cubicBezTo>
                    <a:pt x="98" y="22"/>
                    <a:pt x="99" y="15"/>
                    <a:pt x="94" y="1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728" y="2115"/>
              <a:ext cx="345" cy="340"/>
            </a:xfrm>
            <a:custGeom>
              <a:avLst/>
              <a:gdLst>
                <a:gd name="T0" fmla="*/ 63 w 145"/>
                <a:gd name="T1" fmla="*/ 4 h 143"/>
                <a:gd name="T2" fmla="*/ 8 w 145"/>
                <a:gd name="T3" fmla="*/ 88 h 143"/>
                <a:gd name="T4" fmla="*/ 52 w 145"/>
                <a:gd name="T5" fmla="*/ 139 h 143"/>
                <a:gd name="T6" fmla="*/ 120 w 145"/>
                <a:gd name="T7" fmla="*/ 111 h 143"/>
                <a:gd name="T8" fmla="*/ 143 w 145"/>
                <a:gd name="T9" fmla="*/ 24 h 143"/>
                <a:gd name="T10" fmla="*/ 137 w 145"/>
                <a:gd name="T11" fmla="*/ 25 h 143"/>
                <a:gd name="T12" fmla="*/ 128 w 145"/>
                <a:gd name="T13" fmla="*/ 82 h 143"/>
                <a:gd name="T14" fmla="*/ 66 w 145"/>
                <a:gd name="T15" fmla="*/ 132 h 143"/>
                <a:gd name="T16" fmla="*/ 31 w 145"/>
                <a:gd name="T17" fmla="*/ 122 h 143"/>
                <a:gd name="T18" fmla="*/ 26 w 145"/>
                <a:gd name="T19" fmla="*/ 64 h 143"/>
                <a:gd name="T20" fmla="*/ 68 w 145"/>
                <a:gd name="T21" fmla="*/ 8 h 143"/>
                <a:gd name="T22" fmla="*/ 63 w 145"/>
                <a:gd name="T23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43">
                  <a:moveTo>
                    <a:pt x="63" y="4"/>
                  </a:moveTo>
                  <a:cubicBezTo>
                    <a:pt x="43" y="30"/>
                    <a:pt x="18" y="56"/>
                    <a:pt x="8" y="88"/>
                  </a:cubicBezTo>
                  <a:cubicBezTo>
                    <a:pt x="0" y="116"/>
                    <a:pt x="29" y="135"/>
                    <a:pt x="52" y="139"/>
                  </a:cubicBezTo>
                  <a:cubicBezTo>
                    <a:pt x="78" y="143"/>
                    <a:pt x="104" y="130"/>
                    <a:pt x="120" y="111"/>
                  </a:cubicBezTo>
                  <a:cubicBezTo>
                    <a:pt x="142" y="87"/>
                    <a:pt x="135" y="53"/>
                    <a:pt x="143" y="24"/>
                  </a:cubicBezTo>
                  <a:cubicBezTo>
                    <a:pt x="145" y="19"/>
                    <a:pt x="138" y="21"/>
                    <a:pt x="137" y="25"/>
                  </a:cubicBezTo>
                  <a:cubicBezTo>
                    <a:pt x="131" y="43"/>
                    <a:pt x="133" y="63"/>
                    <a:pt x="128" y="82"/>
                  </a:cubicBezTo>
                  <a:cubicBezTo>
                    <a:pt x="122" y="112"/>
                    <a:pt x="94" y="130"/>
                    <a:pt x="66" y="132"/>
                  </a:cubicBezTo>
                  <a:cubicBezTo>
                    <a:pt x="53" y="133"/>
                    <a:pt x="41" y="129"/>
                    <a:pt x="31" y="122"/>
                  </a:cubicBezTo>
                  <a:cubicBezTo>
                    <a:pt x="8" y="108"/>
                    <a:pt x="14" y="83"/>
                    <a:pt x="26" y="64"/>
                  </a:cubicBezTo>
                  <a:cubicBezTo>
                    <a:pt x="38" y="44"/>
                    <a:pt x="53" y="26"/>
                    <a:pt x="68" y="8"/>
                  </a:cubicBezTo>
                  <a:cubicBezTo>
                    <a:pt x="72" y="4"/>
                    <a:pt x="67" y="0"/>
                    <a:pt x="63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766" y="2429"/>
              <a:ext cx="176" cy="243"/>
            </a:xfrm>
            <a:custGeom>
              <a:avLst/>
              <a:gdLst>
                <a:gd name="T0" fmla="*/ 23 w 74"/>
                <a:gd name="T1" fmla="*/ 7 h 102"/>
                <a:gd name="T2" fmla="*/ 35 w 74"/>
                <a:gd name="T3" fmla="*/ 43 h 102"/>
                <a:gd name="T4" fmla="*/ 52 w 74"/>
                <a:gd name="T5" fmla="*/ 75 h 102"/>
                <a:gd name="T6" fmla="*/ 55 w 74"/>
                <a:gd name="T7" fmla="*/ 68 h 102"/>
                <a:gd name="T8" fmla="*/ 10 w 74"/>
                <a:gd name="T9" fmla="*/ 80 h 102"/>
                <a:gd name="T10" fmla="*/ 22 w 74"/>
                <a:gd name="T11" fmla="*/ 99 h 102"/>
                <a:gd name="T12" fmla="*/ 66 w 74"/>
                <a:gd name="T13" fmla="*/ 84 h 102"/>
                <a:gd name="T14" fmla="*/ 51 w 74"/>
                <a:gd name="T15" fmla="*/ 65 h 102"/>
                <a:gd name="T16" fmla="*/ 49 w 74"/>
                <a:gd name="T17" fmla="*/ 72 h 102"/>
                <a:gd name="T18" fmla="*/ 51 w 74"/>
                <a:gd name="T19" fmla="*/ 87 h 102"/>
                <a:gd name="T20" fmla="*/ 35 w 74"/>
                <a:gd name="T21" fmla="*/ 92 h 102"/>
                <a:gd name="T22" fmla="*/ 30 w 74"/>
                <a:gd name="T23" fmla="*/ 92 h 102"/>
                <a:gd name="T24" fmla="*/ 19 w 74"/>
                <a:gd name="T25" fmla="*/ 82 h 102"/>
                <a:gd name="T26" fmla="*/ 54 w 74"/>
                <a:gd name="T27" fmla="*/ 76 h 102"/>
                <a:gd name="T28" fmla="*/ 57 w 74"/>
                <a:gd name="T29" fmla="*/ 69 h 102"/>
                <a:gd name="T30" fmla="*/ 28 w 74"/>
                <a:gd name="T31" fmla="*/ 2 h 102"/>
                <a:gd name="T32" fmla="*/ 25 w 74"/>
                <a:gd name="T33" fmla="*/ 0 h 102"/>
                <a:gd name="T34" fmla="*/ 24 w 74"/>
                <a:gd name="T35" fmla="*/ 0 h 102"/>
                <a:gd name="T36" fmla="*/ 23 w 74"/>
                <a:gd name="T37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02">
                  <a:moveTo>
                    <a:pt x="23" y="7"/>
                  </a:moveTo>
                  <a:cubicBezTo>
                    <a:pt x="22" y="7"/>
                    <a:pt x="34" y="40"/>
                    <a:pt x="35" y="43"/>
                  </a:cubicBezTo>
                  <a:cubicBezTo>
                    <a:pt x="40" y="54"/>
                    <a:pt x="46" y="64"/>
                    <a:pt x="52" y="75"/>
                  </a:cubicBezTo>
                  <a:cubicBezTo>
                    <a:pt x="53" y="73"/>
                    <a:pt x="54" y="70"/>
                    <a:pt x="55" y="68"/>
                  </a:cubicBezTo>
                  <a:cubicBezTo>
                    <a:pt x="42" y="69"/>
                    <a:pt x="20" y="70"/>
                    <a:pt x="10" y="80"/>
                  </a:cubicBezTo>
                  <a:cubicBezTo>
                    <a:pt x="0" y="90"/>
                    <a:pt x="15" y="97"/>
                    <a:pt x="22" y="99"/>
                  </a:cubicBezTo>
                  <a:cubicBezTo>
                    <a:pt x="35" y="102"/>
                    <a:pt x="58" y="95"/>
                    <a:pt x="66" y="84"/>
                  </a:cubicBezTo>
                  <a:cubicBezTo>
                    <a:pt x="74" y="72"/>
                    <a:pt x="60" y="65"/>
                    <a:pt x="51" y="65"/>
                  </a:cubicBezTo>
                  <a:cubicBezTo>
                    <a:pt x="47" y="65"/>
                    <a:pt x="45" y="72"/>
                    <a:pt x="49" y="72"/>
                  </a:cubicBezTo>
                  <a:cubicBezTo>
                    <a:pt x="50" y="77"/>
                    <a:pt x="50" y="82"/>
                    <a:pt x="51" y="87"/>
                  </a:cubicBezTo>
                  <a:cubicBezTo>
                    <a:pt x="46" y="89"/>
                    <a:pt x="41" y="91"/>
                    <a:pt x="35" y="92"/>
                  </a:cubicBezTo>
                  <a:cubicBezTo>
                    <a:pt x="33" y="92"/>
                    <a:pt x="31" y="92"/>
                    <a:pt x="30" y="92"/>
                  </a:cubicBezTo>
                  <a:cubicBezTo>
                    <a:pt x="21" y="94"/>
                    <a:pt x="18" y="90"/>
                    <a:pt x="19" y="82"/>
                  </a:cubicBezTo>
                  <a:cubicBezTo>
                    <a:pt x="30" y="78"/>
                    <a:pt x="42" y="76"/>
                    <a:pt x="54" y="76"/>
                  </a:cubicBezTo>
                  <a:cubicBezTo>
                    <a:pt x="57" y="76"/>
                    <a:pt x="59" y="72"/>
                    <a:pt x="57" y="69"/>
                  </a:cubicBezTo>
                  <a:cubicBezTo>
                    <a:pt x="46" y="47"/>
                    <a:pt x="34" y="26"/>
                    <a:pt x="28" y="2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0" y="0"/>
                    <a:pt x="18" y="7"/>
                    <a:pt x="23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3923" y="2407"/>
              <a:ext cx="222" cy="274"/>
            </a:xfrm>
            <a:custGeom>
              <a:avLst/>
              <a:gdLst>
                <a:gd name="T0" fmla="*/ 9 w 93"/>
                <a:gd name="T1" fmla="*/ 8 h 115"/>
                <a:gd name="T2" fmla="*/ 36 w 93"/>
                <a:gd name="T3" fmla="*/ 53 h 115"/>
                <a:gd name="T4" fmla="*/ 47 w 93"/>
                <a:gd name="T5" fmla="*/ 69 h 115"/>
                <a:gd name="T6" fmla="*/ 34 w 93"/>
                <a:gd name="T7" fmla="*/ 79 h 115"/>
                <a:gd name="T8" fmla="*/ 18 w 93"/>
                <a:gd name="T9" fmla="*/ 107 h 115"/>
                <a:gd name="T10" fmla="*/ 80 w 93"/>
                <a:gd name="T11" fmla="*/ 97 h 115"/>
                <a:gd name="T12" fmla="*/ 39 w 93"/>
                <a:gd name="T13" fmla="*/ 81 h 115"/>
                <a:gd name="T14" fmla="*/ 38 w 93"/>
                <a:gd name="T15" fmla="*/ 88 h 115"/>
                <a:gd name="T16" fmla="*/ 70 w 93"/>
                <a:gd name="T17" fmla="*/ 90 h 115"/>
                <a:gd name="T18" fmla="*/ 62 w 93"/>
                <a:gd name="T19" fmla="*/ 99 h 115"/>
                <a:gd name="T20" fmla="*/ 38 w 93"/>
                <a:gd name="T21" fmla="*/ 103 h 115"/>
                <a:gd name="T22" fmla="*/ 25 w 93"/>
                <a:gd name="T23" fmla="*/ 91 h 115"/>
                <a:gd name="T24" fmla="*/ 52 w 93"/>
                <a:gd name="T25" fmla="*/ 82 h 115"/>
                <a:gd name="T26" fmla="*/ 57 w 93"/>
                <a:gd name="T27" fmla="*/ 77 h 115"/>
                <a:gd name="T28" fmla="*/ 42 w 93"/>
                <a:gd name="T29" fmla="*/ 48 h 115"/>
                <a:gd name="T30" fmla="*/ 26 w 93"/>
                <a:gd name="T31" fmla="*/ 19 h 115"/>
                <a:gd name="T32" fmla="*/ 12 w 93"/>
                <a:gd name="T33" fmla="*/ 1 h 115"/>
                <a:gd name="T34" fmla="*/ 9 w 93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15">
                  <a:moveTo>
                    <a:pt x="9" y="8"/>
                  </a:moveTo>
                  <a:cubicBezTo>
                    <a:pt x="20" y="11"/>
                    <a:pt x="30" y="43"/>
                    <a:pt x="36" y="53"/>
                  </a:cubicBezTo>
                  <a:cubicBezTo>
                    <a:pt x="39" y="59"/>
                    <a:pt x="43" y="64"/>
                    <a:pt x="47" y="69"/>
                  </a:cubicBezTo>
                  <a:cubicBezTo>
                    <a:pt x="53" y="78"/>
                    <a:pt x="40" y="77"/>
                    <a:pt x="34" y="79"/>
                  </a:cubicBezTo>
                  <a:cubicBezTo>
                    <a:pt x="24" y="82"/>
                    <a:pt x="0" y="98"/>
                    <a:pt x="18" y="107"/>
                  </a:cubicBezTo>
                  <a:cubicBezTo>
                    <a:pt x="32" y="115"/>
                    <a:pt x="70" y="111"/>
                    <a:pt x="80" y="97"/>
                  </a:cubicBezTo>
                  <a:cubicBezTo>
                    <a:pt x="93" y="79"/>
                    <a:pt x="44" y="81"/>
                    <a:pt x="39" y="81"/>
                  </a:cubicBezTo>
                  <a:cubicBezTo>
                    <a:pt x="35" y="81"/>
                    <a:pt x="33" y="88"/>
                    <a:pt x="38" y="88"/>
                  </a:cubicBezTo>
                  <a:cubicBezTo>
                    <a:pt x="48" y="88"/>
                    <a:pt x="59" y="88"/>
                    <a:pt x="70" y="90"/>
                  </a:cubicBezTo>
                  <a:cubicBezTo>
                    <a:pt x="71" y="96"/>
                    <a:pt x="68" y="99"/>
                    <a:pt x="62" y="99"/>
                  </a:cubicBezTo>
                  <a:cubicBezTo>
                    <a:pt x="55" y="102"/>
                    <a:pt x="46" y="103"/>
                    <a:pt x="38" y="103"/>
                  </a:cubicBezTo>
                  <a:cubicBezTo>
                    <a:pt x="27" y="106"/>
                    <a:pt x="23" y="102"/>
                    <a:pt x="25" y="91"/>
                  </a:cubicBezTo>
                  <a:cubicBezTo>
                    <a:pt x="34" y="86"/>
                    <a:pt x="42" y="84"/>
                    <a:pt x="52" y="82"/>
                  </a:cubicBezTo>
                  <a:cubicBezTo>
                    <a:pt x="54" y="82"/>
                    <a:pt x="56" y="79"/>
                    <a:pt x="57" y="77"/>
                  </a:cubicBezTo>
                  <a:cubicBezTo>
                    <a:pt x="60" y="69"/>
                    <a:pt x="45" y="54"/>
                    <a:pt x="42" y="48"/>
                  </a:cubicBezTo>
                  <a:cubicBezTo>
                    <a:pt x="36" y="38"/>
                    <a:pt x="31" y="29"/>
                    <a:pt x="26" y="19"/>
                  </a:cubicBezTo>
                  <a:cubicBezTo>
                    <a:pt x="22" y="12"/>
                    <a:pt x="21" y="3"/>
                    <a:pt x="12" y="1"/>
                  </a:cubicBezTo>
                  <a:cubicBezTo>
                    <a:pt x="8" y="0"/>
                    <a:pt x="5" y="7"/>
                    <a:pt x="9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557" y="1996"/>
              <a:ext cx="285" cy="219"/>
            </a:xfrm>
            <a:custGeom>
              <a:avLst/>
              <a:gdLst>
                <a:gd name="T0" fmla="*/ 115 w 120"/>
                <a:gd name="T1" fmla="*/ 85 h 92"/>
                <a:gd name="T2" fmla="*/ 57 w 120"/>
                <a:gd name="T3" fmla="*/ 70 h 92"/>
                <a:gd name="T4" fmla="*/ 8 w 120"/>
                <a:gd name="T5" fmla="*/ 4 h 92"/>
                <a:gd name="T6" fmla="*/ 1 w 120"/>
                <a:gd name="T7" fmla="*/ 8 h 92"/>
                <a:gd name="T8" fmla="*/ 48 w 120"/>
                <a:gd name="T9" fmla="*/ 73 h 92"/>
                <a:gd name="T10" fmla="*/ 79 w 120"/>
                <a:gd name="T11" fmla="*/ 85 h 92"/>
                <a:gd name="T12" fmla="*/ 114 w 120"/>
                <a:gd name="T13" fmla="*/ 92 h 92"/>
                <a:gd name="T14" fmla="*/ 115 w 120"/>
                <a:gd name="T1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92">
                  <a:moveTo>
                    <a:pt x="115" y="85"/>
                  </a:moveTo>
                  <a:cubicBezTo>
                    <a:pt x="98" y="85"/>
                    <a:pt x="73" y="78"/>
                    <a:pt x="57" y="70"/>
                  </a:cubicBezTo>
                  <a:cubicBezTo>
                    <a:pt x="35" y="58"/>
                    <a:pt x="17" y="27"/>
                    <a:pt x="8" y="4"/>
                  </a:cubicBezTo>
                  <a:cubicBezTo>
                    <a:pt x="6" y="0"/>
                    <a:pt x="0" y="5"/>
                    <a:pt x="1" y="8"/>
                  </a:cubicBezTo>
                  <a:cubicBezTo>
                    <a:pt x="12" y="33"/>
                    <a:pt x="27" y="55"/>
                    <a:pt x="48" y="73"/>
                  </a:cubicBezTo>
                  <a:cubicBezTo>
                    <a:pt x="57" y="81"/>
                    <a:pt x="69" y="83"/>
                    <a:pt x="79" y="85"/>
                  </a:cubicBezTo>
                  <a:cubicBezTo>
                    <a:pt x="91" y="88"/>
                    <a:pt x="102" y="92"/>
                    <a:pt x="114" y="92"/>
                  </a:cubicBezTo>
                  <a:cubicBezTo>
                    <a:pt x="118" y="92"/>
                    <a:pt x="120" y="85"/>
                    <a:pt x="115" y="8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3511" y="1915"/>
              <a:ext cx="119" cy="102"/>
            </a:xfrm>
            <a:custGeom>
              <a:avLst/>
              <a:gdLst>
                <a:gd name="T0" fmla="*/ 13 w 50"/>
                <a:gd name="T1" fmla="*/ 33 h 43"/>
                <a:gd name="T2" fmla="*/ 29 w 50"/>
                <a:gd name="T3" fmla="*/ 41 h 43"/>
                <a:gd name="T4" fmla="*/ 43 w 50"/>
                <a:gd name="T5" fmla="*/ 28 h 43"/>
                <a:gd name="T6" fmla="*/ 28 w 50"/>
                <a:gd name="T7" fmla="*/ 1 h 43"/>
                <a:gd name="T8" fmla="*/ 1 w 50"/>
                <a:gd name="T9" fmla="*/ 26 h 43"/>
                <a:gd name="T10" fmla="*/ 6 w 50"/>
                <a:gd name="T11" fmla="*/ 37 h 43"/>
                <a:gd name="T12" fmla="*/ 30 w 50"/>
                <a:gd name="T13" fmla="*/ 25 h 43"/>
                <a:gd name="T14" fmla="*/ 28 w 50"/>
                <a:gd name="T15" fmla="*/ 19 h 43"/>
                <a:gd name="T16" fmla="*/ 16 w 50"/>
                <a:gd name="T17" fmla="*/ 27 h 43"/>
                <a:gd name="T18" fmla="*/ 9 w 50"/>
                <a:gd name="T19" fmla="*/ 30 h 43"/>
                <a:gd name="T20" fmla="*/ 7 w 50"/>
                <a:gd name="T21" fmla="*/ 25 h 43"/>
                <a:gd name="T22" fmla="*/ 23 w 50"/>
                <a:gd name="T23" fmla="*/ 9 h 43"/>
                <a:gd name="T24" fmla="*/ 39 w 50"/>
                <a:gd name="T25" fmla="*/ 20 h 43"/>
                <a:gd name="T26" fmla="*/ 33 w 50"/>
                <a:gd name="T27" fmla="*/ 32 h 43"/>
                <a:gd name="T28" fmla="*/ 19 w 50"/>
                <a:gd name="T29" fmla="*/ 27 h 43"/>
                <a:gd name="T30" fmla="*/ 13 w 50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3">
                  <a:moveTo>
                    <a:pt x="13" y="33"/>
                  </a:moveTo>
                  <a:cubicBezTo>
                    <a:pt x="17" y="37"/>
                    <a:pt x="23" y="43"/>
                    <a:pt x="29" y="41"/>
                  </a:cubicBezTo>
                  <a:cubicBezTo>
                    <a:pt x="36" y="40"/>
                    <a:pt x="40" y="34"/>
                    <a:pt x="43" y="28"/>
                  </a:cubicBezTo>
                  <a:cubicBezTo>
                    <a:pt x="50" y="15"/>
                    <a:pt x="43" y="0"/>
                    <a:pt x="28" y="1"/>
                  </a:cubicBezTo>
                  <a:cubicBezTo>
                    <a:pt x="15" y="2"/>
                    <a:pt x="3" y="14"/>
                    <a:pt x="1" y="26"/>
                  </a:cubicBezTo>
                  <a:cubicBezTo>
                    <a:pt x="0" y="30"/>
                    <a:pt x="1" y="37"/>
                    <a:pt x="6" y="37"/>
                  </a:cubicBezTo>
                  <a:cubicBezTo>
                    <a:pt x="15" y="38"/>
                    <a:pt x="23" y="30"/>
                    <a:pt x="30" y="25"/>
                  </a:cubicBezTo>
                  <a:cubicBezTo>
                    <a:pt x="34" y="23"/>
                    <a:pt x="33" y="16"/>
                    <a:pt x="28" y="19"/>
                  </a:cubicBezTo>
                  <a:cubicBezTo>
                    <a:pt x="24" y="22"/>
                    <a:pt x="21" y="25"/>
                    <a:pt x="16" y="27"/>
                  </a:cubicBezTo>
                  <a:cubicBezTo>
                    <a:pt x="14" y="28"/>
                    <a:pt x="11" y="29"/>
                    <a:pt x="9" y="30"/>
                  </a:cubicBezTo>
                  <a:cubicBezTo>
                    <a:pt x="7" y="30"/>
                    <a:pt x="7" y="25"/>
                    <a:pt x="7" y="25"/>
                  </a:cubicBezTo>
                  <a:cubicBezTo>
                    <a:pt x="9" y="18"/>
                    <a:pt x="16" y="12"/>
                    <a:pt x="23" y="9"/>
                  </a:cubicBezTo>
                  <a:cubicBezTo>
                    <a:pt x="31" y="6"/>
                    <a:pt x="39" y="11"/>
                    <a:pt x="39" y="20"/>
                  </a:cubicBezTo>
                  <a:cubicBezTo>
                    <a:pt x="39" y="24"/>
                    <a:pt x="37" y="29"/>
                    <a:pt x="33" y="32"/>
                  </a:cubicBezTo>
                  <a:cubicBezTo>
                    <a:pt x="28" y="37"/>
                    <a:pt x="22" y="31"/>
                    <a:pt x="19" y="27"/>
                  </a:cubicBezTo>
                  <a:cubicBezTo>
                    <a:pt x="16" y="24"/>
                    <a:pt x="11" y="30"/>
                    <a:pt x="13" y="3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3997" y="2148"/>
              <a:ext cx="269" cy="143"/>
            </a:xfrm>
            <a:custGeom>
              <a:avLst/>
              <a:gdLst>
                <a:gd name="T0" fmla="*/ 4 w 113"/>
                <a:gd name="T1" fmla="*/ 49 h 60"/>
                <a:gd name="T2" fmla="*/ 12 w 113"/>
                <a:gd name="T3" fmla="*/ 48 h 60"/>
                <a:gd name="T4" fmla="*/ 40 w 113"/>
                <a:gd name="T5" fmla="*/ 54 h 60"/>
                <a:gd name="T6" fmla="*/ 107 w 113"/>
                <a:gd name="T7" fmla="*/ 60 h 60"/>
                <a:gd name="T8" fmla="*/ 110 w 113"/>
                <a:gd name="T9" fmla="*/ 53 h 60"/>
                <a:gd name="T10" fmla="*/ 72 w 113"/>
                <a:gd name="T11" fmla="*/ 34 h 60"/>
                <a:gd name="T12" fmla="*/ 39 w 113"/>
                <a:gd name="T13" fmla="*/ 11 h 60"/>
                <a:gd name="T14" fmla="*/ 14 w 113"/>
                <a:gd name="T15" fmla="*/ 13 h 60"/>
                <a:gd name="T16" fmla="*/ 33 w 113"/>
                <a:gd name="T17" fmla="*/ 6 h 60"/>
                <a:gd name="T18" fmla="*/ 28 w 113"/>
                <a:gd name="T19" fmla="*/ 12 h 60"/>
                <a:gd name="T20" fmla="*/ 38 w 113"/>
                <a:gd name="T21" fmla="*/ 24 h 60"/>
                <a:gd name="T22" fmla="*/ 57 w 113"/>
                <a:gd name="T23" fmla="*/ 35 h 60"/>
                <a:gd name="T24" fmla="*/ 106 w 113"/>
                <a:gd name="T25" fmla="*/ 60 h 60"/>
                <a:gd name="T26" fmla="*/ 109 w 113"/>
                <a:gd name="T27" fmla="*/ 53 h 60"/>
                <a:gd name="T28" fmla="*/ 37 w 113"/>
                <a:gd name="T29" fmla="*/ 45 h 60"/>
                <a:gd name="T30" fmla="*/ 12 w 113"/>
                <a:gd name="T31" fmla="*/ 40 h 60"/>
                <a:gd name="T32" fmla="*/ 6 w 113"/>
                <a:gd name="T33" fmla="*/ 41 h 60"/>
                <a:gd name="T34" fmla="*/ 4 w 113"/>
                <a:gd name="T3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60">
                  <a:moveTo>
                    <a:pt x="4" y="49"/>
                  </a:moveTo>
                  <a:cubicBezTo>
                    <a:pt x="8" y="49"/>
                    <a:pt x="7" y="47"/>
                    <a:pt x="12" y="48"/>
                  </a:cubicBezTo>
                  <a:cubicBezTo>
                    <a:pt x="21" y="50"/>
                    <a:pt x="31" y="52"/>
                    <a:pt x="40" y="54"/>
                  </a:cubicBezTo>
                  <a:cubicBezTo>
                    <a:pt x="61" y="59"/>
                    <a:pt x="86" y="60"/>
                    <a:pt x="107" y="60"/>
                  </a:cubicBezTo>
                  <a:cubicBezTo>
                    <a:pt x="110" y="60"/>
                    <a:pt x="113" y="55"/>
                    <a:pt x="110" y="53"/>
                  </a:cubicBezTo>
                  <a:cubicBezTo>
                    <a:pt x="99" y="44"/>
                    <a:pt x="85" y="41"/>
                    <a:pt x="72" y="34"/>
                  </a:cubicBezTo>
                  <a:cubicBezTo>
                    <a:pt x="61" y="29"/>
                    <a:pt x="44" y="22"/>
                    <a:pt x="39" y="11"/>
                  </a:cubicBezTo>
                  <a:cubicBezTo>
                    <a:pt x="34" y="0"/>
                    <a:pt x="18" y="1"/>
                    <a:pt x="14" y="13"/>
                  </a:cubicBezTo>
                  <a:cubicBezTo>
                    <a:pt x="4" y="43"/>
                    <a:pt x="56" y="21"/>
                    <a:pt x="33" y="6"/>
                  </a:cubicBezTo>
                  <a:cubicBezTo>
                    <a:pt x="30" y="4"/>
                    <a:pt x="25" y="10"/>
                    <a:pt x="28" y="12"/>
                  </a:cubicBezTo>
                  <a:cubicBezTo>
                    <a:pt x="33" y="16"/>
                    <a:pt x="34" y="22"/>
                    <a:pt x="38" y="24"/>
                  </a:cubicBezTo>
                  <a:cubicBezTo>
                    <a:pt x="45" y="28"/>
                    <a:pt x="51" y="31"/>
                    <a:pt x="57" y="35"/>
                  </a:cubicBezTo>
                  <a:cubicBezTo>
                    <a:pt x="72" y="44"/>
                    <a:pt x="92" y="49"/>
                    <a:pt x="106" y="60"/>
                  </a:cubicBezTo>
                  <a:cubicBezTo>
                    <a:pt x="107" y="58"/>
                    <a:pt x="108" y="55"/>
                    <a:pt x="109" y="53"/>
                  </a:cubicBezTo>
                  <a:cubicBezTo>
                    <a:pt x="86" y="52"/>
                    <a:pt x="60" y="50"/>
                    <a:pt x="37" y="45"/>
                  </a:cubicBezTo>
                  <a:cubicBezTo>
                    <a:pt x="29" y="43"/>
                    <a:pt x="20" y="42"/>
                    <a:pt x="12" y="40"/>
                  </a:cubicBezTo>
                  <a:cubicBezTo>
                    <a:pt x="10" y="40"/>
                    <a:pt x="4" y="41"/>
                    <a:pt x="6" y="41"/>
                  </a:cubicBezTo>
                  <a:cubicBezTo>
                    <a:pt x="2" y="41"/>
                    <a:pt x="0" y="49"/>
                    <a:pt x="4" y="49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3588" y="1951"/>
              <a:ext cx="464" cy="216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3388" y="1860"/>
              <a:ext cx="161" cy="86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3583" y="1644"/>
              <a:ext cx="321" cy="290"/>
            </a:xfrm>
            <a:custGeom>
              <a:avLst/>
              <a:gdLst>
                <a:gd name="T0" fmla="*/ 8 w 135"/>
                <a:gd name="T1" fmla="*/ 118 h 122"/>
                <a:gd name="T2" fmla="*/ 58 w 135"/>
                <a:gd name="T3" fmla="*/ 52 h 122"/>
                <a:gd name="T4" fmla="*/ 132 w 135"/>
                <a:gd name="T5" fmla="*/ 8 h 122"/>
                <a:gd name="T6" fmla="*/ 135 w 135"/>
                <a:gd name="T7" fmla="*/ 3 h 122"/>
                <a:gd name="T8" fmla="*/ 135 w 135"/>
                <a:gd name="T9" fmla="*/ 3 h 122"/>
                <a:gd name="T10" fmla="*/ 130 w 135"/>
                <a:gd name="T11" fmla="*/ 1 h 122"/>
                <a:gd name="T12" fmla="*/ 129 w 135"/>
                <a:gd name="T13" fmla="*/ 2 h 122"/>
                <a:gd name="T14" fmla="*/ 133 w 135"/>
                <a:gd name="T15" fmla="*/ 7 h 122"/>
                <a:gd name="T16" fmla="*/ 133 w 135"/>
                <a:gd name="T17" fmla="*/ 6 h 122"/>
                <a:gd name="T18" fmla="*/ 128 w 135"/>
                <a:gd name="T19" fmla="*/ 5 h 122"/>
                <a:gd name="T20" fmla="*/ 92 w 135"/>
                <a:gd name="T21" fmla="*/ 18 h 122"/>
                <a:gd name="T22" fmla="*/ 57 w 135"/>
                <a:gd name="T23" fmla="*/ 43 h 122"/>
                <a:gd name="T24" fmla="*/ 2 w 135"/>
                <a:gd name="T25" fmla="*/ 116 h 122"/>
                <a:gd name="T26" fmla="*/ 8 w 135"/>
                <a:gd name="T27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22">
                  <a:moveTo>
                    <a:pt x="8" y="118"/>
                  </a:moveTo>
                  <a:cubicBezTo>
                    <a:pt x="21" y="93"/>
                    <a:pt x="41" y="73"/>
                    <a:pt x="58" y="52"/>
                  </a:cubicBezTo>
                  <a:cubicBezTo>
                    <a:pt x="78" y="26"/>
                    <a:pt x="106" y="23"/>
                    <a:pt x="132" y="8"/>
                  </a:cubicBezTo>
                  <a:cubicBezTo>
                    <a:pt x="134" y="7"/>
                    <a:pt x="135" y="5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5" y="0"/>
                    <a:pt x="132" y="0"/>
                    <a:pt x="130" y="1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6" y="5"/>
                    <a:pt x="129" y="11"/>
                    <a:pt x="133" y="7"/>
                  </a:cubicBezTo>
                  <a:cubicBezTo>
                    <a:pt x="133" y="7"/>
                    <a:pt x="133" y="7"/>
                    <a:pt x="133" y="6"/>
                  </a:cubicBezTo>
                  <a:cubicBezTo>
                    <a:pt x="132" y="6"/>
                    <a:pt x="130" y="6"/>
                    <a:pt x="128" y="5"/>
                  </a:cubicBezTo>
                  <a:cubicBezTo>
                    <a:pt x="128" y="4"/>
                    <a:pt x="97" y="15"/>
                    <a:pt x="92" y="18"/>
                  </a:cubicBezTo>
                  <a:cubicBezTo>
                    <a:pt x="79" y="24"/>
                    <a:pt x="67" y="32"/>
                    <a:pt x="57" y="43"/>
                  </a:cubicBezTo>
                  <a:cubicBezTo>
                    <a:pt x="38" y="66"/>
                    <a:pt x="16" y="89"/>
                    <a:pt x="2" y="116"/>
                  </a:cubicBezTo>
                  <a:cubicBezTo>
                    <a:pt x="0" y="121"/>
                    <a:pt x="6" y="122"/>
                    <a:pt x="8" y="11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5"/>
            <p:cNvSpPr/>
            <p:nvPr/>
          </p:nvSpPr>
          <p:spPr bwMode="auto">
            <a:xfrm>
              <a:off x="3599" y="1658"/>
              <a:ext cx="284" cy="297"/>
            </a:xfrm>
            <a:custGeom>
              <a:avLst/>
              <a:gdLst>
                <a:gd name="T0" fmla="*/ 7 w 119"/>
                <a:gd name="T1" fmla="*/ 122 h 125"/>
                <a:gd name="T2" fmla="*/ 33 w 119"/>
                <a:gd name="T3" fmla="*/ 80 h 125"/>
                <a:gd name="T4" fmla="*/ 65 w 119"/>
                <a:gd name="T5" fmla="*/ 38 h 125"/>
                <a:gd name="T6" fmla="*/ 114 w 119"/>
                <a:gd name="T7" fmla="*/ 9 h 125"/>
                <a:gd name="T8" fmla="*/ 114 w 119"/>
                <a:gd name="T9" fmla="*/ 2 h 125"/>
                <a:gd name="T10" fmla="*/ 42 w 119"/>
                <a:gd name="T11" fmla="*/ 57 h 125"/>
                <a:gd name="T12" fmla="*/ 20 w 119"/>
                <a:gd name="T13" fmla="*/ 90 h 125"/>
                <a:gd name="T14" fmla="*/ 3 w 119"/>
                <a:gd name="T15" fmla="*/ 117 h 125"/>
                <a:gd name="T16" fmla="*/ 7 w 119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5">
                  <a:moveTo>
                    <a:pt x="7" y="122"/>
                  </a:moveTo>
                  <a:cubicBezTo>
                    <a:pt x="18" y="110"/>
                    <a:pt x="23" y="93"/>
                    <a:pt x="33" y="80"/>
                  </a:cubicBezTo>
                  <a:cubicBezTo>
                    <a:pt x="44" y="66"/>
                    <a:pt x="52" y="51"/>
                    <a:pt x="65" y="38"/>
                  </a:cubicBezTo>
                  <a:cubicBezTo>
                    <a:pt x="78" y="25"/>
                    <a:pt x="98" y="16"/>
                    <a:pt x="114" y="9"/>
                  </a:cubicBezTo>
                  <a:cubicBezTo>
                    <a:pt x="118" y="7"/>
                    <a:pt x="119" y="0"/>
                    <a:pt x="114" y="2"/>
                  </a:cubicBezTo>
                  <a:cubicBezTo>
                    <a:pt x="85" y="15"/>
                    <a:pt x="58" y="29"/>
                    <a:pt x="42" y="57"/>
                  </a:cubicBezTo>
                  <a:cubicBezTo>
                    <a:pt x="36" y="68"/>
                    <a:pt x="26" y="78"/>
                    <a:pt x="20" y="90"/>
                  </a:cubicBezTo>
                  <a:cubicBezTo>
                    <a:pt x="15" y="98"/>
                    <a:pt x="11" y="109"/>
                    <a:pt x="3" y="117"/>
                  </a:cubicBezTo>
                  <a:cubicBezTo>
                    <a:pt x="0" y="120"/>
                    <a:pt x="3" y="125"/>
                    <a:pt x="7" y="1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3457" y="1996"/>
              <a:ext cx="102" cy="323"/>
            </a:xfrm>
            <a:custGeom>
              <a:avLst/>
              <a:gdLst>
                <a:gd name="T0" fmla="*/ 35 w 43"/>
                <a:gd name="T1" fmla="*/ 5 h 136"/>
                <a:gd name="T2" fmla="*/ 11 w 43"/>
                <a:gd name="T3" fmla="*/ 69 h 136"/>
                <a:gd name="T4" fmla="*/ 6 w 43"/>
                <a:gd name="T5" fmla="*/ 94 h 136"/>
                <a:gd name="T6" fmla="*/ 3 w 43"/>
                <a:gd name="T7" fmla="*/ 127 h 136"/>
                <a:gd name="T8" fmla="*/ 5 w 43"/>
                <a:gd name="T9" fmla="*/ 133 h 136"/>
                <a:gd name="T10" fmla="*/ 12 w 43"/>
                <a:gd name="T11" fmla="*/ 121 h 136"/>
                <a:gd name="T12" fmla="*/ 15 w 43"/>
                <a:gd name="T13" fmla="*/ 77 h 136"/>
                <a:gd name="T14" fmla="*/ 27 w 43"/>
                <a:gd name="T15" fmla="*/ 39 h 136"/>
                <a:gd name="T16" fmla="*/ 41 w 43"/>
                <a:gd name="T17" fmla="*/ 5 h 136"/>
                <a:gd name="T18" fmla="*/ 35 w 43"/>
                <a:gd name="T19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6">
                  <a:moveTo>
                    <a:pt x="35" y="5"/>
                  </a:moveTo>
                  <a:cubicBezTo>
                    <a:pt x="29" y="27"/>
                    <a:pt x="16" y="47"/>
                    <a:pt x="11" y="69"/>
                  </a:cubicBezTo>
                  <a:cubicBezTo>
                    <a:pt x="9" y="78"/>
                    <a:pt x="6" y="85"/>
                    <a:pt x="6" y="94"/>
                  </a:cubicBezTo>
                  <a:cubicBezTo>
                    <a:pt x="5" y="100"/>
                    <a:pt x="8" y="124"/>
                    <a:pt x="3" y="127"/>
                  </a:cubicBezTo>
                  <a:cubicBezTo>
                    <a:pt x="0" y="129"/>
                    <a:pt x="1" y="136"/>
                    <a:pt x="5" y="133"/>
                  </a:cubicBezTo>
                  <a:cubicBezTo>
                    <a:pt x="10" y="130"/>
                    <a:pt x="12" y="127"/>
                    <a:pt x="12" y="121"/>
                  </a:cubicBezTo>
                  <a:cubicBezTo>
                    <a:pt x="12" y="108"/>
                    <a:pt x="10" y="91"/>
                    <a:pt x="15" y="77"/>
                  </a:cubicBezTo>
                  <a:cubicBezTo>
                    <a:pt x="19" y="65"/>
                    <a:pt x="22" y="52"/>
                    <a:pt x="27" y="39"/>
                  </a:cubicBezTo>
                  <a:cubicBezTo>
                    <a:pt x="31" y="28"/>
                    <a:pt x="38" y="16"/>
                    <a:pt x="41" y="5"/>
                  </a:cubicBezTo>
                  <a:cubicBezTo>
                    <a:pt x="43" y="0"/>
                    <a:pt x="36" y="1"/>
                    <a:pt x="35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3466" y="1996"/>
              <a:ext cx="117" cy="307"/>
            </a:xfrm>
            <a:custGeom>
              <a:avLst/>
              <a:gdLst>
                <a:gd name="T0" fmla="*/ 41 w 49"/>
                <a:gd name="T1" fmla="*/ 4 h 129"/>
                <a:gd name="T2" fmla="*/ 14 w 49"/>
                <a:gd name="T3" fmla="*/ 76 h 129"/>
                <a:gd name="T4" fmla="*/ 1 w 49"/>
                <a:gd name="T5" fmla="*/ 123 h 129"/>
                <a:gd name="T6" fmla="*/ 7 w 49"/>
                <a:gd name="T7" fmla="*/ 124 h 129"/>
                <a:gd name="T8" fmla="*/ 19 w 49"/>
                <a:gd name="T9" fmla="*/ 80 h 129"/>
                <a:gd name="T10" fmla="*/ 28 w 49"/>
                <a:gd name="T11" fmla="*/ 49 h 129"/>
                <a:gd name="T12" fmla="*/ 47 w 49"/>
                <a:gd name="T13" fmla="*/ 5 h 129"/>
                <a:gd name="T14" fmla="*/ 41 w 49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29">
                  <a:moveTo>
                    <a:pt x="41" y="4"/>
                  </a:moveTo>
                  <a:cubicBezTo>
                    <a:pt x="31" y="28"/>
                    <a:pt x="19" y="50"/>
                    <a:pt x="14" y="76"/>
                  </a:cubicBezTo>
                  <a:cubicBezTo>
                    <a:pt x="11" y="92"/>
                    <a:pt x="6" y="107"/>
                    <a:pt x="1" y="123"/>
                  </a:cubicBezTo>
                  <a:cubicBezTo>
                    <a:pt x="0" y="128"/>
                    <a:pt x="6" y="129"/>
                    <a:pt x="7" y="124"/>
                  </a:cubicBezTo>
                  <a:cubicBezTo>
                    <a:pt x="12" y="110"/>
                    <a:pt x="15" y="95"/>
                    <a:pt x="19" y="80"/>
                  </a:cubicBezTo>
                  <a:cubicBezTo>
                    <a:pt x="23" y="70"/>
                    <a:pt x="24" y="60"/>
                    <a:pt x="28" y="49"/>
                  </a:cubicBezTo>
                  <a:cubicBezTo>
                    <a:pt x="33" y="34"/>
                    <a:pt x="41" y="20"/>
                    <a:pt x="47" y="5"/>
                  </a:cubicBezTo>
                  <a:cubicBezTo>
                    <a:pt x="49" y="1"/>
                    <a:pt x="43" y="0"/>
                    <a:pt x="41" y="4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"/>
            <p:cNvSpPr/>
            <p:nvPr/>
          </p:nvSpPr>
          <p:spPr bwMode="auto">
            <a:xfrm>
              <a:off x="3864" y="1653"/>
              <a:ext cx="174" cy="528"/>
            </a:xfrm>
            <a:custGeom>
              <a:avLst/>
              <a:gdLst>
                <a:gd name="T0" fmla="*/ 1 w 73"/>
                <a:gd name="T1" fmla="*/ 8 h 222"/>
                <a:gd name="T2" fmla="*/ 26 w 73"/>
                <a:gd name="T3" fmla="*/ 110 h 222"/>
                <a:gd name="T4" fmla="*/ 40 w 73"/>
                <a:gd name="T5" fmla="*/ 160 h 222"/>
                <a:gd name="T6" fmla="*/ 65 w 73"/>
                <a:gd name="T7" fmla="*/ 217 h 222"/>
                <a:gd name="T8" fmla="*/ 71 w 73"/>
                <a:gd name="T9" fmla="*/ 213 h 222"/>
                <a:gd name="T10" fmla="*/ 32 w 73"/>
                <a:gd name="T11" fmla="*/ 106 h 222"/>
                <a:gd name="T12" fmla="*/ 7 w 73"/>
                <a:gd name="T13" fmla="*/ 4 h 222"/>
                <a:gd name="T14" fmla="*/ 1 w 73"/>
                <a:gd name="T15" fmla="*/ 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1">
                  <a:moveTo>
                    <a:pt x="1" y="8"/>
                  </a:moveTo>
                  <a:cubicBezTo>
                    <a:pt x="7" y="42"/>
                    <a:pt x="14" y="79"/>
                    <a:pt x="26" y="110"/>
                  </a:cubicBezTo>
                  <a:cubicBezTo>
                    <a:pt x="32" y="126"/>
                    <a:pt x="34" y="144"/>
                    <a:pt x="40" y="160"/>
                  </a:cubicBezTo>
                  <a:cubicBezTo>
                    <a:pt x="47" y="180"/>
                    <a:pt x="57" y="198"/>
                    <a:pt x="65" y="217"/>
                  </a:cubicBezTo>
                  <a:cubicBezTo>
                    <a:pt x="67" y="222"/>
                    <a:pt x="73" y="217"/>
                    <a:pt x="71" y="213"/>
                  </a:cubicBezTo>
                  <a:cubicBezTo>
                    <a:pt x="56" y="178"/>
                    <a:pt x="41" y="145"/>
                    <a:pt x="32" y="106"/>
                  </a:cubicBezTo>
                  <a:cubicBezTo>
                    <a:pt x="25" y="72"/>
                    <a:pt x="13" y="39"/>
                    <a:pt x="7" y="4"/>
                  </a:cubicBezTo>
                  <a:cubicBezTo>
                    <a:pt x="7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/>
            <p:nvPr/>
          </p:nvSpPr>
          <p:spPr bwMode="auto">
            <a:xfrm>
              <a:off x="3478" y="2146"/>
              <a:ext cx="569" cy="159"/>
            </a:xfrm>
            <a:custGeom>
              <a:avLst/>
              <a:gdLst>
                <a:gd name="T0" fmla="*/ 0 w 239"/>
                <a:gd name="T1" fmla="*/ 63 h 67"/>
                <a:gd name="T2" fmla="*/ 0 w 239"/>
                <a:gd name="T3" fmla="*/ 64 h 67"/>
                <a:gd name="T4" fmla="*/ 3 w 239"/>
                <a:gd name="T5" fmla="*/ 67 h 67"/>
                <a:gd name="T6" fmla="*/ 105 w 239"/>
                <a:gd name="T7" fmla="*/ 46 h 67"/>
                <a:gd name="T8" fmla="*/ 175 w 239"/>
                <a:gd name="T9" fmla="*/ 26 h 67"/>
                <a:gd name="T10" fmla="*/ 234 w 239"/>
                <a:gd name="T11" fmla="*/ 8 h 67"/>
                <a:gd name="T12" fmla="*/ 234 w 239"/>
                <a:gd name="T13" fmla="*/ 1 h 67"/>
                <a:gd name="T14" fmla="*/ 182 w 239"/>
                <a:gd name="T15" fmla="*/ 17 h 67"/>
                <a:gd name="T16" fmla="*/ 112 w 239"/>
                <a:gd name="T17" fmla="*/ 37 h 67"/>
                <a:gd name="T18" fmla="*/ 7 w 239"/>
                <a:gd name="T19" fmla="*/ 61 h 67"/>
                <a:gd name="T20" fmla="*/ 0 w 239"/>
                <a:gd name="T2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7">
                  <a:moveTo>
                    <a:pt x="0" y="63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7"/>
                    <a:pt x="3" y="67"/>
                  </a:cubicBezTo>
                  <a:cubicBezTo>
                    <a:pt x="37" y="61"/>
                    <a:pt x="72" y="54"/>
                    <a:pt x="105" y="46"/>
                  </a:cubicBezTo>
                  <a:cubicBezTo>
                    <a:pt x="128" y="40"/>
                    <a:pt x="152" y="33"/>
                    <a:pt x="175" y="26"/>
                  </a:cubicBezTo>
                  <a:cubicBezTo>
                    <a:pt x="195" y="21"/>
                    <a:pt x="214" y="14"/>
                    <a:pt x="234" y="8"/>
                  </a:cubicBezTo>
                  <a:cubicBezTo>
                    <a:pt x="238" y="8"/>
                    <a:pt x="239" y="0"/>
                    <a:pt x="234" y="1"/>
                  </a:cubicBezTo>
                  <a:cubicBezTo>
                    <a:pt x="216" y="6"/>
                    <a:pt x="199" y="12"/>
                    <a:pt x="182" y="17"/>
                  </a:cubicBezTo>
                  <a:cubicBezTo>
                    <a:pt x="159" y="24"/>
                    <a:pt x="135" y="30"/>
                    <a:pt x="112" y="37"/>
                  </a:cubicBezTo>
                  <a:cubicBezTo>
                    <a:pt x="104" y="39"/>
                    <a:pt x="7" y="54"/>
                    <a:pt x="7" y="61"/>
                  </a:cubicBezTo>
                  <a:cubicBezTo>
                    <a:pt x="7" y="56"/>
                    <a:pt x="0" y="60"/>
                    <a:pt x="0" y="63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"/>
            <p:cNvSpPr/>
            <p:nvPr/>
          </p:nvSpPr>
          <p:spPr bwMode="auto">
            <a:xfrm>
              <a:off x="3804" y="1917"/>
              <a:ext cx="105" cy="65"/>
            </a:xfrm>
            <a:custGeom>
              <a:avLst/>
              <a:gdLst>
                <a:gd name="T0" fmla="*/ 7 w 44"/>
                <a:gd name="T1" fmla="*/ 5 h 27"/>
                <a:gd name="T2" fmla="*/ 7 w 44"/>
                <a:gd name="T3" fmla="*/ 5 h 27"/>
                <a:gd name="T4" fmla="*/ 0 w 44"/>
                <a:gd name="T5" fmla="*/ 7 h 27"/>
                <a:gd name="T6" fmla="*/ 39 w 44"/>
                <a:gd name="T7" fmla="*/ 21 h 27"/>
                <a:gd name="T8" fmla="*/ 39 w 44"/>
                <a:gd name="T9" fmla="*/ 14 h 27"/>
                <a:gd name="T10" fmla="*/ 7 w 44"/>
                <a:gd name="T11" fmla="*/ 5 h 27"/>
                <a:gd name="T12" fmla="*/ 0 w 44"/>
                <a:gd name="T13" fmla="*/ 7 h 27"/>
                <a:gd name="T14" fmla="*/ 0 w 44"/>
                <a:gd name="T15" fmla="*/ 8 h 27"/>
                <a:gd name="T16" fmla="*/ 7 w 44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0"/>
                    <a:pt x="0" y="3"/>
                    <a:pt x="0" y="7"/>
                  </a:cubicBezTo>
                  <a:cubicBezTo>
                    <a:pt x="0" y="27"/>
                    <a:pt x="26" y="25"/>
                    <a:pt x="39" y="21"/>
                  </a:cubicBezTo>
                  <a:cubicBezTo>
                    <a:pt x="43" y="20"/>
                    <a:pt x="44" y="13"/>
                    <a:pt x="39" y="14"/>
                  </a:cubicBezTo>
                  <a:cubicBezTo>
                    <a:pt x="30" y="17"/>
                    <a:pt x="6" y="20"/>
                    <a:pt x="7" y="5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13"/>
                    <a:pt x="7" y="9"/>
                    <a:pt x="7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"/>
            <p:cNvSpPr/>
            <p:nvPr/>
          </p:nvSpPr>
          <p:spPr bwMode="auto">
            <a:xfrm>
              <a:off x="3819" y="1865"/>
              <a:ext cx="21" cy="33"/>
            </a:xfrm>
            <a:custGeom>
              <a:avLst/>
              <a:gdLst>
                <a:gd name="T0" fmla="*/ 8 w 9"/>
                <a:gd name="T1" fmla="*/ 5 h 14"/>
                <a:gd name="T2" fmla="*/ 8 w 9"/>
                <a:gd name="T3" fmla="*/ 5 h 14"/>
                <a:gd name="T4" fmla="*/ 7 w 9"/>
                <a:gd name="T5" fmla="*/ 7 h 14"/>
                <a:gd name="T6" fmla="*/ 9 w 9"/>
                <a:gd name="T7" fmla="*/ 4 h 14"/>
                <a:gd name="T8" fmla="*/ 4 w 9"/>
                <a:gd name="T9" fmla="*/ 1 h 14"/>
                <a:gd name="T10" fmla="*/ 0 w 9"/>
                <a:gd name="T11" fmla="*/ 11 h 14"/>
                <a:gd name="T12" fmla="*/ 3 w 9"/>
                <a:gd name="T13" fmla="*/ 13 h 14"/>
                <a:gd name="T14" fmla="*/ 7 w 9"/>
                <a:gd name="T15" fmla="*/ 10 h 14"/>
                <a:gd name="T16" fmla="*/ 7 w 9"/>
                <a:gd name="T17" fmla="*/ 10 h 14"/>
                <a:gd name="T18" fmla="*/ 8 w 9"/>
                <a:gd name="T19" fmla="*/ 9 h 14"/>
                <a:gd name="T20" fmla="*/ 9 w 9"/>
                <a:gd name="T21" fmla="*/ 5 h 14"/>
                <a:gd name="T22" fmla="*/ 3 w 9"/>
                <a:gd name="T23" fmla="*/ 6 h 14"/>
                <a:gd name="T24" fmla="*/ 3 w 9"/>
                <a:gd name="T25" fmla="*/ 5 h 14"/>
                <a:gd name="T26" fmla="*/ 3 w 9"/>
                <a:gd name="T27" fmla="*/ 6 h 14"/>
                <a:gd name="T28" fmla="*/ 1 w 9"/>
                <a:gd name="T29" fmla="*/ 8 h 14"/>
                <a:gd name="T30" fmla="*/ 8 w 9"/>
                <a:gd name="T31" fmla="*/ 8 h 14"/>
                <a:gd name="T32" fmla="*/ 8 w 9"/>
                <a:gd name="T33" fmla="*/ 9 h 14"/>
                <a:gd name="T34" fmla="*/ 8 w 9"/>
                <a:gd name="T35" fmla="*/ 8 h 14"/>
                <a:gd name="T36" fmla="*/ 9 w 9"/>
                <a:gd name="T37" fmla="*/ 5 h 14"/>
                <a:gd name="T38" fmla="*/ 7 w 9"/>
                <a:gd name="T39" fmla="*/ 2 h 14"/>
                <a:gd name="T40" fmla="*/ 3 w 9"/>
                <a:gd name="T41" fmla="*/ 6 h 14"/>
                <a:gd name="T42" fmla="*/ 2 w 9"/>
                <a:gd name="T43" fmla="*/ 7 h 14"/>
                <a:gd name="T44" fmla="*/ 4 w 9"/>
                <a:gd name="T45" fmla="*/ 4 h 14"/>
                <a:gd name="T46" fmla="*/ 1 w 9"/>
                <a:gd name="T47" fmla="*/ 9 h 14"/>
                <a:gd name="T48" fmla="*/ 7 w 9"/>
                <a:gd name="T49" fmla="*/ 8 h 14"/>
                <a:gd name="T50" fmla="*/ 7 w 9"/>
                <a:gd name="T51" fmla="*/ 7 h 14"/>
                <a:gd name="T52" fmla="*/ 7 w 9"/>
                <a:gd name="T53" fmla="*/ 6 h 14"/>
                <a:gd name="T54" fmla="*/ 6 w 9"/>
                <a:gd name="T55" fmla="*/ 7 h 14"/>
                <a:gd name="T56" fmla="*/ 2 w 9"/>
                <a:gd name="T57" fmla="*/ 4 h 14"/>
                <a:gd name="T58" fmla="*/ 2 w 9"/>
                <a:gd name="T59" fmla="*/ 5 h 14"/>
                <a:gd name="T60" fmla="*/ 3 w 9"/>
                <a:gd name="T61" fmla="*/ 3 h 14"/>
                <a:gd name="T62" fmla="*/ 1 w 9"/>
                <a:gd name="T63" fmla="*/ 6 h 14"/>
                <a:gd name="T64" fmla="*/ 4 w 9"/>
                <a:gd name="T65" fmla="*/ 9 h 14"/>
                <a:gd name="T66" fmla="*/ 8 w 9"/>
                <a:gd name="T6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4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10"/>
                    <a:pt x="7" y="9"/>
                    <a:pt x="7" y="10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7" y="5"/>
                    <a:pt x="5" y="5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14"/>
                    <a:pt x="7" y="12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3"/>
                    <a:pt x="9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5"/>
                    <a:pt x="2" y="7"/>
                    <a:pt x="1" y="9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8" y="6"/>
                    <a:pt x="6" y="7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4"/>
                    <a:pt x="2" y="5"/>
                    <a:pt x="1" y="6"/>
                  </a:cubicBezTo>
                  <a:cubicBezTo>
                    <a:pt x="1" y="7"/>
                    <a:pt x="2" y="9"/>
                    <a:pt x="4" y="9"/>
                  </a:cubicBezTo>
                  <a:cubicBezTo>
                    <a:pt x="6" y="9"/>
                    <a:pt x="8" y="7"/>
                    <a:pt x="8" y="5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861" y="1889"/>
              <a:ext cx="53" cy="31"/>
            </a:xfrm>
            <a:custGeom>
              <a:avLst/>
              <a:gdLst>
                <a:gd name="T0" fmla="*/ 7 w 22"/>
                <a:gd name="T1" fmla="*/ 6 h 13"/>
                <a:gd name="T2" fmla="*/ 5 w 22"/>
                <a:gd name="T3" fmla="*/ 8 h 13"/>
                <a:gd name="T4" fmla="*/ 6 w 22"/>
                <a:gd name="T5" fmla="*/ 9 h 13"/>
                <a:gd name="T6" fmla="*/ 8 w 22"/>
                <a:gd name="T7" fmla="*/ 9 h 13"/>
                <a:gd name="T8" fmla="*/ 9 w 22"/>
                <a:gd name="T9" fmla="*/ 10 h 13"/>
                <a:gd name="T10" fmla="*/ 16 w 22"/>
                <a:gd name="T11" fmla="*/ 13 h 13"/>
                <a:gd name="T12" fmla="*/ 18 w 22"/>
                <a:gd name="T13" fmla="*/ 6 h 13"/>
                <a:gd name="T14" fmla="*/ 13 w 22"/>
                <a:gd name="T15" fmla="*/ 3 h 13"/>
                <a:gd name="T16" fmla="*/ 9 w 22"/>
                <a:gd name="T17" fmla="*/ 1 h 13"/>
                <a:gd name="T18" fmla="*/ 1 w 22"/>
                <a:gd name="T19" fmla="*/ 6 h 13"/>
                <a:gd name="T20" fmla="*/ 7 w 22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">
                  <a:moveTo>
                    <a:pt x="7" y="6"/>
                  </a:moveTo>
                  <a:cubicBezTo>
                    <a:pt x="4" y="7"/>
                    <a:pt x="3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2" y="11"/>
                    <a:pt x="13" y="13"/>
                    <a:pt x="16" y="13"/>
                  </a:cubicBezTo>
                  <a:cubicBezTo>
                    <a:pt x="20" y="13"/>
                    <a:pt x="22" y="6"/>
                    <a:pt x="18" y="6"/>
                  </a:cubicBezTo>
                  <a:cubicBezTo>
                    <a:pt x="16" y="5"/>
                    <a:pt x="15" y="4"/>
                    <a:pt x="13" y="3"/>
                  </a:cubicBezTo>
                  <a:cubicBezTo>
                    <a:pt x="12" y="2"/>
                    <a:pt x="11" y="2"/>
                    <a:pt x="9" y="1"/>
                  </a:cubicBezTo>
                  <a:cubicBezTo>
                    <a:pt x="5" y="0"/>
                    <a:pt x="1" y="2"/>
                    <a:pt x="1" y="6"/>
                  </a:cubicBezTo>
                  <a:cubicBezTo>
                    <a:pt x="0" y="11"/>
                    <a:pt x="7" y="10"/>
                    <a:pt x="7" y="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4021" y="2015"/>
              <a:ext cx="109" cy="59"/>
            </a:xfrm>
            <a:custGeom>
              <a:avLst/>
              <a:gdLst>
                <a:gd name="T0" fmla="*/ 0 w 46"/>
                <a:gd name="T1" fmla="*/ 22 h 25"/>
                <a:gd name="T2" fmla="*/ 0 w 46"/>
                <a:gd name="T3" fmla="*/ 22 h 25"/>
                <a:gd name="T4" fmla="*/ 3 w 46"/>
                <a:gd name="T5" fmla="*/ 25 h 25"/>
                <a:gd name="T6" fmla="*/ 42 w 46"/>
                <a:gd name="T7" fmla="*/ 9 h 25"/>
                <a:gd name="T8" fmla="*/ 40 w 46"/>
                <a:gd name="T9" fmla="*/ 3 h 25"/>
                <a:gd name="T10" fmla="*/ 5 w 46"/>
                <a:gd name="T11" fmla="*/ 17 h 25"/>
                <a:gd name="T12" fmla="*/ 7 w 46"/>
                <a:gd name="T13" fmla="*/ 20 h 25"/>
                <a:gd name="T14" fmla="*/ 7 w 46"/>
                <a:gd name="T15" fmla="*/ 19 h 25"/>
                <a:gd name="T16" fmla="*/ 0 w 46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3" y="25"/>
                  </a:cubicBezTo>
                  <a:cubicBezTo>
                    <a:pt x="17" y="25"/>
                    <a:pt x="31" y="17"/>
                    <a:pt x="42" y="9"/>
                  </a:cubicBezTo>
                  <a:cubicBezTo>
                    <a:pt x="46" y="7"/>
                    <a:pt x="45" y="0"/>
                    <a:pt x="40" y="3"/>
                  </a:cubicBezTo>
                  <a:cubicBezTo>
                    <a:pt x="30" y="10"/>
                    <a:pt x="17" y="17"/>
                    <a:pt x="5" y="17"/>
                  </a:cubicBezTo>
                  <a:cubicBezTo>
                    <a:pt x="5" y="18"/>
                    <a:pt x="6" y="19"/>
                    <a:pt x="7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7" y="14"/>
                    <a:pt x="0" y="18"/>
                    <a:pt x="0" y="22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"/>
            <p:cNvSpPr/>
            <p:nvPr/>
          </p:nvSpPr>
          <p:spPr bwMode="auto">
            <a:xfrm>
              <a:off x="4050" y="2008"/>
              <a:ext cx="121" cy="100"/>
            </a:xfrm>
            <a:custGeom>
              <a:avLst/>
              <a:gdLst>
                <a:gd name="T0" fmla="*/ 5 w 51"/>
                <a:gd name="T1" fmla="*/ 26 h 42"/>
                <a:gd name="T2" fmla="*/ 5 w 51"/>
                <a:gd name="T3" fmla="*/ 26 h 42"/>
                <a:gd name="T4" fmla="*/ 3 w 51"/>
                <a:gd name="T5" fmla="*/ 24 h 42"/>
                <a:gd name="T6" fmla="*/ 20 w 51"/>
                <a:gd name="T7" fmla="*/ 39 h 42"/>
                <a:gd name="T8" fmla="*/ 42 w 51"/>
                <a:gd name="T9" fmla="*/ 39 h 42"/>
                <a:gd name="T10" fmla="*/ 50 w 51"/>
                <a:gd name="T11" fmla="*/ 23 h 42"/>
                <a:gd name="T12" fmla="*/ 43 w 51"/>
                <a:gd name="T13" fmla="*/ 12 h 42"/>
                <a:gd name="T14" fmla="*/ 36 w 51"/>
                <a:gd name="T15" fmla="*/ 2 h 42"/>
                <a:gd name="T16" fmla="*/ 32 w 51"/>
                <a:gd name="T17" fmla="*/ 8 h 42"/>
                <a:gd name="T18" fmla="*/ 36 w 51"/>
                <a:gd name="T19" fmla="*/ 15 h 42"/>
                <a:gd name="T20" fmla="*/ 38 w 51"/>
                <a:gd name="T21" fmla="*/ 33 h 42"/>
                <a:gd name="T22" fmla="*/ 9 w 51"/>
                <a:gd name="T23" fmla="*/ 20 h 42"/>
                <a:gd name="T24" fmla="*/ 7 w 51"/>
                <a:gd name="T25" fmla="*/ 19 h 42"/>
                <a:gd name="T26" fmla="*/ 6 w 51"/>
                <a:gd name="T27" fmla="*/ 19 h 42"/>
                <a:gd name="T28" fmla="*/ 5 w 51"/>
                <a:gd name="T2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2"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5"/>
                    <a:pt x="3" y="24"/>
                  </a:cubicBezTo>
                  <a:cubicBezTo>
                    <a:pt x="6" y="32"/>
                    <a:pt x="12" y="37"/>
                    <a:pt x="20" y="39"/>
                  </a:cubicBezTo>
                  <a:cubicBezTo>
                    <a:pt x="25" y="41"/>
                    <a:pt x="37" y="42"/>
                    <a:pt x="42" y="39"/>
                  </a:cubicBezTo>
                  <a:cubicBezTo>
                    <a:pt x="47" y="35"/>
                    <a:pt x="51" y="29"/>
                    <a:pt x="50" y="23"/>
                  </a:cubicBezTo>
                  <a:cubicBezTo>
                    <a:pt x="49" y="18"/>
                    <a:pt x="46" y="15"/>
                    <a:pt x="43" y="12"/>
                  </a:cubicBezTo>
                  <a:cubicBezTo>
                    <a:pt x="41" y="9"/>
                    <a:pt x="39" y="4"/>
                    <a:pt x="36" y="2"/>
                  </a:cubicBezTo>
                  <a:cubicBezTo>
                    <a:pt x="33" y="0"/>
                    <a:pt x="28" y="6"/>
                    <a:pt x="32" y="8"/>
                  </a:cubicBezTo>
                  <a:cubicBezTo>
                    <a:pt x="33" y="9"/>
                    <a:pt x="35" y="14"/>
                    <a:pt x="36" y="15"/>
                  </a:cubicBezTo>
                  <a:cubicBezTo>
                    <a:pt x="39" y="19"/>
                    <a:pt x="49" y="31"/>
                    <a:pt x="38" y="33"/>
                  </a:cubicBezTo>
                  <a:cubicBezTo>
                    <a:pt x="27" y="35"/>
                    <a:pt x="14" y="3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3" y="19"/>
                    <a:pt x="0" y="26"/>
                    <a:pt x="5" y="26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5"/>
            <p:cNvSpPr/>
            <p:nvPr/>
          </p:nvSpPr>
          <p:spPr bwMode="auto">
            <a:xfrm>
              <a:off x="4090" y="2039"/>
              <a:ext cx="40" cy="42"/>
            </a:xfrm>
            <a:custGeom>
              <a:avLst/>
              <a:gdLst>
                <a:gd name="T0" fmla="*/ 2 w 17"/>
                <a:gd name="T1" fmla="*/ 7 h 18"/>
                <a:gd name="T2" fmla="*/ 8 w 17"/>
                <a:gd name="T3" fmla="*/ 12 h 18"/>
                <a:gd name="T4" fmla="*/ 12 w 17"/>
                <a:gd name="T5" fmla="*/ 17 h 18"/>
                <a:gd name="T6" fmla="*/ 17 w 17"/>
                <a:gd name="T7" fmla="*/ 14 h 18"/>
                <a:gd name="T8" fmla="*/ 15 w 17"/>
                <a:gd name="T9" fmla="*/ 10 h 18"/>
                <a:gd name="T10" fmla="*/ 15 w 17"/>
                <a:gd name="T11" fmla="*/ 9 h 18"/>
                <a:gd name="T12" fmla="*/ 14 w 17"/>
                <a:gd name="T13" fmla="*/ 8 h 18"/>
                <a:gd name="T14" fmla="*/ 13 w 17"/>
                <a:gd name="T15" fmla="*/ 5 h 18"/>
                <a:gd name="T16" fmla="*/ 7 w 17"/>
                <a:gd name="T17" fmla="*/ 1 h 18"/>
                <a:gd name="T18" fmla="*/ 2 w 17"/>
                <a:gd name="T19" fmla="*/ 3 h 18"/>
                <a:gd name="T20" fmla="*/ 2 w 1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8">
                  <a:moveTo>
                    <a:pt x="2" y="7"/>
                  </a:moveTo>
                  <a:cubicBezTo>
                    <a:pt x="4" y="9"/>
                    <a:pt x="7" y="10"/>
                    <a:pt x="8" y="12"/>
                  </a:cubicBezTo>
                  <a:cubicBezTo>
                    <a:pt x="9" y="14"/>
                    <a:pt x="10" y="16"/>
                    <a:pt x="12" y="17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7" y="12"/>
                    <a:pt x="17" y="11"/>
                    <a:pt x="15" y="10"/>
                  </a:cubicBezTo>
                  <a:cubicBezTo>
                    <a:pt x="16" y="10"/>
                    <a:pt x="15" y="10"/>
                    <a:pt x="15" y="9"/>
                  </a:cubicBezTo>
                  <a:cubicBezTo>
                    <a:pt x="15" y="9"/>
                    <a:pt x="15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1" y="3"/>
                    <a:pt x="9" y="2"/>
                    <a:pt x="7" y="1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1" y="4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"/>
          <p:cNvSpPr/>
          <p:nvPr/>
        </p:nvSpPr>
        <p:spPr bwMode="auto">
          <a:xfrm>
            <a:off x="1435735" y="2678430"/>
            <a:ext cx="4491990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5" name="文本框 104"/>
          <p:cNvSpPr txBox="1"/>
          <p:nvPr/>
        </p:nvSpPr>
        <p:spPr>
          <a:xfrm>
            <a:off x="827253" y="2348597"/>
            <a:ext cx="370935" cy="4375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5"/>
          <p:cNvSpPr/>
          <p:nvPr/>
        </p:nvSpPr>
        <p:spPr bwMode="auto">
          <a:xfrm>
            <a:off x="1342390" y="3769360"/>
            <a:ext cx="4486275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66" name="文本框 105"/>
          <p:cNvSpPr txBox="1"/>
          <p:nvPr/>
        </p:nvSpPr>
        <p:spPr>
          <a:xfrm>
            <a:off x="899643" y="3288578"/>
            <a:ext cx="370935" cy="4375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31595" y="3277235"/>
            <a:ext cx="5003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 Narrow" panose="020B0606020202030204" pitchFamily="34" charset="0"/>
                <a:sym typeface="+mn-ea"/>
              </a:rPr>
              <a:t>主体：细述并赞赏对方给予的帮助；</a:t>
            </a:r>
            <a:endParaRPr lang="en-US" altLang="zh-CN" sz="2400" b="1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63" name="Freeform 5"/>
          <p:cNvSpPr/>
          <p:nvPr/>
        </p:nvSpPr>
        <p:spPr bwMode="auto">
          <a:xfrm>
            <a:off x="1475740" y="4580890"/>
            <a:ext cx="4486275" cy="76200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200"/>
          </a:p>
        </p:txBody>
      </p:sp>
      <p:sp>
        <p:nvSpPr>
          <p:cNvPr id="49" name="文本框 48"/>
          <p:cNvSpPr txBox="1"/>
          <p:nvPr/>
        </p:nvSpPr>
        <p:spPr>
          <a:xfrm>
            <a:off x="1403985" y="4123690"/>
            <a:ext cx="4849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 Narrow" panose="020B0606020202030204" pitchFamily="34" charset="0"/>
                <a:sym typeface="+mn-ea"/>
              </a:rPr>
              <a:t>结尾：再次阐述感谢并表达祝愿等。</a:t>
            </a:r>
            <a:endParaRPr lang="en-US" altLang="zh-CN" sz="2400" b="1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grpSp>
        <p:nvGrpSpPr>
          <p:cNvPr id="51" name="组合 74"/>
          <p:cNvGrpSpPr/>
          <p:nvPr/>
        </p:nvGrpSpPr>
        <p:grpSpPr>
          <a:xfrm rot="20175544">
            <a:off x="6200327" y="2492226"/>
            <a:ext cx="619760" cy="894081"/>
            <a:chOff x="4024313" y="3409951"/>
            <a:chExt cx="808996" cy="426846"/>
          </a:xfrm>
          <a:solidFill>
            <a:schemeClr val="accent2"/>
          </a:solidFill>
        </p:grpSpPr>
        <p:sp>
          <p:nvSpPr>
            <p:cNvPr id="76" name="Freeform 12"/>
            <p:cNvSpPr/>
            <p:nvPr/>
          </p:nvSpPr>
          <p:spPr bwMode="auto">
            <a:xfrm>
              <a:off x="4242311" y="3509993"/>
              <a:ext cx="590998" cy="326804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74"/>
          <p:cNvGrpSpPr/>
          <p:nvPr/>
        </p:nvGrpSpPr>
        <p:grpSpPr>
          <a:xfrm rot="20175544">
            <a:off x="6116955" y="3204845"/>
            <a:ext cx="602615" cy="641985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54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430020" y="2132965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+mn-ea"/>
                <a:sym typeface="+mn-ea"/>
              </a:rPr>
              <a:t>首段：表明写信意图，诚挚表达谢意</a:t>
            </a:r>
            <a:r>
              <a:rPr lang="zh-CN" altLang="en-US" sz="2800" b="1" dirty="0">
                <a:solidFill>
                  <a:srgbClr val="000000"/>
                </a:solidFill>
                <a:latin typeface="+mj-ea"/>
                <a:ea typeface="+mj-ea"/>
                <a:cs typeface="+mn-ea"/>
                <a:sym typeface="+mn-ea"/>
              </a:rPr>
              <a:t>；</a:t>
            </a:r>
            <a:endParaRPr lang="en-US" altLang="zh-CN" sz="2400" b="1" dirty="0">
              <a:latin typeface="+mj-ea"/>
              <a:ea typeface="+mj-ea"/>
              <a:cs typeface="Arial Narrow" panose="020B0606020202030204" pitchFamily="34" charset="0"/>
            </a:endParaRPr>
          </a:p>
        </p:txBody>
      </p:sp>
      <p:sp>
        <p:nvSpPr>
          <p:cNvPr id="85" name="文本框 106"/>
          <p:cNvSpPr txBox="1"/>
          <p:nvPr/>
        </p:nvSpPr>
        <p:spPr>
          <a:xfrm>
            <a:off x="971398" y="4165490"/>
            <a:ext cx="370935" cy="4375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74"/>
          <p:cNvGrpSpPr/>
          <p:nvPr/>
        </p:nvGrpSpPr>
        <p:grpSpPr>
          <a:xfrm rot="19935543">
            <a:off x="6264275" y="4108450"/>
            <a:ext cx="766445" cy="454660"/>
            <a:chOff x="4024313" y="3409951"/>
            <a:chExt cx="954881" cy="442913"/>
          </a:xfrm>
          <a:solidFill>
            <a:schemeClr val="accent2"/>
          </a:solidFill>
        </p:grpSpPr>
        <p:sp>
          <p:nvSpPr>
            <p:cNvPr id="90" name="Freeform 12"/>
            <p:cNvSpPr/>
            <p:nvPr/>
          </p:nvSpPr>
          <p:spPr bwMode="auto">
            <a:xfrm>
              <a:off x="4242594" y="3509964"/>
              <a:ext cx="736600" cy="342900"/>
            </a:xfrm>
            <a:custGeom>
              <a:avLst/>
              <a:gdLst>
                <a:gd name="T0" fmla="*/ 188 w 195"/>
                <a:gd name="T1" fmla="*/ 91 h 91"/>
                <a:gd name="T2" fmla="*/ 189 w 195"/>
                <a:gd name="T3" fmla="*/ 91 h 91"/>
                <a:gd name="T4" fmla="*/ 192 w 195"/>
                <a:gd name="T5" fmla="*/ 84 h 91"/>
                <a:gd name="T6" fmla="*/ 95 w 195"/>
                <a:gd name="T7" fmla="*/ 40 h 91"/>
                <a:gd name="T8" fmla="*/ 8 w 195"/>
                <a:gd name="T9" fmla="*/ 2 h 91"/>
                <a:gd name="T10" fmla="*/ 3 w 195"/>
                <a:gd name="T11" fmla="*/ 9 h 91"/>
                <a:gd name="T12" fmla="*/ 90 w 195"/>
                <a:gd name="T13" fmla="*/ 46 h 91"/>
                <a:gd name="T14" fmla="*/ 188 w 195"/>
                <a:gd name="T15" fmla="*/ 91 h 91"/>
                <a:gd name="T16" fmla="*/ 191 w 195"/>
                <a:gd name="T17" fmla="*/ 84 h 91"/>
                <a:gd name="T18" fmla="*/ 189 w 195"/>
                <a:gd name="T19" fmla="*/ 84 h 91"/>
                <a:gd name="T20" fmla="*/ 188 w 1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91">
                  <a:moveTo>
                    <a:pt x="188" y="91"/>
                  </a:moveTo>
                  <a:cubicBezTo>
                    <a:pt x="188" y="91"/>
                    <a:pt x="189" y="91"/>
                    <a:pt x="189" y="91"/>
                  </a:cubicBezTo>
                  <a:cubicBezTo>
                    <a:pt x="192" y="91"/>
                    <a:pt x="195" y="86"/>
                    <a:pt x="192" y="84"/>
                  </a:cubicBezTo>
                  <a:cubicBezTo>
                    <a:pt x="160" y="69"/>
                    <a:pt x="127" y="55"/>
                    <a:pt x="95" y="40"/>
                  </a:cubicBezTo>
                  <a:cubicBezTo>
                    <a:pt x="67" y="26"/>
                    <a:pt x="34" y="19"/>
                    <a:pt x="8" y="2"/>
                  </a:cubicBezTo>
                  <a:cubicBezTo>
                    <a:pt x="5" y="0"/>
                    <a:pt x="0" y="6"/>
                    <a:pt x="3" y="9"/>
                  </a:cubicBezTo>
                  <a:cubicBezTo>
                    <a:pt x="30" y="26"/>
                    <a:pt x="62" y="32"/>
                    <a:pt x="90" y="46"/>
                  </a:cubicBezTo>
                  <a:cubicBezTo>
                    <a:pt x="122" y="62"/>
                    <a:pt x="155" y="76"/>
                    <a:pt x="188" y="91"/>
                  </a:cubicBezTo>
                  <a:cubicBezTo>
                    <a:pt x="189" y="89"/>
                    <a:pt x="190" y="86"/>
                    <a:pt x="191" y="84"/>
                  </a:cubicBezTo>
                  <a:cubicBezTo>
                    <a:pt x="190" y="84"/>
                    <a:pt x="190" y="84"/>
                    <a:pt x="189" y="84"/>
                  </a:cubicBezTo>
                  <a:cubicBezTo>
                    <a:pt x="186" y="84"/>
                    <a:pt x="183" y="91"/>
                    <a:pt x="188" y="9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"/>
            <p:cNvSpPr/>
            <p:nvPr/>
          </p:nvSpPr>
          <p:spPr bwMode="auto">
            <a:xfrm>
              <a:off x="4024313" y="3409951"/>
              <a:ext cx="255588" cy="136525"/>
            </a:xfrm>
            <a:custGeom>
              <a:avLst/>
              <a:gdLst>
                <a:gd name="T0" fmla="*/ 64 w 68"/>
                <a:gd name="T1" fmla="*/ 27 h 36"/>
                <a:gd name="T2" fmla="*/ 7 w 68"/>
                <a:gd name="T3" fmla="*/ 2 h 36"/>
                <a:gd name="T4" fmla="*/ 3 w 68"/>
                <a:gd name="T5" fmla="*/ 9 h 36"/>
                <a:gd name="T6" fmla="*/ 28 w 68"/>
                <a:gd name="T7" fmla="*/ 33 h 36"/>
                <a:gd name="T8" fmla="*/ 35 w 68"/>
                <a:gd name="T9" fmla="*/ 28 h 36"/>
                <a:gd name="T10" fmla="*/ 7 w 68"/>
                <a:gd name="T11" fmla="*/ 4 h 36"/>
                <a:gd name="T12" fmla="*/ 3 w 68"/>
                <a:gd name="T13" fmla="*/ 11 h 36"/>
                <a:gd name="T14" fmla="*/ 26 w 68"/>
                <a:gd name="T15" fmla="*/ 17 h 36"/>
                <a:gd name="T16" fmla="*/ 52 w 68"/>
                <a:gd name="T17" fmla="*/ 17 h 36"/>
                <a:gd name="T18" fmla="*/ 53 w 68"/>
                <a:gd name="T19" fmla="*/ 9 h 36"/>
                <a:gd name="T20" fmla="*/ 31 w 68"/>
                <a:gd name="T21" fmla="*/ 9 h 36"/>
                <a:gd name="T22" fmla="*/ 7 w 68"/>
                <a:gd name="T23" fmla="*/ 4 h 36"/>
                <a:gd name="T24" fmla="*/ 3 w 68"/>
                <a:gd name="T25" fmla="*/ 11 h 36"/>
                <a:gd name="T26" fmla="*/ 29 w 68"/>
                <a:gd name="T27" fmla="*/ 33 h 36"/>
                <a:gd name="T28" fmla="*/ 35 w 68"/>
                <a:gd name="T29" fmla="*/ 29 h 36"/>
                <a:gd name="T30" fmla="*/ 7 w 68"/>
                <a:gd name="T31" fmla="*/ 1 h 36"/>
                <a:gd name="T32" fmla="*/ 3 w 68"/>
                <a:gd name="T33" fmla="*/ 8 h 36"/>
                <a:gd name="T34" fmla="*/ 59 w 68"/>
                <a:gd name="T35" fmla="*/ 34 h 36"/>
                <a:gd name="T36" fmla="*/ 64 w 6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36">
                  <a:moveTo>
                    <a:pt x="64" y="27"/>
                  </a:moveTo>
                  <a:cubicBezTo>
                    <a:pt x="45" y="18"/>
                    <a:pt x="26" y="11"/>
                    <a:pt x="7" y="2"/>
                  </a:cubicBezTo>
                  <a:cubicBezTo>
                    <a:pt x="6" y="4"/>
                    <a:pt x="5" y="6"/>
                    <a:pt x="3" y="9"/>
                  </a:cubicBezTo>
                  <a:cubicBezTo>
                    <a:pt x="12" y="12"/>
                    <a:pt x="26" y="23"/>
                    <a:pt x="28" y="33"/>
                  </a:cubicBezTo>
                  <a:cubicBezTo>
                    <a:pt x="30" y="31"/>
                    <a:pt x="32" y="29"/>
                    <a:pt x="35" y="28"/>
                  </a:cubicBezTo>
                  <a:cubicBezTo>
                    <a:pt x="26" y="19"/>
                    <a:pt x="17" y="12"/>
                    <a:pt x="7" y="4"/>
                  </a:cubicBezTo>
                  <a:cubicBezTo>
                    <a:pt x="6" y="6"/>
                    <a:pt x="5" y="9"/>
                    <a:pt x="3" y="11"/>
                  </a:cubicBezTo>
                  <a:cubicBezTo>
                    <a:pt x="11" y="12"/>
                    <a:pt x="18" y="16"/>
                    <a:pt x="26" y="17"/>
                  </a:cubicBezTo>
                  <a:cubicBezTo>
                    <a:pt x="34" y="18"/>
                    <a:pt x="43" y="17"/>
                    <a:pt x="52" y="17"/>
                  </a:cubicBezTo>
                  <a:cubicBezTo>
                    <a:pt x="55" y="17"/>
                    <a:pt x="58" y="9"/>
                    <a:pt x="53" y="9"/>
                  </a:cubicBezTo>
                  <a:cubicBezTo>
                    <a:pt x="46" y="9"/>
                    <a:pt x="39" y="9"/>
                    <a:pt x="31" y="9"/>
                  </a:cubicBezTo>
                  <a:cubicBezTo>
                    <a:pt x="23" y="9"/>
                    <a:pt x="15" y="5"/>
                    <a:pt x="7" y="4"/>
                  </a:cubicBezTo>
                  <a:cubicBezTo>
                    <a:pt x="3" y="3"/>
                    <a:pt x="0" y="8"/>
                    <a:pt x="3" y="11"/>
                  </a:cubicBezTo>
                  <a:cubicBezTo>
                    <a:pt x="12" y="18"/>
                    <a:pt x="21" y="25"/>
                    <a:pt x="29" y="33"/>
                  </a:cubicBezTo>
                  <a:cubicBezTo>
                    <a:pt x="31" y="36"/>
                    <a:pt x="36" y="32"/>
                    <a:pt x="35" y="29"/>
                  </a:cubicBezTo>
                  <a:cubicBezTo>
                    <a:pt x="32" y="17"/>
                    <a:pt x="17" y="6"/>
                    <a:pt x="7" y="1"/>
                  </a:cubicBezTo>
                  <a:cubicBezTo>
                    <a:pt x="3" y="0"/>
                    <a:pt x="0" y="7"/>
                    <a:pt x="3" y="8"/>
                  </a:cubicBezTo>
                  <a:cubicBezTo>
                    <a:pt x="21" y="17"/>
                    <a:pt x="41" y="25"/>
                    <a:pt x="59" y="34"/>
                  </a:cubicBezTo>
                  <a:cubicBezTo>
                    <a:pt x="63" y="36"/>
                    <a:pt x="68" y="29"/>
                    <a:pt x="64" y="27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1" grpId="0" animBg="1"/>
      <p:bldP spid="65" grpId="0" animBg="1"/>
      <p:bldP spid="62" grpId="0" animBg="1"/>
      <p:bldP spid="66" grpId="0" animBg="1"/>
      <p:bldP spid="48" grpId="1"/>
      <p:bldP spid="48" grpId="2"/>
      <p:bldP spid="63" grpId="0" animBg="1"/>
      <p:bldP spid="49" grpId="1"/>
      <p:bldP spid="49" grpId="2"/>
      <p:bldP spid="82" grpId="1"/>
      <p:bldP spid="82" grpId="2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3090359" y="1621563"/>
            <a:ext cx="1438601" cy="269579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106148" y="2856521"/>
            <a:ext cx="1407020" cy="1407021"/>
            <a:chOff x="4184106" y="2952206"/>
            <a:chExt cx="3823790" cy="3823790"/>
          </a:xfrm>
        </p:grpSpPr>
        <p:sp>
          <p:nvSpPr>
            <p:cNvPr id="27" name="椭圆 2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29" name="椭圆 2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33" name="文本框 11"/>
          <p:cNvSpPr txBox="1"/>
          <p:nvPr/>
        </p:nvSpPr>
        <p:spPr bwMode="auto">
          <a:xfrm>
            <a:off x="3299460" y="2089785"/>
            <a:ext cx="97869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spc="1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写信背景目的</a:t>
            </a:r>
            <a:endParaRPr lang="zh-CN" altLang="en-US" b="1" spc="1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711244" y="2822666"/>
            <a:ext cx="1438601" cy="269579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727031" y="2879211"/>
            <a:ext cx="1407020" cy="1407021"/>
            <a:chOff x="4184106" y="2952206"/>
            <a:chExt cx="3823790" cy="3823790"/>
          </a:xfrm>
        </p:grpSpPr>
        <p:sp>
          <p:nvSpPr>
            <p:cNvPr id="37" name="椭圆 3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39" name="椭圆 3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43" name="文本框 30"/>
          <p:cNvSpPr txBox="1"/>
          <p:nvPr/>
        </p:nvSpPr>
        <p:spPr bwMode="auto">
          <a:xfrm>
            <a:off x="4721066" y="4480084"/>
            <a:ext cx="1419225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100" b="1" spc="100" dirty="0">
                <a:solidFill>
                  <a:schemeClr val="accent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信件结尾</a:t>
            </a:r>
            <a:endParaRPr lang="zh-CN" altLang="en-US" sz="2100" b="1" spc="100" dirty="0">
              <a:solidFill>
                <a:schemeClr val="accent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937525" y="4388099"/>
            <a:ext cx="98603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37"/>
          <p:cNvSpPr txBox="1"/>
          <p:nvPr/>
        </p:nvSpPr>
        <p:spPr>
          <a:xfrm>
            <a:off x="3331311" y="3244148"/>
            <a:ext cx="94691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01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49" name="文本框 41"/>
          <p:cNvSpPr txBox="1"/>
          <p:nvPr/>
        </p:nvSpPr>
        <p:spPr>
          <a:xfrm>
            <a:off x="4949910" y="3266838"/>
            <a:ext cx="94691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03</a:t>
            </a:r>
            <a:endParaRPr lang="zh-CN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52" name="文本框 44"/>
          <p:cNvSpPr txBox="1"/>
          <p:nvPr/>
        </p:nvSpPr>
        <p:spPr bwMode="auto">
          <a:xfrm>
            <a:off x="141446" y="1179195"/>
            <a:ext cx="2857500" cy="3467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2" tIns="34281" rIns="68562" bIns="34281">
            <a:spAutoFit/>
          </a:bodyPr>
          <a:lstStyle/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Calibri" panose="020F0502020204030204" charset="0"/>
                <a:cs typeface="Calibri" panose="020F0502020204030204" charset="0"/>
                <a:sym typeface="Wingdings 2" panose="05020102010507070707" charset="0"/>
              </a:rPr>
              <a:t>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 I’m writing on behalf of all the exchange students to express our gratitude </a:t>
            </a:r>
            <a:r>
              <a:rPr lang="en-US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for your hospitality and generosity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during our stay in New Zealand.</a:t>
            </a:r>
            <a:endParaRPr lang="en-US" b="1" dirty="0">
              <a:solidFill>
                <a:srgbClr val="0000FA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0" lvl="0" indent="0" algn="just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C5C31"/>
              </a:buClr>
              <a:buSzPct val="80000"/>
              <a:buNone/>
              <a:defRPr/>
            </a:pPr>
            <a:r>
              <a:rPr lang="en-US">
                <a:solidFill>
                  <a:srgbClr val="160BA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 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Wingdings 2" panose="05020102010507070707" charset="0"/>
              </a:rPr>
              <a:t>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I’d like to convey in this letter my heartfelt thanks to you for your</a:t>
            </a: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 </a:t>
            </a:r>
            <a:r>
              <a:rPr lang="en-US" b="1" u="sng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hospitality and generosity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during our stay in New Zealand 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on behalf of all the exchange students.</a:t>
            </a:r>
            <a:endParaRPr lang="en-US" altLang="zh-CN" spc="1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2" name="文本框 44"/>
          <p:cNvSpPr txBox="1"/>
          <p:nvPr/>
        </p:nvSpPr>
        <p:spPr bwMode="auto">
          <a:xfrm>
            <a:off x="6317933" y="2576513"/>
            <a:ext cx="2615089" cy="3114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62" tIns="34281" rIns="68562" bIns="34281">
            <a:spAutoFit/>
          </a:bodyPr>
          <a:lstStyle/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cs typeface="+mn-lt"/>
                <a:sym typeface="Wingdings 2" panose="05020102010507070707" charset="0"/>
              </a:rPr>
              <a:t></a:t>
            </a:r>
            <a:r>
              <a:rPr lang="en-US" b="1" dirty="0">
                <a:cs typeface="+mn-lt"/>
                <a:sym typeface="+mn-ea"/>
              </a:rPr>
              <a:t> </a:t>
            </a:r>
            <a:r>
              <a:rPr lang="zh-CN" altLang="en-US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Thanks again for all your efforts and we are expecting your next visit/ I do hope someday you'll come to China. </a:t>
            </a:r>
            <a:endParaRPr lang="zh-CN" altLang="en-US" b="1">
              <a:solidFill>
                <a:srgbClr val="0000FA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Calibri" panose="020F0502020204030204" charset="0"/>
                <a:cs typeface="Calibri" panose="020F0502020204030204" charset="0"/>
                <a:sym typeface="Wingdings 2" panose="05020102010507070707" charset="0"/>
              </a:rPr>
              <a:t>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Thanks again for all your efforts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 and we sincerely hope you can come to China and visit us </a:t>
            </a:r>
            <a:r>
              <a:rPr lang="en-US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in the near future</a:t>
            </a:r>
            <a:r>
              <a:rPr lang="en-US" b="1" dirty="0">
                <a:latin typeface="Calibri" panose="020F0502020204030204" charset="0"/>
                <a:cs typeface="Calibri" panose="020F0502020204030204" charset="0"/>
                <a:sym typeface="+mn-ea"/>
              </a:rPr>
              <a:t>! 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33" grpId="0"/>
      <p:bldP spid="33" grpId="1"/>
      <p:bldP spid="35" grpId="0" bldLvl="0" animBg="1"/>
      <p:bldP spid="43" grpId="0"/>
      <p:bldP spid="43" grpId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685" y="271780"/>
            <a:ext cx="5624830" cy="521970"/>
          </a:xfrm>
          <a:prstGeom prst="rect">
            <a:avLst/>
          </a:prstGeom>
          <a:solidFill>
            <a:srgbClr val="4A67AA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感谢的原因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收获（不同的句式）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9425" y="171450"/>
            <a:ext cx="962025" cy="669925"/>
            <a:chOff x="4456056" y="-5004430"/>
            <a:chExt cx="2421376" cy="2421376"/>
          </a:xfrm>
          <a:effectLst/>
        </p:grpSpPr>
        <p:sp>
          <p:nvSpPr>
            <p:cNvPr id="29" name="椭圆 28"/>
            <p:cNvSpPr/>
            <p:nvPr/>
          </p:nvSpPr>
          <p:spPr>
            <a:xfrm>
              <a:off x="4456056" y="-5004430"/>
              <a:ext cx="2421376" cy="2421376"/>
            </a:xfrm>
            <a:prstGeom prst="ellipse">
              <a:avLst/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648472" y="-4810819"/>
              <a:ext cx="2034160" cy="20341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accent1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</p:grpSp>
      <p:sp>
        <p:nvSpPr>
          <p:cNvPr id="46" name="文本框 37"/>
          <p:cNvSpPr txBox="1"/>
          <p:nvPr/>
        </p:nvSpPr>
        <p:spPr>
          <a:xfrm>
            <a:off x="417195" y="224790"/>
            <a:ext cx="1087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02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7195" y="980440"/>
            <a:ext cx="6278880" cy="521970"/>
          </a:xfrm>
          <a:prstGeom prst="rect">
            <a:avLst/>
          </a:prstGeom>
          <a:noFill/>
          <a:ln w="44450">
            <a:solidFill>
              <a:srgbClr val="0F95D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句式①：</a:t>
            </a:r>
            <a:r>
              <a:rPr lang="en-US" sz="28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it is…that….</a:t>
            </a:r>
            <a:r>
              <a:rPr sz="28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（强调句）</a:t>
            </a:r>
            <a:endParaRPr lang="zh-CN" altLang="en-US" sz="28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850" y="4220845"/>
            <a:ext cx="6618605" cy="460375"/>
          </a:xfrm>
          <a:prstGeom prst="rect">
            <a:avLst/>
          </a:prstGeom>
          <a:noFill/>
          <a:ln w="44450">
            <a:solidFill>
              <a:srgbClr val="0F95D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句式③：</a:t>
            </a:r>
            <a:r>
              <a:rPr lang="zh-CN" altLang="en-US" sz="24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被动语态或名词性从句</a:t>
            </a:r>
            <a:endParaRPr lang="zh-CN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705" y="1694815"/>
            <a:ext cx="8155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Eg: </a:t>
            </a:r>
            <a:r>
              <a:rPr sz="24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It was your hospitality and great help that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made </a:t>
            </a: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our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study tour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fruitful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and worthwhile.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3284855"/>
            <a:ext cx="8448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Eg: </a:t>
            </a:r>
            <a:r>
              <a:rPr sz="24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It is </a:t>
            </a:r>
            <a:r>
              <a:rPr lang="en-US" sz="24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so </a:t>
            </a:r>
            <a:r>
              <a:rPr sz="24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generous and considerate of you to</a:t>
            </a:r>
            <a:r>
              <a:rPr lang="en-US" sz="2400" b="1" i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have prepared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/organized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us so many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colorful activites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!</a:t>
            </a:r>
            <a:endParaRPr sz="24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1460" y="2673350"/>
            <a:ext cx="8311515" cy="461665"/>
          </a:xfrm>
          <a:prstGeom prst="rect">
            <a:avLst/>
          </a:prstGeom>
          <a:noFill/>
          <a:ln w="44450">
            <a:solidFill>
              <a:srgbClr val="0F95D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sz="2400" b="1" dirty="0" err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句式</a:t>
            </a:r>
            <a:r>
              <a:rPr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②：it is adj </a:t>
            </a:r>
            <a:r>
              <a:rPr lang="zh-CN" altLang="en-US"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（个性品质）</a:t>
            </a:r>
            <a:r>
              <a:rPr lang="en-US" altLang="zh-CN"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of</a:t>
            </a:r>
            <a:r>
              <a:rPr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sb to do （</a:t>
            </a:r>
            <a:r>
              <a:rPr lang="en-US" altLang="zh-CN" sz="2400" b="1" dirty="0" err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it</a:t>
            </a:r>
            <a:r>
              <a:rPr sz="2400" b="1" dirty="0" err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做形式主语</a:t>
            </a:r>
            <a:r>
              <a:rPr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）</a:t>
            </a:r>
            <a:endParaRPr lang="zh-CN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705" y="4874895"/>
            <a:ext cx="88004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2400" b="1" i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Eg</a:t>
            </a:r>
            <a:r>
              <a:rPr lang="en-US" altLang="zh-CN" sz="24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We were also deeply </a:t>
            </a:r>
            <a:r>
              <a:rPr lang="en-US" altLang="zh-CN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impressed/struck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by </a:t>
            </a:r>
            <a:r>
              <a:rPr lang="en-US" sz="24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the delicious local cuisines and comfortable accommodation you arranged for us.</a:t>
            </a:r>
            <a:endParaRPr lang="en-US" sz="2400" b="1" i="1" dirty="0">
              <a:latin typeface="Calibri" panose="020F0502020204030204" charset="0"/>
              <a:cs typeface="Calibri" panose="020F0502020204030204" charset="0"/>
            </a:endParaRPr>
          </a:p>
          <a:p>
            <a:pPr algn="l"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2400" b="1" i="1" dirty="0" err="1">
                <a:latin typeface="Calibri" panose="020F0502020204030204" charset="0"/>
                <a:cs typeface="Calibri" panose="020F0502020204030204" charset="0"/>
                <a:sym typeface="+mn-ea"/>
              </a:rPr>
              <a:t>Eg</a:t>
            </a:r>
            <a:r>
              <a:rPr lang="en-US" altLang="zh-CN" sz="24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What impressed us deeply/most were </a:t>
            </a:r>
            <a:r>
              <a:rPr lang="en-US" sz="2400" b="1" i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delicious local cuisines and the comfortable accommodation well prepared for us.</a:t>
            </a:r>
            <a:endParaRPr lang="en-US" altLang="en-US" sz="2400" b="1" i="1" dirty="0">
              <a:solidFill>
                <a:schemeClr val="tx1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/>
      <p:bldP spid="4" grpId="0" bldLvl="0" animBg="1"/>
      <p:bldP spid="4" grpId="1"/>
      <p:bldP spid="7" grpId="0"/>
      <p:bldP spid="7" grpId="1"/>
      <p:bldP spid="8" grpId="0"/>
      <p:bldP spid="8" grpId="1"/>
      <p:bldP spid="9" grpId="0" bldLvl="0" animBg="1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685" y="271780"/>
            <a:ext cx="5624830" cy="521970"/>
          </a:xfrm>
          <a:prstGeom prst="rect">
            <a:avLst/>
          </a:prstGeom>
          <a:solidFill>
            <a:srgbClr val="4A67AA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感谢的原因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收获（不同的句式）</a:t>
            </a:r>
            <a:endParaRPr lang="zh-CN" alt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9425" y="171450"/>
            <a:ext cx="962025" cy="669925"/>
            <a:chOff x="4456056" y="-5004430"/>
            <a:chExt cx="2421376" cy="2421376"/>
          </a:xfrm>
          <a:effectLst/>
        </p:grpSpPr>
        <p:sp>
          <p:nvSpPr>
            <p:cNvPr id="29" name="椭圆 28"/>
            <p:cNvSpPr/>
            <p:nvPr/>
          </p:nvSpPr>
          <p:spPr>
            <a:xfrm>
              <a:off x="4456056" y="-5004430"/>
              <a:ext cx="2421376" cy="2421376"/>
            </a:xfrm>
            <a:prstGeom prst="ellipse">
              <a:avLst/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648472" y="-4810819"/>
              <a:ext cx="2034160" cy="20341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accent1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</p:grpSp>
      <p:sp>
        <p:nvSpPr>
          <p:cNvPr id="46" name="文本框 37"/>
          <p:cNvSpPr txBox="1"/>
          <p:nvPr/>
        </p:nvSpPr>
        <p:spPr>
          <a:xfrm>
            <a:off x="417195" y="224790"/>
            <a:ext cx="1087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幼圆" panose="02010509060101010101" pitchFamily="49" charset="-122"/>
              </a:rPr>
              <a:t>02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605" y="3429000"/>
            <a:ext cx="6278880" cy="460375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句式</a:t>
            </a:r>
            <a:r>
              <a:rPr sz="2400" b="1">
                <a:solidFill>
                  <a:srgbClr val="0000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⑤</a:t>
            </a:r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：</a:t>
            </a:r>
            <a:r>
              <a:rPr lang="zh-CN" altLang="en-US" sz="2400" b="1" dirty="0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虚拟语气或倒装</a:t>
            </a:r>
            <a:endParaRPr lang="zh-CN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5657215"/>
            <a:ext cx="8032115" cy="829945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末句</a:t>
            </a:r>
            <a:r>
              <a:rPr lang="en-US" altLang="zh-CN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Never will I forget</a:t>
            </a:r>
            <a:r>
              <a:rPr lang="en-US" sz="2400" b="1" dirty="0">
                <a:latin typeface="Calibri" panose="020F0502020204030204" charset="0"/>
                <a:cs typeface="Calibri" panose="020F0502020204030204" charset="0"/>
                <a:sym typeface="+mn-ea"/>
              </a:rPr>
              <a:t> your kind hospitality you showed during our stay in your school.</a:t>
            </a:r>
            <a:endParaRPr lang="zh-CN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850" y="4004945"/>
            <a:ext cx="8496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Eg: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Without / But for </a:t>
            </a:r>
            <a:r>
              <a:rPr lang="en-US" sz="24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your hospitable reception, we couldn't have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enjoyed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such a 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fruitful and worthwhile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study tour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.</a:t>
            </a:r>
            <a:endParaRPr sz="24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Eg: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Had it not been for</a:t>
            </a:r>
            <a:r>
              <a:rPr lang="en-US" sz="24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 your hospitable reception, we couldn't have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enjoyed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such a 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fruitful and worthwhile 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study tour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.</a:t>
            </a:r>
            <a:r>
              <a:rPr lang="en-US" sz="2400" b="1" i="1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zh-CN" altLang="en-US" sz="2400" b="1" i="1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215" y="1593215"/>
            <a:ext cx="844804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306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Eg:</a:t>
            </a:r>
            <a:r>
              <a:rPr lang="en-US" altLang="zh-CN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he past </a:t>
            </a:r>
            <a:r>
              <a:rPr lang="en-US" altLang="zh-CN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few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days 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ha</a:t>
            </a:r>
            <a:r>
              <a:rPr lang="en-US" altLang="zh-CN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ve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witnessed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our friendship and bond strengthened</a:t>
            </a:r>
            <a:r>
              <a:rPr lang="en-US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/promoted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!</a:t>
            </a:r>
            <a:endParaRPr sz="2400" b="1" i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lnSpc>
                <a:spcPts val="3060"/>
              </a:lnSpc>
              <a:spcBef>
                <a:spcPts val="0"/>
              </a:spcBef>
              <a:buFontTx/>
              <a:buNone/>
            </a:pP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Eg: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The past </a:t>
            </a:r>
            <a:r>
              <a:rPr lang="en-US" altLang="zh-CN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few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days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ha</a:t>
            </a:r>
            <a:r>
              <a:rPr lang="en-US"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ve</a:t>
            </a:r>
            <a:r>
              <a:rPr sz="2400" b="1" i="1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witnessed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your effort to </a:t>
            </a:r>
            <a:r>
              <a:rPr sz="2400" b="1" i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bridge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 the two cultures, paving the way for further </a:t>
            </a:r>
            <a:r>
              <a:rPr lang="en-US" altLang="zh-CN"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interaction</a:t>
            </a:r>
            <a:r>
              <a:rPr sz="2400" b="1" i="1">
                <a:latin typeface="Calibri" panose="020F0502020204030204" charset="0"/>
                <a:cs typeface="Calibri" panose="020F0502020204030204" charset="0"/>
                <a:sym typeface="+mn-ea"/>
              </a:rPr>
              <a:t>. </a:t>
            </a:r>
            <a:endParaRPr sz="24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850" y="980440"/>
            <a:ext cx="8311515" cy="460375"/>
          </a:xfrm>
          <a:prstGeom prst="rect">
            <a:avLst/>
          </a:prstGeom>
          <a:noFill/>
          <a:ln w="44450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句式</a:t>
            </a:r>
            <a:r>
              <a:rPr sz="2400" b="1">
                <a:solidFill>
                  <a:srgbClr val="0000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④</a:t>
            </a:r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：</a:t>
            </a:r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时间</a:t>
            </a:r>
            <a:r>
              <a:rPr lang="en-US" sz="2400" b="1">
                <a:solidFill>
                  <a:srgbClr val="0000FA"/>
                </a:solidFill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/</a:t>
            </a:r>
            <a:r>
              <a:rPr sz="2400" b="1">
                <a:solidFill>
                  <a:srgbClr val="0000FA"/>
                </a:solidFill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地点</a:t>
            </a:r>
            <a:r>
              <a:rPr lang="en-US" altLang="zh-CN" sz="2400" b="1">
                <a:solidFill>
                  <a:srgbClr val="0000FA"/>
                </a:solidFill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+ </a:t>
            </a:r>
            <a:r>
              <a:rPr sz="2400" b="1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seen/witness</a:t>
            </a:r>
            <a:r>
              <a:rPr lang="en-US" altLang="zh-CN" sz="2400" b="1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 </a:t>
            </a:r>
            <a:r>
              <a:rPr sz="2400" b="1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（拟人）</a:t>
            </a:r>
            <a:endParaRPr lang="zh-CN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/>
      <p:bldP spid="4" grpId="0" bldLvl="0" animBg="1"/>
      <p:bldP spid="4" grpId="1"/>
      <p:bldP spid="7" grpId="0"/>
      <p:bldP spid="7" grpId="1"/>
      <p:bldP spid="8" grpId="0"/>
      <p:bldP spid="8" grpId="1"/>
      <p:bldP spid="9" grpId="0" bldLvl="0" animBg="1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"/>
          <p:cNvSpPr>
            <a:spLocks noGrp="1"/>
          </p:cNvSpPr>
          <p:nvPr>
            <p:ph idx="1"/>
          </p:nvPr>
        </p:nvSpPr>
        <p:spPr>
          <a:xfrm>
            <a:off x="107950" y="918210"/>
            <a:ext cx="8794115" cy="5597525"/>
          </a:xfrm>
        </p:spPr>
        <p:txBody>
          <a:bodyPr/>
          <a:lstStyle/>
          <a:p>
            <a:pPr marL="0" indent="0">
              <a:lnSpc>
                <a:spcPts val="3060"/>
              </a:lnSpc>
              <a:spcBef>
                <a:spcPts val="0"/>
              </a:spcBef>
              <a:buFontTx/>
              <a:buNone/>
            </a:pPr>
            <a:endParaRPr lang="en-US" altLang="zh-CN" sz="2800" noProof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zh-CN" i="1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zh-CN" i="1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Eg: </a:t>
            </a:r>
            <a:r>
              <a:rPr lang="zh-CN" altLang="en-US" i="1" noProof="1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zh-CN" altLang="en-US" b="1" i="1" noProof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 can  well remember there was a time when</a:t>
            </a:r>
            <a:r>
              <a:rPr lang="zh-CN" altLang="en-US" i="1" noProof="1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you spent countless days and nights designing the English reading room to offer a suitable place for our English learning. </a:t>
            </a:r>
            <a:endParaRPr lang="zh-CN" altLang="en-US" i="1" noProof="1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latinLnBrk="0">
              <a:lnSpc>
                <a:spcPct val="100000"/>
              </a:lnSpc>
              <a:buNone/>
            </a:pP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100000"/>
              </a:lnSpc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补充：表示回忆的句型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100000"/>
              </a:lnSpc>
            </a:pP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I can well remember / recall + </a:t>
            </a:r>
            <a:r>
              <a:rPr lang="en-US" i="1" dirty="0" err="1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sth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. / </a:t>
            </a:r>
            <a:r>
              <a:rPr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句子…</a:t>
            </a:r>
            <a:endParaRPr i="1" dirty="0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latinLnBrk="0">
              <a:lnSpc>
                <a:spcPct val="100000"/>
              </a:lnSpc>
            </a:pP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How well I recall …   </a:t>
            </a:r>
            <a:endParaRPr i="1" dirty="0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latinLnBrk="0">
              <a:lnSpc>
                <a:spcPct val="100000"/>
              </a:lnSpc>
            </a:pPr>
            <a:r>
              <a:rPr lang="en-US" i="1" dirty="0" err="1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Sth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或名词性从句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如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the memory) always 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remains fresh in my mind/memory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i="1" dirty="0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latinLnBrk="0">
              <a:lnSpc>
                <a:spcPct val="100000"/>
              </a:lnSpc>
            </a:pPr>
            <a:r>
              <a:rPr lang="en-US" i="1" dirty="0" err="1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Sth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或名词性从句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如</a:t>
            </a:r>
            <a:r>
              <a:rPr lang="en-US" altLang="zh-CN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the experience of </a:t>
            </a:r>
            <a:r>
              <a:rPr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…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) will never 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fade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i="1" dirty="0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latinLnBrk="0">
              <a:lnSpc>
                <a:spcPct val="100000"/>
              </a:lnSpc>
            </a:pP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The time 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when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… will be my </a:t>
            </a:r>
            <a:r>
              <a:rPr lang="en-US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lifelong treasure</a:t>
            </a:r>
            <a:r>
              <a:rPr lang="en-US" i="1" dirty="0">
                <a:solidFill>
                  <a:srgbClr val="080808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i="1" dirty="0">
              <a:solidFill>
                <a:srgbClr val="080808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 latinLnBrk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i="1" noProof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704" y="332740"/>
            <a:ext cx="7128599" cy="460375"/>
          </a:xfrm>
          <a:prstGeom prst="rect">
            <a:avLst/>
          </a:prstGeom>
          <a:solidFill>
            <a:srgbClr val="4A67AA"/>
          </a:solidFill>
        </p:spPr>
        <p:txBody>
          <a:bodyPr wrap="square">
            <a:spAutoFit/>
          </a:bodyPr>
          <a:lstStyle/>
          <a:p>
            <a:pPr algn="ctr"/>
            <a:r>
              <a:rPr lang="zh-CN" sz="2400" b="1" dirty="0">
                <a:solidFill>
                  <a:schemeClr val="bg1"/>
                </a:solidFill>
                <a:latin typeface="Calibri" panose="020F0502020204030204" charset="0"/>
                <a:cs typeface="Arial" panose="020B0604020202020204" pitchFamily="34" charset="0"/>
                <a:sym typeface="+mn-ea"/>
              </a:rPr>
              <a:t>如果回忆过去提供的帮助，可用以下句式表示回忆：</a:t>
            </a:r>
            <a:endParaRPr lang="zh-CN" sz="2400" b="1" dirty="0">
              <a:solidFill>
                <a:schemeClr val="bg1"/>
              </a:solidFill>
              <a:latin typeface="Calibri" panose="020F050202020403020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850" y="908685"/>
            <a:ext cx="3448050" cy="460375"/>
          </a:xfrm>
          <a:prstGeom prst="rect">
            <a:avLst/>
          </a:prstGeom>
          <a:noFill/>
          <a:ln w="44450">
            <a:solidFill>
              <a:srgbClr val="0F95D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zh-CN" altLang="en-US" sz="2400" b="1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句式：定语从句。</a:t>
            </a:r>
            <a:endParaRPr lang="zh-CN" altLang="en-US" sz="24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07171" y="11366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KSO_WM_UNIT_PLACING_PICTURE_USER_VIEWPORT" val="{&quot;height&quot;:6074.973228346456,&quot;width&quot;:4945.028346456693}"/>
</p:tagLst>
</file>

<file path=ppt/tags/tag3.xml><?xml version="1.0" encoding="utf-8"?>
<p:tagLst xmlns:p="http://schemas.openxmlformats.org/presentationml/2006/main">
  <p:tag name="KSO_WM_UNIT_PLACING_PICTURE_USER_VIEWPORT" val="{&quot;height&quot;:6074.973228346456,&quot;width&quot;:4945.028346456693}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KSO_WM_UNIT_PLACING_PICTURE_USER_VIEWPORT" val="{&quot;height&quot;:6074.973228346456,&quot;width&quot;:4945.028346456693}"/>
</p:tagLst>
</file>

<file path=ppt/tags/tag7.xml><?xml version="1.0" encoding="utf-8"?>
<p:tagLst xmlns:p="http://schemas.openxmlformats.org/presentationml/2006/main">
  <p:tag name="KSO_WM_UNIT_PLACING_PICTURE_USER_VIEWPORT" val="{&quot;height&quot;:18592.497637795277,&quot;width&quot;:10742.8771653543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自定义 4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92D050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ww.33ppt.com ">
  <a:themeElements>
    <a:clrScheme name="自定义 497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4A67AA"/>
      </a:accent1>
      <a:accent2>
        <a:srgbClr val="4A67AA"/>
      </a:accent2>
      <a:accent3>
        <a:srgbClr val="4A67AA"/>
      </a:accent3>
      <a:accent4>
        <a:srgbClr val="4A67AA"/>
      </a:accent4>
      <a:accent5>
        <a:srgbClr val="4A67AA"/>
      </a:accent5>
      <a:accent6>
        <a:srgbClr val="4A67AA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5319</Words>
  <Application>WPS 演示</Application>
  <PresentationFormat>全屏显示(4:3)</PresentationFormat>
  <Paragraphs>154</Paragraphs>
  <Slides>15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幼圆</vt:lpstr>
      <vt:lpstr>Wingdings 3</vt:lpstr>
      <vt:lpstr>Arial</vt:lpstr>
      <vt:lpstr>Impact</vt:lpstr>
      <vt:lpstr>楷体</vt:lpstr>
      <vt:lpstr>黑体</vt:lpstr>
      <vt:lpstr>Times New Roman</vt:lpstr>
      <vt:lpstr>叶根友小京楷简体</vt:lpstr>
      <vt:lpstr>Calibri</vt:lpstr>
      <vt:lpstr>ITC Avant Garde Std Bk</vt:lpstr>
      <vt:lpstr>Century Gothic</vt:lpstr>
      <vt:lpstr>Arial Narrow</vt:lpstr>
      <vt:lpstr>Calibri</vt:lpstr>
      <vt:lpstr>Wingdings 2</vt:lpstr>
      <vt:lpstr>Cambria</vt:lpstr>
      <vt:lpstr>Arial Unicode MS</vt:lpstr>
      <vt:lpstr>HelveticaNeue</vt:lpstr>
      <vt:lpstr>Corbel</vt:lpstr>
      <vt:lpstr>华文新魏</vt:lpstr>
      <vt:lpstr>Office 主题</vt:lpstr>
      <vt:lpstr>1_A000120140530A99PPBG</vt:lpstr>
      <vt:lpstr>丝状</vt:lpstr>
      <vt:lpstr>www.33ppt.com 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24147</cp:lastModifiedBy>
  <cp:revision>200</cp:revision>
  <dcterms:created xsi:type="dcterms:W3CDTF">2020-03-28T09:31:00Z</dcterms:created>
  <dcterms:modified xsi:type="dcterms:W3CDTF">2022-09-05T22:56:08Z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0D538F26B7E74A27AAB7720C1ECB133E</vt:lpwstr>
  </property>
</Properties>
</file>