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310" r:id="rId2"/>
    <p:sldId id="1501" r:id="rId3"/>
    <p:sldId id="1522" r:id="rId4"/>
    <p:sldId id="1527" r:id="rId5"/>
    <p:sldId id="1608" r:id="rId6"/>
    <p:sldId id="1553" r:id="rId7"/>
    <p:sldId id="1526" r:id="rId8"/>
    <p:sldId id="1607" r:id="rId9"/>
    <p:sldId id="1604" r:id="rId10"/>
    <p:sldId id="1609" r:id="rId11"/>
    <p:sldId id="1661" r:id="rId12"/>
    <p:sldId id="1659" r:id="rId13"/>
    <p:sldId id="1660" r:id="rId14"/>
    <p:sldId id="1664" r:id="rId15"/>
    <p:sldId id="1662" r:id="rId16"/>
    <p:sldId id="1657" r:id="rId17"/>
    <p:sldId id="1675" r:id="rId18"/>
    <p:sldId id="1684" r:id="rId19"/>
    <p:sldId id="1655" r:id="rId20"/>
    <p:sldId id="1677" r:id="rId21"/>
    <p:sldId id="1688" r:id="rId22"/>
    <p:sldId id="1678" r:id="rId23"/>
    <p:sldId id="1686" r:id="rId24"/>
    <p:sldId id="1680" r:id="rId25"/>
    <p:sldId id="1808" r:id="rId26"/>
    <p:sldId id="1658" r:id="rId27"/>
    <p:sldId id="1871" r:id="rId28"/>
    <p:sldId id="1681" r:id="rId29"/>
    <p:sldId id="1866" r:id="rId30"/>
    <p:sldId id="1868" r:id="rId31"/>
    <p:sldId id="1872" r:id="rId32"/>
    <p:sldId id="1877" r:id="rId33"/>
    <p:sldId id="1873" r:id="rId34"/>
    <p:sldId id="1883" r:id="rId35"/>
    <p:sldId id="1881" r:id="rId36"/>
    <p:sldId id="1882" r:id="rId37"/>
    <p:sldId id="1935" r:id="rId38"/>
    <p:sldId id="1876" r:id="rId39"/>
    <p:sldId id="1983" r:id="rId40"/>
    <p:sldId id="1878" r:id="rId41"/>
    <p:sldId id="1867" r:id="rId42"/>
    <p:sldId id="1875" r:id="rId43"/>
    <p:sldId id="1985" r:id="rId44"/>
    <p:sldId id="1566" r:id="rId45"/>
    <p:sldId id="1672" r:id="rId46"/>
    <p:sldId id="1603" r:id="rId47"/>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FF"/>
    <a:srgbClr val="FE4F20"/>
    <a:srgbClr val="FFE9A5"/>
    <a:srgbClr val="BB1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39" y="1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87号-乾坤手书" panose="00000500000000000000" pitchFamily="2" charset="-122"/>
                <a:ea typeface="字魂87号-乾坤手书" panose="00000500000000000000" pitchFamily="2" charset="-122"/>
              </a:defRPr>
            </a:lvl1pPr>
          </a:lstStyle>
          <a:p>
            <a:fld id="{7F8A2740-5CB5-4E05-8C58-196F57AF3D90}" type="datetimeFigureOut">
              <a:rPr lang="zh-CN" altLang="en-US" smtClean="0"/>
              <a:t>2022/9/9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87号-乾坤手书" panose="00000500000000000000" pitchFamily="2" charset="-122"/>
                <a:ea typeface="字魂87号-乾坤手书" panose="00000500000000000000" pitchFamily="2" charset="-122"/>
              </a:defRPr>
            </a:lvl1pPr>
          </a:lstStyle>
          <a:p>
            <a:fld id="{06BB4340-3670-4896-AB9D-F55CF27EE5AA}"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1pPr>
    <a:lvl2pPr marL="4572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2pPr>
    <a:lvl3pPr marL="9144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3pPr>
    <a:lvl4pPr marL="13716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4pPr>
    <a:lvl5pPr marL="18288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t>2022/9/9</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3519110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pic>
        <p:nvPicPr>
          <p:cNvPr id="2" name="图片 1" descr="水印">
            <a:extLst>
              <a:ext uri="{FF2B5EF4-FFF2-40B4-BE49-F238E27FC236}">
                <a16:creationId xmlns:a16="http://schemas.microsoft.com/office/drawing/2014/main" id="{3DE441C5-2D3C-AAB7-4A74-EC57E0E787E8}"/>
              </a:ext>
            </a:extLst>
          </p:cNvPr>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7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3.xml"/><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9.png"/><Relationship Id="rId5" Type="http://schemas.openxmlformats.org/officeDocument/2006/relationships/image" Target="../media/image43.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80.png"/><Relationship Id="rId2" Type="http://schemas.microsoft.com/office/2007/relationships/media" Target="../media/media7.mp4"/><Relationship Id="rId1" Type="http://schemas.openxmlformats.org/officeDocument/2006/relationships/tags" Target="../tags/tag2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5190" y="5530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648075" y="2262505"/>
            <a:ext cx="5095875" cy="279971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development of the Mid-Autumn Festival</a:t>
            </a:r>
          </a:p>
          <a:p>
            <a:pPr algn="ctr"/>
            <a:r>
              <a:rPr lang="en-US" altLang="zh-CN" sz="4400">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中秋的发展</a:t>
            </a:r>
            <a:r>
              <a:rPr lang="en-US" altLang="zh-CN" sz="4400">
                <a:latin typeface="Times New Roman" panose="02020603050405020304" charset="0"/>
                <a:cs typeface="Times New Roman" panose="02020603050405020304" charset="0"/>
                <a:sym typeface="+mn-ea"/>
              </a:rPr>
              <a:t>)</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6090" y="8286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92760" y="927735"/>
            <a:ext cx="11205845" cy="6062345"/>
          </a:xfrm>
          <a:prstGeom prst="rect">
            <a:avLst/>
          </a:prstGeom>
          <a:noFill/>
          <a:ln w="9525">
            <a:noFill/>
          </a:ln>
        </p:spPr>
        <p:txBody>
          <a:bodyPr wrap="square">
            <a:spAutoFit/>
          </a:bodyPr>
          <a:lstStyle/>
          <a:p>
            <a:pPr indent="0" algn="l"/>
            <a:r>
              <a:rPr lang="en-US" sz="2800" b="0">
                <a:solidFill>
                  <a:srgbClr val="282828"/>
                </a:solidFill>
                <a:latin typeface="Times New Roman" panose="02020603050405020304" charset="0"/>
                <a:ea typeface="宋体" panose="02010600030101010101" pitchFamily="2" charset="-122"/>
                <a:cs typeface="Times New Roman" panose="02020603050405020304" charset="0"/>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The Mid-Autumn Festival has a long history of over 3,000 years. In ancient  </a:t>
            </a:r>
          </a:p>
          <a:p>
            <a:pPr indent="0" algn="l"/>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1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zh-CN" altLang="en-US" sz="2400" b="0">
                <a:solidFill>
                  <a:srgbClr val="282828"/>
                </a:solidFill>
                <a:latin typeface="Times New Roman" panose="02020603050405020304" charset="0"/>
                <a:ea typeface="宋体" panose="02010600030101010101" pitchFamily="2" charset="-122"/>
                <a:cs typeface="Times New Roman" panose="02020603050405020304" charset="0"/>
              </a:rPr>
              <a:t>（</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time)</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emperors followed the rite of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2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 offer)  sacrifices to the sun in the spring and to the moon in autumn. Later aristocrats </a:t>
            </a:r>
            <a:r>
              <a:rPr lang="en-US" sz="2400" b="0">
                <a:solidFill>
                  <a:schemeClr val="accent6"/>
                </a:solidFill>
                <a:latin typeface="Times New Roman" panose="02020603050405020304" charset="0"/>
                <a:ea typeface="宋体" panose="02010600030101010101" pitchFamily="2" charset="-122"/>
                <a:cs typeface="Times New Roman" panose="02020603050405020304" charset="0"/>
              </a:rPr>
              <a:t> </a:t>
            </a:r>
            <a:r>
              <a:rPr lang="en-US" sz="2400">
                <a:solidFill>
                  <a:schemeClr val="accent6"/>
                </a:solidFill>
                <a:latin typeface="Times New Roman" panose="02020603050405020304" charset="0"/>
                <a:ea typeface="宋体" panose="02010600030101010101" pitchFamily="2" charset="-122"/>
                <a:cs typeface="Times New Roman" panose="02020603050405020304" charset="0"/>
                <a:sym typeface="+mn-ea"/>
              </a:rPr>
              <a:t>[əˈrɪstəˌkræt]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chemeClr val="accent6"/>
                </a:solidFill>
                <a:latin typeface="Times New Roman" panose="02020603050405020304" charset="0"/>
                <a:ea typeface="宋体" panose="02010600030101010101" pitchFamily="2" charset="-122"/>
                <a:cs typeface="Times New Roman" panose="02020603050405020304" charset="0"/>
                <a:sym typeface="+mn-ea"/>
              </a:rPr>
              <a:t>贵族</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and literary figures (</a:t>
            </a:r>
            <a:r>
              <a:rPr lang="zh-CN" altLang="en-US" sz="2400" b="0">
                <a:solidFill>
                  <a:schemeClr val="accent6"/>
                </a:solidFill>
                <a:latin typeface="Times New Roman" panose="02020603050405020304" charset="0"/>
                <a:ea typeface="宋体" panose="02010600030101010101" pitchFamily="2" charset="-122"/>
                <a:cs typeface="Times New Roman" panose="02020603050405020304" charset="0"/>
              </a:rPr>
              <a:t>文学人士</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helped expand the ceremony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3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common people. They</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4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(worship)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the full moon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and expressed their feelings.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By the Tang Dynasty, the Mid-autumn Festival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5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(fix), which became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even </a:t>
            </a:r>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6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(grand) in the Song Dynasty. In the Ming and Qing dynasties, it was</a:t>
            </a:r>
          </a:p>
          <a:p>
            <a:pPr indent="0" algn="l"/>
            <a:r>
              <a:rPr lang="en-US" sz="2400" b="0" u="sng">
                <a:solidFill>
                  <a:srgbClr val="282828"/>
                </a:solidFill>
                <a:latin typeface="Times New Roman" panose="02020603050405020304" charset="0"/>
                <a:ea typeface="宋体" panose="02010600030101010101" pitchFamily="2" charset="-122"/>
                <a:cs typeface="Times New Roman" panose="02020603050405020304" charset="0"/>
              </a:rPr>
              <a:t>       7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major festival of China. </a:t>
            </a:r>
          </a:p>
          <a:p>
            <a:pPr indent="0" algn="l"/>
            <a:r>
              <a:rPr lang="en-US" sz="2400" b="0">
                <a:solidFill>
                  <a:srgbClr val="282828"/>
                </a:solidFill>
                <a:latin typeface="Times New Roman" panose="02020603050405020304" charset="0"/>
                <a:ea typeface="宋体" panose="02010600030101010101" pitchFamily="2" charset="-122"/>
                <a:cs typeface="Times New Roman" panose="02020603050405020304" charset="0"/>
              </a:rPr>
              <a:t>       </a:t>
            </a:r>
            <a:r>
              <a:rPr lang="en-US" altLang="zh-CN" sz="2400">
                <a:latin typeface="Times New Roman" panose="02020603050405020304" charset="0"/>
                <a:cs typeface="Times New Roman" panose="02020603050405020304" charset="0"/>
                <a:sym typeface="+mn-ea"/>
              </a:rPr>
              <a:t>The Mid-autumn Day</a:t>
            </a:r>
            <a:r>
              <a:rPr lang="en-US" altLang="zh-CN" sz="2400" u="sng">
                <a:latin typeface="Times New Roman" panose="02020603050405020304" charset="0"/>
                <a:cs typeface="Times New Roman" panose="02020603050405020304" charset="0"/>
                <a:sym typeface="+mn-ea"/>
              </a:rPr>
              <a:t>       8     </a:t>
            </a:r>
            <a:r>
              <a:rPr lang="en-US" altLang="zh-CN" sz="2400">
                <a:latin typeface="Times New Roman" panose="02020603050405020304" charset="0"/>
                <a:cs typeface="Times New Roman" panose="02020603050405020304" charset="0"/>
                <a:sym typeface="+mn-ea"/>
              </a:rPr>
              <a:t>  (</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originate) from the moon-</a:t>
            </a:r>
            <a:r>
              <a:rPr lang="en-US" sz="2400">
                <a:solidFill>
                  <a:schemeClr val="tx1"/>
                </a:solidFill>
                <a:latin typeface="Times New Roman" panose="02020603050405020304" charset="0"/>
                <a:ea typeface="宋体" panose="02010600030101010101" pitchFamily="2" charset="-122"/>
                <a:cs typeface="Times New Roman" panose="02020603050405020304" charset="0"/>
              </a:rPr>
              <a:t>worshipping</a:t>
            </a:r>
            <a:r>
              <a:rPr lang="en-US" sz="2400" b="0">
                <a:solidFill>
                  <a:srgbClr val="282828"/>
                </a:solidFill>
                <a:latin typeface="Times New Roman" panose="02020603050405020304" charset="0"/>
                <a:ea typeface="宋体" panose="02010600030101010101" pitchFamily="2" charset="-122"/>
                <a:cs typeface="Times New Roman" panose="02020603050405020304" charset="0"/>
              </a:rPr>
              <a:t> in the Pre-Qin Period. </a:t>
            </a:r>
          </a:p>
          <a:p>
            <a:pPr indent="0" algn="l"/>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According to the textual research, the first Festival of Sacrifice to the Moon fell on the “Autumn equinox” of the solar term. </a:t>
            </a:r>
            <a:r>
              <a:rPr lang="en-US" sz="2400" u="sng">
                <a:solidFill>
                  <a:srgbClr val="282828"/>
                </a:solidFill>
                <a:latin typeface="Times New Roman" panose="02020603050405020304" charset="0"/>
                <a:ea typeface="宋体" panose="02010600030101010101" pitchFamily="2" charset="-122"/>
                <a:cs typeface="Times New Roman" panose="02020603050405020304" charset="0"/>
                <a:sym typeface="+mn-ea"/>
              </a:rPr>
              <a:t>       9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 due to calendar integration, the lunar calendar </a:t>
            </a:r>
            <a:r>
              <a:rPr lang="en-US" sz="2400" u="sng">
                <a:solidFill>
                  <a:srgbClr val="282828"/>
                </a:solidFill>
                <a:latin typeface="Times New Roman" panose="02020603050405020304" charset="0"/>
                <a:ea typeface="宋体" panose="02010600030101010101" pitchFamily="2" charset="-122"/>
                <a:cs typeface="Times New Roman" panose="02020603050405020304" charset="0"/>
                <a:sym typeface="+mn-ea"/>
              </a:rPr>
              <a:t>       10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ea"/>
              </a:rPr>
              <a:t>  (adopt). </a:t>
            </a:r>
            <a:r>
              <a:rPr lang="en-US" sz="2400">
                <a:solidFill>
                  <a:srgbClr val="282828"/>
                </a:solidFill>
                <a:latin typeface="Times New Roman" panose="02020603050405020304" charset="0"/>
                <a:ea typeface="宋体" panose="02010600030101010101" pitchFamily="2" charset="-122"/>
                <a:cs typeface="Times New Roman" panose="02020603050405020304" charset="0"/>
                <a:sym typeface="+mn-lt"/>
              </a:rPr>
              <a:t>The Festival of Sacrifice to the Moon was adjusted from the “Autumn equinox” of the gan-zhi calendar to the 15th day of the 8th month of the lunar calendar.</a:t>
            </a:r>
            <a:endParaRPr lang="zh-CN" altLang="en-US" sz="2400"/>
          </a:p>
          <a:p>
            <a:pPr indent="0" algn="l"/>
            <a:endParaRPr lang="en-US" sz="2400">
              <a:solidFill>
                <a:srgbClr val="282828"/>
              </a:solidFill>
              <a:latin typeface="Times New Roman" panose="02020603050405020304" charset="0"/>
              <a:ea typeface="宋体" panose="02010600030101010101" pitchFamily="2" charset="-122"/>
              <a:cs typeface="Times New Roman" panose="02020603050405020304" charset="0"/>
              <a:sym typeface="+mn-lt"/>
            </a:endParaRPr>
          </a:p>
        </p:txBody>
      </p:sp>
      <p:sp>
        <p:nvSpPr>
          <p:cNvPr id="2" name="文本框 1"/>
          <p:cNvSpPr txBox="1"/>
          <p:nvPr/>
        </p:nvSpPr>
        <p:spPr>
          <a:xfrm>
            <a:off x="607695" y="344170"/>
            <a:ext cx="7620000"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charset="0"/>
                <a:cs typeface="Times New Roman" panose="02020603050405020304" charset="0"/>
                <a:sym typeface="+mn-ea"/>
              </a:rPr>
              <a:t>The development of the Mid-Autumn Day</a:t>
            </a:r>
            <a:r>
              <a:rPr lang="en-US" altLang="zh-CN" sz="3200">
                <a:latin typeface="Times New Roman" panose="02020603050405020304" charset="0"/>
                <a:cs typeface="Times New Roman" panose="02020603050405020304" charset="0"/>
              </a:rPr>
              <a:t> </a:t>
            </a:r>
          </a:p>
        </p:txBody>
      </p:sp>
      <p:sp>
        <p:nvSpPr>
          <p:cNvPr id="6" name="文本框 5"/>
          <p:cNvSpPr txBox="1"/>
          <p:nvPr/>
        </p:nvSpPr>
        <p:spPr>
          <a:xfrm>
            <a:off x="8980805" y="344170"/>
            <a:ext cx="1886585" cy="583565"/>
          </a:xfrm>
          <a:prstGeom prst="rect">
            <a:avLst/>
          </a:prstGeom>
          <a:noFill/>
          <a:ln w="28575">
            <a:solidFill>
              <a:schemeClr val="accent2"/>
            </a:solidFill>
          </a:ln>
        </p:spPr>
        <p:txBody>
          <a:bodyPr wrap="square" rtlCol="0">
            <a:spAutoFit/>
          </a:bodyPr>
          <a:lstStyle/>
          <a:p>
            <a:r>
              <a:rPr lang="zh-CN" altLang="en-US" sz="3200" b="1">
                <a:latin typeface="宋体" panose="02010600030101010101" pitchFamily="2" charset="-122"/>
                <a:ea typeface="宋体" panose="02010600030101010101" pitchFamily="2" charset="-122"/>
              </a:rPr>
              <a:t>语篇填空</a:t>
            </a:r>
          </a:p>
        </p:txBody>
      </p:sp>
      <p:sp>
        <p:nvSpPr>
          <p:cNvPr id="7" name="圆角矩形 6"/>
          <p:cNvSpPr/>
          <p:nvPr/>
        </p:nvSpPr>
        <p:spPr>
          <a:xfrm>
            <a:off x="487045" y="128333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times</a:t>
            </a:r>
          </a:p>
        </p:txBody>
      </p:sp>
      <p:sp>
        <p:nvSpPr>
          <p:cNvPr id="8" name="圆角矩形 7"/>
          <p:cNvSpPr/>
          <p:nvPr/>
        </p:nvSpPr>
        <p:spPr>
          <a:xfrm>
            <a:off x="6156960" y="1231265"/>
            <a:ext cx="196024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offering</a:t>
            </a:r>
          </a:p>
        </p:txBody>
      </p:sp>
      <p:sp>
        <p:nvSpPr>
          <p:cNvPr id="9" name="圆角矩形 8"/>
          <p:cNvSpPr/>
          <p:nvPr/>
        </p:nvSpPr>
        <p:spPr>
          <a:xfrm>
            <a:off x="7459345" y="200977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to</a:t>
            </a:r>
          </a:p>
        </p:txBody>
      </p:sp>
      <p:sp>
        <p:nvSpPr>
          <p:cNvPr id="10" name="圆角矩形 9"/>
          <p:cNvSpPr/>
          <p:nvPr/>
        </p:nvSpPr>
        <p:spPr>
          <a:xfrm>
            <a:off x="607695" y="2359660"/>
            <a:ext cx="444182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worshipped/whorhiped</a:t>
            </a:r>
          </a:p>
        </p:txBody>
      </p:sp>
      <p:sp>
        <p:nvSpPr>
          <p:cNvPr id="11" name="圆角矩形 10"/>
          <p:cNvSpPr/>
          <p:nvPr/>
        </p:nvSpPr>
        <p:spPr>
          <a:xfrm>
            <a:off x="6534785" y="2736215"/>
            <a:ext cx="326009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had been fixed</a:t>
            </a:r>
          </a:p>
        </p:txBody>
      </p:sp>
      <p:sp>
        <p:nvSpPr>
          <p:cNvPr id="12" name="圆角矩形 11"/>
          <p:cNvSpPr/>
          <p:nvPr/>
        </p:nvSpPr>
        <p:spPr>
          <a:xfrm>
            <a:off x="1038860" y="3084195"/>
            <a:ext cx="181610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grander</a:t>
            </a:r>
          </a:p>
        </p:txBody>
      </p:sp>
      <p:sp>
        <p:nvSpPr>
          <p:cNvPr id="13" name="圆角矩形 12"/>
          <p:cNvSpPr/>
          <p:nvPr/>
        </p:nvSpPr>
        <p:spPr>
          <a:xfrm>
            <a:off x="492760" y="343598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a</a:t>
            </a:r>
          </a:p>
        </p:txBody>
      </p:sp>
      <p:sp>
        <p:nvSpPr>
          <p:cNvPr id="14" name="圆角矩形 13"/>
          <p:cNvSpPr/>
          <p:nvPr/>
        </p:nvSpPr>
        <p:spPr>
          <a:xfrm>
            <a:off x="3712210" y="3808730"/>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originated</a:t>
            </a:r>
          </a:p>
        </p:txBody>
      </p:sp>
      <p:sp>
        <p:nvSpPr>
          <p:cNvPr id="15" name="圆角矩形 14"/>
          <p:cNvSpPr/>
          <p:nvPr/>
        </p:nvSpPr>
        <p:spPr>
          <a:xfrm>
            <a:off x="5337175" y="4910455"/>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However</a:t>
            </a:r>
          </a:p>
        </p:txBody>
      </p:sp>
      <p:sp>
        <p:nvSpPr>
          <p:cNvPr id="16" name="圆角矩形 15"/>
          <p:cNvSpPr/>
          <p:nvPr/>
        </p:nvSpPr>
        <p:spPr>
          <a:xfrm>
            <a:off x="1415415" y="5272405"/>
            <a:ext cx="229679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was adopted</a:t>
            </a:r>
          </a:p>
        </p:txBody>
      </p:sp>
      <p:pic>
        <p:nvPicPr>
          <p:cNvPr id="17" name="图片 16" descr="水印">
            <a:extLst>
              <a:ext uri="{FF2B5EF4-FFF2-40B4-BE49-F238E27FC236}">
                <a16:creationId xmlns:a16="http://schemas.microsoft.com/office/drawing/2014/main" id="{DF71A557-D1E5-ECDE-34F4-2A3B868375BE}"/>
              </a:ext>
            </a:extLst>
          </p:cNvPr>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80000">
            <a:off x="988695" y="669925"/>
            <a:ext cx="7339330" cy="95313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Since 2008, the Mid-Autumn Festival has been listed as </a:t>
            </a:r>
            <a:r>
              <a:rPr lang="en-US" altLang="zh-CN" sz="2800" b="1">
                <a:solidFill>
                  <a:srgbClr val="FF0000"/>
                </a:solidFill>
                <a:latin typeface="Times New Roman" panose="02020603050405020304" charset="0"/>
                <a:cs typeface="Times New Roman" panose="02020603050405020304" charset="0"/>
                <a:sym typeface="+mn-ea"/>
              </a:rPr>
              <a:t>a national statutory holiday</a:t>
            </a:r>
            <a:r>
              <a:rPr lang="en-US" altLang="zh-CN" sz="2800">
                <a:latin typeface="Times New Roman" panose="02020603050405020304" charset="0"/>
                <a:cs typeface="Times New Roman" panose="02020603050405020304" charset="0"/>
                <a:sym typeface="+mn-ea"/>
              </a:rPr>
              <a:t>. </a:t>
            </a:r>
          </a:p>
        </p:txBody>
      </p:sp>
      <p:sp>
        <p:nvSpPr>
          <p:cNvPr id="8" name="文本框 7"/>
          <p:cNvSpPr txBox="1"/>
          <p:nvPr/>
        </p:nvSpPr>
        <p:spPr>
          <a:xfrm>
            <a:off x="8519795" y="723265"/>
            <a:ext cx="3246120" cy="829945"/>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自2008年起中秋节被</a:t>
            </a:r>
          </a:p>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列为国家法定节假日。</a:t>
            </a:r>
          </a:p>
        </p:txBody>
      </p:sp>
      <p:pic>
        <p:nvPicPr>
          <p:cNvPr id="9" name="图片 8" descr="2022011359603625(1)"/>
          <p:cNvPicPr>
            <a:picLocks noChangeAspect="1"/>
          </p:cNvPicPr>
          <p:nvPr/>
        </p:nvPicPr>
        <p:blipFill>
          <a:blip r:embed="rId2"/>
          <a:stretch>
            <a:fillRect/>
          </a:stretch>
        </p:blipFill>
        <p:spPr>
          <a:xfrm>
            <a:off x="180975" y="3904615"/>
            <a:ext cx="3749675" cy="2609215"/>
          </a:xfrm>
          <a:prstGeom prst="rect">
            <a:avLst/>
          </a:prstGeom>
        </p:spPr>
      </p:pic>
      <p:pic>
        <p:nvPicPr>
          <p:cNvPr id="10" name="图片 9" descr="5e5e40052ed9434d807d9c091cf6c694"/>
          <p:cNvPicPr>
            <a:picLocks noChangeAspect="1"/>
          </p:cNvPicPr>
          <p:nvPr/>
        </p:nvPicPr>
        <p:blipFill>
          <a:blip r:embed="rId3"/>
          <a:stretch>
            <a:fillRect/>
          </a:stretch>
        </p:blipFill>
        <p:spPr>
          <a:xfrm>
            <a:off x="4246880" y="3717925"/>
            <a:ext cx="2979420" cy="2982595"/>
          </a:xfrm>
          <a:prstGeom prst="rect">
            <a:avLst/>
          </a:prstGeom>
        </p:spPr>
      </p:pic>
      <p:sp>
        <p:nvSpPr>
          <p:cNvPr id="11" name="文本框 10"/>
          <p:cNvSpPr txBox="1"/>
          <p:nvPr/>
        </p:nvSpPr>
        <p:spPr>
          <a:xfrm>
            <a:off x="969645" y="1849120"/>
            <a:ext cx="7265670" cy="138366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On 20 May 2006, the State Council of the People's Republic of China added it to </a:t>
            </a:r>
            <a:r>
              <a:rPr lang="en-US" altLang="zh-CN" sz="2800" b="1">
                <a:solidFill>
                  <a:srgbClr val="FF0000"/>
                </a:solidFill>
                <a:latin typeface="Times New Roman" panose="02020603050405020304" charset="0"/>
                <a:cs typeface="Times New Roman" panose="02020603050405020304" charset="0"/>
                <a:sym typeface="+mn-ea"/>
              </a:rPr>
              <a:t>the First National Intangible Cultural Heritage List</a:t>
            </a:r>
            <a:r>
              <a:rPr lang="en-US" altLang="zh-CN" sz="2800">
                <a:latin typeface="Times New Roman" panose="02020603050405020304" charset="0"/>
                <a:cs typeface="Times New Roman" panose="02020603050405020304" charset="0"/>
                <a:sym typeface="+mn-ea"/>
              </a:rPr>
              <a:t>.</a:t>
            </a:r>
          </a:p>
        </p:txBody>
      </p:sp>
      <p:sp>
        <p:nvSpPr>
          <p:cNvPr id="12" name="文本框 11"/>
          <p:cNvSpPr txBox="1"/>
          <p:nvPr/>
        </p:nvSpPr>
        <p:spPr>
          <a:xfrm>
            <a:off x="8519795" y="1849120"/>
            <a:ext cx="315595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2006年5月20日，中华人民共和国国务院将其列入首批国家级非物质文化遗产名录。</a:t>
            </a:r>
          </a:p>
        </p:txBody>
      </p:sp>
      <p:pic>
        <p:nvPicPr>
          <p:cNvPr id="13" name="图片 12" descr="pic_5tu_big_201911062143313360"/>
          <p:cNvPicPr>
            <a:picLocks noChangeAspect="1"/>
          </p:cNvPicPr>
          <p:nvPr/>
        </p:nvPicPr>
        <p:blipFill>
          <a:blip r:embed="rId4"/>
          <a:stretch>
            <a:fillRect/>
          </a:stretch>
        </p:blipFill>
        <p:spPr>
          <a:xfrm>
            <a:off x="7542530" y="3525520"/>
            <a:ext cx="3961765" cy="2999105"/>
          </a:xfrm>
          <a:prstGeom prst="rect">
            <a:avLst/>
          </a:prstGeom>
        </p:spPr>
      </p:pic>
      <p:pic>
        <p:nvPicPr>
          <p:cNvPr id="14" name="图片 13" descr="水印">
            <a:extLst>
              <a:ext uri="{FF2B5EF4-FFF2-40B4-BE49-F238E27FC236}">
                <a16:creationId xmlns:a16="http://schemas.microsoft.com/office/drawing/2014/main" id="{63139F91-5367-6099-9A64-E5895217AC85}"/>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8" grpId="1" animBg="1"/>
      <p:bldP spid="11" grpId="0" bldLvl="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4830" y="401955"/>
            <a:ext cx="6896100" cy="521970"/>
          </a:xfrm>
          <a:prstGeom prst="rect">
            <a:avLst/>
          </a:prstGeom>
          <a:noFill/>
          <a:ln w="57150">
            <a:solidFill>
              <a:srgbClr val="FF0000"/>
            </a:solidFill>
            <a:prstDash val="dashDot"/>
          </a:ln>
        </p:spPr>
        <p:txBody>
          <a:bodyPr wrap="square" rtlCol="0" anchor="t">
            <a:spAutoFit/>
          </a:bodyPr>
          <a:lstStyle/>
          <a:p>
            <a:pPr algn="l">
              <a:buClrTx/>
              <a:buSzTx/>
              <a:buFontTx/>
            </a:pPr>
            <a:r>
              <a:rPr lang="en-US" altLang="zh-CN" sz="2800">
                <a:latin typeface="Times New Roman" panose="02020603050405020304" charset="0"/>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The brief history to the Mid-Autumn Day</a:t>
            </a:r>
          </a:p>
        </p:txBody>
      </p:sp>
      <p:sp>
        <p:nvSpPr>
          <p:cNvPr id="12" name="圆角矩形 11"/>
          <p:cNvSpPr/>
          <p:nvPr/>
        </p:nvSpPr>
        <p:spPr>
          <a:xfrm>
            <a:off x="474345" y="5876290"/>
            <a:ext cx="2435860" cy="6616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Zhou Dynasty  </a:t>
            </a:r>
          </a:p>
        </p:txBody>
      </p:sp>
      <p:sp>
        <p:nvSpPr>
          <p:cNvPr id="13" name="圆角矩形 12"/>
          <p:cNvSpPr/>
          <p:nvPr/>
        </p:nvSpPr>
        <p:spPr>
          <a:xfrm>
            <a:off x="1193800" y="4221480"/>
            <a:ext cx="3362960" cy="6616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Early </a:t>
            </a:r>
            <a:r>
              <a:rPr lang="en-US" altLang="zh-CN" sz="2800" b="1">
                <a:solidFill>
                  <a:schemeClr val="tx1"/>
                </a:solidFill>
                <a:latin typeface="Times New Roman" panose="02020603050405020304" charset="0"/>
                <a:cs typeface="Times New Roman" panose="02020603050405020304" charset="0"/>
              </a:rPr>
              <a:t>Tang Dynasty</a:t>
            </a:r>
          </a:p>
        </p:txBody>
      </p:sp>
      <p:sp>
        <p:nvSpPr>
          <p:cNvPr id="14" name="圆角矩形 13"/>
          <p:cNvSpPr/>
          <p:nvPr/>
        </p:nvSpPr>
        <p:spPr>
          <a:xfrm>
            <a:off x="2022475" y="3455670"/>
            <a:ext cx="2435860" cy="66167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Song Dynasty</a:t>
            </a:r>
            <a:endParaRPr lang="en-US" altLang="zh-CN"/>
          </a:p>
        </p:txBody>
      </p:sp>
      <p:sp>
        <p:nvSpPr>
          <p:cNvPr id="15" name="圆角矩形 14"/>
          <p:cNvSpPr/>
          <p:nvPr/>
        </p:nvSpPr>
        <p:spPr>
          <a:xfrm>
            <a:off x="2416175" y="2647950"/>
            <a:ext cx="2435860" cy="66167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Yuan Dynasty</a:t>
            </a:r>
          </a:p>
        </p:txBody>
      </p:sp>
      <p:sp>
        <p:nvSpPr>
          <p:cNvPr id="16" name="圆角右箭头 15"/>
          <p:cNvSpPr/>
          <p:nvPr/>
        </p:nvSpPr>
        <p:spPr>
          <a:xfrm>
            <a:off x="553720" y="538289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右箭头 19"/>
          <p:cNvSpPr/>
          <p:nvPr/>
        </p:nvSpPr>
        <p:spPr>
          <a:xfrm>
            <a:off x="2910205" y="610743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a:off x="3547110" y="5902960"/>
            <a:ext cx="3560445" cy="624205"/>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origination</a:t>
            </a:r>
          </a:p>
        </p:txBody>
      </p:sp>
      <p:sp>
        <p:nvSpPr>
          <p:cNvPr id="23" name="五边形 22"/>
          <p:cNvSpPr/>
          <p:nvPr/>
        </p:nvSpPr>
        <p:spPr>
          <a:xfrm>
            <a:off x="5464810" y="2688590"/>
            <a:ext cx="3722370" cy="624205"/>
          </a:xfrm>
          <a:prstGeom prst="homePlat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 mooncakes eaten</a:t>
            </a:r>
          </a:p>
        </p:txBody>
      </p:sp>
      <p:sp>
        <p:nvSpPr>
          <p:cNvPr id="24" name="五边形 23"/>
          <p:cNvSpPr/>
          <p:nvPr/>
        </p:nvSpPr>
        <p:spPr>
          <a:xfrm>
            <a:off x="5169535" y="4314190"/>
            <a:ext cx="3174365" cy="62420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a fixed festival</a:t>
            </a:r>
            <a:endParaRPr lang="en-US" altLang="zh-CN" sz="2800" b="1">
              <a:solidFill>
                <a:schemeClr val="tx1"/>
              </a:solidFill>
              <a:latin typeface="Times New Roman" panose="02020603050405020304" charset="0"/>
              <a:cs typeface="Times New Roman" panose="02020603050405020304" charset="0"/>
            </a:endParaRPr>
          </a:p>
        </p:txBody>
      </p:sp>
      <p:sp>
        <p:nvSpPr>
          <p:cNvPr id="25" name="五边形 24"/>
          <p:cNvSpPr/>
          <p:nvPr/>
        </p:nvSpPr>
        <p:spPr>
          <a:xfrm>
            <a:off x="5181600" y="3475355"/>
            <a:ext cx="3560445" cy="624205"/>
          </a:xfrm>
          <a:prstGeom prst="homePlate">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popular</a:t>
            </a:r>
            <a:endParaRPr lang="en-US" altLang="zh-CN" sz="2800" b="1">
              <a:solidFill>
                <a:schemeClr val="tx1"/>
              </a:solidFill>
              <a:latin typeface="Times New Roman" panose="02020603050405020304" charset="0"/>
              <a:cs typeface="Times New Roman" panose="02020603050405020304" charset="0"/>
            </a:endParaRPr>
          </a:p>
        </p:txBody>
      </p:sp>
      <p:sp>
        <p:nvSpPr>
          <p:cNvPr id="26" name="右箭头 25"/>
          <p:cNvSpPr/>
          <p:nvPr/>
        </p:nvSpPr>
        <p:spPr>
          <a:xfrm>
            <a:off x="4507230" y="37001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3457575" y="529336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4852035" y="288226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90 (6)"/>
          <p:cNvPicPr>
            <a:picLocks noChangeAspect="1"/>
          </p:cNvPicPr>
          <p:nvPr/>
        </p:nvPicPr>
        <p:blipFill>
          <a:blip r:embed="rId2"/>
          <a:stretch>
            <a:fillRect/>
          </a:stretch>
        </p:blipFill>
        <p:spPr>
          <a:xfrm>
            <a:off x="9208770" y="4220845"/>
            <a:ext cx="2628900" cy="2540000"/>
          </a:xfrm>
          <a:prstGeom prst="rect">
            <a:avLst/>
          </a:prstGeom>
        </p:spPr>
      </p:pic>
      <p:pic>
        <p:nvPicPr>
          <p:cNvPr id="8" name="图片 7" descr="1e540702-c914-415a-a568-eb31f547308e(1)"/>
          <p:cNvPicPr>
            <a:picLocks noChangeAspect="1"/>
          </p:cNvPicPr>
          <p:nvPr/>
        </p:nvPicPr>
        <p:blipFill>
          <a:blip r:embed="rId3"/>
          <a:srcRect t="34131" b="11766"/>
          <a:stretch>
            <a:fillRect/>
          </a:stretch>
        </p:blipFill>
        <p:spPr>
          <a:xfrm rot="20460000">
            <a:off x="262890" y="1181100"/>
            <a:ext cx="2412365" cy="1673860"/>
          </a:xfrm>
          <a:prstGeom prst="rect">
            <a:avLst/>
          </a:prstGeom>
        </p:spPr>
      </p:pic>
      <p:sp>
        <p:nvSpPr>
          <p:cNvPr id="6" name="圆角矩形 5"/>
          <p:cNvSpPr/>
          <p:nvPr/>
        </p:nvSpPr>
        <p:spPr>
          <a:xfrm>
            <a:off x="2935605" y="1890395"/>
            <a:ext cx="4228465" cy="618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Ming and Qin Dynasties</a:t>
            </a:r>
          </a:p>
        </p:txBody>
      </p:sp>
      <p:sp>
        <p:nvSpPr>
          <p:cNvPr id="7" name="五边形 6"/>
          <p:cNvSpPr/>
          <p:nvPr/>
        </p:nvSpPr>
        <p:spPr>
          <a:xfrm>
            <a:off x="7837170" y="1887855"/>
            <a:ext cx="3442335" cy="62420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 fashionable peak</a:t>
            </a:r>
          </a:p>
        </p:txBody>
      </p:sp>
      <p:sp>
        <p:nvSpPr>
          <p:cNvPr id="9" name="五边形 8"/>
          <p:cNvSpPr/>
          <p:nvPr/>
        </p:nvSpPr>
        <p:spPr>
          <a:xfrm>
            <a:off x="7107555" y="1069340"/>
            <a:ext cx="4548505" cy="65405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 a public holiday</a:t>
            </a:r>
          </a:p>
        </p:txBody>
      </p:sp>
      <p:sp>
        <p:nvSpPr>
          <p:cNvPr id="10" name="圆角矩形 9"/>
          <p:cNvSpPr/>
          <p:nvPr/>
        </p:nvSpPr>
        <p:spPr>
          <a:xfrm>
            <a:off x="3831590" y="1057910"/>
            <a:ext cx="2435860" cy="6616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In 2008</a:t>
            </a:r>
          </a:p>
        </p:txBody>
      </p:sp>
      <p:sp>
        <p:nvSpPr>
          <p:cNvPr id="11" name="右箭头 10"/>
          <p:cNvSpPr/>
          <p:nvPr/>
        </p:nvSpPr>
        <p:spPr>
          <a:xfrm>
            <a:off x="7218045" y="20999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81115" y="130619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81380" y="5064125"/>
            <a:ext cx="2518410" cy="66167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Zhou Dynasty  </a:t>
            </a:r>
          </a:p>
        </p:txBody>
      </p:sp>
      <p:sp>
        <p:nvSpPr>
          <p:cNvPr id="4" name="五边形 3"/>
          <p:cNvSpPr/>
          <p:nvPr/>
        </p:nvSpPr>
        <p:spPr>
          <a:xfrm>
            <a:off x="4070350" y="5123180"/>
            <a:ext cx="3560445" cy="624205"/>
          </a:xfrm>
          <a:prstGeom prst="homePlate">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prevalent</a:t>
            </a:r>
          </a:p>
        </p:txBody>
      </p:sp>
      <p:sp>
        <p:nvSpPr>
          <p:cNvPr id="31" name="右箭头 30"/>
          <p:cNvSpPr/>
          <p:nvPr/>
        </p:nvSpPr>
        <p:spPr>
          <a:xfrm>
            <a:off x="4556760" y="450532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右箭头 31"/>
          <p:cNvSpPr/>
          <p:nvPr/>
        </p:nvSpPr>
        <p:spPr>
          <a:xfrm>
            <a:off x="934720" y="457454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圆角右箭头 32"/>
          <p:cNvSpPr/>
          <p:nvPr/>
        </p:nvSpPr>
        <p:spPr>
          <a:xfrm>
            <a:off x="2665730" y="209994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圆角右箭头 33"/>
          <p:cNvSpPr/>
          <p:nvPr/>
        </p:nvSpPr>
        <p:spPr>
          <a:xfrm>
            <a:off x="2146300" y="296227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圆角右箭头 34"/>
          <p:cNvSpPr/>
          <p:nvPr/>
        </p:nvSpPr>
        <p:spPr>
          <a:xfrm>
            <a:off x="1667510" y="366395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圆角右箭头 35"/>
          <p:cNvSpPr/>
          <p:nvPr/>
        </p:nvSpPr>
        <p:spPr>
          <a:xfrm>
            <a:off x="3522980" y="132842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linds(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linds(horizontal)">
                                      <p:cBhvr>
                                        <p:cTn id="77" dur="500"/>
                                        <p:tgtEl>
                                          <p:spTgt spid="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blinds(horizontal)">
                                      <p:cBhvr>
                                        <p:cTn id="80" dur="500"/>
                                        <p:tgtEl>
                                          <p:spTgt spid="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linds(horizontal)">
                                      <p:cBhvr>
                                        <p:cTn id="83" dur="500"/>
                                        <p:tgtEl>
                                          <p:spTgt spid="11"/>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linds(horizontal)">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blinds(horizontal)">
                                      <p:cBhvr>
                                        <p:cTn id="91" dur="500"/>
                                        <p:tgtEl>
                                          <p:spTgt spid="1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blinds(horizontal)">
                                      <p:cBhvr>
                                        <p:cTn id="94" dur="500"/>
                                        <p:tgtEl>
                                          <p:spTgt spid="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linds(horizontal)">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9" grpId="0" animBg="1"/>
      <p:bldP spid="19" grpId="1" animBg="1"/>
      <p:bldP spid="3" grpId="0" animBg="1"/>
      <p:bldP spid="3" grpId="1" animBg="1"/>
      <p:bldP spid="4" grpId="0" animBg="1"/>
      <p:bldP spid="4"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1 --- Chang'e flying to </a:t>
            </a:r>
          </a:p>
          <a:p>
            <a:pPr algn="ctr"/>
            <a:r>
              <a:rPr lang="en-US" altLang="zh-CN" sz="4400" b="1">
                <a:latin typeface="Times New Roman" panose="02020603050405020304" charset="0"/>
                <a:cs typeface="Times New Roman" panose="02020603050405020304" charset="0"/>
                <a:sym typeface="+mn-ea"/>
              </a:rPr>
              <a:t>the moon</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zh-CN" altLang="en-US" sz="4400" b="1">
                <a:latin typeface="宋体" panose="02010600030101010101" pitchFamily="2" charset="-122"/>
                <a:ea typeface="宋体" panose="02010600030101010101" pitchFamily="2" charset="-122"/>
                <a:cs typeface="Times New Roman" panose="02020603050405020304" charset="0"/>
                <a:sym typeface="+mn-ea"/>
              </a:rPr>
              <a:t>嫦娥本月</a:t>
            </a:r>
            <a:r>
              <a:rPr lang="en-US" altLang="zh-CN" sz="4400" b="1">
                <a:latin typeface="Times New Roman" panose="02020603050405020304" charset="0"/>
                <a:cs typeface="Times New Roman" panose="02020603050405020304" charset="0"/>
                <a:sym typeface="+mn-ea"/>
              </a:rPr>
              <a:t>)</a:t>
            </a:r>
            <a:r>
              <a:rPr lang="en-US" altLang="zh-CN" sz="4400" b="1">
                <a:latin typeface="Times New Roman" panose="02020603050405020304" charset="0"/>
                <a:cs typeface="Times New Roman" panose="02020603050405020304" charset="0"/>
              </a:rPr>
              <a:t> </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37835" y="72644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2">
            <a:hlinkClick r:id="" action="ppaction://media"/>
            <a:extLst>
              <a:ext uri="{FF2B5EF4-FFF2-40B4-BE49-F238E27FC236}">
                <a16:creationId xmlns:a16="http://schemas.microsoft.com/office/drawing/2014/main" id="{097A98E7-DDAD-1DC9-36C0-6E6631B2D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575" y="71790"/>
            <a:ext cx="12049359" cy="67777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0085" y="367030"/>
            <a:ext cx="7903845" cy="6123940"/>
          </a:xfrm>
          <a:prstGeom prst="rect">
            <a:avLst/>
          </a:prstGeom>
          <a:noFill/>
          <a:ln w="9525">
            <a:noFill/>
          </a:ln>
        </p:spPr>
        <p:txBody>
          <a:bodyPr wrap="square">
            <a:spAutoFit/>
          </a:bodyPr>
          <a:lstStyle/>
          <a:p>
            <a:pPr indent="0"/>
            <a:r>
              <a:rPr lang="en-US" sz="2800">
                <a:solidFill>
                  <a:schemeClr val="tx1"/>
                </a:solidFill>
                <a:latin typeface="Times New Roman" panose="02020603050405020304" charset="0"/>
                <a:ea typeface="宋体" panose="02010600030101010101" pitchFamily="2" charset="-122"/>
                <a:cs typeface="Times New Roman" panose="02020603050405020304" charset="0"/>
              </a:rPr>
              <a:t>        In ancient times, there were ten suns in the sky, which made </a:t>
            </a:r>
            <a:r>
              <a:rPr lang="en-US" sz="2800">
                <a:latin typeface="Times New Roman" panose="02020603050405020304" charset="0"/>
                <a:ea typeface="宋体" panose="02010600030101010101" pitchFamily="2" charset="-122"/>
                <a:cs typeface="Times New Roman" panose="02020603050405020304" charset="0"/>
                <a:sym typeface="+mn-ea"/>
              </a:rPr>
              <a:t>all crops </a:t>
            </a:r>
            <a:r>
              <a:rPr lang="en-US" sz="2800">
                <a:solidFill>
                  <a:schemeClr val="tx1"/>
                </a:solidFill>
                <a:latin typeface="Times New Roman" panose="02020603050405020304" charset="0"/>
                <a:ea typeface="宋体" panose="02010600030101010101" pitchFamily="2" charset="-122"/>
                <a:cs typeface="Times New Roman" panose="02020603050405020304" charset="0"/>
              </a:rPr>
              <a:t>scorched and drove people into poverty. A hero named Hou Yi shot down the nine superfluous suns. For this reason, he was respected and loved by persons. Many a person  learned martial arts from him, including a person named Peng Meng.</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a:t>
            </a:r>
          </a:p>
          <a:p>
            <a:pPr indent="0"/>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One day,  </a:t>
            </a:r>
            <a:r>
              <a:rPr lang="en-US" altLang="en-US" sz="2800">
                <a:latin typeface="Times New Roman" panose="02020603050405020304" charset="0"/>
                <a:ea typeface="宋体" panose="02010600030101010101" pitchFamily="2" charset="-122"/>
                <a:cs typeface="Times New Roman" panose="02020603050405020304" charset="0"/>
                <a:sym typeface="+mn-ea"/>
              </a:rPr>
              <a:t>on his way to the Kunlun Mountain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he came across the Empress Wangmu who was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passing by.  EmpressWangmu presented him with a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parcel of elixir,  by taking which, one would ascend immediately to heaven and become a celestial being.</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However,  Hou Yi hated to part with Chang E, his </a:t>
            </a:r>
          </a:p>
          <a:p>
            <a:pPr indent="0"/>
            <a:r>
              <a:rPr lang="en-US" altLang="en-US" sz="2800">
                <a:latin typeface="Times New Roman" panose="02020603050405020304" charset="0"/>
                <a:ea typeface="宋体" panose="02010600030101010101" pitchFamily="2" charset="-122"/>
                <a:cs typeface="Times New Roman" panose="02020603050405020304" charset="0"/>
                <a:sym typeface="+mn-ea"/>
              </a:rPr>
              <a:t>beautiful wife. So he gave the elixir to her to keep it away. Unexpectedly, it was seen by Peng Meng.</a:t>
            </a:r>
          </a:p>
        </p:txBody>
      </p:sp>
      <p:grpSp>
        <p:nvGrpSpPr>
          <p:cNvPr id="6" name="组合 5"/>
          <p:cNvGrpSpPr/>
          <p:nvPr/>
        </p:nvGrpSpPr>
        <p:grpSpPr>
          <a:xfrm>
            <a:off x="8354695" y="255905"/>
            <a:ext cx="3742690" cy="6301740"/>
            <a:chOff x="13004" y="181"/>
            <a:chExt cx="5894" cy="9924"/>
          </a:xfrm>
        </p:grpSpPr>
        <p:pic>
          <p:nvPicPr>
            <p:cNvPr id="61" name="图片 60"/>
            <p:cNvPicPr>
              <a:picLocks noChangeAspect="1"/>
            </p:cNvPicPr>
            <p:nvPr/>
          </p:nvPicPr>
          <p:blipFill>
            <a:blip r:embed="rId2" cstate="print">
              <a:extLst>
                <a:ext uri="{28A0092B-C50C-407E-A947-70E740481C1C}">
                  <a14:useLocalDpi xmlns:a14="http://schemas.microsoft.com/office/drawing/2010/main" val="0"/>
                </a:ext>
              </a:extLst>
            </a:blip>
            <a:srcRect l="6863" t="13130" r="11232" b="6230"/>
            <a:stretch>
              <a:fillRect/>
            </a:stretch>
          </p:blipFill>
          <p:spPr>
            <a:xfrm>
              <a:off x="13902" y="181"/>
              <a:ext cx="4099" cy="374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 y="1057"/>
              <a:ext cx="5894" cy="9048"/>
            </a:xfrm>
            <a:prstGeom prst="rect">
              <a:avLst/>
            </a:prstGeom>
          </p:spPr>
        </p:pic>
      </p:grpSp>
      <p:pic>
        <p:nvPicPr>
          <p:cNvPr id="7" name="图片 6" descr="水印">
            <a:extLst>
              <a:ext uri="{FF2B5EF4-FFF2-40B4-BE49-F238E27FC236}">
                <a16:creationId xmlns:a16="http://schemas.microsoft.com/office/drawing/2014/main" id="{369DA738-077A-7A93-7FAF-4A0C61DA457A}"/>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3720" y="485140"/>
            <a:ext cx="8650605" cy="569277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One day</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after </a:t>
            </a:r>
            <a:r>
              <a:rPr lang="zh-CN" altLang="en-US" sz="2800">
                <a:latin typeface="Times New Roman" panose="02020603050405020304" charset="0"/>
                <a:cs typeface="Times New Roman" panose="02020603050405020304" charset="0"/>
              </a:rPr>
              <a:t>Hou Yi </a:t>
            </a:r>
            <a:r>
              <a:rPr lang="en-US" altLang="zh-CN" sz="2800">
                <a:latin typeface="Times New Roman" panose="02020603050405020304" charset="0"/>
                <a:cs typeface="Times New Roman" panose="02020603050405020304" charset="0"/>
              </a:rPr>
              <a:t>went</a:t>
            </a:r>
            <a:r>
              <a:rPr lang="zh-CN" altLang="en-US" sz="2800">
                <a:latin typeface="Times New Roman" panose="02020603050405020304" charset="0"/>
                <a:cs typeface="Times New Roman" panose="02020603050405020304" charset="0"/>
              </a:rPr>
              <a:t> hunting, Peng Meng</a:t>
            </a:r>
            <a:r>
              <a:rPr lang="en-US" altLang="zh-CN" sz="2800">
                <a:latin typeface="Times New Roman" panose="02020603050405020304" charset="0"/>
                <a:cs typeface="Times New Roman" panose="02020603050405020304" charset="0"/>
              </a:rPr>
              <a:t> burst</a:t>
            </a:r>
            <a:r>
              <a:rPr lang="zh-CN" altLang="en-US" sz="2800">
                <a:latin typeface="Times New Roman" panose="02020603050405020304" charset="0"/>
                <a:cs typeface="Times New Roman" panose="02020603050405020304" charset="0"/>
              </a:rPr>
              <a:t> into</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a:t>
            </a:r>
            <a:r>
              <a:rPr lang="en-US" altLang="zh-CN" sz="2800">
                <a:latin typeface="Times New Roman" panose="02020603050405020304" charset="0"/>
                <a:cs typeface="Times New Roman" panose="02020603050405020304" charset="0"/>
              </a:rPr>
              <a:t>room, </a:t>
            </a:r>
            <a:r>
              <a:rPr lang="zh-CN" altLang="en-US" sz="2800">
                <a:latin typeface="Times New Roman" panose="02020603050405020304" charset="0"/>
                <a:cs typeface="Times New Roman" panose="02020603050405020304" charset="0"/>
              </a:rPr>
              <a:t>forc</a:t>
            </a:r>
            <a:r>
              <a:rPr lang="en-US" altLang="zh-CN" sz="2800">
                <a:latin typeface="Times New Roman" panose="02020603050405020304" charset="0"/>
                <a:cs typeface="Times New Roman" panose="02020603050405020304" charset="0"/>
              </a:rPr>
              <a:t>ing</a:t>
            </a:r>
            <a:r>
              <a:rPr lang="zh-CN" altLang="en-US" sz="2800">
                <a:latin typeface="Times New Roman" panose="02020603050405020304" charset="0"/>
                <a:cs typeface="Times New Roman" panose="02020603050405020304" charset="0"/>
              </a:rPr>
              <a:t> Chang</a:t>
            </a:r>
            <a:r>
              <a:rPr lang="en-US" altLang="zh-CN" sz="2800">
                <a:latin typeface="Times New Roman" panose="02020603050405020304" charset="0"/>
                <a:cs typeface="Times New Roman" panose="02020603050405020304" charset="0"/>
              </a:rPr>
              <a:t>’e </a:t>
            </a:r>
            <a:r>
              <a:rPr lang="zh-CN" altLang="en-US" sz="2800">
                <a:latin typeface="Times New Roman" panose="02020603050405020304" charset="0"/>
                <a:cs typeface="Times New Roman" panose="02020603050405020304" charset="0"/>
              </a:rPr>
              <a:t>to hand over the </a:t>
            </a:r>
          </a:p>
          <a:p>
            <a:r>
              <a:rPr lang="zh-CN" altLang="en-US" sz="2800">
                <a:latin typeface="Times New Roman" panose="02020603050405020304" charset="0"/>
                <a:cs typeface="Times New Roman" panose="02020603050405020304" charset="0"/>
              </a:rPr>
              <a:t>elixir. </a:t>
            </a:r>
            <a:r>
              <a:rPr lang="en-US" altLang="zh-CN" sz="28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n case of emergency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 took </a:t>
            </a:r>
            <a:r>
              <a:rPr lang="zh-CN" altLang="en-US" sz="2800">
                <a:latin typeface="Times New Roman" panose="02020603050405020304" charset="0"/>
                <a:cs typeface="Times New Roman" panose="02020603050405020304" charset="0"/>
                <a:sym typeface="+mn-ea"/>
              </a:rPr>
              <a:t>the elixir</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and swallowed it in </a:t>
            </a:r>
            <a:r>
              <a:rPr lang="en-US" altLang="zh-CN" sz="2800">
                <a:latin typeface="Times New Roman" panose="02020603050405020304" charset="0"/>
                <a:cs typeface="Times New Roman" panose="02020603050405020304" charset="0"/>
              </a:rPr>
              <a:t>no time. H</a:t>
            </a:r>
            <a:r>
              <a:rPr lang="zh-CN" altLang="en-US" sz="2800">
                <a:latin typeface="Times New Roman" panose="02020603050405020304" charset="0"/>
                <a:cs typeface="Times New Roman" panose="02020603050405020304" charset="0"/>
              </a:rPr>
              <a:t>er body floated</a:t>
            </a:r>
            <a:r>
              <a:rPr lang="zh-CN" altLang="en-US" sz="2800">
                <a:latin typeface="Times New Roman" panose="02020603050405020304" charset="0"/>
                <a:cs typeface="Times New Roman" panose="02020603050405020304" charset="0"/>
                <a:sym typeface="+mn-ea"/>
              </a:rPr>
              <a:t> off the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ground, dashed out of the window and flew</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a:t>
            </a:r>
            <a:r>
              <a:rPr lang="en-US" altLang="zh-CN" sz="2800">
                <a:latin typeface="Times New Roman" panose="02020603050405020304" charset="0"/>
                <a:cs typeface="Times New Roman" panose="02020603050405020304" charset="0"/>
              </a:rPr>
              <a:t> the </a:t>
            </a:r>
            <a:r>
              <a:rPr lang="zh-CN" altLang="en-US" sz="2800">
                <a:latin typeface="Times New Roman" panose="02020603050405020304" charset="0"/>
                <a:cs typeface="Times New Roman" panose="02020603050405020304" charset="0"/>
              </a:rPr>
              <a:t>heaven. </a:t>
            </a: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Hou Yi </a:t>
            </a:r>
            <a:r>
              <a:rPr lang="en-US" altLang="zh-CN" sz="2800">
                <a:latin typeface="Times New Roman" panose="02020603050405020304" charset="0"/>
                <a:cs typeface="Times New Roman" panose="02020603050405020304" charset="0"/>
              </a:rPr>
              <a:t>had no choice but to </a:t>
            </a:r>
            <a:r>
              <a:rPr lang="zh-CN" altLang="en-US" sz="2800">
                <a:latin typeface="Times New Roman" panose="02020603050405020304" charset="0"/>
                <a:cs typeface="Times New Roman" panose="02020603050405020304" charset="0"/>
              </a:rPr>
              <a:t>ha</a:t>
            </a:r>
            <a:r>
              <a:rPr lang="en-US" altLang="zh-CN" sz="2800">
                <a:latin typeface="Times New Roman" panose="02020603050405020304" charset="0"/>
                <a:cs typeface="Times New Roman" panose="02020603050405020304" charset="0"/>
              </a:rPr>
              <a:t>ve </a:t>
            </a:r>
            <a:r>
              <a:rPr lang="zh-CN" altLang="en-US" sz="2800">
                <a:latin typeface="Times New Roman" panose="02020603050405020304" charset="0"/>
                <a:cs typeface="Times New Roman" panose="02020603050405020304" charset="0"/>
              </a:rPr>
              <a:t>an incense table</a:t>
            </a:r>
          </a:p>
          <a:p>
            <a:r>
              <a:rPr lang="zh-CN" altLang="en-US" sz="2800">
                <a:latin typeface="Times New Roman" panose="02020603050405020304" charset="0"/>
                <a:cs typeface="Times New Roman" panose="02020603050405020304" charset="0"/>
              </a:rPr>
              <a:t> arranged in</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back garden</a:t>
            </a:r>
            <a:r>
              <a:rPr lang="en-US" altLang="zh-CN" sz="2800">
                <a:latin typeface="Times New Roman" panose="02020603050405020304" charset="0"/>
                <a:cs typeface="Times New Roman" panose="02020603050405020304" charset="0"/>
              </a:rPr>
              <a:t>, p</a:t>
            </a:r>
            <a:r>
              <a:rPr lang="zh-CN" altLang="en-US" sz="2800">
                <a:latin typeface="Times New Roman" panose="02020603050405020304" charset="0"/>
                <a:cs typeface="Times New Roman" panose="02020603050405020304" charset="0"/>
              </a:rPr>
              <a:t>utting </a:t>
            </a:r>
            <a:r>
              <a:rPr lang="zh-CN" altLang="en-US" sz="2800">
                <a:latin typeface="Times New Roman" panose="02020603050405020304" charset="0"/>
                <a:cs typeface="Times New Roman" panose="02020603050405020304" charset="0"/>
                <a:sym typeface="+mn-ea"/>
              </a:rPr>
              <a:t>sweetmeats and</a:t>
            </a:r>
            <a:r>
              <a:rPr lang="en-US" altLang="zh-CN"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fresh fruits Chang</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 enjoyed most</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on </a:t>
            </a:r>
            <a:r>
              <a:rPr lang="en-US" altLang="zh-CN" sz="2800">
                <a:latin typeface="Times New Roman" panose="02020603050405020304" charset="0"/>
                <a:cs typeface="Times New Roman" panose="02020603050405020304" charset="0"/>
              </a:rPr>
              <a:t>it. He</a:t>
            </a:r>
            <a:r>
              <a:rPr lang="zh-CN" altLang="en-US" sz="2800">
                <a:latin typeface="Times New Roman" panose="02020603050405020304" charset="0"/>
                <a:cs typeface="Times New Roman" panose="02020603050405020304" charset="0"/>
              </a:rPr>
              <a:t> held a </a:t>
            </a:r>
          </a:p>
          <a:p>
            <a:r>
              <a:rPr lang="zh-CN" altLang="en-US" sz="2800">
                <a:latin typeface="Times New Roman" panose="02020603050405020304" charset="0"/>
                <a:cs typeface="Times New Roman" panose="02020603050405020304" charset="0"/>
              </a:rPr>
              <a:t>ceremony for 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  in the palace of</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moon</a:t>
            </a:r>
            <a:r>
              <a:rPr lang="en-US" altLang="zh-CN" sz="2800">
                <a:latin typeface="Times New Roman" panose="02020603050405020304" charset="0"/>
                <a:cs typeface="Times New Roman" panose="02020603050405020304" charset="0"/>
                <a:sym typeface="+mn-ea"/>
              </a:rPr>
              <a:t>. </a:t>
            </a:r>
          </a:p>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When people heard of the story</a:t>
            </a:r>
            <a:r>
              <a:rPr lang="en-US" altLang="zh-CN" sz="2800">
                <a:latin typeface="Times New Roman" panose="02020603050405020304" charset="0"/>
                <a:cs typeface="Times New Roman" panose="02020603050405020304" charset="0"/>
                <a:sym typeface="+mn-ea"/>
              </a:rPr>
              <a:t>, they arranged the incense table in the moonlight, praying Chang’e </a:t>
            </a:r>
          </a:p>
          <a:p>
            <a:r>
              <a:rPr lang="en-US" altLang="zh-CN" sz="2800">
                <a:latin typeface="Times New Roman" panose="02020603050405020304" charset="0"/>
                <a:cs typeface="Times New Roman" panose="02020603050405020304" charset="0"/>
                <a:sym typeface="+mn-ea"/>
              </a:rPr>
              <a:t>for good fortune and peace. Since then, the custom </a:t>
            </a:r>
          </a:p>
          <a:p>
            <a:r>
              <a:rPr lang="en-US" altLang="zh-CN" sz="2800">
                <a:latin typeface="Times New Roman" panose="02020603050405020304" charset="0"/>
                <a:cs typeface="Times New Roman" panose="02020603050405020304" charset="0"/>
                <a:sym typeface="+mn-ea"/>
              </a:rPr>
              <a:t>of worshiping the moon has been spread among the people.</a:t>
            </a:r>
          </a:p>
        </p:txBody>
      </p:sp>
      <p:pic>
        <p:nvPicPr>
          <p:cNvPr id="3" name="图片 2" descr="8795e2ff254f845426e5ea88cf13d8fbcfe87241e8fe-DtEP1V_fw658"/>
          <p:cNvPicPr>
            <a:picLocks noChangeAspect="1"/>
          </p:cNvPicPr>
          <p:nvPr/>
        </p:nvPicPr>
        <p:blipFill>
          <a:blip r:embed="rId2"/>
          <a:stretch>
            <a:fillRect/>
          </a:stretch>
        </p:blipFill>
        <p:spPr>
          <a:xfrm flipH="1">
            <a:off x="394970" y="899160"/>
            <a:ext cx="2698750" cy="5367655"/>
          </a:xfrm>
          <a:prstGeom prst="rect">
            <a:avLst/>
          </a:prstGeom>
        </p:spPr>
      </p:pic>
      <p:pic>
        <p:nvPicPr>
          <p:cNvPr id="4" name="图片 3" descr="水印">
            <a:extLst>
              <a:ext uri="{FF2B5EF4-FFF2-40B4-BE49-F238E27FC236}">
                <a16:creationId xmlns:a16="http://schemas.microsoft.com/office/drawing/2014/main" id="{A6297C57-E204-61C4-796B-B1D174471744}"/>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822065" y="169037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2 --- </a:t>
            </a:r>
          </a:p>
          <a:p>
            <a:pPr algn="ctr"/>
            <a:r>
              <a:rPr lang="en-US" altLang="zh-CN" sz="4400" b="1">
                <a:latin typeface="Times New Roman" panose="02020603050405020304" charset="0"/>
                <a:cs typeface="Times New Roman" panose="02020603050405020304" charset="0"/>
                <a:sym typeface="+mn-ea"/>
              </a:rPr>
              <a:t>Zhu Yuanzhang and cakes uprising</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zh-CN" altLang="en-US" sz="4400" b="1">
                <a:latin typeface="Times New Roman" panose="02020603050405020304" charset="0"/>
                <a:cs typeface="Times New Roman" panose="02020603050405020304" charset="0"/>
                <a:sym typeface="+mn-ea"/>
              </a:rPr>
              <a:t>朱元璋和月饼起义</a:t>
            </a:r>
            <a:r>
              <a:rPr lang="en-US" altLang="zh-CN" sz="4400" b="1">
                <a:latin typeface="Times New Roman" panose="02020603050405020304" charset="0"/>
                <a:cs typeface="Times New Roman" panose="02020603050405020304" charset="0"/>
                <a:sym typeface="+mn-ea"/>
              </a:rPr>
              <a:t>)</a:t>
            </a:r>
            <a:r>
              <a:rPr lang="en-US" altLang="zh-CN" sz="4400" b="1">
                <a:latin typeface="Times New Roman" panose="02020603050405020304" charset="0"/>
                <a:cs typeface="Times New Roman" panose="02020603050405020304" charset="0"/>
              </a:rPr>
              <a:t> </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7360" y="58483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2"/>
          <a:stretch>
            <a:fillRect/>
          </a:stretch>
        </p:blipFill>
        <p:spPr>
          <a:xfrm>
            <a:off x="363855" y="2747010"/>
            <a:ext cx="2797175" cy="3842385"/>
          </a:xfrm>
          <a:prstGeom prst="rect">
            <a:avLst/>
          </a:prstGeom>
          <a:noFill/>
          <a:ln w="9525">
            <a:noFill/>
          </a:ln>
        </p:spPr>
      </p:pic>
      <p:pic>
        <p:nvPicPr>
          <p:cNvPr id="2" name="图片 1" descr="15"/>
          <p:cNvPicPr>
            <a:picLocks noChangeAspect="1"/>
          </p:cNvPicPr>
          <p:nvPr/>
        </p:nvPicPr>
        <p:blipFill>
          <a:blip r:embed="rId3"/>
          <a:srcRect t="19606" b="17910"/>
          <a:stretch>
            <a:fillRect/>
          </a:stretch>
        </p:blipFill>
        <p:spPr>
          <a:xfrm>
            <a:off x="9496425" y="274955"/>
            <a:ext cx="2347595" cy="2012315"/>
          </a:xfrm>
          <a:prstGeom prst="rect">
            <a:avLst/>
          </a:prstGeom>
        </p:spPr>
      </p:pic>
      <p:sp>
        <p:nvSpPr>
          <p:cNvPr id="3" name="文本框 2"/>
          <p:cNvSpPr txBox="1"/>
          <p:nvPr/>
        </p:nvSpPr>
        <p:spPr>
          <a:xfrm>
            <a:off x="501650" y="472440"/>
            <a:ext cx="8994775" cy="1814830"/>
          </a:xfrm>
          <a:prstGeom prst="rect">
            <a:avLst/>
          </a:prstGeom>
          <a:noFill/>
        </p:spPr>
        <p:txBody>
          <a:bodyPr wrap="square" rtlCol="0" anchor="t">
            <a:spAutoFit/>
          </a:bodyPr>
          <a:lstStyle/>
          <a:p>
            <a:pPr indent="0"/>
            <a:r>
              <a:rPr lang="en-US" sz="2800">
                <a:solidFill>
                  <a:srgbClr val="000000"/>
                </a:solidFill>
                <a:latin typeface="Times New Roman" panose="02020603050405020304" charset="0"/>
                <a:cs typeface="Times New Roman" panose="02020603050405020304" charset="0"/>
                <a:sym typeface="+mn-ea"/>
              </a:rPr>
              <a:t>       In 1368,  the broad masses of the people were unable to bear the cruel rule of the Yuan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Dynasty</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and they revolted against the yuan. Zhu Yuanzhang joined forces of resistance to prepare for the uprising.</a:t>
            </a:r>
            <a:endParaRPr lang="zh-CN" altLang="en-US" sz="2800">
              <a:latin typeface="Times New Roman" panose="02020603050405020304" charset="0"/>
              <a:cs typeface="Times New Roman" panose="02020603050405020304" charset="0"/>
            </a:endParaRPr>
          </a:p>
        </p:txBody>
      </p:sp>
      <p:sp>
        <p:nvSpPr>
          <p:cNvPr id="9" name="文本框 8"/>
          <p:cNvSpPr txBox="1"/>
          <p:nvPr/>
        </p:nvSpPr>
        <p:spPr>
          <a:xfrm>
            <a:off x="3511550" y="2524125"/>
            <a:ext cx="8332470" cy="1814830"/>
          </a:xfrm>
          <a:prstGeom prst="rect">
            <a:avLst/>
          </a:prstGeom>
          <a:noFill/>
        </p:spPr>
        <p:txBody>
          <a:bodyPr wrap="square" rtlCol="0" anchor="t">
            <a:spAutoFit/>
          </a:bodyPr>
          <a:lstStyle/>
          <a:p>
            <a:pPr indent="0"/>
            <a:r>
              <a:rPr lang="en-US">
                <a:solidFill>
                  <a:srgbClr val="000000"/>
                </a:solidFill>
                <a:latin typeface="Times New Roman" panose="02020603050405020304" charset="0"/>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But it was very difficult to pass the news of "August</a:t>
            </a:r>
          </a:p>
          <a:p>
            <a:pPr indent="0"/>
            <a:r>
              <a:rPr lang="en-US" sz="2800">
                <a:solidFill>
                  <a:srgbClr val="000000"/>
                </a:solidFill>
                <a:latin typeface="Times New Roman" panose="02020603050405020304" charset="0"/>
                <a:cs typeface="Times New Roman" panose="02020603050405020304" charset="0"/>
                <a:sym typeface="+mn-ea"/>
              </a:rPr>
              <a:t>fifteen night uprising". Zhu’s advicer, Liu Bowen, put forward a plan</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to have the rallying message hidden </a:t>
            </a:r>
          </a:p>
          <a:p>
            <a:pPr indent="0"/>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in sweetpastries and </a:t>
            </a:r>
            <a:r>
              <a:rPr lang="en-US" sz="2800">
                <a:solidFill>
                  <a:srgbClr val="000000"/>
                </a:solidFill>
                <a:latin typeface="Times New Roman" panose="02020603050405020304" charset="0"/>
                <a:cs typeface="Times New Roman" panose="02020603050405020304" charset="0"/>
                <a:sym typeface="+mn-ea"/>
              </a:rPr>
              <a:t>sent it to the rebel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army</a:t>
            </a:r>
            <a:r>
              <a:rPr lang="en-US" sz="2800">
                <a:solidFill>
                  <a:srgbClr val="000000"/>
                </a:solidFill>
                <a:latin typeface="Times New Roman" panose="02020603050405020304" charset="0"/>
                <a:cs typeface="Times New Roman" panose="02020603050405020304" charset="0"/>
                <a:sym typeface="+mn-ea"/>
              </a:rPr>
              <a:t>.</a:t>
            </a:r>
            <a:endParaRPr lang="zh-CN" altLang="en-US" sz="2800"/>
          </a:p>
        </p:txBody>
      </p:sp>
      <p:sp>
        <p:nvSpPr>
          <p:cNvPr id="10" name="文本框 9"/>
          <p:cNvSpPr txBox="1"/>
          <p:nvPr/>
        </p:nvSpPr>
        <p:spPr>
          <a:xfrm>
            <a:off x="3366770" y="4575810"/>
            <a:ext cx="8172450" cy="1814830"/>
          </a:xfrm>
          <a:prstGeom prst="rect">
            <a:avLst/>
          </a:prstGeom>
          <a:noFill/>
          <a:ln w="9525">
            <a:noFill/>
          </a:ln>
        </p:spPr>
        <p:txBody>
          <a:bodyPr wrap="square">
            <a:spAutoFit/>
          </a:bodyPr>
          <a:lstStyle/>
          <a:p>
            <a:pPr indent="0"/>
            <a:r>
              <a:rPr lang="en-US" sz="2800">
                <a:solidFill>
                  <a:srgbClr val="000000"/>
                </a:solidFill>
                <a:latin typeface="Times New Roman" panose="02020603050405020304" charset="0"/>
                <a:cs typeface="Times New Roman" panose="02020603050405020304" charset="0"/>
              </a:rPr>
              <a:t>       Zhu</a:t>
            </a:r>
            <a:r>
              <a:rPr lang="en-US" sz="2800" b="0">
                <a:solidFill>
                  <a:srgbClr val="000000"/>
                </a:solidFill>
                <a:latin typeface="Times New Roman" panose="02020603050405020304" charset="0"/>
                <a:cs typeface="Times New Roman" panose="02020603050405020304" charset="0"/>
              </a:rPr>
              <a:t>Yuanzhang successfully overthrew the Yuan emperors and founded the Ming Dynasty (1368-1644).</a:t>
            </a:r>
          </a:p>
          <a:p>
            <a:pPr indent="0"/>
            <a:r>
              <a:rPr lang="en-US" sz="2800">
                <a:solidFill>
                  <a:srgbClr val="000000"/>
                </a:solidFill>
                <a:latin typeface="Times New Roman" panose="02020603050405020304" charset="0"/>
                <a:cs typeface="Times New Roman" panose="02020603050405020304" charset="0"/>
                <a:sym typeface="+mn-ea"/>
              </a:rPr>
              <a:t>Later </a:t>
            </a:r>
            <a:r>
              <a:rPr 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on</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en-US" sz="2800">
                <a:solidFill>
                  <a:srgbClr val="000000"/>
                </a:solidFill>
                <a:latin typeface="Times New Roman" panose="02020603050405020304" charset="0"/>
                <a:cs typeface="Times New Roman" panose="02020603050405020304" charset="0"/>
                <a:sym typeface="+mn-ea"/>
              </a:rPr>
              <a:t>the custom of eating mooncakes on the </a:t>
            </a:r>
          </a:p>
          <a:p>
            <a:pPr indent="0"/>
            <a:r>
              <a:rPr lang="en-US" sz="2800">
                <a:solidFill>
                  <a:srgbClr val="000000"/>
                </a:solidFill>
                <a:latin typeface="Times New Roman" panose="02020603050405020304" charset="0"/>
                <a:cs typeface="Times New Roman" panose="02020603050405020304" charset="0"/>
                <a:sym typeface="+mn-ea"/>
              </a:rPr>
              <a:t>Mid-Autumn Festival was spread among the people.</a:t>
            </a:r>
            <a:endParaRPr lang="en-US" sz="2800">
              <a:solidFill>
                <a:srgbClr val="000000"/>
              </a:solidFill>
              <a:latin typeface="Times New Roman" panose="02020603050405020304" charset="0"/>
              <a:cs typeface="Times New Roman" panose="02020603050405020304" charset="0"/>
            </a:endParaRPr>
          </a:p>
        </p:txBody>
      </p:sp>
      <p:pic>
        <p:nvPicPr>
          <p:cNvPr id="7" name="图片 6" descr="水印">
            <a:extLst>
              <a:ext uri="{FF2B5EF4-FFF2-40B4-BE49-F238E27FC236}">
                <a16:creationId xmlns:a16="http://schemas.microsoft.com/office/drawing/2014/main" id="{6D02B642-C6DC-A613-3A98-6D36D5CEE17C}"/>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297805" y="5925820"/>
            <a:ext cx="5655945" cy="521970"/>
          </a:xfrm>
          <a:prstGeom prst="rect">
            <a:avLst/>
          </a:prstGeom>
          <a:noFill/>
          <a:ln w="12700">
            <a:solidFill>
              <a:srgbClr val="FF0000"/>
            </a:solidFill>
            <a:prstDash val="sysDot"/>
          </a:ln>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p>
        </p:txBody>
      </p:sp>
      <p:pic>
        <p:nvPicPr>
          <p:cNvPr id="17" name="图片 16" descr="2fa460543cd7860c0dc245126e8f0aa3"/>
          <p:cNvPicPr>
            <a:picLocks noChangeAspect="1"/>
          </p:cNvPicPr>
          <p:nvPr/>
        </p:nvPicPr>
        <p:blipFill>
          <a:blip r:embed="rId2"/>
          <a:srcRect t="21454" b="25990"/>
          <a:stretch>
            <a:fillRect/>
          </a:stretch>
        </p:blipFill>
        <p:spPr>
          <a:xfrm>
            <a:off x="7406005" y="236855"/>
            <a:ext cx="4501515" cy="2614930"/>
          </a:xfrm>
          <a:prstGeom prst="rect">
            <a:avLst/>
          </a:prstGeom>
        </p:spPr>
      </p:pic>
      <p:pic>
        <p:nvPicPr>
          <p:cNvPr id="8" name="图片 7" descr="1990056"/>
          <p:cNvPicPr>
            <a:picLocks noChangeAspect="1"/>
          </p:cNvPicPr>
          <p:nvPr/>
        </p:nvPicPr>
        <p:blipFill>
          <a:blip r:embed="rId3"/>
          <a:stretch>
            <a:fillRect/>
          </a:stretch>
        </p:blipFill>
        <p:spPr>
          <a:xfrm flipH="1">
            <a:off x="3954780" y="1266190"/>
            <a:ext cx="7753350" cy="4884420"/>
          </a:xfrm>
          <a:prstGeom prst="rect">
            <a:avLst/>
          </a:prstGeom>
        </p:spPr>
      </p:pic>
      <p:grpSp>
        <p:nvGrpSpPr>
          <p:cNvPr id="13" name="组合 12"/>
          <p:cNvGrpSpPr/>
          <p:nvPr/>
        </p:nvGrpSpPr>
        <p:grpSpPr>
          <a:xfrm>
            <a:off x="0" y="200660"/>
            <a:ext cx="4817110" cy="6784340"/>
            <a:chOff x="19" y="316"/>
            <a:chExt cx="7586" cy="10684"/>
          </a:xfrm>
        </p:grpSpPr>
        <p:grpSp>
          <p:nvGrpSpPr>
            <p:cNvPr id="11" name="组合 10"/>
            <p:cNvGrpSpPr/>
            <p:nvPr/>
          </p:nvGrpSpPr>
          <p:grpSpPr>
            <a:xfrm>
              <a:off x="19" y="316"/>
              <a:ext cx="7587" cy="10685"/>
              <a:chOff x="38" y="373"/>
              <a:chExt cx="7587" cy="10685"/>
            </a:xfrm>
          </p:grpSpPr>
          <p:pic>
            <p:nvPicPr>
              <p:cNvPr id="5" name="图片 4" descr="1-1Z9130U40E26"/>
              <p:cNvPicPr>
                <a:picLocks noChangeAspect="1"/>
              </p:cNvPicPr>
              <p:nvPr/>
            </p:nvPicPr>
            <p:blipFill>
              <a:blip r:embed="rId4"/>
              <a:stretch>
                <a:fillRect/>
              </a:stretch>
            </p:blipFill>
            <p:spPr>
              <a:xfrm>
                <a:off x="379" y="373"/>
                <a:ext cx="6905" cy="4950"/>
              </a:xfrm>
              <a:prstGeom prst="rect">
                <a:avLst/>
              </a:prstGeom>
            </p:spPr>
          </p:pic>
          <p:pic>
            <p:nvPicPr>
              <p:cNvPr id="6" name="图片 5" descr="463537214562500646"/>
              <p:cNvPicPr>
                <a:picLocks noChangeAspect="1"/>
              </p:cNvPicPr>
              <p:nvPr/>
            </p:nvPicPr>
            <p:blipFill>
              <a:blip r:embed="rId5"/>
              <a:stretch>
                <a:fillRect/>
              </a:stretch>
            </p:blipFill>
            <p:spPr>
              <a:xfrm>
                <a:off x="38" y="1598"/>
                <a:ext cx="7587" cy="9460"/>
              </a:xfrm>
              <a:prstGeom prst="rect">
                <a:avLst/>
              </a:prstGeom>
            </p:spPr>
          </p:pic>
        </p:grpSp>
        <p:pic>
          <p:nvPicPr>
            <p:cNvPr id="10" name="图片 9" descr="300 (9)"/>
            <p:cNvPicPr>
              <a:picLocks noChangeAspect="1"/>
            </p:cNvPicPr>
            <p:nvPr/>
          </p:nvPicPr>
          <p:blipFill>
            <a:blip r:embed="rId6"/>
            <a:stretch>
              <a:fillRect/>
            </a:stretch>
          </p:blipFill>
          <p:spPr>
            <a:xfrm>
              <a:off x="4525" y="335"/>
              <a:ext cx="2622" cy="2829"/>
            </a:xfrm>
            <a:prstGeom prst="rect">
              <a:avLst/>
            </a:prstGeom>
          </p:spPr>
        </p:pic>
      </p:grpSp>
      <p:pic>
        <p:nvPicPr>
          <p:cNvPr id="14" name="图片 13" descr="t01914657cf71276f46"/>
          <p:cNvPicPr>
            <a:picLocks noChangeAspect="1"/>
          </p:cNvPicPr>
          <p:nvPr/>
        </p:nvPicPr>
        <p:blipFill>
          <a:blip r:embed="rId7"/>
          <a:stretch>
            <a:fillRect/>
          </a:stretch>
        </p:blipFill>
        <p:spPr>
          <a:xfrm>
            <a:off x="4739005" y="212725"/>
            <a:ext cx="2453640" cy="193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3 --- </a:t>
            </a:r>
          </a:p>
          <a:p>
            <a:pPr algn="ctr"/>
            <a:r>
              <a:rPr lang="en-US" altLang="zh-CN" sz="4400" b="1">
                <a:latin typeface="Times New Roman" panose="02020603050405020304" charset="0"/>
                <a:cs typeface="Times New Roman" panose="02020603050405020304" charset="0"/>
                <a:sym typeface="+mn-ea"/>
              </a:rPr>
              <a:t>Wu Gang chopping the tree</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en-US" altLang="zh-CN" sz="4400" b="1">
                <a:latin typeface="Times New Roman" panose="02020603050405020304" charset="0"/>
                <a:cs typeface="Times New Roman" panose="02020603050405020304" charset="0"/>
                <a:sym typeface="+mn-ea"/>
              </a:rPr>
              <a:t>吴刚伐桂)</a:t>
            </a:r>
            <a:r>
              <a:rPr lang="en-US" altLang="zh-CN" sz="4400" b="1">
                <a:latin typeface="Times New Roman" panose="02020603050405020304" charset="0"/>
                <a:cs typeface="Times New Roman" panose="02020603050405020304" charset="0"/>
              </a:rPr>
              <a:t> </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649595" y="60198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562 (7)"/>
          <p:cNvPicPr>
            <a:picLocks noChangeAspect="1"/>
          </p:cNvPicPr>
          <p:nvPr/>
        </p:nvPicPr>
        <p:blipFill>
          <a:blip r:embed="rId2"/>
          <a:stretch>
            <a:fillRect/>
          </a:stretch>
        </p:blipFill>
        <p:spPr>
          <a:xfrm>
            <a:off x="1156335" y="567690"/>
            <a:ext cx="9479915" cy="6003925"/>
          </a:xfrm>
          <a:prstGeom prst="rect">
            <a:avLst/>
          </a:prstGeom>
        </p:spPr>
      </p:pic>
      <p:sp>
        <p:nvSpPr>
          <p:cNvPr id="3" name="文本框 2"/>
          <p:cNvSpPr txBox="1"/>
          <p:nvPr/>
        </p:nvSpPr>
        <p:spPr>
          <a:xfrm>
            <a:off x="441960" y="582295"/>
            <a:ext cx="11308715" cy="569277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There was a </a:t>
            </a:r>
            <a:r>
              <a:rPr lang="zh-CN" altLang="en-US" sz="2800">
                <a:latin typeface="Times New Roman" panose="02020603050405020304" charset="0"/>
                <a:cs typeface="Times New Roman" panose="02020603050405020304" charset="0"/>
                <a:sym typeface="+mn-ea"/>
              </a:rPr>
              <a:t>person called Wu Gang</a:t>
            </a:r>
            <a:r>
              <a:rPr lang="en-US" altLang="zh-CN" sz="2800">
                <a:latin typeface="Times New Roman" panose="02020603050405020304" charset="0"/>
                <a:cs typeface="Times New Roman" panose="02020603050405020304" charset="0"/>
                <a:sym typeface="+mn-ea"/>
              </a:rPr>
              <a:t> in </a:t>
            </a:r>
            <a:r>
              <a:rPr lang="zh-CN" altLang="en-US" sz="2800">
                <a:latin typeface="Times New Roman" panose="02020603050405020304" charset="0"/>
                <a:cs typeface="Times New Roman" panose="02020603050405020304" charset="0"/>
                <a:sym typeface="+mn-ea"/>
              </a:rPr>
              <a:t>Han dynasty</a:t>
            </a:r>
            <a:r>
              <a:rPr lang="en-US" altLang="zh-CN" sz="2800">
                <a:latin typeface="Times New Roman" panose="02020603050405020304" charset="0"/>
                <a:cs typeface="Times New Roman" panose="02020603050405020304" charset="0"/>
                <a:sym typeface="+mn-ea"/>
              </a:rPr>
              <a:t>. He </a:t>
            </a:r>
            <a:r>
              <a:rPr lang="zh-CN" altLang="en-US" sz="2800">
                <a:latin typeface="Times New Roman" panose="02020603050405020304" charset="0"/>
                <a:cs typeface="Times New Roman" panose="02020603050405020304" charset="0"/>
              </a:rPr>
              <a:t>was a shiftless fellow who changed apprenticeships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all the time. One day he wanted to be an</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immortal, so he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importuned an immortal to teach him. First the immortal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taught him </a:t>
            </a:r>
            <a:r>
              <a:rPr lang="en-US" altLang="zh-CN" sz="2800">
                <a:latin typeface="Times New Roman" panose="02020603050405020304" charset="0"/>
                <a:cs typeface="Times New Roman" panose="02020603050405020304" charset="0"/>
              </a:rPr>
              <a:t>how to</a:t>
            </a:r>
            <a:r>
              <a:rPr lang="zh-CN" altLang="en-US" sz="2800">
                <a:latin typeface="Times New Roman" panose="02020603050405020304" charset="0"/>
                <a:cs typeface="Times New Roman" panose="02020603050405020304" charset="0"/>
              </a:rPr>
              <a:t> use </a:t>
            </a:r>
            <a:r>
              <a:rPr lang="zh-CN" altLang="en-US" sz="2800">
                <a:latin typeface="Times New Roman" panose="02020603050405020304" charset="0"/>
                <a:cs typeface="Times New Roman" panose="02020603050405020304" charset="0"/>
                <a:sym typeface="+mn-ea"/>
              </a:rPr>
              <a:t>the herbs</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to cure sickness, but after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three days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his characteristic restlessness returned and </a:t>
            </a:r>
            <a:r>
              <a:rPr lang="en-US" altLang="zh-CN" sz="2800">
                <a:latin typeface="Times New Roman" panose="02020603050405020304" charset="0"/>
                <a:cs typeface="Times New Roman" panose="02020603050405020304" charset="0"/>
              </a:rPr>
              <a:t>he </a:t>
            </a:r>
            <a:r>
              <a:rPr lang="zh-CN" altLang="en-US" sz="2800">
                <a:latin typeface="Times New Roman" panose="02020603050405020304" charset="0"/>
                <a:cs typeface="Times New Roman" panose="02020603050405020304" charset="0"/>
              </a:rPr>
              <a:t>asked the immortal to teach him something else. So the immortal taught him </a:t>
            </a:r>
            <a:r>
              <a:rPr lang="en-US" altLang="zh-CN" sz="2800">
                <a:latin typeface="Times New Roman" panose="02020603050405020304" charset="0"/>
                <a:cs typeface="Times New Roman" panose="02020603050405020304" charset="0"/>
              </a:rPr>
              <a:t>to play </a:t>
            </a:r>
            <a:r>
              <a:rPr lang="zh-CN" altLang="en-US" sz="2800">
                <a:latin typeface="Times New Roman" panose="02020603050405020304" charset="0"/>
                <a:cs typeface="Times New Roman" panose="02020603050405020304" charset="0"/>
              </a:rPr>
              <a:t>chess, but after 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short while</a:t>
            </a:r>
            <a:r>
              <a:rPr lang="en-US" altLang="zh-CN" sz="2800">
                <a:latin typeface="Times New Roman" panose="02020603050405020304" charset="0"/>
                <a:cs typeface="Times New Roman" panose="02020603050405020304" charset="0"/>
              </a:rPr>
              <a:t>, his</a:t>
            </a:r>
            <a:r>
              <a:rPr lang="zh-CN" altLang="en-US" sz="2800">
                <a:latin typeface="Times New Roman" panose="02020603050405020304" charset="0"/>
                <a:cs typeface="Times New Roman" panose="02020603050405020304" charset="0"/>
              </a:rPr>
              <a:t> enthusiasm again waned. Then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 was given the books of immortality to study. Of course, </a:t>
            </a:r>
            <a:r>
              <a:rPr lang="en-US" altLang="zh-CN" sz="2800">
                <a:latin typeface="Times New Roman" panose="02020603050405020304" charset="0"/>
                <a:cs typeface="Times New Roman" panose="02020603050405020304" charset="0"/>
              </a:rPr>
              <a:t>he</a:t>
            </a:r>
            <a:r>
              <a:rPr lang="zh-CN" altLang="en-US" sz="2800">
                <a:latin typeface="Times New Roman" panose="02020603050405020304" charset="0"/>
                <a:cs typeface="Times New Roman" panose="02020603050405020304" charset="0"/>
              </a:rPr>
              <a:t> became bored within a few days, and asked if they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could travel to some new and exciting place</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 Angered with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ang's impatience, the master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banished Wu </a:t>
            </a:r>
            <a:r>
              <a:rPr lang="en-US" altLang="zh-CN" sz="2800">
                <a:latin typeface="Times New Roman" panose="02020603050405020304" charset="0"/>
                <a:cs typeface="Times New Roman" panose="02020603050405020304" charset="0"/>
              </a:rPr>
              <a:t>G</a:t>
            </a:r>
            <a:r>
              <a:rPr lang="zh-CN" altLang="en-US" sz="2800">
                <a:latin typeface="Times New Roman" panose="02020603050405020304" charset="0"/>
                <a:cs typeface="Times New Roman" panose="02020603050405020304" charset="0"/>
              </a:rPr>
              <a:t>ang to the Moon Palace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telling him that he must cut down a huge cassia tree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before he could return to earth. Though Wu Kang chopped day and night, the magical tree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restored itself with each blow, and thus he is up there chopping still.</a:t>
            </a:r>
          </a:p>
        </p:txBody>
      </p:sp>
      <p:sp>
        <p:nvSpPr>
          <p:cNvPr id="4" name="圆角矩形 3"/>
          <p:cNvSpPr/>
          <p:nvPr/>
        </p:nvSpPr>
        <p:spPr>
          <a:xfrm>
            <a:off x="441960" y="342900"/>
            <a:ext cx="11308715" cy="6221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
          <p:cNvPicPr>
            <a:picLocks noChangeAspect="1"/>
          </p:cNvPicPr>
          <p:nvPr/>
        </p:nvPicPr>
        <p:blipFill>
          <a:blip r:embed="rId3"/>
          <a:stretch>
            <a:fillRect/>
          </a:stretch>
        </p:blipFill>
        <p:spPr>
          <a:xfrm>
            <a:off x="2379980" y="329565"/>
            <a:ext cx="7113270" cy="619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charset="0"/>
                <a:cs typeface="Times New Roman" panose="02020603050405020304" charset="0"/>
                <a:sym typeface="+mn-ea"/>
              </a:rPr>
              <a:t>Legend 4 --- </a:t>
            </a:r>
          </a:p>
          <a:p>
            <a:pPr algn="ctr"/>
            <a:r>
              <a:rPr lang="en-US" altLang="zh-CN" sz="4400" b="1">
                <a:latin typeface="Times New Roman" panose="02020603050405020304" charset="0"/>
                <a:cs typeface="Times New Roman" panose="02020603050405020304" charset="0"/>
                <a:sym typeface="+mn-ea"/>
              </a:rPr>
              <a:t>Jade Rabbits Mashing Herbs</a:t>
            </a:r>
          </a:p>
          <a:p>
            <a:pPr algn="ctr"/>
            <a:r>
              <a:rPr lang="en-US" altLang="zh-CN" sz="4400" b="1">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charset="0"/>
                <a:sym typeface="+mn-ea"/>
              </a:rPr>
              <a:t>---</a:t>
            </a:r>
          </a:p>
          <a:p>
            <a:pPr algn="ctr"/>
            <a:r>
              <a:rPr lang="en-US" altLang="zh-CN" sz="4400" b="1">
                <a:latin typeface="Times New Roman" panose="02020603050405020304" charset="0"/>
                <a:cs typeface="Times New Roman" panose="02020603050405020304" charset="0"/>
                <a:sym typeface="+mn-ea"/>
              </a:rPr>
              <a:t>玉兔捣药)</a:t>
            </a:r>
            <a:r>
              <a:rPr lang="en-US" altLang="zh-CN" sz="4400" b="1">
                <a:latin typeface="Times New Roman" panose="02020603050405020304" charset="0"/>
                <a:cs typeface="Times New Roman" panose="02020603050405020304" charset="0"/>
              </a:rPr>
              <a:t>  </a:t>
            </a:r>
          </a:p>
        </p:txBody>
      </p:sp>
      <p:grpSp>
        <p:nvGrpSpPr>
          <p:cNvPr id="12" name="组合 11"/>
          <p:cNvGrpSpPr/>
          <p:nvPr/>
        </p:nvGrpSpPr>
        <p:grpSpPr>
          <a:xfrm>
            <a:off x="5537835" y="601980"/>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3">
            <a:hlinkClick r:id="" action="ppaction://media"/>
            <a:extLst>
              <a:ext uri="{FF2B5EF4-FFF2-40B4-BE49-F238E27FC236}">
                <a16:creationId xmlns:a16="http://schemas.microsoft.com/office/drawing/2014/main" id="{1732031C-E7BD-F4C1-810F-145161ED6A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374" y="112353"/>
            <a:ext cx="11841252" cy="663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9425" y="2691130"/>
            <a:ext cx="7131050" cy="353822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Both the monkey and the </a:t>
            </a:r>
            <a:r>
              <a:rPr lang="en-US" altLang="zh-CN" sz="2800">
                <a:latin typeface="Times New Roman" panose="02020603050405020304" charset="0"/>
                <a:cs typeface="Times New Roman" panose="02020603050405020304" charset="0"/>
              </a:rPr>
              <a:t>f</a:t>
            </a:r>
            <a:r>
              <a:rPr lang="zh-CN" altLang="en-US" sz="2800">
                <a:latin typeface="Times New Roman" panose="02020603050405020304" charset="0"/>
                <a:cs typeface="Times New Roman" panose="02020603050405020304" charset="0"/>
              </a:rPr>
              <a:t>ox gave the god something to eat, but the rabbit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gave </a:t>
            </a:r>
            <a:r>
              <a:rPr lang="en-US" altLang="zh-CN" sz="2800">
                <a:latin typeface="Times New Roman" panose="02020603050405020304" charset="0"/>
                <a:cs typeface="Times New Roman" panose="02020603050405020304" charset="0"/>
              </a:rPr>
              <a:t>him</a:t>
            </a:r>
            <a:r>
              <a:rPr lang="zh-CN" altLang="en-US" sz="2800">
                <a:latin typeface="Times New Roman" panose="02020603050405020304" charset="0"/>
                <a:cs typeface="Times New Roman" panose="02020603050405020304" charset="0"/>
              </a:rPr>
              <a:t> nothing</a:t>
            </a:r>
            <a:r>
              <a:rPr lang="en-US" altLang="zh-CN" sz="2800">
                <a:latin typeface="Times New Roman" panose="02020603050405020304" charset="0"/>
                <a:cs typeface="Times New Roman" panose="02020603050405020304" charset="0"/>
              </a:rPr>
              <a:t>. In order not to make the poor man hungry, the </a:t>
            </a:r>
            <a:r>
              <a:rPr lang="zh-CN" altLang="en-US" sz="2800">
                <a:latin typeface="Times New Roman" panose="02020603050405020304" charset="0"/>
                <a:cs typeface="Times New Roman" panose="02020603050405020304" charset="0"/>
              </a:rPr>
              <a:t>rabbit said: "you eat my flesh!" </a:t>
            </a:r>
          </a:p>
          <a:p>
            <a:r>
              <a:rPr lang="en-US" altLang="zh-CN" sz="2800">
                <a:latin typeface="Times New Roman" panose="02020603050405020304" charset="0"/>
                <a:cs typeface="Times New Roman" panose="02020603050405020304" charset="0"/>
              </a:rPr>
              <a:t> With the words, </a:t>
            </a:r>
            <a:r>
              <a:rPr lang="zh-CN" altLang="en-US" sz="2800">
                <a:latin typeface="Times New Roman" panose="02020603050405020304" charset="0"/>
                <a:cs typeface="Times New Roman" panose="02020603050405020304" charset="0"/>
              </a:rPr>
              <a:t>it </a:t>
            </a:r>
            <a:r>
              <a:rPr lang="en-US" altLang="zh-CN" sz="2800">
                <a:latin typeface="Times New Roman" panose="02020603050405020304" charset="0"/>
                <a:cs typeface="Times New Roman" panose="02020603050405020304" charset="0"/>
              </a:rPr>
              <a:t>was about to jump into </a:t>
            </a:r>
            <a:r>
              <a:rPr lang="zh-CN" altLang="en-US" sz="2800">
                <a:latin typeface="Times New Roman" panose="02020603050405020304" charset="0"/>
                <a:cs typeface="Times New Roman" panose="02020603050405020304" charset="0"/>
              </a:rPr>
              <a:t>the fire</a:t>
            </a:r>
            <a:r>
              <a:rPr lang="en-US" altLang="zh-CN" sz="2800">
                <a:latin typeface="Times New Roman" panose="02020603050405020304" charset="0"/>
                <a:cs typeface="Times New Roman" panose="02020603050405020304" charset="0"/>
              </a:rPr>
              <a:t>. Moved by the kindness of the habit, the god sent the rabbit to the palace of the moon to accompany Chang'e to make the elixir.</a:t>
            </a:r>
            <a:endParaRPr lang="zh-CN" altLang="en-US" sz="2800">
              <a:latin typeface="Times New Roman" panose="02020603050405020304" charset="0"/>
              <a:cs typeface="Times New Roman" panose="02020603050405020304" charset="0"/>
            </a:endParaRPr>
          </a:p>
        </p:txBody>
      </p:sp>
      <p:grpSp>
        <p:nvGrpSpPr>
          <p:cNvPr id="6" name="组合 5"/>
          <p:cNvGrpSpPr/>
          <p:nvPr/>
        </p:nvGrpSpPr>
        <p:grpSpPr>
          <a:xfrm>
            <a:off x="7239635" y="1666875"/>
            <a:ext cx="4729480" cy="5191125"/>
            <a:chOff x="10838" y="2625"/>
            <a:chExt cx="7972" cy="8175"/>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036" y="2625"/>
              <a:ext cx="4774" cy="7829"/>
            </a:xfrm>
            <a:prstGeom prst="rect">
              <a:avLst/>
            </a:prstGeom>
          </p:spPr>
        </p:pic>
        <p:pic>
          <p:nvPicPr>
            <p:cNvPr id="5" name="图片 4" descr="34"/>
            <p:cNvPicPr>
              <a:picLocks noChangeAspect="1"/>
            </p:cNvPicPr>
            <p:nvPr/>
          </p:nvPicPr>
          <p:blipFill>
            <a:blip r:embed="rId3"/>
            <a:stretch>
              <a:fillRect/>
            </a:stretch>
          </p:blipFill>
          <p:spPr>
            <a:xfrm flipH="1">
              <a:off x="10838" y="3916"/>
              <a:ext cx="4803" cy="6884"/>
            </a:xfrm>
            <a:prstGeom prst="rect">
              <a:avLst/>
            </a:prstGeom>
          </p:spPr>
        </p:pic>
      </p:grpSp>
      <p:pic>
        <p:nvPicPr>
          <p:cNvPr id="7" name="图片 6" descr="401794279"/>
          <p:cNvPicPr>
            <a:picLocks noChangeAspect="1"/>
          </p:cNvPicPr>
          <p:nvPr/>
        </p:nvPicPr>
        <p:blipFill>
          <a:blip r:embed="rId4"/>
          <a:stretch>
            <a:fillRect/>
          </a:stretch>
        </p:blipFill>
        <p:spPr>
          <a:xfrm>
            <a:off x="24765" y="0"/>
            <a:ext cx="2846705" cy="2486660"/>
          </a:xfrm>
          <a:prstGeom prst="rect">
            <a:avLst/>
          </a:prstGeom>
        </p:spPr>
      </p:pic>
      <p:sp>
        <p:nvSpPr>
          <p:cNvPr id="8" name="文本框 7"/>
          <p:cNvSpPr txBox="1"/>
          <p:nvPr/>
        </p:nvSpPr>
        <p:spPr>
          <a:xfrm>
            <a:off x="2976880" y="532765"/>
            <a:ext cx="7948295"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      It is said that there was a god disguising  himself </a:t>
            </a:r>
          </a:p>
          <a:p>
            <a:r>
              <a:rPr lang="en-US" altLang="zh-CN" sz="2800">
                <a:latin typeface="Times New Roman" panose="02020603050405020304" charset="0"/>
                <a:cs typeface="Times New Roman" panose="02020603050405020304" charset="0"/>
                <a:sym typeface="+mn-ea"/>
              </a:rPr>
              <a:t>as a poor man. He begged separately for food from a fox, a monkey and a rabbit.</a:t>
            </a:r>
            <a:r>
              <a:rPr lang="zh-CN" altLang="en-US" sz="2800">
                <a:latin typeface="Times New Roman" panose="02020603050405020304" charset="0"/>
                <a:cs typeface="Times New Roman" panose="02020603050405020304" charset="0"/>
                <a:sym typeface="+mn-ea"/>
              </a:rPr>
              <a:t> </a:t>
            </a:r>
            <a:endParaRPr lang="zh-CN" altLang="en-US" sz="2800"/>
          </a:p>
        </p:txBody>
      </p:sp>
      <p:pic>
        <p:nvPicPr>
          <p:cNvPr id="11" name="图片 10" descr="7410"/>
          <p:cNvPicPr>
            <a:picLocks noChangeAspect="1"/>
          </p:cNvPicPr>
          <p:nvPr/>
        </p:nvPicPr>
        <p:blipFill>
          <a:blip r:embed="rId5"/>
          <a:stretch>
            <a:fillRect/>
          </a:stretch>
        </p:blipFill>
        <p:spPr>
          <a:xfrm>
            <a:off x="6330315" y="2025015"/>
            <a:ext cx="737870" cy="737870"/>
          </a:xfrm>
          <a:prstGeom prst="rect">
            <a:avLst/>
          </a:prstGeom>
        </p:spPr>
      </p:pic>
      <p:pic>
        <p:nvPicPr>
          <p:cNvPr id="12" name="图片 11" descr="7410"/>
          <p:cNvPicPr>
            <a:picLocks noChangeAspect="1"/>
          </p:cNvPicPr>
          <p:nvPr/>
        </p:nvPicPr>
        <p:blipFill>
          <a:blip r:embed="rId5"/>
          <a:stretch>
            <a:fillRect/>
          </a:stretch>
        </p:blipFill>
        <p:spPr>
          <a:xfrm>
            <a:off x="10909935" y="825500"/>
            <a:ext cx="737870" cy="737870"/>
          </a:xfrm>
          <a:prstGeom prst="rect">
            <a:avLst/>
          </a:prstGeom>
        </p:spPr>
      </p:pic>
      <p:sp>
        <p:nvSpPr>
          <p:cNvPr id="3" name="圆角矩形 2"/>
          <p:cNvSpPr/>
          <p:nvPr/>
        </p:nvSpPr>
        <p:spPr>
          <a:xfrm>
            <a:off x="2466975" y="1951355"/>
            <a:ext cx="63861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The first version</a:t>
            </a:r>
          </a:p>
        </p:txBody>
      </p:sp>
      <p:pic>
        <p:nvPicPr>
          <p:cNvPr id="9" name="图片 8" descr="7410"/>
          <p:cNvPicPr>
            <a:picLocks noChangeAspect="1"/>
          </p:cNvPicPr>
          <p:nvPr/>
        </p:nvPicPr>
        <p:blipFill>
          <a:blip r:embed="rId5"/>
          <a:stretch>
            <a:fillRect/>
          </a:stretch>
        </p:blipFill>
        <p:spPr>
          <a:xfrm>
            <a:off x="2595245" y="1953260"/>
            <a:ext cx="737870" cy="737870"/>
          </a:xfrm>
          <a:prstGeom prst="rect">
            <a:avLst/>
          </a:prstGeom>
        </p:spPr>
      </p:pic>
      <p:pic>
        <p:nvPicPr>
          <p:cNvPr id="16" name="图片 15" descr="7410"/>
          <p:cNvPicPr>
            <a:picLocks noChangeAspect="1"/>
          </p:cNvPicPr>
          <p:nvPr/>
        </p:nvPicPr>
        <p:blipFill>
          <a:blip r:embed="rId5"/>
          <a:stretch>
            <a:fillRect/>
          </a:stretch>
        </p:blipFill>
        <p:spPr>
          <a:xfrm>
            <a:off x="3408680" y="1953260"/>
            <a:ext cx="737870" cy="737870"/>
          </a:xfrm>
          <a:prstGeom prst="rect">
            <a:avLst/>
          </a:prstGeom>
        </p:spPr>
      </p:pic>
      <p:pic>
        <p:nvPicPr>
          <p:cNvPr id="17" name="图片 16" descr="7410"/>
          <p:cNvPicPr>
            <a:picLocks noChangeAspect="1"/>
          </p:cNvPicPr>
          <p:nvPr/>
        </p:nvPicPr>
        <p:blipFill>
          <a:blip r:embed="rId5"/>
          <a:stretch>
            <a:fillRect/>
          </a:stretch>
        </p:blipFill>
        <p:spPr>
          <a:xfrm>
            <a:off x="7239635" y="1953260"/>
            <a:ext cx="737870" cy="737870"/>
          </a:xfrm>
          <a:prstGeom prst="rect">
            <a:avLst/>
          </a:prstGeom>
        </p:spPr>
      </p:pic>
      <p:pic>
        <p:nvPicPr>
          <p:cNvPr id="18" name="图片 17" descr="7410"/>
          <p:cNvPicPr>
            <a:picLocks noChangeAspect="1"/>
          </p:cNvPicPr>
          <p:nvPr/>
        </p:nvPicPr>
        <p:blipFill>
          <a:blip r:embed="rId5"/>
          <a:stretch>
            <a:fillRect/>
          </a:stretch>
        </p:blipFill>
        <p:spPr>
          <a:xfrm>
            <a:off x="7977505" y="1916430"/>
            <a:ext cx="737870" cy="737870"/>
          </a:xfrm>
          <a:prstGeom prst="rect">
            <a:avLst/>
          </a:prstGeom>
        </p:spPr>
      </p:pic>
      <p:pic>
        <p:nvPicPr>
          <p:cNvPr id="19" name="图片 18" descr="7410"/>
          <p:cNvPicPr>
            <a:picLocks noChangeAspect="1"/>
          </p:cNvPicPr>
          <p:nvPr/>
        </p:nvPicPr>
        <p:blipFill>
          <a:blip r:embed="rId5"/>
          <a:stretch>
            <a:fillRect/>
          </a:stretch>
        </p:blipFill>
        <p:spPr>
          <a:xfrm>
            <a:off x="7867015" y="2025015"/>
            <a:ext cx="737870" cy="737870"/>
          </a:xfrm>
          <a:prstGeom prst="rect">
            <a:avLst/>
          </a:prstGeom>
        </p:spPr>
      </p:pic>
      <p:pic>
        <p:nvPicPr>
          <p:cNvPr id="20" name="图片 19" descr="7410"/>
          <p:cNvPicPr>
            <a:picLocks noChangeAspect="1"/>
          </p:cNvPicPr>
          <p:nvPr/>
        </p:nvPicPr>
        <p:blipFill>
          <a:blip r:embed="rId5"/>
          <a:stretch>
            <a:fillRect/>
          </a:stretch>
        </p:blipFill>
        <p:spPr>
          <a:xfrm>
            <a:off x="7423150" y="3874770"/>
            <a:ext cx="737870" cy="737870"/>
          </a:xfrm>
          <a:prstGeom prst="rect">
            <a:avLst/>
          </a:prstGeom>
        </p:spPr>
      </p:pic>
      <p:pic>
        <p:nvPicPr>
          <p:cNvPr id="21" name="图片 20" descr="7410"/>
          <p:cNvPicPr>
            <a:picLocks noChangeAspect="1"/>
          </p:cNvPicPr>
          <p:nvPr/>
        </p:nvPicPr>
        <p:blipFill>
          <a:blip r:embed="rId5"/>
          <a:stretch>
            <a:fillRect/>
          </a:stretch>
        </p:blipFill>
        <p:spPr>
          <a:xfrm>
            <a:off x="6946900" y="5833110"/>
            <a:ext cx="737870" cy="737870"/>
          </a:xfrm>
          <a:prstGeom prst="rect">
            <a:avLst/>
          </a:prstGeom>
        </p:spPr>
      </p:pic>
      <p:pic>
        <p:nvPicPr>
          <p:cNvPr id="22" name="图片 21" descr="7410"/>
          <p:cNvPicPr>
            <a:picLocks noChangeAspect="1"/>
          </p:cNvPicPr>
          <p:nvPr/>
        </p:nvPicPr>
        <p:blipFill>
          <a:blip r:embed="rId5"/>
          <a:stretch>
            <a:fillRect/>
          </a:stretch>
        </p:blipFill>
        <p:spPr>
          <a:xfrm>
            <a:off x="8715375" y="2760980"/>
            <a:ext cx="737870" cy="737870"/>
          </a:xfrm>
          <a:prstGeom prst="rect">
            <a:avLst/>
          </a:prstGeom>
        </p:spPr>
      </p:pic>
      <p:pic>
        <p:nvPicPr>
          <p:cNvPr id="23" name="图片 22" descr="7410"/>
          <p:cNvPicPr>
            <a:picLocks noChangeAspect="1"/>
          </p:cNvPicPr>
          <p:nvPr/>
        </p:nvPicPr>
        <p:blipFill>
          <a:blip r:embed="rId5"/>
          <a:stretch>
            <a:fillRect/>
          </a:stretch>
        </p:blipFill>
        <p:spPr>
          <a:xfrm>
            <a:off x="9137015" y="3783330"/>
            <a:ext cx="737870" cy="737870"/>
          </a:xfrm>
          <a:prstGeom prst="rect">
            <a:avLst/>
          </a:prstGeom>
        </p:spPr>
      </p:pic>
      <p:pic>
        <p:nvPicPr>
          <p:cNvPr id="24" name="图片 23" descr="7410"/>
          <p:cNvPicPr>
            <a:picLocks noChangeAspect="1"/>
          </p:cNvPicPr>
          <p:nvPr/>
        </p:nvPicPr>
        <p:blipFill>
          <a:blip r:embed="rId5"/>
          <a:stretch>
            <a:fillRect/>
          </a:stretch>
        </p:blipFill>
        <p:spPr>
          <a:xfrm>
            <a:off x="7867015" y="87630"/>
            <a:ext cx="737870" cy="737870"/>
          </a:xfrm>
          <a:prstGeom prst="rect">
            <a:avLst/>
          </a:prstGeom>
        </p:spPr>
      </p:pic>
      <p:pic>
        <p:nvPicPr>
          <p:cNvPr id="25" name="图片 24" descr="7410"/>
          <p:cNvPicPr>
            <a:picLocks noChangeAspect="1"/>
          </p:cNvPicPr>
          <p:nvPr/>
        </p:nvPicPr>
        <p:blipFill>
          <a:blip r:embed="rId5"/>
          <a:stretch>
            <a:fillRect/>
          </a:stretch>
        </p:blipFill>
        <p:spPr>
          <a:xfrm>
            <a:off x="9351010" y="0"/>
            <a:ext cx="737870" cy="737870"/>
          </a:xfrm>
          <a:prstGeom prst="rect">
            <a:avLst/>
          </a:prstGeom>
        </p:spPr>
      </p:pic>
      <p:pic>
        <p:nvPicPr>
          <p:cNvPr id="26" name="图片 25" descr="7410"/>
          <p:cNvPicPr>
            <a:picLocks noChangeAspect="1"/>
          </p:cNvPicPr>
          <p:nvPr/>
        </p:nvPicPr>
        <p:blipFill>
          <a:blip r:embed="rId5"/>
          <a:stretch>
            <a:fillRect/>
          </a:stretch>
        </p:blipFill>
        <p:spPr>
          <a:xfrm>
            <a:off x="6382385" y="87630"/>
            <a:ext cx="737870" cy="737870"/>
          </a:xfrm>
          <a:prstGeom prst="rect">
            <a:avLst/>
          </a:prstGeom>
        </p:spPr>
      </p:pic>
      <p:pic>
        <p:nvPicPr>
          <p:cNvPr id="27" name="图片 26" descr="7410"/>
          <p:cNvPicPr>
            <a:picLocks noChangeAspect="1"/>
          </p:cNvPicPr>
          <p:nvPr/>
        </p:nvPicPr>
        <p:blipFill>
          <a:blip r:embed="rId5"/>
          <a:stretch>
            <a:fillRect/>
          </a:stretch>
        </p:blipFill>
        <p:spPr>
          <a:xfrm>
            <a:off x="2871470" y="175895"/>
            <a:ext cx="737870" cy="737870"/>
          </a:xfrm>
          <a:prstGeom prst="rect">
            <a:avLst/>
          </a:prstGeom>
        </p:spPr>
      </p:pic>
      <p:pic>
        <p:nvPicPr>
          <p:cNvPr id="28" name="图片 27" descr="7410"/>
          <p:cNvPicPr>
            <a:picLocks noChangeAspect="1"/>
          </p:cNvPicPr>
          <p:nvPr/>
        </p:nvPicPr>
        <p:blipFill>
          <a:blip r:embed="rId5"/>
          <a:stretch>
            <a:fillRect/>
          </a:stretch>
        </p:blipFill>
        <p:spPr>
          <a:xfrm>
            <a:off x="4627245" y="87630"/>
            <a:ext cx="737870" cy="737870"/>
          </a:xfrm>
          <a:prstGeom prst="rect">
            <a:avLst/>
          </a:prstGeom>
        </p:spPr>
      </p:pic>
      <p:pic>
        <p:nvPicPr>
          <p:cNvPr id="29" name="图片 28" descr="7410"/>
          <p:cNvPicPr>
            <a:picLocks noChangeAspect="1"/>
          </p:cNvPicPr>
          <p:nvPr/>
        </p:nvPicPr>
        <p:blipFill>
          <a:blip r:embed="rId5"/>
          <a:stretch>
            <a:fillRect/>
          </a:stretch>
        </p:blipFill>
        <p:spPr>
          <a:xfrm>
            <a:off x="365125" y="1953260"/>
            <a:ext cx="737870" cy="737870"/>
          </a:xfrm>
          <a:prstGeom prst="rect">
            <a:avLst/>
          </a:prstGeom>
        </p:spPr>
      </p:pic>
      <p:pic>
        <p:nvPicPr>
          <p:cNvPr id="30" name="图片 29" descr="7410"/>
          <p:cNvPicPr>
            <a:picLocks noChangeAspect="1"/>
          </p:cNvPicPr>
          <p:nvPr/>
        </p:nvPicPr>
        <p:blipFill>
          <a:blip r:embed="rId5"/>
          <a:stretch>
            <a:fillRect/>
          </a:stretch>
        </p:blipFill>
        <p:spPr>
          <a:xfrm>
            <a:off x="365125" y="5984240"/>
            <a:ext cx="737870" cy="737870"/>
          </a:xfrm>
          <a:prstGeom prst="rect">
            <a:avLst/>
          </a:prstGeom>
        </p:spPr>
      </p:pic>
      <p:pic>
        <p:nvPicPr>
          <p:cNvPr id="31" name="图片 30" descr="7410"/>
          <p:cNvPicPr>
            <a:picLocks noChangeAspect="1"/>
          </p:cNvPicPr>
          <p:nvPr/>
        </p:nvPicPr>
        <p:blipFill>
          <a:blip r:embed="rId5"/>
          <a:stretch>
            <a:fillRect/>
          </a:stretch>
        </p:blipFill>
        <p:spPr>
          <a:xfrm>
            <a:off x="1601470" y="5984240"/>
            <a:ext cx="737870" cy="737870"/>
          </a:xfrm>
          <a:prstGeom prst="rect">
            <a:avLst/>
          </a:prstGeom>
        </p:spPr>
      </p:pic>
      <p:pic>
        <p:nvPicPr>
          <p:cNvPr id="32" name="图片 31" descr="7410"/>
          <p:cNvPicPr>
            <a:picLocks noChangeAspect="1"/>
          </p:cNvPicPr>
          <p:nvPr/>
        </p:nvPicPr>
        <p:blipFill>
          <a:blip r:embed="rId5"/>
          <a:stretch>
            <a:fillRect/>
          </a:stretch>
        </p:blipFill>
        <p:spPr>
          <a:xfrm>
            <a:off x="3100705" y="5984240"/>
            <a:ext cx="737870" cy="737870"/>
          </a:xfrm>
          <a:prstGeom prst="rect">
            <a:avLst/>
          </a:prstGeom>
        </p:spPr>
      </p:pic>
      <p:pic>
        <p:nvPicPr>
          <p:cNvPr id="33" name="图片 32" descr="7410"/>
          <p:cNvPicPr>
            <a:picLocks noChangeAspect="1"/>
          </p:cNvPicPr>
          <p:nvPr/>
        </p:nvPicPr>
        <p:blipFill>
          <a:blip r:embed="rId5"/>
          <a:stretch>
            <a:fillRect/>
          </a:stretch>
        </p:blipFill>
        <p:spPr>
          <a:xfrm>
            <a:off x="4599940" y="5984240"/>
            <a:ext cx="737870" cy="737870"/>
          </a:xfrm>
          <a:prstGeom prst="rect">
            <a:avLst/>
          </a:prstGeom>
        </p:spPr>
      </p:pic>
      <p:pic>
        <p:nvPicPr>
          <p:cNvPr id="34" name="图片 33" descr="7410"/>
          <p:cNvPicPr>
            <a:picLocks noChangeAspect="1"/>
          </p:cNvPicPr>
          <p:nvPr/>
        </p:nvPicPr>
        <p:blipFill>
          <a:blip r:embed="rId5"/>
          <a:stretch>
            <a:fillRect/>
          </a:stretch>
        </p:blipFill>
        <p:spPr>
          <a:xfrm>
            <a:off x="5773420" y="5900420"/>
            <a:ext cx="737870" cy="737870"/>
          </a:xfrm>
          <a:prstGeom prst="rect">
            <a:avLst/>
          </a:prstGeom>
        </p:spPr>
      </p:pic>
      <p:pic>
        <p:nvPicPr>
          <p:cNvPr id="35" name="图片 34" descr="7410"/>
          <p:cNvPicPr>
            <a:picLocks noChangeAspect="1"/>
          </p:cNvPicPr>
          <p:nvPr/>
        </p:nvPicPr>
        <p:blipFill>
          <a:blip r:embed="rId5"/>
          <a:stretch>
            <a:fillRect/>
          </a:stretch>
        </p:blipFill>
        <p:spPr>
          <a:xfrm>
            <a:off x="4917440" y="2025015"/>
            <a:ext cx="737870" cy="737870"/>
          </a:xfrm>
          <a:prstGeom prst="rect">
            <a:avLst/>
          </a:prstGeom>
        </p:spPr>
      </p:pic>
      <p:pic>
        <p:nvPicPr>
          <p:cNvPr id="36" name="图片 35" descr="7410"/>
          <p:cNvPicPr>
            <a:picLocks noChangeAspect="1"/>
          </p:cNvPicPr>
          <p:nvPr/>
        </p:nvPicPr>
        <p:blipFill>
          <a:blip r:embed="rId5"/>
          <a:stretch>
            <a:fillRect/>
          </a:stretch>
        </p:blipFill>
        <p:spPr>
          <a:xfrm>
            <a:off x="3578225" y="1953260"/>
            <a:ext cx="737870" cy="737870"/>
          </a:xfrm>
          <a:prstGeom prst="rect">
            <a:avLst/>
          </a:prstGeom>
        </p:spPr>
      </p:pic>
      <p:pic>
        <p:nvPicPr>
          <p:cNvPr id="37" name="图片 36" descr="7410"/>
          <p:cNvPicPr>
            <a:picLocks noChangeAspect="1"/>
          </p:cNvPicPr>
          <p:nvPr/>
        </p:nvPicPr>
        <p:blipFill>
          <a:blip r:embed="rId5"/>
          <a:stretch>
            <a:fillRect/>
          </a:stretch>
        </p:blipFill>
        <p:spPr>
          <a:xfrm>
            <a:off x="1932940" y="958215"/>
            <a:ext cx="737870" cy="737870"/>
          </a:xfrm>
          <a:prstGeom prst="rect">
            <a:avLst/>
          </a:prstGeom>
        </p:spPr>
      </p:pic>
      <p:pic>
        <p:nvPicPr>
          <p:cNvPr id="38" name="图片 37" descr="7410"/>
          <p:cNvPicPr>
            <a:picLocks noChangeAspect="1"/>
          </p:cNvPicPr>
          <p:nvPr/>
        </p:nvPicPr>
        <p:blipFill>
          <a:blip r:embed="rId5"/>
          <a:stretch>
            <a:fillRect/>
          </a:stretch>
        </p:blipFill>
        <p:spPr>
          <a:xfrm>
            <a:off x="2239010" y="1917700"/>
            <a:ext cx="737870" cy="737870"/>
          </a:xfrm>
          <a:prstGeom prst="rect">
            <a:avLst/>
          </a:prstGeom>
        </p:spPr>
      </p:pic>
      <p:pic>
        <p:nvPicPr>
          <p:cNvPr id="39" name="图片 38" descr="7410"/>
          <p:cNvPicPr>
            <a:picLocks noChangeAspect="1"/>
          </p:cNvPicPr>
          <p:nvPr/>
        </p:nvPicPr>
        <p:blipFill>
          <a:blip r:embed="rId5"/>
          <a:stretch>
            <a:fillRect/>
          </a:stretch>
        </p:blipFill>
        <p:spPr>
          <a:xfrm>
            <a:off x="10631170" y="87630"/>
            <a:ext cx="737870" cy="737870"/>
          </a:xfrm>
          <a:prstGeom prst="rect">
            <a:avLst/>
          </a:prstGeom>
        </p:spPr>
      </p:pic>
      <p:pic>
        <p:nvPicPr>
          <p:cNvPr id="40" name="图片 39" descr="7410"/>
          <p:cNvPicPr>
            <a:picLocks noChangeAspect="1"/>
          </p:cNvPicPr>
          <p:nvPr/>
        </p:nvPicPr>
        <p:blipFill>
          <a:blip r:embed="rId5"/>
          <a:stretch>
            <a:fillRect/>
          </a:stretch>
        </p:blipFill>
        <p:spPr>
          <a:xfrm>
            <a:off x="7522845" y="2654300"/>
            <a:ext cx="737870" cy="737870"/>
          </a:xfrm>
          <a:prstGeom prst="rect">
            <a:avLst/>
          </a:prstGeom>
        </p:spPr>
      </p:pic>
      <p:pic>
        <p:nvPicPr>
          <p:cNvPr id="41" name="图片 40" descr="7410"/>
          <p:cNvPicPr>
            <a:picLocks noChangeAspect="1"/>
          </p:cNvPicPr>
          <p:nvPr/>
        </p:nvPicPr>
        <p:blipFill>
          <a:blip r:embed="rId5"/>
          <a:stretch>
            <a:fillRect/>
          </a:stretch>
        </p:blipFill>
        <p:spPr>
          <a:xfrm>
            <a:off x="7522845" y="4928870"/>
            <a:ext cx="737870" cy="737870"/>
          </a:xfrm>
          <a:prstGeom prst="rect">
            <a:avLst/>
          </a:prstGeom>
        </p:spPr>
      </p:pic>
      <p:pic>
        <p:nvPicPr>
          <p:cNvPr id="42" name="图片 41" descr="7410"/>
          <p:cNvPicPr>
            <a:picLocks noChangeAspect="1"/>
          </p:cNvPicPr>
          <p:nvPr/>
        </p:nvPicPr>
        <p:blipFill>
          <a:blip r:embed="rId5"/>
          <a:stretch>
            <a:fillRect/>
          </a:stretch>
        </p:blipFill>
        <p:spPr>
          <a:xfrm>
            <a:off x="9443720" y="1455420"/>
            <a:ext cx="737870" cy="737870"/>
          </a:xfrm>
          <a:prstGeom prst="rect">
            <a:avLst/>
          </a:prstGeom>
        </p:spPr>
      </p:pic>
      <p:pic>
        <p:nvPicPr>
          <p:cNvPr id="43" name="图片 42" descr="水印">
            <a:extLst>
              <a:ext uri="{FF2B5EF4-FFF2-40B4-BE49-F238E27FC236}">
                <a16:creationId xmlns:a16="http://schemas.microsoft.com/office/drawing/2014/main" id="{F3440A6C-ED66-0D3B-3A65-012DAA60A1CE}"/>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4" fill="hold" grpId="2"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500" fill="hold"/>
                                        <p:tgtEl>
                                          <p:spTgt spid="40"/>
                                        </p:tgtEl>
                                        <p:attrNameLst>
                                          <p:attrName>ppt_x</p:attrName>
                                        </p:attrNameLst>
                                      </p:cBhvr>
                                      <p:tavLst>
                                        <p:tav tm="0">
                                          <p:val>
                                            <p:strVal val="#ppt_x"/>
                                          </p:val>
                                        </p:tav>
                                        <p:tav tm="100000">
                                          <p:val>
                                            <p:strVal val="#ppt_x"/>
                                          </p:val>
                                        </p:tav>
                                      </p:tavLst>
                                    </p:anim>
                                    <p:anim calcmode="lin" valueType="num">
                                      <p:cBhvr additive="base">
                                        <p:cTn id="90" dur="500" fill="hold"/>
                                        <p:tgtEl>
                                          <p:spTgt spid="4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ppt_x"/>
                                          </p:val>
                                        </p:tav>
                                        <p:tav tm="100000">
                                          <p:val>
                                            <p:strVal val="#ppt_x"/>
                                          </p:val>
                                        </p:tav>
                                      </p:tavLst>
                                    </p:anim>
                                    <p:anim calcmode="lin" valueType="num">
                                      <p:cBhvr additive="base">
                                        <p:cTn id="94" dur="500" fill="hold"/>
                                        <p:tgtEl>
                                          <p:spTgt spid="2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ppt_x"/>
                                          </p:val>
                                        </p:tav>
                                        <p:tav tm="100000">
                                          <p:val>
                                            <p:strVal val="#ppt_x"/>
                                          </p:val>
                                        </p:tav>
                                      </p:tavLst>
                                    </p:anim>
                                    <p:anim calcmode="lin" valueType="num">
                                      <p:cBhvr additive="base">
                                        <p:cTn id="118" dur="500" fill="hold"/>
                                        <p:tgtEl>
                                          <p:spTgt spid="33"/>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additive="base">
                                        <p:cTn id="139" dur="500" fill="hold"/>
                                        <p:tgtEl>
                                          <p:spTgt spid="8"/>
                                        </p:tgtEl>
                                        <p:attrNameLst>
                                          <p:attrName>ppt_x</p:attrName>
                                        </p:attrNameLst>
                                      </p:cBhvr>
                                      <p:tavLst>
                                        <p:tav tm="0">
                                          <p:val>
                                            <p:strVal val="#ppt_x"/>
                                          </p:val>
                                        </p:tav>
                                        <p:tav tm="100000">
                                          <p:val>
                                            <p:strVal val="#ppt_x"/>
                                          </p:val>
                                        </p:tav>
                                      </p:tavLst>
                                    </p:anim>
                                    <p:anim calcmode="lin" valueType="num">
                                      <p:cBhvr additive="base">
                                        <p:cTn id="1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4"/>
                                        </p:tgtEl>
                                        <p:attrNameLst>
                                          <p:attrName>style.visibility</p:attrName>
                                        </p:attrNameLst>
                                      </p:cBhvr>
                                      <p:to>
                                        <p:strVal val="visible"/>
                                      </p:to>
                                    </p:set>
                                    <p:anim calcmode="lin" valueType="num">
                                      <p:cBhvr additive="base">
                                        <p:cTn id="145" dur="500" fill="hold"/>
                                        <p:tgtEl>
                                          <p:spTgt spid="4"/>
                                        </p:tgtEl>
                                        <p:attrNameLst>
                                          <p:attrName>ppt_x</p:attrName>
                                        </p:attrNameLst>
                                      </p:cBhvr>
                                      <p:tavLst>
                                        <p:tav tm="0">
                                          <p:val>
                                            <p:strVal val="#ppt_x"/>
                                          </p:val>
                                        </p:tav>
                                        <p:tav tm="100000">
                                          <p:val>
                                            <p:strVal val="#ppt_x"/>
                                          </p:val>
                                        </p:tav>
                                      </p:tavLst>
                                    </p:anim>
                                    <p:anim calcmode="lin" valueType="num">
                                      <p:cBhvr additive="base">
                                        <p:cTn id="146" dur="500" fill="hold"/>
                                        <p:tgtEl>
                                          <p:spTgt spid="4"/>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6"/>
                                        </p:tgtEl>
                                        <p:attrNameLst>
                                          <p:attrName>style.visibility</p:attrName>
                                        </p:attrNameLst>
                                      </p:cBhvr>
                                      <p:to>
                                        <p:strVal val="visible"/>
                                      </p:to>
                                    </p:set>
                                    <p:anim calcmode="lin" valueType="num">
                                      <p:cBhvr additive="base">
                                        <p:cTn id="149" dur="500" fill="hold"/>
                                        <p:tgtEl>
                                          <p:spTgt spid="6"/>
                                        </p:tgtEl>
                                        <p:attrNameLst>
                                          <p:attrName>ppt_x</p:attrName>
                                        </p:attrNameLst>
                                      </p:cBhvr>
                                      <p:tavLst>
                                        <p:tav tm="0">
                                          <p:val>
                                            <p:strVal val="#ppt_x"/>
                                          </p:val>
                                        </p:tav>
                                        <p:tav tm="100000">
                                          <p:val>
                                            <p:strVal val="#ppt_x"/>
                                          </p:val>
                                        </p:tav>
                                      </p:tavLst>
                                    </p:anim>
                                    <p:anim calcmode="lin" valueType="num">
                                      <p:cBhvr additive="base">
                                        <p:cTn id="1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09763" y="1832610"/>
            <a:ext cx="2317842" cy="4980305"/>
            <a:chOff x="-258" y="2936"/>
            <a:chExt cx="7073" cy="7863"/>
          </a:xfrm>
        </p:grpSpPr>
        <p:grpSp>
          <p:nvGrpSpPr>
            <p:cNvPr id="8" name="组合 7"/>
            <p:cNvGrpSpPr/>
            <p:nvPr/>
          </p:nvGrpSpPr>
          <p:grpSpPr>
            <a:xfrm>
              <a:off x="241" y="2936"/>
              <a:ext cx="6574" cy="7863"/>
              <a:chOff x="0" y="-283"/>
              <a:chExt cx="6574" cy="7863"/>
            </a:xfrm>
          </p:grpSpPr>
          <p:pic>
            <p:nvPicPr>
              <p:cNvPr id="6" name="图片 5" descr="300 (15)"/>
              <p:cNvPicPr>
                <a:picLocks noChangeAspect="1"/>
              </p:cNvPicPr>
              <p:nvPr/>
            </p:nvPicPr>
            <p:blipFill>
              <a:blip r:embed="rId4"/>
              <a:stretch>
                <a:fillRect/>
              </a:stretch>
            </p:blipFill>
            <p:spPr>
              <a:xfrm>
                <a:off x="0" y="-283"/>
                <a:ext cx="4500" cy="4500"/>
              </a:xfrm>
              <a:prstGeom prst="rect">
                <a:avLst/>
              </a:prstGeom>
            </p:spPr>
          </p:pic>
          <p:pic>
            <p:nvPicPr>
              <p:cNvPr id="7" name="图片 6" descr="562(1)"/>
              <p:cNvPicPr>
                <a:picLocks noChangeAspect="1"/>
              </p:cNvPicPr>
              <p:nvPr/>
            </p:nvPicPr>
            <p:blipFill>
              <a:blip r:embed="rId5"/>
              <a:srcRect l="2715" t="8981" r="29662"/>
              <a:stretch>
                <a:fillRect/>
              </a:stretch>
            </p:blipFill>
            <p:spPr>
              <a:xfrm>
                <a:off x="304" y="342"/>
                <a:ext cx="6270" cy="7239"/>
              </a:xfrm>
              <a:prstGeom prst="rect">
                <a:avLst/>
              </a:prstGeom>
            </p:spPr>
          </p:pic>
        </p:grpSp>
        <p:pic>
          <p:nvPicPr>
            <p:cNvPr id="9" name="Picture5" descr="398a28ad359e33f5eb5977686e3a9883"/>
            <p:cNvPicPr>
              <a:picLocks noChangeAspect="1"/>
            </p:cNvPicPr>
            <p:nvPr>
              <p:custDataLst>
                <p:tags r:id="rId2"/>
              </p:custDataLst>
            </p:nvPr>
          </p:nvPicPr>
          <p:blipFill>
            <a:blip r:embed="rId6"/>
            <a:srcRect t="15943"/>
            <a:stretch>
              <a:fillRect/>
            </a:stretch>
          </p:blipFill>
          <p:spPr>
            <a:xfrm>
              <a:off x="-258" y="5510"/>
              <a:ext cx="6057" cy="5026"/>
            </a:xfrm>
            <a:prstGeom prst="rect">
              <a:avLst/>
            </a:prstGeom>
          </p:spPr>
        </p:pic>
      </p:grpSp>
      <p:pic>
        <p:nvPicPr>
          <p:cNvPr id="2" name="图片 1" descr="aHR0cDovLzE0LjE1Mi45NS45MDo4MTMvMjAxODEwMjQvMTMxODQ4NTY5OTAzMDczNDMyLnBuZw=="/>
          <p:cNvPicPr>
            <a:picLocks noChangeAspect="1"/>
          </p:cNvPicPr>
          <p:nvPr/>
        </p:nvPicPr>
        <p:blipFill>
          <a:blip r:embed="rId7"/>
          <a:stretch>
            <a:fillRect/>
          </a:stretch>
        </p:blipFill>
        <p:spPr>
          <a:xfrm>
            <a:off x="8698230" y="150495"/>
            <a:ext cx="3359150" cy="1979930"/>
          </a:xfrm>
          <a:prstGeom prst="rect">
            <a:avLst/>
          </a:prstGeom>
        </p:spPr>
      </p:pic>
      <p:sp>
        <p:nvSpPr>
          <p:cNvPr id="3" name="文本框 2"/>
          <p:cNvSpPr txBox="1"/>
          <p:nvPr/>
        </p:nvSpPr>
        <p:spPr>
          <a:xfrm>
            <a:off x="2698115" y="1760220"/>
            <a:ext cx="8937625" cy="483108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One day, the emperor summoned the male</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rabbit </a:t>
            </a:r>
            <a:r>
              <a:rPr lang="en-US" altLang="zh-CN" sz="2800">
                <a:solidFill>
                  <a:schemeClr val="tx1"/>
                </a:solidFill>
                <a:latin typeface="Times New Roman" panose="02020603050405020304" charset="0"/>
                <a:cs typeface="Times New Roman" panose="02020603050405020304" charset="0"/>
              </a:rPr>
              <a:t>to </a:t>
            </a:r>
            <a:r>
              <a:rPr lang="zh-CN" altLang="en-US" sz="2800">
                <a:solidFill>
                  <a:schemeClr val="tx1"/>
                </a:solidFill>
                <a:latin typeface="Times New Roman" panose="02020603050405020304" charset="0"/>
                <a:cs typeface="Times New Roman" panose="02020603050405020304" charset="0"/>
              </a:rPr>
              <a:t>heaven</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The male rabbit</a:t>
            </a:r>
            <a:r>
              <a:rPr lang="zh-CN" altLang="en-US" sz="2800">
                <a:solidFill>
                  <a:schemeClr val="tx1"/>
                </a:solidFill>
                <a:latin typeface="Times New Roman" panose="02020603050405020304" charset="0"/>
                <a:cs typeface="Times New Roman" panose="02020603050405020304" charset="0"/>
              </a:rPr>
              <a:t> reluctantly left his wife and children, stepping on the clouds to heaven. When </a:t>
            </a:r>
            <a:r>
              <a:rPr lang="en-US" altLang="zh-CN" sz="2800">
                <a:solidFill>
                  <a:schemeClr val="tx1"/>
                </a:solidFill>
                <a:latin typeface="Times New Roman" panose="02020603050405020304" charset="0"/>
                <a:cs typeface="Times New Roman" panose="02020603050405020304" charset="0"/>
              </a:rPr>
              <a:t>he</a:t>
            </a:r>
            <a:r>
              <a:rPr lang="zh-CN" altLang="en-US" sz="2800">
                <a:solidFill>
                  <a:schemeClr val="tx1"/>
                </a:solidFill>
                <a:latin typeface="Times New Roman" panose="02020603050405020304" charset="0"/>
                <a:cs typeface="Times New Roman" panose="02020603050405020304" charset="0"/>
              </a:rPr>
              <a:t> came to </a:t>
            </a:r>
            <a:r>
              <a:rPr lang="en-US" altLang="zh-CN" sz="2800">
                <a:solidFill>
                  <a:schemeClr val="tx1"/>
                </a:solidFill>
                <a:latin typeface="Times New Roman" panose="02020603050405020304" charset="0"/>
                <a:cs typeface="Times New Roman" panose="02020603050405020304" charset="0"/>
              </a:rPr>
              <a:t>the </a:t>
            </a:r>
            <a:r>
              <a:rPr lang="zh-CN" altLang="en-US" sz="2800">
                <a:solidFill>
                  <a:schemeClr val="tx1"/>
                </a:solidFill>
                <a:latin typeface="Times New Roman" panose="02020603050405020304" charset="0"/>
                <a:cs typeface="Times New Roman" panose="02020603050405020304" charset="0"/>
              </a:rPr>
              <a:t>Southern Gate of Heaven, </a:t>
            </a:r>
            <a:r>
              <a:rPr lang="en-US" altLang="zh-CN" sz="2800">
                <a:solidFill>
                  <a:schemeClr val="tx1"/>
                </a:solidFill>
                <a:latin typeface="Times New Roman" panose="02020603050405020304" charset="0"/>
                <a:cs typeface="Times New Roman" panose="02020603050405020304" charset="0"/>
              </a:rPr>
              <a:t>he saw</a:t>
            </a:r>
            <a:r>
              <a:rPr lang="zh-CN" altLang="en-US"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Chang’e held by the </a:t>
            </a:r>
            <a:r>
              <a:rPr lang="zh-CN" altLang="en-US" sz="2800">
                <a:solidFill>
                  <a:schemeClr val="tx1"/>
                </a:solidFill>
                <a:latin typeface="Times New Roman" panose="02020603050405020304" charset="0"/>
                <a:cs typeface="Times New Roman" panose="02020603050405020304" charset="0"/>
              </a:rPr>
              <a:t>Venus </a:t>
            </a:r>
            <a:r>
              <a:rPr lang="en-US" altLang="zh-CN" sz="2800">
                <a:solidFill>
                  <a:schemeClr val="tx1"/>
                </a:solidFill>
                <a:latin typeface="Times New Roman" panose="02020603050405020304" charset="0"/>
                <a:cs typeface="Times New Roman" panose="02020603050405020304" charset="0"/>
              </a:rPr>
              <a:t>as well as the divine troops from heaven</a:t>
            </a:r>
            <a:r>
              <a:rPr lang="en-US" altLang="zh-CN" sz="2800">
                <a:solidFill>
                  <a:schemeClr val="accent6"/>
                </a:solidFill>
                <a:latin typeface="Times New Roman" panose="02020603050405020304" charset="0"/>
                <a:cs typeface="Times New Roman" panose="02020603050405020304" charset="0"/>
              </a:rPr>
              <a:t>(</a:t>
            </a:r>
            <a:r>
              <a:rPr lang="zh-CN" altLang="en-US" sz="2800">
                <a:solidFill>
                  <a:schemeClr val="accent6"/>
                </a:solidFill>
                <a:latin typeface="Times New Roman" panose="02020603050405020304" charset="0"/>
                <a:cs typeface="Times New Roman" panose="02020603050405020304" charset="0"/>
              </a:rPr>
              <a:t>天兵天将</a:t>
            </a:r>
            <a:r>
              <a:rPr lang="en-US" altLang="zh-CN" sz="2800">
                <a:solidFill>
                  <a:schemeClr val="accent6"/>
                </a:solidFill>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a:t>
            </a:r>
            <a:r>
              <a:rPr lang="zh-CN" altLang="en-US" sz="2800">
                <a:latin typeface="Times New Roman" panose="02020603050405020304" charset="0"/>
                <a:cs typeface="Times New Roman" panose="02020603050405020304" charset="0"/>
              </a:rPr>
              <a:t>he rabbit fairy didn't know what had happened, so he asked </a:t>
            </a:r>
            <a:r>
              <a:rPr lang="en-US" altLang="zh-CN" sz="2800">
                <a:latin typeface="Times New Roman" panose="02020603050405020304" charset="0"/>
                <a:cs typeface="Times New Roman" panose="02020603050405020304" charset="0"/>
              </a:rPr>
              <a:t>the God who was guarding the Gate of Heaven. </a:t>
            </a:r>
            <a:r>
              <a:rPr lang="en-US" altLang="zh-CN" sz="2800">
                <a:latin typeface="Times New Roman" panose="02020603050405020304" charset="0"/>
                <a:cs typeface="Times New Roman" panose="02020603050405020304" charset="0"/>
                <a:sym typeface="+mn-ea"/>
              </a:rPr>
              <a:t>Chang'e loneliness and sadness in the Moon Palace filled the bunny with grief after hearing her story.</a:t>
            </a:r>
            <a:r>
              <a:rPr lang="en-US" altLang="zh-CN" sz="2800">
                <a:latin typeface="Times New Roman" panose="02020603050405020304" charset="0"/>
                <a:cs typeface="Times New Roman" panose="02020603050405020304" charset="0"/>
              </a:rPr>
              <a:t> If only someone were to accompany </a:t>
            </a:r>
            <a:r>
              <a:rPr lang="en-US" altLang="zh-CN" sz="2800">
                <a:latin typeface="Times New Roman" panose="02020603050405020304" charset="0"/>
                <a:cs typeface="Times New Roman" panose="02020603050405020304" charset="0"/>
                <a:sym typeface="+mn-ea"/>
              </a:rPr>
              <a:t>Chang'e. </a:t>
            </a:r>
            <a:r>
              <a:rPr lang="en-US" altLang="zh-CN" sz="2800">
                <a:latin typeface="Times New Roman" panose="02020603050405020304" charset="0"/>
                <a:cs typeface="Times New Roman" panose="02020603050405020304" charset="0"/>
              </a:rPr>
              <a:t>Suddenly, he thought of his four daughters, he immediately rushed home. </a:t>
            </a:r>
            <a:endParaRPr lang="zh-CN" altLang="en-US" sz="2800">
              <a:latin typeface="Times New Roman" panose="02020603050405020304" charset="0"/>
              <a:cs typeface="Times New Roman" panose="02020603050405020304" charset="0"/>
            </a:endParaRPr>
          </a:p>
        </p:txBody>
      </p:sp>
      <p:grpSp>
        <p:nvGrpSpPr>
          <p:cNvPr id="13" name="组合 12"/>
          <p:cNvGrpSpPr/>
          <p:nvPr/>
        </p:nvGrpSpPr>
        <p:grpSpPr>
          <a:xfrm>
            <a:off x="2312035" y="771525"/>
            <a:ext cx="6385560" cy="738505"/>
            <a:chOff x="3098" y="607"/>
            <a:chExt cx="10056" cy="1163"/>
          </a:xfrm>
        </p:grpSpPr>
        <p:sp>
          <p:nvSpPr>
            <p:cNvPr id="4" name="圆角矩形 3"/>
            <p:cNvSpPr/>
            <p:nvPr/>
          </p:nvSpPr>
          <p:spPr>
            <a:xfrm>
              <a:off x="3098" y="634"/>
              <a:ext cx="10057" cy="11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The second version</a:t>
              </a:r>
            </a:p>
          </p:txBody>
        </p:sp>
        <p:pic>
          <p:nvPicPr>
            <p:cNvPr id="42" name="图片 41" descr="7410"/>
            <p:cNvPicPr>
              <a:picLocks noChangeAspect="1"/>
            </p:cNvPicPr>
            <p:nvPr/>
          </p:nvPicPr>
          <p:blipFill>
            <a:blip r:embed="rId8"/>
            <a:stretch>
              <a:fillRect/>
            </a:stretch>
          </p:blipFill>
          <p:spPr>
            <a:xfrm>
              <a:off x="3299" y="607"/>
              <a:ext cx="1162" cy="1162"/>
            </a:xfrm>
            <a:prstGeom prst="rect">
              <a:avLst/>
            </a:prstGeom>
          </p:spPr>
        </p:pic>
        <p:pic>
          <p:nvPicPr>
            <p:cNvPr id="5" name="图片 4" descr="7410"/>
            <p:cNvPicPr>
              <a:picLocks noChangeAspect="1"/>
            </p:cNvPicPr>
            <p:nvPr/>
          </p:nvPicPr>
          <p:blipFill>
            <a:blip r:embed="rId8"/>
            <a:stretch>
              <a:fillRect/>
            </a:stretch>
          </p:blipFill>
          <p:spPr>
            <a:xfrm>
              <a:off x="11802" y="608"/>
              <a:ext cx="1162" cy="1162"/>
            </a:xfrm>
            <a:prstGeom prst="rect">
              <a:avLst/>
            </a:prstGeom>
          </p:spPr>
        </p:pic>
        <p:pic>
          <p:nvPicPr>
            <p:cNvPr id="11" name="图片 10" descr="7410"/>
            <p:cNvPicPr>
              <a:picLocks noChangeAspect="1"/>
            </p:cNvPicPr>
            <p:nvPr/>
          </p:nvPicPr>
          <p:blipFill>
            <a:blip r:embed="rId8"/>
            <a:stretch>
              <a:fillRect/>
            </a:stretch>
          </p:blipFill>
          <p:spPr>
            <a:xfrm>
              <a:off x="10640" y="608"/>
              <a:ext cx="1162" cy="1162"/>
            </a:xfrm>
            <a:prstGeom prst="rect">
              <a:avLst/>
            </a:prstGeom>
          </p:spPr>
        </p:pic>
        <p:pic>
          <p:nvPicPr>
            <p:cNvPr id="12" name="图片 11" descr="7410"/>
            <p:cNvPicPr>
              <a:picLocks noChangeAspect="1"/>
            </p:cNvPicPr>
            <p:nvPr/>
          </p:nvPicPr>
          <p:blipFill>
            <a:blip r:embed="rId8"/>
            <a:stretch>
              <a:fillRect/>
            </a:stretch>
          </p:blipFill>
          <p:spPr>
            <a:xfrm>
              <a:off x="4461" y="608"/>
              <a:ext cx="1162" cy="1162"/>
            </a:xfrm>
            <a:prstGeom prst="rect">
              <a:avLst/>
            </a:prstGeom>
          </p:spPr>
        </p:pic>
      </p:grpSp>
      <p:sp>
        <p:nvSpPr>
          <p:cNvPr id="14" name="文本框 13"/>
          <p:cNvSpPr txBox="1"/>
          <p:nvPr>
            <p:custDataLst>
              <p:tags r:id="rId1"/>
            </p:custDataLst>
          </p:nvPr>
        </p:nvSpPr>
        <p:spPr>
          <a:xfrm>
            <a:off x="504190" y="448945"/>
            <a:ext cx="8910955" cy="1383665"/>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Legend has it that a long time ago, a couple of rabbits who had practiced  Millennium became immortal. They had four lovely daughters, all born to pure cute.</a:t>
            </a:r>
            <a:endParaRPr lang="zh-CN" altLang="en-US" sz="2800">
              <a:latin typeface="Times New Roman" panose="02020603050405020304" charset="0"/>
              <a:cs typeface="Times New Roman" panose="02020603050405020304" charset="0"/>
            </a:endParaRPr>
          </a:p>
        </p:txBody>
      </p:sp>
      <p:pic>
        <p:nvPicPr>
          <p:cNvPr id="16" name="图片 15" descr="水印">
            <a:extLst>
              <a:ext uri="{FF2B5EF4-FFF2-40B4-BE49-F238E27FC236}">
                <a16:creationId xmlns:a16="http://schemas.microsoft.com/office/drawing/2014/main" id="{45B075D6-0875-EC29-EE2C-78BD027112BD}"/>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425" y="151765"/>
            <a:ext cx="9435465" cy="612394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a:t>
            </a:r>
            <a:r>
              <a:rPr lang="en-US" altLang="zh-CN" sz="2800">
                <a:latin typeface="Times New Roman" panose="02020603050405020304" charset="0"/>
                <a:cs typeface="Times New Roman" panose="02020603050405020304" charset="0"/>
              </a:rPr>
              <a:t> male</a:t>
            </a:r>
            <a:r>
              <a:rPr lang="zh-CN" altLang="en-US" sz="2800">
                <a:latin typeface="Times New Roman" panose="02020603050405020304" charset="0"/>
                <a:cs typeface="Times New Roman" panose="02020603050405020304" charset="0"/>
              </a:rPr>
              <a:t> rabbit t</a:t>
            </a:r>
            <a:r>
              <a:rPr lang="en-US" altLang="zh-CN" sz="2800">
                <a:latin typeface="Times New Roman" panose="02020603050405020304" charset="0"/>
                <a:cs typeface="Times New Roman" panose="02020603050405020304" charset="0"/>
              </a:rPr>
              <a:t>old </a:t>
            </a:r>
            <a:r>
              <a:rPr lang="zh-CN" altLang="en-US" sz="2800">
                <a:latin typeface="Times New Roman" panose="02020603050405020304" charset="0"/>
                <a:cs typeface="Times New Roman" panose="02020603050405020304" charset="0"/>
              </a:rPr>
              <a:t>the female about Chang'e </a:t>
            </a:r>
            <a:r>
              <a:rPr lang="en-US" altLang="zh-CN" sz="2800">
                <a:latin typeface="Times New Roman" panose="02020603050405020304" charset="0"/>
                <a:cs typeface="Times New Roman" panose="02020603050405020304" charset="0"/>
              </a:rPr>
              <a:t>story, </a:t>
            </a:r>
            <a:r>
              <a:rPr lang="zh-CN" altLang="en-US" sz="2800">
                <a:latin typeface="Times New Roman" panose="02020603050405020304" charset="0"/>
                <a:cs typeface="Times New Roman" panose="02020603050405020304" charset="0"/>
              </a:rPr>
              <a:t>say</a:t>
            </a:r>
            <a:r>
              <a:rPr lang="en-US" altLang="zh-CN" sz="2800">
                <a:latin typeface="Times New Roman" panose="02020603050405020304" charset="0"/>
                <a:cs typeface="Times New Roman" panose="02020603050405020304" charset="0"/>
              </a:rPr>
              <a:t>ing</a:t>
            </a:r>
            <a:r>
              <a:rPr lang="zh-CN" altLang="en-US" sz="2800">
                <a:latin typeface="Times New Roman" panose="02020603050405020304" charset="0"/>
                <a:cs typeface="Times New Roman" panose="02020603050405020304" charset="0"/>
              </a:rPr>
              <a:t> he want</a:t>
            </a:r>
            <a:r>
              <a:rPr lang="en-US" altLang="zh-CN" sz="2800">
                <a:latin typeface="Times New Roman" panose="02020603050405020304" charset="0"/>
                <a:cs typeface="Times New Roman" panose="02020603050405020304" charset="0"/>
              </a:rPr>
              <a:t>ed </a:t>
            </a:r>
            <a:r>
              <a:rPr lang="zh-CN" altLang="en-US" sz="2800">
                <a:latin typeface="Times New Roman" panose="02020603050405020304" charset="0"/>
                <a:cs typeface="Times New Roman" panose="02020603050405020304" charset="0"/>
              </a:rPr>
              <a:t>to send a child to </a:t>
            </a:r>
            <a:r>
              <a:rPr lang="en-US" altLang="zh-CN" sz="2800">
                <a:latin typeface="Times New Roman" panose="02020603050405020304" charset="0"/>
                <a:cs typeface="Times New Roman" panose="02020603050405020304" charset="0"/>
              </a:rPr>
              <a:t>ac</a:t>
            </a:r>
            <a:r>
              <a:rPr lang="zh-CN" altLang="en-US" sz="2800">
                <a:latin typeface="Times New Roman" panose="02020603050405020304" charset="0"/>
                <a:cs typeface="Times New Roman" panose="02020603050405020304" charset="0"/>
              </a:rPr>
              <a:t>company</a:t>
            </a:r>
            <a:r>
              <a:rPr lang="en-US" altLang="zh-CN" sz="2800">
                <a:latin typeface="Times New Roman" panose="02020603050405020304" charset="0"/>
                <a:cs typeface="Times New Roman" panose="02020603050405020304" charset="0"/>
              </a:rPr>
              <a:t> her</a:t>
            </a:r>
            <a:r>
              <a:rPr lang="zh-CN" altLang="en-US" sz="2800">
                <a:latin typeface="Times New Roman" panose="02020603050405020304" charset="0"/>
                <a:cs typeface="Times New Roman" panose="02020603050405020304" charset="0"/>
              </a:rPr>
              <a:t>. Although the female rabbit deeply sympathize</a:t>
            </a:r>
            <a:r>
              <a:rPr lang="en-US" altLang="zh-CN" sz="2800">
                <a:latin typeface="Times New Roman" panose="02020603050405020304" charset="0"/>
                <a:cs typeface="Times New Roman" panose="02020603050405020304" charset="0"/>
              </a:rPr>
              <a:t>d</a:t>
            </a:r>
            <a:r>
              <a:rPr lang="zh-CN" altLang="en-US" sz="2800">
                <a:latin typeface="Times New Roman" panose="02020603050405020304" charset="0"/>
                <a:cs typeface="Times New Roman" panose="02020603050405020304" charset="0"/>
              </a:rPr>
              <a:t> with Chang'e, but </a:t>
            </a:r>
            <a:r>
              <a:rPr lang="en-US" altLang="zh-CN" sz="2800">
                <a:latin typeface="Times New Roman" panose="02020603050405020304" charset="0"/>
                <a:cs typeface="Times New Roman" panose="02020603050405020304" charset="0"/>
              </a:rPr>
              <a:t>she did</a:t>
            </a:r>
            <a:r>
              <a:rPr lang="zh-CN" altLang="en-US" sz="2800">
                <a:latin typeface="Times New Roman" panose="02020603050405020304" charset="0"/>
                <a:cs typeface="Times New Roman" panose="02020603050405020304" charset="0"/>
              </a:rPr>
              <a:t>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a:t>
            </a:r>
            <a:r>
              <a:rPr lang="en-US" altLang="zh-CN" sz="2800">
                <a:latin typeface="Times New Roman" panose="02020603050405020304" charset="0"/>
                <a:cs typeface="Times New Roman" panose="02020603050405020304" charset="0"/>
              </a:rPr>
              <a:t>want to </a:t>
            </a:r>
            <a:r>
              <a:rPr lang="zh-CN" altLang="en-US" sz="2800">
                <a:latin typeface="Times New Roman" panose="02020603050405020304" charset="0"/>
                <a:cs typeface="Times New Roman" panose="02020603050405020304" charset="0"/>
              </a:rPr>
              <a:t>give up her precious daughter,</a:t>
            </a:r>
            <a:r>
              <a:rPr lang="en-US" altLang="zh-CN" sz="2800">
                <a:latin typeface="Times New Roman" panose="02020603050405020304" charset="0"/>
                <a:cs typeface="Times New Roman" panose="02020603050405020304" charset="0"/>
              </a:rPr>
              <a:t> which</a:t>
            </a:r>
            <a:r>
              <a:rPr lang="zh-CN" altLang="en-US" sz="2800">
                <a:latin typeface="Times New Roman" panose="02020603050405020304" charset="0"/>
                <a:cs typeface="Times New Roman" panose="02020603050405020304" charset="0"/>
              </a:rPr>
              <a:t> is equivalent to cutting off </a:t>
            </a:r>
            <a:r>
              <a:rPr lang="en-US" altLang="zh-CN" sz="2800">
                <a:latin typeface="Times New Roman" panose="02020603050405020304" charset="0"/>
                <a:cs typeface="Times New Roman" panose="02020603050405020304" charset="0"/>
              </a:rPr>
              <a:t> her</a:t>
            </a:r>
            <a:r>
              <a:rPr lang="zh-CN" altLang="en-US" sz="2800">
                <a:latin typeface="Times New Roman" panose="02020603050405020304" charset="0"/>
                <a:cs typeface="Times New Roman" panose="02020603050405020304" charset="0"/>
              </a:rPr>
              <a:t> meat! </a:t>
            </a:r>
            <a:r>
              <a:rPr lang="en-US" altLang="zh-CN" sz="2800">
                <a:latin typeface="Times New Roman" panose="02020603050405020304" charset="0"/>
                <a:cs typeface="Times New Roman" panose="02020603050405020304" charset="0"/>
              </a:rPr>
              <a:t>Four</a:t>
            </a:r>
            <a:r>
              <a:rPr lang="zh-CN" altLang="en-US" sz="2800">
                <a:latin typeface="Times New Roman" panose="02020603050405020304" charset="0"/>
                <a:cs typeface="Times New Roman" panose="02020603050405020304" charset="0"/>
              </a:rPr>
              <a:t> daughters </a:t>
            </a:r>
            <a:r>
              <a:rPr lang="en-US" altLang="zh-CN" sz="2800">
                <a:latin typeface="Times New Roman" panose="02020603050405020304" charset="0"/>
                <a:cs typeface="Times New Roman" panose="02020603050405020304" charset="0"/>
              </a:rPr>
              <a:t>were</a:t>
            </a:r>
            <a:r>
              <a:rPr lang="zh-CN" altLang="en-US" sz="2800">
                <a:latin typeface="Times New Roman" panose="02020603050405020304" charset="0"/>
                <a:cs typeface="Times New Roman" panose="02020603050405020304" charset="0"/>
              </a:rPr>
              <a:t> reluctant to leave their parents, with tears streaming down their faces. “If I were locked up alone, would you stay with me?” said the </a:t>
            </a:r>
            <a:r>
              <a:rPr lang="en-US" altLang="zh-CN" sz="2800">
                <a:latin typeface="Times New Roman" panose="02020603050405020304" charset="0"/>
                <a:cs typeface="Times New Roman" panose="02020603050405020304" charset="0"/>
              </a:rPr>
              <a:t>male</a:t>
            </a:r>
            <a:r>
              <a:rPr lang="zh-CN" altLang="en-US" sz="2800">
                <a:latin typeface="Times New Roman" panose="02020603050405020304" charset="0"/>
                <a:cs typeface="Times New Roman" panose="02020603050405020304" charset="0"/>
              </a:rPr>
              <a:t>. “Can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sym typeface="+mn-ea"/>
              </a:rPr>
              <a:t>t</a:t>
            </a:r>
            <a:r>
              <a:rPr lang="zh-CN" altLang="en-US" sz="2800">
                <a:latin typeface="Times New Roman" panose="02020603050405020304" charset="0"/>
                <a:cs typeface="Times New Roman" panose="02020603050405020304" charset="0"/>
              </a:rPr>
              <a:t> we feel sorry for Chang'e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who has suffered in order to save the people? We </a:t>
            </a:r>
            <a:r>
              <a:rPr lang="en-US" altLang="zh-CN" sz="2800">
                <a:latin typeface="Times New Roman" panose="02020603050405020304" charset="0"/>
                <a:cs typeface="Times New Roman" panose="02020603050405020304" charset="0"/>
              </a:rPr>
              <a:t>can</a:t>
            </a:r>
            <a:r>
              <a:rPr lang="zh-CN" altLang="en-US" sz="2800">
                <a:latin typeface="Times New Roman" panose="02020603050405020304" charset="0"/>
                <a:cs typeface="Times New Roman" panose="02020603050405020304" charset="0"/>
              </a:rPr>
              <a:t> not think only of ourselves, my </a:t>
            </a:r>
            <a:r>
              <a:rPr lang="en-US" altLang="zh-CN" sz="2800">
                <a:latin typeface="Times New Roman" panose="02020603050405020304" charset="0"/>
                <a:cs typeface="Times New Roman" panose="02020603050405020304" charset="0"/>
              </a:rPr>
              <a:t>children</a:t>
            </a:r>
            <a:r>
              <a:rPr lang="zh-CN" altLang="en-US" sz="2800">
                <a:latin typeface="Times New Roman" panose="02020603050405020304" charset="0"/>
                <a:cs typeface="Times New Roman" panose="02020603050405020304" charset="0"/>
              </a:rPr>
              <a:t>.”</a:t>
            </a:r>
          </a:p>
          <a:p>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children </a:t>
            </a:r>
            <a:r>
              <a:rPr lang="en-US" altLang="zh-CN" sz="2800">
                <a:latin typeface="Times New Roman" panose="02020603050405020304" charset="0"/>
                <a:cs typeface="Times New Roman" panose="02020603050405020304" charset="0"/>
              </a:rPr>
              <a:t>read</a:t>
            </a:r>
            <a:r>
              <a:rPr lang="zh-CN" altLang="en-US" sz="2800">
                <a:latin typeface="Times New Roman" panose="02020603050405020304" charset="0"/>
                <a:cs typeface="Times New Roman" panose="02020603050405020304" charset="0"/>
              </a:rPr>
              <a:t> the father's </a:t>
            </a:r>
            <a:r>
              <a:rPr lang="en-US" altLang="zh-CN" sz="2800">
                <a:latin typeface="Times New Roman" panose="02020603050405020304" charset="0"/>
                <a:cs typeface="Times New Roman" panose="02020603050405020304" charset="0"/>
              </a:rPr>
              <a:t>mind</a:t>
            </a:r>
            <a:r>
              <a:rPr lang="zh-CN" altLang="en-US" sz="2800">
                <a:latin typeface="Times New Roman" panose="02020603050405020304" charset="0"/>
                <a:cs typeface="Times New Roman" panose="02020603050405020304" charset="0"/>
              </a:rPr>
              <a:t> and expressed their willingness to go. The male and female rabbits smiled with tears in their eyes. They decided to let the youngest daughter go.</a:t>
            </a: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Little Jade Rabbit bid farewell to his parents and sisters, fl</a:t>
            </a:r>
            <a:r>
              <a:rPr lang="en-US" altLang="zh-CN" sz="2800">
                <a:latin typeface="Times New Roman" panose="02020603050405020304" charset="0"/>
                <a:cs typeface="Times New Roman" panose="02020603050405020304" charset="0"/>
              </a:rPr>
              <a:t>ying</a:t>
            </a:r>
            <a:r>
              <a:rPr lang="zh-CN" altLang="en-US" sz="2800">
                <a:latin typeface="Times New Roman" panose="02020603050405020304" charset="0"/>
                <a:cs typeface="Times New Roman" panose="02020603050405020304" charset="0"/>
              </a:rPr>
              <a:t> to the Moon Palace to live with Chang'</a:t>
            </a:r>
            <a:r>
              <a:rPr lang="en-US" altLang="zh-CN" sz="2800">
                <a:latin typeface="Times New Roman" panose="02020603050405020304" charset="0"/>
                <a:cs typeface="Times New Roman" panose="02020603050405020304" charset="0"/>
              </a:rPr>
              <a:t>e</a:t>
            </a:r>
            <a:r>
              <a:rPr lang="zh-CN" altLang="en-US" sz="2800">
                <a:latin typeface="Times New Roman" panose="02020603050405020304" charset="0"/>
                <a:cs typeface="Times New Roman" panose="02020603050405020304" charset="0"/>
              </a:rPr>
              <a:t>!</a:t>
            </a:r>
          </a:p>
        </p:txBody>
      </p:sp>
      <p:pic>
        <p:nvPicPr>
          <p:cNvPr id="3" name="图片 2" descr="aHR0cDovLzE0LjE1Mi45NS45MDo4MTMvMjAxODEwMjQvMTMxODQ4NTY5OTAzMDczNDMyLnBuZw=="/>
          <p:cNvPicPr>
            <a:picLocks noChangeAspect="1"/>
          </p:cNvPicPr>
          <p:nvPr/>
        </p:nvPicPr>
        <p:blipFill>
          <a:blip r:embed="rId3"/>
          <a:stretch>
            <a:fillRect/>
          </a:stretch>
        </p:blipFill>
        <p:spPr>
          <a:xfrm>
            <a:off x="8735695" y="78105"/>
            <a:ext cx="3359150" cy="1979930"/>
          </a:xfrm>
          <a:prstGeom prst="rect">
            <a:avLst/>
          </a:prstGeom>
        </p:spPr>
      </p:pic>
      <p:pic>
        <p:nvPicPr>
          <p:cNvPr id="18" name="图片 17"/>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9494520" y="1480185"/>
            <a:ext cx="2600325" cy="5055870"/>
          </a:xfrm>
          <a:prstGeom prst="rect">
            <a:avLst/>
          </a:prstGeom>
          <a:effectLst>
            <a:outerShdw blurRad="292100" dist="63500" dir="2700000" algn="tl" rotWithShape="0">
              <a:srgbClr val="FDDB25">
                <a:alpha val="31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customs about </a:t>
            </a:r>
          </a:p>
          <a:p>
            <a:pPr algn="ctr"/>
            <a:r>
              <a:rPr lang="en-US" altLang="zh-CN" sz="4400">
                <a:latin typeface="Times New Roman" panose="02020603050405020304" charset="0"/>
                <a:cs typeface="Times New Roman" panose="02020603050405020304" charset="0"/>
                <a:sym typeface="+mn-ea"/>
              </a:rPr>
              <a:t>the Mid-Autumn Festival)</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546090" y="7524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5140" y="459105"/>
            <a:ext cx="4168775" cy="12573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Worshiping the Moon</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（祭月）</a:t>
            </a:r>
          </a:p>
        </p:txBody>
      </p:sp>
      <p:sp>
        <p:nvSpPr>
          <p:cNvPr id="4" name="文本框 3"/>
          <p:cNvSpPr txBox="1"/>
          <p:nvPr/>
        </p:nvSpPr>
        <p:spPr>
          <a:xfrm>
            <a:off x="4138295" y="3248660"/>
            <a:ext cx="7260590" cy="3107690"/>
          </a:xfrm>
          <a:prstGeom prst="rect">
            <a:avLst/>
          </a:prstGeom>
          <a:noFill/>
          <a:ln w="9525">
            <a:noFill/>
          </a:ln>
        </p:spPr>
        <p:txBody>
          <a:bodyPr wrap="square">
            <a:spAutoFit/>
          </a:bodyPr>
          <a:lstStyle/>
          <a:p>
            <a:pPr indent="0" algn="l"/>
            <a:r>
              <a:rPr lang="en-US" sz="2800" b="0">
                <a:solidFill>
                  <a:srgbClr val="333333"/>
                </a:solidFill>
                <a:latin typeface="Times New Roman" panose="02020603050405020304" charset="0"/>
                <a:ea typeface="宋体" panose="02010600030101010101" pitchFamily="2" charset="-122"/>
                <a:cs typeface="Times New Roman" panose="02020603050405020304" charset="0"/>
              </a:rPr>
              <a:t>        According to the legend of the Mid-Autumn Festival, Chang’e lives on the moon with a  rabbit. On the night of the Moon Festival, people usually set a table with mooncakes, fruits and a pair of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lighted </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candles on it. People believe that Chang’e may fulfill their wishes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by worshiping the moon</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cs typeface="Times New Roman" panose="02020603050405020304" charset="0"/>
            </a:endParaRPr>
          </a:p>
        </p:txBody>
      </p:sp>
      <p:pic>
        <p:nvPicPr>
          <p:cNvPr id="5" name="图片 4"/>
          <p:cNvPicPr/>
          <p:nvPr>
            <p:custDataLst>
              <p:tags r:id="rId1"/>
            </p:custDataLst>
          </p:nvPr>
        </p:nvPicPr>
        <p:blipFill>
          <a:blip r:embed="rId4"/>
          <a:stretch>
            <a:fillRect/>
          </a:stretch>
        </p:blipFill>
        <p:spPr>
          <a:xfrm>
            <a:off x="130175" y="2245995"/>
            <a:ext cx="4008120" cy="4264660"/>
          </a:xfrm>
          <a:prstGeom prst="rect">
            <a:avLst/>
          </a:prstGeom>
          <a:noFill/>
          <a:ln w="9525">
            <a:noFill/>
          </a:ln>
        </p:spPr>
      </p:pic>
      <p:sp>
        <p:nvSpPr>
          <p:cNvPr id="10" name="文本框 9"/>
          <p:cNvSpPr txBox="1"/>
          <p:nvPr/>
        </p:nvSpPr>
        <p:spPr>
          <a:xfrm>
            <a:off x="3980815" y="1864995"/>
            <a:ext cx="5735320" cy="138366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Offering to the moon is a very ancient custom. In fact, it is </a:t>
            </a:r>
            <a:r>
              <a:rPr lang="en-US" altLang="zh-CN" sz="2800">
                <a:latin typeface="Times New Roman" panose="02020603050405020304" charset="0"/>
                <a:cs typeface="Times New Roman" panose="02020603050405020304" charset="0"/>
                <a:sym typeface="+mn-ea"/>
              </a:rPr>
              <a:t>an activity</a:t>
            </a:r>
            <a:r>
              <a:rPr lang="en-US" altLang="zh-CN" sz="2800">
                <a:latin typeface="Times New Roman" panose="02020603050405020304" charset="0"/>
                <a:cs typeface="Times New Roman" panose="02020603050405020304" charset="0"/>
              </a:rPr>
              <a:t> for worshipping the moon god . </a:t>
            </a:r>
          </a:p>
        </p:txBody>
      </p:sp>
      <p:pic>
        <p:nvPicPr>
          <p:cNvPr id="2" name="图片 1" descr="300 (3)"/>
          <p:cNvPicPr>
            <a:picLocks noChangeAspect="1"/>
          </p:cNvPicPr>
          <p:nvPr>
            <p:custDataLst>
              <p:tags r:id="rId2"/>
            </p:custDataLst>
          </p:nvPr>
        </p:nvPicPr>
        <p:blipFill>
          <a:blip r:embed="rId5"/>
          <a:stretch>
            <a:fillRect/>
          </a:stretch>
        </p:blipFill>
        <p:spPr>
          <a:xfrm flipH="1">
            <a:off x="7845425" y="87630"/>
            <a:ext cx="4260215" cy="2964180"/>
          </a:xfrm>
          <a:prstGeom prst="rect">
            <a:avLst/>
          </a:prstGeom>
        </p:spPr>
      </p:pic>
      <p:pic>
        <p:nvPicPr>
          <p:cNvPr id="7" name="图片 6" descr="水印">
            <a:extLst>
              <a:ext uri="{FF2B5EF4-FFF2-40B4-BE49-F238E27FC236}">
                <a16:creationId xmlns:a16="http://schemas.microsoft.com/office/drawing/2014/main" id="{5752140B-9AE2-A770-108C-81D53DC66222}"/>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1515" y="2694305"/>
            <a:ext cx="5712460" cy="3107690"/>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The custom of appreciating the moon comes from offering sacrifices to the moon.  </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It is said that the moon on the night of Mid-Autumn Festival is the brightest and the most beautiful. </a:t>
            </a:r>
            <a:r>
              <a:rPr lang="en-US" sz="2800" b="0">
                <a:solidFill>
                  <a:srgbClr val="333333"/>
                </a:solidFill>
                <a:latin typeface="Times New Roman" panose="02020603050405020304" charset="0"/>
                <a:ea typeface="宋体" panose="02010600030101010101" pitchFamily="2" charset="-122"/>
                <a:cs typeface="Times New Roman" panose="02020603050405020304" charset="0"/>
              </a:rPr>
              <a:t>The full moon is the symbol of family reunions in Chinese culture. </a:t>
            </a:r>
            <a:endParaRPr lang="zh-CN" altLang="en-US" sz="2800">
              <a:latin typeface="Times New Roman" panose="02020603050405020304" charset="0"/>
              <a:cs typeface="Times New Roman" panose="02020603050405020304" charset="0"/>
            </a:endParaRPr>
          </a:p>
        </p:txBody>
      </p:sp>
      <p:sp>
        <p:nvSpPr>
          <p:cNvPr id="3" name="圆角矩形 2"/>
          <p:cNvSpPr/>
          <p:nvPr/>
        </p:nvSpPr>
        <p:spPr>
          <a:xfrm>
            <a:off x="825500" y="817245"/>
            <a:ext cx="4451350" cy="12065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Appreciating the Moon</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（赏月）</a:t>
            </a:r>
          </a:p>
        </p:txBody>
      </p:sp>
      <p:pic>
        <p:nvPicPr>
          <p:cNvPr id="102" name="图片 101"/>
          <p:cNvPicPr/>
          <p:nvPr/>
        </p:nvPicPr>
        <p:blipFill>
          <a:blip r:embed="rId2"/>
          <a:stretch>
            <a:fillRect/>
          </a:stretch>
        </p:blipFill>
        <p:spPr>
          <a:xfrm>
            <a:off x="6002020" y="1905635"/>
            <a:ext cx="6189980" cy="4685030"/>
          </a:xfrm>
          <a:prstGeom prst="rect">
            <a:avLst/>
          </a:prstGeom>
          <a:noFill/>
          <a:ln w="9525">
            <a:noFill/>
          </a:ln>
        </p:spPr>
      </p:pic>
      <p:pic>
        <p:nvPicPr>
          <p:cNvPr id="2" name="图片 1" descr="0x300a0a0 (5)"/>
          <p:cNvPicPr>
            <a:picLocks noChangeAspect="1"/>
          </p:cNvPicPr>
          <p:nvPr/>
        </p:nvPicPr>
        <p:blipFill>
          <a:blip r:embed="rId3"/>
          <a:stretch>
            <a:fillRect/>
          </a:stretch>
        </p:blipFill>
        <p:spPr>
          <a:xfrm>
            <a:off x="9411335" y="-135890"/>
            <a:ext cx="2593340" cy="259588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l="12783" t="17415" r="9508" b="12145"/>
          <a:stretch>
            <a:fillRect/>
          </a:stretch>
        </p:blipFill>
        <p:spPr>
          <a:xfrm>
            <a:off x="-273050" y="3773805"/>
            <a:ext cx="5781675" cy="3084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linds(horizontal)">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0" presetClass="path" presetSubtype="0" accel="50000" decel="50000" fill="hold" nodeType="withEffect">
                                  <p:stCondLst>
                                    <p:cond delay="0"/>
                                  </p:stCondLst>
                                  <p:childTnLst>
                                    <p:animMotion origin="layout" path="M 0.0613542 -0.0673148 L 0.502396 -0.501111 " pathEditMode="relative" rAng="0" ptsTypes="">
                                      <p:cBhvr>
                                        <p:cTn id="18" dur="2000" fill="hold"/>
                                        <p:tgtEl>
                                          <p:spTgt spid="6"/>
                                        </p:tgtEl>
                                        <p:attrNameLst>
                                          <p:attrName>ppt_x</p:attrName>
                                          <p:attrName>ppt_y</p:attrName>
                                        </p:attrNameLst>
                                      </p:cBhvr>
                                      <p:rCtr x="22000" y="-22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1">
            <a:hlinkClick r:id="" action="ppaction://media"/>
            <a:extLst>
              <a:ext uri="{FF2B5EF4-FFF2-40B4-BE49-F238E27FC236}">
                <a16:creationId xmlns:a16="http://schemas.microsoft.com/office/drawing/2014/main" id="{A6DBD8D7-104A-6155-2A7E-EF33F2ED61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07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665480" y="2926715"/>
            <a:ext cx="4973955" cy="3538220"/>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Mooncakes are the most representative food for the Mooncake Festival, because of their round shape and sweet flavor. Family members usually gather round and cut a mooncake into pieces and share its sweetness.</a:t>
            </a:r>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5776595" y="404495"/>
            <a:ext cx="6015355" cy="3538220"/>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rPr>
              <a:t>各种月饼的英文说法</a:t>
            </a:r>
            <a:endParaRPr lang="zh-CN" altLang="en-US" sz="2800">
              <a:latin typeface="宋体" panose="02010600030101010101" pitchFamily="2" charset="-122"/>
              <a:ea typeface="宋体" panose="02010600030101010101" pitchFamily="2" charset="-122"/>
            </a:endParaRPr>
          </a:p>
          <a:p>
            <a:r>
              <a:rPr lang="zh-CN" altLang="en-US" sz="2800">
                <a:latin typeface="Times New Roman" panose="02020603050405020304" charset="0"/>
                <a:cs typeface="Times New Roman" panose="02020603050405020304" charset="0"/>
              </a:rPr>
              <a:t>月饼：</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Mooncake </a:t>
            </a:r>
          </a:p>
          <a:p>
            <a:r>
              <a:rPr lang="zh-CN" altLang="en-US" sz="2800">
                <a:latin typeface="Times New Roman" panose="02020603050405020304" charset="0"/>
                <a:cs typeface="Times New Roman" panose="02020603050405020304" charset="0"/>
              </a:rPr>
              <a:t>冰皮月饼：Snow Skin Mooncake</a:t>
            </a:r>
          </a:p>
          <a:p>
            <a:r>
              <a:rPr lang="zh-CN" altLang="en-US" sz="2800">
                <a:latin typeface="Times New Roman" panose="02020603050405020304" charset="0"/>
                <a:cs typeface="Times New Roman" panose="02020603050405020304" charset="0"/>
              </a:rPr>
              <a:t>豆沙月饼：Red Bean Paste Mooncake</a:t>
            </a:r>
          </a:p>
          <a:p>
            <a:r>
              <a:rPr lang="zh-CN" altLang="en-US" sz="2800">
                <a:latin typeface="Times New Roman" panose="02020603050405020304" charset="0"/>
                <a:cs typeface="Times New Roman" panose="02020603050405020304" charset="0"/>
              </a:rPr>
              <a:t>五仁月饼：Five-nuts Mooncakes</a:t>
            </a:r>
          </a:p>
          <a:p>
            <a:r>
              <a:rPr lang="zh-CN" altLang="en-US" sz="2800">
                <a:latin typeface="Times New Roman" panose="02020603050405020304" charset="0"/>
                <a:cs typeface="Times New Roman" panose="02020603050405020304" charset="0"/>
              </a:rPr>
              <a:t>蛋黄月饼：Egg Yolk Mooncake</a:t>
            </a:r>
          </a:p>
          <a:p>
            <a:r>
              <a:rPr lang="zh-CN" altLang="en-US" sz="2800">
                <a:latin typeface="Times New Roman" panose="02020603050405020304" charset="0"/>
                <a:cs typeface="Times New Roman" panose="02020603050405020304" charset="0"/>
              </a:rPr>
              <a:t>莲蓉月饼：Lotus Seed Paste Mooncake</a:t>
            </a:r>
          </a:p>
          <a:p>
            <a:r>
              <a:rPr lang="zh-CN" altLang="en-US" sz="2800">
                <a:latin typeface="Times New Roman" panose="02020603050405020304" charset="0"/>
                <a:cs typeface="Times New Roman" panose="02020603050405020304" charset="0"/>
              </a:rPr>
              <a:t>鲜肉月饼：Pork Mooncake</a:t>
            </a:r>
          </a:p>
        </p:txBody>
      </p:sp>
      <p:grpSp>
        <p:nvGrpSpPr>
          <p:cNvPr id="11" name="组合 10"/>
          <p:cNvGrpSpPr/>
          <p:nvPr/>
        </p:nvGrpSpPr>
        <p:grpSpPr>
          <a:xfrm>
            <a:off x="247650" y="316865"/>
            <a:ext cx="4592955" cy="2609850"/>
            <a:chOff x="390" y="499"/>
            <a:chExt cx="7233" cy="4110"/>
          </a:xfrm>
        </p:grpSpPr>
        <p:sp>
          <p:nvSpPr>
            <p:cNvPr id="3" name="圆角矩形 2"/>
            <p:cNvSpPr/>
            <p:nvPr/>
          </p:nvSpPr>
          <p:spPr>
            <a:xfrm>
              <a:off x="673" y="499"/>
              <a:ext cx="6951" cy="198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sym typeface="+mn-ea"/>
                </a:rPr>
                <a:t>Eating</a:t>
              </a:r>
              <a:r>
                <a:rPr lang="zh-CN" altLang="en-US" sz="3200">
                  <a:solidFill>
                    <a:schemeClr val="tx1"/>
                  </a:solidFill>
                  <a:latin typeface="Times New Roman" panose="02020603050405020304" charset="0"/>
                  <a:cs typeface="Times New Roman" panose="02020603050405020304" charset="0"/>
                  <a:sym typeface="+mn-ea"/>
                </a:rPr>
                <a:t> Moon</a:t>
              </a:r>
              <a:r>
                <a:rPr lang="en-US" altLang="zh-CN" sz="3200">
                  <a:solidFill>
                    <a:schemeClr val="tx1"/>
                  </a:solidFill>
                  <a:latin typeface="Times New Roman" panose="02020603050405020304" charset="0"/>
                  <a:cs typeface="Times New Roman" panose="02020603050405020304" charset="0"/>
                  <a:sym typeface="+mn-ea"/>
                </a:rPr>
                <a:t>cakes</a:t>
              </a:r>
              <a:endParaRPr lang="zh-CN" altLang="en-US" sz="3200">
                <a:solidFill>
                  <a:schemeClr val="tx1"/>
                </a:solidFill>
                <a:latin typeface="Times New Roman" panose="02020603050405020304" charset="0"/>
                <a:cs typeface="Times New Roman" panose="02020603050405020304" charset="0"/>
              </a:endParaRPr>
            </a:p>
            <a:p>
              <a:pPr algn="ctr"/>
              <a:r>
                <a:rPr lang="zh-CN" altLang="en-US" sz="3200">
                  <a:solidFill>
                    <a:schemeClr val="tx1"/>
                  </a:solidFill>
                  <a:latin typeface="Times New Roman" panose="02020603050405020304" charset="0"/>
                  <a:cs typeface="Times New Roman" panose="02020603050405020304" charset="0"/>
                </a:rPr>
                <a:t>（吃月饼）</a:t>
              </a:r>
              <a:endParaRPr lang="en-US" altLang="zh-CN" sz="3200">
                <a:solidFill>
                  <a:schemeClr val="tx1"/>
                </a:solidFill>
                <a:latin typeface="Times New Roman" panose="02020603050405020304" charset="0"/>
                <a:cs typeface="Times New Roman" panose="02020603050405020304" charset="0"/>
              </a:endParaRPr>
            </a:p>
          </p:txBody>
        </p:sp>
        <p:pic>
          <p:nvPicPr>
            <p:cNvPr id="4" name="图片 3"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 y="1487"/>
              <a:ext cx="2836" cy="3122"/>
            </a:xfrm>
            <a:prstGeom prst="rect">
              <a:avLst/>
            </a:prstGeom>
          </p:spPr>
        </p:pic>
      </p:grpSp>
      <p:pic>
        <p:nvPicPr>
          <p:cNvPr id="5" name="图片 4" descr="04"/>
          <p:cNvPicPr>
            <a:picLocks noChangeAspect="1"/>
          </p:cNvPicPr>
          <p:nvPr/>
        </p:nvPicPr>
        <p:blipFill>
          <a:blip r:embed="rId3"/>
          <a:stretch>
            <a:fillRect/>
          </a:stretch>
        </p:blipFill>
        <p:spPr>
          <a:xfrm>
            <a:off x="7429500" y="3279775"/>
            <a:ext cx="4762500" cy="3950970"/>
          </a:xfrm>
          <a:prstGeom prst="rect">
            <a:avLst/>
          </a:prstGeom>
        </p:spPr>
      </p:pic>
      <p:pic>
        <p:nvPicPr>
          <p:cNvPr id="6" name="图片 5" descr="1e540702-c914-415a-a568-eb31f547308e"/>
          <p:cNvPicPr>
            <a:picLocks noChangeAspect="1"/>
          </p:cNvPicPr>
          <p:nvPr/>
        </p:nvPicPr>
        <p:blipFill>
          <a:blip r:embed="rId4"/>
          <a:srcRect l="1889" t="36919" b="13402"/>
          <a:stretch>
            <a:fillRect/>
          </a:stretch>
        </p:blipFill>
        <p:spPr>
          <a:xfrm rot="21120000">
            <a:off x="5888355" y="4511675"/>
            <a:ext cx="3329940" cy="1838960"/>
          </a:xfrm>
          <a:prstGeom prst="rect">
            <a:avLst/>
          </a:prstGeom>
        </p:spPr>
      </p:pic>
      <p:pic>
        <p:nvPicPr>
          <p:cNvPr id="9" name="图片 8" descr="3951f6fd1251be27cf471a4c832e66b8"/>
          <p:cNvPicPr>
            <a:picLocks noChangeAspect="1"/>
          </p:cNvPicPr>
          <p:nvPr/>
        </p:nvPicPr>
        <p:blipFill>
          <a:blip r:embed="rId5"/>
          <a:stretch>
            <a:fillRect/>
          </a:stretch>
        </p:blipFill>
        <p:spPr>
          <a:xfrm>
            <a:off x="2888615" y="590550"/>
            <a:ext cx="2476500" cy="2476500"/>
          </a:xfrm>
          <a:prstGeom prst="rect">
            <a:avLst/>
          </a:prstGeom>
        </p:spPr>
      </p:pic>
      <p:pic>
        <p:nvPicPr>
          <p:cNvPr id="10" name="图片 9" descr="水印">
            <a:extLst>
              <a:ext uri="{FF2B5EF4-FFF2-40B4-BE49-F238E27FC236}">
                <a16:creationId xmlns:a16="http://schemas.microsoft.com/office/drawing/2014/main" id="{C96C257F-12BE-62F2-C9C0-6B33989DD808}"/>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748665" y="3752215"/>
            <a:ext cx="4692650" cy="2676525"/>
          </a:xfrm>
          <a:prstGeom prst="rect">
            <a:avLst/>
          </a:prstGeom>
          <a:noFill/>
          <a:ln w="9525">
            <a:noFill/>
          </a:ln>
        </p:spPr>
        <p:txBody>
          <a:bodyPr wrap="square">
            <a:spAutoFit/>
          </a:bodyPr>
          <a:lstStyle/>
          <a:p>
            <a:pPr indent="0"/>
            <a:r>
              <a:rPr lang="en-US" sz="2800" b="0">
                <a:solidFill>
                  <a:srgbClr val="333333"/>
                </a:solidFill>
                <a:latin typeface="Times New Roman" panose="02020603050405020304" charset="0"/>
                <a:ea typeface="宋体" panose="02010600030101010101" pitchFamily="2" charset="-122"/>
                <a:cs typeface="Times New Roman" panose="02020603050405020304" charset="0"/>
              </a:rPr>
              <a:t>        The roundness of the moon represents the reunion of the family in China. Families will have dinner together on the evening of the Mooncake Festival.</a:t>
            </a:r>
            <a:endParaRPr lang="zh-CN" altLang="en-US" sz="2800">
              <a:latin typeface="Times New Roman" panose="02020603050405020304" charset="0"/>
              <a:cs typeface="Times New Roman" panose="02020603050405020304" charset="0"/>
            </a:endParaRPr>
          </a:p>
        </p:txBody>
      </p:sp>
      <p:grpSp>
        <p:nvGrpSpPr>
          <p:cNvPr id="6" name="组合 5"/>
          <p:cNvGrpSpPr/>
          <p:nvPr/>
        </p:nvGrpSpPr>
        <p:grpSpPr>
          <a:xfrm>
            <a:off x="0" y="448310"/>
            <a:ext cx="5970270" cy="3557905"/>
            <a:chOff x="0" y="706"/>
            <a:chExt cx="9402" cy="5603"/>
          </a:xfrm>
        </p:grpSpPr>
        <p:sp>
          <p:nvSpPr>
            <p:cNvPr id="3" name="圆角矩形 2"/>
            <p:cNvSpPr/>
            <p:nvPr/>
          </p:nvSpPr>
          <p:spPr>
            <a:xfrm>
              <a:off x="910" y="706"/>
              <a:ext cx="7521" cy="2039"/>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Enjoying Family Reunions（全家团圆）</a:t>
              </a:r>
            </a:p>
          </p:txBody>
        </p:sp>
        <p:pic>
          <p:nvPicPr>
            <p:cNvPr id="4" name="图片 3" descr="png (1)"/>
            <p:cNvPicPr>
              <a:picLocks noChangeAspect="1"/>
            </p:cNvPicPr>
            <p:nvPr/>
          </p:nvPicPr>
          <p:blipFill>
            <a:blip r:embed="rId2"/>
            <a:stretch>
              <a:fillRect/>
            </a:stretch>
          </p:blipFill>
          <p:spPr>
            <a:xfrm>
              <a:off x="0" y="1535"/>
              <a:ext cx="6393" cy="4774"/>
            </a:xfrm>
            <a:prstGeom prst="rect">
              <a:avLst/>
            </a:prstGeom>
          </p:spPr>
        </p:pic>
        <p:pic>
          <p:nvPicPr>
            <p:cNvPr id="5" name="图片 4" descr="16pic_8834798_s"/>
            <p:cNvPicPr>
              <a:picLocks noChangeAspect="1"/>
            </p:cNvPicPr>
            <p:nvPr/>
          </p:nvPicPr>
          <p:blipFill>
            <a:blip r:embed="rId3"/>
            <a:stretch>
              <a:fillRect/>
            </a:stretch>
          </p:blipFill>
          <p:spPr>
            <a:xfrm>
              <a:off x="5428" y="1935"/>
              <a:ext cx="3975" cy="3975"/>
            </a:xfrm>
            <a:prstGeom prst="rect">
              <a:avLst/>
            </a:prstGeom>
          </p:spPr>
        </p:pic>
      </p:grpSp>
      <p:pic>
        <p:nvPicPr>
          <p:cNvPr id="7" name="图片 6" descr="0x300a0a0 (18)"/>
          <p:cNvPicPr>
            <a:picLocks noChangeAspect="1"/>
          </p:cNvPicPr>
          <p:nvPr/>
        </p:nvPicPr>
        <p:blipFill>
          <a:blip r:embed="rId4"/>
          <a:stretch>
            <a:fillRect/>
          </a:stretch>
        </p:blipFill>
        <p:spPr>
          <a:xfrm>
            <a:off x="5241290" y="3476625"/>
            <a:ext cx="6425565" cy="3148330"/>
          </a:xfrm>
          <a:prstGeom prst="rect">
            <a:avLst/>
          </a:prstGeom>
        </p:spPr>
      </p:pic>
      <p:pic>
        <p:nvPicPr>
          <p:cNvPr id="8" name="图片 7" descr="4536"/>
          <p:cNvPicPr>
            <a:picLocks noChangeAspect="1"/>
          </p:cNvPicPr>
          <p:nvPr/>
        </p:nvPicPr>
        <p:blipFill>
          <a:blip r:embed="rId5"/>
          <a:stretch>
            <a:fillRect/>
          </a:stretch>
        </p:blipFill>
        <p:spPr>
          <a:xfrm>
            <a:off x="9201785" y="0"/>
            <a:ext cx="2857500" cy="2857500"/>
          </a:xfrm>
          <a:prstGeom prst="rect">
            <a:avLst/>
          </a:prstGeom>
        </p:spPr>
      </p:pic>
      <p:pic>
        <p:nvPicPr>
          <p:cNvPr id="10" name="图片 9" descr="562 (1)"/>
          <p:cNvPicPr>
            <a:picLocks noChangeAspect="1"/>
          </p:cNvPicPr>
          <p:nvPr/>
        </p:nvPicPr>
        <p:blipFill>
          <a:blip r:embed="rId6" cstate="print"/>
          <a:stretch>
            <a:fillRect/>
          </a:stretch>
        </p:blipFill>
        <p:spPr>
          <a:xfrm flipH="1">
            <a:off x="-270510" y="3103880"/>
            <a:ext cx="5353050" cy="3893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0" presetClass="path" presetSubtype="0" accel="50000" decel="50000" fill="hold" nodeType="withEffect">
                                  <p:stCondLst>
                                    <p:cond delay="0"/>
                                  </p:stCondLst>
                                  <p:childTnLst>
                                    <p:animMotion origin="layout" path="M 0 0 C -0.00494792 -0.00453704 -0.0789063 0.0310185 0.0245833 -0.0637037 C 0.128073 -0.158426 0.4275 -0.414259 0.517448 -0.473611 C 0.607396 -0.532963 0.483021 -0.383241 0.474427 -0.360648 C 0.465833 -0.338056 0.473542 -0.358426 0.474427 -0.360648 " pathEditMode="relative" ptsTypes="">
                                      <p:cBhvr>
                                        <p:cTn id="21" dur="3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41935" y="1960880"/>
            <a:ext cx="4198620" cy="4523105"/>
          </a:xfrm>
          <a:prstGeom prst="rect">
            <a:avLst/>
          </a:prstGeom>
          <a:noFill/>
          <a:ln w="9525">
            <a:noFill/>
          </a:ln>
        </p:spPr>
        <p:txBody>
          <a:bodyPr wrap="square">
            <a:spAutoFit/>
          </a:bodyPr>
          <a:lstStyle/>
          <a:p>
            <a:pPr indent="0"/>
            <a:r>
              <a:rPr lang="en-US" alt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    </a:t>
            </a:r>
            <a:r>
              <a:rPr 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在古时候，忽有一年，北京城里闹起了瘟疫。几乎每家都有人得了病，可就治不好。月中的嫦娥看到人间如此情景，心里十分难过，就派身边的玉兔去为百姓们治病。玉兔挨家挨户治好了很多人的病。消除了京城的瘟疫之后，玉兔就回到月宫中去了。人们为了感谢玉兔，就用泥塑造了玉兔的形象，被民间亲切地称为“兔儿爷”。</a:t>
            </a:r>
            <a:endParaRPr lang="zh-CN" altLang="en-US" sz="2400">
              <a:latin typeface="宋体" panose="02010600030101010101" pitchFamily="2" charset="-122"/>
              <a:cs typeface="宋体" panose="02010600030101010101" pitchFamily="2" charset="-122"/>
            </a:endParaRPr>
          </a:p>
        </p:txBody>
      </p:sp>
      <p:sp>
        <p:nvSpPr>
          <p:cNvPr id="3" name="文本框 2"/>
          <p:cNvSpPr txBox="1"/>
          <p:nvPr/>
        </p:nvSpPr>
        <p:spPr>
          <a:xfrm>
            <a:off x="4471035" y="361950"/>
            <a:ext cx="7386955" cy="4831080"/>
          </a:xfrm>
          <a:prstGeom prst="rect">
            <a:avLst/>
          </a:prstGeom>
          <a:noFill/>
          <a:ln w="38100">
            <a:solidFill>
              <a:srgbClr val="00B0F0"/>
            </a:solidFill>
          </a:ln>
        </p:spPr>
        <p:txBody>
          <a:bodyPr wrap="square" rtlCol="0" anchor="t">
            <a:spAutoFit/>
          </a:bodyPr>
          <a:lstStyle/>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Rabbi</a:t>
            </a:r>
            <a:r>
              <a:rPr lang="en-US" altLang="zh-CN" sz="2800">
                <a:latin typeface="Times New Roman" panose="02020603050405020304" charset="0"/>
                <a:cs typeface="Times New Roman" panose="02020603050405020304" charset="0"/>
                <a:sym typeface="+mn-ea"/>
              </a:rPr>
              <a:t>t Fig</a:t>
            </a:r>
            <a:r>
              <a:rPr lang="zh-CN" altLang="en-US" sz="2800">
                <a:latin typeface="Times New Roman" panose="02020603050405020304" charset="0"/>
                <a:cs typeface="Times New Roman" panose="02020603050405020304" charset="0"/>
                <a:sym typeface="+mn-ea"/>
              </a:rPr>
              <a:t>urines stems from a legend</a:t>
            </a:r>
            <a:r>
              <a:rPr lang="en-US" altLang="zh-CN" sz="2800">
                <a:latin typeface="Times New Roman" panose="02020603050405020304" charset="0"/>
                <a:cs typeface="Times New Roman" panose="02020603050405020304" charset="0"/>
                <a:sym typeface="+mn-ea"/>
              </a:rPr>
              <a:t>. O</a:t>
            </a:r>
            <a:r>
              <a:rPr lang="zh-CN" altLang="en-US" sz="2800">
                <a:latin typeface="Times New Roman" panose="02020603050405020304" charset="0"/>
                <a:cs typeface="Times New Roman" panose="02020603050405020304" charset="0"/>
              </a:rPr>
              <a:t>ne year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there </a:t>
            </a:r>
            <a:r>
              <a:rPr lang="en-US" altLang="zh-CN" sz="2800">
                <a:latin typeface="Times New Roman" panose="02020603050405020304" charset="0"/>
                <a:cs typeface="Times New Roman" panose="02020603050405020304" charset="0"/>
              </a:rPr>
              <a:t>was </a:t>
            </a:r>
            <a:r>
              <a:rPr lang="zh-CN" altLang="en-US" sz="2800">
                <a:latin typeface="Times New Roman" panose="02020603050405020304" charset="0"/>
                <a:cs typeface="Times New Roman" panose="02020603050405020304" charset="0"/>
              </a:rPr>
              <a:t>a plague</a:t>
            </a:r>
            <a:r>
              <a:rPr lang="en-US" altLang="zh-CN" sz="2800">
                <a:latin typeface="Times New Roman" panose="02020603050405020304" charset="0"/>
                <a:cs typeface="Times New Roman" panose="02020603050405020304" charset="0"/>
              </a:rPr>
              <a:t> in </a:t>
            </a:r>
            <a:r>
              <a:rPr lang="zh-CN" altLang="en-US" sz="2800">
                <a:latin typeface="Times New Roman" panose="02020603050405020304" charset="0"/>
                <a:cs typeface="Times New Roman" panose="02020603050405020304" charset="0"/>
                <a:sym typeface="+mn-ea"/>
              </a:rPr>
              <a:t>Beijing</a:t>
            </a:r>
            <a:r>
              <a:rPr lang="en-US" sz="2800">
                <a:latin typeface="Times New Roman" panose="02020603050405020304" charset="0"/>
                <a:cs typeface="Times New Roman" panose="02020603050405020304" charset="0"/>
                <a:sym typeface="+mn-ea"/>
              </a:rPr>
              <a:t>. S</a:t>
            </a:r>
            <a:r>
              <a:rPr lang="zh-CN" altLang="en-US" sz="2800">
                <a:latin typeface="Times New Roman" panose="02020603050405020304" charset="0"/>
                <a:cs typeface="Times New Roman" panose="02020603050405020304" charset="0"/>
                <a:sym typeface="+mn-ea"/>
              </a:rPr>
              <a:t>omeone </a:t>
            </a:r>
            <a:r>
              <a:rPr lang="en-US" altLang="zh-CN" sz="2800">
                <a:latin typeface="Times New Roman" panose="02020603050405020304" charset="0"/>
                <a:cs typeface="Times New Roman" panose="02020603050405020304" charset="0"/>
                <a:sym typeface="+mn-ea"/>
              </a:rPr>
              <a:t>was </a:t>
            </a:r>
            <a:r>
              <a:rPr lang="zh-CN" altLang="en-US" sz="2800">
                <a:latin typeface="Times New Roman" panose="02020603050405020304" charset="0"/>
                <a:cs typeface="Times New Roman" panose="02020603050405020304" charset="0"/>
                <a:sym typeface="+mn-ea"/>
              </a:rPr>
              <a:t>sick</a:t>
            </a:r>
            <a:r>
              <a:rPr lang="en-US" altLang="zh-CN" sz="2800">
                <a:latin typeface="Times New Roman" panose="02020603050405020304" charset="0"/>
                <a:cs typeface="Times New Roman" panose="02020603050405020304" charset="0"/>
                <a:sym typeface="+mn-ea"/>
              </a:rPr>
              <a:t> in almost</a:t>
            </a:r>
            <a:r>
              <a:rPr lang="zh-CN" altLang="en-US" sz="2800">
                <a:latin typeface="Times New Roman" panose="02020603050405020304" charset="0"/>
                <a:cs typeface="Times New Roman" panose="02020603050405020304" charset="0"/>
              </a:rPr>
              <a:t> every family</a:t>
            </a:r>
            <a:r>
              <a:rPr lang="en-US" altLang="zh-CN" sz="2800">
                <a:latin typeface="Times New Roman" panose="02020603050405020304" charset="0"/>
                <a:cs typeface="Times New Roman" panose="02020603050405020304" charset="0"/>
              </a:rPr>
              <a:t>, and </a:t>
            </a:r>
            <a:r>
              <a:rPr lang="en-US" sz="2800">
                <a:latin typeface="Times New Roman" panose="02020603050405020304" charset="0"/>
                <a:cs typeface="Times New Roman" panose="02020603050405020304" charset="0"/>
              </a:rPr>
              <a:t>t</a:t>
            </a:r>
            <a:r>
              <a:rPr sz="2800">
                <a:latin typeface="Times New Roman" panose="02020603050405020304" charset="0"/>
                <a:cs typeface="Times New Roman" panose="02020603050405020304" charset="0"/>
              </a:rPr>
              <a:t>here </a:t>
            </a:r>
            <a:r>
              <a:rPr lang="en-US" sz="2800">
                <a:latin typeface="Times New Roman" panose="02020603050405020304" charset="0"/>
                <a:cs typeface="Times New Roman" panose="02020603050405020304" charset="0"/>
              </a:rPr>
              <a:t>was</a:t>
            </a:r>
            <a:r>
              <a:rPr sz="2800">
                <a:latin typeface="Times New Roman" panose="02020603050405020304" charset="0"/>
                <a:cs typeface="Times New Roman" panose="02020603050405020304" charset="0"/>
              </a:rPr>
              <a:t> no cure for </a:t>
            </a:r>
            <a:r>
              <a:rPr lang="en-US" sz="2800">
                <a:latin typeface="Times New Roman" panose="02020603050405020304" charset="0"/>
                <a:cs typeface="Times New Roman" panose="02020603050405020304" charset="0"/>
              </a:rPr>
              <a:t>the plague</a:t>
            </a:r>
            <a:r>
              <a:rPr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Seeing such a scene, </a:t>
            </a:r>
            <a:r>
              <a:rPr lang="zh-CN" altLang="en-US" sz="2800">
                <a:latin typeface="Times New Roman" panose="02020603050405020304" charset="0"/>
                <a:cs typeface="Times New Roman" panose="02020603050405020304" charset="0"/>
              </a:rPr>
              <a:t>Chang'e was very sad , so </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he sent jade rabbit to treat the people. </a:t>
            </a:r>
            <a:r>
              <a:rPr lang="zh-CN" altLang="en-US" sz="2800">
                <a:latin typeface="Times New Roman" panose="02020603050405020304" charset="0"/>
                <a:cs typeface="Times New Roman" panose="02020603050405020304" charset="0"/>
                <a:sym typeface="+mn-ea"/>
              </a:rPr>
              <a:t>The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rabbit </a:t>
            </a:r>
            <a:r>
              <a:rPr lang="en-US" altLang="zh-CN" sz="2800">
                <a:latin typeface="Times New Roman" panose="02020603050405020304" charset="0"/>
                <a:cs typeface="Times New Roman" panose="02020603050405020304" charset="0"/>
                <a:sym typeface="+mn-ea"/>
              </a:rPr>
              <a:t>went fr</a:t>
            </a:r>
            <a:r>
              <a:rPr lang="zh-CN" altLang="en-US" sz="2800">
                <a:latin typeface="Times New Roman" panose="02020603050405020304" charset="0"/>
                <a:cs typeface="Times New Roman" panose="02020603050405020304" charset="0"/>
                <a:sym typeface="+mn-ea"/>
              </a:rPr>
              <a:t>o</a:t>
            </a:r>
            <a:r>
              <a:rPr lang="en-US" altLang="zh-CN" sz="2800">
                <a:latin typeface="Times New Roman" panose="02020603050405020304" charset="0"/>
                <a:cs typeface="Times New Roman" panose="02020603050405020304" charset="0"/>
                <a:sym typeface="+mn-ea"/>
              </a:rPr>
              <a:t>m door to door, curing many people. </a:t>
            </a:r>
            <a:r>
              <a:rPr lang="zh-CN" altLang="en-US" sz="2800">
                <a:latin typeface="Times New Roman" panose="02020603050405020304" charset="0"/>
                <a:cs typeface="Times New Roman" panose="02020603050405020304" charset="0"/>
              </a:rPr>
              <a:t> After eliminating the plague, the Jade Rabbit went back to the Moon Palace. </a:t>
            </a:r>
            <a:r>
              <a:rPr lang="en-US" altLang="zh-CN" sz="2800">
                <a:latin typeface="Times New Roman" panose="02020603050405020304" charset="0"/>
                <a:cs typeface="Times New Roman" panose="02020603050405020304" charset="0"/>
              </a:rPr>
              <a:t>With gratitude</a:t>
            </a:r>
            <a:r>
              <a:rPr lang="zh-CN" altLang="en-US" sz="2800">
                <a:latin typeface="Times New Roman" panose="02020603050405020304" charset="0"/>
                <a:cs typeface="Times New Roman" panose="02020603050405020304" charset="0"/>
              </a:rPr>
              <a:t>, people use</a:t>
            </a:r>
            <a:r>
              <a:rPr lang="en-US" altLang="zh-CN" sz="2800">
                <a:latin typeface="Times New Roman" panose="02020603050405020304" charset="0"/>
                <a:cs typeface="Times New Roman" panose="02020603050405020304" charset="0"/>
              </a:rPr>
              <a:t>d</a:t>
            </a:r>
            <a:r>
              <a:rPr lang="zh-CN" altLang="en-US" sz="2800">
                <a:latin typeface="Times New Roman" panose="02020603050405020304" charset="0"/>
                <a:cs typeface="Times New Roman" panose="02020603050405020304" charset="0"/>
              </a:rPr>
              <a:t> mud to create the image of the Jade Rabbit, </a:t>
            </a:r>
            <a:r>
              <a:rPr lang="en-US" altLang="zh-CN" sz="2800">
                <a:latin typeface="Times New Roman" panose="02020603050405020304" charset="0"/>
                <a:cs typeface="Times New Roman" panose="02020603050405020304" charset="0"/>
              </a:rPr>
              <a:t> which </a:t>
            </a:r>
            <a:r>
              <a:rPr lang="zh-CN" altLang="en-US" sz="2800">
                <a:latin typeface="Times New Roman" panose="02020603050405020304" charset="0"/>
                <a:cs typeface="Times New Roman" panose="02020603050405020304" charset="0"/>
              </a:rPr>
              <a:t>was affectionately known as the“</a:t>
            </a:r>
            <a:r>
              <a:rPr lang="en-US" sz="2800">
                <a:solidFill>
                  <a:srgbClr val="333333"/>
                </a:solidFill>
                <a:latin typeface="Times New Roman" panose="02020603050405020304" charset="0"/>
                <a:ea typeface="宋体" panose="02010600030101010101" pitchFamily="2" charset="-122"/>
                <a:cs typeface="Times New Roman" panose="02020603050405020304" charset="0"/>
                <a:sym typeface="+mn-ea"/>
              </a:rPr>
              <a:t>Rabbit Figurine</a:t>
            </a:r>
            <a:r>
              <a:rPr lang="zh-CN" altLang="en-US"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sym typeface="+mn-ea"/>
              </a:rPr>
              <a:t>.</a:t>
            </a:r>
          </a:p>
        </p:txBody>
      </p:sp>
      <p:sp>
        <p:nvSpPr>
          <p:cNvPr id="4" name="圆角矩形 3"/>
          <p:cNvSpPr/>
          <p:nvPr/>
        </p:nvSpPr>
        <p:spPr>
          <a:xfrm>
            <a:off x="480695" y="361950"/>
            <a:ext cx="3872230" cy="152844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Playing Rabbit Figurine</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（玩兔儿爷）</a:t>
            </a:r>
          </a:p>
        </p:txBody>
      </p:sp>
      <p:sp>
        <p:nvSpPr>
          <p:cNvPr id="2" name="文本框 1"/>
          <p:cNvSpPr txBox="1"/>
          <p:nvPr/>
        </p:nvSpPr>
        <p:spPr>
          <a:xfrm>
            <a:off x="4533265" y="5100320"/>
            <a:ext cx="7262495" cy="1383665"/>
          </a:xfrm>
          <a:prstGeom prst="rect">
            <a:avLst/>
          </a:prstGeom>
          <a:noFill/>
          <a:ln w="38100">
            <a:solidFill>
              <a:srgbClr val="FF0000"/>
            </a:solidFill>
          </a:ln>
        </p:spPr>
        <p:txBody>
          <a:bodyPr wrap="square" rtlCol="0" anchor="t">
            <a:spAutoFit/>
          </a:bodyPr>
          <a:lstStyle/>
          <a:p>
            <a:r>
              <a:rPr lang="en-US" altLang="zh-CN" sz="2800">
                <a:latin typeface="Times New Roman" panose="02020603050405020304" charset="0"/>
                <a:cs typeface="Times New Roman" panose="02020603050405020304" charset="0"/>
              </a:rPr>
              <a:t>     Now many people refer to it as a mascot for the friends and relatives.</a:t>
            </a:r>
            <a:r>
              <a:rPr lang="en-US" altLang="zh-CN" sz="2800">
                <a:latin typeface="Times New Roman" panose="02020603050405020304" charset="0"/>
                <a:cs typeface="Times New Roman" panose="02020603050405020304" charset="0"/>
                <a:sym typeface="+mn-ea"/>
              </a:rPr>
              <a:t> Its significance is to pray for good luck and happiness. </a:t>
            </a:r>
            <a:endParaRPr lang="en-US" altLang="zh-CN" sz="2800">
              <a:latin typeface="Times New Roman" panose="02020603050405020304" charset="0"/>
              <a:cs typeface="Times New Roman" panose="02020603050405020304" charset="0"/>
            </a:endParaRPr>
          </a:p>
        </p:txBody>
      </p:sp>
      <p:pic>
        <p:nvPicPr>
          <p:cNvPr id="5" name="图片 4" descr="5491ec17b5f344688d1c59e36ff1db67_th"/>
          <p:cNvPicPr>
            <a:picLocks noChangeAspect="1"/>
          </p:cNvPicPr>
          <p:nvPr/>
        </p:nvPicPr>
        <p:blipFill>
          <a:blip r:embed="rId2"/>
          <a:srcRect t="4361" b="17270"/>
          <a:stretch>
            <a:fillRect/>
          </a:stretch>
        </p:blipFill>
        <p:spPr>
          <a:xfrm>
            <a:off x="279400" y="1325880"/>
            <a:ext cx="4191635" cy="5158105"/>
          </a:xfrm>
          <a:prstGeom prst="rect">
            <a:avLst/>
          </a:prstGeom>
        </p:spPr>
      </p:pic>
      <p:pic>
        <p:nvPicPr>
          <p:cNvPr id="7" name="图片 6" descr="30522293436168169"/>
          <p:cNvPicPr>
            <a:picLocks noChangeAspect="1"/>
          </p:cNvPicPr>
          <p:nvPr/>
        </p:nvPicPr>
        <p:blipFill>
          <a:blip r:embed="rId3"/>
          <a:srcRect t="11388" b="8919"/>
          <a:stretch>
            <a:fillRect/>
          </a:stretch>
        </p:blipFill>
        <p:spPr>
          <a:xfrm>
            <a:off x="5523865" y="566420"/>
            <a:ext cx="5280660" cy="4189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2" nodeType="clickEffect">
                                  <p:stCondLst>
                                    <p:cond delay="0"/>
                                  </p:stCondLst>
                                  <p:childTnLst>
                                    <p:animEffect transition="out" filter="blinds(horizontal)">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xit" presetSubtype="10" fill="hold" grpId="2" nodeType="withEffect">
                                  <p:stCondLst>
                                    <p:cond delay="0"/>
                                  </p:stCondLst>
                                  <p:childTnLst>
                                    <p:animEffect transition="out" filter="blinds(horizont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1" grpId="2"/>
      <p:bldP spid="3" grpId="0" bldLvl="0" animBg="1"/>
      <p:bldP spid="3" grpId="1" animBg="1"/>
      <p:bldP spid="3" grpId="2" bldLvl="0" animBg="1"/>
      <p:bldP spid="2" grpId="0" bldLvl="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540385" y="398145"/>
            <a:ext cx="3077210" cy="121983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Burning lamps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（燃灯）</a:t>
            </a:r>
          </a:p>
        </p:txBody>
      </p:sp>
      <p:sp>
        <p:nvSpPr>
          <p:cNvPr id="3" name="文本框 2"/>
          <p:cNvSpPr txBox="1"/>
          <p:nvPr/>
        </p:nvSpPr>
        <p:spPr>
          <a:xfrm>
            <a:off x="3617595" y="3529965"/>
            <a:ext cx="8004175" cy="267652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 few days before the </a:t>
            </a:r>
            <a:r>
              <a:rPr lang="en-US" altLang="zh-CN" sz="2800">
                <a:latin typeface="Times New Roman" panose="02020603050405020304" charset="0"/>
                <a:cs typeface="Times New Roman" panose="02020603050405020304" charset="0"/>
                <a:sym typeface="+mn-ea"/>
              </a:rPr>
              <a:t>Mid-Autumn Festival, everyone in the family will help to make beautiful lanterns. </a:t>
            </a:r>
            <a:r>
              <a:rPr lang="en-US" altLang="zh-CN" sz="2800">
                <a:latin typeface="Times New Roman" panose="02020603050405020304" charset="0"/>
                <a:cs typeface="Times New Roman" panose="02020603050405020304" charset="0"/>
              </a:rPr>
              <a:t>On the evening of the festival, people will light the lanterns t</a:t>
            </a:r>
            <a:r>
              <a:rPr lang="en-US" altLang="zh-CN" sz="2800">
                <a:latin typeface="Times New Roman" panose="02020603050405020304" charset="0"/>
                <a:cs typeface="Times New Roman" panose="02020603050405020304" charset="0"/>
                <a:sym typeface="+mn-ea"/>
              </a:rPr>
              <a:t>h</a:t>
            </a:r>
            <a:r>
              <a:rPr lang="en-US" altLang="zh-CN" sz="2800">
                <a:latin typeface="Times New Roman" panose="02020603050405020304" charset="0"/>
                <a:cs typeface="Times New Roman" panose="02020603050405020304" charset="0"/>
              </a:rPr>
              <a:t>at are bright and round. In modern Mid-Autumn Festival, the burning of lights is more popular.</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t="16460" r="7745" b="13400"/>
          <a:stretch>
            <a:fillRect/>
          </a:stretch>
        </p:blipFill>
        <p:spPr>
          <a:xfrm flipH="1">
            <a:off x="223520" y="3863340"/>
            <a:ext cx="3126740" cy="2640330"/>
          </a:xfrm>
          <a:prstGeom prst="rect">
            <a:avLst/>
          </a:prstGeom>
        </p:spPr>
      </p:pic>
      <p:pic>
        <p:nvPicPr>
          <p:cNvPr id="5" name="图片 4" descr="t0169b4b663c1845b2f"/>
          <p:cNvPicPr>
            <a:picLocks noChangeAspect="1"/>
          </p:cNvPicPr>
          <p:nvPr/>
        </p:nvPicPr>
        <p:blipFill>
          <a:blip r:embed="rId4"/>
          <a:stretch>
            <a:fillRect/>
          </a:stretch>
        </p:blipFill>
        <p:spPr>
          <a:xfrm>
            <a:off x="223520" y="719455"/>
            <a:ext cx="1485900" cy="2056765"/>
          </a:xfrm>
          <a:prstGeom prst="rect">
            <a:avLst/>
          </a:prstGeom>
        </p:spPr>
      </p:pic>
      <p:pic>
        <p:nvPicPr>
          <p:cNvPr id="7" name="图片 6" descr="48abb7d93dd251dad8858fc3d2cf630b"/>
          <p:cNvPicPr>
            <a:picLocks noChangeAspect="1"/>
          </p:cNvPicPr>
          <p:nvPr/>
        </p:nvPicPr>
        <p:blipFill>
          <a:blip r:embed="rId5"/>
          <a:stretch>
            <a:fillRect/>
          </a:stretch>
        </p:blipFill>
        <p:spPr>
          <a:xfrm>
            <a:off x="1339215" y="1288415"/>
            <a:ext cx="2156460" cy="3248660"/>
          </a:xfrm>
          <a:prstGeom prst="rect">
            <a:avLst/>
          </a:prstGeom>
        </p:spPr>
      </p:pic>
      <p:pic>
        <p:nvPicPr>
          <p:cNvPr id="8" name="图片 7" descr="05b5493a41331ac18b9475206caad73e"/>
          <p:cNvPicPr>
            <a:picLocks noChangeAspect="1"/>
          </p:cNvPicPr>
          <p:nvPr/>
        </p:nvPicPr>
        <p:blipFill>
          <a:blip r:embed="rId6"/>
          <a:srcRect t="11152" b="10621"/>
          <a:stretch>
            <a:fillRect/>
          </a:stretch>
        </p:blipFill>
        <p:spPr>
          <a:xfrm>
            <a:off x="4806315" y="1212850"/>
            <a:ext cx="5824855" cy="2130425"/>
          </a:xfrm>
          <a:prstGeom prst="rect">
            <a:avLst/>
          </a:prstGeom>
        </p:spPr>
      </p:pic>
      <p:pic>
        <p:nvPicPr>
          <p:cNvPr id="4" name="图片 3" descr="300 (8)"/>
          <p:cNvPicPr>
            <a:picLocks noChangeAspect="1"/>
          </p:cNvPicPr>
          <p:nvPr/>
        </p:nvPicPr>
        <p:blipFill>
          <a:blip r:embed="rId7"/>
          <a:srcRect b="54644"/>
          <a:stretch>
            <a:fillRect/>
          </a:stretch>
        </p:blipFill>
        <p:spPr>
          <a:xfrm>
            <a:off x="7228840" y="146685"/>
            <a:ext cx="4721860" cy="1296035"/>
          </a:xfrm>
          <a:prstGeom prst="rect">
            <a:avLst/>
          </a:prstGeom>
        </p:spPr>
      </p:pic>
      <p:pic>
        <p:nvPicPr>
          <p:cNvPr id="11" name="图片 10" descr="300 (8)"/>
          <p:cNvPicPr>
            <a:picLocks noChangeAspect="1"/>
          </p:cNvPicPr>
          <p:nvPr/>
        </p:nvPicPr>
        <p:blipFill>
          <a:blip r:embed="rId7"/>
          <a:srcRect b="54644"/>
          <a:stretch>
            <a:fillRect/>
          </a:stretch>
        </p:blipFill>
        <p:spPr>
          <a:xfrm>
            <a:off x="3495675" y="146685"/>
            <a:ext cx="4721860" cy="129603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444500" y="364490"/>
            <a:ext cx="4591050" cy="159512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 Drinking wine fermented with osmanthus flowers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（饮桂花酒）</a:t>
            </a:r>
          </a:p>
        </p:txBody>
      </p:sp>
      <p:sp>
        <p:nvSpPr>
          <p:cNvPr id="4" name="文本框 3"/>
          <p:cNvSpPr txBox="1"/>
          <p:nvPr/>
        </p:nvSpPr>
        <p:spPr>
          <a:xfrm>
            <a:off x="4835525" y="3170555"/>
            <a:ext cx="6683375" cy="829945"/>
          </a:xfrm>
          <a:prstGeom prst="rect">
            <a:avLst/>
          </a:prstGeom>
          <a:noFill/>
          <a:ln w="28575">
            <a:solidFill>
              <a:srgbClr val="00B0F0"/>
            </a:solidFill>
            <a:prstDash val="sys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   桂花是吉祥、好运的象征，桂花酒自然也倍受人们喜欢。桂花酒的历史好比中秋节一样悠久。</a:t>
            </a:r>
          </a:p>
        </p:txBody>
      </p:sp>
      <p:pic>
        <p:nvPicPr>
          <p:cNvPr id="3" name="图片 2" descr="0x300a0a0 (1)"/>
          <p:cNvPicPr>
            <a:picLocks noChangeAspect="1"/>
          </p:cNvPicPr>
          <p:nvPr/>
        </p:nvPicPr>
        <p:blipFill>
          <a:blip r:embed="rId3"/>
          <a:stretch>
            <a:fillRect/>
          </a:stretch>
        </p:blipFill>
        <p:spPr>
          <a:xfrm>
            <a:off x="-112395" y="3800475"/>
            <a:ext cx="3063240" cy="3251835"/>
          </a:xfrm>
          <a:prstGeom prst="rect">
            <a:avLst/>
          </a:prstGeom>
        </p:spPr>
      </p:pic>
      <p:pic>
        <p:nvPicPr>
          <p:cNvPr id="5" name="图片 4" descr="00 (2)"/>
          <p:cNvPicPr>
            <a:picLocks noChangeAspect="1"/>
          </p:cNvPicPr>
          <p:nvPr/>
        </p:nvPicPr>
        <p:blipFill>
          <a:blip r:embed="rId4"/>
          <a:stretch>
            <a:fillRect/>
          </a:stretch>
        </p:blipFill>
        <p:spPr>
          <a:xfrm>
            <a:off x="9959975" y="0"/>
            <a:ext cx="2232025" cy="2232025"/>
          </a:xfrm>
          <a:prstGeom prst="rect">
            <a:avLst/>
          </a:prstGeom>
        </p:spPr>
      </p:pic>
      <p:sp>
        <p:nvSpPr>
          <p:cNvPr id="6" name="文本框 5"/>
          <p:cNvSpPr txBox="1"/>
          <p:nvPr/>
        </p:nvSpPr>
        <p:spPr>
          <a:xfrm>
            <a:off x="3430905" y="4133850"/>
            <a:ext cx="8250555" cy="1383665"/>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On the evening of traditional Mid-Autumn Festival , the three elements are necessary: bright moon, moon cakes and sweet-scented osmanthus wine.</a:t>
            </a:r>
          </a:p>
        </p:txBody>
      </p:sp>
      <p:sp>
        <p:nvSpPr>
          <p:cNvPr id="7" name="文本框 6"/>
          <p:cNvSpPr txBox="1"/>
          <p:nvPr/>
        </p:nvSpPr>
        <p:spPr>
          <a:xfrm>
            <a:off x="5231765" y="398145"/>
            <a:ext cx="4840605" cy="2676525"/>
          </a:xfrm>
          <a:prstGeom prst="rect">
            <a:avLst/>
          </a:prstGeom>
          <a:noFill/>
          <a:ln w="28575">
            <a:solidFill>
              <a:srgbClr val="00B0F0"/>
            </a:solidFill>
            <a:prstDash val="sysDot"/>
          </a:ln>
        </p:spPr>
        <p:txBody>
          <a:bodyPr wrap="square" rtlCol="0" anchor="t">
            <a:spAutoFit/>
          </a:bodyPr>
          <a:lstStyle/>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Osmanthus is a symbol of prosperity and good fortune, and </a:t>
            </a:r>
            <a:r>
              <a:rPr lang="en-US" altLang="zh-CN" sz="2800">
                <a:latin typeface="Times New Roman" panose="02020603050405020304" charset="0"/>
                <a:cs typeface="Times New Roman" panose="02020603050405020304" charset="0"/>
                <a:sym typeface="+mn-ea"/>
              </a:rPr>
              <a:t> the </a:t>
            </a:r>
            <a:r>
              <a:rPr lang="zh-CN" altLang="en-US" sz="2800">
                <a:latin typeface="Times New Roman" panose="02020603050405020304" charset="0"/>
                <a:cs typeface="Times New Roman" panose="02020603050405020304" charset="0"/>
                <a:sym typeface="+mn-ea"/>
              </a:rPr>
              <a:t>osmanthus-flavored wine is very popular. The history of </a:t>
            </a:r>
            <a:r>
              <a:rPr lang="en-US" altLang="zh-CN" sz="2800">
                <a:latin typeface="Times New Roman" panose="02020603050405020304" charset="0"/>
                <a:cs typeface="Times New Roman" panose="02020603050405020304" charset="0"/>
                <a:sym typeface="+mn-ea"/>
              </a:rPr>
              <a:t>the </a:t>
            </a:r>
            <a:r>
              <a:rPr lang="zh-CN" altLang="en-US" sz="2800">
                <a:latin typeface="Times New Roman" panose="02020603050405020304" charset="0"/>
                <a:cs typeface="Times New Roman" panose="02020603050405020304" charset="0"/>
                <a:sym typeface="+mn-ea"/>
              </a:rPr>
              <a:t>osmanthus-flavored wine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is </a:t>
            </a:r>
            <a:r>
              <a:rPr lang="en-US" altLang="zh-CN" sz="2800">
                <a:latin typeface="Times New Roman" panose="02020603050405020304" charset="0"/>
                <a:cs typeface="Times New Roman" panose="02020603050405020304" charset="0"/>
                <a:sym typeface="+mn-ea"/>
              </a:rPr>
              <a:t>as long as t</a:t>
            </a:r>
            <a:r>
              <a:rPr lang="zh-CN" altLang="en-US" sz="2800">
                <a:latin typeface="Times New Roman" panose="02020603050405020304" charset="0"/>
                <a:cs typeface="Times New Roman" panose="02020603050405020304" charset="0"/>
                <a:sym typeface="+mn-ea"/>
              </a:rPr>
              <a:t>he mid-autumn Festival</a:t>
            </a:r>
            <a:r>
              <a:rPr lang="en-US" altLang="zh-CN" sz="2800">
                <a:latin typeface="Times New Roman" panose="02020603050405020304" charset="0"/>
                <a:cs typeface="Times New Roman" panose="02020603050405020304" charset="0"/>
                <a:sym typeface="+mn-ea"/>
              </a:rPr>
              <a:t>.</a:t>
            </a:r>
          </a:p>
        </p:txBody>
      </p:sp>
      <p:pic>
        <p:nvPicPr>
          <p:cNvPr id="8" name="图片 7" descr="3301425_100415099084_2"/>
          <p:cNvPicPr>
            <a:picLocks noChangeAspect="1"/>
          </p:cNvPicPr>
          <p:nvPr/>
        </p:nvPicPr>
        <p:blipFill>
          <a:blip r:embed="rId5"/>
          <a:stretch>
            <a:fillRect/>
          </a:stretch>
        </p:blipFill>
        <p:spPr>
          <a:xfrm>
            <a:off x="581660" y="1748790"/>
            <a:ext cx="3982720" cy="2056765"/>
          </a:xfrm>
          <a:prstGeom prst="rect">
            <a:avLst/>
          </a:prstGeom>
        </p:spPr>
      </p:pic>
      <p:sp>
        <p:nvSpPr>
          <p:cNvPr id="9" name="文本框 8"/>
          <p:cNvSpPr txBox="1"/>
          <p:nvPr/>
        </p:nvSpPr>
        <p:spPr>
          <a:xfrm>
            <a:off x="3430905" y="5650865"/>
            <a:ext cx="7832725" cy="891540"/>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一个传统的中秋夜，三种元素不能少：皓月、月饼和桂花酒。</a:t>
            </a:r>
          </a:p>
        </p:txBody>
      </p:sp>
      <p:sp>
        <p:nvSpPr>
          <p:cNvPr id="17" name="圆角矩形 16"/>
          <p:cNvSpPr/>
          <p:nvPr/>
        </p:nvSpPr>
        <p:spPr>
          <a:xfrm>
            <a:off x="274955" y="193675"/>
            <a:ext cx="11641455" cy="6470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a:solidFill>
                <a:schemeClr val="tx1"/>
              </a:solidFill>
              <a:latin typeface="Times New Roman" panose="02020603050405020304" charset="0"/>
              <a:cs typeface="Times New Roman" panose="02020603050405020304" charset="0"/>
            </a:endParaRPr>
          </a:p>
        </p:txBody>
      </p:sp>
      <p:sp>
        <p:nvSpPr>
          <p:cNvPr id="18" name="圆角矩形 17"/>
          <p:cNvSpPr/>
          <p:nvPr/>
        </p:nvSpPr>
        <p:spPr>
          <a:xfrm>
            <a:off x="2286635" y="364490"/>
            <a:ext cx="7992745" cy="661670"/>
          </a:xfrm>
          <a:prstGeom prst="round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solidFill>
                <a:latin typeface="Times New Roman" panose="02020603050405020304" charset="0"/>
                <a:cs typeface="Times New Roman" panose="02020603050405020304" charset="0"/>
                <a:sym typeface="+mn-ea"/>
              </a:rPr>
              <a:t>The legend of the osmanthus-flavored wine</a:t>
            </a:r>
          </a:p>
        </p:txBody>
      </p:sp>
      <p:sp>
        <p:nvSpPr>
          <p:cNvPr id="19" name="文本框 18"/>
          <p:cNvSpPr txBox="1"/>
          <p:nvPr/>
        </p:nvSpPr>
        <p:spPr>
          <a:xfrm>
            <a:off x="581660" y="1077595"/>
            <a:ext cx="11091545" cy="4831080"/>
          </a:xfrm>
          <a:prstGeom prst="rect">
            <a:avLst/>
          </a:prstGeom>
          <a:noFill/>
        </p:spPr>
        <p:txBody>
          <a:bodyPr wrap="square" rtlCol="0">
            <a:spAutoFit/>
          </a:bodyPr>
          <a:lstStyle/>
          <a:p>
            <a:pPr algn="l"/>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In ancient times, </a:t>
            </a:r>
            <a:r>
              <a:rPr lang="en-US" altLang="zh-CN" sz="2800">
                <a:latin typeface="Times New Roman" panose="02020603050405020304" charset="0"/>
                <a:cs typeface="Times New Roman" panose="02020603050405020304" charset="0"/>
                <a:sym typeface="+mn-ea"/>
              </a:rPr>
              <a:t>at the foot of </a:t>
            </a:r>
            <a:r>
              <a:rPr lang="zh-CN" altLang="en-US" sz="2800">
                <a:latin typeface="Times New Roman" panose="02020603050405020304" charset="0"/>
                <a:cs typeface="Times New Roman" panose="02020603050405020304" charset="0"/>
                <a:sym typeface="+mn-ea"/>
              </a:rPr>
              <a:t>the </a:t>
            </a:r>
            <a:r>
              <a:rPr lang="en-US" altLang="zh-CN" sz="2800">
                <a:latin typeface="Times New Roman" panose="02020603050405020304" charset="0"/>
                <a:cs typeface="Times New Roman" panose="02020603050405020304" charset="0"/>
                <a:sym typeface="+mn-ea"/>
              </a:rPr>
              <a:t>T</a:t>
            </a:r>
            <a:r>
              <a:rPr lang="zh-CN" altLang="en-US" sz="2800">
                <a:latin typeface="Times New Roman" panose="02020603050405020304" charset="0"/>
                <a:cs typeface="Times New Roman" panose="02020603050405020304" charset="0"/>
                <a:sym typeface="+mn-ea"/>
              </a:rPr>
              <a:t>wo Yingshan </a:t>
            </a:r>
            <a:r>
              <a:rPr lang="en-US" altLang="zh-CN" sz="2800">
                <a:latin typeface="Times New Roman" panose="02020603050405020304" charset="0"/>
                <a:cs typeface="Times New Roman" panose="02020603050405020304" charset="0"/>
                <a:sym typeface="+mn-ea"/>
              </a:rPr>
              <a:t>Mountain</a:t>
            </a:r>
            <a:r>
              <a:rPr lang="zh-CN" altLang="en-US" sz="2800">
                <a:latin typeface="Times New Roman" panose="02020603050405020304" charset="0"/>
                <a:cs typeface="Times New Roman" panose="02020603050405020304" charset="0"/>
                <a:sym typeface="+mn-ea"/>
              </a:rPr>
              <a:t> lived a fairy lady</a:t>
            </a:r>
            <a:r>
              <a:rPr lang="en-US" altLang="zh-CN" sz="2800">
                <a:latin typeface="Times New Roman" panose="02020603050405020304" charset="0"/>
                <a:cs typeface="Times New Roman" panose="02020603050405020304" charset="0"/>
                <a:sym typeface="+mn-ea"/>
              </a:rPr>
              <a:t> who brewed osmanthus-flavored wine. </a:t>
            </a:r>
            <a:r>
              <a:rPr lang="zh-CN" altLang="en-US" sz="2800">
                <a:latin typeface="Times New Roman" panose="02020603050405020304" charset="0"/>
                <a:cs typeface="Times New Roman" panose="02020603050405020304" charset="0"/>
                <a:sym typeface="+mn-ea"/>
              </a:rPr>
              <a:t>The wine she brewed was </a:t>
            </a:r>
            <a:r>
              <a:rPr lang="en-US" altLang="zh-CN" sz="2800">
                <a:latin typeface="Times New Roman" panose="02020603050405020304" charset="0"/>
                <a:cs typeface="Times New Roman" panose="02020603050405020304" charset="0"/>
                <a:sym typeface="+mn-ea"/>
              </a:rPr>
              <a:t>pure and scented</a:t>
            </a:r>
            <a:r>
              <a:rPr lang="zh-CN" altLang="en-US" sz="2800">
                <a:latin typeface="Times New Roman" panose="02020603050405020304" charset="0"/>
                <a:cs typeface="Times New Roman" panose="02020603050405020304" charset="0"/>
                <a:sym typeface="+mn-ea"/>
              </a:rPr>
              <a:t>. One winter, the </a:t>
            </a:r>
            <a:r>
              <a:rPr lang="en-US" altLang="zh-CN" sz="2800">
                <a:latin typeface="Times New Roman" panose="02020603050405020304" charset="0"/>
                <a:cs typeface="Times New Roman" panose="02020603050405020304" charset="0"/>
                <a:sym typeface="+mn-ea"/>
              </a:rPr>
              <a:t>lady</a:t>
            </a:r>
            <a:r>
              <a:rPr lang="zh-CN" altLang="en-US" sz="2800">
                <a:latin typeface="Times New Roman" panose="02020603050405020304" charset="0"/>
                <a:cs typeface="Times New Roman" panose="02020603050405020304" charset="0"/>
                <a:sym typeface="+mn-ea"/>
              </a:rPr>
              <a:t> found a man lying outside the door to be frozen to death, </a:t>
            </a:r>
            <a:r>
              <a:rPr lang="en-US" altLang="zh-CN" sz="2800">
                <a:latin typeface="Times New Roman" panose="02020603050405020304" charset="0"/>
                <a:cs typeface="Times New Roman" panose="02020603050405020304" charset="0"/>
                <a:sym typeface="+mn-ea"/>
              </a:rPr>
              <a:t>she</a:t>
            </a:r>
            <a:r>
              <a:rPr lang="zh-CN" altLang="en-US" sz="2800">
                <a:latin typeface="Times New Roman" panose="02020603050405020304" charset="0"/>
                <a:cs typeface="Times New Roman" panose="02020603050405020304" charset="0"/>
                <a:sym typeface="+mn-ea"/>
              </a:rPr>
              <a:t> kindly carr</a:t>
            </a:r>
            <a:r>
              <a:rPr lang="en-US" altLang="zh-CN" sz="2800">
                <a:latin typeface="Times New Roman" panose="02020603050405020304" charset="0"/>
                <a:cs typeface="Times New Roman" panose="02020603050405020304" charset="0"/>
                <a:sym typeface="+mn-ea"/>
              </a:rPr>
              <a:t>ied</a:t>
            </a:r>
            <a:r>
              <a:rPr lang="zh-CN" altLang="en-US" sz="2800">
                <a:latin typeface="Times New Roman" panose="02020603050405020304" charset="0"/>
                <a:cs typeface="Times New Roman" panose="02020603050405020304" charset="0"/>
                <a:sym typeface="+mn-ea"/>
              </a:rPr>
              <a:t> him home to </a:t>
            </a:r>
            <a:r>
              <a:rPr lang="en-US" altLang="zh-CN" sz="2800">
                <a:latin typeface="Times New Roman" panose="02020603050405020304" charset="0"/>
                <a:cs typeface="Times New Roman" panose="02020603050405020304" charset="0"/>
                <a:sym typeface="+mn-ea"/>
              </a:rPr>
              <a:t>take </a:t>
            </a:r>
            <a:r>
              <a:rPr lang="zh-CN" altLang="en-US" sz="2800">
                <a:latin typeface="Times New Roman" panose="02020603050405020304" charset="0"/>
                <a:cs typeface="Times New Roman" panose="02020603050405020304" charset="0"/>
                <a:sym typeface="+mn-ea"/>
              </a:rPr>
              <a:t>care. One day, the man left without saying good-bye. The lady was worried to look for him everywhere. She met an old man with </a:t>
            </a:r>
            <a:r>
              <a:rPr lang="en-US" altLang="zh-CN" sz="2800">
                <a:latin typeface="Times New Roman" panose="02020603050405020304" charset="0"/>
                <a:cs typeface="Times New Roman" panose="02020603050405020304" charset="0"/>
                <a:sym typeface="+mn-ea"/>
              </a:rPr>
              <a:t>grey</a:t>
            </a:r>
            <a:r>
              <a:rPr lang="zh-CN" altLang="en-US" sz="2800">
                <a:latin typeface="Times New Roman" panose="02020603050405020304" charset="0"/>
                <a:cs typeface="Times New Roman" panose="02020603050405020304" charset="0"/>
                <a:sym typeface="+mn-ea"/>
              </a:rPr>
              <a:t> hair on the hillside</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bit</a:t>
            </a:r>
            <a:r>
              <a:rPr lang="en-US" altLang="zh-CN" sz="2800">
                <a:latin typeface="Times New Roman" panose="02020603050405020304" charset="0"/>
                <a:cs typeface="Times New Roman" panose="02020603050405020304" charset="0"/>
                <a:sym typeface="+mn-ea"/>
              </a:rPr>
              <a:t>ing</a:t>
            </a: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her</a:t>
            </a:r>
            <a:r>
              <a:rPr lang="zh-CN" altLang="en-US" sz="2800">
                <a:latin typeface="Times New Roman" panose="02020603050405020304" charset="0"/>
                <a:cs typeface="Times New Roman" panose="02020603050405020304" charset="0"/>
                <a:sym typeface="+mn-ea"/>
              </a:rPr>
              <a:t> middle finger </a:t>
            </a:r>
            <a:r>
              <a:rPr lang="en-US" altLang="zh-CN" sz="2800">
                <a:latin typeface="Times New Roman" panose="02020603050405020304" charset="0"/>
                <a:cs typeface="Times New Roman" panose="02020603050405020304" charset="0"/>
                <a:sym typeface="+mn-ea"/>
              </a:rPr>
              <a:t>and </a:t>
            </a:r>
            <a:r>
              <a:rPr lang="zh-CN" altLang="en-US" sz="2800">
                <a:latin typeface="Times New Roman" panose="02020603050405020304" charset="0"/>
                <a:cs typeface="Times New Roman" panose="02020603050405020304" charset="0"/>
                <a:sym typeface="+mn-ea"/>
              </a:rPr>
              <a:t>reach</a:t>
            </a:r>
            <a:r>
              <a:rPr lang="en-US" altLang="zh-CN" sz="2800">
                <a:latin typeface="Times New Roman" panose="02020603050405020304" charset="0"/>
                <a:cs typeface="Times New Roman" panose="02020603050405020304" charset="0"/>
                <a:sym typeface="+mn-ea"/>
              </a:rPr>
              <a:t>ing</a:t>
            </a:r>
            <a:r>
              <a:rPr lang="zh-CN" altLang="en-US" sz="2800">
                <a:latin typeface="Times New Roman" panose="02020603050405020304" charset="0"/>
                <a:cs typeface="Times New Roman" panose="02020603050405020304" charset="0"/>
                <a:sym typeface="+mn-ea"/>
              </a:rPr>
              <a:t> out to the old man's mouth</a:t>
            </a:r>
            <a:r>
              <a:rPr lang="en-US" altLang="zh-CN" sz="2800">
                <a:latin typeface="Times New Roman" panose="02020603050405020304" charset="0"/>
                <a:cs typeface="Times New Roman" panose="02020603050405020304" charset="0"/>
                <a:sym typeface="+mn-ea"/>
              </a:rPr>
              <a:t> when he cried because of thirst</a:t>
            </a: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At this time, a yellow bag</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filled with a lot of cinnamon</a:t>
            </a:r>
            <a:r>
              <a:rPr lang="en-US" altLang="zh-CN" sz="2800">
                <a:latin typeface="Times New Roman" panose="02020603050405020304" charset="0"/>
                <a:cs typeface="Times New Roman" panose="02020603050405020304" charset="0"/>
                <a:sym typeface="+mn-ea"/>
              </a:rPr>
              <a:t> came flying </a:t>
            </a:r>
            <a:r>
              <a:rPr lang="zh-CN" altLang="en-US" sz="2800">
                <a:latin typeface="Times New Roman" panose="02020603050405020304" charset="0"/>
                <a:cs typeface="Times New Roman" panose="02020603050405020304" charset="0"/>
                <a:sym typeface="+mn-ea"/>
              </a:rPr>
              <a:t>with a note</a:t>
            </a:r>
            <a:r>
              <a:rPr lang="en-US" altLang="zh-CN" sz="2800">
                <a:latin typeface="Times New Roman" panose="02020603050405020304" charset="0"/>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Times New Roman" panose="02020603050405020304" charset="0"/>
                <a:sym typeface="+mn-ea"/>
              </a:rPr>
              <a:t>月宫赐桂子，奖赏善人家</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It turned out that the man and the old man with</a:t>
            </a:r>
            <a:r>
              <a:rPr lang="en-US" altLang="zh-CN" sz="2800">
                <a:latin typeface="Times New Roman" panose="02020603050405020304" charset="0"/>
                <a:cs typeface="Times New Roman" panose="02020603050405020304" charset="0"/>
                <a:sym typeface="+mn-ea"/>
              </a:rPr>
              <a:t> grey</a:t>
            </a:r>
            <a:r>
              <a:rPr lang="zh-CN" altLang="en-US" sz="2800">
                <a:latin typeface="Times New Roman" panose="02020603050405020304" charset="0"/>
                <a:cs typeface="Times New Roman" panose="02020603050405020304" charset="0"/>
                <a:sym typeface="+mn-ea"/>
              </a:rPr>
              <a:t> hair were both </a:t>
            </a:r>
            <a:r>
              <a:rPr lang="en-US" altLang="zh-CN" sz="2800">
                <a:latin typeface="Times New Roman" panose="02020603050405020304" charset="0"/>
                <a:cs typeface="Times New Roman" panose="02020603050405020304" charset="0"/>
                <a:sym typeface="+mn-ea"/>
              </a:rPr>
              <a:t>disguised</a:t>
            </a:r>
            <a:r>
              <a:rPr lang="zh-CN" altLang="en-US" sz="2800">
                <a:latin typeface="Times New Roman" panose="02020603050405020304" charset="0"/>
                <a:cs typeface="Times New Roman" panose="02020603050405020304" charset="0"/>
                <a:sym typeface="+mn-ea"/>
              </a:rPr>
              <a:t> by Wu Gang. Th</a:t>
            </a:r>
            <a:r>
              <a:rPr lang="en-US" altLang="zh-CN" sz="2800">
                <a:latin typeface="Times New Roman" panose="02020603050405020304" charset="0"/>
                <a:cs typeface="Times New Roman" panose="02020603050405020304" charset="0"/>
                <a:sym typeface="+mn-ea"/>
              </a:rPr>
              <a:t>e seed of</a:t>
            </a:r>
            <a:r>
              <a:rPr lang="zh-CN" altLang="en-US" sz="2800">
                <a:latin typeface="Times New Roman" panose="02020603050405020304" charset="0"/>
                <a:cs typeface="Times New Roman" panose="02020603050405020304" charset="0"/>
                <a:sym typeface="+mn-ea"/>
              </a:rPr>
              <a:t> Osmanthus gr</a:t>
            </a:r>
            <a:r>
              <a:rPr lang="en-US" altLang="zh-CN" sz="2800">
                <a:latin typeface="Times New Roman" panose="02020603050405020304" charset="0"/>
                <a:cs typeface="Times New Roman" panose="02020603050405020304" charset="0"/>
                <a:sym typeface="+mn-ea"/>
              </a:rPr>
              <a:t>ew</a:t>
            </a:r>
            <a:r>
              <a:rPr lang="zh-CN" altLang="en-US" sz="2800">
                <a:latin typeface="Times New Roman" panose="02020603050405020304" charset="0"/>
                <a:cs typeface="Times New Roman" panose="02020603050405020304" charset="0"/>
                <a:sym typeface="+mn-ea"/>
              </a:rPr>
              <a:t> into a big tree, full of</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sweet-scented Osmanthus</a:t>
            </a:r>
            <a:r>
              <a:rPr lang="en-US" altLang="zh-CN"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p:txBody>
      </p:sp>
      <p:sp>
        <p:nvSpPr>
          <p:cNvPr id="20" name="圆角矩形 19"/>
          <p:cNvSpPr/>
          <p:nvPr/>
        </p:nvSpPr>
        <p:spPr>
          <a:xfrm>
            <a:off x="443865" y="1077595"/>
            <a:ext cx="11189970" cy="52089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宋体" panose="02010600030101010101" pitchFamily="2" charset="-122"/>
                <a:ea typeface="宋体" panose="02010600030101010101" pitchFamily="2" charset="-122"/>
              </a:rPr>
              <a:t>    </a:t>
            </a:r>
            <a:r>
              <a:rPr lang="zh-CN" altLang="en-US" sz="2800">
                <a:solidFill>
                  <a:schemeClr val="tx1"/>
                </a:solidFill>
                <a:latin typeface="宋体" panose="02010600030101010101" pitchFamily="2" charset="-122"/>
                <a:ea typeface="宋体" panose="02010600030101010101" pitchFamily="2" charset="-122"/>
              </a:rPr>
              <a:t>桂花酒有一段美好的传说：古时候两英山下住着一个仙酒娘子，她酿出的酒，味醇甘美。一年冬天，娘子发现门外躺着一个快要冻死的汉子，便好心背他回家照料。一日，那汉子不辞而别，仙酒娘子放心不下到处去找，在山坡遇一白发老人，表示喊渴，她便咬破中指伸到老人嘴边。此时，一阵清风，天上飞来一个黄布袋，袋中装满许多桂子，附带一张纸条：月宫赐桂子，奖赏善人家。原来，汉子和白发老人，都是吴刚变的。这桂子种下长出桂树，开出桂花，满院香甜。</a:t>
            </a:r>
          </a:p>
        </p:txBody>
      </p:sp>
      <p:pic>
        <p:nvPicPr>
          <p:cNvPr id="14" name="图片 13" descr="水印">
            <a:extLst>
              <a:ext uri="{FF2B5EF4-FFF2-40B4-BE49-F238E27FC236}">
                <a16:creationId xmlns:a16="http://schemas.microsoft.com/office/drawing/2014/main" id="{3BBE49B9-B719-D46F-E5A8-B982AACA3ECD}"/>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0.70"/>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animBg="1"/>
      <p:bldP spid="6" grpId="1" animBg="1"/>
      <p:bldP spid="7" grpId="0" animBg="1"/>
      <p:bldP spid="7" grpId="1" animBg="1"/>
      <p:bldP spid="9" grpId="0" animBg="1"/>
      <p:bldP spid="9" grpId="1" animBg="1"/>
      <p:bldP spid="17" grpId="0" bldLvl="0" animBg="1"/>
      <p:bldP spid="17" grpId="1" animBg="1"/>
      <p:bldP spid="18" grpId="0" bldLvl="0" animBg="1"/>
      <p:bldP spid="18" grpId="1" animBg="1"/>
      <p:bldP spid="19" grpId="0"/>
      <p:bldP spid="19" grpId="1"/>
      <p:bldP spid="20" grpId="0" bldLvl="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31495" y="353695"/>
            <a:ext cx="2915285" cy="114173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Viewing Tide</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（观潮）</a:t>
            </a:r>
          </a:p>
        </p:txBody>
      </p:sp>
      <p:sp>
        <p:nvSpPr>
          <p:cNvPr id="5" name="文本框 4"/>
          <p:cNvSpPr txBox="1"/>
          <p:nvPr/>
        </p:nvSpPr>
        <p:spPr>
          <a:xfrm>
            <a:off x="529590" y="1635125"/>
            <a:ext cx="4160520" cy="224536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The custom of </a:t>
            </a:r>
            <a:r>
              <a:rPr lang="en-US" altLang="zh-CN" sz="2800">
                <a:latin typeface="Times New Roman" panose="02020603050405020304" charset="0"/>
                <a:cs typeface="Times New Roman" panose="02020603050405020304" charset="0"/>
                <a:sym typeface="+mn-ea"/>
              </a:rPr>
              <a:t>Viewing Tide on the Mid-autumn Festival  has a long history. It is especially popular in Zhejiang area.</a:t>
            </a:r>
            <a:endParaRPr lang="en-US" altLang="zh-CN" sz="2800">
              <a:latin typeface="Times New Roman" panose="02020603050405020304" charset="0"/>
              <a:cs typeface="Times New Roman" panose="02020603050405020304" charset="0"/>
            </a:endParaRPr>
          </a:p>
        </p:txBody>
      </p:sp>
      <p:pic>
        <p:nvPicPr>
          <p:cNvPr id="101" name="图片 100"/>
          <p:cNvPicPr/>
          <p:nvPr/>
        </p:nvPicPr>
        <p:blipFill>
          <a:blip r:embed="rId2"/>
          <a:stretch>
            <a:fillRect/>
          </a:stretch>
        </p:blipFill>
        <p:spPr>
          <a:xfrm>
            <a:off x="356235" y="4020185"/>
            <a:ext cx="4333875" cy="2572385"/>
          </a:xfrm>
          <a:prstGeom prst="rect">
            <a:avLst/>
          </a:prstGeom>
          <a:noFill/>
          <a:ln w="9525">
            <a:noFill/>
          </a:ln>
        </p:spPr>
      </p:pic>
      <p:grpSp>
        <p:nvGrpSpPr>
          <p:cNvPr id="10" name="组合 9"/>
          <p:cNvGrpSpPr/>
          <p:nvPr/>
        </p:nvGrpSpPr>
        <p:grpSpPr>
          <a:xfrm>
            <a:off x="4907915" y="520065"/>
            <a:ext cx="6705600" cy="5817870"/>
            <a:chOff x="7710" y="819"/>
            <a:chExt cx="10560" cy="9162"/>
          </a:xfrm>
        </p:grpSpPr>
        <p:pic>
          <p:nvPicPr>
            <p:cNvPr id="7" name="图片 6" descr="b37c0094d27cb065ca9e8e0e32d80b97"/>
            <p:cNvPicPr>
              <a:picLocks noChangeAspect="1"/>
            </p:cNvPicPr>
            <p:nvPr/>
          </p:nvPicPr>
          <p:blipFill>
            <a:blip r:embed="rId3"/>
            <a:srcRect l="8844" t="4346" r="9301" b="3644"/>
            <a:stretch>
              <a:fillRect/>
            </a:stretch>
          </p:blipFill>
          <p:spPr>
            <a:xfrm>
              <a:off x="7710" y="819"/>
              <a:ext cx="10561" cy="9163"/>
            </a:xfrm>
            <a:prstGeom prst="rect">
              <a:avLst/>
            </a:prstGeom>
          </p:spPr>
        </p:pic>
        <p:sp>
          <p:nvSpPr>
            <p:cNvPr id="8" name="文本框 7"/>
            <p:cNvSpPr txBox="1"/>
            <p:nvPr/>
          </p:nvSpPr>
          <p:spPr>
            <a:xfrm>
              <a:off x="10303" y="2575"/>
              <a:ext cx="5376" cy="5475"/>
            </a:xfrm>
            <a:prstGeom prst="rect">
              <a:avLst/>
            </a:prstGeom>
            <a:noFill/>
          </p:spPr>
          <p:txBody>
            <a:bodyPr wrap="square" rtlCol="0" anchor="t">
              <a:spAutoFit/>
            </a:bodyPr>
            <a:lstStyle/>
            <a:p>
              <a:pPr algn="ctr"/>
              <a:r>
                <a:rPr lang="zh-CN" altLang="en-US" sz="3600" b="1">
                  <a:latin typeface="宋体" panose="02010600030101010101" pitchFamily="2" charset="-122"/>
                  <a:ea typeface="宋体" panose="02010600030101010101" pitchFamily="2" charset="-122"/>
                  <a:cs typeface="宋体" panose="02010600030101010101" pitchFamily="2" charset="-122"/>
                  <a:sym typeface="+mn-ea"/>
                </a:rPr>
                <a:t>八月十五日看潮</a:t>
              </a: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宋</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苏轼</a:t>
              </a:r>
            </a:p>
            <a:p>
              <a:pPr algn="ct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定知玉兔十分圆，</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已作霜风九月寒。</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寄语重门休上钥，</a:t>
              </a: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夜潮留向月中看。</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strVal val="#ppt_w*0.70"/>
                                          </p:val>
                                        </p:tav>
                                        <p:tav tm="100000">
                                          <p:val>
                                            <p:strVal val="#ppt_w"/>
                                          </p:val>
                                        </p:tav>
                                      </p:tavLst>
                                    </p:anim>
                                    <p:anim calcmode="lin" valueType="num">
                                      <p:cBhvr>
                                        <p:cTn id="13" dur="1000" fill="hold"/>
                                        <p:tgtEl>
                                          <p:spTgt spid="101"/>
                                        </p:tgtEl>
                                        <p:attrNameLst>
                                          <p:attrName>ppt_h</p:attrName>
                                        </p:attrNameLst>
                                      </p:cBhvr>
                                      <p:tavLst>
                                        <p:tav tm="0">
                                          <p:val>
                                            <p:strVal val="#ppt_h"/>
                                          </p:val>
                                        </p:tav>
                                        <p:tav tm="100000">
                                          <p:val>
                                            <p:strVal val="#ppt_h"/>
                                          </p:val>
                                        </p:tav>
                                      </p:tavLst>
                                    </p:anim>
                                    <p:animEffect transition="in" filter="fade">
                                      <p:cBhvr>
                                        <p:cTn id="14" dur="10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plus(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0210" y="3488055"/>
            <a:ext cx="11303635" cy="310769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a:t>
            </a:r>
            <a:r>
              <a:rPr lang="en-US" altLang="zh-CN" sz="2800">
                <a:latin typeface="Times New Roman" panose="02020603050405020304" charset="0"/>
                <a:cs typeface="Times New Roman" panose="02020603050405020304" charset="0"/>
              </a:rPr>
              <a:t>M</a:t>
            </a:r>
            <a:r>
              <a:rPr lang="zh-CN" altLang="en-US" sz="2800">
                <a:latin typeface="Times New Roman" panose="02020603050405020304" charset="0"/>
                <a:cs typeface="Times New Roman" panose="02020603050405020304" charset="0"/>
              </a:rPr>
              <a:t>id-autumn Festival is not only a time for family reunions, but also a time for </a:t>
            </a:r>
            <a:r>
              <a:rPr lang="en-US" altLang="zh-CN" sz="2800">
                <a:latin typeface="Times New Roman" panose="02020603050405020304" charset="0"/>
                <a:cs typeface="Times New Roman" panose="02020603050405020304" charset="0"/>
              </a:rPr>
              <a:t>u</a:t>
            </a:r>
            <a:r>
              <a:rPr lang="zh-CN" altLang="en-US" sz="2800">
                <a:latin typeface="Times New Roman" panose="02020603050405020304" charset="0"/>
                <a:cs typeface="Times New Roman" panose="02020603050405020304" charset="0"/>
              </a:rPr>
              <a:t>nmarried girl looking for a </a:t>
            </a:r>
            <a:r>
              <a:rPr lang="en-US" altLang="zh-CN" sz="2800">
                <a:latin typeface="Times New Roman" panose="02020603050405020304" charset="0"/>
                <a:cs typeface="Times New Roman" panose="02020603050405020304" charset="0"/>
              </a:rPr>
              <a:t>good </a:t>
            </a:r>
            <a:r>
              <a:rPr lang="zh-CN" altLang="en-US" sz="2800">
                <a:latin typeface="Times New Roman" panose="02020603050405020304" charset="0"/>
                <a:cs typeface="Times New Roman" panose="02020603050405020304" charset="0"/>
              </a:rPr>
              <a:t>husband. Stealing </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callions and vegetables is one way to wish them well. There is a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Taiwan, “If you steal</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scallions,</a:t>
            </a:r>
            <a:r>
              <a:rPr lang="zh-CN" altLang="en-US" sz="2800">
                <a:latin typeface="Times New Roman" panose="02020603050405020304" charset="0"/>
                <a:cs typeface="Times New Roman" panose="02020603050405020304" charset="0"/>
              </a:rPr>
              <a:t> marry a good man; if you steal vegetables, marry a good husband”</a:t>
            </a:r>
            <a:r>
              <a:rPr lang="en-US" altLang="zh-CN" sz="2800">
                <a:latin typeface="Times New Roman" panose="02020603050405020304" charset="0"/>
                <a:cs typeface="Times New Roman" panose="02020603050405020304" charset="0"/>
              </a:rPr>
              <a:t>, which </a:t>
            </a:r>
            <a:r>
              <a:rPr lang="zh-CN" altLang="en-US" sz="2800">
                <a:latin typeface="Times New Roman" panose="02020603050405020304" charset="0"/>
                <a:cs typeface="Times New Roman" panose="02020603050405020304" charset="0"/>
              </a:rPr>
              <a:t>means that on </a:t>
            </a:r>
            <a:r>
              <a:rPr lang="en-US" altLang="zh-CN" sz="2800">
                <a:latin typeface="Times New Roman" panose="02020603050405020304" charset="0"/>
                <a:cs typeface="Times New Roman" panose="02020603050405020304" charset="0"/>
              </a:rPr>
              <a:t>the M</a:t>
            </a:r>
            <a:r>
              <a:rPr lang="zh-CN" altLang="en-US" sz="2800">
                <a:latin typeface="Times New Roman" panose="02020603050405020304" charset="0"/>
                <a:cs typeface="Times New Roman" panose="02020603050405020304" charset="0"/>
              </a:rPr>
              <a:t>id-autumn Festival night, if an unmarried girl </a:t>
            </a:r>
            <a:r>
              <a:rPr lang="en-US" altLang="zh-CN" sz="2800">
                <a:latin typeface="Times New Roman" panose="02020603050405020304" charset="0"/>
                <a:cs typeface="Times New Roman" panose="02020603050405020304" charset="0"/>
              </a:rPr>
              <a:t>does so</a:t>
            </a:r>
            <a:r>
              <a:rPr lang="zh-CN" altLang="en-US" sz="2800">
                <a:latin typeface="Times New Roman" panose="02020603050405020304" charset="0"/>
                <a:cs typeface="Times New Roman" panose="02020603050405020304" charset="0"/>
              </a:rPr>
              <a:t> from another family's vegetable garden, she will meet a good husband in the future.</a:t>
            </a:r>
            <a:endParaRPr lang="zh-CN" altLang="en-US"/>
          </a:p>
        </p:txBody>
      </p:sp>
      <p:grpSp>
        <p:nvGrpSpPr>
          <p:cNvPr id="8" name="组合 7"/>
          <p:cNvGrpSpPr/>
          <p:nvPr/>
        </p:nvGrpSpPr>
        <p:grpSpPr>
          <a:xfrm>
            <a:off x="187960" y="369570"/>
            <a:ext cx="6317615" cy="3117850"/>
            <a:chOff x="296" y="582"/>
            <a:chExt cx="9949" cy="4910"/>
          </a:xfrm>
        </p:grpSpPr>
        <p:sp>
          <p:nvSpPr>
            <p:cNvPr id="2" name="圆角矩形 1"/>
            <p:cNvSpPr/>
            <p:nvPr/>
          </p:nvSpPr>
          <p:spPr>
            <a:xfrm>
              <a:off x="891" y="582"/>
              <a:ext cx="9355" cy="189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Stealing scallions and vegetables</a:t>
              </a:r>
            </a:p>
            <a:p>
              <a:pPr lvl="0" algn="ctr">
                <a:buClrTx/>
                <a:buSzTx/>
                <a:buFontTx/>
              </a:pPr>
              <a:r>
                <a:rPr lang="en-US" altLang="zh-CN" sz="3200">
                  <a:solidFill>
                    <a:schemeClr val="tx1"/>
                  </a:solidFill>
                  <a:latin typeface="Times New Roman" panose="02020603050405020304" charset="0"/>
                  <a:cs typeface="Times New Roman" panose="02020603050405020304" charset="0"/>
                  <a:sym typeface="+mn-ea"/>
                </a:rPr>
                <a:t>（偷葱偷菜）</a:t>
              </a:r>
            </a:p>
          </p:txBody>
        </p:sp>
        <p:pic>
          <p:nvPicPr>
            <p:cNvPr id="6" name="图片 5" descr="t012bc72ff610c41bbe"/>
            <p:cNvPicPr>
              <a:picLocks noChangeAspect="1"/>
            </p:cNvPicPr>
            <p:nvPr/>
          </p:nvPicPr>
          <p:blipFill>
            <a:blip r:embed="rId2"/>
            <a:stretch>
              <a:fillRect/>
            </a:stretch>
          </p:blipFill>
          <p:spPr>
            <a:xfrm>
              <a:off x="296" y="1370"/>
              <a:ext cx="4123" cy="4123"/>
            </a:xfrm>
            <a:prstGeom prst="rect">
              <a:avLst/>
            </a:prstGeom>
          </p:spPr>
        </p:pic>
      </p:grpSp>
      <p:sp>
        <p:nvSpPr>
          <p:cNvPr id="9" name="圆角矩形标注 8"/>
          <p:cNvSpPr/>
          <p:nvPr/>
        </p:nvSpPr>
        <p:spPr>
          <a:xfrm>
            <a:off x="2806065" y="1774190"/>
            <a:ext cx="3462020" cy="1713865"/>
          </a:xfrm>
          <a:prstGeom prst="wedgeRoundRectCallout">
            <a:avLst>
              <a:gd name="adj1" fmla="val 108373"/>
              <a:gd name="adj2" fmla="val 1105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台湾俗语“偷着葱，嫁好郎;偷着菜，嫁好婿”</a:t>
            </a:r>
          </a:p>
        </p:txBody>
      </p:sp>
      <p:pic>
        <p:nvPicPr>
          <p:cNvPr id="12" name="图片 11" descr="8795e2ff254f845426e5ea88cf13d8fbcfe87241e8fe-DtEP1V_fw658"/>
          <p:cNvPicPr>
            <a:picLocks noChangeAspect="1"/>
          </p:cNvPicPr>
          <p:nvPr/>
        </p:nvPicPr>
        <p:blipFill>
          <a:blip r:embed="rId3"/>
          <a:stretch>
            <a:fillRect/>
          </a:stretch>
        </p:blipFill>
        <p:spPr>
          <a:xfrm>
            <a:off x="7090410" y="257175"/>
            <a:ext cx="4485005" cy="3148330"/>
          </a:xfrm>
          <a:prstGeom prst="rect">
            <a:avLst/>
          </a:prstGeom>
        </p:spPr>
      </p:pic>
      <p:sp>
        <p:nvSpPr>
          <p:cNvPr id="13" name="文本框 12"/>
          <p:cNvSpPr txBox="1"/>
          <p:nvPr/>
        </p:nvSpPr>
        <p:spPr>
          <a:xfrm>
            <a:off x="7806690" y="4327525"/>
            <a:ext cx="1211580" cy="521970"/>
          </a:xfrm>
          <a:prstGeom prst="rect">
            <a:avLst/>
          </a:prstGeom>
          <a:noFill/>
        </p:spPr>
        <p:txBody>
          <a:bodyPr wrap="square" rtlCol="0">
            <a:spAutoFit/>
          </a:bodyPr>
          <a:lstStyle/>
          <a:p>
            <a:pPr algn="ctr"/>
            <a:r>
              <a:rPr lang="zh-CN" altLang="en-US" sz="2800">
                <a:solidFill>
                  <a:schemeClr val="tx1"/>
                </a:solidFill>
                <a:latin typeface="Times New Roman" panose="02020603050405020304" charset="0"/>
                <a:cs typeface="Times New Roman" panose="02020603050405020304" charset="0"/>
                <a:sym typeface="+mn-ea"/>
              </a:rPr>
              <a:t>saying</a:t>
            </a:r>
          </a:p>
        </p:txBody>
      </p:sp>
      <p:pic>
        <p:nvPicPr>
          <p:cNvPr id="10" name="图片 9" descr="水印">
            <a:extLst>
              <a:ext uri="{FF2B5EF4-FFF2-40B4-BE49-F238E27FC236}">
                <a16:creationId xmlns:a16="http://schemas.microsoft.com/office/drawing/2014/main" id="{ECC33C6C-29F0-DA9A-0325-B35B5553DA5E}"/>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2" nodeType="clickEffect">
                                  <p:stCondLst>
                                    <p:cond delay="0"/>
                                  </p:stCondLst>
                                  <p:childTnLst>
                                    <p:animRot by="21600000">
                                      <p:cBhvr>
                                        <p:cTn id="17" dur="2000" fill="hold"/>
                                        <p:tgtEl>
                                          <p:spTgt spid="13"/>
                                        </p:tgtEl>
                                        <p:attrNameLst>
                                          <p:attrName>r</p:attrName>
                                        </p:attrNameLst>
                                      </p:cBhvr>
                                    </p:animRot>
                                  </p:childTnLst>
                                </p:cTn>
                              </p:par>
                              <p:par>
                                <p:cTn id="18" presetID="3" presetClass="emph" presetSubtype="2" fill="hold" grpId="3" nodeType="withEffect">
                                  <p:stCondLst>
                                    <p:cond delay="0"/>
                                  </p:stCondLst>
                                  <p:childTnLst>
                                    <p:animClr clrSpc="rgb" dir="cw">
                                      <p:cBhvr override="childStyle">
                                        <p:cTn id="19" dur="2000" fill="hold"/>
                                        <p:tgtEl>
                                          <p:spTgt spid="13"/>
                                        </p:tgtEl>
                                        <p:attrNameLst>
                                          <p:attrName>style.color</p:attrName>
                                        </p:attrNameLst>
                                      </p:cBhvr>
                                      <p:to>
                                        <a:srgbClr val="FE4F20"/>
                                      </p:to>
                                    </p:animClr>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P spid="9" grpId="1" animBg="1"/>
      <p:bldP spid="13" grpId="0"/>
      <p:bldP spid="13" grpId="1"/>
      <p:bldP spid="13" grpId="2"/>
      <p:bldP spid="13"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022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62505"/>
            <a:ext cx="5455285" cy="279971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poems about </a:t>
            </a:r>
          </a:p>
          <a:p>
            <a:pPr algn="ctr"/>
            <a:r>
              <a:rPr lang="en-US" altLang="zh-CN" sz="4400">
                <a:latin typeface="Times New Roman" panose="02020603050405020304" charset="0"/>
                <a:cs typeface="Times New Roman" panose="02020603050405020304" charset="0"/>
                <a:sym typeface="+mn-ea"/>
              </a:rPr>
              <a:t>the Mid-Autumn Festival)</a:t>
            </a:r>
            <a:r>
              <a:rPr lang="en-US" altLang="zh-CN" sz="4400">
                <a:latin typeface="Times New Roman" panose="02020603050405020304" charset="0"/>
                <a:cs typeface="Times New Roman" panose="02020603050405020304" charset="0"/>
              </a:rPr>
              <a:t>  </a:t>
            </a:r>
          </a:p>
          <a:p>
            <a:pPr algn="ctr"/>
            <a:r>
              <a:rPr lang="en-US" altLang="zh-CN" sz="4400">
                <a:latin typeface="Times New Roman" panose="02020603050405020304" charset="0"/>
                <a:cs typeface="Times New Roman" panose="02020603050405020304" charset="0"/>
              </a:rPr>
              <a:t>(</a:t>
            </a:r>
            <a:r>
              <a:rPr lang="zh-CN" altLang="en-US" sz="4400">
                <a:latin typeface="Times New Roman" panose="02020603050405020304" charset="0"/>
                <a:cs typeface="Times New Roman" panose="02020603050405020304" charset="0"/>
              </a:rPr>
              <a:t>中秋诗歌</a:t>
            </a:r>
            <a:r>
              <a:rPr lang="en-US" altLang="zh-CN" sz="4400">
                <a:latin typeface="Times New Roman" panose="02020603050405020304" charset="0"/>
                <a:cs typeface="Times New Roman" panose="02020603050405020304" charset="0"/>
              </a:rPr>
              <a:t>)</a:t>
            </a: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5</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文本框 104"/>
          <p:cNvSpPr txBox="1"/>
          <p:nvPr/>
        </p:nvSpPr>
        <p:spPr>
          <a:xfrm>
            <a:off x="2840990" y="461010"/>
            <a:ext cx="4505960" cy="1198880"/>
          </a:xfrm>
          <a:prstGeom prst="rect">
            <a:avLst/>
          </a:prstGeom>
          <a:noFill/>
          <a:ln w="9525">
            <a:noFill/>
          </a:ln>
        </p:spPr>
        <p:txBody>
          <a:bodyPr wrap="square">
            <a:spAutoFit/>
          </a:bodyPr>
          <a:lstStyle/>
          <a:p>
            <a:pPr indent="0" algn="ctr"/>
            <a:r>
              <a:rPr sz="3600" b="1">
                <a:solidFill>
                  <a:srgbClr val="404040"/>
                </a:solidFill>
                <a:ea typeface="宋体" panose="02010600030101010101" pitchFamily="2" charset="-122"/>
              </a:rPr>
              <a:t>《水调歌头》</a:t>
            </a:r>
          </a:p>
          <a:p>
            <a:pPr indent="0" algn="ctr"/>
            <a:r>
              <a:rPr lang="zh-CN" sz="3600" b="1">
                <a:solidFill>
                  <a:srgbClr val="404040"/>
                </a:solidFill>
                <a:ea typeface="宋体" panose="02010600030101010101" pitchFamily="2" charset="-122"/>
              </a:rPr>
              <a:t>苏轼</a:t>
            </a:r>
            <a:endParaRPr lang="zh-CN" altLang="en-US" sz="3600" b="1"/>
          </a:p>
        </p:txBody>
      </p:sp>
      <p:sp>
        <p:nvSpPr>
          <p:cNvPr id="4" name="文本框 3"/>
          <p:cNvSpPr txBox="1"/>
          <p:nvPr/>
        </p:nvSpPr>
        <p:spPr>
          <a:xfrm>
            <a:off x="2266950" y="1835150"/>
            <a:ext cx="7294880" cy="3538220"/>
          </a:xfrm>
          <a:prstGeom prst="rect">
            <a:avLst/>
          </a:prstGeom>
          <a:noFill/>
        </p:spPr>
        <p:txBody>
          <a:bodyPr wrap="square" rtlCol="0" anchor="t">
            <a:spAutoFit/>
          </a:bodyPr>
          <a:lstStyle/>
          <a:p>
            <a:pPr indent="0"/>
            <a:r>
              <a:rPr lang="zh-CN" sz="2800" b="1">
                <a:solidFill>
                  <a:srgbClr val="404040"/>
                </a:solidFill>
                <a:ea typeface="宋体" panose="02010600030101010101" pitchFamily="2" charset="-122"/>
                <a:sym typeface="+mn-ea"/>
              </a:rPr>
              <a:t>明月几时有？把酒问青天。</a:t>
            </a:r>
          </a:p>
          <a:p>
            <a:pPr indent="0"/>
            <a:r>
              <a:rPr lang="zh-CN" sz="2800" b="1">
                <a:solidFill>
                  <a:srgbClr val="404040"/>
                </a:solidFill>
                <a:ea typeface="宋体" panose="02010600030101010101" pitchFamily="2" charset="-122"/>
                <a:sym typeface="+mn-ea"/>
              </a:rPr>
              <a:t>不知天上宫阙，今夕是何年。</a:t>
            </a:r>
          </a:p>
          <a:p>
            <a:pPr indent="0"/>
            <a:r>
              <a:rPr lang="zh-CN" sz="2800" b="1">
                <a:solidFill>
                  <a:srgbClr val="404040"/>
                </a:solidFill>
                <a:ea typeface="宋体" panose="02010600030101010101" pitchFamily="2" charset="-122"/>
                <a:sym typeface="+mn-ea"/>
              </a:rPr>
              <a:t>我欲乘风归去，又恐琼楼玉宇，高处不胜寒。</a:t>
            </a:r>
          </a:p>
          <a:p>
            <a:pPr indent="0"/>
            <a:r>
              <a:rPr lang="zh-CN" sz="2800" b="1">
                <a:solidFill>
                  <a:srgbClr val="404040"/>
                </a:solidFill>
                <a:ea typeface="宋体" panose="02010600030101010101" pitchFamily="2" charset="-122"/>
                <a:sym typeface="+mn-ea"/>
              </a:rPr>
              <a:t>起舞弄清影，何似在人间。</a:t>
            </a:r>
          </a:p>
          <a:p>
            <a:pPr indent="0"/>
            <a:r>
              <a:rPr lang="zh-CN" sz="2800" b="1">
                <a:solidFill>
                  <a:srgbClr val="404040"/>
                </a:solidFill>
                <a:ea typeface="宋体" panose="02010600030101010101" pitchFamily="2" charset="-122"/>
                <a:sym typeface="+mn-ea"/>
              </a:rPr>
              <a:t>转朱阁，低绮户，照无眠。</a:t>
            </a:r>
          </a:p>
          <a:p>
            <a:pPr indent="0"/>
            <a:r>
              <a:rPr lang="zh-CN" sz="2800" b="1">
                <a:solidFill>
                  <a:srgbClr val="404040"/>
                </a:solidFill>
                <a:ea typeface="宋体" panose="02010600030101010101" pitchFamily="2" charset="-122"/>
                <a:sym typeface="+mn-ea"/>
              </a:rPr>
              <a:t>不应有恨，何事长向别时圆？</a:t>
            </a:r>
          </a:p>
          <a:p>
            <a:pPr indent="0"/>
            <a:r>
              <a:rPr lang="zh-CN" sz="2800" b="1">
                <a:solidFill>
                  <a:srgbClr val="404040"/>
                </a:solidFill>
                <a:ea typeface="宋体" panose="02010600030101010101" pitchFamily="2" charset="-122"/>
                <a:sym typeface="+mn-ea"/>
              </a:rPr>
              <a:t>人有悲欢离合，月有阴晴圆缺，此事古难全。</a:t>
            </a:r>
          </a:p>
          <a:p>
            <a:pPr indent="0"/>
            <a:r>
              <a:rPr lang="zh-CN" sz="2800" b="1">
                <a:solidFill>
                  <a:srgbClr val="404040"/>
                </a:solidFill>
                <a:ea typeface="宋体" panose="02010600030101010101" pitchFamily="2" charset="-122"/>
                <a:sym typeface="+mn-ea"/>
              </a:rPr>
              <a:t>                                                                             </a:t>
            </a:r>
          </a:p>
        </p:txBody>
      </p:sp>
      <p:sp>
        <p:nvSpPr>
          <p:cNvPr id="6" name="文本框 5"/>
          <p:cNvSpPr txBox="1"/>
          <p:nvPr/>
        </p:nvSpPr>
        <p:spPr>
          <a:xfrm>
            <a:off x="2266950" y="4851400"/>
            <a:ext cx="4385310" cy="521970"/>
          </a:xfrm>
          <a:prstGeom prst="rect">
            <a:avLst/>
          </a:prstGeom>
          <a:noFill/>
        </p:spPr>
        <p:txBody>
          <a:bodyPr wrap="square" rtlCol="0">
            <a:spAutoFit/>
          </a:bodyPr>
          <a:lstStyle/>
          <a:p>
            <a:r>
              <a:rPr lang="zh-CN" sz="2800" b="1">
                <a:solidFill>
                  <a:srgbClr val="404040"/>
                </a:solidFill>
                <a:ea typeface="宋体" panose="02010600030101010101" pitchFamily="2" charset="-122"/>
                <a:sym typeface="+mn-ea"/>
              </a:rPr>
              <a:t>但愿人长久，千里共婵娟。</a:t>
            </a:r>
            <a:endParaRPr lang="zh-CN" altLang="en-US" sz="2800" b="1">
              <a:solidFill>
                <a:srgbClr val="404040"/>
              </a:solidFill>
              <a:ea typeface="宋体" panose="02010600030101010101" pitchFamily="2" charset="-122"/>
              <a:sym typeface="+mn-ea"/>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64465" y="-123825"/>
            <a:ext cx="2817495" cy="2791460"/>
          </a:xfrm>
          <a:prstGeom prst="rect">
            <a:avLst/>
          </a:prstGeom>
        </p:spPr>
      </p:pic>
      <p:pic>
        <p:nvPicPr>
          <p:cNvPr id="3" name="图片 2" descr="t01311fb741ab122fa0"/>
          <p:cNvPicPr>
            <a:picLocks noChangeAspect="1"/>
          </p:cNvPicPr>
          <p:nvPr/>
        </p:nvPicPr>
        <p:blipFill>
          <a:blip r:embed="rId6"/>
          <a:stretch>
            <a:fillRect/>
          </a:stretch>
        </p:blipFill>
        <p:spPr>
          <a:xfrm>
            <a:off x="9052560" y="199390"/>
            <a:ext cx="2001520" cy="214439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914005" y="1088390"/>
            <a:ext cx="4277995" cy="4284980"/>
          </a:xfrm>
          <a:prstGeom prst="rect">
            <a:avLst/>
          </a:prstGeom>
        </p:spPr>
      </p:pic>
      <p:pic>
        <p:nvPicPr>
          <p:cNvPr id="9" name="图片 8" descr="0x300a0a0 (13)"/>
          <p:cNvPicPr>
            <a:picLocks noChangeAspect="1"/>
          </p:cNvPicPr>
          <p:nvPr/>
        </p:nvPicPr>
        <p:blipFill>
          <a:blip r:embed="rId8"/>
          <a:srcRect l="13000" t="25333"/>
          <a:stretch>
            <a:fillRect/>
          </a:stretch>
        </p:blipFill>
        <p:spPr>
          <a:xfrm flipH="1">
            <a:off x="-107315" y="4524375"/>
            <a:ext cx="2486025" cy="2133600"/>
          </a:xfrm>
          <a:prstGeom prst="rect">
            <a:avLst/>
          </a:prstGeom>
        </p:spPr>
      </p:pic>
      <p:sp>
        <p:nvSpPr>
          <p:cNvPr id="12" name="圆角矩形 11"/>
          <p:cNvSpPr/>
          <p:nvPr/>
        </p:nvSpPr>
        <p:spPr>
          <a:xfrm>
            <a:off x="3305810" y="5441315"/>
            <a:ext cx="7359650" cy="101981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rPr>
              <a:t>希望自己思念的人平安长久，不管相隔千山万水，都可以一起看到明月皎洁美好的样子。</a:t>
            </a:r>
          </a:p>
        </p:txBody>
      </p:sp>
      <p:pic>
        <p:nvPicPr>
          <p:cNvPr id="5" name="媒体4">
            <a:hlinkClick r:id="" action="ppaction://media"/>
            <a:extLst>
              <a:ext uri="{FF2B5EF4-FFF2-40B4-BE49-F238E27FC236}">
                <a16:creationId xmlns:a16="http://schemas.microsoft.com/office/drawing/2014/main" id="{DCEE2DDD-6A1A-ABDD-C751-FED40997AF1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1305" y="235352"/>
            <a:ext cx="11649390" cy="6314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000"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2000" fill="hold"/>
                                        <p:tgtEl>
                                          <p:spTgt spid="6"/>
                                        </p:tgtEl>
                                        <p:attrNameLst>
                                          <p:attrName>style.color</p:attrName>
                                        </p:attrNameLst>
                                      </p:cBhvr>
                                      <p:to>
                                        <a:srgbClr val="FE4F20"/>
                                      </p:to>
                                    </p:animClr>
                                  </p:childTnLst>
                                </p:cTn>
                              </p:par>
                              <p:par>
                                <p:cTn id="23" presetID="8" presetClass="emph" presetSubtype="0" fill="hold" grpId="3" nodeType="withEffect">
                                  <p:stCondLst>
                                    <p:cond delay="0"/>
                                  </p:stCondLst>
                                  <p:childTnLst>
                                    <p:animRot by="21600000">
                                      <p:cBhvr>
                                        <p:cTn id="24" dur="2000" fill="hold"/>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4" grpId="1"/>
      <p:bldP spid="6" grpId="0"/>
      <p:bldP spid="6" grpId="1"/>
      <p:bldP spid="6" grpId="2"/>
      <p:bldP spid="6" grpId="3"/>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2245" y="783590"/>
            <a:ext cx="6746875" cy="645160"/>
          </a:xfrm>
          <a:prstGeom prst="rect">
            <a:avLst/>
          </a:prstGeom>
          <a:noFill/>
        </p:spPr>
        <p:txBody>
          <a:bodyPr wrap="square" rtlCol="0" anchor="t">
            <a:spAutoFit/>
          </a:bodyPr>
          <a:lstStyle/>
          <a:p>
            <a:pPr algn="ctr"/>
            <a:r>
              <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rPr>
              <a:t>《水调歌头》英文版</a:t>
            </a:r>
          </a:p>
        </p:txBody>
      </p:sp>
      <p:pic>
        <p:nvPicPr>
          <p:cNvPr id="4" name="水调歌头（英文朗诵版）000025-00015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32422" y="318770"/>
            <a:ext cx="11526520" cy="6220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958715" y="260985"/>
            <a:ext cx="3041650" cy="715645"/>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tx1"/>
                </a:solidFill>
                <a:latin typeface="Times New Roman" panose="02020603050405020304" charset="0"/>
                <a:cs typeface="Times New Roman" panose="02020603050405020304" charset="0"/>
              </a:rPr>
              <a:t>Contents</a:t>
            </a:r>
          </a:p>
        </p:txBody>
      </p:sp>
      <p:grpSp>
        <p:nvGrpSpPr>
          <p:cNvPr id="12" name="组合 11"/>
          <p:cNvGrpSpPr/>
          <p:nvPr/>
        </p:nvGrpSpPr>
        <p:grpSpPr>
          <a:xfrm>
            <a:off x="869950" y="739775"/>
            <a:ext cx="1297305" cy="1353820"/>
            <a:chOff x="2170" y="1888"/>
            <a:chExt cx="2214" cy="2285"/>
          </a:xfrm>
        </p:grpSpPr>
        <p:pic>
          <p:nvPicPr>
            <p:cNvPr id="2" name="图片 1" descr="90 (1)"/>
            <p:cNvPicPr>
              <a:picLocks noChangeAspect="1"/>
            </p:cNvPicPr>
            <p:nvPr>
              <p:custDataLst>
                <p:tags r:id="rId6"/>
              </p:custDataLst>
            </p:nvPr>
          </p:nvPicPr>
          <p:blipFill>
            <a:blip r:embed="rId8"/>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1</a:t>
              </a:r>
            </a:p>
          </p:txBody>
        </p:sp>
      </p:grpSp>
      <p:grpSp>
        <p:nvGrpSpPr>
          <p:cNvPr id="13" name="组合 12"/>
          <p:cNvGrpSpPr/>
          <p:nvPr/>
        </p:nvGrpSpPr>
        <p:grpSpPr>
          <a:xfrm>
            <a:off x="805180" y="1685290"/>
            <a:ext cx="1253370" cy="1303539"/>
            <a:chOff x="6451" y="1888"/>
            <a:chExt cx="2435" cy="2513"/>
          </a:xfrm>
        </p:grpSpPr>
        <p:pic>
          <p:nvPicPr>
            <p:cNvPr id="4" name="图片 3" descr="90 (1)"/>
            <p:cNvPicPr>
              <a:picLocks noChangeAspect="1"/>
            </p:cNvPicPr>
            <p:nvPr>
              <p:custDataLst>
                <p:tags r:id="rId5"/>
              </p:custDataLst>
            </p:nvPr>
          </p:nvPicPr>
          <p:blipFill>
            <a:blip r:embed="rId8"/>
            <a:stretch>
              <a:fillRect/>
            </a:stretch>
          </p:blipFill>
          <p:spPr>
            <a:xfrm flipH="1">
              <a:off x="6451" y="1888"/>
              <a:ext cx="2435" cy="2513"/>
            </a:xfrm>
            <a:prstGeom prst="rect">
              <a:avLst/>
            </a:prstGeom>
          </p:spPr>
        </p:pic>
        <p:sp>
          <p:nvSpPr>
            <p:cNvPr id="8" name="文本框 7"/>
            <p:cNvSpPr txBox="1"/>
            <p:nvPr/>
          </p:nvSpPr>
          <p:spPr>
            <a:xfrm>
              <a:off x="6913" y="2230"/>
              <a:ext cx="1646" cy="195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2</a:t>
              </a:r>
            </a:p>
          </p:txBody>
        </p:sp>
      </p:grpSp>
      <p:grpSp>
        <p:nvGrpSpPr>
          <p:cNvPr id="14" name="组合 13"/>
          <p:cNvGrpSpPr/>
          <p:nvPr/>
        </p:nvGrpSpPr>
        <p:grpSpPr>
          <a:xfrm>
            <a:off x="805180" y="2580640"/>
            <a:ext cx="1337310" cy="1368425"/>
            <a:chOff x="10953" y="1773"/>
            <a:chExt cx="2435" cy="2513"/>
          </a:xfrm>
        </p:grpSpPr>
        <p:pic>
          <p:nvPicPr>
            <p:cNvPr id="5" name="图片 4" descr="90 (1)"/>
            <p:cNvPicPr>
              <a:picLocks noChangeAspect="1"/>
            </p:cNvPicPr>
            <p:nvPr>
              <p:custDataLst>
                <p:tags r:id="rId4"/>
              </p:custDataLst>
            </p:nvPr>
          </p:nvPicPr>
          <p:blipFill>
            <a:blip r:embed="rId8"/>
            <a:stretch>
              <a:fillRect/>
            </a:stretch>
          </p:blipFill>
          <p:spPr>
            <a:xfrm flipH="1">
              <a:off x="10953" y="1773"/>
              <a:ext cx="2435" cy="2513"/>
            </a:xfrm>
            <a:prstGeom prst="rect">
              <a:avLst/>
            </a:prstGeom>
          </p:spPr>
        </p:pic>
        <p:sp>
          <p:nvSpPr>
            <p:cNvPr id="9" name="文本框 8"/>
            <p:cNvSpPr txBox="1"/>
            <p:nvPr/>
          </p:nvSpPr>
          <p:spPr>
            <a:xfrm>
              <a:off x="11482" y="2230"/>
              <a:ext cx="1646" cy="186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3</a:t>
              </a:r>
            </a:p>
          </p:txBody>
        </p:sp>
      </p:grpSp>
      <p:grpSp>
        <p:nvGrpSpPr>
          <p:cNvPr id="15" name="组合 14"/>
          <p:cNvGrpSpPr/>
          <p:nvPr/>
        </p:nvGrpSpPr>
        <p:grpSpPr>
          <a:xfrm>
            <a:off x="764540" y="3632200"/>
            <a:ext cx="1334683" cy="1316879"/>
            <a:chOff x="14942" y="1888"/>
            <a:chExt cx="2435" cy="2513"/>
          </a:xfrm>
        </p:grpSpPr>
        <p:pic>
          <p:nvPicPr>
            <p:cNvPr id="6" name="图片 5" descr="90 (1)"/>
            <p:cNvPicPr>
              <a:picLocks noChangeAspect="1"/>
            </p:cNvPicPr>
            <p:nvPr>
              <p:custDataLst>
                <p:tags r:id="rId3"/>
              </p:custDataLst>
            </p:nvPr>
          </p:nvPicPr>
          <p:blipFill>
            <a:blip r:embed="rId8"/>
            <a:stretch>
              <a:fillRect/>
            </a:stretch>
          </p:blipFill>
          <p:spPr>
            <a:xfrm flipH="1">
              <a:off x="14942" y="1888"/>
              <a:ext cx="2435" cy="2513"/>
            </a:xfrm>
            <a:prstGeom prst="rect">
              <a:avLst/>
            </a:prstGeom>
          </p:spPr>
        </p:pic>
        <p:sp>
          <p:nvSpPr>
            <p:cNvPr id="10" name="文本框 9"/>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4</a:t>
              </a:r>
            </a:p>
          </p:txBody>
        </p:sp>
      </p:grpSp>
      <p:sp>
        <p:nvSpPr>
          <p:cNvPr id="11" name="圆角矩形 10"/>
          <p:cNvSpPr/>
          <p:nvPr/>
        </p:nvSpPr>
        <p:spPr>
          <a:xfrm>
            <a:off x="2251075" y="106807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sym typeface="+mn-ea"/>
              </a:rPr>
              <a:t>The introduction to the Mid-Autumn Festival</a:t>
            </a:r>
            <a:endParaRPr lang="en-US" altLang="zh-CN" sz="3200" b="1">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2251075" y="293116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legends of the Mid-Autumn Festival</a:t>
            </a:r>
          </a:p>
        </p:txBody>
      </p:sp>
      <p:sp>
        <p:nvSpPr>
          <p:cNvPr id="17" name="圆角矩形 16"/>
          <p:cNvSpPr/>
          <p:nvPr/>
        </p:nvSpPr>
        <p:spPr>
          <a:xfrm>
            <a:off x="2251075" y="199961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development of the Mid-Autumn Festival</a:t>
            </a:r>
          </a:p>
        </p:txBody>
      </p:sp>
      <p:sp>
        <p:nvSpPr>
          <p:cNvPr id="18" name="圆角矩形 17"/>
          <p:cNvSpPr/>
          <p:nvPr/>
        </p:nvSpPr>
        <p:spPr>
          <a:xfrm>
            <a:off x="2251075" y="385635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 customs of the Mid-Autumn Festival</a:t>
            </a:r>
          </a:p>
        </p:txBody>
      </p:sp>
      <p:sp>
        <p:nvSpPr>
          <p:cNvPr id="19" name="圆角矩形 18"/>
          <p:cNvSpPr/>
          <p:nvPr/>
        </p:nvSpPr>
        <p:spPr>
          <a:xfrm>
            <a:off x="2251075" y="570420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The blessings about </a:t>
            </a:r>
            <a:r>
              <a:rPr lang="en-US" altLang="zh-CN" sz="2800">
                <a:solidFill>
                  <a:schemeClr val="tx1"/>
                </a:solidFill>
                <a:latin typeface="Times New Roman" panose="02020603050405020304" charset="0"/>
                <a:cs typeface="Times New Roman" panose="02020603050405020304" charset="0"/>
                <a:sym typeface="+mn-ea"/>
              </a:rPr>
              <a:t>the Mid-Autumn Festival</a:t>
            </a:r>
          </a:p>
        </p:txBody>
      </p:sp>
      <p:sp>
        <p:nvSpPr>
          <p:cNvPr id="20" name="圆角矩形 19"/>
          <p:cNvSpPr/>
          <p:nvPr/>
        </p:nvSpPr>
        <p:spPr>
          <a:xfrm>
            <a:off x="2251075" y="478028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The poems about </a:t>
            </a:r>
            <a:r>
              <a:rPr lang="en-US" altLang="zh-CN" sz="2800">
                <a:solidFill>
                  <a:schemeClr val="tx1"/>
                </a:solidFill>
                <a:latin typeface="Times New Roman" panose="02020603050405020304" charset="0"/>
                <a:cs typeface="Times New Roman" panose="02020603050405020304" charset="0"/>
                <a:sym typeface="+mn-ea"/>
              </a:rPr>
              <a:t>the Mid-Autumn Festival</a:t>
            </a:r>
            <a:endParaRPr lang="zh-CN" altLang="en-US" sz="2800">
              <a:solidFill>
                <a:schemeClr val="tx1"/>
              </a:solidFill>
              <a:latin typeface="Times New Roman" panose="02020603050405020304" charset="0"/>
              <a:cs typeface="Times New Roman" panose="02020603050405020304" charset="0"/>
            </a:endParaRPr>
          </a:p>
          <a:p>
            <a:pPr algn="ctr"/>
            <a:r>
              <a:rPr lang="en-US" altLang="zh-CN"/>
              <a:t>  </a:t>
            </a:r>
          </a:p>
        </p:txBody>
      </p:sp>
      <p:grpSp>
        <p:nvGrpSpPr>
          <p:cNvPr id="21" name="组合 20"/>
          <p:cNvGrpSpPr/>
          <p:nvPr/>
        </p:nvGrpSpPr>
        <p:grpSpPr>
          <a:xfrm>
            <a:off x="764540" y="4579620"/>
            <a:ext cx="1334683" cy="1316879"/>
            <a:chOff x="14942" y="1888"/>
            <a:chExt cx="2435" cy="2513"/>
          </a:xfrm>
        </p:grpSpPr>
        <p:pic>
          <p:nvPicPr>
            <p:cNvPr id="22" name="图片 21" descr="90 (1)"/>
            <p:cNvPicPr>
              <a:picLocks noChangeAspect="1"/>
            </p:cNvPicPr>
            <p:nvPr>
              <p:custDataLst>
                <p:tags r:id="rId2"/>
              </p:custDataLst>
            </p:nvPr>
          </p:nvPicPr>
          <p:blipFill>
            <a:blip r:embed="rId8"/>
            <a:stretch>
              <a:fillRect/>
            </a:stretch>
          </p:blipFill>
          <p:spPr>
            <a:xfrm flipH="1">
              <a:off x="14942" y="1888"/>
              <a:ext cx="2435" cy="2513"/>
            </a:xfrm>
            <a:prstGeom prst="rect">
              <a:avLst/>
            </a:prstGeom>
          </p:spPr>
        </p:pic>
        <p:sp>
          <p:nvSpPr>
            <p:cNvPr id="23" name="文本框 22"/>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5</a:t>
              </a:r>
            </a:p>
          </p:txBody>
        </p:sp>
      </p:grpSp>
      <p:grpSp>
        <p:nvGrpSpPr>
          <p:cNvPr id="24" name="组合 23"/>
          <p:cNvGrpSpPr/>
          <p:nvPr/>
        </p:nvGrpSpPr>
        <p:grpSpPr>
          <a:xfrm>
            <a:off x="723900" y="5470525"/>
            <a:ext cx="1334683" cy="1316879"/>
            <a:chOff x="14942" y="1888"/>
            <a:chExt cx="2435" cy="2513"/>
          </a:xfrm>
        </p:grpSpPr>
        <p:pic>
          <p:nvPicPr>
            <p:cNvPr id="25" name="图片 24" descr="90 (1)"/>
            <p:cNvPicPr>
              <a:picLocks noChangeAspect="1"/>
            </p:cNvPicPr>
            <p:nvPr>
              <p:custDataLst>
                <p:tags r:id="rId1"/>
              </p:custDataLst>
            </p:nvPr>
          </p:nvPicPr>
          <p:blipFill>
            <a:blip r:embed="rId8"/>
            <a:stretch>
              <a:fillRect/>
            </a:stretch>
          </p:blipFill>
          <p:spPr>
            <a:xfrm flipH="1">
              <a:off x="14942" y="1888"/>
              <a:ext cx="2435" cy="2513"/>
            </a:xfrm>
            <a:prstGeom prst="rect">
              <a:avLst/>
            </a:prstGeom>
          </p:spPr>
        </p:pic>
        <p:sp>
          <p:nvSpPr>
            <p:cNvPr id="26" name="文本框 25"/>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6</a:t>
              </a:r>
            </a:p>
          </p:txBody>
        </p:sp>
      </p:grpSp>
      <p:pic>
        <p:nvPicPr>
          <p:cNvPr id="27" name="图片 26" descr="水印">
            <a:extLst>
              <a:ext uri="{FF2B5EF4-FFF2-40B4-BE49-F238E27FC236}">
                <a16:creationId xmlns:a16="http://schemas.microsoft.com/office/drawing/2014/main" id="{0937FC14-C2C6-E0F2-1186-CDC85EF9AEC8}"/>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歌曲版《水调歌头》</a:t>
            </a:r>
          </a:p>
        </p:txBody>
      </p:sp>
      <p:pic>
        <p:nvPicPr>
          <p:cNvPr id="7" name="图片 6" descr="562(1)"/>
          <p:cNvPicPr>
            <a:picLocks noChangeAspect="1"/>
          </p:cNvPicPr>
          <p:nvPr/>
        </p:nvPicPr>
        <p:blipFill>
          <a:blip r:embed="rId4"/>
          <a:stretch>
            <a:fillRect/>
          </a:stretch>
        </p:blipFill>
        <p:spPr>
          <a:xfrm>
            <a:off x="1552575" y="857250"/>
            <a:ext cx="8589010" cy="5697220"/>
          </a:xfrm>
          <a:prstGeom prst="rect">
            <a:avLst/>
          </a:prstGeom>
        </p:spPr>
      </p:pic>
      <p:pic>
        <p:nvPicPr>
          <p:cNvPr id="6" name="图片 5" descr="300 (15)"/>
          <p:cNvPicPr>
            <a:picLocks noChangeAspect="1"/>
          </p:cNvPicPr>
          <p:nvPr/>
        </p:nvPicPr>
        <p:blipFill>
          <a:blip r:embed="rId5"/>
          <a:stretch>
            <a:fillRect/>
          </a:stretch>
        </p:blipFill>
        <p:spPr>
          <a:xfrm>
            <a:off x="9580245" y="3923665"/>
            <a:ext cx="2857500" cy="2857500"/>
          </a:xfrm>
          <a:prstGeom prst="rect">
            <a:avLst/>
          </a:prstGeom>
        </p:spPr>
      </p:pic>
      <p:pic>
        <p:nvPicPr>
          <p:cNvPr id="2" name="媒体7">
            <a:hlinkClick r:id="" action="ppaction://media"/>
            <a:extLst>
              <a:ext uri="{FF2B5EF4-FFF2-40B4-BE49-F238E27FC236}">
                <a16:creationId xmlns:a16="http://schemas.microsoft.com/office/drawing/2014/main" id="{EE8A2360-26C0-B371-76D3-14A6FE139B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050" y="230187"/>
            <a:ext cx="11720830" cy="63976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00 (15)"/>
          <p:cNvPicPr>
            <a:picLocks noChangeAspect="1"/>
          </p:cNvPicPr>
          <p:nvPr/>
        </p:nvPicPr>
        <p:blipFill>
          <a:blip r:embed="rId5"/>
          <a:stretch>
            <a:fillRect/>
          </a:stretch>
        </p:blipFill>
        <p:spPr>
          <a:xfrm>
            <a:off x="9580245" y="3923665"/>
            <a:ext cx="2857500" cy="2857500"/>
          </a:xfrm>
          <a:prstGeom prst="rect">
            <a:avLst/>
          </a:prstGeom>
        </p:spPr>
      </p:pic>
      <p:pic>
        <p:nvPicPr>
          <p:cNvPr id="18" name="图片 1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1972945" y="867410"/>
            <a:ext cx="6222365" cy="5808980"/>
          </a:xfrm>
          <a:prstGeom prst="rect">
            <a:avLst/>
          </a:prstGeom>
          <a:effectLst>
            <a:outerShdw blurRad="292100" dist="63500" dir="2700000" algn="tl" rotWithShape="0">
              <a:srgbClr val="FDDB25">
                <a:alpha val="31000"/>
              </a:srgbClr>
            </a:outerShdw>
          </a:effectLst>
        </p:spPr>
      </p:pic>
      <p:sp>
        <p:nvSpPr>
          <p:cNvPr id="8" name="圆角矩形 7"/>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歌舞版《水调歌头》</a:t>
            </a:r>
          </a:p>
        </p:txBody>
      </p:sp>
      <p:pic>
        <p:nvPicPr>
          <p:cNvPr id="9" name="水调歌头（歌舞版）">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258762" y="241679"/>
            <a:ext cx="11674475" cy="6469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6520" y="447040"/>
            <a:ext cx="5672455" cy="5963285"/>
            <a:chOff x="0" y="405"/>
            <a:chExt cx="15345" cy="9501"/>
          </a:xfrm>
        </p:grpSpPr>
        <p:pic>
          <p:nvPicPr>
            <p:cNvPr id="3" name="图片 2" descr="481193850890354709(1)"/>
            <p:cNvPicPr>
              <a:picLocks noChangeAspect="1"/>
            </p:cNvPicPr>
            <p:nvPr/>
          </p:nvPicPr>
          <p:blipFill>
            <a:blip r:embed="rId4"/>
            <a:srcRect t="3955" b="3168"/>
            <a:stretch>
              <a:fillRect/>
            </a:stretch>
          </p:blipFill>
          <p:spPr>
            <a:xfrm>
              <a:off x="0" y="405"/>
              <a:ext cx="15345" cy="9501"/>
            </a:xfrm>
            <a:prstGeom prst="rect">
              <a:avLst/>
            </a:prstGeom>
          </p:spPr>
        </p:pic>
        <p:pic>
          <p:nvPicPr>
            <p:cNvPr id="4" name="图片 3"/>
            <p:cNvPicPr/>
            <p:nvPr/>
          </p:nvPicPr>
          <p:blipFill>
            <a:blip r:embed="rId5"/>
            <a:stretch>
              <a:fillRect/>
            </a:stretch>
          </p:blipFill>
          <p:spPr>
            <a:xfrm>
              <a:off x="2705" y="1881"/>
              <a:ext cx="9783" cy="6922"/>
            </a:xfrm>
            <a:prstGeom prst="rect">
              <a:avLst/>
            </a:prstGeom>
            <a:noFill/>
            <a:ln w="9525">
              <a:noFill/>
            </a:ln>
          </p:spPr>
        </p:pic>
      </p:grpSp>
      <p:grpSp>
        <p:nvGrpSpPr>
          <p:cNvPr id="8" name="组合 7"/>
          <p:cNvGrpSpPr/>
          <p:nvPr/>
        </p:nvGrpSpPr>
        <p:grpSpPr>
          <a:xfrm>
            <a:off x="5673090" y="447675"/>
            <a:ext cx="6202680" cy="6137910"/>
            <a:chOff x="8934" y="705"/>
            <a:chExt cx="9768" cy="9666"/>
          </a:xfrm>
        </p:grpSpPr>
        <p:pic>
          <p:nvPicPr>
            <p:cNvPr id="6" name="图片 5" descr="20161104021307788900_0"/>
            <p:cNvPicPr>
              <a:picLocks noChangeAspect="1"/>
            </p:cNvPicPr>
            <p:nvPr/>
          </p:nvPicPr>
          <p:blipFill>
            <a:blip r:embed="rId6"/>
            <a:stretch>
              <a:fillRect/>
            </a:stretch>
          </p:blipFill>
          <p:spPr>
            <a:xfrm>
              <a:off x="8934" y="705"/>
              <a:ext cx="9769" cy="9666"/>
            </a:xfrm>
            <a:prstGeom prst="rect">
              <a:avLst/>
            </a:prstGeom>
          </p:spPr>
        </p:pic>
        <p:sp>
          <p:nvSpPr>
            <p:cNvPr id="7" name="文本框 6"/>
            <p:cNvSpPr txBox="1"/>
            <p:nvPr/>
          </p:nvSpPr>
          <p:spPr>
            <a:xfrm>
              <a:off x="9410" y="2832"/>
              <a:ext cx="9158" cy="4409"/>
            </a:xfrm>
            <a:prstGeom prst="rect">
              <a:avLst/>
            </a:prstGeom>
            <a:noFill/>
          </p:spPr>
          <p:txBody>
            <a:bodyPr wrap="square" rtlCol="0">
              <a:spAutoFit/>
            </a:bodyPr>
            <a:lstStyle/>
            <a:p>
              <a:pPr algn="ctr"/>
              <a:r>
                <a:rPr lang="en-US" altLang="zh-CN" sz="3200" b="1">
                  <a:latin typeface="Times New Roman" panose="02020603050405020304" charset="0"/>
                  <a:cs typeface="Times New Roman" panose="02020603050405020304" charset="0"/>
                </a:rPr>
                <a:t>A Tranquil Night</a:t>
              </a:r>
              <a:endParaRPr lang="en-US" altLang="zh-CN" sz="3200" b="1"/>
            </a:p>
            <a:p>
              <a:pPr algn="ctr"/>
              <a:r>
                <a:rPr lang="zh-CN" altLang="en-US" sz="3200" b="1">
                  <a:latin typeface="宋体" panose="02010600030101010101" pitchFamily="2" charset="-122"/>
                  <a:ea typeface="宋体" panose="02010600030101010101" pitchFamily="2" charset="-122"/>
                </a:rPr>
                <a:t>许渊冲</a:t>
              </a:r>
            </a:p>
            <a:p>
              <a:pPr algn="ctr"/>
              <a:r>
                <a:rPr lang="en-US" altLang="zh-CN" sz="2800">
                  <a:latin typeface="Times New Roman" panose="02020603050405020304" charset="0"/>
                  <a:ea typeface="宋体" panose="02010600030101010101" pitchFamily="2" charset="-122"/>
                  <a:cs typeface="Times New Roman" panose="02020603050405020304" charset="0"/>
                </a:rPr>
                <a:t>Abed, I see a silver light,</a:t>
              </a:r>
            </a:p>
            <a:p>
              <a:pPr algn="ctr"/>
              <a:r>
                <a:rPr lang="en-US" altLang="zh-CN" sz="2800">
                  <a:latin typeface="Times New Roman" panose="02020603050405020304" charset="0"/>
                  <a:ea typeface="宋体" panose="02010600030101010101" pitchFamily="2" charset="-122"/>
                  <a:cs typeface="Times New Roman" panose="02020603050405020304" charset="0"/>
                </a:rPr>
                <a:t>I wonder if it’s frost aground.</a:t>
              </a:r>
            </a:p>
            <a:p>
              <a:pPr algn="l"/>
              <a:r>
                <a:rPr lang="en-US" altLang="zh-CN" sz="2800">
                  <a:latin typeface="Times New Roman" panose="02020603050405020304" charset="0"/>
                  <a:ea typeface="宋体" panose="02010600030101010101" pitchFamily="2" charset="-122"/>
                  <a:cs typeface="Times New Roman" panose="02020603050405020304" charset="0"/>
                </a:rPr>
                <a:t>Looking up, I find the moon bright;</a:t>
              </a:r>
            </a:p>
            <a:p>
              <a:pPr algn="ctr"/>
              <a:r>
                <a:rPr lang="en-US" altLang="zh-CN" sz="2800">
                  <a:latin typeface="Times New Roman" panose="02020603050405020304" charset="0"/>
                  <a:ea typeface="宋体" panose="02010600030101010101" pitchFamily="2" charset="-122"/>
                  <a:cs typeface="Times New Roman" panose="02020603050405020304" charset="0"/>
                </a:rPr>
                <a:t>Bowing, in homesickness I’d drowned.</a:t>
              </a:r>
            </a:p>
          </p:txBody>
        </p:sp>
      </p:grpSp>
      <p:pic>
        <p:nvPicPr>
          <p:cNvPr id="10" name="静夜诗">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0" y="123190"/>
            <a:ext cx="12192000" cy="6734175"/>
          </a:xfrm>
          <a:prstGeom prst="rect">
            <a:avLst/>
          </a:prstGeom>
        </p:spPr>
      </p:pic>
      <p:sp>
        <p:nvSpPr>
          <p:cNvPr id="11" name="圆角矩形 10"/>
          <p:cNvSpPr/>
          <p:nvPr/>
        </p:nvSpPr>
        <p:spPr>
          <a:xfrm>
            <a:off x="1390650" y="829310"/>
            <a:ext cx="9242425" cy="43084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800">
              <a:solidFill>
                <a:schemeClr val="tx1"/>
              </a:solidFill>
              <a:latin typeface="宋体" panose="02010600030101010101" pitchFamily="2" charset="-122"/>
              <a:ea typeface="宋体" panose="02010600030101010101" pitchFamily="2" charset="-122"/>
            </a:endParaRPr>
          </a:p>
        </p:txBody>
      </p:sp>
      <p:sp>
        <p:nvSpPr>
          <p:cNvPr id="2" name="矩形 1"/>
          <p:cNvSpPr/>
          <p:nvPr/>
        </p:nvSpPr>
        <p:spPr>
          <a:xfrm>
            <a:off x="2860040" y="2755900"/>
            <a:ext cx="6304280" cy="1568450"/>
          </a:xfrm>
          <a:prstGeom prst="rect">
            <a:avLst/>
          </a:prstGeom>
          <a:noFill/>
          <a:ln>
            <a:noFill/>
          </a:ln>
        </p:spPr>
        <p:txBody>
          <a:bodyPr wrap="square" rtlCol="0" anchor="t">
            <a:prstTxWarp prst="textArchUp">
              <a:avLst/>
            </a:prstTxWarp>
            <a:spAutoFit/>
          </a:bodyPr>
          <a:lstStyle/>
          <a:p>
            <a:pPr algn="ctr"/>
            <a:r>
              <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rPr>
              <a:t>经典永相传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10"/>
                </p:tgtEl>
              </p:cMediaNode>
            </p:video>
          </p:childTnLst>
        </p:cTn>
      </p:par>
    </p:tnLst>
    <p:bldLst>
      <p:bldP spid="11" grpId="0" bldLvl="0" animBg="1"/>
      <p:bldP spid="11" grpId="1" animBg="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5"/>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blessings about the Mid-Autumn Festival )</a:t>
            </a:r>
            <a:r>
              <a:rPr lang="en-US" altLang="zh-CN" sz="4400">
                <a:latin typeface="Times New Roman" panose="02020603050405020304" charset="0"/>
                <a:cs typeface="Times New Roman" panose="02020603050405020304" charset="0"/>
              </a:rPr>
              <a:t>  </a:t>
            </a:r>
          </a:p>
        </p:txBody>
      </p:sp>
      <p:sp>
        <p:nvSpPr>
          <p:cNvPr id="3" name="文本框 2"/>
          <p:cNvSpPr txBox="1"/>
          <p:nvPr/>
        </p:nvSpPr>
        <p:spPr>
          <a:xfrm>
            <a:off x="4241165" y="4460240"/>
            <a:ext cx="3492500" cy="645160"/>
          </a:xfrm>
          <a:prstGeom prst="rect">
            <a:avLst/>
          </a:prstGeom>
          <a:noFill/>
        </p:spPr>
        <p:txBody>
          <a:bodyPr wrap="square" rtlCol="0">
            <a:spAutoFit/>
          </a:bodyPr>
          <a:lstStyle/>
          <a:p>
            <a:pPr algn="ctr"/>
            <a:r>
              <a:rPr lang="zh-CN" altLang="en-US" sz="3600" b="1">
                <a:latin typeface="宋体" panose="02010600030101010101" pitchFamily="2" charset="-122"/>
                <a:ea typeface="宋体" panose="02010600030101010101" pitchFamily="2" charset="-122"/>
              </a:rPr>
              <a:t>中秋祝福</a:t>
            </a: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6</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875" y="501015"/>
            <a:ext cx="9086215" cy="1322070"/>
          </a:xfrm>
          <a:prstGeom prst="rect">
            <a:avLst/>
          </a:prstGeom>
          <a:noFill/>
          <a:ln w="28575">
            <a:solidFill>
              <a:srgbClr val="FE4F20"/>
            </a:solidFill>
            <a:prstDash val="sysDot"/>
          </a:ln>
        </p:spPr>
        <p:txBody>
          <a:bodyPr wrap="square" rtlCol="0" anchor="t">
            <a:spAutoFit/>
          </a:bodyPr>
          <a:lstStyle/>
          <a:p>
            <a:pPr lvl="0" algn="l">
              <a:buClrTx/>
              <a:buSzTx/>
              <a:buFontTx/>
            </a:pP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Although I am not around you at this moment, my blessings and wishes will always be around you. </a:t>
            </a:r>
          </a:p>
          <a:p>
            <a:pPr lvl="0" algn="ctr">
              <a:buClrTx/>
              <a:buSzTx/>
              <a:buFontTx/>
            </a:pPr>
            <a:r>
              <a:rPr lang="zh-CN" altLang="en-US" sz="2400">
                <a:latin typeface="宋体" panose="02010600030101010101" pitchFamily="2" charset="-122"/>
                <a:ea typeface="宋体" panose="02010600030101010101" pitchFamily="2" charset="-122"/>
                <a:cs typeface="Times New Roman" panose="02020603050405020304" charset="0"/>
                <a:sym typeface="+mn-ea"/>
              </a:rPr>
              <a:t>虽然你我不能相聚，但我的祝福伴随你走每一段路。</a:t>
            </a:r>
          </a:p>
        </p:txBody>
      </p:sp>
      <p:sp>
        <p:nvSpPr>
          <p:cNvPr id="3" name="文本框 2"/>
          <p:cNvSpPr txBox="1"/>
          <p:nvPr/>
        </p:nvSpPr>
        <p:spPr>
          <a:xfrm>
            <a:off x="397510" y="2139315"/>
            <a:ext cx="9086215" cy="1753235"/>
          </a:xfrm>
          <a:prstGeom prst="rect">
            <a:avLst/>
          </a:prstGeom>
          <a:noFill/>
          <a:ln w="28575">
            <a:solidFill>
              <a:srgbClr val="FE4F20"/>
            </a:solidFill>
            <a:prstDash val="sysDot"/>
          </a:ln>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Family members are round and round, and their minds are full of happiness. Happiness is always ahead. Happy Mid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Autumn Festival!</a:t>
            </a:r>
          </a:p>
          <a:p>
            <a:pPr algn="ctr"/>
            <a:r>
              <a:rPr lang="zh-CN" altLang="en-US" sz="2400">
                <a:latin typeface="宋体" panose="02010600030101010101" pitchFamily="2" charset="-122"/>
                <a:ea typeface="宋体" panose="02010600030101010101" pitchFamily="2" charset="-122"/>
                <a:sym typeface="+mn-ea"/>
              </a:rPr>
              <a:t>亲人团团圆圆，心事花好月圆，幸福美满永在前，中秋节快乐！</a:t>
            </a:r>
            <a:endParaRPr lang="zh-CN" altLang="en-US" sz="2400">
              <a:latin typeface="宋体" panose="02010600030101010101" pitchFamily="2" charset="-122"/>
              <a:ea typeface="宋体" panose="02010600030101010101" pitchFamily="2" charset="-122"/>
            </a:endParaRPr>
          </a:p>
        </p:txBody>
      </p:sp>
      <p:sp>
        <p:nvSpPr>
          <p:cNvPr id="4" name="文本框 3"/>
          <p:cNvSpPr txBox="1"/>
          <p:nvPr/>
        </p:nvSpPr>
        <p:spPr>
          <a:xfrm>
            <a:off x="397510" y="4208780"/>
            <a:ext cx="9086215" cy="2183765"/>
          </a:xfrm>
          <a:prstGeom prst="rect">
            <a:avLst/>
          </a:prstGeom>
          <a:noFill/>
          <a:ln w="28575">
            <a:solidFill>
              <a:srgbClr val="FE4F20"/>
            </a:solidFill>
            <a:prstDash val="sys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No matter where you are from, regardless whether we gather or leave, all those blessings are forever linked in my mind. I wish you success and only things beautiful!</a:t>
            </a:r>
          </a:p>
          <a:p>
            <a:pPr lvl="0" algn="l">
              <a:buClrTx/>
              <a:buSzTx/>
              <a:buFontTx/>
            </a:pPr>
            <a:r>
              <a:rPr lang="zh-CN" altLang="en-US" sz="2800">
                <a:latin typeface="Times New Roman" panose="02020603050405020304" charset="0"/>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无论天南海北，不论相聚与离别，有份祝福永远挂在我心中，祝你一切圆满美好!</a:t>
            </a:r>
          </a:p>
        </p:txBody>
      </p:sp>
      <p:pic>
        <p:nvPicPr>
          <p:cNvPr id="5" name="图片 4" descr="85 (1)"/>
          <p:cNvPicPr>
            <a:picLocks noChangeAspect="1"/>
          </p:cNvPicPr>
          <p:nvPr/>
        </p:nvPicPr>
        <p:blipFill>
          <a:blip r:embed="rId2"/>
          <a:stretch>
            <a:fillRect/>
          </a:stretch>
        </p:blipFill>
        <p:spPr>
          <a:xfrm>
            <a:off x="9639935" y="4279900"/>
            <a:ext cx="2552065" cy="2578100"/>
          </a:xfrm>
          <a:prstGeom prst="rect">
            <a:avLst/>
          </a:prstGeom>
        </p:spPr>
      </p:pic>
      <p:pic>
        <p:nvPicPr>
          <p:cNvPr id="7" name="图片 6" descr="t016693a320dac8a407"/>
          <p:cNvPicPr>
            <a:picLocks noChangeAspect="1"/>
          </p:cNvPicPr>
          <p:nvPr/>
        </p:nvPicPr>
        <p:blipFill>
          <a:blip r:embed="rId3"/>
          <a:stretch>
            <a:fillRect/>
          </a:stretch>
        </p:blipFill>
        <p:spPr>
          <a:xfrm>
            <a:off x="9639935" y="-166370"/>
            <a:ext cx="2813685" cy="2755265"/>
          </a:xfrm>
          <a:prstGeom prst="rect">
            <a:avLst/>
          </a:prstGeom>
        </p:spPr>
      </p:pic>
      <p:pic>
        <p:nvPicPr>
          <p:cNvPr id="8" name="图片 7" descr="16pic_7904231_s"/>
          <p:cNvPicPr>
            <a:picLocks noChangeAspect="1"/>
          </p:cNvPicPr>
          <p:nvPr/>
        </p:nvPicPr>
        <p:blipFill>
          <a:blip r:embed="rId4"/>
          <a:stretch>
            <a:fillRect/>
          </a:stretch>
        </p:blipFill>
        <p:spPr>
          <a:xfrm>
            <a:off x="9826625" y="2486660"/>
            <a:ext cx="1911350" cy="1645285"/>
          </a:xfrm>
          <a:prstGeom prst="rect">
            <a:avLst/>
          </a:prstGeom>
        </p:spPr>
      </p:pic>
      <p:pic>
        <p:nvPicPr>
          <p:cNvPr id="9" name="图片 8" descr="水印">
            <a:extLst>
              <a:ext uri="{FF2B5EF4-FFF2-40B4-BE49-F238E27FC236}">
                <a16:creationId xmlns:a16="http://schemas.microsoft.com/office/drawing/2014/main" id="{776FCB94-4722-252D-8B40-28D2AE6C14F2}"/>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9">
            <a:hlinkClick r:id="" action="ppaction://media"/>
            <a:extLst>
              <a:ext uri="{FF2B5EF4-FFF2-40B4-BE49-F238E27FC236}">
                <a16:creationId xmlns:a16="http://schemas.microsoft.com/office/drawing/2014/main" id="{8A8CB01C-1A52-9EC7-C13E-663109F6BB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51553" cy="6835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fa460543cd7860c0dc245126e8f0aa3"/>
          <p:cNvPicPr>
            <a:picLocks noChangeAspect="1"/>
          </p:cNvPicPr>
          <p:nvPr/>
        </p:nvPicPr>
        <p:blipFill>
          <a:blip r:embed="rId2"/>
          <a:srcRect t="22243" b="27199"/>
          <a:stretch>
            <a:fillRect/>
          </a:stretch>
        </p:blipFill>
        <p:spPr>
          <a:xfrm>
            <a:off x="610235" y="1050290"/>
            <a:ext cx="4901565" cy="2879090"/>
          </a:xfrm>
          <a:prstGeom prst="rect">
            <a:avLst/>
          </a:prstGeom>
        </p:spPr>
      </p:pic>
      <p:sp>
        <p:nvSpPr>
          <p:cNvPr id="5" name="矩形 4"/>
          <p:cNvSpPr/>
          <p:nvPr/>
        </p:nvSpPr>
        <p:spPr>
          <a:xfrm>
            <a:off x="1361758" y="4811395"/>
            <a:ext cx="9877425" cy="1014730"/>
          </a:xfrm>
          <a:prstGeom prst="rect">
            <a:avLst/>
          </a:prstGeom>
          <a:noFill/>
          <a:ln w="19050">
            <a:solidFill>
              <a:srgbClr val="FF0000"/>
            </a:solidFill>
            <a:prstDash val="sysDot"/>
          </a:ln>
        </p:spPr>
        <p:txBody>
          <a:bodyPr wrap="non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charset="0"/>
                <a:cs typeface="Times New Roman" panose="02020603050405020304" charset="0"/>
              </a:rPr>
              <a:t>Happy Mid-Autumd Festival!</a:t>
            </a:r>
          </a:p>
        </p:txBody>
      </p:sp>
      <p:sp>
        <p:nvSpPr>
          <p:cNvPr id="6" name="文本框 5"/>
          <p:cNvSpPr txBox="1"/>
          <p:nvPr/>
        </p:nvSpPr>
        <p:spPr>
          <a:xfrm>
            <a:off x="5281295" y="2303145"/>
            <a:ext cx="5380355" cy="2061210"/>
          </a:xfrm>
          <a:prstGeom prst="rect">
            <a:avLst/>
          </a:prstGeom>
          <a:noFill/>
          <a:ln w="12700">
            <a:solidFill>
              <a:srgbClr val="FF0000"/>
            </a:solidFill>
            <a:prstDash val="sysDot"/>
          </a:ln>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     </a:t>
            </a:r>
            <a:r>
              <a:rPr lang="en-US" altLang="zh-CN" sz="3200" b="1">
                <a:solidFill>
                  <a:schemeClr val="tx1"/>
                </a:solidFill>
                <a:latin typeface="Times New Roman" panose="02020603050405020304" charset="0"/>
                <a:cs typeface="Times New Roman" panose="02020603050405020304" charset="0"/>
              </a:rPr>
              <a:t>Let us wish that man will live long as he can! Though miles apart, we’ll share the beauty of  the moon together.</a:t>
            </a:r>
          </a:p>
        </p:txBody>
      </p:sp>
      <p:pic>
        <p:nvPicPr>
          <p:cNvPr id="7" name="图片 6" descr="4536"/>
          <p:cNvPicPr>
            <a:picLocks noChangeAspect="1"/>
          </p:cNvPicPr>
          <p:nvPr/>
        </p:nvPicPr>
        <p:blipFill>
          <a:blip r:embed="rId3"/>
          <a:stretch>
            <a:fillRect/>
          </a:stretch>
        </p:blipFill>
        <p:spPr>
          <a:xfrm>
            <a:off x="9295130" y="83820"/>
            <a:ext cx="2743200" cy="2781300"/>
          </a:xfrm>
          <a:prstGeom prst="rect">
            <a:avLst/>
          </a:prstGeom>
        </p:spPr>
      </p:pic>
      <p:pic>
        <p:nvPicPr>
          <p:cNvPr id="9" name="图片 8" descr="3b4e0ba7a6b648bf8c55cd91ab59da8b"/>
          <p:cNvPicPr>
            <a:picLocks noChangeAspect="1"/>
          </p:cNvPicPr>
          <p:nvPr/>
        </p:nvPicPr>
        <p:blipFill>
          <a:blip r:embed="rId4"/>
          <a:stretch>
            <a:fillRect/>
          </a:stretch>
        </p:blipFill>
        <p:spPr>
          <a:xfrm rot="1620000">
            <a:off x="364490" y="2145665"/>
            <a:ext cx="4489450" cy="4670425"/>
          </a:xfrm>
          <a:prstGeom prst="rect">
            <a:avLst/>
          </a:prstGeom>
        </p:spPr>
      </p:pic>
      <p:pic>
        <p:nvPicPr>
          <p:cNvPr id="10" name="图片 9" descr="14_副本"/>
          <p:cNvPicPr>
            <a:picLocks noChangeAspect="1"/>
          </p:cNvPicPr>
          <p:nvPr/>
        </p:nvPicPr>
        <p:blipFill>
          <a:blip r:embed="rId5"/>
          <a:stretch>
            <a:fillRect/>
          </a:stretch>
        </p:blipFill>
        <p:spPr>
          <a:xfrm>
            <a:off x="560070" y="1235710"/>
            <a:ext cx="5401945" cy="4590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chemeClr val="accent2"/>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4" presetClass="exit" presetSubtype="32" fill="hold" grpId="2" nodeType="withEffect">
                                  <p:stCondLst>
                                    <p:cond delay="0"/>
                                  </p:stCondLst>
                                  <p:childTnLst>
                                    <p:animEffect transition="out" filter="box(out)">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4" presetClass="exit" presetSubtype="32" fill="hold" grpId="2" nodeType="withEffect">
                                  <p:stCondLst>
                                    <p:cond delay="0"/>
                                  </p:stCondLst>
                                  <p:childTnLst>
                                    <p:animEffect transition="out" filter="box(out)">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0" presetClass="path" presetSubtype="0" accel="50000" decel="50000" fill="hold" nodeType="withEffect">
                                  <p:stCondLst>
                                    <p:cond delay="0"/>
                                  </p:stCondLst>
                                  <p:childTnLst>
                                    <p:animMotion origin="layout" path="M 2.13237e-05 -4.27802e-05 C 0.102548 -0.0723344 0.41023 -0.289297 0.512756 -0.361589 C 0.615282 -0.43388 0.523029 -0.368861 0.512756 -0.361589 " pathEditMode="relative" rAng="0" ptsTypes="">
                                      <p:cBhvr>
                                        <p:cTn id="40" dur="3000" fill="hold"/>
                                        <p:tgtEl>
                                          <p:spTgt spid="9"/>
                                        </p:tgtEl>
                                        <p:attrNameLst>
                                          <p:attrName>ppt_x</p:attrName>
                                          <p:attrName>ppt_y</p:attrName>
                                        </p:attrNameLst>
                                      </p:cBhvr>
                                      <p:rCtr x="28000" y="-19700"/>
                                    </p:animMotion>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6" grpId="0" bldLvl="0" animBg="1"/>
      <p:bldP spid="6" grpId="1" animBg="1"/>
      <p:bldP spid="6"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6460"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4325" y="-10795"/>
            <a:ext cx="3342005" cy="654558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2589" t="39537" b="17592"/>
          <a:stretch>
            <a:fillRect/>
          </a:stretch>
        </p:blipFill>
        <p:spPr>
          <a:xfrm>
            <a:off x="8754641" y="75466"/>
            <a:ext cx="3332993" cy="3318452"/>
          </a:xfrm>
          <a:prstGeom prst="rect">
            <a:avLst/>
          </a:prstGeom>
        </p:spPr>
      </p:pic>
      <p:pic>
        <p:nvPicPr>
          <p:cNvPr id="14" name="图片 13"/>
          <p:cNvPicPr>
            <a:picLocks noChangeAspect="1"/>
          </p:cNvPicPr>
          <p:nvPr/>
        </p:nvPicPr>
        <p:blipFill>
          <a:blip r:embed="rId5"/>
          <a:stretch>
            <a:fillRect/>
          </a:stretch>
        </p:blipFill>
        <p:spPr>
          <a:xfrm>
            <a:off x="8554720" y="3303905"/>
            <a:ext cx="3648075" cy="3564890"/>
          </a:xfrm>
          <a:prstGeom prst="rect">
            <a:avLst/>
          </a:prstGeom>
        </p:spPr>
      </p:pic>
      <p:sp>
        <p:nvSpPr>
          <p:cNvPr id="4" name="文本框 3"/>
          <p:cNvSpPr txBox="1"/>
          <p:nvPr/>
        </p:nvSpPr>
        <p:spPr>
          <a:xfrm>
            <a:off x="3458845" y="2294255"/>
            <a:ext cx="5509260" cy="2122805"/>
          </a:xfrm>
          <a:prstGeom prst="rect">
            <a:avLst/>
          </a:prstGeom>
          <a:noFill/>
        </p:spPr>
        <p:txBody>
          <a:bodyPr wrap="square" rtlCol="0">
            <a:spAutoFit/>
          </a:bodyPr>
          <a:lstStyle/>
          <a:p>
            <a:pPr algn="ctr"/>
            <a:r>
              <a:rPr lang="en-US" altLang="zh-CN" sz="4400">
                <a:latin typeface="Times New Roman" panose="02020603050405020304" charset="0"/>
                <a:cs typeface="Times New Roman" panose="02020603050405020304" charset="0"/>
                <a:sym typeface="+mn-ea"/>
              </a:rPr>
              <a:t>The introduction to the Mid-Autumn Festival</a:t>
            </a:r>
          </a:p>
          <a:p>
            <a:pPr algn="ctr"/>
            <a:r>
              <a:rPr lang="en-US" altLang="zh-CN" sz="4400">
                <a:latin typeface="Times New Roman" panose="02020603050405020304" charset="0"/>
                <a:cs typeface="Times New Roman" panose="02020603050405020304" charset="0"/>
                <a:sym typeface="+mn-ea"/>
              </a:rPr>
              <a:t>(</a:t>
            </a:r>
            <a:r>
              <a:rPr lang="zh-CN" altLang="en-US" sz="4400" b="1">
                <a:latin typeface="宋体" panose="02010600030101010101" pitchFamily="2" charset="-122"/>
                <a:ea typeface="宋体" panose="02010600030101010101" pitchFamily="2" charset="-122"/>
                <a:cs typeface="Times New Roman" panose="02020603050405020304" charset="0"/>
                <a:sym typeface="+mn-ea"/>
              </a:rPr>
              <a:t>中秋介绍</a:t>
            </a:r>
            <a:r>
              <a:rPr lang="en-US" altLang="zh-CN" sz="4400">
                <a:latin typeface="Times New Roman" panose="02020603050405020304" charset="0"/>
                <a:cs typeface="Times New Roman" panose="02020603050405020304" charset="0"/>
                <a:sym typeface="+mn-ea"/>
              </a:rPr>
              <a:t>)</a:t>
            </a:r>
            <a:r>
              <a:rPr lang="en-US" altLang="zh-CN" sz="4400">
                <a:latin typeface="Times New Roman" panose="02020603050405020304" charset="0"/>
                <a:cs typeface="Times New Roman" panose="02020603050405020304" charset="0"/>
              </a:rPr>
              <a:t>  </a:t>
            </a:r>
          </a:p>
        </p:txBody>
      </p:sp>
      <p:grpSp>
        <p:nvGrpSpPr>
          <p:cNvPr id="12" name="组合 11"/>
          <p:cNvGrpSpPr/>
          <p:nvPr/>
        </p:nvGrpSpPr>
        <p:grpSpPr>
          <a:xfrm>
            <a:off x="5447030" y="790575"/>
            <a:ext cx="1297305" cy="1353820"/>
            <a:chOff x="2170" y="1888"/>
            <a:chExt cx="2214" cy="2285"/>
          </a:xfrm>
        </p:grpSpPr>
        <p:pic>
          <p:nvPicPr>
            <p:cNvPr id="3" name="图片 2" descr="90 (1)"/>
            <p:cNvPicPr>
              <a:picLocks noChangeAspect="1"/>
            </p:cNvPicPr>
            <p:nvPr>
              <p:custDataLst>
                <p:tags r:id="rId1"/>
              </p:custDataLst>
            </p:nvPr>
          </p:nvPicPr>
          <p:blipFill>
            <a:blip r:embed="rId6"/>
            <a:stretch>
              <a:fillRect/>
            </a:stretch>
          </p:blipFill>
          <p:spPr>
            <a:xfrm flipH="1">
              <a:off x="2170" y="1888"/>
              <a:ext cx="2214" cy="2285"/>
            </a:xfrm>
            <a:prstGeom prst="rect">
              <a:avLst/>
            </a:prstGeom>
          </p:spPr>
        </p:pic>
        <p:sp>
          <p:nvSpPr>
            <p:cNvPr id="5" name="文本框 4"/>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charset="0"/>
                  <a:cs typeface="Times New Roman" panose="02020603050405020304" charset="0"/>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930" y="456565"/>
            <a:ext cx="675830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charset="0"/>
                <a:cs typeface="Times New Roman" panose="02020603050405020304" charset="0"/>
              </a:rPr>
              <a:t>When is the Mid-Autumn Festival? </a:t>
            </a:r>
          </a:p>
        </p:txBody>
      </p:sp>
      <p:sp>
        <p:nvSpPr>
          <p:cNvPr id="100" name="文本框 99"/>
          <p:cNvSpPr txBox="1"/>
          <p:nvPr/>
        </p:nvSpPr>
        <p:spPr>
          <a:xfrm>
            <a:off x="1089660" y="1433830"/>
            <a:ext cx="7771765" cy="1076325"/>
          </a:xfrm>
          <a:prstGeom prst="rect">
            <a:avLst/>
          </a:prstGeom>
          <a:solidFill>
            <a:schemeClr val="bg1"/>
          </a:solidFill>
          <a:ln w="38100">
            <a:solidFill>
              <a:schemeClr val="accent1"/>
            </a:solidFill>
            <a:prstDash val="sysDash"/>
          </a:ln>
        </p:spPr>
        <p:txBody>
          <a:bodyPr wrap="square" rtlCol="0">
            <a:spAutoFit/>
          </a:bodyPr>
          <a:lstStyle/>
          <a:p>
            <a:pPr lvl="0" algn="ctr">
              <a:buClrTx/>
              <a:buSzTx/>
              <a:buFontTx/>
            </a:pPr>
            <a:r>
              <a:rPr lang="en-US" altLang="zh-CN" sz="3200">
                <a:latin typeface="Times New Roman" panose="02020603050405020304" charset="0"/>
                <a:cs typeface="Times New Roman" panose="02020603050405020304" charset="0"/>
                <a:sym typeface="+mn-ea"/>
              </a:rPr>
              <a:t>The Mid-Autumn Festival falls on </a:t>
            </a:r>
          </a:p>
          <a:p>
            <a:pPr lvl="0" algn="ctr">
              <a:buClrTx/>
              <a:buSzTx/>
              <a:buFontTx/>
            </a:pPr>
            <a:r>
              <a:rPr lang="en-US" altLang="zh-CN" sz="3200" b="1">
                <a:solidFill>
                  <a:srgbClr val="FF0000"/>
                </a:solidFill>
                <a:latin typeface="Times New Roman" panose="02020603050405020304" charset="0"/>
                <a:cs typeface="Times New Roman" panose="02020603050405020304" charset="0"/>
                <a:sym typeface="+mn-ea"/>
              </a:rPr>
              <a:t>the 15th day of the 8th lunar month</a:t>
            </a:r>
            <a:r>
              <a:rPr lang="en-US" altLang="zh-CN" sz="3200" b="1">
                <a:solidFill>
                  <a:schemeClr val="tx1"/>
                </a:solidFill>
                <a:latin typeface="Times New Roman" panose="02020603050405020304" charset="0"/>
                <a:cs typeface="Times New Roman" panose="02020603050405020304" charset="0"/>
                <a:sym typeface="+mn-ea"/>
              </a:rPr>
              <a:t>.</a:t>
            </a:r>
          </a:p>
        </p:txBody>
      </p:sp>
      <p:pic>
        <p:nvPicPr>
          <p:cNvPr id="11" name="图片 10"/>
          <p:cNvPicPr>
            <a:picLocks noChangeAspect="1"/>
          </p:cNvPicPr>
          <p:nvPr/>
        </p:nvPicPr>
        <p:blipFill>
          <a:blip r:embed="rId2"/>
          <a:stretch>
            <a:fillRect/>
          </a:stretch>
        </p:blipFill>
        <p:spPr>
          <a:xfrm>
            <a:off x="210185" y="4423410"/>
            <a:ext cx="2540000" cy="2540000"/>
          </a:xfrm>
          <a:prstGeom prst="rect">
            <a:avLst/>
          </a:prstGeom>
        </p:spPr>
      </p:pic>
      <p:pic>
        <p:nvPicPr>
          <p:cNvPr id="6" name="图片 5" descr="t01a924d0a2a09b4b5a"/>
          <p:cNvPicPr>
            <a:picLocks noChangeAspect="1"/>
          </p:cNvPicPr>
          <p:nvPr/>
        </p:nvPicPr>
        <p:blipFill>
          <a:blip r:embed="rId3"/>
          <a:stretch>
            <a:fillRect/>
          </a:stretch>
        </p:blipFill>
        <p:spPr>
          <a:xfrm>
            <a:off x="9018905" y="66675"/>
            <a:ext cx="3354070" cy="2825115"/>
          </a:xfrm>
          <a:prstGeom prst="rect">
            <a:avLst/>
          </a:prstGeom>
        </p:spPr>
      </p:pic>
      <p:sp>
        <p:nvSpPr>
          <p:cNvPr id="8" name="文本框 7"/>
          <p:cNvSpPr txBox="1"/>
          <p:nvPr/>
        </p:nvSpPr>
        <p:spPr>
          <a:xfrm>
            <a:off x="397510" y="2758440"/>
            <a:ext cx="11396345"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rPr>
              <a:t>Discuss:</a:t>
            </a:r>
            <a:r>
              <a:rPr lang="en-US" altLang="zh-CN" sz="3200">
                <a:latin typeface="Times New Roman" panose="02020603050405020304" charset="0"/>
                <a:cs typeface="Times New Roman" panose="02020603050405020304" charset="0"/>
              </a:rPr>
              <a:t> Do you know several names of the Mid-Autumn Festival? </a:t>
            </a:r>
          </a:p>
        </p:txBody>
      </p:sp>
      <p:sp>
        <p:nvSpPr>
          <p:cNvPr id="9" name="云形标注 8"/>
          <p:cNvSpPr/>
          <p:nvPr/>
        </p:nvSpPr>
        <p:spPr>
          <a:xfrm>
            <a:off x="397510" y="3651250"/>
            <a:ext cx="6450330" cy="94107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a:t>
            </a:r>
            <a:r>
              <a:rPr lang="zh-CN" altLang="en-US" sz="2800" b="1">
                <a:solidFill>
                  <a:schemeClr val="tx1"/>
                </a:solidFill>
                <a:latin typeface="Times New Roman" panose="02020603050405020304" charset="0"/>
                <a:cs typeface="Times New Roman" panose="02020603050405020304" charset="0"/>
              </a:rPr>
              <a:t>he Mid-</a:t>
            </a:r>
            <a:r>
              <a:rPr lang="en-US" altLang="zh-CN" sz="2800" b="1">
                <a:solidFill>
                  <a:schemeClr val="tx1"/>
                </a:solidFill>
                <a:latin typeface="Times New Roman" panose="02020603050405020304" charset="0"/>
                <a:cs typeface="Times New Roman" panose="02020603050405020304" charset="0"/>
              </a:rPr>
              <a:t>A</a:t>
            </a:r>
            <a:r>
              <a:rPr lang="zh-CN" altLang="en-US" sz="2800" b="1">
                <a:solidFill>
                  <a:schemeClr val="tx1"/>
                </a:solidFill>
                <a:latin typeface="Times New Roman" panose="02020603050405020304" charset="0"/>
                <a:cs typeface="Times New Roman" panose="02020603050405020304" charset="0"/>
              </a:rPr>
              <a:t>utumn</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Festival</a:t>
            </a:r>
          </a:p>
        </p:txBody>
      </p:sp>
      <p:sp>
        <p:nvSpPr>
          <p:cNvPr id="10" name="云形标注 9"/>
          <p:cNvSpPr/>
          <p:nvPr/>
        </p:nvSpPr>
        <p:spPr>
          <a:xfrm>
            <a:off x="6847840" y="3654425"/>
            <a:ext cx="4895215" cy="91059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charset="0"/>
                <a:cs typeface="Times New Roman" panose="02020603050405020304" charset="0"/>
              </a:rPr>
              <a:t>the </a:t>
            </a:r>
            <a:r>
              <a:rPr sz="2800" b="1">
                <a:solidFill>
                  <a:schemeClr val="tx1"/>
                </a:solidFill>
                <a:latin typeface="Times New Roman" panose="02020603050405020304" charset="0"/>
                <a:cs typeface="Times New Roman" panose="02020603050405020304" charset="0"/>
              </a:rPr>
              <a:t>Moon Festival</a:t>
            </a:r>
          </a:p>
        </p:txBody>
      </p:sp>
      <p:sp>
        <p:nvSpPr>
          <p:cNvPr id="12" name="云形标注 11"/>
          <p:cNvSpPr/>
          <p:nvPr/>
        </p:nvSpPr>
        <p:spPr>
          <a:xfrm>
            <a:off x="1348105" y="4926965"/>
            <a:ext cx="5753735" cy="88392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charset="0"/>
                <a:cs typeface="Times New Roman" panose="02020603050405020304" charset="0"/>
              </a:rPr>
              <a:t>the </a:t>
            </a:r>
            <a:r>
              <a:rPr sz="2800" b="1">
                <a:solidFill>
                  <a:schemeClr val="tx1"/>
                </a:solidFill>
                <a:latin typeface="Times New Roman" panose="02020603050405020304" charset="0"/>
                <a:cs typeface="Times New Roman" panose="02020603050405020304" charset="0"/>
              </a:rPr>
              <a:t>Mooncake Festival</a:t>
            </a:r>
          </a:p>
        </p:txBody>
      </p:sp>
      <p:sp>
        <p:nvSpPr>
          <p:cNvPr id="13" name="云形标注 12"/>
          <p:cNvSpPr/>
          <p:nvPr/>
        </p:nvSpPr>
        <p:spPr>
          <a:xfrm>
            <a:off x="6733540" y="5231130"/>
            <a:ext cx="5123815" cy="91948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a:solidFill>
                  <a:schemeClr val="tx1"/>
                </a:solidFill>
                <a:latin typeface="Times New Roman" panose="02020603050405020304" charset="0"/>
                <a:cs typeface="Times New Roman" panose="02020603050405020304" charset="0"/>
              </a:rPr>
              <a:t>Zhongqiu Festival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2" nodeType="clickEffect">
                                  <p:stCondLst>
                                    <p:cond delay="0"/>
                                  </p:stCondLst>
                                  <p:childTnLst>
                                    <p:animRot by="21600000">
                                      <p:cBhvr>
                                        <p:cTn id="39" dur="2000" fill="hold"/>
                                        <p:tgtEl>
                                          <p:spTgt spid="13"/>
                                        </p:tgtEl>
                                        <p:attrNameLst>
                                          <p:attrName>r</p:attrName>
                                        </p:attrNameLst>
                                      </p:cBhvr>
                                    </p:animRot>
                                  </p:childTnLst>
                                </p:cTn>
                              </p:par>
                              <p:par>
                                <p:cTn id="40" presetID="8" presetClass="emph" presetSubtype="0" fill="hold" grpId="2" nodeType="withEffect">
                                  <p:stCondLst>
                                    <p:cond delay="0"/>
                                  </p:stCondLst>
                                  <p:childTnLst>
                                    <p:animRot by="21600000">
                                      <p:cBhvr>
                                        <p:cTn id="41" dur="2000" fill="hold"/>
                                        <p:tgtEl>
                                          <p:spTgt spid="10"/>
                                        </p:tgtEl>
                                        <p:attrNameLst>
                                          <p:attrName>r</p:attrName>
                                        </p:attrNameLst>
                                      </p:cBhvr>
                                    </p:animRot>
                                  </p:childTnLst>
                                </p:cTn>
                              </p:par>
                              <p:par>
                                <p:cTn id="42" presetID="8" presetClass="emph" presetSubtype="0" fill="hold" grpId="2" nodeType="withEffect">
                                  <p:stCondLst>
                                    <p:cond delay="0"/>
                                  </p:stCondLst>
                                  <p:childTnLst>
                                    <p:animRot by="21600000">
                                      <p:cBhvr>
                                        <p:cTn id="43" dur="2000" fill="hold"/>
                                        <p:tgtEl>
                                          <p:spTgt spid="9"/>
                                        </p:tgtEl>
                                        <p:attrNameLst>
                                          <p:attrName>r</p:attrName>
                                        </p:attrNameLst>
                                      </p:cBhvr>
                                    </p:animRot>
                                  </p:childTnLst>
                                </p:cTn>
                              </p:par>
                              <p:par>
                                <p:cTn id="44" presetID="8" presetClass="emph" presetSubtype="0" fill="hold" grpId="2" nodeType="withEffect">
                                  <p:stCondLst>
                                    <p:cond delay="0"/>
                                  </p:stCondLst>
                                  <p:childTnLst>
                                    <p:animRot by="21600000">
                                      <p:cBhvr>
                                        <p:cTn id="45"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8" grpId="0" animBg="1"/>
      <p:bldP spid="8" grpId="1" animBg="1"/>
      <p:bldP spid="9" grpId="0" animBg="1"/>
      <p:bldP spid="9" grpId="1" animBg="1"/>
      <p:bldP spid="9" grpId="2" animBg="1"/>
      <p:bldP spid="10" grpId="0" animBg="1"/>
      <p:bldP spid="10" grpId="1" animBg="1"/>
      <p:bldP spid="10" grpId="2" animBg="1"/>
      <p:bldP spid="12" grpId="0" bldLvl="0" animBg="1"/>
      <p:bldP spid="12" grpId="1" animBg="1"/>
      <p:bldP spid="12" grpId="2" bldLvl="0"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01de468c8ca872f804(1)"/>
          <p:cNvPicPr>
            <a:picLocks noChangeAspect="1"/>
          </p:cNvPicPr>
          <p:nvPr/>
        </p:nvPicPr>
        <p:blipFill>
          <a:blip r:embed="rId2"/>
          <a:stretch>
            <a:fillRect/>
          </a:stretch>
        </p:blipFill>
        <p:spPr>
          <a:xfrm>
            <a:off x="9269095" y="98425"/>
            <a:ext cx="2922905" cy="2167890"/>
          </a:xfrm>
          <a:prstGeom prst="rect">
            <a:avLst/>
          </a:prstGeom>
        </p:spPr>
      </p:pic>
      <p:sp>
        <p:nvSpPr>
          <p:cNvPr id="4" name="文本框 3"/>
          <p:cNvSpPr txBox="1"/>
          <p:nvPr/>
        </p:nvSpPr>
        <p:spPr>
          <a:xfrm>
            <a:off x="283210" y="501015"/>
            <a:ext cx="1033843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sym typeface="+mn-ea"/>
              </a:rPr>
              <a:t>Discuss:</a:t>
            </a:r>
            <a:r>
              <a:rPr lang="en-US" altLang="zh-CN" sz="3200">
                <a:latin typeface="Times New Roman" panose="02020603050405020304" charset="0"/>
                <a:cs typeface="Times New Roman" panose="02020603050405020304" charset="0"/>
              </a:rPr>
              <a:t>Why is this festival called the Mid-Autumn Festival?</a:t>
            </a:r>
          </a:p>
        </p:txBody>
      </p:sp>
      <p:pic>
        <p:nvPicPr>
          <p:cNvPr id="5" name="图片 4" descr="48abb7d93dd251dad8858fc3d2cf630b"/>
          <p:cNvPicPr>
            <a:picLocks noChangeAspect="1"/>
          </p:cNvPicPr>
          <p:nvPr/>
        </p:nvPicPr>
        <p:blipFill>
          <a:blip r:embed="rId3"/>
          <a:stretch>
            <a:fillRect/>
          </a:stretch>
        </p:blipFill>
        <p:spPr>
          <a:xfrm>
            <a:off x="283210" y="4791710"/>
            <a:ext cx="2120265" cy="2212340"/>
          </a:xfrm>
          <a:prstGeom prst="rect">
            <a:avLst/>
          </a:prstGeom>
        </p:spPr>
      </p:pic>
      <p:sp>
        <p:nvSpPr>
          <p:cNvPr id="10" name="文本框 9"/>
          <p:cNvSpPr txBox="1"/>
          <p:nvPr/>
        </p:nvSpPr>
        <p:spPr>
          <a:xfrm>
            <a:off x="436880" y="1554480"/>
            <a:ext cx="11050905" cy="3107690"/>
          </a:xfrm>
          <a:prstGeom prst="rect">
            <a:avLst/>
          </a:prstGeom>
          <a:noFill/>
          <a:ln w="57150">
            <a:solidFill>
              <a:srgbClr val="00B0F0"/>
            </a:solidFill>
            <a:prstDash val="dashDot"/>
          </a:ln>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word</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zhongqiu</a:t>
            </a:r>
            <a:r>
              <a:rPr lang="zh-CN" altLang="en-US" sz="2800">
                <a:latin typeface="Times New Roman" panose="02020603050405020304" charset="0"/>
                <a:cs typeface="Times New Roman" panose="02020603050405020304" charset="0"/>
              </a:rPr>
              <a:t>” first appeared in </a:t>
            </a:r>
            <a:r>
              <a:rPr lang="zh-CN" altLang="en-US" sz="2800" i="1">
                <a:latin typeface="Times New Roman" panose="02020603050405020304" charset="0"/>
                <a:cs typeface="Times New Roman" panose="02020603050405020304" charset="0"/>
              </a:rPr>
              <a:t>Zhou Li</a:t>
            </a:r>
            <a:r>
              <a:rPr lang="zh-CN" altLang="en-US" sz="2800">
                <a:latin typeface="Times New Roman" panose="02020603050405020304" charset="0"/>
                <a:cs typeface="Times New Roman" panose="02020603050405020304" charset="0"/>
              </a:rPr>
              <a:t>. According to the ancient Chinese calendar, there are four seasons in a year, and each season has three months, which are respectively called Mengyue, zhongyue and qiyue, because the second month of autumn is called zhong</a:t>
            </a:r>
            <a:r>
              <a:rPr lang="en-US" altLang="zh-CN" sz="2800">
                <a:latin typeface="Times New Roman" panose="02020603050405020304" charset="0"/>
                <a:cs typeface="Times New Roman" panose="02020603050405020304" charset="0"/>
              </a:rPr>
              <a:t>yue</a:t>
            </a:r>
            <a:r>
              <a:rPr lang="zh-CN" altLang="en-US" sz="2800">
                <a:latin typeface="Times New Roman" panose="02020603050405020304" charset="0"/>
                <a:cs typeface="Times New Roman" panose="02020603050405020304" charset="0"/>
              </a:rPr>
              <a:t>, and because the 15th day of the eighth month in the lunar calendar</a:t>
            </a:r>
            <a:r>
              <a:rPr lang="en-US" altLang="zh-CN" sz="2800">
                <a:latin typeface="Times New Roman" panose="02020603050405020304" charset="0"/>
                <a:cs typeface="Times New Roman" panose="02020603050405020304" charset="0"/>
              </a:rPr>
              <a:t> is</a:t>
            </a:r>
            <a:r>
              <a:rPr lang="zh-CN" altLang="en-US" sz="2800">
                <a:latin typeface="Times New Roman" panose="02020603050405020304" charset="0"/>
                <a:cs typeface="Times New Roman" panose="02020603050405020304" charset="0"/>
              </a:rPr>
              <a:t> in the middle of August, it is called“Mid-</a:t>
            </a: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utumn Festival”. In the early Tang dynasty, the </a:t>
            </a:r>
            <a:r>
              <a:rPr lang="en-US" altLang="zh-CN" sz="2800">
                <a:latin typeface="Times New Roman" panose="02020603050405020304" charset="0"/>
                <a:cs typeface="Times New Roman" panose="02020603050405020304" charset="0"/>
              </a:rPr>
              <a:t>M</a:t>
            </a:r>
            <a:r>
              <a:rPr lang="zh-CN" altLang="en-US" sz="2800">
                <a:latin typeface="Times New Roman" panose="02020603050405020304" charset="0"/>
                <a:cs typeface="Times New Roman" panose="02020603050405020304" charset="0"/>
              </a:rPr>
              <a:t>id-</a:t>
            </a:r>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utumn Festival became a fixed holiday.</a:t>
            </a:r>
          </a:p>
        </p:txBody>
      </p:sp>
      <p:sp>
        <p:nvSpPr>
          <p:cNvPr id="13" name="文本框 12"/>
          <p:cNvSpPr txBox="1"/>
          <p:nvPr/>
        </p:nvSpPr>
        <p:spPr>
          <a:xfrm>
            <a:off x="2403475" y="4857750"/>
            <a:ext cx="874776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Times New Roman" panose="02020603050405020304" charset="0"/>
                <a:cs typeface="Times New Roman" panose="02020603050405020304"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“中秋”一词，最早见于《周礼》。根据我国古代历法，一年有四季，每季三个月，分别被称为孟月、仲月、季月三部分，因为秋季的第二月叫仲</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，且又因农历八月十五日在八月中旬，故称“中秋”。到了唐朝初年，中秋节才成为了固定的节日。</a:t>
            </a:r>
          </a:p>
        </p:txBody>
      </p:sp>
      <p:pic>
        <p:nvPicPr>
          <p:cNvPr id="7" name="图片 6" descr="水印">
            <a:extLst>
              <a:ext uri="{FF2B5EF4-FFF2-40B4-BE49-F238E27FC236}">
                <a16:creationId xmlns:a16="http://schemas.microsoft.com/office/drawing/2014/main" id="{C99B5193-F6E1-227D-FC4D-3736B97D1492}"/>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0860" y="349250"/>
            <a:ext cx="10460990"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rPr>
              <a:t>Discuss:</a:t>
            </a:r>
            <a:r>
              <a:rPr lang="en-US" altLang="zh-CN" sz="3200">
                <a:latin typeface="Times New Roman" panose="02020603050405020304" charset="0"/>
                <a:cs typeface="Times New Roman" panose="02020603050405020304" charset="0"/>
              </a:rPr>
              <a:t> What is the purpose of </a:t>
            </a:r>
            <a:r>
              <a:rPr lang="en-US" altLang="zh-CN" sz="3200">
                <a:latin typeface="Times New Roman" panose="02020603050405020304" charset="0"/>
                <a:cs typeface="Times New Roman" panose="02020603050405020304" charset="0"/>
                <a:sym typeface="+mn-ea"/>
              </a:rPr>
              <a:t>the Mid-Autumn Festival</a:t>
            </a:r>
            <a:r>
              <a:rPr lang="en-US" altLang="zh-CN" sz="3200">
                <a:latin typeface="Times New Roman" panose="02020603050405020304" charset="0"/>
                <a:cs typeface="Times New Roman" panose="02020603050405020304" charset="0"/>
              </a:rPr>
              <a:t>? </a:t>
            </a:r>
          </a:p>
        </p:txBody>
      </p:sp>
      <p:sp>
        <p:nvSpPr>
          <p:cNvPr id="100" name="文本框 99"/>
          <p:cNvSpPr txBox="1"/>
          <p:nvPr/>
        </p:nvSpPr>
        <p:spPr>
          <a:xfrm>
            <a:off x="530860" y="1156335"/>
            <a:ext cx="11115675" cy="224536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b="1">
                <a:solidFill>
                  <a:srgbClr val="FF0000"/>
                </a:solidFill>
                <a:latin typeface="Times New Roman" panose="02020603050405020304" charset="0"/>
                <a:cs typeface="Times New Roman" panose="02020603050405020304" charset="0"/>
                <a:sym typeface="+mn-ea"/>
              </a:rPr>
              <a:t>      Originally,</a:t>
            </a:r>
            <a:r>
              <a:rPr lang="en-US" altLang="zh-CN" sz="2800">
                <a:solidFill>
                  <a:schemeClr val="tx1"/>
                </a:solidFill>
                <a:latin typeface="Times New Roman" panose="02020603050405020304" charset="0"/>
                <a:cs typeface="Times New Roman" panose="02020603050405020304" charset="0"/>
                <a:sym typeface="+mn-ea"/>
              </a:rPr>
              <a:t> t</a:t>
            </a:r>
            <a:r>
              <a:rPr lang="en-US" altLang="zh-CN" sz="2800">
                <a:latin typeface="Times New Roman" panose="02020603050405020304" charset="0"/>
                <a:cs typeface="Times New Roman" panose="02020603050405020304" charset="0"/>
                <a:sym typeface="+mn-ea"/>
              </a:rPr>
              <a:t>he word </a:t>
            </a:r>
            <a:r>
              <a:rPr lang="en-US" altLang="zh-CN" sz="2800">
                <a:solidFill>
                  <a:schemeClr val="tx1"/>
                </a:solidFill>
                <a:latin typeface="Times New Roman" panose="02020603050405020304" charset="0"/>
                <a:cs typeface="Times New Roman" panose="02020603050405020304" charset="0"/>
                <a:sym typeface="+mn-ea"/>
              </a:rPr>
              <a:t>“autumn” is interpreted as “crops’ mature”. August is a time when many crops are ripening. To express their  </a:t>
            </a:r>
            <a:r>
              <a:rPr lang="en-US" altLang="zh-CN" sz="2800">
                <a:latin typeface="Times New Roman" panose="02020603050405020304" charset="0"/>
                <a:cs typeface="Times New Roman" panose="02020603050405020304" charset="0"/>
                <a:sym typeface="+mn-ea"/>
              </a:rPr>
              <a:t>gratitude for the year’s supply of food, </a:t>
            </a:r>
            <a:r>
              <a:rPr lang="en-US" altLang="zh-CN" sz="2800">
                <a:solidFill>
                  <a:schemeClr val="tx1"/>
                </a:solidFill>
                <a:latin typeface="Times New Roman" panose="02020603050405020304" charset="0"/>
                <a:cs typeface="Times New Roman" panose="02020603050405020304" charset="0"/>
                <a:sym typeface="+mn-ea"/>
              </a:rPr>
              <a:t>farmers celebrate the harvest on August 15. They will also pray for good weather in the coming year. Therefore, </a:t>
            </a:r>
            <a:r>
              <a:rPr lang="en-US" altLang="zh-CN" sz="2800">
                <a:latin typeface="Times New Roman" panose="02020603050405020304" charset="0"/>
                <a:cs typeface="Times New Roman" panose="02020603050405020304" charset="0"/>
                <a:sym typeface="+mn-ea"/>
              </a:rPr>
              <a:t>the Mid-Autumn Festival is </a:t>
            </a:r>
            <a:r>
              <a:rPr lang="en-US" altLang="zh-CN" sz="2800" b="1">
                <a:solidFill>
                  <a:srgbClr val="FF0000"/>
                </a:solidFill>
                <a:latin typeface="Times New Roman" panose="02020603050405020304" charset="0"/>
                <a:cs typeface="Times New Roman" panose="02020603050405020304" charset="0"/>
                <a:sym typeface="+mn-ea"/>
              </a:rPr>
              <a:t>a harvest festival</a:t>
            </a:r>
            <a:r>
              <a:rPr lang="en-US" altLang="zh-CN" sz="2800">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4" name="图片 3" descr="1c25-izrvxmh6519773"/>
          <p:cNvPicPr>
            <a:picLocks noChangeAspect="1"/>
          </p:cNvPicPr>
          <p:nvPr/>
        </p:nvPicPr>
        <p:blipFill>
          <a:blip r:embed="rId4"/>
          <a:stretch>
            <a:fillRect/>
          </a:stretch>
        </p:blipFill>
        <p:spPr>
          <a:xfrm>
            <a:off x="530860" y="3613150"/>
            <a:ext cx="8941435" cy="2884805"/>
          </a:xfrm>
          <a:prstGeom prst="rect">
            <a:avLst/>
          </a:prstGeom>
        </p:spPr>
      </p:pic>
      <p:pic>
        <p:nvPicPr>
          <p:cNvPr id="7" name="图片 6" descr="t0169b4b663c1845b2f"/>
          <p:cNvPicPr>
            <a:picLocks noChangeAspect="1"/>
          </p:cNvPicPr>
          <p:nvPr/>
        </p:nvPicPr>
        <p:blipFill>
          <a:blip r:embed="rId5"/>
          <a:stretch>
            <a:fillRect/>
          </a:stretch>
        </p:blipFill>
        <p:spPr>
          <a:xfrm>
            <a:off x="8997315" y="3588385"/>
            <a:ext cx="3491865" cy="2884805"/>
          </a:xfrm>
          <a:prstGeom prst="rect">
            <a:avLst/>
          </a:prstGeom>
        </p:spPr>
      </p:pic>
      <p:sp>
        <p:nvSpPr>
          <p:cNvPr id="10" name="文本框 9"/>
          <p:cNvSpPr txBox="1"/>
          <p:nvPr/>
        </p:nvSpPr>
        <p:spPr>
          <a:xfrm>
            <a:off x="538480" y="3485515"/>
            <a:ext cx="11115675" cy="310769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a:latin typeface="Times New Roman" panose="02020603050405020304" charset="0"/>
                <a:cs typeface="Times New Roman" panose="02020603050405020304" charset="0"/>
                <a:sym typeface="+mn-ea"/>
              </a:rPr>
              <a:t>       The Moon on August 15 is fuller and brighter than the full moons of other months. When people look up to the bright moon, the round shape for Chinese people means </a:t>
            </a:r>
            <a:r>
              <a:rPr lang="en-US" altLang="zh-CN" sz="2800" b="1">
                <a:solidFill>
                  <a:srgbClr val="FF0000"/>
                </a:solidFill>
                <a:latin typeface="Times New Roman" panose="02020603050405020304" charset="0"/>
                <a:cs typeface="Times New Roman" panose="02020603050405020304" charset="0"/>
                <a:sym typeface="+mn-ea"/>
              </a:rPr>
              <a:t>family reunion</a:t>
            </a:r>
            <a:r>
              <a:rPr lang="en-US" altLang="zh-CN" sz="2800">
                <a:latin typeface="Times New Roman" panose="02020603050405020304" charset="0"/>
                <a:cs typeface="Times New Roman" panose="02020603050405020304" charset="0"/>
                <a:sym typeface="+mn-ea"/>
              </a:rPr>
              <a:t>. The wanderers always use it to express the feelings of homesickness and loved ones, so the Mid-Autumn Festival is also known as </a:t>
            </a:r>
            <a:r>
              <a:rPr lang="en-US" altLang="zh-CN" sz="2800" b="1">
                <a:solidFill>
                  <a:srgbClr val="FF0000"/>
                </a:solidFill>
                <a:latin typeface="Times New Roman" panose="02020603050405020304" charset="0"/>
                <a:cs typeface="Times New Roman" panose="02020603050405020304" charset="0"/>
                <a:sym typeface="+mn-ea"/>
              </a:rPr>
              <a:t>the Reunion Festival</a:t>
            </a:r>
            <a:r>
              <a:rPr lang="en-US" altLang="zh-CN" sz="2800">
                <a:latin typeface="Times New Roman" panose="02020603050405020304" charset="0"/>
                <a:cs typeface="Times New Roman" panose="02020603050405020304" charset="0"/>
                <a:sym typeface="+mn-ea"/>
              </a:rPr>
              <a:t>. On that day, sons and daughters will bring their family members back to their parents’ house  for a reunion. </a:t>
            </a:r>
          </a:p>
        </p:txBody>
      </p:sp>
      <p:pic>
        <p:nvPicPr>
          <p:cNvPr id="5" name="图片 4" descr="0e4ba8d359b2e5ba5d03efa8e7f1fabb(1)"/>
          <p:cNvPicPr>
            <a:picLocks noChangeAspect="1"/>
          </p:cNvPicPr>
          <p:nvPr/>
        </p:nvPicPr>
        <p:blipFill>
          <a:blip r:embed="rId6"/>
          <a:srcRect t="16518" b="12084"/>
          <a:stretch>
            <a:fillRect/>
          </a:stretch>
        </p:blipFill>
        <p:spPr>
          <a:xfrm>
            <a:off x="1588770" y="1156335"/>
            <a:ext cx="4291965" cy="2086610"/>
          </a:xfrm>
          <a:prstGeom prst="rect">
            <a:avLst/>
          </a:prstGeom>
        </p:spPr>
      </p:pic>
      <p:pic>
        <p:nvPicPr>
          <p:cNvPr id="6" name="图片 5" descr="8dbbfbc5639b4e2ca68e42331120244d"/>
          <p:cNvPicPr>
            <a:picLocks noChangeAspect="1"/>
          </p:cNvPicPr>
          <p:nvPr>
            <p:custDataLst>
              <p:tags r:id="rId1"/>
            </p:custDataLst>
          </p:nvPr>
        </p:nvPicPr>
        <p:blipFill>
          <a:blip r:embed="rId7"/>
          <a:stretch>
            <a:fillRect/>
          </a:stretch>
        </p:blipFill>
        <p:spPr>
          <a:xfrm>
            <a:off x="6289040" y="1069975"/>
            <a:ext cx="4421505" cy="2284095"/>
          </a:xfrm>
          <a:prstGeom prst="rect">
            <a:avLst/>
          </a:prstGeom>
        </p:spPr>
      </p:pic>
      <p:pic>
        <p:nvPicPr>
          <p:cNvPr id="9" name="图片 8" descr="水印">
            <a:extLst>
              <a:ext uri="{FF2B5EF4-FFF2-40B4-BE49-F238E27FC236}">
                <a16:creationId xmlns:a16="http://schemas.microsoft.com/office/drawing/2014/main" id="{3599414A-091D-3A44-16E0-334478478E3C}"/>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xit" presetSubtype="10" fill="hold" grpId="2" nodeType="withEffect">
                                  <p:stCondLst>
                                    <p:cond delay="0"/>
                                  </p:stCondLst>
                                  <p:childTnLst>
                                    <p:animEffect transition="out" filter="blinds(horizontal)">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par>
                                <p:cTn id="28" presetID="3" presetClass="entr" presetSubtype="10" fill="hold" grpId="3"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par>
                                <p:cTn id="31" presetID="3" presetClass="entr" presetSubtype="1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100" grpId="2" animBg="1"/>
      <p:bldP spid="100" grpId="3" animBg="1"/>
      <p:bldP spid="10" grpId="0" bldLvl="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970" y="421005"/>
            <a:ext cx="11147425" cy="521970"/>
          </a:xfrm>
          <a:prstGeom prst="rect">
            <a:avLst/>
          </a:prstGeom>
          <a:noFill/>
          <a:ln w="57150">
            <a:solidFill>
              <a:srgbClr val="FF0000"/>
            </a:solidFill>
            <a:prstDash val="dashDot"/>
          </a:ln>
        </p:spPr>
        <p:txBody>
          <a:bodyPr wrap="square" rtlCol="0" anchor="t">
            <a:spAutoFit/>
          </a:bodyPr>
          <a:lstStyle/>
          <a:p>
            <a:pPr lvl="0" algn="l">
              <a:buClrTx/>
              <a:buSzTx/>
              <a:buFontTx/>
            </a:pPr>
            <a:r>
              <a:rPr lang="en-US" altLang="zh-CN" sz="2800">
                <a:latin typeface="Times New Roman" panose="02020603050405020304" charset="0"/>
                <a:cs typeface="Times New Roman" panose="02020603050405020304" charset="0"/>
                <a:sym typeface="+mn-ea"/>
              </a:rPr>
              <a:t>Which festivals of these are the four festivals of our country ?</a:t>
            </a:r>
          </a:p>
        </p:txBody>
      </p:sp>
      <p:sp>
        <p:nvSpPr>
          <p:cNvPr id="3" name="圆角矩形 2"/>
          <p:cNvSpPr/>
          <p:nvPr/>
        </p:nvSpPr>
        <p:spPr>
          <a:xfrm>
            <a:off x="707390" y="1240155"/>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sym typeface="+mn-ea"/>
              </a:rPr>
              <a:t>Chinese New Year</a:t>
            </a:r>
            <a:r>
              <a:rPr lang="en-US" altLang="zh-CN">
                <a:latin typeface="Times New Roman" panose="02020603050405020304" charset="0"/>
                <a:cs typeface="Times New Roman" panose="02020603050405020304" charset="0"/>
                <a:sym typeface="+mn-ea"/>
              </a:rPr>
              <a:t> </a:t>
            </a:r>
            <a:endParaRPr lang="zh-CN" altLang="en-US"/>
          </a:p>
        </p:txBody>
      </p:sp>
      <p:sp>
        <p:nvSpPr>
          <p:cNvPr id="4" name="圆角矩形 3"/>
          <p:cNvSpPr/>
          <p:nvPr/>
        </p:nvSpPr>
        <p:spPr>
          <a:xfrm>
            <a:off x="6493510" y="4306570"/>
            <a:ext cx="436054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winter solstice (</a:t>
            </a:r>
            <a:r>
              <a:rPr lang="en-US" altLang="zh-CN" sz="2400" b="1">
                <a:solidFill>
                  <a:schemeClr val="tx1"/>
                </a:solidFill>
                <a:latin typeface="宋体" panose="02010600030101010101" pitchFamily="2" charset="-122"/>
                <a:ea typeface="宋体" panose="02010600030101010101" pitchFamily="2" charset="-122"/>
                <a:cs typeface="Times New Roman" panose="02020603050405020304" charset="0"/>
                <a:sym typeface="+mn-ea"/>
              </a:rPr>
              <a:t>冬至</a:t>
            </a:r>
            <a:r>
              <a:rPr lang="en-US" altLang="zh-CN" sz="2800" b="1">
                <a:solidFill>
                  <a:schemeClr val="tx1"/>
                </a:solidFill>
                <a:latin typeface="Times New Roman" panose="02020603050405020304" charset="0"/>
                <a:cs typeface="Times New Roman" panose="02020603050405020304" charset="0"/>
                <a:sym typeface="+mn-ea"/>
              </a:rPr>
              <a:t>)</a:t>
            </a:r>
          </a:p>
        </p:txBody>
      </p:sp>
      <p:sp>
        <p:nvSpPr>
          <p:cNvPr id="5" name="圆角矩形 4"/>
          <p:cNvSpPr/>
          <p:nvPr/>
        </p:nvSpPr>
        <p:spPr>
          <a:xfrm>
            <a:off x="629285" y="3014980"/>
            <a:ext cx="443738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Dragon Boat Festival</a:t>
            </a:r>
          </a:p>
        </p:txBody>
      </p:sp>
      <p:sp>
        <p:nvSpPr>
          <p:cNvPr id="6" name="圆角矩形 5"/>
          <p:cNvSpPr/>
          <p:nvPr/>
        </p:nvSpPr>
        <p:spPr>
          <a:xfrm>
            <a:off x="6581775" y="2739390"/>
            <a:ext cx="435991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Mid-Autumn Festival</a:t>
            </a:r>
          </a:p>
        </p:txBody>
      </p:sp>
      <p:sp>
        <p:nvSpPr>
          <p:cNvPr id="8" name="圆角矩形 7"/>
          <p:cNvSpPr/>
          <p:nvPr/>
        </p:nvSpPr>
        <p:spPr>
          <a:xfrm>
            <a:off x="5784215" y="1948180"/>
            <a:ext cx="577913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Chinese Saint Valentine's Day</a:t>
            </a:r>
          </a:p>
        </p:txBody>
      </p:sp>
      <p:sp>
        <p:nvSpPr>
          <p:cNvPr id="9" name="圆角矩形 8"/>
          <p:cNvSpPr/>
          <p:nvPr/>
        </p:nvSpPr>
        <p:spPr>
          <a:xfrm>
            <a:off x="6423025" y="123444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Double Ninth Festival</a:t>
            </a:r>
          </a:p>
        </p:txBody>
      </p:sp>
      <p:sp>
        <p:nvSpPr>
          <p:cNvPr id="10" name="圆角矩形 9"/>
          <p:cNvSpPr/>
          <p:nvPr/>
        </p:nvSpPr>
        <p:spPr>
          <a:xfrm>
            <a:off x="720090" y="478917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Lantern Festival</a:t>
            </a:r>
          </a:p>
        </p:txBody>
      </p:sp>
      <p:sp>
        <p:nvSpPr>
          <p:cNvPr id="11" name="圆角矩形 10"/>
          <p:cNvSpPr/>
          <p:nvPr/>
        </p:nvSpPr>
        <p:spPr>
          <a:xfrm>
            <a:off x="629920" y="5732780"/>
            <a:ext cx="4396105" cy="60706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New Year's Eve</a:t>
            </a:r>
          </a:p>
        </p:txBody>
      </p:sp>
      <p:sp>
        <p:nvSpPr>
          <p:cNvPr id="12" name="圆角矩形 11"/>
          <p:cNvSpPr/>
          <p:nvPr/>
        </p:nvSpPr>
        <p:spPr>
          <a:xfrm>
            <a:off x="899795" y="2096135"/>
            <a:ext cx="3731895" cy="68008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Cold Food Festival</a:t>
            </a:r>
          </a:p>
        </p:txBody>
      </p:sp>
      <p:sp>
        <p:nvSpPr>
          <p:cNvPr id="13" name="圆角矩形 12"/>
          <p:cNvSpPr/>
          <p:nvPr/>
        </p:nvSpPr>
        <p:spPr>
          <a:xfrm>
            <a:off x="6058535" y="5732780"/>
            <a:ext cx="5088255" cy="58293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The Longtaitou Festival</a:t>
            </a:r>
          </a:p>
        </p:txBody>
      </p:sp>
      <p:sp>
        <p:nvSpPr>
          <p:cNvPr id="14" name="圆角矩形 13"/>
          <p:cNvSpPr/>
          <p:nvPr/>
        </p:nvSpPr>
        <p:spPr>
          <a:xfrm>
            <a:off x="707390" y="3980180"/>
            <a:ext cx="4371975" cy="54610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Community Day (社日节)</a:t>
            </a:r>
          </a:p>
        </p:txBody>
      </p:sp>
      <p:sp>
        <p:nvSpPr>
          <p:cNvPr id="16" name="圆角矩形 15"/>
          <p:cNvSpPr/>
          <p:nvPr/>
        </p:nvSpPr>
        <p:spPr>
          <a:xfrm>
            <a:off x="5715000" y="3530600"/>
            <a:ext cx="591947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Hungry Ghost Festival （双元节）</a:t>
            </a:r>
          </a:p>
        </p:txBody>
      </p:sp>
      <p:sp>
        <p:nvSpPr>
          <p:cNvPr id="17" name="圆角矩形 16"/>
          <p:cNvSpPr/>
          <p:nvPr/>
        </p:nvSpPr>
        <p:spPr>
          <a:xfrm>
            <a:off x="5771515" y="5019675"/>
            <a:ext cx="561022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charset="0"/>
                <a:cs typeface="Times New Roman" panose="02020603050405020304" charset="0"/>
                <a:sym typeface="+mn-ea"/>
              </a:rPr>
              <a:t>Tomb-Sweeping Day</a:t>
            </a:r>
          </a:p>
        </p:txBody>
      </p:sp>
      <p:sp>
        <p:nvSpPr>
          <p:cNvPr id="23" name="圆角矩形 22"/>
          <p:cNvSpPr/>
          <p:nvPr/>
        </p:nvSpPr>
        <p:spPr>
          <a:xfrm>
            <a:off x="629920" y="1102360"/>
            <a:ext cx="11004550" cy="542480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600">
                <a:solidFill>
                  <a:schemeClr val="tx1"/>
                </a:solidFill>
                <a:latin typeface="Times New Roman" panose="02020603050405020304" charset="0"/>
                <a:cs typeface="Times New Roman" panose="02020603050405020304" charset="0"/>
                <a:sym typeface="+mn-ea"/>
              </a:rPr>
              <a:t>Chinese New Year, Tomb-Sweeping Day, Dragon Boat Festival, and Mid-Autumn Festival are four major traditional Chinese festivals.</a:t>
            </a:r>
            <a:endParaRPr lang="en-US" altLang="zh-CN" sz="3200">
              <a:solidFill>
                <a:schemeClr val="tx1"/>
              </a:solidFill>
              <a:latin typeface="Times New Roman" panose="02020603050405020304" charset="0"/>
              <a:cs typeface="Times New Roman" panose="02020603050405020304" charset="0"/>
              <a:sym typeface="+mn-ea"/>
            </a:endParaRPr>
          </a:p>
          <a:p>
            <a:pPr>
              <a:buClrTx/>
              <a:buSzTx/>
              <a:buFontTx/>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sym typeface="+mn-ea"/>
              </a:rPr>
              <a:t>中秋节</a:t>
            </a:r>
            <a:r>
              <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rPr>
              <a:t>与春节、清明节、端午节并称为中国四大传统节日。</a:t>
            </a: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buClrTx/>
              <a:buSzTx/>
              <a:buFontTx/>
            </a:pP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buClrTx/>
              <a:buSzTx/>
              <a:buFontTx/>
            </a:pP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4" name="图片 23" descr="t01b79d84a018afea56"/>
          <p:cNvPicPr>
            <a:picLocks noChangeAspect="1"/>
          </p:cNvPicPr>
          <p:nvPr/>
        </p:nvPicPr>
        <p:blipFill>
          <a:blip r:embed="rId2"/>
          <a:stretch>
            <a:fillRect/>
          </a:stretch>
        </p:blipFill>
        <p:spPr>
          <a:xfrm>
            <a:off x="629285" y="4032250"/>
            <a:ext cx="2388235" cy="2388235"/>
          </a:xfrm>
          <a:prstGeom prst="rect">
            <a:avLst/>
          </a:prstGeom>
        </p:spPr>
      </p:pic>
      <p:pic>
        <p:nvPicPr>
          <p:cNvPr id="25" name="图片 24" descr="90 (9)"/>
          <p:cNvPicPr>
            <a:picLocks noChangeAspect="1"/>
          </p:cNvPicPr>
          <p:nvPr/>
        </p:nvPicPr>
        <p:blipFill>
          <a:blip r:embed="rId3"/>
          <a:stretch>
            <a:fillRect/>
          </a:stretch>
        </p:blipFill>
        <p:spPr>
          <a:xfrm>
            <a:off x="2928620" y="4107815"/>
            <a:ext cx="2364105" cy="2364105"/>
          </a:xfrm>
          <a:prstGeom prst="rect">
            <a:avLst/>
          </a:prstGeom>
        </p:spPr>
      </p:pic>
      <p:pic>
        <p:nvPicPr>
          <p:cNvPr id="26" name="图片 25" descr="duanwujie-22593503_1"/>
          <p:cNvPicPr>
            <a:picLocks noChangeAspect="1"/>
          </p:cNvPicPr>
          <p:nvPr/>
        </p:nvPicPr>
        <p:blipFill>
          <a:blip r:embed="rId4"/>
          <a:stretch>
            <a:fillRect/>
          </a:stretch>
        </p:blipFill>
        <p:spPr>
          <a:xfrm>
            <a:off x="5483860" y="4272280"/>
            <a:ext cx="2536825" cy="1873885"/>
          </a:xfrm>
          <a:prstGeom prst="rect">
            <a:avLst/>
          </a:prstGeom>
        </p:spPr>
      </p:pic>
      <p:pic>
        <p:nvPicPr>
          <p:cNvPr id="27" name="图片 26" descr="qingmingjiesucai-27090185_1"/>
          <p:cNvPicPr>
            <a:picLocks noChangeAspect="1"/>
          </p:cNvPicPr>
          <p:nvPr/>
        </p:nvPicPr>
        <p:blipFill>
          <a:blip r:embed="rId5"/>
          <a:stretch>
            <a:fillRect/>
          </a:stretch>
        </p:blipFill>
        <p:spPr>
          <a:xfrm>
            <a:off x="8425180" y="4271645"/>
            <a:ext cx="2721610" cy="1892935"/>
          </a:xfrm>
          <a:prstGeom prst="rect">
            <a:avLst/>
          </a:prstGeom>
        </p:spPr>
      </p:pic>
      <p:sp>
        <p:nvSpPr>
          <p:cNvPr id="28" name="圆角矩形 27"/>
          <p:cNvSpPr/>
          <p:nvPr/>
        </p:nvSpPr>
        <p:spPr>
          <a:xfrm>
            <a:off x="995045" y="1362075"/>
            <a:ext cx="10307955" cy="235458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The </a:t>
            </a:r>
            <a:r>
              <a:rPr lang="zh-CN" altLang="en-US" sz="3600">
                <a:solidFill>
                  <a:schemeClr val="tx1"/>
                </a:solidFill>
                <a:latin typeface="Times New Roman" panose="02020603050405020304" charset="0"/>
                <a:cs typeface="Times New Roman" panose="02020603050405020304" charset="0"/>
              </a:rPr>
              <a:t>Mid-Autumn Festival is China's second largest after the traditional Spring Festival</a:t>
            </a:r>
            <a:r>
              <a:rPr lang="en-US" altLang="zh-CN" sz="3600">
                <a:solidFill>
                  <a:schemeClr val="tx1"/>
                </a:solidFill>
                <a:latin typeface="Times New Roman" panose="02020603050405020304" charset="0"/>
                <a:cs typeface="Times New Roman" panose="0202060305040502030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4"/>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1"/>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mph" presetSubtype="0" fill="hold" grpId="2" nodeType="clickEffect">
                                  <p:stCondLst>
                                    <p:cond delay="0"/>
                                  </p:stCondLst>
                                  <p:childTnLst>
                                    <p:animClr clrSpc="hsl" dir="cw">
                                      <p:cBhvr override="childStyle">
                                        <p:cTn id="86" dur="500" fill="hold"/>
                                        <p:tgtEl>
                                          <p:spTgt spid="3"/>
                                        </p:tgtEl>
                                        <p:attrNameLst>
                                          <p:attrName>style.color</p:attrName>
                                        </p:attrNameLst>
                                      </p:cBhvr>
                                      <p:by>
                                        <p:hsl h="7200000" s="0" l="0"/>
                                      </p:by>
                                    </p:animClr>
                                    <p:animClr clrSpc="hsl" dir="cw">
                                      <p:cBhvr>
                                        <p:cTn id="87" dur="500" fill="hold"/>
                                        <p:tgtEl>
                                          <p:spTgt spid="3"/>
                                        </p:tgtEl>
                                        <p:attrNameLst>
                                          <p:attrName>fillcolor</p:attrName>
                                        </p:attrNameLst>
                                      </p:cBhvr>
                                      <p:by>
                                        <p:hsl h="7200000" s="0" l="0"/>
                                      </p:by>
                                    </p:animClr>
                                    <p:animClr clrSpc="hsl" dir="cw">
                                      <p:cBhvr>
                                        <p:cTn id="88" dur="500" fill="hold"/>
                                        <p:tgtEl>
                                          <p:spTgt spid="3"/>
                                        </p:tgtEl>
                                        <p:attrNameLst>
                                          <p:attrName>stroke.color</p:attrName>
                                        </p:attrNameLst>
                                      </p:cBhvr>
                                      <p:by>
                                        <p:hsl h="7200000" s="0" l="0"/>
                                      </p:by>
                                    </p:animClr>
                                    <p:set>
                                      <p:cBhvr>
                                        <p:cTn id="89" dur="500" fill="hold"/>
                                        <p:tgtEl>
                                          <p:spTgt spid="3"/>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2" nodeType="clickEffect">
                                  <p:stCondLst>
                                    <p:cond delay="0"/>
                                  </p:stCondLst>
                                  <p:childTnLst>
                                    <p:animClr clrSpc="hsl" dir="cw">
                                      <p:cBhvr override="childStyle">
                                        <p:cTn id="93" dur="500" fill="hold"/>
                                        <p:tgtEl>
                                          <p:spTgt spid="5"/>
                                        </p:tgtEl>
                                        <p:attrNameLst>
                                          <p:attrName>style.color</p:attrName>
                                        </p:attrNameLst>
                                      </p:cBhvr>
                                      <p:by>
                                        <p:hsl h="7200000" s="0" l="0"/>
                                      </p:by>
                                    </p:animClr>
                                    <p:animClr clrSpc="hsl" dir="cw">
                                      <p:cBhvr>
                                        <p:cTn id="94" dur="500" fill="hold"/>
                                        <p:tgtEl>
                                          <p:spTgt spid="5"/>
                                        </p:tgtEl>
                                        <p:attrNameLst>
                                          <p:attrName>fillcolor</p:attrName>
                                        </p:attrNameLst>
                                      </p:cBhvr>
                                      <p:by>
                                        <p:hsl h="7200000" s="0" l="0"/>
                                      </p:by>
                                    </p:animClr>
                                    <p:animClr clrSpc="hsl" dir="cw">
                                      <p:cBhvr>
                                        <p:cTn id="95" dur="500" fill="hold"/>
                                        <p:tgtEl>
                                          <p:spTgt spid="5"/>
                                        </p:tgtEl>
                                        <p:attrNameLst>
                                          <p:attrName>stroke.color</p:attrName>
                                        </p:attrNameLst>
                                      </p:cBhvr>
                                      <p:by>
                                        <p:hsl h="7200000" s="0" l="0"/>
                                      </p:by>
                                    </p:animClr>
                                    <p:set>
                                      <p:cBhvr>
                                        <p:cTn id="96" dur="500" fill="hold"/>
                                        <p:tgtEl>
                                          <p:spTgt spid="5"/>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1" presetClass="emph" presetSubtype="0" fill="hold" grpId="2" nodeType="clickEffect">
                                  <p:stCondLst>
                                    <p:cond delay="0"/>
                                  </p:stCondLst>
                                  <p:childTnLst>
                                    <p:animClr clrSpc="hsl" dir="cw">
                                      <p:cBhvr override="childStyle">
                                        <p:cTn id="100" dur="500" fill="hold"/>
                                        <p:tgtEl>
                                          <p:spTgt spid="6"/>
                                        </p:tgtEl>
                                        <p:attrNameLst>
                                          <p:attrName>style.color</p:attrName>
                                        </p:attrNameLst>
                                      </p:cBhvr>
                                      <p:by>
                                        <p:hsl h="7200000" s="0" l="0"/>
                                      </p:by>
                                    </p:animClr>
                                    <p:animClr clrSpc="hsl" dir="cw">
                                      <p:cBhvr>
                                        <p:cTn id="101" dur="500" fill="hold"/>
                                        <p:tgtEl>
                                          <p:spTgt spid="6"/>
                                        </p:tgtEl>
                                        <p:attrNameLst>
                                          <p:attrName>fillcolor</p:attrName>
                                        </p:attrNameLst>
                                      </p:cBhvr>
                                      <p:by>
                                        <p:hsl h="7200000" s="0" l="0"/>
                                      </p:by>
                                    </p:animClr>
                                    <p:animClr clrSpc="hsl" dir="cw">
                                      <p:cBhvr>
                                        <p:cTn id="102" dur="500" fill="hold"/>
                                        <p:tgtEl>
                                          <p:spTgt spid="6"/>
                                        </p:tgtEl>
                                        <p:attrNameLst>
                                          <p:attrName>stroke.color</p:attrName>
                                        </p:attrNameLst>
                                      </p:cBhvr>
                                      <p:by>
                                        <p:hsl h="7200000" s="0" l="0"/>
                                      </p:by>
                                    </p:animClr>
                                    <p:set>
                                      <p:cBhvr>
                                        <p:cTn id="103" dur="500" fill="hold"/>
                                        <p:tgtEl>
                                          <p:spTgt spid="6"/>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21" presetClass="emph" presetSubtype="0" fill="hold" grpId="2" nodeType="clickEffect">
                                  <p:stCondLst>
                                    <p:cond delay="0"/>
                                  </p:stCondLst>
                                  <p:childTnLst>
                                    <p:animClr clrSpc="hsl" dir="cw">
                                      <p:cBhvr override="childStyle">
                                        <p:cTn id="107" dur="500" fill="hold"/>
                                        <p:tgtEl>
                                          <p:spTgt spid="17"/>
                                        </p:tgtEl>
                                        <p:attrNameLst>
                                          <p:attrName>style.color</p:attrName>
                                        </p:attrNameLst>
                                      </p:cBhvr>
                                      <p:by>
                                        <p:hsl h="7200000" s="0" l="0"/>
                                      </p:by>
                                    </p:animClr>
                                    <p:animClr clrSpc="hsl" dir="cw">
                                      <p:cBhvr>
                                        <p:cTn id="108" dur="500" fill="hold"/>
                                        <p:tgtEl>
                                          <p:spTgt spid="17"/>
                                        </p:tgtEl>
                                        <p:attrNameLst>
                                          <p:attrName>fillcolor</p:attrName>
                                        </p:attrNameLst>
                                      </p:cBhvr>
                                      <p:by>
                                        <p:hsl h="7200000" s="0" l="0"/>
                                      </p:by>
                                    </p:animClr>
                                    <p:animClr clrSpc="hsl" dir="cw">
                                      <p:cBhvr>
                                        <p:cTn id="109" dur="500" fill="hold"/>
                                        <p:tgtEl>
                                          <p:spTgt spid="17"/>
                                        </p:tgtEl>
                                        <p:attrNameLst>
                                          <p:attrName>stroke.color</p:attrName>
                                        </p:attrNameLst>
                                      </p:cBhvr>
                                      <p:by>
                                        <p:hsl h="7200000" s="0" l="0"/>
                                      </p:by>
                                    </p:animClr>
                                    <p:set>
                                      <p:cBhvr>
                                        <p:cTn id="110" dur="500" fill="hold"/>
                                        <p:tgtEl>
                                          <p:spTgt spid="17"/>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2" nodeType="clickEffect">
                                  <p:stCondLst>
                                    <p:cond delay="0"/>
                                  </p:stCondLst>
                                  <p:childTnLst>
                                    <p:anim calcmode="lin" valueType="num">
                                      <p:cBhvr additive="base">
                                        <p:cTn id="114" dur="500"/>
                                        <p:tgtEl>
                                          <p:spTgt spid="4"/>
                                        </p:tgtEl>
                                        <p:attrNameLst>
                                          <p:attrName>ppt_x</p:attrName>
                                        </p:attrNameLst>
                                      </p:cBhvr>
                                      <p:tavLst>
                                        <p:tav tm="0">
                                          <p:val>
                                            <p:strVal val="ppt_x"/>
                                          </p:val>
                                        </p:tav>
                                        <p:tav tm="100000">
                                          <p:val>
                                            <p:strVal val="ppt_x"/>
                                          </p:val>
                                        </p:tav>
                                      </p:tavLst>
                                    </p:anim>
                                    <p:anim calcmode="lin" valueType="num">
                                      <p:cBhvr additive="base">
                                        <p:cTn id="115" dur="500"/>
                                        <p:tgtEl>
                                          <p:spTgt spid="4"/>
                                        </p:tgtEl>
                                        <p:attrNameLst>
                                          <p:attrName>ppt_y</p:attrName>
                                        </p:attrNameLst>
                                      </p:cBhvr>
                                      <p:tavLst>
                                        <p:tav tm="0">
                                          <p:val>
                                            <p:strVal val="ppt_y"/>
                                          </p:val>
                                        </p:tav>
                                        <p:tav tm="100000">
                                          <p:val>
                                            <p:strVal val="1+ppt_h/2"/>
                                          </p:val>
                                        </p:tav>
                                      </p:tavLst>
                                    </p:anim>
                                    <p:set>
                                      <p:cBhvr>
                                        <p:cTn id="116" dur="1" fill="hold">
                                          <p:stCondLst>
                                            <p:cond delay="499"/>
                                          </p:stCondLst>
                                        </p:cTn>
                                        <p:tgtEl>
                                          <p:spTgt spid="4"/>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8"/>
                                        </p:tgtEl>
                                        <p:attrNameLst>
                                          <p:attrName>ppt_x</p:attrName>
                                        </p:attrNameLst>
                                      </p:cBhvr>
                                      <p:tavLst>
                                        <p:tav tm="0">
                                          <p:val>
                                            <p:strVal val="ppt_x"/>
                                          </p:val>
                                        </p:tav>
                                        <p:tav tm="100000">
                                          <p:val>
                                            <p:strVal val="ppt_x"/>
                                          </p:val>
                                        </p:tav>
                                      </p:tavLst>
                                    </p:anim>
                                    <p:anim calcmode="lin" valueType="num">
                                      <p:cBhvr additive="base">
                                        <p:cTn id="119" dur="500"/>
                                        <p:tgtEl>
                                          <p:spTgt spid="8"/>
                                        </p:tgtEl>
                                        <p:attrNameLst>
                                          <p:attrName>ppt_y</p:attrName>
                                        </p:attrNameLst>
                                      </p:cBhvr>
                                      <p:tavLst>
                                        <p:tav tm="0">
                                          <p:val>
                                            <p:strVal val="ppt_y"/>
                                          </p:val>
                                        </p:tav>
                                        <p:tav tm="100000">
                                          <p:val>
                                            <p:strVal val="1+ppt_h/2"/>
                                          </p:val>
                                        </p:tav>
                                      </p:tavLst>
                                    </p:anim>
                                    <p:set>
                                      <p:cBhvr>
                                        <p:cTn id="120" dur="1" fill="hold">
                                          <p:stCondLst>
                                            <p:cond delay="499"/>
                                          </p:stCondLst>
                                        </p:cTn>
                                        <p:tgtEl>
                                          <p:spTgt spid="8"/>
                                        </p:tgtEl>
                                        <p:attrNameLst>
                                          <p:attrName>style.visibility</p:attrName>
                                        </p:attrNameLst>
                                      </p:cBhvr>
                                      <p:to>
                                        <p:strVal val="hidden"/>
                                      </p:to>
                                    </p:set>
                                  </p:childTnLst>
                                </p:cTn>
                              </p:par>
                              <p:par>
                                <p:cTn id="121" presetID="2" presetClass="exit" presetSubtype="4" fill="hold" grpId="2" nodeType="withEffect">
                                  <p:stCondLst>
                                    <p:cond delay="0"/>
                                  </p:stCondLst>
                                  <p:childTnLst>
                                    <p:anim calcmode="lin" valueType="num">
                                      <p:cBhvr additive="base">
                                        <p:cTn id="122" dur="500"/>
                                        <p:tgtEl>
                                          <p:spTgt spid="9"/>
                                        </p:tgtEl>
                                        <p:attrNameLst>
                                          <p:attrName>ppt_x</p:attrName>
                                        </p:attrNameLst>
                                      </p:cBhvr>
                                      <p:tavLst>
                                        <p:tav tm="0">
                                          <p:val>
                                            <p:strVal val="ppt_x"/>
                                          </p:val>
                                        </p:tav>
                                        <p:tav tm="100000">
                                          <p:val>
                                            <p:strVal val="ppt_x"/>
                                          </p:val>
                                        </p:tav>
                                      </p:tavLst>
                                    </p:anim>
                                    <p:anim calcmode="lin" valueType="num">
                                      <p:cBhvr additive="base">
                                        <p:cTn id="123" dur="500"/>
                                        <p:tgtEl>
                                          <p:spTgt spid="9"/>
                                        </p:tgtEl>
                                        <p:attrNameLst>
                                          <p:attrName>ppt_y</p:attrName>
                                        </p:attrNameLst>
                                      </p:cBhvr>
                                      <p:tavLst>
                                        <p:tav tm="0">
                                          <p:val>
                                            <p:strVal val="ppt_y"/>
                                          </p:val>
                                        </p:tav>
                                        <p:tav tm="100000">
                                          <p:val>
                                            <p:strVal val="1+ppt_h/2"/>
                                          </p:val>
                                        </p:tav>
                                      </p:tavLst>
                                    </p:anim>
                                    <p:set>
                                      <p:cBhvr>
                                        <p:cTn id="124" dur="1" fill="hold">
                                          <p:stCondLst>
                                            <p:cond delay="499"/>
                                          </p:stCondLst>
                                        </p:cTn>
                                        <p:tgtEl>
                                          <p:spTgt spid="9"/>
                                        </p:tgtEl>
                                        <p:attrNameLst>
                                          <p:attrName>style.visibility</p:attrName>
                                        </p:attrNameLst>
                                      </p:cBhvr>
                                      <p:to>
                                        <p:strVal val="hidden"/>
                                      </p:to>
                                    </p:set>
                                  </p:childTnLst>
                                </p:cTn>
                              </p:par>
                              <p:par>
                                <p:cTn id="125" presetID="2" presetClass="exit" presetSubtype="4" fill="hold" grpId="2" nodeType="withEffect">
                                  <p:stCondLst>
                                    <p:cond delay="0"/>
                                  </p:stCondLst>
                                  <p:childTnLst>
                                    <p:anim calcmode="lin" valueType="num">
                                      <p:cBhvr additive="base">
                                        <p:cTn id="126" dur="500"/>
                                        <p:tgtEl>
                                          <p:spTgt spid="12"/>
                                        </p:tgtEl>
                                        <p:attrNameLst>
                                          <p:attrName>ppt_x</p:attrName>
                                        </p:attrNameLst>
                                      </p:cBhvr>
                                      <p:tavLst>
                                        <p:tav tm="0">
                                          <p:val>
                                            <p:strVal val="ppt_x"/>
                                          </p:val>
                                        </p:tav>
                                        <p:tav tm="100000">
                                          <p:val>
                                            <p:strVal val="ppt_x"/>
                                          </p:val>
                                        </p:tav>
                                      </p:tavLst>
                                    </p:anim>
                                    <p:anim calcmode="lin" valueType="num">
                                      <p:cBhvr additive="base">
                                        <p:cTn id="127" dur="500"/>
                                        <p:tgtEl>
                                          <p:spTgt spid="12"/>
                                        </p:tgtEl>
                                        <p:attrNameLst>
                                          <p:attrName>ppt_y</p:attrName>
                                        </p:attrNameLst>
                                      </p:cBhvr>
                                      <p:tavLst>
                                        <p:tav tm="0">
                                          <p:val>
                                            <p:strVal val="ppt_y"/>
                                          </p:val>
                                        </p:tav>
                                        <p:tav tm="100000">
                                          <p:val>
                                            <p:strVal val="1+ppt_h/2"/>
                                          </p:val>
                                        </p:tav>
                                      </p:tavLst>
                                    </p:anim>
                                    <p:set>
                                      <p:cBhvr>
                                        <p:cTn id="128" dur="1" fill="hold">
                                          <p:stCondLst>
                                            <p:cond delay="499"/>
                                          </p:stCondLst>
                                        </p:cTn>
                                        <p:tgtEl>
                                          <p:spTgt spid="12"/>
                                        </p:tgtEl>
                                        <p:attrNameLst>
                                          <p:attrName>style.visibility</p:attrName>
                                        </p:attrNameLst>
                                      </p:cBhvr>
                                      <p:to>
                                        <p:strVal val="hidden"/>
                                      </p:to>
                                    </p:set>
                                  </p:childTnLst>
                                </p:cTn>
                              </p:par>
                              <p:par>
                                <p:cTn id="129" presetID="2" presetClass="exit" presetSubtype="4" fill="hold" grpId="2" nodeType="withEffect">
                                  <p:stCondLst>
                                    <p:cond delay="0"/>
                                  </p:stCondLst>
                                  <p:childTnLst>
                                    <p:anim calcmode="lin" valueType="num">
                                      <p:cBhvr additive="base">
                                        <p:cTn id="130" dur="500"/>
                                        <p:tgtEl>
                                          <p:spTgt spid="13"/>
                                        </p:tgtEl>
                                        <p:attrNameLst>
                                          <p:attrName>ppt_x</p:attrName>
                                        </p:attrNameLst>
                                      </p:cBhvr>
                                      <p:tavLst>
                                        <p:tav tm="0">
                                          <p:val>
                                            <p:strVal val="ppt_x"/>
                                          </p:val>
                                        </p:tav>
                                        <p:tav tm="100000">
                                          <p:val>
                                            <p:strVal val="ppt_x"/>
                                          </p:val>
                                        </p:tav>
                                      </p:tavLst>
                                    </p:anim>
                                    <p:anim calcmode="lin" valueType="num">
                                      <p:cBhvr additive="base">
                                        <p:cTn id="131" dur="500"/>
                                        <p:tgtEl>
                                          <p:spTgt spid="13"/>
                                        </p:tgtEl>
                                        <p:attrNameLst>
                                          <p:attrName>ppt_y</p:attrName>
                                        </p:attrNameLst>
                                      </p:cBhvr>
                                      <p:tavLst>
                                        <p:tav tm="0">
                                          <p:val>
                                            <p:strVal val="ppt_y"/>
                                          </p:val>
                                        </p:tav>
                                        <p:tav tm="100000">
                                          <p:val>
                                            <p:strVal val="1+ppt_h/2"/>
                                          </p:val>
                                        </p:tav>
                                      </p:tavLst>
                                    </p:anim>
                                    <p:set>
                                      <p:cBhvr>
                                        <p:cTn id="132" dur="1" fill="hold">
                                          <p:stCondLst>
                                            <p:cond delay="499"/>
                                          </p:stCondLst>
                                        </p:cTn>
                                        <p:tgtEl>
                                          <p:spTgt spid="13"/>
                                        </p:tgtEl>
                                        <p:attrNameLst>
                                          <p:attrName>style.visibility</p:attrName>
                                        </p:attrNameLst>
                                      </p:cBhvr>
                                      <p:to>
                                        <p:strVal val="hidden"/>
                                      </p:to>
                                    </p:set>
                                  </p:childTnLst>
                                </p:cTn>
                              </p:par>
                              <p:par>
                                <p:cTn id="133" presetID="2" presetClass="exit" presetSubtype="4" fill="hold" grpId="2"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2" presetClass="exit" presetSubtype="4" fill="hold" grpId="2" nodeType="withEffect">
                                  <p:stCondLst>
                                    <p:cond delay="0"/>
                                  </p:stCondLst>
                                  <p:childTnLst>
                                    <p:anim calcmode="lin" valueType="num">
                                      <p:cBhvr additive="base">
                                        <p:cTn id="138" dur="500"/>
                                        <p:tgtEl>
                                          <p:spTgt spid="11"/>
                                        </p:tgtEl>
                                        <p:attrNameLst>
                                          <p:attrName>ppt_x</p:attrName>
                                        </p:attrNameLst>
                                      </p:cBhvr>
                                      <p:tavLst>
                                        <p:tav tm="0">
                                          <p:val>
                                            <p:strVal val="ppt_x"/>
                                          </p:val>
                                        </p:tav>
                                        <p:tav tm="100000">
                                          <p:val>
                                            <p:strVal val="ppt_x"/>
                                          </p:val>
                                        </p:tav>
                                      </p:tavLst>
                                    </p:anim>
                                    <p:anim calcmode="lin" valueType="num">
                                      <p:cBhvr additive="base">
                                        <p:cTn id="139" dur="500"/>
                                        <p:tgtEl>
                                          <p:spTgt spid="11"/>
                                        </p:tgtEl>
                                        <p:attrNameLst>
                                          <p:attrName>ppt_y</p:attrName>
                                        </p:attrNameLst>
                                      </p:cBhvr>
                                      <p:tavLst>
                                        <p:tav tm="0">
                                          <p:val>
                                            <p:strVal val="ppt_y"/>
                                          </p:val>
                                        </p:tav>
                                        <p:tav tm="100000">
                                          <p:val>
                                            <p:strVal val="1+ppt_h/2"/>
                                          </p:val>
                                        </p:tav>
                                      </p:tavLst>
                                    </p:anim>
                                    <p:set>
                                      <p:cBhvr>
                                        <p:cTn id="140" dur="1" fill="hold">
                                          <p:stCondLst>
                                            <p:cond delay="499"/>
                                          </p:stCondLst>
                                        </p:cTn>
                                        <p:tgtEl>
                                          <p:spTgt spid="11"/>
                                        </p:tgtEl>
                                        <p:attrNameLst>
                                          <p:attrName>style.visibility</p:attrName>
                                        </p:attrNameLst>
                                      </p:cBhvr>
                                      <p:to>
                                        <p:strVal val="hidden"/>
                                      </p:to>
                                    </p:set>
                                  </p:childTnLst>
                                </p:cTn>
                              </p:par>
                              <p:par>
                                <p:cTn id="141" presetID="2" presetClass="exit" presetSubtype="4" fill="hold" grpId="2" nodeType="withEffect">
                                  <p:stCondLst>
                                    <p:cond delay="0"/>
                                  </p:stCondLst>
                                  <p:childTnLst>
                                    <p:anim calcmode="lin" valueType="num">
                                      <p:cBhvr additive="base">
                                        <p:cTn id="142" dur="500"/>
                                        <p:tgtEl>
                                          <p:spTgt spid="10"/>
                                        </p:tgtEl>
                                        <p:attrNameLst>
                                          <p:attrName>ppt_x</p:attrName>
                                        </p:attrNameLst>
                                      </p:cBhvr>
                                      <p:tavLst>
                                        <p:tav tm="0">
                                          <p:val>
                                            <p:strVal val="ppt_x"/>
                                          </p:val>
                                        </p:tav>
                                        <p:tav tm="100000">
                                          <p:val>
                                            <p:strVal val="ppt_x"/>
                                          </p:val>
                                        </p:tav>
                                      </p:tavLst>
                                    </p:anim>
                                    <p:anim calcmode="lin" valueType="num">
                                      <p:cBhvr additive="base">
                                        <p:cTn id="143" dur="500"/>
                                        <p:tgtEl>
                                          <p:spTgt spid="10"/>
                                        </p:tgtEl>
                                        <p:attrNameLst>
                                          <p:attrName>ppt_y</p:attrName>
                                        </p:attrNameLst>
                                      </p:cBhvr>
                                      <p:tavLst>
                                        <p:tav tm="0">
                                          <p:val>
                                            <p:strVal val="ppt_y"/>
                                          </p:val>
                                        </p:tav>
                                        <p:tav tm="100000">
                                          <p:val>
                                            <p:strVal val="1+ppt_h/2"/>
                                          </p:val>
                                        </p:tav>
                                      </p:tavLst>
                                    </p:anim>
                                    <p:set>
                                      <p:cBhvr>
                                        <p:cTn id="144" dur="1" fill="hold">
                                          <p:stCondLst>
                                            <p:cond delay="499"/>
                                          </p:stCondLst>
                                        </p:cTn>
                                        <p:tgtEl>
                                          <p:spTgt spid="10"/>
                                        </p:tgtEl>
                                        <p:attrNameLst>
                                          <p:attrName>style.visibility</p:attrName>
                                        </p:attrNameLst>
                                      </p:cBhvr>
                                      <p:to>
                                        <p:strVal val="hidden"/>
                                      </p:to>
                                    </p:set>
                                  </p:childTnLst>
                                </p:cTn>
                              </p:par>
                              <p:par>
                                <p:cTn id="145" presetID="2" presetClass="exit" presetSubtype="4" fill="hold" grpId="2" nodeType="withEffect">
                                  <p:stCondLst>
                                    <p:cond delay="0"/>
                                  </p:stCondLst>
                                  <p:childTnLst>
                                    <p:anim calcmode="lin" valueType="num">
                                      <p:cBhvr additive="base">
                                        <p:cTn id="146" dur="500"/>
                                        <p:tgtEl>
                                          <p:spTgt spid="14"/>
                                        </p:tgtEl>
                                        <p:attrNameLst>
                                          <p:attrName>ppt_x</p:attrName>
                                        </p:attrNameLst>
                                      </p:cBhvr>
                                      <p:tavLst>
                                        <p:tav tm="0">
                                          <p:val>
                                            <p:strVal val="ppt_x"/>
                                          </p:val>
                                        </p:tav>
                                        <p:tav tm="100000">
                                          <p:val>
                                            <p:strVal val="ppt_x"/>
                                          </p:val>
                                        </p:tav>
                                      </p:tavLst>
                                    </p:anim>
                                    <p:anim calcmode="lin" valueType="num">
                                      <p:cBhvr additive="base">
                                        <p:cTn id="147" dur="500"/>
                                        <p:tgtEl>
                                          <p:spTgt spid="14"/>
                                        </p:tgtEl>
                                        <p:attrNameLst>
                                          <p:attrName>ppt_y</p:attrName>
                                        </p:attrNameLst>
                                      </p:cBhvr>
                                      <p:tavLst>
                                        <p:tav tm="0">
                                          <p:val>
                                            <p:strVal val="ppt_y"/>
                                          </p:val>
                                        </p:tav>
                                        <p:tav tm="100000">
                                          <p:val>
                                            <p:strVal val="1+ppt_h/2"/>
                                          </p:val>
                                        </p:tav>
                                      </p:tavLst>
                                    </p:anim>
                                    <p:set>
                                      <p:cBhvr>
                                        <p:cTn id="148" dur="1" fill="hold">
                                          <p:stCondLst>
                                            <p:cond delay="499"/>
                                          </p:stCondLst>
                                        </p:cTn>
                                        <p:tgtEl>
                                          <p:spTgt spid="1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8" presetClass="emph" presetSubtype="0" fill="hold" grpId="3" nodeType="clickEffect">
                                  <p:stCondLst>
                                    <p:cond delay="0"/>
                                  </p:stCondLst>
                                  <p:childTnLst>
                                    <p:animRot by="21600000">
                                      <p:cBhvr>
                                        <p:cTn id="152" dur="2000" fill="hold"/>
                                        <p:tgtEl>
                                          <p:spTgt spid="3"/>
                                        </p:tgtEl>
                                        <p:attrNameLst>
                                          <p:attrName>r</p:attrName>
                                        </p:attrNameLst>
                                      </p:cBhvr>
                                    </p:animRot>
                                  </p:childTnLst>
                                </p:cTn>
                              </p:par>
                              <p:par>
                                <p:cTn id="153" presetID="8" presetClass="emph" presetSubtype="0" fill="hold" grpId="3" nodeType="withEffect">
                                  <p:stCondLst>
                                    <p:cond delay="0"/>
                                  </p:stCondLst>
                                  <p:childTnLst>
                                    <p:animRot by="21600000">
                                      <p:cBhvr>
                                        <p:cTn id="154" dur="2000" fill="hold"/>
                                        <p:tgtEl>
                                          <p:spTgt spid="5"/>
                                        </p:tgtEl>
                                        <p:attrNameLst>
                                          <p:attrName>r</p:attrName>
                                        </p:attrNameLst>
                                      </p:cBhvr>
                                    </p:animRot>
                                  </p:childTnLst>
                                </p:cTn>
                              </p:par>
                              <p:par>
                                <p:cTn id="155" presetID="8" presetClass="emph" presetSubtype="0" fill="hold" grpId="3" nodeType="withEffect">
                                  <p:stCondLst>
                                    <p:cond delay="0"/>
                                  </p:stCondLst>
                                  <p:childTnLst>
                                    <p:animRot by="21600000">
                                      <p:cBhvr>
                                        <p:cTn id="156" dur="2000" fill="hold"/>
                                        <p:tgtEl>
                                          <p:spTgt spid="6"/>
                                        </p:tgtEl>
                                        <p:attrNameLst>
                                          <p:attrName>r</p:attrName>
                                        </p:attrNameLst>
                                      </p:cBhvr>
                                    </p:animRot>
                                  </p:childTnLst>
                                </p:cTn>
                              </p:par>
                              <p:par>
                                <p:cTn id="157" presetID="8" presetClass="emph" presetSubtype="0" fill="hold" grpId="3" nodeType="withEffect">
                                  <p:stCondLst>
                                    <p:cond delay="0"/>
                                  </p:stCondLst>
                                  <p:childTnLst>
                                    <p:animRot by="21600000">
                                      <p:cBhvr>
                                        <p:cTn id="158" dur="2000" fill="hold"/>
                                        <p:tgtEl>
                                          <p:spTgt spid="1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additive="base">
                                        <p:cTn id="163" dur="500" fill="hold"/>
                                        <p:tgtEl>
                                          <p:spTgt spid="24"/>
                                        </p:tgtEl>
                                        <p:attrNameLst>
                                          <p:attrName>ppt_x</p:attrName>
                                        </p:attrNameLst>
                                      </p:cBhvr>
                                      <p:tavLst>
                                        <p:tav tm="0">
                                          <p:val>
                                            <p:strVal val="#ppt_x"/>
                                          </p:val>
                                        </p:tav>
                                        <p:tav tm="100000">
                                          <p:val>
                                            <p:strVal val="#ppt_x"/>
                                          </p:val>
                                        </p:tav>
                                      </p:tavLst>
                                    </p:anim>
                                    <p:anim calcmode="lin" valueType="num">
                                      <p:cBhvr additive="base">
                                        <p:cTn id="164" dur="500" fill="hold"/>
                                        <p:tgtEl>
                                          <p:spTgt spid="24"/>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25"/>
                                        </p:tgtEl>
                                        <p:attrNameLst>
                                          <p:attrName>style.visibility</p:attrName>
                                        </p:attrNameLst>
                                      </p:cBhvr>
                                      <p:to>
                                        <p:strVal val="visible"/>
                                      </p:to>
                                    </p:set>
                                    <p:anim calcmode="lin" valueType="num">
                                      <p:cBhvr additive="base">
                                        <p:cTn id="167" dur="500" fill="hold"/>
                                        <p:tgtEl>
                                          <p:spTgt spid="25"/>
                                        </p:tgtEl>
                                        <p:attrNameLst>
                                          <p:attrName>ppt_x</p:attrName>
                                        </p:attrNameLst>
                                      </p:cBhvr>
                                      <p:tavLst>
                                        <p:tav tm="0">
                                          <p:val>
                                            <p:strVal val="#ppt_x"/>
                                          </p:val>
                                        </p:tav>
                                        <p:tav tm="100000">
                                          <p:val>
                                            <p:strVal val="#ppt_x"/>
                                          </p:val>
                                        </p:tav>
                                      </p:tavLst>
                                    </p:anim>
                                    <p:anim calcmode="lin" valueType="num">
                                      <p:cBhvr additive="base">
                                        <p:cTn id="168" dur="500" fill="hold"/>
                                        <p:tgtEl>
                                          <p:spTgt spid="25"/>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additive="base">
                                        <p:cTn id="171" dur="500" fill="hold"/>
                                        <p:tgtEl>
                                          <p:spTgt spid="26"/>
                                        </p:tgtEl>
                                        <p:attrNameLst>
                                          <p:attrName>ppt_x</p:attrName>
                                        </p:attrNameLst>
                                      </p:cBhvr>
                                      <p:tavLst>
                                        <p:tav tm="0">
                                          <p:val>
                                            <p:strVal val="#ppt_x"/>
                                          </p:val>
                                        </p:tav>
                                        <p:tav tm="100000">
                                          <p:val>
                                            <p:strVal val="#ppt_x"/>
                                          </p:val>
                                        </p:tav>
                                      </p:tavLst>
                                    </p:anim>
                                    <p:anim calcmode="lin" valueType="num">
                                      <p:cBhvr additive="base">
                                        <p:cTn id="172" dur="500" fill="hold"/>
                                        <p:tgtEl>
                                          <p:spTgt spid="26"/>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7"/>
                                        </p:tgtEl>
                                        <p:attrNameLst>
                                          <p:attrName>style.visibility</p:attrName>
                                        </p:attrNameLst>
                                      </p:cBhvr>
                                      <p:to>
                                        <p:strVal val="visible"/>
                                      </p:to>
                                    </p:set>
                                    <p:anim calcmode="lin" valueType="num">
                                      <p:cBhvr additive="base">
                                        <p:cTn id="175" dur="500" fill="hold"/>
                                        <p:tgtEl>
                                          <p:spTgt spid="27"/>
                                        </p:tgtEl>
                                        <p:attrNameLst>
                                          <p:attrName>ppt_x</p:attrName>
                                        </p:attrNameLst>
                                      </p:cBhvr>
                                      <p:tavLst>
                                        <p:tav tm="0">
                                          <p:val>
                                            <p:strVal val="#ppt_x"/>
                                          </p:val>
                                        </p:tav>
                                        <p:tav tm="100000">
                                          <p:val>
                                            <p:strVal val="#ppt_x"/>
                                          </p:val>
                                        </p:tav>
                                      </p:tavLst>
                                    </p:anim>
                                    <p:anim calcmode="lin" valueType="num">
                                      <p:cBhvr additive="base">
                                        <p:cTn id="176" dur="500" fill="hold"/>
                                        <p:tgtEl>
                                          <p:spTgt spid="2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3"/>
                                        </p:tgtEl>
                                        <p:attrNameLst>
                                          <p:attrName>style.visibility</p:attrName>
                                        </p:attrNameLst>
                                      </p:cBhvr>
                                      <p:to>
                                        <p:strVal val="visible"/>
                                      </p:to>
                                    </p:set>
                                    <p:anim calcmode="lin" valueType="num">
                                      <p:cBhvr additive="base">
                                        <p:cTn id="179" dur="500" fill="hold"/>
                                        <p:tgtEl>
                                          <p:spTgt spid="23"/>
                                        </p:tgtEl>
                                        <p:attrNameLst>
                                          <p:attrName>ppt_x</p:attrName>
                                        </p:attrNameLst>
                                      </p:cBhvr>
                                      <p:tavLst>
                                        <p:tav tm="0">
                                          <p:val>
                                            <p:strVal val="#ppt_x"/>
                                          </p:val>
                                        </p:tav>
                                        <p:tav tm="100000">
                                          <p:val>
                                            <p:strVal val="#ppt_x"/>
                                          </p:val>
                                        </p:tav>
                                      </p:tavLst>
                                    </p:anim>
                                    <p:anim calcmode="lin" valueType="num">
                                      <p:cBhvr additive="base">
                                        <p:cTn id="1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55" presetClass="entr" presetSubtype="0" fill="hold" grpId="0" nodeType="clickEffect">
                                  <p:stCondLst>
                                    <p:cond delay="0"/>
                                  </p:stCondLst>
                                  <p:childTnLst>
                                    <p:set>
                                      <p:cBhvr>
                                        <p:cTn id="184" dur="1" fill="hold">
                                          <p:stCondLst>
                                            <p:cond delay="0"/>
                                          </p:stCondLst>
                                        </p:cTn>
                                        <p:tgtEl>
                                          <p:spTgt spid="28"/>
                                        </p:tgtEl>
                                        <p:attrNameLst>
                                          <p:attrName>style.visibility</p:attrName>
                                        </p:attrNameLst>
                                      </p:cBhvr>
                                      <p:to>
                                        <p:strVal val="visible"/>
                                      </p:to>
                                    </p:set>
                                    <p:anim calcmode="lin" valueType="num">
                                      <p:cBhvr>
                                        <p:cTn id="185" dur="1000" fill="hold"/>
                                        <p:tgtEl>
                                          <p:spTgt spid="28"/>
                                        </p:tgtEl>
                                        <p:attrNameLst>
                                          <p:attrName>ppt_w</p:attrName>
                                        </p:attrNameLst>
                                      </p:cBhvr>
                                      <p:tavLst>
                                        <p:tav tm="0">
                                          <p:val>
                                            <p:strVal val="#ppt_w*0.70"/>
                                          </p:val>
                                        </p:tav>
                                        <p:tav tm="100000">
                                          <p:val>
                                            <p:strVal val="#ppt_w"/>
                                          </p:val>
                                        </p:tav>
                                      </p:tavLst>
                                    </p:anim>
                                    <p:anim calcmode="lin" valueType="num">
                                      <p:cBhvr>
                                        <p:cTn id="186" dur="1000" fill="hold"/>
                                        <p:tgtEl>
                                          <p:spTgt spid="28"/>
                                        </p:tgtEl>
                                        <p:attrNameLst>
                                          <p:attrName>ppt_h</p:attrName>
                                        </p:attrNameLst>
                                      </p:cBhvr>
                                      <p:tavLst>
                                        <p:tav tm="0">
                                          <p:val>
                                            <p:strVal val="#ppt_h"/>
                                          </p:val>
                                        </p:tav>
                                        <p:tav tm="100000">
                                          <p:val>
                                            <p:strVal val="#ppt_h"/>
                                          </p:val>
                                        </p:tav>
                                      </p:tavLst>
                                    </p:anim>
                                    <p:animEffect transition="in" filter="fade">
                                      <p:cBhvr>
                                        <p:cTn id="1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bldLvl="0" animBg="1"/>
      <p:bldP spid="4" grpId="1" animBg="1"/>
      <p:bldP spid="4" grpId="2" animBg="1"/>
      <p:bldP spid="5" grpId="0" animBg="1"/>
      <p:bldP spid="5" grpId="1" animBg="1"/>
      <p:bldP spid="5" grpId="2" animBg="1"/>
      <p:bldP spid="5" grpId="3" animBg="1"/>
      <p:bldP spid="6" grpId="0" bldLvl="0" animBg="1"/>
      <p:bldP spid="6" grpId="1" animBg="1"/>
      <p:bldP spid="6" grpId="2" bldLvl="0" animBg="1"/>
      <p:bldP spid="6" grpId="3" animBg="1"/>
      <p:bldP spid="8" grpId="0" bldLvl="0" animBg="1"/>
      <p:bldP spid="8" grpId="1" animBg="1"/>
      <p:bldP spid="8" grpId="2" animBg="1"/>
      <p:bldP spid="9" grpId="0" bldLvl="0" animBg="1"/>
      <p:bldP spid="9" grpId="1" animBg="1"/>
      <p:bldP spid="9" grpId="2" animBg="1"/>
      <p:bldP spid="10" grpId="0" animBg="1"/>
      <p:bldP spid="10" grpId="1" animBg="1"/>
      <p:bldP spid="10" grpId="2" animBg="1"/>
      <p:bldP spid="11" grpId="0" animBg="1"/>
      <p:bldP spid="11" grpId="1" animBg="1"/>
      <p:bldP spid="11" grpId="2" animBg="1"/>
      <p:bldP spid="12" grpId="0" bldLvl="0" animBg="1"/>
      <p:bldP spid="12" grpId="1" animBg="1"/>
      <p:bldP spid="12" grpId="2" animBg="1"/>
      <p:bldP spid="13" grpId="0" bldLvl="0" animBg="1"/>
      <p:bldP spid="13" grpId="1" animBg="1"/>
      <p:bldP spid="13" grpId="2" animBg="1"/>
      <p:bldP spid="14" grpId="0" animBg="1"/>
      <p:bldP spid="14" grpId="1" animBg="1"/>
      <p:bldP spid="14" grpId="2" animBg="1"/>
      <p:bldP spid="16" grpId="0" bldLvl="0" animBg="1"/>
      <p:bldP spid="16" grpId="1" animBg="1"/>
      <p:bldP spid="16" grpId="2" animBg="1"/>
      <p:bldP spid="17" grpId="0" bldLvl="0" animBg="1"/>
      <p:bldP spid="17" grpId="1" animBg="1"/>
      <p:bldP spid="17" grpId="2" animBg="1"/>
      <p:bldP spid="17" grpId="3" animBg="1"/>
      <p:bldP spid="23" grpId="0" bldLvl="0" animBg="1"/>
      <p:bldP spid="23" grpId="1" animBg="1"/>
      <p:bldP spid="28" grpId="0" bldLvl="0" animBg="1"/>
      <p:bldP spid="2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千图4"/>
  <p:tag name="COMMONDATA" val="eyJoZGlkIjoiNTAwYzJmZmM0YjA0NmYzOTU5ZmIzMDgwZGYxMTc4OWYifQ=="/>
  <p:tag name="KSO_WPP_MARK_KEY" val="105b5b3a-e0e0-4c42-8483-4254d72bf70c"/>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2,&quot;width&quot;:8000}"/>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13.21607528933,&quot;width&quot;:2361.5248716067495}"/>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571.95748031496,&quot;width&quot;:8759.99842519685}"/>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716,&quot;width&quot;:631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85,&quot;width&quot;:6060}"/>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571.95748031496,&quot;width&quot;:8759.99842519685}"/>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00,&quot;width&quot;:4500}"/>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97,&quot;width&quot;:696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TotalTime>
  <Words>3610</Words>
  <Application>Microsoft Office PowerPoint</Application>
  <PresentationFormat>宽屏</PresentationFormat>
  <Paragraphs>250</Paragraphs>
  <Slides>46</Slides>
  <Notes>3</Notes>
  <HiddenSlides>0</HiddenSlides>
  <MMClips>9</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46</vt:i4>
      </vt:variant>
    </vt:vector>
  </HeadingPairs>
  <TitlesOfParts>
    <vt:vector size="54" baseType="lpstr">
      <vt:lpstr>HelveticaNeue</vt:lpstr>
      <vt:lpstr>等线</vt:lpstr>
      <vt:lpstr>华文新魏</vt:lpstr>
      <vt:lpstr>宋体</vt:lpstr>
      <vt:lpstr>字魂87号-乾坤手书</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陈顺坤</dc:creator>
  <cp:lastModifiedBy>陈 顺坤</cp:lastModifiedBy>
  <cp:revision>416</cp:revision>
  <dcterms:created xsi:type="dcterms:W3CDTF">2022-08-24T12:36:00Z</dcterms:created>
  <dcterms:modified xsi:type="dcterms:W3CDTF">2022-09-09T09:58:22Z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3A8DB37CFAE941899A15A5F1D1C30D4E</vt:lpwstr>
  </property>
  <property fmtid="{D5CDD505-2E9C-101B-9397-08002B2CF9AE}" pid="3" name="KSOProductBuildVer">
    <vt:lpwstr>2052-11.1.0.12313</vt:lpwstr>
  </property>
</Properties>
</file>