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handoutMasterIdLst>
    <p:handoutMasterId r:id="rId50"/>
  </p:handoutMasterIdLst>
  <p:sldIdLst>
    <p:sldId id="310" r:id="rId3"/>
    <p:sldId id="1501" r:id="rId4"/>
    <p:sldId id="1522" r:id="rId5"/>
    <p:sldId id="1527" r:id="rId7"/>
    <p:sldId id="1608" r:id="rId8"/>
    <p:sldId id="1553" r:id="rId9"/>
    <p:sldId id="1526" r:id="rId10"/>
    <p:sldId id="1607" r:id="rId11"/>
    <p:sldId id="1604" r:id="rId12"/>
    <p:sldId id="1609" r:id="rId13"/>
    <p:sldId id="1661" r:id="rId14"/>
    <p:sldId id="1659" r:id="rId15"/>
    <p:sldId id="1660" r:id="rId16"/>
    <p:sldId id="1664" r:id="rId17"/>
    <p:sldId id="1662" r:id="rId18"/>
    <p:sldId id="1657" r:id="rId19"/>
    <p:sldId id="1675" r:id="rId20"/>
    <p:sldId id="1684" r:id="rId21"/>
    <p:sldId id="1655" r:id="rId22"/>
    <p:sldId id="1677" r:id="rId23"/>
    <p:sldId id="1688" r:id="rId24"/>
    <p:sldId id="1678" r:id="rId25"/>
    <p:sldId id="1686" r:id="rId26"/>
    <p:sldId id="1680" r:id="rId27"/>
    <p:sldId id="1808" r:id="rId28"/>
    <p:sldId id="1658" r:id="rId29"/>
    <p:sldId id="1871" r:id="rId30"/>
    <p:sldId id="1681" r:id="rId31"/>
    <p:sldId id="1866" r:id="rId32"/>
    <p:sldId id="1868" r:id="rId33"/>
    <p:sldId id="1872" r:id="rId34"/>
    <p:sldId id="1877" r:id="rId35"/>
    <p:sldId id="1873" r:id="rId36"/>
    <p:sldId id="1883" r:id="rId37"/>
    <p:sldId id="1881" r:id="rId38"/>
    <p:sldId id="1882" r:id="rId39"/>
    <p:sldId id="1935" r:id="rId40"/>
    <p:sldId id="1876" r:id="rId41"/>
    <p:sldId id="1983" r:id="rId42"/>
    <p:sldId id="1878" r:id="rId43"/>
    <p:sldId id="1867" r:id="rId44"/>
    <p:sldId id="1875" r:id="rId45"/>
    <p:sldId id="1985" r:id="rId46"/>
    <p:sldId id="1566" r:id="rId47"/>
    <p:sldId id="1672" r:id="rId48"/>
    <p:sldId id="1603" r:id="rId4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CFF"/>
    <a:srgbClr val="FE4F20"/>
    <a:srgbClr val="FFE9A5"/>
    <a:srgbClr val="BB1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7" d="100"/>
          <a:sy n="117" d="100"/>
        </p:scale>
        <p:origin x="357"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handoutMaster" Target="handoutMasters/handoutMaster1.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87号-乾坤手书" panose="00000500000000000000" pitchFamily="2" charset="-122"/>
                <a:ea typeface="字魂87号-乾坤手书"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87号-乾坤手书" panose="00000500000000000000" pitchFamily="2" charset="-122"/>
                <a:ea typeface="字魂87号-乾坤手书" panose="00000500000000000000" pitchFamily="2" charset="-122"/>
              </a:defRPr>
            </a:lvl1pPr>
          </a:lstStyle>
          <a:p>
            <a:fld id="{7F8A2740-5CB5-4E05-8C58-196F57AF3D90}"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87号-乾坤手书" panose="00000500000000000000" pitchFamily="2" charset="-122"/>
                <a:ea typeface="字魂87号-乾坤手书"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87号-乾坤手书" panose="00000500000000000000" pitchFamily="2" charset="-122"/>
                <a:ea typeface="字魂87号-乾坤手书" panose="00000500000000000000" pitchFamily="2" charset="-122"/>
              </a:defRPr>
            </a:lvl1pPr>
          </a:lstStyle>
          <a:p>
            <a:fld id="{06BB4340-3670-4896-AB9D-F55CF27EE5AA}"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1pPr>
    <a:lvl2pPr marL="45720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2pPr>
    <a:lvl3pPr marL="91440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3pPr>
    <a:lvl4pPr marL="137160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4pPr>
    <a:lvl5pPr marL="182880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280988" y="207169"/>
            <a:ext cx="11630025" cy="644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3CA4526-AE6A-4AEA-844F-8AE8FE4D77B4}"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nvPr>
        </p:nvSpPr>
        <p:spPr/>
        <p:txBody>
          <a:bodyPr/>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p>
            <a:fld id="{844B057A-3A0D-4079-A5BF-01CA1B2F1228}"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hf sldNum="0" hdr="0" ftr="0" dt="0"/>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B1324"/>
        </a:solidFill>
        <a:effectLst/>
      </p:bgPr>
    </p:bg>
    <p:spTree>
      <p:nvGrpSpPr>
        <p:cNvPr id="1" name=""/>
        <p:cNvGrpSpPr/>
        <p:nvPr/>
      </p:nvGrpSpPr>
      <p:grpSpPr>
        <a:xfrm>
          <a:off x="0" y="0"/>
          <a:ext cx="0" cy="0"/>
          <a:chOff x="0" y="0"/>
          <a:chExt cx="0" cy="0"/>
        </a:xfrm>
      </p:grpSpPr>
      <p:pic>
        <p:nvPicPr>
          <p:cNvPr id="2" name="图片 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87号-乾坤手书" panose="00000500000000000000" pitchFamily="2" charset="-122"/>
          <a:ea typeface="字魂87号-乾坤手书"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87号-乾坤手书" panose="00000500000000000000" pitchFamily="2" charset="-122"/>
          <a:ea typeface="字魂87号-乾坤手书"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87号-乾坤手书" panose="00000500000000000000" pitchFamily="2" charset="-122"/>
          <a:ea typeface="字魂87号-乾坤手书"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87号-乾坤手书" panose="00000500000000000000" pitchFamily="2" charset="-122"/>
          <a:ea typeface="字魂87号-乾坤手书"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87号-乾坤手书" panose="00000500000000000000" pitchFamily="2" charset="-122"/>
          <a:ea typeface="字魂87号-乾坤手书"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87号-乾坤手书" panose="00000500000000000000" pitchFamily="2" charset="-122"/>
          <a:ea typeface="字魂87号-乾坤手书"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9.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9.pn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10.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0.png"/><Relationship Id="rId2" Type="http://schemas.microsoft.com/office/2007/relationships/media" Target="../media/media2.mp4"/><Relationship Id="rId1" Type="http://schemas.openxmlformats.org/officeDocument/2006/relationships/video" Target="../media/media2.mp4"/></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11.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image" Target="../media/image34.jpe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1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7.png"/><Relationship Id="rId1" Type="http://schemas.openxmlformats.org/officeDocument/2006/relationships/image" Target="../media/image36.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13.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8.png"/><Relationship Id="rId2" Type="http://schemas.microsoft.com/office/2007/relationships/media" Target="../media/media3.mp4"/><Relationship Id="rId1" Type="http://schemas.openxmlformats.org/officeDocument/2006/relationships/video" Target="../media/media3.mp4"/></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png"/><Relationship Id="rId7" Type="http://schemas.openxmlformats.org/officeDocument/2006/relationships/tags" Target="../tags/tag15.xml"/><Relationship Id="rId6"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tags" Target="../tags/tag14.xml"/><Relationship Id="rId2" Type="http://schemas.openxmlformats.org/officeDocument/2006/relationships/image" Target="../media/image44.png"/><Relationship Id="rId1" Type="http://schemas.openxmlformats.org/officeDocument/2006/relationships/image" Target="../media/image43.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7.png"/><Relationship Id="rId2" Type="http://schemas.openxmlformats.org/officeDocument/2006/relationships/tags" Target="../tags/tag16.xml"/><Relationship Id="rId1" Type="http://schemas.openxmlformats.org/officeDocument/2006/relationships/image" Target="../media/image46.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17.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9.png"/><Relationship Id="rId3" Type="http://schemas.openxmlformats.org/officeDocument/2006/relationships/tags" Target="../tags/tag19.xml"/><Relationship Id="rId2" Type="http://schemas.openxmlformats.org/officeDocument/2006/relationships/image" Target="../media/image48.png"/><Relationship Id="rId1" Type="http://schemas.openxmlformats.org/officeDocument/2006/relationships/tags" Target="../tags/tag18.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5.png"/><Relationship Id="rId3" Type="http://schemas.openxmlformats.org/officeDocument/2006/relationships/image" Target="../media/image29.png"/><Relationship Id="rId2" Type="http://schemas.openxmlformats.org/officeDocument/2006/relationships/image" Target="../media/image54.png"/><Relationship Id="rId1" Type="http://schemas.openxmlformats.org/officeDocument/2006/relationships/image" Target="../media/image53.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2.png"/><Relationship Id="rId1" Type="http://schemas.openxmlformats.org/officeDocument/2006/relationships/image" Target="../media/image61.pn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hemeOverride" Target="../theme/themeOverride1.xml"/><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17.png"/><Relationship Id="rId2" Type="http://schemas.openxmlformats.org/officeDocument/2006/relationships/image" Target="../media/image64.png"/><Relationship Id="rId1" Type="http://schemas.openxmlformats.org/officeDocument/2006/relationships/image" Target="../media/image63.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hemeOverride" Target="../theme/themeOverride2.xml"/><Relationship Id="rId4" Type="http://schemas.openxmlformats.org/officeDocument/2006/relationships/image" Target="../media/image1.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1.png"/><Relationship Id="rId1" Type="http://schemas.openxmlformats.org/officeDocument/2006/relationships/image" Target="../media/image70.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image" Target="../media/image72.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20.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image" Target="../media/image77.png"/><Relationship Id="rId6" Type="http://schemas.microsoft.com/office/2007/relationships/media" Target="../media/media4.mp4"/><Relationship Id="rId5" Type="http://schemas.openxmlformats.org/officeDocument/2006/relationships/video" Target="../media/media4.mp4"/><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8.png"/><Relationship Id="rId2" Type="http://schemas.microsoft.com/office/2007/relationships/media" Target="../media/media5.mp4"/><Relationship Id="rId1" Type="http://schemas.openxmlformats.org/officeDocument/2006/relationships/video" Target="../media/media5.mp4"/></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10.png"/><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9.png"/><Relationship Id="rId4" Type="http://schemas.microsoft.com/office/2007/relationships/media" Target="../media/media6.mp4"/><Relationship Id="rId3" Type="http://schemas.openxmlformats.org/officeDocument/2006/relationships/video" Target="../media/media6.mp4"/><Relationship Id="rId2" Type="http://schemas.openxmlformats.org/officeDocument/2006/relationships/image" Target="../media/image43.png"/><Relationship Id="rId1" Type="http://schemas.openxmlformats.org/officeDocument/2006/relationships/image" Target="../media/image44.png"/></Relationships>
</file>

<file path=ppt/slides/_rels/slide4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0.png"/><Relationship Id="rId5" Type="http://schemas.microsoft.com/office/2007/relationships/media" Target="../media/media7.mp4"/><Relationship Id="rId4" Type="http://schemas.openxmlformats.org/officeDocument/2006/relationships/video" Target="../media/media7.mp4"/><Relationship Id="rId3" Type="http://schemas.openxmlformats.org/officeDocument/2006/relationships/image" Target="../media/image47.png"/><Relationship Id="rId2" Type="http://schemas.openxmlformats.org/officeDocument/2006/relationships/tags" Target="../tags/tag21.xml"/><Relationship Id="rId1" Type="http://schemas.openxmlformats.org/officeDocument/2006/relationships/image" Target="../media/image43.png"/></Relationships>
</file>

<file path=ppt/slides/_rels/slide4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4.png"/><Relationship Id="rId5" Type="http://schemas.microsoft.com/office/2007/relationships/media" Target="../media/media8.mp4"/><Relationship Id="rId4" Type="http://schemas.openxmlformats.org/officeDocument/2006/relationships/video" Target="../media/media8.mp4"/><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2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8.png"/><Relationship Id="rId2" Type="http://schemas.microsoft.com/office/2007/relationships/media" Target="../media/media9.mp4"/><Relationship Id="rId1" Type="http://schemas.openxmlformats.org/officeDocument/2006/relationships/video" Target="../media/media9.mp4"/></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0.png"/><Relationship Id="rId3" Type="http://schemas.openxmlformats.org/officeDocument/2006/relationships/image" Target="../media/image89.png"/><Relationship Id="rId2" Type="http://schemas.openxmlformats.org/officeDocument/2006/relationships/image" Target="../media/image59.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7.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tags" Target="../tags/tag8.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dirty="0">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dirty="0">
              <a:solidFill>
                <a:srgbClr val="FF0000"/>
              </a:solidFill>
              <a:latin typeface="HelveticaNeue" panose="02000503000000020004" pitchFamily="2" charset="0"/>
            </a:endParaRPr>
          </a:p>
          <a:p>
            <a:pPr eaLnBrk="1" hangingPunct="1">
              <a:spcBef>
                <a:spcPct val="0"/>
              </a:spcBef>
              <a:buFontTx/>
              <a:buNone/>
              <a:defRPr/>
            </a:pPr>
            <a:endParaRPr lang="en-US" altLang="zh-CN" sz="4000" b="1" dirty="0">
              <a:solidFill>
                <a:srgbClr val="FF0000"/>
              </a:solidFill>
              <a:latin typeface="HelveticaNeue" panose="02000503000000020004" pitchFamily="2" charset="0"/>
            </a:endParaRPr>
          </a:p>
          <a:p>
            <a:pPr eaLnBrk="1" hangingPunct="1">
              <a:spcBef>
                <a:spcPct val="0"/>
              </a:spcBef>
              <a:buFontTx/>
              <a:buNone/>
              <a:defRPr/>
            </a:pPr>
            <a:r>
              <a:rPr lang="zh-CN" altLang="en-US" sz="4000" b="1" dirty="0">
                <a:solidFill>
                  <a:srgbClr val="FF0000"/>
                </a:solidFill>
                <a:latin typeface="HelveticaNeue" panose="02000503000000020004" pitchFamily="2" charset="0"/>
              </a:rPr>
              <a:t>更多教学资源请关注</a:t>
            </a:r>
            <a:endParaRPr lang="en-US" altLang="zh-CN" sz="4000" b="1" dirty="0">
              <a:solidFill>
                <a:srgbClr val="FF0000"/>
              </a:solidFill>
              <a:latin typeface="HelveticaNeue" panose="02000503000000020004" pitchFamily="2" charset="0"/>
            </a:endParaRPr>
          </a:p>
          <a:p>
            <a:pPr eaLnBrk="1" hangingPunct="1">
              <a:spcBef>
                <a:spcPct val="0"/>
              </a:spcBef>
              <a:buFontTx/>
              <a:buNone/>
              <a:defRPr/>
            </a:pPr>
            <a:r>
              <a:rPr lang="zh-CN" altLang="en-US" sz="4000" b="1" dirty="0">
                <a:solidFill>
                  <a:srgbClr val="FF0000"/>
                </a:solidFill>
                <a:latin typeface="HelveticaNeue" panose="02000503000000020004" pitchFamily="2" charset="0"/>
              </a:rPr>
              <a:t>公众号：溯恩高中英语</a:t>
            </a:r>
            <a:endParaRPr lang="zh-CN" altLang="en-US" sz="4000" b="1" dirty="0">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25190" y="55308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3530" y="0"/>
            <a:ext cx="3342005" cy="654558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3"/>
          <a:stretch>
            <a:fillRect/>
          </a:stretch>
        </p:blipFill>
        <p:spPr>
          <a:xfrm>
            <a:off x="8543925" y="3293110"/>
            <a:ext cx="3648075" cy="3564890"/>
          </a:xfrm>
          <a:prstGeom prst="rect">
            <a:avLst/>
          </a:prstGeom>
        </p:spPr>
      </p:pic>
      <p:sp>
        <p:nvSpPr>
          <p:cNvPr id="4" name="文本框 3"/>
          <p:cNvSpPr txBox="1"/>
          <p:nvPr/>
        </p:nvSpPr>
        <p:spPr>
          <a:xfrm>
            <a:off x="3648075" y="2262505"/>
            <a:ext cx="5095875" cy="2799715"/>
          </a:xfrm>
          <a:prstGeom prst="rect">
            <a:avLst/>
          </a:prstGeom>
          <a:noFill/>
        </p:spPr>
        <p:txBody>
          <a:bodyPr wrap="square" rtlCol="0">
            <a:spAutoFit/>
          </a:bodyPr>
          <a:lstStyle/>
          <a:p>
            <a:pPr algn="ctr"/>
            <a:r>
              <a:rPr lang="en-US" altLang="zh-CN" sz="4400">
                <a:latin typeface="Times New Roman" panose="02020603050405020304" pitchFamily="18" charset="0"/>
                <a:cs typeface="Times New Roman" panose="02020603050405020304" pitchFamily="18" charset="0"/>
                <a:sym typeface="+mn-ea"/>
              </a:rPr>
              <a:t>The development of the Mid-Autumn Festival</a:t>
            </a:r>
            <a:endParaRPr lang="en-US" altLang="zh-CN" sz="4400">
              <a:latin typeface="Times New Roman" panose="02020603050405020304" pitchFamily="18" charset="0"/>
              <a:cs typeface="Times New Roman" panose="02020603050405020304" pitchFamily="18" charset="0"/>
              <a:sym typeface="+mn-ea"/>
            </a:endParaRPr>
          </a:p>
          <a:p>
            <a:pPr algn="ctr"/>
            <a:r>
              <a:rPr lang="en-US" altLang="zh-CN" sz="4400">
                <a:latin typeface="Times New Roman" panose="02020603050405020304" pitchFamily="18" charset="0"/>
                <a:cs typeface="Times New Roman" panose="02020603050405020304" pitchFamily="18" charset="0"/>
                <a:sym typeface="+mn-ea"/>
              </a:rPr>
              <a:t>(</a:t>
            </a:r>
            <a:r>
              <a:rPr lang="zh-CN" altLang="en-US" sz="4400" b="1">
                <a:latin typeface="宋体" panose="02010600030101010101" pitchFamily="2" charset="-122"/>
                <a:ea typeface="宋体" panose="02010600030101010101" pitchFamily="2" charset="-122"/>
                <a:cs typeface="Times New Roman" panose="02020603050405020304" pitchFamily="18" charset="0"/>
                <a:sym typeface="+mn-ea"/>
              </a:rPr>
              <a:t>中秋的发展</a:t>
            </a:r>
            <a:r>
              <a:rPr lang="en-US" altLang="zh-CN" sz="4400">
                <a:latin typeface="Times New Roman" panose="02020603050405020304" pitchFamily="18" charset="0"/>
                <a:cs typeface="Times New Roman" panose="02020603050405020304" pitchFamily="18" charset="0"/>
                <a:sym typeface="+mn-ea"/>
              </a:rPr>
              <a:t>)</a:t>
            </a:r>
            <a:r>
              <a:rPr lang="en-US" altLang="zh-CN" sz="4400">
                <a:latin typeface="Times New Roman" panose="02020603050405020304" pitchFamily="18" charset="0"/>
                <a:cs typeface="Times New Roman" panose="02020603050405020304" pitchFamily="18" charset="0"/>
              </a:rPr>
              <a:t>  </a:t>
            </a:r>
            <a:endParaRPr lang="en-US" altLang="zh-CN" sz="440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5546090" y="828675"/>
            <a:ext cx="1297305" cy="1353820"/>
            <a:chOff x="2170" y="1888"/>
            <a:chExt cx="2214" cy="2285"/>
          </a:xfrm>
        </p:grpSpPr>
        <p:pic>
          <p:nvPicPr>
            <p:cNvPr id="3" name="图片 2" descr="90 (1)"/>
            <p:cNvPicPr>
              <a:picLocks noChangeAspect="1"/>
            </p:cNvPicPr>
            <p:nvPr>
              <p:custDataLst>
                <p:tags r:id="rId4"/>
              </p:custDataLst>
            </p:nvPr>
          </p:nvPicPr>
          <p:blipFill>
            <a:blip r:embed="rId5"/>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2</a:t>
              </a:r>
              <a:endParaRPr lang="en-US" altLang="zh-CN" sz="60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2500"/>
                            </p:stCondLst>
                            <p:childTnLst>
                              <p:par>
                                <p:cTn id="15" presetID="2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92760" y="927735"/>
            <a:ext cx="11205845" cy="6062345"/>
          </a:xfrm>
          <a:prstGeom prst="rect">
            <a:avLst/>
          </a:prstGeom>
          <a:noFill/>
          <a:ln w="9525">
            <a:noFill/>
          </a:ln>
        </p:spPr>
        <p:txBody>
          <a:bodyPr wrap="square">
            <a:spAutoFit/>
          </a:bodyPr>
          <a:lstStyle/>
          <a:p>
            <a:pPr indent="0" algn="l"/>
            <a:r>
              <a:rPr lang="en-US" sz="28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The Mid-Autumn Festival has a long history of over 3,000 years. In ancient  </a:t>
            </a:r>
            <a:endPar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endParaRPr>
          </a:p>
          <a:p>
            <a:pPr indent="0" algn="l"/>
            <a:r>
              <a:rPr lang="en-US" sz="2400" b="0" u="sng">
                <a:solidFill>
                  <a:srgbClr val="282828"/>
                </a:solidFill>
                <a:latin typeface="Times New Roman" panose="02020603050405020304" pitchFamily="18" charset="0"/>
                <a:ea typeface="宋体" panose="02010600030101010101" pitchFamily="2" charset="-122"/>
                <a:cs typeface="Times New Roman" panose="02020603050405020304" pitchFamily="18" charset="0"/>
              </a:rPr>
              <a:t>      1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a:t>
            </a:r>
            <a:r>
              <a:rPr lang="en-US" sz="2400">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ea"/>
              </a:rPr>
              <a:t>time)</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emperors followed the rite of </a:t>
            </a:r>
            <a:r>
              <a:rPr lang="en-US" sz="2400" b="0" u="sng">
                <a:solidFill>
                  <a:srgbClr val="282828"/>
                </a:solidFill>
                <a:latin typeface="Times New Roman" panose="02020603050405020304" pitchFamily="18" charset="0"/>
                <a:ea typeface="宋体" panose="02010600030101010101" pitchFamily="2" charset="-122"/>
                <a:cs typeface="Times New Roman" panose="02020603050405020304" pitchFamily="18" charset="0"/>
              </a:rPr>
              <a:t>       2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 offer)  sacrifices to the sun in the spring and to the moon in autumn. Later aristocrats </a:t>
            </a:r>
            <a:r>
              <a:rPr lang="en-US" sz="2400" b="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 </a:t>
            </a:r>
            <a:r>
              <a:rPr lang="en-US" sz="2400">
                <a:solidFill>
                  <a:schemeClr val="accent6"/>
                </a:solidFill>
                <a:latin typeface="Times New Roman" panose="02020603050405020304" pitchFamily="18" charset="0"/>
                <a:ea typeface="宋体" panose="02010600030101010101" pitchFamily="2" charset="-122"/>
                <a:cs typeface="Times New Roman" panose="02020603050405020304" pitchFamily="18" charset="0"/>
                <a:sym typeface="+mn-ea"/>
              </a:rPr>
              <a:t>[əˈrɪstəˌkræt] </a:t>
            </a:r>
            <a:r>
              <a:rPr lang="en-US" sz="2400">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400">
                <a:solidFill>
                  <a:schemeClr val="accent6"/>
                </a:solidFill>
                <a:latin typeface="Times New Roman" panose="02020603050405020304" pitchFamily="18" charset="0"/>
                <a:ea typeface="宋体" panose="02010600030101010101" pitchFamily="2" charset="-122"/>
                <a:cs typeface="Times New Roman" panose="02020603050405020304" pitchFamily="18" charset="0"/>
                <a:sym typeface="+mn-ea"/>
              </a:rPr>
              <a:t>贵族</a:t>
            </a:r>
            <a:r>
              <a:rPr lang="en-US" sz="2400">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and literary figures (</a:t>
            </a:r>
            <a:r>
              <a:rPr lang="zh-CN" altLang="en-US" sz="2400" b="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文学人士</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helped expand the ceremony </a:t>
            </a:r>
            <a:r>
              <a:rPr lang="en-US" sz="2400" b="0" u="sng">
                <a:solidFill>
                  <a:srgbClr val="282828"/>
                </a:solidFill>
                <a:latin typeface="Times New Roman" panose="02020603050405020304" pitchFamily="18" charset="0"/>
                <a:ea typeface="宋体" panose="02010600030101010101" pitchFamily="2" charset="-122"/>
                <a:cs typeface="Times New Roman" panose="02020603050405020304" pitchFamily="18" charset="0"/>
              </a:rPr>
              <a:t>        3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common people. They</a:t>
            </a:r>
            <a:endPar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endParaRPr>
          </a:p>
          <a:p>
            <a:pPr indent="0" algn="l"/>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a:t>
            </a:r>
            <a:r>
              <a:rPr lang="en-US" sz="2400" b="0" u="sng">
                <a:solidFill>
                  <a:srgbClr val="282828"/>
                </a:solidFill>
                <a:latin typeface="Times New Roman" panose="02020603050405020304" pitchFamily="18" charset="0"/>
                <a:ea typeface="宋体" panose="02010600030101010101" pitchFamily="2" charset="-122"/>
                <a:cs typeface="Times New Roman" panose="02020603050405020304" pitchFamily="18" charset="0"/>
              </a:rPr>
              <a:t>        4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(worship) </a:t>
            </a:r>
            <a:r>
              <a:rPr lang="en-US" sz="2400">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ea"/>
              </a:rPr>
              <a:t>the full moon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and expressed their feelings.  </a:t>
            </a:r>
            <a:endPar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endParaRPr>
          </a:p>
          <a:p>
            <a:pPr indent="0" algn="l"/>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By the Tang Dynasty, the Mid-autumn Festival </a:t>
            </a:r>
            <a:r>
              <a:rPr lang="en-US" sz="2400" b="0" u="sng">
                <a:solidFill>
                  <a:srgbClr val="282828"/>
                </a:solidFill>
                <a:latin typeface="Times New Roman" panose="02020603050405020304" pitchFamily="18" charset="0"/>
                <a:ea typeface="宋体" panose="02010600030101010101" pitchFamily="2" charset="-122"/>
                <a:cs typeface="Times New Roman" panose="02020603050405020304" pitchFamily="18" charset="0"/>
              </a:rPr>
              <a:t>       5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(fix), which became </a:t>
            </a:r>
            <a:endPar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endParaRPr>
          </a:p>
          <a:p>
            <a:pPr indent="0" algn="l"/>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even </a:t>
            </a:r>
            <a:r>
              <a:rPr lang="en-US" sz="2400" b="0" u="sng">
                <a:solidFill>
                  <a:srgbClr val="282828"/>
                </a:solidFill>
                <a:latin typeface="Times New Roman" panose="02020603050405020304" pitchFamily="18" charset="0"/>
                <a:ea typeface="宋体" panose="02010600030101010101" pitchFamily="2" charset="-122"/>
                <a:cs typeface="Times New Roman" panose="02020603050405020304" pitchFamily="18" charset="0"/>
              </a:rPr>
              <a:t>       6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(grand) in the Song Dynasty. In the Ming and Qing dynasties, it was</a:t>
            </a:r>
            <a:endPar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endParaRPr>
          </a:p>
          <a:p>
            <a:pPr indent="0" algn="l"/>
            <a:r>
              <a:rPr lang="en-US" sz="2400" b="0" u="sng">
                <a:solidFill>
                  <a:srgbClr val="282828"/>
                </a:solidFill>
                <a:latin typeface="Times New Roman" panose="02020603050405020304" pitchFamily="18" charset="0"/>
                <a:ea typeface="宋体" panose="02010600030101010101" pitchFamily="2" charset="-122"/>
                <a:cs typeface="Times New Roman" panose="02020603050405020304" pitchFamily="18" charset="0"/>
              </a:rPr>
              <a:t>       7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major festival of China. </a:t>
            </a:r>
            <a:endPar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endParaRPr>
          </a:p>
          <a:p>
            <a:pPr indent="0" algn="l"/>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sym typeface="+mn-ea"/>
              </a:rPr>
              <a:t>The Mid-autumn Day</a:t>
            </a:r>
            <a:r>
              <a:rPr lang="en-US" altLang="zh-CN" sz="2400" u="sng">
                <a:latin typeface="Times New Roman" panose="02020603050405020304" pitchFamily="18" charset="0"/>
                <a:cs typeface="Times New Roman" panose="02020603050405020304" pitchFamily="18" charset="0"/>
                <a:sym typeface="+mn-ea"/>
              </a:rPr>
              <a:t>       8     </a:t>
            </a:r>
            <a:r>
              <a:rPr lang="en-US" altLang="zh-CN" sz="2400">
                <a:latin typeface="Times New Roman" panose="02020603050405020304" pitchFamily="18" charset="0"/>
                <a:cs typeface="Times New Roman" panose="02020603050405020304" pitchFamily="18" charset="0"/>
                <a:sym typeface="+mn-ea"/>
              </a:rPr>
              <a:t>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originate) from the moon-</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rPr>
              <a:t>worshipping</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in the Pre-Qin Period. </a:t>
            </a:r>
            <a:endPar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endParaRPr>
          </a:p>
          <a:p>
            <a:pPr indent="0" algn="l"/>
            <a:r>
              <a:rPr lang="en-US" sz="2400">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ea"/>
              </a:rPr>
              <a:t>       According to the textual research, the first Festival of Sacrifice to the Moon fell on the “Autumn equinox” of the solar term. </a:t>
            </a:r>
            <a:r>
              <a:rPr lang="en-US" sz="2400" u="sng">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ea"/>
              </a:rPr>
              <a:t>       9       </a:t>
            </a:r>
            <a:r>
              <a:rPr lang="en-US" sz="2400">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ea"/>
              </a:rPr>
              <a:t> , due to calendar integration, the lunar calendar </a:t>
            </a:r>
            <a:r>
              <a:rPr lang="en-US" sz="2400" u="sng">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ea"/>
              </a:rPr>
              <a:t>       10      </a:t>
            </a:r>
            <a:r>
              <a:rPr lang="en-US" sz="2400">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ea"/>
              </a:rPr>
              <a:t>  (adopt). </a:t>
            </a:r>
            <a:r>
              <a:rPr lang="en-US" sz="2400">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lt"/>
              </a:rPr>
              <a:t>The Festival of Sacrifice to the Moon was adjusted from the “Autumn equinox” of the gan-zhi calendar to the 15th day of the 8th month of the lunar calendar.</a:t>
            </a:r>
            <a:endParaRPr lang="zh-CN" altLang="en-US" sz="2400"/>
          </a:p>
          <a:p>
            <a:pPr indent="0" algn="l"/>
            <a:endParaRPr lang="en-US" sz="2400">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2" name="文本框 1"/>
          <p:cNvSpPr txBox="1"/>
          <p:nvPr/>
        </p:nvSpPr>
        <p:spPr>
          <a:xfrm>
            <a:off x="607695" y="344170"/>
            <a:ext cx="7620000" cy="583565"/>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200">
                <a:latin typeface="Times New Roman" panose="02020603050405020304" pitchFamily="18" charset="0"/>
                <a:cs typeface="Times New Roman" panose="02020603050405020304" pitchFamily="18" charset="0"/>
                <a:sym typeface="+mn-ea"/>
              </a:rPr>
              <a:t>The development of the Mid-Autumn Day</a:t>
            </a:r>
            <a:r>
              <a:rPr lang="en-US" altLang="zh-CN" sz="3200">
                <a:latin typeface="Times New Roman" panose="02020603050405020304" pitchFamily="18" charset="0"/>
                <a:cs typeface="Times New Roman" panose="02020603050405020304" pitchFamily="18" charset="0"/>
              </a:rPr>
              <a:t> </a:t>
            </a:r>
            <a:endParaRPr lang="en-US" altLang="zh-CN" sz="3200">
              <a:latin typeface="Times New Roman" panose="02020603050405020304" pitchFamily="18" charset="0"/>
              <a:cs typeface="Times New Roman" panose="02020603050405020304" pitchFamily="18" charset="0"/>
            </a:endParaRPr>
          </a:p>
        </p:txBody>
      </p:sp>
      <p:sp>
        <p:nvSpPr>
          <p:cNvPr id="6" name="文本框 5"/>
          <p:cNvSpPr txBox="1"/>
          <p:nvPr/>
        </p:nvSpPr>
        <p:spPr>
          <a:xfrm>
            <a:off x="8980805" y="344170"/>
            <a:ext cx="1886585" cy="583565"/>
          </a:xfrm>
          <a:prstGeom prst="rect">
            <a:avLst/>
          </a:prstGeom>
          <a:noFill/>
          <a:ln w="28575">
            <a:solidFill>
              <a:schemeClr val="accent2"/>
            </a:solidFill>
          </a:ln>
        </p:spPr>
        <p:txBody>
          <a:bodyPr wrap="square" rtlCol="0">
            <a:spAutoFit/>
          </a:bodyPr>
          <a:lstStyle/>
          <a:p>
            <a:r>
              <a:rPr lang="zh-CN" altLang="en-US" sz="3200" b="1">
                <a:latin typeface="宋体" panose="02010600030101010101" pitchFamily="2" charset="-122"/>
                <a:ea typeface="宋体" panose="02010600030101010101" pitchFamily="2" charset="-122"/>
              </a:rPr>
              <a:t>语篇填空</a:t>
            </a:r>
            <a:endParaRPr lang="zh-CN" altLang="en-US" sz="3200" b="1">
              <a:latin typeface="宋体" panose="02010600030101010101" pitchFamily="2" charset="-122"/>
              <a:ea typeface="宋体" panose="02010600030101010101" pitchFamily="2" charset="-122"/>
            </a:endParaRPr>
          </a:p>
        </p:txBody>
      </p:sp>
      <p:sp>
        <p:nvSpPr>
          <p:cNvPr id="7" name="圆角矩形 6"/>
          <p:cNvSpPr/>
          <p:nvPr/>
        </p:nvSpPr>
        <p:spPr>
          <a:xfrm>
            <a:off x="487045" y="1283335"/>
            <a:ext cx="14109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times</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8" name="圆角矩形 7"/>
          <p:cNvSpPr/>
          <p:nvPr/>
        </p:nvSpPr>
        <p:spPr>
          <a:xfrm>
            <a:off x="6156960" y="1231265"/>
            <a:ext cx="1960245"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offering</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9" name="圆角矩形 8"/>
          <p:cNvSpPr/>
          <p:nvPr/>
        </p:nvSpPr>
        <p:spPr>
          <a:xfrm>
            <a:off x="7459345" y="2009775"/>
            <a:ext cx="14109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to</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0" name="圆角矩形 9"/>
          <p:cNvSpPr/>
          <p:nvPr/>
        </p:nvSpPr>
        <p:spPr>
          <a:xfrm>
            <a:off x="607695" y="2359660"/>
            <a:ext cx="4441825"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worshipped/whorhiped</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1" name="圆角矩形 10"/>
          <p:cNvSpPr/>
          <p:nvPr/>
        </p:nvSpPr>
        <p:spPr>
          <a:xfrm>
            <a:off x="6534785" y="2736215"/>
            <a:ext cx="326009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had been fixed</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2" name="圆角矩形 11"/>
          <p:cNvSpPr/>
          <p:nvPr/>
        </p:nvSpPr>
        <p:spPr>
          <a:xfrm>
            <a:off x="1038860" y="3084195"/>
            <a:ext cx="181610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grander</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3" name="圆角矩形 12"/>
          <p:cNvSpPr/>
          <p:nvPr/>
        </p:nvSpPr>
        <p:spPr>
          <a:xfrm>
            <a:off x="492760" y="3435985"/>
            <a:ext cx="14109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a</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4" name="圆角矩形 13"/>
          <p:cNvSpPr/>
          <p:nvPr/>
        </p:nvSpPr>
        <p:spPr>
          <a:xfrm>
            <a:off x="3712210" y="3808730"/>
            <a:ext cx="21221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originated</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5" name="圆角矩形 14"/>
          <p:cNvSpPr/>
          <p:nvPr/>
        </p:nvSpPr>
        <p:spPr>
          <a:xfrm>
            <a:off x="5337175" y="4910455"/>
            <a:ext cx="21221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However</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6" name="圆角矩形 15"/>
          <p:cNvSpPr/>
          <p:nvPr/>
        </p:nvSpPr>
        <p:spPr>
          <a:xfrm>
            <a:off x="1415415" y="5272405"/>
            <a:ext cx="2296795"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was adopted</a:t>
            </a:r>
            <a:endParaRPr lang="en-US" altLang="zh-CN" sz="2800" b="1">
              <a:solidFill>
                <a:schemeClr val="tx1"/>
              </a:solidFill>
              <a:latin typeface="Times New Roman" panose="02020603050405020304" pitchFamily="18" charset="0"/>
              <a:cs typeface="Times New Roman" panose="02020603050405020304" pitchFamily="18" charset="0"/>
            </a:endParaRPr>
          </a:p>
        </p:txBody>
      </p:sp>
      <p:pic>
        <p:nvPicPr>
          <p:cNvPr id="17" name="图片 16" descr="水印"/>
          <p:cNvPicPr>
            <a:picLocks noChangeAspect="1"/>
          </p:cNvPicPr>
          <p:nvPr/>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rot="180000">
            <a:off x="988695" y="669925"/>
            <a:ext cx="7339330" cy="953135"/>
          </a:xfrm>
          <a:prstGeom prst="rect">
            <a:avLst/>
          </a:prstGeom>
          <a:noFill/>
          <a:ln w="57150">
            <a:solidFill>
              <a:srgbClr val="00B0F0"/>
            </a:solidFill>
            <a:prstDash val="dashDot"/>
          </a:ln>
        </p:spPr>
        <p:txBody>
          <a:bodyPr wrap="square" rtlCol="0" anchor="t">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        Since 2008, the Mid-Autumn Festival has been listed as </a:t>
            </a:r>
            <a:r>
              <a:rPr lang="en-US" altLang="zh-CN" sz="2800" b="1">
                <a:solidFill>
                  <a:srgbClr val="FF0000"/>
                </a:solidFill>
                <a:latin typeface="Times New Roman" panose="02020603050405020304" pitchFamily="18" charset="0"/>
                <a:cs typeface="Times New Roman" panose="02020603050405020304" pitchFamily="18" charset="0"/>
                <a:sym typeface="+mn-ea"/>
              </a:rPr>
              <a:t>a national statutory holiday</a:t>
            </a:r>
            <a:r>
              <a:rPr lang="en-US" altLang="zh-CN" sz="2800">
                <a:latin typeface="Times New Roman" panose="02020603050405020304" pitchFamily="18" charset="0"/>
                <a:cs typeface="Times New Roman" panose="02020603050405020304" pitchFamily="18" charset="0"/>
                <a:sym typeface="+mn-ea"/>
              </a:rPr>
              <a:t>. </a:t>
            </a:r>
            <a:endParaRPr lang="en-US" altLang="zh-CN" sz="2800">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8519795" y="723265"/>
            <a:ext cx="3246120" cy="829945"/>
          </a:xfrm>
          <a:prstGeom prst="rect">
            <a:avLst/>
          </a:prstGeom>
          <a:noFill/>
          <a:ln w="57150">
            <a:solidFill>
              <a:schemeClr val="accent2"/>
            </a:solidFill>
            <a:prstDash val="dashDot"/>
          </a:ln>
        </p:spPr>
        <p:txBody>
          <a:bodyPr wrap="square" rtlCol="0" anchor="t">
            <a:spAutoFit/>
          </a:bodyPr>
          <a:lstStyle/>
          <a:p>
            <a:pPr lvl="0" algn="l">
              <a:buClrTx/>
              <a:buSzTx/>
              <a:buFontTx/>
            </a:pPr>
            <a:r>
              <a:rPr lang="en-US" altLang="zh-CN" sz="2400">
                <a:latin typeface="宋体" panose="02010600030101010101" pitchFamily="2" charset="-122"/>
                <a:ea typeface="宋体" panose="02010600030101010101" pitchFamily="2" charset="-122"/>
                <a:cs typeface="Times New Roman" panose="02020603050405020304" pitchFamily="18" charset="0"/>
                <a:sym typeface="+mn-ea"/>
              </a:rPr>
              <a:t>自2008年起中秋节被</a:t>
            </a:r>
            <a:endParaRPr lang="en-US" altLang="zh-CN" sz="2400">
              <a:latin typeface="宋体" panose="02010600030101010101" pitchFamily="2" charset="-122"/>
              <a:ea typeface="宋体" panose="02010600030101010101" pitchFamily="2" charset="-122"/>
              <a:cs typeface="Times New Roman" panose="02020603050405020304" pitchFamily="18" charset="0"/>
              <a:sym typeface="+mn-ea"/>
            </a:endParaRPr>
          </a:p>
          <a:p>
            <a:pPr lvl="0" algn="l">
              <a:buClrTx/>
              <a:buSzTx/>
              <a:buFontTx/>
            </a:pPr>
            <a:r>
              <a:rPr lang="en-US" altLang="zh-CN" sz="2400">
                <a:latin typeface="宋体" panose="02010600030101010101" pitchFamily="2" charset="-122"/>
                <a:ea typeface="宋体" panose="02010600030101010101" pitchFamily="2" charset="-122"/>
                <a:cs typeface="Times New Roman" panose="02020603050405020304" pitchFamily="18" charset="0"/>
                <a:sym typeface="+mn-ea"/>
              </a:rPr>
              <a:t>列为国家法定节假日。</a:t>
            </a:r>
            <a:endParaRPr lang="en-US" altLang="zh-CN" sz="2400">
              <a:latin typeface="宋体" panose="02010600030101010101" pitchFamily="2" charset="-122"/>
              <a:ea typeface="宋体" panose="02010600030101010101" pitchFamily="2" charset="-122"/>
              <a:cs typeface="Times New Roman" panose="02020603050405020304" pitchFamily="18" charset="0"/>
              <a:sym typeface="+mn-ea"/>
            </a:endParaRPr>
          </a:p>
        </p:txBody>
      </p:sp>
      <p:pic>
        <p:nvPicPr>
          <p:cNvPr id="9" name="图片 8" descr="2022011359603625(1)"/>
          <p:cNvPicPr>
            <a:picLocks noChangeAspect="1"/>
          </p:cNvPicPr>
          <p:nvPr/>
        </p:nvPicPr>
        <p:blipFill>
          <a:blip r:embed="rId1"/>
          <a:stretch>
            <a:fillRect/>
          </a:stretch>
        </p:blipFill>
        <p:spPr>
          <a:xfrm>
            <a:off x="180975" y="3904615"/>
            <a:ext cx="3749675" cy="2609215"/>
          </a:xfrm>
          <a:prstGeom prst="rect">
            <a:avLst/>
          </a:prstGeom>
        </p:spPr>
      </p:pic>
      <p:pic>
        <p:nvPicPr>
          <p:cNvPr id="10" name="图片 9" descr="5e5e40052ed9434d807d9c091cf6c694"/>
          <p:cNvPicPr>
            <a:picLocks noChangeAspect="1"/>
          </p:cNvPicPr>
          <p:nvPr/>
        </p:nvPicPr>
        <p:blipFill>
          <a:blip r:embed="rId2"/>
          <a:stretch>
            <a:fillRect/>
          </a:stretch>
        </p:blipFill>
        <p:spPr>
          <a:xfrm>
            <a:off x="4246880" y="3717925"/>
            <a:ext cx="2979420" cy="2982595"/>
          </a:xfrm>
          <a:prstGeom prst="rect">
            <a:avLst/>
          </a:prstGeom>
        </p:spPr>
      </p:pic>
      <p:sp>
        <p:nvSpPr>
          <p:cNvPr id="11" name="文本框 10"/>
          <p:cNvSpPr txBox="1"/>
          <p:nvPr/>
        </p:nvSpPr>
        <p:spPr>
          <a:xfrm>
            <a:off x="969645" y="1849120"/>
            <a:ext cx="7265670" cy="1383665"/>
          </a:xfrm>
          <a:prstGeom prst="rect">
            <a:avLst/>
          </a:prstGeom>
          <a:noFill/>
          <a:ln w="57150">
            <a:solidFill>
              <a:srgbClr val="00B0F0"/>
            </a:solidFill>
            <a:prstDash val="dashDot"/>
          </a:ln>
        </p:spPr>
        <p:txBody>
          <a:bodyPr wrap="square" rtlCol="0" anchor="t">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         On 20 May 2006, the State Council of the People's Republic of China added it to </a:t>
            </a:r>
            <a:r>
              <a:rPr lang="en-US" altLang="zh-CN" sz="2800" b="1">
                <a:solidFill>
                  <a:srgbClr val="FF0000"/>
                </a:solidFill>
                <a:latin typeface="Times New Roman" panose="02020603050405020304" pitchFamily="18" charset="0"/>
                <a:cs typeface="Times New Roman" panose="02020603050405020304" pitchFamily="18" charset="0"/>
                <a:sym typeface="+mn-ea"/>
              </a:rPr>
              <a:t>the First National Intangible Cultural Heritage List</a:t>
            </a:r>
            <a:r>
              <a:rPr lang="en-US" altLang="zh-CN" sz="2800">
                <a:latin typeface="Times New Roman" panose="02020603050405020304" pitchFamily="18" charset="0"/>
                <a:cs typeface="Times New Roman" panose="02020603050405020304" pitchFamily="18" charset="0"/>
                <a:sym typeface="+mn-ea"/>
              </a:rPr>
              <a:t>.</a:t>
            </a:r>
            <a:endParaRPr lang="en-US" altLang="zh-CN" sz="2800">
              <a:latin typeface="Times New Roman" panose="02020603050405020304" pitchFamily="18" charset="0"/>
              <a:cs typeface="Times New Roman" panose="02020603050405020304" pitchFamily="18" charset="0"/>
              <a:sym typeface="+mn-ea"/>
            </a:endParaRPr>
          </a:p>
        </p:txBody>
      </p:sp>
      <p:sp>
        <p:nvSpPr>
          <p:cNvPr id="12" name="文本框 11"/>
          <p:cNvSpPr txBox="1"/>
          <p:nvPr/>
        </p:nvSpPr>
        <p:spPr>
          <a:xfrm>
            <a:off x="8519795" y="1849120"/>
            <a:ext cx="3155950" cy="1568450"/>
          </a:xfrm>
          <a:prstGeom prst="rect">
            <a:avLst/>
          </a:prstGeom>
          <a:noFill/>
          <a:ln w="57150">
            <a:solidFill>
              <a:schemeClr val="accent2"/>
            </a:solidFill>
            <a:prstDash val="dashDot"/>
          </a:ln>
        </p:spPr>
        <p:txBody>
          <a:bodyPr wrap="square" rtlCol="0" anchor="t">
            <a:spAutoFit/>
          </a:bodyPr>
          <a:lstStyle/>
          <a:p>
            <a:pPr lvl="0" algn="l">
              <a:buClrTx/>
              <a:buSzTx/>
              <a:buFontTx/>
            </a:pPr>
            <a:r>
              <a:rPr lang="en-US" altLang="zh-CN" sz="2400">
                <a:latin typeface="宋体" panose="02010600030101010101" pitchFamily="2" charset="-122"/>
                <a:ea typeface="宋体" panose="02010600030101010101" pitchFamily="2" charset="-122"/>
                <a:cs typeface="Times New Roman" panose="02020603050405020304" pitchFamily="18" charset="0"/>
                <a:sym typeface="+mn-ea"/>
              </a:rPr>
              <a:t>2006年5月20日，中华人民共和国国务院将其列入首批国家级非物质文化遗产名录。</a:t>
            </a:r>
            <a:endParaRPr lang="en-US" altLang="zh-CN" sz="2400">
              <a:latin typeface="宋体" panose="02010600030101010101" pitchFamily="2" charset="-122"/>
              <a:ea typeface="宋体" panose="02010600030101010101" pitchFamily="2" charset="-122"/>
              <a:cs typeface="Times New Roman" panose="02020603050405020304" pitchFamily="18" charset="0"/>
              <a:sym typeface="+mn-ea"/>
            </a:endParaRPr>
          </a:p>
        </p:txBody>
      </p:sp>
      <p:pic>
        <p:nvPicPr>
          <p:cNvPr id="13" name="图片 12" descr="pic_5tu_big_201911062143313360"/>
          <p:cNvPicPr>
            <a:picLocks noChangeAspect="1"/>
          </p:cNvPicPr>
          <p:nvPr/>
        </p:nvPicPr>
        <p:blipFill>
          <a:blip r:embed="rId3"/>
          <a:stretch>
            <a:fillRect/>
          </a:stretch>
        </p:blipFill>
        <p:spPr>
          <a:xfrm>
            <a:off x="7542530" y="3525520"/>
            <a:ext cx="3961765" cy="2999105"/>
          </a:xfrm>
          <a:prstGeom prst="rect">
            <a:avLst/>
          </a:prstGeom>
        </p:spPr>
      </p:pic>
      <p:pic>
        <p:nvPicPr>
          <p:cNvPr id="14" name="图片 13" descr="水印"/>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8" grpId="0" animBg="1"/>
      <p:bldP spid="8" grpId="1" animBg="1"/>
      <p:bldP spid="11" grpId="0" bldLvl="0" animBg="1"/>
      <p:bldP spid="11" grpId="1" animBg="1"/>
      <p:bldP spid="12"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44830" y="401955"/>
            <a:ext cx="6896100" cy="521970"/>
          </a:xfrm>
          <a:prstGeom prst="rect">
            <a:avLst/>
          </a:prstGeom>
          <a:noFill/>
          <a:ln w="57150">
            <a:solidFill>
              <a:srgbClr val="FF0000"/>
            </a:solidFill>
            <a:prstDash val="dashDot"/>
          </a:ln>
        </p:spPr>
        <p:txBody>
          <a:bodyPr wrap="square" rtlCol="0" anchor="t">
            <a:spAutoFit/>
          </a:bodyPr>
          <a:lstStyle/>
          <a:p>
            <a:pPr algn="l">
              <a:buClrTx/>
              <a:buSzTx/>
              <a:buFontTx/>
            </a:pPr>
            <a:r>
              <a:rPr lang="en-US" altLang="zh-CN" sz="2800">
                <a:latin typeface="Times New Roman" panose="02020603050405020304" pitchFamily="18" charset="0"/>
                <a:cs typeface="Times New Roman" panose="02020603050405020304" pitchFamily="18" charset="0"/>
                <a:sym typeface="+mn-ea"/>
              </a:rPr>
              <a:t>   </a:t>
            </a:r>
            <a:r>
              <a:rPr lang="en-US" altLang="zh-CN" sz="2800" b="1">
                <a:latin typeface="Times New Roman" panose="02020603050405020304" pitchFamily="18" charset="0"/>
                <a:cs typeface="Times New Roman" panose="02020603050405020304" pitchFamily="18" charset="0"/>
                <a:sym typeface="+mn-ea"/>
              </a:rPr>
              <a:t>The brief history to the Mid-Autumn Day</a:t>
            </a:r>
            <a:endParaRPr lang="en-US" altLang="zh-CN" sz="2800" b="1">
              <a:latin typeface="Times New Roman" panose="02020603050405020304" pitchFamily="18" charset="0"/>
              <a:cs typeface="Times New Roman" panose="02020603050405020304" pitchFamily="18" charset="0"/>
              <a:sym typeface="+mn-ea"/>
            </a:endParaRPr>
          </a:p>
        </p:txBody>
      </p:sp>
      <p:sp>
        <p:nvSpPr>
          <p:cNvPr id="12" name="圆角矩形 11"/>
          <p:cNvSpPr/>
          <p:nvPr/>
        </p:nvSpPr>
        <p:spPr>
          <a:xfrm>
            <a:off x="474345" y="5876290"/>
            <a:ext cx="2435860" cy="66167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Zhou Dynasty  </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3" name="圆角矩形 12"/>
          <p:cNvSpPr/>
          <p:nvPr/>
        </p:nvSpPr>
        <p:spPr>
          <a:xfrm>
            <a:off x="1193800" y="4221480"/>
            <a:ext cx="3362960" cy="66167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sym typeface="+mn-ea"/>
              </a:rPr>
              <a:t>Early </a:t>
            </a:r>
            <a:r>
              <a:rPr lang="en-US" altLang="zh-CN" sz="2800" b="1">
                <a:solidFill>
                  <a:schemeClr val="tx1"/>
                </a:solidFill>
                <a:latin typeface="Times New Roman" panose="02020603050405020304" pitchFamily="18" charset="0"/>
                <a:cs typeface="Times New Roman" panose="02020603050405020304" pitchFamily="18" charset="0"/>
              </a:rPr>
              <a:t>Tang Dynasty</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4" name="圆角矩形 13"/>
          <p:cNvSpPr/>
          <p:nvPr/>
        </p:nvSpPr>
        <p:spPr>
          <a:xfrm>
            <a:off x="2022475" y="3455670"/>
            <a:ext cx="2435860" cy="661670"/>
          </a:xfrm>
          <a:prstGeom prst="roundRect">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Song Dynasty</a:t>
            </a:r>
            <a:endParaRPr lang="en-US" altLang="zh-CN"/>
          </a:p>
        </p:txBody>
      </p:sp>
      <p:sp>
        <p:nvSpPr>
          <p:cNvPr id="15" name="圆角矩形 14"/>
          <p:cNvSpPr/>
          <p:nvPr/>
        </p:nvSpPr>
        <p:spPr>
          <a:xfrm>
            <a:off x="2416175" y="2647950"/>
            <a:ext cx="2435860" cy="66167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Yuan Dynasty</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6" name="圆角右箭头 15"/>
          <p:cNvSpPr/>
          <p:nvPr/>
        </p:nvSpPr>
        <p:spPr>
          <a:xfrm>
            <a:off x="553720" y="5382895"/>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右箭头 19"/>
          <p:cNvSpPr/>
          <p:nvPr/>
        </p:nvSpPr>
        <p:spPr>
          <a:xfrm>
            <a:off x="2910205" y="6107430"/>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五边形 20"/>
          <p:cNvSpPr/>
          <p:nvPr/>
        </p:nvSpPr>
        <p:spPr>
          <a:xfrm>
            <a:off x="3547110" y="5902960"/>
            <a:ext cx="3560445" cy="624205"/>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origination</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23" name="五边形 22"/>
          <p:cNvSpPr/>
          <p:nvPr/>
        </p:nvSpPr>
        <p:spPr>
          <a:xfrm>
            <a:off x="5464810" y="2688590"/>
            <a:ext cx="3722370" cy="624205"/>
          </a:xfrm>
          <a:prstGeom prst="homePlate">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sym typeface="+mn-ea"/>
              </a:rPr>
              <a:t> mooncakes eaten</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24" name="五边形 23"/>
          <p:cNvSpPr/>
          <p:nvPr/>
        </p:nvSpPr>
        <p:spPr>
          <a:xfrm>
            <a:off x="5169535" y="4314190"/>
            <a:ext cx="3174365" cy="624205"/>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sym typeface="+mn-ea"/>
              </a:rPr>
              <a:t>a fixed festival</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25" name="五边形 24"/>
          <p:cNvSpPr/>
          <p:nvPr/>
        </p:nvSpPr>
        <p:spPr>
          <a:xfrm>
            <a:off x="5181600" y="3475355"/>
            <a:ext cx="3560445" cy="624205"/>
          </a:xfrm>
          <a:prstGeom prst="homePlate">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sym typeface="+mn-ea"/>
              </a:rPr>
              <a:t>popular</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26" name="右箭头 25"/>
          <p:cNvSpPr/>
          <p:nvPr/>
        </p:nvSpPr>
        <p:spPr>
          <a:xfrm>
            <a:off x="4507230" y="370014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右箭头 26"/>
          <p:cNvSpPr/>
          <p:nvPr/>
        </p:nvSpPr>
        <p:spPr>
          <a:xfrm>
            <a:off x="3457575" y="5293360"/>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右箭头 27"/>
          <p:cNvSpPr/>
          <p:nvPr/>
        </p:nvSpPr>
        <p:spPr>
          <a:xfrm>
            <a:off x="4852035" y="288226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90 (6)"/>
          <p:cNvPicPr>
            <a:picLocks noChangeAspect="1"/>
          </p:cNvPicPr>
          <p:nvPr/>
        </p:nvPicPr>
        <p:blipFill>
          <a:blip r:embed="rId1"/>
          <a:stretch>
            <a:fillRect/>
          </a:stretch>
        </p:blipFill>
        <p:spPr>
          <a:xfrm>
            <a:off x="9208770" y="4220845"/>
            <a:ext cx="2628900" cy="2540000"/>
          </a:xfrm>
          <a:prstGeom prst="rect">
            <a:avLst/>
          </a:prstGeom>
        </p:spPr>
      </p:pic>
      <p:pic>
        <p:nvPicPr>
          <p:cNvPr id="8" name="图片 7" descr="1e540702-c914-415a-a568-eb31f547308e(1)"/>
          <p:cNvPicPr>
            <a:picLocks noChangeAspect="1"/>
          </p:cNvPicPr>
          <p:nvPr/>
        </p:nvPicPr>
        <p:blipFill>
          <a:blip r:embed="rId2"/>
          <a:srcRect t="34131" b="11766"/>
          <a:stretch>
            <a:fillRect/>
          </a:stretch>
        </p:blipFill>
        <p:spPr>
          <a:xfrm rot="20460000">
            <a:off x="262890" y="1181100"/>
            <a:ext cx="2412365" cy="1673860"/>
          </a:xfrm>
          <a:prstGeom prst="rect">
            <a:avLst/>
          </a:prstGeom>
        </p:spPr>
      </p:pic>
      <p:sp>
        <p:nvSpPr>
          <p:cNvPr id="6" name="圆角矩形 5"/>
          <p:cNvSpPr/>
          <p:nvPr/>
        </p:nvSpPr>
        <p:spPr>
          <a:xfrm>
            <a:off x="2935605" y="1890395"/>
            <a:ext cx="4228465" cy="61849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Ming and Qin Dynasties</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7" name="五边形 6"/>
          <p:cNvSpPr/>
          <p:nvPr/>
        </p:nvSpPr>
        <p:spPr>
          <a:xfrm>
            <a:off x="7837170" y="1887855"/>
            <a:ext cx="3442335" cy="624205"/>
          </a:xfrm>
          <a:prstGeom prst="homePlat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 fashionable peak</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9" name="五边形 8"/>
          <p:cNvSpPr/>
          <p:nvPr/>
        </p:nvSpPr>
        <p:spPr>
          <a:xfrm>
            <a:off x="7107555" y="1069340"/>
            <a:ext cx="4548505" cy="654050"/>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 a public holiday</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10" name="圆角矩形 9"/>
          <p:cNvSpPr/>
          <p:nvPr/>
        </p:nvSpPr>
        <p:spPr>
          <a:xfrm>
            <a:off x="3831590" y="1057910"/>
            <a:ext cx="2435860" cy="66167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In 2008</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1" name="右箭头 10"/>
          <p:cNvSpPr/>
          <p:nvPr/>
        </p:nvSpPr>
        <p:spPr>
          <a:xfrm>
            <a:off x="7218045" y="209994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a:off x="6381115" y="130619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881380" y="5064125"/>
            <a:ext cx="2518410" cy="661670"/>
          </a:xfrm>
          <a:prstGeom prst="roundRect">
            <a:avLst/>
          </a:prstGeom>
          <a:solidFill>
            <a:srgbClr val="FE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Zhou Dynasty  </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4" name="五边形 3"/>
          <p:cNvSpPr/>
          <p:nvPr/>
        </p:nvSpPr>
        <p:spPr>
          <a:xfrm>
            <a:off x="4070350" y="5123180"/>
            <a:ext cx="3560445" cy="624205"/>
          </a:xfrm>
          <a:prstGeom prst="homePlate">
            <a:avLst/>
          </a:prstGeom>
          <a:solidFill>
            <a:srgbClr val="FE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prevalent</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31" name="右箭头 30"/>
          <p:cNvSpPr/>
          <p:nvPr/>
        </p:nvSpPr>
        <p:spPr>
          <a:xfrm>
            <a:off x="4556760" y="450532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右箭头 31"/>
          <p:cNvSpPr/>
          <p:nvPr/>
        </p:nvSpPr>
        <p:spPr>
          <a:xfrm>
            <a:off x="934720" y="4574540"/>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圆角右箭头 32"/>
          <p:cNvSpPr/>
          <p:nvPr/>
        </p:nvSpPr>
        <p:spPr>
          <a:xfrm>
            <a:off x="2665730" y="2099945"/>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圆角右箭头 33"/>
          <p:cNvSpPr/>
          <p:nvPr/>
        </p:nvSpPr>
        <p:spPr>
          <a:xfrm>
            <a:off x="2146300" y="2962275"/>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圆角右箭头 34"/>
          <p:cNvSpPr/>
          <p:nvPr/>
        </p:nvSpPr>
        <p:spPr>
          <a:xfrm>
            <a:off x="1667510" y="3663950"/>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圆角右箭头 35"/>
          <p:cNvSpPr/>
          <p:nvPr/>
        </p:nvSpPr>
        <p:spPr>
          <a:xfrm>
            <a:off x="3522980" y="1328420"/>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linds(horizontal)">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linds(horizontal)">
                                      <p:cBhvr>
                                        <p:cTn id="38" dur="500"/>
                                        <p:tgtEl>
                                          <p:spTgt spid="24"/>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linds(horizontal)">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linds(horizontal)">
                                      <p:cBhvr>
                                        <p:cTn id="49" dur="500"/>
                                        <p:tgtEl>
                                          <p:spTgt spid="14"/>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linds(horizontal)">
                                      <p:cBhvr>
                                        <p:cTn id="52" dur="500"/>
                                        <p:tgtEl>
                                          <p:spTgt spid="2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linds(horizontal)">
                                      <p:cBhvr>
                                        <p:cTn id="55" dur="500"/>
                                        <p:tgtEl>
                                          <p:spTgt spid="25"/>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blinds(horizontal)">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linds(horizontal)">
                                      <p:cBhvr>
                                        <p:cTn id="63" dur="500"/>
                                        <p:tgtEl>
                                          <p:spTgt spid="1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linds(horizontal)">
                                      <p:cBhvr>
                                        <p:cTn id="66" dur="500"/>
                                        <p:tgtEl>
                                          <p:spTgt spid="23"/>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linds(horizontal)">
                                      <p:cBhvr>
                                        <p:cTn id="69" dur="500"/>
                                        <p:tgtEl>
                                          <p:spTgt spid="2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blinds(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blinds(horizontal)">
                                      <p:cBhvr>
                                        <p:cTn id="77" dur="500"/>
                                        <p:tgtEl>
                                          <p:spTgt spid="6"/>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blinds(horizontal)">
                                      <p:cBhvr>
                                        <p:cTn id="80" dur="500"/>
                                        <p:tgtEl>
                                          <p:spTgt spid="7"/>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blinds(horizontal)">
                                      <p:cBhvr>
                                        <p:cTn id="83" dur="500"/>
                                        <p:tgtEl>
                                          <p:spTgt spid="11"/>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blinds(horizontal)">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blinds(horizontal)">
                                      <p:cBhvr>
                                        <p:cTn id="91" dur="500"/>
                                        <p:tgtEl>
                                          <p:spTgt spid="10"/>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blinds(horizontal)">
                                      <p:cBhvr>
                                        <p:cTn id="94" dur="500"/>
                                        <p:tgtEl>
                                          <p:spTgt spid="9"/>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blinds(horizontal)">
                                      <p:cBhvr>
                                        <p:cTn id="9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6" grpId="0" animBg="1"/>
      <p:bldP spid="6" grpId="1" animBg="1"/>
      <p:bldP spid="7" grpId="0" animBg="1"/>
      <p:bldP spid="7" grpId="1" animBg="1"/>
      <p:bldP spid="9" grpId="0" animBg="1"/>
      <p:bldP spid="9" grpId="1" animBg="1"/>
      <p:bldP spid="10" grpId="0" animBg="1"/>
      <p:bldP spid="10" grpId="1" animBg="1"/>
      <p:bldP spid="11" grpId="0" animBg="1"/>
      <p:bldP spid="11" grpId="1" animBg="1"/>
      <p:bldP spid="19" grpId="0" animBg="1"/>
      <p:bldP spid="19" grpId="1" animBg="1"/>
      <p:bldP spid="3" grpId="0" animBg="1"/>
      <p:bldP spid="3" grpId="1" animBg="1"/>
      <p:bldP spid="4" grpId="0" animBg="1"/>
      <p:bldP spid="4"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229870" y="0"/>
            <a:ext cx="3342005" cy="654558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3"/>
          <a:stretch>
            <a:fillRect/>
          </a:stretch>
        </p:blipFill>
        <p:spPr>
          <a:xfrm>
            <a:off x="8543925" y="3293110"/>
            <a:ext cx="3648075" cy="3564890"/>
          </a:xfrm>
          <a:prstGeom prst="rect">
            <a:avLst/>
          </a:prstGeom>
        </p:spPr>
      </p:pic>
      <p:sp>
        <p:nvSpPr>
          <p:cNvPr id="4" name="文本框 3"/>
          <p:cNvSpPr txBox="1"/>
          <p:nvPr/>
        </p:nvSpPr>
        <p:spPr>
          <a:xfrm>
            <a:off x="3783965" y="1955800"/>
            <a:ext cx="4747895" cy="3476625"/>
          </a:xfrm>
          <a:prstGeom prst="rect">
            <a:avLst/>
          </a:prstGeom>
          <a:noFill/>
        </p:spPr>
        <p:txBody>
          <a:bodyPr wrap="square" rtlCol="0">
            <a:spAutoFit/>
          </a:bodyPr>
          <a:lstStyle/>
          <a:p>
            <a:pPr algn="ctr"/>
            <a:r>
              <a:rPr lang="en-US" altLang="zh-CN" sz="4400" b="1" dirty="0">
                <a:latin typeface="Times New Roman" panose="02020603050405020304" pitchFamily="18" charset="0"/>
                <a:cs typeface="Times New Roman" panose="02020603050405020304" pitchFamily="18" charset="0"/>
                <a:sym typeface="+mn-ea"/>
              </a:rPr>
              <a:t>Legend 1 --- </a:t>
            </a:r>
            <a:r>
              <a:rPr lang="en-US" altLang="zh-CN" sz="4400" b="1" dirty="0" err="1">
                <a:latin typeface="Times New Roman" panose="02020603050405020304" pitchFamily="18" charset="0"/>
                <a:cs typeface="Times New Roman" panose="02020603050405020304" pitchFamily="18" charset="0"/>
                <a:sym typeface="+mn-ea"/>
              </a:rPr>
              <a:t>Chang'e</a:t>
            </a:r>
            <a:r>
              <a:rPr lang="en-US" altLang="zh-CN" sz="4400" b="1" dirty="0">
                <a:latin typeface="Times New Roman" panose="02020603050405020304" pitchFamily="18" charset="0"/>
                <a:cs typeface="Times New Roman" panose="02020603050405020304" pitchFamily="18" charset="0"/>
                <a:sym typeface="+mn-ea"/>
              </a:rPr>
              <a:t> flying to </a:t>
            </a:r>
            <a:endParaRPr lang="en-US" altLang="zh-CN" sz="4400" b="1" dirty="0">
              <a:latin typeface="Times New Roman" panose="02020603050405020304" pitchFamily="18" charset="0"/>
              <a:cs typeface="Times New Roman" panose="02020603050405020304" pitchFamily="18" charset="0"/>
              <a:sym typeface="+mn-ea"/>
            </a:endParaRPr>
          </a:p>
          <a:p>
            <a:pPr algn="ctr"/>
            <a:r>
              <a:rPr lang="en-US" altLang="zh-CN" sz="4400" b="1" dirty="0">
                <a:latin typeface="Times New Roman" panose="02020603050405020304" pitchFamily="18" charset="0"/>
                <a:cs typeface="Times New Roman" panose="02020603050405020304" pitchFamily="18" charset="0"/>
                <a:sym typeface="+mn-ea"/>
              </a:rPr>
              <a:t>the moon</a:t>
            </a:r>
            <a:endParaRPr lang="en-US" altLang="zh-CN" sz="4400" b="1" dirty="0">
              <a:latin typeface="Times New Roman" panose="02020603050405020304" pitchFamily="18" charset="0"/>
              <a:cs typeface="Times New Roman" panose="02020603050405020304" pitchFamily="18" charset="0"/>
              <a:sym typeface="+mn-ea"/>
            </a:endParaRPr>
          </a:p>
          <a:p>
            <a:pPr algn="ctr"/>
            <a:r>
              <a:rPr lang="en-US" altLang="zh-CN" sz="4400" b="1" dirty="0">
                <a:latin typeface="Times New Roman" panose="02020603050405020304" pitchFamily="18" charset="0"/>
                <a:cs typeface="Times New Roman" panose="02020603050405020304" pitchFamily="18" charset="0"/>
                <a:sym typeface="+mn-ea"/>
              </a:rPr>
              <a:t>(</a:t>
            </a:r>
            <a:r>
              <a:rPr lang="zh-CN" altLang="en-US" sz="4400" b="1" dirty="0">
                <a:latin typeface="宋体" panose="02010600030101010101" pitchFamily="2" charset="-122"/>
                <a:ea typeface="宋体" panose="02010600030101010101" pitchFamily="2" charset="-122"/>
                <a:cs typeface="Times New Roman" panose="02020603050405020304" pitchFamily="18" charset="0"/>
                <a:sym typeface="+mn-ea"/>
              </a:rPr>
              <a:t>中秋传说之</a:t>
            </a:r>
            <a:r>
              <a:rPr lang="en-US" altLang="zh-CN" sz="4400" b="1" dirty="0">
                <a:latin typeface="宋体" panose="02010600030101010101" pitchFamily="2" charset="-122"/>
                <a:ea typeface="宋体" panose="02010600030101010101" pitchFamily="2" charset="-122"/>
                <a:cs typeface="Times New Roman" panose="02020603050405020304" pitchFamily="18" charset="0"/>
                <a:sym typeface="+mn-ea"/>
              </a:rPr>
              <a:t>---</a:t>
            </a:r>
            <a:endParaRPr lang="en-US" altLang="zh-CN" sz="4400" b="1" dirty="0">
              <a:latin typeface="宋体" panose="02010600030101010101" pitchFamily="2" charset="-122"/>
              <a:ea typeface="宋体" panose="02010600030101010101" pitchFamily="2" charset="-122"/>
              <a:cs typeface="Times New Roman" panose="02020603050405020304" pitchFamily="18" charset="0"/>
              <a:sym typeface="+mn-ea"/>
            </a:endParaRPr>
          </a:p>
          <a:p>
            <a:pPr algn="ctr"/>
            <a:r>
              <a:rPr lang="zh-CN" altLang="en-US" sz="4400" b="1" dirty="0">
                <a:latin typeface="宋体" panose="02010600030101010101" pitchFamily="2" charset="-122"/>
                <a:ea typeface="宋体" panose="02010600030101010101" pitchFamily="2" charset="-122"/>
                <a:cs typeface="Times New Roman" panose="02020603050405020304" pitchFamily="18" charset="0"/>
                <a:sym typeface="+mn-ea"/>
              </a:rPr>
              <a:t>嫦娥奔月</a:t>
            </a:r>
            <a:r>
              <a:rPr lang="en-US" altLang="zh-CN" sz="4400" b="1" dirty="0">
                <a:latin typeface="Times New Roman" panose="02020603050405020304" pitchFamily="18" charset="0"/>
                <a:cs typeface="Times New Roman" panose="02020603050405020304" pitchFamily="18" charset="0"/>
                <a:sym typeface="+mn-ea"/>
              </a:rPr>
              <a:t>)</a:t>
            </a:r>
            <a:r>
              <a:rPr lang="en-US" altLang="zh-CN" sz="4400" b="1" dirty="0">
                <a:latin typeface="Times New Roman" panose="02020603050405020304" pitchFamily="18" charset="0"/>
                <a:cs typeface="Times New Roman" panose="02020603050405020304" pitchFamily="18" charset="0"/>
              </a:rPr>
              <a:t> </a:t>
            </a:r>
            <a:r>
              <a:rPr lang="en-US" altLang="zh-CN" sz="4400" dirty="0">
                <a:latin typeface="Times New Roman" panose="02020603050405020304" pitchFamily="18" charset="0"/>
                <a:cs typeface="Times New Roman" panose="02020603050405020304" pitchFamily="18" charset="0"/>
              </a:rPr>
              <a:t> </a:t>
            </a:r>
            <a:endParaRPr lang="en-US" altLang="zh-CN" sz="4400" dirty="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5537835" y="726440"/>
            <a:ext cx="1297305" cy="1353820"/>
            <a:chOff x="2170" y="1888"/>
            <a:chExt cx="2214" cy="2285"/>
          </a:xfrm>
        </p:grpSpPr>
        <p:pic>
          <p:nvPicPr>
            <p:cNvPr id="3" name="图片 2" descr="90 (1)"/>
            <p:cNvPicPr>
              <a:picLocks noChangeAspect="1"/>
            </p:cNvPicPr>
            <p:nvPr>
              <p:custDataLst>
                <p:tags r:id="rId4"/>
              </p:custDataLst>
            </p:nvPr>
          </p:nvPicPr>
          <p:blipFill>
            <a:blip r:embed="rId5"/>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3</a:t>
              </a:r>
              <a:endParaRPr lang="en-US" altLang="zh-CN" sz="60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媒体2">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6575" y="71790"/>
            <a:ext cx="12049359" cy="67777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80085" y="367030"/>
            <a:ext cx="7903845" cy="6123940"/>
          </a:xfrm>
          <a:prstGeom prst="rect">
            <a:avLst/>
          </a:prstGeom>
          <a:noFill/>
          <a:ln w="9525">
            <a:noFill/>
          </a:ln>
        </p:spPr>
        <p:txBody>
          <a:bodyPr wrap="square">
            <a:spAutoFit/>
          </a:bodyPr>
          <a:lstStyle/>
          <a:p>
            <a:pPr indent="0"/>
            <a:r>
              <a:rPr 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In ancient times, there were ten suns in the sky, which made </a:t>
            </a: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all crops </a:t>
            </a:r>
            <a:r>
              <a:rPr 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scorched and drove people into poverty. A hero named Hou Yi shot down the nine superfluous suns. For this reason, he was respected and loved by persons. Many a person  learned martial arts from him, including a person named Peng Meng.</a:t>
            </a:r>
            <a:r>
              <a:rPr lang="en-US"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indent="0"/>
            <a:r>
              <a:rPr lang="en-US"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One day,  </a:t>
            </a:r>
            <a:r>
              <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rPr>
              <a:t>on his way to the Kunlun Mountain </a:t>
            </a:r>
            <a:endPar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endParaRPr>
          </a:p>
          <a:p>
            <a:pPr indent="0"/>
            <a:r>
              <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rPr>
              <a:t>he came across the Empress Wangmu who was </a:t>
            </a:r>
            <a:endPar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endParaRPr>
          </a:p>
          <a:p>
            <a:pPr indent="0"/>
            <a:r>
              <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rPr>
              <a:t>passing by.  EmpressWangmu presented him with a </a:t>
            </a:r>
            <a:endPar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endParaRPr>
          </a:p>
          <a:p>
            <a:pPr indent="0"/>
            <a:r>
              <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rPr>
              <a:t>parcel of elixir,  by taking which, one would ascend immediately to heaven and become a celestial being.</a:t>
            </a:r>
            <a:endPar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endParaRPr>
          </a:p>
          <a:p>
            <a:pPr indent="0"/>
            <a:r>
              <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rPr>
              <a:t>However,  Hou Yi hated to part with Chang E, his </a:t>
            </a:r>
            <a:endPar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endParaRPr>
          </a:p>
          <a:p>
            <a:pPr indent="0"/>
            <a:r>
              <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rPr>
              <a:t>beautiful wife. So he gave the elixir to her to keep it away. Unexpectedly, it was seen by Peng Meng.</a:t>
            </a:r>
            <a:endPar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endParaRPr>
          </a:p>
        </p:txBody>
      </p:sp>
      <p:grpSp>
        <p:nvGrpSpPr>
          <p:cNvPr id="6" name="组合 5"/>
          <p:cNvGrpSpPr/>
          <p:nvPr/>
        </p:nvGrpSpPr>
        <p:grpSpPr>
          <a:xfrm>
            <a:off x="8354695" y="255905"/>
            <a:ext cx="3742690" cy="6301740"/>
            <a:chOff x="13004" y="181"/>
            <a:chExt cx="5894" cy="9924"/>
          </a:xfrm>
        </p:grpSpPr>
        <p:pic>
          <p:nvPicPr>
            <p:cNvPr id="61" name="图片 60"/>
            <p:cNvPicPr>
              <a:picLocks noChangeAspect="1"/>
            </p:cNvPicPr>
            <p:nvPr/>
          </p:nvPicPr>
          <p:blipFill>
            <a:blip r:embed="rId1" cstate="print">
              <a:extLst>
                <a:ext uri="{28A0092B-C50C-407E-A947-70E740481C1C}">
                  <a14:useLocalDpi xmlns:a14="http://schemas.microsoft.com/office/drawing/2010/main" val="0"/>
                </a:ext>
              </a:extLst>
            </a:blip>
            <a:srcRect l="6863" t="13130" r="11232" b="6230"/>
            <a:stretch>
              <a:fillRect/>
            </a:stretch>
          </p:blipFill>
          <p:spPr>
            <a:xfrm>
              <a:off x="13902" y="181"/>
              <a:ext cx="4099" cy="3740"/>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4" y="1057"/>
              <a:ext cx="5894" cy="9048"/>
            </a:xfrm>
            <a:prstGeom prst="rect">
              <a:avLst/>
            </a:prstGeom>
          </p:spPr>
        </p:pic>
      </p:grpSp>
      <p:pic>
        <p:nvPicPr>
          <p:cNvPr id="7" name="图片 6" descr="水印"/>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93720" y="485140"/>
            <a:ext cx="8650605" cy="5692775"/>
          </a:xfrm>
          <a:prstGeom prst="rect">
            <a:avLst/>
          </a:prstGeom>
          <a:noFill/>
        </p:spPr>
        <p:txBody>
          <a:bodyPr wrap="square" rtlCol="0">
            <a:spAutoFit/>
          </a:bodyPr>
          <a:lstStyle/>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One day</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after </a:t>
            </a:r>
            <a:r>
              <a:rPr lang="zh-CN" altLang="en-US" sz="2800">
                <a:latin typeface="Times New Roman" panose="02020603050405020304" pitchFamily="18" charset="0"/>
                <a:cs typeface="Times New Roman" panose="02020603050405020304" pitchFamily="18" charset="0"/>
              </a:rPr>
              <a:t>Hou Yi </a:t>
            </a:r>
            <a:r>
              <a:rPr lang="en-US" altLang="zh-CN" sz="2800">
                <a:latin typeface="Times New Roman" panose="02020603050405020304" pitchFamily="18" charset="0"/>
                <a:cs typeface="Times New Roman" panose="02020603050405020304" pitchFamily="18" charset="0"/>
              </a:rPr>
              <a:t>went</a:t>
            </a:r>
            <a:r>
              <a:rPr lang="zh-CN" altLang="en-US" sz="2800">
                <a:latin typeface="Times New Roman" panose="02020603050405020304" pitchFamily="18" charset="0"/>
                <a:cs typeface="Times New Roman" panose="02020603050405020304" pitchFamily="18" charset="0"/>
              </a:rPr>
              <a:t> hunting, Peng Meng</a:t>
            </a:r>
            <a:r>
              <a:rPr lang="en-US" altLang="zh-CN" sz="2800">
                <a:latin typeface="Times New Roman" panose="02020603050405020304" pitchFamily="18" charset="0"/>
                <a:cs typeface="Times New Roman" panose="02020603050405020304" pitchFamily="18" charset="0"/>
              </a:rPr>
              <a:t> burst</a:t>
            </a:r>
            <a:r>
              <a:rPr lang="zh-CN" altLang="en-US" sz="2800">
                <a:latin typeface="Times New Roman" panose="02020603050405020304" pitchFamily="18" charset="0"/>
                <a:cs typeface="Times New Roman" panose="02020603050405020304" pitchFamily="18" charset="0"/>
              </a:rPr>
              <a:t> into</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 </a:t>
            </a:r>
            <a:r>
              <a:rPr lang="en-US" altLang="zh-CN" sz="2800">
                <a:latin typeface="Times New Roman" panose="02020603050405020304" pitchFamily="18" charset="0"/>
                <a:cs typeface="Times New Roman" panose="02020603050405020304" pitchFamily="18" charset="0"/>
              </a:rPr>
              <a:t>room, </a:t>
            </a:r>
            <a:r>
              <a:rPr lang="zh-CN" altLang="en-US" sz="2800">
                <a:latin typeface="Times New Roman" panose="02020603050405020304" pitchFamily="18" charset="0"/>
                <a:cs typeface="Times New Roman" panose="02020603050405020304" pitchFamily="18" charset="0"/>
              </a:rPr>
              <a:t>forc</a:t>
            </a:r>
            <a:r>
              <a:rPr lang="en-US" altLang="zh-CN" sz="2800">
                <a:latin typeface="Times New Roman" panose="02020603050405020304" pitchFamily="18" charset="0"/>
                <a:cs typeface="Times New Roman" panose="02020603050405020304" pitchFamily="18" charset="0"/>
              </a:rPr>
              <a:t>ing</a:t>
            </a:r>
            <a:r>
              <a:rPr lang="zh-CN" altLang="en-US" sz="2800">
                <a:latin typeface="Times New Roman" panose="02020603050405020304" pitchFamily="18" charset="0"/>
                <a:cs typeface="Times New Roman" panose="02020603050405020304" pitchFamily="18" charset="0"/>
              </a:rPr>
              <a:t> Chang</a:t>
            </a:r>
            <a:r>
              <a:rPr lang="en-US" altLang="zh-CN" sz="2800">
                <a:latin typeface="Times New Roman" panose="02020603050405020304" pitchFamily="18" charset="0"/>
                <a:cs typeface="Times New Roman" panose="02020603050405020304" pitchFamily="18" charset="0"/>
              </a:rPr>
              <a:t>’e </a:t>
            </a:r>
            <a:r>
              <a:rPr lang="zh-CN" altLang="en-US" sz="2800">
                <a:latin typeface="Times New Roman" panose="02020603050405020304" pitchFamily="18" charset="0"/>
                <a:cs typeface="Times New Roman" panose="02020603050405020304" pitchFamily="18" charset="0"/>
              </a:rPr>
              <a:t>to hand over the </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elixir. </a:t>
            </a:r>
            <a:r>
              <a:rPr lang="en-US" altLang="zh-CN" sz="2800">
                <a:latin typeface="Times New Roman" panose="02020603050405020304" pitchFamily="18" charset="0"/>
                <a:cs typeface="Times New Roman" panose="02020603050405020304" pitchFamily="18" charset="0"/>
              </a:rPr>
              <a:t>I</a:t>
            </a:r>
            <a:r>
              <a:rPr lang="zh-CN" altLang="en-US" sz="2800">
                <a:latin typeface="Times New Roman" panose="02020603050405020304" pitchFamily="18" charset="0"/>
                <a:cs typeface="Times New Roman" panose="02020603050405020304" pitchFamily="18" charset="0"/>
              </a:rPr>
              <a:t>n case of emergency</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Chang</a:t>
            </a:r>
            <a:r>
              <a:rPr lang="en-US" altLang="zh-CN" sz="2800">
                <a:latin typeface="Times New Roman" panose="02020603050405020304" pitchFamily="18" charset="0"/>
                <a:cs typeface="Times New Roman" panose="02020603050405020304" pitchFamily="18" charset="0"/>
              </a:rPr>
              <a:t>’e</a:t>
            </a:r>
            <a:r>
              <a:rPr lang="zh-CN" altLang="en-US" sz="2800">
                <a:latin typeface="Times New Roman" panose="02020603050405020304" pitchFamily="18" charset="0"/>
                <a:cs typeface="Times New Roman" panose="02020603050405020304" pitchFamily="18" charset="0"/>
              </a:rPr>
              <a:t> took </a:t>
            </a:r>
            <a:r>
              <a:rPr lang="zh-CN" altLang="en-US" sz="2800">
                <a:latin typeface="Times New Roman" panose="02020603050405020304" pitchFamily="18" charset="0"/>
                <a:cs typeface="Times New Roman" panose="02020603050405020304" pitchFamily="18" charset="0"/>
                <a:sym typeface="+mn-ea"/>
              </a:rPr>
              <a:t>the elixir</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 and swallowed it in </a:t>
            </a:r>
            <a:r>
              <a:rPr lang="en-US" altLang="zh-CN" sz="2800">
                <a:latin typeface="Times New Roman" panose="02020603050405020304" pitchFamily="18" charset="0"/>
                <a:cs typeface="Times New Roman" panose="02020603050405020304" pitchFamily="18" charset="0"/>
              </a:rPr>
              <a:t>no time. H</a:t>
            </a:r>
            <a:r>
              <a:rPr lang="zh-CN" altLang="en-US" sz="2800">
                <a:latin typeface="Times New Roman" panose="02020603050405020304" pitchFamily="18" charset="0"/>
                <a:cs typeface="Times New Roman" panose="02020603050405020304" pitchFamily="18" charset="0"/>
              </a:rPr>
              <a:t>er body floated</a:t>
            </a:r>
            <a:r>
              <a:rPr lang="zh-CN" altLang="en-US" sz="2800">
                <a:latin typeface="Times New Roman" panose="02020603050405020304" pitchFamily="18" charset="0"/>
                <a:cs typeface="Times New Roman" panose="02020603050405020304" pitchFamily="18" charset="0"/>
                <a:sym typeface="+mn-ea"/>
              </a:rPr>
              <a:t> off the </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ground, dashed out of the window and flew</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to</a:t>
            </a:r>
            <a:r>
              <a:rPr lang="en-US" altLang="zh-CN" sz="2800">
                <a:latin typeface="Times New Roman" panose="02020603050405020304" pitchFamily="18" charset="0"/>
                <a:cs typeface="Times New Roman" panose="02020603050405020304" pitchFamily="18" charset="0"/>
              </a:rPr>
              <a:t> the </a:t>
            </a:r>
            <a:r>
              <a:rPr lang="zh-CN" altLang="en-US" sz="2800">
                <a:latin typeface="Times New Roman" panose="02020603050405020304" pitchFamily="18" charset="0"/>
                <a:cs typeface="Times New Roman" panose="02020603050405020304" pitchFamily="18" charset="0"/>
              </a:rPr>
              <a:t>heaven. </a:t>
            </a:r>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Hou Yi </a:t>
            </a:r>
            <a:r>
              <a:rPr lang="en-US" altLang="zh-CN" sz="2800">
                <a:latin typeface="Times New Roman" panose="02020603050405020304" pitchFamily="18" charset="0"/>
                <a:cs typeface="Times New Roman" panose="02020603050405020304" pitchFamily="18" charset="0"/>
              </a:rPr>
              <a:t>had no choice but to </a:t>
            </a:r>
            <a:r>
              <a:rPr lang="zh-CN" altLang="en-US" sz="2800">
                <a:latin typeface="Times New Roman" panose="02020603050405020304" pitchFamily="18" charset="0"/>
                <a:cs typeface="Times New Roman" panose="02020603050405020304" pitchFamily="18" charset="0"/>
              </a:rPr>
              <a:t>ha</a:t>
            </a:r>
            <a:r>
              <a:rPr lang="en-US" altLang="zh-CN" sz="2800">
                <a:latin typeface="Times New Roman" panose="02020603050405020304" pitchFamily="18" charset="0"/>
                <a:cs typeface="Times New Roman" panose="02020603050405020304" pitchFamily="18" charset="0"/>
              </a:rPr>
              <a:t>ve </a:t>
            </a:r>
            <a:r>
              <a:rPr lang="zh-CN" altLang="en-US" sz="2800">
                <a:latin typeface="Times New Roman" panose="02020603050405020304" pitchFamily="18" charset="0"/>
                <a:cs typeface="Times New Roman" panose="02020603050405020304" pitchFamily="18" charset="0"/>
              </a:rPr>
              <a:t>an incense table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 arranged in</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 back garden</a:t>
            </a:r>
            <a:r>
              <a:rPr lang="en-US" altLang="zh-CN" sz="2800">
                <a:latin typeface="Times New Roman" panose="02020603050405020304" pitchFamily="18" charset="0"/>
                <a:cs typeface="Times New Roman" panose="02020603050405020304" pitchFamily="18" charset="0"/>
              </a:rPr>
              <a:t>, p</a:t>
            </a:r>
            <a:r>
              <a:rPr lang="zh-CN" altLang="en-US" sz="2800">
                <a:latin typeface="Times New Roman" panose="02020603050405020304" pitchFamily="18" charset="0"/>
                <a:cs typeface="Times New Roman" panose="02020603050405020304" pitchFamily="18" charset="0"/>
              </a:rPr>
              <a:t>utting </a:t>
            </a:r>
            <a:r>
              <a:rPr lang="zh-CN" altLang="en-US" sz="2800">
                <a:latin typeface="Times New Roman" panose="02020603050405020304" pitchFamily="18" charset="0"/>
                <a:cs typeface="Times New Roman" panose="02020603050405020304" pitchFamily="18" charset="0"/>
                <a:sym typeface="+mn-ea"/>
              </a:rPr>
              <a:t>sweetmeats and</a:t>
            </a:r>
            <a:r>
              <a:rPr lang="en-US" altLang="zh-CN" sz="2800">
                <a:latin typeface="Times New Roman" panose="02020603050405020304" pitchFamily="18" charset="0"/>
                <a:cs typeface="Times New Roman" panose="02020603050405020304" pitchFamily="18" charset="0"/>
                <a:sym typeface="+mn-ea"/>
              </a:rPr>
              <a:t> </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sym typeface="+mn-ea"/>
              </a:rPr>
              <a:t>fresh fruits Chang</a:t>
            </a:r>
            <a:r>
              <a:rPr lang="en-US" altLang="zh-CN" sz="2800">
                <a:latin typeface="Times New Roman" panose="02020603050405020304" pitchFamily="18" charset="0"/>
                <a:cs typeface="Times New Roman" panose="02020603050405020304" pitchFamily="18" charset="0"/>
                <a:sym typeface="+mn-ea"/>
              </a:rPr>
              <a:t>’e</a:t>
            </a:r>
            <a:r>
              <a:rPr lang="zh-CN" altLang="en-US" sz="2800">
                <a:latin typeface="Times New Roman" panose="02020603050405020304" pitchFamily="18" charset="0"/>
                <a:cs typeface="Times New Roman" panose="02020603050405020304" pitchFamily="18" charset="0"/>
                <a:sym typeface="+mn-ea"/>
              </a:rPr>
              <a:t> enjoyed most</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rPr>
              <a:t>on </a:t>
            </a:r>
            <a:r>
              <a:rPr lang="en-US" altLang="zh-CN" sz="2800">
                <a:latin typeface="Times New Roman" panose="02020603050405020304" pitchFamily="18" charset="0"/>
                <a:cs typeface="Times New Roman" panose="02020603050405020304" pitchFamily="18" charset="0"/>
              </a:rPr>
              <a:t>it. He</a:t>
            </a:r>
            <a:r>
              <a:rPr lang="zh-CN" altLang="en-US" sz="2800">
                <a:latin typeface="Times New Roman" panose="02020603050405020304" pitchFamily="18" charset="0"/>
                <a:cs typeface="Times New Roman" panose="02020603050405020304" pitchFamily="18" charset="0"/>
              </a:rPr>
              <a:t> held a </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ceremony for Chang</a:t>
            </a:r>
            <a:r>
              <a:rPr lang="en-US" altLang="zh-CN" sz="2800">
                <a:latin typeface="Times New Roman" panose="02020603050405020304" pitchFamily="18" charset="0"/>
                <a:cs typeface="Times New Roman" panose="02020603050405020304" pitchFamily="18" charset="0"/>
              </a:rPr>
              <a:t>’e</a:t>
            </a:r>
            <a:r>
              <a:rPr lang="zh-CN" altLang="en-US" sz="2800">
                <a:latin typeface="Times New Roman" panose="02020603050405020304" pitchFamily="18" charset="0"/>
                <a:cs typeface="Times New Roman" panose="02020603050405020304" pitchFamily="18" charset="0"/>
              </a:rPr>
              <a:t>  in the palace of</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 moon</a:t>
            </a:r>
            <a:r>
              <a:rPr lang="en-US" altLang="zh-CN" sz="2800">
                <a:latin typeface="Times New Roman" panose="02020603050405020304" pitchFamily="18" charset="0"/>
                <a:cs typeface="Times New Roman" panose="02020603050405020304" pitchFamily="18" charset="0"/>
                <a:sym typeface="+mn-ea"/>
              </a:rPr>
              <a:t>. </a:t>
            </a:r>
            <a:endParaRPr lang="en-US" altLang="zh-CN" sz="2800">
              <a:latin typeface="Times New Roman" panose="02020603050405020304" pitchFamily="18" charset="0"/>
              <a:cs typeface="Times New Roman" panose="02020603050405020304" pitchFamily="18" charset="0"/>
              <a:sym typeface="+mn-ea"/>
            </a:endParaRPr>
          </a:p>
          <a:p>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When people heard of the story</a:t>
            </a:r>
            <a:r>
              <a:rPr lang="en-US" altLang="zh-CN" sz="2800">
                <a:latin typeface="Times New Roman" panose="02020603050405020304" pitchFamily="18" charset="0"/>
                <a:cs typeface="Times New Roman" panose="02020603050405020304" pitchFamily="18" charset="0"/>
                <a:sym typeface="+mn-ea"/>
              </a:rPr>
              <a:t>, they arranged the incense table in the moonlight, praying Chang’e </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for good fortune and peace. Since then, the custom </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of worshiping the moon has been spread among the people.</a:t>
            </a:r>
            <a:endParaRPr lang="en-US" altLang="zh-CN" sz="2800">
              <a:latin typeface="Times New Roman" panose="02020603050405020304" pitchFamily="18" charset="0"/>
              <a:cs typeface="Times New Roman" panose="02020603050405020304" pitchFamily="18" charset="0"/>
              <a:sym typeface="+mn-ea"/>
            </a:endParaRPr>
          </a:p>
        </p:txBody>
      </p:sp>
      <p:pic>
        <p:nvPicPr>
          <p:cNvPr id="3" name="图片 2" descr="8795e2ff254f845426e5ea88cf13d8fbcfe87241e8fe-DtEP1V_fw658"/>
          <p:cNvPicPr>
            <a:picLocks noChangeAspect="1"/>
          </p:cNvPicPr>
          <p:nvPr/>
        </p:nvPicPr>
        <p:blipFill>
          <a:blip r:embed="rId1"/>
          <a:stretch>
            <a:fillRect/>
          </a:stretch>
        </p:blipFill>
        <p:spPr>
          <a:xfrm flipH="1">
            <a:off x="394970" y="899160"/>
            <a:ext cx="2698750" cy="5367655"/>
          </a:xfrm>
          <a:prstGeom prst="rect">
            <a:avLst/>
          </a:prstGeom>
        </p:spPr>
      </p:pic>
      <p:pic>
        <p:nvPicPr>
          <p:cNvPr id="4" name="图片 3" descr="水印"/>
          <p:cNvPicPr>
            <a:picLocks noChangeAspect="1"/>
          </p:cNvPicPr>
          <p:nvPr/>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229870" y="0"/>
            <a:ext cx="3342005" cy="654558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3"/>
          <a:stretch>
            <a:fillRect/>
          </a:stretch>
        </p:blipFill>
        <p:spPr>
          <a:xfrm>
            <a:off x="8543925" y="3293110"/>
            <a:ext cx="3648075" cy="3564890"/>
          </a:xfrm>
          <a:prstGeom prst="rect">
            <a:avLst/>
          </a:prstGeom>
        </p:spPr>
      </p:pic>
      <p:sp>
        <p:nvSpPr>
          <p:cNvPr id="4" name="文本框 3"/>
          <p:cNvSpPr txBox="1"/>
          <p:nvPr/>
        </p:nvSpPr>
        <p:spPr>
          <a:xfrm>
            <a:off x="3822065" y="1690370"/>
            <a:ext cx="4747895" cy="3476625"/>
          </a:xfrm>
          <a:prstGeom prst="rect">
            <a:avLst/>
          </a:prstGeom>
          <a:noFill/>
        </p:spPr>
        <p:txBody>
          <a:bodyPr wrap="square" rtlCol="0">
            <a:spAutoFit/>
          </a:bodyPr>
          <a:lstStyle/>
          <a:p>
            <a:pPr algn="ctr"/>
            <a:r>
              <a:rPr lang="en-US" altLang="zh-CN" sz="4400" b="1">
                <a:latin typeface="Times New Roman" panose="02020603050405020304" pitchFamily="18" charset="0"/>
                <a:cs typeface="Times New Roman" panose="02020603050405020304" pitchFamily="18" charset="0"/>
                <a:sym typeface="+mn-ea"/>
              </a:rPr>
              <a:t>Legend 2 --- </a:t>
            </a:r>
            <a:endParaRPr lang="en-US" altLang="zh-CN" sz="4400" b="1">
              <a:latin typeface="Times New Roman" panose="02020603050405020304" pitchFamily="18" charset="0"/>
              <a:cs typeface="Times New Roman" panose="02020603050405020304" pitchFamily="18" charset="0"/>
              <a:sym typeface="+mn-ea"/>
            </a:endParaRPr>
          </a:p>
          <a:p>
            <a:pPr algn="ctr"/>
            <a:r>
              <a:rPr lang="en-US" altLang="zh-CN" sz="4400" b="1">
                <a:latin typeface="Times New Roman" panose="02020603050405020304" pitchFamily="18" charset="0"/>
                <a:cs typeface="Times New Roman" panose="02020603050405020304" pitchFamily="18" charset="0"/>
                <a:sym typeface="+mn-ea"/>
              </a:rPr>
              <a:t>Zhu Yuanzhang and cakes uprising</a:t>
            </a:r>
            <a:endParaRPr lang="en-US" altLang="zh-CN" sz="4400" b="1">
              <a:latin typeface="Times New Roman" panose="02020603050405020304" pitchFamily="18" charset="0"/>
              <a:cs typeface="Times New Roman" panose="02020603050405020304" pitchFamily="18" charset="0"/>
              <a:sym typeface="+mn-ea"/>
            </a:endParaRPr>
          </a:p>
          <a:p>
            <a:pPr algn="ctr"/>
            <a:r>
              <a:rPr lang="en-US" altLang="zh-CN" sz="4400" b="1">
                <a:latin typeface="Times New Roman" panose="02020603050405020304" pitchFamily="18" charset="0"/>
                <a:cs typeface="Times New Roman" panose="02020603050405020304" pitchFamily="18" charset="0"/>
                <a:sym typeface="+mn-ea"/>
              </a:rPr>
              <a:t>(</a:t>
            </a:r>
            <a:r>
              <a:rPr lang="zh-CN" altLang="en-US" sz="4400" b="1">
                <a:latin typeface="宋体" panose="02010600030101010101" pitchFamily="2" charset="-122"/>
                <a:ea typeface="宋体" panose="02010600030101010101" pitchFamily="2" charset="-122"/>
                <a:cs typeface="Times New Roman" panose="02020603050405020304" pitchFamily="18" charset="0"/>
                <a:sym typeface="+mn-ea"/>
              </a:rPr>
              <a:t>中秋传说之</a:t>
            </a:r>
            <a:r>
              <a:rPr lang="en-US" altLang="zh-CN" sz="4400" b="1">
                <a:latin typeface="宋体" panose="02010600030101010101" pitchFamily="2" charset="-122"/>
                <a:ea typeface="宋体" panose="02010600030101010101" pitchFamily="2" charset="-122"/>
                <a:cs typeface="Times New Roman" panose="02020603050405020304" pitchFamily="18" charset="0"/>
                <a:sym typeface="+mn-ea"/>
              </a:rPr>
              <a:t>---</a:t>
            </a:r>
            <a:endParaRPr lang="en-US" altLang="zh-CN" sz="4400" b="1">
              <a:latin typeface="宋体" panose="02010600030101010101" pitchFamily="2" charset="-122"/>
              <a:ea typeface="宋体" panose="02010600030101010101" pitchFamily="2" charset="-122"/>
              <a:cs typeface="Times New Roman" panose="02020603050405020304" pitchFamily="18" charset="0"/>
              <a:sym typeface="+mn-ea"/>
            </a:endParaRPr>
          </a:p>
          <a:p>
            <a:pPr algn="ctr"/>
            <a:r>
              <a:rPr lang="zh-CN" altLang="en-US" sz="4400" b="1">
                <a:latin typeface="Times New Roman" panose="02020603050405020304" pitchFamily="18" charset="0"/>
                <a:cs typeface="Times New Roman" panose="02020603050405020304" pitchFamily="18" charset="0"/>
                <a:sym typeface="+mn-ea"/>
              </a:rPr>
              <a:t>朱元璋和月饼起义</a:t>
            </a:r>
            <a:r>
              <a:rPr lang="en-US" altLang="zh-CN" sz="4400" b="1">
                <a:latin typeface="Times New Roman" panose="02020603050405020304" pitchFamily="18" charset="0"/>
                <a:cs typeface="Times New Roman" panose="02020603050405020304" pitchFamily="18" charset="0"/>
                <a:sym typeface="+mn-ea"/>
              </a:rPr>
              <a:t>)</a:t>
            </a:r>
            <a:r>
              <a:rPr lang="en-US" altLang="zh-CN" sz="4400" b="1">
                <a:latin typeface="Times New Roman" panose="02020603050405020304" pitchFamily="18" charset="0"/>
                <a:cs typeface="Times New Roman" panose="02020603050405020304" pitchFamily="18" charset="0"/>
              </a:rPr>
              <a:t> </a:t>
            </a:r>
            <a:r>
              <a:rPr lang="en-US" altLang="zh-CN" sz="4400">
                <a:latin typeface="Times New Roman" panose="02020603050405020304" pitchFamily="18" charset="0"/>
                <a:cs typeface="Times New Roman" panose="02020603050405020304" pitchFamily="18" charset="0"/>
              </a:rPr>
              <a:t> </a:t>
            </a:r>
            <a:endParaRPr lang="en-US" altLang="zh-CN" sz="440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5547360" y="584835"/>
            <a:ext cx="1297305" cy="1353820"/>
            <a:chOff x="2170" y="1888"/>
            <a:chExt cx="2214" cy="2285"/>
          </a:xfrm>
        </p:grpSpPr>
        <p:pic>
          <p:nvPicPr>
            <p:cNvPr id="3" name="图片 2" descr="90 (1)"/>
            <p:cNvPicPr>
              <a:picLocks noChangeAspect="1"/>
            </p:cNvPicPr>
            <p:nvPr>
              <p:custDataLst>
                <p:tags r:id="rId4"/>
              </p:custDataLst>
            </p:nvPr>
          </p:nvPicPr>
          <p:blipFill>
            <a:blip r:embed="rId5"/>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3</a:t>
              </a:r>
              <a:endParaRPr lang="en-US" altLang="zh-CN" sz="60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a:stretch>
            <a:fillRect/>
          </a:stretch>
        </p:blipFill>
        <p:spPr>
          <a:xfrm>
            <a:off x="363855" y="2747010"/>
            <a:ext cx="2797175" cy="3842385"/>
          </a:xfrm>
          <a:prstGeom prst="rect">
            <a:avLst/>
          </a:prstGeom>
          <a:noFill/>
          <a:ln w="9525">
            <a:noFill/>
          </a:ln>
        </p:spPr>
      </p:pic>
      <p:pic>
        <p:nvPicPr>
          <p:cNvPr id="2" name="图片 1" descr="15"/>
          <p:cNvPicPr>
            <a:picLocks noChangeAspect="1"/>
          </p:cNvPicPr>
          <p:nvPr/>
        </p:nvPicPr>
        <p:blipFill>
          <a:blip r:embed="rId2"/>
          <a:srcRect t="19606" b="17910"/>
          <a:stretch>
            <a:fillRect/>
          </a:stretch>
        </p:blipFill>
        <p:spPr>
          <a:xfrm>
            <a:off x="9496425" y="274955"/>
            <a:ext cx="2347595" cy="2012315"/>
          </a:xfrm>
          <a:prstGeom prst="rect">
            <a:avLst/>
          </a:prstGeom>
        </p:spPr>
      </p:pic>
      <p:sp>
        <p:nvSpPr>
          <p:cNvPr id="3" name="文本框 2"/>
          <p:cNvSpPr txBox="1"/>
          <p:nvPr/>
        </p:nvSpPr>
        <p:spPr>
          <a:xfrm>
            <a:off x="501650" y="472440"/>
            <a:ext cx="8994775" cy="1814830"/>
          </a:xfrm>
          <a:prstGeom prst="rect">
            <a:avLst/>
          </a:prstGeom>
          <a:noFill/>
        </p:spPr>
        <p:txBody>
          <a:bodyPr wrap="square" rtlCol="0" anchor="t">
            <a:spAutoFit/>
          </a:bodyPr>
          <a:lstStyle/>
          <a:p>
            <a:pPr indent="0"/>
            <a:r>
              <a:rPr lang="en-US" sz="2800">
                <a:solidFill>
                  <a:srgbClr val="000000"/>
                </a:solidFill>
                <a:latin typeface="Times New Roman" panose="02020603050405020304" pitchFamily="18" charset="0"/>
                <a:cs typeface="Times New Roman" panose="02020603050405020304" pitchFamily="18" charset="0"/>
                <a:sym typeface="+mn-ea"/>
              </a:rPr>
              <a:t>       In 1368,  the broad masses of the people were unable to bear the cruel rule of the Yuan </a:t>
            </a:r>
            <a:r>
              <a:rPr lang="zh-CN" sz="28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Dynasty</a:t>
            </a:r>
            <a:r>
              <a:rPr lang="en-US" altLang="zh-CN" sz="28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solidFill>
                  <a:srgbClr val="000000"/>
                </a:solidFill>
                <a:latin typeface="Times New Roman" panose="02020603050405020304" pitchFamily="18" charset="0"/>
                <a:cs typeface="Times New Roman" panose="02020603050405020304" pitchFamily="18" charset="0"/>
                <a:sym typeface="+mn-ea"/>
              </a:rPr>
              <a:t>and they revolted against the yuan. Zhu Yuanzhang joined forces of resistance to prepare for the uprising.</a:t>
            </a:r>
            <a:endParaRPr lang="zh-CN" altLang="en-US" sz="2800">
              <a:latin typeface="Times New Roman" panose="02020603050405020304" pitchFamily="18" charset="0"/>
              <a:cs typeface="Times New Roman" panose="02020603050405020304" pitchFamily="18" charset="0"/>
            </a:endParaRPr>
          </a:p>
        </p:txBody>
      </p:sp>
      <p:sp>
        <p:nvSpPr>
          <p:cNvPr id="9" name="文本框 8"/>
          <p:cNvSpPr txBox="1"/>
          <p:nvPr/>
        </p:nvSpPr>
        <p:spPr>
          <a:xfrm>
            <a:off x="3511550" y="2524125"/>
            <a:ext cx="8332470" cy="1814830"/>
          </a:xfrm>
          <a:prstGeom prst="rect">
            <a:avLst/>
          </a:prstGeom>
          <a:noFill/>
        </p:spPr>
        <p:txBody>
          <a:bodyPr wrap="square" rtlCol="0" anchor="t">
            <a:spAutoFit/>
          </a:bodyPr>
          <a:lstStyle/>
          <a:p>
            <a:pPr indent="0"/>
            <a:r>
              <a:rPr lang="en-US">
                <a:solidFill>
                  <a:srgbClr val="000000"/>
                </a:solidFill>
                <a:latin typeface="Times New Roman" panose="02020603050405020304" pitchFamily="18" charset="0"/>
                <a:cs typeface="Times New Roman" panose="02020603050405020304" pitchFamily="18" charset="0"/>
                <a:sym typeface="+mn-ea"/>
              </a:rPr>
              <a:t>        </a:t>
            </a:r>
            <a:r>
              <a:rPr lang="en-US" sz="2800">
                <a:solidFill>
                  <a:srgbClr val="000000"/>
                </a:solidFill>
                <a:latin typeface="Times New Roman" panose="02020603050405020304" pitchFamily="18" charset="0"/>
                <a:cs typeface="Times New Roman" panose="02020603050405020304" pitchFamily="18" charset="0"/>
                <a:sym typeface="+mn-ea"/>
              </a:rPr>
              <a:t>But it was very difficult to pass the news of "August</a:t>
            </a:r>
            <a:endParaRPr lang="en-US" sz="2800">
              <a:solidFill>
                <a:srgbClr val="000000"/>
              </a:solidFill>
              <a:latin typeface="Times New Roman" panose="02020603050405020304" pitchFamily="18" charset="0"/>
              <a:cs typeface="Times New Roman" panose="02020603050405020304" pitchFamily="18" charset="0"/>
              <a:sym typeface="+mn-ea"/>
            </a:endParaRPr>
          </a:p>
          <a:p>
            <a:pPr indent="0"/>
            <a:r>
              <a:rPr lang="en-US" sz="2800">
                <a:solidFill>
                  <a:srgbClr val="000000"/>
                </a:solidFill>
                <a:latin typeface="Times New Roman" panose="02020603050405020304" pitchFamily="18" charset="0"/>
                <a:cs typeface="Times New Roman" panose="02020603050405020304" pitchFamily="18" charset="0"/>
                <a:sym typeface="+mn-ea"/>
              </a:rPr>
              <a:t>fifteen night uprising". Zhu’s advicer, Liu Bowen, put forward a plan</a:t>
            </a:r>
            <a:r>
              <a:rPr lang="en-US" altLang="zh-CN" sz="28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 to have the rallying message hidden </a:t>
            </a:r>
            <a:endParaRPr lang="en-US" altLang="zh-CN" sz="28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indent="0"/>
            <a:r>
              <a:rPr lang="en-US" altLang="zh-CN" sz="28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in sweetpastries and </a:t>
            </a:r>
            <a:r>
              <a:rPr lang="en-US" sz="2800">
                <a:solidFill>
                  <a:srgbClr val="000000"/>
                </a:solidFill>
                <a:latin typeface="Times New Roman" panose="02020603050405020304" pitchFamily="18" charset="0"/>
                <a:cs typeface="Times New Roman" panose="02020603050405020304" pitchFamily="18" charset="0"/>
                <a:sym typeface="+mn-ea"/>
              </a:rPr>
              <a:t>sent it to the rebel </a:t>
            </a:r>
            <a:r>
              <a:rPr lang="zh-CN" sz="28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army</a:t>
            </a:r>
            <a:r>
              <a:rPr lang="en-US" sz="2800">
                <a:solidFill>
                  <a:srgbClr val="000000"/>
                </a:solidFill>
                <a:latin typeface="Times New Roman" panose="02020603050405020304" pitchFamily="18" charset="0"/>
                <a:cs typeface="Times New Roman" panose="02020603050405020304" pitchFamily="18" charset="0"/>
                <a:sym typeface="+mn-ea"/>
              </a:rPr>
              <a:t>.</a:t>
            </a:r>
            <a:endParaRPr lang="zh-CN" altLang="en-US" sz="2800"/>
          </a:p>
        </p:txBody>
      </p:sp>
      <p:sp>
        <p:nvSpPr>
          <p:cNvPr id="10" name="文本框 9"/>
          <p:cNvSpPr txBox="1"/>
          <p:nvPr/>
        </p:nvSpPr>
        <p:spPr>
          <a:xfrm>
            <a:off x="3366770" y="4575810"/>
            <a:ext cx="8172450" cy="181483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cs typeface="Times New Roman" panose="02020603050405020304" pitchFamily="18" charset="0"/>
              </a:rPr>
              <a:t>       Zhu</a:t>
            </a:r>
            <a:r>
              <a:rPr lang="en-US" sz="2800" b="0">
                <a:solidFill>
                  <a:srgbClr val="000000"/>
                </a:solidFill>
                <a:latin typeface="Times New Roman" panose="02020603050405020304" pitchFamily="18" charset="0"/>
                <a:cs typeface="Times New Roman" panose="02020603050405020304" pitchFamily="18" charset="0"/>
              </a:rPr>
              <a:t>Yuanzhang successfully overthrew the Yuan emperors and founded the Ming Dynasty (1368-1644).</a:t>
            </a:r>
            <a:endParaRPr lang="en-US" sz="2800" b="0">
              <a:solidFill>
                <a:srgbClr val="000000"/>
              </a:solidFill>
              <a:latin typeface="Times New Roman" panose="02020603050405020304" pitchFamily="18" charset="0"/>
              <a:cs typeface="Times New Roman" panose="02020603050405020304" pitchFamily="18" charset="0"/>
            </a:endParaRPr>
          </a:p>
          <a:p>
            <a:pPr indent="0"/>
            <a:r>
              <a:rPr lang="en-US" sz="2800">
                <a:solidFill>
                  <a:srgbClr val="000000"/>
                </a:solidFill>
                <a:latin typeface="Times New Roman" panose="02020603050405020304" pitchFamily="18" charset="0"/>
                <a:cs typeface="Times New Roman" panose="02020603050405020304" pitchFamily="18" charset="0"/>
                <a:sym typeface="+mn-ea"/>
              </a:rPr>
              <a:t>Later </a:t>
            </a:r>
            <a:r>
              <a:rPr lang="zh-CN" sz="28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on</a:t>
            </a:r>
            <a:r>
              <a:rPr lang="en-US" altLang="zh-CN" sz="28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solidFill>
                  <a:srgbClr val="000000"/>
                </a:solidFill>
                <a:latin typeface="Times New Roman" panose="02020603050405020304" pitchFamily="18" charset="0"/>
                <a:cs typeface="Times New Roman" panose="02020603050405020304" pitchFamily="18" charset="0"/>
                <a:sym typeface="+mn-ea"/>
              </a:rPr>
              <a:t>the custom of eating mooncakes on the </a:t>
            </a:r>
            <a:endParaRPr lang="en-US" sz="2800">
              <a:solidFill>
                <a:srgbClr val="000000"/>
              </a:solidFill>
              <a:latin typeface="Times New Roman" panose="02020603050405020304" pitchFamily="18" charset="0"/>
              <a:cs typeface="Times New Roman" panose="02020603050405020304" pitchFamily="18" charset="0"/>
              <a:sym typeface="+mn-ea"/>
            </a:endParaRPr>
          </a:p>
          <a:p>
            <a:pPr indent="0"/>
            <a:r>
              <a:rPr lang="en-US" sz="2800">
                <a:solidFill>
                  <a:srgbClr val="000000"/>
                </a:solidFill>
                <a:latin typeface="Times New Roman" panose="02020603050405020304" pitchFamily="18" charset="0"/>
                <a:cs typeface="Times New Roman" panose="02020603050405020304" pitchFamily="18" charset="0"/>
                <a:sym typeface="+mn-ea"/>
              </a:rPr>
              <a:t>Mid-Autumn Festival was spread among the people.</a:t>
            </a:r>
            <a:endParaRPr lang="en-US" sz="2800">
              <a:solidFill>
                <a:srgbClr val="000000"/>
              </a:solidFill>
              <a:latin typeface="Times New Roman" panose="02020603050405020304" pitchFamily="18" charset="0"/>
              <a:cs typeface="Times New Roman" panose="02020603050405020304" pitchFamily="18" charset="0"/>
            </a:endParaRPr>
          </a:p>
        </p:txBody>
      </p:sp>
      <p:pic>
        <p:nvPicPr>
          <p:cNvPr id="7" name="图片 6" descr="水印"/>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additive="base">
                                        <p:cTn id="11" dur="500" fill="hold"/>
                                        <p:tgtEl>
                                          <p:spTgt spid="100"/>
                                        </p:tgtEl>
                                        <p:attrNameLst>
                                          <p:attrName>ppt_x</p:attrName>
                                        </p:attrNameLst>
                                      </p:cBhvr>
                                      <p:tavLst>
                                        <p:tav tm="0">
                                          <p:val>
                                            <p:strVal val="#ppt_x"/>
                                          </p:val>
                                        </p:tav>
                                        <p:tav tm="100000">
                                          <p:val>
                                            <p:strVal val="#ppt_x"/>
                                          </p:val>
                                        </p:tav>
                                      </p:tavLst>
                                    </p:anim>
                                    <p:anim calcmode="lin" valueType="num">
                                      <p:cBhvr additive="base">
                                        <p:cTn id="1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9" grpId="1"/>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297805" y="5925820"/>
            <a:ext cx="5655945" cy="521970"/>
          </a:xfrm>
          <a:prstGeom prst="rect">
            <a:avLst/>
          </a:prstGeom>
          <a:noFill/>
          <a:ln w="12700">
            <a:solidFill>
              <a:srgbClr val="FF0000"/>
            </a:solidFill>
            <a:prstDash val="sysDot"/>
          </a:ln>
        </p:spPr>
        <p:txBody>
          <a:bodyPr wrap="square" rtlCol="0">
            <a:spAutoFit/>
          </a:bodyPr>
          <a:lstStyle/>
          <a:p>
            <a:pPr algn="ctr"/>
            <a:r>
              <a:rPr lang="zh-CN" altLang="en-US" sz="2800">
                <a:latin typeface="宋体" panose="02010600030101010101" pitchFamily="2" charset="-122"/>
                <a:ea typeface="宋体" panose="02010600030101010101" pitchFamily="2" charset="-122"/>
                <a:cs typeface="宋体" panose="02010600030101010101" pitchFamily="2" charset="-122"/>
              </a:rPr>
              <a:t>杭州二中树兰高级中学</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郭合英</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pic>
        <p:nvPicPr>
          <p:cNvPr id="17" name="图片 16" descr="2fa460543cd7860c0dc245126e8f0aa3"/>
          <p:cNvPicPr>
            <a:picLocks noChangeAspect="1"/>
          </p:cNvPicPr>
          <p:nvPr/>
        </p:nvPicPr>
        <p:blipFill>
          <a:blip r:embed="rId1"/>
          <a:srcRect t="21454" b="25990"/>
          <a:stretch>
            <a:fillRect/>
          </a:stretch>
        </p:blipFill>
        <p:spPr>
          <a:xfrm>
            <a:off x="7406005" y="236855"/>
            <a:ext cx="4501515" cy="2614930"/>
          </a:xfrm>
          <a:prstGeom prst="rect">
            <a:avLst/>
          </a:prstGeom>
        </p:spPr>
      </p:pic>
      <p:pic>
        <p:nvPicPr>
          <p:cNvPr id="8" name="图片 7" descr="1990056"/>
          <p:cNvPicPr>
            <a:picLocks noChangeAspect="1"/>
          </p:cNvPicPr>
          <p:nvPr/>
        </p:nvPicPr>
        <p:blipFill>
          <a:blip r:embed="rId2"/>
          <a:stretch>
            <a:fillRect/>
          </a:stretch>
        </p:blipFill>
        <p:spPr>
          <a:xfrm flipH="1">
            <a:off x="3954780" y="1266190"/>
            <a:ext cx="7753350" cy="4884420"/>
          </a:xfrm>
          <a:prstGeom prst="rect">
            <a:avLst/>
          </a:prstGeom>
        </p:spPr>
      </p:pic>
      <p:grpSp>
        <p:nvGrpSpPr>
          <p:cNvPr id="13" name="组合 12"/>
          <p:cNvGrpSpPr/>
          <p:nvPr/>
        </p:nvGrpSpPr>
        <p:grpSpPr>
          <a:xfrm>
            <a:off x="0" y="200660"/>
            <a:ext cx="4817110" cy="6784340"/>
            <a:chOff x="19" y="316"/>
            <a:chExt cx="7586" cy="10684"/>
          </a:xfrm>
        </p:grpSpPr>
        <p:grpSp>
          <p:nvGrpSpPr>
            <p:cNvPr id="11" name="组合 10"/>
            <p:cNvGrpSpPr/>
            <p:nvPr/>
          </p:nvGrpSpPr>
          <p:grpSpPr>
            <a:xfrm>
              <a:off x="19" y="316"/>
              <a:ext cx="7587" cy="10685"/>
              <a:chOff x="38" y="373"/>
              <a:chExt cx="7587" cy="10685"/>
            </a:xfrm>
          </p:grpSpPr>
          <p:pic>
            <p:nvPicPr>
              <p:cNvPr id="5" name="图片 4" descr="1-1Z9130U40E26"/>
              <p:cNvPicPr>
                <a:picLocks noChangeAspect="1"/>
              </p:cNvPicPr>
              <p:nvPr/>
            </p:nvPicPr>
            <p:blipFill>
              <a:blip r:embed="rId3"/>
              <a:stretch>
                <a:fillRect/>
              </a:stretch>
            </p:blipFill>
            <p:spPr>
              <a:xfrm>
                <a:off x="379" y="373"/>
                <a:ext cx="6905" cy="4950"/>
              </a:xfrm>
              <a:prstGeom prst="rect">
                <a:avLst/>
              </a:prstGeom>
            </p:spPr>
          </p:pic>
          <p:pic>
            <p:nvPicPr>
              <p:cNvPr id="6" name="图片 5" descr="463537214562500646"/>
              <p:cNvPicPr>
                <a:picLocks noChangeAspect="1"/>
              </p:cNvPicPr>
              <p:nvPr/>
            </p:nvPicPr>
            <p:blipFill>
              <a:blip r:embed="rId4"/>
              <a:stretch>
                <a:fillRect/>
              </a:stretch>
            </p:blipFill>
            <p:spPr>
              <a:xfrm>
                <a:off x="38" y="1598"/>
                <a:ext cx="7587" cy="9460"/>
              </a:xfrm>
              <a:prstGeom prst="rect">
                <a:avLst/>
              </a:prstGeom>
            </p:spPr>
          </p:pic>
        </p:grpSp>
        <p:pic>
          <p:nvPicPr>
            <p:cNvPr id="10" name="图片 9" descr="300 (9)"/>
            <p:cNvPicPr>
              <a:picLocks noChangeAspect="1"/>
            </p:cNvPicPr>
            <p:nvPr/>
          </p:nvPicPr>
          <p:blipFill>
            <a:blip r:embed="rId5"/>
            <a:stretch>
              <a:fillRect/>
            </a:stretch>
          </p:blipFill>
          <p:spPr>
            <a:xfrm>
              <a:off x="4525" y="335"/>
              <a:ext cx="2622" cy="2829"/>
            </a:xfrm>
            <a:prstGeom prst="rect">
              <a:avLst/>
            </a:prstGeom>
          </p:spPr>
        </p:pic>
      </p:grpSp>
      <p:pic>
        <p:nvPicPr>
          <p:cNvPr id="14" name="图片 13" descr="t01914657cf71276f46"/>
          <p:cNvPicPr>
            <a:picLocks noChangeAspect="1"/>
          </p:cNvPicPr>
          <p:nvPr/>
        </p:nvPicPr>
        <p:blipFill>
          <a:blip r:embed="rId6"/>
          <a:stretch>
            <a:fillRect/>
          </a:stretch>
        </p:blipFill>
        <p:spPr>
          <a:xfrm>
            <a:off x="4739005" y="212725"/>
            <a:ext cx="2453640" cy="1939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229870" y="0"/>
            <a:ext cx="3342005" cy="654558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3"/>
          <a:stretch>
            <a:fillRect/>
          </a:stretch>
        </p:blipFill>
        <p:spPr>
          <a:xfrm>
            <a:off x="8543925" y="3293110"/>
            <a:ext cx="3648075" cy="3564890"/>
          </a:xfrm>
          <a:prstGeom prst="rect">
            <a:avLst/>
          </a:prstGeom>
        </p:spPr>
      </p:pic>
      <p:sp>
        <p:nvSpPr>
          <p:cNvPr id="4" name="文本框 3"/>
          <p:cNvSpPr txBox="1"/>
          <p:nvPr/>
        </p:nvSpPr>
        <p:spPr>
          <a:xfrm>
            <a:off x="3783965" y="1955800"/>
            <a:ext cx="4747895" cy="3476625"/>
          </a:xfrm>
          <a:prstGeom prst="rect">
            <a:avLst/>
          </a:prstGeom>
          <a:noFill/>
        </p:spPr>
        <p:txBody>
          <a:bodyPr wrap="square" rtlCol="0">
            <a:spAutoFit/>
          </a:bodyPr>
          <a:lstStyle/>
          <a:p>
            <a:pPr algn="ctr"/>
            <a:r>
              <a:rPr lang="en-US" altLang="zh-CN" sz="4400" b="1">
                <a:latin typeface="Times New Roman" panose="02020603050405020304" pitchFamily="18" charset="0"/>
                <a:cs typeface="Times New Roman" panose="02020603050405020304" pitchFamily="18" charset="0"/>
                <a:sym typeface="+mn-ea"/>
              </a:rPr>
              <a:t>Legend 3 --- </a:t>
            </a:r>
            <a:endParaRPr lang="en-US" altLang="zh-CN" sz="4400" b="1">
              <a:latin typeface="Times New Roman" panose="02020603050405020304" pitchFamily="18" charset="0"/>
              <a:cs typeface="Times New Roman" panose="02020603050405020304" pitchFamily="18" charset="0"/>
              <a:sym typeface="+mn-ea"/>
            </a:endParaRPr>
          </a:p>
          <a:p>
            <a:pPr algn="ctr"/>
            <a:r>
              <a:rPr lang="en-US" altLang="zh-CN" sz="4400" b="1">
                <a:latin typeface="Times New Roman" panose="02020603050405020304" pitchFamily="18" charset="0"/>
                <a:cs typeface="Times New Roman" panose="02020603050405020304" pitchFamily="18" charset="0"/>
                <a:sym typeface="+mn-ea"/>
              </a:rPr>
              <a:t>Wu Gang chopping the tree</a:t>
            </a:r>
            <a:endParaRPr lang="en-US" altLang="zh-CN" sz="4400" b="1">
              <a:latin typeface="Times New Roman" panose="02020603050405020304" pitchFamily="18" charset="0"/>
              <a:cs typeface="Times New Roman" panose="02020603050405020304" pitchFamily="18" charset="0"/>
              <a:sym typeface="+mn-ea"/>
            </a:endParaRPr>
          </a:p>
          <a:p>
            <a:pPr algn="ctr"/>
            <a:r>
              <a:rPr lang="en-US" altLang="zh-CN" sz="4400" b="1">
                <a:latin typeface="Times New Roman" panose="02020603050405020304" pitchFamily="18" charset="0"/>
                <a:cs typeface="Times New Roman" panose="02020603050405020304" pitchFamily="18" charset="0"/>
                <a:sym typeface="+mn-ea"/>
              </a:rPr>
              <a:t>(</a:t>
            </a:r>
            <a:r>
              <a:rPr lang="zh-CN" altLang="en-US" sz="4400" b="1">
                <a:latin typeface="宋体" panose="02010600030101010101" pitchFamily="2" charset="-122"/>
                <a:ea typeface="宋体" panose="02010600030101010101" pitchFamily="2" charset="-122"/>
                <a:cs typeface="Times New Roman" panose="02020603050405020304" pitchFamily="18" charset="0"/>
                <a:sym typeface="+mn-ea"/>
              </a:rPr>
              <a:t>中秋传说之</a:t>
            </a:r>
            <a:r>
              <a:rPr lang="en-US" altLang="zh-CN" sz="4400" b="1">
                <a:latin typeface="宋体" panose="02010600030101010101" pitchFamily="2" charset="-122"/>
                <a:ea typeface="宋体" panose="02010600030101010101" pitchFamily="2" charset="-122"/>
                <a:cs typeface="Times New Roman" panose="02020603050405020304" pitchFamily="18" charset="0"/>
                <a:sym typeface="+mn-ea"/>
              </a:rPr>
              <a:t>---</a:t>
            </a:r>
            <a:endParaRPr lang="en-US" altLang="zh-CN" sz="4400" b="1">
              <a:latin typeface="宋体" panose="02010600030101010101" pitchFamily="2" charset="-122"/>
              <a:ea typeface="宋体" panose="02010600030101010101" pitchFamily="2" charset="-122"/>
              <a:cs typeface="Times New Roman" panose="02020603050405020304" pitchFamily="18" charset="0"/>
              <a:sym typeface="+mn-ea"/>
            </a:endParaRPr>
          </a:p>
          <a:p>
            <a:pPr algn="ctr"/>
            <a:r>
              <a:rPr lang="en-US" altLang="zh-CN" sz="4400" b="1">
                <a:latin typeface="Times New Roman" panose="02020603050405020304" pitchFamily="18" charset="0"/>
                <a:cs typeface="Times New Roman" panose="02020603050405020304" pitchFamily="18" charset="0"/>
                <a:sym typeface="+mn-ea"/>
              </a:rPr>
              <a:t>吴刚伐桂)</a:t>
            </a:r>
            <a:r>
              <a:rPr lang="en-US" altLang="zh-CN" sz="4400" b="1">
                <a:latin typeface="Times New Roman" panose="02020603050405020304" pitchFamily="18" charset="0"/>
                <a:cs typeface="Times New Roman" panose="02020603050405020304" pitchFamily="18" charset="0"/>
              </a:rPr>
              <a:t> </a:t>
            </a:r>
            <a:r>
              <a:rPr lang="en-US" altLang="zh-CN" sz="4400">
                <a:latin typeface="Times New Roman" panose="02020603050405020304" pitchFamily="18" charset="0"/>
                <a:cs typeface="Times New Roman" panose="02020603050405020304" pitchFamily="18" charset="0"/>
              </a:rPr>
              <a:t> </a:t>
            </a:r>
            <a:endParaRPr lang="en-US" altLang="zh-CN" sz="440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5649595" y="601980"/>
            <a:ext cx="1297305" cy="1353820"/>
            <a:chOff x="2170" y="1888"/>
            <a:chExt cx="2214" cy="2285"/>
          </a:xfrm>
        </p:grpSpPr>
        <p:pic>
          <p:nvPicPr>
            <p:cNvPr id="3" name="图片 2" descr="90 (1)"/>
            <p:cNvPicPr>
              <a:picLocks noChangeAspect="1"/>
            </p:cNvPicPr>
            <p:nvPr>
              <p:custDataLst>
                <p:tags r:id="rId4"/>
              </p:custDataLst>
            </p:nvPr>
          </p:nvPicPr>
          <p:blipFill>
            <a:blip r:embed="rId5"/>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3</a:t>
              </a:r>
              <a:endParaRPr lang="en-US" altLang="zh-CN" sz="60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562 (7)"/>
          <p:cNvPicPr>
            <a:picLocks noChangeAspect="1"/>
          </p:cNvPicPr>
          <p:nvPr/>
        </p:nvPicPr>
        <p:blipFill>
          <a:blip r:embed="rId1"/>
          <a:stretch>
            <a:fillRect/>
          </a:stretch>
        </p:blipFill>
        <p:spPr>
          <a:xfrm>
            <a:off x="1156335" y="567690"/>
            <a:ext cx="9479915" cy="6003925"/>
          </a:xfrm>
          <a:prstGeom prst="rect">
            <a:avLst/>
          </a:prstGeom>
        </p:spPr>
      </p:pic>
      <p:sp>
        <p:nvSpPr>
          <p:cNvPr id="3" name="文本框 2"/>
          <p:cNvSpPr txBox="1"/>
          <p:nvPr/>
        </p:nvSpPr>
        <p:spPr>
          <a:xfrm>
            <a:off x="441960" y="582295"/>
            <a:ext cx="11308715" cy="5692775"/>
          </a:xfrm>
          <a:prstGeom prst="rect">
            <a:avLst/>
          </a:prstGeom>
          <a:noFill/>
        </p:spPr>
        <p:txBody>
          <a:bodyPr wrap="square" rtlCol="0" anchor="t">
            <a:spAutoFit/>
          </a:bodyPr>
          <a:lstStyle/>
          <a:p>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        There was a </a:t>
            </a:r>
            <a:r>
              <a:rPr lang="zh-CN" altLang="en-US" sz="2800">
                <a:latin typeface="Times New Roman" panose="02020603050405020304" pitchFamily="18" charset="0"/>
                <a:cs typeface="Times New Roman" panose="02020603050405020304" pitchFamily="18" charset="0"/>
                <a:sym typeface="+mn-ea"/>
              </a:rPr>
              <a:t>person called Wu Gang</a:t>
            </a:r>
            <a:r>
              <a:rPr lang="en-US" altLang="zh-CN" sz="2800">
                <a:latin typeface="Times New Roman" panose="02020603050405020304" pitchFamily="18" charset="0"/>
                <a:cs typeface="Times New Roman" panose="02020603050405020304" pitchFamily="18" charset="0"/>
                <a:sym typeface="+mn-ea"/>
              </a:rPr>
              <a:t> in </a:t>
            </a:r>
            <a:r>
              <a:rPr lang="zh-CN" altLang="en-US" sz="2800">
                <a:latin typeface="Times New Roman" panose="02020603050405020304" pitchFamily="18" charset="0"/>
                <a:cs typeface="Times New Roman" panose="02020603050405020304" pitchFamily="18" charset="0"/>
                <a:sym typeface="+mn-ea"/>
              </a:rPr>
              <a:t>Han dynasty</a:t>
            </a:r>
            <a:r>
              <a:rPr lang="en-US" altLang="zh-CN" sz="2800">
                <a:latin typeface="Times New Roman" panose="02020603050405020304" pitchFamily="18" charset="0"/>
                <a:cs typeface="Times New Roman" panose="02020603050405020304" pitchFamily="18" charset="0"/>
                <a:sym typeface="+mn-ea"/>
              </a:rPr>
              <a:t>. He </a:t>
            </a:r>
            <a:r>
              <a:rPr lang="zh-CN" altLang="en-US" sz="2800">
                <a:latin typeface="Times New Roman" panose="02020603050405020304" pitchFamily="18" charset="0"/>
                <a:cs typeface="Times New Roman" panose="02020603050405020304" pitchFamily="18" charset="0"/>
              </a:rPr>
              <a:t>was a shiftless fellow who changed apprenticeships</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all the time. One day he wanted to be an</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immortal, so he</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importuned an immortal to teach him. First the immortal</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taught him </a:t>
            </a:r>
            <a:r>
              <a:rPr lang="en-US" altLang="zh-CN" sz="2800">
                <a:latin typeface="Times New Roman" panose="02020603050405020304" pitchFamily="18" charset="0"/>
                <a:cs typeface="Times New Roman" panose="02020603050405020304" pitchFamily="18" charset="0"/>
              </a:rPr>
              <a:t>how to</a:t>
            </a:r>
            <a:r>
              <a:rPr lang="zh-CN" altLang="en-US" sz="2800">
                <a:latin typeface="Times New Roman" panose="02020603050405020304" pitchFamily="18" charset="0"/>
                <a:cs typeface="Times New Roman" panose="02020603050405020304" pitchFamily="18" charset="0"/>
              </a:rPr>
              <a:t> use </a:t>
            </a:r>
            <a:r>
              <a:rPr lang="zh-CN" altLang="en-US" sz="2800">
                <a:latin typeface="Times New Roman" panose="02020603050405020304" pitchFamily="18" charset="0"/>
                <a:cs typeface="Times New Roman" panose="02020603050405020304" pitchFamily="18" charset="0"/>
                <a:sym typeface="+mn-ea"/>
              </a:rPr>
              <a:t>the herbs</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rPr>
              <a:t>to cure sickness, but after</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three days</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his characteristic restlessness returned and </a:t>
            </a:r>
            <a:r>
              <a:rPr lang="en-US" altLang="zh-CN" sz="2800">
                <a:latin typeface="Times New Roman" panose="02020603050405020304" pitchFamily="18" charset="0"/>
                <a:cs typeface="Times New Roman" panose="02020603050405020304" pitchFamily="18" charset="0"/>
              </a:rPr>
              <a:t>he </a:t>
            </a:r>
            <a:r>
              <a:rPr lang="zh-CN" altLang="en-US" sz="2800">
                <a:latin typeface="Times New Roman" panose="02020603050405020304" pitchFamily="18" charset="0"/>
                <a:cs typeface="Times New Roman" panose="02020603050405020304" pitchFamily="18" charset="0"/>
              </a:rPr>
              <a:t>asked the immortal to teach him something else. So the immortal taught him </a:t>
            </a:r>
            <a:r>
              <a:rPr lang="en-US" altLang="zh-CN" sz="2800">
                <a:latin typeface="Times New Roman" panose="02020603050405020304" pitchFamily="18" charset="0"/>
                <a:cs typeface="Times New Roman" panose="02020603050405020304" pitchFamily="18" charset="0"/>
              </a:rPr>
              <a:t>to play </a:t>
            </a:r>
            <a:r>
              <a:rPr lang="zh-CN" altLang="en-US" sz="2800">
                <a:latin typeface="Times New Roman" panose="02020603050405020304" pitchFamily="18" charset="0"/>
                <a:cs typeface="Times New Roman" panose="02020603050405020304" pitchFamily="18" charset="0"/>
              </a:rPr>
              <a:t>chess, but after a</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short while</a:t>
            </a:r>
            <a:r>
              <a:rPr lang="en-US" altLang="zh-CN" sz="2800">
                <a:latin typeface="Times New Roman" panose="02020603050405020304" pitchFamily="18" charset="0"/>
                <a:cs typeface="Times New Roman" panose="02020603050405020304" pitchFamily="18" charset="0"/>
              </a:rPr>
              <a:t>, his</a:t>
            </a:r>
            <a:r>
              <a:rPr lang="zh-CN" altLang="en-US" sz="2800">
                <a:latin typeface="Times New Roman" panose="02020603050405020304" pitchFamily="18" charset="0"/>
                <a:cs typeface="Times New Roman" panose="02020603050405020304" pitchFamily="18" charset="0"/>
              </a:rPr>
              <a:t> enthusiasm again waned. Then Wu </a:t>
            </a:r>
            <a:r>
              <a:rPr lang="en-US" altLang="zh-CN" sz="2800">
                <a:latin typeface="Times New Roman" panose="02020603050405020304" pitchFamily="18" charset="0"/>
                <a:cs typeface="Times New Roman" panose="02020603050405020304" pitchFamily="18" charset="0"/>
              </a:rPr>
              <a:t>G</a:t>
            </a:r>
            <a:r>
              <a:rPr lang="zh-CN" altLang="en-US" sz="2800">
                <a:latin typeface="Times New Roman" panose="02020603050405020304" pitchFamily="18" charset="0"/>
                <a:cs typeface="Times New Roman" panose="02020603050405020304" pitchFamily="18" charset="0"/>
              </a:rPr>
              <a:t>ang was given the books of immortality to study. Of course, </a:t>
            </a:r>
            <a:r>
              <a:rPr lang="en-US" altLang="zh-CN" sz="2800">
                <a:latin typeface="Times New Roman" panose="02020603050405020304" pitchFamily="18" charset="0"/>
                <a:cs typeface="Times New Roman" panose="02020603050405020304" pitchFamily="18" charset="0"/>
              </a:rPr>
              <a:t>he</a:t>
            </a:r>
            <a:r>
              <a:rPr lang="zh-CN" altLang="en-US" sz="2800">
                <a:latin typeface="Times New Roman" panose="02020603050405020304" pitchFamily="18" charset="0"/>
                <a:cs typeface="Times New Roman" panose="02020603050405020304" pitchFamily="18" charset="0"/>
              </a:rPr>
              <a:t> became bored within a few days, and asked if they</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could travel to some new and exciting place</a:t>
            </a:r>
            <a:r>
              <a:rPr lang="en-US" altLang="zh-CN" sz="2800">
                <a:latin typeface="Times New Roman" panose="02020603050405020304" pitchFamily="18" charset="0"/>
                <a:cs typeface="Times New Roman" panose="02020603050405020304" pitchFamily="18" charset="0"/>
              </a:rPr>
              <a:t>s</a:t>
            </a:r>
            <a:r>
              <a:rPr lang="zh-CN" altLang="en-US" sz="2800">
                <a:latin typeface="Times New Roman" panose="02020603050405020304" pitchFamily="18" charset="0"/>
                <a:cs typeface="Times New Roman" panose="02020603050405020304" pitchFamily="18" charset="0"/>
              </a:rPr>
              <a:t>. Angered with Wu </a:t>
            </a:r>
            <a:r>
              <a:rPr lang="en-US" altLang="zh-CN" sz="2800">
                <a:latin typeface="Times New Roman" panose="02020603050405020304" pitchFamily="18" charset="0"/>
                <a:cs typeface="Times New Roman" panose="02020603050405020304" pitchFamily="18" charset="0"/>
              </a:rPr>
              <a:t>G</a:t>
            </a:r>
            <a:r>
              <a:rPr lang="zh-CN" altLang="en-US" sz="2800">
                <a:latin typeface="Times New Roman" panose="02020603050405020304" pitchFamily="18" charset="0"/>
                <a:cs typeface="Times New Roman" panose="02020603050405020304" pitchFamily="18" charset="0"/>
              </a:rPr>
              <a:t>ang's impatience, the master</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banished Wu </a:t>
            </a:r>
            <a:r>
              <a:rPr lang="en-US" altLang="zh-CN" sz="2800">
                <a:latin typeface="Times New Roman" panose="02020603050405020304" pitchFamily="18" charset="0"/>
                <a:cs typeface="Times New Roman" panose="02020603050405020304" pitchFamily="18" charset="0"/>
              </a:rPr>
              <a:t>G</a:t>
            </a:r>
            <a:r>
              <a:rPr lang="zh-CN" altLang="en-US" sz="2800">
                <a:latin typeface="Times New Roman" panose="02020603050405020304" pitchFamily="18" charset="0"/>
                <a:cs typeface="Times New Roman" panose="02020603050405020304" pitchFamily="18" charset="0"/>
              </a:rPr>
              <a:t>ang to the Moon Palace</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 telling him that he must cut down a huge cassia tree</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before he could return to earth. Though Wu Kang chopped day and night, the magical tree</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restored itself with each blow, and thus he is up there chopping still.</a:t>
            </a:r>
            <a:endParaRPr lang="zh-CN" altLang="en-US" sz="2800">
              <a:latin typeface="Times New Roman" panose="02020603050405020304" pitchFamily="18" charset="0"/>
              <a:cs typeface="Times New Roman" panose="02020603050405020304" pitchFamily="18" charset="0"/>
            </a:endParaRPr>
          </a:p>
        </p:txBody>
      </p:sp>
      <p:sp>
        <p:nvSpPr>
          <p:cNvPr id="4" name="圆角矩形 3"/>
          <p:cNvSpPr/>
          <p:nvPr/>
        </p:nvSpPr>
        <p:spPr>
          <a:xfrm>
            <a:off x="441960" y="342900"/>
            <a:ext cx="11308715" cy="62210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71"/>
          <p:cNvPicPr>
            <a:picLocks noChangeAspect="1"/>
          </p:cNvPicPr>
          <p:nvPr/>
        </p:nvPicPr>
        <p:blipFill>
          <a:blip r:embed="rId2"/>
          <a:stretch>
            <a:fillRect/>
          </a:stretch>
        </p:blipFill>
        <p:spPr>
          <a:xfrm>
            <a:off x="2379980" y="329565"/>
            <a:ext cx="7113270" cy="6197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bldLvl="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229870" y="0"/>
            <a:ext cx="3342005" cy="654558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3"/>
          <a:stretch>
            <a:fillRect/>
          </a:stretch>
        </p:blipFill>
        <p:spPr>
          <a:xfrm>
            <a:off x="8543925" y="3293110"/>
            <a:ext cx="3648075" cy="3564890"/>
          </a:xfrm>
          <a:prstGeom prst="rect">
            <a:avLst/>
          </a:prstGeom>
        </p:spPr>
      </p:pic>
      <p:sp>
        <p:nvSpPr>
          <p:cNvPr id="4" name="文本框 3"/>
          <p:cNvSpPr txBox="1"/>
          <p:nvPr/>
        </p:nvSpPr>
        <p:spPr>
          <a:xfrm>
            <a:off x="3783965" y="1955800"/>
            <a:ext cx="4747895" cy="3476625"/>
          </a:xfrm>
          <a:prstGeom prst="rect">
            <a:avLst/>
          </a:prstGeom>
          <a:noFill/>
        </p:spPr>
        <p:txBody>
          <a:bodyPr wrap="square" rtlCol="0">
            <a:spAutoFit/>
          </a:bodyPr>
          <a:lstStyle/>
          <a:p>
            <a:pPr algn="ctr"/>
            <a:r>
              <a:rPr lang="en-US" altLang="zh-CN" sz="4400" b="1">
                <a:latin typeface="Times New Roman" panose="02020603050405020304" pitchFamily="18" charset="0"/>
                <a:cs typeface="Times New Roman" panose="02020603050405020304" pitchFamily="18" charset="0"/>
                <a:sym typeface="+mn-ea"/>
              </a:rPr>
              <a:t>Legend 4 --- </a:t>
            </a:r>
            <a:endParaRPr lang="en-US" altLang="zh-CN" sz="4400" b="1">
              <a:latin typeface="Times New Roman" panose="02020603050405020304" pitchFamily="18" charset="0"/>
              <a:cs typeface="Times New Roman" panose="02020603050405020304" pitchFamily="18" charset="0"/>
              <a:sym typeface="+mn-ea"/>
            </a:endParaRPr>
          </a:p>
          <a:p>
            <a:pPr algn="ctr"/>
            <a:r>
              <a:rPr lang="en-US" altLang="zh-CN" sz="4400" b="1">
                <a:latin typeface="Times New Roman" panose="02020603050405020304" pitchFamily="18" charset="0"/>
                <a:cs typeface="Times New Roman" panose="02020603050405020304" pitchFamily="18" charset="0"/>
                <a:sym typeface="+mn-ea"/>
              </a:rPr>
              <a:t>Jade Rabbits Mashing Herbs</a:t>
            </a:r>
            <a:endParaRPr lang="en-US" altLang="zh-CN" sz="4400" b="1">
              <a:latin typeface="Times New Roman" panose="02020603050405020304" pitchFamily="18" charset="0"/>
              <a:cs typeface="Times New Roman" panose="02020603050405020304" pitchFamily="18" charset="0"/>
              <a:sym typeface="+mn-ea"/>
            </a:endParaRPr>
          </a:p>
          <a:p>
            <a:pPr algn="ctr"/>
            <a:r>
              <a:rPr lang="en-US" altLang="zh-CN" sz="4400" b="1">
                <a:latin typeface="Times New Roman" panose="02020603050405020304" pitchFamily="18" charset="0"/>
                <a:cs typeface="Times New Roman" panose="02020603050405020304" pitchFamily="18" charset="0"/>
                <a:sym typeface="+mn-ea"/>
              </a:rPr>
              <a:t>(</a:t>
            </a:r>
            <a:r>
              <a:rPr lang="zh-CN" altLang="en-US" sz="4400" b="1">
                <a:latin typeface="宋体" panose="02010600030101010101" pitchFamily="2" charset="-122"/>
                <a:ea typeface="宋体" panose="02010600030101010101" pitchFamily="2" charset="-122"/>
                <a:cs typeface="Times New Roman" panose="02020603050405020304" pitchFamily="18" charset="0"/>
                <a:sym typeface="+mn-ea"/>
              </a:rPr>
              <a:t>中秋传说之</a:t>
            </a:r>
            <a:r>
              <a:rPr lang="en-US" altLang="zh-CN" sz="4400" b="1">
                <a:latin typeface="宋体" panose="02010600030101010101" pitchFamily="2" charset="-122"/>
                <a:ea typeface="宋体" panose="02010600030101010101" pitchFamily="2" charset="-122"/>
                <a:cs typeface="Times New Roman" panose="02020603050405020304" pitchFamily="18" charset="0"/>
                <a:sym typeface="+mn-ea"/>
              </a:rPr>
              <a:t>---</a:t>
            </a:r>
            <a:endParaRPr lang="en-US" altLang="zh-CN" sz="4400" b="1">
              <a:latin typeface="宋体" panose="02010600030101010101" pitchFamily="2" charset="-122"/>
              <a:ea typeface="宋体" panose="02010600030101010101" pitchFamily="2" charset="-122"/>
              <a:cs typeface="Times New Roman" panose="02020603050405020304" pitchFamily="18" charset="0"/>
              <a:sym typeface="+mn-ea"/>
            </a:endParaRPr>
          </a:p>
          <a:p>
            <a:pPr algn="ctr"/>
            <a:r>
              <a:rPr lang="en-US" altLang="zh-CN" sz="4400" b="1">
                <a:latin typeface="Times New Roman" panose="02020603050405020304" pitchFamily="18" charset="0"/>
                <a:cs typeface="Times New Roman" panose="02020603050405020304" pitchFamily="18" charset="0"/>
                <a:sym typeface="+mn-ea"/>
              </a:rPr>
              <a:t>玉兔捣药)</a:t>
            </a:r>
            <a:r>
              <a:rPr lang="en-US" altLang="zh-CN" sz="4400" b="1">
                <a:latin typeface="Times New Roman" panose="02020603050405020304" pitchFamily="18" charset="0"/>
                <a:cs typeface="Times New Roman" panose="02020603050405020304" pitchFamily="18" charset="0"/>
              </a:rPr>
              <a:t>  </a:t>
            </a:r>
            <a:endParaRPr lang="en-US" altLang="zh-CN" sz="4400" b="1">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5537835" y="601980"/>
            <a:ext cx="1297305" cy="1353820"/>
            <a:chOff x="2170" y="1888"/>
            <a:chExt cx="2214" cy="2285"/>
          </a:xfrm>
        </p:grpSpPr>
        <p:pic>
          <p:nvPicPr>
            <p:cNvPr id="3" name="图片 2" descr="90 (1)"/>
            <p:cNvPicPr>
              <a:picLocks noChangeAspect="1"/>
            </p:cNvPicPr>
            <p:nvPr>
              <p:custDataLst>
                <p:tags r:id="rId4"/>
              </p:custDataLst>
            </p:nvPr>
          </p:nvPicPr>
          <p:blipFill>
            <a:blip r:embed="rId5"/>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3</a:t>
              </a:r>
              <a:endParaRPr lang="en-US" altLang="zh-CN" sz="60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媒体3">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75374" y="112353"/>
            <a:ext cx="11841252" cy="66332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9425" y="2691130"/>
            <a:ext cx="7131050" cy="3538220"/>
          </a:xfrm>
          <a:prstGeom prst="rect">
            <a:avLst/>
          </a:prstGeom>
          <a:noFill/>
        </p:spPr>
        <p:txBody>
          <a:bodyPr wrap="square" rtlCol="0" anchor="t">
            <a:spAutoFit/>
          </a:bodyPr>
          <a:lstStyle/>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Both the monkey and the </a:t>
            </a:r>
            <a:r>
              <a:rPr lang="en-US" altLang="zh-CN" sz="2800">
                <a:latin typeface="Times New Roman" panose="02020603050405020304" pitchFamily="18" charset="0"/>
                <a:cs typeface="Times New Roman" panose="02020603050405020304" pitchFamily="18" charset="0"/>
              </a:rPr>
              <a:t>f</a:t>
            </a:r>
            <a:r>
              <a:rPr lang="zh-CN" altLang="en-US" sz="2800">
                <a:latin typeface="Times New Roman" panose="02020603050405020304" pitchFamily="18" charset="0"/>
                <a:cs typeface="Times New Roman" panose="02020603050405020304" pitchFamily="18" charset="0"/>
              </a:rPr>
              <a:t>ox gave the god something to eat, but the rabbit</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gave </a:t>
            </a:r>
            <a:r>
              <a:rPr lang="en-US" altLang="zh-CN" sz="2800">
                <a:latin typeface="Times New Roman" panose="02020603050405020304" pitchFamily="18" charset="0"/>
                <a:cs typeface="Times New Roman" panose="02020603050405020304" pitchFamily="18" charset="0"/>
              </a:rPr>
              <a:t>him</a:t>
            </a:r>
            <a:r>
              <a:rPr lang="zh-CN" altLang="en-US" sz="2800">
                <a:latin typeface="Times New Roman" panose="02020603050405020304" pitchFamily="18" charset="0"/>
                <a:cs typeface="Times New Roman" panose="02020603050405020304" pitchFamily="18" charset="0"/>
              </a:rPr>
              <a:t> nothing</a:t>
            </a:r>
            <a:r>
              <a:rPr lang="en-US" altLang="zh-CN" sz="2800">
                <a:latin typeface="Times New Roman" panose="02020603050405020304" pitchFamily="18" charset="0"/>
                <a:cs typeface="Times New Roman" panose="02020603050405020304" pitchFamily="18" charset="0"/>
              </a:rPr>
              <a:t>. In order not to make the poor man hungry, the </a:t>
            </a:r>
            <a:r>
              <a:rPr lang="zh-CN" altLang="en-US" sz="2800">
                <a:latin typeface="Times New Roman" panose="02020603050405020304" pitchFamily="18" charset="0"/>
                <a:cs typeface="Times New Roman" panose="02020603050405020304" pitchFamily="18" charset="0"/>
              </a:rPr>
              <a:t>rabbit said: "you eat my flesh!" </a:t>
            </a:r>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With the words, </a:t>
            </a:r>
            <a:r>
              <a:rPr lang="zh-CN" altLang="en-US" sz="2800">
                <a:latin typeface="Times New Roman" panose="02020603050405020304" pitchFamily="18" charset="0"/>
                <a:cs typeface="Times New Roman" panose="02020603050405020304" pitchFamily="18" charset="0"/>
              </a:rPr>
              <a:t>it </a:t>
            </a:r>
            <a:r>
              <a:rPr lang="en-US" altLang="zh-CN" sz="2800">
                <a:latin typeface="Times New Roman" panose="02020603050405020304" pitchFamily="18" charset="0"/>
                <a:cs typeface="Times New Roman" panose="02020603050405020304" pitchFamily="18" charset="0"/>
              </a:rPr>
              <a:t>was about to jump into </a:t>
            </a:r>
            <a:r>
              <a:rPr lang="zh-CN" altLang="en-US" sz="2800">
                <a:latin typeface="Times New Roman" panose="02020603050405020304" pitchFamily="18" charset="0"/>
                <a:cs typeface="Times New Roman" panose="02020603050405020304" pitchFamily="18" charset="0"/>
              </a:rPr>
              <a:t>the fire</a:t>
            </a:r>
            <a:r>
              <a:rPr lang="en-US" altLang="zh-CN" sz="2800">
                <a:latin typeface="Times New Roman" panose="02020603050405020304" pitchFamily="18" charset="0"/>
                <a:cs typeface="Times New Roman" panose="02020603050405020304" pitchFamily="18" charset="0"/>
              </a:rPr>
              <a:t>. Moved by the kindness of the habit, the god sent the rabbit to the palace of the moon to accompany Chang'e to make the elixir.</a:t>
            </a:r>
            <a:endParaRPr lang="zh-CN" altLang="en-US" sz="2800">
              <a:latin typeface="Times New Roman" panose="02020603050405020304" pitchFamily="18" charset="0"/>
              <a:cs typeface="Times New Roman" panose="02020603050405020304" pitchFamily="18" charset="0"/>
            </a:endParaRPr>
          </a:p>
        </p:txBody>
      </p:sp>
      <p:grpSp>
        <p:nvGrpSpPr>
          <p:cNvPr id="6" name="组合 5"/>
          <p:cNvGrpSpPr/>
          <p:nvPr/>
        </p:nvGrpSpPr>
        <p:grpSpPr>
          <a:xfrm>
            <a:off x="7239635" y="1666875"/>
            <a:ext cx="4729480" cy="5191125"/>
            <a:chOff x="10838" y="2625"/>
            <a:chExt cx="7972" cy="8175"/>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4036" y="2625"/>
              <a:ext cx="4774" cy="7829"/>
            </a:xfrm>
            <a:prstGeom prst="rect">
              <a:avLst/>
            </a:prstGeom>
          </p:spPr>
        </p:pic>
        <p:pic>
          <p:nvPicPr>
            <p:cNvPr id="5" name="图片 4" descr="34"/>
            <p:cNvPicPr>
              <a:picLocks noChangeAspect="1"/>
            </p:cNvPicPr>
            <p:nvPr/>
          </p:nvPicPr>
          <p:blipFill>
            <a:blip r:embed="rId2"/>
            <a:stretch>
              <a:fillRect/>
            </a:stretch>
          </p:blipFill>
          <p:spPr>
            <a:xfrm flipH="1">
              <a:off x="10838" y="3916"/>
              <a:ext cx="4803" cy="6884"/>
            </a:xfrm>
            <a:prstGeom prst="rect">
              <a:avLst/>
            </a:prstGeom>
          </p:spPr>
        </p:pic>
      </p:grpSp>
      <p:pic>
        <p:nvPicPr>
          <p:cNvPr id="7" name="图片 6" descr="401794279"/>
          <p:cNvPicPr>
            <a:picLocks noChangeAspect="1"/>
          </p:cNvPicPr>
          <p:nvPr/>
        </p:nvPicPr>
        <p:blipFill>
          <a:blip r:embed="rId3"/>
          <a:stretch>
            <a:fillRect/>
          </a:stretch>
        </p:blipFill>
        <p:spPr>
          <a:xfrm>
            <a:off x="24765" y="0"/>
            <a:ext cx="2846705" cy="2486660"/>
          </a:xfrm>
          <a:prstGeom prst="rect">
            <a:avLst/>
          </a:prstGeom>
        </p:spPr>
      </p:pic>
      <p:sp>
        <p:nvSpPr>
          <p:cNvPr id="8" name="文本框 7"/>
          <p:cNvSpPr txBox="1"/>
          <p:nvPr/>
        </p:nvSpPr>
        <p:spPr>
          <a:xfrm>
            <a:off x="2976880" y="532765"/>
            <a:ext cx="7948295" cy="1383665"/>
          </a:xfrm>
          <a:prstGeom prst="rect">
            <a:avLst/>
          </a:prstGeom>
          <a:noFill/>
        </p:spPr>
        <p:txBody>
          <a:bodyPr wrap="square" rtlCol="0" anchor="t">
            <a:spAutoFit/>
          </a:bodyPr>
          <a:lstStyle/>
          <a:p>
            <a:r>
              <a:rPr lang="en-US" altLang="zh-CN" sz="2800">
                <a:latin typeface="Times New Roman" panose="02020603050405020304" pitchFamily="18" charset="0"/>
                <a:cs typeface="Times New Roman" panose="02020603050405020304" pitchFamily="18" charset="0"/>
                <a:sym typeface="+mn-ea"/>
              </a:rPr>
              <a:t>      It is said that there was a god disguising  himself </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as a poor man. He begged separately for food from a fox, a monkey and a rabbit.</a:t>
            </a:r>
            <a:r>
              <a:rPr lang="zh-CN" altLang="en-US" sz="2800">
                <a:latin typeface="Times New Roman" panose="02020603050405020304" pitchFamily="18" charset="0"/>
                <a:cs typeface="Times New Roman" panose="02020603050405020304" pitchFamily="18" charset="0"/>
                <a:sym typeface="+mn-ea"/>
              </a:rPr>
              <a:t> </a:t>
            </a:r>
            <a:endParaRPr lang="zh-CN" altLang="en-US" sz="2800"/>
          </a:p>
        </p:txBody>
      </p:sp>
      <p:pic>
        <p:nvPicPr>
          <p:cNvPr id="11" name="图片 10" descr="7410"/>
          <p:cNvPicPr>
            <a:picLocks noChangeAspect="1"/>
          </p:cNvPicPr>
          <p:nvPr/>
        </p:nvPicPr>
        <p:blipFill>
          <a:blip r:embed="rId4"/>
          <a:stretch>
            <a:fillRect/>
          </a:stretch>
        </p:blipFill>
        <p:spPr>
          <a:xfrm>
            <a:off x="6330315" y="2025015"/>
            <a:ext cx="737870" cy="737870"/>
          </a:xfrm>
          <a:prstGeom prst="rect">
            <a:avLst/>
          </a:prstGeom>
        </p:spPr>
      </p:pic>
      <p:pic>
        <p:nvPicPr>
          <p:cNvPr id="12" name="图片 11" descr="7410"/>
          <p:cNvPicPr>
            <a:picLocks noChangeAspect="1"/>
          </p:cNvPicPr>
          <p:nvPr/>
        </p:nvPicPr>
        <p:blipFill>
          <a:blip r:embed="rId4"/>
          <a:stretch>
            <a:fillRect/>
          </a:stretch>
        </p:blipFill>
        <p:spPr>
          <a:xfrm>
            <a:off x="10909935" y="825500"/>
            <a:ext cx="737870" cy="737870"/>
          </a:xfrm>
          <a:prstGeom prst="rect">
            <a:avLst/>
          </a:prstGeom>
        </p:spPr>
      </p:pic>
      <p:sp>
        <p:nvSpPr>
          <p:cNvPr id="3" name="圆角矩形 2"/>
          <p:cNvSpPr/>
          <p:nvPr/>
        </p:nvSpPr>
        <p:spPr>
          <a:xfrm>
            <a:off x="2466975" y="1951355"/>
            <a:ext cx="6386195" cy="7042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The first version</a:t>
            </a:r>
            <a:endParaRPr lang="en-US" altLang="zh-CN" sz="3200">
              <a:solidFill>
                <a:schemeClr val="tx1"/>
              </a:solidFill>
              <a:latin typeface="Times New Roman" panose="02020603050405020304" pitchFamily="18" charset="0"/>
              <a:cs typeface="Times New Roman" panose="02020603050405020304" pitchFamily="18" charset="0"/>
            </a:endParaRPr>
          </a:p>
        </p:txBody>
      </p:sp>
      <p:pic>
        <p:nvPicPr>
          <p:cNvPr id="9" name="图片 8" descr="7410"/>
          <p:cNvPicPr>
            <a:picLocks noChangeAspect="1"/>
          </p:cNvPicPr>
          <p:nvPr/>
        </p:nvPicPr>
        <p:blipFill>
          <a:blip r:embed="rId4"/>
          <a:stretch>
            <a:fillRect/>
          </a:stretch>
        </p:blipFill>
        <p:spPr>
          <a:xfrm>
            <a:off x="2595245" y="1953260"/>
            <a:ext cx="737870" cy="737870"/>
          </a:xfrm>
          <a:prstGeom prst="rect">
            <a:avLst/>
          </a:prstGeom>
        </p:spPr>
      </p:pic>
      <p:pic>
        <p:nvPicPr>
          <p:cNvPr id="16" name="图片 15" descr="7410"/>
          <p:cNvPicPr>
            <a:picLocks noChangeAspect="1"/>
          </p:cNvPicPr>
          <p:nvPr/>
        </p:nvPicPr>
        <p:blipFill>
          <a:blip r:embed="rId4"/>
          <a:stretch>
            <a:fillRect/>
          </a:stretch>
        </p:blipFill>
        <p:spPr>
          <a:xfrm>
            <a:off x="3408680" y="1953260"/>
            <a:ext cx="737870" cy="737870"/>
          </a:xfrm>
          <a:prstGeom prst="rect">
            <a:avLst/>
          </a:prstGeom>
        </p:spPr>
      </p:pic>
      <p:pic>
        <p:nvPicPr>
          <p:cNvPr id="17" name="图片 16" descr="7410"/>
          <p:cNvPicPr>
            <a:picLocks noChangeAspect="1"/>
          </p:cNvPicPr>
          <p:nvPr/>
        </p:nvPicPr>
        <p:blipFill>
          <a:blip r:embed="rId4"/>
          <a:stretch>
            <a:fillRect/>
          </a:stretch>
        </p:blipFill>
        <p:spPr>
          <a:xfrm>
            <a:off x="7239635" y="1953260"/>
            <a:ext cx="737870" cy="737870"/>
          </a:xfrm>
          <a:prstGeom prst="rect">
            <a:avLst/>
          </a:prstGeom>
        </p:spPr>
      </p:pic>
      <p:pic>
        <p:nvPicPr>
          <p:cNvPr id="18" name="图片 17" descr="7410"/>
          <p:cNvPicPr>
            <a:picLocks noChangeAspect="1"/>
          </p:cNvPicPr>
          <p:nvPr/>
        </p:nvPicPr>
        <p:blipFill>
          <a:blip r:embed="rId4"/>
          <a:stretch>
            <a:fillRect/>
          </a:stretch>
        </p:blipFill>
        <p:spPr>
          <a:xfrm>
            <a:off x="7977505" y="1916430"/>
            <a:ext cx="737870" cy="737870"/>
          </a:xfrm>
          <a:prstGeom prst="rect">
            <a:avLst/>
          </a:prstGeom>
        </p:spPr>
      </p:pic>
      <p:pic>
        <p:nvPicPr>
          <p:cNvPr id="19" name="图片 18" descr="7410"/>
          <p:cNvPicPr>
            <a:picLocks noChangeAspect="1"/>
          </p:cNvPicPr>
          <p:nvPr/>
        </p:nvPicPr>
        <p:blipFill>
          <a:blip r:embed="rId4"/>
          <a:stretch>
            <a:fillRect/>
          </a:stretch>
        </p:blipFill>
        <p:spPr>
          <a:xfrm>
            <a:off x="7867015" y="2025015"/>
            <a:ext cx="737870" cy="737870"/>
          </a:xfrm>
          <a:prstGeom prst="rect">
            <a:avLst/>
          </a:prstGeom>
        </p:spPr>
      </p:pic>
      <p:pic>
        <p:nvPicPr>
          <p:cNvPr id="20" name="图片 19" descr="7410"/>
          <p:cNvPicPr>
            <a:picLocks noChangeAspect="1"/>
          </p:cNvPicPr>
          <p:nvPr/>
        </p:nvPicPr>
        <p:blipFill>
          <a:blip r:embed="rId4"/>
          <a:stretch>
            <a:fillRect/>
          </a:stretch>
        </p:blipFill>
        <p:spPr>
          <a:xfrm>
            <a:off x="7423150" y="3874770"/>
            <a:ext cx="737870" cy="737870"/>
          </a:xfrm>
          <a:prstGeom prst="rect">
            <a:avLst/>
          </a:prstGeom>
        </p:spPr>
      </p:pic>
      <p:pic>
        <p:nvPicPr>
          <p:cNvPr id="21" name="图片 20" descr="7410"/>
          <p:cNvPicPr>
            <a:picLocks noChangeAspect="1"/>
          </p:cNvPicPr>
          <p:nvPr/>
        </p:nvPicPr>
        <p:blipFill>
          <a:blip r:embed="rId4"/>
          <a:stretch>
            <a:fillRect/>
          </a:stretch>
        </p:blipFill>
        <p:spPr>
          <a:xfrm>
            <a:off x="6946900" y="5833110"/>
            <a:ext cx="737870" cy="737870"/>
          </a:xfrm>
          <a:prstGeom prst="rect">
            <a:avLst/>
          </a:prstGeom>
        </p:spPr>
      </p:pic>
      <p:pic>
        <p:nvPicPr>
          <p:cNvPr id="22" name="图片 21" descr="7410"/>
          <p:cNvPicPr>
            <a:picLocks noChangeAspect="1"/>
          </p:cNvPicPr>
          <p:nvPr/>
        </p:nvPicPr>
        <p:blipFill>
          <a:blip r:embed="rId4"/>
          <a:stretch>
            <a:fillRect/>
          </a:stretch>
        </p:blipFill>
        <p:spPr>
          <a:xfrm>
            <a:off x="8715375" y="2760980"/>
            <a:ext cx="737870" cy="737870"/>
          </a:xfrm>
          <a:prstGeom prst="rect">
            <a:avLst/>
          </a:prstGeom>
        </p:spPr>
      </p:pic>
      <p:pic>
        <p:nvPicPr>
          <p:cNvPr id="23" name="图片 22" descr="7410"/>
          <p:cNvPicPr>
            <a:picLocks noChangeAspect="1"/>
          </p:cNvPicPr>
          <p:nvPr/>
        </p:nvPicPr>
        <p:blipFill>
          <a:blip r:embed="rId4"/>
          <a:stretch>
            <a:fillRect/>
          </a:stretch>
        </p:blipFill>
        <p:spPr>
          <a:xfrm>
            <a:off x="9137015" y="3783330"/>
            <a:ext cx="737870" cy="737870"/>
          </a:xfrm>
          <a:prstGeom prst="rect">
            <a:avLst/>
          </a:prstGeom>
        </p:spPr>
      </p:pic>
      <p:pic>
        <p:nvPicPr>
          <p:cNvPr id="24" name="图片 23" descr="7410"/>
          <p:cNvPicPr>
            <a:picLocks noChangeAspect="1"/>
          </p:cNvPicPr>
          <p:nvPr/>
        </p:nvPicPr>
        <p:blipFill>
          <a:blip r:embed="rId4"/>
          <a:stretch>
            <a:fillRect/>
          </a:stretch>
        </p:blipFill>
        <p:spPr>
          <a:xfrm>
            <a:off x="7867015" y="87630"/>
            <a:ext cx="737870" cy="737870"/>
          </a:xfrm>
          <a:prstGeom prst="rect">
            <a:avLst/>
          </a:prstGeom>
        </p:spPr>
      </p:pic>
      <p:pic>
        <p:nvPicPr>
          <p:cNvPr id="25" name="图片 24" descr="7410"/>
          <p:cNvPicPr>
            <a:picLocks noChangeAspect="1"/>
          </p:cNvPicPr>
          <p:nvPr/>
        </p:nvPicPr>
        <p:blipFill>
          <a:blip r:embed="rId4"/>
          <a:stretch>
            <a:fillRect/>
          </a:stretch>
        </p:blipFill>
        <p:spPr>
          <a:xfrm>
            <a:off x="9351010" y="0"/>
            <a:ext cx="737870" cy="737870"/>
          </a:xfrm>
          <a:prstGeom prst="rect">
            <a:avLst/>
          </a:prstGeom>
        </p:spPr>
      </p:pic>
      <p:pic>
        <p:nvPicPr>
          <p:cNvPr id="26" name="图片 25" descr="7410"/>
          <p:cNvPicPr>
            <a:picLocks noChangeAspect="1"/>
          </p:cNvPicPr>
          <p:nvPr/>
        </p:nvPicPr>
        <p:blipFill>
          <a:blip r:embed="rId4"/>
          <a:stretch>
            <a:fillRect/>
          </a:stretch>
        </p:blipFill>
        <p:spPr>
          <a:xfrm>
            <a:off x="6382385" y="87630"/>
            <a:ext cx="737870" cy="737870"/>
          </a:xfrm>
          <a:prstGeom prst="rect">
            <a:avLst/>
          </a:prstGeom>
        </p:spPr>
      </p:pic>
      <p:pic>
        <p:nvPicPr>
          <p:cNvPr id="27" name="图片 26" descr="7410"/>
          <p:cNvPicPr>
            <a:picLocks noChangeAspect="1"/>
          </p:cNvPicPr>
          <p:nvPr/>
        </p:nvPicPr>
        <p:blipFill>
          <a:blip r:embed="rId4"/>
          <a:stretch>
            <a:fillRect/>
          </a:stretch>
        </p:blipFill>
        <p:spPr>
          <a:xfrm>
            <a:off x="2871470" y="175895"/>
            <a:ext cx="737870" cy="737870"/>
          </a:xfrm>
          <a:prstGeom prst="rect">
            <a:avLst/>
          </a:prstGeom>
        </p:spPr>
      </p:pic>
      <p:pic>
        <p:nvPicPr>
          <p:cNvPr id="28" name="图片 27" descr="7410"/>
          <p:cNvPicPr>
            <a:picLocks noChangeAspect="1"/>
          </p:cNvPicPr>
          <p:nvPr/>
        </p:nvPicPr>
        <p:blipFill>
          <a:blip r:embed="rId4"/>
          <a:stretch>
            <a:fillRect/>
          </a:stretch>
        </p:blipFill>
        <p:spPr>
          <a:xfrm>
            <a:off x="4627245" y="87630"/>
            <a:ext cx="737870" cy="737870"/>
          </a:xfrm>
          <a:prstGeom prst="rect">
            <a:avLst/>
          </a:prstGeom>
        </p:spPr>
      </p:pic>
      <p:pic>
        <p:nvPicPr>
          <p:cNvPr id="29" name="图片 28" descr="7410"/>
          <p:cNvPicPr>
            <a:picLocks noChangeAspect="1"/>
          </p:cNvPicPr>
          <p:nvPr/>
        </p:nvPicPr>
        <p:blipFill>
          <a:blip r:embed="rId4"/>
          <a:stretch>
            <a:fillRect/>
          </a:stretch>
        </p:blipFill>
        <p:spPr>
          <a:xfrm>
            <a:off x="365125" y="1953260"/>
            <a:ext cx="737870" cy="737870"/>
          </a:xfrm>
          <a:prstGeom prst="rect">
            <a:avLst/>
          </a:prstGeom>
        </p:spPr>
      </p:pic>
      <p:pic>
        <p:nvPicPr>
          <p:cNvPr id="30" name="图片 29" descr="7410"/>
          <p:cNvPicPr>
            <a:picLocks noChangeAspect="1"/>
          </p:cNvPicPr>
          <p:nvPr/>
        </p:nvPicPr>
        <p:blipFill>
          <a:blip r:embed="rId4"/>
          <a:stretch>
            <a:fillRect/>
          </a:stretch>
        </p:blipFill>
        <p:spPr>
          <a:xfrm>
            <a:off x="365125" y="5984240"/>
            <a:ext cx="737870" cy="737870"/>
          </a:xfrm>
          <a:prstGeom prst="rect">
            <a:avLst/>
          </a:prstGeom>
        </p:spPr>
      </p:pic>
      <p:pic>
        <p:nvPicPr>
          <p:cNvPr id="31" name="图片 30" descr="7410"/>
          <p:cNvPicPr>
            <a:picLocks noChangeAspect="1"/>
          </p:cNvPicPr>
          <p:nvPr/>
        </p:nvPicPr>
        <p:blipFill>
          <a:blip r:embed="rId4"/>
          <a:stretch>
            <a:fillRect/>
          </a:stretch>
        </p:blipFill>
        <p:spPr>
          <a:xfrm>
            <a:off x="1601470" y="5984240"/>
            <a:ext cx="737870" cy="737870"/>
          </a:xfrm>
          <a:prstGeom prst="rect">
            <a:avLst/>
          </a:prstGeom>
        </p:spPr>
      </p:pic>
      <p:pic>
        <p:nvPicPr>
          <p:cNvPr id="32" name="图片 31" descr="7410"/>
          <p:cNvPicPr>
            <a:picLocks noChangeAspect="1"/>
          </p:cNvPicPr>
          <p:nvPr/>
        </p:nvPicPr>
        <p:blipFill>
          <a:blip r:embed="rId4"/>
          <a:stretch>
            <a:fillRect/>
          </a:stretch>
        </p:blipFill>
        <p:spPr>
          <a:xfrm>
            <a:off x="3100705" y="5984240"/>
            <a:ext cx="737870" cy="737870"/>
          </a:xfrm>
          <a:prstGeom prst="rect">
            <a:avLst/>
          </a:prstGeom>
        </p:spPr>
      </p:pic>
      <p:pic>
        <p:nvPicPr>
          <p:cNvPr id="33" name="图片 32" descr="7410"/>
          <p:cNvPicPr>
            <a:picLocks noChangeAspect="1"/>
          </p:cNvPicPr>
          <p:nvPr/>
        </p:nvPicPr>
        <p:blipFill>
          <a:blip r:embed="rId4"/>
          <a:stretch>
            <a:fillRect/>
          </a:stretch>
        </p:blipFill>
        <p:spPr>
          <a:xfrm>
            <a:off x="4599940" y="5984240"/>
            <a:ext cx="737870" cy="737870"/>
          </a:xfrm>
          <a:prstGeom prst="rect">
            <a:avLst/>
          </a:prstGeom>
        </p:spPr>
      </p:pic>
      <p:pic>
        <p:nvPicPr>
          <p:cNvPr id="34" name="图片 33" descr="7410"/>
          <p:cNvPicPr>
            <a:picLocks noChangeAspect="1"/>
          </p:cNvPicPr>
          <p:nvPr/>
        </p:nvPicPr>
        <p:blipFill>
          <a:blip r:embed="rId4"/>
          <a:stretch>
            <a:fillRect/>
          </a:stretch>
        </p:blipFill>
        <p:spPr>
          <a:xfrm>
            <a:off x="5773420" y="5900420"/>
            <a:ext cx="737870" cy="737870"/>
          </a:xfrm>
          <a:prstGeom prst="rect">
            <a:avLst/>
          </a:prstGeom>
        </p:spPr>
      </p:pic>
      <p:pic>
        <p:nvPicPr>
          <p:cNvPr id="35" name="图片 34" descr="7410"/>
          <p:cNvPicPr>
            <a:picLocks noChangeAspect="1"/>
          </p:cNvPicPr>
          <p:nvPr/>
        </p:nvPicPr>
        <p:blipFill>
          <a:blip r:embed="rId4"/>
          <a:stretch>
            <a:fillRect/>
          </a:stretch>
        </p:blipFill>
        <p:spPr>
          <a:xfrm>
            <a:off x="4917440" y="2025015"/>
            <a:ext cx="737870" cy="737870"/>
          </a:xfrm>
          <a:prstGeom prst="rect">
            <a:avLst/>
          </a:prstGeom>
        </p:spPr>
      </p:pic>
      <p:pic>
        <p:nvPicPr>
          <p:cNvPr id="36" name="图片 35" descr="7410"/>
          <p:cNvPicPr>
            <a:picLocks noChangeAspect="1"/>
          </p:cNvPicPr>
          <p:nvPr/>
        </p:nvPicPr>
        <p:blipFill>
          <a:blip r:embed="rId4"/>
          <a:stretch>
            <a:fillRect/>
          </a:stretch>
        </p:blipFill>
        <p:spPr>
          <a:xfrm>
            <a:off x="3578225" y="1953260"/>
            <a:ext cx="737870" cy="737870"/>
          </a:xfrm>
          <a:prstGeom prst="rect">
            <a:avLst/>
          </a:prstGeom>
        </p:spPr>
      </p:pic>
      <p:pic>
        <p:nvPicPr>
          <p:cNvPr id="37" name="图片 36" descr="7410"/>
          <p:cNvPicPr>
            <a:picLocks noChangeAspect="1"/>
          </p:cNvPicPr>
          <p:nvPr/>
        </p:nvPicPr>
        <p:blipFill>
          <a:blip r:embed="rId4"/>
          <a:stretch>
            <a:fillRect/>
          </a:stretch>
        </p:blipFill>
        <p:spPr>
          <a:xfrm>
            <a:off x="1932940" y="958215"/>
            <a:ext cx="737870" cy="737870"/>
          </a:xfrm>
          <a:prstGeom prst="rect">
            <a:avLst/>
          </a:prstGeom>
        </p:spPr>
      </p:pic>
      <p:pic>
        <p:nvPicPr>
          <p:cNvPr id="38" name="图片 37" descr="7410"/>
          <p:cNvPicPr>
            <a:picLocks noChangeAspect="1"/>
          </p:cNvPicPr>
          <p:nvPr/>
        </p:nvPicPr>
        <p:blipFill>
          <a:blip r:embed="rId4"/>
          <a:stretch>
            <a:fillRect/>
          </a:stretch>
        </p:blipFill>
        <p:spPr>
          <a:xfrm>
            <a:off x="2239010" y="1917700"/>
            <a:ext cx="737870" cy="737870"/>
          </a:xfrm>
          <a:prstGeom prst="rect">
            <a:avLst/>
          </a:prstGeom>
        </p:spPr>
      </p:pic>
      <p:pic>
        <p:nvPicPr>
          <p:cNvPr id="39" name="图片 38" descr="7410"/>
          <p:cNvPicPr>
            <a:picLocks noChangeAspect="1"/>
          </p:cNvPicPr>
          <p:nvPr/>
        </p:nvPicPr>
        <p:blipFill>
          <a:blip r:embed="rId4"/>
          <a:stretch>
            <a:fillRect/>
          </a:stretch>
        </p:blipFill>
        <p:spPr>
          <a:xfrm>
            <a:off x="10631170" y="87630"/>
            <a:ext cx="737870" cy="737870"/>
          </a:xfrm>
          <a:prstGeom prst="rect">
            <a:avLst/>
          </a:prstGeom>
        </p:spPr>
      </p:pic>
      <p:pic>
        <p:nvPicPr>
          <p:cNvPr id="40" name="图片 39" descr="7410"/>
          <p:cNvPicPr>
            <a:picLocks noChangeAspect="1"/>
          </p:cNvPicPr>
          <p:nvPr/>
        </p:nvPicPr>
        <p:blipFill>
          <a:blip r:embed="rId4"/>
          <a:stretch>
            <a:fillRect/>
          </a:stretch>
        </p:blipFill>
        <p:spPr>
          <a:xfrm>
            <a:off x="7522845" y="2654300"/>
            <a:ext cx="737870" cy="737870"/>
          </a:xfrm>
          <a:prstGeom prst="rect">
            <a:avLst/>
          </a:prstGeom>
        </p:spPr>
      </p:pic>
      <p:pic>
        <p:nvPicPr>
          <p:cNvPr id="41" name="图片 40" descr="7410"/>
          <p:cNvPicPr>
            <a:picLocks noChangeAspect="1"/>
          </p:cNvPicPr>
          <p:nvPr/>
        </p:nvPicPr>
        <p:blipFill>
          <a:blip r:embed="rId4"/>
          <a:stretch>
            <a:fillRect/>
          </a:stretch>
        </p:blipFill>
        <p:spPr>
          <a:xfrm>
            <a:off x="7522845" y="4928870"/>
            <a:ext cx="737870" cy="737870"/>
          </a:xfrm>
          <a:prstGeom prst="rect">
            <a:avLst/>
          </a:prstGeom>
        </p:spPr>
      </p:pic>
      <p:pic>
        <p:nvPicPr>
          <p:cNvPr id="42" name="图片 41" descr="7410"/>
          <p:cNvPicPr>
            <a:picLocks noChangeAspect="1"/>
          </p:cNvPicPr>
          <p:nvPr/>
        </p:nvPicPr>
        <p:blipFill>
          <a:blip r:embed="rId4"/>
          <a:stretch>
            <a:fillRect/>
          </a:stretch>
        </p:blipFill>
        <p:spPr>
          <a:xfrm>
            <a:off x="9443720" y="1455420"/>
            <a:ext cx="737870" cy="737870"/>
          </a:xfrm>
          <a:prstGeom prst="rect">
            <a:avLst/>
          </a:prstGeom>
        </p:spPr>
      </p:pic>
      <p:pic>
        <p:nvPicPr>
          <p:cNvPr id="43" name="图片 42" descr="水印"/>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7"/>
                                        </p:tgtEl>
                                        <p:attrNameLst>
                                          <p:attrName>ppt_x</p:attrName>
                                        </p:attrNameLst>
                                      </p:cBhvr>
                                      <p:tavLst>
                                        <p:tav tm="0">
                                          <p:val>
                                            <p:strVal val="ppt_x"/>
                                          </p:val>
                                        </p:tav>
                                        <p:tav tm="100000">
                                          <p:val>
                                            <p:strVal val="ppt_x"/>
                                          </p:val>
                                        </p:tav>
                                      </p:tavLst>
                                    </p:anim>
                                    <p:anim calcmode="lin" valueType="num">
                                      <p:cBhvr additive="base">
                                        <p:cTn id="15" dur="500"/>
                                        <p:tgtEl>
                                          <p:spTgt spid="17"/>
                                        </p:tgtEl>
                                        <p:attrNameLst>
                                          <p:attrName>ppt_y</p:attrName>
                                        </p:attrNameLst>
                                      </p:cBhvr>
                                      <p:tavLst>
                                        <p:tav tm="0">
                                          <p:val>
                                            <p:strVal val="ppt_y"/>
                                          </p:val>
                                        </p:tav>
                                        <p:tav tm="100000">
                                          <p:val>
                                            <p:strVal val="1+ppt_h/2"/>
                                          </p:val>
                                        </p:tav>
                                      </p:tavLst>
                                    </p:anim>
                                    <p:set>
                                      <p:cBhvr>
                                        <p:cTn id="16" dur="1" fill="hold">
                                          <p:stCondLst>
                                            <p:cond delay="499"/>
                                          </p:stCondLst>
                                        </p:cTn>
                                        <p:tgtEl>
                                          <p:spTgt spid="17"/>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par>
                                <p:cTn id="21" presetID="2" presetClass="exit" presetSubtype="4" fill="hold" grpId="2" nodeType="withEffect">
                                  <p:stCondLst>
                                    <p:cond delay="0"/>
                                  </p:stCondLst>
                                  <p:childTnLst>
                                    <p:anim calcmode="lin" valueType="num">
                                      <p:cBhvr additive="base">
                                        <p:cTn id="22" dur="500"/>
                                        <p:tgtEl>
                                          <p:spTgt spid="3"/>
                                        </p:tgtEl>
                                        <p:attrNameLst>
                                          <p:attrName>ppt_x</p:attrName>
                                        </p:attrNameLst>
                                      </p:cBhvr>
                                      <p:tavLst>
                                        <p:tav tm="0">
                                          <p:val>
                                            <p:strVal val="ppt_x"/>
                                          </p:val>
                                        </p:tav>
                                        <p:tav tm="100000">
                                          <p:val>
                                            <p:strVal val="ppt_x"/>
                                          </p:val>
                                        </p:tav>
                                      </p:tavLst>
                                    </p:anim>
                                    <p:anim calcmode="lin" valueType="num">
                                      <p:cBhvr additive="base">
                                        <p:cTn id="23" dur="500"/>
                                        <p:tgtEl>
                                          <p:spTgt spid="3"/>
                                        </p:tgtEl>
                                        <p:attrNameLst>
                                          <p:attrName>ppt_y</p:attrName>
                                        </p:attrNameLst>
                                      </p:cBhvr>
                                      <p:tavLst>
                                        <p:tav tm="0">
                                          <p:val>
                                            <p:strVal val="ppt_y"/>
                                          </p:val>
                                        </p:tav>
                                        <p:tav tm="100000">
                                          <p:val>
                                            <p:strVal val="1+ppt_h/2"/>
                                          </p:val>
                                        </p:tav>
                                      </p:tavLst>
                                    </p:anim>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fill="hold"/>
                                        <p:tgtEl>
                                          <p:spTgt spid="37"/>
                                        </p:tgtEl>
                                        <p:attrNameLst>
                                          <p:attrName>ppt_x</p:attrName>
                                        </p:attrNameLst>
                                      </p:cBhvr>
                                      <p:tavLst>
                                        <p:tav tm="0">
                                          <p:val>
                                            <p:strVal val="#ppt_x"/>
                                          </p:val>
                                        </p:tav>
                                        <p:tav tm="100000">
                                          <p:val>
                                            <p:strVal val="#ppt_x"/>
                                          </p:val>
                                        </p:tav>
                                      </p:tavLst>
                                    </p:anim>
                                    <p:anim calcmode="lin" valueType="num">
                                      <p:cBhvr additive="base">
                                        <p:cTn id="34" dur="500" fill="hold"/>
                                        <p:tgtEl>
                                          <p:spTgt spid="3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500" fill="hold"/>
                                        <p:tgtEl>
                                          <p:spTgt spid="39"/>
                                        </p:tgtEl>
                                        <p:attrNameLst>
                                          <p:attrName>ppt_x</p:attrName>
                                        </p:attrNameLst>
                                      </p:cBhvr>
                                      <p:tavLst>
                                        <p:tav tm="0">
                                          <p:val>
                                            <p:strVal val="#ppt_x"/>
                                          </p:val>
                                        </p:tav>
                                        <p:tav tm="100000">
                                          <p:val>
                                            <p:strVal val="#ppt_x"/>
                                          </p:val>
                                        </p:tav>
                                      </p:tavLst>
                                    </p:anim>
                                    <p:anim calcmode="lin" valueType="num">
                                      <p:cBhvr additive="base">
                                        <p:cTn id="58" dur="500" fill="hold"/>
                                        <p:tgtEl>
                                          <p:spTgt spid="3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ppt_x"/>
                                          </p:val>
                                        </p:tav>
                                        <p:tav tm="100000">
                                          <p:val>
                                            <p:strVal val="#ppt_x"/>
                                          </p:val>
                                        </p:tav>
                                      </p:tavLst>
                                    </p:anim>
                                    <p:anim calcmode="lin" valueType="num">
                                      <p:cBhvr additive="base">
                                        <p:cTn id="74" dur="500" fill="hold"/>
                                        <p:tgtEl>
                                          <p:spTgt spid="42"/>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additive="base">
                                        <p:cTn id="81" dur="500" fill="hold"/>
                                        <p:tgtEl>
                                          <p:spTgt spid="36"/>
                                        </p:tgtEl>
                                        <p:attrNameLst>
                                          <p:attrName>ppt_x</p:attrName>
                                        </p:attrNameLst>
                                      </p:cBhvr>
                                      <p:tavLst>
                                        <p:tav tm="0">
                                          <p:val>
                                            <p:strVal val="#ppt_x"/>
                                          </p:val>
                                        </p:tav>
                                        <p:tav tm="100000">
                                          <p:val>
                                            <p:strVal val="#ppt_x"/>
                                          </p:val>
                                        </p:tav>
                                      </p:tavLst>
                                    </p:anim>
                                    <p:anim calcmode="lin" valueType="num">
                                      <p:cBhvr additive="base">
                                        <p:cTn id="82" dur="500" fill="hold"/>
                                        <p:tgtEl>
                                          <p:spTgt spid="36"/>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additive="base">
                                        <p:cTn id="85" dur="500" fill="hold"/>
                                        <p:tgtEl>
                                          <p:spTgt spid="35"/>
                                        </p:tgtEl>
                                        <p:attrNameLst>
                                          <p:attrName>ppt_x</p:attrName>
                                        </p:attrNameLst>
                                      </p:cBhvr>
                                      <p:tavLst>
                                        <p:tav tm="0">
                                          <p:val>
                                            <p:strVal val="#ppt_x"/>
                                          </p:val>
                                        </p:tav>
                                        <p:tav tm="100000">
                                          <p:val>
                                            <p:strVal val="#ppt_x"/>
                                          </p:val>
                                        </p:tav>
                                      </p:tavLst>
                                    </p:anim>
                                    <p:anim calcmode="lin" valueType="num">
                                      <p:cBhvr additive="base">
                                        <p:cTn id="86" dur="500" fill="hold"/>
                                        <p:tgtEl>
                                          <p:spTgt spid="35"/>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40"/>
                                        </p:tgtEl>
                                        <p:attrNameLst>
                                          <p:attrName>style.visibility</p:attrName>
                                        </p:attrNameLst>
                                      </p:cBhvr>
                                      <p:to>
                                        <p:strVal val="visible"/>
                                      </p:to>
                                    </p:set>
                                    <p:anim calcmode="lin" valueType="num">
                                      <p:cBhvr additive="base">
                                        <p:cTn id="89" dur="500" fill="hold"/>
                                        <p:tgtEl>
                                          <p:spTgt spid="40"/>
                                        </p:tgtEl>
                                        <p:attrNameLst>
                                          <p:attrName>ppt_x</p:attrName>
                                        </p:attrNameLst>
                                      </p:cBhvr>
                                      <p:tavLst>
                                        <p:tav tm="0">
                                          <p:val>
                                            <p:strVal val="#ppt_x"/>
                                          </p:val>
                                        </p:tav>
                                        <p:tav tm="100000">
                                          <p:val>
                                            <p:strVal val="#ppt_x"/>
                                          </p:val>
                                        </p:tav>
                                      </p:tavLst>
                                    </p:anim>
                                    <p:anim calcmode="lin" valueType="num">
                                      <p:cBhvr additive="base">
                                        <p:cTn id="90" dur="500" fill="hold"/>
                                        <p:tgtEl>
                                          <p:spTgt spid="40"/>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additive="base">
                                        <p:cTn id="93" dur="500" fill="hold"/>
                                        <p:tgtEl>
                                          <p:spTgt spid="20"/>
                                        </p:tgtEl>
                                        <p:attrNameLst>
                                          <p:attrName>ppt_x</p:attrName>
                                        </p:attrNameLst>
                                      </p:cBhvr>
                                      <p:tavLst>
                                        <p:tav tm="0">
                                          <p:val>
                                            <p:strVal val="#ppt_x"/>
                                          </p:val>
                                        </p:tav>
                                        <p:tav tm="100000">
                                          <p:val>
                                            <p:strVal val="#ppt_x"/>
                                          </p:val>
                                        </p:tav>
                                      </p:tavLst>
                                    </p:anim>
                                    <p:anim calcmode="lin" valueType="num">
                                      <p:cBhvr additive="base">
                                        <p:cTn id="94" dur="500" fill="hold"/>
                                        <p:tgtEl>
                                          <p:spTgt spid="20"/>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23"/>
                                        </p:tgtEl>
                                        <p:attrNameLst>
                                          <p:attrName>style.visibility</p:attrName>
                                        </p:attrNameLst>
                                      </p:cBhvr>
                                      <p:to>
                                        <p:strVal val="visible"/>
                                      </p:to>
                                    </p:set>
                                    <p:anim calcmode="lin" valueType="num">
                                      <p:cBhvr additive="base">
                                        <p:cTn id="101" dur="500" fill="hold"/>
                                        <p:tgtEl>
                                          <p:spTgt spid="23"/>
                                        </p:tgtEl>
                                        <p:attrNameLst>
                                          <p:attrName>ppt_x</p:attrName>
                                        </p:attrNameLst>
                                      </p:cBhvr>
                                      <p:tavLst>
                                        <p:tav tm="0">
                                          <p:val>
                                            <p:strVal val="#ppt_x"/>
                                          </p:val>
                                        </p:tav>
                                        <p:tav tm="100000">
                                          <p:val>
                                            <p:strVal val="#ppt_x"/>
                                          </p:val>
                                        </p:tav>
                                      </p:tavLst>
                                    </p:anim>
                                    <p:anim calcmode="lin" valueType="num">
                                      <p:cBhvr additive="base">
                                        <p:cTn id="102" dur="500" fill="hold"/>
                                        <p:tgtEl>
                                          <p:spTgt spid="23"/>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41"/>
                                        </p:tgtEl>
                                        <p:attrNameLst>
                                          <p:attrName>style.visibility</p:attrName>
                                        </p:attrNameLst>
                                      </p:cBhvr>
                                      <p:to>
                                        <p:strVal val="visible"/>
                                      </p:to>
                                    </p:set>
                                    <p:anim calcmode="lin" valueType="num">
                                      <p:cBhvr additive="base">
                                        <p:cTn id="105" dur="500" fill="hold"/>
                                        <p:tgtEl>
                                          <p:spTgt spid="41"/>
                                        </p:tgtEl>
                                        <p:attrNameLst>
                                          <p:attrName>ppt_x</p:attrName>
                                        </p:attrNameLst>
                                      </p:cBhvr>
                                      <p:tavLst>
                                        <p:tav tm="0">
                                          <p:val>
                                            <p:strVal val="#ppt_x"/>
                                          </p:val>
                                        </p:tav>
                                        <p:tav tm="100000">
                                          <p:val>
                                            <p:strVal val="#ppt_x"/>
                                          </p:val>
                                        </p:tav>
                                      </p:tavLst>
                                    </p:anim>
                                    <p:anim calcmode="lin" valueType="num">
                                      <p:cBhvr additive="base">
                                        <p:cTn id="106" dur="500" fill="hold"/>
                                        <p:tgtEl>
                                          <p:spTgt spid="41"/>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500" fill="hold"/>
                                        <p:tgtEl>
                                          <p:spTgt spid="21"/>
                                        </p:tgtEl>
                                        <p:attrNameLst>
                                          <p:attrName>ppt_x</p:attrName>
                                        </p:attrNameLst>
                                      </p:cBhvr>
                                      <p:tavLst>
                                        <p:tav tm="0">
                                          <p:val>
                                            <p:strVal val="#ppt_x"/>
                                          </p:val>
                                        </p:tav>
                                        <p:tav tm="100000">
                                          <p:val>
                                            <p:strVal val="#ppt_x"/>
                                          </p:val>
                                        </p:tav>
                                      </p:tavLst>
                                    </p:anim>
                                    <p:anim calcmode="lin" valueType="num">
                                      <p:cBhvr additive="base">
                                        <p:cTn id="110" dur="500" fill="hold"/>
                                        <p:tgtEl>
                                          <p:spTgt spid="21"/>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34"/>
                                        </p:tgtEl>
                                        <p:attrNameLst>
                                          <p:attrName>style.visibility</p:attrName>
                                        </p:attrNameLst>
                                      </p:cBhvr>
                                      <p:to>
                                        <p:strVal val="visible"/>
                                      </p:to>
                                    </p:set>
                                    <p:anim calcmode="lin" valueType="num">
                                      <p:cBhvr additive="base">
                                        <p:cTn id="113" dur="500" fill="hold"/>
                                        <p:tgtEl>
                                          <p:spTgt spid="34"/>
                                        </p:tgtEl>
                                        <p:attrNameLst>
                                          <p:attrName>ppt_x</p:attrName>
                                        </p:attrNameLst>
                                      </p:cBhvr>
                                      <p:tavLst>
                                        <p:tav tm="0">
                                          <p:val>
                                            <p:strVal val="#ppt_x"/>
                                          </p:val>
                                        </p:tav>
                                        <p:tav tm="100000">
                                          <p:val>
                                            <p:strVal val="#ppt_x"/>
                                          </p:val>
                                        </p:tav>
                                      </p:tavLst>
                                    </p:anim>
                                    <p:anim calcmode="lin" valueType="num">
                                      <p:cBhvr additive="base">
                                        <p:cTn id="114" dur="500" fill="hold"/>
                                        <p:tgtEl>
                                          <p:spTgt spid="34"/>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33"/>
                                        </p:tgtEl>
                                        <p:attrNameLst>
                                          <p:attrName>style.visibility</p:attrName>
                                        </p:attrNameLst>
                                      </p:cBhvr>
                                      <p:to>
                                        <p:strVal val="visible"/>
                                      </p:to>
                                    </p:set>
                                    <p:anim calcmode="lin" valueType="num">
                                      <p:cBhvr additive="base">
                                        <p:cTn id="117" dur="500" fill="hold"/>
                                        <p:tgtEl>
                                          <p:spTgt spid="33"/>
                                        </p:tgtEl>
                                        <p:attrNameLst>
                                          <p:attrName>ppt_x</p:attrName>
                                        </p:attrNameLst>
                                      </p:cBhvr>
                                      <p:tavLst>
                                        <p:tav tm="0">
                                          <p:val>
                                            <p:strVal val="#ppt_x"/>
                                          </p:val>
                                        </p:tav>
                                        <p:tav tm="100000">
                                          <p:val>
                                            <p:strVal val="#ppt_x"/>
                                          </p:val>
                                        </p:tav>
                                      </p:tavLst>
                                    </p:anim>
                                    <p:anim calcmode="lin" valueType="num">
                                      <p:cBhvr additive="base">
                                        <p:cTn id="118" dur="500" fill="hold"/>
                                        <p:tgtEl>
                                          <p:spTgt spid="33"/>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32"/>
                                        </p:tgtEl>
                                        <p:attrNameLst>
                                          <p:attrName>style.visibility</p:attrName>
                                        </p:attrNameLst>
                                      </p:cBhvr>
                                      <p:to>
                                        <p:strVal val="visible"/>
                                      </p:to>
                                    </p:set>
                                    <p:anim calcmode="lin" valueType="num">
                                      <p:cBhvr additive="base">
                                        <p:cTn id="121" dur="500" fill="hold"/>
                                        <p:tgtEl>
                                          <p:spTgt spid="32"/>
                                        </p:tgtEl>
                                        <p:attrNameLst>
                                          <p:attrName>ppt_x</p:attrName>
                                        </p:attrNameLst>
                                      </p:cBhvr>
                                      <p:tavLst>
                                        <p:tav tm="0">
                                          <p:val>
                                            <p:strVal val="#ppt_x"/>
                                          </p:val>
                                        </p:tav>
                                        <p:tav tm="100000">
                                          <p:val>
                                            <p:strVal val="#ppt_x"/>
                                          </p:val>
                                        </p:tav>
                                      </p:tavLst>
                                    </p:anim>
                                    <p:anim calcmode="lin" valueType="num">
                                      <p:cBhvr additive="base">
                                        <p:cTn id="122" dur="500" fill="hold"/>
                                        <p:tgtEl>
                                          <p:spTgt spid="32"/>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31"/>
                                        </p:tgtEl>
                                        <p:attrNameLst>
                                          <p:attrName>style.visibility</p:attrName>
                                        </p:attrNameLst>
                                      </p:cBhvr>
                                      <p:to>
                                        <p:strVal val="visible"/>
                                      </p:to>
                                    </p:set>
                                    <p:anim calcmode="lin" valueType="num">
                                      <p:cBhvr additive="base">
                                        <p:cTn id="125" dur="500" fill="hold"/>
                                        <p:tgtEl>
                                          <p:spTgt spid="31"/>
                                        </p:tgtEl>
                                        <p:attrNameLst>
                                          <p:attrName>ppt_x</p:attrName>
                                        </p:attrNameLst>
                                      </p:cBhvr>
                                      <p:tavLst>
                                        <p:tav tm="0">
                                          <p:val>
                                            <p:strVal val="#ppt_x"/>
                                          </p:val>
                                        </p:tav>
                                        <p:tav tm="100000">
                                          <p:val>
                                            <p:strVal val="#ppt_x"/>
                                          </p:val>
                                        </p:tav>
                                      </p:tavLst>
                                    </p:anim>
                                    <p:anim calcmode="lin" valueType="num">
                                      <p:cBhvr additive="base">
                                        <p:cTn id="126" dur="500" fill="hold"/>
                                        <p:tgtEl>
                                          <p:spTgt spid="31"/>
                                        </p:tgtEl>
                                        <p:attrNameLst>
                                          <p:attrName>ppt_y</p:attrName>
                                        </p:attrNameLst>
                                      </p:cBhvr>
                                      <p:tavLst>
                                        <p:tav tm="0">
                                          <p:val>
                                            <p:strVal val="1+#ppt_h/2"/>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30"/>
                                        </p:tgtEl>
                                        <p:attrNameLst>
                                          <p:attrName>style.visibility</p:attrName>
                                        </p:attrNameLst>
                                      </p:cBhvr>
                                      <p:to>
                                        <p:strVal val="visible"/>
                                      </p:to>
                                    </p:set>
                                    <p:anim calcmode="lin" valueType="num">
                                      <p:cBhvr additive="base">
                                        <p:cTn id="129" dur="500" fill="hold"/>
                                        <p:tgtEl>
                                          <p:spTgt spid="30"/>
                                        </p:tgtEl>
                                        <p:attrNameLst>
                                          <p:attrName>ppt_x</p:attrName>
                                        </p:attrNameLst>
                                      </p:cBhvr>
                                      <p:tavLst>
                                        <p:tav tm="0">
                                          <p:val>
                                            <p:strVal val="#ppt_x"/>
                                          </p:val>
                                        </p:tav>
                                        <p:tav tm="100000">
                                          <p:val>
                                            <p:strVal val="#ppt_x"/>
                                          </p:val>
                                        </p:tav>
                                      </p:tavLst>
                                    </p:anim>
                                    <p:anim calcmode="lin" valueType="num">
                                      <p:cBhvr additive="base">
                                        <p:cTn id="1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nodeType="clickEffect">
                                  <p:stCondLst>
                                    <p:cond delay="0"/>
                                  </p:stCondLst>
                                  <p:childTnLst>
                                    <p:set>
                                      <p:cBhvr>
                                        <p:cTn id="134" dur="1" fill="hold">
                                          <p:stCondLst>
                                            <p:cond delay="0"/>
                                          </p:stCondLst>
                                        </p:cTn>
                                        <p:tgtEl>
                                          <p:spTgt spid="7"/>
                                        </p:tgtEl>
                                        <p:attrNameLst>
                                          <p:attrName>style.visibility</p:attrName>
                                        </p:attrNameLst>
                                      </p:cBhvr>
                                      <p:to>
                                        <p:strVal val="visible"/>
                                      </p:to>
                                    </p:set>
                                    <p:anim calcmode="lin" valueType="num">
                                      <p:cBhvr additive="base">
                                        <p:cTn id="135" dur="500" fill="hold"/>
                                        <p:tgtEl>
                                          <p:spTgt spid="7"/>
                                        </p:tgtEl>
                                        <p:attrNameLst>
                                          <p:attrName>ppt_x</p:attrName>
                                        </p:attrNameLst>
                                      </p:cBhvr>
                                      <p:tavLst>
                                        <p:tav tm="0">
                                          <p:val>
                                            <p:strVal val="#ppt_x"/>
                                          </p:val>
                                        </p:tav>
                                        <p:tav tm="100000">
                                          <p:val>
                                            <p:strVal val="#ppt_x"/>
                                          </p:val>
                                        </p:tav>
                                      </p:tavLst>
                                    </p:anim>
                                    <p:anim calcmode="lin" valueType="num">
                                      <p:cBhvr additive="base">
                                        <p:cTn id="136" dur="500" fill="hold"/>
                                        <p:tgtEl>
                                          <p:spTgt spid="7"/>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8"/>
                                        </p:tgtEl>
                                        <p:attrNameLst>
                                          <p:attrName>style.visibility</p:attrName>
                                        </p:attrNameLst>
                                      </p:cBhvr>
                                      <p:to>
                                        <p:strVal val="visible"/>
                                      </p:to>
                                    </p:set>
                                    <p:anim calcmode="lin" valueType="num">
                                      <p:cBhvr additive="base">
                                        <p:cTn id="139" dur="500" fill="hold"/>
                                        <p:tgtEl>
                                          <p:spTgt spid="8"/>
                                        </p:tgtEl>
                                        <p:attrNameLst>
                                          <p:attrName>ppt_x</p:attrName>
                                        </p:attrNameLst>
                                      </p:cBhvr>
                                      <p:tavLst>
                                        <p:tav tm="0">
                                          <p:val>
                                            <p:strVal val="#ppt_x"/>
                                          </p:val>
                                        </p:tav>
                                        <p:tav tm="100000">
                                          <p:val>
                                            <p:strVal val="#ppt_x"/>
                                          </p:val>
                                        </p:tav>
                                      </p:tavLst>
                                    </p:anim>
                                    <p:anim calcmode="lin" valueType="num">
                                      <p:cBhvr additive="base">
                                        <p:cTn id="1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4"/>
                                        </p:tgtEl>
                                        <p:attrNameLst>
                                          <p:attrName>style.visibility</p:attrName>
                                        </p:attrNameLst>
                                      </p:cBhvr>
                                      <p:to>
                                        <p:strVal val="visible"/>
                                      </p:to>
                                    </p:set>
                                    <p:anim calcmode="lin" valueType="num">
                                      <p:cBhvr additive="base">
                                        <p:cTn id="145" dur="500" fill="hold"/>
                                        <p:tgtEl>
                                          <p:spTgt spid="4"/>
                                        </p:tgtEl>
                                        <p:attrNameLst>
                                          <p:attrName>ppt_x</p:attrName>
                                        </p:attrNameLst>
                                      </p:cBhvr>
                                      <p:tavLst>
                                        <p:tav tm="0">
                                          <p:val>
                                            <p:strVal val="#ppt_x"/>
                                          </p:val>
                                        </p:tav>
                                        <p:tav tm="100000">
                                          <p:val>
                                            <p:strVal val="#ppt_x"/>
                                          </p:val>
                                        </p:tav>
                                      </p:tavLst>
                                    </p:anim>
                                    <p:anim calcmode="lin" valueType="num">
                                      <p:cBhvr additive="base">
                                        <p:cTn id="146" dur="500" fill="hold"/>
                                        <p:tgtEl>
                                          <p:spTgt spid="4"/>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6"/>
                                        </p:tgtEl>
                                        <p:attrNameLst>
                                          <p:attrName>style.visibility</p:attrName>
                                        </p:attrNameLst>
                                      </p:cBhvr>
                                      <p:to>
                                        <p:strVal val="visible"/>
                                      </p:to>
                                    </p:set>
                                    <p:anim calcmode="lin" valueType="num">
                                      <p:cBhvr additive="base">
                                        <p:cTn id="149" dur="500" fill="hold"/>
                                        <p:tgtEl>
                                          <p:spTgt spid="6"/>
                                        </p:tgtEl>
                                        <p:attrNameLst>
                                          <p:attrName>ppt_x</p:attrName>
                                        </p:attrNameLst>
                                      </p:cBhvr>
                                      <p:tavLst>
                                        <p:tav tm="0">
                                          <p:val>
                                            <p:strVal val="#ppt_x"/>
                                          </p:val>
                                        </p:tav>
                                        <p:tav tm="100000">
                                          <p:val>
                                            <p:strVal val="#ppt_x"/>
                                          </p:val>
                                        </p:tav>
                                      </p:tavLst>
                                    </p:anim>
                                    <p:anim calcmode="lin" valueType="num">
                                      <p:cBhvr additive="base">
                                        <p:cTn id="1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3" grpId="1" animBg="1"/>
      <p:bldP spid="3"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09763" y="1832610"/>
            <a:ext cx="2317842" cy="4980305"/>
            <a:chOff x="-258" y="2936"/>
            <a:chExt cx="7073" cy="7863"/>
          </a:xfrm>
        </p:grpSpPr>
        <p:grpSp>
          <p:nvGrpSpPr>
            <p:cNvPr id="8" name="组合 7"/>
            <p:cNvGrpSpPr/>
            <p:nvPr/>
          </p:nvGrpSpPr>
          <p:grpSpPr>
            <a:xfrm>
              <a:off x="241" y="2936"/>
              <a:ext cx="6574" cy="7863"/>
              <a:chOff x="0" y="-283"/>
              <a:chExt cx="6574" cy="7863"/>
            </a:xfrm>
          </p:grpSpPr>
          <p:pic>
            <p:nvPicPr>
              <p:cNvPr id="6" name="图片 5" descr="300 (15)"/>
              <p:cNvPicPr>
                <a:picLocks noChangeAspect="1"/>
              </p:cNvPicPr>
              <p:nvPr/>
            </p:nvPicPr>
            <p:blipFill>
              <a:blip r:embed="rId1"/>
              <a:stretch>
                <a:fillRect/>
              </a:stretch>
            </p:blipFill>
            <p:spPr>
              <a:xfrm>
                <a:off x="0" y="-283"/>
                <a:ext cx="4500" cy="4500"/>
              </a:xfrm>
              <a:prstGeom prst="rect">
                <a:avLst/>
              </a:prstGeom>
            </p:spPr>
          </p:pic>
          <p:pic>
            <p:nvPicPr>
              <p:cNvPr id="7" name="图片 6" descr="562(1)"/>
              <p:cNvPicPr>
                <a:picLocks noChangeAspect="1"/>
              </p:cNvPicPr>
              <p:nvPr/>
            </p:nvPicPr>
            <p:blipFill>
              <a:blip r:embed="rId2"/>
              <a:srcRect l="2715" t="8981" r="29662"/>
              <a:stretch>
                <a:fillRect/>
              </a:stretch>
            </p:blipFill>
            <p:spPr>
              <a:xfrm>
                <a:off x="304" y="342"/>
                <a:ext cx="6270" cy="7239"/>
              </a:xfrm>
              <a:prstGeom prst="rect">
                <a:avLst/>
              </a:prstGeom>
            </p:spPr>
          </p:pic>
        </p:grpSp>
        <p:pic>
          <p:nvPicPr>
            <p:cNvPr id="9" name="Picture5" descr="398a28ad359e33f5eb5977686e3a9883"/>
            <p:cNvPicPr>
              <a:picLocks noChangeAspect="1"/>
            </p:cNvPicPr>
            <p:nvPr>
              <p:custDataLst>
                <p:tags r:id="rId3"/>
              </p:custDataLst>
            </p:nvPr>
          </p:nvPicPr>
          <p:blipFill>
            <a:blip r:embed="rId4"/>
            <a:srcRect t="15943"/>
            <a:stretch>
              <a:fillRect/>
            </a:stretch>
          </p:blipFill>
          <p:spPr>
            <a:xfrm>
              <a:off x="-258" y="5510"/>
              <a:ext cx="6057" cy="5026"/>
            </a:xfrm>
            <a:prstGeom prst="rect">
              <a:avLst/>
            </a:prstGeom>
          </p:spPr>
        </p:pic>
      </p:grpSp>
      <p:pic>
        <p:nvPicPr>
          <p:cNvPr id="2" name="图片 1" descr="aHR0cDovLzE0LjE1Mi45NS45MDo4MTMvMjAxODEwMjQvMTMxODQ4NTY5OTAzMDczNDMyLnBuZw=="/>
          <p:cNvPicPr>
            <a:picLocks noChangeAspect="1"/>
          </p:cNvPicPr>
          <p:nvPr/>
        </p:nvPicPr>
        <p:blipFill>
          <a:blip r:embed="rId5"/>
          <a:stretch>
            <a:fillRect/>
          </a:stretch>
        </p:blipFill>
        <p:spPr>
          <a:xfrm>
            <a:off x="8698230" y="150495"/>
            <a:ext cx="3359150" cy="1979930"/>
          </a:xfrm>
          <a:prstGeom prst="rect">
            <a:avLst/>
          </a:prstGeom>
        </p:spPr>
      </p:pic>
      <p:sp>
        <p:nvSpPr>
          <p:cNvPr id="3" name="文本框 2"/>
          <p:cNvSpPr txBox="1"/>
          <p:nvPr/>
        </p:nvSpPr>
        <p:spPr>
          <a:xfrm>
            <a:off x="2698115" y="1760220"/>
            <a:ext cx="8937625" cy="4831080"/>
          </a:xfrm>
          <a:prstGeom prst="rect">
            <a:avLst/>
          </a:prstGeom>
          <a:noFill/>
        </p:spPr>
        <p:txBody>
          <a:bodyPr wrap="square" rtlCol="0" anchor="t">
            <a:spAutoFit/>
          </a:bodyPr>
          <a:lstStyle/>
          <a:p>
            <a:r>
              <a:rPr lang="en-US" altLang="zh-CN" sz="2800">
                <a:latin typeface="Times New Roman" panose="02020603050405020304" pitchFamily="18" charset="0"/>
                <a:cs typeface="Times New Roman" panose="02020603050405020304" pitchFamily="18" charset="0"/>
              </a:rPr>
              <a:t>      </a:t>
            </a:r>
            <a:r>
              <a:rPr lang="en-US" altLang="zh-CN" sz="2800">
                <a:solidFill>
                  <a:schemeClr val="tx1"/>
                </a:solidFill>
                <a:latin typeface="Times New Roman" panose="02020603050405020304" pitchFamily="18" charset="0"/>
                <a:cs typeface="Times New Roman" panose="02020603050405020304" pitchFamily="18" charset="0"/>
              </a:rPr>
              <a:t> </a:t>
            </a:r>
            <a:r>
              <a:rPr lang="zh-CN" altLang="en-US" sz="2800">
                <a:solidFill>
                  <a:schemeClr val="tx1"/>
                </a:solidFill>
                <a:latin typeface="Times New Roman" panose="02020603050405020304" pitchFamily="18" charset="0"/>
                <a:cs typeface="Times New Roman" panose="02020603050405020304" pitchFamily="18" charset="0"/>
              </a:rPr>
              <a:t>One day, the emperor summoned the male</a:t>
            </a:r>
            <a:r>
              <a:rPr lang="en-US" altLang="zh-CN" sz="2800">
                <a:solidFill>
                  <a:schemeClr val="tx1"/>
                </a:solidFill>
                <a:latin typeface="Times New Roman" panose="02020603050405020304" pitchFamily="18" charset="0"/>
                <a:cs typeface="Times New Roman" panose="02020603050405020304" pitchFamily="18" charset="0"/>
              </a:rPr>
              <a:t> </a:t>
            </a:r>
            <a:r>
              <a:rPr lang="zh-CN" altLang="en-US" sz="2800">
                <a:solidFill>
                  <a:schemeClr val="tx1"/>
                </a:solidFill>
                <a:latin typeface="Times New Roman" panose="02020603050405020304" pitchFamily="18" charset="0"/>
                <a:cs typeface="Times New Roman" panose="02020603050405020304" pitchFamily="18" charset="0"/>
              </a:rPr>
              <a:t>rabbit </a:t>
            </a:r>
            <a:r>
              <a:rPr lang="en-US" altLang="zh-CN" sz="2800">
                <a:solidFill>
                  <a:schemeClr val="tx1"/>
                </a:solidFill>
                <a:latin typeface="Times New Roman" panose="02020603050405020304" pitchFamily="18" charset="0"/>
                <a:cs typeface="Times New Roman" panose="02020603050405020304" pitchFamily="18" charset="0"/>
              </a:rPr>
              <a:t>to </a:t>
            </a:r>
            <a:r>
              <a:rPr lang="zh-CN" altLang="en-US" sz="2800">
                <a:solidFill>
                  <a:schemeClr val="tx1"/>
                </a:solidFill>
                <a:latin typeface="Times New Roman" panose="02020603050405020304" pitchFamily="18" charset="0"/>
                <a:cs typeface="Times New Roman" panose="02020603050405020304" pitchFamily="18" charset="0"/>
              </a:rPr>
              <a:t>heaven</a:t>
            </a:r>
            <a:r>
              <a:rPr lang="en-US" altLang="zh-CN" sz="2800">
                <a:solidFill>
                  <a:schemeClr val="tx1"/>
                </a:solidFill>
                <a:latin typeface="Times New Roman" panose="02020603050405020304" pitchFamily="18" charset="0"/>
                <a:cs typeface="Times New Roman" panose="02020603050405020304" pitchFamily="18" charset="0"/>
              </a:rPr>
              <a:t>.</a:t>
            </a:r>
            <a:r>
              <a:rPr lang="zh-CN" altLang="en-US" sz="2800">
                <a:solidFill>
                  <a:schemeClr val="tx1"/>
                </a:solidFill>
                <a:latin typeface="Times New Roman" panose="02020603050405020304" pitchFamily="18" charset="0"/>
                <a:cs typeface="Times New Roman" panose="02020603050405020304" pitchFamily="18" charset="0"/>
              </a:rPr>
              <a:t> </a:t>
            </a:r>
            <a:r>
              <a:rPr lang="en-US" altLang="zh-CN" sz="2800">
                <a:solidFill>
                  <a:schemeClr val="tx1"/>
                </a:solidFill>
                <a:latin typeface="Times New Roman" panose="02020603050405020304" pitchFamily="18" charset="0"/>
                <a:cs typeface="Times New Roman" panose="02020603050405020304" pitchFamily="18" charset="0"/>
              </a:rPr>
              <a:t>The male rabbit</a:t>
            </a:r>
            <a:r>
              <a:rPr lang="zh-CN" altLang="en-US" sz="2800">
                <a:solidFill>
                  <a:schemeClr val="tx1"/>
                </a:solidFill>
                <a:latin typeface="Times New Roman" panose="02020603050405020304" pitchFamily="18" charset="0"/>
                <a:cs typeface="Times New Roman" panose="02020603050405020304" pitchFamily="18" charset="0"/>
              </a:rPr>
              <a:t> reluctantly left his wife and children, stepping on the clouds to heaven. When </a:t>
            </a:r>
            <a:r>
              <a:rPr lang="en-US" altLang="zh-CN" sz="2800">
                <a:solidFill>
                  <a:schemeClr val="tx1"/>
                </a:solidFill>
                <a:latin typeface="Times New Roman" panose="02020603050405020304" pitchFamily="18" charset="0"/>
                <a:cs typeface="Times New Roman" panose="02020603050405020304" pitchFamily="18" charset="0"/>
              </a:rPr>
              <a:t>he</a:t>
            </a:r>
            <a:r>
              <a:rPr lang="zh-CN" altLang="en-US" sz="2800">
                <a:solidFill>
                  <a:schemeClr val="tx1"/>
                </a:solidFill>
                <a:latin typeface="Times New Roman" panose="02020603050405020304" pitchFamily="18" charset="0"/>
                <a:cs typeface="Times New Roman" panose="02020603050405020304" pitchFamily="18" charset="0"/>
              </a:rPr>
              <a:t> came to </a:t>
            </a:r>
            <a:r>
              <a:rPr lang="en-US" altLang="zh-CN" sz="2800">
                <a:solidFill>
                  <a:schemeClr val="tx1"/>
                </a:solidFill>
                <a:latin typeface="Times New Roman" panose="02020603050405020304" pitchFamily="18" charset="0"/>
                <a:cs typeface="Times New Roman" panose="02020603050405020304" pitchFamily="18" charset="0"/>
              </a:rPr>
              <a:t>the </a:t>
            </a:r>
            <a:r>
              <a:rPr lang="zh-CN" altLang="en-US" sz="2800">
                <a:solidFill>
                  <a:schemeClr val="tx1"/>
                </a:solidFill>
                <a:latin typeface="Times New Roman" panose="02020603050405020304" pitchFamily="18" charset="0"/>
                <a:cs typeface="Times New Roman" panose="02020603050405020304" pitchFamily="18" charset="0"/>
              </a:rPr>
              <a:t>Southern Gate of Heaven, </a:t>
            </a:r>
            <a:r>
              <a:rPr lang="en-US" altLang="zh-CN" sz="2800">
                <a:solidFill>
                  <a:schemeClr val="tx1"/>
                </a:solidFill>
                <a:latin typeface="Times New Roman" panose="02020603050405020304" pitchFamily="18" charset="0"/>
                <a:cs typeface="Times New Roman" panose="02020603050405020304" pitchFamily="18" charset="0"/>
              </a:rPr>
              <a:t>he saw</a:t>
            </a:r>
            <a:r>
              <a:rPr lang="zh-CN" altLang="en-US" sz="2800">
                <a:solidFill>
                  <a:schemeClr val="tx1"/>
                </a:solidFill>
                <a:latin typeface="Times New Roman" panose="02020603050405020304" pitchFamily="18" charset="0"/>
                <a:cs typeface="Times New Roman" panose="02020603050405020304" pitchFamily="18" charset="0"/>
              </a:rPr>
              <a:t> </a:t>
            </a:r>
            <a:r>
              <a:rPr lang="en-US" altLang="zh-CN" sz="2800">
                <a:solidFill>
                  <a:schemeClr val="tx1"/>
                </a:solidFill>
                <a:latin typeface="Times New Roman" panose="02020603050405020304" pitchFamily="18" charset="0"/>
                <a:cs typeface="Times New Roman" panose="02020603050405020304" pitchFamily="18" charset="0"/>
              </a:rPr>
              <a:t>Chang’e held by the </a:t>
            </a:r>
            <a:r>
              <a:rPr lang="zh-CN" altLang="en-US" sz="2800">
                <a:solidFill>
                  <a:schemeClr val="tx1"/>
                </a:solidFill>
                <a:latin typeface="Times New Roman" panose="02020603050405020304" pitchFamily="18" charset="0"/>
                <a:cs typeface="Times New Roman" panose="02020603050405020304" pitchFamily="18" charset="0"/>
              </a:rPr>
              <a:t>Venus </a:t>
            </a:r>
            <a:r>
              <a:rPr lang="en-US" altLang="zh-CN" sz="2800">
                <a:solidFill>
                  <a:schemeClr val="tx1"/>
                </a:solidFill>
                <a:latin typeface="Times New Roman" panose="02020603050405020304" pitchFamily="18" charset="0"/>
                <a:cs typeface="Times New Roman" panose="02020603050405020304" pitchFamily="18" charset="0"/>
              </a:rPr>
              <a:t>as well as the divine troops from heaven</a:t>
            </a:r>
            <a:r>
              <a:rPr lang="en-US" altLang="zh-CN" sz="2800">
                <a:solidFill>
                  <a:schemeClr val="accent6"/>
                </a:solidFill>
                <a:latin typeface="Times New Roman" panose="02020603050405020304" pitchFamily="18" charset="0"/>
                <a:cs typeface="Times New Roman" panose="02020603050405020304" pitchFamily="18" charset="0"/>
              </a:rPr>
              <a:t>(</a:t>
            </a:r>
            <a:r>
              <a:rPr lang="zh-CN" altLang="en-US" sz="2800">
                <a:solidFill>
                  <a:schemeClr val="accent6"/>
                </a:solidFill>
                <a:latin typeface="Times New Roman" panose="02020603050405020304" pitchFamily="18" charset="0"/>
                <a:cs typeface="Times New Roman" panose="02020603050405020304" pitchFamily="18" charset="0"/>
              </a:rPr>
              <a:t>天兵天将</a:t>
            </a:r>
            <a:r>
              <a:rPr lang="en-US" altLang="zh-CN" sz="2800">
                <a:solidFill>
                  <a:schemeClr val="accent6"/>
                </a:solidFill>
                <a:latin typeface="Times New Roman" panose="02020603050405020304" pitchFamily="18" charset="0"/>
                <a:cs typeface="Times New Roman" panose="02020603050405020304" pitchFamily="18" charset="0"/>
              </a:rPr>
              <a:t>)</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T</a:t>
            </a:r>
            <a:r>
              <a:rPr lang="zh-CN" altLang="en-US" sz="2800">
                <a:latin typeface="Times New Roman" panose="02020603050405020304" pitchFamily="18" charset="0"/>
                <a:cs typeface="Times New Roman" panose="02020603050405020304" pitchFamily="18" charset="0"/>
              </a:rPr>
              <a:t>he rabbit fairy didn't know what had happened, so he asked </a:t>
            </a:r>
            <a:r>
              <a:rPr lang="en-US" altLang="zh-CN" sz="2800">
                <a:latin typeface="Times New Roman" panose="02020603050405020304" pitchFamily="18" charset="0"/>
                <a:cs typeface="Times New Roman" panose="02020603050405020304" pitchFamily="18" charset="0"/>
              </a:rPr>
              <a:t>the God who was guarding the Gate of Heaven. </a:t>
            </a:r>
            <a:r>
              <a:rPr lang="en-US" altLang="zh-CN" sz="2800">
                <a:latin typeface="Times New Roman" panose="02020603050405020304" pitchFamily="18" charset="0"/>
                <a:cs typeface="Times New Roman" panose="02020603050405020304" pitchFamily="18" charset="0"/>
                <a:sym typeface="+mn-ea"/>
              </a:rPr>
              <a:t>Chang'e loneliness and sadness in the Moon Palace filled the bunny with grief after hearing her story.</a:t>
            </a:r>
            <a:r>
              <a:rPr lang="en-US" altLang="zh-CN" sz="2800">
                <a:latin typeface="Times New Roman" panose="02020603050405020304" pitchFamily="18" charset="0"/>
                <a:cs typeface="Times New Roman" panose="02020603050405020304" pitchFamily="18" charset="0"/>
              </a:rPr>
              <a:t> If only someone were to accompany </a:t>
            </a:r>
            <a:r>
              <a:rPr lang="en-US" altLang="zh-CN" sz="2800">
                <a:latin typeface="Times New Roman" panose="02020603050405020304" pitchFamily="18" charset="0"/>
                <a:cs typeface="Times New Roman" panose="02020603050405020304" pitchFamily="18" charset="0"/>
                <a:sym typeface="+mn-ea"/>
              </a:rPr>
              <a:t>Chang'e. </a:t>
            </a:r>
            <a:r>
              <a:rPr lang="en-US" altLang="zh-CN" sz="2800">
                <a:latin typeface="Times New Roman" panose="02020603050405020304" pitchFamily="18" charset="0"/>
                <a:cs typeface="Times New Roman" panose="02020603050405020304" pitchFamily="18" charset="0"/>
              </a:rPr>
              <a:t>Suddenly, he thought of his four daughters, he immediately rushed home. </a:t>
            </a:r>
            <a:endParaRPr lang="zh-CN" altLang="en-US" sz="2800">
              <a:latin typeface="Times New Roman" panose="02020603050405020304" pitchFamily="18" charset="0"/>
              <a:cs typeface="Times New Roman" panose="02020603050405020304" pitchFamily="18" charset="0"/>
            </a:endParaRPr>
          </a:p>
        </p:txBody>
      </p:sp>
      <p:grpSp>
        <p:nvGrpSpPr>
          <p:cNvPr id="13" name="组合 12"/>
          <p:cNvGrpSpPr/>
          <p:nvPr/>
        </p:nvGrpSpPr>
        <p:grpSpPr>
          <a:xfrm>
            <a:off x="2312035" y="771525"/>
            <a:ext cx="6385560" cy="738505"/>
            <a:chOff x="3098" y="607"/>
            <a:chExt cx="10056" cy="1163"/>
          </a:xfrm>
        </p:grpSpPr>
        <p:sp>
          <p:nvSpPr>
            <p:cNvPr id="4" name="圆角矩形 3"/>
            <p:cNvSpPr/>
            <p:nvPr/>
          </p:nvSpPr>
          <p:spPr>
            <a:xfrm>
              <a:off x="3098" y="634"/>
              <a:ext cx="10057" cy="110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The second version</a:t>
              </a:r>
              <a:endParaRPr lang="en-US" altLang="zh-CN" sz="3200">
                <a:solidFill>
                  <a:schemeClr val="tx1"/>
                </a:solidFill>
                <a:latin typeface="Times New Roman" panose="02020603050405020304" pitchFamily="18" charset="0"/>
                <a:cs typeface="Times New Roman" panose="02020603050405020304" pitchFamily="18" charset="0"/>
              </a:endParaRPr>
            </a:p>
          </p:txBody>
        </p:sp>
        <p:pic>
          <p:nvPicPr>
            <p:cNvPr id="42" name="图片 41" descr="7410"/>
            <p:cNvPicPr>
              <a:picLocks noChangeAspect="1"/>
            </p:cNvPicPr>
            <p:nvPr/>
          </p:nvPicPr>
          <p:blipFill>
            <a:blip r:embed="rId6"/>
            <a:stretch>
              <a:fillRect/>
            </a:stretch>
          </p:blipFill>
          <p:spPr>
            <a:xfrm>
              <a:off x="3299" y="607"/>
              <a:ext cx="1162" cy="1162"/>
            </a:xfrm>
            <a:prstGeom prst="rect">
              <a:avLst/>
            </a:prstGeom>
          </p:spPr>
        </p:pic>
        <p:pic>
          <p:nvPicPr>
            <p:cNvPr id="5" name="图片 4" descr="7410"/>
            <p:cNvPicPr>
              <a:picLocks noChangeAspect="1"/>
            </p:cNvPicPr>
            <p:nvPr/>
          </p:nvPicPr>
          <p:blipFill>
            <a:blip r:embed="rId6"/>
            <a:stretch>
              <a:fillRect/>
            </a:stretch>
          </p:blipFill>
          <p:spPr>
            <a:xfrm>
              <a:off x="11802" y="608"/>
              <a:ext cx="1162" cy="1162"/>
            </a:xfrm>
            <a:prstGeom prst="rect">
              <a:avLst/>
            </a:prstGeom>
          </p:spPr>
        </p:pic>
        <p:pic>
          <p:nvPicPr>
            <p:cNvPr id="11" name="图片 10" descr="7410"/>
            <p:cNvPicPr>
              <a:picLocks noChangeAspect="1"/>
            </p:cNvPicPr>
            <p:nvPr/>
          </p:nvPicPr>
          <p:blipFill>
            <a:blip r:embed="rId6"/>
            <a:stretch>
              <a:fillRect/>
            </a:stretch>
          </p:blipFill>
          <p:spPr>
            <a:xfrm>
              <a:off x="10640" y="608"/>
              <a:ext cx="1162" cy="1162"/>
            </a:xfrm>
            <a:prstGeom prst="rect">
              <a:avLst/>
            </a:prstGeom>
          </p:spPr>
        </p:pic>
        <p:pic>
          <p:nvPicPr>
            <p:cNvPr id="12" name="图片 11" descr="7410"/>
            <p:cNvPicPr>
              <a:picLocks noChangeAspect="1"/>
            </p:cNvPicPr>
            <p:nvPr/>
          </p:nvPicPr>
          <p:blipFill>
            <a:blip r:embed="rId6"/>
            <a:stretch>
              <a:fillRect/>
            </a:stretch>
          </p:blipFill>
          <p:spPr>
            <a:xfrm>
              <a:off x="4461" y="608"/>
              <a:ext cx="1162" cy="1162"/>
            </a:xfrm>
            <a:prstGeom prst="rect">
              <a:avLst/>
            </a:prstGeom>
          </p:spPr>
        </p:pic>
      </p:grpSp>
      <p:sp>
        <p:nvSpPr>
          <p:cNvPr id="14" name="文本框 13"/>
          <p:cNvSpPr txBox="1"/>
          <p:nvPr>
            <p:custDataLst>
              <p:tags r:id="rId7"/>
            </p:custDataLst>
          </p:nvPr>
        </p:nvSpPr>
        <p:spPr>
          <a:xfrm>
            <a:off x="504190" y="448945"/>
            <a:ext cx="8910955" cy="1383665"/>
          </a:xfrm>
          <a:prstGeom prst="rect">
            <a:avLst/>
          </a:prstGeom>
          <a:noFill/>
          <a:ln w="9525">
            <a:noFill/>
          </a:ln>
        </p:spPr>
        <p:txBody>
          <a:bodyPr wrap="square">
            <a:spAutoFit/>
          </a:bodyPr>
          <a:lstStyle/>
          <a:p>
            <a:pPr indent="0"/>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         Legend has it that a long time ago, a couple of rabbits who had practiced  Millennium became immortal. They had four lovely daughters, all born to pure cute.</a:t>
            </a:r>
            <a:endParaRPr lang="zh-CN" altLang="en-US" sz="2800">
              <a:latin typeface="Times New Roman" panose="02020603050405020304" pitchFamily="18" charset="0"/>
              <a:cs typeface="Times New Roman" panose="02020603050405020304" pitchFamily="18" charset="0"/>
            </a:endParaRPr>
          </a:p>
        </p:txBody>
      </p:sp>
      <p:pic>
        <p:nvPicPr>
          <p:cNvPr id="16" name="图片 15" descr="水印"/>
          <p:cNvPicPr>
            <a:picLocks noChangeAspect="1"/>
          </p:cNvPicPr>
          <p:nvPr/>
        </p:nvPicPr>
        <p:blipFill>
          <a:blip r:embed="rId8"/>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4" grpId="0"/>
      <p:bldP spid="1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2425" y="151765"/>
            <a:ext cx="9435465" cy="6123940"/>
          </a:xfrm>
          <a:prstGeom prst="rect">
            <a:avLst/>
          </a:prstGeom>
          <a:noFill/>
        </p:spPr>
        <p:txBody>
          <a:bodyPr wrap="square" rtlCol="0" anchor="t">
            <a:spAutoFit/>
          </a:bodyPr>
          <a:lstStyle/>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a:t>
            </a:r>
            <a:r>
              <a:rPr lang="en-US" altLang="zh-CN" sz="2800">
                <a:latin typeface="Times New Roman" panose="02020603050405020304" pitchFamily="18" charset="0"/>
                <a:cs typeface="Times New Roman" panose="02020603050405020304" pitchFamily="18" charset="0"/>
              </a:rPr>
              <a:t> male</a:t>
            </a:r>
            <a:r>
              <a:rPr lang="zh-CN" altLang="en-US" sz="2800">
                <a:latin typeface="Times New Roman" panose="02020603050405020304" pitchFamily="18" charset="0"/>
                <a:cs typeface="Times New Roman" panose="02020603050405020304" pitchFamily="18" charset="0"/>
              </a:rPr>
              <a:t> rabbit t</a:t>
            </a:r>
            <a:r>
              <a:rPr lang="en-US" altLang="zh-CN" sz="2800">
                <a:latin typeface="Times New Roman" panose="02020603050405020304" pitchFamily="18" charset="0"/>
                <a:cs typeface="Times New Roman" panose="02020603050405020304" pitchFamily="18" charset="0"/>
              </a:rPr>
              <a:t>old </a:t>
            </a:r>
            <a:r>
              <a:rPr lang="zh-CN" altLang="en-US" sz="2800">
                <a:latin typeface="Times New Roman" panose="02020603050405020304" pitchFamily="18" charset="0"/>
                <a:cs typeface="Times New Roman" panose="02020603050405020304" pitchFamily="18" charset="0"/>
              </a:rPr>
              <a:t>the female about Chang'e </a:t>
            </a:r>
            <a:r>
              <a:rPr lang="en-US" altLang="zh-CN" sz="2800">
                <a:latin typeface="Times New Roman" panose="02020603050405020304" pitchFamily="18" charset="0"/>
                <a:cs typeface="Times New Roman" panose="02020603050405020304" pitchFamily="18" charset="0"/>
              </a:rPr>
              <a:t>story, </a:t>
            </a:r>
            <a:r>
              <a:rPr lang="zh-CN" altLang="en-US" sz="2800">
                <a:latin typeface="Times New Roman" panose="02020603050405020304" pitchFamily="18" charset="0"/>
                <a:cs typeface="Times New Roman" panose="02020603050405020304" pitchFamily="18" charset="0"/>
              </a:rPr>
              <a:t>say</a:t>
            </a:r>
            <a:r>
              <a:rPr lang="en-US" altLang="zh-CN" sz="2800">
                <a:latin typeface="Times New Roman" panose="02020603050405020304" pitchFamily="18" charset="0"/>
                <a:cs typeface="Times New Roman" panose="02020603050405020304" pitchFamily="18" charset="0"/>
              </a:rPr>
              <a:t>ing</a:t>
            </a:r>
            <a:r>
              <a:rPr lang="zh-CN" altLang="en-US" sz="2800">
                <a:latin typeface="Times New Roman" panose="02020603050405020304" pitchFamily="18" charset="0"/>
                <a:cs typeface="Times New Roman" panose="02020603050405020304" pitchFamily="18" charset="0"/>
              </a:rPr>
              <a:t> he want</a:t>
            </a:r>
            <a:r>
              <a:rPr lang="en-US" altLang="zh-CN" sz="2800">
                <a:latin typeface="Times New Roman" panose="02020603050405020304" pitchFamily="18" charset="0"/>
                <a:cs typeface="Times New Roman" panose="02020603050405020304" pitchFamily="18" charset="0"/>
              </a:rPr>
              <a:t>ed </a:t>
            </a:r>
            <a:r>
              <a:rPr lang="zh-CN" altLang="en-US" sz="2800">
                <a:latin typeface="Times New Roman" panose="02020603050405020304" pitchFamily="18" charset="0"/>
                <a:cs typeface="Times New Roman" panose="02020603050405020304" pitchFamily="18" charset="0"/>
              </a:rPr>
              <a:t>to send a child to </a:t>
            </a:r>
            <a:r>
              <a:rPr lang="en-US" altLang="zh-CN" sz="2800">
                <a:latin typeface="Times New Roman" panose="02020603050405020304" pitchFamily="18" charset="0"/>
                <a:cs typeface="Times New Roman" panose="02020603050405020304" pitchFamily="18" charset="0"/>
              </a:rPr>
              <a:t>ac</a:t>
            </a:r>
            <a:r>
              <a:rPr lang="zh-CN" altLang="en-US" sz="2800">
                <a:latin typeface="Times New Roman" panose="02020603050405020304" pitchFamily="18" charset="0"/>
                <a:cs typeface="Times New Roman" panose="02020603050405020304" pitchFamily="18" charset="0"/>
              </a:rPr>
              <a:t>company</a:t>
            </a:r>
            <a:r>
              <a:rPr lang="en-US" altLang="zh-CN" sz="2800">
                <a:latin typeface="Times New Roman" panose="02020603050405020304" pitchFamily="18" charset="0"/>
                <a:cs typeface="Times New Roman" panose="02020603050405020304" pitchFamily="18" charset="0"/>
              </a:rPr>
              <a:t> her</a:t>
            </a:r>
            <a:r>
              <a:rPr lang="zh-CN" altLang="en-US" sz="2800">
                <a:latin typeface="Times New Roman" panose="02020603050405020304" pitchFamily="18" charset="0"/>
                <a:cs typeface="Times New Roman" panose="02020603050405020304" pitchFamily="18" charset="0"/>
              </a:rPr>
              <a:t>. Although the female rabbit deeply sympathize</a:t>
            </a:r>
            <a:r>
              <a:rPr lang="en-US" altLang="zh-CN" sz="2800">
                <a:latin typeface="Times New Roman" panose="02020603050405020304" pitchFamily="18" charset="0"/>
                <a:cs typeface="Times New Roman" panose="02020603050405020304" pitchFamily="18" charset="0"/>
              </a:rPr>
              <a:t>d</a:t>
            </a:r>
            <a:r>
              <a:rPr lang="zh-CN" altLang="en-US" sz="2800">
                <a:latin typeface="Times New Roman" panose="02020603050405020304" pitchFamily="18" charset="0"/>
                <a:cs typeface="Times New Roman" panose="02020603050405020304" pitchFamily="18" charset="0"/>
              </a:rPr>
              <a:t> with Chang'e, but </a:t>
            </a:r>
            <a:r>
              <a:rPr lang="en-US" altLang="zh-CN" sz="2800">
                <a:latin typeface="Times New Roman" panose="02020603050405020304" pitchFamily="18" charset="0"/>
                <a:cs typeface="Times New Roman" panose="02020603050405020304" pitchFamily="18" charset="0"/>
              </a:rPr>
              <a:t>she did</a:t>
            </a:r>
            <a:r>
              <a:rPr lang="zh-CN" altLang="en-US" sz="2800">
                <a:latin typeface="Times New Roman" panose="02020603050405020304" pitchFamily="18" charset="0"/>
                <a:cs typeface="Times New Roman" panose="02020603050405020304" pitchFamily="18" charset="0"/>
              </a:rPr>
              <a:t>n</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t </a:t>
            </a:r>
            <a:r>
              <a:rPr lang="en-US" altLang="zh-CN" sz="2800">
                <a:latin typeface="Times New Roman" panose="02020603050405020304" pitchFamily="18" charset="0"/>
                <a:cs typeface="Times New Roman" panose="02020603050405020304" pitchFamily="18" charset="0"/>
              </a:rPr>
              <a:t>want to </a:t>
            </a:r>
            <a:r>
              <a:rPr lang="zh-CN" altLang="en-US" sz="2800">
                <a:latin typeface="Times New Roman" panose="02020603050405020304" pitchFamily="18" charset="0"/>
                <a:cs typeface="Times New Roman" panose="02020603050405020304" pitchFamily="18" charset="0"/>
              </a:rPr>
              <a:t>give up her precious daughter,</a:t>
            </a:r>
            <a:r>
              <a:rPr lang="en-US" altLang="zh-CN" sz="2800">
                <a:latin typeface="Times New Roman" panose="02020603050405020304" pitchFamily="18" charset="0"/>
                <a:cs typeface="Times New Roman" panose="02020603050405020304" pitchFamily="18" charset="0"/>
              </a:rPr>
              <a:t> which</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wa</a:t>
            </a:r>
            <a:r>
              <a:rPr lang="zh-CN" altLang="en-US" sz="2800">
                <a:latin typeface="Times New Roman" panose="02020603050405020304" pitchFamily="18" charset="0"/>
                <a:cs typeface="Times New Roman" panose="02020603050405020304" pitchFamily="18" charset="0"/>
              </a:rPr>
              <a:t>s equivalent to cutting off </a:t>
            </a:r>
            <a:r>
              <a:rPr lang="en-US" altLang="zh-CN" sz="2800">
                <a:latin typeface="Times New Roman" panose="02020603050405020304" pitchFamily="18" charset="0"/>
                <a:cs typeface="Times New Roman" panose="02020603050405020304" pitchFamily="18" charset="0"/>
              </a:rPr>
              <a:t> her</a:t>
            </a:r>
            <a:r>
              <a:rPr lang="zh-CN" altLang="en-US" sz="2800">
                <a:latin typeface="Times New Roman" panose="02020603050405020304" pitchFamily="18" charset="0"/>
                <a:cs typeface="Times New Roman" panose="02020603050405020304" pitchFamily="18" charset="0"/>
              </a:rPr>
              <a:t> meat! </a:t>
            </a:r>
            <a:r>
              <a:rPr lang="en-US" altLang="zh-CN" sz="2800">
                <a:latin typeface="Times New Roman" panose="02020603050405020304" pitchFamily="18" charset="0"/>
                <a:cs typeface="Times New Roman" panose="02020603050405020304" pitchFamily="18" charset="0"/>
              </a:rPr>
              <a:t>Four</a:t>
            </a:r>
            <a:r>
              <a:rPr lang="zh-CN" altLang="en-US" sz="2800">
                <a:latin typeface="Times New Roman" panose="02020603050405020304" pitchFamily="18" charset="0"/>
                <a:cs typeface="Times New Roman" panose="02020603050405020304" pitchFamily="18" charset="0"/>
              </a:rPr>
              <a:t> daughters </a:t>
            </a:r>
            <a:r>
              <a:rPr lang="en-US" altLang="zh-CN" sz="2800">
                <a:latin typeface="Times New Roman" panose="02020603050405020304" pitchFamily="18" charset="0"/>
                <a:cs typeface="Times New Roman" panose="02020603050405020304" pitchFamily="18" charset="0"/>
              </a:rPr>
              <a:t>were</a:t>
            </a:r>
            <a:r>
              <a:rPr lang="zh-CN" altLang="en-US" sz="2800">
                <a:latin typeface="Times New Roman" panose="02020603050405020304" pitchFamily="18" charset="0"/>
                <a:cs typeface="Times New Roman" panose="02020603050405020304" pitchFamily="18" charset="0"/>
              </a:rPr>
              <a:t> reluctant to leave their parents, with tears streaming down their faces. “If I were locked up alone, would you stay with me?” said the </a:t>
            </a:r>
            <a:r>
              <a:rPr lang="en-US" altLang="zh-CN" sz="2800">
                <a:latin typeface="Times New Roman" panose="02020603050405020304" pitchFamily="18" charset="0"/>
                <a:cs typeface="Times New Roman" panose="02020603050405020304" pitchFamily="18" charset="0"/>
              </a:rPr>
              <a:t>male</a:t>
            </a:r>
            <a:r>
              <a:rPr lang="zh-CN" altLang="en-US" sz="2800">
                <a:latin typeface="Times New Roman" panose="02020603050405020304" pitchFamily="18" charset="0"/>
                <a:cs typeface="Times New Roman" panose="02020603050405020304" pitchFamily="18" charset="0"/>
              </a:rPr>
              <a:t>. “Can</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sym typeface="+mn-ea"/>
              </a:rPr>
              <a:t>t</a:t>
            </a:r>
            <a:r>
              <a:rPr lang="zh-CN" altLang="en-US" sz="2800">
                <a:latin typeface="Times New Roman" panose="02020603050405020304" pitchFamily="18" charset="0"/>
                <a:cs typeface="Times New Roman" panose="02020603050405020304" pitchFamily="18" charset="0"/>
              </a:rPr>
              <a:t> we feel sorry for Chang'e</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who has suffered in order to save the people? We </a:t>
            </a:r>
            <a:r>
              <a:rPr lang="en-US" altLang="zh-CN" sz="2800">
                <a:latin typeface="Times New Roman" panose="02020603050405020304" pitchFamily="18" charset="0"/>
                <a:cs typeface="Times New Roman" panose="02020603050405020304" pitchFamily="18" charset="0"/>
              </a:rPr>
              <a:t>can</a:t>
            </a:r>
            <a:r>
              <a:rPr lang="zh-CN" altLang="en-US" sz="2800">
                <a:latin typeface="Times New Roman" panose="02020603050405020304" pitchFamily="18" charset="0"/>
                <a:cs typeface="Times New Roman" panose="02020603050405020304" pitchFamily="18" charset="0"/>
              </a:rPr>
              <a:t> not think only of ourselves, my </a:t>
            </a:r>
            <a:r>
              <a:rPr lang="en-US" altLang="zh-CN" sz="2800">
                <a:latin typeface="Times New Roman" panose="02020603050405020304" pitchFamily="18" charset="0"/>
                <a:cs typeface="Times New Roman" panose="02020603050405020304" pitchFamily="18" charset="0"/>
              </a:rPr>
              <a:t>children</a:t>
            </a:r>
            <a:r>
              <a:rPr lang="zh-CN" altLang="en-US" sz="2800">
                <a:latin typeface="Times New Roman" panose="02020603050405020304" pitchFamily="18" charset="0"/>
                <a:cs typeface="Times New Roman" panose="02020603050405020304" pitchFamily="18" charset="0"/>
              </a:rPr>
              <a:t>.”</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 children </a:t>
            </a:r>
            <a:r>
              <a:rPr lang="en-US" altLang="zh-CN" sz="2800">
                <a:latin typeface="Times New Roman" panose="02020603050405020304" pitchFamily="18" charset="0"/>
                <a:cs typeface="Times New Roman" panose="02020603050405020304" pitchFamily="18" charset="0"/>
              </a:rPr>
              <a:t>read</a:t>
            </a:r>
            <a:r>
              <a:rPr lang="zh-CN" altLang="en-US" sz="2800">
                <a:latin typeface="Times New Roman" panose="02020603050405020304" pitchFamily="18" charset="0"/>
                <a:cs typeface="Times New Roman" panose="02020603050405020304" pitchFamily="18" charset="0"/>
              </a:rPr>
              <a:t> the father's </a:t>
            </a:r>
            <a:r>
              <a:rPr lang="en-US" altLang="zh-CN" sz="2800">
                <a:latin typeface="Times New Roman" panose="02020603050405020304" pitchFamily="18" charset="0"/>
                <a:cs typeface="Times New Roman" panose="02020603050405020304" pitchFamily="18" charset="0"/>
              </a:rPr>
              <a:t>mind</a:t>
            </a:r>
            <a:r>
              <a:rPr lang="zh-CN" altLang="en-US" sz="2800">
                <a:latin typeface="Times New Roman" panose="02020603050405020304" pitchFamily="18" charset="0"/>
                <a:cs typeface="Times New Roman" panose="02020603050405020304" pitchFamily="18" charset="0"/>
              </a:rPr>
              <a:t> and expressed their willingness to go. The male and female rabbits smiled with tears in their eyes. They decided to let the youngest daughter go.</a:t>
            </a:r>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Little Jade Rabbit bid farewell to his parents and sisters, fl</a:t>
            </a:r>
            <a:r>
              <a:rPr lang="en-US" altLang="zh-CN" sz="2800">
                <a:latin typeface="Times New Roman" panose="02020603050405020304" pitchFamily="18" charset="0"/>
                <a:cs typeface="Times New Roman" panose="02020603050405020304" pitchFamily="18" charset="0"/>
              </a:rPr>
              <a:t>ying</a:t>
            </a:r>
            <a:r>
              <a:rPr lang="zh-CN" altLang="en-US" sz="2800">
                <a:latin typeface="Times New Roman" panose="02020603050405020304" pitchFamily="18" charset="0"/>
                <a:cs typeface="Times New Roman" panose="02020603050405020304" pitchFamily="18" charset="0"/>
              </a:rPr>
              <a:t> to the Moon Palace to live with Chang'</a:t>
            </a:r>
            <a:r>
              <a:rPr lang="en-US" altLang="zh-CN" sz="2800">
                <a:latin typeface="Times New Roman" panose="02020603050405020304" pitchFamily="18" charset="0"/>
                <a:cs typeface="Times New Roman" panose="02020603050405020304" pitchFamily="18" charset="0"/>
              </a:rPr>
              <a:t>e</a:t>
            </a:r>
            <a:r>
              <a:rPr lang="zh-CN" altLang="en-US" sz="2800">
                <a:latin typeface="Times New Roman" panose="02020603050405020304" pitchFamily="18" charset="0"/>
                <a:cs typeface="Times New Roman" panose="02020603050405020304" pitchFamily="18" charset="0"/>
              </a:rPr>
              <a:t>!</a:t>
            </a:r>
            <a:endParaRPr lang="zh-CN" altLang="en-US" sz="2800">
              <a:latin typeface="Times New Roman" panose="02020603050405020304" pitchFamily="18" charset="0"/>
              <a:cs typeface="Times New Roman" panose="02020603050405020304" pitchFamily="18" charset="0"/>
            </a:endParaRPr>
          </a:p>
        </p:txBody>
      </p:sp>
      <p:pic>
        <p:nvPicPr>
          <p:cNvPr id="3" name="图片 2" descr="aHR0cDovLzE0LjE1Mi45NS45MDo4MTMvMjAxODEwMjQvMTMxODQ4NTY5OTAzMDczNDMyLnBuZw=="/>
          <p:cNvPicPr>
            <a:picLocks noChangeAspect="1"/>
          </p:cNvPicPr>
          <p:nvPr/>
        </p:nvPicPr>
        <p:blipFill>
          <a:blip r:embed="rId1"/>
          <a:stretch>
            <a:fillRect/>
          </a:stretch>
        </p:blipFill>
        <p:spPr>
          <a:xfrm>
            <a:off x="8735695" y="78105"/>
            <a:ext cx="3359150" cy="1979930"/>
          </a:xfrm>
          <a:prstGeom prst="rect">
            <a:avLst/>
          </a:prstGeom>
        </p:spPr>
      </p:pic>
      <p:pic>
        <p:nvPicPr>
          <p:cNvPr id="18" name="图片 17"/>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H="1">
            <a:off x="9494520" y="1480185"/>
            <a:ext cx="2600325" cy="5055870"/>
          </a:xfrm>
          <a:prstGeom prst="rect">
            <a:avLst/>
          </a:prstGeom>
          <a:effectLst>
            <a:outerShdw blurRad="292100" dist="63500" dir="2700000" algn="tl" rotWithShape="0">
              <a:srgbClr val="FDDB25">
                <a:alpha val="31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3530" y="0"/>
            <a:ext cx="3342005" cy="654558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3"/>
          <a:stretch>
            <a:fillRect/>
          </a:stretch>
        </p:blipFill>
        <p:spPr>
          <a:xfrm>
            <a:off x="8543925" y="3293110"/>
            <a:ext cx="3648075" cy="3564890"/>
          </a:xfrm>
          <a:prstGeom prst="rect">
            <a:avLst/>
          </a:prstGeom>
        </p:spPr>
      </p:pic>
      <p:sp>
        <p:nvSpPr>
          <p:cNvPr id="4" name="文本框 3"/>
          <p:cNvSpPr txBox="1"/>
          <p:nvPr/>
        </p:nvSpPr>
        <p:spPr>
          <a:xfrm>
            <a:off x="3415665" y="2294255"/>
            <a:ext cx="5455285" cy="2122805"/>
          </a:xfrm>
          <a:prstGeom prst="rect">
            <a:avLst/>
          </a:prstGeom>
          <a:noFill/>
        </p:spPr>
        <p:txBody>
          <a:bodyPr wrap="square" rtlCol="0">
            <a:spAutoFit/>
          </a:bodyPr>
          <a:lstStyle/>
          <a:p>
            <a:pPr algn="ctr"/>
            <a:r>
              <a:rPr lang="en-US" altLang="zh-CN" sz="4400">
                <a:latin typeface="Times New Roman" panose="02020603050405020304" pitchFamily="18" charset="0"/>
                <a:cs typeface="Times New Roman" panose="02020603050405020304" pitchFamily="18" charset="0"/>
                <a:sym typeface="+mn-ea"/>
              </a:rPr>
              <a:t>(The customs about </a:t>
            </a:r>
            <a:endParaRPr lang="en-US" altLang="zh-CN" sz="4400">
              <a:latin typeface="Times New Roman" panose="02020603050405020304" pitchFamily="18" charset="0"/>
              <a:cs typeface="Times New Roman" panose="02020603050405020304" pitchFamily="18" charset="0"/>
              <a:sym typeface="+mn-ea"/>
            </a:endParaRPr>
          </a:p>
          <a:p>
            <a:pPr algn="ctr"/>
            <a:r>
              <a:rPr lang="en-US" altLang="zh-CN" sz="4400">
                <a:latin typeface="Times New Roman" panose="02020603050405020304" pitchFamily="18" charset="0"/>
                <a:cs typeface="Times New Roman" panose="02020603050405020304" pitchFamily="18" charset="0"/>
                <a:sym typeface="+mn-ea"/>
              </a:rPr>
              <a:t>the Mid-Autumn Festival)</a:t>
            </a:r>
            <a:r>
              <a:rPr lang="en-US" altLang="zh-CN" sz="4400">
                <a:latin typeface="Times New Roman" panose="02020603050405020304" pitchFamily="18" charset="0"/>
                <a:cs typeface="Times New Roman" panose="02020603050405020304" pitchFamily="18" charset="0"/>
              </a:rPr>
              <a:t>  </a:t>
            </a:r>
            <a:endParaRPr lang="en-US" altLang="zh-CN" sz="440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5546090" y="752475"/>
            <a:ext cx="1297305" cy="1353820"/>
            <a:chOff x="2170" y="1888"/>
            <a:chExt cx="2214" cy="2285"/>
          </a:xfrm>
        </p:grpSpPr>
        <p:pic>
          <p:nvPicPr>
            <p:cNvPr id="3" name="图片 2" descr="90 (1)"/>
            <p:cNvPicPr>
              <a:picLocks noChangeAspect="1"/>
            </p:cNvPicPr>
            <p:nvPr>
              <p:custDataLst>
                <p:tags r:id="rId4"/>
              </p:custDataLst>
            </p:nvPr>
          </p:nvPicPr>
          <p:blipFill>
            <a:blip r:embed="rId5"/>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4</a:t>
              </a:r>
              <a:endParaRPr lang="en-US" altLang="zh-CN" sz="60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2500"/>
                            </p:stCondLst>
                            <p:childTnLst>
                              <p:par>
                                <p:cTn id="15" presetID="2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5140" y="459105"/>
            <a:ext cx="4168775" cy="125730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Worshiping the Moon</a:t>
            </a:r>
            <a:endParaRPr lang="en-US" altLang="zh-CN" sz="3200">
              <a:solidFill>
                <a:schemeClr val="tx1"/>
              </a:solidFill>
              <a:latin typeface="Times New Roman" panose="02020603050405020304" pitchFamily="18" charset="0"/>
              <a:cs typeface="Times New Roman" panose="02020603050405020304" pitchFamily="18" charset="0"/>
              <a:sym typeface="+mn-ea"/>
            </a:endParaRPr>
          </a:p>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（祭月）</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4138295" y="3248660"/>
            <a:ext cx="7260590" cy="3107690"/>
          </a:xfrm>
          <a:prstGeom prst="rect">
            <a:avLst/>
          </a:prstGeom>
          <a:noFill/>
          <a:ln w="9525">
            <a:noFill/>
          </a:ln>
        </p:spPr>
        <p:txBody>
          <a:bodyPr wrap="square">
            <a:spAutoFit/>
          </a:bodyPr>
          <a:lstStyle/>
          <a:p>
            <a:pPr indent="0" algn="l"/>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        According to the legend of the Mid-Autumn Festival, Chang’e lives on the moon with a  rabbit. On the night of the Moon Festival, people usually set a table with mooncakes, fruits and a pair of </a:t>
            </a:r>
            <a:r>
              <a:rPr lang="en-US" sz="2800">
                <a:solidFill>
                  <a:srgbClr val="333333"/>
                </a:solidFill>
                <a:latin typeface="Times New Roman" panose="02020603050405020304" pitchFamily="18" charset="0"/>
                <a:ea typeface="宋体" panose="02010600030101010101" pitchFamily="2" charset="-122"/>
                <a:cs typeface="Times New Roman" panose="02020603050405020304" pitchFamily="18" charset="0"/>
                <a:sym typeface="+mn-ea"/>
              </a:rPr>
              <a:t>lighted </a:t>
            </a:r>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candles on it. People believe that Chang’e may fulfill their wishes </a:t>
            </a:r>
            <a:r>
              <a:rPr lang="en-US" sz="2800">
                <a:solidFill>
                  <a:srgbClr val="333333"/>
                </a:solidFill>
                <a:latin typeface="Times New Roman" panose="02020603050405020304" pitchFamily="18" charset="0"/>
                <a:ea typeface="宋体" panose="02010600030101010101" pitchFamily="2" charset="-122"/>
                <a:cs typeface="Times New Roman" panose="02020603050405020304" pitchFamily="18" charset="0"/>
                <a:sym typeface="+mn-ea"/>
              </a:rPr>
              <a:t>by worshiping the moon</a:t>
            </a:r>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800">
              <a:latin typeface="Times New Roman" panose="02020603050405020304" pitchFamily="18" charset="0"/>
              <a:cs typeface="Times New Roman" panose="02020603050405020304" pitchFamily="18" charset="0"/>
            </a:endParaRPr>
          </a:p>
        </p:txBody>
      </p:sp>
      <p:pic>
        <p:nvPicPr>
          <p:cNvPr id="5" name="图片 4"/>
          <p:cNvPicPr/>
          <p:nvPr>
            <p:custDataLst>
              <p:tags r:id="rId1"/>
            </p:custDataLst>
          </p:nvPr>
        </p:nvPicPr>
        <p:blipFill>
          <a:blip r:embed="rId2"/>
          <a:stretch>
            <a:fillRect/>
          </a:stretch>
        </p:blipFill>
        <p:spPr>
          <a:xfrm>
            <a:off x="130175" y="2245995"/>
            <a:ext cx="4008120" cy="4264660"/>
          </a:xfrm>
          <a:prstGeom prst="rect">
            <a:avLst/>
          </a:prstGeom>
          <a:noFill/>
          <a:ln w="9525">
            <a:noFill/>
          </a:ln>
        </p:spPr>
      </p:pic>
      <p:sp>
        <p:nvSpPr>
          <p:cNvPr id="10" name="文本框 9"/>
          <p:cNvSpPr txBox="1"/>
          <p:nvPr/>
        </p:nvSpPr>
        <p:spPr>
          <a:xfrm>
            <a:off x="3980815" y="1864995"/>
            <a:ext cx="5735320" cy="1383665"/>
          </a:xfrm>
          <a:prstGeom prst="rect">
            <a:avLst/>
          </a:prstGeom>
          <a:noFill/>
        </p:spPr>
        <p:txBody>
          <a:bodyPr wrap="square" rtlCol="0">
            <a:spAutoFit/>
          </a:bodyPr>
          <a:lstStyle/>
          <a:p>
            <a:r>
              <a:rPr lang="en-US" altLang="zh-CN" sz="2800">
                <a:latin typeface="Times New Roman" panose="02020603050405020304" pitchFamily="18" charset="0"/>
                <a:cs typeface="Times New Roman" panose="02020603050405020304" pitchFamily="18" charset="0"/>
              </a:rPr>
              <a:t>        Offering to the moon is a very ancient custom. In fact, it is </a:t>
            </a:r>
            <a:r>
              <a:rPr lang="en-US" altLang="zh-CN" sz="2800">
                <a:latin typeface="Times New Roman" panose="02020603050405020304" pitchFamily="18" charset="0"/>
                <a:cs typeface="Times New Roman" panose="02020603050405020304" pitchFamily="18" charset="0"/>
                <a:sym typeface="+mn-ea"/>
              </a:rPr>
              <a:t>an activity</a:t>
            </a:r>
            <a:r>
              <a:rPr lang="en-US" altLang="zh-CN" sz="2800">
                <a:latin typeface="Times New Roman" panose="02020603050405020304" pitchFamily="18" charset="0"/>
                <a:cs typeface="Times New Roman" panose="02020603050405020304" pitchFamily="18" charset="0"/>
              </a:rPr>
              <a:t> for worshipping the moon god . </a:t>
            </a:r>
            <a:endParaRPr lang="en-US" altLang="zh-CN" sz="2800">
              <a:latin typeface="Times New Roman" panose="02020603050405020304" pitchFamily="18" charset="0"/>
              <a:cs typeface="Times New Roman" panose="02020603050405020304" pitchFamily="18" charset="0"/>
            </a:endParaRPr>
          </a:p>
        </p:txBody>
      </p:sp>
      <p:pic>
        <p:nvPicPr>
          <p:cNvPr id="2" name="图片 1" descr="300 (3)"/>
          <p:cNvPicPr>
            <a:picLocks noChangeAspect="1"/>
          </p:cNvPicPr>
          <p:nvPr>
            <p:custDataLst>
              <p:tags r:id="rId3"/>
            </p:custDataLst>
          </p:nvPr>
        </p:nvPicPr>
        <p:blipFill>
          <a:blip r:embed="rId4"/>
          <a:stretch>
            <a:fillRect/>
          </a:stretch>
        </p:blipFill>
        <p:spPr>
          <a:xfrm flipH="1">
            <a:off x="7845425" y="87630"/>
            <a:ext cx="4260215" cy="2964180"/>
          </a:xfrm>
          <a:prstGeom prst="rect">
            <a:avLst/>
          </a:prstGeom>
        </p:spPr>
      </p:pic>
      <p:pic>
        <p:nvPicPr>
          <p:cNvPr id="7" name="图片 6" descr="水印"/>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p:bldP spid="10"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691515" y="2694305"/>
            <a:ext cx="5712460" cy="3107690"/>
          </a:xfrm>
          <a:prstGeom prst="rect">
            <a:avLst/>
          </a:prstGeom>
          <a:noFill/>
          <a:ln w="9525">
            <a:noFill/>
          </a:ln>
        </p:spPr>
        <p:txBody>
          <a:bodyPr wrap="square">
            <a:spAutoFit/>
          </a:bodyPr>
          <a:lstStyle/>
          <a:p>
            <a:pPr indent="0"/>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      The custom of appreciating the moon comes from offering sacrifices to the moon.  </a:t>
            </a:r>
            <a:r>
              <a:rPr lang="en-US" sz="2800">
                <a:solidFill>
                  <a:srgbClr val="333333"/>
                </a:solidFill>
                <a:latin typeface="Times New Roman" panose="02020603050405020304" pitchFamily="18" charset="0"/>
                <a:ea typeface="宋体" panose="02010600030101010101" pitchFamily="2" charset="-122"/>
                <a:cs typeface="Times New Roman" panose="02020603050405020304" pitchFamily="18" charset="0"/>
                <a:sym typeface="+mn-ea"/>
              </a:rPr>
              <a:t>It is said that the moon on the night of Mid-Autumn Festival is the brightest and the most beautiful. </a:t>
            </a:r>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The full moon is the symbol of family reunions in Chinese culture. </a:t>
            </a:r>
            <a:endParaRPr lang="zh-CN" altLang="en-US" sz="2800">
              <a:latin typeface="Times New Roman" panose="02020603050405020304" pitchFamily="18" charset="0"/>
              <a:cs typeface="Times New Roman" panose="02020603050405020304" pitchFamily="18" charset="0"/>
            </a:endParaRPr>
          </a:p>
        </p:txBody>
      </p:sp>
      <p:sp>
        <p:nvSpPr>
          <p:cNvPr id="3" name="圆角矩形 2"/>
          <p:cNvSpPr/>
          <p:nvPr/>
        </p:nvSpPr>
        <p:spPr>
          <a:xfrm>
            <a:off x="825500" y="817245"/>
            <a:ext cx="4451350" cy="120650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Appreciating the Moon</a:t>
            </a:r>
            <a:endParaRPr lang="en-US" altLang="zh-CN" sz="3200">
              <a:solidFill>
                <a:schemeClr val="tx1"/>
              </a:solidFill>
              <a:latin typeface="Times New Roman" panose="02020603050405020304" pitchFamily="18" charset="0"/>
              <a:cs typeface="Times New Roman" panose="02020603050405020304" pitchFamily="18" charset="0"/>
              <a:sym typeface="+mn-ea"/>
            </a:endParaRPr>
          </a:p>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（赏月）</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pic>
        <p:nvPicPr>
          <p:cNvPr id="102" name="图片 101"/>
          <p:cNvPicPr/>
          <p:nvPr/>
        </p:nvPicPr>
        <p:blipFill>
          <a:blip r:embed="rId1"/>
          <a:stretch>
            <a:fillRect/>
          </a:stretch>
        </p:blipFill>
        <p:spPr>
          <a:xfrm>
            <a:off x="6002020" y="1905635"/>
            <a:ext cx="6189980" cy="4685030"/>
          </a:xfrm>
          <a:prstGeom prst="rect">
            <a:avLst/>
          </a:prstGeom>
          <a:noFill/>
          <a:ln w="9525">
            <a:noFill/>
          </a:ln>
        </p:spPr>
      </p:pic>
      <p:pic>
        <p:nvPicPr>
          <p:cNvPr id="2" name="图片 1" descr="0x300a0a0 (5)"/>
          <p:cNvPicPr>
            <a:picLocks noChangeAspect="1"/>
          </p:cNvPicPr>
          <p:nvPr/>
        </p:nvPicPr>
        <p:blipFill>
          <a:blip r:embed="rId2"/>
          <a:stretch>
            <a:fillRect/>
          </a:stretch>
        </p:blipFill>
        <p:spPr>
          <a:xfrm>
            <a:off x="9411335" y="-135890"/>
            <a:ext cx="2593340" cy="2595880"/>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rcRect l="12783" t="17415" r="9508" b="12145"/>
          <a:stretch>
            <a:fillRect/>
          </a:stretch>
        </p:blipFill>
        <p:spPr>
          <a:xfrm>
            <a:off x="-273050" y="3773805"/>
            <a:ext cx="5781675" cy="30841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par>
                                <p:cTn id="8" presetID="3" presetClass="entr" presetSubtype="10"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blinds(horizontal)">
                                      <p:cBhvr>
                                        <p:cTn id="10" dur="5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0" presetClass="path" presetSubtype="0" accel="50000" decel="50000" fill="hold" nodeType="withEffect">
                                  <p:stCondLst>
                                    <p:cond delay="0"/>
                                  </p:stCondLst>
                                  <p:childTnLst>
                                    <p:animMotion origin="layout" path="M 0.0613542 -0.0673148 L 0.502396 -0.501111 " pathEditMode="relative" rAng="0" ptsTypes="">
                                      <p:cBhvr>
                                        <p:cTn id="18" dur="2000" fill="hold"/>
                                        <p:tgtEl>
                                          <p:spTgt spid="6"/>
                                        </p:tgtEl>
                                        <p:attrNameLst>
                                          <p:attrName>ppt_x</p:attrName>
                                          <p:attrName>ppt_y</p:attrName>
                                        </p:attrNameLst>
                                      </p:cBhvr>
                                      <p:rCtr x="22000" y="-22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媒体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 y="0"/>
            <a:ext cx="12192001" cy="68073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3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102"/>
          <p:cNvSpPr txBox="1"/>
          <p:nvPr/>
        </p:nvSpPr>
        <p:spPr>
          <a:xfrm>
            <a:off x="665480" y="2926715"/>
            <a:ext cx="4973955" cy="3538220"/>
          </a:xfrm>
          <a:prstGeom prst="rect">
            <a:avLst/>
          </a:prstGeom>
          <a:noFill/>
          <a:ln w="9525">
            <a:noFill/>
          </a:ln>
        </p:spPr>
        <p:txBody>
          <a:bodyPr wrap="square">
            <a:spAutoFit/>
          </a:bodyPr>
          <a:lstStyle/>
          <a:p>
            <a:pPr indent="0"/>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      Mooncakes are the most representative food for the Mooncake Festival, because of their round shape and sweet flavor. Family members usually gather round and cut a mooncake into pieces and share its sweetness.</a:t>
            </a:r>
            <a:endParaRPr lang="zh-CN" altLang="en-US" sz="2800">
              <a:latin typeface="Times New Roman" panose="02020603050405020304" pitchFamily="18" charset="0"/>
              <a:cs typeface="Times New Roman" panose="02020603050405020304" pitchFamily="18" charset="0"/>
            </a:endParaRPr>
          </a:p>
        </p:txBody>
      </p:sp>
      <p:sp>
        <p:nvSpPr>
          <p:cNvPr id="2" name="文本框 1"/>
          <p:cNvSpPr txBox="1"/>
          <p:nvPr/>
        </p:nvSpPr>
        <p:spPr>
          <a:xfrm>
            <a:off x="5776595" y="404495"/>
            <a:ext cx="6015355" cy="3538220"/>
          </a:xfrm>
          <a:prstGeom prst="rect">
            <a:avLst/>
          </a:prstGeom>
          <a:noFill/>
        </p:spPr>
        <p:txBody>
          <a:bodyPr wrap="square" rtlCol="0" anchor="t">
            <a:spAutoFit/>
          </a:bodyPr>
          <a:lstStyle/>
          <a:p>
            <a:pPr algn="ctr"/>
            <a:r>
              <a:rPr lang="zh-CN" altLang="en-US" sz="2800" b="1">
                <a:solidFill>
                  <a:srgbClr val="FF0000"/>
                </a:solidFill>
                <a:latin typeface="宋体" panose="02010600030101010101" pitchFamily="2" charset="-122"/>
                <a:ea typeface="宋体" panose="02010600030101010101" pitchFamily="2" charset="-122"/>
              </a:rPr>
              <a:t>各种月饼的英文说法</a:t>
            </a:r>
            <a:endParaRPr lang="zh-CN" altLang="en-US" sz="2800">
              <a:latin typeface="宋体" panose="02010600030101010101" pitchFamily="2" charset="-122"/>
              <a:ea typeface="宋体" panose="02010600030101010101" pitchFamily="2" charset="-122"/>
            </a:endParaRPr>
          </a:p>
          <a:p>
            <a:r>
              <a:rPr lang="zh-CN" altLang="en-US" sz="2800">
                <a:latin typeface="Times New Roman" panose="02020603050405020304" pitchFamily="18" charset="0"/>
                <a:cs typeface="Times New Roman" panose="02020603050405020304" pitchFamily="18" charset="0"/>
              </a:rPr>
              <a:t>月饼：</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Mooncake </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冰皮月饼：Snow Skin Mooncake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豆沙月饼：Red Bean Paste Mooncake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五仁月饼：Five-nuts Mooncakes</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蛋黄月饼：Egg Yolk Mooncake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莲蓉月饼：Lotus Seed Paste Mooncake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鲜肉月饼：Pork Mooncake</a:t>
            </a:r>
            <a:endParaRPr lang="zh-CN" altLang="en-US" sz="2800">
              <a:latin typeface="Times New Roman" panose="02020603050405020304" pitchFamily="18" charset="0"/>
              <a:cs typeface="Times New Roman" panose="02020603050405020304" pitchFamily="18" charset="0"/>
            </a:endParaRPr>
          </a:p>
        </p:txBody>
      </p:sp>
      <p:grpSp>
        <p:nvGrpSpPr>
          <p:cNvPr id="11" name="组合 10"/>
          <p:cNvGrpSpPr/>
          <p:nvPr/>
        </p:nvGrpSpPr>
        <p:grpSpPr>
          <a:xfrm>
            <a:off x="247650" y="316865"/>
            <a:ext cx="4592955" cy="2609850"/>
            <a:chOff x="390" y="499"/>
            <a:chExt cx="7233" cy="4110"/>
          </a:xfrm>
        </p:grpSpPr>
        <p:sp>
          <p:nvSpPr>
            <p:cNvPr id="3" name="圆角矩形 2"/>
            <p:cNvSpPr/>
            <p:nvPr/>
          </p:nvSpPr>
          <p:spPr>
            <a:xfrm>
              <a:off x="673" y="499"/>
              <a:ext cx="6951" cy="198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Eating</a:t>
              </a:r>
              <a:r>
                <a:rPr lang="zh-CN" altLang="en-US" sz="3200">
                  <a:solidFill>
                    <a:schemeClr val="tx1"/>
                  </a:solidFill>
                  <a:latin typeface="Times New Roman" panose="02020603050405020304" pitchFamily="18" charset="0"/>
                  <a:cs typeface="Times New Roman" panose="02020603050405020304" pitchFamily="18" charset="0"/>
                  <a:sym typeface="+mn-ea"/>
                </a:rPr>
                <a:t> Moon</a:t>
              </a:r>
              <a:r>
                <a:rPr lang="en-US" altLang="zh-CN" sz="3200">
                  <a:solidFill>
                    <a:schemeClr val="tx1"/>
                  </a:solidFill>
                  <a:latin typeface="Times New Roman" panose="02020603050405020304" pitchFamily="18" charset="0"/>
                  <a:cs typeface="Times New Roman" panose="02020603050405020304" pitchFamily="18" charset="0"/>
                  <a:sym typeface="+mn-ea"/>
                </a:rPr>
                <a:t>cakes</a:t>
              </a:r>
              <a:endParaRPr lang="zh-CN" altLang="en-US" sz="3200">
                <a:solidFill>
                  <a:schemeClr val="tx1"/>
                </a:solidFill>
                <a:latin typeface="Times New Roman" panose="02020603050405020304" pitchFamily="18" charset="0"/>
                <a:cs typeface="Times New Roman" panose="02020603050405020304" pitchFamily="18" charset="0"/>
              </a:endParaRPr>
            </a:p>
            <a:p>
              <a:pPr algn="ctr"/>
              <a:r>
                <a:rPr lang="zh-CN" altLang="en-US" sz="3200">
                  <a:solidFill>
                    <a:schemeClr val="tx1"/>
                  </a:solidFill>
                  <a:latin typeface="Times New Roman" panose="02020603050405020304" pitchFamily="18" charset="0"/>
                  <a:cs typeface="Times New Roman" panose="02020603050405020304" pitchFamily="18" charset="0"/>
                </a:rPr>
                <a:t>（吃月饼）</a:t>
              </a:r>
              <a:endParaRPr lang="en-US" altLang="zh-CN" sz="3200">
                <a:solidFill>
                  <a:schemeClr val="tx1"/>
                </a:solidFill>
                <a:latin typeface="Times New Roman" panose="02020603050405020304" pitchFamily="18" charset="0"/>
                <a:cs typeface="Times New Roman" panose="02020603050405020304" pitchFamily="18" charset="0"/>
              </a:endParaRPr>
            </a:p>
          </p:txBody>
        </p:sp>
        <p:pic>
          <p:nvPicPr>
            <p:cNvPr id="4" name="图片 3" descr="卡通人物&#10;&#10;中度可信度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0" y="1487"/>
              <a:ext cx="2836" cy="3122"/>
            </a:xfrm>
            <a:prstGeom prst="rect">
              <a:avLst/>
            </a:prstGeom>
          </p:spPr>
        </p:pic>
      </p:grpSp>
      <p:pic>
        <p:nvPicPr>
          <p:cNvPr id="5" name="图片 4" descr="04"/>
          <p:cNvPicPr>
            <a:picLocks noChangeAspect="1"/>
          </p:cNvPicPr>
          <p:nvPr/>
        </p:nvPicPr>
        <p:blipFill>
          <a:blip r:embed="rId2"/>
          <a:stretch>
            <a:fillRect/>
          </a:stretch>
        </p:blipFill>
        <p:spPr>
          <a:xfrm>
            <a:off x="7429500" y="3279775"/>
            <a:ext cx="4762500" cy="3950970"/>
          </a:xfrm>
          <a:prstGeom prst="rect">
            <a:avLst/>
          </a:prstGeom>
        </p:spPr>
      </p:pic>
      <p:pic>
        <p:nvPicPr>
          <p:cNvPr id="6" name="图片 5" descr="1e540702-c914-415a-a568-eb31f547308e"/>
          <p:cNvPicPr>
            <a:picLocks noChangeAspect="1"/>
          </p:cNvPicPr>
          <p:nvPr/>
        </p:nvPicPr>
        <p:blipFill>
          <a:blip r:embed="rId3"/>
          <a:srcRect l="1889" t="36919" b="13402"/>
          <a:stretch>
            <a:fillRect/>
          </a:stretch>
        </p:blipFill>
        <p:spPr>
          <a:xfrm rot="21120000">
            <a:off x="5888355" y="4511675"/>
            <a:ext cx="3329940" cy="1838960"/>
          </a:xfrm>
          <a:prstGeom prst="rect">
            <a:avLst/>
          </a:prstGeom>
        </p:spPr>
      </p:pic>
      <p:pic>
        <p:nvPicPr>
          <p:cNvPr id="9" name="图片 8" descr="3951f6fd1251be27cf471a4c832e66b8"/>
          <p:cNvPicPr>
            <a:picLocks noChangeAspect="1"/>
          </p:cNvPicPr>
          <p:nvPr/>
        </p:nvPicPr>
        <p:blipFill>
          <a:blip r:embed="rId4"/>
          <a:stretch>
            <a:fillRect/>
          </a:stretch>
        </p:blipFill>
        <p:spPr>
          <a:xfrm>
            <a:off x="2888615" y="590550"/>
            <a:ext cx="2476500" cy="2476500"/>
          </a:xfrm>
          <a:prstGeom prst="rect">
            <a:avLst/>
          </a:prstGeom>
        </p:spPr>
      </p:pic>
      <p:pic>
        <p:nvPicPr>
          <p:cNvPr id="10" name="图片 9" descr="水印"/>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linds(horizontal)">
                                      <p:cBhvr>
                                        <p:cTn id="10" dur="500"/>
                                        <p:tgtEl>
                                          <p:spTgt spid="10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3" grpId="1"/>
      <p:bldP spid="2" grpId="0"/>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102"/>
          <p:cNvSpPr txBox="1"/>
          <p:nvPr/>
        </p:nvSpPr>
        <p:spPr>
          <a:xfrm>
            <a:off x="748665" y="3752215"/>
            <a:ext cx="4692650" cy="2676525"/>
          </a:xfrm>
          <a:prstGeom prst="rect">
            <a:avLst/>
          </a:prstGeom>
          <a:noFill/>
          <a:ln w="9525">
            <a:noFill/>
          </a:ln>
        </p:spPr>
        <p:txBody>
          <a:bodyPr wrap="square">
            <a:spAutoFit/>
          </a:bodyPr>
          <a:lstStyle/>
          <a:p>
            <a:pPr indent="0"/>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        The roundness of the moon represents the reunion of the family in China. Families will have dinner together on the evening of the Mooncake Festival.</a:t>
            </a:r>
            <a:endParaRPr lang="zh-CN" altLang="en-US" sz="2800">
              <a:latin typeface="Times New Roman" panose="02020603050405020304" pitchFamily="18" charset="0"/>
              <a:cs typeface="Times New Roman" panose="02020603050405020304" pitchFamily="18" charset="0"/>
            </a:endParaRPr>
          </a:p>
        </p:txBody>
      </p:sp>
      <p:grpSp>
        <p:nvGrpSpPr>
          <p:cNvPr id="6" name="组合 5"/>
          <p:cNvGrpSpPr/>
          <p:nvPr/>
        </p:nvGrpSpPr>
        <p:grpSpPr>
          <a:xfrm>
            <a:off x="0" y="448310"/>
            <a:ext cx="5970270" cy="3557905"/>
            <a:chOff x="0" y="706"/>
            <a:chExt cx="9402" cy="5603"/>
          </a:xfrm>
        </p:grpSpPr>
        <p:sp>
          <p:nvSpPr>
            <p:cNvPr id="3" name="圆角矩形 2"/>
            <p:cNvSpPr/>
            <p:nvPr/>
          </p:nvSpPr>
          <p:spPr>
            <a:xfrm>
              <a:off x="910" y="706"/>
              <a:ext cx="7521" cy="2039"/>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Enjoying Family Reunions（全家团圆）</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pic>
          <p:nvPicPr>
            <p:cNvPr id="4" name="图片 3" descr="png (1)"/>
            <p:cNvPicPr>
              <a:picLocks noChangeAspect="1"/>
            </p:cNvPicPr>
            <p:nvPr/>
          </p:nvPicPr>
          <p:blipFill>
            <a:blip r:embed="rId1"/>
            <a:stretch>
              <a:fillRect/>
            </a:stretch>
          </p:blipFill>
          <p:spPr>
            <a:xfrm>
              <a:off x="0" y="1535"/>
              <a:ext cx="6393" cy="4774"/>
            </a:xfrm>
            <a:prstGeom prst="rect">
              <a:avLst/>
            </a:prstGeom>
          </p:spPr>
        </p:pic>
        <p:pic>
          <p:nvPicPr>
            <p:cNvPr id="5" name="图片 4" descr="16pic_8834798_s"/>
            <p:cNvPicPr>
              <a:picLocks noChangeAspect="1"/>
            </p:cNvPicPr>
            <p:nvPr/>
          </p:nvPicPr>
          <p:blipFill>
            <a:blip r:embed="rId2"/>
            <a:stretch>
              <a:fillRect/>
            </a:stretch>
          </p:blipFill>
          <p:spPr>
            <a:xfrm>
              <a:off x="5428" y="1935"/>
              <a:ext cx="3975" cy="3975"/>
            </a:xfrm>
            <a:prstGeom prst="rect">
              <a:avLst/>
            </a:prstGeom>
          </p:spPr>
        </p:pic>
      </p:grpSp>
      <p:pic>
        <p:nvPicPr>
          <p:cNvPr id="7" name="图片 6" descr="0x300a0a0 (18)"/>
          <p:cNvPicPr>
            <a:picLocks noChangeAspect="1"/>
          </p:cNvPicPr>
          <p:nvPr/>
        </p:nvPicPr>
        <p:blipFill>
          <a:blip r:embed="rId3"/>
          <a:stretch>
            <a:fillRect/>
          </a:stretch>
        </p:blipFill>
        <p:spPr>
          <a:xfrm>
            <a:off x="5241290" y="3476625"/>
            <a:ext cx="6425565" cy="3148330"/>
          </a:xfrm>
          <a:prstGeom prst="rect">
            <a:avLst/>
          </a:prstGeom>
        </p:spPr>
      </p:pic>
      <p:pic>
        <p:nvPicPr>
          <p:cNvPr id="8" name="图片 7" descr="4536"/>
          <p:cNvPicPr>
            <a:picLocks noChangeAspect="1"/>
          </p:cNvPicPr>
          <p:nvPr/>
        </p:nvPicPr>
        <p:blipFill>
          <a:blip r:embed="rId4"/>
          <a:stretch>
            <a:fillRect/>
          </a:stretch>
        </p:blipFill>
        <p:spPr>
          <a:xfrm>
            <a:off x="9201785" y="0"/>
            <a:ext cx="2857500" cy="2857500"/>
          </a:xfrm>
          <a:prstGeom prst="rect">
            <a:avLst/>
          </a:prstGeom>
        </p:spPr>
      </p:pic>
      <p:pic>
        <p:nvPicPr>
          <p:cNvPr id="10" name="图片 9" descr="562 (1)"/>
          <p:cNvPicPr>
            <a:picLocks noChangeAspect="1"/>
          </p:cNvPicPr>
          <p:nvPr/>
        </p:nvPicPr>
        <p:blipFill>
          <a:blip r:embed="rId5" cstate="print"/>
          <a:stretch>
            <a:fillRect/>
          </a:stretch>
        </p:blipFill>
        <p:spPr>
          <a:xfrm flipH="1">
            <a:off x="-270510" y="3103880"/>
            <a:ext cx="5353050" cy="38931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linds(horizontal)">
                                      <p:cBhvr>
                                        <p:cTn id="7" dur="500"/>
                                        <p:tgtEl>
                                          <p:spTgt spid="103"/>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0" presetClass="path" presetSubtype="0" accel="50000" decel="50000" fill="hold" nodeType="withEffect">
                                  <p:stCondLst>
                                    <p:cond delay="0"/>
                                  </p:stCondLst>
                                  <p:childTnLst>
                                    <p:animMotion origin="layout" path="M 0 0 C -0.00494792 -0.00453704 -0.0789063 0.0310185 0.0245833 -0.0637037 C 0.128073 -0.158426 0.4275 -0.414259 0.517448 -0.473611 C 0.607396 -0.532963 0.483021 -0.383241 0.474427 -0.360648 C 0.465833 -0.338056 0.473542 -0.358426 0.474427 -0.360648 " pathEditMode="relative" ptsTypes="">
                                      <p:cBhvr>
                                        <p:cTn id="21" dur="3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241935" y="1960880"/>
            <a:ext cx="4198620" cy="4523105"/>
          </a:xfrm>
          <a:prstGeom prst="rect">
            <a:avLst/>
          </a:prstGeom>
          <a:noFill/>
          <a:ln w="9525">
            <a:noFill/>
          </a:ln>
        </p:spPr>
        <p:txBody>
          <a:bodyPr wrap="square">
            <a:spAutoFit/>
          </a:bodyPr>
          <a:lstStyle/>
          <a:p>
            <a:pPr indent="0"/>
            <a:r>
              <a:rPr lang="en-US" altLang="zh-CN" sz="2400" b="0">
                <a:solidFill>
                  <a:srgbClr val="333333"/>
                </a:solidFill>
                <a:latin typeface="宋体" panose="02010600030101010101" pitchFamily="2" charset="-122"/>
                <a:ea typeface="宋体" panose="02010600030101010101" pitchFamily="2" charset="-122"/>
                <a:cs typeface="宋体" panose="02010600030101010101" pitchFamily="2" charset="-122"/>
              </a:rPr>
              <a:t>    </a:t>
            </a:r>
            <a:r>
              <a:rPr lang="zh-CN" sz="2400" b="0">
                <a:solidFill>
                  <a:srgbClr val="333333"/>
                </a:solidFill>
                <a:latin typeface="宋体" panose="02010600030101010101" pitchFamily="2" charset="-122"/>
                <a:ea typeface="宋体" panose="02010600030101010101" pitchFamily="2" charset="-122"/>
                <a:cs typeface="宋体" panose="02010600030101010101" pitchFamily="2" charset="-122"/>
              </a:rPr>
              <a:t>在古时候，忽有一年，北京城里闹起了瘟疫。几乎每家都有人得了病，可就治不好。月中的嫦娥看到人间如此情景，心里十分难过，就派身边的玉兔去为百姓们治病。玉兔挨家挨户治好了很多人的病。消除了京城的瘟疫之后，玉兔就回到月宫中去了。人们为了感谢玉兔，就用泥塑造了玉兔的形象，被民间亲切地称为“兔儿爷”。</a:t>
            </a:r>
            <a:endParaRPr lang="zh-CN" altLang="en-US" sz="2400">
              <a:latin typeface="宋体" panose="02010600030101010101" pitchFamily="2" charset="-122"/>
              <a:cs typeface="宋体" panose="02010600030101010101" pitchFamily="2" charset="-122"/>
            </a:endParaRPr>
          </a:p>
        </p:txBody>
      </p:sp>
      <p:sp>
        <p:nvSpPr>
          <p:cNvPr id="3" name="文本框 2"/>
          <p:cNvSpPr txBox="1"/>
          <p:nvPr/>
        </p:nvSpPr>
        <p:spPr>
          <a:xfrm>
            <a:off x="4471035" y="361950"/>
            <a:ext cx="7386955" cy="4831080"/>
          </a:xfrm>
          <a:prstGeom prst="rect">
            <a:avLst/>
          </a:prstGeom>
          <a:noFill/>
          <a:ln w="38100">
            <a:solidFill>
              <a:srgbClr val="00B0F0"/>
            </a:solidFill>
          </a:ln>
        </p:spPr>
        <p:txBody>
          <a:bodyPr wrap="square" rtlCol="0" anchor="t">
            <a:spAutoFit/>
          </a:bodyPr>
          <a:lstStyle/>
          <a:p>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Rabbi</a:t>
            </a:r>
            <a:r>
              <a:rPr lang="en-US" altLang="zh-CN" sz="2800">
                <a:latin typeface="Times New Roman" panose="02020603050405020304" pitchFamily="18" charset="0"/>
                <a:cs typeface="Times New Roman" panose="02020603050405020304" pitchFamily="18" charset="0"/>
                <a:sym typeface="+mn-ea"/>
              </a:rPr>
              <a:t>t Fig</a:t>
            </a:r>
            <a:r>
              <a:rPr lang="zh-CN" altLang="en-US" sz="2800">
                <a:latin typeface="Times New Roman" panose="02020603050405020304" pitchFamily="18" charset="0"/>
                <a:cs typeface="Times New Roman" panose="02020603050405020304" pitchFamily="18" charset="0"/>
                <a:sym typeface="+mn-ea"/>
              </a:rPr>
              <a:t>urines stems from a legend</a:t>
            </a:r>
            <a:r>
              <a:rPr lang="en-US" altLang="zh-CN" sz="2800">
                <a:latin typeface="Times New Roman" panose="02020603050405020304" pitchFamily="18" charset="0"/>
                <a:cs typeface="Times New Roman" panose="02020603050405020304" pitchFamily="18" charset="0"/>
                <a:sym typeface="+mn-ea"/>
              </a:rPr>
              <a:t>. O</a:t>
            </a:r>
            <a:r>
              <a:rPr lang="zh-CN" altLang="en-US" sz="2800">
                <a:latin typeface="Times New Roman" panose="02020603050405020304" pitchFamily="18" charset="0"/>
                <a:cs typeface="Times New Roman" panose="02020603050405020304" pitchFamily="18" charset="0"/>
              </a:rPr>
              <a:t>ne year</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there </a:t>
            </a:r>
            <a:r>
              <a:rPr lang="en-US" altLang="zh-CN" sz="2800">
                <a:latin typeface="Times New Roman" panose="02020603050405020304" pitchFamily="18" charset="0"/>
                <a:cs typeface="Times New Roman" panose="02020603050405020304" pitchFamily="18" charset="0"/>
              </a:rPr>
              <a:t>was </a:t>
            </a:r>
            <a:r>
              <a:rPr lang="zh-CN" altLang="en-US" sz="2800">
                <a:latin typeface="Times New Roman" panose="02020603050405020304" pitchFamily="18" charset="0"/>
                <a:cs typeface="Times New Roman" panose="02020603050405020304" pitchFamily="18" charset="0"/>
              </a:rPr>
              <a:t>a plague</a:t>
            </a:r>
            <a:r>
              <a:rPr lang="en-US" altLang="zh-CN" sz="2800">
                <a:latin typeface="Times New Roman" panose="02020603050405020304" pitchFamily="18" charset="0"/>
                <a:cs typeface="Times New Roman" panose="02020603050405020304" pitchFamily="18" charset="0"/>
              </a:rPr>
              <a:t> in </a:t>
            </a:r>
            <a:r>
              <a:rPr lang="zh-CN" altLang="en-US" sz="2800">
                <a:latin typeface="Times New Roman" panose="02020603050405020304" pitchFamily="18" charset="0"/>
                <a:cs typeface="Times New Roman" panose="02020603050405020304" pitchFamily="18" charset="0"/>
                <a:sym typeface="+mn-ea"/>
              </a:rPr>
              <a:t>Beijing</a:t>
            </a:r>
            <a:r>
              <a:rPr lang="en-US" sz="2800">
                <a:latin typeface="Times New Roman" panose="02020603050405020304" pitchFamily="18" charset="0"/>
                <a:cs typeface="Times New Roman" panose="02020603050405020304" pitchFamily="18" charset="0"/>
                <a:sym typeface="+mn-ea"/>
              </a:rPr>
              <a:t>. S</a:t>
            </a:r>
            <a:r>
              <a:rPr lang="zh-CN" altLang="en-US" sz="2800">
                <a:latin typeface="Times New Roman" panose="02020603050405020304" pitchFamily="18" charset="0"/>
                <a:cs typeface="Times New Roman" panose="02020603050405020304" pitchFamily="18" charset="0"/>
                <a:sym typeface="+mn-ea"/>
              </a:rPr>
              <a:t>omeone </a:t>
            </a:r>
            <a:r>
              <a:rPr lang="en-US" altLang="zh-CN" sz="2800">
                <a:latin typeface="Times New Roman" panose="02020603050405020304" pitchFamily="18" charset="0"/>
                <a:cs typeface="Times New Roman" panose="02020603050405020304" pitchFamily="18" charset="0"/>
                <a:sym typeface="+mn-ea"/>
              </a:rPr>
              <a:t>was </a:t>
            </a:r>
            <a:r>
              <a:rPr lang="zh-CN" altLang="en-US" sz="2800">
                <a:latin typeface="Times New Roman" panose="02020603050405020304" pitchFamily="18" charset="0"/>
                <a:cs typeface="Times New Roman" panose="02020603050405020304" pitchFamily="18" charset="0"/>
                <a:sym typeface="+mn-ea"/>
              </a:rPr>
              <a:t>sick</a:t>
            </a:r>
            <a:r>
              <a:rPr lang="en-US" altLang="zh-CN" sz="2800">
                <a:latin typeface="Times New Roman" panose="02020603050405020304" pitchFamily="18" charset="0"/>
                <a:cs typeface="Times New Roman" panose="02020603050405020304" pitchFamily="18" charset="0"/>
                <a:sym typeface="+mn-ea"/>
              </a:rPr>
              <a:t> in almost</a:t>
            </a:r>
            <a:r>
              <a:rPr lang="zh-CN" altLang="en-US" sz="2800">
                <a:latin typeface="Times New Roman" panose="02020603050405020304" pitchFamily="18" charset="0"/>
                <a:cs typeface="Times New Roman" panose="02020603050405020304" pitchFamily="18" charset="0"/>
              </a:rPr>
              <a:t> every family</a:t>
            </a:r>
            <a:r>
              <a:rPr lang="en-US" altLang="zh-CN" sz="2800">
                <a:latin typeface="Times New Roman" panose="02020603050405020304" pitchFamily="18" charset="0"/>
                <a:cs typeface="Times New Roman" panose="02020603050405020304" pitchFamily="18" charset="0"/>
              </a:rPr>
              <a:t>, and </a:t>
            </a:r>
            <a:r>
              <a:rPr lang="en-US" sz="2800">
                <a:latin typeface="Times New Roman" panose="02020603050405020304" pitchFamily="18" charset="0"/>
                <a:cs typeface="Times New Roman" panose="02020603050405020304" pitchFamily="18" charset="0"/>
              </a:rPr>
              <a:t>t</a:t>
            </a:r>
            <a:r>
              <a:rPr sz="2800">
                <a:latin typeface="Times New Roman" panose="02020603050405020304" pitchFamily="18" charset="0"/>
                <a:cs typeface="Times New Roman" panose="02020603050405020304" pitchFamily="18" charset="0"/>
              </a:rPr>
              <a:t>here </a:t>
            </a:r>
            <a:r>
              <a:rPr lang="en-US" sz="2800">
                <a:latin typeface="Times New Roman" panose="02020603050405020304" pitchFamily="18" charset="0"/>
                <a:cs typeface="Times New Roman" panose="02020603050405020304" pitchFamily="18" charset="0"/>
              </a:rPr>
              <a:t>was</a:t>
            </a:r>
            <a:r>
              <a:rPr sz="2800">
                <a:latin typeface="Times New Roman" panose="02020603050405020304" pitchFamily="18" charset="0"/>
                <a:cs typeface="Times New Roman" panose="02020603050405020304" pitchFamily="18" charset="0"/>
              </a:rPr>
              <a:t> no cure for </a:t>
            </a:r>
            <a:r>
              <a:rPr lang="en-US" sz="2800">
                <a:latin typeface="Times New Roman" panose="02020603050405020304" pitchFamily="18" charset="0"/>
                <a:cs typeface="Times New Roman" panose="02020603050405020304" pitchFamily="18" charset="0"/>
              </a:rPr>
              <a:t>the plague</a:t>
            </a:r>
            <a:r>
              <a:rPr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Seeing such a scene, </a:t>
            </a:r>
            <a:r>
              <a:rPr lang="zh-CN" altLang="en-US" sz="2800">
                <a:latin typeface="Times New Roman" panose="02020603050405020304" pitchFamily="18" charset="0"/>
                <a:cs typeface="Times New Roman" panose="02020603050405020304" pitchFamily="18" charset="0"/>
              </a:rPr>
              <a:t>Chang'e was very sad , so </a:t>
            </a:r>
            <a:r>
              <a:rPr lang="en-US" altLang="zh-CN" sz="2800">
                <a:latin typeface="Times New Roman" panose="02020603050405020304" pitchFamily="18" charset="0"/>
                <a:cs typeface="Times New Roman" panose="02020603050405020304" pitchFamily="18" charset="0"/>
              </a:rPr>
              <a:t>s</a:t>
            </a:r>
            <a:r>
              <a:rPr lang="zh-CN" altLang="en-US" sz="2800">
                <a:latin typeface="Times New Roman" panose="02020603050405020304" pitchFamily="18" charset="0"/>
                <a:cs typeface="Times New Roman" panose="02020603050405020304" pitchFamily="18" charset="0"/>
              </a:rPr>
              <a:t>he sent jade rabbit to treat the people. </a:t>
            </a:r>
            <a:r>
              <a:rPr lang="zh-CN" altLang="en-US" sz="2800">
                <a:latin typeface="Times New Roman" panose="02020603050405020304" pitchFamily="18" charset="0"/>
                <a:cs typeface="Times New Roman" panose="02020603050405020304" pitchFamily="18" charset="0"/>
                <a:sym typeface="+mn-ea"/>
              </a:rPr>
              <a:t>The</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rabbit </a:t>
            </a:r>
            <a:r>
              <a:rPr lang="en-US" altLang="zh-CN" sz="2800">
                <a:latin typeface="Times New Roman" panose="02020603050405020304" pitchFamily="18" charset="0"/>
                <a:cs typeface="Times New Roman" panose="02020603050405020304" pitchFamily="18" charset="0"/>
                <a:sym typeface="+mn-ea"/>
              </a:rPr>
              <a:t>went fr</a:t>
            </a:r>
            <a:r>
              <a:rPr lang="zh-CN" altLang="en-US" sz="2800">
                <a:latin typeface="Times New Roman" panose="02020603050405020304" pitchFamily="18" charset="0"/>
                <a:cs typeface="Times New Roman" panose="02020603050405020304" pitchFamily="18" charset="0"/>
                <a:sym typeface="+mn-ea"/>
              </a:rPr>
              <a:t>o</a:t>
            </a:r>
            <a:r>
              <a:rPr lang="en-US" altLang="zh-CN" sz="2800">
                <a:latin typeface="Times New Roman" panose="02020603050405020304" pitchFamily="18" charset="0"/>
                <a:cs typeface="Times New Roman" panose="02020603050405020304" pitchFamily="18" charset="0"/>
                <a:sym typeface="+mn-ea"/>
              </a:rPr>
              <a:t>m door to door, curing many people. </a:t>
            </a:r>
            <a:r>
              <a:rPr lang="zh-CN" altLang="en-US" sz="2800">
                <a:latin typeface="Times New Roman" panose="02020603050405020304" pitchFamily="18" charset="0"/>
                <a:cs typeface="Times New Roman" panose="02020603050405020304" pitchFamily="18" charset="0"/>
              </a:rPr>
              <a:t> After eliminating the plague, the Jade Rabbit went back to the Moon Palace. </a:t>
            </a:r>
            <a:r>
              <a:rPr lang="en-US" altLang="zh-CN" sz="2800">
                <a:latin typeface="Times New Roman" panose="02020603050405020304" pitchFamily="18" charset="0"/>
                <a:cs typeface="Times New Roman" panose="02020603050405020304" pitchFamily="18" charset="0"/>
              </a:rPr>
              <a:t>With gratitude</a:t>
            </a:r>
            <a:r>
              <a:rPr lang="zh-CN" altLang="en-US" sz="2800">
                <a:latin typeface="Times New Roman" panose="02020603050405020304" pitchFamily="18" charset="0"/>
                <a:cs typeface="Times New Roman" panose="02020603050405020304" pitchFamily="18" charset="0"/>
              </a:rPr>
              <a:t>, people use</a:t>
            </a:r>
            <a:r>
              <a:rPr lang="en-US" altLang="zh-CN" sz="2800">
                <a:latin typeface="Times New Roman" panose="02020603050405020304" pitchFamily="18" charset="0"/>
                <a:cs typeface="Times New Roman" panose="02020603050405020304" pitchFamily="18" charset="0"/>
              </a:rPr>
              <a:t>d</a:t>
            </a:r>
            <a:r>
              <a:rPr lang="zh-CN" altLang="en-US" sz="2800">
                <a:latin typeface="Times New Roman" panose="02020603050405020304" pitchFamily="18" charset="0"/>
                <a:cs typeface="Times New Roman" panose="02020603050405020304" pitchFamily="18" charset="0"/>
              </a:rPr>
              <a:t> mud to create the image of the Jade Rabbit, </a:t>
            </a:r>
            <a:r>
              <a:rPr lang="en-US" altLang="zh-CN" sz="2800">
                <a:latin typeface="Times New Roman" panose="02020603050405020304" pitchFamily="18" charset="0"/>
                <a:cs typeface="Times New Roman" panose="02020603050405020304" pitchFamily="18" charset="0"/>
              </a:rPr>
              <a:t> which </a:t>
            </a:r>
            <a:r>
              <a:rPr lang="zh-CN" altLang="en-US" sz="2800">
                <a:latin typeface="Times New Roman" panose="02020603050405020304" pitchFamily="18" charset="0"/>
                <a:cs typeface="Times New Roman" panose="02020603050405020304" pitchFamily="18" charset="0"/>
              </a:rPr>
              <a:t>was affectionately known as the“</a:t>
            </a:r>
            <a:r>
              <a:rPr lang="en-US" sz="2800">
                <a:solidFill>
                  <a:srgbClr val="333333"/>
                </a:solidFill>
                <a:latin typeface="Times New Roman" panose="02020603050405020304" pitchFamily="18" charset="0"/>
                <a:ea typeface="宋体" panose="02010600030101010101" pitchFamily="2" charset="-122"/>
                <a:cs typeface="Times New Roman" panose="02020603050405020304" pitchFamily="18" charset="0"/>
                <a:sym typeface="+mn-ea"/>
              </a:rPr>
              <a:t>Rabbit Figurine</a:t>
            </a:r>
            <a:r>
              <a:rPr lang="zh-CN" altLang="en-US"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sym typeface="+mn-ea"/>
              </a:rPr>
              <a:t>.</a:t>
            </a:r>
            <a:endParaRPr lang="zh-CN" altLang="en-US" sz="2800">
              <a:latin typeface="Times New Roman" panose="02020603050405020304" pitchFamily="18" charset="0"/>
              <a:cs typeface="Times New Roman" panose="02020603050405020304" pitchFamily="18" charset="0"/>
              <a:sym typeface="+mn-ea"/>
            </a:endParaRPr>
          </a:p>
        </p:txBody>
      </p:sp>
      <p:sp>
        <p:nvSpPr>
          <p:cNvPr id="4" name="圆角矩形 3"/>
          <p:cNvSpPr/>
          <p:nvPr/>
        </p:nvSpPr>
        <p:spPr>
          <a:xfrm>
            <a:off x="480695" y="361950"/>
            <a:ext cx="3872230" cy="1528445"/>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Playing Rabbit Figurine</a:t>
            </a:r>
            <a:endParaRPr lang="en-US" altLang="zh-CN" sz="3200">
              <a:solidFill>
                <a:schemeClr val="tx1"/>
              </a:solidFill>
              <a:latin typeface="Times New Roman" panose="02020603050405020304" pitchFamily="18" charset="0"/>
              <a:cs typeface="Times New Roman" panose="02020603050405020304" pitchFamily="18" charset="0"/>
              <a:sym typeface="+mn-ea"/>
            </a:endParaRPr>
          </a:p>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（玩兔儿爷）</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4533265" y="5100320"/>
            <a:ext cx="7262495" cy="1383665"/>
          </a:xfrm>
          <a:prstGeom prst="rect">
            <a:avLst/>
          </a:prstGeom>
          <a:noFill/>
          <a:ln w="38100">
            <a:solidFill>
              <a:srgbClr val="FF0000"/>
            </a:solidFill>
          </a:ln>
        </p:spPr>
        <p:txBody>
          <a:bodyPr wrap="square" rtlCol="0" anchor="t">
            <a:spAutoFit/>
          </a:bodyPr>
          <a:lstStyle/>
          <a:p>
            <a:r>
              <a:rPr lang="en-US" altLang="zh-CN" sz="2800">
                <a:latin typeface="Times New Roman" panose="02020603050405020304" pitchFamily="18" charset="0"/>
                <a:cs typeface="Times New Roman" panose="02020603050405020304" pitchFamily="18" charset="0"/>
              </a:rPr>
              <a:t>     Now many people refer to it as a mascot for the friends and relatives.</a:t>
            </a:r>
            <a:r>
              <a:rPr lang="en-US" altLang="zh-CN" sz="2800">
                <a:latin typeface="Times New Roman" panose="02020603050405020304" pitchFamily="18" charset="0"/>
                <a:cs typeface="Times New Roman" panose="02020603050405020304" pitchFamily="18" charset="0"/>
                <a:sym typeface="+mn-ea"/>
              </a:rPr>
              <a:t> Its significance is to pray for good luck and happiness. </a:t>
            </a:r>
            <a:endParaRPr lang="en-US" altLang="zh-CN" sz="2800">
              <a:latin typeface="Times New Roman" panose="02020603050405020304" pitchFamily="18" charset="0"/>
              <a:cs typeface="Times New Roman" panose="02020603050405020304" pitchFamily="18" charset="0"/>
            </a:endParaRPr>
          </a:p>
        </p:txBody>
      </p:sp>
      <p:pic>
        <p:nvPicPr>
          <p:cNvPr id="5" name="图片 4" descr="5491ec17b5f344688d1c59e36ff1db67_th"/>
          <p:cNvPicPr>
            <a:picLocks noChangeAspect="1"/>
          </p:cNvPicPr>
          <p:nvPr/>
        </p:nvPicPr>
        <p:blipFill>
          <a:blip r:embed="rId1"/>
          <a:srcRect t="4361" b="17270"/>
          <a:stretch>
            <a:fillRect/>
          </a:stretch>
        </p:blipFill>
        <p:spPr>
          <a:xfrm>
            <a:off x="279400" y="1325880"/>
            <a:ext cx="4191635" cy="5158105"/>
          </a:xfrm>
          <a:prstGeom prst="rect">
            <a:avLst/>
          </a:prstGeom>
        </p:spPr>
      </p:pic>
      <p:pic>
        <p:nvPicPr>
          <p:cNvPr id="7" name="图片 6" descr="30522293436168169"/>
          <p:cNvPicPr>
            <a:picLocks noChangeAspect="1"/>
          </p:cNvPicPr>
          <p:nvPr/>
        </p:nvPicPr>
        <p:blipFill>
          <a:blip r:embed="rId2"/>
          <a:srcRect t="11388" b="8919"/>
          <a:stretch>
            <a:fillRect/>
          </a:stretch>
        </p:blipFill>
        <p:spPr>
          <a:xfrm>
            <a:off x="5523865" y="566420"/>
            <a:ext cx="5280660" cy="4189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2" nodeType="clickEffect">
                                  <p:stCondLst>
                                    <p:cond delay="0"/>
                                  </p:stCondLst>
                                  <p:childTnLst>
                                    <p:animEffect transition="out" filter="blinds(horizontal)">
                                      <p:cBhvr>
                                        <p:cTn id="14" dur="500"/>
                                        <p:tgtEl>
                                          <p:spTgt spid="101"/>
                                        </p:tgtEl>
                                      </p:cBhvr>
                                    </p:animEffect>
                                    <p:set>
                                      <p:cBhvr>
                                        <p:cTn id="15" dur="1" fill="hold">
                                          <p:stCondLst>
                                            <p:cond delay="499"/>
                                          </p:stCondLst>
                                        </p:cTn>
                                        <p:tgtEl>
                                          <p:spTgt spid="101"/>
                                        </p:tgtEl>
                                        <p:attrNameLst>
                                          <p:attrName>style.visibility</p:attrName>
                                        </p:attrNameLst>
                                      </p:cBhvr>
                                      <p:to>
                                        <p:strVal val="hidden"/>
                                      </p:to>
                                    </p:se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xit" presetSubtype="10" fill="hold" grpId="2" nodeType="withEffect">
                                  <p:stCondLst>
                                    <p:cond delay="0"/>
                                  </p:stCondLst>
                                  <p:childTnLst>
                                    <p:animEffect transition="out" filter="blinds(horizontal)">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linds(horizontal)">
                                      <p:cBhvr>
                                        <p:cTn id="26" dur="500"/>
                                        <p:tgtEl>
                                          <p:spTgt spid="2"/>
                                        </p:tgtEl>
                                      </p:cBhvr>
                                    </p:animEffect>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P spid="101" grpId="2"/>
      <p:bldP spid="3" grpId="0" bldLvl="0" animBg="1"/>
      <p:bldP spid="3" grpId="1" animBg="1"/>
      <p:bldP spid="3" grpId="2" bldLvl="0" animBg="1"/>
      <p:bldP spid="2" grpId="0" bldLvl="0" animBg="1"/>
      <p:bldP spid="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B1324"/>
        </a:solidFill>
        <a:effectLst/>
      </p:bgPr>
    </p:bg>
    <p:spTree>
      <p:nvGrpSpPr>
        <p:cNvPr id="1" name=""/>
        <p:cNvGrpSpPr/>
        <p:nvPr/>
      </p:nvGrpSpPr>
      <p:grpSpPr>
        <a:xfrm>
          <a:off x="0" y="0"/>
          <a:ext cx="0" cy="0"/>
          <a:chOff x="0" y="0"/>
          <a:chExt cx="0" cy="0"/>
        </a:xfrm>
      </p:grpSpPr>
      <p:sp>
        <p:nvSpPr>
          <p:cNvPr id="2" name="圆角矩形 1"/>
          <p:cNvSpPr/>
          <p:nvPr/>
        </p:nvSpPr>
        <p:spPr>
          <a:xfrm>
            <a:off x="540385" y="398145"/>
            <a:ext cx="3077210" cy="1219835"/>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Burning lamps</a:t>
            </a:r>
            <a:endParaRPr lang="en-US" altLang="zh-CN" sz="3200">
              <a:solidFill>
                <a:schemeClr val="tx1"/>
              </a:solidFill>
              <a:latin typeface="Times New Roman" panose="02020603050405020304" pitchFamily="18" charset="0"/>
              <a:cs typeface="Times New Roman" panose="02020603050405020304" pitchFamily="18" charset="0"/>
              <a:sym typeface="+mn-ea"/>
            </a:endParaRPr>
          </a:p>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（燃灯）</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3" name="文本框 2"/>
          <p:cNvSpPr txBox="1"/>
          <p:nvPr/>
        </p:nvSpPr>
        <p:spPr>
          <a:xfrm>
            <a:off x="3617595" y="3529965"/>
            <a:ext cx="8004175" cy="2676525"/>
          </a:xfrm>
          <a:prstGeom prst="rect">
            <a:avLst/>
          </a:prstGeom>
          <a:noFill/>
        </p:spPr>
        <p:txBody>
          <a:bodyPr wrap="square" rtlCol="0">
            <a:spAutoFit/>
          </a:bodyPr>
          <a:lstStyle/>
          <a:p>
            <a:r>
              <a:rPr lang="en-US" altLang="zh-CN" sz="2800">
                <a:latin typeface="Times New Roman" panose="02020603050405020304" pitchFamily="18" charset="0"/>
                <a:cs typeface="Times New Roman" panose="02020603050405020304" pitchFamily="18" charset="0"/>
              </a:rPr>
              <a:t>        A few days before the </a:t>
            </a:r>
            <a:r>
              <a:rPr lang="en-US" altLang="zh-CN" sz="2800">
                <a:latin typeface="Times New Roman" panose="02020603050405020304" pitchFamily="18" charset="0"/>
                <a:cs typeface="Times New Roman" panose="02020603050405020304" pitchFamily="18" charset="0"/>
                <a:sym typeface="+mn-ea"/>
              </a:rPr>
              <a:t>Mid-Autumn Festival, everyone in the family will help to make beautiful lanterns. </a:t>
            </a:r>
            <a:r>
              <a:rPr lang="en-US" altLang="zh-CN" sz="2800">
                <a:latin typeface="Times New Roman" panose="02020603050405020304" pitchFamily="18" charset="0"/>
                <a:cs typeface="Times New Roman" panose="02020603050405020304" pitchFamily="18" charset="0"/>
              </a:rPr>
              <a:t>On the evening of the festival, people will light the lanterns t</a:t>
            </a:r>
            <a:r>
              <a:rPr lang="en-US" altLang="zh-CN" sz="2800">
                <a:latin typeface="Times New Roman" panose="02020603050405020304" pitchFamily="18" charset="0"/>
                <a:cs typeface="Times New Roman" panose="02020603050405020304" pitchFamily="18" charset="0"/>
                <a:sym typeface="+mn-ea"/>
              </a:rPr>
              <a:t>h</a:t>
            </a:r>
            <a:r>
              <a:rPr lang="en-US" altLang="zh-CN" sz="2800">
                <a:latin typeface="Times New Roman" panose="02020603050405020304" pitchFamily="18" charset="0"/>
                <a:cs typeface="Times New Roman" panose="02020603050405020304" pitchFamily="18" charset="0"/>
              </a:rPr>
              <a:t>at are bright and round. In modern Mid-Autumn Festival, the burning of lights is more popular.</a:t>
            </a:r>
            <a:endParaRPr lang="en-US" altLang="zh-CN" sz="280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rcRect t="16460" r="7745" b="13400"/>
          <a:stretch>
            <a:fillRect/>
          </a:stretch>
        </p:blipFill>
        <p:spPr>
          <a:xfrm flipH="1">
            <a:off x="223520" y="3863340"/>
            <a:ext cx="3126740" cy="2640330"/>
          </a:xfrm>
          <a:prstGeom prst="rect">
            <a:avLst/>
          </a:prstGeom>
        </p:spPr>
      </p:pic>
      <p:pic>
        <p:nvPicPr>
          <p:cNvPr id="5" name="图片 4" descr="t0169b4b663c1845b2f"/>
          <p:cNvPicPr>
            <a:picLocks noChangeAspect="1"/>
          </p:cNvPicPr>
          <p:nvPr/>
        </p:nvPicPr>
        <p:blipFill>
          <a:blip r:embed="rId2"/>
          <a:stretch>
            <a:fillRect/>
          </a:stretch>
        </p:blipFill>
        <p:spPr>
          <a:xfrm>
            <a:off x="223520" y="719455"/>
            <a:ext cx="1485900" cy="2056765"/>
          </a:xfrm>
          <a:prstGeom prst="rect">
            <a:avLst/>
          </a:prstGeom>
        </p:spPr>
      </p:pic>
      <p:pic>
        <p:nvPicPr>
          <p:cNvPr id="7" name="图片 6" descr="48abb7d93dd251dad8858fc3d2cf630b"/>
          <p:cNvPicPr>
            <a:picLocks noChangeAspect="1"/>
          </p:cNvPicPr>
          <p:nvPr/>
        </p:nvPicPr>
        <p:blipFill>
          <a:blip r:embed="rId3"/>
          <a:stretch>
            <a:fillRect/>
          </a:stretch>
        </p:blipFill>
        <p:spPr>
          <a:xfrm>
            <a:off x="1339215" y="1288415"/>
            <a:ext cx="2156460" cy="3248660"/>
          </a:xfrm>
          <a:prstGeom prst="rect">
            <a:avLst/>
          </a:prstGeom>
        </p:spPr>
      </p:pic>
      <p:pic>
        <p:nvPicPr>
          <p:cNvPr id="8" name="图片 7" descr="05b5493a41331ac18b9475206caad73e"/>
          <p:cNvPicPr>
            <a:picLocks noChangeAspect="1"/>
          </p:cNvPicPr>
          <p:nvPr/>
        </p:nvPicPr>
        <p:blipFill>
          <a:blip r:embed="rId4"/>
          <a:srcRect t="11152" b="10621"/>
          <a:stretch>
            <a:fillRect/>
          </a:stretch>
        </p:blipFill>
        <p:spPr>
          <a:xfrm>
            <a:off x="4806315" y="1212850"/>
            <a:ext cx="5824855" cy="2130425"/>
          </a:xfrm>
          <a:prstGeom prst="rect">
            <a:avLst/>
          </a:prstGeom>
        </p:spPr>
      </p:pic>
      <p:pic>
        <p:nvPicPr>
          <p:cNvPr id="4" name="图片 3" descr="300 (8)"/>
          <p:cNvPicPr>
            <a:picLocks noChangeAspect="1"/>
          </p:cNvPicPr>
          <p:nvPr/>
        </p:nvPicPr>
        <p:blipFill>
          <a:blip r:embed="rId5"/>
          <a:srcRect b="54644"/>
          <a:stretch>
            <a:fillRect/>
          </a:stretch>
        </p:blipFill>
        <p:spPr>
          <a:xfrm>
            <a:off x="7228840" y="146685"/>
            <a:ext cx="4721860" cy="1296035"/>
          </a:xfrm>
          <a:prstGeom prst="rect">
            <a:avLst/>
          </a:prstGeom>
        </p:spPr>
      </p:pic>
      <p:pic>
        <p:nvPicPr>
          <p:cNvPr id="11" name="图片 10" descr="300 (8)"/>
          <p:cNvPicPr>
            <a:picLocks noChangeAspect="1"/>
          </p:cNvPicPr>
          <p:nvPr/>
        </p:nvPicPr>
        <p:blipFill>
          <a:blip r:embed="rId5"/>
          <a:srcRect b="54644"/>
          <a:stretch>
            <a:fillRect/>
          </a:stretch>
        </p:blipFill>
        <p:spPr>
          <a:xfrm>
            <a:off x="3495675" y="146685"/>
            <a:ext cx="4721860" cy="129603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B1324"/>
        </a:solidFill>
        <a:effectLst/>
      </p:bgPr>
    </p:bg>
    <p:spTree>
      <p:nvGrpSpPr>
        <p:cNvPr id="1" name=""/>
        <p:cNvGrpSpPr/>
        <p:nvPr/>
      </p:nvGrpSpPr>
      <p:grpSpPr>
        <a:xfrm>
          <a:off x="0" y="0"/>
          <a:ext cx="0" cy="0"/>
          <a:chOff x="0" y="0"/>
          <a:chExt cx="0" cy="0"/>
        </a:xfrm>
      </p:grpSpPr>
      <p:sp>
        <p:nvSpPr>
          <p:cNvPr id="2" name="圆角矩形 1"/>
          <p:cNvSpPr/>
          <p:nvPr/>
        </p:nvSpPr>
        <p:spPr>
          <a:xfrm>
            <a:off x="444500" y="364490"/>
            <a:ext cx="4591050" cy="159512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 Drinking wine fermented with osmanthus flowers</a:t>
            </a:r>
            <a:endParaRPr lang="en-US" altLang="zh-CN" sz="3200">
              <a:solidFill>
                <a:schemeClr val="tx1"/>
              </a:solidFill>
              <a:latin typeface="Times New Roman" panose="02020603050405020304" pitchFamily="18" charset="0"/>
              <a:cs typeface="Times New Roman" panose="02020603050405020304" pitchFamily="18" charset="0"/>
              <a:sym typeface="+mn-ea"/>
            </a:endParaRPr>
          </a:p>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（饮桂花酒）</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4835525" y="3170555"/>
            <a:ext cx="6683375" cy="829945"/>
          </a:xfrm>
          <a:prstGeom prst="rect">
            <a:avLst/>
          </a:prstGeom>
          <a:noFill/>
          <a:ln w="28575">
            <a:solidFill>
              <a:srgbClr val="00B0F0"/>
            </a:solidFill>
            <a:prstDash val="sysDot"/>
          </a:ln>
        </p:spPr>
        <p:txBody>
          <a:bodyPr wrap="square" rtlCol="0" anchor="t">
            <a:spAutoFit/>
          </a:bodyPr>
          <a:lstStyle/>
          <a:p>
            <a:pPr lvl="0" algn="l">
              <a:buClrTx/>
              <a:buSzTx/>
              <a:buFontTx/>
            </a:pPr>
            <a:r>
              <a:rPr lang="en-US" altLang="zh-CN" sz="2400">
                <a:latin typeface="宋体" panose="02010600030101010101" pitchFamily="2" charset="-122"/>
                <a:ea typeface="宋体" panose="02010600030101010101" pitchFamily="2" charset="-122"/>
                <a:cs typeface="Times New Roman" panose="02020603050405020304" pitchFamily="18" charset="0"/>
                <a:sym typeface="+mn-ea"/>
              </a:rPr>
              <a:t>   桂花是吉祥、好运的象征，桂花酒自然也倍受人们喜欢。桂花酒的历史好比中秋节一样悠久。</a:t>
            </a:r>
            <a:endParaRPr lang="en-US" altLang="zh-CN" sz="2400">
              <a:latin typeface="宋体" panose="02010600030101010101" pitchFamily="2" charset="-122"/>
              <a:ea typeface="宋体" panose="02010600030101010101" pitchFamily="2" charset="-122"/>
              <a:cs typeface="Times New Roman" panose="02020603050405020304" pitchFamily="18" charset="0"/>
              <a:sym typeface="+mn-ea"/>
            </a:endParaRPr>
          </a:p>
        </p:txBody>
      </p:sp>
      <p:pic>
        <p:nvPicPr>
          <p:cNvPr id="3" name="图片 2" descr="0x300a0a0 (1)"/>
          <p:cNvPicPr>
            <a:picLocks noChangeAspect="1"/>
          </p:cNvPicPr>
          <p:nvPr/>
        </p:nvPicPr>
        <p:blipFill>
          <a:blip r:embed="rId1"/>
          <a:stretch>
            <a:fillRect/>
          </a:stretch>
        </p:blipFill>
        <p:spPr>
          <a:xfrm>
            <a:off x="-112395" y="3800475"/>
            <a:ext cx="3063240" cy="3251835"/>
          </a:xfrm>
          <a:prstGeom prst="rect">
            <a:avLst/>
          </a:prstGeom>
        </p:spPr>
      </p:pic>
      <p:pic>
        <p:nvPicPr>
          <p:cNvPr id="5" name="图片 4" descr="00 (2)"/>
          <p:cNvPicPr>
            <a:picLocks noChangeAspect="1"/>
          </p:cNvPicPr>
          <p:nvPr/>
        </p:nvPicPr>
        <p:blipFill>
          <a:blip r:embed="rId2"/>
          <a:stretch>
            <a:fillRect/>
          </a:stretch>
        </p:blipFill>
        <p:spPr>
          <a:xfrm>
            <a:off x="9959975" y="0"/>
            <a:ext cx="2232025" cy="2232025"/>
          </a:xfrm>
          <a:prstGeom prst="rect">
            <a:avLst/>
          </a:prstGeom>
        </p:spPr>
      </p:pic>
      <p:sp>
        <p:nvSpPr>
          <p:cNvPr id="6" name="文本框 5"/>
          <p:cNvSpPr txBox="1"/>
          <p:nvPr/>
        </p:nvSpPr>
        <p:spPr>
          <a:xfrm>
            <a:off x="3430905" y="4133850"/>
            <a:ext cx="8250555" cy="1383665"/>
          </a:xfrm>
          <a:prstGeom prst="rect">
            <a:avLst/>
          </a:prstGeom>
          <a:noFill/>
          <a:ln w="28575">
            <a:solidFill>
              <a:srgbClr val="FF0000"/>
            </a:solidFill>
            <a:prstDash val="sysDot"/>
          </a:ln>
        </p:spPr>
        <p:txBody>
          <a:bodyPr wrap="square" rtlCol="0" anchor="t">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      On the evening of traditional Mid-Autumn Festival , the three elements are necessary: bright moon, moon cakes and sweet-scented osmanthus wine.</a:t>
            </a:r>
            <a:endParaRPr lang="en-US" altLang="zh-CN" sz="2800">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5231765" y="398145"/>
            <a:ext cx="4840605" cy="2676525"/>
          </a:xfrm>
          <a:prstGeom prst="rect">
            <a:avLst/>
          </a:prstGeom>
          <a:noFill/>
          <a:ln w="28575">
            <a:solidFill>
              <a:srgbClr val="00B0F0"/>
            </a:solidFill>
            <a:prstDash val="sysDot"/>
          </a:ln>
        </p:spPr>
        <p:txBody>
          <a:bodyPr wrap="square" rtlCol="0" anchor="t">
            <a:spAutoFit/>
          </a:bodyPr>
          <a:lstStyle/>
          <a:p>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Osmanthus is a symbol of prosperity and good fortune, and </a:t>
            </a:r>
            <a:r>
              <a:rPr lang="en-US" altLang="zh-CN" sz="2800">
                <a:latin typeface="Times New Roman" panose="02020603050405020304" pitchFamily="18" charset="0"/>
                <a:cs typeface="Times New Roman" panose="02020603050405020304" pitchFamily="18" charset="0"/>
                <a:sym typeface="+mn-ea"/>
              </a:rPr>
              <a:t> the </a:t>
            </a:r>
            <a:r>
              <a:rPr lang="zh-CN" altLang="en-US" sz="2800">
                <a:latin typeface="Times New Roman" panose="02020603050405020304" pitchFamily="18" charset="0"/>
                <a:cs typeface="Times New Roman" panose="02020603050405020304" pitchFamily="18" charset="0"/>
                <a:sym typeface="+mn-ea"/>
              </a:rPr>
              <a:t>osmanthus-flavored wine is very popular. The history of </a:t>
            </a:r>
            <a:r>
              <a:rPr lang="en-US" altLang="zh-CN" sz="2800">
                <a:latin typeface="Times New Roman" panose="02020603050405020304" pitchFamily="18" charset="0"/>
                <a:cs typeface="Times New Roman" panose="02020603050405020304" pitchFamily="18" charset="0"/>
                <a:sym typeface="+mn-ea"/>
              </a:rPr>
              <a:t>the </a:t>
            </a:r>
            <a:r>
              <a:rPr lang="zh-CN" altLang="en-US" sz="2800">
                <a:latin typeface="Times New Roman" panose="02020603050405020304" pitchFamily="18" charset="0"/>
                <a:cs typeface="Times New Roman" panose="02020603050405020304" pitchFamily="18" charset="0"/>
                <a:sym typeface="+mn-ea"/>
              </a:rPr>
              <a:t>osmanthus-flavored wine</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is </a:t>
            </a:r>
            <a:r>
              <a:rPr lang="en-US" altLang="zh-CN" sz="2800">
                <a:latin typeface="Times New Roman" panose="02020603050405020304" pitchFamily="18" charset="0"/>
                <a:cs typeface="Times New Roman" panose="02020603050405020304" pitchFamily="18" charset="0"/>
                <a:sym typeface="+mn-ea"/>
              </a:rPr>
              <a:t>as long as t</a:t>
            </a:r>
            <a:r>
              <a:rPr lang="zh-CN" altLang="en-US" sz="2800">
                <a:latin typeface="Times New Roman" panose="02020603050405020304" pitchFamily="18" charset="0"/>
                <a:cs typeface="Times New Roman" panose="02020603050405020304" pitchFamily="18" charset="0"/>
                <a:sym typeface="+mn-ea"/>
              </a:rPr>
              <a:t>he mid-autumn Festival</a:t>
            </a:r>
            <a:r>
              <a:rPr lang="en-US" altLang="zh-CN" sz="2800">
                <a:latin typeface="Times New Roman" panose="02020603050405020304" pitchFamily="18" charset="0"/>
                <a:cs typeface="Times New Roman" panose="02020603050405020304" pitchFamily="18" charset="0"/>
                <a:sym typeface="+mn-ea"/>
              </a:rPr>
              <a:t>.</a:t>
            </a:r>
            <a:endParaRPr lang="en-US" altLang="zh-CN" sz="2800">
              <a:latin typeface="Times New Roman" panose="02020603050405020304" pitchFamily="18" charset="0"/>
              <a:cs typeface="Times New Roman" panose="02020603050405020304" pitchFamily="18" charset="0"/>
              <a:sym typeface="+mn-ea"/>
            </a:endParaRPr>
          </a:p>
        </p:txBody>
      </p:sp>
      <p:pic>
        <p:nvPicPr>
          <p:cNvPr id="8" name="图片 7" descr="3301425_100415099084_2"/>
          <p:cNvPicPr>
            <a:picLocks noChangeAspect="1"/>
          </p:cNvPicPr>
          <p:nvPr/>
        </p:nvPicPr>
        <p:blipFill>
          <a:blip r:embed="rId3"/>
          <a:stretch>
            <a:fillRect/>
          </a:stretch>
        </p:blipFill>
        <p:spPr>
          <a:xfrm>
            <a:off x="581660" y="1748790"/>
            <a:ext cx="3982720" cy="2056765"/>
          </a:xfrm>
          <a:prstGeom prst="rect">
            <a:avLst/>
          </a:prstGeom>
        </p:spPr>
      </p:pic>
      <p:sp>
        <p:nvSpPr>
          <p:cNvPr id="9" name="文本框 8"/>
          <p:cNvSpPr txBox="1"/>
          <p:nvPr/>
        </p:nvSpPr>
        <p:spPr>
          <a:xfrm>
            <a:off x="3430905" y="5650865"/>
            <a:ext cx="7832725" cy="891540"/>
          </a:xfrm>
          <a:prstGeom prst="rect">
            <a:avLst/>
          </a:prstGeom>
          <a:noFill/>
          <a:ln w="28575">
            <a:solidFill>
              <a:srgbClr val="FF0000"/>
            </a:solidFill>
            <a:prstDash val="sysDot"/>
          </a:ln>
        </p:spPr>
        <p:txBody>
          <a:bodyPr wrap="square" rtlCol="0" anchor="t">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   </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 一个传统的中秋夜，三种元素不能少：皓月、月饼和桂花酒。</a:t>
            </a:r>
            <a:endParaRPr lang="en-US" altLang="zh-CN"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7" name="圆角矩形 16"/>
          <p:cNvSpPr/>
          <p:nvPr/>
        </p:nvSpPr>
        <p:spPr>
          <a:xfrm>
            <a:off x="274955" y="193675"/>
            <a:ext cx="11641455" cy="647065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a:solidFill>
                <a:schemeClr val="tx1"/>
              </a:solidFill>
              <a:latin typeface="Times New Roman" panose="02020603050405020304" pitchFamily="18" charset="0"/>
              <a:cs typeface="Times New Roman" panose="02020603050405020304" pitchFamily="18" charset="0"/>
            </a:endParaRPr>
          </a:p>
        </p:txBody>
      </p:sp>
      <p:sp>
        <p:nvSpPr>
          <p:cNvPr id="18" name="圆角矩形 17"/>
          <p:cNvSpPr/>
          <p:nvPr/>
        </p:nvSpPr>
        <p:spPr>
          <a:xfrm>
            <a:off x="2286635" y="364490"/>
            <a:ext cx="7992745" cy="661670"/>
          </a:xfrm>
          <a:prstGeom prst="roundRect">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2"/>
                </a:solidFill>
                <a:latin typeface="Times New Roman" panose="02020603050405020304" pitchFamily="18" charset="0"/>
                <a:cs typeface="Times New Roman" panose="02020603050405020304" pitchFamily="18" charset="0"/>
                <a:sym typeface="+mn-ea"/>
              </a:rPr>
              <a:t>The legend of the osmanthus-flavored wine</a:t>
            </a:r>
            <a:endParaRPr lang="en-US" altLang="zh-CN" sz="3200" b="1">
              <a:solidFill>
                <a:schemeClr val="accent2"/>
              </a:solidFill>
              <a:latin typeface="Times New Roman" panose="02020603050405020304" pitchFamily="18" charset="0"/>
              <a:cs typeface="Times New Roman" panose="02020603050405020304" pitchFamily="18" charset="0"/>
              <a:sym typeface="+mn-ea"/>
            </a:endParaRPr>
          </a:p>
        </p:txBody>
      </p:sp>
      <p:sp>
        <p:nvSpPr>
          <p:cNvPr id="19" name="文本框 18"/>
          <p:cNvSpPr txBox="1"/>
          <p:nvPr/>
        </p:nvSpPr>
        <p:spPr>
          <a:xfrm>
            <a:off x="581660" y="1077595"/>
            <a:ext cx="11091545" cy="4831080"/>
          </a:xfrm>
          <a:prstGeom prst="rect">
            <a:avLst/>
          </a:prstGeom>
          <a:noFill/>
        </p:spPr>
        <p:txBody>
          <a:bodyPr wrap="square" rtlCol="0">
            <a:spAutoFit/>
          </a:bodyPr>
          <a:lstStyle/>
          <a:p>
            <a:pPr algn="l"/>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In ancient times, </a:t>
            </a:r>
            <a:r>
              <a:rPr lang="en-US" altLang="zh-CN" sz="2800">
                <a:latin typeface="Times New Roman" panose="02020603050405020304" pitchFamily="18" charset="0"/>
                <a:cs typeface="Times New Roman" panose="02020603050405020304" pitchFamily="18" charset="0"/>
                <a:sym typeface="+mn-ea"/>
              </a:rPr>
              <a:t>at the foot of </a:t>
            </a:r>
            <a:r>
              <a:rPr lang="zh-CN" altLang="en-US" sz="2800">
                <a:latin typeface="Times New Roman" panose="02020603050405020304" pitchFamily="18" charset="0"/>
                <a:cs typeface="Times New Roman" panose="02020603050405020304" pitchFamily="18" charset="0"/>
                <a:sym typeface="+mn-ea"/>
              </a:rPr>
              <a:t>the </a:t>
            </a:r>
            <a:r>
              <a:rPr lang="en-US" altLang="zh-CN" sz="2800">
                <a:latin typeface="Times New Roman" panose="02020603050405020304" pitchFamily="18" charset="0"/>
                <a:cs typeface="Times New Roman" panose="02020603050405020304" pitchFamily="18" charset="0"/>
                <a:sym typeface="+mn-ea"/>
              </a:rPr>
              <a:t>T</a:t>
            </a:r>
            <a:r>
              <a:rPr lang="zh-CN" altLang="en-US" sz="2800">
                <a:latin typeface="Times New Roman" panose="02020603050405020304" pitchFamily="18" charset="0"/>
                <a:cs typeface="Times New Roman" panose="02020603050405020304" pitchFamily="18" charset="0"/>
                <a:sym typeface="+mn-ea"/>
              </a:rPr>
              <a:t>wo Yingshan </a:t>
            </a:r>
            <a:r>
              <a:rPr lang="en-US" altLang="zh-CN" sz="2800">
                <a:latin typeface="Times New Roman" panose="02020603050405020304" pitchFamily="18" charset="0"/>
                <a:cs typeface="Times New Roman" panose="02020603050405020304" pitchFamily="18" charset="0"/>
                <a:sym typeface="+mn-ea"/>
              </a:rPr>
              <a:t>Mountain</a:t>
            </a:r>
            <a:r>
              <a:rPr lang="zh-CN" altLang="en-US" sz="2800">
                <a:latin typeface="Times New Roman" panose="02020603050405020304" pitchFamily="18" charset="0"/>
                <a:cs typeface="Times New Roman" panose="02020603050405020304" pitchFamily="18" charset="0"/>
                <a:sym typeface="+mn-ea"/>
              </a:rPr>
              <a:t> lived a fairy lady</a:t>
            </a:r>
            <a:r>
              <a:rPr lang="en-US" altLang="zh-CN" sz="2800">
                <a:latin typeface="Times New Roman" panose="02020603050405020304" pitchFamily="18" charset="0"/>
                <a:cs typeface="Times New Roman" panose="02020603050405020304" pitchFamily="18" charset="0"/>
                <a:sym typeface="+mn-ea"/>
              </a:rPr>
              <a:t> who brewed osmanthus-flavored wine. </a:t>
            </a:r>
            <a:r>
              <a:rPr lang="zh-CN" altLang="en-US" sz="2800">
                <a:latin typeface="Times New Roman" panose="02020603050405020304" pitchFamily="18" charset="0"/>
                <a:cs typeface="Times New Roman" panose="02020603050405020304" pitchFamily="18" charset="0"/>
                <a:sym typeface="+mn-ea"/>
              </a:rPr>
              <a:t>The wine she brewed was </a:t>
            </a:r>
            <a:r>
              <a:rPr lang="en-US" altLang="zh-CN" sz="2800">
                <a:latin typeface="Times New Roman" panose="02020603050405020304" pitchFamily="18" charset="0"/>
                <a:cs typeface="Times New Roman" panose="02020603050405020304" pitchFamily="18" charset="0"/>
                <a:sym typeface="+mn-ea"/>
              </a:rPr>
              <a:t>pure and scented</a:t>
            </a:r>
            <a:r>
              <a:rPr lang="zh-CN" altLang="en-US" sz="2800">
                <a:latin typeface="Times New Roman" panose="02020603050405020304" pitchFamily="18" charset="0"/>
                <a:cs typeface="Times New Roman" panose="02020603050405020304" pitchFamily="18" charset="0"/>
                <a:sym typeface="+mn-ea"/>
              </a:rPr>
              <a:t>. One winter, the </a:t>
            </a:r>
            <a:r>
              <a:rPr lang="en-US" altLang="zh-CN" sz="2800">
                <a:latin typeface="Times New Roman" panose="02020603050405020304" pitchFamily="18" charset="0"/>
                <a:cs typeface="Times New Roman" panose="02020603050405020304" pitchFamily="18" charset="0"/>
                <a:sym typeface="+mn-ea"/>
              </a:rPr>
              <a:t>lady</a:t>
            </a:r>
            <a:r>
              <a:rPr lang="zh-CN" altLang="en-US" sz="2800">
                <a:latin typeface="Times New Roman" panose="02020603050405020304" pitchFamily="18" charset="0"/>
                <a:cs typeface="Times New Roman" panose="02020603050405020304" pitchFamily="18" charset="0"/>
                <a:sym typeface="+mn-ea"/>
              </a:rPr>
              <a:t> found a man lying outside the door to be frozen to death, </a:t>
            </a:r>
            <a:r>
              <a:rPr lang="en-US" altLang="zh-CN" sz="2800">
                <a:latin typeface="Times New Roman" panose="02020603050405020304" pitchFamily="18" charset="0"/>
                <a:cs typeface="Times New Roman" panose="02020603050405020304" pitchFamily="18" charset="0"/>
                <a:sym typeface="+mn-ea"/>
              </a:rPr>
              <a:t>she</a:t>
            </a:r>
            <a:r>
              <a:rPr lang="zh-CN" altLang="en-US" sz="2800">
                <a:latin typeface="Times New Roman" panose="02020603050405020304" pitchFamily="18" charset="0"/>
                <a:cs typeface="Times New Roman" panose="02020603050405020304" pitchFamily="18" charset="0"/>
                <a:sym typeface="+mn-ea"/>
              </a:rPr>
              <a:t> kindly carr</a:t>
            </a:r>
            <a:r>
              <a:rPr lang="en-US" altLang="zh-CN" sz="2800">
                <a:latin typeface="Times New Roman" panose="02020603050405020304" pitchFamily="18" charset="0"/>
                <a:cs typeface="Times New Roman" panose="02020603050405020304" pitchFamily="18" charset="0"/>
                <a:sym typeface="+mn-ea"/>
              </a:rPr>
              <a:t>ied</a:t>
            </a:r>
            <a:r>
              <a:rPr lang="zh-CN" altLang="en-US" sz="2800">
                <a:latin typeface="Times New Roman" panose="02020603050405020304" pitchFamily="18" charset="0"/>
                <a:cs typeface="Times New Roman" panose="02020603050405020304" pitchFamily="18" charset="0"/>
                <a:sym typeface="+mn-ea"/>
              </a:rPr>
              <a:t> him home to </a:t>
            </a:r>
            <a:r>
              <a:rPr lang="en-US" altLang="zh-CN" sz="2800">
                <a:latin typeface="Times New Roman" panose="02020603050405020304" pitchFamily="18" charset="0"/>
                <a:cs typeface="Times New Roman" panose="02020603050405020304" pitchFamily="18" charset="0"/>
                <a:sym typeface="+mn-ea"/>
              </a:rPr>
              <a:t>take </a:t>
            </a:r>
            <a:r>
              <a:rPr lang="zh-CN" altLang="en-US" sz="2800">
                <a:latin typeface="Times New Roman" panose="02020603050405020304" pitchFamily="18" charset="0"/>
                <a:cs typeface="Times New Roman" panose="02020603050405020304" pitchFamily="18" charset="0"/>
                <a:sym typeface="+mn-ea"/>
              </a:rPr>
              <a:t>care. One day, the man left without saying good-bye. The lady was worried to look for him everywhere. She met an old man with </a:t>
            </a:r>
            <a:r>
              <a:rPr lang="en-US" altLang="zh-CN" sz="2800">
                <a:latin typeface="Times New Roman" panose="02020603050405020304" pitchFamily="18" charset="0"/>
                <a:cs typeface="Times New Roman" panose="02020603050405020304" pitchFamily="18" charset="0"/>
                <a:sym typeface="+mn-ea"/>
              </a:rPr>
              <a:t>grey</a:t>
            </a:r>
            <a:r>
              <a:rPr lang="zh-CN" altLang="en-US" sz="2800">
                <a:latin typeface="Times New Roman" panose="02020603050405020304" pitchFamily="18" charset="0"/>
                <a:cs typeface="Times New Roman" panose="02020603050405020304" pitchFamily="18" charset="0"/>
                <a:sym typeface="+mn-ea"/>
              </a:rPr>
              <a:t> hair on the hillside</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bit</a:t>
            </a:r>
            <a:r>
              <a:rPr lang="en-US" altLang="zh-CN" sz="2800">
                <a:latin typeface="Times New Roman" panose="02020603050405020304" pitchFamily="18" charset="0"/>
                <a:cs typeface="Times New Roman" panose="02020603050405020304" pitchFamily="18" charset="0"/>
                <a:sym typeface="+mn-ea"/>
              </a:rPr>
              <a:t>ing</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her</a:t>
            </a:r>
            <a:r>
              <a:rPr lang="zh-CN" altLang="en-US" sz="2800">
                <a:latin typeface="Times New Roman" panose="02020603050405020304" pitchFamily="18" charset="0"/>
                <a:cs typeface="Times New Roman" panose="02020603050405020304" pitchFamily="18" charset="0"/>
                <a:sym typeface="+mn-ea"/>
              </a:rPr>
              <a:t> middle finger </a:t>
            </a:r>
            <a:r>
              <a:rPr lang="en-US" altLang="zh-CN" sz="2800">
                <a:latin typeface="Times New Roman" panose="02020603050405020304" pitchFamily="18" charset="0"/>
                <a:cs typeface="Times New Roman" panose="02020603050405020304" pitchFamily="18" charset="0"/>
                <a:sym typeface="+mn-ea"/>
              </a:rPr>
              <a:t>and </a:t>
            </a:r>
            <a:r>
              <a:rPr lang="zh-CN" altLang="en-US" sz="2800">
                <a:latin typeface="Times New Roman" panose="02020603050405020304" pitchFamily="18" charset="0"/>
                <a:cs typeface="Times New Roman" panose="02020603050405020304" pitchFamily="18" charset="0"/>
                <a:sym typeface="+mn-ea"/>
              </a:rPr>
              <a:t>reach</a:t>
            </a:r>
            <a:r>
              <a:rPr lang="en-US" altLang="zh-CN" sz="2800">
                <a:latin typeface="Times New Roman" panose="02020603050405020304" pitchFamily="18" charset="0"/>
                <a:cs typeface="Times New Roman" panose="02020603050405020304" pitchFamily="18" charset="0"/>
                <a:sym typeface="+mn-ea"/>
              </a:rPr>
              <a:t>ing</a:t>
            </a:r>
            <a:r>
              <a:rPr lang="zh-CN" altLang="en-US" sz="2800">
                <a:latin typeface="Times New Roman" panose="02020603050405020304" pitchFamily="18" charset="0"/>
                <a:cs typeface="Times New Roman" panose="02020603050405020304" pitchFamily="18" charset="0"/>
                <a:sym typeface="+mn-ea"/>
              </a:rPr>
              <a:t> out to the old man's mouth</a:t>
            </a:r>
            <a:r>
              <a:rPr lang="en-US" altLang="zh-CN" sz="2800">
                <a:latin typeface="Times New Roman" panose="02020603050405020304" pitchFamily="18" charset="0"/>
                <a:cs typeface="Times New Roman" panose="02020603050405020304" pitchFamily="18" charset="0"/>
                <a:sym typeface="+mn-ea"/>
              </a:rPr>
              <a:t> when he cried because of thirst</a:t>
            </a:r>
            <a:r>
              <a:rPr lang="zh-CN" altLang="en-US" sz="2800">
                <a:latin typeface="Times New Roman" panose="02020603050405020304" pitchFamily="18" charset="0"/>
                <a:cs typeface="Times New Roman" panose="02020603050405020304" pitchFamily="18" charset="0"/>
                <a:sym typeface="+mn-ea"/>
              </a:rPr>
              <a:t>.</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At this time, a yellow bag</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filled with a lot of cinnamon</a:t>
            </a:r>
            <a:r>
              <a:rPr lang="en-US" altLang="zh-CN" sz="2800">
                <a:latin typeface="Times New Roman" panose="02020603050405020304" pitchFamily="18" charset="0"/>
                <a:cs typeface="Times New Roman" panose="02020603050405020304" pitchFamily="18" charset="0"/>
                <a:sym typeface="+mn-ea"/>
              </a:rPr>
              <a:t> came flying </a:t>
            </a:r>
            <a:r>
              <a:rPr lang="zh-CN" altLang="en-US" sz="2800">
                <a:latin typeface="Times New Roman" panose="02020603050405020304" pitchFamily="18" charset="0"/>
                <a:cs typeface="Times New Roman" panose="02020603050405020304" pitchFamily="18" charset="0"/>
                <a:sym typeface="+mn-ea"/>
              </a:rPr>
              <a:t>with a note</a:t>
            </a:r>
            <a:r>
              <a:rPr lang="en-US" altLang="zh-CN" sz="2800">
                <a:latin typeface="Times New Roman" panose="02020603050405020304" pitchFamily="18" charset="0"/>
                <a:cs typeface="Times New Roman" panose="02020603050405020304" pitchFamily="18" charset="0"/>
                <a:sym typeface="+mn-ea"/>
              </a:rPr>
              <a:t> “</a:t>
            </a:r>
            <a:r>
              <a:rPr lang="zh-CN" altLang="en-US" sz="2400">
                <a:latin typeface="宋体" panose="02010600030101010101" pitchFamily="2" charset="-122"/>
                <a:ea typeface="宋体" panose="02010600030101010101" pitchFamily="2" charset="-122"/>
                <a:cs typeface="Times New Roman" panose="02020603050405020304" pitchFamily="18" charset="0"/>
                <a:sym typeface="+mn-ea"/>
              </a:rPr>
              <a:t>月宫赐桂子，奖赏善人家</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It turned out that the man and the old man with</a:t>
            </a:r>
            <a:r>
              <a:rPr lang="en-US" altLang="zh-CN" sz="2800">
                <a:latin typeface="Times New Roman" panose="02020603050405020304" pitchFamily="18" charset="0"/>
                <a:cs typeface="Times New Roman" panose="02020603050405020304" pitchFamily="18" charset="0"/>
                <a:sym typeface="+mn-ea"/>
              </a:rPr>
              <a:t> grey</a:t>
            </a:r>
            <a:r>
              <a:rPr lang="zh-CN" altLang="en-US" sz="2800">
                <a:latin typeface="Times New Roman" panose="02020603050405020304" pitchFamily="18" charset="0"/>
                <a:cs typeface="Times New Roman" panose="02020603050405020304" pitchFamily="18" charset="0"/>
                <a:sym typeface="+mn-ea"/>
              </a:rPr>
              <a:t> hair were both </a:t>
            </a:r>
            <a:r>
              <a:rPr lang="en-US" altLang="zh-CN" sz="2800">
                <a:latin typeface="Times New Roman" panose="02020603050405020304" pitchFamily="18" charset="0"/>
                <a:cs typeface="Times New Roman" panose="02020603050405020304" pitchFamily="18" charset="0"/>
                <a:sym typeface="+mn-ea"/>
              </a:rPr>
              <a:t>disguised</a:t>
            </a:r>
            <a:r>
              <a:rPr lang="zh-CN" altLang="en-US" sz="2800">
                <a:latin typeface="Times New Roman" panose="02020603050405020304" pitchFamily="18" charset="0"/>
                <a:cs typeface="Times New Roman" panose="02020603050405020304" pitchFamily="18" charset="0"/>
                <a:sym typeface="+mn-ea"/>
              </a:rPr>
              <a:t> by Wu Gang. Th</a:t>
            </a:r>
            <a:r>
              <a:rPr lang="en-US" altLang="zh-CN" sz="2800">
                <a:latin typeface="Times New Roman" panose="02020603050405020304" pitchFamily="18" charset="0"/>
                <a:cs typeface="Times New Roman" panose="02020603050405020304" pitchFamily="18" charset="0"/>
                <a:sym typeface="+mn-ea"/>
              </a:rPr>
              <a:t>e seed of</a:t>
            </a:r>
            <a:r>
              <a:rPr lang="zh-CN" altLang="en-US" sz="2800">
                <a:latin typeface="Times New Roman" panose="02020603050405020304" pitchFamily="18" charset="0"/>
                <a:cs typeface="Times New Roman" panose="02020603050405020304" pitchFamily="18" charset="0"/>
                <a:sym typeface="+mn-ea"/>
              </a:rPr>
              <a:t> Osmanthus gr</a:t>
            </a:r>
            <a:r>
              <a:rPr lang="en-US" altLang="zh-CN" sz="2800">
                <a:latin typeface="Times New Roman" panose="02020603050405020304" pitchFamily="18" charset="0"/>
                <a:cs typeface="Times New Roman" panose="02020603050405020304" pitchFamily="18" charset="0"/>
                <a:sym typeface="+mn-ea"/>
              </a:rPr>
              <a:t>ew</a:t>
            </a:r>
            <a:r>
              <a:rPr lang="zh-CN" altLang="en-US" sz="2800">
                <a:latin typeface="Times New Roman" panose="02020603050405020304" pitchFamily="18" charset="0"/>
                <a:cs typeface="Times New Roman" panose="02020603050405020304" pitchFamily="18" charset="0"/>
                <a:sym typeface="+mn-ea"/>
              </a:rPr>
              <a:t> into a big tree, full of</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sweet-scented Osmanthus</a:t>
            </a:r>
            <a:r>
              <a:rPr lang="en-US" altLang="zh-CN" sz="2800">
                <a:latin typeface="Times New Roman" panose="02020603050405020304" pitchFamily="18" charset="0"/>
                <a:cs typeface="Times New Roman" panose="02020603050405020304" pitchFamily="18" charset="0"/>
                <a:sym typeface="+mn-ea"/>
              </a:rPr>
              <a:t>. </a:t>
            </a:r>
            <a:endParaRPr lang="zh-CN" altLang="en-US" sz="2800">
              <a:latin typeface="Times New Roman" panose="02020603050405020304" pitchFamily="18" charset="0"/>
              <a:cs typeface="Times New Roman" panose="02020603050405020304" pitchFamily="18" charset="0"/>
            </a:endParaRPr>
          </a:p>
        </p:txBody>
      </p:sp>
      <p:sp>
        <p:nvSpPr>
          <p:cNvPr id="20" name="圆角矩形 19"/>
          <p:cNvSpPr/>
          <p:nvPr/>
        </p:nvSpPr>
        <p:spPr>
          <a:xfrm>
            <a:off x="443865" y="1077595"/>
            <a:ext cx="11189970" cy="52089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宋体" panose="02010600030101010101" pitchFamily="2" charset="-122"/>
                <a:ea typeface="宋体" panose="02010600030101010101" pitchFamily="2" charset="-122"/>
              </a:rPr>
              <a:t>    </a:t>
            </a:r>
            <a:r>
              <a:rPr lang="zh-CN" altLang="en-US" sz="2800">
                <a:solidFill>
                  <a:schemeClr val="tx1"/>
                </a:solidFill>
                <a:latin typeface="宋体" panose="02010600030101010101" pitchFamily="2" charset="-122"/>
                <a:ea typeface="宋体" panose="02010600030101010101" pitchFamily="2" charset="-122"/>
              </a:rPr>
              <a:t>桂花酒有一段美好的传说：古时候两英山下住着一个仙酒娘子，她酿出的酒，味醇甘美。一年冬天，娘子发现门外躺着一个快要冻死的汉子，便好心背他回家照料。一日，那汉子不辞而别，仙酒娘子放心不下到处去找，在山坡遇一白发老人，表示喊渴，她便咬破中指伸到老人嘴边。此时，一阵清风，天上飞来一个黄布袋，袋中装满许多桂子，附带一张纸条：月宫赐桂子，奖赏善人家。原来，汉子和白发老人，都是吴刚变的。这桂子种下长出桂树，开出桂花，满院香甜。</a:t>
            </a:r>
            <a:endParaRPr lang="zh-CN" altLang="en-US" sz="2800">
              <a:solidFill>
                <a:schemeClr val="tx1"/>
              </a:solidFill>
              <a:latin typeface="宋体" panose="02010600030101010101" pitchFamily="2" charset="-122"/>
              <a:ea typeface="宋体" panose="02010600030101010101" pitchFamily="2" charset="-122"/>
            </a:endParaRPr>
          </a:p>
        </p:txBody>
      </p:sp>
      <p:pic>
        <p:nvPicPr>
          <p:cNvPr id="14" name="图片 13" descr="水印"/>
          <p:cNvPicPr>
            <a:picLocks noChangeAspect="1"/>
          </p:cNvPicPr>
          <p:nvPr/>
        </p:nvPicPr>
        <p:blipFill>
          <a:blip r:embed="rId4"/>
          <a:stretch>
            <a:fillRect/>
          </a:stretch>
        </p:blipFill>
        <p:spPr>
          <a:xfrm>
            <a:off x="7186295" y="63500"/>
            <a:ext cx="4902200" cy="158686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linds(horizontal)">
                                      <p:cBhvr>
                                        <p:cTn id="29" dur="500"/>
                                        <p:tgtEl>
                                          <p:spTgt spid="1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strVal val="#ppt_w*0.70"/>
                                          </p:val>
                                        </p:tav>
                                        <p:tav tm="100000">
                                          <p:val>
                                            <p:strVal val="#ppt_w"/>
                                          </p:val>
                                        </p:tav>
                                      </p:tavLst>
                                    </p:anim>
                                    <p:anim calcmode="lin" valueType="num">
                                      <p:cBhvr>
                                        <p:cTn id="38" dur="1000" fill="hold"/>
                                        <p:tgtEl>
                                          <p:spTgt spid="19"/>
                                        </p:tgtEl>
                                        <p:attrNameLst>
                                          <p:attrName>ppt_h</p:attrName>
                                        </p:attrNameLst>
                                      </p:cBhvr>
                                      <p:tavLst>
                                        <p:tav tm="0">
                                          <p:val>
                                            <p:strVal val="#ppt_h"/>
                                          </p:val>
                                        </p:tav>
                                        <p:tav tm="100000">
                                          <p:val>
                                            <p:strVal val="#ppt_h"/>
                                          </p:val>
                                        </p:tav>
                                      </p:tavLst>
                                    </p:anim>
                                    <p:animEffect transition="in" filter="fade">
                                      <p:cBhvr>
                                        <p:cTn id="39" dur="10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1000" fill="hold"/>
                                        <p:tgtEl>
                                          <p:spTgt spid="20"/>
                                        </p:tgtEl>
                                        <p:attrNameLst>
                                          <p:attrName>ppt_w</p:attrName>
                                        </p:attrNameLst>
                                      </p:cBhvr>
                                      <p:tavLst>
                                        <p:tav tm="0">
                                          <p:val>
                                            <p:strVal val="#ppt_w*0.70"/>
                                          </p:val>
                                        </p:tav>
                                        <p:tav tm="100000">
                                          <p:val>
                                            <p:strVal val="#ppt_w"/>
                                          </p:val>
                                        </p:tav>
                                      </p:tavLst>
                                    </p:anim>
                                    <p:anim calcmode="lin" valueType="num">
                                      <p:cBhvr>
                                        <p:cTn id="45" dur="1000" fill="hold"/>
                                        <p:tgtEl>
                                          <p:spTgt spid="20"/>
                                        </p:tgtEl>
                                        <p:attrNameLst>
                                          <p:attrName>ppt_h</p:attrName>
                                        </p:attrNameLst>
                                      </p:cBhvr>
                                      <p:tavLst>
                                        <p:tav tm="0">
                                          <p:val>
                                            <p:strVal val="#ppt_h"/>
                                          </p:val>
                                        </p:tav>
                                        <p:tav tm="100000">
                                          <p:val>
                                            <p:strVal val="#ppt_h"/>
                                          </p:val>
                                        </p:tav>
                                      </p:tavLst>
                                    </p:anim>
                                    <p:animEffect transition="in" filter="fade">
                                      <p:cBhvr>
                                        <p:cTn id="4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6" grpId="0" animBg="1"/>
      <p:bldP spid="6" grpId="1" animBg="1"/>
      <p:bldP spid="7" grpId="0" animBg="1"/>
      <p:bldP spid="7" grpId="1" animBg="1"/>
      <p:bldP spid="9" grpId="0" animBg="1"/>
      <p:bldP spid="9" grpId="1" animBg="1"/>
      <p:bldP spid="17" grpId="0" bldLvl="0" animBg="1"/>
      <p:bldP spid="17" grpId="1" animBg="1"/>
      <p:bldP spid="18" grpId="0" bldLvl="0" animBg="1"/>
      <p:bldP spid="18" grpId="1" animBg="1"/>
      <p:bldP spid="19" grpId="0"/>
      <p:bldP spid="19" grpId="1"/>
      <p:bldP spid="20" grpId="0" bldLvl="0" animBg="1"/>
      <p:bldP spid="20"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531495" y="353695"/>
            <a:ext cx="2915285" cy="114173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Viewing Tide</a:t>
            </a:r>
            <a:endParaRPr lang="en-US" altLang="zh-CN" sz="3200">
              <a:solidFill>
                <a:schemeClr val="tx1"/>
              </a:solidFill>
              <a:latin typeface="Times New Roman" panose="02020603050405020304" pitchFamily="18" charset="0"/>
              <a:cs typeface="Times New Roman" panose="02020603050405020304" pitchFamily="18" charset="0"/>
              <a:sym typeface="+mn-ea"/>
            </a:endParaRPr>
          </a:p>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（观潮）</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529590" y="1635125"/>
            <a:ext cx="4160520" cy="2245360"/>
          </a:xfrm>
          <a:prstGeom prst="rect">
            <a:avLst/>
          </a:prstGeom>
          <a:noFill/>
        </p:spPr>
        <p:txBody>
          <a:bodyPr wrap="square" rtlCol="0">
            <a:spAutoFit/>
          </a:bodyPr>
          <a:lstStyle/>
          <a:p>
            <a:r>
              <a:rPr lang="en-US" altLang="zh-CN" sz="2800">
                <a:latin typeface="Times New Roman" panose="02020603050405020304" pitchFamily="18" charset="0"/>
                <a:cs typeface="Times New Roman" panose="02020603050405020304" pitchFamily="18" charset="0"/>
              </a:rPr>
              <a:t>      The custom of </a:t>
            </a:r>
            <a:r>
              <a:rPr lang="en-US" altLang="zh-CN" sz="2800">
                <a:latin typeface="Times New Roman" panose="02020603050405020304" pitchFamily="18" charset="0"/>
                <a:cs typeface="Times New Roman" panose="02020603050405020304" pitchFamily="18" charset="0"/>
                <a:sym typeface="+mn-ea"/>
              </a:rPr>
              <a:t>Viewing Tide on the Mid-autumn Festival  has a long history. It is especially popular in Zhejiang area.</a:t>
            </a:r>
            <a:endParaRPr lang="en-US" altLang="zh-CN" sz="2800">
              <a:latin typeface="Times New Roman" panose="02020603050405020304" pitchFamily="18" charset="0"/>
              <a:cs typeface="Times New Roman" panose="02020603050405020304" pitchFamily="18" charset="0"/>
            </a:endParaRPr>
          </a:p>
        </p:txBody>
      </p:sp>
      <p:pic>
        <p:nvPicPr>
          <p:cNvPr id="101" name="图片 100"/>
          <p:cNvPicPr/>
          <p:nvPr/>
        </p:nvPicPr>
        <p:blipFill>
          <a:blip r:embed="rId1"/>
          <a:stretch>
            <a:fillRect/>
          </a:stretch>
        </p:blipFill>
        <p:spPr>
          <a:xfrm>
            <a:off x="356235" y="4020185"/>
            <a:ext cx="4333875" cy="2572385"/>
          </a:xfrm>
          <a:prstGeom prst="rect">
            <a:avLst/>
          </a:prstGeom>
          <a:noFill/>
          <a:ln w="9525">
            <a:noFill/>
          </a:ln>
        </p:spPr>
      </p:pic>
      <p:grpSp>
        <p:nvGrpSpPr>
          <p:cNvPr id="10" name="组合 9"/>
          <p:cNvGrpSpPr/>
          <p:nvPr/>
        </p:nvGrpSpPr>
        <p:grpSpPr>
          <a:xfrm>
            <a:off x="4907915" y="520065"/>
            <a:ext cx="6705600" cy="5817870"/>
            <a:chOff x="7710" y="819"/>
            <a:chExt cx="10560" cy="9162"/>
          </a:xfrm>
        </p:grpSpPr>
        <p:pic>
          <p:nvPicPr>
            <p:cNvPr id="7" name="图片 6" descr="b37c0094d27cb065ca9e8e0e32d80b97"/>
            <p:cNvPicPr>
              <a:picLocks noChangeAspect="1"/>
            </p:cNvPicPr>
            <p:nvPr/>
          </p:nvPicPr>
          <p:blipFill>
            <a:blip r:embed="rId2"/>
            <a:srcRect l="8844" t="4346" r="9301" b="3644"/>
            <a:stretch>
              <a:fillRect/>
            </a:stretch>
          </p:blipFill>
          <p:spPr>
            <a:xfrm>
              <a:off x="7710" y="819"/>
              <a:ext cx="10561" cy="9163"/>
            </a:xfrm>
            <a:prstGeom prst="rect">
              <a:avLst/>
            </a:prstGeom>
          </p:spPr>
        </p:pic>
        <p:sp>
          <p:nvSpPr>
            <p:cNvPr id="8" name="文本框 7"/>
            <p:cNvSpPr txBox="1"/>
            <p:nvPr/>
          </p:nvSpPr>
          <p:spPr>
            <a:xfrm>
              <a:off x="10303" y="2575"/>
              <a:ext cx="5376" cy="5475"/>
            </a:xfrm>
            <a:prstGeom prst="rect">
              <a:avLst/>
            </a:prstGeom>
            <a:noFill/>
          </p:spPr>
          <p:txBody>
            <a:bodyPr wrap="square" rtlCol="0" anchor="t">
              <a:spAutoFit/>
            </a:bodyPr>
            <a:lstStyle/>
            <a:p>
              <a:pPr algn="ctr"/>
              <a:r>
                <a:rPr lang="zh-CN" altLang="en-US" sz="3600" b="1">
                  <a:latin typeface="宋体" panose="02010600030101010101" pitchFamily="2" charset="-122"/>
                  <a:ea typeface="宋体" panose="02010600030101010101" pitchFamily="2" charset="-122"/>
                  <a:cs typeface="宋体" panose="02010600030101010101" pitchFamily="2" charset="-122"/>
                  <a:sym typeface="+mn-ea"/>
                </a:rPr>
                <a:t>八月十五日看潮</a:t>
              </a:r>
              <a:endParaRPr lang="zh-CN" altLang="en-US" sz="3600" b="1">
                <a:latin typeface="宋体" panose="02010600030101010101" pitchFamily="2" charset="-122"/>
                <a:ea typeface="宋体" panose="02010600030101010101" pitchFamily="2" charset="-122"/>
                <a:cs typeface="宋体" panose="02010600030101010101" pitchFamily="2" charset="-122"/>
                <a:sym typeface="+mn-ea"/>
              </a:endParaRPr>
            </a:p>
            <a:p>
              <a:pPr algn="ctr"/>
              <a:r>
                <a:rPr lang="zh-CN" altLang="en-US" sz="2800">
                  <a:latin typeface="宋体" panose="02010600030101010101" pitchFamily="2" charset="-122"/>
                  <a:ea typeface="宋体" panose="02010600030101010101" pitchFamily="2" charset="-122"/>
                  <a:cs typeface="宋体" panose="02010600030101010101" pitchFamily="2" charset="-122"/>
                  <a:sym typeface="+mn-ea"/>
                </a:rPr>
                <a:t>宋</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苏轼</a:t>
              </a:r>
              <a:endParaRPr lang="zh-CN" altLang="en-US" sz="2800">
                <a:latin typeface="宋体" panose="02010600030101010101" pitchFamily="2" charset="-122"/>
                <a:ea typeface="宋体" panose="02010600030101010101" pitchFamily="2" charset="-122"/>
                <a:cs typeface="宋体" panose="02010600030101010101" pitchFamily="2" charset="-122"/>
                <a:sym typeface="+mn-ea"/>
              </a:endParaRPr>
            </a:p>
            <a:p>
              <a:pPr algn="ctr"/>
              <a:endParaRPr lang="zh-CN" altLang="en-US" sz="2800">
                <a:latin typeface="宋体" panose="02010600030101010101" pitchFamily="2" charset="-122"/>
                <a:ea typeface="宋体" panose="02010600030101010101" pitchFamily="2" charset="-122"/>
                <a:cs typeface="宋体" panose="02010600030101010101" pitchFamily="2" charset="-122"/>
                <a:sym typeface="+mn-ea"/>
              </a:endParaRPr>
            </a:p>
            <a:p>
              <a:pPr algn="ctr"/>
              <a:r>
                <a:rPr lang="zh-CN" altLang="en-US" sz="3200">
                  <a:latin typeface="宋体" panose="02010600030101010101" pitchFamily="2" charset="-122"/>
                  <a:ea typeface="宋体" panose="02010600030101010101" pitchFamily="2" charset="-122"/>
                  <a:cs typeface="宋体" panose="02010600030101010101" pitchFamily="2" charset="-122"/>
                  <a:sym typeface="+mn-ea"/>
                </a:rPr>
                <a:t>定知玉兔十分圆，</a:t>
              </a:r>
              <a:endParaRPr lang="zh-CN" altLang="en-US" sz="3200">
                <a:latin typeface="宋体" panose="02010600030101010101" pitchFamily="2" charset="-122"/>
                <a:ea typeface="宋体" panose="02010600030101010101" pitchFamily="2" charset="-122"/>
                <a:cs typeface="宋体" panose="02010600030101010101" pitchFamily="2" charset="-122"/>
                <a:sym typeface="+mn-ea"/>
              </a:endParaRPr>
            </a:p>
            <a:p>
              <a:pPr algn="ctr"/>
              <a:r>
                <a:rPr lang="zh-CN" altLang="en-US" sz="3200">
                  <a:latin typeface="宋体" panose="02010600030101010101" pitchFamily="2" charset="-122"/>
                  <a:ea typeface="宋体" panose="02010600030101010101" pitchFamily="2" charset="-122"/>
                  <a:cs typeface="宋体" panose="02010600030101010101" pitchFamily="2" charset="-122"/>
                  <a:sym typeface="+mn-ea"/>
                </a:rPr>
                <a:t>已作霜风九月寒。</a:t>
              </a:r>
              <a:endParaRPr lang="zh-CN" altLang="en-US" sz="3200">
                <a:latin typeface="宋体" panose="02010600030101010101" pitchFamily="2" charset="-122"/>
                <a:ea typeface="宋体" panose="02010600030101010101" pitchFamily="2" charset="-122"/>
                <a:cs typeface="宋体" panose="02010600030101010101" pitchFamily="2" charset="-122"/>
                <a:sym typeface="+mn-ea"/>
              </a:endParaRPr>
            </a:p>
            <a:p>
              <a:pPr algn="ctr"/>
              <a:r>
                <a:rPr lang="zh-CN" altLang="en-US" sz="3200">
                  <a:latin typeface="宋体" panose="02010600030101010101" pitchFamily="2" charset="-122"/>
                  <a:ea typeface="宋体" panose="02010600030101010101" pitchFamily="2" charset="-122"/>
                  <a:cs typeface="宋体" panose="02010600030101010101" pitchFamily="2" charset="-122"/>
                  <a:sym typeface="+mn-ea"/>
                </a:rPr>
                <a:t>寄语重门休上钥，</a:t>
              </a:r>
              <a:endParaRPr lang="zh-CN" altLang="en-US" sz="3200">
                <a:latin typeface="宋体" panose="02010600030101010101" pitchFamily="2" charset="-122"/>
                <a:ea typeface="宋体" panose="02010600030101010101" pitchFamily="2" charset="-122"/>
                <a:cs typeface="宋体" panose="02010600030101010101" pitchFamily="2" charset="-122"/>
                <a:sym typeface="+mn-ea"/>
              </a:endParaRPr>
            </a:p>
            <a:p>
              <a:pPr algn="ctr"/>
              <a:r>
                <a:rPr lang="zh-CN" altLang="en-US" sz="3200">
                  <a:latin typeface="宋体" panose="02010600030101010101" pitchFamily="2" charset="-122"/>
                  <a:ea typeface="宋体" panose="02010600030101010101" pitchFamily="2" charset="-122"/>
                  <a:cs typeface="宋体" panose="02010600030101010101" pitchFamily="2" charset="-122"/>
                  <a:sym typeface="+mn-ea"/>
                </a:rPr>
                <a:t>夜潮留向月中看。</a:t>
              </a:r>
              <a:endParaRPr lang="zh-CN" altLang="en-US" sz="3200">
                <a:latin typeface="宋体" panose="02010600030101010101" pitchFamily="2" charset="-122"/>
                <a:ea typeface="宋体" panose="02010600030101010101" pitchFamily="2" charset="-122"/>
                <a:cs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101"/>
                                        </p:tgtEl>
                                        <p:attrNameLst>
                                          <p:attrName>style.visibility</p:attrName>
                                        </p:attrNameLst>
                                      </p:cBhvr>
                                      <p:to>
                                        <p:strVal val="visible"/>
                                      </p:to>
                                    </p:set>
                                    <p:anim calcmode="lin" valueType="num">
                                      <p:cBhvr>
                                        <p:cTn id="12" dur="1000" fill="hold"/>
                                        <p:tgtEl>
                                          <p:spTgt spid="101"/>
                                        </p:tgtEl>
                                        <p:attrNameLst>
                                          <p:attrName>ppt_w</p:attrName>
                                        </p:attrNameLst>
                                      </p:cBhvr>
                                      <p:tavLst>
                                        <p:tav tm="0">
                                          <p:val>
                                            <p:strVal val="#ppt_w*0.70"/>
                                          </p:val>
                                        </p:tav>
                                        <p:tav tm="100000">
                                          <p:val>
                                            <p:strVal val="#ppt_w"/>
                                          </p:val>
                                        </p:tav>
                                      </p:tavLst>
                                    </p:anim>
                                    <p:anim calcmode="lin" valueType="num">
                                      <p:cBhvr>
                                        <p:cTn id="13" dur="1000" fill="hold"/>
                                        <p:tgtEl>
                                          <p:spTgt spid="101"/>
                                        </p:tgtEl>
                                        <p:attrNameLst>
                                          <p:attrName>ppt_h</p:attrName>
                                        </p:attrNameLst>
                                      </p:cBhvr>
                                      <p:tavLst>
                                        <p:tav tm="0">
                                          <p:val>
                                            <p:strVal val="#ppt_h"/>
                                          </p:val>
                                        </p:tav>
                                        <p:tav tm="100000">
                                          <p:val>
                                            <p:strVal val="#ppt_h"/>
                                          </p:val>
                                        </p:tav>
                                      </p:tavLst>
                                    </p:anim>
                                    <p:animEffect transition="in" filter="fade">
                                      <p:cBhvr>
                                        <p:cTn id="14" dur="1000"/>
                                        <p:tgtEl>
                                          <p:spTgt spid="101"/>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plus(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10210" y="3488055"/>
            <a:ext cx="11303635" cy="3107690"/>
          </a:xfrm>
          <a:prstGeom prst="rect">
            <a:avLst/>
          </a:prstGeom>
          <a:noFill/>
        </p:spPr>
        <p:txBody>
          <a:bodyPr wrap="square" rtlCol="0" anchor="t">
            <a:spAutoFit/>
          </a:bodyPr>
          <a:lstStyle/>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 </a:t>
            </a:r>
            <a:r>
              <a:rPr lang="en-US" altLang="zh-CN" sz="2800">
                <a:latin typeface="Times New Roman" panose="02020603050405020304" pitchFamily="18" charset="0"/>
                <a:cs typeface="Times New Roman" panose="02020603050405020304" pitchFamily="18" charset="0"/>
              </a:rPr>
              <a:t>M</a:t>
            </a:r>
            <a:r>
              <a:rPr lang="zh-CN" altLang="en-US" sz="2800">
                <a:latin typeface="Times New Roman" panose="02020603050405020304" pitchFamily="18" charset="0"/>
                <a:cs typeface="Times New Roman" panose="02020603050405020304" pitchFamily="18" charset="0"/>
              </a:rPr>
              <a:t>id-autumn Festival is not only a time for family reunions, but also a time for </a:t>
            </a:r>
            <a:r>
              <a:rPr lang="en-US" altLang="zh-CN" sz="2800">
                <a:latin typeface="Times New Roman" panose="02020603050405020304" pitchFamily="18" charset="0"/>
                <a:cs typeface="Times New Roman" panose="02020603050405020304" pitchFamily="18" charset="0"/>
              </a:rPr>
              <a:t>u</a:t>
            </a:r>
            <a:r>
              <a:rPr lang="zh-CN" altLang="en-US" sz="2800">
                <a:latin typeface="Times New Roman" panose="02020603050405020304" pitchFamily="18" charset="0"/>
                <a:cs typeface="Times New Roman" panose="02020603050405020304" pitchFamily="18" charset="0"/>
              </a:rPr>
              <a:t>nmarried girl looking for a </a:t>
            </a:r>
            <a:r>
              <a:rPr lang="en-US" altLang="zh-CN" sz="2800">
                <a:latin typeface="Times New Roman" panose="02020603050405020304" pitchFamily="18" charset="0"/>
                <a:cs typeface="Times New Roman" panose="02020603050405020304" pitchFamily="18" charset="0"/>
              </a:rPr>
              <a:t>good </a:t>
            </a:r>
            <a:r>
              <a:rPr lang="zh-CN" altLang="en-US" sz="2800">
                <a:latin typeface="Times New Roman" panose="02020603050405020304" pitchFamily="18" charset="0"/>
                <a:cs typeface="Times New Roman" panose="02020603050405020304" pitchFamily="18" charset="0"/>
              </a:rPr>
              <a:t>husband. Stealing </a:t>
            </a:r>
            <a:r>
              <a:rPr lang="en-US" altLang="zh-CN" sz="2800">
                <a:latin typeface="Times New Roman" panose="02020603050405020304" pitchFamily="18" charset="0"/>
                <a:cs typeface="Times New Roman" panose="02020603050405020304" pitchFamily="18" charset="0"/>
              </a:rPr>
              <a:t>s</a:t>
            </a:r>
            <a:r>
              <a:rPr lang="zh-CN" altLang="en-US" sz="2800">
                <a:latin typeface="Times New Roman" panose="02020603050405020304" pitchFamily="18" charset="0"/>
                <a:cs typeface="Times New Roman" panose="02020603050405020304" pitchFamily="18" charset="0"/>
              </a:rPr>
              <a:t>callions and vegetables is one way to wish them well. There is a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in Taiwan, “If you steal</a:t>
            </a:r>
            <a:r>
              <a:rPr lang="en-US" altLang="zh-CN"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sym typeface="+mn-ea"/>
              </a:rPr>
              <a:t>scallions,</a:t>
            </a:r>
            <a:r>
              <a:rPr lang="zh-CN" altLang="en-US" sz="2800">
                <a:latin typeface="Times New Roman" panose="02020603050405020304" pitchFamily="18" charset="0"/>
                <a:cs typeface="Times New Roman" panose="02020603050405020304" pitchFamily="18" charset="0"/>
              </a:rPr>
              <a:t> marry a good man; if you steal vegetables, marry a good husband”</a:t>
            </a:r>
            <a:r>
              <a:rPr lang="en-US" altLang="zh-CN" sz="2800">
                <a:latin typeface="Times New Roman" panose="02020603050405020304" pitchFamily="18" charset="0"/>
                <a:cs typeface="Times New Roman" panose="02020603050405020304" pitchFamily="18" charset="0"/>
              </a:rPr>
              <a:t>, which </a:t>
            </a:r>
            <a:r>
              <a:rPr lang="zh-CN" altLang="en-US" sz="2800">
                <a:latin typeface="Times New Roman" panose="02020603050405020304" pitchFamily="18" charset="0"/>
                <a:cs typeface="Times New Roman" panose="02020603050405020304" pitchFamily="18" charset="0"/>
              </a:rPr>
              <a:t>means that on </a:t>
            </a:r>
            <a:r>
              <a:rPr lang="en-US" altLang="zh-CN" sz="2800">
                <a:latin typeface="Times New Roman" panose="02020603050405020304" pitchFamily="18" charset="0"/>
                <a:cs typeface="Times New Roman" panose="02020603050405020304" pitchFamily="18" charset="0"/>
              </a:rPr>
              <a:t>the M</a:t>
            </a:r>
            <a:r>
              <a:rPr lang="zh-CN" altLang="en-US" sz="2800">
                <a:latin typeface="Times New Roman" panose="02020603050405020304" pitchFamily="18" charset="0"/>
                <a:cs typeface="Times New Roman" panose="02020603050405020304" pitchFamily="18" charset="0"/>
              </a:rPr>
              <a:t>id-autumn Festival night, if an unmarried girl </a:t>
            </a:r>
            <a:r>
              <a:rPr lang="en-US" altLang="zh-CN" sz="2800">
                <a:latin typeface="Times New Roman" panose="02020603050405020304" pitchFamily="18" charset="0"/>
                <a:cs typeface="Times New Roman" panose="02020603050405020304" pitchFamily="18" charset="0"/>
              </a:rPr>
              <a:t>does so</a:t>
            </a:r>
            <a:r>
              <a:rPr lang="zh-CN" altLang="en-US" sz="2800">
                <a:latin typeface="Times New Roman" panose="02020603050405020304" pitchFamily="18" charset="0"/>
                <a:cs typeface="Times New Roman" panose="02020603050405020304" pitchFamily="18" charset="0"/>
              </a:rPr>
              <a:t> from another family's vegetable garden, she will meet a good husband in the future.</a:t>
            </a:r>
            <a:endParaRPr lang="zh-CN" altLang="en-US"/>
          </a:p>
        </p:txBody>
      </p:sp>
      <p:grpSp>
        <p:nvGrpSpPr>
          <p:cNvPr id="8" name="组合 7"/>
          <p:cNvGrpSpPr/>
          <p:nvPr/>
        </p:nvGrpSpPr>
        <p:grpSpPr>
          <a:xfrm>
            <a:off x="187960" y="369570"/>
            <a:ext cx="6317615" cy="3117850"/>
            <a:chOff x="296" y="582"/>
            <a:chExt cx="9949" cy="4910"/>
          </a:xfrm>
        </p:grpSpPr>
        <p:sp>
          <p:nvSpPr>
            <p:cNvPr id="2" name="圆角矩形 1"/>
            <p:cNvSpPr/>
            <p:nvPr/>
          </p:nvSpPr>
          <p:spPr>
            <a:xfrm>
              <a:off x="891" y="582"/>
              <a:ext cx="9355" cy="189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Stealing scallions and vegetables</a:t>
              </a:r>
              <a:endParaRPr lang="en-US" altLang="zh-CN" sz="3200">
                <a:solidFill>
                  <a:schemeClr val="tx1"/>
                </a:solidFill>
                <a:latin typeface="Times New Roman" panose="02020603050405020304" pitchFamily="18" charset="0"/>
                <a:cs typeface="Times New Roman" panose="02020603050405020304" pitchFamily="18" charset="0"/>
                <a:sym typeface="+mn-ea"/>
              </a:endParaRPr>
            </a:p>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（偷葱偷菜）</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pic>
          <p:nvPicPr>
            <p:cNvPr id="6" name="图片 5" descr="t012bc72ff610c41bbe"/>
            <p:cNvPicPr>
              <a:picLocks noChangeAspect="1"/>
            </p:cNvPicPr>
            <p:nvPr/>
          </p:nvPicPr>
          <p:blipFill>
            <a:blip r:embed="rId1"/>
            <a:stretch>
              <a:fillRect/>
            </a:stretch>
          </p:blipFill>
          <p:spPr>
            <a:xfrm>
              <a:off x="296" y="1370"/>
              <a:ext cx="4123" cy="4123"/>
            </a:xfrm>
            <a:prstGeom prst="rect">
              <a:avLst/>
            </a:prstGeom>
          </p:spPr>
        </p:pic>
      </p:grpSp>
      <p:sp>
        <p:nvSpPr>
          <p:cNvPr id="9" name="圆角矩形标注 8"/>
          <p:cNvSpPr/>
          <p:nvPr/>
        </p:nvSpPr>
        <p:spPr>
          <a:xfrm>
            <a:off x="2806065" y="1774190"/>
            <a:ext cx="3462020" cy="1713865"/>
          </a:xfrm>
          <a:prstGeom prst="wedgeRoundRectCallout">
            <a:avLst>
              <a:gd name="adj1" fmla="val 108373"/>
              <a:gd name="adj2" fmla="val 110577"/>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台湾俗语“偷着葱，嫁好郎;偷着菜，嫁好婿”</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2" name="图片 11" descr="8795e2ff254f845426e5ea88cf13d8fbcfe87241e8fe-DtEP1V_fw658"/>
          <p:cNvPicPr>
            <a:picLocks noChangeAspect="1"/>
          </p:cNvPicPr>
          <p:nvPr/>
        </p:nvPicPr>
        <p:blipFill>
          <a:blip r:embed="rId2"/>
          <a:stretch>
            <a:fillRect/>
          </a:stretch>
        </p:blipFill>
        <p:spPr>
          <a:xfrm>
            <a:off x="7090410" y="257175"/>
            <a:ext cx="4485005" cy="3148330"/>
          </a:xfrm>
          <a:prstGeom prst="rect">
            <a:avLst/>
          </a:prstGeom>
        </p:spPr>
      </p:pic>
      <p:sp>
        <p:nvSpPr>
          <p:cNvPr id="13" name="文本框 12"/>
          <p:cNvSpPr txBox="1"/>
          <p:nvPr/>
        </p:nvSpPr>
        <p:spPr>
          <a:xfrm>
            <a:off x="7806690" y="4327525"/>
            <a:ext cx="1211580" cy="521970"/>
          </a:xfrm>
          <a:prstGeom prst="rect">
            <a:avLst/>
          </a:prstGeom>
          <a:noFill/>
        </p:spPr>
        <p:txBody>
          <a:bodyPr wrap="square" rtlCol="0">
            <a:spAutoFit/>
          </a:bodyPr>
          <a:lstStyle/>
          <a:p>
            <a:pPr algn="ctr"/>
            <a:r>
              <a:rPr lang="zh-CN" altLang="en-US" sz="2800">
                <a:solidFill>
                  <a:schemeClr val="tx1"/>
                </a:solidFill>
                <a:latin typeface="Times New Roman" panose="02020603050405020304" pitchFamily="18" charset="0"/>
                <a:cs typeface="Times New Roman" panose="02020603050405020304" pitchFamily="18" charset="0"/>
                <a:sym typeface="+mn-ea"/>
              </a:rPr>
              <a:t>saying</a:t>
            </a:r>
            <a:endParaRPr lang="zh-CN" altLang="en-US" sz="2800">
              <a:solidFill>
                <a:schemeClr val="tx1"/>
              </a:solidFill>
              <a:latin typeface="Times New Roman" panose="02020603050405020304" pitchFamily="18" charset="0"/>
              <a:cs typeface="Times New Roman" panose="02020603050405020304" pitchFamily="18" charset="0"/>
              <a:sym typeface="+mn-ea"/>
            </a:endParaRPr>
          </a:p>
        </p:txBody>
      </p:sp>
      <p:pic>
        <p:nvPicPr>
          <p:cNvPr id="10" name="图片 9" descr="水印"/>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grpId="2" nodeType="clickEffect">
                                  <p:stCondLst>
                                    <p:cond delay="0"/>
                                  </p:stCondLst>
                                  <p:childTnLst>
                                    <p:animRot by="21600000">
                                      <p:cBhvr>
                                        <p:cTn id="17" dur="2000" fill="hold"/>
                                        <p:tgtEl>
                                          <p:spTgt spid="13"/>
                                        </p:tgtEl>
                                        <p:attrNameLst>
                                          <p:attrName>r</p:attrName>
                                        </p:attrNameLst>
                                      </p:cBhvr>
                                    </p:animRot>
                                  </p:childTnLst>
                                </p:cTn>
                              </p:par>
                              <p:par>
                                <p:cTn id="18" presetID="3" presetClass="emph" presetSubtype="2" fill="hold" grpId="3" nodeType="withEffect">
                                  <p:stCondLst>
                                    <p:cond delay="0"/>
                                  </p:stCondLst>
                                  <p:childTnLst>
                                    <p:animClr clrSpc="rgb" dir="cw">
                                      <p:cBhvr override="childStyle">
                                        <p:cTn id="19" dur="2000" fill="hold"/>
                                        <p:tgtEl>
                                          <p:spTgt spid="13"/>
                                        </p:tgtEl>
                                        <p:attrNameLst>
                                          <p:attrName>style.color</p:attrName>
                                        </p:attrNameLst>
                                      </p:cBhvr>
                                      <p:to>
                                        <a:srgbClr val="FE4F20"/>
                                      </p:to>
                                    </p:animClr>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plus(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animBg="1"/>
      <p:bldP spid="9" grpId="1" animBg="1"/>
      <p:bldP spid="13" grpId="0"/>
      <p:bldP spid="13" grpId="1"/>
      <p:bldP spid="13" grpId="2"/>
      <p:bldP spid="13" grpId="3"/>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0228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3530" y="0"/>
            <a:ext cx="3342005" cy="654558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3"/>
          <a:stretch>
            <a:fillRect/>
          </a:stretch>
        </p:blipFill>
        <p:spPr>
          <a:xfrm>
            <a:off x="8543925" y="3293110"/>
            <a:ext cx="3648075" cy="3564890"/>
          </a:xfrm>
          <a:prstGeom prst="rect">
            <a:avLst/>
          </a:prstGeom>
        </p:spPr>
      </p:pic>
      <p:sp>
        <p:nvSpPr>
          <p:cNvPr id="4" name="文本框 3"/>
          <p:cNvSpPr txBox="1"/>
          <p:nvPr/>
        </p:nvSpPr>
        <p:spPr>
          <a:xfrm>
            <a:off x="3415665" y="2262505"/>
            <a:ext cx="5455285" cy="2799715"/>
          </a:xfrm>
          <a:prstGeom prst="rect">
            <a:avLst/>
          </a:prstGeom>
          <a:noFill/>
        </p:spPr>
        <p:txBody>
          <a:bodyPr wrap="square" rtlCol="0">
            <a:spAutoFit/>
          </a:bodyPr>
          <a:lstStyle/>
          <a:p>
            <a:pPr algn="ctr"/>
            <a:r>
              <a:rPr lang="en-US" altLang="zh-CN" sz="4400">
                <a:latin typeface="Times New Roman" panose="02020603050405020304" pitchFamily="18" charset="0"/>
                <a:cs typeface="Times New Roman" panose="02020603050405020304" pitchFamily="18" charset="0"/>
                <a:sym typeface="+mn-ea"/>
              </a:rPr>
              <a:t>(The poems about </a:t>
            </a:r>
            <a:endParaRPr lang="en-US" altLang="zh-CN" sz="4400">
              <a:latin typeface="Times New Roman" panose="02020603050405020304" pitchFamily="18" charset="0"/>
              <a:cs typeface="Times New Roman" panose="02020603050405020304" pitchFamily="18" charset="0"/>
              <a:sym typeface="+mn-ea"/>
            </a:endParaRPr>
          </a:p>
          <a:p>
            <a:pPr algn="ctr"/>
            <a:r>
              <a:rPr lang="en-US" altLang="zh-CN" sz="4400">
                <a:latin typeface="Times New Roman" panose="02020603050405020304" pitchFamily="18" charset="0"/>
                <a:cs typeface="Times New Roman" panose="02020603050405020304" pitchFamily="18" charset="0"/>
                <a:sym typeface="+mn-ea"/>
              </a:rPr>
              <a:t>the Mid-Autumn Festival)</a:t>
            </a:r>
            <a:r>
              <a:rPr lang="en-US" altLang="zh-CN" sz="4400">
                <a:latin typeface="Times New Roman" panose="02020603050405020304" pitchFamily="18" charset="0"/>
                <a:cs typeface="Times New Roman" panose="02020603050405020304" pitchFamily="18" charset="0"/>
              </a:rPr>
              <a:t>  </a:t>
            </a:r>
            <a:endParaRPr lang="en-US" altLang="zh-CN" sz="4400">
              <a:latin typeface="Times New Roman" panose="02020603050405020304" pitchFamily="18" charset="0"/>
              <a:cs typeface="Times New Roman" panose="02020603050405020304" pitchFamily="18" charset="0"/>
            </a:endParaRPr>
          </a:p>
          <a:p>
            <a:pPr algn="ctr"/>
            <a:r>
              <a:rPr lang="en-US" altLang="zh-CN" sz="4400">
                <a:latin typeface="Times New Roman" panose="02020603050405020304" pitchFamily="18" charset="0"/>
                <a:cs typeface="Times New Roman" panose="02020603050405020304" pitchFamily="18" charset="0"/>
              </a:rPr>
              <a:t>(</a:t>
            </a:r>
            <a:r>
              <a:rPr lang="zh-CN" altLang="en-US" sz="4400">
                <a:latin typeface="Times New Roman" panose="02020603050405020304" pitchFamily="18" charset="0"/>
                <a:cs typeface="Times New Roman" panose="02020603050405020304" pitchFamily="18" charset="0"/>
              </a:rPr>
              <a:t>中秋诗歌</a:t>
            </a:r>
            <a:r>
              <a:rPr lang="en-US" altLang="zh-CN" sz="4400">
                <a:latin typeface="Times New Roman" panose="02020603050405020304" pitchFamily="18" charset="0"/>
                <a:cs typeface="Times New Roman" panose="02020603050405020304" pitchFamily="18" charset="0"/>
              </a:rPr>
              <a:t>)</a:t>
            </a:r>
            <a:endParaRPr lang="en-US" altLang="zh-CN" sz="440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5612130" y="688975"/>
            <a:ext cx="1297305" cy="1353820"/>
            <a:chOff x="2170" y="1888"/>
            <a:chExt cx="2214" cy="2285"/>
          </a:xfrm>
        </p:grpSpPr>
        <p:pic>
          <p:nvPicPr>
            <p:cNvPr id="5" name="图片 4" descr="90 (1)"/>
            <p:cNvPicPr>
              <a:picLocks noChangeAspect="1"/>
            </p:cNvPicPr>
            <p:nvPr>
              <p:custDataLst>
                <p:tags r:id="rId4"/>
              </p:custDataLst>
            </p:nvPr>
          </p:nvPicPr>
          <p:blipFill>
            <a:blip r:embed="rId5"/>
            <a:stretch>
              <a:fillRect/>
            </a:stretch>
          </p:blipFill>
          <p:spPr>
            <a:xfrm flipH="1">
              <a:off x="2170" y="1888"/>
              <a:ext cx="2214" cy="2285"/>
            </a:xfrm>
            <a:prstGeom prst="rect">
              <a:avLst/>
            </a:prstGeom>
          </p:spPr>
        </p:pic>
        <p:sp>
          <p:nvSpPr>
            <p:cNvPr id="6" name="文本框 5"/>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5</a:t>
              </a:r>
              <a:endParaRPr lang="en-US" altLang="zh-CN" sz="60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2500"/>
                            </p:stCondLst>
                            <p:childTnLst>
                              <p:par>
                                <p:cTn id="15" presetID="2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文本框 104"/>
          <p:cNvSpPr txBox="1"/>
          <p:nvPr/>
        </p:nvSpPr>
        <p:spPr>
          <a:xfrm>
            <a:off x="2840990" y="461010"/>
            <a:ext cx="4505960" cy="1198880"/>
          </a:xfrm>
          <a:prstGeom prst="rect">
            <a:avLst/>
          </a:prstGeom>
          <a:noFill/>
          <a:ln w="9525">
            <a:noFill/>
          </a:ln>
        </p:spPr>
        <p:txBody>
          <a:bodyPr wrap="square">
            <a:spAutoFit/>
          </a:bodyPr>
          <a:lstStyle/>
          <a:p>
            <a:pPr indent="0" algn="ctr"/>
            <a:r>
              <a:rPr sz="3600" b="1">
                <a:solidFill>
                  <a:srgbClr val="404040"/>
                </a:solidFill>
                <a:ea typeface="宋体" panose="02010600030101010101" pitchFamily="2" charset="-122"/>
              </a:rPr>
              <a:t>《水调歌头》</a:t>
            </a:r>
            <a:endParaRPr sz="3600" b="1">
              <a:solidFill>
                <a:srgbClr val="404040"/>
              </a:solidFill>
              <a:ea typeface="宋体" panose="02010600030101010101" pitchFamily="2" charset="-122"/>
            </a:endParaRPr>
          </a:p>
          <a:p>
            <a:pPr indent="0" algn="ctr"/>
            <a:r>
              <a:rPr lang="zh-CN" sz="3600" b="1">
                <a:solidFill>
                  <a:srgbClr val="404040"/>
                </a:solidFill>
                <a:ea typeface="宋体" panose="02010600030101010101" pitchFamily="2" charset="-122"/>
              </a:rPr>
              <a:t>苏轼</a:t>
            </a:r>
            <a:endParaRPr lang="zh-CN" altLang="en-US" sz="3600" b="1"/>
          </a:p>
        </p:txBody>
      </p:sp>
      <p:sp>
        <p:nvSpPr>
          <p:cNvPr id="4" name="文本框 3"/>
          <p:cNvSpPr txBox="1"/>
          <p:nvPr/>
        </p:nvSpPr>
        <p:spPr>
          <a:xfrm>
            <a:off x="2266950" y="1835150"/>
            <a:ext cx="7294880" cy="3538220"/>
          </a:xfrm>
          <a:prstGeom prst="rect">
            <a:avLst/>
          </a:prstGeom>
          <a:noFill/>
        </p:spPr>
        <p:txBody>
          <a:bodyPr wrap="square" rtlCol="0" anchor="t">
            <a:spAutoFit/>
          </a:bodyPr>
          <a:lstStyle/>
          <a:p>
            <a:pPr indent="0"/>
            <a:r>
              <a:rPr lang="zh-CN" sz="2800" b="1">
                <a:solidFill>
                  <a:srgbClr val="404040"/>
                </a:solidFill>
                <a:ea typeface="宋体" panose="02010600030101010101" pitchFamily="2" charset="-122"/>
                <a:sym typeface="+mn-ea"/>
              </a:rPr>
              <a:t>明月几时有？把酒问青天。</a:t>
            </a:r>
            <a:endParaRPr lang="zh-CN" sz="2800" b="1">
              <a:solidFill>
                <a:srgbClr val="404040"/>
              </a:solidFill>
              <a:ea typeface="宋体" panose="02010600030101010101" pitchFamily="2" charset="-122"/>
              <a:sym typeface="+mn-ea"/>
            </a:endParaRPr>
          </a:p>
          <a:p>
            <a:pPr indent="0"/>
            <a:r>
              <a:rPr lang="zh-CN" sz="2800" b="1">
                <a:solidFill>
                  <a:srgbClr val="404040"/>
                </a:solidFill>
                <a:ea typeface="宋体" panose="02010600030101010101" pitchFamily="2" charset="-122"/>
                <a:sym typeface="+mn-ea"/>
              </a:rPr>
              <a:t>不知天上宫阙，今夕是何年。</a:t>
            </a:r>
            <a:endParaRPr lang="zh-CN" sz="2800" b="1">
              <a:solidFill>
                <a:srgbClr val="404040"/>
              </a:solidFill>
              <a:ea typeface="宋体" panose="02010600030101010101" pitchFamily="2" charset="-122"/>
              <a:sym typeface="+mn-ea"/>
            </a:endParaRPr>
          </a:p>
          <a:p>
            <a:pPr indent="0"/>
            <a:r>
              <a:rPr lang="zh-CN" sz="2800" b="1">
                <a:solidFill>
                  <a:srgbClr val="404040"/>
                </a:solidFill>
                <a:ea typeface="宋体" panose="02010600030101010101" pitchFamily="2" charset="-122"/>
                <a:sym typeface="+mn-ea"/>
              </a:rPr>
              <a:t>我欲乘风归去，又恐琼楼玉宇，高处不胜寒。</a:t>
            </a:r>
            <a:endParaRPr lang="zh-CN" sz="2800" b="1">
              <a:solidFill>
                <a:srgbClr val="404040"/>
              </a:solidFill>
              <a:ea typeface="宋体" panose="02010600030101010101" pitchFamily="2" charset="-122"/>
              <a:sym typeface="+mn-ea"/>
            </a:endParaRPr>
          </a:p>
          <a:p>
            <a:pPr indent="0"/>
            <a:r>
              <a:rPr lang="zh-CN" sz="2800" b="1">
                <a:solidFill>
                  <a:srgbClr val="404040"/>
                </a:solidFill>
                <a:ea typeface="宋体" panose="02010600030101010101" pitchFamily="2" charset="-122"/>
                <a:sym typeface="+mn-ea"/>
              </a:rPr>
              <a:t>起舞弄清影，何似在人间。</a:t>
            </a:r>
            <a:endParaRPr lang="zh-CN" sz="2800" b="1">
              <a:solidFill>
                <a:srgbClr val="404040"/>
              </a:solidFill>
              <a:ea typeface="宋体" panose="02010600030101010101" pitchFamily="2" charset="-122"/>
              <a:sym typeface="+mn-ea"/>
            </a:endParaRPr>
          </a:p>
          <a:p>
            <a:pPr indent="0"/>
            <a:r>
              <a:rPr lang="zh-CN" sz="2800" b="1">
                <a:solidFill>
                  <a:srgbClr val="404040"/>
                </a:solidFill>
                <a:ea typeface="宋体" panose="02010600030101010101" pitchFamily="2" charset="-122"/>
                <a:sym typeface="+mn-ea"/>
              </a:rPr>
              <a:t>转朱阁，低绮户，照无眠。</a:t>
            </a:r>
            <a:endParaRPr lang="zh-CN" sz="2800" b="1">
              <a:solidFill>
                <a:srgbClr val="404040"/>
              </a:solidFill>
              <a:ea typeface="宋体" panose="02010600030101010101" pitchFamily="2" charset="-122"/>
              <a:sym typeface="+mn-ea"/>
            </a:endParaRPr>
          </a:p>
          <a:p>
            <a:pPr indent="0"/>
            <a:r>
              <a:rPr lang="zh-CN" sz="2800" b="1">
                <a:solidFill>
                  <a:srgbClr val="404040"/>
                </a:solidFill>
                <a:ea typeface="宋体" panose="02010600030101010101" pitchFamily="2" charset="-122"/>
                <a:sym typeface="+mn-ea"/>
              </a:rPr>
              <a:t>不应有恨，何事长向别时圆？</a:t>
            </a:r>
            <a:endParaRPr lang="zh-CN" sz="2800" b="1">
              <a:solidFill>
                <a:srgbClr val="404040"/>
              </a:solidFill>
              <a:ea typeface="宋体" panose="02010600030101010101" pitchFamily="2" charset="-122"/>
              <a:sym typeface="+mn-ea"/>
            </a:endParaRPr>
          </a:p>
          <a:p>
            <a:pPr indent="0"/>
            <a:r>
              <a:rPr lang="zh-CN" sz="2800" b="1">
                <a:solidFill>
                  <a:srgbClr val="404040"/>
                </a:solidFill>
                <a:ea typeface="宋体" panose="02010600030101010101" pitchFamily="2" charset="-122"/>
                <a:sym typeface="+mn-ea"/>
              </a:rPr>
              <a:t>人有悲欢离合，月有阴晴圆缺，此事古难全。</a:t>
            </a:r>
            <a:endParaRPr lang="zh-CN" sz="2800" b="1">
              <a:solidFill>
                <a:srgbClr val="404040"/>
              </a:solidFill>
              <a:ea typeface="宋体" panose="02010600030101010101" pitchFamily="2" charset="-122"/>
              <a:sym typeface="+mn-ea"/>
            </a:endParaRPr>
          </a:p>
          <a:p>
            <a:pPr indent="0"/>
            <a:r>
              <a:rPr lang="zh-CN" sz="2800" b="1">
                <a:solidFill>
                  <a:srgbClr val="404040"/>
                </a:solidFill>
                <a:ea typeface="宋体" panose="02010600030101010101" pitchFamily="2" charset="-122"/>
                <a:sym typeface="+mn-ea"/>
              </a:rPr>
              <a:t>                                                                             </a:t>
            </a:r>
            <a:endParaRPr lang="zh-CN" sz="2800" b="1">
              <a:solidFill>
                <a:srgbClr val="404040"/>
              </a:solidFill>
              <a:ea typeface="宋体" panose="02010600030101010101" pitchFamily="2" charset="-122"/>
              <a:sym typeface="+mn-ea"/>
            </a:endParaRPr>
          </a:p>
        </p:txBody>
      </p:sp>
      <p:sp>
        <p:nvSpPr>
          <p:cNvPr id="6" name="文本框 5"/>
          <p:cNvSpPr txBox="1"/>
          <p:nvPr/>
        </p:nvSpPr>
        <p:spPr>
          <a:xfrm>
            <a:off x="2266950" y="4851400"/>
            <a:ext cx="4385310" cy="521970"/>
          </a:xfrm>
          <a:prstGeom prst="rect">
            <a:avLst/>
          </a:prstGeom>
          <a:noFill/>
        </p:spPr>
        <p:txBody>
          <a:bodyPr wrap="square" rtlCol="0">
            <a:spAutoFit/>
          </a:bodyPr>
          <a:lstStyle/>
          <a:p>
            <a:r>
              <a:rPr lang="zh-CN" sz="2800" b="1">
                <a:solidFill>
                  <a:srgbClr val="404040"/>
                </a:solidFill>
                <a:ea typeface="宋体" panose="02010600030101010101" pitchFamily="2" charset="-122"/>
                <a:sym typeface="+mn-ea"/>
              </a:rPr>
              <a:t>但愿人长久，千里共婵娟。</a:t>
            </a:r>
            <a:endParaRPr lang="zh-CN" altLang="en-US" sz="2800" b="1">
              <a:solidFill>
                <a:srgbClr val="404040"/>
              </a:solidFill>
              <a:ea typeface="宋体" panose="02010600030101010101" pitchFamily="2" charset="-122"/>
              <a:sym typeface="+mn-ea"/>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64465" y="-123825"/>
            <a:ext cx="2817495" cy="2791460"/>
          </a:xfrm>
          <a:prstGeom prst="rect">
            <a:avLst/>
          </a:prstGeom>
        </p:spPr>
      </p:pic>
      <p:pic>
        <p:nvPicPr>
          <p:cNvPr id="3" name="图片 2" descr="t01311fb741ab122fa0"/>
          <p:cNvPicPr>
            <a:picLocks noChangeAspect="1"/>
          </p:cNvPicPr>
          <p:nvPr/>
        </p:nvPicPr>
        <p:blipFill>
          <a:blip r:embed="rId2"/>
          <a:stretch>
            <a:fillRect/>
          </a:stretch>
        </p:blipFill>
        <p:spPr>
          <a:xfrm>
            <a:off x="9052560" y="199390"/>
            <a:ext cx="2001520" cy="2144395"/>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914005" y="1088390"/>
            <a:ext cx="4277995" cy="4284980"/>
          </a:xfrm>
          <a:prstGeom prst="rect">
            <a:avLst/>
          </a:prstGeom>
        </p:spPr>
      </p:pic>
      <p:pic>
        <p:nvPicPr>
          <p:cNvPr id="9" name="图片 8" descr="0x300a0a0 (13)"/>
          <p:cNvPicPr>
            <a:picLocks noChangeAspect="1"/>
          </p:cNvPicPr>
          <p:nvPr/>
        </p:nvPicPr>
        <p:blipFill>
          <a:blip r:embed="rId4"/>
          <a:srcRect l="13000" t="25333"/>
          <a:stretch>
            <a:fillRect/>
          </a:stretch>
        </p:blipFill>
        <p:spPr>
          <a:xfrm flipH="1">
            <a:off x="-107315" y="4524375"/>
            <a:ext cx="2486025" cy="2133600"/>
          </a:xfrm>
          <a:prstGeom prst="rect">
            <a:avLst/>
          </a:prstGeom>
        </p:spPr>
      </p:pic>
      <p:sp>
        <p:nvSpPr>
          <p:cNvPr id="12" name="圆角矩形 11"/>
          <p:cNvSpPr/>
          <p:nvPr/>
        </p:nvSpPr>
        <p:spPr>
          <a:xfrm>
            <a:off x="3305810" y="5441315"/>
            <a:ext cx="7359650" cy="1019810"/>
          </a:xfrm>
          <a:prstGeom prst="roundRect">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solidFill>
                  <a:schemeClr val="tx1"/>
                </a:solidFill>
                <a:latin typeface="宋体" panose="02010600030101010101" pitchFamily="2" charset="-122"/>
                <a:ea typeface="宋体" panose="02010600030101010101" pitchFamily="2" charset="-122"/>
              </a:rPr>
              <a:t>希望自己思念的人平安长久，不管相隔千山万水，都可以一起看到明月皎洁美好的样子。</a:t>
            </a:r>
            <a:endParaRPr lang="zh-CN" altLang="en-US" sz="2800">
              <a:solidFill>
                <a:schemeClr val="tx1"/>
              </a:solidFill>
              <a:latin typeface="宋体" panose="02010600030101010101" pitchFamily="2" charset="-122"/>
              <a:ea typeface="宋体" panose="02010600030101010101" pitchFamily="2" charset="-122"/>
            </a:endParaRPr>
          </a:p>
        </p:txBody>
      </p:sp>
      <p:pic>
        <p:nvPicPr>
          <p:cNvPr id="5" name="媒体4">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271305" y="235352"/>
            <a:ext cx="11649390" cy="63142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3" presetClass="entr" presetSubtype="10" fill="hold" nodeType="withEffect">
                                  <p:stCondLst>
                                    <p:cond delay="0"/>
                                  </p:stCondLst>
                                  <p:childTnLst>
                                    <p:set>
                                      <p:cBhvr>
                                        <p:cTn id="14" dur="1000" fill="hold">
                                          <p:stCondLst>
                                            <p:cond delay="0"/>
                                          </p:stCondLst>
                                        </p:cTn>
                                        <p:tgtEl>
                                          <p:spTgt spid="7"/>
                                        </p:tgtEl>
                                        <p:attrNameLst>
                                          <p:attrName>style.visibility</p:attrName>
                                        </p:attrNameLst>
                                      </p:cBhvr>
                                      <p:to>
                                        <p:strVal val="visible"/>
                                      </p:to>
                                    </p:set>
                                    <p:animEffect transition="in" filter="blinds(horizontal)">
                                      <p:cBhvr>
                                        <p:cTn id="15" dur="10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2" nodeType="clickEffect">
                                  <p:stCondLst>
                                    <p:cond delay="0"/>
                                  </p:stCondLst>
                                  <p:childTnLst>
                                    <p:animClr clrSpc="rgb" dir="cw">
                                      <p:cBhvr override="childStyle">
                                        <p:cTn id="22" dur="2000" fill="hold"/>
                                        <p:tgtEl>
                                          <p:spTgt spid="6"/>
                                        </p:tgtEl>
                                        <p:attrNameLst>
                                          <p:attrName>style.color</p:attrName>
                                        </p:attrNameLst>
                                      </p:cBhvr>
                                      <p:to>
                                        <a:srgbClr val="FE4F20"/>
                                      </p:to>
                                    </p:animClr>
                                  </p:childTnLst>
                                </p:cTn>
                              </p:par>
                              <p:par>
                                <p:cTn id="23" presetID="8" presetClass="emph" presetSubtype="0" fill="hold" grpId="3" nodeType="withEffect">
                                  <p:stCondLst>
                                    <p:cond delay="0"/>
                                  </p:stCondLst>
                                  <p:childTnLst>
                                    <p:animRot by="21600000">
                                      <p:cBhvr>
                                        <p:cTn id="24" dur="2000" fill="hold"/>
                                        <p:tgtEl>
                                          <p:spTgt spid="6"/>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5"/>
                </p:tgtEl>
              </p:cMediaNode>
            </p:video>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p:bldP spid="4" grpId="1"/>
      <p:bldP spid="6" grpId="0"/>
      <p:bldP spid="6" grpId="1"/>
      <p:bldP spid="6" grpId="2"/>
      <p:bldP spid="6" grpId="3"/>
      <p:bldP spid="12" grpId="0" animBg="1"/>
      <p:bldP spid="1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22245" y="783590"/>
            <a:ext cx="6746875" cy="645160"/>
          </a:xfrm>
          <a:prstGeom prst="rect">
            <a:avLst/>
          </a:prstGeom>
          <a:noFill/>
        </p:spPr>
        <p:txBody>
          <a:bodyPr wrap="square" rtlCol="0" anchor="t">
            <a:spAutoFit/>
          </a:bodyPr>
          <a:lstStyle/>
          <a:p>
            <a:pPr algn="ctr"/>
            <a:r>
              <a:rPr lang="zh-CN" altLang="en-US" sz="3600" b="1">
                <a:ln w="22225">
                  <a:solidFill>
                    <a:schemeClr val="accent2"/>
                  </a:solidFill>
                  <a:prstDash val="solid"/>
                </a:ln>
                <a:solidFill>
                  <a:schemeClr val="tx1"/>
                </a:solidFill>
                <a:effectLst/>
                <a:latin typeface="宋体" panose="02010600030101010101" pitchFamily="2" charset="-122"/>
                <a:ea typeface="宋体" panose="02010600030101010101" pitchFamily="2" charset="-122"/>
                <a:cs typeface="宋体" panose="02010600030101010101" pitchFamily="2" charset="-122"/>
              </a:rPr>
              <a:t>《水调歌头》英文版</a:t>
            </a:r>
            <a:endParaRPr lang="zh-CN" altLang="en-US" sz="3600" b="1">
              <a:ln w="22225">
                <a:solidFill>
                  <a:schemeClr val="accent2"/>
                </a:solidFill>
                <a:prstDash val="solid"/>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4" name="水调歌头（英文朗诵版）000025-000152">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332422" y="318770"/>
            <a:ext cx="11526520" cy="62204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958715" y="260985"/>
            <a:ext cx="3041650" cy="715645"/>
          </a:xfrm>
          <a:prstGeom prst="roundRect">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a:solidFill>
                  <a:schemeClr val="tx1"/>
                </a:solidFill>
                <a:latin typeface="Times New Roman" panose="02020603050405020304" pitchFamily="18" charset="0"/>
                <a:cs typeface="Times New Roman" panose="02020603050405020304" pitchFamily="18" charset="0"/>
              </a:rPr>
              <a:t>Contents</a:t>
            </a:r>
            <a:endParaRPr lang="en-US" altLang="zh-CN" sz="4800">
              <a:solidFill>
                <a:schemeClr val="tx1"/>
              </a:solidFill>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869950" y="739775"/>
            <a:ext cx="1297305" cy="1353820"/>
            <a:chOff x="2170" y="1888"/>
            <a:chExt cx="2214" cy="2285"/>
          </a:xfrm>
        </p:grpSpPr>
        <p:pic>
          <p:nvPicPr>
            <p:cNvPr id="2" name="图片 1" descr="90 (1)"/>
            <p:cNvPicPr>
              <a:picLocks noChangeAspect="1"/>
            </p:cNvPicPr>
            <p:nvPr>
              <p:custDataLst>
                <p:tags r:id="rId1"/>
              </p:custDataLst>
            </p:nvPr>
          </p:nvPicPr>
          <p:blipFill>
            <a:blip r:embed="rId2"/>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1</a:t>
              </a:r>
              <a:endParaRPr lang="en-US" altLang="zh-CN" sz="6000">
                <a:latin typeface="Times New Roman" panose="02020603050405020304" pitchFamily="18" charset="0"/>
                <a:cs typeface="Times New Roman" panose="02020603050405020304" pitchFamily="18" charset="0"/>
              </a:endParaRPr>
            </a:p>
          </p:txBody>
        </p:sp>
      </p:grpSp>
      <p:grpSp>
        <p:nvGrpSpPr>
          <p:cNvPr id="13" name="组合 12"/>
          <p:cNvGrpSpPr/>
          <p:nvPr/>
        </p:nvGrpSpPr>
        <p:grpSpPr>
          <a:xfrm>
            <a:off x="805180" y="1685290"/>
            <a:ext cx="1253370" cy="1303539"/>
            <a:chOff x="6451" y="1888"/>
            <a:chExt cx="2435" cy="2513"/>
          </a:xfrm>
        </p:grpSpPr>
        <p:pic>
          <p:nvPicPr>
            <p:cNvPr id="4" name="图片 3" descr="90 (1)"/>
            <p:cNvPicPr>
              <a:picLocks noChangeAspect="1"/>
            </p:cNvPicPr>
            <p:nvPr>
              <p:custDataLst>
                <p:tags r:id="rId3"/>
              </p:custDataLst>
            </p:nvPr>
          </p:nvPicPr>
          <p:blipFill>
            <a:blip r:embed="rId2"/>
            <a:stretch>
              <a:fillRect/>
            </a:stretch>
          </p:blipFill>
          <p:spPr>
            <a:xfrm flipH="1">
              <a:off x="6451" y="1888"/>
              <a:ext cx="2435" cy="2513"/>
            </a:xfrm>
            <a:prstGeom prst="rect">
              <a:avLst/>
            </a:prstGeom>
          </p:spPr>
        </p:pic>
        <p:sp>
          <p:nvSpPr>
            <p:cNvPr id="8" name="文本框 7"/>
            <p:cNvSpPr txBox="1"/>
            <p:nvPr/>
          </p:nvSpPr>
          <p:spPr>
            <a:xfrm>
              <a:off x="6913" y="2230"/>
              <a:ext cx="1646" cy="1956"/>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2</a:t>
              </a:r>
              <a:endParaRPr lang="en-US" altLang="zh-CN" sz="6000">
                <a:latin typeface="Times New Roman" panose="02020603050405020304" pitchFamily="18" charset="0"/>
                <a:cs typeface="Times New Roman" panose="02020603050405020304" pitchFamily="18" charset="0"/>
              </a:endParaRPr>
            </a:p>
          </p:txBody>
        </p:sp>
      </p:grpSp>
      <p:grpSp>
        <p:nvGrpSpPr>
          <p:cNvPr id="14" name="组合 13"/>
          <p:cNvGrpSpPr/>
          <p:nvPr/>
        </p:nvGrpSpPr>
        <p:grpSpPr>
          <a:xfrm>
            <a:off x="805180" y="2580640"/>
            <a:ext cx="1337310" cy="1368425"/>
            <a:chOff x="10953" y="1773"/>
            <a:chExt cx="2435" cy="2513"/>
          </a:xfrm>
        </p:grpSpPr>
        <p:pic>
          <p:nvPicPr>
            <p:cNvPr id="5" name="图片 4" descr="90 (1)"/>
            <p:cNvPicPr>
              <a:picLocks noChangeAspect="1"/>
            </p:cNvPicPr>
            <p:nvPr>
              <p:custDataLst>
                <p:tags r:id="rId4"/>
              </p:custDataLst>
            </p:nvPr>
          </p:nvPicPr>
          <p:blipFill>
            <a:blip r:embed="rId2"/>
            <a:stretch>
              <a:fillRect/>
            </a:stretch>
          </p:blipFill>
          <p:spPr>
            <a:xfrm flipH="1">
              <a:off x="10953" y="1773"/>
              <a:ext cx="2435" cy="2513"/>
            </a:xfrm>
            <a:prstGeom prst="rect">
              <a:avLst/>
            </a:prstGeom>
          </p:spPr>
        </p:pic>
        <p:sp>
          <p:nvSpPr>
            <p:cNvPr id="9" name="文本框 8"/>
            <p:cNvSpPr txBox="1"/>
            <p:nvPr/>
          </p:nvSpPr>
          <p:spPr>
            <a:xfrm>
              <a:off x="11482" y="2230"/>
              <a:ext cx="1646" cy="186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3</a:t>
              </a:r>
              <a:endParaRPr lang="en-US" altLang="zh-CN" sz="6000">
                <a:latin typeface="Times New Roman" panose="02020603050405020304" pitchFamily="18" charset="0"/>
                <a:cs typeface="Times New Roman" panose="02020603050405020304" pitchFamily="18" charset="0"/>
              </a:endParaRPr>
            </a:p>
          </p:txBody>
        </p:sp>
      </p:grpSp>
      <p:grpSp>
        <p:nvGrpSpPr>
          <p:cNvPr id="15" name="组合 14"/>
          <p:cNvGrpSpPr/>
          <p:nvPr/>
        </p:nvGrpSpPr>
        <p:grpSpPr>
          <a:xfrm>
            <a:off x="764540" y="3632200"/>
            <a:ext cx="1334683" cy="1316879"/>
            <a:chOff x="14942" y="1888"/>
            <a:chExt cx="2435" cy="2513"/>
          </a:xfrm>
        </p:grpSpPr>
        <p:pic>
          <p:nvPicPr>
            <p:cNvPr id="6" name="图片 5" descr="90 (1)"/>
            <p:cNvPicPr>
              <a:picLocks noChangeAspect="1"/>
            </p:cNvPicPr>
            <p:nvPr>
              <p:custDataLst>
                <p:tags r:id="rId5"/>
              </p:custDataLst>
            </p:nvPr>
          </p:nvPicPr>
          <p:blipFill>
            <a:blip r:embed="rId2"/>
            <a:stretch>
              <a:fillRect/>
            </a:stretch>
          </p:blipFill>
          <p:spPr>
            <a:xfrm flipH="1">
              <a:off x="14942" y="1888"/>
              <a:ext cx="2435" cy="2513"/>
            </a:xfrm>
            <a:prstGeom prst="rect">
              <a:avLst/>
            </a:prstGeom>
          </p:spPr>
        </p:pic>
        <p:sp>
          <p:nvSpPr>
            <p:cNvPr id="10" name="文本框 9"/>
            <p:cNvSpPr txBox="1"/>
            <p:nvPr/>
          </p:nvSpPr>
          <p:spPr>
            <a:xfrm>
              <a:off x="15336" y="2231"/>
              <a:ext cx="1646" cy="1936"/>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4</a:t>
              </a:r>
              <a:endParaRPr lang="en-US" altLang="zh-CN" sz="6000">
                <a:latin typeface="Times New Roman" panose="02020603050405020304" pitchFamily="18" charset="0"/>
                <a:cs typeface="Times New Roman" panose="02020603050405020304" pitchFamily="18" charset="0"/>
              </a:endParaRPr>
            </a:p>
          </p:txBody>
        </p:sp>
      </p:grpSp>
      <p:sp>
        <p:nvSpPr>
          <p:cNvPr id="11" name="圆角矩形 10"/>
          <p:cNvSpPr/>
          <p:nvPr/>
        </p:nvSpPr>
        <p:spPr>
          <a:xfrm>
            <a:off x="2251075" y="1068070"/>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The introduction to the Mid-Autumn Festival</a:t>
            </a:r>
            <a:endParaRPr lang="en-US" altLang="zh-CN" sz="3200" b="1">
              <a:solidFill>
                <a:schemeClr val="tx1"/>
              </a:solidFill>
              <a:latin typeface="Times New Roman" panose="02020603050405020304" pitchFamily="18" charset="0"/>
              <a:cs typeface="Times New Roman" panose="02020603050405020304" pitchFamily="18" charset="0"/>
              <a:sym typeface="+mn-ea"/>
            </a:endParaRPr>
          </a:p>
        </p:txBody>
      </p:sp>
      <p:sp>
        <p:nvSpPr>
          <p:cNvPr id="16" name="圆角矩形 15"/>
          <p:cNvSpPr/>
          <p:nvPr/>
        </p:nvSpPr>
        <p:spPr>
          <a:xfrm>
            <a:off x="2251075" y="2931160"/>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The legends of the Mid-Autumn Festival</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7" name="圆角矩形 16"/>
          <p:cNvSpPr/>
          <p:nvPr/>
        </p:nvSpPr>
        <p:spPr>
          <a:xfrm>
            <a:off x="2251075" y="1999615"/>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The development of the Mid-Autumn Festival</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8" name="圆角矩形 17"/>
          <p:cNvSpPr/>
          <p:nvPr/>
        </p:nvSpPr>
        <p:spPr>
          <a:xfrm>
            <a:off x="2251075" y="3856355"/>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The customs of the Mid-Autumn Festival</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9" name="圆角矩形 18"/>
          <p:cNvSpPr/>
          <p:nvPr/>
        </p:nvSpPr>
        <p:spPr>
          <a:xfrm>
            <a:off x="2251075" y="5704205"/>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rPr>
              <a:t>The blessings about </a:t>
            </a:r>
            <a:r>
              <a:rPr lang="en-US" altLang="zh-CN" sz="2800">
                <a:solidFill>
                  <a:schemeClr val="tx1"/>
                </a:solidFill>
                <a:latin typeface="Times New Roman" panose="02020603050405020304" pitchFamily="18" charset="0"/>
                <a:cs typeface="Times New Roman" panose="02020603050405020304" pitchFamily="18" charset="0"/>
                <a:sym typeface="+mn-ea"/>
              </a:rPr>
              <a:t>the Mid-Autumn Festival</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20" name="圆角矩形 19"/>
          <p:cNvSpPr/>
          <p:nvPr/>
        </p:nvSpPr>
        <p:spPr>
          <a:xfrm>
            <a:off x="2251075" y="4780280"/>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rPr>
              <a:t>The poems about </a:t>
            </a:r>
            <a:r>
              <a:rPr lang="en-US" altLang="zh-CN" sz="2800">
                <a:solidFill>
                  <a:schemeClr val="tx1"/>
                </a:solidFill>
                <a:latin typeface="Times New Roman" panose="02020603050405020304" pitchFamily="18" charset="0"/>
                <a:cs typeface="Times New Roman" panose="02020603050405020304" pitchFamily="18" charset="0"/>
                <a:sym typeface="+mn-ea"/>
              </a:rPr>
              <a:t>the Mid-Autumn Festival</a:t>
            </a:r>
            <a:endParaRPr lang="zh-CN" altLang="en-US" sz="2800">
              <a:solidFill>
                <a:schemeClr val="tx1"/>
              </a:solidFill>
              <a:latin typeface="Times New Roman" panose="02020603050405020304" pitchFamily="18" charset="0"/>
              <a:cs typeface="Times New Roman" panose="02020603050405020304" pitchFamily="18" charset="0"/>
            </a:endParaRPr>
          </a:p>
          <a:p>
            <a:pPr algn="ctr"/>
            <a:r>
              <a:rPr lang="en-US" altLang="zh-CN"/>
              <a:t>  </a:t>
            </a:r>
            <a:endParaRPr lang="en-US" altLang="zh-CN"/>
          </a:p>
        </p:txBody>
      </p:sp>
      <p:grpSp>
        <p:nvGrpSpPr>
          <p:cNvPr id="21" name="组合 20"/>
          <p:cNvGrpSpPr/>
          <p:nvPr/>
        </p:nvGrpSpPr>
        <p:grpSpPr>
          <a:xfrm>
            <a:off x="764540" y="4579620"/>
            <a:ext cx="1334683" cy="1316879"/>
            <a:chOff x="14942" y="1888"/>
            <a:chExt cx="2435" cy="2513"/>
          </a:xfrm>
        </p:grpSpPr>
        <p:pic>
          <p:nvPicPr>
            <p:cNvPr id="22" name="图片 21" descr="90 (1)"/>
            <p:cNvPicPr>
              <a:picLocks noChangeAspect="1"/>
            </p:cNvPicPr>
            <p:nvPr>
              <p:custDataLst>
                <p:tags r:id="rId6"/>
              </p:custDataLst>
            </p:nvPr>
          </p:nvPicPr>
          <p:blipFill>
            <a:blip r:embed="rId2"/>
            <a:stretch>
              <a:fillRect/>
            </a:stretch>
          </p:blipFill>
          <p:spPr>
            <a:xfrm flipH="1">
              <a:off x="14942" y="1888"/>
              <a:ext cx="2435" cy="2513"/>
            </a:xfrm>
            <a:prstGeom prst="rect">
              <a:avLst/>
            </a:prstGeom>
          </p:spPr>
        </p:pic>
        <p:sp>
          <p:nvSpPr>
            <p:cNvPr id="23" name="文本框 22"/>
            <p:cNvSpPr txBox="1"/>
            <p:nvPr/>
          </p:nvSpPr>
          <p:spPr>
            <a:xfrm>
              <a:off x="15336" y="2231"/>
              <a:ext cx="1646" cy="1936"/>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5</a:t>
              </a:r>
              <a:endParaRPr lang="en-US" altLang="zh-CN" sz="6000">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723900" y="5470525"/>
            <a:ext cx="1334683" cy="1316879"/>
            <a:chOff x="14942" y="1888"/>
            <a:chExt cx="2435" cy="2513"/>
          </a:xfrm>
        </p:grpSpPr>
        <p:pic>
          <p:nvPicPr>
            <p:cNvPr id="25" name="图片 24" descr="90 (1)"/>
            <p:cNvPicPr>
              <a:picLocks noChangeAspect="1"/>
            </p:cNvPicPr>
            <p:nvPr>
              <p:custDataLst>
                <p:tags r:id="rId7"/>
              </p:custDataLst>
            </p:nvPr>
          </p:nvPicPr>
          <p:blipFill>
            <a:blip r:embed="rId2"/>
            <a:stretch>
              <a:fillRect/>
            </a:stretch>
          </p:blipFill>
          <p:spPr>
            <a:xfrm flipH="1">
              <a:off x="14942" y="1888"/>
              <a:ext cx="2435" cy="2513"/>
            </a:xfrm>
            <a:prstGeom prst="rect">
              <a:avLst/>
            </a:prstGeom>
          </p:spPr>
        </p:pic>
        <p:sp>
          <p:nvSpPr>
            <p:cNvPr id="26" name="文本框 25"/>
            <p:cNvSpPr txBox="1"/>
            <p:nvPr/>
          </p:nvSpPr>
          <p:spPr>
            <a:xfrm>
              <a:off x="15336" y="2231"/>
              <a:ext cx="1646" cy="1936"/>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6</a:t>
              </a:r>
              <a:endParaRPr lang="en-US" altLang="zh-CN" sz="6000">
                <a:latin typeface="Times New Roman" panose="02020603050405020304" pitchFamily="18" charset="0"/>
                <a:cs typeface="Times New Roman" panose="02020603050405020304" pitchFamily="18" charset="0"/>
              </a:endParaRPr>
            </a:p>
          </p:txBody>
        </p:sp>
      </p:grpSp>
      <p:pic>
        <p:nvPicPr>
          <p:cNvPr id="27" name="图片 26" descr="水印"/>
          <p:cNvPicPr>
            <a:picLocks noChangeAspect="1"/>
          </p:cNvPicPr>
          <p:nvPr/>
        </p:nvPicPr>
        <p:blipFill>
          <a:blip r:embed="rId8"/>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linds(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linds(horizont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linds(horizontal)">
                                      <p:cBhvr>
                                        <p:cTn id="47" dur="500"/>
                                        <p:tgtEl>
                                          <p:spTgt spid="24"/>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linds(horizont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3683635" y="513715"/>
            <a:ext cx="3769995" cy="7042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200">
                <a:solidFill>
                  <a:schemeClr val="tx1"/>
                </a:solidFill>
                <a:latin typeface="宋体" panose="02010600030101010101" pitchFamily="2" charset="-122"/>
                <a:ea typeface="宋体" panose="02010600030101010101" pitchFamily="2" charset="-122"/>
              </a:rPr>
              <a:t>歌曲版《水调歌头》</a:t>
            </a:r>
            <a:endParaRPr lang="zh-CN" altLang="en-US" sz="3200">
              <a:solidFill>
                <a:schemeClr val="tx1"/>
              </a:solidFill>
              <a:latin typeface="宋体" panose="02010600030101010101" pitchFamily="2" charset="-122"/>
              <a:ea typeface="宋体" panose="02010600030101010101" pitchFamily="2" charset="-122"/>
            </a:endParaRPr>
          </a:p>
        </p:txBody>
      </p:sp>
      <p:pic>
        <p:nvPicPr>
          <p:cNvPr id="7" name="图片 6" descr="562(1)"/>
          <p:cNvPicPr>
            <a:picLocks noChangeAspect="1"/>
          </p:cNvPicPr>
          <p:nvPr/>
        </p:nvPicPr>
        <p:blipFill>
          <a:blip r:embed="rId1"/>
          <a:stretch>
            <a:fillRect/>
          </a:stretch>
        </p:blipFill>
        <p:spPr>
          <a:xfrm>
            <a:off x="1552575" y="857250"/>
            <a:ext cx="8589010" cy="5697220"/>
          </a:xfrm>
          <a:prstGeom prst="rect">
            <a:avLst/>
          </a:prstGeom>
        </p:spPr>
      </p:pic>
      <p:pic>
        <p:nvPicPr>
          <p:cNvPr id="6" name="图片 5" descr="300 (15)"/>
          <p:cNvPicPr>
            <a:picLocks noChangeAspect="1"/>
          </p:cNvPicPr>
          <p:nvPr/>
        </p:nvPicPr>
        <p:blipFill>
          <a:blip r:embed="rId2"/>
          <a:stretch>
            <a:fillRect/>
          </a:stretch>
        </p:blipFill>
        <p:spPr>
          <a:xfrm>
            <a:off x="9580245" y="3923665"/>
            <a:ext cx="2857500" cy="2857500"/>
          </a:xfrm>
          <a:prstGeom prst="rect">
            <a:avLst/>
          </a:prstGeom>
        </p:spPr>
      </p:pic>
      <p:pic>
        <p:nvPicPr>
          <p:cNvPr id="2" name="媒体7">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294050" y="230187"/>
            <a:ext cx="11720830" cy="63976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300 (15)"/>
          <p:cNvPicPr>
            <a:picLocks noChangeAspect="1"/>
          </p:cNvPicPr>
          <p:nvPr/>
        </p:nvPicPr>
        <p:blipFill>
          <a:blip r:embed="rId1"/>
          <a:stretch>
            <a:fillRect/>
          </a:stretch>
        </p:blipFill>
        <p:spPr>
          <a:xfrm>
            <a:off x="9580245" y="3923665"/>
            <a:ext cx="2857500" cy="2857500"/>
          </a:xfrm>
          <a:prstGeom prst="rect">
            <a:avLst/>
          </a:prstGeom>
        </p:spPr>
      </p:pic>
      <p:pic>
        <p:nvPicPr>
          <p:cNvPr id="18" name="图片 17"/>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H="1">
            <a:off x="1972945" y="867410"/>
            <a:ext cx="6222365" cy="5808980"/>
          </a:xfrm>
          <a:prstGeom prst="rect">
            <a:avLst/>
          </a:prstGeom>
          <a:effectLst>
            <a:outerShdw blurRad="292100" dist="63500" dir="2700000" algn="tl" rotWithShape="0">
              <a:srgbClr val="FDDB25">
                <a:alpha val="31000"/>
              </a:srgbClr>
            </a:outerShdw>
          </a:effectLst>
        </p:spPr>
      </p:pic>
      <p:sp>
        <p:nvSpPr>
          <p:cNvPr id="8" name="圆角矩形 7"/>
          <p:cNvSpPr/>
          <p:nvPr/>
        </p:nvSpPr>
        <p:spPr>
          <a:xfrm>
            <a:off x="3683635" y="513715"/>
            <a:ext cx="3769995" cy="7042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200">
                <a:solidFill>
                  <a:schemeClr val="tx1"/>
                </a:solidFill>
                <a:latin typeface="宋体" panose="02010600030101010101" pitchFamily="2" charset="-122"/>
                <a:ea typeface="宋体" panose="02010600030101010101" pitchFamily="2" charset="-122"/>
              </a:rPr>
              <a:t>歌舞版《水调歌头》</a:t>
            </a:r>
            <a:endParaRPr lang="zh-CN" altLang="en-US" sz="3200">
              <a:solidFill>
                <a:schemeClr val="tx1"/>
              </a:solidFill>
              <a:latin typeface="宋体" panose="02010600030101010101" pitchFamily="2" charset="-122"/>
              <a:ea typeface="宋体" panose="02010600030101010101" pitchFamily="2" charset="-122"/>
            </a:endParaRPr>
          </a:p>
        </p:txBody>
      </p:sp>
      <p:pic>
        <p:nvPicPr>
          <p:cNvPr id="9" name="水调歌头（歌舞版）">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258762" y="241679"/>
            <a:ext cx="11674475" cy="64693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9"/>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96520" y="447040"/>
            <a:ext cx="5672455" cy="5963285"/>
            <a:chOff x="0" y="405"/>
            <a:chExt cx="15345" cy="9501"/>
          </a:xfrm>
        </p:grpSpPr>
        <p:pic>
          <p:nvPicPr>
            <p:cNvPr id="3" name="图片 2" descr="481193850890354709(1)"/>
            <p:cNvPicPr>
              <a:picLocks noChangeAspect="1"/>
            </p:cNvPicPr>
            <p:nvPr/>
          </p:nvPicPr>
          <p:blipFill>
            <a:blip r:embed="rId1"/>
            <a:srcRect t="3955" b="3168"/>
            <a:stretch>
              <a:fillRect/>
            </a:stretch>
          </p:blipFill>
          <p:spPr>
            <a:xfrm>
              <a:off x="0" y="405"/>
              <a:ext cx="15345" cy="9501"/>
            </a:xfrm>
            <a:prstGeom prst="rect">
              <a:avLst/>
            </a:prstGeom>
          </p:spPr>
        </p:pic>
        <p:pic>
          <p:nvPicPr>
            <p:cNvPr id="4" name="图片 3"/>
            <p:cNvPicPr/>
            <p:nvPr/>
          </p:nvPicPr>
          <p:blipFill>
            <a:blip r:embed="rId2"/>
            <a:stretch>
              <a:fillRect/>
            </a:stretch>
          </p:blipFill>
          <p:spPr>
            <a:xfrm>
              <a:off x="2705" y="1881"/>
              <a:ext cx="9783" cy="6922"/>
            </a:xfrm>
            <a:prstGeom prst="rect">
              <a:avLst/>
            </a:prstGeom>
            <a:noFill/>
            <a:ln w="9525">
              <a:noFill/>
            </a:ln>
          </p:spPr>
        </p:pic>
      </p:grpSp>
      <p:grpSp>
        <p:nvGrpSpPr>
          <p:cNvPr id="8" name="组合 7"/>
          <p:cNvGrpSpPr/>
          <p:nvPr/>
        </p:nvGrpSpPr>
        <p:grpSpPr>
          <a:xfrm>
            <a:off x="5673090" y="447675"/>
            <a:ext cx="6202680" cy="6137910"/>
            <a:chOff x="8934" y="705"/>
            <a:chExt cx="9768" cy="9666"/>
          </a:xfrm>
        </p:grpSpPr>
        <p:pic>
          <p:nvPicPr>
            <p:cNvPr id="6" name="图片 5" descr="20161104021307788900_0"/>
            <p:cNvPicPr>
              <a:picLocks noChangeAspect="1"/>
            </p:cNvPicPr>
            <p:nvPr/>
          </p:nvPicPr>
          <p:blipFill>
            <a:blip r:embed="rId3"/>
            <a:stretch>
              <a:fillRect/>
            </a:stretch>
          </p:blipFill>
          <p:spPr>
            <a:xfrm>
              <a:off x="8934" y="705"/>
              <a:ext cx="9769" cy="9666"/>
            </a:xfrm>
            <a:prstGeom prst="rect">
              <a:avLst/>
            </a:prstGeom>
          </p:spPr>
        </p:pic>
        <p:sp>
          <p:nvSpPr>
            <p:cNvPr id="7" name="文本框 6"/>
            <p:cNvSpPr txBox="1"/>
            <p:nvPr/>
          </p:nvSpPr>
          <p:spPr>
            <a:xfrm>
              <a:off x="9410" y="2832"/>
              <a:ext cx="9158" cy="4409"/>
            </a:xfrm>
            <a:prstGeom prst="rect">
              <a:avLst/>
            </a:prstGeom>
            <a:noFill/>
          </p:spPr>
          <p:txBody>
            <a:bodyPr wrap="square" rtlCol="0">
              <a:spAutoFit/>
            </a:bodyPr>
            <a:lstStyle/>
            <a:p>
              <a:pPr algn="ctr"/>
              <a:r>
                <a:rPr lang="en-US" altLang="zh-CN" sz="3200" b="1">
                  <a:latin typeface="Times New Roman" panose="02020603050405020304" pitchFamily="18" charset="0"/>
                  <a:cs typeface="Times New Roman" panose="02020603050405020304" pitchFamily="18" charset="0"/>
                </a:rPr>
                <a:t>A Tranquil Night</a:t>
              </a:r>
              <a:endParaRPr lang="en-US" altLang="zh-CN" sz="3200" b="1"/>
            </a:p>
            <a:p>
              <a:pPr algn="ctr"/>
              <a:r>
                <a:rPr lang="zh-CN" altLang="en-US" sz="3200" b="1">
                  <a:latin typeface="宋体" panose="02010600030101010101" pitchFamily="2" charset="-122"/>
                  <a:ea typeface="宋体" panose="02010600030101010101" pitchFamily="2" charset="-122"/>
                </a:rPr>
                <a:t>许渊冲</a:t>
              </a:r>
              <a:endParaRPr lang="zh-CN" altLang="en-US" sz="3200" b="1">
                <a:latin typeface="宋体" panose="02010600030101010101" pitchFamily="2" charset="-122"/>
                <a:ea typeface="宋体" panose="02010600030101010101" pitchFamily="2" charset="-122"/>
              </a:endParaRPr>
            </a:p>
            <a:p>
              <a:pPr algn="ctr"/>
              <a:r>
                <a:rPr lang="en-US" altLang="zh-CN" sz="2800">
                  <a:latin typeface="Times New Roman" panose="02020603050405020304" pitchFamily="18" charset="0"/>
                  <a:ea typeface="宋体" panose="02010600030101010101" pitchFamily="2" charset="-122"/>
                  <a:cs typeface="Times New Roman" panose="02020603050405020304" pitchFamily="18" charset="0"/>
                </a:rPr>
                <a:t>Abed, I see a silver light,</a:t>
              </a:r>
              <a:endParaRPr lang="en-US" altLang="zh-CN" sz="2800">
                <a:latin typeface="Times New Roman" panose="02020603050405020304" pitchFamily="18" charset="0"/>
                <a:ea typeface="宋体" panose="02010600030101010101" pitchFamily="2" charset="-122"/>
                <a:cs typeface="Times New Roman" panose="02020603050405020304" pitchFamily="18" charset="0"/>
              </a:endParaRPr>
            </a:p>
            <a:p>
              <a:pPr algn="ctr"/>
              <a:r>
                <a:rPr lang="en-US" altLang="zh-CN" sz="2800">
                  <a:latin typeface="Times New Roman" panose="02020603050405020304" pitchFamily="18" charset="0"/>
                  <a:ea typeface="宋体" panose="02010600030101010101" pitchFamily="2" charset="-122"/>
                  <a:cs typeface="Times New Roman" panose="02020603050405020304" pitchFamily="18" charset="0"/>
                </a:rPr>
                <a:t>I wonder if it’s frost aground.</a:t>
              </a:r>
              <a:endParaRPr lang="en-US" altLang="zh-CN" sz="2800">
                <a:latin typeface="Times New Roman" panose="02020603050405020304" pitchFamily="18" charset="0"/>
                <a:ea typeface="宋体" panose="02010600030101010101" pitchFamily="2" charset="-122"/>
                <a:cs typeface="Times New Roman" panose="02020603050405020304" pitchFamily="18" charset="0"/>
              </a:endParaRPr>
            </a:p>
            <a:p>
              <a:pPr algn="l"/>
              <a:r>
                <a:rPr lang="en-US" altLang="zh-CN" sz="2800">
                  <a:latin typeface="Times New Roman" panose="02020603050405020304" pitchFamily="18" charset="0"/>
                  <a:ea typeface="宋体" panose="02010600030101010101" pitchFamily="2" charset="-122"/>
                  <a:cs typeface="Times New Roman" panose="02020603050405020304" pitchFamily="18" charset="0"/>
                </a:rPr>
                <a:t>Looking up, I find the moon bright;</a:t>
              </a:r>
              <a:endParaRPr lang="en-US" altLang="zh-CN" sz="2800">
                <a:latin typeface="Times New Roman" panose="02020603050405020304" pitchFamily="18" charset="0"/>
                <a:ea typeface="宋体" panose="02010600030101010101" pitchFamily="2" charset="-122"/>
                <a:cs typeface="Times New Roman" panose="02020603050405020304" pitchFamily="18" charset="0"/>
              </a:endParaRPr>
            </a:p>
            <a:p>
              <a:pPr algn="ctr"/>
              <a:r>
                <a:rPr lang="en-US" altLang="zh-CN" sz="2800">
                  <a:latin typeface="Times New Roman" panose="02020603050405020304" pitchFamily="18" charset="0"/>
                  <a:ea typeface="宋体" panose="02010600030101010101" pitchFamily="2" charset="-122"/>
                  <a:cs typeface="Times New Roman" panose="02020603050405020304" pitchFamily="18" charset="0"/>
                </a:rPr>
                <a:t>Bowing, in homesickness I’d drowned.</a:t>
              </a:r>
              <a:endParaRPr lang="en-US" altLang="zh-CN" sz="2800">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10" name="静夜诗">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0" y="123190"/>
            <a:ext cx="12192000" cy="6734175"/>
          </a:xfrm>
          <a:prstGeom prst="rect">
            <a:avLst/>
          </a:prstGeom>
        </p:spPr>
      </p:pic>
      <p:sp>
        <p:nvSpPr>
          <p:cNvPr id="11" name="圆角矩形 10"/>
          <p:cNvSpPr/>
          <p:nvPr/>
        </p:nvSpPr>
        <p:spPr>
          <a:xfrm>
            <a:off x="1390650" y="829310"/>
            <a:ext cx="9242425" cy="43084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800">
              <a:solidFill>
                <a:schemeClr val="tx1"/>
              </a:solidFill>
              <a:latin typeface="宋体" panose="02010600030101010101" pitchFamily="2" charset="-122"/>
              <a:ea typeface="宋体" panose="02010600030101010101" pitchFamily="2" charset="-122"/>
            </a:endParaRPr>
          </a:p>
        </p:txBody>
      </p:sp>
      <p:sp>
        <p:nvSpPr>
          <p:cNvPr id="2" name="矩形 1"/>
          <p:cNvSpPr/>
          <p:nvPr/>
        </p:nvSpPr>
        <p:spPr>
          <a:xfrm>
            <a:off x="2860040" y="2755900"/>
            <a:ext cx="6304280" cy="1568450"/>
          </a:xfrm>
          <a:prstGeom prst="rect">
            <a:avLst/>
          </a:prstGeom>
          <a:noFill/>
          <a:ln>
            <a:noFill/>
          </a:ln>
        </p:spPr>
        <p:txBody>
          <a:bodyPr wrap="square" rtlCol="0" anchor="t">
            <a:prstTxWarp prst="textArchUp">
              <a:avLst/>
            </a:prstTxWarp>
            <a:spAutoFit/>
          </a:bodyPr>
          <a:lstStyle/>
          <a:p>
            <a:pPr algn="ctr"/>
            <a:r>
              <a:rPr lang="zh-CN" altLang="en-US" sz="9600" b="1">
                <a:ln w="22225">
                  <a:solidFill>
                    <a:schemeClr val="accent2"/>
                  </a:solidFill>
                  <a:prstDash val="solid"/>
                </a:ln>
                <a:solidFill>
                  <a:schemeClr val="tx1"/>
                </a:solidFill>
                <a:effectLst/>
                <a:latin typeface="宋体" panose="02010600030101010101" pitchFamily="2" charset="-122"/>
                <a:ea typeface="宋体" panose="02010600030101010101" pitchFamily="2" charset="-122"/>
              </a:rPr>
              <a:t>经典永相传</a:t>
            </a:r>
            <a:endParaRPr lang="zh-CN" altLang="en-US" sz="9600" b="1">
              <a:ln w="22225">
                <a:solidFill>
                  <a:schemeClr val="accent2"/>
                </a:solidFill>
                <a:prstDash val="solid"/>
              </a:ln>
              <a:solidFill>
                <a:schemeClr val="tx1"/>
              </a:solidFill>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blinds(horizontal)">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1" fill="hold" display="1">
                  <p:stCondLst>
                    <p:cond delay="indefinite"/>
                  </p:stCondLst>
                </p:cTn>
                <p:tgtEl>
                  <p:spTgt spid="10"/>
                </p:tgtEl>
              </p:cMediaNode>
            </p:video>
          </p:childTnLst>
        </p:cTn>
      </p:par>
    </p:tnLst>
    <p:bldLst>
      <p:bldP spid="11" grpId="0" bldLvl="0" animBg="1"/>
      <p:bldP spid="11" grpId="1" animBg="1"/>
      <p:bldP spid="2" grpId="0"/>
      <p:bldP spid="2"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3530" y="0"/>
            <a:ext cx="3342005" cy="654558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3"/>
          <a:stretch>
            <a:fillRect/>
          </a:stretch>
        </p:blipFill>
        <p:spPr>
          <a:xfrm>
            <a:off x="8543925" y="3293110"/>
            <a:ext cx="3648075" cy="3564890"/>
          </a:xfrm>
          <a:prstGeom prst="rect">
            <a:avLst/>
          </a:prstGeom>
        </p:spPr>
      </p:pic>
      <p:sp>
        <p:nvSpPr>
          <p:cNvPr id="4" name="文本框 3"/>
          <p:cNvSpPr txBox="1"/>
          <p:nvPr/>
        </p:nvSpPr>
        <p:spPr>
          <a:xfrm>
            <a:off x="3415665" y="2294255"/>
            <a:ext cx="5455285" cy="2122805"/>
          </a:xfrm>
          <a:prstGeom prst="rect">
            <a:avLst/>
          </a:prstGeom>
          <a:noFill/>
        </p:spPr>
        <p:txBody>
          <a:bodyPr wrap="square" rtlCol="0">
            <a:spAutoFit/>
          </a:bodyPr>
          <a:lstStyle/>
          <a:p>
            <a:pPr algn="ctr"/>
            <a:r>
              <a:rPr lang="en-US" altLang="zh-CN" sz="4400">
                <a:latin typeface="Times New Roman" panose="02020603050405020304" pitchFamily="18" charset="0"/>
                <a:cs typeface="Times New Roman" panose="02020603050405020304" pitchFamily="18" charset="0"/>
                <a:sym typeface="+mn-ea"/>
              </a:rPr>
              <a:t>(The blessings about the Mid-Autumn Festival )</a:t>
            </a:r>
            <a:r>
              <a:rPr lang="en-US" altLang="zh-CN" sz="4400">
                <a:latin typeface="Times New Roman" panose="02020603050405020304" pitchFamily="18" charset="0"/>
                <a:cs typeface="Times New Roman" panose="02020603050405020304" pitchFamily="18" charset="0"/>
              </a:rPr>
              <a:t>  </a:t>
            </a:r>
            <a:endParaRPr lang="en-US" altLang="zh-CN" sz="4400">
              <a:latin typeface="Times New Roman" panose="02020603050405020304" pitchFamily="18" charset="0"/>
              <a:cs typeface="Times New Roman" panose="02020603050405020304" pitchFamily="18" charset="0"/>
            </a:endParaRPr>
          </a:p>
        </p:txBody>
      </p:sp>
      <p:sp>
        <p:nvSpPr>
          <p:cNvPr id="3" name="文本框 2"/>
          <p:cNvSpPr txBox="1"/>
          <p:nvPr/>
        </p:nvSpPr>
        <p:spPr>
          <a:xfrm>
            <a:off x="4241165" y="4460240"/>
            <a:ext cx="3492500" cy="645160"/>
          </a:xfrm>
          <a:prstGeom prst="rect">
            <a:avLst/>
          </a:prstGeom>
          <a:noFill/>
        </p:spPr>
        <p:txBody>
          <a:bodyPr wrap="square" rtlCol="0">
            <a:spAutoFit/>
          </a:bodyPr>
          <a:lstStyle/>
          <a:p>
            <a:pPr algn="ctr"/>
            <a:r>
              <a:rPr lang="zh-CN" altLang="en-US" sz="3600" b="1">
                <a:latin typeface="宋体" panose="02010600030101010101" pitchFamily="2" charset="-122"/>
                <a:ea typeface="宋体" panose="02010600030101010101" pitchFamily="2" charset="-122"/>
              </a:rPr>
              <a:t>中秋祝福</a:t>
            </a:r>
            <a:endParaRPr lang="zh-CN" altLang="en-US" sz="3600" b="1">
              <a:latin typeface="宋体" panose="02010600030101010101" pitchFamily="2" charset="-122"/>
              <a:ea typeface="宋体" panose="02010600030101010101" pitchFamily="2" charset="-122"/>
            </a:endParaRPr>
          </a:p>
        </p:txBody>
      </p:sp>
      <p:grpSp>
        <p:nvGrpSpPr>
          <p:cNvPr id="12" name="组合 11"/>
          <p:cNvGrpSpPr/>
          <p:nvPr/>
        </p:nvGrpSpPr>
        <p:grpSpPr>
          <a:xfrm>
            <a:off x="5612130" y="688975"/>
            <a:ext cx="1297305" cy="1353820"/>
            <a:chOff x="2170" y="1888"/>
            <a:chExt cx="2214" cy="2285"/>
          </a:xfrm>
        </p:grpSpPr>
        <p:pic>
          <p:nvPicPr>
            <p:cNvPr id="5" name="图片 4" descr="90 (1)"/>
            <p:cNvPicPr>
              <a:picLocks noChangeAspect="1"/>
            </p:cNvPicPr>
            <p:nvPr>
              <p:custDataLst>
                <p:tags r:id="rId4"/>
              </p:custDataLst>
            </p:nvPr>
          </p:nvPicPr>
          <p:blipFill>
            <a:blip r:embed="rId5"/>
            <a:stretch>
              <a:fillRect/>
            </a:stretch>
          </p:blipFill>
          <p:spPr>
            <a:xfrm flipH="1">
              <a:off x="2170" y="1888"/>
              <a:ext cx="2214" cy="2285"/>
            </a:xfrm>
            <a:prstGeom prst="rect">
              <a:avLst/>
            </a:prstGeom>
          </p:spPr>
        </p:pic>
        <p:sp>
          <p:nvSpPr>
            <p:cNvPr id="6" name="文本框 5"/>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6</a:t>
              </a:r>
              <a:endParaRPr lang="en-US" altLang="zh-CN" sz="60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2500"/>
                            </p:stCondLst>
                            <p:childTnLst>
                              <p:par>
                                <p:cTn id="15" presetID="2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6875" y="501015"/>
            <a:ext cx="9086215" cy="1322070"/>
          </a:xfrm>
          <a:prstGeom prst="rect">
            <a:avLst/>
          </a:prstGeom>
          <a:noFill/>
          <a:ln w="28575">
            <a:solidFill>
              <a:srgbClr val="FE4F20"/>
            </a:solidFill>
            <a:prstDash val="sysDot"/>
          </a:ln>
        </p:spPr>
        <p:txBody>
          <a:bodyPr wrap="square" rtlCol="0" anchor="t">
            <a:spAutoFit/>
          </a:bodyPr>
          <a:lstStyle/>
          <a:p>
            <a:pPr lvl="0" algn="l">
              <a:buClrTx/>
              <a:buSzTx/>
              <a:buFontTx/>
            </a:pP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Although I am not around you at this moment, my blessings and wishes will always be around you. </a:t>
            </a:r>
            <a:endParaRPr lang="zh-CN" altLang="en-US" sz="2800">
              <a:latin typeface="Times New Roman" panose="02020603050405020304" pitchFamily="18" charset="0"/>
              <a:cs typeface="Times New Roman" panose="02020603050405020304" pitchFamily="18" charset="0"/>
              <a:sym typeface="+mn-ea"/>
            </a:endParaRPr>
          </a:p>
          <a:p>
            <a:pPr lvl="0" algn="ctr">
              <a:buClrTx/>
              <a:buSzTx/>
              <a:buFontTx/>
            </a:pPr>
            <a:r>
              <a:rPr lang="zh-CN" altLang="en-US" sz="2400">
                <a:latin typeface="宋体" panose="02010600030101010101" pitchFamily="2" charset="-122"/>
                <a:ea typeface="宋体" panose="02010600030101010101" pitchFamily="2" charset="-122"/>
                <a:cs typeface="Times New Roman" panose="02020603050405020304" pitchFamily="18" charset="0"/>
                <a:sym typeface="+mn-ea"/>
              </a:rPr>
              <a:t>虽然你我不能相聚，但我的祝福伴随你走每一段路。</a:t>
            </a:r>
            <a:endParaRPr lang="zh-CN" altLang="en-US" sz="2400">
              <a:latin typeface="宋体" panose="02010600030101010101" pitchFamily="2" charset="-122"/>
              <a:ea typeface="宋体" panose="02010600030101010101" pitchFamily="2" charset="-122"/>
              <a:cs typeface="Times New Roman" panose="02020603050405020304" pitchFamily="18" charset="0"/>
              <a:sym typeface="+mn-ea"/>
            </a:endParaRPr>
          </a:p>
        </p:txBody>
      </p:sp>
      <p:sp>
        <p:nvSpPr>
          <p:cNvPr id="3" name="文本框 2"/>
          <p:cNvSpPr txBox="1"/>
          <p:nvPr/>
        </p:nvSpPr>
        <p:spPr>
          <a:xfrm>
            <a:off x="397510" y="2139315"/>
            <a:ext cx="9086215" cy="1753235"/>
          </a:xfrm>
          <a:prstGeom prst="rect">
            <a:avLst/>
          </a:prstGeom>
          <a:noFill/>
          <a:ln w="28575">
            <a:solidFill>
              <a:srgbClr val="FE4F20"/>
            </a:solidFill>
            <a:prstDash val="sysDot"/>
          </a:ln>
        </p:spPr>
        <p:txBody>
          <a:bodyPr wrap="square" rtlCol="0" anchor="t">
            <a:spAutoFit/>
          </a:bodyPr>
          <a:lstStyle/>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Family members are round and round, and their minds are full of happiness. Happiness is always ahead. Happy Mid</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Autumn Festival!</a:t>
            </a:r>
            <a:endParaRPr lang="zh-CN" altLang="en-US" sz="2800">
              <a:latin typeface="Times New Roman" panose="02020603050405020304" pitchFamily="18" charset="0"/>
              <a:cs typeface="Times New Roman" panose="02020603050405020304" pitchFamily="18" charset="0"/>
            </a:endParaRPr>
          </a:p>
          <a:p>
            <a:pPr algn="ctr"/>
            <a:r>
              <a:rPr lang="zh-CN" altLang="en-US" sz="2400">
                <a:latin typeface="宋体" panose="02010600030101010101" pitchFamily="2" charset="-122"/>
                <a:ea typeface="宋体" panose="02010600030101010101" pitchFamily="2" charset="-122"/>
                <a:sym typeface="+mn-ea"/>
              </a:rPr>
              <a:t>亲人团团圆圆，心事花好月圆，幸福美满永在前，中秋节快乐！</a:t>
            </a:r>
            <a:endParaRPr lang="zh-CN" altLang="en-US" sz="2400">
              <a:latin typeface="宋体" panose="02010600030101010101" pitchFamily="2" charset="-122"/>
              <a:ea typeface="宋体" panose="02010600030101010101" pitchFamily="2" charset="-122"/>
            </a:endParaRPr>
          </a:p>
        </p:txBody>
      </p:sp>
      <p:sp>
        <p:nvSpPr>
          <p:cNvPr id="4" name="文本框 3"/>
          <p:cNvSpPr txBox="1"/>
          <p:nvPr/>
        </p:nvSpPr>
        <p:spPr>
          <a:xfrm>
            <a:off x="397510" y="4208780"/>
            <a:ext cx="9086215" cy="2183765"/>
          </a:xfrm>
          <a:prstGeom prst="rect">
            <a:avLst/>
          </a:prstGeom>
          <a:noFill/>
          <a:ln w="28575">
            <a:solidFill>
              <a:srgbClr val="FE4F20"/>
            </a:solidFill>
            <a:prstDash val="sysDot"/>
          </a:ln>
        </p:spPr>
        <p:txBody>
          <a:bodyPr wrap="square" rtlCol="0" anchor="t">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No matter where you are from, regardless whether we gather or leave, all those blessings are forever linked in my mind. I wish you success and only things beautiful!</a:t>
            </a:r>
            <a:endParaRPr lang="zh-CN" altLang="en-US" sz="2800">
              <a:latin typeface="Times New Roman" panose="02020603050405020304" pitchFamily="18" charset="0"/>
              <a:cs typeface="Times New Roman" panose="02020603050405020304" pitchFamily="18" charset="0"/>
              <a:sym typeface="+mn-ea"/>
            </a:endParaRPr>
          </a:p>
          <a:p>
            <a:pPr lvl="0" algn="l">
              <a:buClrTx/>
              <a:buSzTx/>
              <a:buFontTx/>
            </a:pPr>
            <a:r>
              <a:rPr lang="zh-CN" altLang="en-US" sz="2800">
                <a:latin typeface="Times New Roman" panose="02020603050405020304" pitchFamily="18" charset="0"/>
                <a:cs typeface="Times New Roman" panose="02020603050405020304" pitchFamily="18" charset="0"/>
                <a:sym typeface="+mn-ea"/>
              </a:rPr>
              <a:t>　　</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无论天南海北，不论相聚与离别，有份祝福永远挂在我心中，祝你一切圆满美好!</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5" name="图片 4" descr="85 (1)"/>
          <p:cNvPicPr>
            <a:picLocks noChangeAspect="1"/>
          </p:cNvPicPr>
          <p:nvPr/>
        </p:nvPicPr>
        <p:blipFill>
          <a:blip r:embed="rId1"/>
          <a:stretch>
            <a:fillRect/>
          </a:stretch>
        </p:blipFill>
        <p:spPr>
          <a:xfrm>
            <a:off x="9639935" y="4279900"/>
            <a:ext cx="2552065" cy="2578100"/>
          </a:xfrm>
          <a:prstGeom prst="rect">
            <a:avLst/>
          </a:prstGeom>
        </p:spPr>
      </p:pic>
      <p:pic>
        <p:nvPicPr>
          <p:cNvPr id="7" name="图片 6" descr="t016693a320dac8a407"/>
          <p:cNvPicPr>
            <a:picLocks noChangeAspect="1"/>
          </p:cNvPicPr>
          <p:nvPr/>
        </p:nvPicPr>
        <p:blipFill>
          <a:blip r:embed="rId2"/>
          <a:stretch>
            <a:fillRect/>
          </a:stretch>
        </p:blipFill>
        <p:spPr>
          <a:xfrm>
            <a:off x="9639935" y="-166370"/>
            <a:ext cx="2813685" cy="2755265"/>
          </a:xfrm>
          <a:prstGeom prst="rect">
            <a:avLst/>
          </a:prstGeom>
        </p:spPr>
      </p:pic>
      <p:pic>
        <p:nvPicPr>
          <p:cNvPr id="8" name="图片 7" descr="16pic_7904231_s"/>
          <p:cNvPicPr>
            <a:picLocks noChangeAspect="1"/>
          </p:cNvPicPr>
          <p:nvPr/>
        </p:nvPicPr>
        <p:blipFill>
          <a:blip r:embed="rId3"/>
          <a:stretch>
            <a:fillRect/>
          </a:stretch>
        </p:blipFill>
        <p:spPr>
          <a:xfrm>
            <a:off x="9826625" y="2486660"/>
            <a:ext cx="1911350" cy="1645285"/>
          </a:xfrm>
          <a:prstGeom prst="rect">
            <a:avLst/>
          </a:prstGeom>
        </p:spPr>
      </p:pic>
      <p:pic>
        <p:nvPicPr>
          <p:cNvPr id="9" name="图片 8" descr="水印"/>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媒体9">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 y="-1"/>
            <a:ext cx="12151553" cy="68352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fa460543cd7860c0dc245126e8f0aa3"/>
          <p:cNvPicPr>
            <a:picLocks noChangeAspect="1"/>
          </p:cNvPicPr>
          <p:nvPr/>
        </p:nvPicPr>
        <p:blipFill>
          <a:blip r:embed="rId1"/>
          <a:srcRect t="22243" b="27199"/>
          <a:stretch>
            <a:fillRect/>
          </a:stretch>
        </p:blipFill>
        <p:spPr>
          <a:xfrm>
            <a:off x="610235" y="1050290"/>
            <a:ext cx="4901565" cy="2879090"/>
          </a:xfrm>
          <a:prstGeom prst="rect">
            <a:avLst/>
          </a:prstGeom>
        </p:spPr>
      </p:pic>
      <p:sp>
        <p:nvSpPr>
          <p:cNvPr id="5" name="矩形 4"/>
          <p:cNvSpPr/>
          <p:nvPr/>
        </p:nvSpPr>
        <p:spPr>
          <a:xfrm>
            <a:off x="1361758" y="4811395"/>
            <a:ext cx="9877425" cy="1014730"/>
          </a:xfrm>
          <a:prstGeom prst="rect">
            <a:avLst/>
          </a:prstGeom>
          <a:noFill/>
          <a:ln w="19050">
            <a:solidFill>
              <a:srgbClr val="FF0000"/>
            </a:solidFill>
            <a:prstDash val="sysDot"/>
          </a:ln>
        </p:spPr>
        <p:txBody>
          <a:bodyPr wrap="none" rtlCol="0" anchor="t">
            <a:spAutoFit/>
          </a:bodyPr>
          <a:lstStyle/>
          <a:p>
            <a:pPr algn="ctr"/>
            <a:r>
              <a:rPr lang="en-US" altLang="zh-CN" sz="6000" b="1">
                <a:ln w="22225">
                  <a:solidFill>
                    <a:schemeClr val="accent2"/>
                  </a:solidFill>
                  <a:prstDash val="solid"/>
                </a:ln>
                <a:solidFill>
                  <a:schemeClr val="tx1"/>
                </a:solidFill>
                <a:effectLst/>
                <a:latin typeface="Times New Roman" panose="02020603050405020304" pitchFamily="18" charset="0"/>
                <a:cs typeface="Times New Roman" panose="02020603050405020304" pitchFamily="18" charset="0"/>
              </a:rPr>
              <a:t>Happy Mid-Autumn Festival!</a:t>
            </a:r>
            <a:endParaRPr lang="en-US" altLang="zh-CN" sz="6000" b="1">
              <a:ln w="22225">
                <a:solidFill>
                  <a:schemeClr val="accent2"/>
                </a:solidFill>
                <a:prstDash val="solid"/>
              </a:ln>
              <a:solidFill>
                <a:schemeClr val="tx1"/>
              </a:solidFill>
              <a:effectLst/>
              <a:latin typeface="Times New Roman" panose="02020603050405020304" pitchFamily="18" charset="0"/>
              <a:cs typeface="Times New Roman" panose="02020603050405020304" pitchFamily="18" charset="0"/>
            </a:endParaRPr>
          </a:p>
        </p:txBody>
      </p:sp>
      <p:sp>
        <p:nvSpPr>
          <p:cNvPr id="6" name="文本框 5"/>
          <p:cNvSpPr txBox="1"/>
          <p:nvPr/>
        </p:nvSpPr>
        <p:spPr>
          <a:xfrm>
            <a:off x="5281295" y="2303145"/>
            <a:ext cx="5380355" cy="2061210"/>
          </a:xfrm>
          <a:prstGeom prst="rect">
            <a:avLst/>
          </a:prstGeom>
          <a:noFill/>
          <a:ln w="12700">
            <a:solidFill>
              <a:srgbClr val="FF0000"/>
            </a:solidFill>
            <a:prstDash val="sysDot"/>
          </a:ln>
        </p:spPr>
        <p:txBody>
          <a:bodyPr wrap="square" rtlCol="0">
            <a:spAutoFit/>
          </a:bodyPr>
          <a:lstStyle/>
          <a:p>
            <a:r>
              <a:rPr lang="en-US" altLang="zh-CN" sz="3200" b="1">
                <a:solidFill>
                  <a:srgbClr val="FF0000"/>
                </a:solidFill>
                <a:latin typeface="Times New Roman" panose="02020603050405020304" pitchFamily="18" charset="0"/>
                <a:cs typeface="Times New Roman" panose="02020603050405020304" pitchFamily="18" charset="0"/>
              </a:rPr>
              <a:t>     </a:t>
            </a:r>
            <a:r>
              <a:rPr lang="en-US" altLang="zh-CN" sz="3200" b="1">
                <a:solidFill>
                  <a:schemeClr val="tx1"/>
                </a:solidFill>
                <a:latin typeface="Times New Roman" panose="02020603050405020304" pitchFamily="18" charset="0"/>
                <a:cs typeface="Times New Roman" panose="02020603050405020304" pitchFamily="18" charset="0"/>
              </a:rPr>
              <a:t>Let us wish that man will live long as he can! Though miles apart, we’ll share the beauty of  the moon together.</a:t>
            </a:r>
            <a:endParaRPr lang="en-US" altLang="zh-CN" sz="3200" b="1">
              <a:solidFill>
                <a:schemeClr val="tx1"/>
              </a:solidFill>
              <a:latin typeface="Times New Roman" panose="02020603050405020304" pitchFamily="18" charset="0"/>
              <a:cs typeface="Times New Roman" panose="02020603050405020304" pitchFamily="18" charset="0"/>
            </a:endParaRPr>
          </a:p>
        </p:txBody>
      </p:sp>
      <p:pic>
        <p:nvPicPr>
          <p:cNvPr id="7" name="图片 6" descr="4536"/>
          <p:cNvPicPr>
            <a:picLocks noChangeAspect="1"/>
          </p:cNvPicPr>
          <p:nvPr/>
        </p:nvPicPr>
        <p:blipFill>
          <a:blip r:embed="rId2"/>
          <a:stretch>
            <a:fillRect/>
          </a:stretch>
        </p:blipFill>
        <p:spPr>
          <a:xfrm>
            <a:off x="9295130" y="83820"/>
            <a:ext cx="2743200" cy="2781300"/>
          </a:xfrm>
          <a:prstGeom prst="rect">
            <a:avLst/>
          </a:prstGeom>
        </p:spPr>
      </p:pic>
      <p:pic>
        <p:nvPicPr>
          <p:cNvPr id="9" name="图片 8" descr="3b4e0ba7a6b648bf8c55cd91ab59da8b"/>
          <p:cNvPicPr>
            <a:picLocks noChangeAspect="1"/>
          </p:cNvPicPr>
          <p:nvPr/>
        </p:nvPicPr>
        <p:blipFill>
          <a:blip r:embed="rId3"/>
          <a:stretch>
            <a:fillRect/>
          </a:stretch>
        </p:blipFill>
        <p:spPr>
          <a:xfrm rot="1620000">
            <a:off x="364490" y="2145665"/>
            <a:ext cx="4489450" cy="4670425"/>
          </a:xfrm>
          <a:prstGeom prst="rect">
            <a:avLst/>
          </a:prstGeom>
        </p:spPr>
      </p:pic>
      <p:pic>
        <p:nvPicPr>
          <p:cNvPr id="10" name="图片 9" descr="14_副本"/>
          <p:cNvPicPr>
            <a:picLocks noChangeAspect="1"/>
          </p:cNvPicPr>
          <p:nvPr/>
        </p:nvPicPr>
        <p:blipFill>
          <a:blip r:embed="rId4"/>
          <a:stretch>
            <a:fillRect/>
          </a:stretch>
        </p:blipFill>
        <p:spPr>
          <a:xfrm>
            <a:off x="560070" y="1235710"/>
            <a:ext cx="5401945" cy="45904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5"/>
                                        </p:tgtEl>
                                        <p:attrNameLst>
                                          <p:attrName>fillcolor</p:attrName>
                                        </p:attrNameLst>
                                      </p:cBhvr>
                                      <p:to>
                                        <a:schemeClr val="accent2"/>
                                      </p:to>
                                    </p:animClr>
                                    <p:set>
                                      <p:cBhvr>
                                        <p:cTn id="22" dur="2000" fill="hold"/>
                                        <p:tgtEl>
                                          <p:spTgt spid="5"/>
                                        </p:tgtEl>
                                        <p:attrNameLst>
                                          <p:attrName>fill.type</p:attrName>
                                        </p:attrNameLst>
                                      </p:cBhvr>
                                      <p:to>
                                        <p:strVal val="solid"/>
                                      </p:to>
                                    </p:set>
                                    <p:set>
                                      <p:cBhvr>
                                        <p:cTn id="23" dur="2000" fill="hold"/>
                                        <p:tgtEl>
                                          <p:spTgt spid="5"/>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3"/>
                                        </p:tgtEl>
                                      </p:cBhvr>
                                    </p:animEffect>
                                    <p:set>
                                      <p:cBhvr>
                                        <p:cTn id="28" dur="1" fill="hold">
                                          <p:stCondLst>
                                            <p:cond delay="1999"/>
                                          </p:stCondLst>
                                        </p:cTn>
                                        <p:tgtEl>
                                          <p:spTgt spid="3"/>
                                        </p:tgtEl>
                                        <p:attrNameLst>
                                          <p:attrName>style.visibility</p:attrName>
                                        </p:attrNameLst>
                                      </p:cBhvr>
                                      <p:to>
                                        <p:strVal val="hidden"/>
                                      </p:to>
                                    </p:set>
                                  </p:childTnLst>
                                </p:cTn>
                              </p:par>
                              <p:par>
                                <p:cTn id="29" presetID="4" presetClass="exit" presetSubtype="32" fill="hold" grpId="2" nodeType="withEffect">
                                  <p:stCondLst>
                                    <p:cond delay="0"/>
                                  </p:stCondLst>
                                  <p:childTnLst>
                                    <p:animEffect transition="out" filter="box(out)">
                                      <p:cBhvr>
                                        <p:cTn id="30" dur="2000"/>
                                        <p:tgtEl>
                                          <p:spTgt spid="6"/>
                                        </p:tgtEl>
                                      </p:cBhvr>
                                    </p:animEffect>
                                    <p:set>
                                      <p:cBhvr>
                                        <p:cTn id="31" dur="1" fill="hold">
                                          <p:stCondLst>
                                            <p:cond delay="1999"/>
                                          </p:stCondLst>
                                        </p:cTn>
                                        <p:tgtEl>
                                          <p:spTgt spid="6"/>
                                        </p:tgtEl>
                                        <p:attrNameLst>
                                          <p:attrName>style.visibility</p:attrName>
                                        </p:attrNameLst>
                                      </p:cBhvr>
                                      <p:to>
                                        <p:strVal val="hidden"/>
                                      </p:to>
                                    </p:set>
                                  </p:childTnLst>
                                </p:cTn>
                              </p:par>
                              <p:par>
                                <p:cTn id="32" presetID="4" presetClass="exit" presetSubtype="32" fill="hold" grpId="2" nodeType="withEffect">
                                  <p:stCondLst>
                                    <p:cond delay="0"/>
                                  </p:stCondLst>
                                  <p:childTnLst>
                                    <p:animEffect transition="out" filter="box(out)">
                                      <p:cBhvr>
                                        <p:cTn id="33" dur="2000"/>
                                        <p:tgtEl>
                                          <p:spTgt spid="5"/>
                                        </p:tgtEl>
                                      </p:cBhvr>
                                    </p:animEffect>
                                    <p:set>
                                      <p:cBhvr>
                                        <p:cTn id="34" dur="1" fill="hold">
                                          <p:stCondLst>
                                            <p:cond delay="1999"/>
                                          </p:stCondLst>
                                        </p:cTn>
                                        <p:tgtEl>
                                          <p:spTgt spid="5"/>
                                        </p:tgtEl>
                                        <p:attrNameLst>
                                          <p:attrName>style.visibility</p:attrName>
                                        </p:attrNameLst>
                                      </p:cBhvr>
                                      <p:to>
                                        <p:strVal val="hidden"/>
                                      </p:to>
                                    </p:set>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0" presetClass="path" presetSubtype="0" accel="50000" decel="50000" fill="hold" nodeType="withEffect">
                                  <p:stCondLst>
                                    <p:cond delay="0"/>
                                  </p:stCondLst>
                                  <p:childTnLst>
                                    <p:animMotion origin="layout" path="M 2.13237e-05 -4.27802e-05 C 0.102548 -0.0723344 0.41023 -0.289297 0.512756 -0.361589 C 0.615282 -0.43388 0.523029 -0.368861 0.512756 -0.361589 " pathEditMode="relative" rAng="0" ptsTypes="">
                                      <p:cBhvr>
                                        <p:cTn id="40" dur="3000" fill="hold"/>
                                        <p:tgtEl>
                                          <p:spTgt spid="9"/>
                                        </p:tgtEl>
                                        <p:attrNameLst>
                                          <p:attrName>ppt_x</p:attrName>
                                          <p:attrName>ppt_y</p:attrName>
                                        </p:attrNameLst>
                                      </p:cBhvr>
                                      <p:rCtr x="28000" y="-19700"/>
                                    </p:animMotion>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ox(in)">
                                      <p:cBhvr>
                                        <p:cTn id="4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5" grpId="2" bldLvl="0" animBg="1"/>
      <p:bldP spid="6" grpId="0" bldLvl="0" animBg="1"/>
      <p:bldP spid="6" grpId="1" animBg="1"/>
      <p:bldP spid="6" grpId="2"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26460"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14325" y="-10795"/>
            <a:ext cx="3342005" cy="654558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42589" t="39537" b="17592"/>
          <a:stretch>
            <a:fillRect/>
          </a:stretch>
        </p:blipFill>
        <p:spPr>
          <a:xfrm>
            <a:off x="8754641" y="75466"/>
            <a:ext cx="3332993" cy="3318452"/>
          </a:xfrm>
          <a:prstGeom prst="rect">
            <a:avLst/>
          </a:prstGeom>
        </p:spPr>
      </p:pic>
      <p:pic>
        <p:nvPicPr>
          <p:cNvPr id="14" name="图片 13"/>
          <p:cNvPicPr>
            <a:picLocks noChangeAspect="1"/>
          </p:cNvPicPr>
          <p:nvPr/>
        </p:nvPicPr>
        <p:blipFill>
          <a:blip r:embed="rId3"/>
          <a:stretch>
            <a:fillRect/>
          </a:stretch>
        </p:blipFill>
        <p:spPr>
          <a:xfrm>
            <a:off x="8554720" y="3303905"/>
            <a:ext cx="3648075" cy="3564890"/>
          </a:xfrm>
          <a:prstGeom prst="rect">
            <a:avLst/>
          </a:prstGeom>
        </p:spPr>
      </p:pic>
      <p:sp>
        <p:nvSpPr>
          <p:cNvPr id="4" name="文本框 3"/>
          <p:cNvSpPr txBox="1"/>
          <p:nvPr/>
        </p:nvSpPr>
        <p:spPr>
          <a:xfrm>
            <a:off x="3458845" y="2294255"/>
            <a:ext cx="5509260" cy="2122805"/>
          </a:xfrm>
          <a:prstGeom prst="rect">
            <a:avLst/>
          </a:prstGeom>
          <a:noFill/>
        </p:spPr>
        <p:txBody>
          <a:bodyPr wrap="square" rtlCol="0">
            <a:spAutoFit/>
          </a:bodyPr>
          <a:lstStyle/>
          <a:p>
            <a:pPr algn="ctr"/>
            <a:r>
              <a:rPr lang="en-US" altLang="zh-CN" sz="4400">
                <a:latin typeface="Times New Roman" panose="02020603050405020304" pitchFamily="18" charset="0"/>
                <a:cs typeface="Times New Roman" panose="02020603050405020304" pitchFamily="18" charset="0"/>
                <a:sym typeface="+mn-ea"/>
              </a:rPr>
              <a:t>The introduction to the Mid-Autumn Festival</a:t>
            </a:r>
            <a:endParaRPr lang="en-US" altLang="zh-CN" sz="4400">
              <a:latin typeface="Times New Roman" panose="02020603050405020304" pitchFamily="18" charset="0"/>
              <a:cs typeface="Times New Roman" panose="02020603050405020304" pitchFamily="18" charset="0"/>
              <a:sym typeface="+mn-ea"/>
            </a:endParaRPr>
          </a:p>
          <a:p>
            <a:pPr algn="ctr"/>
            <a:r>
              <a:rPr lang="en-US" altLang="zh-CN" sz="4400">
                <a:latin typeface="Times New Roman" panose="02020603050405020304" pitchFamily="18" charset="0"/>
                <a:cs typeface="Times New Roman" panose="02020603050405020304" pitchFamily="18" charset="0"/>
                <a:sym typeface="+mn-ea"/>
              </a:rPr>
              <a:t>(</a:t>
            </a:r>
            <a:r>
              <a:rPr lang="zh-CN" altLang="en-US" sz="4400" b="1">
                <a:latin typeface="宋体" panose="02010600030101010101" pitchFamily="2" charset="-122"/>
                <a:ea typeface="宋体" panose="02010600030101010101" pitchFamily="2" charset="-122"/>
                <a:cs typeface="Times New Roman" panose="02020603050405020304" pitchFamily="18" charset="0"/>
                <a:sym typeface="+mn-ea"/>
              </a:rPr>
              <a:t>中秋介绍</a:t>
            </a:r>
            <a:r>
              <a:rPr lang="en-US" altLang="zh-CN" sz="4400">
                <a:latin typeface="Times New Roman" panose="02020603050405020304" pitchFamily="18" charset="0"/>
                <a:cs typeface="Times New Roman" panose="02020603050405020304" pitchFamily="18" charset="0"/>
                <a:sym typeface="+mn-ea"/>
              </a:rPr>
              <a:t>)</a:t>
            </a:r>
            <a:r>
              <a:rPr lang="en-US" altLang="zh-CN" sz="4400">
                <a:latin typeface="Times New Roman" panose="02020603050405020304" pitchFamily="18" charset="0"/>
                <a:cs typeface="Times New Roman" panose="02020603050405020304" pitchFamily="18" charset="0"/>
              </a:rPr>
              <a:t>  </a:t>
            </a:r>
            <a:endParaRPr lang="en-US" altLang="zh-CN" sz="440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5447030" y="790575"/>
            <a:ext cx="1297305" cy="1353820"/>
            <a:chOff x="2170" y="1888"/>
            <a:chExt cx="2214" cy="2285"/>
          </a:xfrm>
        </p:grpSpPr>
        <p:pic>
          <p:nvPicPr>
            <p:cNvPr id="3" name="图片 2" descr="90 (1)"/>
            <p:cNvPicPr>
              <a:picLocks noChangeAspect="1"/>
            </p:cNvPicPr>
            <p:nvPr>
              <p:custDataLst>
                <p:tags r:id="rId4"/>
              </p:custDataLst>
            </p:nvPr>
          </p:nvPicPr>
          <p:blipFill>
            <a:blip r:embed="rId5"/>
            <a:stretch>
              <a:fillRect/>
            </a:stretch>
          </p:blipFill>
          <p:spPr>
            <a:xfrm flipH="1">
              <a:off x="2170" y="1888"/>
              <a:ext cx="2214" cy="2285"/>
            </a:xfrm>
            <a:prstGeom prst="rect">
              <a:avLst/>
            </a:prstGeom>
          </p:spPr>
        </p:pic>
        <p:sp>
          <p:nvSpPr>
            <p:cNvPr id="5" name="文本框 4"/>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1</a:t>
              </a:r>
              <a:endParaRPr lang="en-US" altLang="zh-CN" sz="60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linds(horizont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82930" y="456565"/>
            <a:ext cx="6758305" cy="583565"/>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200">
                <a:latin typeface="Times New Roman" panose="02020603050405020304" pitchFamily="18" charset="0"/>
                <a:cs typeface="Times New Roman" panose="02020603050405020304" pitchFamily="18" charset="0"/>
              </a:rPr>
              <a:t>When is the Mid-Autumn Festival? </a:t>
            </a:r>
            <a:endParaRPr lang="en-US" altLang="zh-CN" sz="3200">
              <a:latin typeface="Times New Roman" panose="02020603050405020304" pitchFamily="18" charset="0"/>
              <a:cs typeface="Times New Roman" panose="02020603050405020304" pitchFamily="18" charset="0"/>
            </a:endParaRPr>
          </a:p>
        </p:txBody>
      </p:sp>
      <p:sp>
        <p:nvSpPr>
          <p:cNvPr id="100" name="文本框 99"/>
          <p:cNvSpPr txBox="1"/>
          <p:nvPr/>
        </p:nvSpPr>
        <p:spPr>
          <a:xfrm>
            <a:off x="1089660" y="1433830"/>
            <a:ext cx="7771765" cy="1076325"/>
          </a:xfrm>
          <a:prstGeom prst="rect">
            <a:avLst/>
          </a:prstGeom>
          <a:solidFill>
            <a:schemeClr val="bg1"/>
          </a:solidFill>
          <a:ln w="38100">
            <a:solidFill>
              <a:schemeClr val="accent1"/>
            </a:solidFill>
            <a:prstDash val="sysDash"/>
          </a:ln>
        </p:spPr>
        <p:txBody>
          <a:bodyPr wrap="square" rtlCol="0">
            <a:spAutoFit/>
          </a:bodyPr>
          <a:lstStyle/>
          <a:p>
            <a:pPr lvl="0" algn="ctr">
              <a:buClrTx/>
              <a:buSzTx/>
              <a:buFontTx/>
            </a:pPr>
            <a:r>
              <a:rPr lang="en-US" altLang="zh-CN" sz="3200">
                <a:latin typeface="Times New Roman" panose="02020603050405020304" pitchFamily="18" charset="0"/>
                <a:cs typeface="Times New Roman" panose="02020603050405020304" pitchFamily="18" charset="0"/>
                <a:sym typeface="+mn-ea"/>
              </a:rPr>
              <a:t>The Mid-Autumn Festival falls on </a:t>
            </a:r>
            <a:endParaRPr lang="en-US" altLang="zh-CN" sz="3200">
              <a:latin typeface="Times New Roman" panose="02020603050405020304" pitchFamily="18" charset="0"/>
              <a:cs typeface="Times New Roman" panose="02020603050405020304" pitchFamily="18" charset="0"/>
              <a:sym typeface="+mn-ea"/>
            </a:endParaRPr>
          </a:p>
          <a:p>
            <a:pPr lvl="0" algn="ctr">
              <a:buClrTx/>
              <a:buSzTx/>
              <a:buFontTx/>
            </a:pPr>
            <a:r>
              <a:rPr lang="en-US" altLang="zh-CN" sz="3200" b="1">
                <a:solidFill>
                  <a:srgbClr val="FF0000"/>
                </a:solidFill>
                <a:latin typeface="Times New Roman" panose="02020603050405020304" pitchFamily="18" charset="0"/>
                <a:cs typeface="Times New Roman" panose="02020603050405020304" pitchFamily="18" charset="0"/>
                <a:sym typeface="+mn-ea"/>
              </a:rPr>
              <a:t>the 15th day of the 8th lunar month</a:t>
            </a:r>
            <a:r>
              <a:rPr lang="en-US" altLang="zh-CN" sz="3200" b="1">
                <a:solidFill>
                  <a:schemeClr val="tx1"/>
                </a:solidFill>
                <a:latin typeface="Times New Roman" panose="02020603050405020304" pitchFamily="18" charset="0"/>
                <a:cs typeface="Times New Roman" panose="02020603050405020304" pitchFamily="18" charset="0"/>
                <a:sym typeface="+mn-ea"/>
              </a:rPr>
              <a:t>.</a:t>
            </a:r>
            <a:endParaRPr lang="en-US" altLang="zh-CN" sz="3200" b="1">
              <a:solidFill>
                <a:schemeClr val="tx1"/>
              </a:solidFill>
              <a:latin typeface="Times New Roman" panose="02020603050405020304" pitchFamily="18" charset="0"/>
              <a:cs typeface="Times New Roman" panose="02020603050405020304" pitchFamily="18" charset="0"/>
              <a:sym typeface="+mn-ea"/>
            </a:endParaRPr>
          </a:p>
        </p:txBody>
      </p:sp>
      <p:pic>
        <p:nvPicPr>
          <p:cNvPr id="11" name="图片 10"/>
          <p:cNvPicPr>
            <a:picLocks noChangeAspect="1"/>
          </p:cNvPicPr>
          <p:nvPr/>
        </p:nvPicPr>
        <p:blipFill>
          <a:blip r:embed="rId1"/>
          <a:stretch>
            <a:fillRect/>
          </a:stretch>
        </p:blipFill>
        <p:spPr>
          <a:xfrm>
            <a:off x="210185" y="4423410"/>
            <a:ext cx="2540000" cy="2540000"/>
          </a:xfrm>
          <a:prstGeom prst="rect">
            <a:avLst/>
          </a:prstGeom>
        </p:spPr>
      </p:pic>
      <p:pic>
        <p:nvPicPr>
          <p:cNvPr id="6" name="图片 5" descr="t01a924d0a2a09b4b5a"/>
          <p:cNvPicPr>
            <a:picLocks noChangeAspect="1"/>
          </p:cNvPicPr>
          <p:nvPr/>
        </p:nvPicPr>
        <p:blipFill>
          <a:blip r:embed="rId2"/>
          <a:stretch>
            <a:fillRect/>
          </a:stretch>
        </p:blipFill>
        <p:spPr>
          <a:xfrm>
            <a:off x="9018905" y="66675"/>
            <a:ext cx="3354070" cy="2825115"/>
          </a:xfrm>
          <a:prstGeom prst="rect">
            <a:avLst/>
          </a:prstGeom>
        </p:spPr>
      </p:pic>
      <p:sp>
        <p:nvSpPr>
          <p:cNvPr id="8" name="文本框 7"/>
          <p:cNvSpPr txBox="1"/>
          <p:nvPr/>
        </p:nvSpPr>
        <p:spPr>
          <a:xfrm>
            <a:off x="397510" y="2758440"/>
            <a:ext cx="11396345" cy="645160"/>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600" b="1">
                <a:solidFill>
                  <a:srgbClr val="FF0000"/>
                </a:solidFill>
                <a:latin typeface="Times New Roman" panose="02020603050405020304" pitchFamily="18" charset="0"/>
                <a:cs typeface="Times New Roman" panose="02020603050405020304" pitchFamily="18" charset="0"/>
              </a:rPr>
              <a:t>Discuss:</a:t>
            </a:r>
            <a:r>
              <a:rPr lang="en-US" altLang="zh-CN" sz="3200">
                <a:latin typeface="Times New Roman" panose="02020603050405020304" pitchFamily="18" charset="0"/>
                <a:cs typeface="Times New Roman" panose="02020603050405020304" pitchFamily="18" charset="0"/>
              </a:rPr>
              <a:t> Do you know several names of the Mid-Autumn Festival? </a:t>
            </a:r>
            <a:endParaRPr lang="en-US" altLang="zh-CN" sz="3200">
              <a:latin typeface="Times New Roman" panose="02020603050405020304" pitchFamily="18" charset="0"/>
              <a:cs typeface="Times New Roman" panose="02020603050405020304" pitchFamily="18" charset="0"/>
            </a:endParaRPr>
          </a:p>
        </p:txBody>
      </p:sp>
      <p:sp>
        <p:nvSpPr>
          <p:cNvPr id="9" name="云形标注 8"/>
          <p:cNvSpPr/>
          <p:nvPr/>
        </p:nvSpPr>
        <p:spPr>
          <a:xfrm>
            <a:off x="397510" y="3651250"/>
            <a:ext cx="6450330" cy="941070"/>
          </a:xfrm>
          <a:prstGeom prst="cloudCallou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t</a:t>
            </a:r>
            <a:r>
              <a:rPr lang="zh-CN" altLang="en-US" sz="2800" b="1">
                <a:solidFill>
                  <a:schemeClr val="tx1"/>
                </a:solidFill>
                <a:latin typeface="Times New Roman" panose="02020603050405020304" pitchFamily="18" charset="0"/>
                <a:cs typeface="Times New Roman" panose="02020603050405020304" pitchFamily="18" charset="0"/>
              </a:rPr>
              <a:t>he Mid-</a:t>
            </a:r>
            <a:r>
              <a:rPr lang="en-US" altLang="zh-CN" sz="2800" b="1">
                <a:solidFill>
                  <a:schemeClr val="tx1"/>
                </a:solidFill>
                <a:latin typeface="Times New Roman" panose="02020603050405020304" pitchFamily="18" charset="0"/>
                <a:cs typeface="Times New Roman" panose="02020603050405020304" pitchFamily="18" charset="0"/>
              </a:rPr>
              <a:t>A</a:t>
            </a:r>
            <a:r>
              <a:rPr lang="zh-CN" altLang="en-US" sz="2800" b="1">
                <a:solidFill>
                  <a:schemeClr val="tx1"/>
                </a:solidFill>
                <a:latin typeface="Times New Roman" panose="02020603050405020304" pitchFamily="18" charset="0"/>
                <a:cs typeface="Times New Roman" panose="02020603050405020304" pitchFamily="18" charset="0"/>
              </a:rPr>
              <a:t>utumn</a:t>
            </a:r>
            <a:r>
              <a:rPr lang="en-US" altLang="zh-CN" sz="2800" b="1">
                <a:solidFill>
                  <a:schemeClr val="tx1"/>
                </a:solidFill>
                <a:latin typeface="Times New Roman" panose="02020603050405020304" pitchFamily="18" charset="0"/>
                <a:cs typeface="Times New Roman" panose="02020603050405020304" pitchFamily="18" charset="0"/>
              </a:rPr>
              <a:t> </a:t>
            </a:r>
            <a:r>
              <a:rPr lang="zh-CN" altLang="en-US" sz="2800" b="1">
                <a:solidFill>
                  <a:schemeClr val="tx1"/>
                </a:solidFill>
                <a:latin typeface="Times New Roman" panose="02020603050405020304" pitchFamily="18" charset="0"/>
                <a:cs typeface="Times New Roman" panose="02020603050405020304" pitchFamily="18" charset="0"/>
              </a:rPr>
              <a:t>Festival</a:t>
            </a:r>
            <a:endParaRPr lang="zh-CN" altLang="en-US" sz="2800" b="1">
              <a:solidFill>
                <a:schemeClr val="tx1"/>
              </a:solidFill>
              <a:latin typeface="Times New Roman" panose="02020603050405020304" pitchFamily="18" charset="0"/>
              <a:cs typeface="Times New Roman" panose="02020603050405020304" pitchFamily="18" charset="0"/>
            </a:endParaRPr>
          </a:p>
        </p:txBody>
      </p:sp>
      <p:sp>
        <p:nvSpPr>
          <p:cNvPr id="10" name="云形标注 9"/>
          <p:cNvSpPr/>
          <p:nvPr/>
        </p:nvSpPr>
        <p:spPr>
          <a:xfrm>
            <a:off x="6847840" y="3654425"/>
            <a:ext cx="4895215" cy="910590"/>
          </a:xfrm>
          <a:prstGeom prst="cloudCallou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the </a:t>
            </a:r>
            <a:r>
              <a:rPr sz="2800" b="1">
                <a:solidFill>
                  <a:schemeClr val="tx1"/>
                </a:solidFill>
                <a:latin typeface="Times New Roman" panose="02020603050405020304" pitchFamily="18" charset="0"/>
                <a:cs typeface="Times New Roman" panose="02020603050405020304" pitchFamily="18" charset="0"/>
              </a:rPr>
              <a:t>Moon Festival</a:t>
            </a:r>
            <a:endParaRPr sz="2800" b="1">
              <a:solidFill>
                <a:schemeClr val="tx1"/>
              </a:solidFill>
              <a:latin typeface="Times New Roman" panose="02020603050405020304" pitchFamily="18" charset="0"/>
              <a:cs typeface="Times New Roman" panose="02020603050405020304" pitchFamily="18" charset="0"/>
            </a:endParaRPr>
          </a:p>
        </p:txBody>
      </p:sp>
      <p:sp>
        <p:nvSpPr>
          <p:cNvPr id="12" name="云形标注 11"/>
          <p:cNvSpPr/>
          <p:nvPr/>
        </p:nvSpPr>
        <p:spPr>
          <a:xfrm>
            <a:off x="1348105" y="4926965"/>
            <a:ext cx="5753735" cy="883920"/>
          </a:xfrm>
          <a:prstGeom prst="cloudCallou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the </a:t>
            </a:r>
            <a:r>
              <a:rPr sz="2800" b="1">
                <a:solidFill>
                  <a:schemeClr val="tx1"/>
                </a:solidFill>
                <a:latin typeface="Times New Roman" panose="02020603050405020304" pitchFamily="18" charset="0"/>
                <a:cs typeface="Times New Roman" panose="02020603050405020304" pitchFamily="18" charset="0"/>
              </a:rPr>
              <a:t>Mooncake Festival</a:t>
            </a:r>
            <a:endParaRPr sz="2800" b="1">
              <a:solidFill>
                <a:schemeClr val="tx1"/>
              </a:solidFill>
              <a:latin typeface="Times New Roman" panose="02020603050405020304" pitchFamily="18" charset="0"/>
              <a:cs typeface="Times New Roman" panose="02020603050405020304" pitchFamily="18" charset="0"/>
            </a:endParaRPr>
          </a:p>
        </p:txBody>
      </p:sp>
      <p:sp>
        <p:nvSpPr>
          <p:cNvPr id="13" name="云形标注 12"/>
          <p:cNvSpPr/>
          <p:nvPr/>
        </p:nvSpPr>
        <p:spPr>
          <a:xfrm>
            <a:off x="6733540" y="5231130"/>
            <a:ext cx="5123815" cy="919480"/>
          </a:xfrm>
          <a:prstGeom prst="cloudCallou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800" b="1">
                <a:solidFill>
                  <a:schemeClr val="tx1"/>
                </a:solidFill>
                <a:latin typeface="Times New Roman" panose="02020603050405020304" pitchFamily="18" charset="0"/>
                <a:cs typeface="Times New Roman" panose="02020603050405020304" pitchFamily="18" charset="0"/>
              </a:rPr>
              <a:t>Zhongqiu Festival</a:t>
            </a:r>
            <a:endParaRPr sz="28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mph" presetSubtype="0" fill="hold" grpId="2" nodeType="clickEffect">
                                  <p:stCondLst>
                                    <p:cond delay="0"/>
                                  </p:stCondLst>
                                  <p:childTnLst>
                                    <p:animRot by="21600000">
                                      <p:cBhvr>
                                        <p:cTn id="39" dur="2000" fill="hold"/>
                                        <p:tgtEl>
                                          <p:spTgt spid="13"/>
                                        </p:tgtEl>
                                        <p:attrNameLst>
                                          <p:attrName>r</p:attrName>
                                        </p:attrNameLst>
                                      </p:cBhvr>
                                    </p:animRot>
                                  </p:childTnLst>
                                </p:cTn>
                              </p:par>
                              <p:par>
                                <p:cTn id="40" presetID="8" presetClass="emph" presetSubtype="0" fill="hold" grpId="2" nodeType="withEffect">
                                  <p:stCondLst>
                                    <p:cond delay="0"/>
                                  </p:stCondLst>
                                  <p:childTnLst>
                                    <p:animRot by="21600000">
                                      <p:cBhvr>
                                        <p:cTn id="41" dur="2000" fill="hold"/>
                                        <p:tgtEl>
                                          <p:spTgt spid="10"/>
                                        </p:tgtEl>
                                        <p:attrNameLst>
                                          <p:attrName>r</p:attrName>
                                        </p:attrNameLst>
                                      </p:cBhvr>
                                    </p:animRot>
                                  </p:childTnLst>
                                </p:cTn>
                              </p:par>
                              <p:par>
                                <p:cTn id="42" presetID="8" presetClass="emph" presetSubtype="0" fill="hold" grpId="2" nodeType="withEffect">
                                  <p:stCondLst>
                                    <p:cond delay="0"/>
                                  </p:stCondLst>
                                  <p:childTnLst>
                                    <p:animRot by="21600000">
                                      <p:cBhvr>
                                        <p:cTn id="43" dur="2000" fill="hold"/>
                                        <p:tgtEl>
                                          <p:spTgt spid="9"/>
                                        </p:tgtEl>
                                        <p:attrNameLst>
                                          <p:attrName>r</p:attrName>
                                        </p:attrNameLst>
                                      </p:cBhvr>
                                    </p:animRot>
                                  </p:childTnLst>
                                </p:cTn>
                              </p:par>
                              <p:par>
                                <p:cTn id="44" presetID="8" presetClass="emph" presetSubtype="0" fill="hold" grpId="2" nodeType="withEffect">
                                  <p:stCondLst>
                                    <p:cond delay="0"/>
                                  </p:stCondLst>
                                  <p:childTnLst>
                                    <p:animRot by="21600000">
                                      <p:cBhvr>
                                        <p:cTn id="45"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8" grpId="0" animBg="1"/>
      <p:bldP spid="8" grpId="1" animBg="1"/>
      <p:bldP spid="9" grpId="0" animBg="1"/>
      <p:bldP spid="9" grpId="1" animBg="1"/>
      <p:bldP spid="9" grpId="2" animBg="1"/>
      <p:bldP spid="10" grpId="0" animBg="1"/>
      <p:bldP spid="10" grpId="1" animBg="1"/>
      <p:bldP spid="10" grpId="2" animBg="1"/>
      <p:bldP spid="12" grpId="0" bldLvl="0" animBg="1"/>
      <p:bldP spid="12" grpId="1" animBg="1"/>
      <p:bldP spid="12" grpId="2" bldLvl="0" animBg="1"/>
      <p:bldP spid="13" grpId="0" animBg="1"/>
      <p:bldP spid="13" grpId="1" animBg="1"/>
      <p:bldP spid="13"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t01de468c8ca872f804(1)"/>
          <p:cNvPicPr>
            <a:picLocks noChangeAspect="1"/>
          </p:cNvPicPr>
          <p:nvPr/>
        </p:nvPicPr>
        <p:blipFill>
          <a:blip r:embed="rId1"/>
          <a:stretch>
            <a:fillRect/>
          </a:stretch>
        </p:blipFill>
        <p:spPr>
          <a:xfrm>
            <a:off x="9269095" y="98425"/>
            <a:ext cx="2922905" cy="2167890"/>
          </a:xfrm>
          <a:prstGeom prst="rect">
            <a:avLst/>
          </a:prstGeom>
        </p:spPr>
      </p:pic>
      <p:sp>
        <p:nvSpPr>
          <p:cNvPr id="4" name="文本框 3"/>
          <p:cNvSpPr txBox="1"/>
          <p:nvPr/>
        </p:nvSpPr>
        <p:spPr>
          <a:xfrm>
            <a:off x="283210" y="501015"/>
            <a:ext cx="10338435" cy="583565"/>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200" b="1">
                <a:solidFill>
                  <a:srgbClr val="FF0000"/>
                </a:solidFill>
                <a:latin typeface="Times New Roman" panose="02020603050405020304" pitchFamily="18" charset="0"/>
                <a:cs typeface="Times New Roman" panose="02020603050405020304" pitchFamily="18" charset="0"/>
                <a:sym typeface="+mn-ea"/>
              </a:rPr>
              <a:t>Discuss:</a:t>
            </a:r>
            <a:r>
              <a:rPr lang="en-US" altLang="zh-CN" sz="3200">
                <a:latin typeface="Times New Roman" panose="02020603050405020304" pitchFamily="18" charset="0"/>
                <a:cs typeface="Times New Roman" panose="02020603050405020304" pitchFamily="18" charset="0"/>
              </a:rPr>
              <a:t>Why is this festival called the Mid-Autumn Festival?</a:t>
            </a:r>
            <a:endParaRPr lang="en-US" altLang="zh-CN" sz="3200">
              <a:latin typeface="Times New Roman" panose="02020603050405020304" pitchFamily="18" charset="0"/>
              <a:cs typeface="Times New Roman" panose="02020603050405020304" pitchFamily="18" charset="0"/>
            </a:endParaRPr>
          </a:p>
        </p:txBody>
      </p:sp>
      <p:pic>
        <p:nvPicPr>
          <p:cNvPr id="5" name="图片 4" descr="48abb7d93dd251dad8858fc3d2cf630b"/>
          <p:cNvPicPr>
            <a:picLocks noChangeAspect="1"/>
          </p:cNvPicPr>
          <p:nvPr/>
        </p:nvPicPr>
        <p:blipFill>
          <a:blip r:embed="rId2"/>
          <a:stretch>
            <a:fillRect/>
          </a:stretch>
        </p:blipFill>
        <p:spPr>
          <a:xfrm>
            <a:off x="283210" y="4791710"/>
            <a:ext cx="2120265" cy="2212340"/>
          </a:xfrm>
          <a:prstGeom prst="rect">
            <a:avLst/>
          </a:prstGeom>
        </p:spPr>
      </p:pic>
      <p:sp>
        <p:nvSpPr>
          <p:cNvPr id="10" name="文本框 9"/>
          <p:cNvSpPr txBox="1"/>
          <p:nvPr/>
        </p:nvSpPr>
        <p:spPr>
          <a:xfrm>
            <a:off x="436880" y="1554480"/>
            <a:ext cx="11050905" cy="3107690"/>
          </a:xfrm>
          <a:prstGeom prst="rect">
            <a:avLst/>
          </a:prstGeom>
          <a:noFill/>
          <a:ln w="57150">
            <a:solidFill>
              <a:srgbClr val="00B0F0"/>
            </a:solidFill>
            <a:prstDash val="dashDot"/>
          </a:ln>
        </p:spPr>
        <p:txBody>
          <a:bodyPr wrap="square" rtlCol="0" anchor="t">
            <a:spAutoFit/>
          </a:bodyPr>
          <a:lstStyle/>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 word</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a:t>
            </a:r>
            <a:r>
              <a:rPr lang="en-US" altLang="zh-CN" sz="2800">
                <a:latin typeface="Times New Roman" panose="02020603050405020304" pitchFamily="18" charset="0"/>
                <a:cs typeface="Times New Roman" panose="02020603050405020304" pitchFamily="18" charset="0"/>
              </a:rPr>
              <a:t>zhongqiu</a:t>
            </a:r>
            <a:r>
              <a:rPr lang="zh-CN" altLang="en-US" sz="2800">
                <a:latin typeface="Times New Roman" panose="02020603050405020304" pitchFamily="18" charset="0"/>
                <a:cs typeface="Times New Roman" panose="02020603050405020304" pitchFamily="18" charset="0"/>
              </a:rPr>
              <a:t>” first appeared in </a:t>
            </a:r>
            <a:r>
              <a:rPr lang="zh-CN" altLang="en-US" sz="2800" i="1">
                <a:latin typeface="Times New Roman" panose="02020603050405020304" pitchFamily="18" charset="0"/>
                <a:cs typeface="Times New Roman" panose="02020603050405020304" pitchFamily="18" charset="0"/>
              </a:rPr>
              <a:t>Zhou Li</a:t>
            </a:r>
            <a:r>
              <a:rPr lang="zh-CN" altLang="en-US" sz="2800">
                <a:latin typeface="Times New Roman" panose="02020603050405020304" pitchFamily="18" charset="0"/>
                <a:cs typeface="Times New Roman" panose="02020603050405020304" pitchFamily="18" charset="0"/>
              </a:rPr>
              <a:t>. According to the ancient Chinese calendar, there are four seasons in a year, and each season has three months, which are respectively called Mengyue, zhongyue and qiyue, because the second month of autumn is called zhong</a:t>
            </a:r>
            <a:r>
              <a:rPr lang="en-US" altLang="zh-CN" sz="2800">
                <a:latin typeface="Times New Roman" panose="02020603050405020304" pitchFamily="18" charset="0"/>
                <a:cs typeface="Times New Roman" panose="02020603050405020304" pitchFamily="18" charset="0"/>
              </a:rPr>
              <a:t>yue</a:t>
            </a:r>
            <a:r>
              <a:rPr lang="zh-CN" altLang="en-US" sz="2800">
                <a:latin typeface="Times New Roman" panose="02020603050405020304" pitchFamily="18" charset="0"/>
                <a:cs typeface="Times New Roman" panose="02020603050405020304" pitchFamily="18" charset="0"/>
              </a:rPr>
              <a:t>, and because the 15th day of the eighth month in the lunar calendar</a:t>
            </a:r>
            <a:r>
              <a:rPr lang="en-US" altLang="zh-CN" sz="2800">
                <a:latin typeface="Times New Roman" panose="02020603050405020304" pitchFamily="18" charset="0"/>
                <a:cs typeface="Times New Roman" panose="02020603050405020304" pitchFamily="18" charset="0"/>
              </a:rPr>
              <a:t> is</a:t>
            </a:r>
            <a:r>
              <a:rPr lang="zh-CN" altLang="en-US" sz="2800">
                <a:latin typeface="Times New Roman" panose="02020603050405020304" pitchFamily="18" charset="0"/>
                <a:cs typeface="Times New Roman" panose="02020603050405020304" pitchFamily="18" charset="0"/>
              </a:rPr>
              <a:t> in the middle of August, it is called“Mid-</a:t>
            </a:r>
            <a:r>
              <a:rPr lang="en-US" altLang="zh-CN" sz="2800">
                <a:latin typeface="Times New Roman" panose="02020603050405020304" pitchFamily="18" charset="0"/>
                <a:cs typeface="Times New Roman" panose="02020603050405020304" pitchFamily="18" charset="0"/>
              </a:rPr>
              <a:t>A</a:t>
            </a:r>
            <a:r>
              <a:rPr lang="zh-CN" altLang="en-US" sz="2800">
                <a:latin typeface="Times New Roman" panose="02020603050405020304" pitchFamily="18" charset="0"/>
                <a:cs typeface="Times New Roman" panose="02020603050405020304" pitchFamily="18" charset="0"/>
              </a:rPr>
              <a:t>utumn Festival”. In the early Tang dynasty, the </a:t>
            </a:r>
            <a:r>
              <a:rPr lang="en-US" altLang="zh-CN" sz="2800">
                <a:latin typeface="Times New Roman" panose="02020603050405020304" pitchFamily="18" charset="0"/>
                <a:cs typeface="Times New Roman" panose="02020603050405020304" pitchFamily="18" charset="0"/>
              </a:rPr>
              <a:t>M</a:t>
            </a:r>
            <a:r>
              <a:rPr lang="zh-CN" altLang="en-US" sz="2800">
                <a:latin typeface="Times New Roman" panose="02020603050405020304" pitchFamily="18" charset="0"/>
                <a:cs typeface="Times New Roman" panose="02020603050405020304" pitchFamily="18" charset="0"/>
              </a:rPr>
              <a:t>id-</a:t>
            </a:r>
            <a:r>
              <a:rPr lang="en-US" altLang="zh-CN" sz="2800">
                <a:latin typeface="Times New Roman" panose="02020603050405020304" pitchFamily="18" charset="0"/>
                <a:cs typeface="Times New Roman" panose="02020603050405020304" pitchFamily="18" charset="0"/>
              </a:rPr>
              <a:t>A</a:t>
            </a:r>
            <a:r>
              <a:rPr lang="zh-CN" altLang="en-US" sz="2800">
                <a:latin typeface="Times New Roman" panose="02020603050405020304" pitchFamily="18" charset="0"/>
                <a:cs typeface="Times New Roman" panose="02020603050405020304" pitchFamily="18" charset="0"/>
              </a:rPr>
              <a:t>utumn Festival became a fixed holiday.</a:t>
            </a:r>
            <a:endParaRPr lang="zh-CN" altLang="en-US" sz="2800">
              <a:latin typeface="Times New Roman" panose="02020603050405020304" pitchFamily="18" charset="0"/>
              <a:cs typeface="Times New Roman" panose="02020603050405020304" pitchFamily="18" charset="0"/>
            </a:endParaRPr>
          </a:p>
        </p:txBody>
      </p:sp>
      <p:sp>
        <p:nvSpPr>
          <p:cNvPr id="13" name="文本框 12"/>
          <p:cNvSpPr txBox="1"/>
          <p:nvPr/>
        </p:nvSpPr>
        <p:spPr>
          <a:xfrm>
            <a:off x="2403475" y="4857750"/>
            <a:ext cx="8747760" cy="1568450"/>
          </a:xfrm>
          <a:prstGeom prst="rect">
            <a:avLst/>
          </a:prstGeom>
          <a:noFill/>
          <a:ln w="57150">
            <a:solidFill>
              <a:schemeClr val="accent2"/>
            </a:solidFill>
            <a:prstDash val="dashDot"/>
          </a:ln>
        </p:spPr>
        <p:txBody>
          <a:bodyPr wrap="square" rtlCol="0" anchor="t">
            <a:spAutoFit/>
          </a:bodyPr>
          <a:lstStyle/>
          <a:p>
            <a:pPr lvl="0" algn="l">
              <a:buClrTx/>
              <a:buSzTx/>
              <a:buFontTx/>
            </a:pPr>
            <a:r>
              <a:rPr lang="en-US" altLang="zh-CN" sz="2400">
                <a:latin typeface="Times New Roman" panose="02020603050405020304" pitchFamily="18" charset="0"/>
                <a:cs typeface="Times New Roman" panose="02020603050405020304" pitchFamily="18" charset="0"/>
                <a:sym typeface="+mn-ea"/>
              </a:rPr>
              <a:t>       </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 “中秋”一词，最早见于《周礼》。根据我国古代历法，一年有四季，每季三个月，分别被称为孟月、仲月、季月三部分，因为秋季的第二月叫仲</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月</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，且又因农历八月十五日在八月中旬，故称“中秋”。到了唐朝初年，中秋节才成为了固定的节日。</a:t>
            </a:r>
            <a:endParaRPr lang="en-US" altLang="zh-CN" sz="24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7" name="图片 6" descr="水印"/>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3" grpId="0" bldLvl="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30860" y="349250"/>
            <a:ext cx="10460990" cy="645160"/>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600" b="1">
                <a:solidFill>
                  <a:srgbClr val="FF0000"/>
                </a:solidFill>
                <a:latin typeface="Times New Roman" panose="02020603050405020304" pitchFamily="18" charset="0"/>
                <a:cs typeface="Times New Roman" panose="02020603050405020304" pitchFamily="18" charset="0"/>
              </a:rPr>
              <a:t>Discuss:</a:t>
            </a:r>
            <a:r>
              <a:rPr lang="en-US" altLang="zh-CN" sz="3200">
                <a:latin typeface="Times New Roman" panose="02020603050405020304" pitchFamily="18" charset="0"/>
                <a:cs typeface="Times New Roman" panose="02020603050405020304" pitchFamily="18" charset="0"/>
              </a:rPr>
              <a:t> What is the purpose of </a:t>
            </a:r>
            <a:r>
              <a:rPr lang="en-US" altLang="zh-CN" sz="3200">
                <a:latin typeface="Times New Roman" panose="02020603050405020304" pitchFamily="18" charset="0"/>
                <a:cs typeface="Times New Roman" panose="02020603050405020304" pitchFamily="18" charset="0"/>
                <a:sym typeface="+mn-ea"/>
              </a:rPr>
              <a:t>the Mid-Autumn Festival</a:t>
            </a:r>
            <a:r>
              <a:rPr lang="en-US" altLang="zh-CN" sz="3200">
                <a:latin typeface="Times New Roman" panose="02020603050405020304" pitchFamily="18" charset="0"/>
                <a:cs typeface="Times New Roman" panose="02020603050405020304" pitchFamily="18" charset="0"/>
              </a:rPr>
              <a:t>? </a:t>
            </a:r>
            <a:endParaRPr lang="en-US" altLang="zh-CN" sz="3200">
              <a:latin typeface="Times New Roman" panose="02020603050405020304" pitchFamily="18" charset="0"/>
              <a:cs typeface="Times New Roman" panose="02020603050405020304" pitchFamily="18" charset="0"/>
            </a:endParaRPr>
          </a:p>
        </p:txBody>
      </p:sp>
      <p:sp>
        <p:nvSpPr>
          <p:cNvPr id="100" name="文本框 99"/>
          <p:cNvSpPr txBox="1"/>
          <p:nvPr/>
        </p:nvSpPr>
        <p:spPr>
          <a:xfrm>
            <a:off x="530860" y="1156335"/>
            <a:ext cx="11115675" cy="2245360"/>
          </a:xfrm>
          <a:prstGeom prst="rect">
            <a:avLst/>
          </a:prstGeom>
          <a:solidFill>
            <a:schemeClr val="bg1"/>
          </a:solidFill>
          <a:ln w="38100">
            <a:solidFill>
              <a:schemeClr val="accent1"/>
            </a:solidFill>
            <a:prstDash val="sysDash"/>
          </a:ln>
        </p:spPr>
        <p:txBody>
          <a:bodyPr wrap="square" rtlCol="0">
            <a:spAutoFit/>
          </a:bodyPr>
          <a:lstStyle/>
          <a:p>
            <a:pPr lvl="0" algn="l">
              <a:buClrTx/>
              <a:buSzTx/>
              <a:buFontTx/>
            </a:pPr>
            <a:r>
              <a:rPr lang="en-US" altLang="zh-CN" sz="2800" b="1">
                <a:solidFill>
                  <a:srgbClr val="FF0000"/>
                </a:solidFill>
                <a:latin typeface="Times New Roman" panose="02020603050405020304" pitchFamily="18" charset="0"/>
                <a:cs typeface="Times New Roman" panose="02020603050405020304" pitchFamily="18" charset="0"/>
                <a:sym typeface="+mn-ea"/>
              </a:rPr>
              <a:t>      Originally,</a:t>
            </a:r>
            <a:r>
              <a:rPr lang="en-US" altLang="zh-CN" sz="2800">
                <a:solidFill>
                  <a:schemeClr val="tx1"/>
                </a:solidFill>
                <a:latin typeface="Times New Roman" panose="02020603050405020304" pitchFamily="18" charset="0"/>
                <a:cs typeface="Times New Roman" panose="02020603050405020304" pitchFamily="18" charset="0"/>
                <a:sym typeface="+mn-ea"/>
              </a:rPr>
              <a:t> t</a:t>
            </a:r>
            <a:r>
              <a:rPr lang="en-US" altLang="zh-CN" sz="2800">
                <a:latin typeface="Times New Roman" panose="02020603050405020304" pitchFamily="18" charset="0"/>
                <a:cs typeface="Times New Roman" panose="02020603050405020304" pitchFamily="18" charset="0"/>
                <a:sym typeface="+mn-ea"/>
              </a:rPr>
              <a:t>he word </a:t>
            </a:r>
            <a:r>
              <a:rPr lang="en-US" altLang="zh-CN" sz="2800">
                <a:solidFill>
                  <a:schemeClr val="tx1"/>
                </a:solidFill>
                <a:latin typeface="Times New Roman" panose="02020603050405020304" pitchFamily="18" charset="0"/>
                <a:cs typeface="Times New Roman" panose="02020603050405020304" pitchFamily="18" charset="0"/>
                <a:sym typeface="+mn-ea"/>
              </a:rPr>
              <a:t>“autumn” is interpreted as “crops’ mature”. August is a time when many crops are ripening. To express their  </a:t>
            </a:r>
            <a:r>
              <a:rPr lang="en-US" altLang="zh-CN" sz="2800">
                <a:latin typeface="Times New Roman" panose="02020603050405020304" pitchFamily="18" charset="0"/>
                <a:cs typeface="Times New Roman" panose="02020603050405020304" pitchFamily="18" charset="0"/>
                <a:sym typeface="+mn-ea"/>
              </a:rPr>
              <a:t>gratitude for the year’s supply of food, </a:t>
            </a:r>
            <a:r>
              <a:rPr lang="en-US" altLang="zh-CN" sz="2800">
                <a:solidFill>
                  <a:schemeClr val="tx1"/>
                </a:solidFill>
                <a:latin typeface="Times New Roman" panose="02020603050405020304" pitchFamily="18" charset="0"/>
                <a:cs typeface="Times New Roman" panose="02020603050405020304" pitchFamily="18" charset="0"/>
                <a:sym typeface="+mn-ea"/>
              </a:rPr>
              <a:t>farmers celebrate the harvest on August 15. They will also pray for good weather in the coming year. Therefore, </a:t>
            </a:r>
            <a:r>
              <a:rPr lang="en-US" altLang="zh-CN" sz="2800">
                <a:latin typeface="Times New Roman" panose="02020603050405020304" pitchFamily="18" charset="0"/>
                <a:cs typeface="Times New Roman" panose="02020603050405020304" pitchFamily="18" charset="0"/>
                <a:sym typeface="+mn-ea"/>
              </a:rPr>
              <a:t>the Mid-Autumn Festival is </a:t>
            </a:r>
            <a:r>
              <a:rPr lang="en-US" altLang="zh-CN" sz="2800" b="1">
                <a:solidFill>
                  <a:srgbClr val="FF0000"/>
                </a:solidFill>
                <a:latin typeface="Times New Roman" panose="02020603050405020304" pitchFamily="18" charset="0"/>
                <a:cs typeface="Times New Roman" panose="02020603050405020304" pitchFamily="18" charset="0"/>
                <a:sym typeface="+mn-ea"/>
              </a:rPr>
              <a:t>a harvest festival</a:t>
            </a:r>
            <a:r>
              <a:rPr lang="en-US" altLang="zh-CN" sz="2800">
                <a:latin typeface="Times New Roman" panose="02020603050405020304" pitchFamily="18" charset="0"/>
                <a:cs typeface="Times New Roman" panose="02020603050405020304" pitchFamily="18" charset="0"/>
                <a:sym typeface="+mn-ea"/>
              </a:rPr>
              <a:t>.</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pic>
        <p:nvPicPr>
          <p:cNvPr id="4" name="图片 3" descr="1c25-izrvxmh6519773"/>
          <p:cNvPicPr>
            <a:picLocks noChangeAspect="1"/>
          </p:cNvPicPr>
          <p:nvPr/>
        </p:nvPicPr>
        <p:blipFill>
          <a:blip r:embed="rId1"/>
          <a:stretch>
            <a:fillRect/>
          </a:stretch>
        </p:blipFill>
        <p:spPr>
          <a:xfrm>
            <a:off x="530860" y="3613150"/>
            <a:ext cx="8941435" cy="2884805"/>
          </a:xfrm>
          <a:prstGeom prst="rect">
            <a:avLst/>
          </a:prstGeom>
        </p:spPr>
      </p:pic>
      <p:pic>
        <p:nvPicPr>
          <p:cNvPr id="7" name="图片 6" descr="t0169b4b663c1845b2f"/>
          <p:cNvPicPr>
            <a:picLocks noChangeAspect="1"/>
          </p:cNvPicPr>
          <p:nvPr/>
        </p:nvPicPr>
        <p:blipFill>
          <a:blip r:embed="rId2"/>
          <a:stretch>
            <a:fillRect/>
          </a:stretch>
        </p:blipFill>
        <p:spPr>
          <a:xfrm>
            <a:off x="8997315" y="3588385"/>
            <a:ext cx="3491865" cy="2884805"/>
          </a:xfrm>
          <a:prstGeom prst="rect">
            <a:avLst/>
          </a:prstGeom>
        </p:spPr>
      </p:pic>
      <p:sp>
        <p:nvSpPr>
          <p:cNvPr id="10" name="文本框 9"/>
          <p:cNvSpPr txBox="1"/>
          <p:nvPr/>
        </p:nvSpPr>
        <p:spPr>
          <a:xfrm>
            <a:off x="538480" y="3485515"/>
            <a:ext cx="11115675" cy="3107690"/>
          </a:xfrm>
          <a:prstGeom prst="rect">
            <a:avLst/>
          </a:prstGeom>
          <a:solidFill>
            <a:schemeClr val="bg1"/>
          </a:solidFill>
          <a:ln w="38100">
            <a:solidFill>
              <a:schemeClr val="accent1"/>
            </a:solidFill>
            <a:prstDash val="sysDash"/>
          </a:ln>
        </p:spPr>
        <p:txBody>
          <a:bodyPr wrap="square" rtlCol="0">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       The Moon on August 15 is fuller and brighter than the full moons of other months. When people look up to the bright moon, the round shape for Chinese people means </a:t>
            </a:r>
            <a:r>
              <a:rPr lang="en-US" altLang="zh-CN" sz="2800" b="1">
                <a:solidFill>
                  <a:srgbClr val="FF0000"/>
                </a:solidFill>
                <a:latin typeface="Times New Roman" panose="02020603050405020304" pitchFamily="18" charset="0"/>
                <a:cs typeface="Times New Roman" panose="02020603050405020304" pitchFamily="18" charset="0"/>
                <a:sym typeface="+mn-ea"/>
              </a:rPr>
              <a:t>family reunion</a:t>
            </a:r>
            <a:r>
              <a:rPr lang="en-US" altLang="zh-CN" sz="2800">
                <a:latin typeface="Times New Roman" panose="02020603050405020304" pitchFamily="18" charset="0"/>
                <a:cs typeface="Times New Roman" panose="02020603050405020304" pitchFamily="18" charset="0"/>
                <a:sym typeface="+mn-ea"/>
              </a:rPr>
              <a:t>. The wanderers always use it to express the feelings of homesickness and loved ones, so the Mid-Autumn Festival is also known as </a:t>
            </a:r>
            <a:r>
              <a:rPr lang="en-US" altLang="zh-CN" sz="2800" b="1">
                <a:solidFill>
                  <a:srgbClr val="FF0000"/>
                </a:solidFill>
                <a:latin typeface="Times New Roman" panose="02020603050405020304" pitchFamily="18" charset="0"/>
                <a:cs typeface="Times New Roman" panose="02020603050405020304" pitchFamily="18" charset="0"/>
                <a:sym typeface="+mn-ea"/>
              </a:rPr>
              <a:t>the Reunion Festival</a:t>
            </a:r>
            <a:r>
              <a:rPr lang="en-US" altLang="zh-CN" sz="2800">
                <a:latin typeface="Times New Roman" panose="02020603050405020304" pitchFamily="18" charset="0"/>
                <a:cs typeface="Times New Roman" panose="02020603050405020304" pitchFamily="18" charset="0"/>
                <a:sym typeface="+mn-ea"/>
              </a:rPr>
              <a:t>. On that day, sons and daughters will bring their family members back to their parents’ house  for a reunion. </a:t>
            </a:r>
            <a:endParaRPr lang="en-US" altLang="zh-CN" sz="2800">
              <a:latin typeface="Times New Roman" panose="02020603050405020304" pitchFamily="18" charset="0"/>
              <a:cs typeface="Times New Roman" panose="02020603050405020304" pitchFamily="18" charset="0"/>
              <a:sym typeface="+mn-ea"/>
            </a:endParaRPr>
          </a:p>
        </p:txBody>
      </p:sp>
      <p:pic>
        <p:nvPicPr>
          <p:cNvPr id="5" name="图片 4" descr="0e4ba8d359b2e5ba5d03efa8e7f1fabb(1)"/>
          <p:cNvPicPr>
            <a:picLocks noChangeAspect="1"/>
          </p:cNvPicPr>
          <p:nvPr/>
        </p:nvPicPr>
        <p:blipFill>
          <a:blip r:embed="rId3"/>
          <a:srcRect t="16518" b="12084"/>
          <a:stretch>
            <a:fillRect/>
          </a:stretch>
        </p:blipFill>
        <p:spPr>
          <a:xfrm>
            <a:off x="1588770" y="1156335"/>
            <a:ext cx="4291965" cy="2086610"/>
          </a:xfrm>
          <a:prstGeom prst="rect">
            <a:avLst/>
          </a:prstGeom>
        </p:spPr>
      </p:pic>
      <p:pic>
        <p:nvPicPr>
          <p:cNvPr id="6" name="图片 5" descr="8dbbfbc5639b4e2ca68e42331120244d"/>
          <p:cNvPicPr>
            <a:picLocks noChangeAspect="1"/>
          </p:cNvPicPr>
          <p:nvPr>
            <p:custDataLst>
              <p:tags r:id="rId4"/>
            </p:custDataLst>
          </p:nvPr>
        </p:nvPicPr>
        <p:blipFill>
          <a:blip r:embed="rId5"/>
          <a:stretch>
            <a:fillRect/>
          </a:stretch>
        </p:blipFill>
        <p:spPr>
          <a:xfrm>
            <a:off x="6289040" y="1069975"/>
            <a:ext cx="4421505" cy="2284095"/>
          </a:xfrm>
          <a:prstGeom prst="rect">
            <a:avLst/>
          </a:prstGeom>
        </p:spPr>
      </p:pic>
      <p:pic>
        <p:nvPicPr>
          <p:cNvPr id="9" name="图片 8" descr="水印"/>
          <p:cNvPicPr>
            <a:picLocks noChangeAspect="1"/>
          </p:cNvPicPr>
          <p:nvPr/>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3" presetClass="exit" presetSubtype="10" fill="hold" nodeType="withEffect">
                                  <p:stCondLst>
                                    <p:cond delay="0"/>
                                  </p:stCondLst>
                                  <p:childTnLst>
                                    <p:animEffect transition="out" filter="blinds(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3"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par>
                                <p:cTn id="25" presetID="3" presetClass="exit" presetSubtype="10" fill="hold" grpId="2" nodeType="withEffect">
                                  <p:stCondLst>
                                    <p:cond delay="0"/>
                                  </p:stCondLst>
                                  <p:childTnLst>
                                    <p:animEffect transition="out" filter="blinds(horizontal)">
                                      <p:cBhvr>
                                        <p:cTn id="26" dur="500"/>
                                        <p:tgtEl>
                                          <p:spTgt spid="100"/>
                                        </p:tgtEl>
                                      </p:cBhvr>
                                    </p:animEffect>
                                    <p:set>
                                      <p:cBhvr>
                                        <p:cTn id="27" dur="1" fill="hold">
                                          <p:stCondLst>
                                            <p:cond delay="499"/>
                                          </p:stCondLst>
                                        </p:cTn>
                                        <p:tgtEl>
                                          <p:spTgt spid="100"/>
                                        </p:tgtEl>
                                        <p:attrNameLst>
                                          <p:attrName>style.visibility</p:attrName>
                                        </p:attrNameLst>
                                      </p:cBhvr>
                                      <p:to>
                                        <p:strVal val="hidden"/>
                                      </p:to>
                                    </p:set>
                                  </p:childTnLst>
                                </p:cTn>
                              </p:par>
                              <p:par>
                                <p:cTn id="28" presetID="3" presetClass="entr" presetSubtype="10" fill="hold" grpId="3" nodeType="with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blinds(horizontal)">
                                      <p:cBhvr>
                                        <p:cTn id="30" dur="500"/>
                                        <p:tgtEl>
                                          <p:spTgt spid="100"/>
                                        </p:tgtEl>
                                      </p:cBhvr>
                                    </p:animEffect>
                                  </p:childTnLst>
                                </p:cTn>
                              </p:par>
                              <p:par>
                                <p:cTn id="31" presetID="3" presetClass="entr" presetSubtype="1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par>
                                <p:cTn id="34" presetID="3" presetClass="entr" presetSubtype="1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animBg="1"/>
      <p:bldP spid="100" grpId="2" animBg="1"/>
      <p:bldP spid="100" grpId="3" animBg="1"/>
      <p:bldP spid="10" grpId="0" bldLvl="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1970" y="421005"/>
            <a:ext cx="11147425" cy="521970"/>
          </a:xfrm>
          <a:prstGeom prst="rect">
            <a:avLst/>
          </a:prstGeom>
          <a:noFill/>
          <a:ln w="57150">
            <a:solidFill>
              <a:srgbClr val="FF0000"/>
            </a:solidFill>
            <a:prstDash val="dashDot"/>
          </a:ln>
        </p:spPr>
        <p:txBody>
          <a:bodyPr wrap="square" rtlCol="0" anchor="t">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Which festivals of these are the four festivals of our country ?</a:t>
            </a:r>
            <a:endParaRPr lang="en-US" altLang="zh-CN" sz="2800">
              <a:latin typeface="Times New Roman" panose="02020603050405020304" pitchFamily="18" charset="0"/>
              <a:cs typeface="Times New Roman" panose="02020603050405020304" pitchFamily="18" charset="0"/>
              <a:sym typeface="+mn-ea"/>
            </a:endParaRPr>
          </a:p>
        </p:txBody>
      </p:sp>
      <p:sp>
        <p:nvSpPr>
          <p:cNvPr id="3" name="圆角矩形 2"/>
          <p:cNvSpPr/>
          <p:nvPr/>
        </p:nvSpPr>
        <p:spPr>
          <a:xfrm>
            <a:off x="707390" y="1240155"/>
            <a:ext cx="435927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sym typeface="+mn-ea"/>
              </a:rPr>
              <a:t>Chinese New Year</a:t>
            </a:r>
            <a:r>
              <a:rPr lang="en-US" altLang="zh-CN">
                <a:latin typeface="Times New Roman" panose="02020603050405020304" pitchFamily="18" charset="0"/>
                <a:cs typeface="Times New Roman" panose="02020603050405020304" pitchFamily="18" charset="0"/>
                <a:sym typeface="+mn-ea"/>
              </a:rPr>
              <a:t> </a:t>
            </a:r>
            <a:endParaRPr lang="zh-CN" altLang="en-US"/>
          </a:p>
        </p:txBody>
      </p:sp>
      <p:sp>
        <p:nvSpPr>
          <p:cNvPr id="4" name="圆角矩形 3"/>
          <p:cNvSpPr/>
          <p:nvPr/>
        </p:nvSpPr>
        <p:spPr>
          <a:xfrm>
            <a:off x="6493510" y="4306570"/>
            <a:ext cx="436054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winter solstice (</a:t>
            </a:r>
            <a:r>
              <a:rPr lang="en-US" altLang="zh-CN" sz="2400" b="1">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rPr>
              <a:t>冬至</a:t>
            </a:r>
            <a:r>
              <a:rPr lang="en-US" altLang="zh-CN" sz="2800" b="1">
                <a:solidFill>
                  <a:schemeClr val="tx1"/>
                </a:solidFill>
                <a:latin typeface="Times New Roman" panose="02020603050405020304" pitchFamily="18" charset="0"/>
                <a:cs typeface="Times New Roman" panose="02020603050405020304" pitchFamily="18" charset="0"/>
                <a:sym typeface="+mn-ea"/>
              </a:rPr>
              <a:t>)</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5" name="圆角矩形 4"/>
          <p:cNvSpPr/>
          <p:nvPr/>
        </p:nvSpPr>
        <p:spPr>
          <a:xfrm>
            <a:off x="629285" y="3014980"/>
            <a:ext cx="4437380"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Dragon Boat Festival</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6" name="圆角矩形 5"/>
          <p:cNvSpPr/>
          <p:nvPr/>
        </p:nvSpPr>
        <p:spPr>
          <a:xfrm>
            <a:off x="6581775" y="2739390"/>
            <a:ext cx="4359910"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The Mid-Autumn Festival</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8" name="圆角矩形 7"/>
          <p:cNvSpPr/>
          <p:nvPr/>
        </p:nvSpPr>
        <p:spPr>
          <a:xfrm>
            <a:off x="5784215" y="1948180"/>
            <a:ext cx="577913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The Chinese Saint Valentine's Day</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9" name="圆角矩形 8"/>
          <p:cNvSpPr/>
          <p:nvPr/>
        </p:nvSpPr>
        <p:spPr>
          <a:xfrm>
            <a:off x="6423025" y="1234440"/>
            <a:ext cx="435927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The Double Ninth Festival</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10" name="圆角矩形 9"/>
          <p:cNvSpPr/>
          <p:nvPr/>
        </p:nvSpPr>
        <p:spPr>
          <a:xfrm>
            <a:off x="720090" y="4789170"/>
            <a:ext cx="435927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Lantern Festival</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11" name="圆角矩形 10"/>
          <p:cNvSpPr/>
          <p:nvPr/>
        </p:nvSpPr>
        <p:spPr>
          <a:xfrm>
            <a:off x="629920" y="5732780"/>
            <a:ext cx="4396105" cy="607060"/>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New Year's Eve</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12" name="圆角矩形 11"/>
          <p:cNvSpPr/>
          <p:nvPr/>
        </p:nvSpPr>
        <p:spPr>
          <a:xfrm>
            <a:off x="899795" y="2096135"/>
            <a:ext cx="3731895" cy="68008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Cold Food Festival</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13" name="圆角矩形 12"/>
          <p:cNvSpPr/>
          <p:nvPr/>
        </p:nvSpPr>
        <p:spPr>
          <a:xfrm>
            <a:off x="6058535" y="5732780"/>
            <a:ext cx="5088255" cy="582930"/>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The Longtaitou Festival</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14" name="圆角矩形 13"/>
          <p:cNvSpPr/>
          <p:nvPr/>
        </p:nvSpPr>
        <p:spPr>
          <a:xfrm>
            <a:off x="707390" y="3980180"/>
            <a:ext cx="4371975" cy="546100"/>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Community Day (社日节)</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16" name="圆角矩形 15"/>
          <p:cNvSpPr/>
          <p:nvPr/>
        </p:nvSpPr>
        <p:spPr>
          <a:xfrm>
            <a:off x="5715000" y="3530600"/>
            <a:ext cx="5919470"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Hungry Ghost Festival （双元节）</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17" name="圆角矩形 16"/>
          <p:cNvSpPr/>
          <p:nvPr/>
        </p:nvSpPr>
        <p:spPr>
          <a:xfrm>
            <a:off x="5771515" y="5019675"/>
            <a:ext cx="561022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Tomb-Sweeping Day</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23" name="圆角矩形 22"/>
          <p:cNvSpPr/>
          <p:nvPr/>
        </p:nvSpPr>
        <p:spPr>
          <a:xfrm>
            <a:off x="629920" y="1102360"/>
            <a:ext cx="11004550" cy="5424805"/>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altLang="zh-CN" sz="3600">
                <a:solidFill>
                  <a:schemeClr val="tx1"/>
                </a:solidFill>
                <a:latin typeface="Times New Roman" panose="02020603050405020304" pitchFamily="18" charset="0"/>
                <a:cs typeface="Times New Roman" panose="02020603050405020304" pitchFamily="18" charset="0"/>
                <a:sym typeface="+mn-ea"/>
              </a:rPr>
              <a:t>Chinese New Year, Tomb-Sweeping Day, Dragon Boat Festival, and Mid-Autumn Festival are four major traditional Chinese festivals.</a:t>
            </a:r>
            <a:endParaRPr lang="en-US" altLang="zh-CN" sz="3200">
              <a:solidFill>
                <a:schemeClr val="tx1"/>
              </a:solidFill>
              <a:latin typeface="Times New Roman" panose="02020603050405020304" pitchFamily="18" charset="0"/>
              <a:cs typeface="Times New Roman" panose="02020603050405020304" pitchFamily="18" charset="0"/>
              <a:sym typeface="+mn-ea"/>
            </a:endParaRPr>
          </a:p>
          <a:p>
            <a:pPr>
              <a:buClrTx/>
              <a:buSzTx/>
              <a:buFontTx/>
            </a:pPr>
            <a:r>
              <a:rPr lang="zh-CN" altLang="en-US" sz="2800" b="1">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rPr>
              <a:t>中秋节</a:t>
            </a:r>
            <a:r>
              <a:rPr lang="en-US" altLang="zh-CN" sz="2800" b="1">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rPr>
              <a:t>与春节、清明节、端午节并称为中国四大传统节日。</a:t>
            </a:r>
            <a:endParaRPr lang="en-US" altLang="zh-CN" sz="2800" b="1">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endParaRPr>
          </a:p>
          <a:p>
            <a:pPr>
              <a:buClrTx/>
              <a:buSzTx/>
              <a:buFontTx/>
            </a:pPr>
            <a:endParaRPr lang="en-US" altLang="zh-CN" sz="2800" b="1">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endParaRPr>
          </a:p>
          <a:p>
            <a:pPr>
              <a:buClrTx/>
              <a:buSzTx/>
              <a:buFontTx/>
            </a:pPr>
            <a:endParaRPr lang="en-US" altLang="zh-CN" sz="2800" b="1">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endParaRPr>
          </a:p>
          <a:p>
            <a:pPr>
              <a:buClrTx/>
              <a:buSzTx/>
              <a:buFontTx/>
            </a:pPr>
            <a:endParaRPr lang="en-US" altLang="zh-CN" sz="2800" b="1">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endParaRPr>
          </a:p>
          <a:p>
            <a:pPr>
              <a:buClrTx/>
              <a:buSzTx/>
              <a:buFontTx/>
            </a:pPr>
            <a:endParaRPr lang="en-US" altLang="zh-CN" sz="2800" b="1">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endParaRPr>
          </a:p>
          <a:p>
            <a:pPr>
              <a:buClrTx/>
              <a:buSzTx/>
              <a:buFontTx/>
            </a:pPr>
            <a:endPar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buClrTx/>
              <a:buSzTx/>
              <a:buFontTx/>
            </a:pPr>
            <a:endPar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24" name="图片 23" descr="t01b79d84a018afea56"/>
          <p:cNvPicPr>
            <a:picLocks noChangeAspect="1"/>
          </p:cNvPicPr>
          <p:nvPr/>
        </p:nvPicPr>
        <p:blipFill>
          <a:blip r:embed="rId1"/>
          <a:stretch>
            <a:fillRect/>
          </a:stretch>
        </p:blipFill>
        <p:spPr>
          <a:xfrm>
            <a:off x="629285" y="4032250"/>
            <a:ext cx="2388235" cy="2388235"/>
          </a:xfrm>
          <a:prstGeom prst="rect">
            <a:avLst/>
          </a:prstGeom>
        </p:spPr>
      </p:pic>
      <p:pic>
        <p:nvPicPr>
          <p:cNvPr id="25" name="图片 24" descr="90 (9)"/>
          <p:cNvPicPr>
            <a:picLocks noChangeAspect="1"/>
          </p:cNvPicPr>
          <p:nvPr/>
        </p:nvPicPr>
        <p:blipFill>
          <a:blip r:embed="rId2"/>
          <a:stretch>
            <a:fillRect/>
          </a:stretch>
        </p:blipFill>
        <p:spPr>
          <a:xfrm>
            <a:off x="2928620" y="4107815"/>
            <a:ext cx="2364105" cy="2364105"/>
          </a:xfrm>
          <a:prstGeom prst="rect">
            <a:avLst/>
          </a:prstGeom>
        </p:spPr>
      </p:pic>
      <p:pic>
        <p:nvPicPr>
          <p:cNvPr id="26" name="图片 25" descr="duanwujie-22593503_1"/>
          <p:cNvPicPr>
            <a:picLocks noChangeAspect="1"/>
          </p:cNvPicPr>
          <p:nvPr/>
        </p:nvPicPr>
        <p:blipFill>
          <a:blip r:embed="rId3"/>
          <a:stretch>
            <a:fillRect/>
          </a:stretch>
        </p:blipFill>
        <p:spPr>
          <a:xfrm>
            <a:off x="5483860" y="4272280"/>
            <a:ext cx="2536825" cy="1873885"/>
          </a:xfrm>
          <a:prstGeom prst="rect">
            <a:avLst/>
          </a:prstGeom>
        </p:spPr>
      </p:pic>
      <p:pic>
        <p:nvPicPr>
          <p:cNvPr id="27" name="图片 26" descr="qingmingjiesucai-27090185_1"/>
          <p:cNvPicPr>
            <a:picLocks noChangeAspect="1"/>
          </p:cNvPicPr>
          <p:nvPr/>
        </p:nvPicPr>
        <p:blipFill>
          <a:blip r:embed="rId4"/>
          <a:stretch>
            <a:fillRect/>
          </a:stretch>
        </p:blipFill>
        <p:spPr>
          <a:xfrm>
            <a:off x="8425180" y="4271645"/>
            <a:ext cx="2721610" cy="1892935"/>
          </a:xfrm>
          <a:prstGeom prst="rect">
            <a:avLst/>
          </a:prstGeom>
        </p:spPr>
      </p:pic>
      <p:sp>
        <p:nvSpPr>
          <p:cNvPr id="28" name="圆角矩形 27"/>
          <p:cNvSpPr/>
          <p:nvPr/>
        </p:nvSpPr>
        <p:spPr>
          <a:xfrm>
            <a:off x="995045" y="1362075"/>
            <a:ext cx="10307955" cy="2354580"/>
          </a:xfrm>
          <a:prstGeom prst="roundRect">
            <a:avLst/>
          </a:prstGeom>
          <a:solidFill>
            <a:srgbClr val="FE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tx1"/>
                </a:solidFill>
                <a:latin typeface="Times New Roman" panose="02020603050405020304" pitchFamily="18" charset="0"/>
                <a:cs typeface="Times New Roman" panose="02020603050405020304" pitchFamily="18" charset="0"/>
              </a:rPr>
              <a:t>The </a:t>
            </a:r>
            <a:r>
              <a:rPr lang="zh-CN" altLang="en-US" sz="3600">
                <a:solidFill>
                  <a:schemeClr val="tx1"/>
                </a:solidFill>
                <a:latin typeface="Times New Roman" panose="02020603050405020304" pitchFamily="18" charset="0"/>
                <a:cs typeface="Times New Roman" panose="02020603050405020304" pitchFamily="18" charset="0"/>
              </a:rPr>
              <a:t>Mid-Autumn Festival is China's second largest after the traditional Spring Festival</a:t>
            </a:r>
            <a:r>
              <a:rPr lang="en-US" altLang="zh-CN" sz="3600">
                <a:solidFill>
                  <a:schemeClr val="tx1"/>
                </a:solidFill>
                <a:latin typeface="Times New Roman" panose="02020603050405020304" pitchFamily="18" charset="0"/>
                <a:cs typeface="Times New Roman" panose="02020603050405020304" pitchFamily="18" charset="0"/>
              </a:rPr>
              <a:t>.</a:t>
            </a:r>
            <a:endParaRPr lang="en-US" altLang="zh-CN" sz="36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2"/>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6"/>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8"/>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4"/>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fltVal val="0"/>
                                          </p:val>
                                        </p:tav>
                                        <p:tav tm="100000">
                                          <p:val>
                                            <p:strVal val="#ppt_w"/>
                                          </p:val>
                                        </p:tav>
                                      </p:tavLst>
                                    </p:anim>
                                    <p:anim calcmode="lin" valueType="num">
                                      <p:cBhvr>
                                        <p:cTn id="50" dur="1000" fill="hold"/>
                                        <p:tgtEl>
                                          <p:spTgt spid="16"/>
                                        </p:tgtEl>
                                        <p:attrNameLst>
                                          <p:attrName>ppt_h</p:attrName>
                                        </p:attrNameLst>
                                      </p:cBhvr>
                                      <p:tavLst>
                                        <p:tav tm="0">
                                          <p:val>
                                            <p:fltVal val="0"/>
                                          </p:val>
                                        </p:tav>
                                        <p:tav tm="100000">
                                          <p:val>
                                            <p:strVal val="#ppt_h"/>
                                          </p:val>
                                        </p:tav>
                                      </p:tavLst>
                                    </p:anim>
                                    <p:anim calcmode="lin" valueType="num">
                                      <p:cBhvr>
                                        <p:cTn id="51"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6"/>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0"/>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p:cTn id="61" dur="1000" fill="hold"/>
                                        <p:tgtEl>
                                          <p:spTgt spid="4"/>
                                        </p:tgtEl>
                                        <p:attrNameLst>
                                          <p:attrName>ppt_w</p:attrName>
                                        </p:attrNameLst>
                                      </p:cBhvr>
                                      <p:tavLst>
                                        <p:tav tm="0">
                                          <p:val>
                                            <p:fltVal val="0"/>
                                          </p:val>
                                        </p:tav>
                                        <p:tav tm="100000">
                                          <p:val>
                                            <p:strVal val="#ppt_w"/>
                                          </p:val>
                                        </p:tav>
                                      </p:tavLst>
                                    </p:anim>
                                    <p:anim calcmode="lin" valueType="num">
                                      <p:cBhvr>
                                        <p:cTn id="62" dur="1000" fill="hold"/>
                                        <p:tgtEl>
                                          <p:spTgt spid="4"/>
                                        </p:tgtEl>
                                        <p:attrNameLst>
                                          <p:attrName>ppt_h</p:attrName>
                                        </p:attrNameLst>
                                      </p:cBhvr>
                                      <p:tavLst>
                                        <p:tav tm="0">
                                          <p:val>
                                            <p:fltVal val="0"/>
                                          </p:val>
                                        </p:tav>
                                        <p:tav tm="100000">
                                          <p:val>
                                            <p:strVal val="#ppt_h"/>
                                          </p:val>
                                        </p:tav>
                                      </p:tavLst>
                                    </p:anim>
                                    <p:anim calcmode="lin" valueType="num">
                                      <p:cBhvr>
                                        <p:cTn id="6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4"/>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1000" fill="hold"/>
                                        <p:tgtEl>
                                          <p:spTgt spid="11"/>
                                        </p:tgtEl>
                                        <p:attrNameLst>
                                          <p:attrName>ppt_w</p:attrName>
                                        </p:attrNameLst>
                                      </p:cBhvr>
                                      <p:tavLst>
                                        <p:tav tm="0">
                                          <p:val>
                                            <p:fltVal val="0"/>
                                          </p:val>
                                        </p:tav>
                                        <p:tav tm="100000">
                                          <p:val>
                                            <p:strVal val="#ppt_w"/>
                                          </p:val>
                                        </p:tav>
                                      </p:tavLst>
                                    </p:anim>
                                    <p:anim calcmode="lin" valueType="num">
                                      <p:cBhvr>
                                        <p:cTn id="68" dur="1000" fill="hold"/>
                                        <p:tgtEl>
                                          <p:spTgt spid="11"/>
                                        </p:tgtEl>
                                        <p:attrNameLst>
                                          <p:attrName>ppt_h</p:attrName>
                                        </p:attrNameLst>
                                      </p:cBhvr>
                                      <p:tavLst>
                                        <p:tav tm="0">
                                          <p:val>
                                            <p:fltVal val="0"/>
                                          </p:val>
                                        </p:tav>
                                        <p:tav tm="100000">
                                          <p:val>
                                            <p:strVal val="#ppt_h"/>
                                          </p:val>
                                        </p:tav>
                                      </p:tavLst>
                                    </p:anim>
                                    <p:anim calcmode="lin" valueType="num">
                                      <p:cBhvr>
                                        <p:cTn id="6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1"/>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1000" fill="hold"/>
                                        <p:tgtEl>
                                          <p:spTgt spid="13"/>
                                        </p:tgtEl>
                                        <p:attrNameLst>
                                          <p:attrName>ppt_w</p:attrName>
                                        </p:attrNameLst>
                                      </p:cBhvr>
                                      <p:tavLst>
                                        <p:tav tm="0">
                                          <p:val>
                                            <p:fltVal val="0"/>
                                          </p:val>
                                        </p:tav>
                                        <p:tav tm="100000">
                                          <p:val>
                                            <p:strVal val="#ppt_w"/>
                                          </p:val>
                                        </p:tav>
                                      </p:tavLst>
                                    </p:anim>
                                    <p:anim calcmode="lin" valueType="num">
                                      <p:cBhvr>
                                        <p:cTn id="74" dur="1000" fill="hold"/>
                                        <p:tgtEl>
                                          <p:spTgt spid="13"/>
                                        </p:tgtEl>
                                        <p:attrNameLst>
                                          <p:attrName>ppt_h</p:attrName>
                                        </p:attrNameLst>
                                      </p:cBhvr>
                                      <p:tavLst>
                                        <p:tav tm="0">
                                          <p:val>
                                            <p:fltVal val="0"/>
                                          </p:val>
                                        </p:tav>
                                        <p:tav tm="100000">
                                          <p:val>
                                            <p:strVal val="#ppt_h"/>
                                          </p:val>
                                        </p:tav>
                                      </p:tavLst>
                                    </p:anim>
                                    <p:anim calcmode="lin" valueType="num">
                                      <p:cBhvr>
                                        <p:cTn id="7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3"/>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fltVal val="0"/>
                                          </p:val>
                                        </p:tav>
                                        <p:tav tm="100000">
                                          <p:val>
                                            <p:strVal val="#ppt_h"/>
                                          </p:val>
                                        </p:tav>
                                      </p:tavLst>
                                    </p:anim>
                                    <p:anim calcmode="lin" valueType="num">
                                      <p:cBhvr>
                                        <p:cTn id="81"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21" presetClass="emph" presetSubtype="0" fill="hold" grpId="2" nodeType="clickEffect">
                                  <p:stCondLst>
                                    <p:cond delay="0"/>
                                  </p:stCondLst>
                                  <p:childTnLst>
                                    <p:animClr clrSpc="hsl" dir="cw">
                                      <p:cBhvr override="childStyle">
                                        <p:cTn id="86" dur="500" fill="hold"/>
                                        <p:tgtEl>
                                          <p:spTgt spid="3"/>
                                        </p:tgtEl>
                                        <p:attrNameLst>
                                          <p:attrName>style.color</p:attrName>
                                        </p:attrNameLst>
                                      </p:cBhvr>
                                      <p:by>
                                        <p:hsl h="7200000" s="0" l="0"/>
                                      </p:by>
                                    </p:animClr>
                                    <p:animClr clrSpc="hsl" dir="cw">
                                      <p:cBhvr>
                                        <p:cTn id="87" dur="500" fill="hold"/>
                                        <p:tgtEl>
                                          <p:spTgt spid="3"/>
                                        </p:tgtEl>
                                        <p:attrNameLst>
                                          <p:attrName>fillcolor</p:attrName>
                                        </p:attrNameLst>
                                      </p:cBhvr>
                                      <p:by>
                                        <p:hsl h="7200000" s="0" l="0"/>
                                      </p:by>
                                    </p:animClr>
                                    <p:animClr clrSpc="hsl" dir="cw">
                                      <p:cBhvr>
                                        <p:cTn id="88" dur="500" fill="hold"/>
                                        <p:tgtEl>
                                          <p:spTgt spid="3"/>
                                        </p:tgtEl>
                                        <p:attrNameLst>
                                          <p:attrName>stroke.color</p:attrName>
                                        </p:attrNameLst>
                                      </p:cBhvr>
                                      <p:by>
                                        <p:hsl h="7200000" s="0" l="0"/>
                                      </p:by>
                                    </p:animClr>
                                    <p:set>
                                      <p:cBhvr>
                                        <p:cTn id="89" dur="500" fill="hold"/>
                                        <p:tgtEl>
                                          <p:spTgt spid="3"/>
                                        </p:tgtEl>
                                        <p:attrNameLst>
                                          <p:attrName>fill.type</p:attrName>
                                        </p:attrNameLst>
                                      </p:cBhvr>
                                      <p:to>
                                        <p:strVal val="solid"/>
                                      </p:to>
                                    </p:set>
                                  </p:childTnLst>
                                </p:cTn>
                              </p:par>
                            </p:childTnLst>
                          </p:cTn>
                        </p:par>
                      </p:childTnLst>
                    </p:cTn>
                  </p:par>
                  <p:par>
                    <p:cTn id="90" fill="hold">
                      <p:stCondLst>
                        <p:cond delay="indefinite"/>
                      </p:stCondLst>
                      <p:childTnLst>
                        <p:par>
                          <p:cTn id="91" fill="hold">
                            <p:stCondLst>
                              <p:cond delay="0"/>
                            </p:stCondLst>
                            <p:childTnLst>
                              <p:par>
                                <p:cTn id="92" presetID="21" presetClass="emph" presetSubtype="0" fill="hold" grpId="2" nodeType="clickEffect">
                                  <p:stCondLst>
                                    <p:cond delay="0"/>
                                  </p:stCondLst>
                                  <p:childTnLst>
                                    <p:animClr clrSpc="hsl" dir="cw">
                                      <p:cBhvr override="childStyle">
                                        <p:cTn id="93" dur="500" fill="hold"/>
                                        <p:tgtEl>
                                          <p:spTgt spid="5"/>
                                        </p:tgtEl>
                                        <p:attrNameLst>
                                          <p:attrName>style.color</p:attrName>
                                        </p:attrNameLst>
                                      </p:cBhvr>
                                      <p:by>
                                        <p:hsl h="7200000" s="0" l="0"/>
                                      </p:by>
                                    </p:animClr>
                                    <p:animClr clrSpc="hsl" dir="cw">
                                      <p:cBhvr>
                                        <p:cTn id="94" dur="500" fill="hold"/>
                                        <p:tgtEl>
                                          <p:spTgt spid="5"/>
                                        </p:tgtEl>
                                        <p:attrNameLst>
                                          <p:attrName>fillcolor</p:attrName>
                                        </p:attrNameLst>
                                      </p:cBhvr>
                                      <p:by>
                                        <p:hsl h="7200000" s="0" l="0"/>
                                      </p:by>
                                    </p:animClr>
                                    <p:animClr clrSpc="hsl" dir="cw">
                                      <p:cBhvr>
                                        <p:cTn id="95" dur="500" fill="hold"/>
                                        <p:tgtEl>
                                          <p:spTgt spid="5"/>
                                        </p:tgtEl>
                                        <p:attrNameLst>
                                          <p:attrName>stroke.color</p:attrName>
                                        </p:attrNameLst>
                                      </p:cBhvr>
                                      <p:by>
                                        <p:hsl h="7200000" s="0" l="0"/>
                                      </p:by>
                                    </p:animClr>
                                    <p:set>
                                      <p:cBhvr>
                                        <p:cTn id="96" dur="500" fill="hold"/>
                                        <p:tgtEl>
                                          <p:spTgt spid="5"/>
                                        </p:tgtEl>
                                        <p:attrNameLst>
                                          <p:attrName>fill.type</p:attrName>
                                        </p:attrNameLst>
                                      </p:cBhvr>
                                      <p:to>
                                        <p:strVal val="solid"/>
                                      </p:to>
                                    </p:set>
                                  </p:childTnLst>
                                </p:cTn>
                              </p:par>
                            </p:childTnLst>
                          </p:cTn>
                        </p:par>
                      </p:childTnLst>
                    </p:cTn>
                  </p:par>
                  <p:par>
                    <p:cTn id="97" fill="hold">
                      <p:stCondLst>
                        <p:cond delay="indefinite"/>
                      </p:stCondLst>
                      <p:childTnLst>
                        <p:par>
                          <p:cTn id="98" fill="hold">
                            <p:stCondLst>
                              <p:cond delay="0"/>
                            </p:stCondLst>
                            <p:childTnLst>
                              <p:par>
                                <p:cTn id="99" presetID="21" presetClass="emph" presetSubtype="0" fill="hold" grpId="2" nodeType="clickEffect">
                                  <p:stCondLst>
                                    <p:cond delay="0"/>
                                  </p:stCondLst>
                                  <p:childTnLst>
                                    <p:animClr clrSpc="hsl" dir="cw">
                                      <p:cBhvr override="childStyle">
                                        <p:cTn id="100" dur="500" fill="hold"/>
                                        <p:tgtEl>
                                          <p:spTgt spid="6"/>
                                        </p:tgtEl>
                                        <p:attrNameLst>
                                          <p:attrName>style.color</p:attrName>
                                        </p:attrNameLst>
                                      </p:cBhvr>
                                      <p:by>
                                        <p:hsl h="7200000" s="0" l="0"/>
                                      </p:by>
                                    </p:animClr>
                                    <p:animClr clrSpc="hsl" dir="cw">
                                      <p:cBhvr>
                                        <p:cTn id="101" dur="500" fill="hold"/>
                                        <p:tgtEl>
                                          <p:spTgt spid="6"/>
                                        </p:tgtEl>
                                        <p:attrNameLst>
                                          <p:attrName>fillcolor</p:attrName>
                                        </p:attrNameLst>
                                      </p:cBhvr>
                                      <p:by>
                                        <p:hsl h="7200000" s="0" l="0"/>
                                      </p:by>
                                    </p:animClr>
                                    <p:animClr clrSpc="hsl" dir="cw">
                                      <p:cBhvr>
                                        <p:cTn id="102" dur="500" fill="hold"/>
                                        <p:tgtEl>
                                          <p:spTgt spid="6"/>
                                        </p:tgtEl>
                                        <p:attrNameLst>
                                          <p:attrName>stroke.color</p:attrName>
                                        </p:attrNameLst>
                                      </p:cBhvr>
                                      <p:by>
                                        <p:hsl h="7200000" s="0" l="0"/>
                                      </p:by>
                                    </p:animClr>
                                    <p:set>
                                      <p:cBhvr>
                                        <p:cTn id="103" dur="500" fill="hold"/>
                                        <p:tgtEl>
                                          <p:spTgt spid="6"/>
                                        </p:tgtEl>
                                        <p:attrNameLst>
                                          <p:attrName>fill.type</p:attrName>
                                        </p:attrNameLst>
                                      </p:cBhvr>
                                      <p:to>
                                        <p:strVal val="solid"/>
                                      </p:to>
                                    </p:set>
                                  </p:childTnLst>
                                </p:cTn>
                              </p:par>
                            </p:childTnLst>
                          </p:cTn>
                        </p:par>
                      </p:childTnLst>
                    </p:cTn>
                  </p:par>
                  <p:par>
                    <p:cTn id="104" fill="hold">
                      <p:stCondLst>
                        <p:cond delay="indefinite"/>
                      </p:stCondLst>
                      <p:childTnLst>
                        <p:par>
                          <p:cTn id="105" fill="hold">
                            <p:stCondLst>
                              <p:cond delay="0"/>
                            </p:stCondLst>
                            <p:childTnLst>
                              <p:par>
                                <p:cTn id="106" presetID="21" presetClass="emph" presetSubtype="0" fill="hold" grpId="2" nodeType="clickEffect">
                                  <p:stCondLst>
                                    <p:cond delay="0"/>
                                  </p:stCondLst>
                                  <p:childTnLst>
                                    <p:animClr clrSpc="hsl" dir="cw">
                                      <p:cBhvr override="childStyle">
                                        <p:cTn id="107" dur="500" fill="hold"/>
                                        <p:tgtEl>
                                          <p:spTgt spid="17"/>
                                        </p:tgtEl>
                                        <p:attrNameLst>
                                          <p:attrName>style.color</p:attrName>
                                        </p:attrNameLst>
                                      </p:cBhvr>
                                      <p:by>
                                        <p:hsl h="7200000" s="0" l="0"/>
                                      </p:by>
                                    </p:animClr>
                                    <p:animClr clrSpc="hsl" dir="cw">
                                      <p:cBhvr>
                                        <p:cTn id="108" dur="500" fill="hold"/>
                                        <p:tgtEl>
                                          <p:spTgt spid="17"/>
                                        </p:tgtEl>
                                        <p:attrNameLst>
                                          <p:attrName>fillcolor</p:attrName>
                                        </p:attrNameLst>
                                      </p:cBhvr>
                                      <p:by>
                                        <p:hsl h="7200000" s="0" l="0"/>
                                      </p:by>
                                    </p:animClr>
                                    <p:animClr clrSpc="hsl" dir="cw">
                                      <p:cBhvr>
                                        <p:cTn id="109" dur="500" fill="hold"/>
                                        <p:tgtEl>
                                          <p:spTgt spid="17"/>
                                        </p:tgtEl>
                                        <p:attrNameLst>
                                          <p:attrName>stroke.color</p:attrName>
                                        </p:attrNameLst>
                                      </p:cBhvr>
                                      <p:by>
                                        <p:hsl h="7200000" s="0" l="0"/>
                                      </p:by>
                                    </p:animClr>
                                    <p:set>
                                      <p:cBhvr>
                                        <p:cTn id="110" dur="500" fill="hold"/>
                                        <p:tgtEl>
                                          <p:spTgt spid="17"/>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grpId="2" nodeType="clickEffect">
                                  <p:stCondLst>
                                    <p:cond delay="0"/>
                                  </p:stCondLst>
                                  <p:childTnLst>
                                    <p:anim calcmode="lin" valueType="num">
                                      <p:cBhvr additive="base">
                                        <p:cTn id="114" dur="500"/>
                                        <p:tgtEl>
                                          <p:spTgt spid="4"/>
                                        </p:tgtEl>
                                        <p:attrNameLst>
                                          <p:attrName>ppt_x</p:attrName>
                                        </p:attrNameLst>
                                      </p:cBhvr>
                                      <p:tavLst>
                                        <p:tav tm="0">
                                          <p:val>
                                            <p:strVal val="ppt_x"/>
                                          </p:val>
                                        </p:tav>
                                        <p:tav tm="100000">
                                          <p:val>
                                            <p:strVal val="ppt_x"/>
                                          </p:val>
                                        </p:tav>
                                      </p:tavLst>
                                    </p:anim>
                                    <p:anim calcmode="lin" valueType="num">
                                      <p:cBhvr additive="base">
                                        <p:cTn id="115" dur="500"/>
                                        <p:tgtEl>
                                          <p:spTgt spid="4"/>
                                        </p:tgtEl>
                                        <p:attrNameLst>
                                          <p:attrName>ppt_y</p:attrName>
                                        </p:attrNameLst>
                                      </p:cBhvr>
                                      <p:tavLst>
                                        <p:tav tm="0">
                                          <p:val>
                                            <p:strVal val="ppt_y"/>
                                          </p:val>
                                        </p:tav>
                                        <p:tav tm="100000">
                                          <p:val>
                                            <p:strVal val="1+ppt_h/2"/>
                                          </p:val>
                                        </p:tav>
                                      </p:tavLst>
                                    </p:anim>
                                    <p:set>
                                      <p:cBhvr>
                                        <p:cTn id="116" dur="1" fill="hold">
                                          <p:stCondLst>
                                            <p:cond delay="499"/>
                                          </p:stCondLst>
                                        </p:cTn>
                                        <p:tgtEl>
                                          <p:spTgt spid="4"/>
                                        </p:tgtEl>
                                        <p:attrNameLst>
                                          <p:attrName>style.visibility</p:attrName>
                                        </p:attrNameLst>
                                      </p:cBhvr>
                                      <p:to>
                                        <p:strVal val="hidden"/>
                                      </p:to>
                                    </p:set>
                                  </p:childTnLst>
                                </p:cTn>
                              </p:par>
                              <p:par>
                                <p:cTn id="117" presetID="2" presetClass="exit" presetSubtype="4" fill="hold" grpId="2" nodeType="withEffect">
                                  <p:stCondLst>
                                    <p:cond delay="0"/>
                                  </p:stCondLst>
                                  <p:childTnLst>
                                    <p:anim calcmode="lin" valueType="num">
                                      <p:cBhvr additive="base">
                                        <p:cTn id="118" dur="500"/>
                                        <p:tgtEl>
                                          <p:spTgt spid="8"/>
                                        </p:tgtEl>
                                        <p:attrNameLst>
                                          <p:attrName>ppt_x</p:attrName>
                                        </p:attrNameLst>
                                      </p:cBhvr>
                                      <p:tavLst>
                                        <p:tav tm="0">
                                          <p:val>
                                            <p:strVal val="ppt_x"/>
                                          </p:val>
                                        </p:tav>
                                        <p:tav tm="100000">
                                          <p:val>
                                            <p:strVal val="ppt_x"/>
                                          </p:val>
                                        </p:tav>
                                      </p:tavLst>
                                    </p:anim>
                                    <p:anim calcmode="lin" valueType="num">
                                      <p:cBhvr additive="base">
                                        <p:cTn id="119" dur="500"/>
                                        <p:tgtEl>
                                          <p:spTgt spid="8"/>
                                        </p:tgtEl>
                                        <p:attrNameLst>
                                          <p:attrName>ppt_y</p:attrName>
                                        </p:attrNameLst>
                                      </p:cBhvr>
                                      <p:tavLst>
                                        <p:tav tm="0">
                                          <p:val>
                                            <p:strVal val="ppt_y"/>
                                          </p:val>
                                        </p:tav>
                                        <p:tav tm="100000">
                                          <p:val>
                                            <p:strVal val="1+ppt_h/2"/>
                                          </p:val>
                                        </p:tav>
                                      </p:tavLst>
                                    </p:anim>
                                    <p:set>
                                      <p:cBhvr>
                                        <p:cTn id="120" dur="1" fill="hold">
                                          <p:stCondLst>
                                            <p:cond delay="499"/>
                                          </p:stCondLst>
                                        </p:cTn>
                                        <p:tgtEl>
                                          <p:spTgt spid="8"/>
                                        </p:tgtEl>
                                        <p:attrNameLst>
                                          <p:attrName>style.visibility</p:attrName>
                                        </p:attrNameLst>
                                      </p:cBhvr>
                                      <p:to>
                                        <p:strVal val="hidden"/>
                                      </p:to>
                                    </p:set>
                                  </p:childTnLst>
                                </p:cTn>
                              </p:par>
                              <p:par>
                                <p:cTn id="121" presetID="2" presetClass="exit" presetSubtype="4" fill="hold" grpId="2" nodeType="withEffect">
                                  <p:stCondLst>
                                    <p:cond delay="0"/>
                                  </p:stCondLst>
                                  <p:childTnLst>
                                    <p:anim calcmode="lin" valueType="num">
                                      <p:cBhvr additive="base">
                                        <p:cTn id="122" dur="500"/>
                                        <p:tgtEl>
                                          <p:spTgt spid="9"/>
                                        </p:tgtEl>
                                        <p:attrNameLst>
                                          <p:attrName>ppt_x</p:attrName>
                                        </p:attrNameLst>
                                      </p:cBhvr>
                                      <p:tavLst>
                                        <p:tav tm="0">
                                          <p:val>
                                            <p:strVal val="ppt_x"/>
                                          </p:val>
                                        </p:tav>
                                        <p:tav tm="100000">
                                          <p:val>
                                            <p:strVal val="ppt_x"/>
                                          </p:val>
                                        </p:tav>
                                      </p:tavLst>
                                    </p:anim>
                                    <p:anim calcmode="lin" valueType="num">
                                      <p:cBhvr additive="base">
                                        <p:cTn id="123" dur="500"/>
                                        <p:tgtEl>
                                          <p:spTgt spid="9"/>
                                        </p:tgtEl>
                                        <p:attrNameLst>
                                          <p:attrName>ppt_y</p:attrName>
                                        </p:attrNameLst>
                                      </p:cBhvr>
                                      <p:tavLst>
                                        <p:tav tm="0">
                                          <p:val>
                                            <p:strVal val="ppt_y"/>
                                          </p:val>
                                        </p:tav>
                                        <p:tav tm="100000">
                                          <p:val>
                                            <p:strVal val="1+ppt_h/2"/>
                                          </p:val>
                                        </p:tav>
                                      </p:tavLst>
                                    </p:anim>
                                    <p:set>
                                      <p:cBhvr>
                                        <p:cTn id="124" dur="1" fill="hold">
                                          <p:stCondLst>
                                            <p:cond delay="499"/>
                                          </p:stCondLst>
                                        </p:cTn>
                                        <p:tgtEl>
                                          <p:spTgt spid="9"/>
                                        </p:tgtEl>
                                        <p:attrNameLst>
                                          <p:attrName>style.visibility</p:attrName>
                                        </p:attrNameLst>
                                      </p:cBhvr>
                                      <p:to>
                                        <p:strVal val="hidden"/>
                                      </p:to>
                                    </p:set>
                                  </p:childTnLst>
                                </p:cTn>
                              </p:par>
                              <p:par>
                                <p:cTn id="125" presetID="2" presetClass="exit" presetSubtype="4" fill="hold" grpId="2" nodeType="withEffect">
                                  <p:stCondLst>
                                    <p:cond delay="0"/>
                                  </p:stCondLst>
                                  <p:childTnLst>
                                    <p:anim calcmode="lin" valueType="num">
                                      <p:cBhvr additive="base">
                                        <p:cTn id="126" dur="500"/>
                                        <p:tgtEl>
                                          <p:spTgt spid="12"/>
                                        </p:tgtEl>
                                        <p:attrNameLst>
                                          <p:attrName>ppt_x</p:attrName>
                                        </p:attrNameLst>
                                      </p:cBhvr>
                                      <p:tavLst>
                                        <p:tav tm="0">
                                          <p:val>
                                            <p:strVal val="ppt_x"/>
                                          </p:val>
                                        </p:tav>
                                        <p:tav tm="100000">
                                          <p:val>
                                            <p:strVal val="ppt_x"/>
                                          </p:val>
                                        </p:tav>
                                      </p:tavLst>
                                    </p:anim>
                                    <p:anim calcmode="lin" valueType="num">
                                      <p:cBhvr additive="base">
                                        <p:cTn id="127" dur="500"/>
                                        <p:tgtEl>
                                          <p:spTgt spid="12"/>
                                        </p:tgtEl>
                                        <p:attrNameLst>
                                          <p:attrName>ppt_y</p:attrName>
                                        </p:attrNameLst>
                                      </p:cBhvr>
                                      <p:tavLst>
                                        <p:tav tm="0">
                                          <p:val>
                                            <p:strVal val="ppt_y"/>
                                          </p:val>
                                        </p:tav>
                                        <p:tav tm="100000">
                                          <p:val>
                                            <p:strVal val="1+ppt_h/2"/>
                                          </p:val>
                                        </p:tav>
                                      </p:tavLst>
                                    </p:anim>
                                    <p:set>
                                      <p:cBhvr>
                                        <p:cTn id="128" dur="1" fill="hold">
                                          <p:stCondLst>
                                            <p:cond delay="499"/>
                                          </p:stCondLst>
                                        </p:cTn>
                                        <p:tgtEl>
                                          <p:spTgt spid="12"/>
                                        </p:tgtEl>
                                        <p:attrNameLst>
                                          <p:attrName>style.visibility</p:attrName>
                                        </p:attrNameLst>
                                      </p:cBhvr>
                                      <p:to>
                                        <p:strVal val="hidden"/>
                                      </p:to>
                                    </p:set>
                                  </p:childTnLst>
                                </p:cTn>
                              </p:par>
                              <p:par>
                                <p:cTn id="129" presetID="2" presetClass="exit" presetSubtype="4" fill="hold" grpId="2" nodeType="withEffect">
                                  <p:stCondLst>
                                    <p:cond delay="0"/>
                                  </p:stCondLst>
                                  <p:childTnLst>
                                    <p:anim calcmode="lin" valueType="num">
                                      <p:cBhvr additive="base">
                                        <p:cTn id="130" dur="500"/>
                                        <p:tgtEl>
                                          <p:spTgt spid="13"/>
                                        </p:tgtEl>
                                        <p:attrNameLst>
                                          <p:attrName>ppt_x</p:attrName>
                                        </p:attrNameLst>
                                      </p:cBhvr>
                                      <p:tavLst>
                                        <p:tav tm="0">
                                          <p:val>
                                            <p:strVal val="ppt_x"/>
                                          </p:val>
                                        </p:tav>
                                        <p:tav tm="100000">
                                          <p:val>
                                            <p:strVal val="ppt_x"/>
                                          </p:val>
                                        </p:tav>
                                      </p:tavLst>
                                    </p:anim>
                                    <p:anim calcmode="lin" valueType="num">
                                      <p:cBhvr additive="base">
                                        <p:cTn id="131" dur="500"/>
                                        <p:tgtEl>
                                          <p:spTgt spid="13"/>
                                        </p:tgtEl>
                                        <p:attrNameLst>
                                          <p:attrName>ppt_y</p:attrName>
                                        </p:attrNameLst>
                                      </p:cBhvr>
                                      <p:tavLst>
                                        <p:tav tm="0">
                                          <p:val>
                                            <p:strVal val="ppt_y"/>
                                          </p:val>
                                        </p:tav>
                                        <p:tav tm="100000">
                                          <p:val>
                                            <p:strVal val="1+ppt_h/2"/>
                                          </p:val>
                                        </p:tav>
                                      </p:tavLst>
                                    </p:anim>
                                    <p:set>
                                      <p:cBhvr>
                                        <p:cTn id="132" dur="1" fill="hold">
                                          <p:stCondLst>
                                            <p:cond delay="499"/>
                                          </p:stCondLst>
                                        </p:cTn>
                                        <p:tgtEl>
                                          <p:spTgt spid="13"/>
                                        </p:tgtEl>
                                        <p:attrNameLst>
                                          <p:attrName>style.visibility</p:attrName>
                                        </p:attrNameLst>
                                      </p:cBhvr>
                                      <p:to>
                                        <p:strVal val="hidden"/>
                                      </p:to>
                                    </p:set>
                                  </p:childTnLst>
                                </p:cTn>
                              </p:par>
                              <p:par>
                                <p:cTn id="133" presetID="2" presetClass="exit" presetSubtype="4" fill="hold" grpId="2" nodeType="withEffect">
                                  <p:stCondLst>
                                    <p:cond delay="0"/>
                                  </p:stCondLst>
                                  <p:childTnLst>
                                    <p:anim calcmode="lin" valueType="num">
                                      <p:cBhvr additive="base">
                                        <p:cTn id="134" dur="500"/>
                                        <p:tgtEl>
                                          <p:spTgt spid="16"/>
                                        </p:tgtEl>
                                        <p:attrNameLst>
                                          <p:attrName>ppt_x</p:attrName>
                                        </p:attrNameLst>
                                      </p:cBhvr>
                                      <p:tavLst>
                                        <p:tav tm="0">
                                          <p:val>
                                            <p:strVal val="ppt_x"/>
                                          </p:val>
                                        </p:tav>
                                        <p:tav tm="100000">
                                          <p:val>
                                            <p:strVal val="ppt_x"/>
                                          </p:val>
                                        </p:tav>
                                      </p:tavLst>
                                    </p:anim>
                                    <p:anim calcmode="lin" valueType="num">
                                      <p:cBhvr additive="base">
                                        <p:cTn id="135" dur="500"/>
                                        <p:tgtEl>
                                          <p:spTgt spid="16"/>
                                        </p:tgtEl>
                                        <p:attrNameLst>
                                          <p:attrName>ppt_y</p:attrName>
                                        </p:attrNameLst>
                                      </p:cBhvr>
                                      <p:tavLst>
                                        <p:tav tm="0">
                                          <p:val>
                                            <p:strVal val="ppt_y"/>
                                          </p:val>
                                        </p:tav>
                                        <p:tav tm="100000">
                                          <p:val>
                                            <p:strVal val="1+ppt_h/2"/>
                                          </p:val>
                                        </p:tav>
                                      </p:tavLst>
                                    </p:anim>
                                    <p:set>
                                      <p:cBhvr>
                                        <p:cTn id="136" dur="1" fill="hold">
                                          <p:stCondLst>
                                            <p:cond delay="499"/>
                                          </p:stCondLst>
                                        </p:cTn>
                                        <p:tgtEl>
                                          <p:spTgt spid="16"/>
                                        </p:tgtEl>
                                        <p:attrNameLst>
                                          <p:attrName>style.visibility</p:attrName>
                                        </p:attrNameLst>
                                      </p:cBhvr>
                                      <p:to>
                                        <p:strVal val="hidden"/>
                                      </p:to>
                                    </p:set>
                                  </p:childTnLst>
                                </p:cTn>
                              </p:par>
                              <p:par>
                                <p:cTn id="137" presetID="2" presetClass="exit" presetSubtype="4" fill="hold" grpId="2" nodeType="withEffect">
                                  <p:stCondLst>
                                    <p:cond delay="0"/>
                                  </p:stCondLst>
                                  <p:childTnLst>
                                    <p:anim calcmode="lin" valueType="num">
                                      <p:cBhvr additive="base">
                                        <p:cTn id="138" dur="500"/>
                                        <p:tgtEl>
                                          <p:spTgt spid="11"/>
                                        </p:tgtEl>
                                        <p:attrNameLst>
                                          <p:attrName>ppt_x</p:attrName>
                                        </p:attrNameLst>
                                      </p:cBhvr>
                                      <p:tavLst>
                                        <p:tav tm="0">
                                          <p:val>
                                            <p:strVal val="ppt_x"/>
                                          </p:val>
                                        </p:tav>
                                        <p:tav tm="100000">
                                          <p:val>
                                            <p:strVal val="ppt_x"/>
                                          </p:val>
                                        </p:tav>
                                      </p:tavLst>
                                    </p:anim>
                                    <p:anim calcmode="lin" valueType="num">
                                      <p:cBhvr additive="base">
                                        <p:cTn id="139" dur="500"/>
                                        <p:tgtEl>
                                          <p:spTgt spid="11"/>
                                        </p:tgtEl>
                                        <p:attrNameLst>
                                          <p:attrName>ppt_y</p:attrName>
                                        </p:attrNameLst>
                                      </p:cBhvr>
                                      <p:tavLst>
                                        <p:tav tm="0">
                                          <p:val>
                                            <p:strVal val="ppt_y"/>
                                          </p:val>
                                        </p:tav>
                                        <p:tav tm="100000">
                                          <p:val>
                                            <p:strVal val="1+ppt_h/2"/>
                                          </p:val>
                                        </p:tav>
                                      </p:tavLst>
                                    </p:anim>
                                    <p:set>
                                      <p:cBhvr>
                                        <p:cTn id="140" dur="1" fill="hold">
                                          <p:stCondLst>
                                            <p:cond delay="499"/>
                                          </p:stCondLst>
                                        </p:cTn>
                                        <p:tgtEl>
                                          <p:spTgt spid="11"/>
                                        </p:tgtEl>
                                        <p:attrNameLst>
                                          <p:attrName>style.visibility</p:attrName>
                                        </p:attrNameLst>
                                      </p:cBhvr>
                                      <p:to>
                                        <p:strVal val="hidden"/>
                                      </p:to>
                                    </p:set>
                                  </p:childTnLst>
                                </p:cTn>
                              </p:par>
                              <p:par>
                                <p:cTn id="141" presetID="2" presetClass="exit" presetSubtype="4" fill="hold" grpId="2" nodeType="withEffect">
                                  <p:stCondLst>
                                    <p:cond delay="0"/>
                                  </p:stCondLst>
                                  <p:childTnLst>
                                    <p:anim calcmode="lin" valueType="num">
                                      <p:cBhvr additive="base">
                                        <p:cTn id="142" dur="500"/>
                                        <p:tgtEl>
                                          <p:spTgt spid="10"/>
                                        </p:tgtEl>
                                        <p:attrNameLst>
                                          <p:attrName>ppt_x</p:attrName>
                                        </p:attrNameLst>
                                      </p:cBhvr>
                                      <p:tavLst>
                                        <p:tav tm="0">
                                          <p:val>
                                            <p:strVal val="ppt_x"/>
                                          </p:val>
                                        </p:tav>
                                        <p:tav tm="100000">
                                          <p:val>
                                            <p:strVal val="ppt_x"/>
                                          </p:val>
                                        </p:tav>
                                      </p:tavLst>
                                    </p:anim>
                                    <p:anim calcmode="lin" valueType="num">
                                      <p:cBhvr additive="base">
                                        <p:cTn id="143" dur="500"/>
                                        <p:tgtEl>
                                          <p:spTgt spid="10"/>
                                        </p:tgtEl>
                                        <p:attrNameLst>
                                          <p:attrName>ppt_y</p:attrName>
                                        </p:attrNameLst>
                                      </p:cBhvr>
                                      <p:tavLst>
                                        <p:tav tm="0">
                                          <p:val>
                                            <p:strVal val="ppt_y"/>
                                          </p:val>
                                        </p:tav>
                                        <p:tav tm="100000">
                                          <p:val>
                                            <p:strVal val="1+ppt_h/2"/>
                                          </p:val>
                                        </p:tav>
                                      </p:tavLst>
                                    </p:anim>
                                    <p:set>
                                      <p:cBhvr>
                                        <p:cTn id="144" dur="1" fill="hold">
                                          <p:stCondLst>
                                            <p:cond delay="499"/>
                                          </p:stCondLst>
                                        </p:cTn>
                                        <p:tgtEl>
                                          <p:spTgt spid="10"/>
                                        </p:tgtEl>
                                        <p:attrNameLst>
                                          <p:attrName>style.visibility</p:attrName>
                                        </p:attrNameLst>
                                      </p:cBhvr>
                                      <p:to>
                                        <p:strVal val="hidden"/>
                                      </p:to>
                                    </p:set>
                                  </p:childTnLst>
                                </p:cTn>
                              </p:par>
                              <p:par>
                                <p:cTn id="145" presetID="2" presetClass="exit" presetSubtype="4" fill="hold" grpId="2" nodeType="withEffect">
                                  <p:stCondLst>
                                    <p:cond delay="0"/>
                                  </p:stCondLst>
                                  <p:childTnLst>
                                    <p:anim calcmode="lin" valueType="num">
                                      <p:cBhvr additive="base">
                                        <p:cTn id="146" dur="500"/>
                                        <p:tgtEl>
                                          <p:spTgt spid="14"/>
                                        </p:tgtEl>
                                        <p:attrNameLst>
                                          <p:attrName>ppt_x</p:attrName>
                                        </p:attrNameLst>
                                      </p:cBhvr>
                                      <p:tavLst>
                                        <p:tav tm="0">
                                          <p:val>
                                            <p:strVal val="ppt_x"/>
                                          </p:val>
                                        </p:tav>
                                        <p:tav tm="100000">
                                          <p:val>
                                            <p:strVal val="ppt_x"/>
                                          </p:val>
                                        </p:tav>
                                      </p:tavLst>
                                    </p:anim>
                                    <p:anim calcmode="lin" valueType="num">
                                      <p:cBhvr additive="base">
                                        <p:cTn id="147" dur="500"/>
                                        <p:tgtEl>
                                          <p:spTgt spid="14"/>
                                        </p:tgtEl>
                                        <p:attrNameLst>
                                          <p:attrName>ppt_y</p:attrName>
                                        </p:attrNameLst>
                                      </p:cBhvr>
                                      <p:tavLst>
                                        <p:tav tm="0">
                                          <p:val>
                                            <p:strVal val="ppt_y"/>
                                          </p:val>
                                        </p:tav>
                                        <p:tav tm="100000">
                                          <p:val>
                                            <p:strVal val="1+ppt_h/2"/>
                                          </p:val>
                                        </p:tav>
                                      </p:tavLst>
                                    </p:anim>
                                    <p:set>
                                      <p:cBhvr>
                                        <p:cTn id="148" dur="1" fill="hold">
                                          <p:stCondLst>
                                            <p:cond delay="499"/>
                                          </p:stCondLst>
                                        </p:cTn>
                                        <p:tgtEl>
                                          <p:spTgt spid="14"/>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8" presetClass="emph" presetSubtype="0" fill="hold" grpId="3" nodeType="clickEffect">
                                  <p:stCondLst>
                                    <p:cond delay="0"/>
                                  </p:stCondLst>
                                  <p:childTnLst>
                                    <p:animRot by="21600000">
                                      <p:cBhvr>
                                        <p:cTn id="152" dur="2000" fill="hold"/>
                                        <p:tgtEl>
                                          <p:spTgt spid="3"/>
                                        </p:tgtEl>
                                        <p:attrNameLst>
                                          <p:attrName>r</p:attrName>
                                        </p:attrNameLst>
                                      </p:cBhvr>
                                    </p:animRot>
                                  </p:childTnLst>
                                </p:cTn>
                              </p:par>
                              <p:par>
                                <p:cTn id="153" presetID="8" presetClass="emph" presetSubtype="0" fill="hold" grpId="3" nodeType="withEffect">
                                  <p:stCondLst>
                                    <p:cond delay="0"/>
                                  </p:stCondLst>
                                  <p:childTnLst>
                                    <p:animRot by="21600000">
                                      <p:cBhvr>
                                        <p:cTn id="154" dur="2000" fill="hold"/>
                                        <p:tgtEl>
                                          <p:spTgt spid="5"/>
                                        </p:tgtEl>
                                        <p:attrNameLst>
                                          <p:attrName>r</p:attrName>
                                        </p:attrNameLst>
                                      </p:cBhvr>
                                    </p:animRot>
                                  </p:childTnLst>
                                </p:cTn>
                              </p:par>
                              <p:par>
                                <p:cTn id="155" presetID="8" presetClass="emph" presetSubtype="0" fill="hold" grpId="3" nodeType="withEffect">
                                  <p:stCondLst>
                                    <p:cond delay="0"/>
                                  </p:stCondLst>
                                  <p:childTnLst>
                                    <p:animRot by="21600000">
                                      <p:cBhvr>
                                        <p:cTn id="156" dur="2000" fill="hold"/>
                                        <p:tgtEl>
                                          <p:spTgt spid="6"/>
                                        </p:tgtEl>
                                        <p:attrNameLst>
                                          <p:attrName>r</p:attrName>
                                        </p:attrNameLst>
                                      </p:cBhvr>
                                    </p:animRot>
                                  </p:childTnLst>
                                </p:cTn>
                              </p:par>
                              <p:par>
                                <p:cTn id="157" presetID="8" presetClass="emph" presetSubtype="0" fill="hold" grpId="3" nodeType="withEffect">
                                  <p:stCondLst>
                                    <p:cond delay="0"/>
                                  </p:stCondLst>
                                  <p:childTnLst>
                                    <p:animRot by="21600000">
                                      <p:cBhvr>
                                        <p:cTn id="158" dur="2000" fill="hold"/>
                                        <p:tgtEl>
                                          <p:spTgt spid="17"/>
                                        </p:tgtEl>
                                        <p:attrNameLst>
                                          <p:attrName>r</p:attrName>
                                        </p:attrNameLst>
                                      </p:cBhvr>
                                    </p:animRot>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nodeType="clickEffect">
                                  <p:stCondLst>
                                    <p:cond delay="0"/>
                                  </p:stCondLst>
                                  <p:childTnLst>
                                    <p:set>
                                      <p:cBhvr>
                                        <p:cTn id="162" dur="1" fill="hold">
                                          <p:stCondLst>
                                            <p:cond delay="0"/>
                                          </p:stCondLst>
                                        </p:cTn>
                                        <p:tgtEl>
                                          <p:spTgt spid="24"/>
                                        </p:tgtEl>
                                        <p:attrNameLst>
                                          <p:attrName>style.visibility</p:attrName>
                                        </p:attrNameLst>
                                      </p:cBhvr>
                                      <p:to>
                                        <p:strVal val="visible"/>
                                      </p:to>
                                    </p:set>
                                    <p:anim calcmode="lin" valueType="num">
                                      <p:cBhvr additive="base">
                                        <p:cTn id="163" dur="500" fill="hold"/>
                                        <p:tgtEl>
                                          <p:spTgt spid="24"/>
                                        </p:tgtEl>
                                        <p:attrNameLst>
                                          <p:attrName>ppt_x</p:attrName>
                                        </p:attrNameLst>
                                      </p:cBhvr>
                                      <p:tavLst>
                                        <p:tav tm="0">
                                          <p:val>
                                            <p:strVal val="#ppt_x"/>
                                          </p:val>
                                        </p:tav>
                                        <p:tav tm="100000">
                                          <p:val>
                                            <p:strVal val="#ppt_x"/>
                                          </p:val>
                                        </p:tav>
                                      </p:tavLst>
                                    </p:anim>
                                    <p:anim calcmode="lin" valueType="num">
                                      <p:cBhvr additive="base">
                                        <p:cTn id="164" dur="500" fill="hold"/>
                                        <p:tgtEl>
                                          <p:spTgt spid="24"/>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25"/>
                                        </p:tgtEl>
                                        <p:attrNameLst>
                                          <p:attrName>style.visibility</p:attrName>
                                        </p:attrNameLst>
                                      </p:cBhvr>
                                      <p:to>
                                        <p:strVal val="visible"/>
                                      </p:to>
                                    </p:set>
                                    <p:anim calcmode="lin" valueType="num">
                                      <p:cBhvr additive="base">
                                        <p:cTn id="167" dur="500" fill="hold"/>
                                        <p:tgtEl>
                                          <p:spTgt spid="25"/>
                                        </p:tgtEl>
                                        <p:attrNameLst>
                                          <p:attrName>ppt_x</p:attrName>
                                        </p:attrNameLst>
                                      </p:cBhvr>
                                      <p:tavLst>
                                        <p:tav tm="0">
                                          <p:val>
                                            <p:strVal val="#ppt_x"/>
                                          </p:val>
                                        </p:tav>
                                        <p:tav tm="100000">
                                          <p:val>
                                            <p:strVal val="#ppt_x"/>
                                          </p:val>
                                        </p:tav>
                                      </p:tavLst>
                                    </p:anim>
                                    <p:anim calcmode="lin" valueType="num">
                                      <p:cBhvr additive="base">
                                        <p:cTn id="168" dur="500" fill="hold"/>
                                        <p:tgtEl>
                                          <p:spTgt spid="25"/>
                                        </p:tgtEl>
                                        <p:attrNameLst>
                                          <p:attrName>ppt_y</p:attrName>
                                        </p:attrNameLst>
                                      </p:cBhvr>
                                      <p:tavLst>
                                        <p:tav tm="0">
                                          <p:val>
                                            <p:strVal val="1+#ppt_h/2"/>
                                          </p:val>
                                        </p:tav>
                                        <p:tav tm="100000">
                                          <p:val>
                                            <p:strVal val="#ppt_y"/>
                                          </p:val>
                                        </p:tav>
                                      </p:tavLst>
                                    </p:anim>
                                  </p:childTnLst>
                                </p:cTn>
                              </p:par>
                              <p:par>
                                <p:cTn id="169" presetID="2" presetClass="entr" presetSubtype="4" fill="hold" nodeType="withEffect">
                                  <p:stCondLst>
                                    <p:cond delay="0"/>
                                  </p:stCondLst>
                                  <p:childTnLst>
                                    <p:set>
                                      <p:cBhvr>
                                        <p:cTn id="170" dur="1" fill="hold">
                                          <p:stCondLst>
                                            <p:cond delay="0"/>
                                          </p:stCondLst>
                                        </p:cTn>
                                        <p:tgtEl>
                                          <p:spTgt spid="26"/>
                                        </p:tgtEl>
                                        <p:attrNameLst>
                                          <p:attrName>style.visibility</p:attrName>
                                        </p:attrNameLst>
                                      </p:cBhvr>
                                      <p:to>
                                        <p:strVal val="visible"/>
                                      </p:to>
                                    </p:set>
                                    <p:anim calcmode="lin" valueType="num">
                                      <p:cBhvr additive="base">
                                        <p:cTn id="171" dur="500" fill="hold"/>
                                        <p:tgtEl>
                                          <p:spTgt spid="26"/>
                                        </p:tgtEl>
                                        <p:attrNameLst>
                                          <p:attrName>ppt_x</p:attrName>
                                        </p:attrNameLst>
                                      </p:cBhvr>
                                      <p:tavLst>
                                        <p:tav tm="0">
                                          <p:val>
                                            <p:strVal val="#ppt_x"/>
                                          </p:val>
                                        </p:tav>
                                        <p:tav tm="100000">
                                          <p:val>
                                            <p:strVal val="#ppt_x"/>
                                          </p:val>
                                        </p:tav>
                                      </p:tavLst>
                                    </p:anim>
                                    <p:anim calcmode="lin" valueType="num">
                                      <p:cBhvr additive="base">
                                        <p:cTn id="172" dur="500" fill="hold"/>
                                        <p:tgtEl>
                                          <p:spTgt spid="26"/>
                                        </p:tgtEl>
                                        <p:attrNameLst>
                                          <p:attrName>ppt_y</p:attrName>
                                        </p:attrNameLst>
                                      </p:cBhvr>
                                      <p:tavLst>
                                        <p:tav tm="0">
                                          <p:val>
                                            <p:strVal val="1+#ppt_h/2"/>
                                          </p:val>
                                        </p:tav>
                                        <p:tav tm="100000">
                                          <p:val>
                                            <p:strVal val="#ppt_y"/>
                                          </p:val>
                                        </p:tav>
                                      </p:tavLst>
                                    </p:anim>
                                  </p:childTnLst>
                                </p:cTn>
                              </p:par>
                              <p:par>
                                <p:cTn id="173" presetID="2" presetClass="entr" presetSubtype="4" fill="hold" nodeType="withEffect">
                                  <p:stCondLst>
                                    <p:cond delay="0"/>
                                  </p:stCondLst>
                                  <p:childTnLst>
                                    <p:set>
                                      <p:cBhvr>
                                        <p:cTn id="174" dur="1" fill="hold">
                                          <p:stCondLst>
                                            <p:cond delay="0"/>
                                          </p:stCondLst>
                                        </p:cTn>
                                        <p:tgtEl>
                                          <p:spTgt spid="27"/>
                                        </p:tgtEl>
                                        <p:attrNameLst>
                                          <p:attrName>style.visibility</p:attrName>
                                        </p:attrNameLst>
                                      </p:cBhvr>
                                      <p:to>
                                        <p:strVal val="visible"/>
                                      </p:to>
                                    </p:set>
                                    <p:anim calcmode="lin" valueType="num">
                                      <p:cBhvr additive="base">
                                        <p:cTn id="175" dur="500" fill="hold"/>
                                        <p:tgtEl>
                                          <p:spTgt spid="27"/>
                                        </p:tgtEl>
                                        <p:attrNameLst>
                                          <p:attrName>ppt_x</p:attrName>
                                        </p:attrNameLst>
                                      </p:cBhvr>
                                      <p:tavLst>
                                        <p:tav tm="0">
                                          <p:val>
                                            <p:strVal val="#ppt_x"/>
                                          </p:val>
                                        </p:tav>
                                        <p:tav tm="100000">
                                          <p:val>
                                            <p:strVal val="#ppt_x"/>
                                          </p:val>
                                        </p:tav>
                                      </p:tavLst>
                                    </p:anim>
                                    <p:anim calcmode="lin" valueType="num">
                                      <p:cBhvr additive="base">
                                        <p:cTn id="176" dur="500" fill="hold"/>
                                        <p:tgtEl>
                                          <p:spTgt spid="27"/>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23"/>
                                        </p:tgtEl>
                                        <p:attrNameLst>
                                          <p:attrName>style.visibility</p:attrName>
                                        </p:attrNameLst>
                                      </p:cBhvr>
                                      <p:to>
                                        <p:strVal val="visible"/>
                                      </p:to>
                                    </p:set>
                                    <p:anim calcmode="lin" valueType="num">
                                      <p:cBhvr additive="base">
                                        <p:cTn id="179" dur="500" fill="hold"/>
                                        <p:tgtEl>
                                          <p:spTgt spid="23"/>
                                        </p:tgtEl>
                                        <p:attrNameLst>
                                          <p:attrName>ppt_x</p:attrName>
                                        </p:attrNameLst>
                                      </p:cBhvr>
                                      <p:tavLst>
                                        <p:tav tm="0">
                                          <p:val>
                                            <p:strVal val="#ppt_x"/>
                                          </p:val>
                                        </p:tav>
                                        <p:tav tm="100000">
                                          <p:val>
                                            <p:strVal val="#ppt_x"/>
                                          </p:val>
                                        </p:tav>
                                      </p:tavLst>
                                    </p:anim>
                                    <p:anim calcmode="lin" valueType="num">
                                      <p:cBhvr additive="base">
                                        <p:cTn id="18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55" presetClass="entr" presetSubtype="0" fill="hold" grpId="0" nodeType="clickEffect">
                                  <p:stCondLst>
                                    <p:cond delay="0"/>
                                  </p:stCondLst>
                                  <p:childTnLst>
                                    <p:set>
                                      <p:cBhvr>
                                        <p:cTn id="184" dur="1" fill="hold">
                                          <p:stCondLst>
                                            <p:cond delay="0"/>
                                          </p:stCondLst>
                                        </p:cTn>
                                        <p:tgtEl>
                                          <p:spTgt spid="28"/>
                                        </p:tgtEl>
                                        <p:attrNameLst>
                                          <p:attrName>style.visibility</p:attrName>
                                        </p:attrNameLst>
                                      </p:cBhvr>
                                      <p:to>
                                        <p:strVal val="visible"/>
                                      </p:to>
                                    </p:set>
                                    <p:anim calcmode="lin" valueType="num">
                                      <p:cBhvr>
                                        <p:cTn id="185" dur="1000" fill="hold"/>
                                        <p:tgtEl>
                                          <p:spTgt spid="28"/>
                                        </p:tgtEl>
                                        <p:attrNameLst>
                                          <p:attrName>ppt_w</p:attrName>
                                        </p:attrNameLst>
                                      </p:cBhvr>
                                      <p:tavLst>
                                        <p:tav tm="0">
                                          <p:val>
                                            <p:strVal val="#ppt_w*0.70"/>
                                          </p:val>
                                        </p:tav>
                                        <p:tav tm="100000">
                                          <p:val>
                                            <p:strVal val="#ppt_w"/>
                                          </p:val>
                                        </p:tav>
                                      </p:tavLst>
                                    </p:anim>
                                    <p:anim calcmode="lin" valueType="num">
                                      <p:cBhvr>
                                        <p:cTn id="186" dur="1000" fill="hold"/>
                                        <p:tgtEl>
                                          <p:spTgt spid="28"/>
                                        </p:tgtEl>
                                        <p:attrNameLst>
                                          <p:attrName>ppt_h</p:attrName>
                                        </p:attrNameLst>
                                      </p:cBhvr>
                                      <p:tavLst>
                                        <p:tav tm="0">
                                          <p:val>
                                            <p:strVal val="#ppt_h"/>
                                          </p:val>
                                        </p:tav>
                                        <p:tav tm="100000">
                                          <p:val>
                                            <p:strVal val="#ppt_h"/>
                                          </p:val>
                                        </p:tav>
                                      </p:tavLst>
                                    </p:anim>
                                    <p:animEffect transition="in" filter="fade">
                                      <p:cBhvr>
                                        <p:cTn id="18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bldLvl="0" animBg="1"/>
      <p:bldP spid="4" grpId="1" animBg="1"/>
      <p:bldP spid="4" grpId="2" animBg="1"/>
      <p:bldP spid="5" grpId="0" animBg="1"/>
      <p:bldP spid="5" grpId="1" animBg="1"/>
      <p:bldP spid="5" grpId="2" animBg="1"/>
      <p:bldP spid="5" grpId="3" animBg="1"/>
      <p:bldP spid="6" grpId="0" bldLvl="0" animBg="1"/>
      <p:bldP spid="6" grpId="1" animBg="1"/>
      <p:bldP spid="6" grpId="2" bldLvl="0" animBg="1"/>
      <p:bldP spid="6" grpId="3" animBg="1"/>
      <p:bldP spid="8" grpId="0" bldLvl="0" animBg="1"/>
      <p:bldP spid="8" grpId="1" animBg="1"/>
      <p:bldP spid="8" grpId="2" animBg="1"/>
      <p:bldP spid="9" grpId="0" bldLvl="0" animBg="1"/>
      <p:bldP spid="9" grpId="1" animBg="1"/>
      <p:bldP spid="9" grpId="2" animBg="1"/>
      <p:bldP spid="10" grpId="0" animBg="1"/>
      <p:bldP spid="10" grpId="1" animBg="1"/>
      <p:bldP spid="10" grpId="2" animBg="1"/>
      <p:bldP spid="11" grpId="0" animBg="1"/>
      <p:bldP spid="11" grpId="1" animBg="1"/>
      <p:bldP spid="11" grpId="2" animBg="1"/>
      <p:bldP spid="12" grpId="0" bldLvl="0" animBg="1"/>
      <p:bldP spid="12" grpId="1" animBg="1"/>
      <p:bldP spid="12" grpId="2" animBg="1"/>
      <p:bldP spid="13" grpId="0" bldLvl="0" animBg="1"/>
      <p:bldP spid="13" grpId="1" animBg="1"/>
      <p:bldP spid="13" grpId="2" animBg="1"/>
      <p:bldP spid="14" grpId="0" animBg="1"/>
      <p:bldP spid="14" grpId="1" animBg="1"/>
      <p:bldP spid="14" grpId="2" animBg="1"/>
      <p:bldP spid="16" grpId="0" bldLvl="0" animBg="1"/>
      <p:bldP spid="16" grpId="1" animBg="1"/>
      <p:bldP spid="16" grpId="2" animBg="1"/>
      <p:bldP spid="17" grpId="0" bldLvl="0" animBg="1"/>
      <p:bldP spid="17" grpId="1" animBg="1"/>
      <p:bldP spid="17" grpId="2" animBg="1"/>
      <p:bldP spid="17" grpId="3" animBg="1"/>
      <p:bldP spid="23" grpId="0" bldLvl="0" animBg="1"/>
      <p:bldP spid="23" grpId="1" animBg="1"/>
      <p:bldP spid="28" grpId="0" bldLvl="0" animBg="1"/>
      <p:bldP spid="28" grpId="1" animBg="1"/>
    </p:bldLst>
  </p:timing>
</p:sld>
</file>

<file path=ppt/tags/tag1.xml><?xml version="1.0" encoding="utf-8"?>
<p:tagLst xmlns:p="http://schemas.openxmlformats.org/presentationml/2006/main">
  <p:tag name="KSO_WM_UNIT_PLACING_PICTURE_USER_VIEWPORT" val="{&quot;height&quot;:4500,&quot;width&quot;:4500}"/>
</p:tagLst>
</file>

<file path=ppt/tags/tag10.xml><?xml version="1.0" encoding="utf-8"?>
<p:tagLst xmlns:p="http://schemas.openxmlformats.org/presentationml/2006/main">
  <p:tag name="KSO_WM_UNIT_PLACING_PICTURE_USER_VIEWPORT" val="{&quot;height&quot;:4500,&quot;width&quot;:4500}"/>
</p:tagLst>
</file>

<file path=ppt/tags/tag11.xml><?xml version="1.0" encoding="utf-8"?>
<p:tagLst xmlns:p="http://schemas.openxmlformats.org/presentationml/2006/main">
  <p:tag name="KSO_WM_UNIT_PLACING_PICTURE_USER_VIEWPORT" val="{&quot;height&quot;:4500,&quot;width&quot;:4500}"/>
</p:tagLst>
</file>

<file path=ppt/tags/tag12.xml><?xml version="1.0" encoding="utf-8"?>
<p:tagLst xmlns:p="http://schemas.openxmlformats.org/presentationml/2006/main">
  <p:tag name="KSO_WM_UNIT_PLACING_PICTURE_USER_VIEWPORT" val="{&quot;height&quot;:4500,&quot;width&quot;:4500}"/>
</p:tagLst>
</file>

<file path=ppt/tags/tag13.xml><?xml version="1.0" encoding="utf-8"?>
<p:tagLst xmlns:p="http://schemas.openxmlformats.org/presentationml/2006/main">
  <p:tag name="KSO_WM_UNIT_PLACING_PICTURE_USER_VIEWPORT" val="{&quot;height&quot;:4500,&quot;width&quot;:4500}"/>
</p:tagLst>
</file>

<file path=ppt/tags/tag14.xml><?xml version="1.0" encoding="utf-8"?>
<p:tagLst xmlns:p="http://schemas.openxmlformats.org/presentationml/2006/main">
  <p:tag name="KSO_WM_UNIT_PLACING_PICTURE_USER_VIEWPORT" val="{&quot;height&quot;:5013.21607528933,&quot;width&quot;:2361.5248716067495}"/>
</p:tagLst>
</file>

<file path=ppt/tags/tag15.xml><?xml version="1.0" encoding="utf-8"?>
<p:tagLst xmlns:p="http://schemas.openxmlformats.org/presentationml/2006/main">
  <p:tag name="KSO_WM_UNIT_PLACING_PICTURE_USER_VIEWPORT" val="{&quot;height&quot;:652,&quot;width&quot;:8000}"/>
</p:tagLst>
</file>

<file path=ppt/tags/tag16.xml><?xml version="1.0" encoding="utf-8"?>
<p:tagLst xmlns:p="http://schemas.openxmlformats.org/presentationml/2006/main">
  <p:tag name="KSO_WM_UNIT_PLACING_PICTURE_USER_VIEWPORT" val="{&quot;height&quot;:11571.95748031496,&quot;width&quot;:8759.99842519685}"/>
</p:tagLst>
</file>

<file path=ppt/tags/tag17.xml><?xml version="1.0" encoding="utf-8"?>
<p:tagLst xmlns:p="http://schemas.openxmlformats.org/presentationml/2006/main">
  <p:tag name="KSO_WM_UNIT_PLACING_PICTURE_USER_VIEWPORT" val="{&quot;height&quot;:4500,&quot;width&quot;:4500}"/>
</p:tagLst>
</file>

<file path=ppt/tags/tag18.xml><?xml version="1.0" encoding="utf-8"?>
<p:tagLst xmlns:p="http://schemas.openxmlformats.org/presentationml/2006/main">
  <p:tag name="KSO_WM_UNIT_PLACING_PICTURE_USER_VIEWPORT" val="{&quot;height&quot;:6716,&quot;width&quot;:6312}"/>
</p:tagLst>
</file>

<file path=ppt/tags/tag19.xml><?xml version="1.0" encoding="utf-8"?>
<p:tagLst xmlns:p="http://schemas.openxmlformats.org/presentationml/2006/main">
  <p:tag name="KSO_WM_UNIT_PLACING_PICTURE_USER_VIEWPORT" val="{&quot;height&quot;:4485,&quot;width&quot;:6060}"/>
</p:tagLst>
</file>

<file path=ppt/tags/tag2.xml><?xml version="1.0" encoding="utf-8"?>
<p:tagLst xmlns:p="http://schemas.openxmlformats.org/presentationml/2006/main">
  <p:tag name="KSO_WM_UNIT_PLACING_PICTURE_USER_VIEWPORT" val="{&quot;height&quot;:4500,&quot;width&quot;:4500}"/>
</p:tagLst>
</file>

<file path=ppt/tags/tag20.xml><?xml version="1.0" encoding="utf-8"?>
<p:tagLst xmlns:p="http://schemas.openxmlformats.org/presentationml/2006/main">
  <p:tag name="KSO_WM_UNIT_PLACING_PICTURE_USER_VIEWPORT" val="{&quot;height&quot;:4500,&quot;width&quot;:4500}"/>
</p:tagLst>
</file>

<file path=ppt/tags/tag21.xml><?xml version="1.0" encoding="utf-8"?>
<p:tagLst xmlns:p="http://schemas.openxmlformats.org/presentationml/2006/main">
  <p:tag name="KSO_WM_UNIT_PLACING_PICTURE_USER_VIEWPORT" val="{&quot;height&quot;:11571.95748031496,&quot;width&quot;:8759.99842519685}"/>
</p:tagLst>
</file>

<file path=ppt/tags/tag22.xml><?xml version="1.0" encoding="utf-8"?>
<p:tagLst xmlns:p="http://schemas.openxmlformats.org/presentationml/2006/main">
  <p:tag name="KSO_WM_UNIT_PLACING_PICTURE_USER_VIEWPORT" val="{&quot;height&quot;:4500,&quot;width&quot;:4500}"/>
</p:tagLst>
</file>

<file path=ppt/tags/tag3.xml><?xml version="1.0" encoding="utf-8"?>
<p:tagLst xmlns:p="http://schemas.openxmlformats.org/presentationml/2006/main">
  <p:tag name="KSO_WM_UNIT_PLACING_PICTURE_USER_VIEWPORT" val="{&quot;height&quot;:4500,&quot;width&quot;:4500}"/>
</p:tagLst>
</file>

<file path=ppt/tags/tag4.xml><?xml version="1.0" encoding="utf-8"?>
<p:tagLst xmlns:p="http://schemas.openxmlformats.org/presentationml/2006/main">
  <p:tag name="KSO_WM_UNIT_PLACING_PICTURE_USER_VIEWPORT" val="{&quot;height&quot;:4500,&quot;width&quot;:4500}"/>
</p:tagLst>
</file>

<file path=ppt/tags/tag5.xml><?xml version="1.0" encoding="utf-8"?>
<p:tagLst xmlns:p="http://schemas.openxmlformats.org/presentationml/2006/main">
  <p:tag name="KSO_WM_UNIT_PLACING_PICTURE_USER_VIEWPORT" val="{&quot;height&quot;:4500,&quot;width&quot;:4500}"/>
</p:tagLst>
</file>

<file path=ppt/tags/tag6.xml><?xml version="1.0" encoding="utf-8"?>
<p:tagLst xmlns:p="http://schemas.openxmlformats.org/presentationml/2006/main">
  <p:tag name="KSO_WM_UNIT_PLACING_PICTURE_USER_VIEWPORT" val="{&quot;height&quot;:4500,&quot;width&quot;:4500}"/>
</p:tagLst>
</file>

<file path=ppt/tags/tag7.xml><?xml version="1.0" encoding="utf-8"?>
<p:tagLst xmlns:p="http://schemas.openxmlformats.org/presentationml/2006/main">
  <p:tag name="KSO_WM_UNIT_PLACING_PICTURE_USER_VIEWPORT" val="{&quot;height&quot;:4500,&quot;width&quot;:4500}"/>
</p:tagLst>
</file>

<file path=ppt/tags/tag8.xml><?xml version="1.0" encoding="utf-8"?>
<p:tagLst xmlns:p="http://schemas.openxmlformats.org/presentationml/2006/main">
  <p:tag name="KSO_WM_UNIT_PLACING_PICTURE_USER_VIEWPORT" val="{&quot;height&quot;:3597,&quot;width&quot;:6963}"/>
</p:tagLst>
</file>

<file path=ppt/tags/tag9.xml><?xml version="1.0" encoding="utf-8"?>
<p:tagLst xmlns:p="http://schemas.openxmlformats.org/presentationml/2006/main">
  <p:tag name="KSO_WM_UNIT_PLACING_PICTURE_USER_VIEWPORT" val="{&quot;height&quot;:4500,&quot;width&quot;:45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15827</Words>
  <Application>WPS 演示</Application>
  <PresentationFormat>宽屏</PresentationFormat>
  <Paragraphs>407</Paragraphs>
  <Slides>46</Slides>
  <Notes>3</Notes>
  <HiddenSlides>0</HiddenSlides>
  <MMClips>9</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46</vt:i4>
      </vt:variant>
    </vt:vector>
  </HeadingPairs>
  <TitlesOfParts>
    <vt:vector size="59" baseType="lpstr">
      <vt:lpstr>Arial</vt:lpstr>
      <vt:lpstr>宋体</vt:lpstr>
      <vt:lpstr>Wingdings</vt:lpstr>
      <vt:lpstr>字魂87号-乾坤手书</vt:lpstr>
      <vt:lpstr>Times New Roman</vt:lpstr>
      <vt:lpstr>HelveticaNeue</vt:lpstr>
      <vt:lpstr>Corbel</vt:lpstr>
      <vt:lpstr>华文新魏</vt:lpstr>
      <vt:lpstr>微软雅黑</vt:lpstr>
      <vt:lpstr>Arial Unicode MS</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陈顺坤</dc:creator>
  <cp:lastModifiedBy>24147</cp:lastModifiedBy>
  <cp:revision>419</cp:revision>
  <dcterms:created xsi:type="dcterms:W3CDTF">2022-08-24T12:36:00Z</dcterms:created>
  <dcterms:modified xsi:type="dcterms:W3CDTF">2022-09-09T11:21:27Z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3A8DB37CFAE941899A15A5F1D1C30D4E</vt:lpwstr>
  </property>
  <property fmtid="{D5CDD505-2E9C-101B-9397-08002B2CF9AE}" pid="3" name="KSOProductBuildVer">
    <vt:lpwstr>2052-11.8.2.8411</vt:lpwstr>
  </property>
</Properties>
</file>