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43" r:id="rId3"/>
    <p:sldId id="300" r:id="rId4"/>
    <p:sldId id="324" r:id="rId5"/>
    <p:sldId id="259" r:id="rId6"/>
    <p:sldId id="260" r:id="rId7"/>
    <p:sldId id="282" r:id="rId8"/>
    <p:sldId id="280" r:id="rId9"/>
    <p:sldId id="281" r:id="rId10"/>
    <p:sldId id="288" r:id="rId11"/>
    <p:sldId id="287" r:id="rId12"/>
    <p:sldId id="274" r:id="rId13"/>
    <p:sldId id="275" r:id="rId14"/>
    <p:sldId id="289" r:id="rId15"/>
    <p:sldId id="291" r:id="rId16"/>
    <p:sldId id="290" r:id="rId17"/>
    <p:sldId id="302" r:id="rId18"/>
    <p:sldId id="293" r:id="rId19"/>
    <p:sldId id="305" r:id="rId20"/>
    <p:sldId id="279" r:id="rId21"/>
    <p:sldId id="299" r:id="rId23"/>
    <p:sldId id="32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66FF99"/>
    <a:srgbClr val="FF00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48" autoAdjust="0"/>
  </p:normalViewPr>
  <p:slideViewPr>
    <p:cSldViewPr>
      <p:cViewPr varScale="1">
        <p:scale>
          <a:sx n="62" d="100"/>
          <a:sy n="62" d="100"/>
        </p:scale>
        <p:origin x="-1392" y="-72"/>
      </p:cViewPr>
      <p:guideLst>
        <p:guide orient="horz" pos="20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6DF7B-D058-4D9F-A403-003BE6804A9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E44D2-3569-4B03-9991-767D3F360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8164-5B00-4479-9112-C6D08A292C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08164-5B00-4479-9112-C6D08A292C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63525" y="0"/>
            <a:ext cx="11410315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en-US" altLang="zh-CN" sz="3200" b="1" dirty="0" smtClean="0">
                <a:solidFill>
                  <a:srgbClr val="002060"/>
                </a:solidFill>
              </a:rPr>
              <a:t>Go through the travel brochure and choose a suitable tour to meet the needs of different tourists.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5370" y="1052830"/>
            <a:ext cx="929068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Which </a:t>
            </a:r>
            <a:r>
              <a:rPr lang="en-US" altLang="zh-CN" sz="2800" dirty="0">
                <a:latin typeface="Comic Sans MS" panose="030F0702030302020204" pitchFamily="66" charset="0"/>
              </a:rPr>
              <a:t>tour(s) would you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recommend</a:t>
            </a:r>
            <a:r>
              <a:rPr lang="en-US" altLang="zh-CN" sz="2800" dirty="0">
                <a:latin typeface="Comic Sans MS" panose="030F0702030302020204" pitchFamily="66" charset="0"/>
              </a:rPr>
              <a:t> to</a:t>
            </a:r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>
                <a:latin typeface="Comic Sans MS" panose="030F0702030302020204" pitchFamily="66" charset="0"/>
              </a:rPr>
              <a:t>those who enjoy </a:t>
            </a:r>
            <a:r>
              <a:rPr lang="en-US" altLang="zh-CN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history and culture</a:t>
            </a:r>
            <a:r>
              <a:rPr lang="en-US" altLang="zh-CN" sz="2800" dirty="0">
                <a:latin typeface="Comic Sans MS" panose="030F0702030302020204" pitchFamily="66" charset="0"/>
              </a:rPr>
              <a:t>?</a:t>
            </a:r>
            <a:endParaRPr lang="zh-CN" altLang="en-US" sz="2800" dirty="0">
              <a:latin typeface="Comic Sans MS" panose="030F0702030302020204" pitchFamily="66" charset="0"/>
            </a:endParaRPr>
          </a:p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55370" y="2132965"/>
            <a:ext cx="75177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Which tour(s) would you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recommend</a:t>
            </a:r>
            <a:r>
              <a:rPr lang="en-US" altLang="zh-CN" sz="2800" dirty="0">
                <a:latin typeface="Comic Sans MS" panose="030F0702030302020204" pitchFamily="66" charset="0"/>
              </a:rPr>
              <a:t> to those who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want to </a:t>
            </a:r>
            <a:r>
              <a:rPr lang="en-US" altLang="zh-CN" sz="2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experience local life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1315" y="4293235"/>
            <a:ext cx="5432425" cy="23304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514350" lvl="0" indent="-514350" algn="l">
              <a:lnSpc>
                <a:spcPct val="130000"/>
              </a:lnSpc>
              <a:buAutoNum type="alphaUcPeriod"/>
              <a:defRPr/>
            </a:pPr>
            <a:r>
              <a:rPr lang="en-US" altLang="zh-CN" sz="28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Amazon </a:t>
            </a:r>
            <a:r>
              <a:rPr lang="en-US" altLang="zh-CN" sz="28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R</a:t>
            </a:r>
            <a:r>
              <a:rPr lang="en-US" altLang="zh-CN" sz="28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ainforest Tour.</a:t>
            </a:r>
            <a:endParaRPr lang="en-US" altLang="zh-CN" sz="2800" b="1" kern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marL="514350" lvl="0" indent="-514350" algn="l">
              <a:lnSpc>
                <a:spcPct val="130000"/>
              </a:lnSpc>
              <a:buAutoNum type="alphaUcPeriod"/>
              <a:defRPr/>
            </a:pPr>
            <a:r>
              <a:rPr lang="en-US" altLang="zh-CN" sz="28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Machu Picchu Tour.</a:t>
            </a:r>
            <a:endParaRPr lang="en-US" altLang="zh-CN" sz="2800" b="1" kern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marL="514350" lvl="0" indent="-514350" algn="l">
              <a:lnSpc>
                <a:spcPct val="130000"/>
              </a:lnSpc>
              <a:buAutoNum type="alphaUcPeriod"/>
              <a:defRPr/>
            </a:pPr>
            <a:r>
              <a:rPr lang="en-US" altLang="zh-CN" sz="28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Cusco Tour</a:t>
            </a:r>
            <a:endParaRPr lang="en-US" altLang="zh-CN" sz="2800" b="1" kern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marL="514350" lvl="0" indent="-514350" algn="l">
              <a:lnSpc>
                <a:spcPct val="130000"/>
              </a:lnSpc>
              <a:buAutoNum type="alphaUcPeriod"/>
              <a:defRPr/>
            </a:pPr>
            <a:r>
              <a:rPr lang="en-US" altLang="zh-CN" sz="28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Lake Titicaca Tour</a:t>
            </a:r>
            <a:endParaRPr kumimoji="0" lang="en-US" altLang="zh-CN" sz="2800" b="1" i="0" u="none" strike="noStrike" kern="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3615" y="3140710"/>
            <a:ext cx="903668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Which tour(s) would you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recommend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to those </a:t>
            </a:r>
            <a:r>
              <a:rPr lang="en-US" altLang="zh-CN" sz="2800" dirty="0">
                <a:latin typeface="Comic Sans MS" panose="030F0702030302020204" pitchFamily="66" charset="0"/>
              </a:rPr>
              <a:t>who </a:t>
            </a:r>
            <a:r>
              <a:rPr lang="en-US" altLang="zh-CN" sz="2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admire natural beauty in the rainforest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标题 3"/>
          <p:cNvSpPr txBox="1"/>
          <p:nvPr/>
        </p:nvSpPr>
        <p:spPr>
          <a:xfrm>
            <a:off x="10414466" y="989926"/>
            <a:ext cx="1008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C00000"/>
                </a:solidFill>
              </a:rPr>
              <a:t>B C 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22" name="标题 3"/>
          <p:cNvSpPr txBox="1"/>
          <p:nvPr/>
        </p:nvSpPr>
        <p:spPr>
          <a:xfrm>
            <a:off x="10488126" y="2060456"/>
            <a:ext cx="1008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C00000"/>
                </a:solidFill>
              </a:rPr>
              <a:t>D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  <p:sp>
        <p:nvSpPr>
          <p:cNvPr id="23" name="标题 3"/>
          <p:cNvSpPr txBox="1"/>
          <p:nvPr/>
        </p:nvSpPr>
        <p:spPr>
          <a:xfrm>
            <a:off x="10413831" y="3045369"/>
            <a:ext cx="100811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C00000"/>
                </a:solidFill>
              </a:rPr>
              <a:t>A</a:t>
            </a:r>
            <a:endParaRPr lang="zh-CN" alt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5" grpId="0"/>
      <p:bldP spid="19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25" y="4772660"/>
            <a:ext cx="4003040" cy="2085340"/>
          </a:xfrm>
          <a:prstGeom prst="rect">
            <a:avLst/>
          </a:prstGeom>
          <a:effectLst>
            <a:glow rad="127000">
              <a:schemeClr val="bg1">
                <a:alpha val="14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标题 3"/>
          <p:cNvSpPr>
            <a:spLocks noGrp="1"/>
          </p:cNvSpPr>
          <p:nvPr>
            <p:ph type="title"/>
          </p:nvPr>
        </p:nvSpPr>
        <p:spPr>
          <a:xfrm>
            <a:off x="3202305" y="0"/>
            <a:ext cx="5956935" cy="791845"/>
          </a:xfrm>
          <a:solidFill>
            <a:srgbClr val="66FF99"/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CN" sz="3200" b="1" dirty="0">
                <a:solidFill>
                  <a:srgbClr val="002060"/>
                </a:solidFill>
                <a:latin typeface="High Tower Text" panose="02040502050506030303" pitchFamily="18" charset="0"/>
              </a:rPr>
              <a:t>Amazon Rainforest Tour</a:t>
            </a:r>
            <a:endParaRPr lang="en-US" altLang="zh-CN" sz="3200" b="1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47625" y="548640"/>
            <a:ext cx="11883390" cy="20885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flight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Cusco takes you from the Andes into the Amazon rainforest. </a:t>
            </a:r>
            <a:r>
              <a:rPr lang="en-US" altLang="zh-CN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there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you’ll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 one day travelling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boat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your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middle of the forest. You can </a:t>
            </a:r>
            <a:r>
              <a:rPr lang="en-US" altLang="zh-CN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spend three days exploring the rainforest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local guide and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enjoying the plants and animals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to the rainforest.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41209" y="2791445"/>
            <a:ext cx="2621778" cy="1187664"/>
            <a:chOff x="3745261" y="1916113"/>
            <a:chExt cx="2280868" cy="1489903"/>
          </a:xfrm>
          <a:noFill/>
        </p:grpSpPr>
        <p:grpSp>
          <p:nvGrpSpPr>
            <p:cNvPr id="8" name="组合 7"/>
            <p:cNvGrpSpPr/>
            <p:nvPr/>
          </p:nvGrpSpPr>
          <p:grpSpPr>
            <a:xfrm>
              <a:off x="3745261" y="1916113"/>
              <a:ext cx="2280868" cy="1489903"/>
              <a:chOff x="4304043" y="1286668"/>
              <a:chExt cx="3837944" cy="2757793"/>
            </a:xfrm>
            <a:grpFill/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53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Arial" panose="020B0604020202020204" pitchFamily="34" charset="0"/>
                  <a:ea typeface="幼圆" panose="020105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圆角矩形 54"/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Arial" panose="020B0604020202020204" pitchFamily="34" charset="0"/>
                  <a:ea typeface="幼圆" panose="02010509060101010101" pitchFamily="49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" name="圆角矩形 55"/>
            <p:cNvSpPr/>
            <p:nvPr/>
          </p:nvSpPr>
          <p:spPr bwMode="auto">
            <a:xfrm>
              <a:off x="3896206" y="2123792"/>
              <a:ext cx="1989977" cy="1121805"/>
            </a:xfrm>
            <a:prstGeom prst="roundRect">
              <a:avLst/>
            </a:prstGeom>
            <a:grp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203200" dist="889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  <a:ea typeface="幼圆" panose="02010509060101010101" pitchFamily="49" charset="-122"/>
                  <a:cs typeface="+mn-ea"/>
                  <a:sym typeface="Arial" panose="020B0604020202020204" pitchFamily="34" charset="0"/>
                </a:rPr>
                <a:t>transport</a:t>
              </a:r>
              <a:endPara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992880" y="2770505"/>
            <a:ext cx="3096260" cy="1229360"/>
            <a:chOff x="6288" y="4363"/>
            <a:chExt cx="4876" cy="1936"/>
          </a:xfrm>
        </p:grpSpPr>
        <p:sp>
          <p:nvSpPr>
            <p:cNvPr id="15" name="圆角矩形 54"/>
            <p:cNvSpPr/>
            <p:nvPr/>
          </p:nvSpPr>
          <p:spPr>
            <a:xfrm>
              <a:off x="6288" y="4363"/>
              <a:ext cx="4876" cy="1936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圆角矩形 55"/>
            <p:cNvSpPr/>
            <p:nvPr/>
          </p:nvSpPr>
          <p:spPr bwMode="auto">
            <a:xfrm>
              <a:off x="6425" y="4657"/>
              <a:ext cx="4536" cy="1549"/>
            </a:xfrm>
            <a:prstGeom prst="round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203200" dist="889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  <a:ea typeface="幼圆" panose="02010509060101010101" pitchFamily="49" charset="-122"/>
                  <a:cs typeface="+mn-ea"/>
                  <a:sym typeface="Arial" panose="020B0604020202020204" pitchFamily="34" charset="0"/>
                </a:rPr>
                <a:t>accommodation</a:t>
              </a:r>
              <a:endPara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752080" y="2826385"/>
            <a:ext cx="2556510" cy="1229360"/>
            <a:chOff x="12208" y="4541"/>
            <a:chExt cx="4026" cy="1936"/>
          </a:xfrm>
        </p:grpSpPr>
        <p:sp>
          <p:nvSpPr>
            <p:cNvPr id="16" name="圆角矩形 54"/>
            <p:cNvSpPr/>
            <p:nvPr/>
          </p:nvSpPr>
          <p:spPr>
            <a:xfrm>
              <a:off x="12208" y="4541"/>
              <a:ext cx="4026" cy="1936"/>
            </a:xfrm>
            <a:prstGeom prst="round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Arial" panose="020B0604020202020204" pitchFamily="34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8" name="圆角矩形 55"/>
            <p:cNvSpPr/>
            <p:nvPr/>
          </p:nvSpPr>
          <p:spPr bwMode="auto">
            <a:xfrm>
              <a:off x="12435" y="4750"/>
              <a:ext cx="3550" cy="1549"/>
            </a:xfrm>
            <a:prstGeom prst="round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203200" dist="889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  <a:ea typeface="幼圆" panose="02010509060101010101" pitchFamily="49" charset="-122"/>
                  <a:cs typeface="+mn-ea"/>
                  <a:sym typeface="Arial" panose="020B0604020202020204" pitchFamily="34" charset="0"/>
                </a:rPr>
                <a:t>activities</a:t>
              </a:r>
              <a:endParaRPr lang="zh-CN" altLang="en-US" sz="2800" dirty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2" name="内容占位符 2"/>
          <p:cNvSpPr txBox="1"/>
          <p:nvPr/>
        </p:nvSpPr>
        <p:spPr bwMode="auto">
          <a:xfrm>
            <a:off x="4401873" y="4148991"/>
            <a:ext cx="2236247" cy="181324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middle of the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forest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内容占位符 2"/>
          <p:cNvSpPr txBox="1"/>
          <p:nvPr/>
        </p:nvSpPr>
        <p:spPr bwMode="auto">
          <a:xfrm>
            <a:off x="914400" y="4148455"/>
            <a:ext cx="2346325" cy="93345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plane/air</a:t>
            </a:r>
            <a:endParaRPr lang="en-US" altLang="zh-CN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C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boat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内容占位符 2"/>
          <p:cNvSpPr txBox="1"/>
          <p:nvPr/>
        </p:nvSpPr>
        <p:spPr bwMode="auto">
          <a:xfrm>
            <a:off x="7464289" y="4220746"/>
            <a:ext cx="3455806" cy="181324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travelling by boat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exploring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rainforest 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enjoying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wildlife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3" grpId="0" bldLvl="0" animBg="1"/>
      <p:bldP spid="22" grpId="0" bldLvl="0" animBg="1"/>
      <p:bldP spid="2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0280" y="4002405"/>
            <a:ext cx="5013325" cy="28200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-29817"/>
            <a:ext cx="9144000" cy="72251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Machu Picchu Tour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1524000" y="620689"/>
            <a:ext cx="5811756" cy="5472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four-day walking tour </a:t>
            </a:r>
            <a:r>
              <a:rPr lang="en-US" altLang="zh-CN" sz="2800" dirty="0">
                <a:latin typeface="Comic Sans MS" panose="030F0702030302020204" pitchFamily="66" charset="0"/>
              </a:rPr>
              <a:t>will take you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on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amazing</a:t>
            </a:r>
            <a:r>
              <a:rPr lang="en-US" altLang="zh-CN" sz="2800" dirty="0">
                <a:latin typeface="Comic Sans MS" panose="030F0702030302020204" pitchFamily="66" charset="0"/>
              </a:rPr>
              <a:t> paths </a:t>
            </a:r>
            <a:r>
              <a:rPr lang="en-US" altLang="zh-CN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through</a:t>
            </a:r>
            <a:r>
              <a:rPr lang="en-US" altLang="zh-CN" sz="2800" dirty="0">
                <a:latin typeface="Comic Sans MS" panose="030F0702030302020204" pitchFamily="66" charset="0"/>
              </a:rPr>
              <a:t> the Andes Mountains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on the way to </a:t>
            </a:r>
            <a:r>
              <a:rPr lang="en-US" altLang="zh-CN" sz="2800" dirty="0">
                <a:latin typeface="Comic Sans MS" panose="030F0702030302020204" pitchFamily="66" charset="0"/>
              </a:rPr>
              <a:t>the city of Machu Picchu. After reaching your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destination</a:t>
            </a:r>
            <a:r>
              <a:rPr lang="en-US" altLang="zh-CN" sz="2800" dirty="0">
                <a:latin typeface="Comic Sans MS" panose="030F0702030302020204" pitchFamily="66" charset="0"/>
              </a:rPr>
              <a:t>, you will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have a day to explore</a:t>
            </a:r>
            <a:r>
              <a:rPr lang="en-US" altLang="zh-CN" sz="2800" dirty="0">
                <a:latin typeface="Comic Sans MS" panose="030F0702030302020204" pitchFamily="66" charset="0"/>
              </a:rPr>
              <a:t> and </a:t>
            </a:r>
            <a:r>
              <a:rPr lang="en-US" altLang="zh-CN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be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amazed</a:t>
            </a:r>
            <a:r>
              <a:rPr lang="en-US" altLang="zh-CN" sz="2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by </a:t>
            </a:r>
            <a:r>
              <a:rPr lang="en-US" altLang="zh-CN" sz="2800" dirty="0">
                <a:latin typeface="Comic Sans MS" panose="030F0702030302020204" pitchFamily="66" charset="0"/>
              </a:rPr>
              <a:t>this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ancient</a:t>
            </a:r>
            <a:r>
              <a:rPr lang="en-US" altLang="zh-CN" sz="2800" dirty="0">
                <a:latin typeface="Comic Sans MS" panose="030F0702030302020204" pitchFamily="66" charset="0"/>
              </a:rPr>
              <a:t> city.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Especially amazing </a:t>
            </a:r>
            <a:r>
              <a:rPr lang="en-US" altLang="zh-CN" sz="2800" dirty="0">
                <a:latin typeface="Comic Sans MS" panose="030F0702030302020204" pitchFamily="66" charset="0"/>
              </a:rPr>
              <a:t>is the Incas’ dry stone method of building. Inca builders cut stones to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exact</a:t>
            </a:r>
            <a:r>
              <a:rPr lang="en-US" altLang="zh-CN" sz="2800" dirty="0">
                <a:latin typeface="Comic Sans MS" panose="030F0702030302020204" pitchFamily="66" charset="0"/>
              </a:rPr>
              <a:t> sizes so that nothing was needed to hold walls together 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other than </a:t>
            </a:r>
            <a:r>
              <a:rPr lang="en-US" altLang="zh-CN" sz="2800" dirty="0">
                <a:latin typeface="Comic Sans MS" panose="030F0702030302020204" pitchFamily="66" charset="0"/>
              </a:rPr>
              <a:t>the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perfect</a:t>
            </a:r>
            <a:r>
              <a:rPr lang="en-US" altLang="zh-CN" sz="2800" dirty="0">
                <a:latin typeface="Comic Sans MS" panose="030F0702030302020204" pitchFamily="66" charset="0"/>
              </a:rPr>
              <a:t>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fit</a:t>
            </a:r>
            <a:r>
              <a:rPr lang="en-US" altLang="zh-CN" sz="2800" dirty="0">
                <a:latin typeface="Comic Sans MS" panose="030F0702030302020204" pitchFamily="66" charset="0"/>
              </a:rPr>
              <a:t> of the stones.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71270" y="6021070"/>
            <a:ext cx="6300470" cy="6445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 smtClean="0">
                <a:solidFill>
                  <a:schemeClr val="tx1"/>
                </a:solidFill>
                <a:latin typeface="High Tower Text" panose="02040502050506030303"/>
              </a:rPr>
              <a:t>Vivid description by using adjectives.</a:t>
            </a:r>
            <a:endParaRPr lang="zh-CN" altLang="en-US" sz="2800" b="1" dirty="0">
              <a:solidFill>
                <a:schemeClr val="tx1"/>
              </a:solidFill>
              <a:latin typeface="High Tower Text" panose="0204050205050603030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4192" y="613507"/>
            <a:ext cx="2736304" cy="17703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transport</a:t>
            </a:r>
            <a:endParaRPr lang="en-US" altLang="zh-CN" sz="2800" b="1" kern="0" dirty="0" smtClean="0">
              <a:solidFill>
                <a:srgbClr val="002060"/>
              </a:solidFill>
              <a:effectLst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>
              <a:lnSpc>
                <a:spcPct val="130000"/>
              </a:lnSpc>
              <a:defRPr/>
            </a:pP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activity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890" y="2865755"/>
            <a:ext cx="4331335" cy="17703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What makes the ancient city especially amazing?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503712" y="980728"/>
            <a:ext cx="144016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087888" y="4204576"/>
            <a:ext cx="144016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415480" y="5381600"/>
            <a:ext cx="144016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4727848" y="3050062"/>
            <a:ext cx="144016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1524000" y="3050062"/>
            <a:ext cx="1440160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524000" y="3498540"/>
            <a:ext cx="32038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-29817"/>
            <a:ext cx="9144000" cy="72251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Machu Picchu Tour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1524000" y="3179645"/>
            <a:ext cx="9108504" cy="36724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sz="28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Especially </a:t>
            </a:r>
            <a:r>
              <a:rPr lang="en-US" altLang="zh-CN" sz="2800" b="1" dirty="0">
                <a:solidFill>
                  <a:srgbClr val="FF0066"/>
                </a:solidFill>
                <a:latin typeface="Comic Sans MS" panose="030F0702030302020204" pitchFamily="66" charset="0"/>
              </a:rPr>
              <a:t>amazing </a:t>
            </a:r>
            <a:r>
              <a:rPr lang="en-US" altLang="zh-CN" sz="2800" dirty="0">
                <a:latin typeface="Comic Sans MS" panose="030F0702030302020204" pitchFamily="66" charset="0"/>
              </a:rPr>
              <a:t>is </a:t>
            </a:r>
            <a:r>
              <a:rPr lang="en-US" altLang="zh-CN" sz="2800" u="sng" dirty="0">
                <a:solidFill>
                  <a:srgbClr val="00B0F0"/>
                </a:solidFill>
                <a:latin typeface="Comic Sans MS" panose="030F0702030302020204" pitchFamily="66" charset="0"/>
              </a:rPr>
              <a:t>the Incas’ dry stone method </a:t>
            </a:r>
            <a:r>
              <a:rPr lang="en-US" altLang="zh-CN" sz="2800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of</a:t>
            </a:r>
            <a:endParaRPr lang="en-US" altLang="zh-CN" sz="2800" u="sng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US" altLang="zh-CN" sz="2800" u="sng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n-US" altLang="zh-CN" sz="2800" u="sng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u="sng" dirty="0">
                <a:solidFill>
                  <a:srgbClr val="00B0F0"/>
                </a:solidFill>
                <a:latin typeface="Comic Sans MS" panose="030F0702030302020204" pitchFamily="66" charset="0"/>
              </a:rPr>
              <a:t>building</a:t>
            </a:r>
            <a:r>
              <a:rPr lang="en-US" altLang="zh-CN" sz="2800" u="sng" dirty="0">
                <a:latin typeface="Comic Sans MS" panose="030F0702030302020204" pitchFamily="66" charset="0"/>
              </a:rPr>
              <a:t>. </a:t>
            </a:r>
            <a:r>
              <a:rPr lang="en-US" altLang="zh-CN" sz="2800" dirty="0">
                <a:latin typeface="Comic Sans MS" panose="030F0702030302020204" pitchFamily="66" charset="0"/>
              </a:rPr>
              <a:t>Inca builders cut stones to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exact</a:t>
            </a:r>
            <a:r>
              <a:rPr lang="en-US" altLang="zh-CN" sz="2800" dirty="0">
                <a:latin typeface="Comic Sans MS" panose="030F0702030302020204" pitchFamily="66" charset="0"/>
              </a:rPr>
              <a:t> sizes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so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US" altLang="zh-CN" sz="2800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</a:rPr>
              <a:t>that nothing was needed to hold walls together 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en-US" altLang="zh-CN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r>
              <a:rPr lang="en-US" altLang="zh-CN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other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than </a:t>
            </a:r>
            <a:r>
              <a:rPr lang="en-US" altLang="zh-CN" sz="2800" dirty="0">
                <a:latin typeface="Comic Sans MS" panose="030F0702030302020204" pitchFamily="66" charset="0"/>
              </a:rPr>
              <a:t>the perfect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fit</a:t>
            </a:r>
            <a:r>
              <a:rPr lang="en-US" altLang="zh-CN" sz="2800" dirty="0">
                <a:latin typeface="Comic Sans MS" panose="030F0702030302020204" pitchFamily="66" charset="0"/>
              </a:rPr>
              <a:t> of the stones.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71" y="548680"/>
            <a:ext cx="4872833" cy="207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上箭头 2"/>
          <p:cNvSpPr/>
          <p:nvPr/>
        </p:nvSpPr>
        <p:spPr>
          <a:xfrm>
            <a:off x="9480376" y="2468352"/>
            <a:ext cx="420193" cy="7855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形标注 3"/>
          <p:cNvSpPr/>
          <p:nvPr/>
        </p:nvSpPr>
        <p:spPr>
          <a:xfrm>
            <a:off x="7680176" y="3735490"/>
            <a:ext cx="2088232" cy="57606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2060"/>
                </a:solidFill>
              </a:rPr>
              <a:t>accurate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椭圆形标注 15"/>
          <p:cNvSpPr/>
          <p:nvPr/>
        </p:nvSpPr>
        <p:spPr>
          <a:xfrm>
            <a:off x="2135560" y="5733256"/>
            <a:ext cx="3024336" cy="57606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2060"/>
                </a:solidFill>
              </a:rPr>
              <a:t>but/except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椭圆形标注 16"/>
          <p:cNvSpPr/>
          <p:nvPr/>
        </p:nvSpPr>
        <p:spPr>
          <a:xfrm>
            <a:off x="5519936" y="5661248"/>
            <a:ext cx="1584175" cy="576064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solidFill>
                  <a:srgbClr val="002060"/>
                </a:solidFill>
              </a:rPr>
              <a:t>match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16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7980" y="4992370"/>
            <a:ext cx="4044315" cy="1865630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ph type="title"/>
          </p:nvPr>
        </p:nvSpPr>
        <p:spPr>
          <a:xfrm>
            <a:off x="1470449" y="-243408"/>
            <a:ext cx="9156374" cy="79208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/>
            <a:r>
              <a:rPr lang="en-US" altLang="zh-CN" sz="3200" b="1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Cusco </a:t>
            </a:r>
            <a:r>
              <a:rPr lang="en-US" altLang="zh-CN" sz="3200" b="1" dirty="0">
                <a:solidFill>
                  <a:srgbClr val="002060"/>
                </a:solidFill>
                <a:latin typeface="High Tower Text" panose="02040502050506030303" pitchFamily="18" charset="0"/>
              </a:rPr>
              <a:t>Tour</a:t>
            </a:r>
            <a:endParaRPr lang="en-US" altLang="zh-CN" sz="3200" b="1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1524000" y="332656"/>
            <a:ext cx="6156176" cy="64087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800" dirty="0">
                <a:latin typeface="Comic Sans MS" panose="030F0702030302020204" pitchFamily="66" charset="0"/>
              </a:rPr>
              <a:t>Spend four </a:t>
            </a:r>
            <a:r>
              <a:rPr lang="en-US" altLang="zh-CN" sz="2800" b="1" dirty="0">
                <a:latin typeface="Comic Sans MS" panose="030F0702030302020204" pitchFamily="66" charset="0"/>
              </a:rPr>
              <a:t>days enjoying </a:t>
            </a:r>
            <a:r>
              <a:rPr lang="en-US" altLang="zh-C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unique Spanish and local Indian culture</a:t>
            </a:r>
            <a:r>
              <a:rPr lang="en-US" altLang="zh-CN" sz="2800" dirty="0">
                <a:latin typeface="Comic Sans MS" panose="030F0702030302020204" pitchFamily="66" charset="0"/>
              </a:rPr>
              <a:t> high in the Andes at Cusco, the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capital</a:t>
            </a:r>
            <a:r>
              <a:rPr lang="en-US" altLang="zh-CN" sz="2800" dirty="0">
                <a:latin typeface="Comic Sans MS" panose="030F0702030302020204" pitchFamily="66" charset="0"/>
              </a:rPr>
              <a:t> of the Inca Empire from the 13th until the 16th century.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Stay</a:t>
            </a:r>
            <a:r>
              <a:rPr lang="en-US" altLang="zh-CN" sz="2800" dirty="0">
                <a:latin typeface="Comic Sans MS" panose="030F0702030302020204" pitchFamily="66" charset="0"/>
              </a:rPr>
              <a:t> in a local hotel,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visit</a:t>
            </a:r>
            <a:r>
              <a:rPr lang="en-US" altLang="zh-CN" sz="2800" dirty="0">
                <a:latin typeface="Comic Sans MS" panose="030F0702030302020204" pitchFamily="66" charset="0"/>
              </a:rPr>
              <a:t> the museums,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admire</a:t>
            </a:r>
            <a:r>
              <a:rPr lang="en-US" altLang="zh-CN" sz="2800" dirty="0">
                <a:latin typeface="Comic Sans MS" panose="030F0702030302020204" pitchFamily="66" charset="0"/>
              </a:rPr>
              <a:t> the architecture,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enjoy </a:t>
            </a:r>
            <a:r>
              <a:rPr lang="en-US" altLang="zh-CN" sz="2800" dirty="0">
                <a:latin typeface="Comic Sans MS" panose="030F0702030302020204" pitchFamily="66" charset="0"/>
              </a:rPr>
              <a:t>the excellent local food, and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go shopping </a:t>
            </a:r>
            <a:r>
              <a:rPr lang="en-US" altLang="zh-CN" sz="2800" dirty="0">
                <a:latin typeface="Comic Sans MS" panose="030F0702030302020204" pitchFamily="66" charset="0"/>
              </a:rPr>
              <a:t>at the local markets.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圆角矩形 54"/>
          <p:cNvSpPr/>
          <p:nvPr/>
        </p:nvSpPr>
        <p:spPr>
          <a:xfrm>
            <a:off x="1505744" y="1052736"/>
            <a:ext cx="5886400" cy="122924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圆角矩形 54"/>
          <p:cNvSpPr/>
          <p:nvPr/>
        </p:nvSpPr>
        <p:spPr>
          <a:xfrm>
            <a:off x="1631504" y="2390268"/>
            <a:ext cx="5256584" cy="725923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圆角矩形 55"/>
          <p:cNvSpPr/>
          <p:nvPr/>
        </p:nvSpPr>
        <p:spPr bwMode="auto">
          <a:xfrm>
            <a:off x="7787681" y="2132856"/>
            <a:ext cx="2880319" cy="98333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rPr>
              <a:t>Historical importance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圆角矩形 55"/>
          <p:cNvSpPr/>
          <p:nvPr/>
        </p:nvSpPr>
        <p:spPr bwMode="auto">
          <a:xfrm>
            <a:off x="8184330" y="332657"/>
            <a:ext cx="1989833" cy="864096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rPr>
              <a:t>feature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圆角矩形 55"/>
          <p:cNvSpPr/>
          <p:nvPr/>
        </p:nvSpPr>
        <p:spPr bwMode="auto">
          <a:xfrm>
            <a:off x="7968208" y="3933056"/>
            <a:ext cx="2448272" cy="1728192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  <a:ea typeface="幼圆" panose="02010509060101010101" pitchFamily="49" charset="-122"/>
                <a:cs typeface="+mn-ea"/>
                <a:sym typeface="Arial" panose="020B0604020202020204" pitchFamily="34" charset="0"/>
              </a:rPr>
              <a:t>activities</a:t>
            </a:r>
            <a:endParaRPr lang="zh-CN" altLang="en-US" sz="2800" dirty="0">
              <a:solidFill>
                <a:schemeClr val="tx1"/>
              </a:solidFill>
              <a:latin typeface="Comic Sans MS" panose="030F0702030302020204" pitchFamily="66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圆角矩形 54"/>
          <p:cNvSpPr/>
          <p:nvPr/>
        </p:nvSpPr>
        <p:spPr>
          <a:xfrm>
            <a:off x="1631504" y="3645024"/>
            <a:ext cx="5760640" cy="3096344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Arial" panose="020B0604020202020204" pitchFamily="34" charset="0"/>
              <a:ea typeface="幼圆" panose="02010509060101010101" pitchFamily="49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标题 3"/>
          <p:cNvSpPr txBox="1"/>
          <p:nvPr/>
        </p:nvSpPr>
        <p:spPr>
          <a:xfrm>
            <a:off x="7692814" y="1095859"/>
            <a:ext cx="30700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70C0"/>
                </a:solidFill>
              </a:rPr>
              <a:t>A unique multicultural city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bldLvl="0" animBg="1"/>
      <p:bldP spid="16" grpId="0" bldLvl="0" animBg="1"/>
      <p:bldP spid="21" grpId="0" bldLvl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2125" y="4221480"/>
            <a:ext cx="4051300" cy="26733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-29817"/>
            <a:ext cx="9144000" cy="72251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Lake Titicaca </a:t>
            </a:r>
            <a:r>
              <a:rPr lang="en-US" altLang="zh-CN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Tour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1127760" y="548640"/>
            <a:ext cx="10136505" cy="33470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Enjoy the beautiful countryside </a:t>
            </a:r>
            <a:r>
              <a:rPr lang="en-US" altLang="zh-CN" sz="2800" dirty="0">
                <a:latin typeface="Comic Sans MS" panose="030F0702030302020204" pitchFamily="66" charset="0"/>
              </a:rPr>
              <a:t>as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you spend </a:t>
            </a:r>
            <a:r>
              <a:rPr lang="en-US" altLang="zh-CN" sz="2800" dirty="0">
                <a:latin typeface="Comic Sans MS" panose="030F0702030302020204" pitchFamily="66" charset="0"/>
              </a:rPr>
              <a:t>a day driving along the new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highway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connecting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</a:rPr>
              <a:t>Cusco to Lake Titicaca There,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 boat </a:t>
            </a:r>
            <a:r>
              <a:rPr lang="en-US" altLang="zh-CN" sz="2800" dirty="0">
                <a:latin typeface="Comic Sans MS" panose="030F0702030302020204" pitchFamily="66" charset="0"/>
              </a:rPr>
              <a:t>will take you to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stay with a </a:t>
            </a:r>
            <a:r>
              <a:rPr lang="en-US" altLang="zh-CN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local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Uros</a:t>
            </a:r>
            <a:r>
              <a:rPr lang="en-US" altLang="zh-CN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family </a:t>
            </a:r>
            <a:r>
              <a:rPr lang="en-US" altLang="zh-CN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on an island</a:t>
            </a:r>
            <a:r>
              <a:rPr lang="en-US" altLang="zh-CN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>
                <a:latin typeface="Comic Sans MS" panose="030F0702030302020204" pitchFamily="66" charset="0"/>
              </a:rPr>
              <a:t>for three days.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Both the </a:t>
            </a:r>
            <a:r>
              <a:rPr lang="en-US" altLang="zh-CN" sz="2800" dirty="0">
                <a:latin typeface="Comic Sans MS" panose="030F0702030302020204" pitchFamily="66" charset="0"/>
              </a:rPr>
              <a:t>island and the </a:t>
            </a:r>
            <a:r>
              <a:rPr lang="en-US" altLang="zh-CN" sz="2800" dirty="0" err="1">
                <a:latin typeface="Comic Sans MS" panose="030F0702030302020204" pitchFamily="66" charset="0"/>
              </a:rPr>
              <a:t>Uros</a:t>
            </a:r>
            <a:r>
              <a:rPr lang="en-US" altLang="zh-CN" sz="2800" dirty="0">
                <a:latin typeface="Comic Sans MS" panose="030F0702030302020204" pitchFamily="66" charset="0"/>
              </a:rPr>
              <a:t> homes</a:t>
            </a:r>
            <a:r>
              <a:rPr lang="en-US" altLang="zh-CN" sz="28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are made </a:t>
            </a:r>
            <a:r>
              <a:rPr lang="en-US" altLang="zh-CN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of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water </a:t>
            </a:r>
            <a:r>
              <a:rPr lang="en-US" altLang="zh-CN" sz="2800" dirty="0">
                <a:latin typeface="Comic Sans MS" panose="030F0702030302020204" pitchFamily="66" charset="0"/>
              </a:rPr>
              <a:t>plants from the lake.</a:t>
            </a:r>
            <a:endParaRPr lang="en-US" altLang="zh-CN" sz="28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25" y="4575175"/>
            <a:ext cx="6571615" cy="1210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i="0" u="none" strike="noStrike" kern="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What special </a:t>
            </a:r>
            <a:r>
              <a:rPr kumimoji="0" lang="en-US" altLang="zh-CN" sz="2800" i="0" u="none" strike="noStrike" kern="0" cap="none" spc="0" normalizeH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activities can visitors </a:t>
            </a:r>
            <a:endParaRPr kumimoji="0" lang="en-US" altLang="zh-CN" sz="2800" i="0" u="none" strike="noStrike" kern="0" cap="none" spc="0" normalizeH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>
              <a:lnSpc>
                <a:spcPct val="130000"/>
              </a:lnSpc>
              <a:defRPr/>
            </a:pPr>
            <a:r>
              <a:rPr kumimoji="0" lang="en-US" altLang="zh-CN" sz="2800" i="0" u="none" strike="noStrike" kern="0" cap="none" spc="0" normalizeH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experience there</a:t>
            </a:r>
            <a:r>
              <a:rPr kumimoji="0" lang="en-US" altLang="zh-CN" sz="2800" i="0" u="none" strike="noStrike" kern="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?</a:t>
            </a:r>
            <a:endParaRPr kumimoji="0" lang="en-US" altLang="zh-CN" sz="2800" i="0" u="none" strike="noStrike" kern="0" cap="none" spc="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517515"/>
            <a:ext cx="10143490" cy="121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Enjoying the beauty of</a:t>
            </a:r>
            <a:r>
              <a:rPr kumimoji="0" lang="en-US" altLang="zh-CN" sz="28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the countryside and</a:t>
            </a:r>
            <a:endParaRPr kumimoji="0" lang="en-US" altLang="zh-CN" sz="2800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kumimoji="0" lang="en-US" altLang="zh-CN" sz="28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experiencing local life.</a:t>
            </a:r>
            <a:endParaRPr kumimoji="0" lang="zh-CN" alt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9855" y="1484630"/>
          <a:ext cx="11944350" cy="5028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730"/>
                <a:gridCol w="2823845"/>
                <a:gridCol w="2232660"/>
                <a:gridCol w="2363470"/>
                <a:gridCol w="2493645"/>
              </a:tblGrid>
              <a:tr h="111569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Tour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Amazon  Rainforest Tour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Machu Picchu Tour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Cusco Tour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Lake Titicaca Tour</a:t>
                      </a:r>
                      <a:endParaRPr lang="zh-CN" altLang="en-US" sz="2400" dirty="0"/>
                    </a:p>
                  </a:txBody>
                  <a:tcPr/>
                </a:tc>
              </a:tr>
              <a:tr h="155130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Feature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*A natural wonder </a:t>
                      </a:r>
                      <a:endParaRPr lang="en-US" altLang="zh-CN" sz="2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dirty="0" smtClean="0"/>
                        <a:t>*Accommodate in the middle of the  forest</a:t>
                      </a:r>
                      <a:endParaRPr lang="en-US" altLang="zh-CN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A four-day walking tour</a:t>
                      </a:r>
                      <a:endParaRPr lang="en-US" altLang="zh-CN" sz="2400" dirty="0" smtClean="0"/>
                    </a:p>
                    <a:p>
                      <a:r>
                        <a:rPr lang="en-US" altLang="zh-CN" sz="2400" smtClean="0"/>
                        <a:t>architecture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Unique Spanish and local Indian culture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Local life</a:t>
                      </a:r>
                      <a:endParaRPr lang="zh-CN" altLang="en-US" sz="2400" dirty="0"/>
                    </a:p>
                  </a:txBody>
                  <a:tcPr/>
                </a:tc>
              </a:tr>
              <a:tr h="1741805">
                <a:tc>
                  <a:txBody>
                    <a:bodyPr/>
                    <a:lstStyle/>
                    <a:p>
                      <a:r>
                        <a:rPr lang="en-US" altLang="zh-CN" sz="2800" dirty="0" smtClean="0"/>
                        <a:t>Activities 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*Explore the forest</a:t>
                      </a:r>
                      <a:endParaRPr lang="en-US" altLang="zh-CN" sz="2400" dirty="0" smtClean="0"/>
                    </a:p>
                    <a:p>
                      <a:r>
                        <a:rPr lang="en-US" altLang="zh-CN" sz="2400" dirty="0" smtClean="0"/>
                        <a:t>*Enjoy unique plants</a:t>
                      </a:r>
                      <a:r>
                        <a:rPr lang="en-US" altLang="zh-CN" sz="2400" baseline="0" dirty="0" smtClean="0"/>
                        <a:t> and animals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*hiking/</a:t>
                      </a:r>
                      <a:endParaRPr lang="en-US" altLang="zh-CN" sz="2400" dirty="0" smtClean="0"/>
                    </a:p>
                    <a:p>
                      <a:r>
                        <a:rPr lang="en-US" altLang="zh-CN" sz="2400" dirty="0" smtClean="0"/>
                        <a:t>walking</a:t>
                      </a:r>
                      <a:endParaRPr lang="en-US" altLang="zh-CN" sz="2400" dirty="0" smtClean="0"/>
                    </a:p>
                    <a:p>
                      <a:r>
                        <a:rPr lang="zh-CN" altLang="en-US" sz="2400" dirty="0" smtClean="0"/>
                        <a:t>*</a:t>
                      </a:r>
                      <a:r>
                        <a:rPr lang="en-US" altLang="zh-CN" sz="2400" dirty="0" smtClean="0"/>
                        <a:t>explore the ancient city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*</a:t>
                      </a:r>
                      <a:r>
                        <a:rPr lang="en-US" altLang="zh-CN" sz="2800" dirty="0" smtClean="0"/>
                        <a:t>stay…visit…</a:t>
                      </a:r>
                      <a:endParaRPr lang="en-US" altLang="zh-CN" sz="2800" dirty="0" smtClean="0"/>
                    </a:p>
                    <a:p>
                      <a:r>
                        <a:rPr lang="en-US" altLang="zh-CN" sz="2800" dirty="0" smtClean="0"/>
                        <a:t>admire… enjoy…go shopping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*Enjoy beautiful countryside</a:t>
                      </a:r>
                      <a:endParaRPr lang="en-US" altLang="zh-CN" sz="2400" dirty="0" smtClean="0"/>
                    </a:p>
                    <a:p>
                      <a:r>
                        <a:rPr lang="en-US" altLang="zh-CN" sz="2400" dirty="0" smtClean="0"/>
                        <a:t>*Stay with a local family </a:t>
                      </a:r>
                      <a:endParaRPr lang="zh-CN" altLang="en-US" sz="2400" dirty="0"/>
                    </a:p>
                  </a:txBody>
                  <a:tcPr/>
                </a:tc>
              </a:tr>
              <a:tr h="560070">
                <a:tc>
                  <a:txBody>
                    <a:bodyPr/>
                    <a:lstStyle/>
                    <a:p>
                      <a:r>
                        <a:rPr lang="en-US" altLang="zh-CN" sz="2400" dirty="0" smtClean="0"/>
                        <a:t>Your comment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标题 3"/>
          <p:cNvSpPr txBox="1"/>
          <p:nvPr/>
        </p:nvSpPr>
        <p:spPr>
          <a:xfrm>
            <a:off x="109855" y="260350"/>
            <a:ext cx="11681460" cy="12160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altLang="zh-CN" sz="2800" b="1" dirty="0" smtClean="0">
                <a:solidFill>
                  <a:srgbClr val="002060"/>
                </a:solidFill>
                <a:latin typeface="High Tower Text" panose="02040502050506030303" pitchFamily="18" charset="0"/>
                <a:sym typeface="+mn-ea"/>
              </a:rPr>
              <a:t>Suppose you were</a:t>
            </a:r>
            <a:r>
              <a:rPr lang="en-US" altLang="zh-CN" sz="2800" b="1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latin typeface="High Tower Text" panose="02040502050506030303" pitchFamily="18" charset="0"/>
              </a:rPr>
              <a:t>a local guide in Peru, </a:t>
            </a:r>
            <a:r>
              <a:rPr lang="en-US" altLang="zh-CN" sz="2800" b="1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please </a:t>
            </a:r>
            <a:r>
              <a:rPr lang="en-US" altLang="zh-CN" sz="2800" b="1" dirty="0" smtClean="0">
                <a:solidFill>
                  <a:srgbClr val="C00000"/>
                </a:solidFill>
                <a:latin typeface="High Tower Text" panose="02040502050506030303" pitchFamily="18" charset="0"/>
              </a:rPr>
              <a:t>recommend</a:t>
            </a:r>
            <a:r>
              <a:rPr lang="en-US" altLang="zh-CN" sz="2800" b="1" dirty="0" smtClean="0">
                <a:solidFill>
                  <a:srgbClr val="002060"/>
                </a:solidFill>
                <a:latin typeface="High Tower Text" panose="02040502050506030303" pitchFamily="18" charset="0"/>
              </a:rPr>
              <a:t> one tour to  tourists. Make sure  that you make it vivid and appealing. </a:t>
            </a:r>
            <a:endParaRPr lang="en-US" altLang="zh-CN" sz="2800" b="1" dirty="0">
              <a:solidFill>
                <a:srgbClr val="002060"/>
              </a:solidFill>
              <a:latin typeface="High Tower Text" panose="020405020505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7380" y="332740"/>
            <a:ext cx="7501255" cy="72263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 makes a good travel brochure?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标题 1"/>
          <p:cNvSpPr txBox="1"/>
          <p:nvPr/>
        </p:nvSpPr>
        <p:spPr bwMode="auto">
          <a:xfrm>
            <a:off x="119380" y="2132965"/>
            <a:ext cx="11751310" cy="39560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wrap="square" lIns="121920" tIns="60960" rIns="121920" bIns="60960" numCol="1" anchor="t" anchorCtr="0" compatLnSpc="1"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1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Structure: </a:t>
            </a: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* </a:t>
            </a:r>
            <a:r>
              <a:rPr lang="en-US" altLang="zh-CN" sz="1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An </a:t>
            </a: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eye-catching Title illustrated with pictures</a:t>
            </a:r>
            <a:endParaRPr lang="en-US" altLang="zh-CN" sz="11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Content</a:t>
            </a:r>
            <a:r>
              <a:rPr lang="en-US" altLang="zh-CN" sz="1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altLang="zh-CN" sz="11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       * list the transport/attractions/activities/accommodation</a:t>
            </a:r>
            <a:endParaRPr lang="en-US" altLang="zh-CN" sz="11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2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language:</a:t>
            </a:r>
            <a:endParaRPr lang="en-US" altLang="zh-CN" sz="11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* brief </a:t>
            </a:r>
            <a:r>
              <a:rPr lang="en-US" altLang="zh-CN" sz="1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but </a:t>
            </a: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well-designed </a:t>
            </a:r>
            <a:endParaRPr lang="en-US" altLang="zh-CN" sz="11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1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* </a:t>
            </a:r>
            <a:r>
              <a:rPr lang="en-US" altLang="zh-CN" sz="11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vivid and inviting description</a:t>
            </a:r>
            <a:endParaRPr lang="en-US" altLang="zh-CN" sz="11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28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28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1795" y="3984625"/>
            <a:ext cx="4180205" cy="28733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19074"/>
          <a:stretch>
            <a:fillRect/>
          </a:stretch>
        </p:blipFill>
        <p:spPr>
          <a:xfrm>
            <a:off x="47625" y="109220"/>
            <a:ext cx="3167380" cy="202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380" y="260350"/>
            <a:ext cx="3164840" cy="4745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885" y="1124585"/>
            <a:ext cx="8031480" cy="396938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I’m Kathy , an exchange student from Britain. I am fond of hiking and always have a great passion for nature. These days I am planning to see beautiful sights in China.The mountains, the sky, the lakes in the countryside are so fascinating.</a:t>
            </a:r>
            <a:endParaRPr lang="zh-CN" altLang="en-US" sz="28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5460" y="44450"/>
            <a:ext cx="7501255" cy="722630"/>
          </a:xfrm>
          <a:solidFill>
            <a:srgbClr val="FFFF00"/>
          </a:solidFill>
        </p:spPr>
        <p:txBody>
          <a:bodyPr>
            <a:normAutofit/>
          </a:bodyPr>
          <a:p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Design a travel brochure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911225" y="5516880"/>
            <a:ext cx="9565640" cy="72263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Which place would you recommend to Kathy?   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High Tower Text" panose="02040502050506030303" pitchFamily="18" charset="0"/>
              </a:rPr>
              <a:t>Design </a:t>
            </a:r>
            <a:r>
              <a:rPr lang="en-US" altLang="zh-CN" sz="3200" b="1" dirty="0">
                <a:solidFill>
                  <a:srgbClr val="0070C0"/>
                </a:solidFill>
                <a:latin typeface="High Tower Text" panose="02040502050506030303" pitchFamily="18" charset="0"/>
              </a:rPr>
              <a:t>a </a:t>
            </a:r>
            <a:r>
              <a:rPr lang="en-US" altLang="zh-CN" sz="3200" b="1" dirty="0" smtClean="0">
                <a:solidFill>
                  <a:srgbClr val="0070C0"/>
                </a:solidFill>
                <a:latin typeface="High Tower Text" panose="02040502050506030303" pitchFamily="18" charset="0"/>
              </a:rPr>
              <a:t>travel brochure  </a:t>
            </a:r>
            <a:r>
              <a:rPr lang="en-US" altLang="zh-CN" sz="2800" b="1" dirty="0" smtClean="0">
                <a:latin typeface="High Tower Text" panose="02040502050506030303" pitchFamily="18" charset="0"/>
              </a:rPr>
              <a:t>(in 80 words or so)</a:t>
            </a:r>
            <a:endParaRPr lang="en-US" altLang="zh-CN" sz="2800" b="1" dirty="0">
              <a:latin typeface="High Tower Text" panose="02040502050506030303" pitchFamily="18" charset="0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85750" y="641985"/>
          <a:ext cx="11727815" cy="5338445"/>
        </p:xfrm>
        <a:graphic>
          <a:graphicData uri="http://schemas.openxmlformats.org/drawingml/2006/table">
            <a:tbl>
              <a:tblPr/>
              <a:tblGrid>
                <a:gridCol w="2637155"/>
                <a:gridCol w="1360170"/>
                <a:gridCol w="3267710"/>
                <a:gridCol w="2128520"/>
                <a:gridCol w="1665605"/>
                <a:gridCol w="668655"/>
              </a:tblGrid>
              <a:tr h="373380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Title: </a:t>
                      </a:r>
                      <a:r>
                        <a:rPr lang="en-US" altLang="zh-CN" sz="2400" b="1" dirty="0" smtClean="0">
                          <a:latin typeface="High Tower Text" panose="02040502050506030303" pitchFamily="18" charset="0"/>
                        </a:rPr>
                        <a:t>Jiuzhaigou National Forest Park Tour</a:t>
                      </a: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24535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necessary </a:t>
                      </a:r>
                      <a:r>
                        <a:rPr lang="en-US" sz="2400" b="1" kern="100" dirty="0" smtClean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information</a:t>
                      </a: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time</a:t>
                      </a: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accommodation</a:t>
                      </a:r>
                      <a:endParaRPr lang="zh-CN" sz="28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transport</a:t>
                      </a:r>
                      <a:endParaRPr lang="zh-CN" sz="28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activity</a:t>
                      </a:r>
                      <a:endParaRPr lang="zh-CN" sz="28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endParaRPr lang="zh-CN" sz="28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</a:tr>
              <a:tr h="434340">
                <a:tc vMerge="1">
                  <a:tcPr/>
                </a:tc>
                <a:tc>
                  <a:txBody>
                    <a:bodyPr/>
                    <a:lstStyle/>
                    <a:p>
                      <a:endParaRPr lang="zh-CN" sz="2400" kern="10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2800" kern="10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2800" kern="10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2800" kern="10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sz="2800" kern="10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</a:tr>
              <a:tr h="20485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Use vivid expressions to make your description inviting</a:t>
                      </a:r>
                      <a:endParaRPr lang="en-US" sz="2400" b="1" kern="100" dirty="0" smtClean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b="1" kern="100" dirty="0" smtClean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382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00" dirty="0" smtClean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Sum up your brochure in an inviting tone</a:t>
                      </a: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US" altLang="zh-CN" sz="2400" kern="100" dirty="0" smtClean="0">
                          <a:effectLst/>
                          <a:latin typeface="High Tower Text" panose="02040502050506030303" pitchFamily="18" charset="0"/>
                          <a:ea typeface="等线" panose="02010600030101010101" pitchFamily="2" charset="-122"/>
                        </a:rPr>
                        <a:t>So come and experience……</a:t>
                      </a:r>
                      <a:endParaRPr lang="zh-CN" sz="2400" kern="100" dirty="0">
                        <a:effectLst/>
                        <a:latin typeface="High Tower Text" panose="02040502050506030303" pitchFamily="18" charset="0"/>
                        <a:ea typeface="等线" panose="02010600030101010101" pitchFamily="2" charset="-122"/>
                      </a:endParaRPr>
                    </a:p>
                  </a:txBody>
                  <a:tcPr marL="53697" marR="53697" marT="7458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AF4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5554980"/>
            <a:ext cx="2245995" cy="127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5" y="5607685"/>
            <a:ext cx="2227580" cy="1250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71495" y="2204720"/>
            <a:ext cx="866838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b="1" kern="100" dirty="0"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you can </a:t>
            </a:r>
            <a:r>
              <a:rPr lang="en-US" altLang="zh-CN" sz="2400" b="1" kern="100" dirty="0">
                <a:solidFill>
                  <a:srgbClr val="C00000"/>
                </a:solidFill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spend…exploring and admiring </a:t>
            </a:r>
            <a:r>
              <a:rPr lang="en-US" altLang="zh-CN" sz="2400" b="1" kern="100" dirty="0">
                <a:solidFill>
                  <a:srgbClr val="0070C0"/>
                </a:solidFill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…unique to </a:t>
            </a:r>
            <a:r>
              <a:rPr lang="en-US" altLang="zh-CN" sz="2400" b="1" kern="100" dirty="0"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...</a:t>
            </a:r>
            <a:endParaRPr lang="en-US" altLang="zh-CN" sz="2400" b="1" kern="100" dirty="0">
              <a:latin typeface="High Tower Text" panose="0204050205050603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b="1" kern="100" dirty="0"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hiking/walking tour will take you on amazing paths through….</a:t>
            </a:r>
            <a:endParaRPr lang="en-US" altLang="zh-CN" sz="2400" b="1" kern="100" dirty="0">
              <a:latin typeface="High Tower Text" panose="0204050205050603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FF0000"/>
                </a:solidFill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Especially amazing is </a:t>
            </a:r>
            <a:r>
              <a:rPr lang="en-US" altLang="zh-CN" sz="2400" b="1" kern="100" dirty="0"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…….</a:t>
            </a:r>
            <a:endParaRPr lang="en-US" altLang="zh-CN" sz="2400" b="1" kern="100" dirty="0">
              <a:latin typeface="High Tower Text" panose="0204050205050603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b="1" kern="100" dirty="0">
                <a:solidFill>
                  <a:srgbClr val="002060"/>
                </a:solidFill>
                <a:latin typeface="High Tower Text" panose="02040502050506030303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natural wonder with great landscapes and charms</a:t>
            </a:r>
            <a:endParaRPr lang="en-US" altLang="zh-CN" sz="2400" b="1" kern="100" dirty="0">
              <a:solidFill>
                <a:srgbClr val="002060"/>
              </a:solidFill>
              <a:latin typeface="High Tower Text" panose="0204050205050603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b="1" kern="100" dirty="0">
              <a:latin typeface="High Tower Text" panose="02040502050506030303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5575935"/>
            <a:ext cx="2056130" cy="127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30" y="5502275"/>
            <a:ext cx="2004060" cy="1329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5445760"/>
            <a:ext cx="2224405" cy="13227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1495" y="4725035"/>
            <a:ext cx="7549515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High Tower Text" panose="02040502050506030303" pitchFamily="18" charset="0"/>
              </a:rPr>
              <a:t>Use the second person “you”</a:t>
            </a:r>
            <a:endParaRPr lang="en-US" altLang="zh-CN" sz="2400" b="1" dirty="0" smtClean="0">
              <a:latin typeface="High Tower Text" panose="02040502050506030303" pitchFamily="18" charset="0"/>
            </a:endParaRPr>
          </a:p>
          <a:p>
            <a:pPr algn="ctr"/>
            <a:r>
              <a:rPr lang="en-US" altLang="zh-CN" sz="2400" b="1" dirty="0" smtClean="0">
                <a:latin typeface="High Tower Text" panose="02040502050506030303" pitchFamily="18" charset="0"/>
              </a:rPr>
              <a:t>Be vivid and appealing</a:t>
            </a:r>
            <a:endParaRPr lang="en-US" altLang="zh-CN" sz="2400" b="1" dirty="0" smtClean="0">
              <a:latin typeface="High Tower Text" panose="020405020505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425" y="1147445"/>
            <a:ext cx="5572125" cy="55721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7805" y="-243676"/>
            <a:ext cx="8229600" cy="1143000"/>
          </a:xfrm>
        </p:spPr>
        <p:txBody>
          <a:bodyPr>
            <a:normAutofit/>
          </a:bodyPr>
          <a:p>
            <a:r>
              <a:rPr lang="en-US" altLang="zh-CN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Book1 Unit2   Travelling around</a:t>
            </a:r>
            <a:endParaRPr lang="zh-CN" alt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3215640" y="548640"/>
            <a:ext cx="7734300" cy="2696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Reading &amp; Thinking</a:t>
            </a:r>
            <a:endParaRPr lang="en-US" altLang="zh-C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altLang="zh-C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US" altLang="zh-CN" sz="4000" b="1" dirty="0" smtClean="0">
                <a:solidFill>
                  <a:srgbClr val="002060"/>
                </a:solidFill>
                <a:sym typeface="+mn-ea"/>
              </a:rPr>
              <a:t>Explore Peru</a:t>
            </a:r>
            <a:endParaRPr lang="zh-CN" altLang="en-US" sz="4000" b="1" dirty="0">
              <a:solidFill>
                <a:srgbClr val="002060"/>
              </a:solidFill>
            </a:endParaRPr>
          </a:p>
          <a:p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485" y="2388870"/>
            <a:ext cx="3655695" cy="4190365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2545080" y="3467735"/>
            <a:ext cx="1440180" cy="931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TextBox 3"/>
          <p:cNvSpPr txBox="1"/>
          <p:nvPr/>
        </p:nvSpPr>
        <p:spPr>
          <a:xfrm>
            <a:off x="3503898" y="4364897"/>
            <a:ext cx="4860032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Peru</a:t>
            </a:r>
            <a:r>
              <a:rPr lang="en-US" altLang="zh-CN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South America</a:t>
            </a:r>
            <a:endParaRPr lang="en-US" altLang="zh-CN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2030" y="836930"/>
            <a:ext cx="914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High Tower Text" panose="02040502050506030303" pitchFamily="18" charset="0"/>
              </a:rPr>
              <a:t>Jiuzhaigou National Forest Park Tour</a:t>
            </a:r>
            <a:endParaRPr lang="en-US" altLang="zh-CN" sz="3200" b="1" dirty="0">
              <a:solidFill>
                <a:srgbClr val="0070C0"/>
              </a:solidFill>
              <a:latin typeface="High Tower Text" panose="02040502050506030303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5554980"/>
            <a:ext cx="2245995" cy="127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25" y="5607685"/>
            <a:ext cx="2227580" cy="1250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670" y="1557020"/>
            <a:ext cx="109842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Jiuzhaigou is </a:t>
            </a:r>
            <a:r>
              <a:rPr lang="en-US" altLang="zh-CN" sz="2800" b="1" kern="100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 natural wonder </a:t>
            </a:r>
            <a:r>
              <a:rPr lang="en-US" altLang="zh-CN" sz="2800" b="1" kern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with great landscapes and charms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four -day hiking tour 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will take you to </a:t>
            </a:r>
            <a:r>
              <a:rPr lang="en-US" altLang="zh-CN" sz="2800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breath-taking sights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kern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unique to 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Jiuzhaigou. After reaching your destination, you can </a:t>
            </a:r>
            <a:r>
              <a:rPr lang="en-US" altLang="zh-CN" sz="2800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spend two days exploring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the forest and admiring beautiful scenery. </a:t>
            </a:r>
            <a:r>
              <a:rPr lang="en-US" altLang="zh-CN" sz="2800" b="1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Besides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you are likely to</a:t>
            </a:r>
            <a:r>
              <a:rPr lang="en-US" altLang="zh-CN" sz="2800" b="1" kern="1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catch sight of 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rare plants and animals living there. </a:t>
            </a:r>
            <a:r>
              <a:rPr lang="en-US" altLang="zh-CN" sz="2800" b="1" kern="1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Especially amazing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is the fresh and relaxing air, </a:t>
            </a:r>
            <a:r>
              <a:rPr lang="en-US" altLang="zh-CN" sz="2800" b="1" kern="1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which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you can hardly experience elsewhere. For the last day, you can stay with a local family to enjoy special food and experience local life. If you are interested, please don’t</a:t>
            </a:r>
            <a:r>
              <a:rPr lang="en-US" altLang="zh-CN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hesitate to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come here and you </a:t>
            </a:r>
            <a:r>
              <a:rPr lang="en-US" altLang="zh-CN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are sure to</a:t>
            </a:r>
            <a:r>
              <a:rPr lang="en-US" altLang="zh-CN" sz="28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find it worthwhile.</a:t>
            </a:r>
            <a:endParaRPr lang="en-US" altLang="zh-CN" sz="28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5575935"/>
            <a:ext cx="2056130" cy="127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030" y="5502275"/>
            <a:ext cx="2004060" cy="1329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5445760"/>
            <a:ext cx="2224405" cy="132270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19380" y="44450"/>
            <a:ext cx="6794500" cy="722630"/>
          </a:xfrm>
          <a:solidFill>
            <a:srgbClr val="FFFF00"/>
          </a:solidFill>
        </p:spPr>
        <p:txBody>
          <a:bodyPr>
            <a:normAutofit/>
          </a:bodyPr>
          <a:p>
            <a:r>
              <a:rPr lang="en-US" altLang="zh-CN" sz="3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For reference</a:t>
            </a:r>
            <a:endParaRPr lang="zh-CN" alt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620395"/>
            <a:ext cx="9575165" cy="5089525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4368165" y="5085080"/>
            <a:ext cx="7734300" cy="2696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Thank You!</a:t>
            </a:r>
            <a:endParaRPr lang="en-US" sz="60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 txBox="1"/>
          <p:nvPr/>
        </p:nvSpPr>
        <p:spPr>
          <a:xfrm>
            <a:off x="119380" y="44450"/>
            <a:ext cx="9729470" cy="695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can you learn about Peru from this video?</a:t>
            </a:r>
            <a:endParaRPr lang="en-US" altLang="zh-CN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machu picchu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52.000000" end="10680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280" y="908685"/>
            <a:ext cx="10981690" cy="536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0530" y="4653280"/>
            <a:ext cx="6021705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Lost  city of the Inca</a:t>
            </a:r>
            <a:endParaRPr lang="en-US" altLang="zh-CN" sz="2800" b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zh-CN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sz="2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High up in </a:t>
            </a:r>
            <a:r>
              <a:rPr lang="en-US" altLang="zh-CN" sz="28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Andes mountains</a:t>
            </a:r>
            <a:endParaRPr lang="en-US" altLang="zh-CN" sz="2800" b="1" dirty="0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1271077" y="5157139"/>
            <a:ext cx="360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+mn-ea"/>
              </a:rPr>
              <a:t>Machu Picchu</a:t>
            </a:r>
            <a:endParaRPr lang="en-US" altLang="zh-C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3525" y="45085"/>
            <a:ext cx="8702675" cy="489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32" y="2591497"/>
            <a:ext cx="5348841" cy="1145853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11626" y="-31541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 smtClean="0">
                <a:solidFill>
                  <a:srgbClr val="002060"/>
                </a:solidFill>
              </a:rPr>
              <a:t>Explore Peru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910" y="548640"/>
            <a:ext cx="1181544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Apart from video, what other </a:t>
            </a:r>
            <a:r>
              <a:rPr lang="en-US" altLang="zh-CN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sources of information </a:t>
            </a:r>
            <a:r>
              <a:rPr lang="en-US" altLang="zh-C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can you find about Peru?</a:t>
            </a:r>
            <a:endParaRPr lang="en-US" altLang="zh-CN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53614" y="1556792"/>
            <a:ext cx="2952328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Sources of information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31704" y="2838180"/>
            <a:ext cx="1565547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media</a:t>
            </a:r>
            <a:endParaRPr lang="en-US" altLang="zh-CN" sz="2800" b="1" dirty="0" smtClean="0">
              <a:solidFill>
                <a:srgbClr val="00B0F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023" y="1236962"/>
            <a:ext cx="5348841" cy="11458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75075" y="1556792"/>
            <a:ext cx="1644351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books</a:t>
            </a:r>
            <a:endParaRPr lang="en-US" altLang="zh-CN" sz="2800" b="1" dirty="0" smtClean="0">
              <a:solidFill>
                <a:srgbClr val="00B0F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6666" y="3737350"/>
            <a:ext cx="2117811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Calibri" panose="020F0502020204030204" pitchFamily="34" charset="0"/>
              </a:rPr>
              <a:t>Consult people</a:t>
            </a:r>
            <a:endParaRPr lang="en-US" altLang="zh-CN" sz="2800" b="1" dirty="0" smtClean="0">
              <a:solidFill>
                <a:srgbClr val="00B0F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945118"/>
            <a:ext cx="5348841" cy="114585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3752" y="4276667"/>
            <a:ext cx="6882681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Consult friends, teachers, and so on.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1" y="4940970"/>
            <a:ext cx="1827294" cy="19590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65" y="4948617"/>
            <a:ext cx="2295788" cy="184168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10" y="4886960"/>
            <a:ext cx="3121025" cy="20129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7" y="4927776"/>
            <a:ext cx="1791622" cy="179162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97250" y="2838180"/>
            <a:ext cx="5419231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TV   websites  video  blogs  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71390" y="1428806"/>
            <a:ext cx="6445091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2800" b="1" kern="0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encyclopedia</a:t>
            </a:r>
            <a:r>
              <a:rPr lang="zh-CN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百科全书</a:t>
            </a:r>
            <a:r>
              <a:rPr lang="en-US" altLang="zh-CN" sz="28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        </a:t>
            </a:r>
            <a:r>
              <a:rPr lang="en-US" altLang="zh-CN" sz="2800" b="1" kern="0" dirty="0" smtClean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brochure</a:t>
            </a:r>
            <a:r>
              <a:rPr lang="zh-CN" altLang="en-US" sz="24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小册子</a:t>
            </a:r>
            <a:r>
              <a:rPr lang="en-US" altLang="zh-CN" sz="2800" b="1" kern="0" dirty="0" smtClean="0"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  magazine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56250" y="44624"/>
            <a:ext cx="828416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Types of text: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encyclopedia or brochure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?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74" y="697109"/>
            <a:ext cx="4657725" cy="51149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5301208"/>
            <a:ext cx="9150086" cy="1210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Recognise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 text type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by looking at the titles, headers</a:t>
            </a: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页眉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, pictures, charts and other information.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4000" y="620688"/>
            <a:ext cx="4734600" cy="1800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右箭头 2"/>
          <p:cNvSpPr/>
          <p:nvPr/>
        </p:nvSpPr>
        <p:spPr>
          <a:xfrm>
            <a:off x="6258600" y="1193101"/>
            <a:ext cx="773504" cy="327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7041436" y="1030701"/>
            <a:ext cx="279898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encyclopedia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00874" y="2636912"/>
            <a:ext cx="4734600" cy="28083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>
            <a:off x="6335474" y="3741981"/>
            <a:ext cx="773504" cy="327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7176288" y="3573231"/>
            <a:ext cx="279898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brochure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3" grpId="0" bldLvl="0" animBg="1"/>
      <p:bldP spid="12" grpId="0"/>
      <p:bldP spid="13" grpId="0" bldLvl="0" animBg="1"/>
      <p:bldP spid="14" grpId="0" bldLvl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0" y="600710"/>
            <a:ext cx="3821430" cy="537845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524000" y="600849"/>
            <a:ext cx="6300192" cy="5348431"/>
          </a:xfrm>
          <a:prstGeom prst="rect">
            <a:avLst/>
          </a:prstGeom>
          <a:solidFill>
            <a:srgbClr val="F5F3B5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135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/>
                <a:ea typeface="Ebrima" panose="02000000000000000000" pitchFamily="2" charset="0"/>
                <a:cs typeface="Ebrima" panose="02000000000000000000" pitchFamily="2" charset="0"/>
              </a:rPr>
              <a:t>     </a:t>
            </a:r>
            <a:r>
              <a:rPr lang="en-US" altLang="zh-CN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Peru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is a country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on the Pacific coast of South America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with three main areas: narrow, dry, flat land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running along the coast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Andes Mountains, and the Amazon rainforest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In the 1400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and 1500s, Peru was the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centre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of the powerful ancient Inca Empire. The Inca emperor lived in the now-famous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site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Machu Picchu.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Spain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took control of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Peru in the 16th century and ruled  until 1821. </a:t>
            </a:r>
            <a:r>
              <a:rPr lang="en-US" altLang="zh-CN" sz="2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It is for this reason that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Spanish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is the main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official language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of Peru. 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639616" y="5949280"/>
            <a:ext cx="7776864" cy="768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smtClean="0">
                <a:solidFill>
                  <a:prstClr val="black"/>
                </a:solidFill>
                <a:latin typeface="High Tower Text" panose="02040502050506030303"/>
              </a:rPr>
              <a:t>plain words with a simple map</a:t>
            </a:r>
            <a:endParaRPr lang="zh-CN" altLang="en-US" sz="3200" b="1" dirty="0">
              <a:solidFill>
                <a:prstClr val="black"/>
              </a:solidFill>
              <a:latin typeface="High Tower Text" panose="0204050205050603030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10970"/>
            <a:ext cx="2952328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encyclopedia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0270" y="695325"/>
            <a:ext cx="2135505" cy="650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</a:rPr>
              <a:t>Position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1559560" y="600710"/>
            <a:ext cx="6918325" cy="949960"/>
          </a:xfrm>
          <a:prstGeom prst="homePlat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边形 2"/>
          <p:cNvSpPr/>
          <p:nvPr/>
        </p:nvSpPr>
        <p:spPr>
          <a:xfrm>
            <a:off x="1559560" y="1664335"/>
            <a:ext cx="6918960" cy="1179830"/>
          </a:xfrm>
          <a:prstGeom prst="homePlat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五边形 5"/>
          <p:cNvSpPr/>
          <p:nvPr/>
        </p:nvSpPr>
        <p:spPr>
          <a:xfrm>
            <a:off x="1559560" y="2924810"/>
            <a:ext cx="6958330" cy="2108200"/>
          </a:xfrm>
          <a:prstGeom prst="homePlat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五边形 7"/>
          <p:cNvSpPr/>
          <p:nvPr/>
        </p:nvSpPr>
        <p:spPr>
          <a:xfrm>
            <a:off x="1559560" y="5085080"/>
            <a:ext cx="6990080" cy="767715"/>
          </a:xfrm>
          <a:prstGeom prst="homePlat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TextBox 9"/>
          <p:cNvSpPr txBox="1"/>
          <p:nvPr/>
        </p:nvSpPr>
        <p:spPr>
          <a:xfrm>
            <a:off x="8549640" y="1845310"/>
            <a:ext cx="2135505" cy="650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Geography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8616315" y="3653790"/>
            <a:ext cx="2135505" cy="650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History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8616315" y="5085715"/>
            <a:ext cx="3332480" cy="650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  <a:sym typeface="+mn-ea"/>
              </a:rPr>
              <a:t>Official language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2" grpId="0" bldLvl="0" animBg="1"/>
      <p:bldP spid="13" grpId="0" bldLvl="0" animBg="1"/>
      <p:bldP spid="14" grpId="0" bldLvl="0" animBg="1"/>
      <p:bldP spid="2" grpId="0" animBg="1"/>
      <p:bldP spid="2" grpId="1" animBg="1"/>
      <p:bldP spid="3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1385" y="1147445"/>
            <a:ext cx="6021070" cy="3638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615950"/>
            <a:ext cx="5953760" cy="409257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567940" y="0"/>
            <a:ext cx="415290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>
              <a:lnSpc>
                <a:spcPct val="130000"/>
              </a:lnSpc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pitchFamily="34" charset="-122"/>
              </a:rPr>
              <a:t>a travel brochure</a:t>
            </a:r>
            <a:endParaRPr kumimoji="0" lang="en-US" altLang="zh-CN" sz="3200" b="1" i="0" u="none" strike="noStrike" kern="0" cap="none" spc="0" normalizeH="0" baseline="0" noProof="0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525" y="4004945"/>
            <a:ext cx="5256530" cy="2254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spc="7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gh Tower Text" panose="02040502050506030303" pitchFamily="18" charset="0"/>
              </a:rPr>
              <a:t>What is a </a:t>
            </a:r>
            <a:r>
              <a:rPr lang="en-US" altLang="zh-CN" sz="2800" b="1" spc="75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gh Tower Text" panose="02040502050506030303" pitchFamily="18" charset="0"/>
              </a:rPr>
              <a:t>travel </a:t>
            </a:r>
            <a:r>
              <a:rPr lang="en-US" altLang="zh-CN" sz="2800" b="1" spc="75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igh Tower Text" panose="02040502050506030303" pitchFamily="18" charset="0"/>
              </a:rPr>
              <a:t>brochure like:</a:t>
            </a:r>
            <a:endParaRPr lang="en-US" altLang="zh-CN" sz="2800" b="1" spc="75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igh Tower Text" panose="02040502050506030303" pitchFamily="18" charset="0"/>
            </a:endParaRPr>
          </a:p>
          <a:p>
            <a:r>
              <a:rPr lang="en-US" altLang="zh-CN" sz="2400" b="1" spc="75" dirty="0">
                <a:solidFill>
                  <a:prstClr val="black"/>
                </a:solidFill>
                <a:latin typeface="High Tower Text" panose="02040502050506030303" pitchFamily="18" charset="0"/>
              </a:rPr>
              <a:t> * </a:t>
            </a:r>
            <a:r>
              <a:rPr lang="en-US" altLang="zh-CN" sz="2400" b="1" spc="7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igh Tower Text" panose="02040502050506030303" pitchFamily="18" charset="0"/>
              </a:rPr>
              <a:t>eye-catching</a:t>
            </a:r>
            <a:r>
              <a:rPr lang="en-US" altLang="zh-CN" sz="2400" b="1" spc="7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igh Tower Text" panose="02040502050506030303" pitchFamily="18" charset="0"/>
              </a:rPr>
              <a:t> </a:t>
            </a:r>
            <a:r>
              <a:rPr lang="en-US" altLang="zh-CN" sz="2400" b="1" spc="75" dirty="0" smtClean="0">
                <a:solidFill>
                  <a:prstClr val="black"/>
                </a:solidFill>
                <a:latin typeface="High Tower Text" panose="02040502050506030303" pitchFamily="18" charset="0"/>
              </a:rPr>
              <a:t>titles and pictures</a:t>
            </a:r>
            <a:endParaRPr lang="en-US" altLang="zh-CN" sz="2400" b="1" spc="75" dirty="0">
              <a:solidFill>
                <a:prstClr val="black"/>
              </a:solidFill>
              <a:latin typeface="High Tower Text" panose="02040502050506030303" pitchFamily="18" charset="0"/>
            </a:endParaRPr>
          </a:p>
          <a:p>
            <a:r>
              <a:rPr lang="en-US" altLang="zh-CN" sz="2400" b="1" spc="75" dirty="0">
                <a:solidFill>
                  <a:prstClr val="black"/>
                </a:solidFill>
                <a:latin typeface="High Tower Text" panose="02040502050506030303" pitchFamily="18" charset="0"/>
              </a:rPr>
              <a:t> * </a:t>
            </a:r>
            <a:r>
              <a:rPr lang="en-US" altLang="zh-CN" sz="2400" b="1" spc="75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igh Tower Text" panose="02040502050506030303" pitchFamily="18" charset="0"/>
              </a:rPr>
              <a:t>brief but well-designed</a:t>
            </a:r>
            <a:endParaRPr lang="en-US" altLang="zh-CN" sz="2400" b="1" spc="7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igh Tower Text" panose="02040502050506030303" pitchFamily="18" charset="0"/>
            </a:endParaRPr>
          </a:p>
          <a:p>
            <a:r>
              <a:rPr lang="en-US" altLang="zh-CN" sz="2400" b="1" spc="75" dirty="0">
                <a:solidFill>
                  <a:prstClr val="black"/>
                </a:solidFill>
                <a:latin typeface="High Tower Text" panose="02040502050506030303" pitchFamily="18" charset="0"/>
              </a:rPr>
              <a:t> * </a:t>
            </a:r>
            <a:r>
              <a:rPr lang="en-US" altLang="zh-CN" sz="2400" b="1" spc="75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High Tower Text" panose="02040502050506030303" pitchFamily="18" charset="0"/>
              </a:rPr>
              <a:t>vivid and inviting description</a:t>
            </a:r>
            <a:endParaRPr lang="en-US" altLang="zh-CN" sz="2400" b="1" spc="75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High Tower Text" panose="02040502050506030303" pitchFamily="18" charset="0"/>
            </a:endParaRPr>
          </a:p>
          <a:p>
            <a:r>
              <a:rPr lang="en-US" altLang="zh-CN" sz="2400" b="1" spc="75" dirty="0">
                <a:solidFill>
                  <a:prstClr val="black"/>
                </a:solidFill>
                <a:latin typeface="High Tower Text" panose="02040502050506030303" pitchFamily="18" charset="0"/>
              </a:rPr>
              <a:t> *</a:t>
            </a:r>
            <a:r>
              <a:rPr lang="en-US" altLang="zh-CN" sz="2400" b="1" spc="7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igh Tower Text" panose="02040502050506030303" pitchFamily="18" charset="0"/>
              </a:rPr>
              <a:t> </a:t>
            </a:r>
            <a:r>
              <a:rPr lang="en-US" altLang="zh-CN" sz="2400" b="1" spc="75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igh Tower Text" panose="02040502050506030303" pitchFamily="18" charset="0"/>
              </a:rPr>
              <a:t>practical </a:t>
            </a:r>
            <a:r>
              <a:rPr lang="en-US" altLang="zh-CN" sz="2400" b="1" spc="75" dirty="0" smtClean="0">
                <a:solidFill>
                  <a:prstClr val="black"/>
                </a:solidFill>
                <a:latin typeface="High Tower Text" panose="02040502050506030303" pitchFamily="18" charset="0"/>
              </a:rPr>
              <a:t>information</a:t>
            </a:r>
            <a:endParaRPr lang="zh-CN" altLang="zh-CN" sz="2000" b="1" spc="75" dirty="0">
              <a:solidFill>
                <a:prstClr val="black"/>
              </a:solidFill>
              <a:latin typeface="High Tower Text" panose="02040502050506030303" pitchFamily="18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23570" y="2808605"/>
            <a:ext cx="11568430" cy="1310005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7536180" y="5737860"/>
            <a:ext cx="353822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 dirty="0" smtClean="0">
                <a:latin typeface="Comic Sans MS" panose="030F0702030302020204" pitchFamily="66" charset="0"/>
              </a:rPr>
              <a:t> the footer(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页脚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)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8" name="下箭头 17"/>
          <p:cNvSpPr/>
          <p:nvPr/>
        </p:nvSpPr>
        <p:spPr>
          <a:xfrm>
            <a:off x="8801100" y="5300980"/>
            <a:ext cx="422275" cy="546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95325" y="799465"/>
            <a:ext cx="11305540" cy="632460"/>
          </a:xfrm>
          <a:prstGeom prst="round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16915" y="1431925"/>
            <a:ext cx="11305540" cy="1477645"/>
          </a:xfrm>
          <a:prstGeom prst="round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787390" y="3933190"/>
            <a:ext cx="6213475" cy="1148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/>
      <p:bldP spid="21" grpId="0" bldLvl="0" animBg="1"/>
      <p:bldP spid="19" grpId="0" animBg="1"/>
      <p:bldP spid="20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511626" y="-31541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sz="3200" b="1" dirty="0" smtClean="0">
                <a:solidFill>
                  <a:srgbClr val="002060"/>
                </a:solidFill>
              </a:rPr>
              <a:t>Travel Peru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5520" y="4797152"/>
            <a:ext cx="8208912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800" b="1" kern="0" dirty="0" smtClean="0">
                <a:solidFill>
                  <a:srgbClr val="00206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To </a:t>
            </a:r>
            <a:r>
              <a:rPr lang="en-US" altLang="zh-CN" sz="2800" b="1" kern="0" dirty="0" smtClean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encourage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the readers </a:t>
            </a:r>
            <a:r>
              <a:rPr lang="en-US" altLang="zh-CN" sz="2800" b="1" kern="0" dirty="0" smtClean="0">
                <a:solidFill>
                  <a:srgbClr val="0070C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to</a:t>
            </a:r>
            <a:r>
              <a:rPr lang="en-US" altLang="zh-CN" sz="2800" b="1" kern="0" dirty="0" smtClean="0">
                <a:solidFill>
                  <a:srgbClr val="002060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 travel Peru. </a:t>
            </a:r>
            <a:endParaRPr lang="en-US" altLang="zh-CN" sz="2800" b="1" kern="0" dirty="0">
              <a:solidFill>
                <a:srgbClr val="00206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  <a:p>
            <a:pPr lvl="0" algn="r">
              <a:lnSpc>
                <a:spcPct val="130000"/>
              </a:lnSpc>
              <a:defRPr/>
            </a:pP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5629" y="3933056"/>
            <a:ext cx="9036496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What’s the </a:t>
            </a:r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purpose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of the footer(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页脚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) in the travel  brochure?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73696" y="692696"/>
            <a:ext cx="9119659" cy="30243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b="1" dirty="0">
                <a:solidFill>
                  <a:srgbClr val="0070C0"/>
                </a:solidFill>
                <a:cs typeface="Aharoni" panose="02010803020104030203" pitchFamily="2" charset="-79"/>
              </a:rPr>
              <a:t>So come and experience </a:t>
            </a:r>
            <a:r>
              <a:rPr lang="en-US" altLang="zh-CN" sz="2800" dirty="0">
                <a:solidFill>
                  <a:prstClr val="black"/>
                </a:solidFill>
                <a:cs typeface="Aharoni" panose="02010803020104030203" pitchFamily="2" charset="-79"/>
              </a:rPr>
              <a:t>what Peru has to offer: everything from the ancient Inca culture and centuries-old Spanish villages to deep rainforests, high mountains, and a beautiful coastline.</a:t>
            </a:r>
            <a:endParaRPr lang="en-US" altLang="zh-CN" sz="2800" dirty="0">
              <a:solidFill>
                <a:prstClr val="black"/>
              </a:solidFill>
              <a:cs typeface="Aharoni" panose="02010803020104030203" pitchFamily="2" charset="-79"/>
            </a:endParaRPr>
          </a:p>
          <a:p>
            <a:pPr algn="just"/>
            <a:endParaRPr lang="en-US" altLang="zh-CN" sz="2800" dirty="0">
              <a:solidFill>
                <a:prstClr val="black"/>
              </a:solidFill>
              <a:cs typeface="Aharoni" panose="02010803020104030203" pitchFamily="2" charset="-79"/>
            </a:endParaRPr>
          </a:p>
          <a:p>
            <a:pPr algn="just"/>
            <a:r>
              <a:rPr lang="en-US" altLang="zh-CN" sz="2800" b="1" dirty="0">
                <a:solidFill>
                  <a:srgbClr val="C00000"/>
                </a:solidFill>
                <a:cs typeface="Aharoni" panose="02010803020104030203" pitchFamily="2" charset="-79"/>
              </a:rPr>
              <a:t>For</a:t>
            </a:r>
            <a:r>
              <a:rPr lang="en-US" altLang="zh-CN" sz="2800" dirty="0">
                <a:solidFill>
                  <a:prstClr val="black"/>
                </a:solidFill>
                <a:cs typeface="Aharoni" panose="02010803020104030203" pitchFamily="2" charset="-79"/>
              </a:rPr>
              <a:t> more brochures about other </a:t>
            </a:r>
            <a:r>
              <a:rPr lang="en-US" altLang="zh-CN" sz="2800" b="1" dirty="0">
                <a:solidFill>
                  <a:srgbClr val="C00000"/>
                </a:solidFill>
                <a:cs typeface="Aharoni" panose="02010803020104030203" pitchFamily="2" charset="-79"/>
              </a:rPr>
              <a:t>package tours </a:t>
            </a:r>
            <a:r>
              <a:rPr lang="en-US" altLang="zh-CN" sz="2800" b="1" dirty="0">
                <a:solidFill>
                  <a:srgbClr val="0070C0"/>
                </a:solidFill>
                <a:cs typeface="Aharoni" panose="02010803020104030203" pitchFamily="2" charset="-79"/>
              </a:rPr>
              <a:t>around Peru</a:t>
            </a:r>
            <a:r>
              <a:rPr lang="en-US" altLang="zh-CN" sz="2800" dirty="0">
                <a:solidFill>
                  <a:prstClr val="black"/>
                </a:solidFill>
                <a:cs typeface="Aharoni" panose="02010803020104030203" pitchFamily="2" charset="-79"/>
              </a:rPr>
              <a:t>, </a:t>
            </a:r>
            <a:r>
              <a:rPr lang="en-US" altLang="zh-CN" sz="2800" b="1" dirty="0">
                <a:solidFill>
                  <a:srgbClr val="C00000"/>
                </a:solidFill>
                <a:cs typeface="Aharoni" panose="02010803020104030203" pitchFamily="2" charset="-79"/>
              </a:rPr>
              <a:t>contact</a:t>
            </a:r>
            <a:r>
              <a:rPr lang="en-US" altLang="zh-CN" sz="2800" dirty="0">
                <a:solidFill>
                  <a:prstClr val="black"/>
                </a:solidFill>
                <a:cs typeface="Aharoni" panose="02010803020104030203" pitchFamily="2" charset="-79"/>
              </a:rPr>
              <a:t> us at tourinfo@travelperu.org.</a:t>
            </a:r>
            <a:endParaRPr lang="zh-CN" altLang="en-US" sz="2800" dirty="0">
              <a:solidFill>
                <a:prstClr val="black"/>
              </a:solidFill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6908</Words>
  <Application>WPS 演示</Application>
  <PresentationFormat>全屏显示(4:3)</PresentationFormat>
  <Paragraphs>297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Comic Sans MS</vt:lpstr>
      <vt:lpstr>Cambria</vt:lpstr>
      <vt:lpstr>微软雅黑</vt:lpstr>
      <vt:lpstr>Calibri</vt:lpstr>
      <vt:lpstr>High Tower Text</vt:lpstr>
      <vt:lpstr>Ebrima</vt:lpstr>
      <vt:lpstr>Times New Roman</vt:lpstr>
      <vt:lpstr>High Tower Text</vt:lpstr>
      <vt:lpstr>Aharoni</vt:lpstr>
      <vt:lpstr>Yu Gothic UI Semibold</vt:lpstr>
      <vt:lpstr>幼圆</vt:lpstr>
      <vt:lpstr>Arial Unicode MS</vt:lpstr>
      <vt:lpstr>等线</vt:lpstr>
      <vt:lpstr>HelveticaNeue</vt:lpstr>
      <vt:lpstr>Corbel</vt:lpstr>
      <vt:lpstr>华文新魏</vt:lpstr>
      <vt:lpstr>Office 主题</vt:lpstr>
      <vt:lpstr>PowerPoint 演示文稿</vt:lpstr>
      <vt:lpstr>Book1 Unit2   Travelling around</vt:lpstr>
      <vt:lpstr>PowerPoint 演示文稿</vt:lpstr>
      <vt:lpstr>PowerPoint 演示文稿</vt:lpstr>
      <vt:lpstr>Explore Peru</vt:lpstr>
      <vt:lpstr>PowerPoint 演示文稿</vt:lpstr>
      <vt:lpstr>PowerPoint 演示文稿</vt:lpstr>
      <vt:lpstr>PowerPoint 演示文稿</vt:lpstr>
      <vt:lpstr>Travel Peru</vt:lpstr>
      <vt:lpstr>Go through the travel brochure and choose a suitable tour to meet the needs of different tourists.</vt:lpstr>
      <vt:lpstr>Amazon Rainforest Tour</vt:lpstr>
      <vt:lpstr>Machu Picchu Tour</vt:lpstr>
      <vt:lpstr>Machu Picchu Tour</vt:lpstr>
      <vt:lpstr>Cusco Tour</vt:lpstr>
      <vt:lpstr>Lake Titicaca Tour</vt:lpstr>
      <vt:lpstr>PowerPoint 演示文稿</vt:lpstr>
      <vt:lpstr>What makes a good travel brochure?</vt:lpstr>
      <vt:lpstr>Design a travel brochure</vt:lpstr>
      <vt:lpstr>PowerPoint 演示文稿</vt:lpstr>
      <vt:lpstr>For reference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s25</dc:creator>
  <cp:lastModifiedBy>24147</cp:lastModifiedBy>
  <cp:revision>129</cp:revision>
  <dcterms:created xsi:type="dcterms:W3CDTF">2020-07-23T03:36:00Z</dcterms:created>
  <dcterms:modified xsi:type="dcterms:W3CDTF">2022-09-18T11:37:55Z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2052-11.8.2.8411</vt:lpwstr>
  </property>
</Properties>
</file>