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420" r:id="rId4"/>
    <p:sldId id="350" r:id="rId5"/>
    <p:sldId id="343" r:id="rId6"/>
    <p:sldId id="404" r:id="rId7"/>
    <p:sldId id="346" r:id="rId8"/>
    <p:sldId id="394" r:id="rId9"/>
    <p:sldId id="395" r:id="rId11"/>
    <p:sldId id="396" r:id="rId12"/>
    <p:sldId id="398" r:id="rId13"/>
    <p:sldId id="400" r:id="rId14"/>
    <p:sldId id="405" r:id="rId15"/>
    <p:sldId id="401" r:id="rId16"/>
    <p:sldId id="406" r:id="rId17"/>
    <p:sldId id="403" r:id="rId18"/>
    <p:sldId id="330" r:id="rId19"/>
    <p:sldId id="331" r:id="rId20"/>
    <p:sldId id="334" r:id="rId21"/>
    <p:sldId id="338" r:id="rId22"/>
    <p:sldId id="33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052"/>
    <a:srgbClr val="ACD0C6"/>
    <a:srgbClr val="5B9BD5"/>
    <a:srgbClr val="23DD80"/>
    <a:srgbClr val="3AC6A1"/>
    <a:srgbClr val="3A6FB6"/>
    <a:srgbClr val="57B9B7"/>
    <a:srgbClr val="FFCC00"/>
    <a:srgbClr val="FFFF66"/>
    <a:srgbClr val="B0C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71" autoAdjust="0"/>
    <p:restoredTop sz="95494" autoAdjust="0"/>
  </p:normalViewPr>
  <p:slideViewPr>
    <p:cSldViewPr snapToGrid="0">
      <p:cViewPr varScale="1">
        <p:scale>
          <a:sx n="57" d="100"/>
          <a:sy n="57" d="100"/>
        </p:scale>
        <p:origin x="52"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BB477CF9-223F-41AE-8771-267225D732CF}"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CC64476E-FB96-4A0C-BC7B-C092D4BD5A86}"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620CD0B5-0E19-4227-A801-AAE4C5CB9162}"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BE6D99D8-FAAE-473B-B252-273E74F5B758}"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fld id="{3A23B97B-9D9F-44DB-BDF7-51EADE7AD792}"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5E0DACA1-1EAF-4102-A440-68C198959A27}"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DA019C84-9D13-4E59-B50C-382E8BD4E40B}" type="datetime1">
              <a:rPr lang="zh-CN" altLang="en-US" smtClean="0">
                <a:solidFill>
                  <a:prstClr val="black">
                    <a:tint val="75000"/>
                  </a:prstClr>
                </a:solidFill>
              </a:rPr>
            </a:fld>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Slide Number Placeholder 6"/>
          <p:cNvSpPr>
            <a:spLocks noGrp="1"/>
          </p:cNvSpPr>
          <p:nvPr>
            <p:ph type="sldNum" sz="quarter" idx="12"/>
          </p:nvPr>
        </p:nvSpPr>
        <p:spPr/>
        <p:txBody>
          <a:bodyPr/>
          <a:lstStyle/>
          <a:p>
            <a:fld id="{9D47E482-E074-4E29-A885-DF4486444A7B}"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B21146A3-A2C1-4DCC-AEC8-39A1F7C094B8}" type="datetime1">
              <a:rPr lang="zh-CN" altLang="en-US" smtClean="0">
                <a:solidFill>
                  <a:prstClr val="black">
                    <a:tint val="75000"/>
                  </a:prstClr>
                </a:solidFill>
              </a:rPr>
            </a:fld>
            <a:endParaRPr lang="en-US" altLang="zh-C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9" name="Slide Number Placeholder 8"/>
          <p:cNvSpPr>
            <a:spLocks noGrp="1"/>
          </p:cNvSpPr>
          <p:nvPr>
            <p:ph type="sldNum" sz="quarter" idx="12"/>
          </p:nvPr>
        </p:nvSpPr>
        <p:spPr/>
        <p:txBody>
          <a:bodyPr/>
          <a:lstStyle/>
          <a:p>
            <a:fld id="{80871376-1685-4292-86E2-7994E39A59F5}"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2669C8D1-B2E2-485C-B1A2-B5DA17E86348}" type="datetime1">
              <a:rPr lang="zh-CN" altLang="en-US" smtClean="0">
                <a:solidFill>
                  <a:prstClr val="black">
                    <a:tint val="75000"/>
                  </a:prstClr>
                </a:solidFill>
              </a:rPr>
            </a:fld>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5" name="Slide Number Placeholder 4"/>
          <p:cNvSpPr>
            <a:spLocks noGrp="1"/>
          </p:cNvSpPr>
          <p:nvPr>
            <p:ph type="sldNum" sz="quarter" idx="12"/>
          </p:nvPr>
        </p:nvSpPr>
        <p:spPr/>
        <p:txBody>
          <a:bodyPr/>
          <a:lstStyle/>
          <a:p>
            <a:fld id="{9D11118C-F465-4E06-9F66-EC36FE98D474}"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343251A0-08D9-421E-91F0-D360377BC06A}" type="datetime1">
              <a:rPr lang="zh-CN" altLang="en-US" smtClean="0">
                <a:solidFill>
                  <a:prstClr val="black">
                    <a:tint val="75000"/>
                  </a:prstClr>
                </a:solidFill>
              </a:rPr>
            </a:fld>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Slide Number Placeholder 6"/>
          <p:cNvSpPr>
            <a:spLocks noGrp="1"/>
          </p:cNvSpPr>
          <p:nvPr>
            <p:ph type="sldNum" sz="quarter" idx="12"/>
          </p:nvPr>
        </p:nvSpPr>
        <p:spPr/>
        <p:txBody>
          <a:bodyPr/>
          <a:lstStyle/>
          <a:p>
            <a:fld id="{055C8C3E-3744-458E-B8D8-487151B8F5EF}"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22940114-F11B-4D16-BD43-925322A53CB2}" type="datetime1">
              <a:rPr lang="zh-CN" altLang="en-US" smtClean="0">
                <a:solidFill>
                  <a:prstClr val="black">
                    <a:tint val="75000"/>
                  </a:prstClr>
                </a:solidFill>
              </a:rPr>
            </a:fld>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7" name="Slide Number Placeholder 6"/>
          <p:cNvSpPr>
            <a:spLocks noGrp="1"/>
          </p:cNvSpPr>
          <p:nvPr>
            <p:ph type="sldNum" sz="quarter" idx="12"/>
          </p:nvPr>
        </p:nvSpPr>
        <p:spPr/>
        <p:txBody>
          <a:bodyPr/>
          <a:lstStyle/>
          <a:p>
            <a:fld id="{E8F11B07-2E7D-4109-822F-BE6D8BD333DE}"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34EE0D64-0EA0-4831-A18A-97F71278147F}"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A47E82A1-9C28-46D7-B677-83AE9A4D365F}"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032CC15-235E-4CE2-B7AE-4E1784E9C8A3}" type="datetime1">
              <a:rPr lang="zh-CN" altLang="en-US" smtClean="0">
                <a:solidFill>
                  <a:prstClr val="black">
                    <a:tint val="75000"/>
                  </a:prstClr>
                </a:solidFill>
              </a:rPr>
            </a:fld>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zh-CN">
              <a:solidFill>
                <a:prstClr val="black">
                  <a:tint val="75000"/>
                </a:prstClr>
              </a:solidFill>
            </a:endParaRPr>
          </a:p>
        </p:txBody>
      </p:sp>
      <p:sp>
        <p:nvSpPr>
          <p:cNvPr id="6" name="Slide Number Placeholder 5"/>
          <p:cNvSpPr>
            <a:spLocks noGrp="1"/>
          </p:cNvSpPr>
          <p:nvPr>
            <p:ph type="sldNum" sz="quarter" idx="12"/>
          </p:nvPr>
        </p:nvSpPr>
        <p:spPr/>
        <p:txBody>
          <a:bodyPr/>
          <a:lstStyle/>
          <a:p>
            <a:fld id="{0D40E4CC-BC44-4594-8619-3D68724DF94B}" type="slidenum">
              <a:rPr lang="en-US" altLang="zh-CN" smtClean="0">
                <a:solidFill>
                  <a:prstClr val="black">
                    <a:tint val="75000"/>
                  </a:prstClr>
                </a:solidFill>
              </a:rPr>
            </a:fld>
            <a:endParaRPr lang="en-US" altLang="zh-CN">
              <a:solidFill>
                <a:prstClr val="black">
                  <a:tint val="75000"/>
                </a:prstClr>
              </a:solidFill>
            </a:endParaRPr>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2915CAB-FD72-4348-A587-319645BCAA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CF13E0-F3F2-4498-8595-665F45C8541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15CAB-FD72-4348-A587-319645BCAA1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F13E0-F3F2-4498-8595-665F45C8541A}" type="slidenum">
              <a:rPr lang="zh-CN" altLang="en-US" smtClean="0"/>
            </a:fld>
            <a:endParaRPr lang="zh-CN" altLang="en-US"/>
          </a:p>
        </p:txBody>
      </p:sp>
      <p:pic>
        <p:nvPicPr>
          <p:cNvPr id="12" name="图片 11" descr="水印"/>
          <p:cNvPicPr>
            <a:picLocks noChangeAspect="1"/>
          </p:cNvPicPr>
          <p:nvPr userDrawn="1"/>
        </p:nvPicPr>
        <p:blipFill>
          <a:blip r:embed="rId13">
            <a:grayscl/>
            <a:lum bright="70000" contrast="-70000"/>
          </a:blip>
          <a:stretch>
            <a:fillRect/>
          </a:stretch>
        </p:blipFill>
        <p:spPr>
          <a:xfrm>
            <a:off x="7186295" y="63500"/>
            <a:ext cx="4902200" cy="1586865"/>
          </a:xfrm>
          <a:prstGeom prst="rect">
            <a:avLst/>
          </a:prstGeom>
          <a:ln>
            <a:solidFill>
              <a:schemeClr val="accent1"/>
            </a:solid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A032CC15-235E-4CE2-B7AE-4E1784E9C8A3}" type="datetime1">
              <a:rPr lang="zh-CN" altLang="en-US" b="1" smtClean="0">
                <a:solidFill>
                  <a:prstClr val="black">
                    <a:tint val="75000"/>
                  </a:prstClr>
                </a:solidFill>
                <a:latin typeface="Times New Roman" panose="02020603050405020304" pitchFamily="18" charset="0"/>
              </a:rPr>
            </a:fld>
            <a:endParaRPr lang="en-US" altLang="zh-CN" b="1">
              <a:solidFill>
                <a:prstClr val="black">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zh-CN" b="1">
              <a:solidFill>
                <a:prstClr val="black">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D40E4CC-BC44-4594-8619-3D68724DF94B}" type="slidenum">
              <a:rPr lang="en-US" altLang="zh-CN" b="1" smtClean="0">
                <a:solidFill>
                  <a:prstClr val="black">
                    <a:tint val="75000"/>
                  </a:prstClr>
                </a:solidFill>
                <a:latin typeface="Times New Roman" panose="02020603050405020304" pitchFamily="18" charset="0"/>
              </a:rPr>
            </a:fld>
            <a:endParaRPr lang="en-US" altLang="zh-CN" b="1">
              <a:solidFill>
                <a:prstClr val="black">
                  <a:tint val="75000"/>
                </a:prstClr>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1.wdp"/><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5400000">
            <a:off x="5624513" y="-1161170"/>
            <a:ext cx="942975" cy="6042567"/>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1"/>
          <p:cNvSpPr/>
          <p:nvPr/>
        </p:nvSpPr>
        <p:spPr>
          <a:xfrm>
            <a:off x="752476" y="1579265"/>
            <a:ext cx="10687049" cy="4351635"/>
          </a:xfrm>
          <a:prstGeom prst="roundRect">
            <a:avLst/>
          </a:prstGeom>
          <a:solidFill>
            <a:schemeClr val="bg1">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52476" y="2420410"/>
            <a:ext cx="10687048" cy="3667992"/>
          </a:xfrm>
          <a:prstGeom prst="rect">
            <a:avLst/>
          </a:prstGeom>
          <a:noFill/>
        </p:spPr>
        <p:txBody>
          <a:bodyPr wrap="square" rtlCol="0" anchor="t">
            <a:spAutoFit/>
          </a:bodyPr>
          <a:lstStyle/>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What words are used to help to explain the evidence?</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What’s the tense of these two texts?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514350" indent="-514350">
              <a:lnSpc>
                <a:spcPct val="120000"/>
              </a:lnSpc>
              <a:buFont typeface="+mj-lt"/>
              <a:buAutoNum type="arabicPeriod"/>
            </a:pPr>
            <a:endParaRPr lang="en-US" altLang="zh-CN" sz="2800" b="1"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文本框 10"/>
          <p:cNvSpPr txBox="1"/>
          <p:nvPr/>
        </p:nvSpPr>
        <p:spPr>
          <a:xfrm>
            <a:off x="1230947" y="2956528"/>
            <a:ext cx="9730105" cy="1082669"/>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although/though, for example, further, of course, also, because, another, …</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p:cNvSpPr txBox="1"/>
          <p:nvPr/>
        </p:nvSpPr>
        <p:spPr>
          <a:xfrm>
            <a:off x="1390649" y="4509878"/>
            <a:ext cx="7216775" cy="565604"/>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The future tense &amp; the present tense.</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3074717" y="1493060"/>
            <a:ext cx="6042567" cy="633187"/>
          </a:xfrm>
          <a:prstGeom prst="rect">
            <a:avLst/>
          </a:prstGeom>
          <a:noFill/>
        </p:spPr>
        <p:txBody>
          <a:bodyPr wrap="square" rtlCol="0">
            <a:spAutoFit/>
          </a:bodyPr>
          <a:lstStyle/>
          <a:p>
            <a:pPr>
              <a:lnSpc>
                <a:spcPct val="120000"/>
              </a:lnSpc>
            </a:pPr>
            <a:r>
              <a:rPr lang="en-US" altLang="zh-CN"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Read for Language Features</a:t>
            </a:r>
            <a:endParaRPr lang="zh-CN" altLang="en-US"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4" name="组合 13"/>
          <p:cNvGrpSpPr/>
          <p:nvPr/>
        </p:nvGrpSpPr>
        <p:grpSpPr>
          <a:xfrm>
            <a:off x="0" y="1539"/>
            <a:ext cx="9998075" cy="838200"/>
            <a:chOff x="2193925" y="-3972"/>
            <a:chExt cx="9998075" cy="838200"/>
          </a:xfrm>
        </p:grpSpPr>
        <p:sp>
          <p:nvSpPr>
            <p:cNvPr id="15" name="矩形 14"/>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While-reading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905573" y="6882943"/>
            <a:ext cx="10687049" cy="258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altLang="zh-CN" sz="2400" dirty="0">
                <a:solidFill>
                  <a:srgbClr val="123052"/>
                </a:solidFill>
                <a:latin typeface="微软雅黑" panose="020B0503020204020204" pitchFamily="34" charset="-122"/>
                <a:ea typeface="微软雅黑" panose="020B0503020204020204" pitchFamily="34" charset="-122"/>
              </a:rPr>
              <a:t>1. Sea exploration has caused many problems and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continue to cause more.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2. The ice will melt more and this negative cycle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continue.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3. If we do not protect it, future generations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not forgive us.</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4. Understanding more about the sea </a:t>
            </a:r>
            <a:r>
              <a:rPr lang="en-US" altLang="zh-CN" sz="2400" dirty="0">
                <a:solidFill>
                  <a:srgbClr val="FF0000"/>
                </a:solidFill>
                <a:latin typeface="微软雅黑" panose="020B0503020204020204" pitchFamily="34" charset="-122"/>
                <a:ea typeface="微软雅黑" panose="020B0503020204020204" pitchFamily="34" charset="-122"/>
              </a:rPr>
              <a:t>will</a:t>
            </a:r>
            <a:r>
              <a:rPr lang="en-US" altLang="zh-CN" sz="2400" dirty="0">
                <a:solidFill>
                  <a:srgbClr val="123052"/>
                </a:solidFill>
                <a:latin typeface="微软雅黑" panose="020B0503020204020204" pitchFamily="34" charset="-122"/>
                <a:ea typeface="微软雅黑" panose="020B0503020204020204" pitchFamily="34" charset="-122"/>
              </a:rPr>
              <a:t> also help us manage its resources better.</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5. Of course, there are </a:t>
            </a:r>
            <a:r>
              <a:rPr lang="en-US" altLang="zh-CN" sz="2400" dirty="0">
                <a:solidFill>
                  <a:srgbClr val="FF0000"/>
                </a:solidFill>
                <a:latin typeface="微软雅黑" panose="020B0503020204020204" pitchFamily="34" charset="-122"/>
                <a:ea typeface="微软雅黑" panose="020B0503020204020204" pitchFamily="34" charset="-122"/>
              </a:rPr>
              <a:t>still</a:t>
            </a:r>
            <a:r>
              <a:rPr lang="en-US" altLang="zh-CN" sz="2400" dirty="0">
                <a:solidFill>
                  <a:srgbClr val="123052"/>
                </a:solidFill>
                <a:latin typeface="微软雅黑" panose="020B0503020204020204" pitchFamily="34" charset="-122"/>
                <a:ea typeface="微软雅黑" panose="020B0503020204020204" pitchFamily="34" charset="-122"/>
              </a:rPr>
              <a:t> environmental risks. </a:t>
            </a:r>
            <a:endParaRPr lang="zh-CN" altLang="en-US" sz="2400" dirty="0">
              <a:solidFill>
                <a:srgbClr val="123052"/>
              </a:solidFill>
              <a:latin typeface="微软雅黑" panose="020B0503020204020204" pitchFamily="34" charset="-122"/>
              <a:ea typeface="微软雅黑" panose="020B0503020204020204" pitchFamily="34" charset="-122"/>
            </a:endParaRPr>
          </a:p>
        </p:txBody>
      </p:sp>
      <p:sp>
        <p:nvSpPr>
          <p:cNvPr id="18" name="矩形 17"/>
          <p:cNvSpPr/>
          <p:nvPr/>
        </p:nvSpPr>
        <p:spPr>
          <a:xfrm>
            <a:off x="1089135" y="-2779891"/>
            <a:ext cx="10380854" cy="2698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en-US" altLang="zh-CN" sz="2400" dirty="0">
                <a:solidFill>
                  <a:srgbClr val="123052"/>
                </a:solidFill>
                <a:latin typeface="微软雅黑" panose="020B0503020204020204" pitchFamily="34" charset="-122"/>
                <a:ea typeface="微软雅黑" panose="020B0503020204020204" pitchFamily="34" charset="-122"/>
              </a:rPr>
              <a:t>1. Plastic pollution is </a:t>
            </a:r>
            <a:r>
              <a:rPr lang="en-US" altLang="zh-CN" sz="2400" dirty="0">
                <a:solidFill>
                  <a:srgbClr val="FF0000"/>
                </a:solidFill>
                <a:latin typeface="微软雅黑" panose="020B0503020204020204" pitchFamily="34" charset="-122"/>
                <a:ea typeface="微软雅黑" panose="020B0503020204020204" pitchFamily="34" charset="-122"/>
              </a:rPr>
              <a:t>also</a:t>
            </a:r>
            <a:r>
              <a:rPr lang="en-US" altLang="zh-CN" sz="2400" dirty="0">
                <a:solidFill>
                  <a:srgbClr val="123052"/>
                </a:solidFill>
                <a:latin typeface="微软雅黑" panose="020B0503020204020204" pitchFamily="34" charset="-122"/>
                <a:ea typeface="微软雅黑" panose="020B0503020204020204" pitchFamily="34" charset="-122"/>
              </a:rPr>
              <a:t> bad…</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2. </a:t>
            </a:r>
            <a:r>
              <a:rPr lang="en-US" altLang="zh-CN" sz="2400" dirty="0">
                <a:solidFill>
                  <a:srgbClr val="FF0000"/>
                </a:solidFill>
                <a:latin typeface="微软雅黑" panose="020B0503020204020204" pitchFamily="34" charset="-122"/>
                <a:ea typeface="微软雅黑" panose="020B0503020204020204" pitchFamily="34" charset="-122"/>
              </a:rPr>
              <a:t>Although</a:t>
            </a:r>
            <a:r>
              <a:rPr lang="en-US" altLang="zh-CN" sz="2400" dirty="0">
                <a:solidFill>
                  <a:srgbClr val="123052"/>
                </a:solidFill>
                <a:latin typeface="微软雅黑" panose="020B0503020204020204" pitchFamily="34" charset="-122"/>
                <a:ea typeface="微软雅黑" panose="020B0503020204020204" pitchFamily="34" charset="-122"/>
              </a:rPr>
              <a:t> this was banned in 1982, some countries are still "murdering" these…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3. </a:t>
            </a:r>
            <a:r>
              <a:rPr lang="en-US" altLang="zh-CN" sz="2400" dirty="0">
                <a:solidFill>
                  <a:srgbClr val="FF0000"/>
                </a:solidFill>
                <a:latin typeface="微软雅黑" panose="020B0503020204020204" pitchFamily="34" charset="-122"/>
                <a:ea typeface="微软雅黑" panose="020B0503020204020204" pitchFamily="34" charset="-122"/>
              </a:rPr>
              <a:t>For example</a:t>
            </a:r>
            <a:r>
              <a:rPr lang="en-US" altLang="zh-CN" sz="2400" dirty="0">
                <a:solidFill>
                  <a:srgbClr val="123052"/>
                </a:solidFill>
                <a:latin typeface="微软雅黑" panose="020B0503020204020204" pitchFamily="34" charset="-122"/>
                <a:ea typeface="微软雅黑" panose="020B0503020204020204" pitchFamily="34" charset="-122"/>
              </a:rPr>
              <a:t>, scientific research ships can help address important issues </a:t>
            </a:r>
            <a:r>
              <a:rPr lang="en-US" altLang="zh-CN" sz="2400" dirty="0">
                <a:solidFill>
                  <a:srgbClr val="FF0000"/>
                </a:solidFill>
                <a:latin typeface="微软雅黑" panose="020B0503020204020204" pitchFamily="34" charset="-122"/>
                <a:ea typeface="微软雅黑" panose="020B0503020204020204" pitchFamily="34" charset="-122"/>
              </a:rPr>
              <a:t>such as </a:t>
            </a:r>
            <a:r>
              <a:rPr lang="en-US" altLang="zh-CN" sz="2400" dirty="0">
                <a:solidFill>
                  <a:srgbClr val="123052"/>
                </a:solidFill>
                <a:latin typeface="微软雅黑" panose="020B0503020204020204" pitchFamily="34" charset="-122"/>
                <a:ea typeface="微软雅黑" panose="020B0503020204020204" pitchFamily="34" charset="-122"/>
              </a:rPr>
              <a:t>climate change.</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4. </a:t>
            </a:r>
            <a:r>
              <a:rPr lang="en-US" altLang="zh-CN" sz="2400" dirty="0">
                <a:solidFill>
                  <a:srgbClr val="FF0000"/>
                </a:solidFill>
                <a:latin typeface="微软雅黑" panose="020B0503020204020204" pitchFamily="34" charset="-122"/>
                <a:ea typeface="微软雅黑" panose="020B0503020204020204" pitchFamily="34" charset="-122"/>
              </a:rPr>
              <a:t>Of course</a:t>
            </a:r>
            <a:r>
              <a:rPr lang="en-US" altLang="zh-CN" sz="2400" dirty="0">
                <a:solidFill>
                  <a:srgbClr val="123052"/>
                </a:solidFill>
                <a:latin typeface="微软雅黑" panose="020B0503020204020204" pitchFamily="34" charset="-122"/>
                <a:ea typeface="微软雅黑" panose="020B0503020204020204" pitchFamily="34" charset="-122"/>
              </a:rPr>
              <a:t>, there are still environmental risks. </a:t>
            </a:r>
            <a:endParaRPr lang="en-US" altLang="zh-CN" sz="2400" dirty="0">
              <a:solidFill>
                <a:srgbClr val="123052"/>
              </a:solidFill>
              <a:latin typeface="微软雅黑" panose="020B0503020204020204" pitchFamily="34" charset="-122"/>
              <a:ea typeface="微软雅黑" panose="020B0503020204020204" pitchFamily="34" charset="-122"/>
            </a:endParaRPr>
          </a:p>
          <a:p>
            <a:pPr indent="-457200"/>
            <a:r>
              <a:rPr lang="en-US" altLang="zh-CN" sz="2400" dirty="0">
                <a:solidFill>
                  <a:srgbClr val="123052"/>
                </a:solidFill>
                <a:latin typeface="微软雅黑" panose="020B0503020204020204" pitchFamily="34" charset="-122"/>
                <a:ea typeface="微软雅黑" panose="020B0503020204020204" pitchFamily="34" charset="-122"/>
              </a:rPr>
              <a:t>5. Overfishing is </a:t>
            </a:r>
            <a:r>
              <a:rPr lang="en-US" altLang="zh-CN" sz="2400" dirty="0">
                <a:solidFill>
                  <a:srgbClr val="FF0000"/>
                </a:solidFill>
                <a:latin typeface="微软雅黑" panose="020B0503020204020204" pitchFamily="34" charset="-122"/>
                <a:ea typeface="微软雅黑" panose="020B0503020204020204" pitchFamily="34" charset="-122"/>
              </a:rPr>
              <a:t>another</a:t>
            </a:r>
            <a:r>
              <a:rPr lang="en-US" altLang="zh-CN" sz="2400" dirty="0">
                <a:solidFill>
                  <a:srgbClr val="123052"/>
                </a:solidFill>
                <a:latin typeface="微软雅黑" panose="020B0503020204020204" pitchFamily="34" charset="-122"/>
                <a:ea typeface="微软雅黑" panose="020B0503020204020204" pitchFamily="34" charset="-122"/>
              </a:rPr>
              <a:t> problem</a:t>
            </a:r>
            <a:endParaRPr lang="zh-CN" altLang="en-US" sz="2400" dirty="0">
              <a:solidFill>
                <a:srgbClr val="12305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497 0.00115 L -0.01198 0.93564 " pathEditMode="relative" rAng="0" ptsTypes="AA">
                                      <p:cBhvr>
                                        <p:cTn id="6" dur="2000" fill="hold"/>
                                        <p:tgtEl>
                                          <p:spTgt spid="18"/>
                                        </p:tgtEl>
                                        <p:attrNameLst>
                                          <p:attrName>ppt_x</p:attrName>
                                          <p:attrName>ppt_y</p:attrName>
                                        </p:attrNameLst>
                                      </p:cBhvr>
                                      <p:rCtr x="143" y="4671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0125 -0.00255 L -0.025 -0.71574 " pathEditMode="relative" rAng="0" ptsTypes="AA">
                                      <p:cBhvr>
                                        <p:cTn id="21" dur="2000" fill="hold"/>
                                        <p:tgtEl>
                                          <p:spTgt spid="2"/>
                                        </p:tgtEl>
                                        <p:attrNameLst>
                                          <p:attrName>ppt_x</p:attrName>
                                          <p:attrName>ppt_y</p:attrName>
                                        </p:attrNameLst>
                                      </p:cBhvr>
                                      <p:rCtr x="-625" y="-35671"/>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2"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25"/>
          <p:cNvSpPr/>
          <p:nvPr/>
        </p:nvSpPr>
        <p:spPr>
          <a:xfrm>
            <a:off x="892175" y="1836738"/>
            <a:ext cx="739775" cy="1219200"/>
          </a:xfrm>
          <a:custGeom>
            <a:avLst/>
            <a:gdLst/>
            <a:ahLst/>
            <a:cxnLst/>
            <a:rect l="l" t="t" r="r" b="b"/>
            <a:pathLst>
              <a:path w="739776" h="1219200">
                <a:moveTo>
                  <a:pt x="0" y="0"/>
                </a:moveTo>
                <a:lnTo>
                  <a:pt x="739776" y="0"/>
                </a:lnTo>
                <a:lnTo>
                  <a:pt x="739776" y="106172"/>
                </a:lnTo>
                <a:lnTo>
                  <a:pt x="360855" y="186006"/>
                </a:lnTo>
                <a:lnTo>
                  <a:pt x="360855" y="343764"/>
                </a:lnTo>
                <a:lnTo>
                  <a:pt x="558499" y="299115"/>
                </a:lnTo>
                <a:lnTo>
                  <a:pt x="558499" y="889070"/>
                </a:lnTo>
                <a:lnTo>
                  <a:pt x="366213" y="889070"/>
                </a:lnTo>
                <a:lnTo>
                  <a:pt x="366213" y="1042065"/>
                </a:lnTo>
                <a:lnTo>
                  <a:pt x="739776" y="1042065"/>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任意多边形 27"/>
          <p:cNvSpPr/>
          <p:nvPr/>
        </p:nvSpPr>
        <p:spPr>
          <a:xfrm>
            <a:off x="892175" y="4238625"/>
            <a:ext cx="739775" cy="1219200"/>
          </a:xfrm>
          <a:custGeom>
            <a:avLst/>
            <a:gdLst/>
            <a:ahLst/>
            <a:cxnLst/>
            <a:rect l="l" t="t" r="r" b="b"/>
            <a:pathLst>
              <a:path w="739776" h="1219200">
                <a:moveTo>
                  <a:pt x="739776" y="552233"/>
                </a:moveTo>
                <a:lnTo>
                  <a:pt x="739776" y="567967"/>
                </a:lnTo>
                <a:lnTo>
                  <a:pt x="720424" y="562839"/>
                </a:lnTo>
                <a:lnTo>
                  <a:pt x="720424" y="559862"/>
                </a:lnTo>
                <a:close/>
                <a:moveTo>
                  <a:pt x="0" y="0"/>
                </a:moveTo>
                <a:lnTo>
                  <a:pt x="739776" y="0"/>
                </a:lnTo>
                <a:lnTo>
                  <a:pt x="739776" y="125087"/>
                </a:lnTo>
                <a:lnTo>
                  <a:pt x="728311" y="119554"/>
                </a:lnTo>
                <a:cubicBezTo>
                  <a:pt x="692890" y="109484"/>
                  <a:pt x="653352" y="104448"/>
                  <a:pt x="609695" y="104448"/>
                </a:cubicBezTo>
                <a:cubicBezTo>
                  <a:pt x="523573" y="104448"/>
                  <a:pt x="448763" y="120918"/>
                  <a:pt x="385263" y="153859"/>
                </a:cubicBezTo>
                <a:lnTo>
                  <a:pt x="385263" y="312807"/>
                </a:lnTo>
                <a:cubicBezTo>
                  <a:pt x="443603" y="272326"/>
                  <a:pt x="503730" y="252086"/>
                  <a:pt x="565642" y="252086"/>
                </a:cubicBezTo>
                <a:cubicBezTo>
                  <a:pt x="660495" y="252086"/>
                  <a:pt x="707922" y="291376"/>
                  <a:pt x="707922" y="369957"/>
                </a:cubicBezTo>
                <a:cubicBezTo>
                  <a:pt x="707922" y="453301"/>
                  <a:pt x="646009" y="494973"/>
                  <a:pt x="522184" y="494973"/>
                </a:cubicBezTo>
                <a:lnTo>
                  <a:pt x="446580" y="494973"/>
                </a:lnTo>
                <a:lnTo>
                  <a:pt x="446580" y="643206"/>
                </a:lnTo>
                <a:lnTo>
                  <a:pt x="528733" y="643206"/>
                </a:lnTo>
                <a:cubicBezTo>
                  <a:pt x="594217" y="643206"/>
                  <a:pt x="645116" y="654715"/>
                  <a:pt x="681431" y="677734"/>
                </a:cubicBezTo>
                <a:cubicBezTo>
                  <a:pt x="717745" y="700753"/>
                  <a:pt x="735902" y="734090"/>
                  <a:pt x="735902" y="777746"/>
                </a:cubicBezTo>
                <a:cubicBezTo>
                  <a:pt x="735902" y="820212"/>
                  <a:pt x="720622" y="852954"/>
                  <a:pt x="690063" y="875973"/>
                </a:cubicBezTo>
                <a:cubicBezTo>
                  <a:pt x="659503" y="898992"/>
                  <a:pt x="618228" y="910501"/>
                  <a:pt x="566238" y="910501"/>
                </a:cubicBezTo>
                <a:cubicBezTo>
                  <a:pt x="484084" y="910501"/>
                  <a:pt x="412250" y="887482"/>
                  <a:pt x="350734" y="841445"/>
                </a:cubicBezTo>
                <a:lnTo>
                  <a:pt x="350734" y="1011109"/>
                </a:lnTo>
                <a:cubicBezTo>
                  <a:pt x="408678" y="1042462"/>
                  <a:pt x="485077" y="1058139"/>
                  <a:pt x="579930" y="1058139"/>
                </a:cubicBezTo>
                <a:cubicBezTo>
                  <a:pt x="633309" y="1058139"/>
                  <a:pt x="681356" y="1051987"/>
                  <a:pt x="724070" y="1039684"/>
                </a:cubicBezTo>
                <a:lnTo>
                  <a:pt x="739776" y="1033652"/>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26"/>
          <p:cNvSpPr/>
          <p:nvPr/>
        </p:nvSpPr>
        <p:spPr>
          <a:xfrm>
            <a:off x="6175375" y="1836738"/>
            <a:ext cx="739775" cy="1219200"/>
          </a:xfrm>
          <a:custGeom>
            <a:avLst/>
            <a:gdLst/>
            <a:ahLst/>
            <a:cxnLst/>
            <a:rect l="l" t="t" r="r" b="b"/>
            <a:pathLst>
              <a:path w="739776" h="1219200">
                <a:moveTo>
                  <a:pt x="739776" y="711848"/>
                </a:moveTo>
                <a:lnTo>
                  <a:pt x="739776" y="881926"/>
                </a:lnTo>
                <a:lnTo>
                  <a:pt x="554960" y="881926"/>
                </a:lnTo>
                <a:lnTo>
                  <a:pt x="554960" y="878354"/>
                </a:lnTo>
                <a:close/>
                <a:moveTo>
                  <a:pt x="0" y="0"/>
                </a:moveTo>
                <a:lnTo>
                  <a:pt x="739776" y="0"/>
                </a:lnTo>
                <a:lnTo>
                  <a:pt x="739776" y="117495"/>
                </a:lnTo>
                <a:lnTo>
                  <a:pt x="647828" y="104448"/>
                </a:lnTo>
                <a:cubicBezTo>
                  <a:pt x="547419" y="104448"/>
                  <a:pt x="457725" y="130642"/>
                  <a:pt x="378747" y="183029"/>
                </a:cubicBezTo>
                <a:lnTo>
                  <a:pt x="378747" y="353884"/>
                </a:lnTo>
                <a:cubicBezTo>
                  <a:pt x="452566" y="290384"/>
                  <a:pt x="528964" y="258634"/>
                  <a:pt x="607943" y="258634"/>
                </a:cubicBezTo>
                <a:cubicBezTo>
                  <a:pt x="654972" y="258634"/>
                  <a:pt x="690244" y="269598"/>
                  <a:pt x="713759" y="291525"/>
                </a:cubicBezTo>
                <a:lnTo>
                  <a:pt x="739776" y="331959"/>
                </a:lnTo>
                <a:lnTo>
                  <a:pt x="739776" y="449531"/>
                </a:lnTo>
                <a:lnTo>
                  <a:pt x="715694" y="502712"/>
                </a:lnTo>
                <a:cubicBezTo>
                  <a:pt x="693469" y="538828"/>
                  <a:pt x="654575" y="583476"/>
                  <a:pt x="599013" y="636657"/>
                </a:cubicBezTo>
                <a:lnTo>
                  <a:pt x="334099" y="890856"/>
                </a:lnTo>
                <a:lnTo>
                  <a:pt x="334099" y="1042065"/>
                </a:lnTo>
                <a:lnTo>
                  <a:pt x="739776" y="1042065"/>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任意多边形 28"/>
          <p:cNvSpPr/>
          <p:nvPr/>
        </p:nvSpPr>
        <p:spPr>
          <a:xfrm>
            <a:off x="6175375" y="4238625"/>
            <a:ext cx="739775" cy="1219200"/>
          </a:xfrm>
          <a:custGeom>
            <a:avLst/>
            <a:gdLst/>
            <a:ahLst/>
            <a:cxnLst/>
            <a:rect l="l" t="t" r="r" b="b"/>
            <a:pathLst>
              <a:path w="739776" h="1219200">
                <a:moveTo>
                  <a:pt x="692477" y="311617"/>
                </a:moveTo>
                <a:lnTo>
                  <a:pt x="696049" y="311617"/>
                </a:lnTo>
                <a:cubicBezTo>
                  <a:pt x="694461" y="344954"/>
                  <a:pt x="693668" y="374521"/>
                  <a:pt x="693668" y="400318"/>
                </a:cubicBezTo>
                <a:lnTo>
                  <a:pt x="693668" y="702737"/>
                </a:lnTo>
                <a:lnTo>
                  <a:pt x="450780" y="702737"/>
                </a:lnTo>
                <a:lnTo>
                  <a:pt x="657949" y="383650"/>
                </a:lnTo>
                <a:cubicBezTo>
                  <a:pt x="667871" y="368171"/>
                  <a:pt x="675411" y="354082"/>
                  <a:pt x="680571" y="341382"/>
                </a:cubicBezTo>
                <a:cubicBezTo>
                  <a:pt x="685333" y="329079"/>
                  <a:pt x="689302" y="319157"/>
                  <a:pt x="692477" y="311617"/>
                </a:cubicBezTo>
                <a:close/>
                <a:moveTo>
                  <a:pt x="0" y="0"/>
                </a:moveTo>
                <a:lnTo>
                  <a:pt x="739776" y="0"/>
                </a:lnTo>
                <a:lnTo>
                  <a:pt x="739776" y="119926"/>
                </a:lnTo>
                <a:lnTo>
                  <a:pt x="677594" y="119926"/>
                </a:lnTo>
                <a:lnTo>
                  <a:pt x="288260" y="718215"/>
                </a:lnTo>
                <a:lnTo>
                  <a:pt x="288260" y="840850"/>
                </a:lnTo>
                <a:lnTo>
                  <a:pt x="693668" y="840850"/>
                </a:lnTo>
                <a:lnTo>
                  <a:pt x="693668" y="1042065"/>
                </a:lnTo>
                <a:lnTo>
                  <a:pt x="739776" y="1042065"/>
                </a:lnTo>
                <a:lnTo>
                  <a:pt x="739776" y="1219200"/>
                </a:lnTo>
                <a:lnTo>
                  <a:pt x="0" y="12192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11"/>
          <p:cNvSpPr txBox="1">
            <a:spLocks noChangeArrowheads="1"/>
          </p:cNvSpPr>
          <p:nvPr/>
        </p:nvSpPr>
        <p:spPr bwMode="auto">
          <a:xfrm>
            <a:off x="2115209" y="1728284"/>
            <a:ext cx="3672274" cy="1384995"/>
          </a:xfrm>
          <a:prstGeom prst="rect">
            <a:avLst/>
          </a:prstGeom>
          <a:noFill/>
          <a:ln w="9525">
            <a:noFill/>
            <a:miter lim="800000"/>
          </a:ln>
        </p:spPr>
        <p:txBody>
          <a:bodyPr wrap="square">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What other aspects of sea exploration are not mentioned?</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0" y="1539"/>
            <a:ext cx="9998075" cy="838200"/>
            <a:chOff x="2193925" y="-3972"/>
            <a:chExt cx="9998075" cy="838200"/>
          </a:xfrm>
        </p:grpSpPr>
        <p:sp>
          <p:nvSpPr>
            <p:cNvPr id="19" name="矩形 18"/>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Post-reading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21" name="文本框 11"/>
          <p:cNvSpPr txBox="1">
            <a:spLocks noChangeArrowheads="1"/>
          </p:cNvSpPr>
          <p:nvPr/>
        </p:nvSpPr>
        <p:spPr bwMode="auto">
          <a:xfrm>
            <a:off x="7478655" y="1836738"/>
            <a:ext cx="3821170" cy="1384995"/>
          </a:xfrm>
          <a:prstGeom prst="rect">
            <a:avLst/>
          </a:prstGeom>
          <a:noFill/>
          <a:ln w="9525">
            <a:noFill/>
            <a:miter lim="800000"/>
          </a:ln>
        </p:spPr>
        <p:txBody>
          <a:bodyPr wrap="square">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Which argument do you agree with more? Why (not)?</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2" name="文本框 11"/>
          <p:cNvSpPr txBox="1">
            <a:spLocks noChangeArrowheads="1"/>
          </p:cNvSpPr>
          <p:nvPr/>
        </p:nvSpPr>
        <p:spPr bwMode="auto">
          <a:xfrm>
            <a:off x="2382838" y="4238625"/>
            <a:ext cx="3229032" cy="1384995"/>
          </a:xfrm>
          <a:prstGeom prst="rect">
            <a:avLst/>
          </a:prstGeom>
          <a:noFill/>
          <a:ln w="9525">
            <a:noFill/>
            <a:miter lim="800000"/>
          </a:ln>
        </p:spPr>
        <p:txBody>
          <a:bodyPr>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Why is the sea more sensitive than we think?</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
        <p:nvSpPr>
          <p:cNvPr id="23" name="文本框 11"/>
          <p:cNvSpPr txBox="1">
            <a:spLocks noChangeArrowheads="1"/>
          </p:cNvSpPr>
          <p:nvPr/>
        </p:nvSpPr>
        <p:spPr bwMode="auto">
          <a:xfrm>
            <a:off x="7478655" y="4238625"/>
            <a:ext cx="4029404" cy="1815882"/>
          </a:xfrm>
          <a:prstGeom prst="rect">
            <a:avLst/>
          </a:prstGeom>
          <a:noFill/>
          <a:ln w="9525">
            <a:noFill/>
            <a:miter lim="800000"/>
          </a:ln>
        </p:spPr>
        <p:txBody>
          <a:bodyPr wrap="square">
            <a:spAutoFit/>
          </a:bodyPr>
          <a:lstStyle/>
          <a:p>
            <a:pPr fontAlgn="base">
              <a:spcBef>
                <a:spcPct val="0"/>
              </a:spcBef>
              <a:spcAft>
                <a:spcPct val="0"/>
              </a:spcAft>
            </a:pPr>
            <a:r>
              <a:rPr lang="en-US" altLang="zh-CN" sz="2800" b="1" dirty="0">
                <a:solidFill>
                  <a:prstClr val="white"/>
                </a:solidFill>
                <a:latin typeface="微软雅黑" panose="020B0503020204020204" pitchFamily="34" charset="-122"/>
                <a:ea typeface="微软雅黑" panose="020B0503020204020204" pitchFamily="34" charset="-122"/>
              </a:rPr>
              <a:t>How to make a good balance between sea protection and exploitation?</a:t>
            </a:r>
            <a:endParaRPr lang="en-US" altLang="zh-CN" sz="28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0" y="3793737"/>
            <a:ext cx="12192000" cy="3144540"/>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4474324" y="3931487"/>
            <a:ext cx="2981324" cy="633187"/>
          </a:xfrm>
          <a:prstGeom prst="rect">
            <a:avLst/>
          </a:prstGeom>
          <a:noFill/>
        </p:spPr>
        <p:txBody>
          <a:bodyPr wrap="square" rtlCol="0">
            <a:spAutoFit/>
          </a:bodyPr>
          <a:lstStyle/>
          <a:p>
            <a:pPr>
              <a:lnSpc>
                <a:spcPct val="120000"/>
              </a:lnSpc>
            </a:pPr>
            <a:r>
              <a:rPr lang="en-US" altLang="zh-CN"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Writing Task</a:t>
            </a:r>
            <a:endParaRPr lang="zh-CN" altLang="en-US" sz="32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p:cNvSpPr txBox="1"/>
          <p:nvPr/>
        </p:nvSpPr>
        <p:spPr>
          <a:xfrm>
            <a:off x="1302498" y="4604498"/>
            <a:ext cx="9324976" cy="1955215"/>
          </a:xfrm>
          <a:prstGeom prst="rect">
            <a:avLst/>
          </a:prstGeom>
          <a:noFill/>
        </p:spPr>
        <p:txBody>
          <a:bodyPr wrap="square">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Based on your note, write an argumentative essay on sea exploration, expressing your opinions with supporting facts.</a:t>
            </a:r>
            <a:endPar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
          <p:cNvGrpSpPr/>
          <p:nvPr/>
        </p:nvGrpSpPr>
        <p:grpSpPr>
          <a:xfrm>
            <a:off x="1416205" y="1690815"/>
            <a:ext cx="9554831" cy="1490535"/>
            <a:chOff x="2533254" y="5402439"/>
            <a:chExt cx="7572658" cy="1112053"/>
          </a:xfrm>
        </p:grpSpPr>
        <p:grpSp>
          <p:nvGrpSpPr>
            <p:cNvPr id="12" name="组合 11"/>
            <p:cNvGrpSpPr/>
            <p:nvPr/>
          </p:nvGrpSpPr>
          <p:grpSpPr>
            <a:xfrm>
              <a:off x="4776012" y="5452100"/>
              <a:ext cx="1968655" cy="1025311"/>
              <a:chOff x="3607423" y="3207793"/>
              <a:chExt cx="1968655" cy="1025311"/>
            </a:xfrm>
          </p:grpSpPr>
          <p:cxnSp>
            <p:nvCxnSpPr>
              <p:cNvPr id="13" name="直接连接符 84"/>
              <p:cNvCxnSpPr/>
              <p:nvPr/>
            </p:nvCxnSpPr>
            <p:spPr>
              <a:xfrm flipV="1">
                <a:off x="4644976" y="3721398"/>
                <a:ext cx="931102" cy="1"/>
              </a:xfrm>
              <a:prstGeom prst="line">
                <a:avLst/>
              </a:prstGeom>
              <a:noFill/>
              <a:ln w="19050" cap="flat" cmpd="sng" algn="ctr">
                <a:solidFill>
                  <a:sysClr val="windowText" lastClr="000000"/>
                </a:solidFill>
                <a:prstDash val="solid"/>
                <a:tailEnd type="oval"/>
              </a:ln>
              <a:effectLst/>
            </p:spPr>
          </p:cxnSp>
          <p:sp>
            <p:nvSpPr>
              <p:cNvPr id="14" name="弧形 85"/>
              <p:cNvSpPr/>
              <p:nvPr/>
            </p:nvSpPr>
            <p:spPr>
              <a:xfrm rot="16200000">
                <a:off x="3607423" y="3207793"/>
                <a:ext cx="1025311" cy="1025311"/>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grpSp>
          <p:nvGrpSpPr>
            <p:cNvPr id="15" name="Group 78"/>
            <p:cNvGrpSpPr/>
            <p:nvPr/>
          </p:nvGrpSpPr>
          <p:grpSpPr>
            <a:xfrm rot="21316916">
              <a:off x="2533254" y="5407862"/>
              <a:ext cx="1099186" cy="1099473"/>
              <a:chOff x="5013110" y="5059616"/>
              <a:chExt cx="3378533" cy="3379413"/>
            </a:xfrm>
          </p:grpSpPr>
          <p:sp>
            <p:nvSpPr>
              <p:cNvPr id="16" name="Oval 81"/>
              <p:cNvSpPr/>
              <p:nvPr/>
            </p:nvSpPr>
            <p:spPr>
              <a:xfrm>
                <a:off x="5013110" y="5059616"/>
                <a:ext cx="3378533" cy="3379413"/>
              </a:xfrm>
              <a:prstGeom prst="ellipse">
                <a:avLst/>
              </a:prstGeom>
              <a:solidFill>
                <a:sysClr val="window" lastClr="FFFFFF">
                  <a:lumMod val="50000"/>
                  <a:alpha val="30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17" name="Oval 82"/>
              <p:cNvSpPr/>
              <p:nvPr/>
            </p:nvSpPr>
            <p:spPr>
              <a:xfrm>
                <a:off x="5286107" y="5332685"/>
                <a:ext cx="2832537" cy="2833275"/>
              </a:xfrm>
              <a:prstGeom prst="ellipse">
                <a:avLst/>
              </a:prstGeom>
              <a:solidFill>
                <a:srgbClr val="4F81BD">
                  <a:lumMod val="75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18" name="Freeform 3"/>
            <p:cNvSpPr>
              <a:spLocks noChangeArrowheads="1"/>
            </p:cNvSpPr>
            <p:nvPr/>
          </p:nvSpPr>
          <p:spPr bwMode="auto">
            <a:xfrm>
              <a:off x="2872396" y="5762879"/>
              <a:ext cx="442411" cy="356278"/>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nvGrpSpPr>
            <p:cNvPr id="19" name="Group 54"/>
            <p:cNvGrpSpPr/>
            <p:nvPr/>
          </p:nvGrpSpPr>
          <p:grpSpPr>
            <a:xfrm>
              <a:off x="8983635" y="5408094"/>
              <a:ext cx="1099186" cy="1099473"/>
              <a:chOff x="14361737" y="2978422"/>
              <a:chExt cx="1999231" cy="1999752"/>
            </a:xfrm>
          </p:grpSpPr>
          <p:grpSp>
            <p:nvGrpSpPr>
              <p:cNvPr id="20" name="Group 74"/>
              <p:cNvGrpSpPr/>
              <p:nvPr/>
            </p:nvGrpSpPr>
            <p:grpSpPr>
              <a:xfrm rot="21316916">
                <a:off x="14361737" y="2978422"/>
                <a:ext cx="1999231" cy="1999752"/>
                <a:chOff x="5013110" y="5059616"/>
                <a:chExt cx="3378533" cy="3379413"/>
              </a:xfrm>
            </p:grpSpPr>
            <p:sp>
              <p:nvSpPr>
                <p:cNvPr id="22" name="Oval 76"/>
                <p:cNvSpPr/>
                <p:nvPr/>
              </p:nvSpPr>
              <p:spPr>
                <a:xfrm>
                  <a:off x="5013110" y="5059616"/>
                  <a:ext cx="3378533" cy="3379413"/>
                </a:xfrm>
                <a:prstGeom prst="ellipse">
                  <a:avLst/>
                </a:prstGeom>
                <a:solidFill>
                  <a:srgbClr val="8064A2">
                    <a:lumMod val="60000"/>
                    <a:lumOff val="40000"/>
                    <a:alpha val="30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3" name="Oval 77"/>
                <p:cNvSpPr/>
                <p:nvPr/>
              </p:nvSpPr>
              <p:spPr>
                <a:xfrm>
                  <a:off x="5286107" y="5332685"/>
                  <a:ext cx="2832537" cy="2833275"/>
                </a:xfrm>
                <a:prstGeom prst="ellipse">
                  <a:avLst/>
                </a:prstGeom>
                <a:solidFill>
                  <a:sysClr val="windowText" lastClr="000000">
                    <a:lumMod val="50000"/>
                    <a:lumOff val="50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21" name="Freeform 22"/>
              <p:cNvSpPr>
                <a:spLocks noChangeArrowheads="1"/>
              </p:cNvSpPr>
              <p:nvPr/>
            </p:nvSpPr>
            <p:spPr bwMode="auto">
              <a:xfrm>
                <a:off x="15014064" y="3584307"/>
                <a:ext cx="747702" cy="747708"/>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grpSp>
          <p:nvGrpSpPr>
            <p:cNvPr id="24" name="Group 55"/>
            <p:cNvGrpSpPr/>
            <p:nvPr/>
          </p:nvGrpSpPr>
          <p:grpSpPr>
            <a:xfrm>
              <a:off x="6832959" y="5402439"/>
              <a:ext cx="1099186" cy="1099473"/>
              <a:chOff x="12208441" y="5274469"/>
              <a:chExt cx="1999231" cy="1999752"/>
            </a:xfrm>
          </p:grpSpPr>
          <p:grpSp>
            <p:nvGrpSpPr>
              <p:cNvPr id="25" name="Group 61"/>
              <p:cNvGrpSpPr/>
              <p:nvPr/>
            </p:nvGrpSpPr>
            <p:grpSpPr>
              <a:xfrm rot="21316916">
                <a:off x="12208441" y="5274469"/>
                <a:ext cx="1999231" cy="1999752"/>
                <a:chOff x="5013110" y="5059616"/>
                <a:chExt cx="3378533" cy="3379413"/>
              </a:xfrm>
            </p:grpSpPr>
            <p:sp>
              <p:nvSpPr>
                <p:cNvPr id="27" name="Oval 63"/>
                <p:cNvSpPr/>
                <p:nvPr/>
              </p:nvSpPr>
              <p:spPr>
                <a:xfrm>
                  <a:off x="5013110" y="5059616"/>
                  <a:ext cx="3378533" cy="3379413"/>
                </a:xfrm>
                <a:prstGeom prst="ellipse">
                  <a:avLst/>
                </a:prstGeom>
                <a:solidFill>
                  <a:srgbClr val="9BBB59">
                    <a:lumMod val="60000"/>
                    <a:lumOff val="40000"/>
                    <a:alpha val="30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8" name="Oval 73"/>
                <p:cNvSpPr/>
                <p:nvPr/>
              </p:nvSpPr>
              <p:spPr>
                <a:xfrm>
                  <a:off x="5286107" y="5332683"/>
                  <a:ext cx="2832536" cy="2833275"/>
                </a:xfrm>
                <a:prstGeom prst="ellipse">
                  <a:avLst/>
                </a:prstGeom>
                <a:solidFill>
                  <a:sysClr val="window" lastClr="FFFFFF">
                    <a:lumMod val="85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srgbClr val="57B9B7"/>
                    </a:solidFill>
                    <a:effectLst/>
                    <a:uLnTx/>
                    <a:uFillTx/>
                    <a:latin typeface="微软雅黑 Light" panose="020B0502040204020203" charset="-122"/>
                    <a:ea typeface="微软雅黑 Light" panose="020B0502040204020203" charset="-122"/>
                    <a:cs typeface="+mn-cs"/>
                  </a:endParaRPr>
                </a:p>
              </p:txBody>
            </p:sp>
          </p:grpSp>
          <p:sp>
            <p:nvSpPr>
              <p:cNvPr id="26" name="Freeform 101"/>
              <p:cNvSpPr>
                <a:spLocks noChangeArrowheads="1"/>
              </p:cNvSpPr>
              <p:nvPr/>
            </p:nvSpPr>
            <p:spPr bwMode="auto">
              <a:xfrm>
                <a:off x="12885009" y="5933249"/>
                <a:ext cx="804670" cy="619524"/>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grpSp>
          <p:nvGrpSpPr>
            <p:cNvPr id="29" name="Group 57"/>
            <p:cNvGrpSpPr/>
            <p:nvPr/>
          </p:nvGrpSpPr>
          <p:grpSpPr>
            <a:xfrm rot="21316916">
              <a:off x="4714863" y="5415019"/>
              <a:ext cx="1099186" cy="1099473"/>
              <a:chOff x="5013110" y="5059616"/>
              <a:chExt cx="3378533" cy="3379413"/>
            </a:xfrm>
          </p:grpSpPr>
          <p:sp>
            <p:nvSpPr>
              <p:cNvPr id="30" name="Oval 59"/>
              <p:cNvSpPr/>
              <p:nvPr/>
            </p:nvSpPr>
            <p:spPr>
              <a:xfrm>
                <a:off x="5013110" y="5059616"/>
                <a:ext cx="3378533" cy="3379413"/>
              </a:xfrm>
              <a:prstGeom prst="ellipse">
                <a:avLst/>
              </a:prstGeom>
              <a:solidFill>
                <a:sysClr val="window" lastClr="FFFFFF">
                  <a:lumMod val="75000"/>
                  <a:alpha val="30000"/>
                </a:sys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1" name="Oval 60"/>
              <p:cNvSpPr/>
              <p:nvPr/>
            </p:nvSpPr>
            <p:spPr>
              <a:xfrm>
                <a:off x="5286108" y="5332684"/>
                <a:ext cx="2832536" cy="2833274"/>
              </a:xfrm>
              <a:prstGeom prst="ellipse">
                <a:avLst/>
              </a:prstGeom>
              <a:solidFill>
                <a:srgbClr val="4F81BD">
                  <a:lumMod val="60000"/>
                  <a:lumOff val="40000"/>
                </a:srgbClr>
              </a:solidFill>
              <a:ln w="25400" cap="flat" cmpd="sng" algn="ctr">
                <a:noFill/>
                <a:prstDash val="solid"/>
              </a:ln>
              <a:effectLst/>
            </p:spPr>
            <p:txBody>
              <a:bodyPr lIns="219419" tIns="109710" rIns="219419" bIns="109710"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bg-BG" sz="1400" b="0" i="0" u="none" strike="noStrike" kern="0" cap="none" spc="0" normalizeH="0" baseline="0" noProof="0" dirty="0">
                  <a:ln>
                    <a:noFill/>
                  </a:ln>
                  <a:solidFill>
                    <a:prstClr val="white"/>
                  </a:solidFill>
                  <a:effectLst/>
                  <a:uLnTx/>
                  <a:uFillTx/>
                  <a:latin typeface="微软雅黑 Light" panose="020B0502040204020203" charset="-122"/>
                  <a:ea typeface="微软雅黑 Light" panose="020B0502040204020203" charset="-122"/>
                  <a:cs typeface="+mn-cs"/>
                </a:endParaRPr>
              </a:p>
            </p:txBody>
          </p:sp>
        </p:grpSp>
        <p:sp>
          <p:nvSpPr>
            <p:cNvPr id="32" name="Freeform 104"/>
            <p:cNvSpPr>
              <a:spLocks noChangeArrowheads="1"/>
            </p:cNvSpPr>
            <p:nvPr/>
          </p:nvSpPr>
          <p:spPr bwMode="auto">
            <a:xfrm>
              <a:off x="5067460" y="5786171"/>
              <a:ext cx="442414" cy="297552"/>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ysClr val="window" lastClr="FFFFFF"/>
            </a:solidFill>
            <a:ln>
              <a:noFill/>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Light" panose="020B0502040204020203" charset="-122"/>
              </a:endParaRPr>
            </a:p>
          </p:txBody>
        </p:sp>
        <p:grpSp>
          <p:nvGrpSpPr>
            <p:cNvPr id="33" name="Group 83"/>
            <p:cNvGrpSpPr/>
            <p:nvPr/>
          </p:nvGrpSpPr>
          <p:grpSpPr>
            <a:xfrm>
              <a:off x="6929925" y="5452100"/>
              <a:ext cx="1968655" cy="1025311"/>
              <a:chOff x="3913901" y="5865040"/>
              <a:chExt cx="3322518" cy="1730427"/>
            </a:xfrm>
          </p:grpSpPr>
          <p:cxnSp>
            <p:nvCxnSpPr>
              <p:cNvPr id="34" name="直接连接符 84"/>
              <p:cNvCxnSpPr/>
              <p:nvPr/>
            </p:nvCxnSpPr>
            <p:spPr>
              <a:xfrm flipV="1">
                <a:off x="5664989" y="6731856"/>
                <a:ext cx="1571430" cy="1"/>
              </a:xfrm>
              <a:prstGeom prst="line">
                <a:avLst/>
              </a:prstGeom>
              <a:noFill/>
              <a:ln w="19050" cap="flat" cmpd="sng" algn="ctr">
                <a:solidFill>
                  <a:sysClr val="windowText" lastClr="000000"/>
                </a:solidFill>
                <a:prstDash val="solid"/>
                <a:tailEnd type="oval"/>
              </a:ln>
              <a:effectLst/>
            </p:spPr>
          </p:cxnSp>
          <p:sp>
            <p:nvSpPr>
              <p:cNvPr id="35" name="弧形 85"/>
              <p:cNvSpPr/>
              <p:nvPr/>
            </p:nvSpPr>
            <p:spPr>
              <a:xfrm rot="16200000">
                <a:off x="3913901" y="5865040"/>
                <a:ext cx="1730427" cy="1730428"/>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sp>
          <p:nvSpPr>
            <p:cNvPr id="38" name="弧形 85"/>
            <p:cNvSpPr/>
            <p:nvPr/>
          </p:nvSpPr>
          <p:spPr>
            <a:xfrm rot="16200000">
              <a:off x="9080601" y="5452100"/>
              <a:ext cx="1025311" cy="1025311"/>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nvGrpSpPr>
            <p:cNvPr id="39" name="Group 104"/>
            <p:cNvGrpSpPr/>
            <p:nvPr/>
          </p:nvGrpSpPr>
          <p:grpSpPr>
            <a:xfrm>
              <a:off x="2622472" y="5452100"/>
              <a:ext cx="1968655" cy="1025311"/>
              <a:chOff x="3913901" y="5865040"/>
              <a:chExt cx="3322518" cy="1730427"/>
            </a:xfrm>
          </p:grpSpPr>
          <p:cxnSp>
            <p:nvCxnSpPr>
              <p:cNvPr id="40" name="直接连接符 84"/>
              <p:cNvCxnSpPr/>
              <p:nvPr/>
            </p:nvCxnSpPr>
            <p:spPr>
              <a:xfrm flipV="1">
                <a:off x="5664989" y="6731856"/>
                <a:ext cx="1571430" cy="1"/>
              </a:xfrm>
              <a:prstGeom prst="line">
                <a:avLst/>
              </a:prstGeom>
              <a:noFill/>
              <a:ln w="19050" cap="flat" cmpd="sng" algn="ctr">
                <a:solidFill>
                  <a:sysClr val="windowText" lastClr="000000"/>
                </a:solidFill>
                <a:prstDash val="solid"/>
                <a:tailEnd type="oval"/>
              </a:ln>
              <a:effectLst/>
            </p:spPr>
          </p:cxnSp>
          <p:sp>
            <p:nvSpPr>
              <p:cNvPr id="41" name="弧形 85"/>
              <p:cNvSpPr/>
              <p:nvPr/>
            </p:nvSpPr>
            <p:spPr>
              <a:xfrm rot="16200000">
                <a:off x="3913901" y="5865040"/>
                <a:ext cx="1730427" cy="1730428"/>
              </a:xfrm>
              <a:prstGeom prst="arc">
                <a:avLst>
                  <a:gd name="adj1" fmla="val 2657162"/>
                  <a:gd name="adj2" fmla="val 8176062"/>
                </a:avLst>
              </a:prstGeom>
              <a:noFill/>
              <a:ln w="19050" cap="flat" cmpd="sng" algn="ctr">
                <a:solidFill>
                  <a:sysClr val="windowText" lastClr="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Light" panose="020B0502040204020203" charset="-122"/>
                  <a:cs typeface="+mn-cs"/>
                </a:endParaRPr>
              </a:p>
            </p:txBody>
          </p:sp>
        </p:grpSp>
      </p:grpSp>
      <p:sp>
        <p:nvSpPr>
          <p:cNvPr id="49" name="TextBox 49"/>
          <p:cNvSpPr txBox="1"/>
          <p:nvPr/>
        </p:nvSpPr>
        <p:spPr>
          <a:xfrm>
            <a:off x="1399323" y="1103037"/>
            <a:ext cx="1490641"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Point</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2" name="TextBox 49"/>
          <p:cNvSpPr txBox="1"/>
          <p:nvPr/>
        </p:nvSpPr>
        <p:spPr>
          <a:xfrm>
            <a:off x="3690357" y="1092690"/>
            <a:ext cx="2191185"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Evidence</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3" name="TextBox 49"/>
          <p:cNvSpPr txBox="1"/>
          <p:nvPr/>
        </p:nvSpPr>
        <p:spPr>
          <a:xfrm>
            <a:off x="6183026" y="1082312"/>
            <a:ext cx="2771668"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Explanation</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4" name="TextBox 49"/>
          <p:cNvSpPr txBox="1"/>
          <p:nvPr/>
        </p:nvSpPr>
        <p:spPr>
          <a:xfrm>
            <a:off x="9629402" y="1113037"/>
            <a:ext cx="1274949" cy="553961"/>
          </a:xfrm>
          <a:prstGeom prst="rect">
            <a:avLst/>
          </a:prstGeom>
          <a:noFill/>
        </p:spPr>
        <p:txBody>
          <a:bodyPr wrap="square" lIns="182843" tIns="91422" rIns="182843" bIns="91422" rtlCol="0">
            <a:spAutoFit/>
          </a:bodyPr>
          <a:lstStyle/>
          <a:p>
            <a:pPr algn="ctr" defTabSz="685800"/>
            <a:r>
              <a:rPr lang="en-US"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rPr>
              <a:t>Link</a:t>
            </a:r>
            <a:endParaRPr lang="id-ID" altLang="zh-CN" sz="2400" b="1" dirty="0">
              <a:solidFill>
                <a:schemeClr val="bg1"/>
              </a:solidFill>
              <a:latin typeface="微软雅黑" panose="020B0503020204020204" pitchFamily="34" charset="-122"/>
              <a:ea typeface="微软雅黑 Light" panose="020B0502040204020203" charset="-122"/>
              <a:cs typeface="Aparajita" panose="020B0604020202020204" pitchFamily="34" charset="0"/>
            </a:endParaRPr>
          </a:p>
        </p:txBody>
      </p:sp>
      <p:sp>
        <p:nvSpPr>
          <p:cNvPr id="55" name="TextBox 50"/>
          <p:cNvSpPr txBox="1"/>
          <p:nvPr/>
        </p:nvSpPr>
        <p:spPr>
          <a:xfrm>
            <a:off x="2645204" y="1836221"/>
            <a:ext cx="1761697" cy="469708"/>
          </a:xfrm>
          <a:prstGeom prst="rect">
            <a:avLst/>
          </a:prstGeom>
          <a:noFill/>
        </p:spPr>
        <p:txBody>
          <a:bodyPr wrap="square" lIns="182843" tIns="91422" rIns="182843" bIns="91422" rtlCol="0">
            <a:spAutoFit/>
          </a:bodyPr>
          <a:lstStyle/>
          <a:p>
            <a:pPr algn="ctr" defTabSz="685800">
              <a:lnSpc>
                <a:spcPct val="150000"/>
              </a:lnSpc>
            </a:pPr>
            <a:r>
              <a:rPr lang="en-US" altLang="zh-CN" sz="1400" dirty="0">
                <a:solidFill>
                  <a:schemeClr val="tx2">
                    <a:lumMod val="20000"/>
                    <a:lumOff val="80000"/>
                  </a:schemeClr>
                </a:solidFill>
                <a:latin typeface="微软雅黑" panose="020B0503020204020204" pitchFamily="34" charset="-122"/>
                <a:ea typeface="微软雅黑" panose="020B0503020204020204" pitchFamily="34" charset="-122"/>
              </a:rPr>
              <a:t>Add evidence</a:t>
            </a:r>
            <a:endParaRPr lang="zh-CN" altLang="en-US" sz="1400" dirty="0">
              <a:solidFill>
                <a:schemeClr val="tx2">
                  <a:lumMod val="20000"/>
                  <a:lumOff val="80000"/>
                </a:schemeClr>
              </a:solidFill>
              <a:latin typeface="微软雅黑" panose="020B0503020204020204" pitchFamily="34" charset="-122"/>
              <a:ea typeface="微软雅黑" panose="020B0503020204020204" pitchFamily="34" charset="-122"/>
            </a:endParaRPr>
          </a:p>
        </p:txBody>
      </p:sp>
      <p:sp>
        <p:nvSpPr>
          <p:cNvPr id="56" name="TextBox 50"/>
          <p:cNvSpPr txBox="1"/>
          <p:nvPr/>
        </p:nvSpPr>
        <p:spPr>
          <a:xfrm>
            <a:off x="5333397" y="1803992"/>
            <a:ext cx="1761697" cy="469708"/>
          </a:xfrm>
          <a:prstGeom prst="rect">
            <a:avLst/>
          </a:prstGeom>
          <a:noFill/>
        </p:spPr>
        <p:txBody>
          <a:bodyPr wrap="square" lIns="182843" tIns="91422" rIns="182843" bIns="91422" rtlCol="0">
            <a:spAutoFit/>
          </a:bodyPr>
          <a:lstStyle/>
          <a:p>
            <a:pPr algn="ctr" defTabSz="685800">
              <a:lnSpc>
                <a:spcPct val="150000"/>
              </a:lnSpc>
            </a:pPr>
            <a:r>
              <a:rPr lang="en-US" altLang="zh-CN" sz="1400" dirty="0">
                <a:solidFill>
                  <a:schemeClr val="tx2">
                    <a:lumMod val="20000"/>
                    <a:lumOff val="80000"/>
                  </a:schemeClr>
                </a:solidFill>
                <a:latin typeface="微软雅黑" panose="020B0503020204020204" pitchFamily="34" charset="-122"/>
                <a:ea typeface="微软雅黑" panose="020B0503020204020204" pitchFamily="34" charset="-122"/>
              </a:rPr>
              <a:t>Add evidence</a:t>
            </a:r>
            <a:endParaRPr lang="zh-CN" altLang="en-US" sz="1400" dirty="0">
              <a:solidFill>
                <a:schemeClr val="tx2">
                  <a:lumMod val="20000"/>
                  <a:lumOff val="80000"/>
                </a:schemeClr>
              </a:solidFill>
              <a:latin typeface="微软雅黑" panose="020B0503020204020204" pitchFamily="34" charset="-122"/>
              <a:ea typeface="微软雅黑" panose="020B0503020204020204" pitchFamily="34" charset="-122"/>
            </a:endParaRPr>
          </a:p>
        </p:txBody>
      </p:sp>
      <p:sp>
        <p:nvSpPr>
          <p:cNvPr id="57" name="TextBox 50"/>
          <p:cNvSpPr txBox="1"/>
          <p:nvPr/>
        </p:nvSpPr>
        <p:spPr>
          <a:xfrm>
            <a:off x="8089832" y="1819816"/>
            <a:ext cx="1761697" cy="469708"/>
          </a:xfrm>
          <a:prstGeom prst="rect">
            <a:avLst/>
          </a:prstGeom>
          <a:noFill/>
        </p:spPr>
        <p:txBody>
          <a:bodyPr wrap="square" lIns="182843" tIns="91422" rIns="182843" bIns="91422" rtlCol="0">
            <a:spAutoFit/>
          </a:bodyPr>
          <a:lstStyle/>
          <a:p>
            <a:pPr algn="ctr" defTabSz="685800">
              <a:lnSpc>
                <a:spcPct val="150000"/>
              </a:lnSpc>
            </a:pPr>
            <a:r>
              <a:rPr lang="en-US" altLang="zh-CN" sz="1400" dirty="0">
                <a:solidFill>
                  <a:schemeClr val="tx2">
                    <a:lumMod val="20000"/>
                    <a:lumOff val="80000"/>
                  </a:schemeClr>
                </a:solidFill>
                <a:latin typeface="微软雅黑" panose="020B0503020204020204" pitchFamily="34" charset="-122"/>
                <a:ea typeface="微软雅黑" panose="020B0503020204020204" pitchFamily="34" charset="-122"/>
              </a:rPr>
              <a:t>Use connectives</a:t>
            </a:r>
            <a:endParaRPr lang="zh-CN" altLang="en-US" sz="1400" dirty="0">
              <a:solidFill>
                <a:schemeClr val="tx2">
                  <a:lumMod val="20000"/>
                  <a:lumOff val="80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0" y="1539"/>
            <a:ext cx="9998075" cy="838200"/>
            <a:chOff x="2193925" y="-3972"/>
            <a:chExt cx="9998075" cy="838200"/>
          </a:xfrm>
        </p:grpSpPr>
        <p:sp>
          <p:nvSpPr>
            <p:cNvPr id="47" name="矩形 46"/>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8"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Post-reading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51" name="任意多边形 12"/>
          <p:cNvSpPr/>
          <p:nvPr/>
        </p:nvSpPr>
        <p:spPr>
          <a:xfrm rot="16200000" flipH="1">
            <a:off x="10087094" y="4859537"/>
            <a:ext cx="1955216" cy="2254597"/>
          </a:xfrm>
          <a:custGeom>
            <a:avLst/>
            <a:gdLst>
              <a:gd name="connsiteX0" fmla="*/ 0 w 4684776"/>
              <a:gd name="connsiteY0" fmla="*/ 4038600 h 4038600"/>
              <a:gd name="connsiteX1" fmla="*/ 2342388 w 4684776"/>
              <a:gd name="connsiteY1" fmla="*/ 0 h 4038600"/>
              <a:gd name="connsiteX2" fmla="*/ 4684776 w 4684776"/>
              <a:gd name="connsiteY2" fmla="*/ 4038600 h 4038600"/>
              <a:gd name="connsiteX3" fmla="*/ 4054983 w 4684776"/>
              <a:gd name="connsiteY3" fmla="*/ 4038600 h 4038600"/>
              <a:gd name="connsiteX4" fmla="*/ 2342388 w 4684776"/>
              <a:gd name="connsiteY4" fmla="*/ 1085850 h 4038600"/>
              <a:gd name="connsiteX5" fmla="*/ 629793 w 4684776"/>
              <a:gd name="connsiteY5" fmla="*/ 40386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4776" h="4038600">
                <a:moveTo>
                  <a:pt x="0" y="4038600"/>
                </a:moveTo>
                <a:lnTo>
                  <a:pt x="2342388" y="0"/>
                </a:lnTo>
                <a:lnTo>
                  <a:pt x="4684776" y="4038600"/>
                </a:lnTo>
                <a:lnTo>
                  <a:pt x="4054983" y="4038600"/>
                </a:lnTo>
                <a:lnTo>
                  <a:pt x="2342388" y="1085850"/>
                </a:lnTo>
                <a:lnTo>
                  <a:pt x="629793" y="40386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p:stCondLst>
                              <p:cond delay="3000"/>
                            </p:stCondLst>
                            <p:childTnLst>
                              <p:par>
                                <p:cTn id="9" presetID="47"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7"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anim calcmode="lin" valueType="num">
                                      <p:cBhvr>
                                        <p:cTn id="24" dur="1000" fill="hold"/>
                                        <p:tgtEl>
                                          <p:spTgt spid="53"/>
                                        </p:tgtEl>
                                        <p:attrNameLst>
                                          <p:attrName>ppt_x</p:attrName>
                                        </p:attrNameLst>
                                      </p:cBhvr>
                                      <p:tavLst>
                                        <p:tav tm="0">
                                          <p:val>
                                            <p:strVal val="#ppt_x"/>
                                          </p:val>
                                        </p:tav>
                                        <p:tav tm="100000">
                                          <p:val>
                                            <p:strVal val="#ppt_x"/>
                                          </p:val>
                                        </p:tav>
                                      </p:tavLst>
                                    </p:anim>
                                    <p:anim calcmode="lin" valueType="num">
                                      <p:cBhvr>
                                        <p:cTn id="25" dur="1000" fill="hold"/>
                                        <p:tgtEl>
                                          <p:spTgt spid="53"/>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7"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anim calcmode="lin" valueType="num">
                                      <p:cBhvr>
                                        <p:cTn id="30" dur="1000" fill="hold"/>
                                        <p:tgtEl>
                                          <p:spTgt spid="54"/>
                                        </p:tgtEl>
                                        <p:attrNameLst>
                                          <p:attrName>ppt_x</p:attrName>
                                        </p:attrNameLst>
                                      </p:cBhvr>
                                      <p:tavLst>
                                        <p:tav tm="0">
                                          <p:val>
                                            <p:strVal val="#ppt_x"/>
                                          </p:val>
                                        </p:tav>
                                        <p:tav tm="100000">
                                          <p:val>
                                            <p:strVal val="#ppt_x"/>
                                          </p:val>
                                        </p:tav>
                                      </p:tavLst>
                                    </p:anim>
                                    <p:anim calcmode="lin" valueType="num">
                                      <p:cBhvr>
                                        <p:cTn id="3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1000"/>
                                        <p:tgtEl>
                                          <p:spTgt spid="56"/>
                                        </p:tgtEl>
                                      </p:cBhvr>
                                    </p:animEffect>
                                    <p:anim calcmode="lin" valueType="num">
                                      <p:cBhvr>
                                        <p:cTn id="44" dur="1000" fill="hold"/>
                                        <p:tgtEl>
                                          <p:spTgt spid="56"/>
                                        </p:tgtEl>
                                        <p:attrNameLst>
                                          <p:attrName>ppt_x</p:attrName>
                                        </p:attrNameLst>
                                      </p:cBhvr>
                                      <p:tavLst>
                                        <p:tav tm="0">
                                          <p:val>
                                            <p:strVal val="#ppt_x"/>
                                          </p:val>
                                        </p:tav>
                                        <p:tav tm="100000">
                                          <p:val>
                                            <p:strVal val="#ppt_x"/>
                                          </p:val>
                                        </p:tav>
                                      </p:tavLst>
                                    </p:anim>
                                    <p:anim calcmode="lin" valueType="num">
                                      <p:cBhvr>
                                        <p:cTn id="4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539"/>
            <a:ext cx="9998075" cy="838200"/>
            <a:chOff x="2193925" y="-3972"/>
            <a:chExt cx="9998075" cy="838200"/>
          </a:xfrm>
        </p:grpSpPr>
        <p:sp>
          <p:nvSpPr>
            <p:cNvPr id="3" name="矩形 2"/>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Post-reading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5" name="椭圆 4"/>
          <p:cNvSpPr/>
          <p:nvPr/>
        </p:nvSpPr>
        <p:spPr>
          <a:xfrm>
            <a:off x="5143500" y="1082947"/>
            <a:ext cx="1905000" cy="1905000"/>
          </a:xfrm>
          <a:prstGeom prst="ellipse">
            <a:avLst/>
          </a:prstGeom>
          <a:noFill/>
          <a:ln w="12700"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6"/>
          <p:cNvSpPr txBox="1">
            <a:spLocks noChangeArrowheads="1"/>
          </p:cNvSpPr>
          <p:nvPr/>
        </p:nvSpPr>
        <p:spPr bwMode="auto">
          <a:xfrm>
            <a:off x="2032000" y="2887934"/>
            <a:ext cx="496888"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1</a:t>
            </a:r>
            <a:endParaRPr kumimoji="0" lang="zh-CN" altLang="en-US" sz="4800" b="0" i="0" u="none" strike="noStrike" kern="0" cap="none" spc="0" normalizeH="0" baseline="0" noProof="0">
              <a:ln>
                <a:noFill/>
              </a:ln>
              <a:solidFill>
                <a:prstClr val="white"/>
              </a:solidFill>
              <a:effectLst/>
              <a:uLnTx/>
              <a:uFillTx/>
            </a:endParaRPr>
          </a:p>
        </p:txBody>
      </p:sp>
      <p:sp>
        <p:nvSpPr>
          <p:cNvPr id="7" name="文本框 7"/>
          <p:cNvSpPr txBox="1">
            <a:spLocks noChangeArrowheads="1"/>
          </p:cNvSpPr>
          <p:nvPr/>
        </p:nvSpPr>
        <p:spPr bwMode="auto">
          <a:xfrm>
            <a:off x="4575175" y="2887934"/>
            <a:ext cx="496888"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2</a:t>
            </a:r>
            <a:endParaRPr kumimoji="0" lang="zh-CN" altLang="en-US" sz="4800" b="0" i="0" u="none" strike="noStrike" kern="0" cap="none" spc="0" normalizeH="0" baseline="0" noProof="0">
              <a:ln>
                <a:noFill/>
              </a:ln>
              <a:solidFill>
                <a:prstClr val="white"/>
              </a:solidFill>
              <a:effectLst/>
              <a:uLnTx/>
              <a:uFillTx/>
            </a:endParaRPr>
          </a:p>
        </p:txBody>
      </p:sp>
      <p:sp>
        <p:nvSpPr>
          <p:cNvPr id="8" name="文本框 8"/>
          <p:cNvSpPr txBox="1">
            <a:spLocks noChangeArrowheads="1"/>
          </p:cNvSpPr>
          <p:nvPr/>
        </p:nvSpPr>
        <p:spPr bwMode="auto">
          <a:xfrm>
            <a:off x="7119938" y="2887934"/>
            <a:ext cx="496887"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3</a:t>
            </a:r>
            <a:endParaRPr kumimoji="0" lang="zh-CN" altLang="en-US" sz="4800" b="0" i="0" u="none" strike="noStrike" kern="0" cap="none" spc="0" normalizeH="0" baseline="0" noProof="0">
              <a:ln>
                <a:noFill/>
              </a:ln>
              <a:solidFill>
                <a:prstClr val="white"/>
              </a:solidFill>
              <a:effectLst/>
              <a:uLnTx/>
              <a:uFillTx/>
            </a:endParaRPr>
          </a:p>
        </p:txBody>
      </p:sp>
      <p:sp>
        <p:nvSpPr>
          <p:cNvPr id="9" name="文本框 9"/>
          <p:cNvSpPr txBox="1">
            <a:spLocks noChangeArrowheads="1"/>
          </p:cNvSpPr>
          <p:nvPr/>
        </p:nvSpPr>
        <p:spPr bwMode="auto">
          <a:xfrm>
            <a:off x="9663113" y="2887934"/>
            <a:ext cx="496887" cy="830263"/>
          </a:xfrm>
          <a:prstGeom prst="rect">
            <a:avLst/>
          </a:prstGeom>
          <a:noFill/>
          <a:ln w="9525">
            <a:noFill/>
            <a:miter lim="800000"/>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4800" b="0" i="0" u="none" strike="noStrike" kern="0" cap="none" spc="0" normalizeH="0" baseline="0" noProof="0">
                <a:ln>
                  <a:noFill/>
                </a:ln>
                <a:solidFill>
                  <a:prstClr val="white"/>
                </a:solidFill>
                <a:effectLst/>
                <a:uLnTx/>
                <a:uFillTx/>
              </a:rPr>
              <a:t>4</a:t>
            </a:r>
            <a:endParaRPr kumimoji="0" lang="zh-CN" altLang="en-US" sz="4800" b="0" i="0" u="none" strike="noStrike" kern="0" cap="none" spc="0" normalizeH="0" baseline="0" noProof="0">
              <a:ln>
                <a:noFill/>
              </a:ln>
              <a:solidFill>
                <a:prstClr val="white"/>
              </a:solidFill>
              <a:effectLst/>
              <a:uLnTx/>
              <a:uFillTx/>
            </a:endParaRPr>
          </a:p>
        </p:txBody>
      </p:sp>
      <p:cxnSp>
        <p:nvCxnSpPr>
          <p:cNvPr id="10" name="直接连接符 9"/>
          <p:cNvCxnSpPr>
            <a:stCxn id="5" idx="3"/>
            <a:endCxn id="7" idx="0"/>
          </p:cNvCxnSpPr>
          <p:nvPr/>
        </p:nvCxnSpPr>
        <p:spPr>
          <a:xfrm flipH="1">
            <a:off x="4824413" y="2710134"/>
            <a:ext cx="598487" cy="177800"/>
          </a:xfrm>
          <a:prstGeom prst="line">
            <a:avLst/>
          </a:prstGeom>
          <a:noFill/>
          <a:ln w="6350" cap="flat" cmpd="sng" algn="ctr">
            <a:solidFill>
              <a:sysClr val="window" lastClr="FFFFFF"/>
            </a:solidFill>
            <a:prstDash val="dash"/>
            <a:miter lim="800000"/>
            <a:tailEnd type="oval"/>
          </a:ln>
          <a:effectLst/>
        </p:spPr>
      </p:cxnSp>
      <p:cxnSp>
        <p:nvCxnSpPr>
          <p:cNvPr id="11" name="直接连接符 10"/>
          <p:cNvCxnSpPr>
            <a:stCxn id="5" idx="5"/>
            <a:endCxn id="8" idx="0"/>
          </p:cNvCxnSpPr>
          <p:nvPr/>
        </p:nvCxnSpPr>
        <p:spPr>
          <a:xfrm>
            <a:off x="6769100" y="2710134"/>
            <a:ext cx="598488" cy="177800"/>
          </a:xfrm>
          <a:prstGeom prst="line">
            <a:avLst/>
          </a:prstGeom>
          <a:noFill/>
          <a:ln w="6350" cap="flat" cmpd="sng" algn="ctr">
            <a:solidFill>
              <a:sysClr val="window" lastClr="FFFFFF"/>
            </a:solidFill>
            <a:prstDash val="dash"/>
            <a:miter lim="800000"/>
            <a:tailEnd type="oval"/>
          </a:ln>
          <a:effectLst/>
        </p:spPr>
      </p:cxnSp>
      <p:cxnSp>
        <p:nvCxnSpPr>
          <p:cNvPr id="12" name="直接连接符 11"/>
          <p:cNvCxnSpPr>
            <a:stCxn id="5" idx="2"/>
            <a:endCxn id="6" idx="0"/>
          </p:cNvCxnSpPr>
          <p:nvPr/>
        </p:nvCxnSpPr>
        <p:spPr>
          <a:xfrm flipH="1">
            <a:off x="2279650" y="2035447"/>
            <a:ext cx="2863850" cy="852487"/>
          </a:xfrm>
          <a:prstGeom prst="line">
            <a:avLst/>
          </a:prstGeom>
          <a:noFill/>
          <a:ln w="6350" cap="flat" cmpd="sng" algn="ctr">
            <a:solidFill>
              <a:sysClr val="window" lastClr="FFFFFF"/>
            </a:solidFill>
            <a:prstDash val="dash"/>
            <a:miter lim="800000"/>
            <a:tailEnd type="oval"/>
          </a:ln>
          <a:effectLst/>
        </p:spPr>
      </p:cxnSp>
      <p:cxnSp>
        <p:nvCxnSpPr>
          <p:cNvPr id="13" name="直接连接符 12"/>
          <p:cNvCxnSpPr>
            <a:stCxn id="5" idx="6"/>
            <a:endCxn id="9" idx="0"/>
          </p:cNvCxnSpPr>
          <p:nvPr/>
        </p:nvCxnSpPr>
        <p:spPr>
          <a:xfrm>
            <a:off x="7048500" y="2035447"/>
            <a:ext cx="2863850" cy="852487"/>
          </a:xfrm>
          <a:prstGeom prst="line">
            <a:avLst/>
          </a:prstGeom>
          <a:noFill/>
          <a:ln w="6350" cap="flat" cmpd="sng" algn="ctr">
            <a:solidFill>
              <a:sysClr val="window" lastClr="FFFFFF"/>
            </a:solidFill>
            <a:prstDash val="dash"/>
            <a:miter lim="800000"/>
            <a:tailEnd type="oval"/>
          </a:ln>
          <a:effectLst/>
        </p:spPr>
      </p:cxnSp>
      <p:cxnSp>
        <p:nvCxnSpPr>
          <p:cNvPr id="14" name="直接连接符 13"/>
          <p:cNvCxnSpPr/>
          <p:nvPr/>
        </p:nvCxnSpPr>
        <p:spPr>
          <a:xfrm>
            <a:off x="1749425" y="3718197"/>
            <a:ext cx="1062038" cy="0"/>
          </a:xfrm>
          <a:prstGeom prst="line">
            <a:avLst/>
          </a:prstGeom>
          <a:noFill/>
          <a:ln w="19050" cap="flat" cmpd="sng" algn="ctr">
            <a:solidFill>
              <a:sysClr val="window" lastClr="FFFFFF"/>
            </a:solidFill>
            <a:prstDash val="solid"/>
            <a:miter lim="800000"/>
          </a:ln>
          <a:effectLst/>
        </p:spPr>
      </p:cxnSp>
      <p:cxnSp>
        <p:nvCxnSpPr>
          <p:cNvPr id="15" name="直接连接符 14"/>
          <p:cNvCxnSpPr/>
          <p:nvPr/>
        </p:nvCxnSpPr>
        <p:spPr>
          <a:xfrm>
            <a:off x="4292600" y="3718197"/>
            <a:ext cx="1062038" cy="0"/>
          </a:xfrm>
          <a:prstGeom prst="line">
            <a:avLst/>
          </a:prstGeom>
          <a:noFill/>
          <a:ln w="19050" cap="flat" cmpd="sng" algn="ctr">
            <a:solidFill>
              <a:sysClr val="window" lastClr="FFFFFF"/>
            </a:solidFill>
            <a:prstDash val="solid"/>
            <a:miter lim="800000"/>
          </a:ln>
          <a:effectLst/>
        </p:spPr>
      </p:cxnSp>
      <p:cxnSp>
        <p:nvCxnSpPr>
          <p:cNvPr id="16" name="直接连接符 15"/>
          <p:cNvCxnSpPr/>
          <p:nvPr/>
        </p:nvCxnSpPr>
        <p:spPr>
          <a:xfrm>
            <a:off x="6835775" y="3718197"/>
            <a:ext cx="1062038" cy="0"/>
          </a:xfrm>
          <a:prstGeom prst="line">
            <a:avLst/>
          </a:prstGeom>
          <a:noFill/>
          <a:ln w="19050" cap="flat" cmpd="sng" algn="ctr">
            <a:solidFill>
              <a:sysClr val="window" lastClr="FFFFFF"/>
            </a:solidFill>
            <a:prstDash val="solid"/>
            <a:miter lim="800000"/>
          </a:ln>
          <a:effectLst/>
        </p:spPr>
      </p:cxnSp>
      <p:cxnSp>
        <p:nvCxnSpPr>
          <p:cNvPr id="17" name="直接连接符 16"/>
          <p:cNvCxnSpPr/>
          <p:nvPr/>
        </p:nvCxnSpPr>
        <p:spPr>
          <a:xfrm>
            <a:off x="9378950" y="3718197"/>
            <a:ext cx="1062038" cy="0"/>
          </a:xfrm>
          <a:prstGeom prst="line">
            <a:avLst/>
          </a:prstGeom>
          <a:noFill/>
          <a:ln w="19050" cap="flat" cmpd="sng" algn="ctr">
            <a:solidFill>
              <a:sysClr val="window" lastClr="FFFFFF"/>
            </a:solidFill>
            <a:prstDash val="solid"/>
            <a:miter lim="800000"/>
          </a:ln>
          <a:effectLst/>
        </p:spPr>
      </p:cxnSp>
      <p:sp>
        <p:nvSpPr>
          <p:cNvPr id="19" name="文本框 19"/>
          <p:cNvSpPr txBox="1">
            <a:spLocks noChangeArrowheads="1"/>
          </p:cNvSpPr>
          <p:nvPr/>
        </p:nvSpPr>
        <p:spPr bwMode="auto">
          <a:xfrm>
            <a:off x="412750" y="4067447"/>
            <a:ext cx="2730500" cy="1200329"/>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is the purpose of sea exploration?</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1" name="文本框 21"/>
          <p:cNvSpPr txBox="1">
            <a:spLocks noChangeArrowheads="1"/>
          </p:cNvSpPr>
          <p:nvPr/>
        </p:nvSpPr>
        <p:spPr bwMode="auto">
          <a:xfrm>
            <a:off x="3252788" y="4067447"/>
            <a:ext cx="2732087" cy="1569660"/>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How does sea exploration help us to protect the sea?</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3" name="文本框 23"/>
          <p:cNvSpPr txBox="1">
            <a:spLocks noChangeArrowheads="1"/>
          </p:cNvSpPr>
          <p:nvPr/>
        </p:nvSpPr>
        <p:spPr bwMode="auto">
          <a:xfrm>
            <a:off x="6094413" y="4067447"/>
            <a:ext cx="2732087" cy="1569660"/>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How does sea exploration cause damage to the sea?</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5" name="文本框 25"/>
          <p:cNvSpPr txBox="1">
            <a:spLocks noChangeArrowheads="1"/>
          </p:cNvSpPr>
          <p:nvPr/>
        </p:nvSpPr>
        <p:spPr bwMode="auto">
          <a:xfrm>
            <a:off x="8936038" y="4067447"/>
            <a:ext cx="2730500" cy="1938992"/>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Is there a good balance between protection and exploitation?</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999037" y="1808434"/>
            <a:ext cx="2276475" cy="523220"/>
          </a:xfrm>
          <a:prstGeom prst="rect">
            <a:avLst/>
          </a:prstGeom>
          <a:noFill/>
        </p:spPr>
        <p:txBody>
          <a:bodyPr wrap="square">
            <a:spAutoFit/>
          </a:bodyPr>
          <a:lstStyle/>
          <a:p>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Brainstorm</a:t>
            </a:r>
            <a:endParaRPr lang="zh-CN"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38"/>
            <a:ext cx="9998075" cy="1308883"/>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1"/>
          <p:cNvSpPr/>
          <p:nvPr/>
        </p:nvSpPr>
        <p:spPr>
          <a:xfrm>
            <a:off x="566737" y="5291156"/>
            <a:ext cx="11020425" cy="976291"/>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11"/>
          <p:cNvSpPr/>
          <p:nvPr/>
        </p:nvSpPr>
        <p:spPr>
          <a:xfrm>
            <a:off x="585787" y="4214833"/>
            <a:ext cx="11020425" cy="976291"/>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圆角矩形 11"/>
          <p:cNvSpPr/>
          <p:nvPr/>
        </p:nvSpPr>
        <p:spPr>
          <a:xfrm>
            <a:off x="585787" y="3205184"/>
            <a:ext cx="11020425" cy="909616"/>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圆角矩形 11"/>
          <p:cNvSpPr/>
          <p:nvPr/>
        </p:nvSpPr>
        <p:spPr>
          <a:xfrm>
            <a:off x="585787" y="1630320"/>
            <a:ext cx="11020425" cy="684255"/>
          </a:xfrm>
          <a:prstGeom prst="roundRect">
            <a:avLst>
              <a:gd name="adj" fmla="val 9881"/>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228600" y="31358"/>
            <a:ext cx="11287125" cy="1308884"/>
          </a:xfrm>
          <a:prstGeom prst="rect">
            <a:avLst/>
          </a:prstGeom>
          <a:noFill/>
        </p:spPr>
        <p:txBody>
          <a:bodyPr wrap="square">
            <a:spAutoFit/>
          </a:body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Write your draft and exchange it with a partner. Use the checklist to help each other revise the drafts.</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809625" y="1677934"/>
          <a:ext cx="1762666" cy="589026"/>
        </p:xfrm>
        <a:graphic>
          <a:graphicData uri="http://schemas.openxmlformats.org/drawingml/2006/table">
            <a:tbl>
              <a:tblPr firstRow="1" bandRow="1">
                <a:tableStyleId>{93296810-A885-4BE3-A3E7-6D5BEEA58F35}</a:tableStyleId>
              </a:tblPr>
              <a:tblGrid>
                <a:gridCol w="943082"/>
                <a:gridCol w="819584"/>
              </a:tblGrid>
              <a:tr h="370840">
                <a:tc>
                  <a:txBody>
                    <a:bodyPr/>
                    <a:lstStyle/>
                    <a:p>
                      <a:pPr>
                        <a:lnSpc>
                          <a:spcPct val="110000"/>
                        </a:lnSpc>
                      </a:pPr>
                      <a:r>
                        <a:rPr lang="en-US" altLang="zh-CN" sz="3200" b="1" dirty="0">
                          <a:solidFill>
                            <a:srgbClr val="123052"/>
                          </a:solidFill>
                          <a:latin typeface="Times New Roman" panose="02020603050405020304" pitchFamily="18" charset="0"/>
                          <a:cs typeface="Times New Roman" panose="02020603050405020304" pitchFamily="18" charset="0"/>
                        </a:rPr>
                        <a:t>Yes</a:t>
                      </a:r>
                      <a:endParaRPr lang="zh-CN" altLang="en-US" sz="3200" b="1" dirty="0">
                        <a:solidFill>
                          <a:srgbClr val="123052"/>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0000"/>
                        </a:lnSpc>
                      </a:pPr>
                      <a:r>
                        <a:rPr lang="en-US" altLang="zh-CN" sz="3200" b="1" dirty="0">
                          <a:solidFill>
                            <a:srgbClr val="123052"/>
                          </a:solidFill>
                          <a:latin typeface="Times New Roman" panose="02020603050405020304" pitchFamily="18" charset="0"/>
                          <a:cs typeface="Times New Roman" panose="02020603050405020304" pitchFamily="18" charset="0"/>
                        </a:rPr>
                        <a:t>No</a:t>
                      </a:r>
                      <a:endParaRPr lang="zh-CN" altLang="en-US" sz="3200" b="1" dirty="0">
                        <a:solidFill>
                          <a:srgbClr val="123052"/>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圆角矩形 11"/>
          <p:cNvSpPr/>
          <p:nvPr/>
        </p:nvSpPr>
        <p:spPr>
          <a:xfrm>
            <a:off x="585787" y="2478066"/>
            <a:ext cx="11020425" cy="627084"/>
          </a:xfrm>
          <a:prstGeom prst="roundRect">
            <a:avLst>
              <a:gd name="adj" fmla="val 4620"/>
            </a:avLst>
          </a:prstGeom>
          <a:solidFill>
            <a:schemeClr val="bg1">
              <a:alpha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aphicFrame>
        <p:nvGraphicFramePr>
          <p:cNvPr id="11" name="表格 10"/>
          <p:cNvGraphicFramePr>
            <a:graphicFrameLocks noGrp="1"/>
          </p:cNvGraphicFramePr>
          <p:nvPr/>
        </p:nvGraphicFramePr>
        <p:xfrm>
          <a:off x="2800349" y="2578100"/>
          <a:ext cx="8824913" cy="3700440"/>
        </p:xfrm>
        <a:graphic>
          <a:graphicData uri="http://schemas.openxmlformats.org/drawingml/2006/table">
            <a:tbl>
              <a:tblPr firstRow="1" bandRow="1">
                <a:tableStyleId>{93296810-A885-4BE3-A3E7-6D5BEEA58F35}</a:tableStyleId>
              </a:tblPr>
              <a:tblGrid>
                <a:gridCol w="8824913"/>
              </a:tblGrid>
              <a:tr h="555093">
                <a:tc>
                  <a:txBody>
                    <a:bodyPr/>
                    <a:lstStyle/>
                    <a:p>
                      <a:pPr>
                        <a:lnSpc>
                          <a:spcPct val="11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1. Is the point clear enough?</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048449">
                <a:tc>
                  <a:txBody>
                    <a:bodyPr/>
                    <a:lstStyle/>
                    <a:p>
                      <a:pPr marL="0" marR="0" lvl="0" indent="0" algn="l" defTabSz="914400" rtl="0" eaLnBrk="1" fontAlgn="auto" latinLnBrk="0" hangingPunct="1">
                        <a:lnSpc>
                          <a:spcPct val="110000"/>
                        </a:lnSpc>
                        <a:spcBef>
                          <a:spcPts val="0"/>
                        </a:spcBef>
                        <a:spcAft>
                          <a:spcPts val="0"/>
                        </a:spcAft>
                        <a:buClrTx/>
                        <a:buSzTx/>
                        <a:buFontTx/>
                        <a:buNone/>
                        <a:defRPr/>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2. Are there</a:t>
                      </a:r>
                      <a:r>
                        <a:rPr lang="en-US" altLang="zh-CN" sz="2800" b="1" baseline="0"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 any examples or facts that support     the argument strongly?</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48449">
                <a:tc>
                  <a:txBody>
                    <a:bodyPr/>
                    <a:lstStyle/>
                    <a:p>
                      <a:pPr>
                        <a:lnSpc>
                          <a:spcPct val="11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3. Is</a:t>
                      </a:r>
                      <a:r>
                        <a:rPr lang="en-US" altLang="zh-CN" sz="2800" b="1" baseline="0"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 there any explanation on how the evidence supports the opinion?</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8449">
                <a:tc>
                  <a:txBody>
                    <a:bodyPr/>
                    <a:lstStyle/>
                    <a:p>
                      <a:pPr>
                        <a:lnSpc>
                          <a:spcPct val="11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4. Are there some connectives linking one point to another?</a:t>
                      </a:r>
                      <a:endParaRPr lang="zh-CN" altLang="en-US"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69242" y="-9971"/>
            <a:ext cx="2453516" cy="1958975"/>
          </a:xfrm>
          <a:prstGeom prst="rect">
            <a:avLst/>
          </a:prstGeom>
          <a:gradFill flip="none" rotWithShape="1">
            <a:gsLst>
              <a:gs pos="0">
                <a:srgbClr val="5B9BD5">
                  <a:lumMod val="5000"/>
                  <a:lumOff val="95000"/>
                  <a:alpha val="38000"/>
                </a:srgbClr>
              </a:gs>
              <a:gs pos="100000">
                <a:sysClr val="window" lastClr="FFFFFF">
                  <a:alpha val="0"/>
                </a:sysClr>
              </a:gs>
            </a:gsLst>
            <a:lin ang="540000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777581" y="1610040"/>
            <a:ext cx="10824210" cy="4928850"/>
          </a:xfrm>
          <a:prstGeom prst="rect">
            <a:avLst/>
          </a:prstGeom>
          <a:noFill/>
        </p:spPr>
        <p:txBody>
          <a:bodyPr wrap="square" rtlCol="0">
            <a:spAutoFit/>
          </a:bodyPr>
          <a:lstStyle/>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Although the oceans make up about 70% of the earth’s surface, more than 80% of the oceans remain unexplored. While some people say that we should not explore the oceans, their reasoning is not very sound. Exploring is not the same as exploiting. When we explore a place. We go just to see and understand what is there.</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cs typeface="Times New Roman" panose="02020603050405020304" pitchFamily="18" charset="0"/>
              </a:rPr>
              <a:t>We should explore the ocean, first and foremost, because we do not know what we do not know. We thought we knew many about the ocean, but we were wrong. There could be life forms in the ocean, for example, that fit none of the neat categories we have for life while we have no clue that they even exist.</a:t>
            </a:r>
            <a:endParaRPr lang="en-US" altLang="zh-CN" sz="2400" b="1" dirty="0">
              <a:solidFill>
                <a:schemeClr val="bg1"/>
              </a:solidFill>
              <a:latin typeface="Times New Roman" panose="02020603050405020304" pitchFamily="18" charset="0"/>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cs typeface="Times New Roman" panose="02020603050405020304" pitchFamily="18" charset="0"/>
              </a:rPr>
              <a:t>This brings up the second point. We already know many things about the ocean, but we need to learn more. A good example is ocean acidification.</a:t>
            </a:r>
            <a:endParaRPr lang="en-US" altLang="zh-CN" sz="2400" b="1" dirty="0">
              <a:solidFill>
                <a:schemeClr val="bg1"/>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5223882" y="363730"/>
            <a:ext cx="2310749" cy="70076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nSpc>
                <a:spcPct val="120000"/>
              </a:lnSpc>
            </a:pPr>
            <a:r>
              <a:rPr lang="en-US" altLang="zh-CN"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rPr>
              <a:t>Sample</a:t>
            </a:r>
            <a:endParaRPr lang="zh-CN" altLang="en-US"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1822" y="221491"/>
            <a:ext cx="11241202" cy="6258445"/>
          </a:xfrm>
          <a:prstGeom prst="rect">
            <a:avLst/>
          </a:prstGeom>
          <a:noFill/>
        </p:spPr>
        <p:txBody>
          <a:bodyPr wrap="square" rtlCol="0">
            <a:spAutoFit/>
          </a:bodyPr>
          <a:lstStyle/>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We know that it is causing coral to die. We know that using less fossil fuel would cause the process to slow down. However, we need to learn more to find out how to stop it. We need more research to see what is going on, and to come up with plans and solutions.</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Finally, to do this research, we have to enter an extreme environment not very friendly to humans. This requires the development of new technologies that can also benefit us in other areas. For example, in many ways, the deep ocean resembles outer space.</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The technologies can benefit each other. For another instance, the technology of a mechanical arm to collect samples with has been used in factories and development of artificial limbs for humans.</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pPr>
            <a:r>
              <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All in all, there are many good reasons to explore the oceans. If we care about science, about protecting our oceans, and about developing new technologies, we need to do all we can to support ocean exploration.</a:t>
            </a:r>
            <a:endParaRPr lang="en-US" altLang="zh-CN" sz="24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7513" y="2714742"/>
            <a:ext cx="11246550" cy="410368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847844" y="907457"/>
            <a:ext cx="10709114" cy="1808572"/>
          </a:xfrm>
          <a:prstGeom prst="rect">
            <a:avLst/>
          </a:prstGeom>
        </p:spPr>
        <p:txBody>
          <a:bodyPr wrap="square">
            <a:spAutoFit/>
          </a:bodyPr>
          <a:lstStyle/>
          <a:p>
            <a:pPr>
              <a:lnSpc>
                <a:spcPct val="120000"/>
              </a:lnSpc>
              <a:spcAft>
                <a:spcPct val="0"/>
              </a:spcAft>
              <a:tabLst>
                <a:tab pos="1188085" algn="l"/>
                <a:tab pos="2163445" algn="l"/>
                <a:tab pos="3142615" algn="l"/>
                <a:tab pos="4190365" algn="l"/>
              </a:tabLst>
            </a:pPr>
            <a:r>
              <a:rPr lang="zh-CN" altLang="en-US" sz="32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假定你是某校的宣传委员李华，应邀为学校网站英文版写一篇有关海洋生物保护的文章，请根据以下要点写一篇短文。</a:t>
            </a:r>
            <a:endParaRPr lang="zh-CN" altLang="en-US" sz="3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5" name="组合 4"/>
          <p:cNvGrpSpPr/>
          <p:nvPr/>
        </p:nvGrpSpPr>
        <p:grpSpPr>
          <a:xfrm>
            <a:off x="0" y="1539"/>
            <a:ext cx="9998075" cy="838200"/>
            <a:chOff x="2193925" y="-3972"/>
            <a:chExt cx="9998075" cy="838200"/>
          </a:xfrm>
        </p:grpSpPr>
        <p:sp>
          <p:nvSpPr>
            <p:cNvPr id="6" name="矩形 5"/>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7"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Homework</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437513" y="2714742"/>
            <a:ext cx="6811963" cy="4103687"/>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985646" y="3329021"/>
            <a:ext cx="4078519" cy="625475"/>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1. </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海洋受污染的现状</a:t>
            </a: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a:t>
            </a:r>
            <a:endPar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sp>
        <p:nvSpPr>
          <p:cNvPr id="11" name="矩形 10"/>
          <p:cNvSpPr/>
          <p:nvPr/>
        </p:nvSpPr>
        <p:spPr>
          <a:xfrm>
            <a:off x="985646" y="4024346"/>
            <a:ext cx="4078519" cy="625475"/>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2. </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保护海洋的重要性。</a:t>
            </a:r>
            <a:endPar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sp>
        <p:nvSpPr>
          <p:cNvPr id="12" name="矩形 11"/>
          <p:cNvSpPr/>
          <p:nvPr/>
        </p:nvSpPr>
        <p:spPr>
          <a:xfrm>
            <a:off x="985646" y="4719671"/>
            <a:ext cx="4078519" cy="625475"/>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3.</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词数</a:t>
            </a: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100</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左右</a:t>
            </a: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a:t>
            </a:r>
            <a:endPar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sp>
        <p:nvSpPr>
          <p:cNvPr id="15" name="矩形 14"/>
          <p:cNvSpPr/>
          <p:nvPr/>
        </p:nvSpPr>
        <p:spPr>
          <a:xfrm>
            <a:off x="985645" y="5437981"/>
            <a:ext cx="4078519" cy="968123"/>
          </a:xfrm>
          <a:prstGeom prst="rect">
            <a:avLst/>
          </a:prstGeom>
          <a:solidFill>
            <a:sysClr val="window" lastClr="FFFFFF"/>
          </a:soli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4.</a:t>
            </a:r>
            <a:r>
              <a:rPr kumimoji="0" lang="zh-CN" altLang="en-US"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rPr>
              <a:t>注意使用连词以使文章连贯。</a:t>
            </a:r>
            <a:endParaRPr kumimoji="0" lang="en-US" altLang="zh-CN" sz="3200" b="1" i="0" u="none" strike="noStrike" kern="0" cap="none" spc="0" normalizeH="0" baseline="0" noProof="0" dirty="0">
              <a:ln>
                <a:noFill/>
              </a:ln>
              <a:solidFill>
                <a:srgbClr val="123052"/>
              </a:solidFill>
              <a:effectLst/>
              <a:uLnTx/>
              <a:uFillTx/>
              <a:latin typeface="Source Sans Pro Light" panose="020B0403030403020204" pitchFamily="34" charset="0"/>
              <a:ea typeface="+mn-ea"/>
              <a:cs typeface="+mn-cs"/>
            </a:endParaRPr>
          </a:p>
        </p:txBody>
      </p:sp>
      <p:grpSp>
        <p:nvGrpSpPr>
          <p:cNvPr id="18" name="组合 17"/>
          <p:cNvGrpSpPr/>
          <p:nvPr/>
        </p:nvGrpSpPr>
        <p:grpSpPr>
          <a:xfrm>
            <a:off x="8467725" y="4002054"/>
            <a:ext cx="1530350" cy="1530350"/>
            <a:chOff x="3125210" y="4072111"/>
            <a:chExt cx="1530350" cy="1530350"/>
          </a:xfrm>
        </p:grpSpPr>
        <p:sp>
          <p:nvSpPr>
            <p:cNvPr id="13" name="椭圆 12"/>
            <p:cNvSpPr/>
            <p:nvPr/>
          </p:nvSpPr>
          <p:spPr>
            <a:xfrm>
              <a:off x="3125210" y="4072111"/>
              <a:ext cx="1530350" cy="1530350"/>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800" b="1" i="0" u="none" strike="noStrike" kern="0" cap="none" spc="0" normalizeH="0" baseline="0" noProof="0" dirty="0">
                <a:ln>
                  <a:noFill/>
                </a:ln>
                <a:solidFill>
                  <a:srgbClr val="3B96E5"/>
                </a:solidFill>
                <a:effectLst/>
                <a:uLnTx/>
                <a:uFillTx/>
                <a:latin typeface="Source Sans Pro Light" panose="020B0403030403020204" pitchFamily="34" charset="0"/>
                <a:ea typeface="+mn-ea"/>
                <a:cs typeface="+mn-cs"/>
              </a:endParaRPr>
            </a:p>
          </p:txBody>
        </p:sp>
        <p:sp>
          <p:nvSpPr>
            <p:cNvPr id="16" name="Folder"/>
            <p:cNvSpPr>
              <a:spLocks noEditPoints="1"/>
            </p:cNvSpPr>
            <p:nvPr/>
          </p:nvSpPr>
          <p:spPr bwMode="auto">
            <a:xfrm>
              <a:off x="3600220" y="4549775"/>
              <a:ext cx="677862" cy="514350"/>
            </a:xfrm>
            <a:custGeom>
              <a:avLst/>
              <a:gdLst>
                <a:gd name="T0" fmla="*/ 15415 w 396"/>
                <a:gd name="T1" fmla="*/ 0 h 298"/>
                <a:gd name="T2" fmla="*/ 0 w 396"/>
                <a:gd name="T3" fmla="*/ 15532 h 298"/>
                <a:gd name="T4" fmla="*/ 0 w 396"/>
                <a:gd name="T5" fmla="*/ 497030 h 298"/>
                <a:gd name="T6" fmla="*/ 1713 w 396"/>
                <a:gd name="T7" fmla="*/ 497030 h 298"/>
                <a:gd name="T8" fmla="*/ 15415 w 396"/>
                <a:gd name="T9" fmla="*/ 514288 h 298"/>
                <a:gd name="T10" fmla="*/ 606331 w 396"/>
                <a:gd name="T11" fmla="*/ 514288 h 298"/>
                <a:gd name="T12" fmla="*/ 621746 w 396"/>
                <a:gd name="T13" fmla="*/ 500482 h 298"/>
                <a:gd name="T14" fmla="*/ 676555 w 396"/>
                <a:gd name="T15" fmla="*/ 167402 h 298"/>
                <a:gd name="T16" fmla="*/ 662853 w 396"/>
                <a:gd name="T17" fmla="*/ 150144 h 298"/>
                <a:gd name="T18" fmla="*/ 606331 w 396"/>
                <a:gd name="T19" fmla="*/ 150144 h 298"/>
                <a:gd name="T20" fmla="*/ 606331 w 396"/>
                <a:gd name="T21" fmla="*/ 72484 h 298"/>
                <a:gd name="T22" fmla="*/ 592628 w 396"/>
                <a:gd name="T23" fmla="*/ 56951 h 298"/>
                <a:gd name="T24" fmla="*/ 275760 w 396"/>
                <a:gd name="T25" fmla="*/ 56951 h 298"/>
                <a:gd name="T26" fmla="*/ 275760 w 396"/>
                <a:gd name="T27" fmla="*/ 15532 h 298"/>
                <a:gd name="T28" fmla="*/ 260345 w 396"/>
                <a:gd name="T29" fmla="*/ 0 h 298"/>
                <a:gd name="T30" fmla="*/ 15415 w 396"/>
                <a:gd name="T31" fmla="*/ 0 h 298"/>
                <a:gd name="T32" fmla="*/ 30830 w 396"/>
                <a:gd name="T33" fmla="*/ 31064 h 298"/>
                <a:gd name="T34" fmla="*/ 244930 w 396"/>
                <a:gd name="T35" fmla="*/ 31064 h 298"/>
                <a:gd name="T36" fmla="*/ 244930 w 396"/>
                <a:gd name="T37" fmla="*/ 72484 h 298"/>
                <a:gd name="T38" fmla="*/ 260345 w 396"/>
                <a:gd name="T39" fmla="*/ 88016 h 298"/>
                <a:gd name="T40" fmla="*/ 577213 w 396"/>
                <a:gd name="T41" fmla="*/ 88016 h 298"/>
                <a:gd name="T42" fmla="*/ 577213 w 396"/>
                <a:gd name="T43" fmla="*/ 150144 h 298"/>
                <a:gd name="T44" fmla="*/ 73650 w 396"/>
                <a:gd name="T45" fmla="*/ 150144 h 298"/>
                <a:gd name="T46" fmla="*/ 59948 w 396"/>
                <a:gd name="T47" fmla="*/ 162225 h 298"/>
                <a:gd name="T48" fmla="*/ 30830 w 396"/>
                <a:gd name="T49" fmla="*/ 326176 h 298"/>
                <a:gd name="T50" fmla="*/ 30830 w 396"/>
                <a:gd name="T51" fmla="*/ 31064 h 298"/>
                <a:gd name="T52" fmla="*/ 85640 w 396"/>
                <a:gd name="T53" fmla="*/ 179483 h 298"/>
                <a:gd name="T54" fmla="*/ 644012 w 396"/>
                <a:gd name="T55" fmla="*/ 179483 h 298"/>
                <a:gd name="T56" fmla="*/ 594341 w 396"/>
                <a:gd name="T57" fmla="*/ 483224 h 298"/>
                <a:gd name="T58" fmla="*/ 34256 w 396"/>
                <a:gd name="T59" fmla="*/ 483224 h 298"/>
                <a:gd name="T60" fmla="*/ 85640 w 396"/>
                <a:gd name="T61" fmla="*/ 179483 h 2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6"/>
                <a:gd name="T94" fmla="*/ 0 h 298"/>
                <a:gd name="T95" fmla="*/ 396 w 396"/>
                <a:gd name="T96" fmla="*/ 298 h 2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6" h="298">
                  <a:moveTo>
                    <a:pt x="9" y="0"/>
                  </a:moveTo>
                  <a:cubicBezTo>
                    <a:pt x="5" y="0"/>
                    <a:pt x="0" y="4"/>
                    <a:pt x="0" y="9"/>
                  </a:cubicBezTo>
                  <a:lnTo>
                    <a:pt x="0" y="288"/>
                  </a:lnTo>
                  <a:lnTo>
                    <a:pt x="1" y="288"/>
                  </a:lnTo>
                  <a:cubicBezTo>
                    <a:pt x="0" y="293"/>
                    <a:pt x="4" y="298"/>
                    <a:pt x="9" y="298"/>
                  </a:cubicBezTo>
                  <a:lnTo>
                    <a:pt x="354" y="298"/>
                  </a:lnTo>
                  <a:cubicBezTo>
                    <a:pt x="358" y="298"/>
                    <a:pt x="362" y="294"/>
                    <a:pt x="363" y="290"/>
                  </a:cubicBezTo>
                  <a:lnTo>
                    <a:pt x="395" y="97"/>
                  </a:lnTo>
                  <a:cubicBezTo>
                    <a:pt x="396" y="92"/>
                    <a:pt x="392" y="87"/>
                    <a:pt x="387" y="87"/>
                  </a:cubicBezTo>
                  <a:lnTo>
                    <a:pt x="354" y="87"/>
                  </a:lnTo>
                  <a:lnTo>
                    <a:pt x="354" y="42"/>
                  </a:lnTo>
                  <a:cubicBezTo>
                    <a:pt x="354" y="37"/>
                    <a:pt x="350" y="33"/>
                    <a:pt x="346" y="33"/>
                  </a:cubicBezTo>
                  <a:lnTo>
                    <a:pt x="161" y="33"/>
                  </a:lnTo>
                  <a:lnTo>
                    <a:pt x="161" y="9"/>
                  </a:lnTo>
                  <a:cubicBezTo>
                    <a:pt x="161" y="4"/>
                    <a:pt x="157" y="0"/>
                    <a:pt x="152" y="0"/>
                  </a:cubicBezTo>
                  <a:lnTo>
                    <a:pt x="9" y="0"/>
                  </a:lnTo>
                  <a:close/>
                  <a:moveTo>
                    <a:pt x="18" y="18"/>
                  </a:moveTo>
                  <a:lnTo>
                    <a:pt x="143" y="18"/>
                  </a:lnTo>
                  <a:lnTo>
                    <a:pt x="143" y="42"/>
                  </a:lnTo>
                  <a:cubicBezTo>
                    <a:pt x="143" y="47"/>
                    <a:pt x="148" y="51"/>
                    <a:pt x="152" y="51"/>
                  </a:cubicBezTo>
                  <a:lnTo>
                    <a:pt x="337" y="51"/>
                  </a:lnTo>
                  <a:lnTo>
                    <a:pt x="337" y="87"/>
                  </a:lnTo>
                  <a:lnTo>
                    <a:pt x="43" y="87"/>
                  </a:lnTo>
                  <a:cubicBezTo>
                    <a:pt x="39" y="87"/>
                    <a:pt x="35" y="90"/>
                    <a:pt x="35" y="94"/>
                  </a:cubicBezTo>
                  <a:lnTo>
                    <a:pt x="18" y="189"/>
                  </a:lnTo>
                  <a:lnTo>
                    <a:pt x="18" y="18"/>
                  </a:lnTo>
                  <a:close/>
                  <a:moveTo>
                    <a:pt x="50" y="104"/>
                  </a:moveTo>
                  <a:lnTo>
                    <a:pt x="376" y="104"/>
                  </a:lnTo>
                  <a:lnTo>
                    <a:pt x="347" y="280"/>
                  </a:lnTo>
                  <a:lnTo>
                    <a:pt x="20" y="280"/>
                  </a:lnTo>
                  <a:lnTo>
                    <a:pt x="50" y="104"/>
                  </a:lnTo>
                  <a:close/>
                </a:path>
              </a:pathLst>
            </a:custGeom>
            <a:solidFill>
              <a:srgbClr val="123052"/>
            </a:solidFill>
            <a:ln w="0">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en-US" altLang="zh-CN" sz="900" b="0" i="0" u="none" strike="noStrike" kern="0" cap="none" spc="0" normalizeH="0" baseline="0" noProof="0">
                <a:ln>
                  <a:noFill/>
                </a:ln>
                <a:solidFill>
                  <a:srgbClr val="123052"/>
                </a:solidFill>
                <a:effectLst/>
                <a:uLnTx/>
                <a:uFillTx/>
                <a:latin typeface="Calibri" panose="020F0502020204030204" pitchFamily="34" charset="0"/>
                <a:ea typeface="宋体" panose="02010600030101010101" pitchFamily="2"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69242" y="-9971"/>
            <a:ext cx="2453516" cy="1958975"/>
          </a:xfrm>
          <a:prstGeom prst="rect">
            <a:avLst/>
          </a:prstGeom>
          <a:gradFill flip="none" rotWithShape="1">
            <a:gsLst>
              <a:gs pos="0">
                <a:srgbClr val="5B9BD5">
                  <a:lumMod val="5000"/>
                  <a:lumOff val="95000"/>
                  <a:alpha val="38000"/>
                </a:srgbClr>
              </a:gs>
              <a:gs pos="100000">
                <a:sysClr val="window" lastClr="FFFFFF">
                  <a:alpha val="0"/>
                </a:sysClr>
              </a:gs>
            </a:gsLst>
            <a:lin ang="5400000" scaled="1"/>
            <a:tileRect/>
          </a:gradFill>
          <a:ln w="12700" cap="flat" cmpd="sng" algn="ctr">
            <a:noFill/>
            <a:prstDash val="solid"/>
            <a:miter lim="800000"/>
          </a:ln>
          <a:effectLst/>
        </p:spPr>
        <p:txBody>
          <a:bodyPr anchor="ctr"/>
          <a:lstStyle/>
          <a:p>
            <a:pPr algn="ctr">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140712" y="190535"/>
            <a:ext cx="1943797" cy="70076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nSpc>
                <a:spcPct val="120000"/>
              </a:lnSpc>
            </a:pPr>
            <a:r>
              <a:rPr lang="en-US" altLang="zh-CN"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rPr>
              <a:t>Sample</a:t>
            </a:r>
            <a:endParaRPr lang="zh-CN" altLang="en-US" sz="3600" b="1" dirty="0">
              <a:solidFill>
                <a:srgbClr val="123052"/>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p:cNvSpPr/>
          <p:nvPr/>
        </p:nvSpPr>
        <p:spPr>
          <a:xfrm>
            <a:off x="308517" y="969516"/>
            <a:ext cx="11574965" cy="5734903"/>
          </a:xfrm>
          <a:prstGeom prst="rect">
            <a:avLst/>
          </a:prstGeom>
        </p:spPr>
        <p:txBody>
          <a:bodyPr wrap="square">
            <a:spAutoFit/>
          </a:bodyPr>
          <a:lstStyle/>
          <a:p>
            <a:pPr indent="457200" algn="just">
              <a:lnSpc>
                <a:spcPct val="120000"/>
              </a:lnSpc>
              <a:spcAft>
                <a:spcPct val="0"/>
              </a:spcAft>
              <a:tabLst>
                <a:tab pos="1188085" algn="l"/>
                <a:tab pos="2163445" algn="l"/>
                <a:tab pos="3142615" algn="l"/>
                <a:tab pos="4190365" algn="l"/>
              </a:tabLst>
            </a:pPr>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As we all know, there are varieties of resources under the sea. However, the past ten years has witnessed that some creatures have died out. Therefore, marine pollution has been greatly concerned by the whole world.</a:t>
            </a:r>
            <a:endPar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0000"/>
              </a:lnSpc>
              <a:spcAft>
                <a:spcPct val="0"/>
              </a:spcAft>
              <a:tabLst>
                <a:tab pos="1188085" algn="l"/>
                <a:tab pos="2163445" algn="l"/>
                <a:tab pos="3142615" algn="l"/>
                <a:tab pos="4190365" algn="l"/>
              </a:tabLst>
            </a:pPr>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On the one hand, we must make people realize the importance of protecting the ocean. As a matter of fact, to protect the ocean is to protect human beings. On the other hand, the government should take immediate measures to keep the balance of nature. In no way should we abandon protecting the environment. Only by raising people’s awareness of protecting the environment and making great efforts to prevent pollution can the problem be solved.</a:t>
            </a:r>
            <a:endPar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8"/>
          <p:cNvSpPr/>
          <p:nvPr/>
        </p:nvSpPr>
        <p:spPr>
          <a:xfrm>
            <a:off x="0" y="0"/>
            <a:ext cx="12192000" cy="6858000"/>
          </a:xfrm>
          <a:custGeom>
            <a:avLst/>
            <a:gdLst>
              <a:gd name="connsiteX0" fmla="*/ 6575341 w 12192000"/>
              <a:gd name="connsiteY0" fmla="*/ 0 h 6858000"/>
              <a:gd name="connsiteX1" fmla="*/ 8214360 w 12192000"/>
              <a:gd name="connsiteY1" fmla="*/ 0 h 6858000"/>
              <a:gd name="connsiteX2" fmla="*/ 12192000 w 12192000"/>
              <a:gd name="connsiteY2" fmla="*/ 6858000 h 6858000"/>
              <a:gd name="connsiteX3" fmla="*/ 10552981 w 12192000"/>
              <a:gd name="connsiteY3" fmla="*/ 6858000 h 6858000"/>
              <a:gd name="connsiteX4" fmla="*/ 3977640 w 12192000"/>
              <a:gd name="connsiteY4" fmla="*/ 0 h 6858000"/>
              <a:gd name="connsiteX5" fmla="*/ 5616659 w 12192000"/>
              <a:gd name="connsiteY5" fmla="*/ 0 h 6858000"/>
              <a:gd name="connsiteX6" fmla="*/ 1639019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575341" y="0"/>
                </a:moveTo>
                <a:lnTo>
                  <a:pt x="8214360" y="0"/>
                </a:lnTo>
                <a:lnTo>
                  <a:pt x="12192000" y="6858000"/>
                </a:lnTo>
                <a:lnTo>
                  <a:pt x="10552981" y="6858000"/>
                </a:lnTo>
                <a:close/>
                <a:moveTo>
                  <a:pt x="3977640" y="0"/>
                </a:moveTo>
                <a:lnTo>
                  <a:pt x="5616659" y="0"/>
                </a:lnTo>
                <a:lnTo>
                  <a:pt x="1639019" y="6858000"/>
                </a:lnTo>
                <a:lnTo>
                  <a:pt x="0" y="68580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6" name="任意多边形 5"/>
          <p:cNvSpPr/>
          <p:nvPr/>
        </p:nvSpPr>
        <p:spPr>
          <a:xfrm>
            <a:off x="0" y="3979863"/>
            <a:ext cx="3338513" cy="2878137"/>
          </a:xfrm>
          <a:custGeom>
            <a:avLst/>
            <a:gdLst>
              <a:gd name="connsiteX0" fmla="*/ 0 w 4684776"/>
              <a:gd name="connsiteY0" fmla="*/ 4038600 h 4038600"/>
              <a:gd name="connsiteX1" fmla="*/ 2342388 w 4684776"/>
              <a:gd name="connsiteY1" fmla="*/ 0 h 4038600"/>
              <a:gd name="connsiteX2" fmla="*/ 4684776 w 4684776"/>
              <a:gd name="connsiteY2" fmla="*/ 4038600 h 4038600"/>
              <a:gd name="connsiteX3" fmla="*/ 4054983 w 4684776"/>
              <a:gd name="connsiteY3" fmla="*/ 4038600 h 4038600"/>
              <a:gd name="connsiteX4" fmla="*/ 2342388 w 4684776"/>
              <a:gd name="connsiteY4" fmla="*/ 1085850 h 4038600"/>
              <a:gd name="connsiteX5" fmla="*/ 629793 w 4684776"/>
              <a:gd name="connsiteY5" fmla="*/ 40386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4776" h="4038600">
                <a:moveTo>
                  <a:pt x="0" y="4038600"/>
                </a:moveTo>
                <a:lnTo>
                  <a:pt x="2342388" y="0"/>
                </a:lnTo>
                <a:lnTo>
                  <a:pt x="4684776" y="4038600"/>
                </a:lnTo>
                <a:lnTo>
                  <a:pt x="4054983" y="4038600"/>
                </a:lnTo>
                <a:lnTo>
                  <a:pt x="2342388" y="1085850"/>
                </a:lnTo>
                <a:lnTo>
                  <a:pt x="629793" y="40386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7" name="文本框 9"/>
          <p:cNvSpPr txBox="1">
            <a:spLocks noChangeArrowheads="1"/>
          </p:cNvSpPr>
          <p:nvPr/>
        </p:nvSpPr>
        <p:spPr bwMode="auto">
          <a:xfrm>
            <a:off x="2993637" y="3013501"/>
            <a:ext cx="5657850" cy="830997"/>
          </a:xfrm>
          <a:prstGeom prst="rect">
            <a:avLst/>
          </a:prstGeom>
          <a:noFill/>
          <a:ln w="9525">
            <a:noFill/>
            <a:miter lim="800000"/>
          </a:ln>
        </p:spPr>
        <p:txBody>
          <a:bodyPr>
            <a:spAutoFit/>
          </a:bodyPr>
          <a:lstStyle/>
          <a:p>
            <a:pPr algn="ctr" fontAlgn="base">
              <a:spcBef>
                <a:spcPct val="0"/>
              </a:spcBef>
              <a:spcAft>
                <a:spcPct val="0"/>
              </a:spcAft>
            </a:pPr>
            <a:r>
              <a:rPr lang="en-US" altLang="zh-CN" sz="4800" b="1" dirty="0">
                <a:solidFill>
                  <a:prstClr val="white"/>
                </a:solidFill>
                <a:latin typeface="微软雅黑" panose="020B0503020204020204" pitchFamily="34" charset="-122"/>
                <a:ea typeface="微软雅黑" panose="020B0503020204020204" pitchFamily="34" charset="-122"/>
              </a:rPr>
              <a:t>THANK YOU</a:t>
            </a:r>
            <a:endParaRPr lang="en-US" altLang="zh-CN" sz="4800" b="1" dirty="0">
              <a:solidFill>
                <a:prstClr val="white"/>
              </a:solidFill>
              <a:latin typeface="微软雅黑" panose="020B0503020204020204" pitchFamily="34" charset="-122"/>
              <a:ea typeface="微软雅黑" panose="020B0503020204020204" pitchFamily="34" charset="-122"/>
            </a:endParaRPr>
          </a:p>
        </p:txBody>
      </p:sp>
      <p:sp>
        <p:nvSpPr>
          <p:cNvPr id="8" name="任意多边形 6"/>
          <p:cNvSpPr/>
          <p:nvPr/>
        </p:nvSpPr>
        <p:spPr>
          <a:xfrm>
            <a:off x="1906588" y="5243513"/>
            <a:ext cx="1873250" cy="1614487"/>
          </a:xfrm>
          <a:custGeom>
            <a:avLst/>
            <a:gdLst>
              <a:gd name="connsiteX0" fmla="*/ 0 w 4684776"/>
              <a:gd name="connsiteY0" fmla="*/ 4038600 h 4038600"/>
              <a:gd name="connsiteX1" fmla="*/ 2342388 w 4684776"/>
              <a:gd name="connsiteY1" fmla="*/ 0 h 4038600"/>
              <a:gd name="connsiteX2" fmla="*/ 4684776 w 4684776"/>
              <a:gd name="connsiteY2" fmla="*/ 4038600 h 4038600"/>
              <a:gd name="connsiteX3" fmla="*/ 4054983 w 4684776"/>
              <a:gd name="connsiteY3" fmla="*/ 4038600 h 4038600"/>
              <a:gd name="connsiteX4" fmla="*/ 2342388 w 4684776"/>
              <a:gd name="connsiteY4" fmla="*/ 1085850 h 4038600"/>
              <a:gd name="connsiteX5" fmla="*/ 629793 w 4684776"/>
              <a:gd name="connsiteY5" fmla="*/ 40386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4776" h="4038600">
                <a:moveTo>
                  <a:pt x="0" y="4038600"/>
                </a:moveTo>
                <a:lnTo>
                  <a:pt x="2342388" y="0"/>
                </a:lnTo>
                <a:lnTo>
                  <a:pt x="4684776" y="4038600"/>
                </a:lnTo>
                <a:lnTo>
                  <a:pt x="4054983" y="4038600"/>
                </a:lnTo>
                <a:lnTo>
                  <a:pt x="2342388" y="1085850"/>
                </a:lnTo>
                <a:lnTo>
                  <a:pt x="629793" y="4038600"/>
                </a:lnTo>
                <a:close/>
              </a:path>
            </a:pathLst>
          </a:cu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9160" b="2615"/>
          <a:stretch>
            <a:fillRect/>
          </a:stretch>
        </p:blipFill>
        <p:spPr>
          <a:xfrm>
            <a:off x="0" y="0"/>
            <a:ext cx="12197484" cy="5354321"/>
          </a:xfrm>
          <a:prstGeom prst="rect">
            <a:avLst/>
          </a:prstGeom>
        </p:spPr>
      </p:pic>
      <p:sp>
        <p:nvSpPr>
          <p:cNvPr id="6" name="矩形 3"/>
          <p:cNvSpPr/>
          <p:nvPr/>
        </p:nvSpPr>
        <p:spPr>
          <a:xfrm>
            <a:off x="-15240" y="3458897"/>
            <a:ext cx="12242800" cy="2647263"/>
          </a:xfrm>
          <a:custGeom>
            <a:avLst/>
            <a:gdLst>
              <a:gd name="connsiteX0" fmla="*/ 0 w 12192000"/>
              <a:gd name="connsiteY0" fmla="*/ 0 h 2133600"/>
              <a:gd name="connsiteX1" fmla="*/ 12192000 w 12192000"/>
              <a:gd name="connsiteY1" fmla="*/ 0 h 2133600"/>
              <a:gd name="connsiteX2" fmla="*/ 12192000 w 12192000"/>
              <a:gd name="connsiteY2" fmla="*/ 2133600 h 2133600"/>
              <a:gd name="connsiteX3" fmla="*/ 0 w 12192000"/>
              <a:gd name="connsiteY3" fmla="*/ 2133600 h 2133600"/>
              <a:gd name="connsiteX4" fmla="*/ 0 w 12192000"/>
              <a:gd name="connsiteY4" fmla="*/ 0 h 2133600"/>
              <a:gd name="connsiteX0-1" fmla="*/ 0 w 12192000"/>
              <a:gd name="connsiteY0-2" fmla="*/ 410915 h 2544515"/>
              <a:gd name="connsiteX1-3" fmla="*/ 12192000 w 12192000"/>
              <a:gd name="connsiteY1-4" fmla="*/ 410915 h 2544515"/>
              <a:gd name="connsiteX2-5" fmla="*/ 12192000 w 12192000"/>
              <a:gd name="connsiteY2-6" fmla="*/ 2544515 h 2544515"/>
              <a:gd name="connsiteX3-7" fmla="*/ 0 w 12192000"/>
              <a:gd name="connsiteY3-8" fmla="*/ 2544515 h 2544515"/>
              <a:gd name="connsiteX4-9" fmla="*/ 0 w 12192000"/>
              <a:gd name="connsiteY4-10" fmla="*/ 410915 h 2544515"/>
              <a:gd name="connsiteX0-11" fmla="*/ 0 w 12192000"/>
              <a:gd name="connsiteY0-12" fmla="*/ 267976 h 2401576"/>
              <a:gd name="connsiteX1-13" fmla="*/ 12192000 w 12192000"/>
              <a:gd name="connsiteY1-14" fmla="*/ 267976 h 2401576"/>
              <a:gd name="connsiteX2-15" fmla="*/ 12192000 w 12192000"/>
              <a:gd name="connsiteY2-16" fmla="*/ 2401576 h 2401576"/>
              <a:gd name="connsiteX3-17" fmla="*/ 0 w 12192000"/>
              <a:gd name="connsiteY3-18" fmla="*/ 2401576 h 2401576"/>
              <a:gd name="connsiteX4-19" fmla="*/ 0 w 12192000"/>
              <a:gd name="connsiteY4-20" fmla="*/ 267976 h 2401576"/>
              <a:gd name="connsiteX0-21" fmla="*/ 0 w 12192000"/>
              <a:gd name="connsiteY0-22" fmla="*/ 223330 h 2356930"/>
              <a:gd name="connsiteX1-23" fmla="*/ 12192000 w 12192000"/>
              <a:gd name="connsiteY1-24" fmla="*/ 223330 h 2356930"/>
              <a:gd name="connsiteX2-25" fmla="*/ 12192000 w 12192000"/>
              <a:gd name="connsiteY2-26" fmla="*/ 2356930 h 2356930"/>
              <a:gd name="connsiteX3-27" fmla="*/ 0 w 12192000"/>
              <a:gd name="connsiteY3-28" fmla="*/ 2356930 h 2356930"/>
              <a:gd name="connsiteX4-29" fmla="*/ 0 w 12192000"/>
              <a:gd name="connsiteY4-30" fmla="*/ 223330 h 2356930"/>
              <a:gd name="connsiteX0-31" fmla="*/ 0 w 12192000"/>
              <a:gd name="connsiteY0-32" fmla="*/ 203065 h 2336665"/>
              <a:gd name="connsiteX1-33" fmla="*/ 12192000 w 12192000"/>
              <a:gd name="connsiteY1-34" fmla="*/ 203065 h 2336665"/>
              <a:gd name="connsiteX2-35" fmla="*/ 12192000 w 12192000"/>
              <a:gd name="connsiteY2-36" fmla="*/ 2336665 h 2336665"/>
              <a:gd name="connsiteX3-37" fmla="*/ 0 w 12192000"/>
              <a:gd name="connsiteY3-38" fmla="*/ 2336665 h 2336665"/>
              <a:gd name="connsiteX4-39" fmla="*/ 0 w 12192000"/>
              <a:gd name="connsiteY4-40" fmla="*/ 203065 h 2336665"/>
              <a:gd name="connsiteX0-41" fmla="*/ 0 w 12192000"/>
              <a:gd name="connsiteY0-42" fmla="*/ 204429 h 2317709"/>
              <a:gd name="connsiteX1-43" fmla="*/ 12192000 w 12192000"/>
              <a:gd name="connsiteY1-44" fmla="*/ 184109 h 2317709"/>
              <a:gd name="connsiteX2-45" fmla="*/ 12192000 w 12192000"/>
              <a:gd name="connsiteY2-46" fmla="*/ 2317709 h 2317709"/>
              <a:gd name="connsiteX3-47" fmla="*/ 0 w 12192000"/>
              <a:gd name="connsiteY3-48" fmla="*/ 2317709 h 2317709"/>
              <a:gd name="connsiteX4-49" fmla="*/ 0 w 12192000"/>
              <a:gd name="connsiteY4-50" fmla="*/ 204429 h 2317709"/>
              <a:gd name="connsiteX0-51" fmla="*/ 130248 w 12322248"/>
              <a:gd name="connsiteY0-52" fmla="*/ 1240284 h 3353564"/>
              <a:gd name="connsiteX1-53" fmla="*/ 12322248 w 12322248"/>
              <a:gd name="connsiteY1-54" fmla="*/ 1219964 h 3353564"/>
              <a:gd name="connsiteX2-55" fmla="*/ 12322248 w 12322248"/>
              <a:gd name="connsiteY2-56" fmla="*/ 3353564 h 3353564"/>
              <a:gd name="connsiteX3-57" fmla="*/ 130248 w 12322248"/>
              <a:gd name="connsiteY3-58" fmla="*/ 3353564 h 3353564"/>
              <a:gd name="connsiteX4-59" fmla="*/ 130248 w 12322248"/>
              <a:gd name="connsiteY4-60" fmla="*/ 1240284 h 3353564"/>
              <a:gd name="connsiteX0-61" fmla="*/ 99328 w 12291328"/>
              <a:gd name="connsiteY0-62" fmla="*/ 1859572 h 3972852"/>
              <a:gd name="connsiteX1-63" fmla="*/ 12291328 w 12291328"/>
              <a:gd name="connsiteY1-64" fmla="*/ 1839252 h 3972852"/>
              <a:gd name="connsiteX2-65" fmla="*/ 12291328 w 12291328"/>
              <a:gd name="connsiteY2-66" fmla="*/ 3972852 h 3972852"/>
              <a:gd name="connsiteX3-67" fmla="*/ 99328 w 12291328"/>
              <a:gd name="connsiteY3-68" fmla="*/ 3972852 h 3972852"/>
              <a:gd name="connsiteX4-69" fmla="*/ 99328 w 12291328"/>
              <a:gd name="connsiteY4-70" fmla="*/ 1859572 h 3972852"/>
              <a:gd name="connsiteX0-71" fmla="*/ 1310640 w 12192000"/>
              <a:gd name="connsiteY0-72" fmla="*/ 1863085 h 3966205"/>
              <a:gd name="connsiteX1-73" fmla="*/ 12192000 w 12192000"/>
              <a:gd name="connsiteY1-74" fmla="*/ 1832605 h 3966205"/>
              <a:gd name="connsiteX2-75" fmla="*/ 12192000 w 12192000"/>
              <a:gd name="connsiteY2-76" fmla="*/ 3966205 h 3966205"/>
              <a:gd name="connsiteX3-77" fmla="*/ 0 w 12192000"/>
              <a:gd name="connsiteY3-78" fmla="*/ 3966205 h 3966205"/>
              <a:gd name="connsiteX4-79" fmla="*/ 1310640 w 12192000"/>
              <a:gd name="connsiteY4-80" fmla="*/ 1863085 h 3966205"/>
              <a:gd name="connsiteX0-81" fmla="*/ 1310640 w 12192000"/>
              <a:gd name="connsiteY0-82" fmla="*/ 826457 h 2929577"/>
              <a:gd name="connsiteX1-83" fmla="*/ 12192000 w 12192000"/>
              <a:gd name="connsiteY1-84" fmla="*/ 795977 h 2929577"/>
              <a:gd name="connsiteX2-85" fmla="*/ 12192000 w 12192000"/>
              <a:gd name="connsiteY2-86" fmla="*/ 2929577 h 2929577"/>
              <a:gd name="connsiteX3-87" fmla="*/ 0 w 12192000"/>
              <a:gd name="connsiteY3-88" fmla="*/ 2929577 h 2929577"/>
              <a:gd name="connsiteX4-89" fmla="*/ 1310640 w 12192000"/>
              <a:gd name="connsiteY4-90" fmla="*/ 826457 h 2929577"/>
              <a:gd name="connsiteX0-91" fmla="*/ 0 w 12263120"/>
              <a:gd name="connsiteY0-92" fmla="*/ 772447 h 2977167"/>
              <a:gd name="connsiteX1-93" fmla="*/ 12263120 w 12263120"/>
              <a:gd name="connsiteY1-94" fmla="*/ 843567 h 2977167"/>
              <a:gd name="connsiteX2-95" fmla="*/ 12263120 w 12263120"/>
              <a:gd name="connsiteY2-96" fmla="*/ 2977167 h 2977167"/>
              <a:gd name="connsiteX3-97" fmla="*/ 71120 w 12263120"/>
              <a:gd name="connsiteY3-98" fmla="*/ 2977167 h 2977167"/>
              <a:gd name="connsiteX4-99" fmla="*/ 0 w 12263120"/>
              <a:gd name="connsiteY4-100" fmla="*/ 772447 h 2977167"/>
              <a:gd name="connsiteX0-101" fmla="*/ 0 w 12242800"/>
              <a:gd name="connsiteY0-102" fmla="*/ 777689 h 2972249"/>
              <a:gd name="connsiteX1-103" fmla="*/ 12242800 w 12242800"/>
              <a:gd name="connsiteY1-104" fmla="*/ 838649 h 2972249"/>
              <a:gd name="connsiteX2-105" fmla="*/ 12242800 w 12242800"/>
              <a:gd name="connsiteY2-106" fmla="*/ 2972249 h 2972249"/>
              <a:gd name="connsiteX3-107" fmla="*/ 50800 w 12242800"/>
              <a:gd name="connsiteY3-108" fmla="*/ 2972249 h 2972249"/>
              <a:gd name="connsiteX4-109" fmla="*/ 0 w 12242800"/>
              <a:gd name="connsiteY4-110" fmla="*/ 777689 h 2972249"/>
              <a:gd name="connsiteX0-111" fmla="*/ 0 w 12242800"/>
              <a:gd name="connsiteY0-112" fmla="*/ 289365 h 2483925"/>
              <a:gd name="connsiteX1-113" fmla="*/ 12242800 w 12242800"/>
              <a:gd name="connsiteY1-114" fmla="*/ 350325 h 2483925"/>
              <a:gd name="connsiteX2-115" fmla="*/ 12242800 w 12242800"/>
              <a:gd name="connsiteY2-116" fmla="*/ 2483925 h 2483925"/>
              <a:gd name="connsiteX3-117" fmla="*/ 50800 w 12242800"/>
              <a:gd name="connsiteY3-118" fmla="*/ 2483925 h 2483925"/>
              <a:gd name="connsiteX4-119" fmla="*/ 0 w 12242800"/>
              <a:gd name="connsiteY4-120" fmla="*/ 289365 h 2483925"/>
              <a:gd name="connsiteX0-121" fmla="*/ 0 w 12242800"/>
              <a:gd name="connsiteY0-122" fmla="*/ 438289 h 2632849"/>
              <a:gd name="connsiteX1-123" fmla="*/ 12242800 w 12242800"/>
              <a:gd name="connsiteY1-124" fmla="*/ 499249 h 2632849"/>
              <a:gd name="connsiteX2-125" fmla="*/ 12242800 w 12242800"/>
              <a:gd name="connsiteY2-126" fmla="*/ 2632849 h 2632849"/>
              <a:gd name="connsiteX3-127" fmla="*/ 50800 w 12242800"/>
              <a:gd name="connsiteY3-128" fmla="*/ 2632849 h 2632849"/>
              <a:gd name="connsiteX4-129" fmla="*/ 0 w 12242800"/>
              <a:gd name="connsiteY4-130" fmla="*/ 438289 h 2632849"/>
              <a:gd name="connsiteX0-131" fmla="*/ 0 w 12242800"/>
              <a:gd name="connsiteY0-132" fmla="*/ 534661 h 2729221"/>
              <a:gd name="connsiteX1-133" fmla="*/ 12232640 w 12242800"/>
              <a:gd name="connsiteY1-134" fmla="*/ 483861 h 2729221"/>
              <a:gd name="connsiteX2-135" fmla="*/ 12242800 w 12242800"/>
              <a:gd name="connsiteY2-136" fmla="*/ 2729221 h 2729221"/>
              <a:gd name="connsiteX3-137" fmla="*/ 50800 w 12242800"/>
              <a:gd name="connsiteY3-138" fmla="*/ 2729221 h 2729221"/>
              <a:gd name="connsiteX4-139" fmla="*/ 0 w 12242800"/>
              <a:gd name="connsiteY4-140" fmla="*/ 534661 h 2729221"/>
              <a:gd name="connsiteX0-141" fmla="*/ 0 w 12242800"/>
              <a:gd name="connsiteY0-142" fmla="*/ 452703 h 2647263"/>
              <a:gd name="connsiteX1-143" fmla="*/ 12232640 w 12242800"/>
              <a:gd name="connsiteY1-144" fmla="*/ 401903 h 2647263"/>
              <a:gd name="connsiteX2-145" fmla="*/ 12242800 w 12242800"/>
              <a:gd name="connsiteY2-146" fmla="*/ 2647263 h 2647263"/>
              <a:gd name="connsiteX3-147" fmla="*/ 50800 w 12242800"/>
              <a:gd name="connsiteY3-148" fmla="*/ 2647263 h 2647263"/>
              <a:gd name="connsiteX4-149" fmla="*/ 0 w 12242800"/>
              <a:gd name="connsiteY4-150" fmla="*/ 452703 h 26472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42800" h="2647263">
                <a:moveTo>
                  <a:pt x="0" y="452703"/>
                </a:moveTo>
                <a:cubicBezTo>
                  <a:pt x="7660640" y="2444063"/>
                  <a:pt x="8839200" y="-1152577"/>
                  <a:pt x="12232640" y="401903"/>
                </a:cubicBezTo>
                <a:cubicBezTo>
                  <a:pt x="12236027" y="1150356"/>
                  <a:pt x="12239413" y="1898810"/>
                  <a:pt x="12242800" y="2647263"/>
                </a:cubicBezTo>
                <a:lnTo>
                  <a:pt x="50800" y="2647263"/>
                </a:lnTo>
                <a:lnTo>
                  <a:pt x="0" y="4527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240" y="4519035"/>
            <a:ext cx="12207240" cy="2336665"/>
          </a:xfrm>
          <a:custGeom>
            <a:avLst/>
            <a:gdLst>
              <a:gd name="connsiteX0" fmla="*/ 0 w 12192000"/>
              <a:gd name="connsiteY0" fmla="*/ 0 h 2133600"/>
              <a:gd name="connsiteX1" fmla="*/ 12192000 w 12192000"/>
              <a:gd name="connsiteY1" fmla="*/ 0 h 2133600"/>
              <a:gd name="connsiteX2" fmla="*/ 12192000 w 12192000"/>
              <a:gd name="connsiteY2" fmla="*/ 2133600 h 2133600"/>
              <a:gd name="connsiteX3" fmla="*/ 0 w 12192000"/>
              <a:gd name="connsiteY3" fmla="*/ 2133600 h 2133600"/>
              <a:gd name="connsiteX4" fmla="*/ 0 w 12192000"/>
              <a:gd name="connsiteY4" fmla="*/ 0 h 2133600"/>
              <a:gd name="connsiteX0-1" fmla="*/ 0 w 12192000"/>
              <a:gd name="connsiteY0-2" fmla="*/ 410915 h 2544515"/>
              <a:gd name="connsiteX1-3" fmla="*/ 12192000 w 12192000"/>
              <a:gd name="connsiteY1-4" fmla="*/ 410915 h 2544515"/>
              <a:gd name="connsiteX2-5" fmla="*/ 12192000 w 12192000"/>
              <a:gd name="connsiteY2-6" fmla="*/ 2544515 h 2544515"/>
              <a:gd name="connsiteX3-7" fmla="*/ 0 w 12192000"/>
              <a:gd name="connsiteY3-8" fmla="*/ 2544515 h 2544515"/>
              <a:gd name="connsiteX4-9" fmla="*/ 0 w 12192000"/>
              <a:gd name="connsiteY4-10" fmla="*/ 410915 h 2544515"/>
              <a:gd name="connsiteX0-11" fmla="*/ 0 w 12192000"/>
              <a:gd name="connsiteY0-12" fmla="*/ 267976 h 2401576"/>
              <a:gd name="connsiteX1-13" fmla="*/ 12192000 w 12192000"/>
              <a:gd name="connsiteY1-14" fmla="*/ 267976 h 2401576"/>
              <a:gd name="connsiteX2-15" fmla="*/ 12192000 w 12192000"/>
              <a:gd name="connsiteY2-16" fmla="*/ 2401576 h 2401576"/>
              <a:gd name="connsiteX3-17" fmla="*/ 0 w 12192000"/>
              <a:gd name="connsiteY3-18" fmla="*/ 2401576 h 2401576"/>
              <a:gd name="connsiteX4-19" fmla="*/ 0 w 12192000"/>
              <a:gd name="connsiteY4-20" fmla="*/ 267976 h 2401576"/>
              <a:gd name="connsiteX0-21" fmla="*/ 0 w 12192000"/>
              <a:gd name="connsiteY0-22" fmla="*/ 223330 h 2356930"/>
              <a:gd name="connsiteX1-23" fmla="*/ 12192000 w 12192000"/>
              <a:gd name="connsiteY1-24" fmla="*/ 223330 h 2356930"/>
              <a:gd name="connsiteX2-25" fmla="*/ 12192000 w 12192000"/>
              <a:gd name="connsiteY2-26" fmla="*/ 2356930 h 2356930"/>
              <a:gd name="connsiteX3-27" fmla="*/ 0 w 12192000"/>
              <a:gd name="connsiteY3-28" fmla="*/ 2356930 h 2356930"/>
              <a:gd name="connsiteX4-29" fmla="*/ 0 w 12192000"/>
              <a:gd name="connsiteY4-30" fmla="*/ 223330 h 2356930"/>
              <a:gd name="connsiteX0-31" fmla="*/ 0 w 12192000"/>
              <a:gd name="connsiteY0-32" fmla="*/ 203065 h 2336665"/>
              <a:gd name="connsiteX1-33" fmla="*/ 12192000 w 12192000"/>
              <a:gd name="connsiteY1-34" fmla="*/ 203065 h 2336665"/>
              <a:gd name="connsiteX2-35" fmla="*/ 12192000 w 12192000"/>
              <a:gd name="connsiteY2-36" fmla="*/ 2336665 h 2336665"/>
              <a:gd name="connsiteX3-37" fmla="*/ 0 w 12192000"/>
              <a:gd name="connsiteY3-38" fmla="*/ 2336665 h 2336665"/>
              <a:gd name="connsiteX4-39" fmla="*/ 0 w 12192000"/>
              <a:gd name="connsiteY4-40" fmla="*/ 203065 h 23366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2336665">
                <a:moveTo>
                  <a:pt x="0" y="203065"/>
                </a:moveTo>
                <a:cubicBezTo>
                  <a:pt x="2438400" y="-721495"/>
                  <a:pt x="8310880" y="1909945"/>
                  <a:pt x="12192000" y="203065"/>
                </a:cubicBezTo>
                <a:lnTo>
                  <a:pt x="12192000" y="2336665"/>
                </a:lnTo>
                <a:lnTo>
                  <a:pt x="0" y="2336665"/>
                </a:lnTo>
                <a:lnTo>
                  <a:pt x="0" y="20306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83916" y="4638926"/>
            <a:ext cx="2813591" cy="923330"/>
          </a:xfrm>
          <a:prstGeom prst="rect">
            <a:avLst/>
          </a:prstGeom>
          <a:noFill/>
        </p:spPr>
        <p:txBody>
          <a:bodyPr wrap="none" rtlCol="0">
            <a:spAutoFit/>
          </a:bodyPr>
          <a:lstStyle/>
          <a:p>
            <a:pPr algn="ctr">
              <a:defRPr/>
            </a:pPr>
            <a:r>
              <a:rPr lang="en-US" altLang="zh-CN" sz="5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rPr>
              <a:t>UNIT 3 </a:t>
            </a:r>
            <a:endParaRPr lang="en-US" altLang="zh-CN" sz="5400" b="1"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endParaRPr>
          </a:p>
        </p:txBody>
      </p:sp>
      <p:sp>
        <p:nvSpPr>
          <p:cNvPr id="8" name="文本框 7"/>
          <p:cNvSpPr txBox="1"/>
          <p:nvPr/>
        </p:nvSpPr>
        <p:spPr>
          <a:xfrm>
            <a:off x="283916" y="5624603"/>
            <a:ext cx="8366393" cy="1077218"/>
          </a:xfrm>
          <a:prstGeom prst="rect">
            <a:avLst/>
          </a:prstGeom>
          <a:noFill/>
        </p:spPr>
        <p:txBody>
          <a:bodyPr wrap="none" rtlCol="0">
            <a:spAutoFit/>
          </a:bodyPr>
          <a:lstStyle/>
          <a:p>
            <a:pPr>
              <a:defRPr/>
            </a:pPr>
            <a:r>
              <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rPr>
              <a:t>Using Language (2)</a:t>
            </a:r>
            <a:endPar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endParaRPr>
          </a:p>
          <a:p>
            <a:pPr>
              <a:defRPr/>
            </a:pPr>
            <a:r>
              <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rPr>
              <a:t>Express your opinions on sea exploration</a:t>
            </a:r>
            <a:endParaRPr lang="en-US" altLang="zh-CN" sz="3200" dirty="0">
              <a:solidFill>
                <a:schemeClr val="bg1"/>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500" fill="hold"/>
                                        <p:tgtEl>
                                          <p:spTgt spid="3"/>
                                        </p:tgtEl>
                                      </p:cBhvr>
                                      <p:by x="150000" y="150000"/>
                                    </p:animScale>
                                  </p:childTnLst>
                                </p:cTn>
                              </p:par>
                            </p:childTnLst>
                          </p:cTn>
                        </p:par>
                        <p:par>
                          <p:cTn id="7" fill="hold">
                            <p:stCondLst>
                              <p:cond delay="1500"/>
                            </p:stCondLst>
                            <p:childTnLst>
                              <p:par>
                                <p:cTn id="8" presetID="42"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2462" y="4709377"/>
            <a:ext cx="10887075" cy="1308884"/>
          </a:xfrm>
          <a:prstGeom prst="rect">
            <a:avLst/>
          </a:prstGeom>
          <a:noFill/>
        </p:spPr>
        <p:txBody>
          <a:bodyPr wrap="square" rtlCol="0">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What did you know something about sea exploration?</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What are the advantages/ disadvantages of sea exploration?</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rotWithShape="1">
          <a:blip r:embed="rId1">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t="7632" b="8877"/>
          <a:stretch>
            <a:fillRect/>
          </a:stretch>
        </p:blipFill>
        <p:spPr>
          <a:xfrm rot="1080000">
            <a:off x="10883900" y="5765800"/>
            <a:ext cx="1308100" cy="1092200"/>
          </a:xfrm>
          <a:prstGeom prst="rect">
            <a:avLst/>
          </a:prstGeom>
        </p:spPr>
      </p:pic>
      <p:grpSp>
        <p:nvGrpSpPr>
          <p:cNvPr id="11" name="组合 10"/>
          <p:cNvGrpSpPr/>
          <p:nvPr/>
        </p:nvGrpSpPr>
        <p:grpSpPr>
          <a:xfrm>
            <a:off x="198042" y="1201302"/>
            <a:ext cx="11795915" cy="2580645"/>
            <a:chOff x="222102" y="1338144"/>
            <a:chExt cx="11795915" cy="2580645"/>
          </a:xfrm>
        </p:grpSpPr>
        <p:grpSp>
          <p:nvGrpSpPr>
            <p:cNvPr id="3" name="组合 2"/>
            <p:cNvGrpSpPr/>
            <p:nvPr/>
          </p:nvGrpSpPr>
          <p:grpSpPr>
            <a:xfrm>
              <a:off x="4198628" y="1365882"/>
              <a:ext cx="7819389" cy="2534173"/>
              <a:chOff x="4329446" y="1171050"/>
              <a:chExt cx="7819389" cy="2534173"/>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9446" y="1180052"/>
                <a:ext cx="3787758" cy="2525171"/>
              </a:xfrm>
              <a:prstGeom prst="roundRect">
                <a:avLst/>
              </a:prstGeom>
              <a:ln w="28575">
                <a:solidFill>
                  <a:schemeClr val="bg1"/>
                </a:solidFill>
              </a:ln>
            </p:spPr>
          </p:pic>
          <p:pic>
            <p:nvPicPr>
              <p:cNvPr id="14" name="图片 13"/>
              <p:cNvPicPr>
                <a:picLocks noChangeAspect="1"/>
              </p:cNvPicPr>
              <p:nvPr/>
            </p:nvPicPr>
            <p:blipFill>
              <a:blip r:embed="rId3"/>
              <a:stretch>
                <a:fillRect/>
              </a:stretch>
            </p:blipFill>
            <p:spPr>
              <a:xfrm>
                <a:off x="8312959" y="1171050"/>
                <a:ext cx="3835876" cy="2525171"/>
              </a:xfrm>
              <a:prstGeom prst="roundRect">
                <a:avLst/>
              </a:prstGeom>
              <a:ln w="28575">
                <a:solidFill>
                  <a:schemeClr val="bg1"/>
                </a:solidFill>
              </a:ln>
            </p:spPr>
          </p:pic>
        </p:grpSp>
        <p:pic>
          <p:nvPicPr>
            <p:cNvPr id="10" name="图片 9"/>
            <p:cNvPicPr>
              <a:picLocks noChangeAspect="1"/>
            </p:cNvPicPr>
            <p:nvPr/>
          </p:nvPicPr>
          <p:blipFill rotWithShape="1">
            <a:blip r:embed="rId4"/>
            <a:srcRect t="9159"/>
            <a:stretch>
              <a:fillRect/>
            </a:stretch>
          </p:blipFill>
          <p:spPr>
            <a:xfrm>
              <a:off x="222102" y="1338144"/>
              <a:ext cx="3787758" cy="2580645"/>
            </a:xfrm>
            <a:prstGeom prst="roundRect">
              <a:avLst/>
            </a:prstGeom>
            <a:ln w="19050">
              <a:solidFill>
                <a:schemeClr val="bg1"/>
              </a:solidFill>
            </a:ln>
          </p:spPr>
        </p:pic>
      </p:grpSp>
      <p:sp>
        <p:nvSpPr>
          <p:cNvPr id="15" name="文本框 14"/>
          <p:cNvSpPr txBox="1"/>
          <p:nvPr/>
        </p:nvSpPr>
        <p:spPr>
          <a:xfrm>
            <a:off x="496407" y="3781947"/>
            <a:ext cx="3044501" cy="400110"/>
          </a:xfrm>
          <a:prstGeom prst="rect">
            <a:avLst/>
          </a:prstGeom>
          <a:solidFill>
            <a:schemeClr val="bg1"/>
          </a:solidFill>
        </p:spPr>
        <p:txBody>
          <a:bodyPr wrap="square" rtlCol="0">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rPr>
              <a:t>Generate electricity</a:t>
            </a:r>
            <a:endParaRPr lang="zh-CN" altLang="en-US" sz="2000" b="1" dirty="0">
              <a:solidFill>
                <a:prstClr val="black"/>
              </a:solidFill>
              <a:latin typeface="微软雅黑" panose="020B0503020204020204" pitchFamily="34" charset="-122"/>
              <a:ea typeface="微软雅黑" panose="020B0503020204020204" pitchFamily="34" charset="-122"/>
              <a:cs typeface="Arial" panose="020B0604020202020204"/>
            </a:endParaRPr>
          </a:p>
        </p:txBody>
      </p:sp>
      <p:sp>
        <p:nvSpPr>
          <p:cNvPr id="16" name="文本框 15"/>
          <p:cNvSpPr txBox="1"/>
          <p:nvPr/>
        </p:nvSpPr>
        <p:spPr>
          <a:xfrm>
            <a:off x="4687530" y="3767609"/>
            <a:ext cx="2816940" cy="400110"/>
          </a:xfrm>
          <a:prstGeom prst="rect">
            <a:avLst/>
          </a:prstGeom>
          <a:solidFill>
            <a:schemeClr val="bg1"/>
          </a:solidFill>
        </p:spPr>
        <p:txBody>
          <a:bodyPr wrap="square" rtlCol="0">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rPr>
              <a:t>Exploit resources</a:t>
            </a:r>
            <a:endParaRPr lang="zh-CN" altLang="en-US" sz="2000" b="1" dirty="0">
              <a:solidFill>
                <a:prstClr val="black"/>
              </a:solidFill>
              <a:latin typeface="微软雅黑" panose="020B0503020204020204" pitchFamily="34" charset="-122"/>
              <a:ea typeface="微软雅黑" panose="020B0503020204020204" pitchFamily="34" charset="-122"/>
              <a:cs typeface="Arial" panose="020B0604020202020204"/>
            </a:endParaRPr>
          </a:p>
        </p:txBody>
      </p:sp>
      <p:sp>
        <p:nvSpPr>
          <p:cNvPr id="17" name="文本框 16"/>
          <p:cNvSpPr txBox="1"/>
          <p:nvPr/>
        </p:nvSpPr>
        <p:spPr>
          <a:xfrm>
            <a:off x="8576413" y="3754211"/>
            <a:ext cx="3149025" cy="400110"/>
          </a:xfrm>
          <a:prstGeom prst="rect">
            <a:avLst/>
          </a:prstGeom>
          <a:solidFill>
            <a:schemeClr val="bg1"/>
          </a:solidFill>
        </p:spPr>
        <p:txBody>
          <a:bodyPr wrap="square" rtlCol="0">
            <a:spAutoFit/>
          </a:bodyPr>
          <a:lstStyle/>
          <a:p>
            <a:r>
              <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rPr>
              <a:t>discover new species</a:t>
            </a:r>
            <a:endParaRPr lang="en-US" altLang="zh-CN" sz="2000" b="1" dirty="0">
              <a:solidFill>
                <a:prstClr val="black"/>
              </a:solidFill>
              <a:latin typeface="微软雅黑" panose="020B0503020204020204" pitchFamily="34" charset="-122"/>
              <a:ea typeface="微软雅黑" panose="020B0503020204020204" pitchFamily="34" charset="-122"/>
              <a:cs typeface="Arial" panose="020B0604020202020204"/>
            </a:endParaRPr>
          </a:p>
        </p:txBody>
      </p:sp>
      <p:grpSp>
        <p:nvGrpSpPr>
          <p:cNvPr id="12" name="组合 11"/>
          <p:cNvGrpSpPr/>
          <p:nvPr/>
        </p:nvGrpSpPr>
        <p:grpSpPr>
          <a:xfrm>
            <a:off x="0" y="1539"/>
            <a:ext cx="9998075" cy="838200"/>
            <a:chOff x="2193925" y="-3972"/>
            <a:chExt cx="9998075" cy="838200"/>
          </a:xfrm>
        </p:grpSpPr>
        <p:sp>
          <p:nvSpPr>
            <p:cNvPr id="20" name="矩形 19"/>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02097" y="3327371"/>
            <a:ext cx="5304891" cy="932395"/>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7"/>
          <p:cNvGrpSpPr/>
          <p:nvPr/>
        </p:nvGrpSpPr>
        <p:grpSpPr bwMode="auto">
          <a:xfrm>
            <a:off x="837520" y="1516488"/>
            <a:ext cx="982663" cy="984250"/>
            <a:chOff x="6042452" y="1689074"/>
            <a:chExt cx="983396" cy="983396"/>
          </a:xfrm>
        </p:grpSpPr>
        <p:sp>
          <p:nvSpPr>
            <p:cNvPr id="17" name="矩形 16"/>
            <p:cNvSpPr/>
            <p:nvPr/>
          </p:nvSpPr>
          <p:spPr>
            <a:xfrm>
              <a:off x="6042452" y="1689074"/>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18" name="矩形 17"/>
            <p:cNvSpPr/>
            <p:nvPr/>
          </p:nvSpPr>
          <p:spPr>
            <a:xfrm>
              <a:off x="6194966" y="1841342"/>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grpSp>
      <p:grpSp>
        <p:nvGrpSpPr>
          <p:cNvPr id="19" name="组合 8"/>
          <p:cNvGrpSpPr/>
          <p:nvPr/>
        </p:nvGrpSpPr>
        <p:grpSpPr bwMode="auto">
          <a:xfrm>
            <a:off x="837519" y="3145548"/>
            <a:ext cx="982663" cy="982663"/>
            <a:chOff x="6042452" y="1689074"/>
            <a:chExt cx="983396" cy="983396"/>
          </a:xfrm>
        </p:grpSpPr>
        <p:sp>
          <p:nvSpPr>
            <p:cNvPr id="20" name="矩形 19"/>
            <p:cNvSpPr/>
            <p:nvPr/>
          </p:nvSpPr>
          <p:spPr>
            <a:xfrm>
              <a:off x="6042452" y="1689074"/>
              <a:ext cx="830882" cy="830882"/>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21" name="矩形 20"/>
            <p:cNvSpPr/>
            <p:nvPr/>
          </p:nvSpPr>
          <p:spPr>
            <a:xfrm>
              <a:off x="6194966" y="1841588"/>
              <a:ext cx="830882" cy="830882"/>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grpSp>
      <p:grpSp>
        <p:nvGrpSpPr>
          <p:cNvPr id="22" name="组合 11"/>
          <p:cNvGrpSpPr/>
          <p:nvPr/>
        </p:nvGrpSpPr>
        <p:grpSpPr bwMode="auto">
          <a:xfrm>
            <a:off x="837519" y="4654446"/>
            <a:ext cx="982663" cy="984250"/>
            <a:chOff x="6042452" y="1689074"/>
            <a:chExt cx="983396" cy="983396"/>
          </a:xfrm>
        </p:grpSpPr>
        <p:sp>
          <p:nvSpPr>
            <p:cNvPr id="23" name="矩形 22"/>
            <p:cNvSpPr/>
            <p:nvPr/>
          </p:nvSpPr>
          <p:spPr>
            <a:xfrm>
              <a:off x="6042452" y="1689074"/>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sp>
          <p:nvSpPr>
            <p:cNvPr id="24" name="矩形 23"/>
            <p:cNvSpPr/>
            <p:nvPr/>
          </p:nvSpPr>
          <p:spPr>
            <a:xfrm>
              <a:off x="6194966" y="1841342"/>
              <a:ext cx="830882" cy="831128"/>
            </a:xfrm>
            <a:prstGeom prst="rect">
              <a:avLst/>
            </a:prstGeom>
            <a:solidFill>
              <a:sysClr val="window" lastClr="FFFFFF">
                <a:alpha val="38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cs"/>
              </a:endParaRPr>
            </a:p>
          </p:txBody>
        </p:sp>
      </p:grpSp>
      <p:sp>
        <p:nvSpPr>
          <p:cNvPr id="25" name="文本框 17"/>
          <p:cNvSpPr txBox="1">
            <a:spLocks noChangeArrowheads="1"/>
          </p:cNvSpPr>
          <p:nvPr/>
        </p:nvSpPr>
        <p:spPr bwMode="auto">
          <a:xfrm>
            <a:off x="1070883" y="1719688"/>
            <a:ext cx="514350" cy="584200"/>
          </a:xfrm>
          <a:prstGeom prst="rect">
            <a:avLst/>
          </a:prstGeom>
          <a:noFill/>
          <a:ln w="9525">
            <a:noFill/>
            <a:miter lim="800000"/>
          </a:ln>
        </p:spPr>
        <p:txBody>
          <a:bodyPr>
            <a:spAutoFit/>
          </a:bodyPr>
          <a:lstStyle/>
          <a:p>
            <a:pPr algn="ctr" fontAlgn="base">
              <a:spcBef>
                <a:spcPct val="0"/>
              </a:spcBef>
              <a:spcAft>
                <a:spcPct val="0"/>
              </a:spcAft>
            </a:pPr>
            <a:r>
              <a:rPr lang="en-US" altLang="zh-CN" sz="3200" b="1">
                <a:solidFill>
                  <a:srgbClr val="123052"/>
                </a:solidFill>
                <a:latin typeface="微软雅黑" panose="020B0503020204020204" pitchFamily="34" charset="-122"/>
                <a:ea typeface="微软雅黑" panose="020B0503020204020204" pitchFamily="34" charset="-122"/>
              </a:rPr>
              <a:t>1</a:t>
            </a:r>
            <a:endParaRPr lang="zh-CN" altLang="en-US" sz="3200" b="1">
              <a:solidFill>
                <a:srgbClr val="123052"/>
              </a:solidFill>
              <a:latin typeface="微软雅黑" panose="020B0503020204020204" pitchFamily="34" charset="-122"/>
              <a:ea typeface="微软雅黑" panose="020B0503020204020204" pitchFamily="34" charset="-122"/>
            </a:endParaRPr>
          </a:p>
        </p:txBody>
      </p:sp>
      <p:sp>
        <p:nvSpPr>
          <p:cNvPr id="26" name="文本框 18"/>
          <p:cNvSpPr txBox="1">
            <a:spLocks noChangeArrowheads="1"/>
          </p:cNvSpPr>
          <p:nvPr/>
        </p:nvSpPr>
        <p:spPr bwMode="auto">
          <a:xfrm>
            <a:off x="1070882" y="3347161"/>
            <a:ext cx="514350" cy="585787"/>
          </a:xfrm>
          <a:prstGeom prst="rect">
            <a:avLst/>
          </a:prstGeom>
          <a:noFill/>
          <a:ln w="9525">
            <a:noFill/>
            <a:miter lim="800000"/>
          </a:ln>
        </p:spPr>
        <p:txBody>
          <a:bodyPr>
            <a:spAutoFit/>
          </a:bodyPr>
          <a:lstStyle/>
          <a:p>
            <a:pPr algn="ctr" fontAlgn="base">
              <a:spcBef>
                <a:spcPct val="0"/>
              </a:spcBef>
              <a:spcAft>
                <a:spcPct val="0"/>
              </a:spcAft>
            </a:pPr>
            <a:r>
              <a:rPr lang="en-US" altLang="zh-CN" sz="3200" b="1">
                <a:solidFill>
                  <a:srgbClr val="123052"/>
                </a:solidFill>
                <a:latin typeface="微软雅黑" panose="020B0503020204020204" pitchFamily="34" charset="-122"/>
                <a:ea typeface="微软雅黑" panose="020B0503020204020204" pitchFamily="34" charset="-122"/>
              </a:rPr>
              <a:t>2</a:t>
            </a:r>
            <a:endParaRPr lang="zh-CN" altLang="en-US" sz="3200" b="1">
              <a:solidFill>
                <a:srgbClr val="123052"/>
              </a:solidFill>
              <a:latin typeface="微软雅黑" panose="020B0503020204020204" pitchFamily="34" charset="-122"/>
              <a:ea typeface="微软雅黑" panose="020B0503020204020204" pitchFamily="34" charset="-122"/>
            </a:endParaRPr>
          </a:p>
        </p:txBody>
      </p:sp>
      <p:sp>
        <p:nvSpPr>
          <p:cNvPr id="27" name="文本框 19"/>
          <p:cNvSpPr txBox="1">
            <a:spLocks noChangeArrowheads="1"/>
          </p:cNvSpPr>
          <p:nvPr/>
        </p:nvSpPr>
        <p:spPr bwMode="auto">
          <a:xfrm>
            <a:off x="1070882" y="4857646"/>
            <a:ext cx="514350" cy="584200"/>
          </a:xfrm>
          <a:prstGeom prst="rect">
            <a:avLst/>
          </a:prstGeom>
          <a:noFill/>
          <a:ln w="9525">
            <a:noFill/>
            <a:miter lim="800000"/>
          </a:ln>
        </p:spPr>
        <p:txBody>
          <a:bodyPr>
            <a:spAutoFit/>
          </a:bodyPr>
          <a:lstStyle/>
          <a:p>
            <a:pPr algn="ctr" fontAlgn="base">
              <a:spcBef>
                <a:spcPct val="0"/>
              </a:spcBef>
              <a:spcAft>
                <a:spcPct val="0"/>
              </a:spcAft>
            </a:pPr>
            <a:r>
              <a:rPr lang="en-US" altLang="zh-CN" sz="3200" b="1">
                <a:solidFill>
                  <a:srgbClr val="123052"/>
                </a:solidFill>
                <a:latin typeface="微软雅黑" panose="020B0503020204020204" pitchFamily="34" charset="-122"/>
                <a:ea typeface="微软雅黑" panose="020B0503020204020204" pitchFamily="34" charset="-122"/>
              </a:rPr>
              <a:t>3</a:t>
            </a:r>
            <a:endParaRPr lang="zh-CN" altLang="en-US" sz="3200" b="1">
              <a:solidFill>
                <a:srgbClr val="123052"/>
              </a:solidFill>
              <a:latin typeface="微软雅黑" panose="020B0503020204020204" pitchFamily="34" charset="-122"/>
              <a:ea typeface="微软雅黑" panose="020B0503020204020204" pitchFamily="34" charset="-122"/>
            </a:endParaRPr>
          </a:p>
        </p:txBody>
      </p:sp>
      <p:sp>
        <p:nvSpPr>
          <p:cNvPr id="28" name="文本框 21"/>
          <p:cNvSpPr txBox="1">
            <a:spLocks noChangeArrowheads="1"/>
          </p:cNvSpPr>
          <p:nvPr/>
        </p:nvSpPr>
        <p:spPr bwMode="auto">
          <a:xfrm>
            <a:off x="2027160" y="1669622"/>
            <a:ext cx="4137025" cy="830997"/>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is the content of the two passages about?</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29" name="文本框 22"/>
          <p:cNvSpPr txBox="1">
            <a:spLocks noChangeArrowheads="1"/>
          </p:cNvSpPr>
          <p:nvPr/>
        </p:nvSpPr>
        <p:spPr bwMode="auto">
          <a:xfrm>
            <a:off x="2027159" y="3297948"/>
            <a:ext cx="4137025" cy="830997"/>
          </a:xfrm>
          <a:prstGeom prst="rect">
            <a:avLst/>
          </a:prstGeom>
          <a:noFill/>
          <a:ln w="9525">
            <a:noFill/>
            <a:miter lim="800000"/>
          </a:ln>
        </p:spPr>
        <p:txBody>
          <a:bodyPr>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is the text type of the two passages?</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sp>
        <p:nvSpPr>
          <p:cNvPr id="30" name="文本框 23"/>
          <p:cNvSpPr txBox="1">
            <a:spLocks noChangeArrowheads="1"/>
          </p:cNvSpPr>
          <p:nvPr/>
        </p:nvSpPr>
        <p:spPr bwMode="auto">
          <a:xfrm>
            <a:off x="2027159" y="4807699"/>
            <a:ext cx="4137025" cy="1200329"/>
          </a:xfrm>
          <a:prstGeom prst="rect">
            <a:avLst/>
          </a:prstGeom>
          <a:noFill/>
          <a:ln w="9525">
            <a:noFill/>
            <a:miter lim="800000"/>
          </a:ln>
        </p:spPr>
        <p:txBody>
          <a:bodyPr wrap="square">
            <a:spAutoFit/>
          </a:bodyPr>
          <a:lstStyle/>
          <a:p>
            <a:pPr fontAlgn="base">
              <a:spcBef>
                <a:spcPct val="0"/>
              </a:spcBef>
              <a:spcAft>
                <a:spcPct val="0"/>
              </a:spcAft>
            </a:pPr>
            <a:r>
              <a:rPr lang="en-US" altLang="zh-CN" sz="2400" b="1" dirty="0">
                <a:solidFill>
                  <a:prstClr val="white"/>
                </a:solidFill>
                <a:latin typeface="微软雅黑" panose="020B0503020204020204" pitchFamily="34" charset="-122"/>
                <a:ea typeface="微软雅黑" panose="020B0503020204020204" pitchFamily="34" charset="-122"/>
              </a:rPr>
              <a:t>What are the three parts of an argumentative essay?</a:t>
            </a:r>
            <a:endParaRPr lang="en-US" altLang="zh-CN" sz="2400" b="1" dirty="0">
              <a:solidFill>
                <a:prstClr val="white"/>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0" y="1539"/>
            <a:ext cx="9998075" cy="838200"/>
            <a:chOff x="2193925" y="-3972"/>
            <a:chExt cx="9998075" cy="838200"/>
          </a:xfrm>
        </p:grpSpPr>
        <p:sp>
          <p:nvSpPr>
            <p:cNvPr id="32" name="矩形 31"/>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6502097" y="1543708"/>
            <a:ext cx="5304891" cy="1082669"/>
          </a:xfrm>
          <a:prstGeom prst="rect">
            <a:avLst/>
          </a:prstGeom>
          <a:solidFill>
            <a:schemeClr val="bg1">
              <a:alpha val="50000"/>
            </a:schemeClr>
          </a:solid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They are mainly about the sea exploration.</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文本框 34"/>
          <p:cNvSpPr txBox="1"/>
          <p:nvPr/>
        </p:nvSpPr>
        <p:spPr>
          <a:xfrm>
            <a:off x="6502097" y="3560679"/>
            <a:ext cx="5084020" cy="565604"/>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Argumentative essay.</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文本框 35"/>
          <p:cNvSpPr txBox="1"/>
          <p:nvPr/>
        </p:nvSpPr>
        <p:spPr>
          <a:xfrm>
            <a:off x="6502097" y="4759641"/>
            <a:ext cx="5257090" cy="1384353"/>
          </a:xfrm>
          <a:prstGeom prst="rect">
            <a:avLst/>
          </a:prstGeom>
          <a:solidFill>
            <a:schemeClr val="bg1">
              <a:alpha val="50000"/>
            </a:schemeClr>
          </a:solidFill>
        </p:spPr>
        <p:txBody>
          <a:bodyPr wrap="square" rtlCol="0">
            <a:spAutoFit/>
          </a:bodyPr>
          <a:lstStyle/>
          <a:p>
            <a:pPr>
              <a:lnSpc>
                <a:spcPct val="120000"/>
              </a:lnSpc>
            </a:pPr>
            <a:r>
              <a:rPr lang="en-US" altLang="zh-CN" sz="2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Argument, evidence, restatement/ recommendation/ a call to action.</a:t>
            </a:r>
            <a:endParaRPr lang="en-US" altLang="zh-CN" sz="2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8588" t="19547" r="48304" b="13759"/>
          <a:stretch>
            <a:fillRect/>
          </a:stretch>
        </p:blipFill>
        <p:spPr>
          <a:xfrm>
            <a:off x="635" y="772160"/>
            <a:ext cx="2580640" cy="6155690"/>
          </a:xfrm>
          <a:prstGeom prst="roundRect">
            <a:avLst/>
          </a:prstGeom>
          <a:ln>
            <a:solidFill>
              <a:srgbClr val="123052"/>
            </a:solidFill>
          </a:ln>
        </p:spPr>
      </p:pic>
      <p:sp>
        <p:nvSpPr>
          <p:cNvPr id="3" name="文本框 2"/>
          <p:cNvSpPr txBox="1"/>
          <p:nvPr/>
        </p:nvSpPr>
        <p:spPr>
          <a:xfrm>
            <a:off x="2717800" y="1966595"/>
            <a:ext cx="8698230" cy="565604"/>
          </a:xfrm>
          <a:prstGeom prst="rect">
            <a:avLst/>
          </a:prstGeom>
          <a:noFill/>
        </p:spPr>
        <p:txBody>
          <a:bodyPr wrap="square" rtlCol="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Skim Text 1 and divide it into three parts.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3" name="组合 12"/>
          <p:cNvGrpSpPr/>
          <p:nvPr/>
        </p:nvGrpSpPr>
        <p:grpSpPr>
          <a:xfrm>
            <a:off x="3354070" y="3001645"/>
            <a:ext cx="4397375" cy="2247900"/>
            <a:chOff x="2086" y="4467"/>
            <a:chExt cx="2578" cy="2815"/>
          </a:xfrm>
        </p:grpSpPr>
        <p:sp>
          <p:nvSpPr>
            <p:cNvPr id="9" name="文本框 8"/>
            <p:cNvSpPr txBox="1"/>
            <p:nvPr/>
          </p:nvSpPr>
          <p:spPr>
            <a:xfrm>
              <a:off x="2086" y="4467"/>
              <a:ext cx="2578" cy="761"/>
            </a:xfrm>
            <a:prstGeom prst="rect">
              <a:avLst/>
            </a:prstGeom>
            <a:noFill/>
          </p:spPr>
          <p:txBody>
            <a:bodyPr wrap="square" rtlCol="0" anchor="b" anchorCtr="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1: Para ________ </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2086" y="5494"/>
              <a:ext cx="2578" cy="761"/>
            </a:xfrm>
            <a:prstGeom prst="rect">
              <a:avLst/>
            </a:prstGeom>
            <a:noFill/>
          </p:spPr>
          <p:txBody>
            <a:bodyPr wrap="square" rtlCol="0" anchor="b" anchorCtr="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2: Para ________</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p:cNvSpPr txBox="1"/>
            <p:nvPr/>
          </p:nvSpPr>
          <p:spPr>
            <a:xfrm>
              <a:off x="2086" y="6521"/>
              <a:ext cx="2578" cy="761"/>
            </a:xfrm>
            <a:prstGeom prst="rect">
              <a:avLst/>
            </a:prstGeom>
            <a:noFill/>
          </p:spPr>
          <p:txBody>
            <a:bodyPr wrap="square" rtlCol="0" anchor="b" anchorCtr="0">
              <a:spAutoFit/>
            </a:bodyPr>
            <a:lstStyle/>
            <a:p>
              <a:pPr indent="0">
                <a:lnSpc>
                  <a:spcPct val="120000"/>
                </a:lnSpc>
                <a:buFont typeface="+mj-lt"/>
                <a:buNone/>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3</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 Para ________</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5" name="文本框 14"/>
          <p:cNvSpPr txBox="1"/>
          <p:nvPr/>
        </p:nvSpPr>
        <p:spPr>
          <a:xfrm>
            <a:off x="-975360" y="3682365"/>
            <a:ext cx="975360" cy="607695"/>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2~3</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p:cNvSpPr txBox="1"/>
          <p:nvPr/>
        </p:nvSpPr>
        <p:spPr>
          <a:xfrm>
            <a:off x="-704850" y="6148070"/>
            <a:ext cx="568960" cy="607695"/>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4</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框 16"/>
          <p:cNvSpPr txBox="1"/>
          <p:nvPr/>
        </p:nvSpPr>
        <p:spPr>
          <a:xfrm>
            <a:off x="7277735" y="2924175"/>
            <a:ext cx="2824480" cy="565604"/>
          </a:xfrm>
          <a:prstGeom prst="rect">
            <a:avLst/>
          </a:prstGeom>
          <a:solidFill>
            <a:schemeClr val="bg1">
              <a:alpha val="50000"/>
            </a:schemeClr>
          </a:solidFill>
        </p:spPr>
        <p:txBody>
          <a:bodyPr wrap="square" rtlCol="0">
            <a:spAutoFit/>
          </a:bodyPr>
          <a:lstStyle/>
          <a:p>
            <a:pPr algn="ct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Argument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p:cNvSpPr txBox="1"/>
          <p:nvPr/>
        </p:nvSpPr>
        <p:spPr>
          <a:xfrm>
            <a:off x="7277735" y="3822065"/>
            <a:ext cx="2824480" cy="565604"/>
          </a:xfrm>
          <a:prstGeom prst="rect">
            <a:avLst/>
          </a:prstGeom>
          <a:solidFill>
            <a:schemeClr val="bg1">
              <a:alpha val="50000"/>
            </a:schemeClr>
          </a:solidFill>
        </p:spPr>
        <p:txBody>
          <a:bodyPr wrap="square" rtlCol="0">
            <a:spAutoFit/>
          </a:bodyPr>
          <a:lstStyle/>
          <a:p>
            <a:pPr algn="ct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Evidence</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p:cNvSpPr txBox="1"/>
          <p:nvPr/>
        </p:nvSpPr>
        <p:spPr>
          <a:xfrm>
            <a:off x="7277735" y="4719320"/>
            <a:ext cx="2824480" cy="565604"/>
          </a:xfrm>
          <a:prstGeom prst="rect">
            <a:avLst/>
          </a:prstGeom>
          <a:solidFill>
            <a:schemeClr val="bg1">
              <a:alpha val="50000"/>
            </a:schemeClr>
          </a:solidFill>
        </p:spPr>
        <p:txBody>
          <a:bodyPr wrap="square" rtlCol="0">
            <a:spAutoFit/>
          </a:bodyPr>
          <a:lstStyle/>
          <a:p>
            <a:pPr algn="ct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Restatement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147955" y="1038225"/>
            <a:ext cx="2285365" cy="735965"/>
          </a:xfrm>
          <a:prstGeom prst="roundRect">
            <a:avLst/>
          </a:prstGeom>
          <a:noFill/>
          <a:ln w="38100">
            <a:solidFill>
              <a:srgbClr val="12305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123052"/>
                </a:solidFill>
                <a:latin typeface="微软雅黑" panose="020B0503020204020204" pitchFamily="34" charset="-122"/>
                <a:ea typeface="微软雅黑" panose="020B0503020204020204" pitchFamily="34" charset="-122"/>
              </a:rPr>
              <a:t>Para 1</a:t>
            </a:r>
            <a:endParaRPr lang="en-US" altLang="zh-CN" sz="2800" b="1">
              <a:solidFill>
                <a:srgbClr val="123052"/>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147955" y="1838325"/>
            <a:ext cx="2285365" cy="4119880"/>
          </a:xfrm>
          <a:prstGeom prst="roundRect">
            <a:avLst>
              <a:gd name="adj" fmla="val 4640"/>
            </a:avLst>
          </a:prstGeom>
          <a:noFill/>
          <a:ln w="38100">
            <a:solidFill>
              <a:srgbClr val="12305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123052"/>
                </a:solidFill>
                <a:latin typeface="微软雅黑" panose="020B0503020204020204" pitchFamily="34" charset="-122"/>
                <a:ea typeface="微软雅黑" panose="020B0503020204020204" pitchFamily="34" charset="-122"/>
              </a:rPr>
              <a:t>Para 2~3</a:t>
            </a:r>
            <a:endParaRPr lang="en-US" altLang="zh-CN" sz="2800" b="1">
              <a:solidFill>
                <a:srgbClr val="123052"/>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147955" y="6022340"/>
            <a:ext cx="2285365" cy="795020"/>
          </a:xfrm>
          <a:prstGeom prst="roundRect">
            <a:avLst/>
          </a:prstGeom>
          <a:noFill/>
          <a:ln w="38100">
            <a:solidFill>
              <a:srgbClr val="12305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123052"/>
                </a:solidFill>
                <a:latin typeface="微软雅黑" panose="020B0503020204020204" pitchFamily="34" charset="-122"/>
                <a:ea typeface="微软雅黑" panose="020B0503020204020204" pitchFamily="34" charset="-122"/>
              </a:rPr>
              <a:t>Para 4</a:t>
            </a:r>
            <a:endParaRPr lang="en-US" altLang="zh-CN" sz="2800" b="1">
              <a:solidFill>
                <a:srgbClr val="123052"/>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35000" y="949325"/>
            <a:ext cx="568960" cy="607695"/>
          </a:xfrm>
          <a:prstGeom prst="rect">
            <a:avLst/>
          </a:prstGeom>
          <a:noFill/>
        </p:spPr>
        <p:txBody>
          <a:bodyPr wrap="square" rtlCol="0">
            <a:spAutoFit/>
          </a:bodyPr>
          <a:lstStyle/>
          <a:p>
            <a:pPr>
              <a:lnSpc>
                <a:spcPct val="120000"/>
              </a:lnSpc>
            </a:pP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rPr>
              <a:t>1</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0" y="1539"/>
            <a:ext cx="9998075" cy="838200"/>
            <a:chOff x="2193925" y="-3972"/>
            <a:chExt cx="9998075" cy="838200"/>
          </a:xfrm>
        </p:grpSpPr>
        <p:sp>
          <p:nvSpPr>
            <p:cNvPr id="32" name="矩形 31"/>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0" presetClass="path" presetSubtype="0" accel="50000" decel="50000" fill="hold" grpId="2" nodeType="afterEffect">
                                  <p:stCondLst>
                                    <p:cond delay="0"/>
                                  </p:stCondLst>
                                  <p:childTnLst>
                                    <p:animMotion origin="layout" path="M 0.144115 0.00277778 L 0.536042 0.297593 " pathEditMode="relative" rAng="0" ptsTypes="">
                                      <p:cBhvr>
                                        <p:cTn id="24" dur="2000" fill="hold"/>
                                        <p:tgtEl>
                                          <p:spTgt spid="14"/>
                                        </p:tgtEl>
                                        <p:attrNameLst>
                                          <p:attrName>ppt_x</p:attrName>
                                          <p:attrName>ppt_y</p:attrName>
                                        </p:attrNameLst>
                                      </p:cBhvr>
                                      <p:rCtr x="19600" y="15200"/>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0" presetClass="path" presetSubtype="0" accel="50000" decel="50000" fill="hold" grpId="2" nodeType="afterEffect">
                                  <p:stCondLst>
                                    <p:cond delay="0"/>
                                  </p:stCondLst>
                                  <p:childTnLst>
                                    <p:animMotion origin="layout" path="M 0.0507813 -0.00185185 L 0.55375 0.0206481 " pathEditMode="relative" rAng="0" ptsTypes="">
                                      <p:cBhvr>
                                        <p:cTn id="41" dur="2000" fill="hold"/>
                                        <p:tgtEl>
                                          <p:spTgt spid="15"/>
                                        </p:tgtEl>
                                        <p:attrNameLst>
                                          <p:attrName>ppt_x</p:attrName>
                                          <p:attrName>ppt_y</p:attrName>
                                        </p:attrNameLst>
                                      </p:cBhvr>
                                      <p:rCtr x="25500" y="1000"/>
                                    </p:animMotion>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0" presetClass="path" presetSubtype="0" accel="50000" decel="50000" fill="hold" nodeType="afterEffect">
                                  <p:stCondLst>
                                    <p:cond delay="0"/>
                                  </p:stCondLst>
                                  <p:childTnLst>
                                    <p:animMotion origin="layout" path="M 0 0 L 0.549427 -0.224167 " pathEditMode="relative" rAng="0" ptsTypes="">
                                      <p:cBhvr>
                                        <p:cTn id="58" dur="2000" fill="hold"/>
                                        <p:tgtEl>
                                          <p:spTgt spid="16"/>
                                        </p:tgtEl>
                                        <p:attrNameLst>
                                          <p:attrName>ppt_x</p:attrName>
                                          <p:attrName>ppt_y</p:attrName>
                                        </p:attrNameLst>
                                      </p:cBhvr>
                                      <p:rCtr x="27700" y="-11100"/>
                                    </p:animMotion>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1"/>
      <p:bldP spid="15" grpId="2"/>
      <p:bldP spid="16" grpId="1"/>
      <p:bldP spid="17" grpId="0" animBg="1"/>
      <p:bldP spid="17" grpId="1"/>
      <p:bldP spid="18" grpId="0" animBg="1"/>
      <p:bldP spid="18" grpId="1"/>
      <p:bldP spid="19" grpId="0" animBg="1"/>
      <p:bldP spid="19" grpId="1"/>
      <p:bldP spid="22" grpId="0" bldLvl="0" animBg="1"/>
      <p:bldP spid="22" grpId="1" animBg="1"/>
      <p:bldP spid="23" grpId="0" bldLvl="0" animBg="1"/>
      <p:bldP spid="23" grpId="1" animBg="1"/>
      <p:bldP spid="24" grpId="0" bldLvl="0" animBg="1"/>
      <p:bldP spid="24" grpId="1" animBg="1"/>
      <p:bldP spid="14" grpId="1"/>
      <p:bldP spid="1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8588" t="19547" r="48304" b="13759"/>
          <a:stretch>
            <a:fillRect/>
          </a:stretch>
        </p:blipFill>
        <p:spPr>
          <a:xfrm>
            <a:off x="9326245" y="109220"/>
            <a:ext cx="2865755" cy="6758940"/>
          </a:xfrm>
          <a:prstGeom prst="roundRect">
            <a:avLst/>
          </a:prstGeom>
        </p:spPr>
      </p:pic>
      <p:sp>
        <p:nvSpPr>
          <p:cNvPr id="3" name="圆角矩形 2"/>
          <p:cNvSpPr/>
          <p:nvPr/>
        </p:nvSpPr>
        <p:spPr>
          <a:xfrm>
            <a:off x="1971040" y="1418844"/>
            <a:ext cx="2657475"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Argument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9" name="圆角矩形 8"/>
          <p:cNvSpPr/>
          <p:nvPr/>
        </p:nvSpPr>
        <p:spPr>
          <a:xfrm>
            <a:off x="1971040" y="3292497"/>
            <a:ext cx="2657475"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Evidence</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 name="圆角矩形 9"/>
          <p:cNvSpPr/>
          <p:nvPr/>
        </p:nvSpPr>
        <p:spPr>
          <a:xfrm>
            <a:off x="1971040" y="5553329"/>
            <a:ext cx="2657475"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Restatement</a:t>
            </a:r>
            <a:endParaRPr lang="en-US" altLang="zh-CN" sz="28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右箭头 10"/>
          <p:cNvSpPr/>
          <p:nvPr/>
        </p:nvSpPr>
        <p:spPr>
          <a:xfrm>
            <a:off x="4628515" y="1582039"/>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圆角矩形 12"/>
          <p:cNvSpPr/>
          <p:nvPr/>
        </p:nvSpPr>
        <p:spPr>
          <a:xfrm>
            <a:off x="5478434" y="1418844"/>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Sea exploration caused problems</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4" name="右箭头 13"/>
          <p:cNvSpPr/>
          <p:nvPr/>
        </p:nvSpPr>
        <p:spPr>
          <a:xfrm rot="19620000">
            <a:off x="4583587" y="3073469"/>
            <a:ext cx="874226" cy="2595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右箭头 14"/>
          <p:cNvSpPr/>
          <p:nvPr/>
        </p:nvSpPr>
        <p:spPr>
          <a:xfrm>
            <a:off x="4628515" y="3484887"/>
            <a:ext cx="816237" cy="26481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右箭头 15"/>
          <p:cNvSpPr/>
          <p:nvPr/>
        </p:nvSpPr>
        <p:spPr>
          <a:xfrm rot="2100000">
            <a:off x="4546312" y="4019373"/>
            <a:ext cx="942149" cy="26209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7" name="直接连接符 16"/>
          <p:cNvCxnSpPr/>
          <p:nvPr/>
        </p:nvCxnSpPr>
        <p:spPr>
          <a:xfrm>
            <a:off x="11785804" y="771566"/>
            <a:ext cx="24320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490710" y="1020312"/>
            <a:ext cx="2585720"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sp>
        <p:nvSpPr>
          <p:cNvPr id="20" name="圆角矩形 12"/>
          <p:cNvSpPr/>
          <p:nvPr/>
        </p:nvSpPr>
        <p:spPr>
          <a:xfrm>
            <a:off x="5450377" y="2469049"/>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Pollution</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1" name="圆角矩形 12"/>
          <p:cNvSpPr/>
          <p:nvPr/>
        </p:nvSpPr>
        <p:spPr>
          <a:xfrm>
            <a:off x="5437475" y="3298994"/>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Mining</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2" name="圆角矩形 12"/>
          <p:cNvSpPr/>
          <p:nvPr/>
        </p:nvSpPr>
        <p:spPr>
          <a:xfrm>
            <a:off x="5437476" y="4342702"/>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Overfishing</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3" name="直接连接符 22"/>
          <p:cNvCxnSpPr/>
          <p:nvPr/>
        </p:nvCxnSpPr>
        <p:spPr>
          <a:xfrm>
            <a:off x="10773100" y="2022296"/>
            <a:ext cx="1214120"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614581" y="2821001"/>
            <a:ext cx="128968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611438" y="4620638"/>
            <a:ext cx="81343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sp>
        <p:nvSpPr>
          <p:cNvPr id="29" name="右箭头 10"/>
          <p:cNvSpPr/>
          <p:nvPr/>
        </p:nvSpPr>
        <p:spPr>
          <a:xfrm>
            <a:off x="4628515" y="5800273"/>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圆角矩形 12"/>
          <p:cNvSpPr/>
          <p:nvPr/>
        </p:nvSpPr>
        <p:spPr>
          <a:xfrm>
            <a:off x="5444752" y="5548970"/>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Less exploration </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&amp; more protection</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1" name="直接连接符 30"/>
          <p:cNvCxnSpPr/>
          <p:nvPr/>
        </p:nvCxnSpPr>
        <p:spPr>
          <a:xfrm>
            <a:off x="9589135" y="6589649"/>
            <a:ext cx="2326640"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653774" y="6386535"/>
            <a:ext cx="243205"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0" y="1539"/>
            <a:ext cx="9998075" cy="838200"/>
            <a:chOff x="2193925" y="-3972"/>
            <a:chExt cx="9998075" cy="838200"/>
          </a:xfrm>
        </p:grpSpPr>
        <p:sp>
          <p:nvSpPr>
            <p:cNvPr id="32" name="矩形 31"/>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20" grpId="0" bldLvl="0" animBg="1"/>
      <p:bldP spid="20" grpId="1" animBg="1"/>
      <p:bldP spid="21" grpId="0" bldLvl="0" animBg="1"/>
      <p:bldP spid="21" grpId="1" animBg="1"/>
      <p:bldP spid="22" grpId="0" bldLvl="0" animBg="1"/>
      <p:bldP spid="22" grpId="1" animBg="1"/>
      <p:bldP spid="30" grpId="0" bldLvl="0" animBg="1"/>
      <p:bldP spid="3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1"/>
          <p:cNvSpPr/>
          <p:nvPr/>
        </p:nvSpPr>
        <p:spPr>
          <a:xfrm>
            <a:off x="534019" y="1298172"/>
            <a:ext cx="11123961" cy="4547292"/>
          </a:xfrm>
          <a:prstGeom prst="roundRect">
            <a:avLst/>
          </a:prstGeom>
          <a:solidFill>
            <a:schemeClr val="bg1">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99820" y="1692275"/>
            <a:ext cx="9934575" cy="3150927"/>
          </a:xfrm>
          <a:prstGeom prst="rect">
            <a:avLst/>
          </a:prstGeom>
          <a:noFill/>
        </p:spPr>
        <p:txBody>
          <a:bodyPr wrap="square" rtlCol="0">
            <a:spAutoFit/>
          </a:bodyPr>
          <a:lstStyle/>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How did the evidence prove the points?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What ways can be used to help evidence to prove the points?</a:t>
            </a: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20000"/>
              </a:lnSpc>
              <a:buFont typeface="+mj-lt"/>
              <a:buAutoNum type="arabicPeriod"/>
            </a:pPr>
            <a:endPar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73006" y1="65217" x2="84049" y2="29348"/>
                        <a14:foregroundMark x1="84049" y1="29348" x2="82822" y2="27174"/>
                        <a14:foregroundMark x1="80982" y1="30978" x2="86503" y2="59239"/>
                        <a14:foregroundMark x1="86503" y1="59239" x2="73620" y2="63043"/>
                        <a14:foregroundMark x1="33129" y1="25543" x2="37423" y2="26630"/>
                        <a14:foregroundMark x1="12883" y1="31522" x2="26994" y2="35326"/>
                        <a14:foregroundMark x1="12883" y1="57609" x2="25767" y2="48913"/>
                        <a14:foregroundMark x1="50920" y1="22826" x2="47239" y2="13043"/>
                        <a14:foregroundMark x1="58282" y1="23370" x2="57055" y2="21739"/>
                      </a14:backgroundRemoval>
                    </a14:imgEffect>
                  </a14:imgLayer>
                </a14:imgProps>
              </a:ext>
              <a:ext uri="{28A0092B-C50C-407E-A947-70E740481C1C}">
                <a14:useLocalDpi xmlns:a14="http://schemas.microsoft.com/office/drawing/2010/main" val="0"/>
              </a:ext>
            </a:extLst>
          </a:blip>
          <a:stretch>
            <a:fillRect/>
          </a:stretch>
        </p:blipFill>
        <p:spPr>
          <a:xfrm>
            <a:off x="10351770" y="5005070"/>
            <a:ext cx="1840230" cy="2077720"/>
          </a:xfrm>
          <a:prstGeom prst="rect">
            <a:avLst/>
          </a:prstGeom>
        </p:spPr>
      </p:pic>
      <p:sp>
        <p:nvSpPr>
          <p:cNvPr id="12" name="文本框 11"/>
          <p:cNvSpPr txBox="1"/>
          <p:nvPr/>
        </p:nvSpPr>
        <p:spPr>
          <a:xfrm>
            <a:off x="1536065" y="4281233"/>
            <a:ext cx="9730105" cy="1082669"/>
          </a:xfrm>
          <a:prstGeom prst="rect">
            <a:avLst/>
          </a:prstGeom>
          <a:noFill/>
        </p:spPr>
        <p:txBody>
          <a:bodyPr wrap="square" rtlCol="0">
            <a:spAutoFit/>
          </a:bodyPr>
          <a:lstStyle/>
          <a:p>
            <a:pPr>
              <a:lnSpc>
                <a:spcPct val="120000"/>
              </a:lnSpc>
            </a:pPr>
            <a:r>
              <a:rPr lang="en-US" altLang="zh-CN" sz="28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We can cite examples, facts, statistics, quotes, expert opinions, anecdotal evidence, personal experience…</a:t>
            </a:r>
            <a:endParaRPr lang="en-US" altLang="zh-CN" sz="28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p:cNvSpPr txBox="1"/>
          <p:nvPr/>
        </p:nvSpPr>
        <p:spPr>
          <a:xfrm>
            <a:off x="1536064" y="2256168"/>
            <a:ext cx="9112885" cy="954107"/>
          </a:xfrm>
          <a:prstGeom prst="rect">
            <a:avLst/>
          </a:prstGeom>
          <a:noFill/>
        </p:spPr>
        <p:txBody>
          <a:bodyPr wrap="square">
            <a:spAutoFit/>
          </a:bodyPr>
          <a:lstStyle/>
          <a:p>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The author cites examples and facts to prove the points</a:t>
            </a:r>
            <a:endParaRPr lang="zh-CN" altLang="en-US" dirty="0">
              <a:solidFill>
                <a:srgbClr val="002060"/>
              </a:solidFill>
            </a:endParaRPr>
          </a:p>
        </p:txBody>
      </p:sp>
      <p:grpSp>
        <p:nvGrpSpPr>
          <p:cNvPr id="14" name="组合 13"/>
          <p:cNvGrpSpPr/>
          <p:nvPr/>
        </p:nvGrpSpPr>
        <p:grpSpPr>
          <a:xfrm>
            <a:off x="0" y="1539"/>
            <a:ext cx="9998075" cy="838200"/>
            <a:chOff x="2193925" y="-3972"/>
            <a:chExt cx="9998075" cy="838200"/>
          </a:xfrm>
        </p:grpSpPr>
        <p:sp>
          <p:nvSpPr>
            <p:cNvPr id="15" name="矩形 14"/>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Pre-reading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srcRect l="11444" t="29985" r="50404" b="24245"/>
          <a:stretch>
            <a:fillRect/>
          </a:stretch>
        </p:blipFill>
        <p:spPr>
          <a:xfrm>
            <a:off x="-21657" y="936755"/>
            <a:ext cx="3076061" cy="5625790"/>
          </a:xfrm>
          <a:prstGeom prst="roundRect">
            <a:avLst>
              <a:gd name="adj" fmla="val 11723"/>
            </a:avLst>
          </a:prstGeom>
        </p:spPr>
      </p:pic>
      <p:grpSp>
        <p:nvGrpSpPr>
          <p:cNvPr id="24" name="组合 23"/>
          <p:cNvGrpSpPr/>
          <p:nvPr/>
        </p:nvGrpSpPr>
        <p:grpSpPr>
          <a:xfrm>
            <a:off x="3082118" y="1413185"/>
            <a:ext cx="6019800" cy="5090795"/>
            <a:chOff x="2640453" y="1391920"/>
            <a:chExt cx="6019800" cy="5090795"/>
          </a:xfrm>
        </p:grpSpPr>
        <p:sp>
          <p:nvSpPr>
            <p:cNvPr id="3" name="圆角矩形 2"/>
            <p:cNvSpPr/>
            <p:nvPr/>
          </p:nvSpPr>
          <p:spPr>
            <a:xfrm>
              <a:off x="2640453" y="1391920"/>
              <a:ext cx="2656840"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Argument</a:t>
              </a:r>
              <a:endPar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 name="圆角矩形 9"/>
            <p:cNvSpPr/>
            <p:nvPr/>
          </p:nvSpPr>
          <p:spPr>
            <a:xfrm>
              <a:off x="2640796" y="5815330"/>
              <a:ext cx="2656840"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Restatement</a:t>
              </a:r>
              <a:endPar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1" name="右箭头 10"/>
            <p:cNvSpPr/>
            <p:nvPr/>
          </p:nvSpPr>
          <p:spPr>
            <a:xfrm>
              <a:off x="5297293" y="1555115"/>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12"/>
            <p:cNvSpPr/>
            <p:nvPr/>
          </p:nvSpPr>
          <p:spPr>
            <a:xfrm>
              <a:off x="6147212" y="1391920"/>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Sea exploration caused problems</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9" name="圆角矩形 8"/>
            <p:cNvSpPr/>
            <p:nvPr/>
          </p:nvSpPr>
          <p:spPr>
            <a:xfrm>
              <a:off x="2648073" y="3225455"/>
              <a:ext cx="2656840" cy="833012"/>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Evidence</a:t>
              </a:r>
              <a:endParaRPr kumimoji="0" lang="en-US" altLang="zh-CN"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4" name="右箭头 13"/>
            <p:cNvSpPr/>
            <p:nvPr/>
          </p:nvSpPr>
          <p:spPr>
            <a:xfrm rot="19620000">
              <a:off x="5227444" y="2953670"/>
              <a:ext cx="1023512" cy="29919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右箭头 14"/>
            <p:cNvSpPr/>
            <p:nvPr/>
          </p:nvSpPr>
          <p:spPr>
            <a:xfrm>
              <a:off x="5304913" y="3465591"/>
              <a:ext cx="816237" cy="3305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右箭头 15"/>
            <p:cNvSpPr/>
            <p:nvPr/>
          </p:nvSpPr>
          <p:spPr>
            <a:xfrm rot="2100000">
              <a:off x="5171047" y="4076227"/>
              <a:ext cx="1005309" cy="3216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圆角矩形 12"/>
            <p:cNvSpPr/>
            <p:nvPr/>
          </p:nvSpPr>
          <p:spPr>
            <a:xfrm>
              <a:off x="6126775" y="2328658"/>
              <a:ext cx="2513041" cy="59666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Pollution</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1" name="圆角矩形 12"/>
            <p:cNvSpPr/>
            <p:nvPr/>
          </p:nvSpPr>
          <p:spPr>
            <a:xfrm>
              <a:off x="6127805" y="3371327"/>
              <a:ext cx="2513041" cy="609719"/>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Mining</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2" name="圆角矩形 12"/>
            <p:cNvSpPr/>
            <p:nvPr/>
          </p:nvSpPr>
          <p:spPr>
            <a:xfrm>
              <a:off x="6113873" y="4432504"/>
              <a:ext cx="2513041" cy="621623"/>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Overfishing</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9" name="右箭头 10"/>
            <p:cNvSpPr/>
            <p:nvPr/>
          </p:nvSpPr>
          <p:spPr>
            <a:xfrm>
              <a:off x="5297636" y="6062274"/>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圆角矩形 12"/>
            <p:cNvSpPr/>
            <p:nvPr/>
          </p:nvSpPr>
          <p:spPr>
            <a:xfrm>
              <a:off x="6113873" y="5810971"/>
              <a:ext cx="2513041" cy="66738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Less exploration </a:t>
              </a:r>
              <a:endPar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&amp; more protection</a:t>
              </a:r>
              <a:endParaRPr kumimoji="0" lang="en-US" altLang="zh-CN" sz="1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sp>
        <p:nvSpPr>
          <p:cNvPr id="32" name="右箭头 14"/>
          <p:cNvSpPr/>
          <p:nvPr/>
        </p:nvSpPr>
        <p:spPr>
          <a:xfrm>
            <a:off x="9109538" y="2475921"/>
            <a:ext cx="714375" cy="3247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4" name="右箭头 14"/>
          <p:cNvSpPr/>
          <p:nvPr/>
        </p:nvSpPr>
        <p:spPr>
          <a:xfrm>
            <a:off x="9109537" y="3544923"/>
            <a:ext cx="714375" cy="3247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5" name="右箭头 14"/>
          <p:cNvSpPr/>
          <p:nvPr/>
        </p:nvSpPr>
        <p:spPr>
          <a:xfrm rot="21134086">
            <a:off x="9056356" y="4402714"/>
            <a:ext cx="714375" cy="3247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6" name="右箭头 14"/>
          <p:cNvSpPr/>
          <p:nvPr/>
        </p:nvSpPr>
        <p:spPr>
          <a:xfrm rot="686717">
            <a:off x="9035785" y="4858185"/>
            <a:ext cx="730513" cy="30601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Calibri" panose="020F0502020204030204"/>
              <a:ea typeface="宋体" panose="02010600030101010101" pitchFamily="2" charset="-122"/>
              <a:cs typeface="+mn-cs"/>
            </a:endParaRPr>
          </a:p>
        </p:txBody>
      </p:sp>
      <p:sp>
        <p:nvSpPr>
          <p:cNvPr id="37" name="圆角矩形 12"/>
          <p:cNvSpPr/>
          <p:nvPr/>
        </p:nvSpPr>
        <p:spPr>
          <a:xfrm>
            <a:off x="9825304" y="2335840"/>
            <a:ext cx="2198762" cy="589213"/>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Fact:</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9" name="圆角矩形 12"/>
          <p:cNvSpPr/>
          <p:nvPr/>
        </p:nvSpPr>
        <p:spPr>
          <a:xfrm>
            <a:off x="9813210" y="3355607"/>
            <a:ext cx="2198762" cy="646705"/>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0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sym typeface="+mn-ea"/>
              </a:rPr>
              <a:t>Cause &amp; effect</a:t>
            </a: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0" name="圆角矩形 12"/>
          <p:cNvSpPr/>
          <p:nvPr/>
        </p:nvSpPr>
        <p:spPr>
          <a:xfrm>
            <a:off x="9813210" y="4281578"/>
            <a:ext cx="2198762" cy="532619"/>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Examples:</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1" name="圆角矩形 12"/>
          <p:cNvSpPr/>
          <p:nvPr/>
        </p:nvSpPr>
        <p:spPr>
          <a:xfrm>
            <a:off x="9813210" y="4913211"/>
            <a:ext cx="2198762" cy="570376"/>
          </a:xfrm>
          <a:prstGeom prst="roundRect">
            <a:avLst>
              <a:gd name="adj" fmla="val 35655"/>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Facts:</a:t>
            </a:r>
            <a:endParaRPr kumimoji="0" lang="en-US" altLang="zh-CN" sz="2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42" name="直接连接符 41"/>
          <p:cNvCxnSpPr/>
          <p:nvPr/>
        </p:nvCxnSpPr>
        <p:spPr>
          <a:xfrm>
            <a:off x="811692" y="1468430"/>
            <a:ext cx="1888978"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81960" y="1708519"/>
            <a:ext cx="2820728"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1960" y="1944294"/>
            <a:ext cx="1434413"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1960" y="3416279"/>
            <a:ext cx="2735668" cy="12721"/>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24490" y="3652054"/>
            <a:ext cx="2735668" cy="12721"/>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2668" y="3887829"/>
            <a:ext cx="2735668" cy="12721"/>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449794" y="4110883"/>
            <a:ext cx="141036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896310" y="4355568"/>
            <a:ext cx="141036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1960" y="5358573"/>
            <a:ext cx="230667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92668" y="5529424"/>
            <a:ext cx="230667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246005" y="5783111"/>
            <a:ext cx="1571623"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960" y="6075450"/>
            <a:ext cx="1367834" cy="0"/>
          </a:xfrm>
          <a:prstGeom prst="line">
            <a:avLst/>
          </a:prstGeom>
          <a:ln w="38100">
            <a:solidFill>
              <a:srgbClr val="123052"/>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241787" y="577814"/>
            <a:ext cx="4435784" cy="5656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mj-lt"/>
              <a:buNone/>
              <a:defRPr/>
            </a:pP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Skim </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T</a:t>
            </a:r>
            <a:r>
              <a:rPr kumimoji="0" lang="en-US" altLang="zh-CN" sz="28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ext</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1 </a:t>
            </a: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and find:</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3" name="组合 42"/>
          <p:cNvGrpSpPr/>
          <p:nvPr/>
        </p:nvGrpSpPr>
        <p:grpSpPr>
          <a:xfrm>
            <a:off x="0" y="1539"/>
            <a:ext cx="9998075" cy="838200"/>
            <a:chOff x="2193925" y="-3972"/>
            <a:chExt cx="9998075" cy="838200"/>
          </a:xfrm>
        </p:grpSpPr>
        <p:sp>
          <p:nvSpPr>
            <p:cNvPr id="45" name="矩形 44"/>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While-reading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1"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1"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1"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9" grpId="0" animBg="1"/>
      <p:bldP spid="39" grpId="1" animBg="1"/>
      <p:bldP spid="40" grpId="0" animBg="1"/>
      <p:bldP spid="40" grpId="1" animBg="1"/>
      <p:bldP spid="41" grpId="0" animBg="1"/>
      <p:bldP spid="4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custDataLst>
              <p:tags r:id="rId1"/>
            </p:custDataLst>
          </p:nvPr>
        </p:nvPicPr>
        <p:blipFill rotWithShape="1">
          <a:blip r:embed="rId2"/>
          <a:srcRect l="53017" t="21858" r="3875" b="13759"/>
          <a:stretch>
            <a:fillRect/>
          </a:stretch>
        </p:blipFill>
        <p:spPr>
          <a:xfrm>
            <a:off x="0" y="825500"/>
            <a:ext cx="2657475" cy="6050476"/>
          </a:xfrm>
          <a:prstGeom prst="roundRect">
            <a:avLst/>
          </a:prstGeom>
        </p:spPr>
      </p:pic>
      <p:sp>
        <p:nvSpPr>
          <p:cNvPr id="3" name="文本框 2"/>
          <p:cNvSpPr txBox="1"/>
          <p:nvPr/>
        </p:nvSpPr>
        <p:spPr>
          <a:xfrm>
            <a:off x="5383205" y="839739"/>
            <a:ext cx="4435784" cy="5656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 typeface="+mj-lt"/>
              <a:buNone/>
              <a:defRPr/>
            </a:pP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Skim </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T</a:t>
            </a:r>
            <a:r>
              <a:rPr kumimoji="0" lang="en-US" altLang="zh-CN" sz="2800" b="1" i="0" u="none" strike="noStrike" kern="1200" cap="none" spc="0" normalizeH="0" baseline="0" noProof="0" dirty="0" err="1">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ext</a:t>
            </a: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2 </a:t>
            </a: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and find:</a:t>
            </a:r>
            <a:endPar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圆角矩形 21"/>
          <p:cNvSpPr/>
          <p:nvPr/>
        </p:nvSpPr>
        <p:spPr>
          <a:xfrm>
            <a:off x="69850" y="862330"/>
            <a:ext cx="2460625" cy="880745"/>
          </a:xfrm>
          <a:prstGeom prst="roundRect">
            <a:avLst>
              <a:gd name="adj" fmla="val 11345"/>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mn-cs"/>
            </a:endParaRPr>
          </a:p>
        </p:txBody>
      </p:sp>
      <p:sp>
        <p:nvSpPr>
          <p:cNvPr id="23" name="圆角矩形 22"/>
          <p:cNvSpPr/>
          <p:nvPr/>
        </p:nvSpPr>
        <p:spPr>
          <a:xfrm>
            <a:off x="122555" y="1789430"/>
            <a:ext cx="2407920" cy="3845560"/>
          </a:xfrm>
          <a:prstGeom prst="roundRect">
            <a:avLst>
              <a:gd name="adj" fmla="val 4640"/>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mn-cs"/>
            </a:endParaRPr>
          </a:p>
        </p:txBody>
      </p:sp>
      <p:sp>
        <p:nvSpPr>
          <p:cNvPr id="24" name="圆角矩形 23"/>
          <p:cNvSpPr/>
          <p:nvPr/>
        </p:nvSpPr>
        <p:spPr>
          <a:xfrm>
            <a:off x="147955" y="5664428"/>
            <a:ext cx="2382594" cy="1152932"/>
          </a:xfrm>
          <a:prstGeom prst="roundRect">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
          <p:cNvSpPr/>
          <p:nvPr/>
        </p:nvSpPr>
        <p:spPr>
          <a:xfrm>
            <a:off x="3606799" y="1836709"/>
            <a:ext cx="2657475"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Argument</a:t>
            </a: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7" name="圆角矩形 8"/>
          <p:cNvSpPr/>
          <p:nvPr/>
        </p:nvSpPr>
        <p:spPr>
          <a:xfrm>
            <a:off x="3606799" y="3568246"/>
            <a:ext cx="2657475"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Evidence</a:t>
            </a:r>
            <a:endParaRPr kumimoji="0" lang="en-US" altLang="zh-CN" sz="28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8" name="圆角矩形 9"/>
          <p:cNvSpPr/>
          <p:nvPr/>
        </p:nvSpPr>
        <p:spPr>
          <a:xfrm>
            <a:off x="3550285" y="5674734"/>
            <a:ext cx="2812415"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1" name="直接箭头连接符 20"/>
          <p:cNvCxnSpPr>
            <a:stCxn id="22" idx="3"/>
            <a:endCxn id="26" idx="1"/>
          </p:cNvCxnSpPr>
          <p:nvPr/>
        </p:nvCxnSpPr>
        <p:spPr>
          <a:xfrm>
            <a:off x="2530549" y="1303062"/>
            <a:ext cx="1076325" cy="86741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右箭头 10"/>
          <p:cNvSpPr/>
          <p:nvPr/>
        </p:nvSpPr>
        <p:spPr>
          <a:xfrm>
            <a:off x="6264274" y="2051312"/>
            <a:ext cx="829310" cy="27305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2"/>
          <p:cNvSpPr/>
          <p:nvPr/>
        </p:nvSpPr>
        <p:spPr>
          <a:xfrm>
            <a:off x="7093584" y="1854144"/>
            <a:ext cx="2513041" cy="66738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Sea exploration is important</a:t>
            </a:r>
            <a:endParaRPr lang="en-US" altLang="zh-CN" sz="20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32" name="直接箭头连接符 31"/>
          <p:cNvCxnSpPr>
            <a:endCxn id="27" idx="1"/>
          </p:cNvCxnSpPr>
          <p:nvPr/>
        </p:nvCxnSpPr>
        <p:spPr>
          <a:xfrm>
            <a:off x="2530549" y="3901939"/>
            <a:ext cx="107625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圆角矩形 12"/>
          <p:cNvSpPr/>
          <p:nvPr/>
        </p:nvSpPr>
        <p:spPr>
          <a:xfrm>
            <a:off x="7093585" y="2910205"/>
            <a:ext cx="2513330" cy="551180"/>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Scientific research</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2" name="圆角矩形 12"/>
          <p:cNvSpPr/>
          <p:nvPr/>
        </p:nvSpPr>
        <p:spPr>
          <a:xfrm>
            <a:off x="7093585" y="3603625"/>
            <a:ext cx="2513330" cy="61150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Resource management</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3" name="圆角矩形 12"/>
          <p:cNvSpPr/>
          <p:nvPr/>
        </p:nvSpPr>
        <p:spPr>
          <a:xfrm>
            <a:off x="7093585" y="4450715"/>
            <a:ext cx="2513330" cy="565150"/>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The survival of mankind</a:t>
            </a:r>
            <a:endParaRPr lang="en-US" altLang="zh-CN"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45" name="文本框 44"/>
          <p:cNvSpPr txBox="1"/>
          <p:nvPr/>
        </p:nvSpPr>
        <p:spPr>
          <a:xfrm>
            <a:off x="3299304" y="5777593"/>
            <a:ext cx="32724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Recommendation</a:t>
            </a:r>
            <a:endParaRPr kumimoji="0" lang="en-US" altLang="zh-CN" sz="24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cxnSp>
        <p:nvCxnSpPr>
          <p:cNvPr id="2" name="直接连接符 1"/>
          <p:cNvCxnSpPr/>
          <p:nvPr/>
        </p:nvCxnSpPr>
        <p:spPr>
          <a:xfrm flipV="1">
            <a:off x="768350" y="1948815"/>
            <a:ext cx="1444625" cy="825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80975" y="2130425"/>
            <a:ext cx="2108835" cy="952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55345" y="2830195"/>
            <a:ext cx="1520825" cy="571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530475" y="6023610"/>
            <a:ext cx="1019810" cy="21082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55345" y="3270885"/>
            <a:ext cx="1520825" cy="571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sp>
        <p:nvSpPr>
          <p:cNvPr id="14" name="右箭头 13"/>
          <p:cNvSpPr/>
          <p:nvPr/>
        </p:nvSpPr>
        <p:spPr>
          <a:xfrm rot="19620000">
            <a:off x="6167584" y="3279100"/>
            <a:ext cx="1023512" cy="29919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右箭头 14"/>
          <p:cNvSpPr/>
          <p:nvPr/>
        </p:nvSpPr>
        <p:spPr>
          <a:xfrm>
            <a:off x="6245053" y="3791021"/>
            <a:ext cx="816237" cy="3305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右箭头 15"/>
          <p:cNvSpPr/>
          <p:nvPr/>
        </p:nvSpPr>
        <p:spPr>
          <a:xfrm rot="2100000">
            <a:off x="6150557" y="4306407"/>
            <a:ext cx="1005309" cy="3216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flipV="1">
            <a:off x="855345" y="4893945"/>
            <a:ext cx="1520825" cy="5715"/>
          </a:xfrm>
          <a:prstGeom prst="line">
            <a:avLst/>
          </a:prstGeom>
          <a:ln w="28575">
            <a:solidFill>
              <a:srgbClr val="3AC6A1"/>
            </a:solidFill>
          </a:ln>
        </p:spPr>
        <p:style>
          <a:lnRef idx="1">
            <a:schemeClr val="accent1"/>
          </a:lnRef>
          <a:fillRef idx="0">
            <a:schemeClr val="accent1"/>
          </a:fillRef>
          <a:effectRef idx="0">
            <a:schemeClr val="accent1"/>
          </a:effectRef>
          <a:fontRef idx="minor">
            <a:schemeClr val="tx1"/>
          </a:fontRef>
        </p:style>
      </p:cxnSp>
      <p:sp>
        <p:nvSpPr>
          <p:cNvPr id="12" name="右箭头 10"/>
          <p:cNvSpPr/>
          <p:nvPr/>
        </p:nvSpPr>
        <p:spPr>
          <a:xfrm>
            <a:off x="6362700" y="5872742"/>
            <a:ext cx="749934" cy="21804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093585" y="5633085"/>
            <a:ext cx="2513330" cy="737235"/>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rPr>
              <a:t>manage the balance between sea protection and  economic needs</a:t>
            </a:r>
            <a:endParaRPr lang="en-US" altLang="zh-CN" sz="1400" b="1" dirty="0">
              <a:solidFill>
                <a:srgbClr val="123052"/>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nvGrpSpPr>
          <p:cNvPr id="18" name="组合 17"/>
          <p:cNvGrpSpPr/>
          <p:nvPr/>
        </p:nvGrpSpPr>
        <p:grpSpPr>
          <a:xfrm>
            <a:off x="9606743" y="2966720"/>
            <a:ext cx="2526202" cy="438785"/>
            <a:chOff x="15129" y="4672"/>
            <a:chExt cx="3978" cy="691"/>
          </a:xfrm>
        </p:grpSpPr>
        <p:sp>
          <p:nvSpPr>
            <p:cNvPr id="40" name="圆角矩形 12"/>
            <p:cNvSpPr/>
            <p:nvPr/>
          </p:nvSpPr>
          <p:spPr>
            <a:xfrm>
              <a:off x="16254" y="4672"/>
              <a:ext cx="2853" cy="691"/>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Examples:</a:t>
              </a:r>
              <a:endPar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7" name="右箭头 14"/>
            <p:cNvSpPr/>
            <p:nvPr/>
          </p:nvSpPr>
          <p:spPr>
            <a:xfrm>
              <a:off x="15129" y="4761"/>
              <a:ext cx="1125" cy="51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23052"/>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9639300" y="3609340"/>
            <a:ext cx="2507615" cy="438785"/>
            <a:chOff x="15129" y="4672"/>
            <a:chExt cx="3949" cy="691"/>
          </a:xfrm>
        </p:grpSpPr>
        <p:sp>
          <p:nvSpPr>
            <p:cNvPr id="20" name="圆角矩形 12"/>
            <p:cNvSpPr/>
            <p:nvPr/>
          </p:nvSpPr>
          <p:spPr>
            <a:xfrm>
              <a:off x="16254" y="4672"/>
              <a:ext cx="2824" cy="691"/>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Effects:</a:t>
              </a:r>
              <a:endPar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1" name="右箭头 14"/>
            <p:cNvSpPr/>
            <p:nvPr/>
          </p:nvSpPr>
          <p:spPr>
            <a:xfrm>
              <a:off x="15129" y="4761"/>
              <a:ext cx="1125" cy="51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23052"/>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9616440" y="4513580"/>
            <a:ext cx="2507615" cy="438785"/>
            <a:chOff x="15129" y="4672"/>
            <a:chExt cx="3949" cy="691"/>
          </a:xfrm>
        </p:grpSpPr>
        <p:sp>
          <p:nvSpPr>
            <p:cNvPr id="34" name="圆角矩形 12"/>
            <p:cNvSpPr/>
            <p:nvPr/>
          </p:nvSpPr>
          <p:spPr>
            <a:xfrm>
              <a:off x="16254" y="4672"/>
              <a:ext cx="2824" cy="691"/>
            </a:xfrm>
            <a:prstGeom prst="roundRect">
              <a:avLst>
                <a:gd name="adj" fmla="val 35655"/>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Facts:</a:t>
              </a:r>
              <a:endParaRPr kumimoji="0" lang="en-US" altLang="zh-CN" sz="2000" b="1" i="0" u="none" strike="noStrike" kern="1200" cap="none" spc="0" normalizeH="0" baseline="0" noProof="0" dirty="0">
                <a:ln>
                  <a:noFill/>
                </a:ln>
                <a:solidFill>
                  <a:srgbClr val="123052"/>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5" name="右箭头 14"/>
            <p:cNvSpPr/>
            <p:nvPr/>
          </p:nvSpPr>
          <p:spPr>
            <a:xfrm>
              <a:off x="15129" y="4761"/>
              <a:ext cx="1125" cy="51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123052"/>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0" y="1539"/>
            <a:ext cx="9998075" cy="838200"/>
            <a:chOff x="2193925" y="-3972"/>
            <a:chExt cx="9998075" cy="838200"/>
          </a:xfrm>
        </p:grpSpPr>
        <p:sp>
          <p:nvSpPr>
            <p:cNvPr id="51" name="矩形 50"/>
            <p:cNvSpPr/>
            <p:nvPr/>
          </p:nvSpPr>
          <p:spPr>
            <a:xfrm>
              <a:off x="2193925" y="-3972"/>
              <a:ext cx="9998075" cy="838200"/>
            </a:xfrm>
            <a:prstGeom prst="rect">
              <a:avLst/>
            </a:prstGeom>
            <a:gradFill flip="none" rotWithShape="1">
              <a:gsLst>
                <a:gs pos="0">
                  <a:srgbClr val="5B9BD5">
                    <a:lumMod val="5000"/>
                    <a:lumOff val="95000"/>
                    <a:alpha val="38000"/>
                  </a:srgbClr>
                </a:gs>
                <a:gs pos="100000">
                  <a:sysClr val="window" lastClr="FFFFFF">
                    <a:alpha val="0"/>
                  </a:sysClr>
                </a:gs>
              </a:gsLst>
              <a:lin ang="0" scaled="1"/>
              <a:tileRect/>
            </a:gradFill>
            <a:ln w="12700" cap="flat" cmpd="sng" algn="ctr">
              <a:noFill/>
              <a:prstDash val="solid"/>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文本框 4"/>
            <p:cNvSpPr txBox="1">
              <a:spLocks noChangeArrowheads="1"/>
            </p:cNvSpPr>
            <p:nvPr/>
          </p:nvSpPr>
          <p:spPr bwMode="auto">
            <a:xfrm>
              <a:off x="2475214" y="103692"/>
              <a:ext cx="6502400" cy="647700"/>
            </a:xfrm>
            <a:prstGeom prst="rect">
              <a:avLst/>
            </a:prstGeom>
            <a:noFill/>
            <a:ln w="9525">
              <a:noFill/>
              <a:miter lim="800000"/>
            </a:ln>
          </p:spPr>
          <p:txBody>
            <a:bodyPr>
              <a:spAutoFit/>
            </a:bodyPr>
            <a:lstStyle/>
            <a:p>
              <a:pPr fontAlgn="base">
                <a:spcBef>
                  <a:spcPct val="0"/>
                </a:spcBef>
                <a:spcAft>
                  <a:spcPct val="0"/>
                </a:spcAft>
              </a:pPr>
              <a:r>
                <a:rPr lang="en-US" altLang="zh-CN" sz="3600" b="1" dirty="0">
                  <a:solidFill>
                    <a:prstClr val="white"/>
                  </a:solidFill>
                  <a:latin typeface="微软雅黑" panose="020B0503020204020204" pitchFamily="34" charset="-122"/>
                  <a:ea typeface="微软雅黑" panose="020B0503020204020204" pitchFamily="34" charset="-122"/>
                </a:rPr>
                <a:t>While-reading</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22" presetClass="entr" presetSubtype="8"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left)">
                                      <p:cBhvr>
                                        <p:cTn id="91" dur="500"/>
                                        <p:tgtEl>
                                          <p:spTgt spid="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wipe(left)">
                                      <p:cBhvr>
                                        <p:cTn id="9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23" grpId="0" bldLvl="0" animBg="1"/>
      <p:bldP spid="23" grpId="1" animBg="1"/>
      <p:bldP spid="24" grpId="0" bldLvl="0" animBg="1"/>
      <p:bldP spid="24" grpId="1" animBg="1"/>
      <p:bldP spid="26" grpId="1" animBg="1"/>
      <p:bldP spid="30" grpId="0" animBg="1"/>
      <p:bldP spid="30" grpId="1" animBg="1"/>
      <p:bldP spid="41" grpId="0" bldLvl="0" animBg="1"/>
      <p:bldP spid="41" grpId="1" animBg="1"/>
      <p:bldP spid="42" grpId="0" bldLvl="0" animBg="1"/>
      <p:bldP spid="42" grpId="1" animBg="1"/>
      <p:bldP spid="43" grpId="0" bldLvl="0" animBg="1"/>
      <p:bldP spid="43" grpId="1" animBg="1"/>
      <p:bldP spid="13" grpId="0" bldLvl="0" animBg="1"/>
      <p:bldP spid="13" grpId="1" animBg="1"/>
    </p:bldLst>
  </p:timing>
</p:sld>
</file>

<file path=ppt/tags/tag1.xml><?xml version="1.0" encoding="utf-8"?>
<p:tagLst xmlns:p="http://schemas.openxmlformats.org/presentationml/2006/main">
  <p:tag name="KSO_WM_UNIT_PLACING_PICTURE_USER_VIEWPORT" val="{&quot;height&quot;:33120,&quot;width&quot;:18630}"/>
</p:tagLst>
</file>

<file path=ppt/tags/tag2.xml><?xml version="1.0" encoding="utf-8"?>
<p:tagLst xmlns:p="http://schemas.openxmlformats.org/presentationml/2006/main">
  <p:tag name="KSO_WM_UNIT_PLACING_PICTURE_USER_VIEWPORT" val="{&quot;height&quot;:33120,&quot;width&quot;:18630}"/>
</p:tagLst>
</file>

<file path=ppt/tags/tag3.xml><?xml version="1.0" encoding="utf-8"?>
<p:tagLst xmlns:p="http://schemas.openxmlformats.org/presentationml/2006/main">
  <p:tag name="KSO_WM_UNIT_PLACING_PICTURE_USER_VIEWPORT" val="{&quot;height&quot;:33120,&quot;width&quot;:18630}"/>
</p:tagLst>
</file>

<file path=ppt/tags/tag4.xml><?xml version="1.0" encoding="utf-8"?>
<p:tagLst xmlns:p="http://schemas.openxmlformats.org/presentationml/2006/main">
  <p:tag name="KSO_WM_UNIT_PLACING_PICTURE_USER_VIEWPORT" val="{&quot;height&quot;:33120,&quot;width&quot;:186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sz="3200" b="1" dirty="0">
            <a:latin typeface="Times New Roman" panose="02020603050405020304" pitchFamily="18" charset="0"/>
            <a:ea typeface="宋体" panose="02010600030101010101" pitchFamily="2" charset="-122"/>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120000"/>
          </a:lnSpc>
          <a:defRPr sz="3200" b="1" dirty="0" smtClean="0">
            <a:latin typeface="Times New Roman" panose="02020603050405020304" pitchFamily="18" charset="0"/>
            <a:ea typeface="宋体" panose="02010600030101010101" pitchFamily="2" charset="-122"/>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5952</Words>
  <Application>WPS 演示</Application>
  <PresentationFormat>宽屏</PresentationFormat>
  <Paragraphs>279</Paragraphs>
  <Slides>19</Slides>
  <Notes>2</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19</vt:i4>
      </vt:variant>
    </vt:vector>
  </HeadingPairs>
  <TitlesOfParts>
    <vt:vector size="40" baseType="lpstr">
      <vt:lpstr>Arial</vt:lpstr>
      <vt:lpstr>宋体</vt:lpstr>
      <vt:lpstr>Wingdings</vt:lpstr>
      <vt:lpstr>Times New Roman</vt:lpstr>
      <vt:lpstr>微软雅黑</vt:lpstr>
      <vt:lpstr>Arial</vt:lpstr>
      <vt:lpstr>Calibri</vt:lpstr>
      <vt:lpstr>微软雅黑 Light</vt:lpstr>
      <vt:lpstr>Aparajita</vt:lpstr>
      <vt:lpstr>Nirmala UI</vt:lpstr>
      <vt:lpstr>Source Sans Pro Light</vt:lpstr>
      <vt:lpstr>Yu Gothic UI Semilight</vt:lpstr>
      <vt:lpstr>Calibri</vt:lpstr>
      <vt:lpstr>Arial Unicode MS</vt:lpstr>
      <vt:lpstr>Calibri Light</vt:lpstr>
      <vt:lpstr>HelveticaNeue</vt:lpstr>
      <vt:lpstr>Corbel</vt:lpstr>
      <vt:lpstr>华文新魏</vt:lpstr>
      <vt:lpstr>黑体</vt:lpstr>
      <vt:lpstr>Office 主题</vt:lpstr>
      <vt:lpstr>5_自定义设计方案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86150</dc:creator>
  <cp:lastModifiedBy>24147</cp:lastModifiedBy>
  <cp:revision>256</cp:revision>
  <dcterms:created xsi:type="dcterms:W3CDTF">2021-02-19T09:13:00Z</dcterms:created>
  <dcterms:modified xsi:type="dcterms:W3CDTF">2022-09-25T14:12:25Z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E86E6695E8C4485A8E2117AF6E7D9599</vt:lpwstr>
  </property>
  <property fmtid="{D5CDD505-2E9C-101B-9397-08002B2CF9AE}" pid="3" name="KSOProductBuildVer">
    <vt:lpwstr>2052-11.8.2.8411</vt:lpwstr>
  </property>
</Properties>
</file>