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278" r:id="rId4"/>
    <p:sldId id="259" r:id="rId5"/>
    <p:sldId id="260" r:id="rId6"/>
    <p:sldId id="261" r:id="rId7"/>
    <p:sldId id="262" r:id="rId8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5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972"/>
    <a:srgbClr val="FFFFFF"/>
    <a:srgbClr val="85CAFF"/>
    <a:srgbClr val="71D9C3"/>
    <a:srgbClr val="FF0000"/>
    <a:srgbClr val="FDFEF8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0"/>
        <p:guide pos="37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保持青春和活力的精神。年轻人应该自信，自力更生，精神振奋。他们应该寻求改善和扩展自己，实现自己的梦想，展示自己的价值，并努力以最好的方式展示自己。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.png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image" Target="../media/image6.png"/><Relationship Id="rId1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image" Target="../media/image6.png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5.png"/><Relationship Id="rId7" Type="http://schemas.openxmlformats.org/officeDocument/2006/relationships/image" Target="../media/image6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1" Type="http://schemas.openxmlformats.org/officeDocument/2006/relationships/tags" Target="../tags/tag1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7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9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image" Target="../media/image15.jpeg"/><Relationship Id="rId1" Type="http://schemas.openxmlformats.org/officeDocument/2006/relationships/tags" Target="../tags/tag19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4" Type="http://schemas.openxmlformats.org/officeDocument/2006/relationships/tags" Target="../tags/tag210.xml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tags" Target="../tags/tag209.xml"/><Relationship Id="rId1" Type="http://schemas.openxmlformats.org/officeDocument/2006/relationships/tags" Target="../tags/tag20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tags" Target="../tags/tag2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2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10" Type="http://schemas.openxmlformats.org/officeDocument/2006/relationships/tags" Target="../tags/tag128.xml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../media/image8.png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image" Target="../media/image4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142.xml"/><Relationship Id="rId25" Type="http://schemas.openxmlformats.org/officeDocument/2006/relationships/image" Target="../media/image1.png"/><Relationship Id="rId24" Type="http://schemas.openxmlformats.org/officeDocument/2006/relationships/image" Target="../media/image5.png"/><Relationship Id="rId23" Type="http://schemas.openxmlformats.org/officeDocument/2006/relationships/image" Target="../media/image3.png"/><Relationship Id="rId22" Type="http://schemas.openxmlformats.org/officeDocument/2006/relationships/image" Target="../media/image7.png"/><Relationship Id="rId21" Type="http://schemas.openxmlformats.org/officeDocument/2006/relationships/image" Target="../media/image6.png"/><Relationship Id="rId20" Type="http://schemas.openxmlformats.org/officeDocument/2006/relationships/image" Target="../media/image13.png"/><Relationship Id="rId2" Type="http://schemas.openxmlformats.org/officeDocument/2006/relationships/tags" Target="../tags/tag130.xml"/><Relationship Id="rId19" Type="http://schemas.openxmlformats.org/officeDocument/2006/relationships/tags" Target="../tags/tag141.xml"/><Relationship Id="rId18" Type="http://schemas.openxmlformats.org/officeDocument/2006/relationships/image" Target="../media/image12.png"/><Relationship Id="rId17" Type="http://schemas.openxmlformats.org/officeDocument/2006/relationships/tags" Target="../tags/tag140.xml"/><Relationship Id="rId16" Type="http://schemas.openxmlformats.org/officeDocument/2006/relationships/image" Target="../media/image11.png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image" Target="../media/image10.png"/><Relationship Id="rId11" Type="http://schemas.openxmlformats.org/officeDocument/2006/relationships/tags" Target="../tags/tag136.xml"/><Relationship Id="rId10" Type="http://schemas.openxmlformats.org/officeDocument/2006/relationships/image" Target="../media/image9.png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47.xml"/><Relationship Id="rId11" Type="http://schemas.openxmlformats.org/officeDocument/2006/relationships/image" Target="../media/image15.jpeg"/><Relationship Id="rId10" Type="http://schemas.openxmlformats.org/officeDocument/2006/relationships/image" Target="../media/image7.png"/><Relationship Id="rId1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11" Type="http://schemas.openxmlformats.org/officeDocument/2006/relationships/tags" Target="../tags/tag152.xml"/><Relationship Id="rId10" Type="http://schemas.openxmlformats.org/officeDocument/2006/relationships/image" Target="../media/image7.png"/><Relationship Id="rId1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57.xml"/><Relationship Id="rId10" Type="http://schemas.openxmlformats.org/officeDocument/2006/relationships/image" Target="../media/image7.png"/><Relationship Id="rId1" Type="http://schemas.openxmlformats.org/officeDocument/2006/relationships/tags" Target="../tags/tag1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10" Type="http://schemas.openxmlformats.org/officeDocument/2006/relationships/tags" Target="../tags/tag162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10" Type="http://schemas.openxmlformats.org/officeDocument/2006/relationships/tags" Target="../tags/tag167.xml"/><Relationship Id="rId1" Type="http://schemas.openxmlformats.org/officeDocument/2006/relationships/tags" Target="../tags/tag16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image" Target="../media/image6.png"/><Relationship Id="rId1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Details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03875" y="1083310"/>
            <a:ext cx="55753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32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87060" y="346710"/>
            <a:ext cx="1466215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Para 1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19340" y="1121410"/>
            <a:ext cx="4462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Going from junior high school to senior high school </a:t>
            </a:r>
            <a:endParaRPr lang="en-US" altLang="zh-CN" sz="2800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9537" y="1895475"/>
            <a:ext cx="5114290" cy="2794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6627" y="2094865"/>
            <a:ext cx="2838450" cy="952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226935" y="3009900"/>
            <a:ext cx="4462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Confused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09510" y="4422775"/>
            <a:ext cx="4462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/</a:t>
            </a:r>
            <a:endParaRPr lang="en-US" altLang="zh-CN" sz="2800" i="1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6" grpId="0"/>
      <p:bldP spid="26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Details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03875" y="1569085"/>
            <a:ext cx="55753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32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19340" y="1530985"/>
            <a:ext cx="4462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Which courses to choose</a:t>
            </a:r>
            <a:endParaRPr lang="en-US" altLang="zh-CN" sz="2800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9537" y="1895475"/>
            <a:ext cx="5114290" cy="2794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6627" y="2094865"/>
            <a:ext cx="2838450" cy="952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153275" y="2098040"/>
            <a:ext cx="4462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Careful/ Serious/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Anxious/ Nervous ...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60260" y="3085465"/>
            <a:ext cx="4462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The school adviser helped him choose the </a:t>
            </a:r>
            <a:r>
              <a:rPr lang="en-US" altLang="zh-CN" sz="2800" b="1" i="1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suitable</a:t>
            </a:r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 ones </a:t>
            </a:r>
            <a:endParaRPr lang="en-US" altLang="zh-CN" sz="2800" i="1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41702" y="2523490"/>
            <a:ext cx="1889125" cy="3175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22377" y="2504440"/>
            <a:ext cx="1705610" cy="698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0727" y="2721610"/>
            <a:ext cx="4603750" cy="2095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5687060" y="4639310"/>
            <a:ext cx="5765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Q: Why did the adviser </a:t>
            </a:r>
            <a:r>
              <a:rPr lang="en-US" altLang="zh-CN" sz="2400" b="1" i="1" u="sng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recommended that Adam should choose</a:t>
            </a: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 Chinese/ English?</a:t>
            </a:r>
            <a:endParaRPr lang="en-US" altLang="zh-CN" sz="24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0" y="286639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425700" y="329819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905250" y="331216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5676900" y="5614035"/>
            <a:ext cx="5403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Because of his </a:t>
            </a:r>
            <a:r>
              <a:rPr lang="en-US" altLang="zh-CN" sz="2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Calibri" panose="020F0502020204030204" charset="0"/>
                <a:ea typeface="微软雅黑" panose="020B0503020204020204" charset="-122"/>
              </a:rPr>
              <a:t>interests</a:t>
            </a:r>
            <a:r>
              <a:rPr lang="en-US" altLang="zh-CN" sz="2800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 &amp; </a:t>
            </a:r>
            <a:r>
              <a:rPr lang="en-US" altLang="zh-CN" sz="2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Calibri" panose="020F0502020204030204" charset="0"/>
                <a:ea typeface="微软雅黑" panose="020B0503020204020204" charset="-122"/>
              </a:rPr>
              <a:t>strengths</a:t>
            </a:r>
            <a:endParaRPr lang="en-US" altLang="zh-CN" sz="2800" b="1" dirty="0">
              <a:solidFill>
                <a:schemeClr val="accent1"/>
              </a:solidFill>
              <a:effectLst/>
              <a:highlight>
                <a:srgbClr val="FFFF00"/>
              </a:highlight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87060" y="346710"/>
            <a:ext cx="1466215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Para 2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3" name="图片 22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6" grpId="1"/>
      <p:bldP spid="27" grpId="0"/>
      <p:bldP spid="27" grpId="1"/>
      <p:bldP spid="16" grpId="0"/>
      <p:bldP spid="16" grpId="1"/>
      <p:bldP spid="25" grpId="0"/>
      <p:bldP spid="25" grpId="1"/>
      <p:bldP spid="17" grpId="0" animBg="1"/>
      <p:bldP spid="24" grpId="0" animBg="1"/>
      <p:bldP spid="22" grpId="0" animBg="1"/>
      <p:bldP spid="17" grpId="1" animBg="1"/>
      <p:bldP spid="24" grpId="1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Details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03875" y="1559560"/>
            <a:ext cx="5575300" cy="3882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endParaRPr lang="en-US" altLang="zh-CN" sz="32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32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0290" y="702310"/>
            <a:ext cx="48336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How to choose extra-curricular activities</a:t>
            </a:r>
            <a:endParaRPr lang="en-US" altLang="zh-CN" sz="2800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How to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make the football team</a:t>
            </a:r>
            <a:endParaRPr lang="en-US" altLang="zh-CN" sz="2400" b="1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9537" y="1895475"/>
            <a:ext cx="5114290" cy="2794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6627" y="2094865"/>
            <a:ext cx="2838450" cy="952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153275" y="2136140"/>
            <a:ext cx="4462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Unhappy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Positive/ Determined ...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69785" y="3085465"/>
            <a:ext cx="50215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ü"/>
            </a:pPr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He will find a way to improve </a:t>
            </a:r>
            <a:r>
              <a:rPr lang="en-US" altLang="zh-CN" sz="2800" b="1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on his own</a:t>
            </a:r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zh-CN" sz="2800" i="1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He joined a volunteer club </a:t>
            </a:r>
            <a:r>
              <a:rPr lang="en-US" altLang="zh-CN" sz="2800" b="1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instead</a:t>
            </a:r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zh-CN" sz="2800" i="1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41702" y="2523490"/>
            <a:ext cx="1889125" cy="317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22377" y="2504440"/>
            <a:ext cx="1705610" cy="698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0727" y="2721610"/>
            <a:ext cx="4603750" cy="2095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155950" y="286639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425700" y="329819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905250" y="331216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965812" y="3818890"/>
            <a:ext cx="2644775" cy="317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067787" y="3866515"/>
            <a:ext cx="1485265" cy="127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250167" y="4028440"/>
            <a:ext cx="1687830" cy="952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937997" y="4257040"/>
            <a:ext cx="1200150" cy="889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35302" y="4260215"/>
            <a:ext cx="1388745" cy="635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077187" y="4476115"/>
            <a:ext cx="2375535" cy="889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53977" y="4458335"/>
            <a:ext cx="2169795" cy="825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50167" y="4678045"/>
            <a:ext cx="2125980" cy="1714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11"/>
            </p:custDataLst>
          </p:nvPr>
        </p:nvSpPr>
        <p:spPr>
          <a:xfrm>
            <a:off x="5676900" y="5243195"/>
            <a:ext cx="754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Q: What can you learn from Adam’s experience?</a:t>
            </a:r>
            <a:endParaRPr lang="en-US" altLang="zh-CN" sz="24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2"/>
            </p:custDataLst>
          </p:nvPr>
        </p:nvSpPr>
        <p:spPr>
          <a:xfrm>
            <a:off x="5676900" y="5875020"/>
            <a:ext cx="5403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Stay </a:t>
            </a:r>
            <a:r>
              <a:rPr lang="en-US" altLang="zh-CN" sz="2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Calibri" panose="020F0502020204030204" charset="0"/>
                <a:ea typeface="微软雅黑" panose="020B0503020204020204" charset="-122"/>
              </a:rPr>
              <a:t>positive</a:t>
            </a:r>
            <a:r>
              <a:rPr lang="en-US" altLang="zh-CN" sz="2800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 &amp; Find other </a:t>
            </a:r>
            <a:r>
              <a:rPr lang="en-US" altLang="zh-CN" sz="2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Calibri" panose="020F0502020204030204" charset="0"/>
                <a:ea typeface="微软雅黑" panose="020B0503020204020204" charset="-122"/>
              </a:rPr>
              <a:t>chances</a:t>
            </a:r>
            <a:endParaRPr lang="en-US" altLang="zh-CN" sz="2800" b="1" dirty="0">
              <a:solidFill>
                <a:schemeClr val="accent1"/>
              </a:solidFill>
              <a:effectLst/>
              <a:highlight>
                <a:srgbClr val="FFFF00"/>
              </a:highlight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87060" y="346710"/>
            <a:ext cx="1466215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Para 3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6" name="图片 15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6" grpId="1"/>
      <p:bldP spid="27" grpId="1"/>
      <p:bldP spid="17" grpId="1" animBg="1"/>
      <p:bldP spid="24" grpId="1" animBg="1"/>
      <p:bldP spid="22" grpId="1" animBg="1"/>
      <p:bldP spid="36" grpId="0"/>
      <p:bldP spid="36" grpId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Details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03875" y="1559560"/>
            <a:ext cx="5575300" cy="437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endParaRPr lang="en-US" altLang="zh-CN" sz="32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32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90765" y="807085"/>
            <a:ext cx="58223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How to study &amp; be responsible</a:t>
            </a:r>
            <a:endParaRPr lang="en-US" altLang="zh-CN" sz="2800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Keep up with other students</a:t>
            </a:r>
            <a:endParaRPr lang="en-US" altLang="zh-CN" sz="2400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Get used to all the homework</a:t>
            </a:r>
            <a:endParaRPr lang="en-US" altLang="zh-CN" sz="2400" b="1" i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9537" y="1895475"/>
            <a:ext cx="5114290" cy="2794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6627" y="2094865"/>
            <a:ext cx="2838450" cy="952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153275" y="2574290"/>
            <a:ext cx="4462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Worried/Anxious/Nervous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Happy/ Confident ...</a:t>
            </a:r>
            <a:endParaRPr lang="en-US" altLang="zh-CN" sz="2800" i="1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53275" y="4354830"/>
            <a:ext cx="4612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He will study harder and </a:t>
            </a:r>
            <a:r>
              <a:rPr lang="en-US" altLang="zh-CN" sz="2800" b="1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be well prepared for</a:t>
            </a:r>
            <a:r>
              <a:rPr lang="en-US" altLang="zh-CN" sz="2800" i="1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  the future.</a:t>
            </a:r>
            <a:endParaRPr lang="en-US" altLang="zh-CN" sz="2800" i="1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41702" y="2523490"/>
            <a:ext cx="1889125" cy="317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22377" y="2504440"/>
            <a:ext cx="1705610" cy="698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20727" y="2721610"/>
            <a:ext cx="4603750" cy="2095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155950" y="286639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425700" y="329819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905250" y="3312160"/>
            <a:ext cx="1133475" cy="2667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965812" y="3818890"/>
            <a:ext cx="2644775" cy="317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067787" y="3866515"/>
            <a:ext cx="1485265" cy="127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250167" y="4028440"/>
            <a:ext cx="1687830" cy="952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937997" y="4257040"/>
            <a:ext cx="1200150" cy="889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106522" y="5609590"/>
            <a:ext cx="1388745" cy="635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077187" y="4476115"/>
            <a:ext cx="2375535" cy="889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53977" y="4458335"/>
            <a:ext cx="2169795" cy="825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50167" y="4678045"/>
            <a:ext cx="2125980" cy="1714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687060" y="346710"/>
            <a:ext cx="1466215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Para 4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88137" y="5385435"/>
            <a:ext cx="1092835" cy="508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547982" y="5561965"/>
            <a:ext cx="2371090" cy="254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56262" y="5790565"/>
            <a:ext cx="2753360" cy="190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376147" y="6000115"/>
            <a:ext cx="2371090" cy="254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20727" y="6011545"/>
            <a:ext cx="1388745" cy="635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50167" y="6217920"/>
            <a:ext cx="1388745" cy="635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4566897" y="6217920"/>
            <a:ext cx="937895" cy="127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250167" y="6396990"/>
            <a:ext cx="937895" cy="127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805282" y="5419090"/>
            <a:ext cx="1131570" cy="1524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756127" y="6200140"/>
            <a:ext cx="698500" cy="1778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46357" y="6443345"/>
            <a:ext cx="1861820" cy="444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6" grpId="1"/>
      <p:bldP spid="17" grpId="1" animBg="1"/>
      <p:bldP spid="24" grpId="1" animBg="1"/>
      <p:bldP spid="22" grpId="1" animBg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lt1"/>
                </a:solidFill>
              </a:rPr>
              <a:t>Main </a:t>
            </a:r>
            <a:endParaRPr lang="en-US" altLang="zh-CN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Review the Outline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9125" y="2982913"/>
            <a:ext cx="2523490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P1: 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Challenge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38525" y="1386205"/>
            <a:ext cx="3511550" cy="953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P2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Which courses to take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38525" y="2552065"/>
            <a:ext cx="351155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P3 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 to choose extra-curricular activities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38525" y="4148455"/>
            <a:ext cx="351155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P4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 to study &amp; be responsible a lot more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0" name="直接连接符 9"/>
          <p:cNvCxnSpPr>
            <a:stCxn id="14" idx="3"/>
            <a:endCxn id="18" idx="1"/>
          </p:cNvCxnSpPr>
          <p:nvPr/>
        </p:nvCxnSpPr>
        <p:spPr>
          <a:xfrm flipV="1">
            <a:off x="3142615" y="1863090"/>
            <a:ext cx="295910" cy="138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14" idx="3"/>
            <a:endCxn id="29" idx="1"/>
          </p:cNvCxnSpPr>
          <p:nvPr/>
        </p:nvCxnSpPr>
        <p:spPr>
          <a:xfrm>
            <a:off x="3142615" y="3244215"/>
            <a:ext cx="295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30" idx="1"/>
          </p:cNvCxnSpPr>
          <p:nvPr/>
        </p:nvCxnSpPr>
        <p:spPr>
          <a:xfrm>
            <a:off x="3155950" y="3256280"/>
            <a:ext cx="282575" cy="158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325360" y="1142365"/>
            <a:ext cx="3870325" cy="1383665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 1: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25360" y="2650490"/>
            <a:ext cx="3870325" cy="1383665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 2: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25360" y="4158615"/>
            <a:ext cx="3870325" cy="1383665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Challenge 3: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Feeling: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Solution: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660" y="1966595"/>
            <a:ext cx="865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1645" y="2352675"/>
            <a:ext cx="2711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Main Part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4540" y="650875"/>
            <a:ext cx="377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Supporting Parts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05115" y="364490"/>
            <a:ext cx="2711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Details</a:t>
            </a:r>
            <a:endParaRPr lang="zh-CN" altLang="en-US" sz="32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29" grpId="0" animBg="1"/>
      <p:bldP spid="30" grpId="0" animBg="1"/>
      <p:bldP spid="18" grpId="1" animBg="1"/>
      <p:bldP spid="29" grpId="1" animBg="1"/>
      <p:bldP spid="30" grpId="1" animBg="1"/>
      <p:bldP spid="3" grpId="1" animBg="1"/>
      <p:bldP spid="8" grpId="0"/>
      <p:bldP spid="8" grpId="1"/>
      <p:bldP spid="15" grpId="0"/>
      <p:bldP spid="15" grpId="1"/>
      <p:bldP spid="24" grpId="0" animBg="1"/>
      <p:bldP spid="25" grpId="0" animBg="1"/>
      <p:bldP spid="26" grpId="0" animBg="1"/>
      <p:bldP spid="24" grpId="1" animBg="1"/>
      <p:bldP spid="25" grpId="1" animBg="1"/>
      <p:bldP spid="26" grpId="1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Post-reading 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" y="901065"/>
            <a:ext cx="2941320" cy="537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3910330" y="1011555"/>
            <a:ext cx="85521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According to the text, what kind of person do you think Adam is? Why?</a:t>
            </a:r>
            <a:endParaRPr lang="en-US" altLang="zh-CN" sz="28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1750" y="1946275"/>
            <a:ext cx="8154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Adam is a/an _______ student, because _____ .</a:t>
            </a:r>
            <a:endParaRPr lang="en-US" altLang="zh-CN" sz="3200" i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rot="20700000">
            <a:off x="241300" y="921385"/>
            <a:ext cx="215900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determined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 rot="1140000">
            <a:off x="259080" y="2442845"/>
            <a:ext cx="127381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kind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rot="420000">
            <a:off x="2243455" y="1511300"/>
            <a:ext cx="156908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active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rot="1560000">
            <a:off x="1800860" y="4794885"/>
            <a:ext cx="215900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confident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240000">
            <a:off x="2197100" y="2957195"/>
            <a:ext cx="177800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helpful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20640000">
            <a:off x="208915" y="3946525"/>
            <a:ext cx="199707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positive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rot="21240000">
            <a:off x="535940" y="5237480"/>
            <a:ext cx="1569085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...</a:t>
            </a:r>
            <a:endParaRPr lang="en-US" altLang="zh-CN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3910965" y="3653790"/>
            <a:ext cx="81559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Do you face the same challenges as Adam?</a:t>
            </a:r>
            <a:endParaRPr lang="en-US" altLang="zh-CN" sz="28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What other challenges are you facing? Compare </a:t>
            </a:r>
            <a:r>
              <a:rPr lang="en-US" altLang="zh-CN" sz="28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  <a:sym typeface="+mn-ea"/>
              </a:rPr>
              <a:t>Adam’s</a:t>
            </a:r>
            <a:r>
              <a:rPr lang="en-US" altLang="zh-CN" sz="28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 school life with yours.</a:t>
            </a:r>
            <a:endParaRPr lang="en-US" altLang="zh-CN" sz="28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3"/>
            </p:custDataLst>
          </p:nvPr>
        </p:nvSpPr>
        <p:spPr>
          <a:xfrm>
            <a:off x="2681605" y="254000"/>
            <a:ext cx="753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b="1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---- Further Discussion 1: P15 Ex4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" grpId="1" animBg="1"/>
      <p:bldP spid="14" grpId="0"/>
      <p:bldP spid="14" grpId="1"/>
      <p:bldP spid="15" grpId="0" bldLvl="0" animBg="1"/>
      <p:bldP spid="15" grpId="1"/>
      <p:bldP spid="16" grpId="0" bldLvl="0" animBg="1"/>
      <p:bldP spid="16" grpId="1"/>
      <p:bldP spid="17" grpId="0" bldLvl="0" animBg="1"/>
      <p:bldP spid="17" grpId="1"/>
      <p:bldP spid="18" grpId="0" bldLvl="0" animBg="1"/>
      <p:bldP spid="18" grpId="1"/>
      <p:bldP spid="23" grpId="0" bldLvl="0" animBg="1"/>
      <p:bldP spid="23" grpId="1"/>
      <p:bldP spid="24" grpId="0" bldLvl="0" animBg="1"/>
      <p:bldP spid="24" grpId="1"/>
      <p:bldP spid="28" grpId="0" bldLvl="0" animBg="1"/>
      <p:bldP spid="28" grpId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Post-reading 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26430" y="300355"/>
            <a:ext cx="3812540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Break The Impression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闪电形 9"/>
          <p:cNvSpPr/>
          <p:nvPr/>
        </p:nvSpPr>
        <p:spPr>
          <a:xfrm rot="540000">
            <a:off x="7680960" y="206375"/>
            <a:ext cx="1087755" cy="614045"/>
          </a:xfrm>
          <a:prstGeom prst="lightningBol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71170" y="929640"/>
            <a:ext cx="11113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Discuss in groups &amp; Share one of your </a:t>
            </a:r>
            <a:r>
              <a:rPr lang="en-US" altLang="zh-CN" sz="2800" b="1" i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Calibri" panose="020F0502020204030204" charset="0"/>
                <a:ea typeface="微软雅黑" panose="020B0503020204020204" charset="-122"/>
              </a:rPr>
              <a:t>challenges (+ feelings &amp; solutions)</a:t>
            </a:r>
            <a:endParaRPr lang="en-US" altLang="zh-CN" sz="2800" b="1" i="1" dirty="0">
              <a:solidFill>
                <a:schemeClr val="accent1"/>
              </a:solidFill>
              <a:effectLst/>
              <a:highlight>
                <a:srgbClr val="FFFF00"/>
              </a:highlight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2985" y="1509078"/>
            <a:ext cx="2162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Calibri" panose="020F0502020204030204" charset="0"/>
                <a:cs typeface="Calibri" panose="020F0502020204030204" charset="0"/>
              </a:rPr>
              <a:t>Challenges</a:t>
            </a:r>
            <a:endParaRPr lang="en-US" altLang="zh-CN" sz="32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144385" y="1500188"/>
            <a:ext cx="2162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Calibri" panose="020F0502020204030204" charset="0"/>
                <a:cs typeface="Calibri" panose="020F0502020204030204" charset="0"/>
              </a:rPr>
              <a:t>Feelings</a:t>
            </a:r>
            <a:endParaRPr lang="en-US" altLang="zh-CN" sz="32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2" name="图片 31" descr="图片包含 游戏机, 粉笔&#10;&#10;描述已自动生成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65" y="1323340"/>
            <a:ext cx="937260" cy="9372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245985" y="3481705"/>
            <a:ext cx="3761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Calibri" panose="020F0502020204030204" charset="0"/>
                <a:cs typeface="Calibri" panose="020F0502020204030204" charset="0"/>
              </a:rPr>
              <a:t>Solutions </a:t>
            </a:r>
            <a:r>
              <a:rPr lang="en-US" altLang="zh-CN" sz="2400" b="1">
                <a:latin typeface="Calibri" panose="020F0502020204030204" charset="0"/>
                <a:cs typeface="Calibri" panose="020F0502020204030204" charset="0"/>
              </a:rPr>
              <a:t>+ Reasons</a:t>
            </a:r>
            <a:endParaRPr lang="en-US" altLang="zh-CN" sz="24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5" name="图片 34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0" y="3414395"/>
            <a:ext cx="742950" cy="7353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1"/>
          <a:stretch>
            <a:fillRect/>
          </a:stretch>
        </p:blipFill>
        <p:spPr>
          <a:xfrm>
            <a:off x="-54610" y="749300"/>
            <a:ext cx="1172845" cy="238887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65125" y="2161540"/>
            <a:ext cx="55810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... is a really big challenge.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 have to do sth.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 know that ... is very difficult,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but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I hope to do sth.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 tried to do sth.,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but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... 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I’m a bit worried about ... 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It will be quite difficult to do sth.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... isn’t always fun.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...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9" name="文本框 38" descr="7b0a202020202262756c6c6574223a20227b5c2263617465676f727949645c223a31303030352c5c2274656d706c61746549645c223a32303233313437357d220a7d0a"/>
          <p:cNvSpPr txBox="1"/>
          <p:nvPr/>
        </p:nvSpPr>
        <p:spPr>
          <a:xfrm>
            <a:off x="6297930" y="2174240"/>
            <a:ext cx="63728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00000"/>
              </a:lnSpc>
              <a:buFont typeface="Arial" panose="020B0604020202020204" pitchFamily="34" charset="0"/>
              <a:buBlip>
                <a:blip r:embed="rId13"/>
              </a:buBlip>
            </a:pPr>
            <a:r>
              <a:rPr lang="en-US" altLang="zh-CN" sz="28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  confused/ anxious/ unhappy/</a:t>
            </a:r>
            <a:endParaRPr lang="en-US" altLang="zh-CN" sz="28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Blip>
                <a:blip r:embed="rId13"/>
              </a:buBlip>
            </a:pPr>
            <a:r>
              <a:rPr lang="en-US" altLang="zh-CN" sz="280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  positive/ confident/ determined ... </a:t>
            </a:r>
            <a:endParaRPr lang="en-US" altLang="zh-CN" sz="280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09995" y="4243705"/>
            <a:ext cx="56730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sb. recommend that I should do sth., </a:t>
            </a:r>
            <a:r>
              <a:rPr lang="en-US" altLang="zh-CN" sz="2800" b="1" u="sng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because</a:t>
            </a: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 ... .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I’ll find a way to do sth. </a:t>
            </a:r>
            <a:r>
              <a:rPr lang="en-US" altLang="zh-CN" sz="2800" b="1" u="sng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so that</a:t>
            </a: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 ... .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I’ll be well prepared for ... .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altLang="zh-CN" sz="280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...</a:t>
            </a:r>
            <a:endParaRPr lang="en-US" altLang="zh-CN" sz="280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4"/>
            </p:custDataLst>
          </p:nvPr>
        </p:nvSpPr>
        <p:spPr>
          <a:xfrm>
            <a:off x="2681605" y="254000"/>
            <a:ext cx="27736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b="1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---- Further Discussion 2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8" grpId="1" animBg="1"/>
      <p:bldP spid="10" grpId="0" bldLvl="0" animBg="1"/>
      <p:bldP spid="10" grpId="1" animBg="1"/>
      <p:bldP spid="10" grpId="4" bldLvl="0" animBg="1"/>
      <p:bldP spid="10" grpId="5" bldLvl="0" animBg="1"/>
      <p:bldP spid="12" grpId="0"/>
      <p:bldP spid="12" grpId="1"/>
      <p:bldP spid="22" grpId="0"/>
      <p:bldP spid="22" grpId="1"/>
      <p:bldP spid="33" grpId="0"/>
      <p:bldP spid="33" grpId="1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6985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25" y="4868805"/>
            <a:ext cx="1714500" cy="1658995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690860" y="882650"/>
            <a:ext cx="1193800" cy="1181100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9394942" y="5724028"/>
            <a:ext cx="723990" cy="728199"/>
          </a:xfrm>
          <a:prstGeom prst="rect">
            <a:avLst/>
          </a:prstGeom>
        </p:spPr>
      </p:pic>
      <p:pic>
        <p:nvPicPr>
          <p:cNvPr id="38" name="图片 37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5" y="-15875"/>
            <a:ext cx="2203450" cy="2203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45565" y="1468755"/>
            <a:ext cx="9514840" cy="3921038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pPr algn="just"/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To maintain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a spirit of youth and vigor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. </a:t>
            </a:r>
            <a:endParaRPr lang="zh-CN" altLang="en-US" sz="3200">
              <a:solidFill>
                <a:srgbClr val="E5797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Young people should be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self-confident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self-reliant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, and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high in spirits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. </a:t>
            </a:r>
            <a:endParaRPr lang="zh-CN" altLang="en-US" sz="3200">
              <a:solidFill>
                <a:srgbClr val="E5797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just"/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They should seek to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improve and extend themselves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fulfill their dreams</a:t>
            </a:r>
            <a:r>
              <a:rPr lang="en-US" altLang="zh-CN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,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show their worth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, and </a:t>
            </a:r>
            <a:r>
              <a:rPr lang="zh-CN" altLang="en-US" sz="3200" b="1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strive to present themselves in the best possible light</a:t>
            </a:r>
            <a:r>
              <a:rPr lang="zh-CN" altLang="en-US" sz="3200">
                <a:solidFill>
                  <a:srgbClr val="E57972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zh-CN" altLang="en-US" sz="3200">
              <a:solidFill>
                <a:srgbClr val="E5797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315085" y="329565"/>
            <a:ext cx="102850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No matter what kind of challenges we meet, </a:t>
            </a:r>
            <a:endParaRPr lang="en-US" altLang="zh-CN" sz="3200" b="1" i="1" dirty="0">
              <a:solidFill>
                <a:schemeClr val="bg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we are expected to ...</a:t>
            </a:r>
            <a:endParaRPr lang="en-US" altLang="zh-CN" sz="3200" b="1" i="1" dirty="0">
              <a:solidFill>
                <a:schemeClr val="bg1"/>
              </a:solidFill>
              <a:effectLst/>
              <a:highlight>
                <a:srgbClr val="FFFF00"/>
              </a:highlight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1" y="4538377"/>
            <a:ext cx="2072502" cy="20931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60525" y="5214620"/>
            <a:ext cx="886650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--</a:t>
            </a:r>
            <a:r>
              <a:rPr lang="zh-CN" altLang="en-US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the State Council Information Office of China</a:t>
            </a:r>
            <a:r>
              <a:rPr lang="en-US" altLang="zh-CN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 </a:t>
            </a:r>
            <a:r>
              <a:rPr lang="en-US" altLang="zh-CN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&lt;Youth of China in the New Era&gt;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76065" y="6028055"/>
            <a:ext cx="45167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4800" dirty="0">
                <a:solidFill>
                  <a:schemeClr val="bg1"/>
                </a:solidFill>
                <a:latin typeface="Calibri" panose="020F0502020204030204" charset="0"/>
                <a:ea typeface="汉仪碑刻黑简" panose="00020600040101010101" pitchFamily="18" charset="-122"/>
                <a:cs typeface="Calibri" panose="020F0502020204030204" charset="0"/>
              </a:rPr>
              <a:t>THANK YOU</a:t>
            </a:r>
            <a:endParaRPr lang="en-US" altLang="zh-CN" sz="4800" dirty="0">
              <a:solidFill>
                <a:schemeClr val="bg1"/>
              </a:solidFill>
              <a:latin typeface="Calibri" panose="020F0502020204030204" charset="0"/>
              <a:ea typeface="汉仪碑刻黑简" panose="00020600040101010101" pitchFamily="18" charset="-122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5" grpId="0" bldLvl="0" animBg="1"/>
      <p:bldP spid="5" grpId="1" animBg="1"/>
      <p:bldP spid="6" grpId="0"/>
      <p:bldP spid="6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757238" y="660400"/>
            <a:ext cx="10677525" cy="5537200"/>
          </a:xfrm>
          <a:prstGeom prst="roundRect">
            <a:avLst>
              <a:gd name="adj" fmla="val 7778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25" y="4868805"/>
            <a:ext cx="1714500" cy="1658995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690860" y="882650"/>
            <a:ext cx="1193800" cy="1181100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9394942" y="5724028"/>
            <a:ext cx="723990" cy="728199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1" y="4538377"/>
            <a:ext cx="2072502" cy="2093159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2297430" y="3579495"/>
            <a:ext cx="7611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</a:rPr>
              <a:t>Compare School Life in Different Places</a:t>
            </a:r>
            <a:endParaRPr lang="en-US" altLang="zh-CN" sz="3600" i="1" dirty="0">
              <a:solidFill>
                <a:schemeClr val="accent1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8646160" y="4722495"/>
            <a:ext cx="4217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charset="-122"/>
              </a:rPr>
              <a:t>Shang Jie</a:t>
            </a:r>
            <a:endParaRPr lang="en-US" altLang="zh-CN" sz="2400" i="1" dirty="0">
              <a:solidFill>
                <a:schemeClr val="dk1">
                  <a:lumMod val="50000"/>
                  <a:lumOff val="50000"/>
                </a:schemeClr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38" name="图片 37" descr="卡通人物&#10;&#10;中度可信度描述已自动生成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5" y="-15875"/>
            <a:ext cx="2203450" cy="2203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73885" y="2376170"/>
            <a:ext cx="8443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b="1" dirty="0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</a:rPr>
              <a:t>B1U1 Reading &amp; Thinking</a:t>
            </a:r>
            <a:endParaRPr lang="en-US" altLang="zh-CN" sz="6000" b="1" dirty="0">
              <a:solidFill>
                <a:schemeClr val="accent1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757238" y="660400"/>
            <a:ext cx="10677525" cy="5537200"/>
          </a:xfrm>
          <a:prstGeom prst="roundRect">
            <a:avLst>
              <a:gd name="adj" fmla="val 7778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690860" y="882650"/>
            <a:ext cx="1193800" cy="118110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1311275" y="794385"/>
            <a:ext cx="9429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i="1" dirty="0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</a:rPr>
              <a:t>What do you think of senior high school life in the U.S.?</a:t>
            </a:r>
            <a:endParaRPr lang="en-US" altLang="zh-CN" sz="3200" b="1" i="1" dirty="0">
              <a:solidFill>
                <a:schemeClr val="accent1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81" name="PA-图片 4" descr="scooter-10-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7032" b="7032"/>
          <a:stretch>
            <a:fillRect/>
          </a:stretch>
        </p:blipFill>
        <p:spPr>
          <a:xfrm>
            <a:off x="2138388" y="1564733"/>
            <a:ext cx="7630007" cy="4292537"/>
          </a:xfrm>
          <a:prstGeom prst="rect">
            <a:avLst/>
          </a:prstGeom>
        </p:spPr>
      </p:pic>
      <p:pic>
        <p:nvPicPr>
          <p:cNvPr id="82" name="PA-图片 6" descr="scooter-11-14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5384" b="5384"/>
          <a:stretch>
            <a:fillRect/>
          </a:stretch>
        </p:blipFill>
        <p:spPr>
          <a:xfrm>
            <a:off x="2138388" y="1564733"/>
            <a:ext cx="7630007" cy="4292537"/>
          </a:xfrm>
          <a:prstGeom prst="rect">
            <a:avLst/>
          </a:prstGeom>
        </p:spPr>
      </p:pic>
      <p:pic>
        <p:nvPicPr>
          <p:cNvPr id="83" name="PA-图片 7" descr="scooter-01-14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6416" b="6416"/>
          <a:stretch>
            <a:fillRect/>
          </a:stretch>
        </p:blipFill>
        <p:spPr>
          <a:xfrm>
            <a:off x="2138389" y="1564733"/>
            <a:ext cx="7630007" cy="4292537"/>
          </a:xfrm>
          <a:prstGeom prst="rect">
            <a:avLst/>
          </a:prstGeom>
        </p:spPr>
      </p:pic>
      <p:sp>
        <p:nvSpPr>
          <p:cNvPr id="84" name="PA-半闭框 7"/>
          <p:cNvSpPr/>
          <p:nvPr>
            <p:custDataLst>
              <p:tags r:id="rId13"/>
            </p:custDataLst>
          </p:nvPr>
        </p:nvSpPr>
        <p:spPr>
          <a:xfrm flipH="1">
            <a:off x="9564432" y="1356986"/>
            <a:ext cx="394652" cy="394652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85" name="PA-半闭框 8"/>
          <p:cNvSpPr/>
          <p:nvPr>
            <p:custDataLst>
              <p:tags r:id="rId14"/>
            </p:custDataLst>
          </p:nvPr>
        </p:nvSpPr>
        <p:spPr>
          <a:xfrm flipV="1">
            <a:off x="1948299" y="5669879"/>
            <a:ext cx="394652" cy="394652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pic>
        <p:nvPicPr>
          <p:cNvPr id="86" name="PA-图片 4" descr="scooter-10-a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5995" b="5995"/>
          <a:stretch>
            <a:fillRect/>
          </a:stretch>
        </p:blipFill>
        <p:spPr>
          <a:xfrm>
            <a:off x="2138389" y="1564733"/>
            <a:ext cx="7630007" cy="4292537"/>
          </a:xfrm>
          <a:prstGeom prst="rect">
            <a:avLst/>
          </a:prstGeom>
        </p:spPr>
      </p:pic>
      <p:pic>
        <p:nvPicPr>
          <p:cNvPr id="87" name="PA-图片 4" descr="scooter-10-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9850" b="9850"/>
          <a:stretch>
            <a:fillRect/>
          </a:stretch>
        </p:blipFill>
        <p:spPr>
          <a:xfrm>
            <a:off x="2138389" y="1564733"/>
            <a:ext cx="7630007" cy="4292537"/>
          </a:xfrm>
          <a:prstGeom prst="rect">
            <a:avLst/>
          </a:prstGeom>
        </p:spPr>
      </p:pic>
      <p:pic>
        <p:nvPicPr>
          <p:cNvPr id="88" name="PA-图片 4" descr="scooter-10-a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t="10146" b="10146"/>
          <a:stretch>
            <a:fillRect/>
          </a:stretch>
        </p:blipFill>
        <p:spPr>
          <a:xfrm>
            <a:off x="2138389" y="1564733"/>
            <a:ext cx="7630007" cy="4292537"/>
          </a:xfrm>
          <a:prstGeom prst="rect">
            <a:avLst/>
          </a:prstGeom>
        </p:spPr>
      </p:pic>
      <p:pic>
        <p:nvPicPr>
          <p:cNvPr id="89" name="图片 88" descr="图片包含 游戏机, 桌子, 电脑, 蓝色&#10;&#10;描述已自动生成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1" y="4538377"/>
            <a:ext cx="2072502" cy="2093159"/>
          </a:xfrm>
          <a:prstGeom prst="rect">
            <a:avLst/>
          </a:prstGeom>
        </p:spPr>
      </p:pic>
      <p:pic>
        <p:nvPicPr>
          <p:cNvPr id="90" name="图片 89" descr="卡通人物&#10;&#10;中度可信度描述已自动生成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5" y="-15875"/>
            <a:ext cx="2203450" cy="2203450"/>
          </a:xfrm>
          <a:prstGeom prst="rect">
            <a:avLst/>
          </a:prstGeom>
        </p:spPr>
      </p:pic>
      <p:pic>
        <p:nvPicPr>
          <p:cNvPr id="91" name="图片 90" descr="图片包含 小, 前, 电话, 绿色&#10;&#10;描述已自动生成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25" y="4868805"/>
            <a:ext cx="1714500" cy="1658995"/>
          </a:xfrm>
          <a:prstGeom prst="rect">
            <a:avLst/>
          </a:prstGeom>
        </p:spPr>
      </p:pic>
      <p:pic>
        <p:nvPicPr>
          <p:cNvPr id="92" name="图片 91" descr="图片包含 游戏机&#10;&#10;描述已自动生成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9394942" y="5724028"/>
            <a:ext cx="723990" cy="728199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9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0 L 0.2107143 0 L -0.02291667 0 L 0.01875 0 L -0.01041667 0 L 0.01041667 0 L 0 0 E" pathEditMode="relative">
                                      <p:cBhvr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 L -0.3015365 0.3035648 L 0.01994171 -0.02007408 L -0.01631597 0.01642425 L 0.00906442 -0.009124586 L -0.00906442 0.009124586 L 0 0 E" pathEditMode="relative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999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0 L 0.2107143 0 L -0.02291667 0 L 0.01875 0 L -0.01041667 0 L 0.01041667 0 L 0 0 E" pathEditMode="relative">
                                      <p:cBhvr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 L 0.3015365 -0.3035648 L -0.01994171 0.02007407 L 0.01631594 -0.01642422 L -0.009064415 0.009124586 L 0.009064412 -0.009124586 L 0 0 E" pathEditMode="relative">
                                      <p:cBhvr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99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99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99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999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99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99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99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999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l="36996" r="2546" b="88374"/>
          <a:stretch>
            <a:fillRect/>
          </a:stretch>
        </p:blipFill>
        <p:spPr>
          <a:xfrm>
            <a:off x="3498850" y="4391025"/>
            <a:ext cx="8519795" cy="1186815"/>
          </a:xfrm>
          <a:prstGeom prst="rect">
            <a:avLst/>
          </a:prstGeom>
        </p:spPr>
      </p:pic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Break The Impression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" y="901065"/>
            <a:ext cx="2941320" cy="537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11"/>
          <p:cNvSpPr txBox="1"/>
          <p:nvPr/>
        </p:nvSpPr>
        <p:spPr>
          <a:xfrm>
            <a:off x="4017010" y="1040130"/>
            <a:ext cx="6358255" cy="953134"/>
          </a:xfrm>
          <a:prstGeom prst="accentCallout1">
            <a:avLst>
              <a:gd name="adj1" fmla="val 41372"/>
              <a:gd name="adj2" fmla="val -3695"/>
              <a:gd name="adj3" fmla="val 102265"/>
              <a:gd name="adj4" fmla="val -13182"/>
            </a:avLst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latin typeface="Calibri" panose="020F0502020204030204" charset="0"/>
                <a:cs typeface="Calibri" panose="020F0502020204030204" charset="0"/>
              </a:rPr>
              <a:t>Adam</a:t>
            </a:r>
            <a:endParaRPr lang="en-US" altLang="zh-CN" sz="2800" i="1"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 i="1">
                <a:latin typeface="Calibri" panose="020F0502020204030204" charset="0"/>
                <a:cs typeface="Calibri" panose="020F0502020204030204" charset="0"/>
              </a:rPr>
              <a:t>An 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American </a:t>
            </a:r>
            <a:r>
              <a:rPr lang="en-US" altLang="zh-CN" sz="2800" i="1">
                <a:latin typeface="Calibri" panose="020F0502020204030204" charset="0"/>
                <a:cs typeface="Calibri" panose="020F0502020204030204" charset="0"/>
              </a:rPr>
              <a:t>senior high school student </a:t>
            </a:r>
            <a:endParaRPr lang="en-US" altLang="zh-CN" sz="2800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3639820" y="2355215"/>
            <a:ext cx="8552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According to the photo, what is your </a:t>
            </a:r>
            <a:r>
              <a:rPr lang="en-US" altLang="zh-CN" sz="2400" b="1" i="1" u="sng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first impression</a:t>
            </a: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 of Adam?</a:t>
            </a:r>
            <a:endParaRPr lang="en-US" altLang="zh-CN" sz="24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Guessing: How does he feel about his senior high school life?</a:t>
            </a:r>
            <a:endParaRPr lang="en-US" altLang="zh-CN" sz="2400" b="1" i="1" dirty="0">
              <a:solidFill>
                <a:schemeClr val="accent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918710" y="4472305"/>
            <a:ext cx="3188335" cy="637540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8201660" y="5099685"/>
            <a:ext cx="3373755" cy="101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903970" y="5099685"/>
            <a:ext cx="196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difficult things</a:t>
            </a:r>
            <a:endParaRPr lang="en-US" altLang="zh-CN" sz="240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/>
      <p:bldP spid="5" grpId="0"/>
      <p:bldP spid="5" grpId="1"/>
      <p:bldP spid="21" grpId="0"/>
      <p:bldP spid="21" grpId="1"/>
      <p:bldP spid="3" grpId="1" animBg="1"/>
      <p:bldP spid="27" grpId="0"/>
      <p:bldP spid="27" grpId="1"/>
      <p:bldP spid="25" grpId="0" bldLvl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Main Ideas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3938905" y="254000"/>
            <a:ext cx="753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Read the text quickly to find </a:t>
            </a:r>
            <a:r>
              <a:rPr lang="en-US" altLang="zh-CN" sz="2000" b="1" i="1" u="sng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the topic sentence 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of each para. 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9537" y="18954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9537" y="2492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567" y="3862070"/>
            <a:ext cx="3740150" cy="3556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0647" y="5413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5590" y="5638800"/>
            <a:ext cx="3766820" cy="508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687060" y="822960"/>
            <a:ext cx="5062855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P14 Ex2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Main Ideas of Each Para.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03875" y="1559560"/>
            <a:ext cx="557530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P1: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P2: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P3: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P4: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90640" y="1528445"/>
            <a:ext cx="5838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Senior high school is a challenge.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34455" y="2157095"/>
            <a:ext cx="58381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Adam </a:t>
            </a:r>
            <a:r>
              <a:rPr lang="en-US" altLang="zh-CN" sz="2800" b="1" i="1" u="sng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had to</a:t>
            </a:r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think which courses to take.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34455" y="3141980"/>
            <a:ext cx="58381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Adam </a:t>
            </a:r>
            <a:r>
              <a:rPr lang="en-US" altLang="zh-CN" sz="2800" b="1" i="1" u="sng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had to</a:t>
            </a:r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choose extra-curricular activities.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34455" y="4394200"/>
            <a:ext cx="48183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Adam </a:t>
            </a:r>
            <a:r>
              <a:rPr lang="en-US" altLang="zh-CN" sz="2800" b="1" i="1" u="sng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will have to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study harder and get used to being responsible for a lot more.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 bldLvl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Main Ideas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3938905" y="254000"/>
            <a:ext cx="753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Read the text quickly to find </a:t>
            </a:r>
            <a:r>
              <a:rPr lang="en-US" altLang="zh-CN" sz="2000" b="1" i="1" u="sng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the topic sentence 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of each para. 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9537" y="18954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9537" y="2492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567" y="3862070"/>
            <a:ext cx="3740150" cy="3556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0647" y="5413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5590" y="5638800"/>
            <a:ext cx="3766820" cy="508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03875" y="1559560"/>
            <a:ext cx="557530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P1: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P2: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P3: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</a:pP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P4: ____________________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90640" y="1528445"/>
            <a:ext cx="5838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Senior high school is a challenge.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34455" y="2157095"/>
            <a:ext cx="58381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Adam </a:t>
            </a:r>
            <a:r>
              <a:rPr lang="en-US" altLang="zh-CN" sz="2800" b="1" i="1" u="sng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had to</a:t>
            </a:r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think which courses to take.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34455" y="3141980"/>
            <a:ext cx="58381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Adam </a:t>
            </a:r>
            <a:r>
              <a:rPr lang="en-US" altLang="zh-CN" sz="2800" b="1" i="1" u="sng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had to</a:t>
            </a:r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choose extra-curricular activities.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34455" y="4394200"/>
            <a:ext cx="48183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Adam </a:t>
            </a:r>
            <a:r>
              <a:rPr lang="en-US" altLang="zh-CN" sz="2800" b="1" i="1" u="sng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will have to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i="1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study harder and get used to being responsible for a lot more.</a:t>
            </a:r>
            <a:endParaRPr lang="en-US" altLang="zh-CN" sz="2800" i="1">
              <a:solidFill>
                <a:schemeClr val="accent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815" y="3669665"/>
            <a:ext cx="11342370" cy="22842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3200" i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Tip1: </a:t>
            </a:r>
            <a:r>
              <a:rPr lang="en-US" altLang="zh-CN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Find </a:t>
            </a:r>
            <a:r>
              <a:rPr lang="en-US" altLang="zh-CN" sz="3200" b="1" u="sng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main ideas</a:t>
            </a:r>
            <a:r>
              <a:rPr lang="en-US" altLang="zh-CN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by taking a quick look at </a:t>
            </a:r>
            <a:r>
              <a:rPr lang="en-US" altLang="zh-CN" sz="3200" b="1" u="sng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topic sentences</a:t>
            </a:r>
            <a:r>
              <a:rPr lang="en-US" altLang="zh-CN" sz="3200" b="1" u="sng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</a:t>
            </a:r>
            <a:endParaRPr lang="en-US" altLang="zh-CN" sz="3200" b="1" u="sng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3200" i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Tip2:</a:t>
            </a:r>
            <a:r>
              <a:rPr lang="en-US" altLang="zh-CN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Topic sentences sometimes are </a:t>
            </a:r>
            <a:r>
              <a:rPr lang="en-US" altLang="zh-CN" sz="3200" b="1" u="sng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the first sentence</a:t>
            </a:r>
            <a:r>
              <a:rPr lang="en-US" altLang="zh-CN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of each paragraph.</a:t>
            </a:r>
            <a:endParaRPr lang="en-US" altLang="zh-CN" sz="320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r>
              <a:rPr lang="en-US" altLang="zh-CN" sz="3200" i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Tip3:</a:t>
            </a:r>
            <a:r>
              <a:rPr lang="en-US" altLang="zh-CN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Use </a:t>
            </a:r>
            <a:r>
              <a:rPr lang="en-US" altLang="zh-CN" sz="3200" b="1" u="sng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“have to”</a:t>
            </a:r>
            <a:r>
              <a:rPr lang="en-US" altLang="zh-CN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to show your challenges.</a:t>
            </a:r>
            <a:endParaRPr lang="en-US" altLang="zh-CN" sz="320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87060" y="822960"/>
            <a:ext cx="5062855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P14 Ex2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Main Ideas of Each Para.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4" grpId="1"/>
      <p:bldP spid="25" grpId="1"/>
      <p:bldP spid="26" grpId="1"/>
      <p:bldP spid="27" grpId="1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Structure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3653155" y="254000"/>
            <a:ext cx="753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Which para. is the </a:t>
            </a:r>
            <a:r>
              <a:rPr lang="en-US" altLang="zh-CN" sz="2000" b="1" i="1" u="sng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main part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? Which paras. are the </a:t>
            </a:r>
            <a:r>
              <a:rPr lang="en-US" altLang="zh-CN" sz="2000" b="1" i="1" u="sng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supporting parts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?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9537" y="18954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9537" y="2492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567" y="3862070"/>
            <a:ext cx="3740150" cy="3556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0647" y="5413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275590" y="5638800"/>
            <a:ext cx="3766820" cy="508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492250" y="1574800"/>
            <a:ext cx="2523490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P1: 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Challenge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8220" y="2416175"/>
            <a:ext cx="3511550" cy="953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P2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Which courses to take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98220" y="3637280"/>
            <a:ext cx="351155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P3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 to choose extra-curricular activities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8220" y="5220335"/>
            <a:ext cx="351155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P4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 to study &amp; be responsible a lot more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14" grpId="0" bldLvl="0" animBg="1"/>
      <p:bldP spid="14" grpId="1" animBg="1"/>
      <p:bldP spid="18" grpId="0" bldLvl="0" animBg="1"/>
      <p:bldP spid="18" grpId="1" animBg="1"/>
      <p:bldP spid="29" grpId="0" bldLvl="0" animBg="1"/>
      <p:bldP spid="29" grpId="1" animBg="1"/>
      <p:bldP spid="30" grpId="0" bldLvl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Structure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3653155" y="254000"/>
            <a:ext cx="753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Which para. is the </a:t>
            </a:r>
            <a:r>
              <a:rPr lang="en-US" altLang="zh-CN" sz="2000" b="1" i="1" u="sng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main part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? Which paras. are the </a:t>
            </a:r>
            <a:r>
              <a:rPr lang="en-US" altLang="zh-CN" sz="2000" b="1" i="1" u="sng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supporting parts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?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9537" y="18954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9537" y="2492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567" y="3862070"/>
            <a:ext cx="3740150" cy="3556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0647" y="5413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275590" y="5638800"/>
            <a:ext cx="3766820" cy="508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53075" y="2964498"/>
            <a:ext cx="2523490" cy="521970"/>
          </a:xfrm>
          <a:prstGeom prst="rect">
            <a:avLst/>
          </a:prstGeom>
          <a:solidFill>
            <a:srgbClr val="E57972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P1: </a:t>
            </a: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Challenge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72475" y="1367790"/>
            <a:ext cx="3511550" cy="953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P2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Which courses to take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72475" y="2533650"/>
            <a:ext cx="351155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P3 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 to choose extra-curricular activities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72475" y="4130040"/>
            <a:ext cx="351155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P4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 to study &amp; be responsible a lot more</a:t>
            </a:r>
            <a:endParaRPr lang="en-US" altLang="zh-CN" sz="28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0" name="直接连接符 9"/>
          <p:cNvCxnSpPr>
            <a:stCxn id="14" idx="3"/>
            <a:endCxn id="18" idx="1"/>
          </p:cNvCxnSpPr>
          <p:nvPr/>
        </p:nvCxnSpPr>
        <p:spPr>
          <a:xfrm flipV="1">
            <a:off x="8076565" y="1844675"/>
            <a:ext cx="295910" cy="138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14" idx="3"/>
            <a:endCxn id="29" idx="1"/>
          </p:cNvCxnSpPr>
          <p:nvPr/>
        </p:nvCxnSpPr>
        <p:spPr>
          <a:xfrm>
            <a:off x="8076565" y="3225800"/>
            <a:ext cx="295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30" idx="1"/>
          </p:cNvCxnSpPr>
          <p:nvPr/>
        </p:nvCxnSpPr>
        <p:spPr>
          <a:xfrm>
            <a:off x="8089900" y="3237865"/>
            <a:ext cx="282575" cy="158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1" grpId="1"/>
      <p:bldP spid="14" grpId="1" animBg="1"/>
      <p:bldP spid="18" grpId="1" animBg="1"/>
      <p:bldP spid="29" grpId="1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19"/>
          <p:cNvSpPr/>
          <p:nvPr>
            <p:custDataLst>
              <p:tags r:id="rId2"/>
            </p:custDataLst>
          </p:nvPr>
        </p:nvSpPr>
        <p:spPr>
          <a:xfrm>
            <a:off x="0" y="1574800"/>
            <a:ext cx="12192000" cy="528320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3"/>
            </p:custDataLst>
          </p:nvPr>
        </p:nvSpPr>
        <p:spPr>
          <a:xfrm>
            <a:off x="0" y="3935750"/>
            <a:ext cx="12192000" cy="2922251"/>
          </a:xfrm>
          <a:custGeom>
            <a:avLst/>
            <a:gdLst>
              <a:gd name="connsiteX0" fmla="*/ 12192000 w 12192000"/>
              <a:gd name="connsiteY0" fmla="*/ 0 h 4353191"/>
              <a:gd name="connsiteX1" fmla="*/ 12192000 w 12192000"/>
              <a:gd name="connsiteY1" fmla="*/ 4353191 h 4353191"/>
              <a:gd name="connsiteX2" fmla="*/ 0 w 12192000"/>
              <a:gd name="connsiteY2" fmla="*/ 4353191 h 4353191"/>
              <a:gd name="connsiteX3" fmla="*/ 0 w 12192000"/>
              <a:gd name="connsiteY3" fmla="*/ 1374002 h 4353191"/>
              <a:gd name="connsiteX4" fmla="*/ 122839 w 12192000"/>
              <a:gd name="connsiteY4" fmla="*/ 1288523 h 4353191"/>
              <a:gd name="connsiteX5" fmla="*/ 1123950 w 12192000"/>
              <a:gd name="connsiteY5" fmla="*/ 828941 h 4353191"/>
              <a:gd name="connsiteX6" fmla="*/ 4432300 w 12192000"/>
              <a:gd name="connsiteY6" fmla="*/ 949591 h 4353191"/>
              <a:gd name="connsiteX7" fmla="*/ 7854950 w 12192000"/>
              <a:gd name="connsiteY7" fmla="*/ 511441 h 4353191"/>
              <a:gd name="connsiteX8" fmla="*/ 10261600 w 12192000"/>
              <a:gd name="connsiteY8" fmla="*/ 632091 h 4353191"/>
              <a:gd name="connsiteX9" fmla="*/ 12109599 w 12192000"/>
              <a:gd name="connsiteY9" fmla="*/ 28444 h 43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53191">
                <a:moveTo>
                  <a:pt x="12192000" y="0"/>
                </a:moveTo>
                <a:lnTo>
                  <a:pt x="12192000" y="4353191"/>
                </a:lnTo>
                <a:lnTo>
                  <a:pt x="0" y="4353191"/>
                </a:lnTo>
                <a:lnTo>
                  <a:pt x="0" y="1374002"/>
                </a:lnTo>
                <a:lnTo>
                  <a:pt x="122839" y="1288523"/>
                </a:lnTo>
                <a:cubicBezTo>
                  <a:pt x="436414" y="1085174"/>
                  <a:pt x="777875" y="911888"/>
                  <a:pt x="1123950" y="828941"/>
                </a:cubicBezTo>
                <a:cubicBezTo>
                  <a:pt x="2046817" y="607749"/>
                  <a:pt x="3310467" y="1002508"/>
                  <a:pt x="4432300" y="949591"/>
                </a:cubicBezTo>
                <a:cubicBezTo>
                  <a:pt x="5554134" y="896674"/>
                  <a:pt x="6883400" y="564358"/>
                  <a:pt x="7854950" y="511441"/>
                </a:cubicBezTo>
                <a:cubicBezTo>
                  <a:pt x="8826500" y="458524"/>
                  <a:pt x="9467850" y="736866"/>
                  <a:pt x="10261600" y="632091"/>
                </a:cubicBezTo>
                <a:cubicBezTo>
                  <a:pt x="10856913" y="553510"/>
                  <a:pt x="11549261" y="229064"/>
                  <a:pt x="12109599" y="28444"/>
                </a:cubicBezTo>
                <a:close/>
              </a:path>
            </a:pathLst>
          </a:custGeom>
          <a:solidFill>
            <a:schemeClr val="accent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24185" y="125249"/>
            <a:ext cx="11943631" cy="6607503"/>
          </a:xfrm>
          <a:prstGeom prst="roundRect">
            <a:avLst>
              <a:gd name="adj" fmla="val 33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" name="图片 6" descr="图片包含 小, 前, 电话, 绿色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81" y="5852873"/>
            <a:ext cx="1103475" cy="1067751"/>
          </a:xfrm>
          <a:prstGeom prst="rect">
            <a:avLst/>
          </a:prstGeom>
        </p:spPr>
      </p:pic>
      <p:pic>
        <p:nvPicPr>
          <p:cNvPr id="9" name="图片 8" descr="许多牙刷的特写&#10;&#10;中度可信度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4">
            <a:off x="10914422" y="-4338"/>
            <a:ext cx="599718" cy="59291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1">
            <a:off x="10569821" y="6540417"/>
            <a:ext cx="444709" cy="447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7188" r="3796" b="4214"/>
          <a:stretch>
            <a:fillRect/>
          </a:stretch>
        </p:blipFill>
        <p:spPr>
          <a:xfrm>
            <a:off x="193040" y="822960"/>
            <a:ext cx="5360035" cy="5651500"/>
          </a:xfrm>
          <a:prstGeom prst="rect">
            <a:avLst/>
          </a:prstGeom>
        </p:spPr>
      </p:pic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630" y="-253365"/>
            <a:ext cx="1331595" cy="1331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645" y="238760"/>
            <a:ext cx="423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Read for Details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9537" y="18954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9537" y="2492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567" y="3862070"/>
            <a:ext cx="3740150" cy="3556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0647" y="5413375"/>
            <a:ext cx="5123180" cy="4699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图片包含 游戏机, 桌子, 电脑, 蓝色&#10;&#10;描述已自动生成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64"/>
            <a:ext cx="1023088" cy="1033285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275590" y="5638800"/>
            <a:ext cx="3766820" cy="508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表格 23"/>
          <p:cNvGraphicFramePr/>
          <p:nvPr>
            <p:custDataLst>
              <p:tags r:id="rId11"/>
            </p:custDataLst>
          </p:nvPr>
        </p:nvGraphicFramePr>
        <p:xfrm>
          <a:off x="5591175" y="2139950"/>
          <a:ext cx="638937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5"/>
                <a:gridCol w="1764030"/>
                <a:gridCol w="2173605"/>
                <a:gridCol w="1611630"/>
              </a:tblGrid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Para.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Challenge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How Adam feels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Solution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 </a:t>
                      </a: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en-US" altLang="zh-CN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3653155" y="254000"/>
            <a:ext cx="753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None/>
            </a:pPr>
            <a:r>
              <a:rPr lang="en-US" altLang="zh-CN" sz="2000" b="1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P15 Ex4 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</a:rPr>
              <a:t> Read again &amp; Complete the outline</a:t>
            </a:r>
            <a:endParaRPr lang="en-US" altLang="zh-CN" sz="2000" i="1" dirty="0">
              <a:solidFill>
                <a:schemeClr val="tx1"/>
              </a:solidFill>
              <a:effectLst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34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1_1*ζ_h_d*1_1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2"/>
</p:tagLst>
</file>

<file path=ppt/tags/tag135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1_1*ζ_h_d*1_2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2"/>
</p:tagLst>
</file>

<file path=ppt/tags/tag136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1_1*ζ_h_d*1_3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2"/>
</p:tagLst>
</file>

<file path=ppt/tags/tag137.xml><?xml version="1.0" encoding="utf-8"?>
<p:tagLst xmlns:p="http://schemas.openxmlformats.org/presentationml/2006/main">
  <p:tag name="PA" val="v5.2.4"/>
  <p:tag name="RESOURCELIBID_ANIM" val="289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i"/>
  <p:tag name="KSO_WM_UNIT_INDEX" val="1_1"/>
  <p:tag name="KSO_WM_UNIT_ID" val="mixed20199731_1*ζ_i*1_1"/>
  <p:tag name="KSO_WM_TEMPLATE_CATEGORY" val="mixed"/>
  <p:tag name="KSO_WM_TEMPLATE_INDEX" val="20199731"/>
  <p:tag name="KSO_WM_UNIT_LAYERLEVEL" val="1_1"/>
  <p:tag name="KSO_WM_TAG_VERSION" val="1.0"/>
  <p:tag name="KSO_WM_BEAUTIFY_FLAG" val="#wm#"/>
  <p:tag name="KSO_WM_UNIT_SUBTYPE" val="f"/>
</p:tagLst>
</file>

<file path=ppt/tags/tag138.xml><?xml version="1.0" encoding="utf-8"?>
<p:tagLst xmlns:p="http://schemas.openxmlformats.org/presentationml/2006/main">
  <p:tag name="PA" val="v5.2.4"/>
  <p:tag name="RESOURCELIBID_ANIM" val="289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i"/>
  <p:tag name="KSO_WM_UNIT_INDEX" val="1_2"/>
  <p:tag name="KSO_WM_UNIT_ID" val="mixed20199731_1*ζ_i*1_2"/>
  <p:tag name="KSO_WM_TEMPLATE_CATEGORY" val="mixed"/>
  <p:tag name="KSO_WM_TEMPLATE_INDEX" val="20199731"/>
  <p:tag name="KSO_WM_UNIT_LAYERLEVEL" val="1_1"/>
  <p:tag name="KSO_WM_TAG_VERSION" val="1.0"/>
  <p:tag name="KSO_WM_BEAUTIFY_FLAG" val="#wm#"/>
  <p:tag name="KSO_WM_UNIT_SUBTYPE" val="f"/>
</p:tagLst>
</file>

<file path=ppt/tags/tag139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31_1*ζ_h_d*1_4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31_1*ζ_h_d*1_5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2"/>
</p:tagLst>
</file>

<file path=ppt/tags/tag141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6_1"/>
  <p:tag name="KSO_WM_UNIT_ID" val="mixed20199731_1*ζ_h_d*1_6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2"/>
</p:tagLst>
</file>

<file path=ppt/tags/tag142.xml><?xml version="1.0" encoding="utf-8"?>
<p:tagLst xmlns:p="http://schemas.openxmlformats.org/presentationml/2006/main">
  <p:tag name="KSO_WM_UNIT_FLASH_PICTURE_TYPE" val="0"/>
</p:tagLst>
</file>

<file path=ppt/tags/tag143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9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TABLE_BEAUTIFY" val="smartTable{4b3e6ca4-461b-4711-8b0c-87eee675e60d}"/>
  <p:tag name="TABLE_ENDDRAG_ORIGIN_RECT" val="483*150"/>
  <p:tag name="TABLE_ENDDRAG_RECT" val="443*111*483*150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74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4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0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05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1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C32E24"/>
      </a:accent1>
      <a:accent2>
        <a:srgbClr val="D8572A"/>
      </a:accent2>
      <a:accent3>
        <a:srgbClr val="DB7C23"/>
      </a:accent3>
      <a:accent4>
        <a:srgbClr val="CE6B45"/>
      </a:accent4>
      <a:accent5>
        <a:srgbClr val="8A0012"/>
      </a:accent5>
      <a:accent6>
        <a:srgbClr val="F7B535"/>
      </a:accent6>
      <a:hlink>
        <a:srgbClr val="304FFE"/>
      </a:hlink>
      <a:folHlink>
        <a:srgbClr val="492067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4672</Words>
  <Application>WPS 演示</Application>
  <PresentationFormat>宽屏</PresentationFormat>
  <Paragraphs>321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Calibri</vt:lpstr>
      <vt:lpstr>微软雅黑</vt:lpstr>
      <vt:lpstr>Comic Sans MS</vt:lpstr>
      <vt:lpstr>汉仪碑刻黑简</vt:lpstr>
      <vt:lpstr>黑体</vt:lpstr>
      <vt:lpstr>Arial Unicode MS</vt:lpstr>
      <vt:lpstr>Times New Roman</vt:lpstr>
      <vt:lpstr>HelveticaNeue</vt:lpstr>
      <vt:lpstr>Corbel</vt:lpstr>
      <vt:lpstr>华文新魏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24147</cp:lastModifiedBy>
  <cp:revision>165</cp:revision>
  <dcterms:created xsi:type="dcterms:W3CDTF">2019-06-19T02:08:00Z</dcterms:created>
  <dcterms:modified xsi:type="dcterms:W3CDTF">2022-10-14T01:27:09Z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899B5AC08E314A828A0C49BC741976B5</vt:lpwstr>
  </property>
</Properties>
</file>