
<file path=[Content_Types].xml><?xml version="1.0" encoding="utf-8"?>
<Types xmlns="http://schemas.openxmlformats.org/package/2006/content-types">
  <Default Extension="png" ContentType="image/png"/>
  <Default Extension="gif" ContentType="image/gif"/>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23" r:id="rId3"/>
    <p:sldId id="270" r:id="rId4"/>
    <p:sldId id="301" r:id="rId5"/>
    <p:sldId id="302" r:id="rId6"/>
    <p:sldId id="303" r:id="rId8"/>
    <p:sldId id="304" r:id="rId9"/>
    <p:sldId id="305" r:id="rId10"/>
    <p:sldId id="284" r:id="rId11"/>
    <p:sldId id="285" r:id="rId12"/>
    <p:sldId id="286" r:id="rId13"/>
    <p:sldId id="287" r:id="rId14"/>
    <p:sldId id="288" r:id="rId15"/>
    <p:sldId id="289" r:id="rId16"/>
    <p:sldId id="290" r:id="rId17"/>
    <p:sldId id="291" r:id="rId18"/>
    <p:sldId id="271" r:id="rId19"/>
    <p:sldId id="272" r:id="rId20"/>
    <p:sldId id="273" r:id="rId21"/>
    <p:sldId id="275" r:id="rId22"/>
    <p:sldId id="276" r:id="rId23"/>
    <p:sldId id="277" r:id="rId24"/>
    <p:sldId id="278" r:id="rId25"/>
    <p:sldId id="282" r:id="rId26"/>
    <p:sldId id="281"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36"/>
        <p:guide pos="387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sz="2500">
                <a:solidFill>
                  <a:srgbClr val="FF0000"/>
                </a:solidFill>
                <a:latin typeface="Times New Roman" panose="02020603050405020304" charset="0"/>
                <a:cs typeface="Times New Roman" panose="02020603050405020304" charset="0"/>
                <a:sym typeface="+mn-ea"/>
              </a:rPr>
              <a:t>differently</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10.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tags" Target="../tags/tag8.xml"/><Relationship Id="rId2" Type="http://schemas.microsoft.com/office/2007/relationships/media" Target="../media/media1.mp4"/><Relationship Id="rId1" Type="http://schemas.openxmlformats.org/officeDocument/2006/relationships/video" Target="../media/media1.mp4"/></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media/media2.mp3"/></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xml"/><Relationship Id="rId2" Type="http://schemas.openxmlformats.org/officeDocument/2006/relationships/image" Target="../media/image15.png"/><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322810" cy="606361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collagen</a:t>
            </a:r>
            <a:r>
              <a:rPr lang="en-US" altLang="zh-CN" sz="2800">
                <a:latin typeface="Times New Roman" panose="02020603050405020304" charset="0"/>
                <a:ea typeface="华文中宋" panose="02010600040101010101" charset="-122"/>
                <a:cs typeface="Times New Roman" panose="02020603050405020304" charset="0"/>
                <a:sym typeface="+mn-ea"/>
              </a:rPr>
              <a:t>: a protein found in skin and bone, sometimes injected into the body, especially the face, to improve its appearance </a:t>
            </a:r>
            <a:r>
              <a:rPr sz="2800">
                <a:latin typeface="Times New Roman" panose="02020603050405020304" charset="0"/>
                <a:ea typeface="华文中宋" panose="02010600040101010101" charset="-122"/>
                <a:cs typeface="Times New Roman" panose="02020603050405020304" charset="0"/>
                <a:sym typeface="+mn-ea"/>
              </a:rPr>
              <a:t>胶原蛋白，胶原</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700">
                <a:latin typeface="Times New Roman" panose="02020603050405020304" charset="0"/>
                <a:ea typeface="华文中宋" panose="02010600040101010101" charset="-122"/>
                <a:cs typeface="Times New Roman" panose="02020603050405020304" charset="0"/>
              </a:rPr>
              <a:t>This collagen is highly hydrated and it forms a gel that has water-like properties.  </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700">
                <a:latin typeface="Times New Roman" panose="02020603050405020304" charset="0"/>
                <a:ea typeface="华文中宋" panose="02010600040101010101" charset="-122"/>
                <a:cs typeface="Times New Roman" panose="02020603050405020304" charset="0"/>
              </a:rPr>
              <a:t>    这种胶原蛋白是高度水合的，它形成了一种凝胶，有水一样的性质。</a:t>
            </a:r>
            <a:endParaRPr lang="en-US" altLang="zh-CN" sz="27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convergent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moving towards or meeting at some common point </a:t>
            </a:r>
            <a:r>
              <a:rPr lang="en-US" altLang="zh-CN" sz="2800"/>
              <a:t>       </a:t>
            </a:r>
            <a:endParaRPr lang="en-US" altLang="zh-CN" sz="2800"/>
          </a:p>
          <a:p>
            <a:pPr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rPr>
              <a:t>会聚性的；</a:t>
            </a: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趋集于一点的</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Experiments show that the algorithm is convergent.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实验证实，该算法是趋同的</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91135" y="6141720"/>
            <a:ext cx="87420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Convergent questions have one correct answer.</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348865"/>
            <a:ext cx="777748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面霜中包含的胶原蛋白来自于动物皮肤。</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770" y="3284855"/>
            <a:ext cx="10023475"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77165" y="6597650"/>
            <a:ext cx="757491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03705" y="5589270"/>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聚合型问题只有一个正确答案。</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0490" y="234886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1770" y="2853690"/>
            <a:ext cx="1047559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 collagen that is included in face creams comes from animal skin.</a:t>
            </a:r>
            <a:endParaRPr lang="en-US" sz="2800"/>
          </a:p>
        </p:txBody>
      </p:sp>
      <p:sp>
        <p:nvSpPr>
          <p:cNvPr id="5" name="文本框 4"/>
          <p:cNvSpPr txBox="1"/>
          <p:nvPr/>
        </p:nvSpPr>
        <p:spPr>
          <a:xfrm>
            <a:off x="120015" y="558927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58115" y="3860800"/>
            <a:ext cx="11800205" cy="247205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63525" y="3933190"/>
            <a:ext cx="1181862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Jelly-based animals are also inherently buoyant, so they needn’t waste precious energy and oxygen swimming to stay afloat; they can just drift around.</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351155" y="53416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46200" y="5156835"/>
            <a:ext cx="10612120"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以果冻为基础的动物天生具有浮力，所以它们不需要浪费宝贵的能量和氧气来游泳以保持漂浮; 它们可以四处漂流。   </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84785" y="620395"/>
            <a:ext cx="11773535" cy="223393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63525" y="764540"/>
            <a:ext cx="1180338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Pelagothuria natatrix, meaning swimming sea cucumber, belongs to a group of animals better known for lying around on the seabed like giant, rubbery worms.</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280670" y="19602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248410" y="1781810"/>
            <a:ext cx="1070991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Pelagothuria natatrix</a:t>
            </a:r>
            <a:r>
              <a:rPr sz="2600">
                <a:ea typeface="华文中宋" panose="02010600040101010101" charset="-122"/>
                <a:cs typeface="Times New Roman" panose="02020603050405020304" charset="0"/>
              </a:rPr>
              <a:t>意思是会游泳的海参，属于一种动物，更出名的是，它像巨大的橡胶蠕虫一样躺在海底。</a:t>
            </a:r>
            <a:endParaRPr>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7"/>
          <p:cNvSpPr txBox="1"/>
          <p:nvPr/>
        </p:nvSpPr>
        <p:spPr>
          <a:xfrm>
            <a:off x="807403" y="256540"/>
            <a:ext cx="10577195" cy="664845"/>
          </a:xfrm>
          <a:prstGeom prst="rect">
            <a:avLst/>
          </a:prstGeom>
          <a:solidFill>
            <a:schemeClr val="bg1"/>
          </a:solidFill>
          <a:ln w="12700">
            <a:solidFill>
              <a:schemeClr val="bg1"/>
            </a:solidFill>
            <a:miter lim="400000"/>
          </a:ln>
        </p:spPr>
        <p:txBody>
          <a:bodyPr wrap="square" lIns="45719" rIns="45719">
            <a:noAutofit/>
          </a:bodyPr>
          <a:p>
            <a:pPr algn="ctr">
              <a:defRPr sz="2800" b="1">
                <a:latin typeface="+mn-lt"/>
                <a:ea typeface="+mn-ea"/>
                <a:cs typeface="+mn-cs"/>
                <a:sym typeface="Helvetica"/>
              </a:defRPr>
            </a:pPr>
            <a:r>
              <a:rPr lang="en-US" sz="3600">
                <a:latin typeface="+mj-lt"/>
                <a:cs typeface="+mj-lt"/>
              </a:rPr>
              <a:t>3</a:t>
            </a:r>
            <a:r>
              <a:rPr sz="3600">
                <a:latin typeface="+mj-lt"/>
                <a:cs typeface="+mj-lt"/>
              </a:rPr>
              <a:t>. </a:t>
            </a:r>
            <a:r>
              <a:rPr lang="en-US" sz="3600">
                <a:latin typeface="+mj-lt"/>
                <a:cs typeface="+mj-lt"/>
                <a:sym typeface="+mn-ea"/>
              </a:rPr>
              <a:t>Jitterbug smart 3</a:t>
            </a:r>
            <a:endParaRPr lang="en-US" sz="3600">
              <a:latin typeface="+mj-lt"/>
              <a:cs typeface="+mj-lt"/>
              <a:sym typeface="+mn-ea"/>
            </a:endParaRPr>
          </a:p>
          <a:p>
            <a:pPr algn="ctr">
              <a:defRPr sz="2800" b="1">
                <a:latin typeface="+mn-lt"/>
                <a:ea typeface="+mn-ea"/>
                <a:cs typeface="+mn-cs"/>
                <a:sym typeface="Helvetica"/>
              </a:defRPr>
            </a:pPr>
            <a:endParaRPr lang="en-US" sz="3600">
              <a:latin typeface="+mj-lt"/>
              <a:cs typeface="+mj-lt"/>
              <a:sym typeface="+mn-ea"/>
            </a:endParaRPr>
          </a:p>
          <a:p>
            <a:pPr algn="ctr">
              <a:defRPr sz="2800" b="1">
                <a:latin typeface="+mn-lt"/>
                <a:ea typeface="+mn-ea"/>
                <a:cs typeface="+mn-cs"/>
                <a:sym typeface="Helvetica"/>
              </a:defRPr>
            </a:pPr>
            <a:r>
              <a:rPr lang="en-US" sz="3600">
                <a:latin typeface="+mj-lt"/>
                <a:cs typeface="+mj-lt"/>
                <a:sym typeface="+mn-ea"/>
              </a:rPr>
              <a:t> </a:t>
            </a:r>
            <a:endParaRPr lang="en-US" sz="3600">
              <a:latin typeface="+mj-lt"/>
              <a:cs typeface="+mj-lt"/>
            </a:endParaRPr>
          </a:p>
          <a:p>
            <a:pPr algn="ctr">
              <a:defRPr sz="2800" b="1">
                <a:latin typeface="+mn-lt"/>
                <a:ea typeface="+mn-ea"/>
                <a:cs typeface="+mn-cs"/>
                <a:sym typeface="Helvetica"/>
              </a:defRPr>
            </a:pPr>
            <a:endParaRPr sz="3600">
              <a:latin typeface="+mj-lt"/>
              <a:cs typeface="+mj-lt"/>
            </a:endParaRPr>
          </a:p>
          <a:p>
            <a:pPr algn="ctr">
              <a:defRPr sz="2800" b="1">
                <a:latin typeface="+mn-lt"/>
                <a:ea typeface="+mn-ea"/>
                <a:cs typeface="+mn-cs"/>
                <a:sym typeface="Helvetica"/>
              </a:defRPr>
            </a:pPr>
            <a:endParaRPr sz="3600">
              <a:solidFill>
                <a:srgbClr val="ED7D31"/>
              </a:solidFill>
              <a:latin typeface="+mj-lt"/>
              <a:ea typeface="微软雅黑" panose="020B0503020204020204" charset="-122"/>
              <a:cs typeface="+mj-lt"/>
              <a:sym typeface="+mn-ea"/>
            </a:endParaRPr>
          </a:p>
          <a:p>
            <a:pPr algn="ctr">
              <a:defRPr sz="2800" b="1">
                <a:latin typeface="+mn-lt"/>
                <a:ea typeface="+mn-ea"/>
                <a:cs typeface="+mn-cs"/>
                <a:sym typeface="Helvetica"/>
              </a:defRPr>
            </a:pPr>
            <a:endParaRPr lang="en-US" sz="3600" b="1">
              <a:solidFill>
                <a:srgbClr val="ED7D31"/>
              </a:solidFill>
              <a:latin typeface="微软雅黑" panose="020B0503020204020204" charset="-122"/>
              <a:ea typeface="微软雅黑" panose="020B0503020204020204" charset="-122"/>
              <a:cs typeface="微软雅黑" panose="020B0503020204020204" charset="-122"/>
            </a:endParaRPr>
          </a:p>
          <a:p>
            <a:pPr algn="ctr">
              <a:defRPr sz="2800" b="1">
                <a:latin typeface="+mn-lt"/>
                <a:ea typeface="+mn-ea"/>
                <a:cs typeface="+mn-cs"/>
                <a:sym typeface="Helvetica"/>
              </a:defRPr>
            </a:pPr>
            <a:endParaRPr sz="3600">
              <a:latin typeface="+mj-lt"/>
              <a:cs typeface="+mj-lt"/>
            </a:endParaRPr>
          </a:p>
          <a:p>
            <a:pPr algn="ctr">
              <a:defRPr sz="2800" b="1">
                <a:latin typeface="+mn-lt"/>
                <a:ea typeface="+mn-ea"/>
                <a:cs typeface="+mn-cs"/>
                <a:sym typeface="Helvetica"/>
              </a:defRPr>
            </a:pPr>
            <a:endParaRPr lang="en-US" sz="3600">
              <a:latin typeface="+mj-lt"/>
              <a:cs typeface="+mj-lt"/>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4" name="图片 3"/>
          <p:cNvPicPr>
            <a:picLocks noChangeAspect="1"/>
          </p:cNvPicPr>
          <p:nvPr/>
        </p:nvPicPr>
        <p:blipFill>
          <a:blip r:embed="rId1"/>
          <a:stretch>
            <a:fillRect/>
          </a:stretch>
        </p:blipFill>
        <p:spPr>
          <a:xfrm>
            <a:off x="3652523" y="1609725"/>
            <a:ext cx="4886954" cy="403200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7"/>
          <p:cNvSpPr txBox="1"/>
          <p:nvPr/>
        </p:nvSpPr>
        <p:spPr>
          <a:xfrm>
            <a:off x="352425" y="656590"/>
            <a:ext cx="4710430" cy="5446395"/>
          </a:xfrm>
          <a:prstGeom prst="rect">
            <a:avLst/>
          </a:prstGeom>
          <a:solidFill>
            <a:schemeClr val="bg1"/>
          </a:solidFill>
          <a:ln w="12700">
            <a:noFill/>
            <a:miter lim="400000"/>
          </a:ln>
        </p:spPr>
        <p:txBody>
          <a:bodyPr wrap="square" lIns="45719" rIns="45719">
            <a:spAutoFit/>
          </a:bodyPr>
          <a:p>
            <a:pPr algn="ctr">
              <a:defRPr sz="2800" b="1">
                <a:latin typeface="+mn-lt"/>
                <a:ea typeface="+mn-ea"/>
                <a:cs typeface="+mn-cs"/>
                <a:sym typeface="Helvetica"/>
              </a:defRPr>
            </a:pPr>
            <a:r>
              <a:rPr lang="en-US" sz="3600">
                <a:latin typeface="+mj-lt"/>
                <a:cs typeface="+mj-lt"/>
                <a:sym typeface="+mn-ea"/>
              </a:rPr>
              <a:t> </a:t>
            </a:r>
            <a:endParaRPr lang="en-US" sz="3600">
              <a:latin typeface="+mj-lt"/>
              <a:cs typeface="+mj-lt"/>
            </a:endParaRPr>
          </a:p>
          <a:p>
            <a:pPr algn="ctr">
              <a:defRPr sz="2800" b="1">
                <a:latin typeface="+mn-lt"/>
                <a:ea typeface="+mn-ea"/>
                <a:cs typeface="+mn-cs"/>
                <a:sym typeface="Helvetica"/>
              </a:defRPr>
            </a:pPr>
            <a:endParaRPr sz="3600">
              <a:latin typeface="+mj-lt"/>
              <a:cs typeface="+mj-lt"/>
            </a:endParaRPr>
          </a:p>
          <a:p>
            <a:pPr algn="ctr">
              <a:defRPr sz="2800" b="1">
                <a:latin typeface="+mn-lt"/>
                <a:ea typeface="+mn-ea"/>
                <a:cs typeface="+mn-cs"/>
                <a:sym typeface="Helvetica"/>
              </a:defRPr>
            </a:pPr>
            <a:endParaRPr sz="3600">
              <a:solidFill>
                <a:srgbClr val="ED7D31"/>
              </a:solidFill>
              <a:latin typeface="+mj-lt"/>
              <a:ea typeface="微软雅黑" panose="020B0503020204020204" charset="-122"/>
              <a:cs typeface="+mj-lt"/>
              <a:sym typeface="+mn-ea"/>
            </a:endParaRPr>
          </a:p>
          <a:p>
            <a:pPr algn="ctr">
              <a:defRPr sz="2800" b="1">
                <a:latin typeface="+mn-lt"/>
                <a:ea typeface="+mn-ea"/>
                <a:cs typeface="+mn-cs"/>
                <a:sym typeface="Helvetica"/>
              </a:defRPr>
            </a:pPr>
            <a:r>
              <a:rPr sz="3600">
                <a:solidFill>
                  <a:srgbClr val="ED7D31"/>
                </a:solidFill>
                <a:latin typeface="微软雅黑" panose="020B0503020204020204" charset="-122"/>
                <a:ea typeface="微软雅黑" panose="020B0503020204020204" charset="-122"/>
                <a:cs typeface="微软雅黑" panose="020B0503020204020204" charset="-122"/>
                <a:sym typeface="+mn-ea"/>
              </a:rPr>
              <a:t>《</a:t>
            </a:r>
            <a:r>
              <a:rPr lang="zh-CN" sz="3600">
                <a:solidFill>
                  <a:srgbClr val="ED7D31"/>
                </a:solidFill>
                <a:latin typeface="微软雅黑" panose="020B0503020204020204" charset="-122"/>
                <a:ea typeface="微软雅黑" panose="020B0503020204020204" charset="-122"/>
                <a:cs typeface="微软雅黑" panose="020B0503020204020204" charset="-122"/>
                <a:sym typeface="+mn-ea"/>
              </a:rPr>
              <a:t>读者文摘</a:t>
            </a:r>
            <a:r>
              <a:rPr sz="3600">
                <a:solidFill>
                  <a:srgbClr val="ED7D31"/>
                </a:solidFill>
                <a:latin typeface="微软雅黑" panose="020B0503020204020204" charset="-122"/>
                <a:ea typeface="微软雅黑" panose="020B0503020204020204" charset="-122"/>
                <a:cs typeface="微软雅黑" panose="020B0503020204020204" charset="-122"/>
                <a:sym typeface="+mn-ea"/>
              </a:rPr>
              <a:t>》</a:t>
            </a:r>
            <a:endParaRPr sz="3600">
              <a:solidFill>
                <a:srgbClr val="ED7D31"/>
              </a:solidFill>
              <a:latin typeface="微软雅黑" panose="020B0503020204020204" charset="-122"/>
              <a:ea typeface="微软雅黑" panose="020B0503020204020204" charset="-122"/>
              <a:cs typeface="微软雅黑" panose="020B0503020204020204" charset="-122"/>
              <a:sym typeface="+mn-ea"/>
            </a:endParaRPr>
          </a:p>
          <a:p>
            <a:pPr algn="ctr">
              <a:defRPr sz="2800" b="1">
                <a:latin typeface="+mn-lt"/>
                <a:ea typeface="+mn-ea"/>
                <a:cs typeface="+mn-cs"/>
                <a:sym typeface="Helvetica"/>
              </a:defRPr>
            </a:pPr>
            <a:r>
              <a:rPr sz="3600">
                <a:solidFill>
                  <a:srgbClr val="ED7D31"/>
                </a:solidFill>
                <a:latin typeface="微软雅黑" panose="020B0503020204020204" charset="-122"/>
                <a:ea typeface="微软雅黑" panose="020B0503020204020204" charset="-122"/>
                <a:cs typeface="微软雅黑" panose="020B0503020204020204" charset="-122"/>
                <a:sym typeface="+mn-ea"/>
              </a:rPr>
              <a:t>2022年</a:t>
            </a:r>
            <a:r>
              <a:rPr lang="en-US" sz="3600">
                <a:solidFill>
                  <a:srgbClr val="ED7D31"/>
                </a:solidFill>
                <a:latin typeface="微软雅黑" panose="020B0503020204020204" charset="-122"/>
                <a:ea typeface="微软雅黑" panose="020B0503020204020204" charset="-122"/>
                <a:cs typeface="微软雅黑" panose="020B0503020204020204" charset="-122"/>
                <a:sym typeface="+mn-ea"/>
              </a:rPr>
              <a:t>10</a:t>
            </a:r>
            <a:r>
              <a:rPr sz="3600">
                <a:solidFill>
                  <a:srgbClr val="ED7D31"/>
                </a:solidFill>
                <a:latin typeface="微软雅黑" panose="020B0503020204020204" charset="-122"/>
                <a:ea typeface="微软雅黑" panose="020B0503020204020204" charset="-122"/>
                <a:cs typeface="微软雅黑" panose="020B0503020204020204" charset="-122"/>
                <a:sym typeface="+mn-ea"/>
              </a:rPr>
              <a:t>月 </a:t>
            </a:r>
            <a:r>
              <a:rPr lang="en-US" sz="3600">
                <a:solidFill>
                  <a:srgbClr val="ED7D31"/>
                </a:solidFill>
                <a:latin typeface="微软雅黑" panose="020B0503020204020204" charset="-122"/>
                <a:ea typeface="微软雅黑" panose="020B0503020204020204" charset="-122"/>
                <a:cs typeface="微软雅黑" panose="020B0503020204020204" charset="-122"/>
                <a:sym typeface="+mn-ea"/>
              </a:rPr>
              <a:t>  27</a:t>
            </a:r>
            <a:r>
              <a:rPr lang="zh-CN" altLang="en-US" sz="3600">
                <a:solidFill>
                  <a:srgbClr val="ED7D31"/>
                </a:solidFill>
                <a:latin typeface="微软雅黑" panose="020B0503020204020204" charset="-122"/>
                <a:ea typeface="微软雅黑" panose="020B0503020204020204" charset="-122"/>
                <a:cs typeface="微软雅黑" panose="020B0503020204020204" charset="-122"/>
                <a:sym typeface="+mn-ea"/>
              </a:rPr>
              <a:t>页</a:t>
            </a:r>
            <a:endParaRPr lang="en-US" sz="3600" b="1">
              <a:solidFill>
                <a:srgbClr val="ED7D31"/>
              </a:solidFill>
              <a:latin typeface="微软雅黑" panose="020B0503020204020204" charset="-122"/>
              <a:ea typeface="微软雅黑" panose="020B0503020204020204" charset="-122"/>
              <a:cs typeface="微软雅黑" panose="020B0503020204020204" charset="-122"/>
            </a:endParaRPr>
          </a:p>
          <a:p>
            <a:pPr algn="ctr">
              <a:defRPr sz="2800" b="1">
                <a:latin typeface="+mn-lt"/>
                <a:ea typeface="+mn-ea"/>
                <a:cs typeface="+mn-cs"/>
                <a:sym typeface="Helvetica"/>
              </a:defRPr>
            </a:pPr>
            <a:endParaRPr sz="3600">
              <a:latin typeface="+mj-lt"/>
              <a:cs typeface="+mj-lt"/>
            </a:endParaRPr>
          </a:p>
          <a:p>
            <a:pPr algn="ctr">
              <a:defRPr sz="2800" b="1">
                <a:latin typeface="+mn-lt"/>
                <a:ea typeface="+mn-ea"/>
                <a:cs typeface="+mn-cs"/>
                <a:sym typeface="Helvetica"/>
              </a:defRPr>
            </a:pPr>
            <a:endParaRPr lang="en-US" sz="3600">
              <a:latin typeface="+mj-lt"/>
              <a:cs typeface="+mj-lt"/>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5951855" y="0"/>
            <a:ext cx="5535930" cy="68199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1753235" y="620395"/>
            <a:ext cx="7872095" cy="1938020"/>
          </a:xfrm>
          <a:prstGeom prst="rect">
            <a:avLst/>
          </a:prstGeom>
          <a:solidFill>
            <a:schemeClr val="accent6">
              <a:lumMod val="20000"/>
              <a:lumOff val="80000"/>
            </a:schemeClr>
          </a:solidFill>
          <a:ln w="34925" cmpd="sng">
            <a:noFill/>
            <a:prstDash val="sysDash"/>
          </a:ln>
        </p:spPr>
        <p:txBody>
          <a:bodyPr wrap="square">
            <a:spAutoFit/>
          </a:bodyPr>
          <a:p>
            <a:pPr algn="l"/>
            <a:r>
              <a:rPr lang="en-US" altLang="zh-CN" sz="2400">
                <a:latin typeface="Times New Roman" panose="02020603050405020304" charset="0"/>
                <a:cs typeface="Times New Roman" panose="02020603050405020304" charset="0"/>
                <a:sym typeface="+mn-ea"/>
              </a:rPr>
              <a:t>1. What’s the feature of Jitterbuy’s smart 3?</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A. One can text messages for free.</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B. One can get refund if there is something wrong.</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C. This type of smartphones is not so complex.</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D. This type of smartphones is what teenagers like.</a:t>
            </a:r>
            <a:endParaRPr lang="en-US" altLang="zh-CN" sz="2400" b="0" i="0" dirty="0">
              <a:effectLst/>
              <a:latin typeface="Times New Roman" panose="02020603050405020304" charset="0"/>
              <a:cs typeface="Times New Roman" panose="02020603050405020304" charset="0"/>
              <a:sym typeface="+mn-ea"/>
            </a:endParaRPr>
          </a:p>
        </p:txBody>
      </p:sp>
      <p:sp>
        <p:nvSpPr>
          <p:cNvPr id="11" name="矩形 10"/>
          <p:cNvSpPr/>
          <p:nvPr/>
        </p:nvSpPr>
        <p:spPr>
          <a:xfrm>
            <a:off x="1751965" y="2708910"/>
            <a:ext cx="7873365" cy="1938020"/>
          </a:xfrm>
          <a:prstGeom prst="rect">
            <a:avLst/>
          </a:prstGeom>
          <a:solidFill>
            <a:schemeClr val="bg2"/>
          </a:solidFill>
          <a:ln w="34925" cmpd="sng">
            <a:noFill/>
            <a:prstDash val="sysDash"/>
          </a:ln>
        </p:spPr>
        <p:txBody>
          <a:bodyPr wrap="square">
            <a:spAutoFit/>
          </a:bodyPr>
          <a:p>
            <a:pPr algn="l"/>
            <a:r>
              <a:rPr lang="en-US" altLang="zh-CN" sz="2400">
                <a:latin typeface="Times New Roman" panose="02020603050405020304" charset="0"/>
                <a:cs typeface="Times New Roman" panose="02020603050405020304" charset="0"/>
                <a:sym typeface="+mn-ea"/>
              </a:rPr>
              <a:t>2. When can you buy the smartphone at the lowest price?</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A. Every Sunday.</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B. Every weekend.</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C. On Christmas Day.</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D. On Grandparent’s Day.</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107950" y="3385185"/>
            <a:ext cx="1475740" cy="460375"/>
          </a:xfrm>
          <a:prstGeom prst="rect">
            <a:avLst/>
          </a:prstGeom>
          <a:solidFill>
            <a:srgbClr val="0070C0"/>
          </a:solidFill>
        </p:spPr>
        <p:txBody>
          <a:bodyPr wrap="square" rtlCol="0" anchor="t">
            <a:spAutoFit/>
          </a:bodyPr>
          <a:lstStyle/>
          <a:p>
            <a:pPr lvl="0" algn="ctr">
              <a:buClrTx/>
              <a:buSzTx/>
              <a:buFontTx/>
            </a:pPr>
            <a:r>
              <a:rPr kumimoji="1" lang="zh-CN" altLang="zh-CN" sz="2400" b="1" dirty="0">
                <a:solidFill>
                  <a:schemeClr val="lt1"/>
                </a:solidFill>
                <a:sym typeface="+mn-ea"/>
              </a:rPr>
              <a:t>推理判断</a:t>
            </a:r>
            <a:endParaRPr kumimoji="1" lang="zh-CN" sz="2400" b="1" dirty="0">
              <a:solidFill>
                <a:schemeClr val="lt1"/>
              </a:solidFill>
              <a:sym typeface="+mn-ea"/>
            </a:endParaRPr>
          </a:p>
        </p:txBody>
      </p:sp>
      <p:sp>
        <p:nvSpPr>
          <p:cNvPr id="4" name="文本框 3"/>
          <p:cNvSpPr txBox="1"/>
          <p:nvPr/>
        </p:nvSpPr>
        <p:spPr>
          <a:xfrm>
            <a:off x="119380" y="1358900"/>
            <a:ext cx="140208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细节理解</a:t>
            </a:r>
            <a:endParaRPr kumimoji="1" lang="zh-CN" sz="2400" b="1" dirty="0">
              <a:solidFill>
                <a:schemeClr val="lt1"/>
              </a:solidFill>
              <a:sym typeface="+mn-ea"/>
            </a:endParaRPr>
          </a:p>
        </p:txBody>
      </p:sp>
      <p:sp>
        <p:nvSpPr>
          <p:cNvPr id="13" name="矩形 12"/>
          <p:cNvSpPr/>
          <p:nvPr/>
        </p:nvSpPr>
        <p:spPr>
          <a:xfrm>
            <a:off x="1753235" y="4869180"/>
            <a:ext cx="7872095" cy="1938020"/>
          </a:xfrm>
          <a:prstGeom prst="rect">
            <a:avLst/>
          </a:prstGeom>
          <a:solidFill>
            <a:schemeClr val="accent2">
              <a:lumMod val="20000"/>
              <a:lumOff val="80000"/>
            </a:schemeClr>
          </a:solidFill>
          <a:ln w="34925" cmpd="sng">
            <a:noFill/>
            <a:prstDash val="sysDash"/>
          </a:ln>
        </p:spPr>
        <p:txBody>
          <a:bodyPr wrap="square">
            <a:spAutoFit/>
          </a:bodyPr>
          <a:p>
            <a:pPr algn="l"/>
            <a:r>
              <a:rPr lang="en-US" altLang="zh-CN" sz="2400">
                <a:latin typeface="Times New Roman" panose="02020603050405020304" charset="0"/>
                <a:cs typeface="Times New Roman" panose="02020603050405020304" charset="0"/>
                <a:sym typeface="+mn-ea"/>
              </a:rPr>
              <a:t>3. Where can you buy the smartphone except?</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A. Tmall.</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B. Walgreens.</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C. BestBuy.</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D. RiteAid.</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14" name="文本框 13"/>
          <p:cNvSpPr txBox="1"/>
          <p:nvPr/>
        </p:nvSpPr>
        <p:spPr>
          <a:xfrm>
            <a:off x="82550" y="5607685"/>
            <a:ext cx="1475105" cy="460375"/>
          </a:xfrm>
          <a:prstGeom prst="rect">
            <a:avLst/>
          </a:prstGeom>
          <a:solidFill>
            <a:srgbClr val="0070C0"/>
          </a:solidFill>
        </p:spPr>
        <p:txBody>
          <a:bodyPr wrap="square" rtlCol="0" anchor="t">
            <a:spAutoFit/>
          </a:bodyPr>
          <a:p>
            <a:pPr lvl="0" algn="ctr">
              <a:buClrTx/>
              <a:buSzTx/>
              <a:buFontTx/>
            </a:pPr>
            <a:r>
              <a:rPr kumimoji="1" lang="zh-CN" sz="2400" b="1" dirty="0">
                <a:solidFill>
                  <a:schemeClr val="lt1"/>
                </a:solidFill>
                <a:sym typeface="+mn-ea"/>
              </a:rPr>
              <a:t>细节理解</a:t>
            </a:r>
            <a:endParaRPr kumimoji="1" lang="zh-CN" altLang="zh-CN" sz="2400" b="1" dirty="0">
              <a:solidFill>
                <a:schemeClr val="lt1"/>
              </a:solidFill>
              <a:sym typeface="+mn-ea"/>
            </a:endParaRPr>
          </a:p>
        </p:txBody>
      </p:sp>
      <p:pic>
        <p:nvPicPr>
          <p:cNvPr id="5" name="https://img7.file.cache.docer.com/storage/1637649887742440300/284fbcc293ea4a0511b732d4cc413f2f.gif" descr="&amp;pky43177966326_wps_&amp;1&amp;src_toppic_drop3&amp;"/>
          <p:cNvPicPr>
            <a:picLocks noChangeAspect="1"/>
          </p:cNvPicPr>
          <p:nvPr/>
        </p:nvPicPr>
        <p:blipFill>
          <a:blip r:embed="rId1"/>
          <a:stretch>
            <a:fillRect/>
          </a:stretch>
        </p:blipFill>
        <p:spPr>
          <a:xfrm>
            <a:off x="1919605" y="1556385"/>
            <a:ext cx="720000" cy="720000"/>
          </a:xfrm>
          <a:prstGeom prst="rect">
            <a:avLst/>
          </a:prstGeom>
        </p:spPr>
      </p:pic>
      <p:pic>
        <p:nvPicPr>
          <p:cNvPr id="6" name="https://img7.file.cache.docer.com/storage/1637649887742440300/284fbcc293ea4a0511b732d4cc413f2f.gif" descr="&amp;pky43177966326_wps_&amp;1&amp;src_toppic_drop3&amp;"/>
          <p:cNvPicPr>
            <a:picLocks noChangeAspect="1"/>
          </p:cNvPicPr>
          <p:nvPr/>
        </p:nvPicPr>
        <p:blipFill>
          <a:blip r:embed="rId1"/>
          <a:stretch>
            <a:fillRect/>
          </a:stretch>
        </p:blipFill>
        <p:spPr>
          <a:xfrm>
            <a:off x="1919605" y="4004945"/>
            <a:ext cx="720000" cy="720000"/>
          </a:xfrm>
          <a:prstGeom prst="rect">
            <a:avLst/>
          </a:prstGeom>
        </p:spPr>
      </p:pic>
      <p:pic>
        <p:nvPicPr>
          <p:cNvPr id="7" name="https://img7.file.cache.docer.com/storage/1637649887742440300/284fbcc293ea4a0511b732d4cc413f2f.gif" descr="&amp;pky43177966326_wps_&amp;1&amp;src_toppic_drop3&amp;"/>
          <p:cNvPicPr>
            <a:picLocks noChangeAspect="1"/>
          </p:cNvPicPr>
          <p:nvPr/>
        </p:nvPicPr>
        <p:blipFill>
          <a:blip r:embed="rId1"/>
          <a:stretch>
            <a:fillRect/>
          </a:stretch>
        </p:blipFill>
        <p:spPr>
          <a:xfrm>
            <a:off x="1847215" y="5013325"/>
            <a:ext cx="720000" cy="72000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798195"/>
            <a:ext cx="11583670" cy="451675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exclusive</a:t>
            </a:r>
            <a:r>
              <a:rPr lang="en-US" altLang="zh-CN" sz="2800">
                <a:latin typeface="Times New Roman" panose="02020603050405020304" charset="0"/>
                <a:ea typeface="华文中宋" panose="02010600040101010101" charset="-122"/>
                <a:cs typeface="Times New Roman" panose="02020603050405020304" charset="0"/>
                <a:sym typeface="+mn-ea"/>
              </a:rPr>
              <a:t>: only to be used by one particular person or group                                 </a:t>
            </a:r>
            <a:r>
              <a:rPr sz="2800">
                <a:latin typeface="Times New Roman" panose="02020603050405020304" charset="0"/>
                <a:ea typeface="华文中宋" panose="02010600040101010101" charset="-122"/>
                <a:cs typeface="Times New Roman" panose="02020603050405020304" charset="0"/>
                <a:sym typeface="+mn-ea"/>
              </a:rPr>
              <a:t>专用的，专有的，独有的，独占的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700">
                <a:latin typeface="Times New Roman" panose="02020603050405020304" charset="0"/>
                <a:ea typeface="华文中宋" panose="02010600040101010101" charset="-122"/>
                <a:cs typeface="Times New Roman" panose="02020603050405020304" charset="0"/>
              </a:rPr>
              <a:t>Our group will have exclusive use of a 60-foot boat.  </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700">
                <a:latin typeface="Times New Roman" panose="02020603050405020304" charset="0"/>
                <a:ea typeface="华文中宋" panose="02010600040101010101" charset="-122"/>
                <a:cs typeface="Times New Roman" panose="02020603050405020304" charset="0"/>
              </a:rPr>
              <a:t>    我们组将有一条专用的60英尺的船。</a:t>
            </a:r>
            <a:endParaRPr lang="en-US" altLang="zh-CN" sz="27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available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that you can get, buy or find</a:t>
            </a:r>
            <a:r>
              <a:rPr lang="en-US" altLang="zh-CN" sz="2800"/>
              <a:t>  </a:t>
            </a:r>
            <a:r>
              <a:rPr sz="2800">
                <a:latin typeface="Times New Roman" panose="02020603050405020304" charset="0"/>
                <a:ea typeface="华文中宋" panose="02010600040101010101" charset="-122"/>
                <a:cs typeface="Times New Roman" panose="02020603050405020304" charset="0"/>
              </a:rPr>
              <a:t>可获得的；可购得的；可找到的</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These are the courses presently available.  </a:t>
            </a:r>
            <a:r>
              <a:rPr lang="zh-CN" altLang="en-US" sz="2800">
                <a:latin typeface="华文中宋" panose="02010600040101010101" charset="-122"/>
                <a:ea typeface="华文中宋" panose="02010600040101010101" charset="-122"/>
                <a:cs typeface="华文中宋" panose="02010600040101010101" charset="-122"/>
                <a:sym typeface="+mn-ea"/>
              </a:rPr>
              <a:t>这些就是现有的课程</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91135" y="5910580"/>
            <a:ext cx="592391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This was the only room available.</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703830"/>
            <a:ext cx="777748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这家旅馆有通向海滩的专用通道。</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770" y="3639820"/>
            <a:ext cx="691261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77165" y="6368415"/>
            <a:ext cx="5026025" cy="25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03705" y="5358130"/>
            <a:ext cx="4506595" cy="521970"/>
          </a:xfrm>
          <a:prstGeom prst="rect">
            <a:avLst/>
          </a:prstGeom>
          <a:noFill/>
        </p:spPr>
        <p:txBody>
          <a:bodyPr wrap="square" rtlCol="0" anchor="t">
            <a:spAutoFit/>
          </a:bodyPr>
          <a:p>
            <a:pPr algn="l"/>
            <a:r>
              <a:rPr lang="zh-CN" altLang="en-US" sz="2800">
                <a:ea typeface="华文中宋" panose="02010600040101010101" charset="-122"/>
                <a:sym typeface="+mn-ea"/>
              </a:rPr>
              <a:t>这是唯一可用的房间。</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0490" y="2703830"/>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1770" y="3208655"/>
            <a:ext cx="672084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 hotel has exclusive access to the beach.</a:t>
            </a:r>
            <a:endParaRPr lang="en-US" sz="2800"/>
          </a:p>
        </p:txBody>
      </p:sp>
      <p:sp>
        <p:nvSpPr>
          <p:cNvPr id="5" name="文本框 4"/>
          <p:cNvSpPr txBox="1"/>
          <p:nvPr/>
        </p:nvSpPr>
        <p:spPr>
          <a:xfrm>
            <a:off x="120015" y="535813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137159"/>
            <a:ext cx="11497310" cy="1137285"/>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4</a:t>
            </a:r>
            <a:r>
              <a:rPr sz="3600">
                <a:latin typeface="+mj-lt"/>
                <a:cs typeface="+mj-lt"/>
              </a:rPr>
              <a:t>. </a:t>
            </a:r>
            <a:r>
              <a:rPr lang="en-US" sz="3600">
                <a:latin typeface="+mj-lt"/>
                <a:cs typeface="+mj-lt"/>
              </a:rPr>
              <a:t>These Frogs Melt When Mating Season Starts    </a:t>
            </a:r>
            <a:endParaRPr lang="en-US" sz="3600">
              <a:latin typeface="+mj-lt"/>
              <a:cs typeface="+mj-lt"/>
            </a:endParaRPr>
          </a:p>
          <a:p>
            <a:pPr algn="ctr">
              <a:defRPr sz="2800" b="1">
                <a:latin typeface="+mn-lt"/>
                <a:ea typeface="+mn-ea"/>
                <a:cs typeface="+mn-cs"/>
                <a:sym typeface="Helvetica"/>
              </a:defRPr>
            </a:pPr>
            <a:r>
              <a:rPr lang="en-US" altLang="zh-CN" sz="3200">
                <a:solidFill>
                  <a:schemeClr val="accent2"/>
                </a:solidFill>
                <a:latin typeface="微软雅黑" panose="020B0503020204020204" charset="-122"/>
                <a:ea typeface="微软雅黑" panose="020B0503020204020204" charset="-122"/>
                <a:cs typeface="Arial" panose="020B0604020202020204" pitchFamily="34" charset="0"/>
              </a:rPr>
              <a:t>    </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在</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sym typeface="+mn-ea"/>
              </a:rPr>
              <a:t>交配季开始时融化的</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青蛙</a:t>
            </a: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sp>
        <p:nvSpPr>
          <p:cNvPr id="4" name="文本框 3"/>
          <p:cNvSpPr txBox="1"/>
          <p:nvPr/>
        </p:nvSpPr>
        <p:spPr>
          <a:xfrm>
            <a:off x="2268220" y="6447155"/>
            <a:ext cx="764730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000" b="0" i="0" u="none" strike="noStrike" cap="none" spc="0" normalizeH="0" baseline="0">
                <a:ln>
                  <a:noFill/>
                </a:ln>
                <a:solidFill>
                  <a:srgbClr val="000000"/>
                </a:solidFill>
                <a:effectLst/>
                <a:uFillTx/>
                <a:latin typeface="+mj-lt"/>
                <a:ea typeface="+mj-ea"/>
                <a:cs typeface="+mj-cs"/>
                <a:sym typeface="Calibri" panose="020F0502020204030204"/>
              </a:rPr>
              <a:t>This wood frog was photographed at the National Aquarium in Baltimore.</a:t>
            </a:r>
            <a:endParaRPr kumimoji="0" lang="en-US" altLang="zh-CN" sz="2000" b="0" i="0" u="none" strike="noStrike" cap="none" spc="0" normalizeH="0" baseline="0">
              <a:ln>
                <a:noFill/>
              </a:ln>
              <a:solidFill>
                <a:srgbClr val="000000"/>
              </a:solidFill>
              <a:effectLst/>
              <a:uFillTx/>
              <a:latin typeface="+mj-lt"/>
              <a:ea typeface="+mj-ea"/>
              <a:cs typeface="+mj-cs"/>
              <a:sym typeface="Calibri" panose="020F0502020204030204"/>
            </a:endParaRPr>
          </a:p>
        </p:txBody>
      </p:sp>
      <p:pic>
        <p:nvPicPr>
          <p:cNvPr id="2" name="图片 1"/>
          <p:cNvPicPr>
            <a:picLocks noChangeAspect="1"/>
          </p:cNvPicPr>
          <p:nvPr>
            <p:custDataLst>
              <p:tags r:id="rId1"/>
            </p:custDataLst>
          </p:nvPr>
        </p:nvPicPr>
        <p:blipFill>
          <a:blip r:embed="rId2"/>
          <a:stretch>
            <a:fillRect/>
          </a:stretch>
        </p:blipFill>
        <p:spPr>
          <a:xfrm>
            <a:off x="2355215" y="1340485"/>
            <a:ext cx="7473315" cy="504063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09905"/>
            <a:ext cx="12238355" cy="6304280"/>
          </a:xfrm>
          <a:prstGeom prst="rect">
            <a:avLst/>
          </a:prstGeom>
          <a:noFill/>
        </p:spPr>
        <p:txBody>
          <a:bodyPr wrap="square" rtlCol="0" anchor="t">
            <a:spAutoFit/>
          </a:bodyPr>
          <a:p>
            <a:pPr fontAlgn="auto">
              <a:lnSpc>
                <a:spcPct val="95000"/>
              </a:lnSpc>
            </a:pPr>
            <a:r>
              <a:rPr lang="en-US" altLang="zh-CN"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During winters in North America, many amphibians dive or </a:t>
            </a:r>
            <a:r>
              <a:rPr lang="en-US" altLang="zh-CN" sz="2500">
                <a:solidFill>
                  <a:srgbClr val="0000FF"/>
                </a:solidFill>
                <a:latin typeface="Times New Roman" panose="02020603050405020304" charset="0"/>
                <a:cs typeface="Times New Roman" panose="02020603050405020304" charset="0"/>
              </a:rPr>
              <a:t>burrow </a:t>
            </a:r>
            <a:r>
              <a:rPr sz="2500">
                <a:latin typeface="Times New Roman" panose="02020603050405020304" charset="0"/>
                <a:cs typeface="Times New Roman" panose="02020603050405020304" charset="0"/>
              </a:rPr>
              <a:t>deep to avoid freezing—but not the wood frog. These fig-size croakers </a:t>
            </a:r>
            <a:r>
              <a:rPr lang="en-US" altLang="zh-CN" sz="2500">
                <a:solidFill>
                  <a:srgbClr val="0000FF"/>
                </a:solidFill>
                <a:latin typeface="Times New Roman" panose="02020603050405020304" charset="0"/>
                <a:cs typeface="Times New Roman" panose="02020603050405020304" charset="0"/>
              </a:rPr>
              <a:t>stay put</a:t>
            </a:r>
            <a:r>
              <a:rPr sz="2500">
                <a:latin typeface="Times New Roman" panose="02020603050405020304" charset="0"/>
                <a:cs typeface="Times New Roman" panose="02020603050405020304" charset="0"/>
              </a:rPr>
              <a:t> aboveground as the water between their cells</a:t>
            </a:r>
            <a:r>
              <a:rPr lang="en-US" sz="2500">
                <a:latin typeface="Times New Roman" panose="02020603050405020304" charset="0"/>
                <a:cs typeface="Times New Roman" panose="02020603050405020304" charset="0"/>
              </a:rPr>
              <a:t> _______ (freeze)</a:t>
            </a:r>
            <a:r>
              <a:rPr sz="2500">
                <a:latin typeface="Times New Roman" panose="02020603050405020304" charset="0"/>
                <a:cs typeface="Times New Roman" panose="02020603050405020304" charset="0"/>
              </a:rPr>
              <a:t>, and they spend the season in a kind of cryosleep. When spring arrives, most wood frogs awaken from their </a:t>
            </a:r>
            <a:r>
              <a:rPr lang="en-US" sz="2500">
                <a:latin typeface="Times New Roman" panose="02020603050405020304" charset="0"/>
                <a:cs typeface="Times New Roman" panose="02020603050405020304" charset="0"/>
              </a:rPr>
              <a:t>____ (ice)</a:t>
            </a:r>
            <a:r>
              <a:rPr sz="2500">
                <a:solidFill>
                  <a:srgbClr val="FF0000"/>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slumber with one thing on their mind: sex. Males find a pond or temporary vernal pool and call to females with sounds “almost like a quacking duck,” says Dartmouth College’s Ryan Calsbeek, </a:t>
            </a:r>
            <a:r>
              <a:rPr lang="en-US" sz="2500">
                <a:latin typeface="Times New Roman" panose="02020603050405020304" charset="0"/>
                <a:cs typeface="Times New Roman" panose="02020603050405020304" charset="0"/>
              </a:rPr>
              <a:t>___</a:t>
            </a:r>
            <a:r>
              <a:rPr sz="2500">
                <a:solidFill>
                  <a:srgbClr val="FF0000"/>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biology professor who studies amphibians’ sex lives. </a:t>
            </a:r>
            <a:r>
              <a:rPr lang="en-US" sz="2500">
                <a:latin typeface="Times New Roman" panose="02020603050405020304" charset="0"/>
                <a:cs typeface="Times New Roman" panose="02020603050405020304" charset="0"/>
              </a:rPr>
              <a:t>___ </a:t>
            </a:r>
            <a:r>
              <a:rPr sz="2500">
                <a:latin typeface="Times New Roman" panose="02020603050405020304" charset="0"/>
                <a:cs typeface="Times New Roman" panose="02020603050405020304" charset="0"/>
              </a:rPr>
              <a:t>more males join in,</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cacophony of croaks can be heard throughout the forest. </a:t>
            </a:r>
            <a:r>
              <a:rPr lang="en-US" sz="2500">
                <a:latin typeface="Times New Roman" panose="02020603050405020304" charset="0"/>
                <a:cs typeface="Times New Roman" panose="02020603050405020304" charset="0"/>
              </a:rPr>
              <a:t>________ (hear)</a:t>
            </a:r>
            <a:r>
              <a:rPr sz="2500">
                <a:solidFill>
                  <a:srgbClr val="FF0000"/>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come-ons from the ponds around them, females hop toward the croaks they find most seductive. In a recent study using an advanced acoustic camera,</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Calsbeek determined that female wood frogs, like many humans, can’t resist deep,</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husky voices. Such croaks tend </a:t>
            </a:r>
            <a:r>
              <a:rPr lang="en-US" sz="2500">
                <a:latin typeface="Times New Roman" panose="02020603050405020304" charset="0"/>
                <a:cs typeface="Times New Roman" panose="02020603050405020304" charset="0"/>
              </a:rPr>
              <a:t>_______ (come)</a:t>
            </a:r>
            <a:r>
              <a:rPr sz="2500">
                <a:latin typeface="Times New Roman" panose="02020603050405020304" charset="0"/>
                <a:cs typeface="Times New Roman" panose="02020603050405020304" charset="0"/>
              </a:rPr>
              <a:t> from large frogs—but once a female is lured to a pond, she’s fair game for all its male frogs, including small sopranos. The victor is the male </a:t>
            </a:r>
            <a:r>
              <a:rPr lang="en-US" sz="2500">
                <a:latin typeface="Times New Roman" panose="02020603050405020304" charset="0"/>
                <a:cs typeface="Times New Roman" panose="02020603050405020304" charset="0"/>
              </a:rPr>
              <a:t>___________ </a:t>
            </a:r>
            <a:r>
              <a:rPr sz="2500">
                <a:latin typeface="Times New Roman" panose="02020603050405020304" charset="0"/>
                <a:cs typeface="Times New Roman" panose="02020603050405020304" charset="0"/>
              </a:rPr>
              <a:t>grasps and mounts the female, wrapping his forelimbs around her torso, a position </a:t>
            </a:r>
            <a:r>
              <a:rPr lang="en-US" sz="2500">
                <a:latin typeface="Times New Roman" panose="02020603050405020304" charset="0"/>
                <a:cs typeface="Times New Roman" panose="02020603050405020304" charset="0"/>
              </a:rPr>
              <a:t>_______ (know) </a:t>
            </a:r>
            <a:r>
              <a:rPr sz="2500">
                <a:latin typeface="Times New Roman" panose="02020603050405020304" charset="0"/>
                <a:cs typeface="Times New Roman" panose="02020603050405020304" charset="0"/>
              </a:rPr>
              <a:t>as amplexus</a:t>
            </a:r>
            <a:r>
              <a:rPr lang="en-US" sz="2500">
                <a:latin typeface="Times New Roman" panose="02020603050405020304" charset="0"/>
                <a:cs typeface="Times New Roman" panose="02020603050405020304" charset="0"/>
              </a:rPr>
              <a:t> (</a:t>
            </a:r>
            <a:r>
              <a:rPr lang="zh-CN" altLang="en-US" sz="2400">
                <a:latin typeface="Times New Roman" panose="02020603050405020304" charset="0"/>
                <a:ea typeface="华文中宋" panose="02010600040101010101" charset="-122"/>
                <a:cs typeface="Times New Roman" panose="02020603050405020304" charset="0"/>
              </a:rPr>
              <a:t>抱合</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He squeezes until she deposits her eggs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the water; he then releases sperm,</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fertilizing the eggs. It’s female wood frogs’ fate to have several breeding opportunities during their two-to-three-year life span. So </a:t>
            </a:r>
            <a:r>
              <a:rPr lang="en-US" sz="2500">
                <a:latin typeface="Times New Roman" panose="02020603050405020304" charset="0"/>
                <a:cs typeface="Times New Roman" panose="02020603050405020304" charset="0"/>
              </a:rPr>
              <a:t>_____ (odd) </a:t>
            </a:r>
            <a:r>
              <a:rPr sz="2500">
                <a:latin typeface="Times New Roman" panose="02020603050405020304" charset="0"/>
                <a:cs typeface="Times New Roman" panose="02020603050405020304" charset="0"/>
              </a:rPr>
              <a:t>are good that they’ll find at least one big baritone daddy. </a:t>
            </a:r>
            <a:endParaRPr sz="2500">
              <a:latin typeface="Times New Roman" panose="02020603050405020304" charset="0"/>
              <a:cs typeface="Times New Roman" panose="02020603050405020304" charset="0"/>
            </a:endParaRPr>
          </a:p>
        </p:txBody>
      </p:sp>
      <p:sp>
        <p:nvSpPr>
          <p:cNvPr id="1048598" name="文本框 4"/>
          <p:cNvSpPr txBox="1"/>
          <p:nvPr/>
        </p:nvSpPr>
        <p:spPr>
          <a:xfrm>
            <a:off x="1871980" y="65405"/>
            <a:ext cx="7920990" cy="398780"/>
          </a:xfrm>
          <a:prstGeom prst="rect">
            <a:avLst/>
          </a:prstGeom>
          <a:noFill/>
        </p:spPr>
        <p:txBody>
          <a:bodyPr wrap="square" rtlCol="0">
            <a:spAutoFit/>
          </a:bodyPr>
          <a:p>
            <a:pPr algn="l">
              <a:buClrTx/>
              <a:buSzTx/>
              <a:buFontTx/>
            </a:pPr>
            <a:r>
              <a:rPr sz="2000" b="1">
                <a:solidFill>
                  <a:srgbClr val="ED7D31"/>
                </a:solidFill>
                <a:latin typeface="微软雅黑" panose="020B0503020204020204" charset="-122"/>
                <a:ea typeface="微软雅黑" panose="020B0503020204020204" charset="-122"/>
                <a:cs typeface="微软雅黑" panose="020B0503020204020204" charset="-122"/>
              </a:rPr>
              <a:t>（《</a:t>
            </a:r>
            <a:r>
              <a:rPr lang="zh-CN" sz="2000" b="1">
                <a:solidFill>
                  <a:srgbClr val="ED7D31"/>
                </a:solidFill>
                <a:latin typeface="微软雅黑" panose="020B0503020204020204" charset="-122"/>
                <a:ea typeface="微软雅黑" panose="020B0503020204020204" charset="-122"/>
                <a:cs typeface="微软雅黑" panose="020B0503020204020204" charset="-122"/>
              </a:rPr>
              <a:t>国家地理</a:t>
            </a:r>
            <a:r>
              <a:rPr sz="2000" b="1">
                <a:solidFill>
                  <a:srgbClr val="ED7D31"/>
                </a:solidFill>
                <a:latin typeface="微软雅黑" panose="020B0503020204020204" charset="-122"/>
                <a:ea typeface="微软雅黑" panose="020B0503020204020204" charset="-122"/>
                <a:cs typeface="微软雅黑" panose="020B0503020204020204" charset="-122"/>
              </a:rPr>
              <a:t>》2022年</a:t>
            </a:r>
            <a:r>
              <a:rPr lang="en-US" sz="2000" b="1">
                <a:solidFill>
                  <a:srgbClr val="ED7D31"/>
                </a:solidFill>
                <a:latin typeface="微软雅黑" panose="020B0503020204020204" charset="-122"/>
                <a:ea typeface="微软雅黑" panose="020B0503020204020204" charset="-122"/>
                <a:cs typeface="微软雅黑" panose="020B0503020204020204" charset="-122"/>
              </a:rPr>
              <a:t>10</a:t>
            </a:r>
            <a:r>
              <a:rPr sz="2000" b="1">
                <a:solidFill>
                  <a:srgbClr val="ED7D31"/>
                </a:solidFill>
                <a:latin typeface="微软雅黑" panose="020B0503020204020204" charset="-122"/>
                <a:ea typeface="微软雅黑" panose="020B0503020204020204" charset="-122"/>
                <a:cs typeface="微软雅黑" panose="020B0503020204020204" charset="-122"/>
              </a:rPr>
              <a:t>月</a:t>
            </a:r>
            <a:r>
              <a:rPr lang="zh-CN" sz="2000" b="1">
                <a:solidFill>
                  <a:srgbClr val="ED7D31"/>
                </a:solidFill>
                <a:latin typeface="微软雅黑" panose="020B0503020204020204" charset="-122"/>
                <a:ea typeface="微软雅黑" panose="020B0503020204020204" charset="-122"/>
                <a:cs typeface="微软雅黑" panose="020B0503020204020204" charset="-122"/>
              </a:rPr>
              <a:t>刊</a:t>
            </a:r>
            <a:r>
              <a:rPr sz="2000" b="1">
                <a:solidFill>
                  <a:srgbClr val="ED7D31"/>
                </a:solidFill>
                <a:latin typeface="微软雅黑" panose="020B0503020204020204" charset="-122"/>
                <a:ea typeface="微软雅黑" panose="020B0503020204020204" charset="-122"/>
                <a:cs typeface="微软雅黑" panose="020B0503020204020204" charset="-122"/>
              </a:rPr>
              <a:t> EXPLORE</a:t>
            </a:r>
            <a:r>
              <a:rPr lang="zh-CN" sz="2000" b="1">
                <a:solidFill>
                  <a:srgbClr val="ED7D31"/>
                </a:solidFill>
                <a:latin typeface="微软雅黑" panose="020B0503020204020204" charset="-122"/>
                <a:ea typeface="微软雅黑" panose="020B0503020204020204" charset="-122"/>
                <a:cs typeface="微软雅黑" panose="020B0503020204020204" charset="-122"/>
              </a:rPr>
              <a:t>版面</a:t>
            </a:r>
            <a:r>
              <a:rPr lang="en-US" altLang="zh-CN" sz="2000" b="1">
                <a:solidFill>
                  <a:srgbClr val="ED7D31"/>
                </a:solidFill>
                <a:latin typeface="微软雅黑" panose="020B0503020204020204" charset="-122"/>
                <a:ea typeface="微软雅黑" panose="020B0503020204020204" charset="-122"/>
                <a:cs typeface="微软雅黑" panose="020B0503020204020204" charset="-122"/>
              </a:rPr>
              <a:t> Basic Instincts</a:t>
            </a:r>
            <a:r>
              <a:rPr sz="2000" b="1">
                <a:solidFill>
                  <a:srgbClr val="ED7D31"/>
                </a:solidFill>
                <a:latin typeface="微软雅黑" panose="020B0503020204020204" charset="-122"/>
                <a:ea typeface="微软雅黑" panose="020B0503020204020204" charset="-122"/>
                <a:cs typeface="微软雅黑" panose="020B0503020204020204" charset="-122"/>
              </a:rPr>
              <a:t>）</a:t>
            </a:r>
            <a:endParaRPr sz="20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2647950" y="1269365"/>
            <a:ext cx="103886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freezes</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 name="文本框 1"/>
          <p:cNvSpPr txBox="1"/>
          <p:nvPr/>
        </p:nvSpPr>
        <p:spPr>
          <a:xfrm>
            <a:off x="9633585" y="2332990"/>
            <a:ext cx="45466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a</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2486660" y="5643245"/>
            <a:ext cx="80962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into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5892800" y="2727960"/>
            <a:ext cx="97218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As</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9" name="文本框 8"/>
          <p:cNvSpPr txBox="1"/>
          <p:nvPr/>
        </p:nvSpPr>
        <p:spPr>
          <a:xfrm>
            <a:off x="3771900" y="5259070"/>
            <a:ext cx="124841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known </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nvSpPr>
        <p:spPr>
          <a:xfrm>
            <a:off x="3025140" y="4874895"/>
            <a:ext cx="16910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that </a:t>
            </a:r>
            <a:r>
              <a:rPr lang="en-US" sz="2500">
                <a:solidFill>
                  <a:srgbClr val="FF0000"/>
                </a:solidFill>
                <a:latin typeface="Times New Roman" panose="02020603050405020304" charset="0"/>
                <a:cs typeface="Times New Roman" panose="02020603050405020304" charset="0"/>
                <a:sym typeface="+mn-ea"/>
              </a:rPr>
              <a:t>/ which</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6415405" y="4164965"/>
            <a:ext cx="113728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to come</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2" name="文本框 11"/>
          <p:cNvSpPr txBox="1"/>
          <p:nvPr/>
        </p:nvSpPr>
        <p:spPr>
          <a:xfrm>
            <a:off x="600075" y="6338570"/>
            <a:ext cx="67437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odds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3" name="文本框 12"/>
          <p:cNvSpPr txBox="1"/>
          <p:nvPr/>
        </p:nvSpPr>
        <p:spPr>
          <a:xfrm>
            <a:off x="4688840" y="3063240"/>
            <a:ext cx="102298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Hearing</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9" name="文本框 18"/>
          <p:cNvSpPr txBox="1"/>
          <p:nvPr/>
        </p:nvSpPr>
        <p:spPr>
          <a:xfrm>
            <a:off x="6697980" y="1621155"/>
            <a:ext cx="70167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icy</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24" name="图片 23"/>
          <p:cNvPicPr>
            <a:picLocks noChangeAspect="1"/>
          </p:cNvPicPr>
          <p:nvPr/>
        </p:nvPicPr>
        <p:blipFill>
          <a:blip r:embed="rId1"/>
          <a:stretch>
            <a:fillRect/>
          </a:stretch>
        </p:blipFill>
        <p:spPr>
          <a:xfrm>
            <a:off x="10756265" y="0"/>
            <a:ext cx="1435735" cy="498475"/>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2"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125960" cy="59486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burrow</a:t>
            </a:r>
            <a:r>
              <a:rPr lang="en-US" altLang="zh-CN" sz="2800">
                <a:latin typeface="Times New Roman" panose="02020603050405020304" charset="0"/>
                <a:ea typeface="华文中宋" panose="02010600040101010101" charset="-122"/>
                <a:cs typeface="Times New Roman" panose="02020603050405020304" charset="0"/>
                <a:sym typeface="+mn-ea"/>
              </a:rPr>
              <a:t>: to make a hole or a tunnel in the ground by digging </a:t>
            </a:r>
            <a:r>
              <a:rPr lang="zh-CN" altLang="en-US" sz="2800">
                <a:latin typeface="Times New Roman" panose="02020603050405020304" charset="0"/>
                <a:ea typeface="华文中宋" panose="02010600040101010101" charset="-122"/>
                <a:cs typeface="Times New Roman" panose="02020603050405020304" charset="0"/>
                <a:sym typeface="+mn-ea"/>
              </a:rPr>
              <a:t>挖掘（洞或洞穴通道）；挖洞</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larvae burrow into cracks in the floor. </a:t>
            </a:r>
            <a:r>
              <a:rPr lang="zh-CN" sz="2800">
                <a:latin typeface="华文中宋" panose="02010600040101010101" charset="-122"/>
                <a:ea typeface="华文中宋" panose="02010600040101010101" charset="-122"/>
                <a:cs typeface="华文中宋" panose="02010600040101010101" charset="-122"/>
                <a:sym typeface="+mn-ea"/>
              </a:rPr>
              <a:t>幼虫钻进了地板的缝隙里</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stay put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if sb/sth stays put, they continue to be in the place where they are or where they have been put</a:t>
            </a:r>
            <a:r>
              <a:rPr lang="en-US" altLang="zh-CN" sz="2800"/>
              <a:t>   </a:t>
            </a:r>
            <a:r>
              <a:rPr lang="zh-CN" altLang="en-US" sz="2800">
                <a:latin typeface="Times New Roman" panose="02020603050405020304" charset="0"/>
                <a:ea typeface="华文中宋" panose="02010600040101010101" charset="-122"/>
                <a:cs typeface="Times New Roman" panose="02020603050405020304" charset="0"/>
              </a:rPr>
              <a:t>待在原地；留在原处</a:t>
            </a:r>
            <a:endParaRPr lang="zh-CN" sz="2800">
              <a:latin typeface="华文中宋" panose="02010600040101010101" charset="-122"/>
              <a:ea typeface="华文中宋" panose="02010600040101010101" charset="-122"/>
              <a:cs typeface="华文中宋" panose="02010600040101010101" charset="-122"/>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I want you kids to stay put while I go into the store.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我进商店去买东西，你们几个孩子待在这里别动。</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05410" y="6059170"/>
            <a:ext cx="1114488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sym typeface="+mn-ea"/>
              </a:rPr>
              <a:t>If the children just stay put, their parents will come for them soon.</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775460" y="2065020"/>
            <a:ext cx="257302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蚯蚓钻土很深。</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239395" y="3022600"/>
            <a:ext cx="5581650" cy="450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169545" y="6593205"/>
            <a:ext cx="951357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75460" y="5528310"/>
            <a:ext cx="9986010" cy="521970"/>
          </a:xfrm>
          <a:prstGeom prst="rect">
            <a:avLst/>
          </a:prstGeom>
          <a:noFill/>
        </p:spPr>
        <p:txBody>
          <a:bodyPr wrap="square" rtlCol="0" anchor="t">
            <a:spAutoFit/>
          </a:bodyPr>
          <a:p>
            <a:pPr algn="l"/>
            <a:r>
              <a:rPr lang="zh-CN" altLang="en-US" sz="2800">
                <a:ea typeface="华文中宋" panose="02010600040101010101" charset="-122"/>
                <a:sym typeface="+mn-ea"/>
              </a:rPr>
              <a:t>如果孩子们只是呆在原地不动，他们的父母很快就会来找他们。</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25095" y="209740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239395" y="2576830"/>
            <a:ext cx="586676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Earthworms burrow deep into the soil.</a:t>
            </a:r>
            <a:endParaRPr lang="en-US" sz="2800"/>
          </a:p>
        </p:txBody>
      </p:sp>
      <p:sp>
        <p:nvSpPr>
          <p:cNvPr id="5" name="文本框 4"/>
          <p:cNvSpPr txBox="1"/>
          <p:nvPr/>
        </p:nvSpPr>
        <p:spPr>
          <a:xfrm>
            <a:off x="125095" y="552831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wipe(down)">
                                      <p:cBhvr>
                                        <p:cTn id="23" dur="500"/>
                                        <p:tgtEl>
                                          <p:spTgt spid="2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56845" y="3500120"/>
            <a:ext cx="11870055" cy="28543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51460" y="3719195"/>
            <a:ext cx="1181862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It’s female wood frogs’ fate to have several breeding opportunities during their two-to-three-year life span. So odds are good that they’ll find at least one big baritone daddy.</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394335" y="52419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01445" y="5198745"/>
            <a:ext cx="10513060"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雌性林蛙在它们两到三年的一生中有几次繁殖机会。所以他们很有可能至少能找到一</a:t>
            </a:r>
            <a:r>
              <a:rPr lang="zh-CN" sz="2600">
                <a:latin typeface="华文中宋" panose="02010600040101010101" charset="-122"/>
                <a:ea typeface="华文中宋" panose="02010600040101010101" charset="-122"/>
              </a:rPr>
              <a:t>个拥有浑厚嗓音</a:t>
            </a:r>
            <a:r>
              <a:rPr sz="2600">
                <a:latin typeface="华文中宋" panose="02010600040101010101" charset="-122"/>
                <a:ea typeface="华文中宋" panose="02010600040101010101" charset="-122"/>
              </a:rPr>
              <a:t>的</a:t>
            </a:r>
            <a:r>
              <a:rPr lang="zh-CN" sz="2600">
                <a:latin typeface="华文中宋" panose="02010600040101010101" charset="-122"/>
                <a:ea typeface="华文中宋" panose="02010600040101010101" charset="-122"/>
              </a:rPr>
              <a:t>伴侣</a:t>
            </a:r>
            <a:r>
              <a:rPr sz="2600">
                <a:latin typeface="华文中宋" panose="02010600040101010101" charset="-122"/>
                <a:ea typeface="华文中宋" panose="02010600040101010101" charset="-122"/>
              </a:rPr>
              <a:t>。</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708025"/>
            <a:ext cx="11856085" cy="230314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2115" y="767715"/>
            <a:ext cx="1180338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In a recent study using an advanced acoustic camera, Calsbeek determined that female wood frogs, like many humans, can’t resist deep, husky voices. </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68935" y="203835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36675" y="1853565"/>
            <a:ext cx="10728325"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在最近的一项使用先进声学相机的研究中，卡尔斯比克确定，雌性林蛙和许多人类一样，无法抗拒深沉、沙哑的声音。</a:t>
            </a:r>
            <a:r>
              <a:rPr sz="2600">
                <a:latin typeface="Times New Roman" panose="02020603050405020304" charset="0"/>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October 1st</a:t>
            </a:r>
            <a:r>
              <a:t>-</a:t>
            </a:r>
            <a:r>
              <a:rPr lang="en-US"/>
              <a:t>15th</a:t>
            </a:r>
            <a:r>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342130" y="154940"/>
            <a:ext cx="350964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BBC</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听写填空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Pallas's cat">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883285" y="873760"/>
            <a:ext cx="10425430" cy="551116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55880" y="569595"/>
            <a:ext cx="11972290" cy="550672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3200">
                <a:latin typeface="Times New Roman" panose="02020603050405020304" charset="0"/>
                <a:cs typeface="Times New Roman" panose="02020603050405020304" charset="0"/>
              </a:rPr>
              <a:t>     </a:t>
            </a:r>
            <a:r>
              <a:rPr sz="3200">
                <a:latin typeface="Times New Roman" panose="02020603050405020304" charset="0"/>
                <a:cs typeface="Times New Roman" panose="02020603050405020304" charset="0"/>
              </a:rPr>
              <a:t>A Pallas’s cat. He has the </a:t>
            </a:r>
            <a:r>
              <a:rPr lang="en-US" sz="3200">
                <a:latin typeface="Times New Roman" panose="02020603050405020304" charset="0"/>
                <a:cs typeface="Times New Roman" panose="02020603050405020304" charset="0"/>
              </a:rPr>
              <a:t>_______ </a:t>
            </a:r>
            <a:r>
              <a:rPr sz="3200">
                <a:latin typeface="Times New Roman" panose="02020603050405020304" charset="0"/>
                <a:cs typeface="Times New Roman" panose="02020603050405020304" charset="0"/>
              </a:rPr>
              <a:t>fur of any cat in the world. Nonetheless to keep warm, he must catch </a:t>
            </a:r>
            <a:r>
              <a:rPr lang="en-US" sz="3200">
                <a:latin typeface="Times New Roman" panose="02020603050405020304" charset="0"/>
                <a:cs typeface="Times New Roman" panose="02020603050405020304" charset="0"/>
              </a:rPr>
              <a:t>_____ </a:t>
            </a:r>
            <a:r>
              <a:rPr sz="3200">
                <a:latin typeface="Times New Roman" panose="02020603050405020304" charset="0"/>
                <a:cs typeface="Times New Roman" panose="02020603050405020304" charset="0"/>
              </a:rPr>
              <a:t>five rodents a day. Top of the menu are those and gerbils. Relative to body size, Palla</a:t>
            </a:r>
            <a:r>
              <a:rPr lang="en-US" sz="3200">
                <a:latin typeface="Times New Roman" panose="02020603050405020304" charset="0"/>
                <a:cs typeface="Times New Roman" panose="02020603050405020304" charset="0"/>
              </a:rPr>
              <a:t>s</a:t>
            </a:r>
            <a:r>
              <a:rPr sz="3200">
                <a:latin typeface="Times New Roman" panose="02020603050405020304" charset="0"/>
                <a:cs typeface="Times New Roman" panose="02020603050405020304" charset="0"/>
              </a:rPr>
              <a:t>’s cat have one of the shortest legs of any cat, and that helps by giving them </a:t>
            </a:r>
            <a:r>
              <a:rPr lang="en-US" sz="3200">
                <a:latin typeface="Times New Roman" panose="02020603050405020304" charset="0"/>
                <a:cs typeface="Times New Roman" panose="02020603050405020304" charset="0"/>
              </a:rPr>
              <a:t>___________</a:t>
            </a:r>
            <a:r>
              <a:rPr sz="3200">
                <a:latin typeface="Times New Roman" panose="02020603050405020304" charset="0"/>
                <a:cs typeface="Times New Roman" panose="02020603050405020304" charset="0"/>
              </a:rPr>
              <a:t> when stalking. But it</a:t>
            </a:r>
            <a:r>
              <a:rPr lang="en-US" sz="3200">
                <a:latin typeface="Times New Roman" panose="02020603050405020304" charset="0"/>
                <a:cs typeface="Times New Roman" panose="02020603050405020304" charset="0"/>
              </a:rPr>
              <a:t>’</a:t>
            </a:r>
            <a:r>
              <a:rPr sz="3200">
                <a:latin typeface="Times New Roman" panose="02020603050405020304" charset="0"/>
                <a:cs typeface="Times New Roman" panose="02020603050405020304" charset="0"/>
              </a:rPr>
              <a:t>s not so good for </a:t>
            </a:r>
            <a:r>
              <a:rPr lang="en-US" sz="3200">
                <a:latin typeface="Times New Roman" panose="02020603050405020304" charset="0"/>
                <a:cs typeface="Times New Roman" panose="02020603050405020304" charset="0"/>
              </a:rPr>
              <a:t>_____________</a:t>
            </a:r>
            <a:r>
              <a:rPr sz="3200">
                <a:latin typeface="Times New Roman" panose="02020603050405020304" charset="0"/>
                <a:cs typeface="Times New Roman" panose="02020603050405020304" charset="0"/>
              </a:rPr>
              <a:t> deep snow. Never mind, there are plenty more. He just needs to </a:t>
            </a:r>
            <a:r>
              <a:rPr lang="en-US" sz="3200">
                <a:latin typeface="Times New Roman" panose="02020603050405020304" charset="0"/>
                <a:cs typeface="Times New Roman" panose="02020603050405020304" charset="0"/>
              </a:rPr>
              <a:t>_________</a:t>
            </a:r>
            <a:r>
              <a:rPr sz="3200">
                <a:latin typeface="Times New Roman" panose="02020603050405020304" charset="0"/>
                <a:cs typeface="Times New Roman" panose="02020603050405020304" charset="0"/>
              </a:rPr>
              <a:t>. Unfortunately the longer he</a:t>
            </a:r>
            <a:r>
              <a:rPr lang="en-US" sz="3200">
                <a:latin typeface="Times New Roman" panose="02020603050405020304" charset="0"/>
                <a:cs typeface="Times New Roman" panose="02020603050405020304" charset="0"/>
              </a:rPr>
              <a:t>’</a:t>
            </a:r>
            <a:r>
              <a:rPr sz="3200">
                <a:latin typeface="Times New Roman" panose="02020603050405020304" charset="0"/>
                <a:cs typeface="Times New Roman" panose="02020603050405020304" charset="0"/>
              </a:rPr>
              <a:t>s out in the snow, the colder his </a:t>
            </a:r>
            <a:r>
              <a:rPr lang="en-US" sz="3200">
                <a:latin typeface="Times New Roman" panose="02020603050405020304" charset="0"/>
                <a:cs typeface="Times New Roman" panose="02020603050405020304" charset="0"/>
              </a:rPr>
              <a:t>_____ </a:t>
            </a:r>
            <a:r>
              <a:rPr sz="3200">
                <a:latin typeface="Times New Roman" panose="02020603050405020304" charset="0"/>
                <a:cs typeface="Times New Roman" panose="02020603050405020304" charset="0"/>
              </a:rPr>
              <a:t>become, and he has only one way to get the blood </a:t>
            </a:r>
            <a:r>
              <a:rPr lang="en-US" sz="3200">
                <a:latin typeface="Times New Roman" panose="02020603050405020304" charset="0"/>
                <a:cs typeface="Times New Roman" panose="02020603050405020304" charset="0"/>
              </a:rPr>
              <a:t>__________ </a:t>
            </a:r>
            <a:r>
              <a:rPr sz="3200">
                <a:latin typeface="Times New Roman" panose="02020603050405020304" charset="0"/>
                <a:cs typeface="Times New Roman" panose="02020603050405020304" charset="0"/>
              </a:rPr>
              <a:t>again. That could be one </a:t>
            </a:r>
            <a:r>
              <a:rPr lang="en-US" sz="3200">
                <a:latin typeface="Times New Roman" panose="02020603050405020304" charset="0"/>
                <a:cs typeface="Times New Roman" panose="02020603050405020304" charset="0"/>
              </a:rPr>
              <a:t>shake </a:t>
            </a:r>
            <a:r>
              <a:rPr sz="3200">
                <a:latin typeface="Times New Roman" panose="02020603050405020304" charset="0"/>
                <a:cs typeface="Times New Roman" panose="02020603050405020304" charset="0"/>
              </a:rPr>
              <a:t>to</a:t>
            </a:r>
            <a:r>
              <a:rPr lang="en-US" sz="3200">
                <a:latin typeface="Times New Roman" panose="02020603050405020304" charset="0"/>
                <a:cs typeface="Times New Roman" panose="02020603050405020304" charset="0"/>
              </a:rPr>
              <a:t>o</a:t>
            </a:r>
            <a:r>
              <a:rPr sz="3200">
                <a:latin typeface="Times New Roman" panose="02020603050405020304" charset="0"/>
                <a:cs typeface="Times New Roman" panose="02020603050405020304" charset="0"/>
              </a:rPr>
              <a:t> many. Only one hunting </a:t>
            </a:r>
            <a:r>
              <a:rPr lang="en-US" sz="3200">
                <a:latin typeface="Times New Roman" panose="02020603050405020304" charset="0"/>
                <a:cs typeface="Times New Roman" panose="02020603050405020304" charset="0"/>
              </a:rPr>
              <a:t>in </a:t>
            </a:r>
            <a:r>
              <a:rPr sz="3200">
                <a:latin typeface="Times New Roman" panose="02020603050405020304" charset="0"/>
                <a:cs typeface="Times New Roman" panose="02020603050405020304" charset="0"/>
              </a:rPr>
              <a:t>three by a Pallas’s cat is successful. No wonder he has the </a:t>
            </a:r>
            <a:r>
              <a:rPr lang="en-US" sz="3200">
                <a:latin typeface="Times New Roman" panose="02020603050405020304" charset="0"/>
                <a:cs typeface="Times New Roman" panose="02020603050405020304" charset="0"/>
              </a:rPr>
              <a:t>_________ </a:t>
            </a:r>
            <a:r>
              <a:rPr sz="3200">
                <a:latin typeface="Times New Roman" panose="02020603050405020304" charset="0"/>
                <a:cs typeface="Times New Roman" panose="02020603050405020304" charset="0"/>
              </a:rPr>
              <a:t>of being the </a:t>
            </a:r>
            <a:r>
              <a:rPr lang="en-US" altLang="zh-CN" sz="3200">
                <a:solidFill>
                  <a:srgbClr val="3333FF"/>
                </a:solidFill>
                <a:latin typeface="Times New Roman" panose="02020603050405020304" charset="0"/>
                <a:ea typeface="+mn-ea"/>
                <a:cs typeface="Times New Roman" panose="02020603050405020304" charset="0"/>
              </a:rPr>
              <a:t>grumpiest </a:t>
            </a:r>
            <a:r>
              <a:rPr sz="3200">
                <a:latin typeface="Times New Roman" panose="02020603050405020304" charset="0"/>
                <a:cs typeface="Times New Roman" panose="02020603050405020304" charset="0"/>
              </a:rPr>
              <a:t>cat in the world.</a:t>
            </a:r>
            <a:endParaRPr sz="32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3" name="文本框 2"/>
          <p:cNvSpPr txBox="1"/>
          <p:nvPr/>
        </p:nvSpPr>
        <p:spPr>
          <a:xfrm>
            <a:off x="180975" y="4085590"/>
            <a:ext cx="1325880"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paws </a:t>
            </a:r>
            <a:endParaRPr sz="32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4878705" y="623570"/>
            <a:ext cx="127952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densest </a:t>
            </a:r>
            <a:endParaRPr kumimoji="0" lang="zh-CN" alt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6" name="文本框 15"/>
          <p:cNvSpPr txBox="1"/>
          <p:nvPr/>
        </p:nvSpPr>
        <p:spPr>
          <a:xfrm>
            <a:off x="155575" y="3558540"/>
            <a:ext cx="325437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stay focus</a:t>
            </a:r>
            <a:endParaRPr kumimoji="0" lang="zh-CN" alt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7" name="文本框 16"/>
          <p:cNvSpPr txBox="1"/>
          <p:nvPr/>
        </p:nvSpPr>
        <p:spPr>
          <a:xfrm>
            <a:off x="8794750" y="2593975"/>
            <a:ext cx="260032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wading through</a:t>
            </a:r>
            <a:endParaRPr kumimoji="0" lang="zh-CN" alt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8" name="文本框 17"/>
          <p:cNvSpPr txBox="1"/>
          <p:nvPr/>
        </p:nvSpPr>
        <p:spPr>
          <a:xfrm>
            <a:off x="7945755" y="5003165"/>
            <a:ext cx="167830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reputation </a:t>
            </a:r>
            <a:endParaRPr kumimoji="0" lang="zh-CN" alt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9" name="文本框 18"/>
          <p:cNvSpPr txBox="1"/>
          <p:nvPr/>
        </p:nvSpPr>
        <p:spPr>
          <a:xfrm>
            <a:off x="9509760" y="4036060"/>
            <a:ext cx="181546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circulating </a:t>
            </a:r>
            <a:endParaRPr kumimoji="0" lang="zh-CN" alt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7008495" y="1126490"/>
            <a:ext cx="101282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3200">
                <a:solidFill>
                  <a:srgbClr val="FF0000"/>
                </a:solidFill>
                <a:latin typeface="Times New Roman" panose="02020603050405020304" charset="0"/>
                <a:cs typeface="Times New Roman" panose="02020603050405020304" charset="0"/>
                <a:sym typeface="+mn-ea"/>
              </a:rPr>
              <a:t>up to</a:t>
            </a:r>
            <a:endParaRPr kumimoji="0" 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91135" y="2583180"/>
            <a:ext cx="210502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a low profile</a:t>
            </a:r>
            <a:endParaRPr kumimoji="0" lang="zh-CN" alt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22" name="Pallas's cat">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252200" y="561975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43" fill="hold" display="0">
                  <p:stCondLst>
                    <p:cond delay="indefinite"/>
                  </p:stCondLst>
                </p:cTn>
                <p:tgtEl>
                  <p:spTgt spid="304"/>
                </p:tgtEl>
              </p:cMediaNode>
            </p:audio>
            <p:audio>
              <p:cMediaNode>
                <p:cTn id="44" fill="hold" display="1">
                  <p:stCondLst>
                    <p:cond delay="indefinite"/>
                  </p:stCondLst>
                  <p:endCondLst>
                    <p:cond evt="onStopAudio">
                      <p:tgtEl>
                        <p:sldTgt/>
                      </p:tgtEl>
                    </p:cond>
                  </p:endCondLst>
                </p:cTn>
                <p:tgtEl>
                  <p:spTgt spid="22"/>
                </p:tgtEl>
              </p:cMediaNode>
            </p:audio>
          </p:childTnLst>
        </p:cTn>
      </p:par>
    </p:tnLst>
    <p:bldLst>
      <p:bldP spid="3" grpId="0" bldLvl="0" animBg="1"/>
      <p:bldP spid="4" grpId="0" bldLvl="0" animBg="1"/>
      <p:bldP spid="16" grpId="0" bldLvl="0" animBg="1"/>
      <p:bldP spid="17" grpId="0" bldLvl="0" animBg="1"/>
      <p:bldP spid="18" grpId="0" bldLvl="0" animBg="1"/>
      <p:bldP spid="19" grpId="0" bldLvl="0" animBg="1"/>
      <p:bldP spid="20" grpId="0" bldLvl="0" animBg="1"/>
      <p:bldP spid="2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31495"/>
            <a:ext cx="12178030" cy="51739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1</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wade</a:t>
            </a:r>
            <a:r>
              <a:rPr lang="en-US" altLang="zh-CN" sz="2800">
                <a:latin typeface="Times New Roman" panose="02020603050405020304" charset="0"/>
                <a:ea typeface="华文中宋" panose="02010600040101010101" charset="-122"/>
                <a:cs typeface="Times New Roman" panose="02020603050405020304" charset="0"/>
                <a:sym typeface="+mn-ea"/>
              </a:rPr>
              <a:t>: to walk with an effort through sth, especially water or mud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跋涉，蹚（水或淤泥等）</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Rescuers had to wade across a river to reach them.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救援者必须蹚过一条河才能靠近他们</a:t>
            </a:r>
            <a:r>
              <a:rPr sz="2800">
                <a:ea typeface="华文中宋" panose="02010600040101010101" charset="-122"/>
                <a:sym typeface="+mn-ea"/>
              </a:rPr>
              <a:t>。</a:t>
            </a: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grumpy</a:t>
            </a:r>
            <a:r>
              <a:rPr lang="en-US" altLang="zh-CN" sz="2800"/>
              <a:t>:</a:t>
            </a:r>
            <a:r>
              <a:rPr lang="en-US" altLang="zh-CN" sz="2800">
                <a:latin typeface="Times New Roman" panose="02020603050405020304" charset="0"/>
                <a:cs typeface="Times New Roman" panose="02020603050405020304" charset="0"/>
              </a:rPr>
              <a:t> bad-tempered    </a:t>
            </a:r>
            <a:r>
              <a:rPr lang="zh-CN" altLang="en-US" sz="2800">
                <a:latin typeface="Times New Roman" panose="02020603050405020304" charset="0"/>
                <a:ea typeface="华文中宋" panose="02010600040101010101" charset="-122"/>
                <a:cs typeface="Times New Roman" panose="02020603050405020304" charset="0"/>
              </a:rPr>
              <a:t>脾气坏的；性情暴躁的</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Some folk think I’m a grumpy old man.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有些人认为我是个性情暴躁的老头</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18745" y="6219825"/>
            <a:ext cx="1178179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You shouldn’t be so grumpy to someone who’s new in the neighborhood.</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637155"/>
            <a:ext cx="7741285" cy="521970"/>
          </a:xfrm>
          <a:prstGeom prst="rect">
            <a:avLst/>
          </a:prstGeom>
          <a:noFill/>
        </p:spPr>
        <p:txBody>
          <a:bodyPr wrap="square" rtlCol="0" anchor="t">
            <a:spAutoFit/>
          </a:bodyPr>
          <a:lstStyle/>
          <a:p>
            <a:r>
              <a:rPr lang="zh-CN" altLang="en-US" sz="2800">
                <a:ea typeface="华文中宋" panose="02010600040101010101" charset="-122"/>
              </a:rPr>
              <a:t>他</a:t>
            </a:r>
            <a:r>
              <a:rPr lang="zh-CN" altLang="en-US" sz="2800">
                <a:latin typeface="Times New Roman" panose="02020603050405020304" charset="0"/>
                <a:ea typeface="华文中宋" panose="02010600040101010101" charset="-122"/>
                <a:cs typeface="Times New Roman" panose="02020603050405020304" charset="0"/>
                <a:sym typeface="+mn-ea"/>
              </a:rPr>
              <a:t>蹚进水里把船推出来</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11760" y="3550285"/>
            <a:ext cx="6582410" cy="400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39065" y="6657340"/>
            <a:ext cx="10550525" cy="292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909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8970" y="5726430"/>
            <a:ext cx="8190865" cy="521970"/>
          </a:xfrm>
          <a:prstGeom prst="rect">
            <a:avLst/>
          </a:prstGeom>
          <a:noFill/>
        </p:spPr>
        <p:txBody>
          <a:bodyPr wrap="square" rtlCol="0" anchor="t">
            <a:spAutoFit/>
          </a:bodyPr>
          <a:p>
            <a:pPr algn="l"/>
            <a:r>
              <a:rPr lang="zh-CN" altLang="en-US" sz="2800">
                <a:ea typeface="华文中宋" panose="02010600040101010101" charset="-122"/>
                <a:sym typeface="+mn-ea"/>
              </a:rPr>
              <a:t>你不应该对新来的邻居这么粗暴</a:t>
            </a:r>
            <a:r>
              <a:rPr sz="2800">
                <a:ea typeface="华文中宋" panose="02010600040101010101" charset="-122"/>
                <a:sym typeface="+mn-ea"/>
              </a:rPr>
              <a:t>。</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1760" y="2637155"/>
            <a:ext cx="160528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00965" y="3131185"/>
            <a:ext cx="661860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He waded into the water to push the boat out.</a:t>
            </a:r>
            <a:endParaRPr lang="en-US" sz="2800"/>
          </a:p>
        </p:txBody>
      </p:sp>
      <p:sp>
        <p:nvSpPr>
          <p:cNvPr id="5" name="文本框 4"/>
          <p:cNvSpPr txBox="1"/>
          <p:nvPr/>
        </p:nvSpPr>
        <p:spPr>
          <a:xfrm>
            <a:off x="118745" y="5704205"/>
            <a:ext cx="162496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相关新闻</a:t>
            </a:r>
            <a:endParaRPr kumimoji="1" lang="zh-CN" altLang="en-US" sz="2800" b="1" dirty="0">
              <a:solidFill>
                <a:schemeClr val="lt1"/>
              </a:solidFill>
            </a:endParaRPr>
          </a:p>
        </p:txBody>
      </p:sp>
      <p:sp>
        <p:nvSpPr>
          <p:cNvPr id="8" name="文本框 7"/>
          <p:cNvSpPr txBox="1"/>
          <p:nvPr/>
        </p:nvSpPr>
        <p:spPr>
          <a:xfrm>
            <a:off x="2215515" y="89535"/>
            <a:ext cx="8846820" cy="521970"/>
          </a:xfrm>
          <a:prstGeom prst="rect">
            <a:avLst/>
          </a:prstGeom>
          <a:noFill/>
        </p:spPr>
        <p:txBody>
          <a:bodyPr wrap="square" rtlCol="0" anchor="t">
            <a:spAutoFit/>
          </a:bodyPr>
          <a:p>
            <a:r>
              <a:rPr lang="zh-CN" altLang="en-US" sz="2800"/>
              <a:t>China</a:t>
            </a:r>
            <a:r>
              <a:rPr lang="en-US" altLang="zh-CN" sz="2800"/>
              <a:t>’</a:t>
            </a:r>
            <a:r>
              <a:rPr lang="zh-CN" altLang="en-US" sz="2800"/>
              <a:t>s only captive male Pallas</a:t>
            </a:r>
            <a:r>
              <a:rPr lang="en-US" altLang="zh-CN" sz="2800"/>
              <a:t>’</a:t>
            </a:r>
            <a:r>
              <a:rPr lang="zh-CN" altLang="en-US" sz="2800"/>
              <a:t>s cat dies of suffocation</a:t>
            </a:r>
            <a:endParaRPr lang="zh-CN" altLang="en-US" sz="2800"/>
          </a:p>
        </p:txBody>
      </p:sp>
      <p:pic>
        <p:nvPicPr>
          <p:cNvPr id="2" name="图片 1"/>
          <p:cNvPicPr>
            <a:picLocks noChangeAspect="1"/>
          </p:cNvPicPr>
          <p:nvPr>
            <p:custDataLst>
              <p:tags r:id="rId1"/>
            </p:custDataLst>
          </p:nvPr>
        </p:nvPicPr>
        <p:blipFill>
          <a:blip r:embed="rId2"/>
          <a:stretch>
            <a:fillRect/>
          </a:stretch>
        </p:blipFill>
        <p:spPr>
          <a:xfrm>
            <a:off x="1520825" y="715010"/>
            <a:ext cx="9150350" cy="6142990"/>
          </a:xfrm>
          <a:prstGeom prst="rect">
            <a:avLst/>
          </a:prstGeom>
        </p:spPr>
      </p:pic>
    </p:spTree>
    <p:custDataLst>
      <p:tags r:id="rId3"/>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相关新闻</a:t>
            </a:r>
            <a:endParaRPr kumimoji="1" lang="zh-CN" altLang="en-US" sz="2800" b="1" dirty="0">
              <a:solidFill>
                <a:schemeClr val="lt1"/>
              </a:solidFill>
            </a:endParaRPr>
          </a:p>
        </p:txBody>
      </p:sp>
      <p:pic>
        <p:nvPicPr>
          <p:cNvPr id="11" name="图片 10"/>
          <p:cNvPicPr>
            <a:picLocks noChangeAspect="1"/>
          </p:cNvPicPr>
          <p:nvPr/>
        </p:nvPicPr>
        <p:blipFill>
          <a:blip r:embed="rId1"/>
          <a:stretch>
            <a:fillRect/>
          </a:stretch>
        </p:blipFill>
        <p:spPr>
          <a:xfrm>
            <a:off x="10198735" y="107315"/>
            <a:ext cx="1971675" cy="371475"/>
          </a:xfrm>
          <a:prstGeom prst="rect">
            <a:avLst/>
          </a:prstGeom>
        </p:spPr>
      </p:pic>
      <p:sp>
        <p:nvSpPr>
          <p:cNvPr id="13" name="文本框 12"/>
          <p:cNvSpPr txBox="1"/>
          <p:nvPr/>
        </p:nvSpPr>
        <p:spPr>
          <a:xfrm>
            <a:off x="43815" y="536575"/>
            <a:ext cx="11921490" cy="6000750"/>
          </a:xfrm>
          <a:prstGeom prst="rect">
            <a:avLst/>
          </a:prstGeom>
          <a:noFill/>
        </p:spPr>
        <p:txBody>
          <a:bodyPr wrap="square" rtlCol="0" anchor="t">
            <a:spAutoFit/>
          </a:bodyPr>
          <a:p>
            <a:pPr indent="457200"/>
            <a:r>
              <a:rPr lang="zh-CN" altLang="en-US" sz="2400">
                <a:latin typeface="Times New Roman" panose="02020603050405020304" charset="0"/>
                <a:cs typeface="Times New Roman" panose="02020603050405020304" charset="0"/>
              </a:rPr>
              <a:t>China</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only captive male Pallas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cat, Sunsimiao, died at the age of seven and a half after choking on chicken while eating, according to an obituary released on Monday by Xining Wildlife Park, where Sunsimiao used to live while alive.</a:t>
            </a:r>
            <a:endParaRPr lang="zh-CN" altLang="en-US" sz="2400">
              <a:latin typeface="Times New Roman" panose="02020603050405020304" charset="0"/>
              <a:cs typeface="Times New Roman" panose="02020603050405020304" charset="0"/>
            </a:endParaRPr>
          </a:p>
          <a:p>
            <a:pPr indent="457200"/>
            <a:r>
              <a:rPr lang="zh-CN" altLang="en-US" sz="2400">
                <a:latin typeface="Times New Roman" panose="02020603050405020304" charset="0"/>
                <a:cs typeface="Times New Roman" panose="02020603050405020304" charset="0"/>
              </a:rPr>
              <a:t>Born in 2015, Sunsimiao was rescued from a resident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home in Xining, Northwest China</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Qinghai Province, by the Qinghai Wildlife Rescue and Breeding Center in 2015. After artificial rearing and growing up, Sunsimiao has been living in Xining Wildlife Park, and has gradually become the country</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most famous and influential Pallas's cat among Chinese netizens.</a:t>
            </a:r>
            <a:endParaRPr lang="zh-CN" altLang="en-US" sz="2400">
              <a:latin typeface="Times New Roman" panose="02020603050405020304" charset="0"/>
              <a:cs typeface="Times New Roman" panose="02020603050405020304" charset="0"/>
            </a:endParaRPr>
          </a:p>
          <a:p>
            <a:pPr indent="457200"/>
            <a:r>
              <a:rPr lang="zh-CN" altLang="en-US" sz="2400">
                <a:latin typeface="Times New Roman" panose="02020603050405020304" charset="0"/>
                <a:cs typeface="Times New Roman" panose="02020603050405020304" charset="0"/>
              </a:rPr>
              <a:t>Sunsimiao together with another Sunshangxiang, another female Pallas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cat rescued in 2019, gave birth to a baby Pallas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cat in 2021, which is the first artificially bred Pallas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cat to survive in China.</a:t>
            </a:r>
            <a:endParaRPr lang="zh-CN" altLang="en-US" sz="2400">
              <a:latin typeface="Times New Roman" panose="02020603050405020304" charset="0"/>
              <a:cs typeface="Times New Roman" panose="02020603050405020304" charset="0"/>
            </a:endParaRPr>
          </a:p>
          <a:p>
            <a:pPr indent="457200"/>
            <a:r>
              <a:rPr lang="zh-CN" altLang="en-US" sz="2400">
                <a:latin typeface="Times New Roman" panose="02020603050405020304" charset="0"/>
                <a:cs typeface="Times New Roman" panose="02020603050405020304" charset="0"/>
              </a:rPr>
              <a:t>Xining Wildlife Park said in Sunsimiao</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obituary that  although it had never experienced the vastness of the wild plateau in its life, it has made countless people to understand and pay attention to this species. And it also set up an immortal monument in the study of the artificial breeding of the Pallas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cat.</a:t>
            </a:r>
            <a:endParaRPr lang="zh-CN" altLang="en-US" sz="2400">
              <a:latin typeface="Times New Roman" panose="02020603050405020304" charset="0"/>
              <a:cs typeface="Times New Roman" panose="02020603050405020304" charset="0"/>
            </a:endParaRPr>
          </a:p>
          <a:p>
            <a:pPr indent="457200"/>
            <a:r>
              <a:rPr lang="zh-CN" altLang="en-US" sz="2400">
                <a:latin typeface="Times New Roman" panose="02020603050405020304" charset="0"/>
                <a:cs typeface="Times New Roman" panose="02020603050405020304" charset="0"/>
              </a:rPr>
              <a:t>The park also said in the statement that it would review the incident and reassess the risks in its current breeding management to avoid the same tragedy happening again.</a:t>
            </a:r>
            <a:endParaRPr lang="zh-CN" altLang="en-US" sz="2400">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l="35134" b="47075"/>
          <a:stretch>
            <a:fillRect/>
          </a:stretch>
        </p:blipFill>
        <p:spPr>
          <a:xfrm>
            <a:off x="3714510" y="1119505"/>
            <a:ext cx="4762981" cy="5148000"/>
          </a:xfrm>
          <a:prstGeom prst="rect">
            <a:avLst/>
          </a:prstGeom>
        </p:spPr>
      </p:pic>
      <p:sp>
        <p:nvSpPr>
          <p:cNvPr id="7" name="文本框 6"/>
          <p:cNvSpPr txBox="1"/>
          <p:nvPr/>
        </p:nvSpPr>
        <p:spPr>
          <a:xfrm>
            <a:off x="685800" y="6345555"/>
            <a:ext cx="10820400" cy="368300"/>
          </a:xfrm>
          <a:prstGeom prst="rect">
            <a:avLst/>
          </a:prstGeom>
          <a:noFill/>
        </p:spPr>
        <p:txBody>
          <a:bodyPr wrap="square" rtlCol="0" anchor="t">
            <a:spAutoFit/>
          </a:bodyPr>
          <a:p>
            <a:pPr algn="ctr"/>
            <a:r>
              <a:rPr lang="zh-CN" altLang="en-US">
                <a:latin typeface="Times New Roman" panose="02020603050405020304" charset="0"/>
                <a:cs typeface="Times New Roman" panose="02020603050405020304" charset="0"/>
              </a:rPr>
              <a:t>Biologists discover</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jumping spiders experience rapid eye movement sleep by </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peering into their heads</a:t>
            </a:r>
            <a:r>
              <a:rPr lang="en-US" altLang="zh-CN">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p:txBody>
      </p:sp>
      <p:sp>
        <p:nvSpPr>
          <p:cNvPr id="3" name="文本框 2"/>
          <p:cNvSpPr txBox="1"/>
          <p:nvPr/>
        </p:nvSpPr>
        <p:spPr>
          <a:xfrm>
            <a:off x="1025525" y="46990"/>
            <a:ext cx="10140315" cy="1014730"/>
          </a:xfrm>
          <a:prstGeom prst="rect">
            <a:avLst/>
          </a:prstGeom>
          <a:noFill/>
        </p:spPr>
        <p:txBody>
          <a:bodyPr wrap="square" rtlCol="0" anchor="t">
            <a:spAutoFit/>
          </a:bodyPr>
          <a:p>
            <a:pPr algn="ctr"/>
            <a:r>
              <a:rPr lang="en-US" altLang="zh-CN" sz="3200" b="1">
                <a:latin typeface="Calibri" panose="020F0502020204030204" charset="0"/>
                <a:cs typeface="Calibri" panose="020F0502020204030204" charset="0"/>
              </a:rPr>
              <a:t>1.</a:t>
            </a:r>
            <a:r>
              <a:rPr lang="en-US" sz="3200" b="1">
                <a:latin typeface="Calibri" panose="020F0502020204030204" charset="0"/>
                <a:cs typeface="Calibri" panose="020F0502020204030204" charset="0"/>
              </a:rPr>
              <a:t>Dream Weavers  </a:t>
            </a:r>
            <a:endParaRPr lang="en-US" sz="3200" b="1">
              <a:latin typeface="Calibri" panose="020F0502020204030204" charset="0"/>
              <a:cs typeface="Calibri" panose="020F0502020204030204" charset="0"/>
            </a:endParaRPr>
          </a:p>
          <a:p>
            <a:pPr algn="ct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跳蛛：筑梦</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mn-ea"/>
              </a:rPr>
              <a:t>大师</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35" y="610870"/>
            <a:ext cx="12191365" cy="6195695"/>
          </a:xfrm>
          <a:prstGeom prst="rect">
            <a:avLst/>
          </a:prstGeom>
          <a:noFill/>
        </p:spPr>
        <p:txBody>
          <a:bodyPr wrap="square" rtlCol="0" anchor="t">
            <a:spAutoFit/>
          </a:bodyPr>
          <a:p>
            <a:pPr fontAlgn="auto">
              <a:lnSpc>
                <a:spcPts val="2800"/>
              </a:lnSpc>
            </a:pPr>
            <a:r>
              <a:rPr lang="en-US" altLang="zh-CN" sz="2500">
                <a:latin typeface="Times New Roman" panose="02020603050405020304" charset="0"/>
                <a:cs typeface="Times New Roman" panose="02020603050405020304" charset="0"/>
              </a:rPr>
              <a:t>    J</a:t>
            </a:r>
            <a:r>
              <a:rPr lang="zh-CN" altLang="en-US" sz="2500">
                <a:latin typeface="Times New Roman" panose="02020603050405020304" charset="0"/>
                <a:cs typeface="Times New Roman" panose="02020603050405020304" charset="0"/>
              </a:rPr>
              <a:t>umping spiders have joined an </a:t>
            </a:r>
            <a:r>
              <a:rPr lang="zh-CN" altLang="en-US" sz="2500">
                <a:solidFill>
                  <a:srgbClr val="0000FF"/>
                </a:solidFill>
                <a:latin typeface="Times New Roman" panose="02020603050405020304" charset="0"/>
                <a:cs typeface="Times New Roman" panose="02020603050405020304" charset="0"/>
              </a:rPr>
              <a:t>elite </a:t>
            </a:r>
            <a:r>
              <a:rPr lang="zh-CN" altLang="en-US" sz="2500">
                <a:latin typeface="Times New Roman" panose="02020603050405020304" charset="0"/>
                <a:cs typeface="Times New Roman" panose="02020603050405020304" charset="0"/>
              </a:rPr>
              <a:t>group of animals known </a:t>
            </a:r>
            <a:r>
              <a:rPr lang="en-US" altLang="zh-CN" sz="2500">
                <a:latin typeface="Times New Roman" panose="02020603050405020304" charset="0"/>
                <a:cs typeface="Times New Roman" panose="02020603050405020304" charset="0"/>
              </a:rPr>
              <a:t>____________ (experience)</a:t>
            </a:r>
            <a:r>
              <a:rPr lang="zh-CN" altLang="en-US" sz="2500">
                <a:latin typeface="Times New Roman" panose="02020603050405020304" charset="0"/>
                <a:cs typeface="Times New Roman" panose="02020603050405020304" charset="0"/>
              </a:rPr>
              <a:t> a phase of sleep associated with dreaming in humans</a:t>
            </a:r>
            <a:r>
              <a:rPr lang="en-US" altLang="zh-CN" sz="2500">
                <a:latin typeface="Times New Roman" panose="02020603050405020304" charset="0"/>
                <a:cs typeface="Times New Roman" panose="02020603050405020304" charset="0"/>
              </a:rPr>
              <a:t>. </a:t>
            </a:r>
            <a:r>
              <a:rPr lang="zh-CN" altLang="en-US" sz="2500">
                <a:latin typeface="Times New Roman" panose="02020603050405020304" charset="0"/>
                <a:cs typeface="Times New Roman" panose="02020603050405020304" charset="0"/>
              </a:rPr>
              <a:t>Rapid eye movement (REM) sleep </a:t>
            </a:r>
            <a:r>
              <a:rPr lang="en-US" altLang="zh-CN" sz="2500">
                <a:latin typeface="Times New Roman" panose="02020603050405020304" charset="0"/>
                <a:cs typeface="Times New Roman" panose="02020603050405020304" charset="0"/>
              </a:rPr>
              <a:t>__________ (know)</a:t>
            </a:r>
            <a:r>
              <a:rPr lang="zh-CN" altLang="en-US" sz="2500">
                <a:latin typeface="Times New Roman" panose="02020603050405020304" charset="0"/>
                <a:cs typeface="Times New Roman" panose="02020603050405020304" charset="0"/>
              </a:rPr>
              <a:t> only among vertebrates and octopus until biologists led by Daniela Rößler at Germany</a:t>
            </a:r>
            <a:r>
              <a:rPr lang="en-US" altLang="zh-CN" sz="2500">
                <a:latin typeface="Times New Roman" panose="02020603050405020304" charset="0"/>
                <a:cs typeface="Times New Roman" panose="02020603050405020304" charset="0"/>
              </a:rPr>
              <a:t>’</a:t>
            </a:r>
            <a:r>
              <a:rPr lang="zh-CN" altLang="en-US" sz="2500">
                <a:latin typeface="Times New Roman" panose="02020603050405020304" charset="0"/>
                <a:cs typeface="Times New Roman" panose="02020603050405020304" charset="0"/>
              </a:rPr>
              <a:t>s University of Konstanz quite </a:t>
            </a:r>
            <a:r>
              <a:rPr lang="zh-CN" altLang="en-US" sz="2500">
                <a:solidFill>
                  <a:schemeClr val="tx1"/>
                </a:solidFill>
                <a:latin typeface="Times New Roman" panose="02020603050405020304" charset="0"/>
                <a:cs typeface="Times New Roman" panose="02020603050405020304" charset="0"/>
              </a:rPr>
              <a:t>literally </a:t>
            </a:r>
            <a:r>
              <a:rPr lang="zh-CN" altLang="en-US" sz="2500">
                <a:latin typeface="Times New Roman" panose="02020603050405020304" charset="0"/>
                <a:cs typeface="Times New Roman" panose="02020603050405020304" charset="0"/>
              </a:rPr>
              <a:t>peered into the </a:t>
            </a:r>
            <a:r>
              <a:rPr lang="en-US" altLang="zh-CN" sz="2500">
                <a:latin typeface="Times New Roman" panose="02020603050405020304" charset="0"/>
                <a:cs typeface="Times New Roman" panose="02020603050405020304" charset="0"/>
              </a:rPr>
              <a:t>_____ (head) </a:t>
            </a:r>
            <a:r>
              <a:rPr lang="zh-CN" altLang="en-US" sz="2500">
                <a:latin typeface="Times New Roman" panose="02020603050405020304" charset="0"/>
                <a:cs typeface="Times New Roman" panose="02020603050405020304" charset="0"/>
              </a:rPr>
              <a:t>of sleeping baby jumping spiders.</a:t>
            </a:r>
            <a:endParaRPr lang="zh-CN" altLang="en-US" sz="2500">
              <a:latin typeface="Times New Roman" panose="02020603050405020304" charset="0"/>
              <a:cs typeface="Times New Roman" panose="02020603050405020304" charset="0"/>
            </a:endParaRPr>
          </a:p>
          <a:p>
            <a:pPr fontAlgn="auto">
              <a:lnSpc>
                <a:spcPts val="2800"/>
              </a:lnSpc>
            </a:pPr>
            <a:r>
              <a:rPr lang="zh-CN" altLang="en-US" sz="2500">
                <a:latin typeface="Times New Roman" panose="02020603050405020304" charset="0"/>
                <a:cs typeface="Times New Roman" panose="02020603050405020304" charset="0"/>
              </a:rPr>
              <a:t> </a:t>
            </a:r>
            <a:r>
              <a:rPr lang="en-US" altLang="zh-CN" sz="2500">
                <a:latin typeface="Times New Roman" panose="02020603050405020304" charset="0"/>
                <a:cs typeface="Times New Roman" panose="02020603050405020304" charset="0"/>
              </a:rPr>
              <a:t>  </a:t>
            </a:r>
            <a:r>
              <a:rPr lang="zh-CN" altLang="en-US" sz="2500">
                <a:latin typeface="Times New Roman" panose="02020603050405020304" charset="0"/>
                <a:cs typeface="Times New Roman" panose="02020603050405020304" charset="0"/>
              </a:rPr>
              <a:t>Most invertebrates have immovable </a:t>
            </a:r>
            <a:r>
              <a:rPr lang="zh-CN" altLang="en-US" sz="2500">
                <a:solidFill>
                  <a:schemeClr val="tx1"/>
                </a:solidFill>
                <a:latin typeface="Times New Roman" panose="02020603050405020304" charset="0"/>
                <a:cs typeface="Times New Roman" panose="02020603050405020304" charset="0"/>
              </a:rPr>
              <a:t>eyes</a:t>
            </a:r>
            <a:r>
              <a:rPr lang="zh-CN" altLang="en-US" sz="2500">
                <a:latin typeface="Times New Roman" panose="02020603050405020304" charset="0"/>
                <a:cs typeface="Times New Roman" panose="02020603050405020304" charset="0"/>
              </a:rPr>
              <a:t>, </a:t>
            </a:r>
            <a:r>
              <a:rPr lang="zh-CN" altLang="en-US" sz="2500">
                <a:solidFill>
                  <a:schemeClr val="tx1"/>
                </a:solidFill>
                <a:latin typeface="Times New Roman" panose="02020603050405020304" charset="0"/>
                <a:cs typeface="Times New Roman" panose="02020603050405020304" charset="0"/>
              </a:rPr>
              <a:t>making </a:t>
            </a:r>
            <a:r>
              <a:rPr lang="zh-CN" altLang="en-US" sz="2500">
                <a:latin typeface="Times New Roman" panose="02020603050405020304" charset="0"/>
                <a:cs typeface="Times New Roman" panose="02020603050405020304" charset="0"/>
              </a:rPr>
              <a:t>REM sleep </a:t>
            </a:r>
            <a:r>
              <a:rPr lang="en-US" altLang="zh-CN" sz="2500">
                <a:latin typeface="Times New Roman" panose="02020603050405020304" charset="0"/>
                <a:cs typeface="Times New Roman" panose="02020603050405020304" charset="0"/>
              </a:rPr>
              <a:t>_____ (trick) </a:t>
            </a:r>
            <a:r>
              <a:rPr lang="zh-CN" altLang="en-US" sz="2500">
                <a:latin typeface="Times New Roman" panose="02020603050405020304" charset="0"/>
                <a:cs typeface="Times New Roman" panose="02020603050405020304" charset="0"/>
              </a:rPr>
              <a:t>to investigate. But jumping spiders can direct their gaze by </a:t>
            </a:r>
            <a:r>
              <a:rPr lang="zh-CN" altLang="en-US" sz="2500">
                <a:solidFill>
                  <a:schemeClr val="tx1"/>
                </a:solidFill>
                <a:latin typeface="Times New Roman" panose="02020603050405020304" charset="0"/>
                <a:cs typeface="Times New Roman" panose="02020603050405020304" charset="0"/>
              </a:rPr>
              <a:t>moving </a:t>
            </a:r>
            <a:r>
              <a:rPr lang="zh-CN" altLang="en-US" sz="2500">
                <a:latin typeface="Times New Roman" panose="02020603050405020304" charset="0"/>
                <a:cs typeface="Times New Roman" panose="02020603050405020304" charset="0"/>
              </a:rPr>
              <a:t>their retinas, which can </a:t>
            </a:r>
            <a:r>
              <a:rPr lang="en-US" altLang="zh-CN" sz="2500">
                <a:latin typeface="Times New Roman" panose="02020603050405020304" charset="0"/>
                <a:cs typeface="Times New Roman" panose="02020603050405020304" charset="0"/>
              </a:rPr>
              <a:t>_______ (see)</a:t>
            </a:r>
            <a:r>
              <a:rPr lang="zh-CN" altLang="en-US" sz="2500">
                <a:latin typeface="Times New Roman" panose="02020603050405020304" charset="0"/>
                <a:cs typeface="Times New Roman" panose="02020603050405020304" charset="0"/>
              </a:rPr>
              <a:t> through the temporarily translucent exoskeletons of spiderlings in the </a:t>
            </a:r>
            <a:r>
              <a:rPr lang="en-US" altLang="zh-CN" sz="2500">
                <a:latin typeface="Times New Roman" panose="02020603050405020304" charset="0"/>
                <a:cs typeface="Times New Roman" panose="02020603050405020304" charset="0"/>
              </a:rPr>
              <a:t>____ (one) </a:t>
            </a:r>
            <a:r>
              <a:rPr lang="zh-CN" altLang="en-US" sz="2500">
                <a:latin typeface="Times New Roman" panose="02020603050405020304" charset="0"/>
                <a:cs typeface="Times New Roman" panose="02020603050405020304" charset="0"/>
              </a:rPr>
              <a:t>few days after hatching.</a:t>
            </a:r>
            <a:r>
              <a:rPr lang="en-US" altLang="zh-CN" sz="2500">
                <a:latin typeface="Times New Roman" panose="02020603050405020304" charset="0"/>
                <a:cs typeface="Times New Roman" panose="02020603050405020304" charset="0"/>
              </a:rPr>
              <a:t> </a:t>
            </a:r>
            <a:r>
              <a:rPr lang="zh-CN" altLang="en-US" sz="2500">
                <a:latin typeface="Times New Roman" panose="02020603050405020304" charset="0"/>
                <a:cs typeface="Times New Roman" panose="02020603050405020304" charset="0"/>
              </a:rPr>
              <a:t>The biologists report in </a:t>
            </a:r>
            <a:r>
              <a:rPr lang="zh-CN" altLang="en-US" sz="2500" i="1">
                <a:latin typeface="Times New Roman" panose="02020603050405020304" charset="0"/>
                <a:cs typeface="Times New Roman" panose="02020603050405020304" charset="0"/>
              </a:rPr>
              <a:t>Proceedings of the National Academy of Sciences</a:t>
            </a:r>
            <a:r>
              <a:rPr lang="zh-CN" altLang="en-US" sz="2500">
                <a:latin typeface="Times New Roman" panose="02020603050405020304" charset="0"/>
                <a:cs typeface="Times New Roman" panose="02020603050405020304" charset="0"/>
              </a:rPr>
              <a:t> that bursts of eye movement are accompanied by limb activity and muscle </a:t>
            </a:r>
            <a:r>
              <a:rPr lang="zh-CN" altLang="en-US" sz="2500">
                <a:solidFill>
                  <a:srgbClr val="0000FF"/>
                </a:solidFill>
                <a:latin typeface="Times New Roman" panose="02020603050405020304" charset="0"/>
                <a:cs typeface="Times New Roman" panose="02020603050405020304" charset="0"/>
              </a:rPr>
              <a:t>twitch</a:t>
            </a:r>
            <a:r>
              <a:rPr lang="zh-CN" altLang="en-US" sz="2500">
                <a:latin typeface="Times New Roman" panose="02020603050405020304" charset="0"/>
                <a:cs typeface="Times New Roman" panose="02020603050405020304" charset="0"/>
              </a:rPr>
              <a:t>es, </a:t>
            </a:r>
            <a:r>
              <a:rPr lang="en-US" altLang="zh-CN" sz="2500">
                <a:latin typeface="Times New Roman" panose="02020603050405020304" charset="0"/>
                <a:cs typeface="Times New Roman" panose="02020603050405020304" charset="0"/>
              </a:rPr>
              <a:t>______ </a:t>
            </a:r>
            <a:r>
              <a:rPr lang="zh-CN" altLang="en-US" sz="2500">
                <a:latin typeface="Times New Roman" panose="02020603050405020304" charset="0"/>
                <a:cs typeface="Times New Roman" panose="02020603050405020304" charset="0"/>
              </a:rPr>
              <a:t>are also seen in vertebrates.</a:t>
            </a:r>
            <a:endParaRPr lang="zh-CN" altLang="en-US" sz="2500">
              <a:latin typeface="Times New Roman" panose="02020603050405020304" charset="0"/>
              <a:cs typeface="Times New Roman" panose="02020603050405020304" charset="0"/>
            </a:endParaRPr>
          </a:p>
          <a:p>
            <a:pPr fontAlgn="auto">
              <a:lnSpc>
                <a:spcPts val="2800"/>
              </a:lnSpc>
            </a:pPr>
            <a:r>
              <a:rPr lang="en-US" altLang="zh-CN" sz="2500">
                <a:latin typeface="Times New Roman" panose="02020603050405020304" charset="0"/>
                <a:cs typeface="Times New Roman" panose="02020603050405020304" charset="0"/>
              </a:rPr>
              <a:t>    </a:t>
            </a:r>
            <a:r>
              <a:rPr lang="zh-CN" altLang="en-US" sz="2500">
                <a:latin typeface="Times New Roman" panose="02020603050405020304" charset="0"/>
                <a:cs typeface="Times New Roman" panose="02020603050405020304" charset="0"/>
              </a:rPr>
              <a:t>In humans,</a:t>
            </a:r>
            <a:r>
              <a:rPr lang="en-US" altLang="zh-CN" sz="2500">
                <a:latin typeface="Times New Roman" panose="02020603050405020304" charset="0"/>
                <a:cs typeface="Times New Roman" panose="02020603050405020304" charset="0"/>
              </a:rPr>
              <a:t> </a:t>
            </a:r>
            <a:r>
              <a:rPr lang="zh-CN" altLang="en-US" sz="2500">
                <a:latin typeface="Times New Roman" panose="02020603050405020304" charset="0"/>
                <a:cs typeface="Times New Roman" panose="02020603050405020304" charset="0"/>
              </a:rPr>
              <a:t>REM sleep is also associated</a:t>
            </a:r>
            <a:r>
              <a:rPr lang="en-US" altLang="zh-CN" sz="2500">
                <a:latin typeface="Times New Roman" panose="02020603050405020304" charset="0"/>
                <a:cs typeface="Times New Roman" panose="02020603050405020304" charset="0"/>
              </a:rPr>
              <a:t> with dreaming. Rößler now plans to investigate _______ the spiders’ brain activity is heightened during bouts of REM. But she is cautious about this line of thought: “It is ___ enormous step to be wondering about dreams. I think this is </a:t>
            </a:r>
            <a:r>
              <a:rPr lang="en-US" altLang="zh-CN" sz="2500">
                <a:solidFill>
                  <a:srgbClr val="0000FF"/>
                </a:solidFill>
                <a:latin typeface="Times New Roman" panose="02020603050405020304" charset="0"/>
                <a:cs typeface="Times New Roman" panose="02020603050405020304" charset="0"/>
              </a:rPr>
              <a:t>amplified</a:t>
            </a:r>
            <a:r>
              <a:rPr lang="en-US" altLang="zh-CN" sz="2500">
                <a:latin typeface="Times New Roman" panose="02020603050405020304" charset="0"/>
                <a:cs typeface="Times New Roman" panose="02020603050405020304" charset="0"/>
              </a:rPr>
              <a:t> by our human </a:t>
            </a:r>
            <a:r>
              <a:rPr lang="en-US" altLang="zh-CN" sz="2500">
                <a:solidFill>
                  <a:srgbClr val="0000FF"/>
                </a:solidFill>
                <a:latin typeface="Times New Roman" panose="02020603050405020304" charset="0"/>
                <a:cs typeface="Times New Roman" panose="02020603050405020304" charset="0"/>
              </a:rPr>
              <a:t>bias</a:t>
            </a:r>
            <a:r>
              <a:rPr lang="en-US" altLang="zh-CN" sz="2500">
                <a:latin typeface="Times New Roman" panose="02020603050405020304" charset="0"/>
                <a:cs typeface="Times New Roman" panose="02020603050405020304" charset="0"/>
              </a:rPr>
              <a:t> and our own experience and imagining that ‘dreaming’ would look or feel the same in other animals. Animals experience the world __________ (different), so a ‘dream’ is likely very different.”</a:t>
            </a:r>
            <a:endParaRPr lang="en-US" altLang="zh-CN" sz="2500">
              <a:latin typeface="Times New Roman" panose="02020603050405020304" charset="0"/>
              <a:cs typeface="Times New Roman" panose="02020603050405020304" charset="0"/>
            </a:endParaRPr>
          </a:p>
        </p:txBody>
      </p:sp>
      <p:sp>
        <p:nvSpPr>
          <p:cNvPr id="10" name="文本框 16"/>
          <p:cNvSpPr txBox="1"/>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52930" y="65405"/>
            <a:ext cx="640270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BBC</a:t>
            </a:r>
            <a:r>
              <a:rPr lang="zh-CN" altLang="zh-CN" sz="2300" b="1">
                <a:solidFill>
                  <a:srgbClr val="ED7D31"/>
                </a:solidFill>
                <a:latin typeface="微软雅黑" panose="020B0503020204020204" charset="-122"/>
                <a:ea typeface="微软雅黑" panose="020B0503020204020204" charset="-122"/>
                <a:cs typeface="微软雅黑" panose="020B0503020204020204" charset="-122"/>
              </a:rPr>
              <a:t>野生生物</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10</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13</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9869805" y="51435"/>
            <a:ext cx="2133600" cy="419100"/>
          </a:xfrm>
          <a:prstGeom prst="rect">
            <a:avLst/>
          </a:prstGeom>
        </p:spPr>
      </p:pic>
      <p:sp>
        <p:nvSpPr>
          <p:cNvPr id="2" name="文本框 1"/>
          <p:cNvSpPr txBox="1"/>
          <p:nvPr/>
        </p:nvSpPr>
        <p:spPr>
          <a:xfrm>
            <a:off x="8324850" y="554990"/>
            <a:ext cx="188468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to experience</a:t>
            </a:r>
            <a:endParaRPr lang="zh-CN" altLang="en-US"/>
          </a:p>
        </p:txBody>
      </p:sp>
      <p:sp>
        <p:nvSpPr>
          <p:cNvPr id="3" name="文本框 2"/>
          <p:cNvSpPr txBox="1"/>
          <p:nvPr/>
        </p:nvSpPr>
        <p:spPr>
          <a:xfrm>
            <a:off x="78740" y="1285240"/>
            <a:ext cx="162052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was known</a:t>
            </a:r>
            <a:endParaRPr lang="zh-CN" altLang="en-US"/>
          </a:p>
        </p:txBody>
      </p:sp>
      <p:sp>
        <p:nvSpPr>
          <p:cNvPr id="5" name="文本框 4"/>
          <p:cNvSpPr txBox="1"/>
          <p:nvPr/>
        </p:nvSpPr>
        <p:spPr>
          <a:xfrm>
            <a:off x="9584690" y="1648460"/>
            <a:ext cx="98552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heads </a:t>
            </a:r>
            <a:endParaRPr lang="zh-CN" altLang="en-US"/>
          </a:p>
        </p:txBody>
      </p:sp>
      <p:sp>
        <p:nvSpPr>
          <p:cNvPr id="7" name="文本框 6"/>
          <p:cNvSpPr txBox="1"/>
          <p:nvPr/>
        </p:nvSpPr>
        <p:spPr>
          <a:xfrm>
            <a:off x="8173085" y="2332355"/>
            <a:ext cx="100330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tricky </a:t>
            </a:r>
            <a:endParaRPr lang="zh-CN" altLang="en-US"/>
          </a:p>
        </p:txBody>
      </p:sp>
      <p:sp>
        <p:nvSpPr>
          <p:cNvPr id="8" name="文本框 7"/>
          <p:cNvSpPr txBox="1"/>
          <p:nvPr/>
        </p:nvSpPr>
        <p:spPr>
          <a:xfrm>
            <a:off x="9836785" y="2700655"/>
            <a:ext cx="112649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be seen</a:t>
            </a:r>
            <a:endParaRPr lang="zh-CN" altLang="en-US"/>
          </a:p>
        </p:txBody>
      </p:sp>
      <p:sp>
        <p:nvSpPr>
          <p:cNvPr id="9" name="文本框 8"/>
          <p:cNvSpPr txBox="1"/>
          <p:nvPr/>
        </p:nvSpPr>
        <p:spPr>
          <a:xfrm>
            <a:off x="10209530" y="3765550"/>
            <a:ext cx="1038225"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which </a:t>
            </a:r>
            <a:endParaRPr lang="zh-CN" altLang="en-US"/>
          </a:p>
        </p:txBody>
      </p:sp>
      <p:sp>
        <p:nvSpPr>
          <p:cNvPr id="11" name="文本框 10"/>
          <p:cNvSpPr txBox="1"/>
          <p:nvPr/>
        </p:nvSpPr>
        <p:spPr>
          <a:xfrm>
            <a:off x="4445" y="4823460"/>
            <a:ext cx="1364615" cy="475615"/>
          </a:xfrm>
          <a:prstGeom prst="rect">
            <a:avLst/>
          </a:prstGeom>
          <a:noFill/>
        </p:spPr>
        <p:txBody>
          <a:bodyPr wrap="none" rtlCol="0" anchor="t">
            <a:spAutoFit/>
          </a:bodyPr>
          <a:p>
            <a:r>
              <a:rPr lang="en-US" altLang="zh-CN" sz="2500">
                <a:solidFill>
                  <a:srgbClr val="FF0000"/>
                </a:solidFill>
                <a:latin typeface="Times New Roman" panose="02020603050405020304" charset="0"/>
                <a:cs typeface="Times New Roman" panose="02020603050405020304" charset="0"/>
                <a:sym typeface="+mn-ea"/>
              </a:rPr>
              <a:t>whether  </a:t>
            </a:r>
            <a:endParaRPr lang="zh-CN" altLang="en-US"/>
          </a:p>
        </p:txBody>
      </p:sp>
      <p:sp>
        <p:nvSpPr>
          <p:cNvPr id="12" name="文本框 11"/>
          <p:cNvSpPr txBox="1"/>
          <p:nvPr/>
        </p:nvSpPr>
        <p:spPr>
          <a:xfrm>
            <a:off x="4130040" y="5201920"/>
            <a:ext cx="561975" cy="475615"/>
          </a:xfrm>
          <a:prstGeom prst="rect">
            <a:avLst/>
          </a:prstGeom>
          <a:noFill/>
        </p:spPr>
        <p:txBody>
          <a:bodyPr wrap="none" rtlCol="0" anchor="t">
            <a:spAutoFit/>
          </a:bodyPr>
          <a:p>
            <a:r>
              <a:rPr lang="en-US" altLang="zh-CN" sz="2500">
                <a:solidFill>
                  <a:srgbClr val="FF0000"/>
                </a:solidFill>
                <a:latin typeface="Times New Roman" panose="02020603050405020304" charset="0"/>
                <a:cs typeface="Times New Roman" panose="02020603050405020304" charset="0"/>
                <a:sym typeface="+mn-ea"/>
              </a:rPr>
              <a:t>an </a:t>
            </a:r>
            <a:endParaRPr lang="zh-CN" altLang="en-US"/>
          </a:p>
        </p:txBody>
      </p:sp>
      <p:sp>
        <p:nvSpPr>
          <p:cNvPr id="13" name="文本框 12"/>
          <p:cNvSpPr txBox="1"/>
          <p:nvPr/>
        </p:nvSpPr>
        <p:spPr>
          <a:xfrm>
            <a:off x="8930640" y="5882005"/>
            <a:ext cx="1517650" cy="475615"/>
          </a:xfrm>
          <a:prstGeom prst="rect">
            <a:avLst/>
          </a:prstGeom>
          <a:noFill/>
        </p:spPr>
        <p:txBody>
          <a:bodyPr wrap="none" rtlCol="0" anchor="t">
            <a:spAutoFit/>
          </a:bodyPr>
          <a:p>
            <a:r>
              <a:rPr lang="en-US" altLang="zh-CN" sz="2500">
                <a:solidFill>
                  <a:srgbClr val="FF0000"/>
                </a:solidFill>
                <a:latin typeface="Times New Roman" panose="02020603050405020304" charset="0"/>
                <a:cs typeface="Times New Roman" panose="02020603050405020304" charset="0"/>
                <a:sym typeface="+mn-ea"/>
              </a:rPr>
              <a:t>differently</a:t>
            </a:r>
            <a:endParaRPr lang="zh-CN" altLang="en-US"/>
          </a:p>
        </p:txBody>
      </p:sp>
      <p:sp>
        <p:nvSpPr>
          <p:cNvPr id="14" name="文本框 13"/>
          <p:cNvSpPr txBox="1"/>
          <p:nvPr/>
        </p:nvSpPr>
        <p:spPr>
          <a:xfrm>
            <a:off x="8997315" y="3061970"/>
            <a:ext cx="77470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first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1" grpId="0"/>
      <p:bldP spid="12" grpId="0"/>
      <p:bldP spid="13" grpId="0"/>
      <p:bldP spid="3" grpId="1"/>
      <p:bldP spid="5" grpId="1"/>
      <p:bldP spid="7" grpId="1"/>
      <p:bldP spid="8" grpId="1"/>
      <p:bldP spid="9" grpId="1"/>
      <p:bldP spid="11" grpId="1"/>
      <p:bldP spid="12" grpId="1"/>
      <p:bldP spid="13" grpId="1"/>
      <p:bldP spid="2" grpId="0"/>
      <p:bldP spid="2"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22630"/>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elite</a:t>
            </a:r>
            <a:r>
              <a:rPr lang="en-US" altLang="zh-CN" sz="2800">
                <a:latin typeface="Times New Roman" panose="02020603050405020304" charset="0"/>
                <a:ea typeface="华文中宋" panose="02010600040101010101" charset="-122"/>
                <a:cs typeface="Times New Roman" panose="02020603050405020304" charset="0"/>
                <a:sym typeface="+mn-ea"/>
              </a:rPr>
              <a:t>: an elite group contains the best, most skilled, or most experienced people or members of a larger group</a:t>
            </a:r>
            <a:r>
              <a:rPr lang="zh-CN" altLang="en-US" sz="2800">
                <a:latin typeface="Times New Roman" panose="02020603050405020304" charset="0"/>
                <a:ea typeface="华文中宋" panose="02010600040101010101" charset="-122"/>
                <a:cs typeface="Times New Roman" panose="02020603050405020304" charset="0"/>
                <a:sym typeface="+mn-ea"/>
              </a:rPr>
              <a:t>精英</a:t>
            </a:r>
            <a:r>
              <a:rPr lang="en-US" altLang="zh-CN" sz="2800">
                <a:latin typeface="Times New Roman" panose="02020603050405020304" charset="0"/>
                <a:ea typeface="华文中宋" panose="02010600040101010101" charset="-122"/>
                <a:cs typeface="Times New Roman" panose="02020603050405020304" charset="0"/>
                <a:sym typeface="+mn-ea"/>
              </a:rPr>
              <a:t>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palace is guarded by elite troops loyal to the president.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宫殿由忠于总统的精锐部队守卫。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twitch</a:t>
            </a:r>
            <a:r>
              <a:rPr lang="en-US" altLang="zh-CN" sz="2800"/>
              <a:t>: </a:t>
            </a:r>
            <a:r>
              <a:rPr sz="2800">
                <a:latin typeface="Times New Roman" panose="02020603050405020304" charset="0"/>
                <a:ea typeface="华文中宋" panose="02010600040101010101" charset="-122"/>
                <a:cs typeface="Times New Roman" panose="02020603050405020304" charset="0"/>
              </a:rPr>
              <a:t>a sudden quick movement that you cannot control in one of your muscles 痉挛；抽搐；抽动</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She has a twitch in her l</a:t>
            </a:r>
            <a:r>
              <a:rPr lang="en-US" altLang="zh-CN" sz="2800">
                <a:latin typeface="Times New Roman" panose="02020603050405020304" charset="0"/>
                <a:ea typeface="华文中宋" panose="02010600040101010101" charset="-122"/>
                <a:cs typeface="Times New Roman" panose="02020603050405020304" charset="0"/>
              </a:rPr>
              <a:t>eft eye. </a:t>
            </a:r>
            <a:r>
              <a:rPr lang="en-US" altLang="zh-CN" sz="2800">
                <a:latin typeface="华文中宋" panose="02010600040101010101" charset="-122"/>
                <a:ea typeface="华文中宋" panose="02010600040101010101" charset="-122"/>
                <a:cs typeface="华文中宋" panose="02010600040101010101" charset="-122"/>
              </a:rPr>
              <a:t>她左眼跳了一下。</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57619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079115"/>
            <a:ext cx="9801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wanted an efficient and elite engineering team.</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59435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36005"/>
            <a:ext cx="962025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He developed a nervous twitch and began to blink constantly.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576195"/>
            <a:ext cx="8423910" cy="521970"/>
          </a:xfrm>
          <a:prstGeom prst="rect">
            <a:avLst/>
          </a:prstGeom>
          <a:noFill/>
        </p:spPr>
        <p:txBody>
          <a:bodyPr wrap="square" rtlCol="0" anchor="t">
            <a:spAutoFit/>
          </a:bodyPr>
          <a:lstStyle/>
          <a:p>
            <a:r>
              <a:rPr lang="zh-CN" altLang="en-US" sz="2800">
                <a:ea typeface="华文中宋" panose="02010600040101010101" charset="-122"/>
              </a:rPr>
              <a:t>他想要一支高效、精英的工程团队。 </a:t>
            </a:r>
            <a:endParaRPr lang="zh-CN" altLang="en-US" sz="2800">
              <a:ea typeface="华文中宋" panose="02010600040101010101" charset="-122"/>
            </a:endParaRPr>
          </a:p>
        </p:txBody>
      </p:sp>
      <p:cxnSp>
        <p:nvCxnSpPr>
          <p:cNvPr id="3145728" name="直接连接符 8"/>
          <p:cNvCxnSpPr/>
          <p:nvPr/>
        </p:nvCxnSpPr>
        <p:spPr>
          <a:xfrm flipV="1">
            <a:off x="311150" y="3594735"/>
            <a:ext cx="728027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0990"/>
            <a:ext cx="8820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8595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1</a:t>
            </a:r>
            <a:endParaRPr kumimoji="1" lang="en-US" altLang="zh-CN" sz="2800" b="1" dirty="0">
              <a:solidFill>
                <a:schemeClr val="lt1"/>
              </a:solidFill>
              <a:sym typeface="+mn-ea"/>
            </a:endParaRPr>
          </a:p>
        </p:txBody>
      </p:sp>
      <p:sp>
        <p:nvSpPr>
          <p:cNvPr id="3" name="文本框 6"/>
          <p:cNvSpPr txBox="1"/>
          <p:nvPr/>
        </p:nvSpPr>
        <p:spPr>
          <a:xfrm>
            <a:off x="2052320" y="5594350"/>
            <a:ext cx="8185785" cy="521970"/>
          </a:xfrm>
          <a:prstGeom prst="rect">
            <a:avLst/>
          </a:prstGeom>
          <a:noFill/>
        </p:spPr>
        <p:txBody>
          <a:bodyPr wrap="square" rtlCol="0" anchor="t">
            <a:spAutoFit/>
          </a:bodyPr>
          <a:p>
            <a:r>
              <a:rPr lang="zh-CN" altLang="en-US" sz="2800">
                <a:ea typeface="华文中宋" panose="02010600040101010101" charset="-122"/>
              </a:rPr>
              <a:t>他患上了一种神经痉挛病，开始不停地眨眼睛。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22630"/>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amplify</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increase the effects or strength of something</a:t>
            </a:r>
            <a:r>
              <a:rPr lang="en-US" sz="2800">
                <a:latin typeface="Times New Roman" panose="02020603050405020304" charset="0"/>
                <a:ea typeface="华文中宋" panose="02010600040101010101" charset="-122"/>
                <a:cs typeface="Times New Roman" panose="02020603050405020304" charset="0"/>
                <a:sym typeface="+mn-ea"/>
              </a:rPr>
              <a:t> 扩大；增强</a:t>
            </a:r>
            <a:endParaRPr 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 funeral can amplify the feelings of regret and loss for the relatives.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葬礼可以渲染生者痛失亲人的哀悼之情。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bias</a:t>
            </a:r>
            <a:r>
              <a:rPr lang="en-US" altLang="zh-CN" sz="2800"/>
              <a:t>: </a:t>
            </a:r>
            <a:r>
              <a:rPr sz="2800">
                <a:latin typeface="Times New Roman" panose="02020603050405020304" charset="0"/>
                <a:ea typeface="华文中宋" panose="02010600040101010101" charset="-122"/>
                <a:cs typeface="Times New Roman" panose="02020603050405020304" charset="0"/>
              </a:rPr>
              <a:t>a strong feeling in favour of or against one group of people, or one side in an argument, often not based on fair judgement 偏见；偏心；偏向</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Employers must consider all candidates impartially and without bias.</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rPr>
              <a:t>雇主必须公平而毫无成见地考虑所有求职者。</a:t>
            </a:r>
            <a:endParaRPr lang="en-US" altLang="zh-CN" sz="2800">
              <a:latin typeface="华文中宋" panose="02010600040101010101" charset="-122"/>
              <a:ea typeface="华文中宋" panose="02010600040101010101" charset="-122"/>
            </a:endParaRPr>
          </a:p>
        </p:txBody>
      </p:sp>
      <p:sp>
        <p:nvSpPr>
          <p:cNvPr id="1048604" name="文本框 1"/>
          <p:cNvSpPr txBox="1"/>
          <p:nvPr/>
        </p:nvSpPr>
        <p:spPr>
          <a:xfrm>
            <a:off x="259715" y="219519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698115"/>
            <a:ext cx="9801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These stories only amplified her fears.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59435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36005"/>
            <a:ext cx="962025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Some institutions still have a strong bias against women.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195195"/>
            <a:ext cx="6412865" cy="521970"/>
          </a:xfrm>
          <a:prstGeom prst="rect">
            <a:avLst/>
          </a:prstGeom>
          <a:noFill/>
        </p:spPr>
        <p:txBody>
          <a:bodyPr wrap="square" rtlCol="0" anchor="t">
            <a:spAutoFit/>
          </a:bodyPr>
          <a:lstStyle/>
          <a:p>
            <a:r>
              <a:rPr lang="zh-CN" altLang="en-US" sz="2800">
                <a:ea typeface="华文中宋" panose="02010600040101010101" charset="-122"/>
              </a:rPr>
              <a:t>这些故事只是增加了她的恐惧。</a:t>
            </a:r>
            <a:endParaRPr lang="zh-CN" altLang="en-US" sz="2800">
              <a:ea typeface="华文中宋" panose="02010600040101010101" charset="-122"/>
            </a:endParaRPr>
          </a:p>
        </p:txBody>
      </p:sp>
      <p:cxnSp>
        <p:nvCxnSpPr>
          <p:cNvPr id="3145728" name="直接连接符 8"/>
          <p:cNvCxnSpPr/>
          <p:nvPr/>
        </p:nvCxnSpPr>
        <p:spPr>
          <a:xfrm flipV="1">
            <a:off x="311150" y="3213735"/>
            <a:ext cx="554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0990"/>
            <a:ext cx="824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052320" y="5594350"/>
            <a:ext cx="8185785" cy="521970"/>
          </a:xfrm>
          <a:prstGeom prst="rect">
            <a:avLst/>
          </a:prstGeom>
          <a:noFill/>
        </p:spPr>
        <p:txBody>
          <a:bodyPr wrap="square" rtlCol="0" anchor="t">
            <a:spAutoFit/>
          </a:bodyPr>
          <a:p>
            <a:r>
              <a:rPr lang="zh-CN" altLang="en-US" sz="2800">
                <a:ea typeface="华文中宋" panose="02010600040101010101" charset="-122"/>
              </a:rPr>
              <a:t>有些机构仍然对女性持有很大偏见。</a:t>
            </a:r>
            <a:endParaRPr lang="zh-CN" altLang="en-US" sz="2800">
              <a:ea typeface="华文中宋" panose="02010600040101010101" charset="-122"/>
            </a:endParaRPr>
          </a:p>
        </p:txBody>
      </p:sp>
      <p:sp>
        <p:nvSpPr>
          <p:cNvPr id="2" name="文本框 1"/>
          <p:cNvSpPr txBox="1"/>
          <p:nvPr/>
        </p:nvSpPr>
        <p:spPr>
          <a:xfrm>
            <a:off x="0" y="0"/>
            <a:ext cx="188595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2</a:t>
            </a:r>
            <a:endParaRPr kumimoji="1" lang="en-US" altLang="zh-CN" sz="2800" b="1" dirty="0">
              <a:solidFill>
                <a:schemeClr val="lt1"/>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068070"/>
            <a:ext cx="11751310" cy="23983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065" y="1104900"/>
            <a:ext cx="11669395" cy="124523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Most invertebrates have immovable eyes, making REM sleep tricky to investigate. But jumping spiders can direct their gaze by moving their retinas, which can be seen through the temporarily translucent exoskeletons of spiderlings in the first few days after hatching.</a:t>
            </a:r>
            <a:endParaRPr lang="en-US" altLang="zh-CN" sz="2500">
              <a:latin typeface="Times New Roman" panose="02020603050405020304" charset="0"/>
              <a:cs typeface="Times New Roman" panose="02020603050405020304" charset="0"/>
              <a:sym typeface="+mn-ea"/>
            </a:endParaRPr>
          </a:p>
        </p:txBody>
      </p:sp>
      <p:sp>
        <p:nvSpPr>
          <p:cNvPr id="4" name="文本框 3"/>
          <p:cNvSpPr txBox="1"/>
          <p:nvPr/>
        </p:nvSpPr>
        <p:spPr>
          <a:xfrm>
            <a:off x="393065" y="25565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03655" y="2298065"/>
            <a:ext cx="10445115"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大多数无脊椎动物的眼睛都是固定不动的，这使得快速眼动睡眠难以研究。但是跳蛛可以通过移动视网膜来引导它们的视线，在孵化后的头几天，</a:t>
            </a:r>
            <a:r>
              <a:rPr lang="zh-CN" sz="2200">
                <a:latin typeface="Times New Roman" panose="02020603050405020304" charset="0"/>
                <a:ea typeface="华文中宋" panose="02010600040101010101" charset="-122"/>
                <a:cs typeface="Times New Roman" panose="02020603050405020304" charset="0"/>
              </a:rPr>
              <a:t>这</a:t>
            </a:r>
            <a:r>
              <a:rPr sz="2200">
                <a:latin typeface="Times New Roman" panose="02020603050405020304" charset="0"/>
                <a:ea typeface="华文中宋" panose="02010600040101010101" charset="-122"/>
                <a:cs typeface="Times New Roman" panose="02020603050405020304" charset="0"/>
              </a:rPr>
              <a:t>可以通过蜘蛛幼虫暂时半透明的外骨骼看到视网膜。</a:t>
            </a:r>
            <a:endParaRPr sz="22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017645"/>
            <a:ext cx="11751310" cy="21348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4975" y="4017645"/>
            <a:ext cx="1146429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 think this is amplified by our human bias and our own experience and imagining that ‘dreaming’ would look or feel the same in other animals. Animals experience the world differently, so a ‘dream’ is likely very different.”</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349250" y="54305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03655" y="5307330"/>
            <a:ext cx="10682605" cy="768350"/>
          </a:xfrm>
          <a:prstGeom prst="rect">
            <a:avLst/>
          </a:prstGeom>
          <a:noFill/>
        </p:spPr>
        <p:txBody>
          <a:bodyPr wrap="square" rtlCol="0">
            <a:spAutoFit/>
          </a:bodyPr>
          <a:lstStyle/>
          <a:p>
            <a:pPr algn="l">
              <a:buClrTx/>
              <a:buSzTx/>
              <a:buFontTx/>
            </a:pPr>
            <a:r>
              <a:rPr sz="2200">
                <a:latin typeface="华文中宋" panose="02010600040101010101" charset="-122"/>
                <a:ea typeface="华文中宋" panose="02010600040101010101" charset="-122"/>
                <a:cs typeface="华文中宋" panose="02010600040101010101" charset="-122"/>
              </a:rPr>
              <a:t>我认为这被我们人类的偏见和我们</a:t>
            </a:r>
            <a:r>
              <a:rPr lang="zh-CN" sz="2200">
                <a:latin typeface="华文中宋" panose="02010600040101010101" charset="-122"/>
                <a:ea typeface="华文中宋" panose="02010600040101010101" charset="-122"/>
                <a:cs typeface="华文中宋" panose="02010600040101010101" charset="-122"/>
              </a:rPr>
              <a:t>自身</a:t>
            </a:r>
            <a:r>
              <a:rPr sz="2200">
                <a:latin typeface="华文中宋" panose="02010600040101010101" charset="-122"/>
                <a:ea typeface="华文中宋" panose="02010600040101010101" charset="-122"/>
                <a:cs typeface="华文中宋" panose="02010600040101010101" charset="-122"/>
              </a:rPr>
              <a:t>经验放大了，我们想象“做梦”在其他动物身上看起来或感觉是一样的。动物对世界的体验是不同的，所以‘梦’可能非常不同。” </a:t>
            </a:r>
            <a:endParaRPr sz="2200">
              <a:latin typeface="华文中宋" panose="02010600040101010101" charset="-122"/>
              <a:ea typeface="华文中宋" panose="02010600040101010101" charset="-122"/>
              <a:cs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24130" y="116839"/>
            <a:ext cx="11497310" cy="169164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2</a:t>
            </a:r>
            <a:r>
              <a:rPr sz="3600">
                <a:latin typeface="+mj-lt"/>
                <a:cs typeface="+mj-lt"/>
              </a:rPr>
              <a:t>. </a:t>
            </a:r>
            <a:r>
              <a:rPr lang="en-US" sz="3600">
                <a:latin typeface="+mj-lt"/>
                <a:cs typeface="+mj-lt"/>
              </a:rPr>
              <a:t>Discovered in the deep: </a:t>
            </a:r>
            <a:endParaRPr lang="en-US" sz="3600">
              <a:latin typeface="+mj-lt"/>
              <a:cs typeface="+mj-lt"/>
            </a:endParaRPr>
          </a:p>
          <a:p>
            <a:pPr algn="ctr">
              <a:defRPr sz="2800" b="1">
                <a:latin typeface="+mn-lt"/>
                <a:ea typeface="+mn-ea"/>
                <a:cs typeface="+mn-cs"/>
                <a:sym typeface="Helvetica"/>
              </a:defRPr>
            </a:pPr>
            <a:r>
              <a:rPr lang="en-US" sz="3600">
                <a:latin typeface="+mj-lt"/>
                <a:cs typeface="+mj-lt"/>
              </a:rPr>
              <a:t>the sea cucumber that lives a jellyfish life </a:t>
            </a:r>
            <a:endParaRPr lang="en-US" sz="4400">
              <a:latin typeface="+mj-lt"/>
              <a:cs typeface="+mj-lt"/>
            </a:endParaRPr>
          </a:p>
          <a:p>
            <a:pPr algn="ctr">
              <a:defRPr sz="2800" b="1">
                <a:latin typeface="+mn-lt"/>
                <a:ea typeface="+mn-ea"/>
                <a:cs typeface="+mn-cs"/>
                <a:sym typeface="Helvetica"/>
              </a:defRPr>
            </a:pP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像水母般生活的</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sym typeface="+mn-ea"/>
              </a:rPr>
              <a:t>海参</a:t>
            </a: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3" name="图片 1"/>
          <p:cNvPicPr>
            <a:picLocks noChangeAspect="1"/>
          </p:cNvPicPr>
          <p:nvPr/>
        </p:nvPicPr>
        <p:blipFill>
          <a:blip r:embed="rId1"/>
          <a:stretch>
            <a:fillRect/>
          </a:stretch>
        </p:blipFill>
        <p:spPr>
          <a:xfrm>
            <a:off x="982980" y="2639695"/>
            <a:ext cx="4898390" cy="2961640"/>
          </a:xfrm>
          <a:prstGeom prst="rect">
            <a:avLst/>
          </a:prstGeom>
          <a:noFill/>
          <a:ln>
            <a:noFill/>
          </a:ln>
        </p:spPr>
      </p:pic>
      <p:pic>
        <p:nvPicPr>
          <p:cNvPr id="4" name="图片 2"/>
          <p:cNvPicPr>
            <a:picLocks noChangeAspect="1"/>
          </p:cNvPicPr>
          <p:nvPr/>
        </p:nvPicPr>
        <p:blipFill>
          <a:blip r:embed="rId2"/>
          <a:stretch>
            <a:fillRect/>
          </a:stretch>
        </p:blipFill>
        <p:spPr>
          <a:xfrm>
            <a:off x="6579870" y="2639695"/>
            <a:ext cx="4803140" cy="2951480"/>
          </a:xfrm>
          <a:prstGeom prst="rect">
            <a:avLst/>
          </a:prstGeom>
          <a:noFill/>
          <a:ln>
            <a:noFill/>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76250"/>
            <a:ext cx="12238355" cy="6059170"/>
          </a:xfrm>
          <a:prstGeom prst="rect">
            <a:avLst/>
          </a:prstGeom>
          <a:noFill/>
        </p:spPr>
        <p:txBody>
          <a:bodyPr wrap="square" rtlCol="0" anchor="t">
            <a:spAutoFit/>
          </a:bodyPr>
          <a:p>
            <a:pPr fontAlgn="auto">
              <a:lnSpc>
                <a:spcPct val="95000"/>
              </a:lnSpc>
            </a:pPr>
            <a:r>
              <a:rPr lang="en-US" altLang="zh-CN" sz="2600">
                <a:latin typeface="Times New Roman" panose="02020603050405020304" charset="0"/>
                <a:cs typeface="Times New Roman" panose="02020603050405020304" charset="0"/>
              </a:rPr>
              <a:t>    </a:t>
            </a:r>
            <a:r>
              <a:rPr lang="en-US" altLang="zh-CN"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Wafting through the deep sea is a diaphanous creature that </a:t>
            </a:r>
            <a:r>
              <a:rPr lang="en-US" sz="2550">
                <a:latin typeface="Times New Roman" panose="02020603050405020304" charset="0"/>
                <a:cs typeface="Times New Roman" panose="02020603050405020304" charset="0"/>
              </a:rPr>
              <a:t>_________ (</a:t>
            </a:r>
            <a:r>
              <a:rPr sz="2550">
                <a:latin typeface="Times New Roman" panose="02020603050405020304" charset="0"/>
                <a:cs typeface="Times New Roman" panose="02020603050405020304" charset="0"/>
              </a:rPr>
              <a:t>resemble</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a jellyfish, but is in fact something else entirely. Pelagothuria natatrix, meaning swimming sea cucumber, belongs to a group of animals better known for lying around on the seabed like giant, rubbery </a:t>
            </a:r>
            <a:r>
              <a:rPr lang="en-US" sz="2550">
                <a:latin typeface="Times New Roman" panose="02020603050405020304" charset="0"/>
                <a:cs typeface="Times New Roman" panose="02020603050405020304" charset="0"/>
              </a:rPr>
              <a:t>______ (</a:t>
            </a:r>
            <a:r>
              <a:rPr sz="2550">
                <a:latin typeface="Times New Roman" panose="02020603050405020304" charset="0"/>
                <a:cs typeface="Times New Roman" panose="02020603050405020304" charset="0"/>
              </a:rPr>
              <a:t>worm</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.This sea cucumber was first named in the late 19th century. </a:t>
            </a:r>
            <a:endParaRPr sz="2550">
              <a:latin typeface="Times New Roman" panose="02020603050405020304" charset="0"/>
              <a:cs typeface="Times New Roman" panose="02020603050405020304" charset="0"/>
            </a:endParaRPr>
          </a:p>
          <a:p>
            <a:pPr fontAlgn="auto">
              <a:lnSpc>
                <a:spcPct val="95000"/>
              </a:lnSpc>
            </a:pPr>
            <a:r>
              <a:rPr lang="en-US" sz="2550">
                <a:latin typeface="Times New Roman" panose="02020603050405020304" charset="0"/>
                <a:cs typeface="Times New Roman" panose="02020603050405020304" charset="0"/>
              </a:rPr>
              <a:t>      _____ </a:t>
            </a:r>
            <a:r>
              <a:rPr sz="2550">
                <a:latin typeface="Times New Roman" panose="02020603050405020304" charset="0"/>
                <a:cs typeface="Times New Roman" panose="02020603050405020304" charset="0"/>
              </a:rPr>
              <a:t> Pelagothuria survives in these challenging conditions is still a mystery, but it likely has something to do </a:t>
            </a:r>
            <a:r>
              <a:rPr lang="en-US" sz="2550">
                <a:latin typeface="Times New Roman" panose="02020603050405020304" charset="0"/>
                <a:cs typeface="Times New Roman" panose="02020603050405020304" charset="0"/>
              </a:rPr>
              <a:t>_____ </a:t>
            </a:r>
            <a:r>
              <a:rPr sz="2550">
                <a:latin typeface="Times New Roman" panose="02020603050405020304" charset="0"/>
                <a:cs typeface="Times New Roman" panose="02020603050405020304" charset="0"/>
              </a:rPr>
              <a:t> its jelly body. Many animals living in the deep sea have bodies made mostly of water with a small amount of </a:t>
            </a:r>
            <a:r>
              <a:rPr lang="en-US" altLang="zh-CN" sz="2550">
                <a:solidFill>
                  <a:srgbClr val="0000FF"/>
                </a:solidFill>
                <a:latin typeface="Times New Roman" panose="02020603050405020304" charset="0"/>
                <a:cs typeface="Times New Roman" panose="02020603050405020304" charset="0"/>
              </a:rPr>
              <a:t>collagen</a:t>
            </a:r>
            <a:r>
              <a:rPr sz="2550">
                <a:latin typeface="Times New Roman" panose="02020603050405020304" charset="0"/>
                <a:cs typeface="Times New Roman" panose="02020603050405020304" charset="0"/>
              </a:rPr>
              <a:t> mixed in. This gelatinous goo requires little energy </a:t>
            </a:r>
            <a:r>
              <a:rPr lang="en-US" sz="2550">
                <a:latin typeface="Times New Roman" panose="02020603050405020304" charset="0"/>
                <a:cs typeface="Times New Roman" panose="02020603050405020304" charset="0"/>
              </a:rPr>
              <a:t>_______ (</a:t>
            </a:r>
            <a:r>
              <a:rPr sz="2550">
                <a:latin typeface="Times New Roman" panose="02020603050405020304" charset="0"/>
                <a:cs typeface="Times New Roman" panose="02020603050405020304" charset="0"/>
              </a:rPr>
              <a:t>make</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and maintain, and so is ideal for animals living at depths </a:t>
            </a:r>
            <a:r>
              <a:rPr lang="en-US" sz="2550">
                <a:latin typeface="Times New Roman" panose="02020603050405020304" charset="0"/>
                <a:cs typeface="Times New Roman" panose="02020603050405020304" charset="0"/>
              </a:rPr>
              <a:t>______ </a:t>
            </a:r>
            <a:r>
              <a:rPr sz="2550">
                <a:latin typeface="Times New Roman" panose="02020603050405020304" charset="0"/>
                <a:cs typeface="Times New Roman" panose="02020603050405020304" charset="0"/>
              </a:rPr>
              <a:t> food is often scarce. Jelly-based animals are also inherently buoyant, so they needn’t waste precious energy and oxygen </a:t>
            </a:r>
            <a:r>
              <a:rPr lang="en-US" sz="2550">
                <a:latin typeface="Times New Roman" panose="02020603050405020304" charset="0"/>
                <a:cs typeface="Times New Roman" panose="02020603050405020304" charset="0"/>
              </a:rPr>
              <a:t>__________ (</a:t>
            </a:r>
            <a:r>
              <a:rPr sz="2550">
                <a:latin typeface="Times New Roman" panose="02020603050405020304" charset="0"/>
                <a:cs typeface="Times New Roman" panose="02020603050405020304" charset="0"/>
              </a:rPr>
              <a:t>swim</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to stay afloat; they can just drift around.Out of </a:t>
            </a:r>
            <a:r>
              <a:rPr lang="en-US" sz="2550">
                <a:latin typeface="Times New Roman" panose="02020603050405020304" charset="0"/>
                <a:cs typeface="Times New Roman" panose="02020603050405020304" charset="0"/>
              </a:rPr>
              <a:t>_______ (</a:t>
            </a:r>
            <a:r>
              <a:rPr sz="2550">
                <a:latin typeface="Times New Roman" panose="02020603050405020304" charset="0"/>
                <a:cs typeface="Times New Roman" panose="02020603050405020304" charset="0"/>
              </a:rPr>
              <a:t>rough</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1,200 species of sea cucumbers, Pelagothuria is the only one </a:t>
            </a:r>
            <a:r>
              <a:rPr lang="en-US" sz="2550">
                <a:latin typeface="Times New Roman" panose="02020603050405020304" charset="0"/>
                <a:cs typeface="Times New Roman" panose="02020603050405020304" charset="0"/>
              </a:rPr>
              <a:t>______ (</a:t>
            </a:r>
            <a:r>
              <a:rPr sz="2550">
                <a:latin typeface="Times New Roman" panose="02020603050405020304" charset="0"/>
                <a:cs typeface="Times New Roman" panose="02020603050405020304" charset="0"/>
              </a:rPr>
              <a:t>know</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to spend most of its time swimming. </a:t>
            </a:r>
            <a:endParaRPr sz="2550">
              <a:latin typeface="Times New Roman" panose="02020603050405020304" charset="0"/>
              <a:cs typeface="Times New Roman" panose="02020603050405020304" charset="0"/>
            </a:endParaRPr>
          </a:p>
          <a:p>
            <a:pPr fontAlgn="auto">
              <a:lnSpc>
                <a:spcPct val="95000"/>
              </a:lnSpc>
            </a:pPr>
            <a:r>
              <a:rPr lang="en-US"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This could be how Pelagothuria’s ancestors started out, then evolving to be better and better swimmers until they </a:t>
            </a:r>
            <a:r>
              <a:rPr lang="en-US" sz="2550">
                <a:latin typeface="Times New Roman" panose="02020603050405020304" charset="0"/>
                <a:cs typeface="Times New Roman" panose="02020603050405020304" charset="0"/>
              </a:rPr>
              <a:t>_______ (</a:t>
            </a:r>
            <a:r>
              <a:rPr sz="2550">
                <a:latin typeface="Times New Roman" panose="02020603050405020304" charset="0"/>
                <a:cs typeface="Times New Roman" panose="02020603050405020304" charset="0"/>
              </a:rPr>
              <a:t>adopt</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a full-time jellyfish lifestyle. It’s a case of </a:t>
            </a:r>
            <a:r>
              <a:rPr lang="en-US" altLang="zh-CN" sz="2550">
                <a:solidFill>
                  <a:srgbClr val="0000FF"/>
                </a:solidFill>
                <a:latin typeface="Times New Roman" panose="02020603050405020304" charset="0"/>
                <a:cs typeface="Times New Roman" panose="02020603050405020304" charset="0"/>
              </a:rPr>
              <a:t>convergent</a:t>
            </a:r>
            <a:r>
              <a:rPr sz="2550">
                <a:latin typeface="Times New Roman" panose="02020603050405020304" charset="0"/>
                <a:cs typeface="Times New Roman" panose="02020603050405020304" charset="0"/>
              </a:rPr>
              <a:t> evolution in which distantly related organisms –in this case sea cucumbers and jellyfish – have solved </a:t>
            </a:r>
            <a:r>
              <a:rPr lang="en-US" altLang="zh-CN" sz="2550">
                <a:solidFill>
                  <a:schemeClr val="tx1"/>
                </a:solidFill>
                <a:latin typeface="Times New Roman" panose="02020603050405020304" charset="0"/>
                <a:cs typeface="Times New Roman" panose="02020603050405020304" charset="0"/>
              </a:rPr>
              <a:t>challenges</a:t>
            </a:r>
            <a:r>
              <a:rPr lang="en-US" altLang="zh-CN" sz="2550">
                <a:solidFill>
                  <a:srgbClr val="0000FF"/>
                </a:solidFill>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with a similar outcome.</a:t>
            </a:r>
            <a:endParaRPr sz="2550">
              <a:latin typeface="Times New Roman" panose="02020603050405020304" charset="0"/>
              <a:cs typeface="Times New Roman" panose="02020603050405020304" charset="0"/>
            </a:endParaRPr>
          </a:p>
        </p:txBody>
      </p:sp>
      <p:sp>
        <p:nvSpPr>
          <p:cNvPr id="1048598" name="文本框 4"/>
          <p:cNvSpPr txBox="1"/>
          <p:nvPr/>
        </p:nvSpPr>
        <p:spPr>
          <a:xfrm>
            <a:off x="1919605" y="44450"/>
            <a:ext cx="5451475" cy="445135"/>
          </a:xfrm>
          <a:prstGeom prst="rect">
            <a:avLst/>
          </a:prstGeom>
          <a:noFill/>
        </p:spPr>
        <p:txBody>
          <a:bodyPr wrap="square" rtlCol="0">
            <a:spAutoFit/>
          </a:bodyPr>
          <a:p>
            <a:pPr algn="l">
              <a:buClrTx/>
              <a:buSzTx/>
              <a:buFontTx/>
            </a:pP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卫报</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10</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sz="2300" b="1">
                <a:solidFill>
                  <a:srgbClr val="ED7D31"/>
                </a:solidFill>
                <a:latin typeface="微软雅黑" panose="020B0503020204020204" charset="-122"/>
                <a:ea typeface="微软雅黑" panose="020B0503020204020204" charset="-122"/>
                <a:cs typeface="微软雅黑" panose="020B0503020204020204" charset="-122"/>
              </a:rPr>
              <a:t>日 </a:t>
            </a:r>
            <a:r>
              <a:rPr lang="en-US" sz="2300" b="1">
                <a:solidFill>
                  <a:srgbClr val="ED7D31"/>
                </a:solidFill>
                <a:latin typeface="微软雅黑" panose="020B0503020204020204" charset="-122"/>
                <a:ea typeface="微软雅黑" panose="020B0503020204020204" charset="-122"/>
                <a:cs typeface="微软雅黑" panose="020B0503020204020204" charset="-122"/>
              </a:rPr>
              <a:t> 40</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8328025" y="521970"/>
            <a:ext cx="138049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resembles</a:t>
            </a:r>
            <a:r>
              <a:rPr sz="2300">
                <a:solidFill>
                  <a:srgbClr val="FF0000"/>
                </a:solidFill>
                <a:latin typeface="Times New Roman" panose="02020603050405020304" charset="0"/>
                <a:cs typeface="Times New Roman" panose="02020603050405020304" charset="0"/>
                <a:sym typeface="+mn-ea"/>
              </a:rPr>
              <a:t> </a:t>
            </a:r>
            <a:endParaRPr sz="23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2060575" y="1666240"/>
            <a:ext cx="82994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worms</a:t>
            </a:r>
            <a:endParaRPr sz="23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5819775" y="3860800"/>
            <a:ext cx="155130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swimming</a:t>
            </a:r>
            <a:endParaRPr sz="23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2927350" y="3140710"/>
            <a:ext cx="120205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to make</a:t>
            </a:r>
            <a:endParaRPr sz="23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3719830" y="5300980"/>
            <a:ext cx="117729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300">
                <a:solidFill>
                  <a:srgbClr val="FF0000"/>
                </a:solidFill>
                <a:latin typeface="Times New Roman" panose="02020603050405020304" charset="0"/>
                <a:cs typeface="Times New Roman" panose="02020603050405020304" charset="0"/>
                <a:sym typeface="+mn-ea"/>
              </a:rPr>
              <a:t>adopted</a:t>
            </a:r>
            <a:endParaRPr lang="en-US" sz="23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2783840" y="4214495"/>
            <a:ext cx="109283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roughly</a:t>
            </a:r>
            <a:endParaRPr sz="23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3647440" y="2420620"/>
            <a:ext cx="81089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with </a:t>
            </a:r>
            <a:endParaRPr sz="23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682625" y="2072640"/>
            <a:ext cx="74168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How</a:t>
            </a:r>
            <a:endParaRPr sz="23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1127125" y="3500755"/>
            <a:ext cx="109918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where </a:t>
            </a:r>
            <a:endParaRPr sz="23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343660" y="4580890"/>
            <a:ext cx="94424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300">
                <a:solidFill>
                  <a:srgbClr val="FF0000"/>
                </a:solidFill>
                <a:latin typeface="Times New Roman" panose="02020603050405020304" charset="0"/>
                <a:cs typeface="Times New Roman" panose="02020603050405020304" charset="0"/>
                <a:sym typeface="+mn-ea"/>
              </a:rPr>
              <a:t>known</a:t>
            </a:r>
            <a:endParaRPr lang="en-US" sz="23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UNIT_PLACING_PICTURE_USER_VIEWPORT" val="{&quot;height&quot;:9540,&quot;width&quot;:14145}"/>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MEDIACOVER_FLAG" val="1"/>
  <p:tag name="KSO_WM_UNIT_MEDIACOVER_BTN_STATE" val="1"/>
  <p:tag name="KSO_WM_UNIT_MEDIACOVER_BTNRECT" val="8209*4339*0*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9.xml><?xml version="1.0" encoding="utf-8"?>
<p:tagLst xmlns:p="http://schemas.openxmlformats.org/presentationml/2006/main">
  <p:tag name="KSO_WM_UNIT_PLACING_PICTURE_USER_VIEWPORT" val="{&quot;height&quot;:7230,&quot;width&quot;:1077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12366</Words>
  <Application>WPS 演示</Application>
  <PresentationFormat>宽屏</PresentationFormat>
  <Paragraphs>374</Paragraphs>
  <Slides>24</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24</vt:i4>
      </vt:variant>
    </vt:vector>
  </HeadingPairs>
  <TitlesOfParts>
    <vt:vector size="41" baseType="lpstr">
      <vt:lpstr>Arial</vt:lpstr>
      <vt:lpstr>宋体</vt:lpstr>
      <vt:lpstr>Wingdings</vt:lpstr>
      <vt:lpstr>Trebuchet MS</vt:lpstr>
      <vt:lpstr>Times New Roman</vt:lpstr>
      <vt:lpstr>Calibri</vt:lpstr>
      <vt:lpstr>微软雅黑</vt:lpstr>
      <vt:lpstr>华文中宋</vt:lpstr>
      <vt:lpstr>Wingdings</vt:lpstr>
      <vt:lpstr>Helvetica</vt:lpstr>
      <vt:lpstr>Times New Roman</vt:lpstr>
      <vt:lpstr>Arial Unicode MS</vt:lpstr>
      <vt:lpstr>Calibri</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211</cp:revision>
  <dcterms:created xsi:type="dcterms:W3CDTF">2019-06-19T02:08:00Z</dcterms:created>
  <dcterms:modified xsi:type="dcterms:W3CDTF">2022-10-17T02:39:05Z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264B02E9E0074A6B835018E8E5F95422</vt:lpwstr>
  </property>
</Properties>
</file>