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10" r:id="rId3"/>
    <p:sldId id="269" r:id="rId4"/>
    <p:sldId id="293" r:id="rId5"/>
    <p:sldId id="272" r:id="rId6"/>
    <p:sldId id="295" r:id="rId7"/>
    <p:sldId id="302" r:id="rId8"/>
    <p:sldId id="296" r:id="rId9"/>
    <p:sldId id="298" r:id="rId10"/>
    <p:sldId id="303" r:id="rId11"/>
    <p:sldId id="297" r:id="rId12"/>
    <p:sldId id="299" r:id="rId13"/>
    <p:sldId id="300" r:id="rId14"/>
    <p:sldId id="301"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226B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4660"/>
  </p:normalViewPr>
  <p:slideViewPr>
    <p:cSldViewPr snapToGrid="0">
      <p:cViewPr>
        <p:scale>
          <a:sx n="50" d="100"/>
          <a:sy n="50" d="100"/>
        </p:scale>
        <p:origin x="-1997" y="-874"/>
      </p:cViewPr>
      <p:guideLst>
        <p:guide orient="horz" pos="2196"/>
        <p:guide pos="393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1.png"/><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png"/><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pic>
        <p:nvPicPr>
          <p:cNvPr id="12" name="图片 11" descr="水印"/>
          <p:cNvPicPr>
            <a:picLocks noChangeAspect="1"/>
          </p:cNvPicPr>
          <p:nvPr userDrawn="1"/>
        </p:nvPicPr>
        <p:blipFill>
          <a:blip r:embed="rId6"/>
          <a:stretch>
            <a:fillRect/>
          </a:stretch>
        </p:blipFill>
        <p:spPr>
          <a:xfrm>
            <a:off x="7186295" y="63500"/>
            <a:ext cx="4902200" cy="1586865"/>
          </a:xfrm>
          <a:prstGeom prst="rect">
            <a:avLst/>
          </a:prstGeom>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pic>
        <p:nvPicPr>
          <p:cNvPr id="12" name="图片 11" descr="水印"/>
          <p:cNvPicPr>
            <a:picLocks noChangeAspect="1"/>
          </p:cNvPicPr>
          <p:nvPr userDrawn="1"/>
        </p:nvPicPr>
        <p:blipFill>
          <a:blip r:embed="rId8"/>
          <a:stretch>
            <a:fillRect/>
          </a:stretch>
        </p:blipFill>
        <p:spPr>
          <a:xfrm>
            <a:off x="7186295" y="63500"/>
            <a:ext cx="4902200" cy="1586865"/>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12" name="图片 11" descr="水印"/>
          <p:cNvPicPr>
            <a:picLocks noChangeAspect="1"/>
          </p:cNvPicPr>
          <p:nvPr userDrawn="1"/>
        </p:nvPicPr>
        <p:blipFill>
          <a:blip r:embed="rId10"/>
          <a:stretch>
            <a:fillRect/>
          </a:stretch>
        </p:blipFill>
        <p:spPr>
          <a:xfrm>
            <a:off x="7186295" y="63500"/>
            <a:ext cx="4902200" cy="1586865"/>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12" name="图片 11" descr="水印"/>
          <p:cNvPicPr>
            <a:picLocks noChangeAspect="1"/>
          </p:cNvPicPr>
          <p:nvPr userDrawn="1"/>
        </p:nvPicPr>
        <p:blipFill>
          <a:blip r:embed="rId6"/>
          <a:stretch>
            <a:fillRect/>
          </a:stretch>
        </p:blipFill>
        <p:spPr>
          <a:xfrm>
            <a:off x="7186295" y="63500"/>
            <a:ext cx="4902200" cy="1586865"/>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12" name="图片 11" descr="水印"/>
          <p:cNvPicPr>
            <a:picLocks noChangeAspect="1"/>
          </p:cNvPicPr>
          <p:nvPr userDrawn="1"/>
        </p:nvPicPr>
        <p:blipFill>
          <a:blip r:embed="rId5"/>
          <a:stretch>
            <a:fillRect/>
          </a:stretch>
        </p:blipFill>
        <p:spPr>
          <a:xfrm>
            <a:off x="7186295" y="63500"/>
            <a:ext cx="4902200" cy="1586865"/>
          </a:xfrm>
          <a:prstGeom prst="rect">
            <a:avLst/>
          </a:prstGeom>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pic>
        <p:nvPicPr>
          <p:cNvPr id="12" name="图片 11" descr="水印"/>
          <p:cNvPicPr>
            <a:picLocks noChangeAspect="1"/>
          </p:cNvPicPr>
          <p:nvPr userDrawn="1"/>
        </p:nvPicPr>
        <p:blipFill>
          <a:blip r:embed="rId8"/>
          <a:stretch>
            <a:fillRect/>
          </a:stretch>
        </p:blipFill>
        <p:spPr>
          <a:xfrm>
            <a:off x="7186295" y="63500"/>
            <a:ext cx="4902200" cy="1586865"/>
          </a:xfrm>
          <a:prstGeom prst="rect">
            <a:avLst/>
          </a:prstGeom>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image" Target="file:///D:\qq&#25991;&#20214;\712321467\Image\C2C\Image2\%7b75232B38-A165-1FB7-499C-2E1C792CACB5%7d.png" TargetMode="External"/><Relationship Id="rId17" Type="http://schemas.openxmlformats.org/officeDocument/2006/relationships/image" Target="../media/image2.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userDrawn="1"/>
        </p:nvPicPr>
        <p:blipFill>
          <a:blip r:embed="rId17" r:link="rId18"/>
          <a:stretch>
            <a:fillRect/>
          </a:stretch>
        </p:blipFill>
        <p:spPr>
          <a:xfrm>
            <a:off x="838200" y="365125"/>
            <a:ext cx="9525" cy="9525"/>
          </a:xfrm>
          <a:prstGeom prst="rect">
            <a:avLst/>
          </a:prstGeom>
          <a:noFill/>
          <a:ln>
            <a:noFill/>
            <a:miter lim="800000"/>
            <a:headEnd/>
            <a:tailEnd/>
          </a:ln>
        </p:spPr>
      </p:pic>
      <p:pic>
        <p:nvPicPr>
          <p:cNvPr id="12" name="图片 11" descr="水印"/>
          <p:cNvPicPr>
            <a:picLocks noChangeAspect="1"/>
          </p:cNvPicPr>
          <p:nvPr userDrawn="1"/>
        </p:nvPicPr>
        <p:blipFill>
          <a:blip r:embed="rId19"/>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2.xml"/><Relationship Id="rId2" Type="http://schemas.openxmlformats.org/officeDocument/2006/relationships/image" Target="../media/image5.jpe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8.pn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image" Target="../media/image19.png"/><Relationship Id="rId7" Type="http://schemas.openxmlformats.org/officeDocument/2006/relationships/image" Target="../media/image20.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0.png"/><Relationship Id="rId12" Type="http://schemas.openxmlformats.org/officeDocument/2006/relationships/slideLayout" Target="../slideLayouts/slideLayout7.xml"/><Relationship Id="rId11" Type="http://schemas.openxmlformats.org/officeDocument/2006/relationships/image" Target="../media/image23.png"/><Relationship Id="rId10" Type="http://schemas.openxmlformats.org/officeDocument/2006/relationships/image" Target="../media/image22.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heng'ming'zhi\Desktop\5c75f1145915e.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0068" y="565497"/>
            <a:ext cx="9209212" cy="6124754"/>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6330" y="767827"/>
            <a:ext cx="8895310" cy="6632585"/>
          </a:xfrm>
          <a:prstGeom prst="rect">
            <a:avLst/>
          </a:prstGeom>
          <a:noFill/>
        </p:spPr>
        <p:txBody>
          <a:bodyPr wrap="square" rtlCol="0">
            <a:spAutoFit/>
          </a:bodyPr>
          <a:lstStyle/>
          <a:p>
            <a:r>
              <a:rPr lang="zh-CN" altLang="en-US" sz="2500" b="1" i="1" dirty="0">
                <a:latin typeface="Times New Roman" panose="02020603050405020304" pitchFamily="18" charset="0"/>
                <a:cs typeface="Times New Roman" panose="02020603050405020304" pitchFamily="18" charset="0"/>
              </a:rPr>
              <a:t> Para 1. We sat down next to each </a:t>
            </a:r>
            <a:r>
              <a:rPr lang="zh-CN" altLang="en-US" sz="2500" b="1" i="1" dirty="0" smtClean="0">
                <a:latin typeface="Times New Roman" panose="02020603050405020304" pitchFamily="18" charset="0"/>
                <a:cs typeface="Times New Roman" panose="02020603050405020304" pitchFamily="18" charset="0"/>
              </a:rPr>
              <a:t>other, </a:t>
            </a:r>
            <a:r>
              <a:rPr lang="zh-CN" altLang="en-US" sz="2500" b="1" i="1" dirty="0">
                <a:latin typeface="Times New Roman" panose="02020603050405020304" pitchFamily="18" charset="0"/>
                <a:cs typeface="Times New Roman" panose="02020603050405020304" pitchFamily="18" charset="0"/>
              </a:rPr>
              <a:t>but David wouldn</a:t>
            </a:r>
            <a:r>
              <a:rPr lang="en-US" altLang="zh-CN" sz="2500" b="1" i="1" dirty="0">
                <a:latin typeface="Times New Roman" panose="02020603050405020304" pitchFamily="18" charset="0"/>
                <a:cs typeface="Times New Roman" panose="02020603050405020304" pitchFamily="18" charset="0"/>
              </a:rPr>
              <a:t>’</a:t>
            </a:r>
            <a:r>
              <a:rPr lang="zh-CN" altLang="en-US" sz="2500" b="1" i="1" dirty="0">
                <a:latin typeface="Times New Roman" panose="02020603050405020304" pitchFamily="18" charset="0"/>
                <a:cs typeface="Times New Roman" panose="02020603050405020304" pitchFamily="18" charset="0"/>
              </a:rPr>
              <a:t>t look at me.</a:t>
            </a:r>
            <a:endParaRPr lang="zh-CN" altLang="en-US" sz="2500" b="1" i="1" dirty="0">
              <a:latin typeface="Times New Roman" panose="02020603050405020304" pitchFamily="18" charset="0"/>
              <a:cs typeface="Times New Roman" panose="02020603050405020304" pitchFamily="18" charset="0"/>
            </a:endParaRPr>
          </a:p>
          <a:p>
            <a:r>
              <a:rPr lang="en-US" altLang="zh-CN" sz="2500" b="1" dirty="0" smtClean="0">
                <a:latin typeface="Calibri" panose="020F0502020204030204"/>
                <a:cs typeface="Calibri" panose="020F0502020204030204"/>
              </a:rPr>
              <a:t>① He </a:t>
            </a:r>
            <a:r>
              <a:rPr lang="en-US" altLang="zh-CN" sz="2500" b="1" dirty="0" smtClean="0">
                <a:solidFill>
                  <a:srgbClr val="0000FF"/>
                </a:solidFill>
                <a:latin typeface="Calibri" panose="020F0502020204030204"/>
                <a:cs typeface="Calibri" panose="020F0502020204030204"/>
              </a:rPr>
              <a:t>rubbed</a:t>
            </a:r>
            <a:r>
              <a:rPr lang="en-US" altLang="zh-CN" sz="2500" b="1" dirty="0" smtClean="0">
                <a:latin typeface="Calibri" panose="020F0502020204030204"/>
                <a:cs typeface="Calibri" panose="020F0502020204030204"/>
              </a:rPr>
              <a:t> his hands constantly, </a:t>
            </a:r>
            <a:r>
              <a:rPr lang="en-US" altLang="zh-CN" sz="2500" b="1" dirty="0" smtClean="0">
                <a:solidFill>
                  <a:srgbClr val="0000FF"/>
                </a:solidFill>
                <a:latin typeface="Calibri" panose="020F0502020204030204"/>
                <a:cs typeface="Calibri" panose="020F0502020204030204"/>
              </a:rPr>
              <a:t>eyes locked to the starting line where stood the other runners, who are ready to shine themselves</a:t>
            </a:r>
            <a:r>
              <a:rPr lang="en-US" altLang="zh-CN" sz="2500" b="1" dirty="0" smtClean="0">
                <a:latin typeface="Calibri" panose="020F0502020204030204"/>
                <a:cs typeface="Calibri" panose="020F0502020204030204"/>
              </a:rPr>
              <a:t>. </a:t>
            </a:r>
            <a:endParaRPr lang="en-US" altLang="zh-CN" sz="2500" b="1" dirty="0" smtClean="0">
              <a:latin typeface="Calibri" panose="020F0502020204030204"/>
              <a:cs typeface="Calibri" panose="020F0502020204030204"/>
            </a:endParaRPr>
          </a:p>
          <a:p>
            <a:r>
              <a:rPr lang="en-US" altLang="zh-CN" sz="2500" b="1" dirty="0" smtClean="0">
                <a:latin typeface="Calibri" panose="020F0502020204030204"/>
                <a:cs typeface="Calibri" panose="020F0502020204030204"/>
              </a:rPr>
              <a:t>② </a:t>
            </a:r>
            <a:r>
              <a:rPr lang="en-US" altLang="zh-CN" sz="2500" b="1" dirty="0" smtClean="0">
                <a:solidFill>
                  <a:srgbClr val="00B050"/>
                </a:solidFill>
                <a:latin typeface="Calibri" panose="020F0502020204030204"/>
                <a:cs typeface="Calibri" panose="020F0502020204030204"/>
              </a:rPr>
              <a:t>Thinking</a:t>
            </a:r>
            <a:r>
              <a:rPr lang="en-US" altLang="zh-CN" sz="2500" b="1" dirty="0" smtClean="0">
                <a:solidFill>
                  <a:srgbClr val="0000FF"/>
                </a:solidFill>
                <a:latin typeface="Calibri" panose="020F0502020204030204"/>
                <a:cs typeface="Calibri" panose="020F0502020204030204"/>
              </a:rPr>
              <a:t> </a:t>
            </a:r>
            <a:r>
              <a:rPr lang="en-US" altLang="zh-CN" sz="2500" b="1" dirty="0" smtClean="0">
                <a:latin typeface="Calibri" panose="020F0502020204030204"/>
                <a:cs typeface="Calibri" panose="020F0502020204030204"/>
              </a:rPr>
              <a:t>it a good chance to </a:t>
            </a:r>
            <a:r>
              <a:rPr lang="en-US" altLang="zh-CN" sz="2500" b="1" dirty="0" smtClean="0">
                <a:solidFill>
                  <a:srgbClr val="0000FF"/>
                </a:solidFill>
                <a:latin typeface="Calibri" panose="020F0502020204030204"/>
                <a:cs typeface="Calibri" panose="020F0502020204030204"/>
              </a:rPr>
              <a:t>get him back on track</a:t>
            </a:r>
            <a:r>
              <a:rPr lang="en-US" altLang="zh-CN" sz="2500" b="1" dirty="0" smtClean="0">
                <a:latin typeface="Calibri" panose="020F0502020204030204"/>
                <a:cs typeface="Calibri" panose="020F0502020204030204"/>
              </a:rPr>
              <a:t>, </a:t>
            </a:r>
            <a:r>
              <a:rPr lang="en-US" altLang="zh-CN" sz="2500" b="1" dirty="0" smtClean="0">
                <a:solidFill>
                  <a:srgbClr val="00B050"/>
                </a:solidFill>
                <a:latin typeface="Calibri" panose="020F0502020204030204"/>
                <a:cs typeface="Calibri" panose="020F0502020204030204"/>
              </a:rPr>
              <a:t>I decided to </a:t>
            </a:r>
            <a:r>
              <a:rPr lang="en-US" altLang="zh-CN" sz="2500" b="1" dirty="0" smtClean="0">
                <a:solidFill>
                  <a:srgbClr val="0000FF"/>
                </a:solidFill>
                <a:latin typeface="Calibri" panose="020F0502020204030204"/>
                <a:cs typeface="Calibri" panose="020F0502020204030204"/>
              </a:rPr>
              <a:t>infuse courage into</a:t>
            </a:r>
            <a:r>
              <a:rPr lang="en-US" altLang="zh-CN" sz="2500" b="1" dirty="0" smtClean="0">
                <a:latin typeface="Calibri" panose="020F0502020204030204"/>
                <a:cs typeface="Calibri" panose="020F0502020204030204"/>
              </a:rPr>
              <a:t> </a:t>
            </a:r>
            <a:r>
              <a:rPr lang="en-US" altLang="zh-CN" sz="2500" b="1" dirty="0" smtClean="0">
                <a:solidFill>
                  <a:schemeClr val="accent4">
                    <a:lumMod val="75000"/>
                  </a:schemeClr>
                </a:solidFill>
                <a:latin typeface="Calibri" panose="020F0502020204030204"/>
                <a:cs typeface="Calibri" panose="020F0502020204030204"/>
              </a:rPr>
              <a:t>this poor boy</a:t>
            </a:r>
            <a:r>
              <a:rPr lang="en-US" altLang="zh-CN" sz="2500" b="1" dirty="0" smtClean="0">
                <a:latin typeface="Calibri" panose="020F0502020204030204"/>
                <a:cs typeface="Calibri" panose="020F0502020204030204"/>
              </a:rPr>
              <a:t>. </a:t>
            </a:r>
            <a:endParaRPr lang="en-US" altLang="zh-CN" sz="2500" b="1" dirty="0" smtClean="0">
              <a:latin typeface="Calibri" panose="020F0502020204030204"/>
              <a:cs typeface="Calibri" panose="020F0502020204030204"/>
            </a:endParaRPr>
          </a:p>
          <a:p>
            <a:r>
              <a:rPr lang="en-US" altLang="zh-CN" sz="2500" b="1" dirty="0">
                <a:latin typeface="Calibri" panose="020F0502020204030204"/>
                <a:cs typeface="Calibri" panose="020F0502020204030204"/>
              </a:rPr>
              <a:t>③ </a:t>
            </a:r>
            <a:r>
              <a:rPr lang="en-US" altLang="zh-CN" sz="2500" b="1" dirty="0">
                <a:solidFill>
                  <a:srgbClr val="0000FF"/>
                </a:solidFill>
                <a:latin typeface="Calibri" panose="020F0502020204030204"/>
                <a:cs typeface="Calibri" panose="020F0502020204030204"/>
              </a:rPr>
              <a:t>With a gentle pat on </a:t>
            </a:r>
            <a:r>
              <a:rPr lang="en-US" altLang="zh-CN" sz="2500" b="1" dirty="0">
                <a:latin typeface="Calibri" panose="020F0502020204030204"/>
                <a:cs typeface="Calibri" panose="020F0502020204030204"/>
              </a:rPr>
              <a:t>his shoulder, I </a:t>
            </a:r>
            <a:r>
              <a:rPr lang="en-US" altLang="zh-CN" sz="2500" b="1" dirty="0" smtClean="0">
                <a:latin typeface="Calibri" panose="020F0502020204030204"/>
                <a:cs typeface="Calibri" panose="020F0502020204030204"/>
              </a:rPr>
              <a:t>turned him around, looked straight into his red-rimmed eyes and encouraged</a:t>
            </a:r>
            <a:r>
              <a:rPr lang="en-US" altLang="zh-CN" sz="2500" b="1" dirty="0">
                <a:latin typeface="Calibri" panose="020F0502020204030204"/>
                <a:cs typeface="Calibri" panose="020F0502020204030204"/>
              </a:rPr>
              <a:t>, “</a:t>
            </a:r>
            <a:r>
              <a:rPr lang="en-US" altLang="zh-CN" sz="2500" b="1" u="sng" dirty="0">
                <a:latin typeface="Calibri" panose="020F0502020204030204"/>
                <a:cs typeface="Calibri" panose="020F0502020204030204"/>
              </a:rPr>
              <a:t>David, don’t care about others and just do what you want. People will not laugh at those who work </a:t>
            </a:r>
            <a:r>
              <a:rPr lang="en-US" altLang="zh-CN" sz="2500" b="1" u="sng" dirty="0">
                <a:solidFill>
                  <a:srgbClr val="0000FF"/>
                </a:solidFill>
                <a:latin typeface="Calibri" panose="020F0502020204030204"/>
                <a:cs typeface="Calibri" panose="020F0502020204030204"/>
              </a:rPr>
              <a:t>to the best of their ability</a:t>
            </a:r>
            <a:r>
              <a:rPr lang="en-US" altLang="zh-CN" sz="2500" b="1" dirty="0">
                <a:latin typeface="Calibri" panose="020F0502020204030204"/>
                <a:cs typeface="Calibri" panose="020F0502020204030204"/>
              </a:rPr>
              <a:t>. And your efforts put into the previous practices will surely pay </a:t>
            </a:r>
            <a:r>
              <a:rPr lang="en-US" altLang="zh-CN" sz="2500" b="1" dirty="0" smtClean="0">
                <a:latin typeface="Calibri" panose="020F0502020204030204"/>
                <a:cs typeface="Calibri" panose="020F0502020204030204"/>
              </a:rPr>
              <a:t>off.”</a:t>
            </a:r>
            <a:endParaRPr lang="en-US" altLang="zh-CN" sz="2500" b="1" dirty="0" smtClean="0">
              <a:latin typeface="Calibri" panose="020F0502020204030204"/>
              <a:cs typeface="Calibri" panose="020F0502020204030204"/>
            </a:endParaRPr>
          </a:p>
          <a:p>
            <a:r>
              <a:rPr lang="en-US" altLang="zh-CN" sz="2500" b="1" dirty="0" smtClean="0">
                <a:latin typeface="Calibri" panose="020F0502020204030204"/>
                <a:cs typeface="Calibri" panose="020F0502020204030204"/>
              </a:rPr>
              <a:t>④ </a:t>
            </a:r>
            <a:r>
              <a:rPr lang="en-US" altLang="zh-CN" sz="2500" b="1" dirty="0">
                <a:solidFill>
                  <a:srgbClr val="00B050"/>
                </a:solidFill>
                <a:latin typeface="Calibri" panose="020F0502020204030204"/>
                <a:cs typeface="Calibri" panose="020F0502020204030204"/>
              </a:rPr>
              <a:t>As if greatly inspired by </a:t>
            </a:r>
            <a:r>
              <a:rPr lang="en-US" altLang="zh-CN" sz="2500" b="1" dirty="0" smtClean="0">
                <a:latin typeface="Calibri" panose="020F0502020204030204"/>
                <a:cs typeface="Calibri" panose="020F0502020204030204"/>
              </a:rPr>
              <a:t>my words, David </a:t>
            </a:r>
            <a:r>
              <a:rPr lang="en-US" altLang="zh-CN" sz="2500" b="1" dirty="0" smtClean="0">
                <a:solidFill>
                  <a:srgbClr val="0000FF"/>
                </a:solidFill>
                <a:latin typeface="Calibri" panose="020F0502020204030204"/>
                <a:cs typeface="Calibri" panose="020F0502020204030204"/>
              </a:rPr>
              <a:t>rose to his feet, bowed to me, turned and strode forward, slowly but firmly</a:t>
            </a:r>
            <a:r>
              <a:rPr lang="en-US" altLang="zh-CN" sz="2500" b="1" dirty="0" smtClean="0">
                <a:latin typeface="Calibri" panose="020F0502020204030204"/>
                <a:cs typeface="Calibri" panose="020F0502020204030204"/>
              </a:rPr>
              <a:t>.  </a:t>
            </a:r>
            <a:endParaRPr lang="en-US" altLang="zh-CN" sz="2500" b="1" dirty="0" smtClean="0">
              <a:latin typeface="Calibri" panose="020F0502020204030204"/>
              <a:cs typeface="Calibri" panose="020F0502020204030204"/>
            </a:endParaRPr>
          </a:p>
          <a:p>
            <a:r>
              <a:rPr lang="en-US" altLang="zh-CN" sz="2500" b="1" dirty="0" smtClean="0">
                <a:latin typeface="Calibri" panose="020F0502020204030204"/>
                <a:cs typeface="Calibri" panose="020F0502020204030204"/>
              </a:rPr>
              <a:t>(120 words)</a:t>
            </a:r>
            <a:endParaRPr lang="en-US" altLang="zh-CN" sz="2500" b="1" dirty="0" smtClean="0">
              <a:latin typeface="Times New Roman" panose="02020603050405020304" pitchFamily="18" charset="0"/>
              <a:cs typeface="Times New Roman" panose="02020603050405020304" pitchFamily="18" charset="0"/>
            </a:endParaRPr>
          </a:p>
          <a:p>
            <a:endParaRPr lang="en-US" altLang="zh-CN" sz="2500" b="1" i="1" dirty="0" smtClean="0">
              <a:solidFill>
                <a:srgbClr val="0000FF"/>
              </a:solidFill>
              <a:latin typeface="Times New Roman" panose="02020603050405020304" pitchFamily="18" charset="0"/>
              <a:cs typeface="Times New Roman" panose="02020603050405020304" pitchFamily="18" charset="0"/>
            </a:endParaRPr>
          </a:p>
          <a:p>
            <a:endParaRPr lang="en-US" altLang="zh-CN" sz="2500" b="1" i="1"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19279"/>
            <a:ext cx="11644132" cy="584775"/>
          </a:xfrm>
          <a:prstGeom prst="rect">
            <a:avLst/>
          </a:prstGeom>
          <a:noFill/>
        </p:spPr>
        <p:txBody>
          <a:bodyPr wrap="square" rtlCol="0">
            <a:spAutoFit/>
          </a:bodyPr>
          <a:lstStyle/>
          <a:p>
            <a:r>
              <a:rPr lang="en-US" altLang="zh-CN" sz="3200" dirty="0" smtClean="0">
                <a:latin typeface="Calibri" panose="020F0502020204030204" pitchFamily="34" charset="0"/>
                <a:cs typeface="Calibri" panose="020F0502020204030204" pitchFamily="34" charset="0"/>
              </a:rPr>
              <a:t>Use </a:t>
            </a:r>
            <a:r>
              <a:rPr lang="en-US" altLang="zh-CN" sz="3200" b="1" dirty="0" smtClean="0">
                <a:solidFill>
                  <a:srgbClr val="FF0000"/>
                </a:solidFill>
                <a:latin typeface="Calibri" panose="020F0502020204030204" pitchFamily="34" charset="0"/>
                <a:cs typeface="Calibri" panose="020F0502020204030204" pitchFamily="34" charset="0"/>
              </a:rPr>
              <a:t>descriptive expression </a:t>
            </a:r>
            <a:r>
              <a:rPr lang="en-US" altLang="zh-CN" sz="3200" dirty="0" smtClean="0">
                <a:latin typeface="Calibri" panose="020F0502020204030204" pitchFamily="34" charset="0"/>
                <a:cs typeface="Calibri" panose="020F0502020204030204" pitchFamily="34" charset="0"/>
              </a:rPr>
              <a:t>and necessary </a:t>
            </a:r>
            <a:r>
              <a:rPr lang="en-US" altLang="zh-CN" sz="3200" b="1" dirty="0" smtClean="0">
                <a:solidFill>
                  <a:srgbClr val="FF0000"/>
                </a:solidFill>
                <a:latin typeface="Calibri" panose="020F0502020204030204" pitchFamily="34" charset="0"/>
                <a:cs typeface="Calibri" panose="020F0502020204030204" pitchFamily="34" charset="0"/>
              </a:rPr>
              <a:t>cohesive structures</a:t>
            </a:r>
            <a:endParaRPr lang="zh-CN" altLang="en-US" sz="3200" b="1" dirty="0">
              <a:solidFill>
                <a:srgbClr val="FF0000"/>
              </a:solidFill>
              <a:latin typeface="Calibri" panose="020F0502020204030204" pitchFamily="34" charset="0"/>
              <a:cs typeface="Calibri" panose="020F0502020204030204" pitchFamily="34" charset="0"/>
            </a:endParaRPr>
          </a:p>
        </p:txBody>
      </p:sp>
      <p:sp>
        <p:nvSpPr>
          <p:cNvPr id="7" name="TextBox 6"/>
          <p:cNvSpPr txBox="1"/>
          <p:nvPr/>
        </p:nvSpPr>
        <p:spPr>
          <a:xfrm>
            <a:off x="9479280" y="565496"/>
            <a:ext cx="2494732" cy="6370975"/>
          </a:xfrm>
          <a:prstGeom prst="rect">
            <a:avLst/>
          </a:prstGeom>
          <a:noFill/>
        </p:spPr>
        <p:txBody>
          <a:bodyPr wrap="square" rtlCol="0">
            <a:spAutoFit/>
          </a:bodyPr>
          <a:lstStyle/>
          <a:p>
            <a:r>
              <a:rPr lang="en-US" altLang="zh-CN" sz="2400" b="1" dirty="0">
                <a:latin typeface="Calibri" panose="020F0502020204030204" pitchFamily="34" charset="0"/>
                <a:cs typeface="Calibri" panose="020F0502020204030204" pitchFamily="34" charset="0"/>
              </a:rPr>
              <a:t>Scene 1</a:t>
            </a:r>
            <a:r>
              <a:rPr lang="en-US" altLang="zh-CN" sz="2400" b="1" dirty="0" smtClean="0">
                <a:latin typeface="Calibri" panose="020F0502020204030204" pitchFamily="34" charset="0"/>
                <a:cs typeface="Calibri" panose="020F0502020204030204" pitchFamily="34" charset="0"/>
              </a:rPr>
              <a:t>: David’s </a:t>
            </a:r>
            <a:r>
              <a:rPr lang="en-US" altLang="zh-CN" sz="2400" b="1" dirty="0">
                <a:latin typeface="Calibri" panose="020F0502020204030204" pitchFamily="34" charset="0"/>
                <a:cs typeface="Calibri" panose="020F0502020204030204" pitchFamily="34" charset="0"/>
              </a:rPr>
              <a:t>uneasiness. (action, facial expression, gestures</a:t>
            </a:r>
            <a:r>
              <a:rPr lang="en-US" altLang="zh-CN" sz="2400" b="1" dirty="0" smtClean="0">
                <a:latin typeface="Calibri" panose="020F0502020204030204" pitchFamily="34" charset="0"/>
                <a:cs typeface="Calibri" panose="020F0502020204030204" pitchFamily="34" charset="0"/>
              </a:rPr>
              <a:t>)</a:t>
            </a:r>
            <a:endParaRPr lang="en-US" altLang="zh-CN" sz="2400" b="1" dirty="0" smtClean="0">
              <a:latin typeface="Calibri" panose="020F0502020204030204" pitchFamily="34" charset="0"/>
              <a:cs typeface="Calibri" panose="020F0502020204030204" pitchFamily="34" charset="0"/>
            </a:endParaRPr>
          </a:p>
          <a:p>
            <a:endParaRPr lang="zh-CN" altLang="en-US" sz="2400" b="1" dirty="0">
              <a:latin typeface="Calibri" panose="020F0502020204030204" pitchFamily="34" charset="0"/>
              <a:cs typeface="Calibri" panose="020F0502020204030204" pitchFamily="34" charset="0"/>
            </a:endParaRPr>
          </a:p>
          <a:p>
            <a:r>
              <a:rPr lang="en-US" altLang="zh-CN" sz="2400" b="1" dirty="0" smtClean="0">
                <a:latin typeface="Calibri" panose="020F0502020204030204" pitchFamily="34" charset="0"/>
                <a:cs typeface="Calibri" panose="020F0502020204030204" pitchFamily="34" charset="0"/>
              </a:rPr>
              <a:t>Scene </a:t>
            </a:r>
            <a:r>
              <a:rPr lang="en-US" altLang="zh-CN" sz="2400" b="1" dirty="0">
                <a:latin typeface="Calibri" panose="020F0502020204030204" pitchFamily="34" charset="0"/>
                <a:cs typeface="Calibri" panose="020F0502020204030204" pitchFamily="34" charset="0"/>
              </a:rPr>
              <a:t>2</a:t>
            </a:r>
            <a:r>
              <a:rPr lang="en-US" altLang="zh-CN" sz="2400" b="1" dirty="0" smtClean="0">
                <a:latin typeface="Calibri" panose="020F0502020204030204" pitchFamily="34" charset="0"/>
                <a:cs typeface="Calibri" panose="020F0502020204030204" pitchFamily="34" charset="0"/>
              </a:rPr>
              <a:t>: I </a:t>
            </a:r>
            <a:r>
              <a:rPr lang="en-US" altLang="zh-CN" sz="2400" b="1" dirty="0">
                <a:latin typeface="Calibri" panose="020F0502020204030204" pitchFamily="34" charset="0"/>
                <a:cs typeface="Calibri" panose="020F0502020204030204" pitchFamily="34" charset="0"/>
              </a:rPr>
              <a:t>encouraged him. (words + action) </a:t>
            </a:r>
            <a:endParaRPr lang="en-US" altLang="zh-CN" sz="2400" b="1" dirty="0" smtClean="0">
              <a:latin typeface="Calibri" panose="020F0502020204030204" pitchFamily="34" charset="0"/>
              <a:cs typeface="Calibri" panose="020F0502020204030204" pitchFamily="34" charset="0"/>
            </a:endParaRPr>
          </a:p>
          <a:p>
            <a:endParaRPr lang="zh-CN" altLang="en-US" sz="2400" b="1" dirty="0">
              <a:latin typeface="Calibri" panose="020F0502020204030204" pitchFamily="34" charset="0"/>
              <a:cs typeface="Calibri" panose="020F0502020204030204" pitchFamily="34" charset="0"/>
            </a:endParaRPr>
          </a:p>
          <a:p>
            <a:r>
              <a:rPr lang="en-US" altLang="zh-CN" sz="2400" b="1" dirty="0" smtClean="0">
                <a:latin typeface="Calibri" panose="020F0502020204030204" pitchFamily="34" charset="0"/>
                <a:cs typeface="Calibri" panose="020F0502020204030204" pitchFamily="34" charset="0"/>
              </a:rPr>
              <a:t>Scene 3: David </a:t>
            </a:r>
            <a:r>
              <a:rPr lang="en-US" altLang="zh-CN" sz="2400" b="1" dirty="0">
                <a:latin typeface="Calibri" panose="020F0502020204030204" pitchFamily="34" charset="0"/>
                <a:cs typeface="Calibri" panose="020F0502020204030204" pitchFamily="34" charset="0"/>
              </a:rPr>
              <a:t>changed his mind and decided to participate</a:t>
            </a:r>
            <a:r>
              <a:rPr lang="en-US" altLang="zh-CN" sz="2400" b="1" dirty="0" smtClean="0">
                <a:latin typeface="Calibri" panose="020F0502020204030204" pitchFamily="34" charset="0"/>
                <a:cs typeface="Calibri" panose="020F0502020204030204" pitchFamily="34" charset="0"/>
              </a:rPr>
              <a:t>. (words + actions + </a:t>
            </a:r>
            <a:r>
              <a:rPr lang="en-US" altLang="zh-CN" sz="2400" b="1" dirty="0">
                <a:latin typeface="Calibri" panose="020F0502020204030204" pitchFamily="34" charset="0"/>
                <a:cs typeface="Calibri" panose="020F0502020204030204" pitchFamily="34" charset="0"/>
              </a:rPr>
              <a:t>facial expression, gestures</a:t>
            </a:r>
            <a:r>
              <a:rPr lang="en-US" altLang="zh-CN" sz="2400" b="1" dirty="0" smtClean="0">
                <a:latin typeface="Calibri" panose="020F0502020204030204" pitchFamily="34" charset="0"/>
                <a:cs typeface="Calibri" panose="020F0502020204030204" pitchFamily="34" charset="0"/>
              </a:rPr>
              <a:t>)    </a:t>
            </a:r>
            <a:endParaRPr lang="zh-CN" altLang="en-US" sz="2400" b="1"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heng'ming'zhi\Desktop\5c75f1145915e.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4172" y="565495"/>
            <a:ext cx="10000527" cy="6124755"/>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00942" y="663652"/>
            <a:ext cx="9699586" cy="6740307"/>
          </a:xfrm>
          <a:prstGeom prst="rect">
            <a:avLst/>
          </a:prstGeom>
          <a:noFill/>
        </p:spPr>
        <p:txBody>
          <a:bodyPr wrap="square" rtlCol="0">
            <a:spAutoFit/>
          </a:bodyPr>
          <a:lstStyle/>
          <a:p>
            <a:r>
              <a:rPr lang="en-US" altLang="zh-CN" sz="2400" b="1" i="1" dirty="0">
                <a:latin typeface="Times New Roman" panose="02020603050405020304" pitchFamily="18" charset="0"/>
                <a:cs typeface="Times New Roman" panose="02020603050405020304" pitchFamily="18" charset="0"/>
              </a:rPr>
              <a:t>Para 2.I watched as David moved up to the starting line with the other runners .</a:t>
            </a:r>
            <a:endParaRPr lang="en-US" altLang="zh-CN" sz="2400" b="1" i="1" dirty="0">
              <a:latin typeface="Times New Roman" panose="02020603050405020304" pitchFamily="18" charset="0"/>
              <a:cs typeface="Times New Roman" panose="02020603050405020304" pitchFamily="18" charset="0"/>
            </a:endParaRPr>
          </a:p>
          <a:p>
            <a:r>
              <a:rPr lang="en-US" altLang="zh-CN" sz="2400" b="1" dirty="0" smtClean="0">
                <a:latin typeface="Calibri" panose="020F0502020204030204"/>
                <a:cs typeface="Calibri" panose="020F0502020204030204"/>
              </a:rPr>
              <a:t>① </a:t>
            </a:r>
            <a:r>
              <a:rPr lang="en-US" altLang="zh-CN" sz="2400" b="1" dirty="0">
                <a:solidFill>
                  <a:srgbClr val="00B050"/>
                </a:solidFill>
                <a:latin typeface="Calibri" panose="020F0502020204030204"/>
                <a:cs typeface="Calibri" panose="020F0502020204030204"/>
              </a:rPr>
              <a:t>This</a:t>
            </a:r>
            <a:r>
              <a:rPr lang="en-US" altLang="zh-CN" sz="2400" b="1" dirty="0" smtClean="0">
                <a:solidFill>
                  <a:srgbClr val="0000FF"/>
                </a:solidFill>
                <a:latin typeface="Calibri" panose="020F0502020204030204"/>
                <a:cs typeface="Calibri" panose="020F0502020204030204"/>
              </a:rPr>
              <a:t> </a:t>
            </a:r>
            <a:r>
              <a:rPr lang="en-US" altLang="zh-CN" sz="2400" b="1" dirty="0">
                <a:solidFill>
                  <a:srgbClr val="00B050"/>
                </a:solidFill>
                <a:latin typeface="Calibri" panose="020F0502020204030204"/>
                <a:cs typeface="Calibri" panose="020F0502020204030204"/>
              </a:rPr>
              <a:t>time</a:t>
            </a:r>
            <a:r>
              <a:rPr lang="en-US" altLang="zh-CN" sz="2400" b="1" dirty="0" smtClean="0">
                <a:latin typeface="Calibri" panose="020F0502020204030204"/>
                <a:cs typeface="Calibri" panose="020F0502020204030204"/>
              </a:rPr>
              <a:t>, </a:t>
            </a:r>
            <a:r>
              <a:rPr lang="en-US" altLang="zh-CN" sz="2400" b="1" dirty="0" smtClean="0">
                <a:solidFill>
                  <a:srgbClr val="0000FF"/>
                </a:solidFill>
                <a:latin typeface="Calibri" panose="020F0502020204030204"/>
                <a:cs typeface="Calibri" panose="020F0502020204030204"/>
              </a:rPr>
              <a:t>it seemed that little did he care about </a:t>
            </a:r>
            <a:r>
              <a:rPr lang="en-US" altLang="zh-CN" sz="2400" b="1" dirty="0" smtClean="0">
                <a:latin typeface="Calibri" panose="020F0502020204030204"/>
                <a:cs typeface="Calibri" panose="020F0502020204030204"/>
              </a:rPr>
              <a:t>the gossip about his unexpected appearance. </a:t>
            </a:r>
            <a:endParaRPr lang="en-US" altLang="zh-CN" sz="2400" b="1" dirty="0" smtClean="0">
              <a:latin typeface="Calibri" panose="020F0502020204030204"/>
              <a:cs typeface="Calibri" panose="020F0502020204030204"/>
            </a:endParaRPr>
          </a:p>
          <a:p>
            <a:r>
              <a:rPr lang="en-US" altLang="zh-CN" sz="2400" b="1" dirty="0" smtClean="0">
                <a:latin typeface="Calibri" panose="020F0502020204030204"/>
                <a:cs typeface="Calibri" panose="020F0502020204030204"/>
              </a:rPr>
              <a:t>② </a:t>
            </a:r>
            <a:r>
              <a:rPr lang="en-US" altLang="zh-CN" sz="2400" b="1" dirty="0">
                <a:solidFill>
                  <a:srgbClr val="00B050"/>
                </a:solidFill>
                <a:latin typeface="Calibri" panose="020F0502020204030204"/>
                <a:cs typeface="Calibri" panose="020F0502020204030204"/>
              </a:rPr>
              <a:t>Soon</a:t>
            </a:r>
            <a:r>
              <a:rPr lang="en-US" altLang="zh-CN" sz="2400" b="1" dirty="0" smtClean="0">
                <a:latin typeface="Calibri" panose="020F0502020204030204"/>
                <a:cs typeface="Calibri" panose="020F0502020204030204"/>
              </a:rPr>
              <a:t> the race began. All the runners </a:t>
            </a:r>
            <a:r>
              <a:rPr lang="en-US" altLang="zh-CN" sz="2400" b="1" dirty="0" smtClean="0">
                <a:solidFill>
                  <a:srgbClr val="0000FF"/>
                </a:solidFill>
                <a:latin typeface="Calibri" panose="020F0502020204030204"/>
                <a:cs typeface="Calibri" panose="020F0502020204030204"/>
              </a:rPr>
              <a:t>shot like arrows </a:t>
            </a:r>
            <a:r>
              <a:rPr lang="en-US" altLang="zh-CN" sz="2400" b="1" dirty="0" smtClean="0">
                <a:latin typeface="Calibri" panose="020F0502020204030204"/>
                <a:cs typeface="Calibri" panose="020F0502020204030204"/>
              </a:rPr>
              <a:t>including David. </a:t>
            </a:r>
            <a:endParaRPr lang="en-US" altLang="zh-CN" sz="2400" b="1" dirty="0" smtClean="0">
              <a:latin typeface="Calibri" panose="020F0502020204030204"/>
              <a:cs typeface="Calibri" panose="020F0502020204030204"/>
            </a:endParaRPr>
          </a:p>
          <a:p>
            <a:r>
              <a:rPr lang="en-US" altLang="zh-CN" sz="2400" b="1" dirty="0" smtClean="0">
                <a:latin typeface="Calibri" panose="020F0502020204030204"/>
                <a:cs typeface="Calibri" panose="020F0502020204030204"/>
              </a:rPr>
              <a:t>④ </a:t>
            </a:r>
            <a:r>
              <a:rPr lang="en-US" altLang="zh-CN" sz="2400" b="1" dirty="0">
                <a:solidFill>
                  <a:srgbClr val="00B050"/>
                </a:solidFill>
                <a:latin typeface="Calibri" panose="020F0502020204030204"/>
                <a:cs typeface="Calibri" panose="020F0502020204030204"/>
              </a:rPr>
              <a:t>But</a:t>
            </a:r>
            <a:r>
              <a:rPr lang="en-US" altLang="zh-CN" sz="2400" b="1" dirty="0" smtClean="0">
                <a:latin typeface="Calibri" panose="020F0502020204030204"/>
                <a:cs typeface="Calibri" panose="020F0502020204030204"/>
              </a:rPr>
              <a:t> </a:t>
            </a:r>
            <a:r>
              <a:rPr lang="en-US" altLang="zh-CN" sz="2400" b="1" dirty="0">
                <a:solidFill>
                  <a:srgbClr val="00B050"/>
                </a:solidFill>
                <a:latin typeface="Calibri" panose="020F0502020204030204"/>
                <a:cs typeface="Calibri" panose="020F0502020204030204"/>
              </a:rPr>
              <a:t>shortly</a:t>
            </a:r>
            <a:r>
              <a:rPr lang="en-US" altLang="zh-CN" sz="2400" b="1" dirty="0" smtClean="0">
                <a:solidFill>
                  <a:srgbClr val="0000FF"/>
                </a:solidFill>
                <a:latin typeface="Calibri" panose="020F0502020204030204"/>
                <a:cs typeface="Calibri" panose="020F0502020204030204"/>
              </a:rPr>
              <a:t> </a:t>
            </a:r>
            <a:r>
              <a:rPr lang="en-US" altLang="zh-CN" sz="2400" b="1" dirty="0">
                <a:solidFill>
                  <a:srgbClr val="00B050"/>
                </a:solidFill>
                <a:latin typeface="Calibri" panose="020F0502020204030204"/>
                <a:cs typeface="Calibri" panose="020F0502020204030204"/>
              </a:rPr>
              <a:t>after</a:t>
            </a:r>
            <a:r>
              <a:rPr lang="en-US" altLang="zh-CN" sz="2400" b="1" dirty="0" smtClean="0">
                <a:latin typeface="Calibri" panose="020F0502020204030204"/>
                <a:cs typeface="Calibri" panose="020F0502020204030204"/>
              </a:rPr>
              <a:t>, as usual, he </a:t>
            </a:r>
            <a:r>
              <a:rPr lang="en-US" altLang="zh-CN" sz="2400" b="1" dirty="0" smtClean="0">
                <a:solidFill>
                  <a:srgbClr val="0000FF"/>
                </a:solidFill>
                <a:latin typeface="Calibri" panose="020F0502020204030204"/>
                <a:cs typeface="Calibri" panose="020F0502020204030204"/>
              </a:rPr>
              <a:t>was left far behind</a:t>
            </a:r>
            <a:r>
              <a:rPr lang="en-US" altLang="zh-CN" sz="2400" b="1" dirty="0" smtClean="0">
                <a:latin typeface="Calibri" panose="020F0502020204030204"/>
                <a:cs typeface="Calibri" panose="020F0502020204030204"/>
              </a:rPr>
              <a:t>, which </a:t>
            </a:r>
            <a:r>
              <a:rPr lang="en-US" altLang="zh-CN" sz="2400" b="1" dirty="0" smtClean="0">
                <a:solidFill>
                  <a:srgbClr val="0000FF"/>
                </a:solidFill>
                <a:latin typeface="Calibri" panose="020F0502020204030204"/>
                <a:cs typeface="Calibri" panose="020F0502020204030204"/>
              </a:rPr>
              <a:t>invited some jeers </a:t>
            </a:r>
            <a:r>
              <a:rPr lang="en-US" altLang="zh-CN" sz="2400" b="1" dirty="0" smtClean="0">
                <a:latin typeface="Calibri" panose="020F0502020204030204"/>
                <a:cs typeface="Calibri" panose="020F0502020204030204"/>
              </a:rPr>
              <a:t>from the crowd by the track. </a:t>
            </a:r>
            <a:endParaRPr lang="en-US" altLang="zh-CN" sz="2400" b="1" dirty="0" smtClean="0">
              <a:latin typeface="Calibri" panose="020F0502020204030204"/>
              <a:cs typeface="Calibri" panose="020F0502020204030204"/>
            </a:endParaRPr>
          </a:p>
          <a:p>
            <a:r>
              <a:rPr lang="en-US" altLang="zh-CN" sz="2400" b="1" dirty="0">
                <a:latin typeface="Calibri" panose="020F0502020204030204"/>
                <a:cs typeface="Calibri" panose="020F0502020204030204"/>
              </a:rPr>
              <a:t>⑤ </a:t>
            </a:r>
            <a:r>
              <a:rPr lang="en-US" altLang="zh-CN" sz="2400" b="1" dirty="0">
                <a:solidFill>
                  <a:srgbClr val="00B050"/>
                </a:solidFill>
                <a:latin typeface="Calibri" panose="020F0502020204030204"/>
                <a:cs typeface="Calibri" panose="020F0502020204030204"/>
              </a:rPr>
              <a:t>However</a:t>
            </a:r>
            <a:r>
              <a:rPr lang="en-US" altLang="zh-CN" sz="2400" b="1" dirty="0" smtClean="0">
                <a:latin typeface="Calibri" panose="020F0502020204030204"/>
                <a:cs typeface="Calibri" panose="020F0502020204030204"/>
              </a:rPr>
              <a:t>, </a:t>
            </a:r>
            <a:r>
              <a:rPr lang="en-US" altLang="zh-CN" sz="2400" b="1" dirty="0" smtClean="0">
                <a:solidFill>
                  <a:srgbClr val="0000FF"/>
                </a:solidFill>
                <a:latin typeface="Calibri" panose="020F0502020204030204"/>
                <a:cs typeface="Calibri" panose="020F0502020204030204"/>
              </a:rPr>
              <a:t>with </a:t>
            </a:r>
            <a:r>
              <a:rPr lang="en-US" altLang="zh-CN" sz="2400" b="1" dirty="0">
                <a:solidFill>
                  <a:srgbClr val="0000FF"/>
                </a:solidFill>
                <a:latin typeface="Calibri" panose="020F0502020204030204"/>
                <a:cs typeface="Calibri" panose="020F0502020204030204"/>
              </a:rPr>
              <a:t>strong determination</a:t>
            </a:r>
            <a:r>
              <a:rPr lang="en-US" altLang="zh-CN" sz="2400" b="1" dirty="0">
                <a:latin typeface="Calibri" panose="020F0502020204030204"/>
                <a:cs typeface="Calibri" panose="020F0502020204030204"/>
              </a:rPr>
              <a:t>, David </a:t>
            </a:r>
            <a:r>
              <a:rPr lang="en-US" altLang="zh-CN" sz="2400" b="1" dirty="0">
                <a:solidFill>
                  <a:srgbClr val="0000FF"/>
                </a:solidFill>
                <a:latin typeface="Calibri" panose="020F0502020204030204"/>
                <a:cs typeface="Calibri" panose="020F0502020204030204"/>
              </a:rPr>
              <a:t>insisted on </a:t>
            </a:r>
            <a:r>
              <a:rPr lang="en-US" altLang="zh-CN" sz="2400" b="1" dirty="0">
                <a:latin typeface="Calibri" panose="020F0502020204030204"/>
                <a:cs typeface="Calibri" panose="020F0502020204030204"/>
              </a:rPr>
              <a:t>running </a:t>
            </a:r>
            <a:r>
              <a:rPr lang="en-US" altLang="zh-CN" sz="2400" b="1" dirty="0">
                <a:solidFill>
                  <a:srgbClr val="0000FF"/>
                </a:solidFill>
                <a:latin typeface="Calibri" panose="020F0502020204030204"/>
                <a:cs typeface="Calibri" panose="020F0502020204030204"/>
              </a:rPr>
              <a:t>at a steady speed </a:t>
            </a:r>
            <a:r>
              <a:rPr lang="en-US" altLang="zh-CN" sz="2400" b="1" dirty="0">
                <a:latin typeface="Calibri" panose="020F0502020204030204"/>
                <a:cs typeface="Calibri" panose="020F0502020204030204"/>
              </a:rPr>
              <a:t>toward the finishing line, </a:t>
            </a:r>
            <a:r>
              <a:rPr lang="en-US" altLang="zh-CN" sz="2400" b="1" dirty="0">
                <a:solidFill>
                  <a:srgbClr val="0000FF"/>
                </a:solidFill>
                <a:latin typeface="Calibri" panose="020F0502020204030204"/>
                <a:cs typeface="Calibri" panose="020F0502020204030204"/>
              </a:rPr>
              <a:t>despite </a:t>
            </a:r>
            <a:r>
              <a:rPr lang="en-US" altLang="zh-CN" sz="2400" b="1" dirty="0">
                <a:latin typeface="Calibri" panose="020F0502020204030204"/>
                <a:cs typeface="Calibri" panose="020F0502020204030204"/>
              </a:rPr>
              <a:t>his </a:t>
            </a:r>
            <a:r>
              <a:rPr lang="en-US" altLang="zh-CN" sz="2400" b="1" dirty="0">
                <a:solidFill>
                  <a:srgbClr val="0000FF"/>
                </a:solidFill>
                <a:latin typeface="Calibri" panose="020F0502020204030204"/>
                <a:cs typeface="Calibri" panose="020F0502020204030204"/>
              </a:rPr>
              <a:t>drenched shirt and heavy breaths</a:t>
            </a:r>
            <a:r>
              <a:rPr lang="en-US" altLang="zh-CN" sz="2400" b="1" dirty="0">
                <a:latin typeface="Calibri" panose="020F0502020204030204"/>
                <a:cs typeface="Calibri" panose="020F0502020204030204"/>
              </a:rPr>
              <a:t>. </a:t>
            </a:r>
            <a:endParaRPr lang="en-US" altLang="zh-CN" sz="2400" b="1" dirty="0" smtClean="0">
              <a:latin typeface="Calibri" panose="020F0502020204030204"/>
              <a:cs typeface="Calibri" panose="020F0502020204030204"/>
            </a:endParaRPr>
          </a:p>
          <a:p>
            <a:r>
              <a:rPr lang="en-US" altLang="zh-CN" sz="2400" b="1" dirty="0">
                <a:latin typeface="Calibri" panose="020F0502020204030204"/>
                <a:cs typeface="Calibri" panose="020F0502020204030204"/>
              </a:rPr>
              <a:t>⑥ </a:t>
            </a:r>
            <a:r>
              <a:rPr lang="en-US" altLang="zh-CN" sz="2400" b="1" dirty="0">
                <a:solidFill>
                  <a:srgbClr val="00B050"/>
                </a:solidFill>
                <a:latin typeface="Calibri" panose="020F0502020204030204"/>
                <a:cs typeface="Calibri" panose="020F0502020204030204"/>
              </a:rPr>
              <a:t>As</a:t>
            </a:r>
            <a:r>
              <a:rPr lang="en-US" altLang="zh-CN" sz="2400" b="1" dirty="0">
                <a:latin typeface="Calibri" panose="020F0502020204030204"/>
                <a:cs typeface="Calibri" panose="020F0502020204030204"/>
              </a:rPr>
              <a:t> he finished his run and </a:t>
            </a:r>
            <a:r>
              <a:rPr lang="en-US" altLang="zh-CN" sz="2400" b="1" dirty="0">
                <a:solidFill>
                  <a:srgbClr val="0000FF"/>
                </a:solidFill>
                <a:latin typeface="Calibri" panose="020F0502020204030204"/>
                <a:cs typeface="Calibri" panose="020F0502020204030204"/>
              </a:rPr>
              <a:t>won continuous thunderous applause</a:t>
            </a:r>
            <a:r>
              <a:rPr lang="en-US" altLang="zh-CN" sz="2400" b="1" dirty="0">
                <a:latin typeface="Calibri" panose="020F0502020204030204"/>
                <a:cs typeface="Calibri" panose="020F0502020204030204"/>
              </a:rPr>
              <a:t> from all </a:t>
            </a:r>
            <a:r>
              <a:rPr lang="en-US" altLang="zh-CN" sz="2400" b="1" dirty="0" smtClean="0">
                <a:latin typeface="Calibri" panose="020F0502020204030204"/>
                <a:cs typeface="Calibri" panose="020F0502020204030204"/>
              </a:rPr>
              <a:t>present</a:t>
            </a:r>
            <a:r>
              <a:rPr lang="en-US" altLang="zh-CN" sz="2400" b="1" dirty="0">
                <a:latin typeface="Calibri" panose="020F0502020204030204"/>
                <a:cs typeface="Calibri" panose="020F0502020204030204"/>
              </a:rPr>
              <a:t>, </a:t>
            </a:r>
            <a:r>
              <a:rPr lang="en-US" altLang="zh-CN" sz="2400" b="1" dirty="0" smtClean="0">
                <a:latin typeface="Calibri" panose="020F0502020204030204"/>
                <a:cs typeface="Calibri" panose="020F0502020204030204"/>
              </a:rPr>
              <a:t>I am glad that the </a:t>
            </a:r>
            <a:r>
              <a:rPr lang="en-US" altLang="zh-CN" sz="2400" b="1" dirty="0">
                <a:latin typeface="Calibri" panose="020F0502020204030204"/>
                <a:cs typeface="Calibri" panose="020F0502020204030204"/>
              </a:rPr>
              <a:t>usual big toothy smile blossomed on his face again. </a:t>
            </a:r>
            <a:r>
              <a:rPr lang="en-US" altLang="zh-CN" sz="2400" b="1" dirty="0" smtClean="0">
                <a:latin typeface="Calibri" panose="020F0502020204030204"/>
                <a:cs typeface="Calibri" panose="020F0502020204030204"/>
              </a:rPr>
              <a:t> </a:t>
            </a:r>
            <a:endParaRPr lang="en-US" altLang="zh-CN" sz="2400" b="1" dirty="0" smtClean="0">
              <a:latin typeface="Calibri" panose="020F0502020204030204"/>
              <a:cs typeface="Calibri" panose="020F0502020204030204"/>
            </a:endParaRPr>
          </a:p>
          <a:p>
            <a:r>
              <a:rPr lang="en-US" altLang="zh-CN" sz="2400" b="1" dirty="0" smtClean="0">
                <a:latin typeface="Calibri" panose="020F0502020204030204"/>
                <a:cs typeface="Calibri" panose="020F0502020204030204"/>
              </a:rPr>
              <a:t>⑦And it was certain that, now, in everyone’s heart, David </a:t>
            </a:r>
            <a:r>
              <a:rPr lang="en-US" altLang="zh-CN" sz="2400" b="1" dirty="0" smtClean="0">
                <a:solidFill>
                  <a:srgbClr val="0000FF"/>
                </a:solidFill>
                <a:latin typeface="Calibri" panose="020F0502020204030204"/>
                <a:cs typeface="Calibri" panose="020F0502020204030204"/>
              </a:rPr>
              <a:t>is a regular kid and more than regular</a:t>
            </a:r>
            <a:r>
              <a:rPr lang="en-US" altLang="zh-CN" sz="2400" b="1" dirty="0" smtClean="0">
                <a:latin typeface="Calibri" panose="020F0502020204030204"/>
                <a:cs typeface="Calibri" panose="020F0502020204030204"/>
              </a:rPr>
              <a:t>. </a:t>
            </a:r>
            <a:endParaRPr lang="en-US" altLang="zh-CN" sz="2400" b="1" dirty="0" smtClean="0">
              <a:latin typeface="Calibri" panose="020F0502020204030204"/>
              <a:cs typeface="Calibri" panose="020F0502020204030204"/>
            </a:endParaRPr>
          </a:p>
          <a:p>
            <a:r>
              <a:rPr lang="en-US" altLang="zh-CN" sz="2400" b="1" dirty="0" smtClean="0">
                <a:latin typeface="Calibri" panose="020F0502020204030204"/>
                <a:cs typeface="Calibri" panose="020F0502020204030204"/>
              </a:rPr>
              <a:t>(119 </a:t>
            </a:r>
            <a:r>
              <a:rPr lang="en-US" altLang="zh-CN" sz="2400" b="1" dirty="0">
                <a:latin typeface="Calibri" panose="020F0502020204030204"/>
                <a:cs typeface="Calibri" panose="020F0502020204030204"/>
              </a:rPr>
              <a:t>words)</a:t>
            </a:r>
            <a:endParaRPr lang="en-US" altLang="zh-CN" sz="2400" b="1" dirty="0" smtClean="0">
              <a:latin typeface="Times New Roman" panose="02020603050405020304" pitchFamily="18" charset="0"/>
              <a:cs typeface="Times New Roman" panose="02020603050405020304" pitchFamily="18" charset="0"/>
            </a:endParaRPr>
          </a:p>
          <a:p>
            <a:endParaRPr lang="en-US" altLang="zh-CN" sz="2400" b="1" i="1" dirty="0" smtClean="0">
              <a:solidFill>
                <a:srgbClr val="0000FF"/>
              </a:solidFill>
              <a:latin typeface="Times New Roman" panose="02020603050405020304" pitchFamily="18" charset="0"/>
              <a:cs typeface="Times New Roman" panose="02020603050405020304" pitchFamily="18" charset="0"/>
            </a:endParaRPr>
          </a:p>
          <a:p>
            <a:endParaRPr lang="en-US" altLang="zh-CN" sz="2400" b="1" i="1"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19279"/>
            <a:ext cx="11644132" cy="584775"/>
          </a:xfrm>
          <a:prstGeom prst="rect">
            <a:avLst/>
          </a:prstGeom>
          <a:noFill/>
        </p:spPr>
        <p:txBody>
          <a:bodyPr wrap="square" rtlCol="0">
            <a:spAutoFit/>
          </a:bodyPr>
          <a:lstStyle/>
          <a:p>
            <a:r>
              <a:rPr lang="en-US" altLang="zh-CN" sz="3200" dirty="0" smtClean="0">
                <a:latin typeface="Calibri" panose="020F0502020204030204" pitchFamily="34" charset="0"/>
                <a:cs typeface="Calibri" panose="020F0502020204030204" pitchFamily="34" charset="0"/>
              </a:rPr>
              <a:t>Use </a:t>
            </a:r>
            <a:r>
              <a:rPr lang="en-US" altLang="zh-CN" sz="3200" b="1" dirty="0" smtClean="0">
                <a:solidFill>
                  <a:srgbClr val="FF0000"/>
                </a:solidFill>
                <a:latin typeface="Calibri" panose="020F0502020204030204" pitchFamily="34" charset="0"/>
                <a:cs typeface="Calibri" panose="020F0502020204030204" pitchFamily="34" charset="0"/>
              </a:rPr>
              <a:t>descriptive expression </a:t>
            </a:r>
            <a:r>
              <a:rPr lang="en-US" altLang="zh-CN" sz="3200" dirty="0" smtClean="0">
                <a:latin typeface="Calibri" panose="020F0502020204030204" pitchFamily="34" charset="0"/>
                <a:cs typeface="Calibri" panose="020F0502020204030204" pitchFamily="34" charset="0"/>
              </a:rPr>
              <a:t>and necessary </a:t>
            </a:r>
            <a:r>
              <a:rPr lang="en-US" altLang="zh-CN" sz="3200" b="1" dirty="0" smtClean="0">
                <a:solidFill>
                  <a:srgbClr val="FF0000"/>
                </a:solidFill>
                <a:latin typeface="Calibri" panose="020F0502020204030204" pitchFamily="34" charset="0"/>
                <a:cs typeface="Calibri" panose="020F0502020204030204" pitchFamily="34" charset="0"/>
              </a:rPr>
              <a:t>cohesive structures</a:t>
            </a:r>
            <a:endParaRPr lang="zh-CN" altLang="en-US" sz="3200" b="1" dirty="0">
              <a:solidFill>
                <a:srgbClr val="FF0000"/>
              </a:solidFill>
              <a:latin typeface="Calibri" panose="020F0502020204030204" pitchFamily="34" charset="0"/>
              <a:cs typeface="Calibri" panose="020F0502020204030204" pitchFamily="34" charset="0"/>
            </a:endParaRPr>
          </a:p>
        </p:txBody>
      </p:sp>
      <p:sp>
        <p:nvSpPr>
          <p:cNvPr id="7" name="TextBox 6"/>
          <p:cNvSpPr txBox="1"/>
          <p:nvPr/>
        </p:nvSpPr>
        <p:spPr>
          <a:xfrm>
            <a:off x="10104698" y="663652"/>
            <a:ext cx="2087301" cy="5262979"/>
          </a:xfrm>
          <a:prstGeom prst="rect">
            <a:avLst/>
          </a:prstGeom>
          <a:noFill/>
        </p:spPr>
        <p:txBody>
          <a:bodyPr wrap="square" rtlCol="0">
            <a:spAutoFit/>
          </a:bodyPr>
          <a:lstStyle/>
          <a:p>
            <a:r>
              <a:rPr lang="en-US" altLang="zh-CN" sz="2400" b="1" dirty="0">
                <a:latin typeface="Calibri" panose="020F0502020204030204" pitchFamily="34" charset="0"/>
                <a:cs typeface="Calibri" panose="020F0502020204030204" pitchFamily="34" charset="0"/>
              </a:rPr>
              <a:t>Scene </a:t>
            </a:r>
            <a:r>
              <a:rPr lang="en-US" altLang="zh-CN" sz="2400" b="1" dirty="0" smtClean="0">
                <a:latin typeface="Calibri" panose="020F0502020204030204" pitchFamily="34" charset="0"/>
                <a:cs typeface="Calibri" panose="020F0502020204030204" pitchFamily="34" charset="0"/>
              </a:rPr>
              <a:t>1: David </a:t>
            </a:r>
            <a:r>
              <a:rPr lang="en-US" altLang="zh-CN" sz="2400" b="1" dirty="0">
                <a:latin typeface="Calibri" panose="020F0502020204030204" pitchFamily="34" charset="0"/>
                <a:cs typeface="Calibri" panose="020F0502020204030204" pitchFamily="34" charset="0"/>
              </a:rPr>
              <a:t>appeared and students laughed. (before)</a:t>
            </a:r>
            <a:endParaRPr lang="en-US" altLang="zh-CN" sz="2400" b="1" dirty="0">
              <a:latin typeface="Calibri" panose="020F0502020204030204" pitchFamily="34" charset="0"/>
              <a:cs typeface="Calibri" panose="020F0502020204030204" pitchFamily="34" charset="0"/>
            </a:endParaRPr>
          </a:p>
          <a:p>
            <a:endParaRPr lang="en-US" altLang="zh-CN" sz="2400" b="1" dirty="0">
              <a:latin typeface="Calibri" panose="020F0502020204030204" pitchFamily="34" charset="0"/>
              <a:cs typeface="Calibri" panose="020F0502020204030204" pitchFamily="34" charset="0"/>
            </a:endParaRPr>
          </a:p>
          <a:p>
            <a:r>
              <a:rPr lang="en-US" altLang="zh-CN" sz="2400" b="1" dirty="0">
                <a:latin typeface="Calibri" panose="020F0502020204030204" pitchFamily="34" charset="0"/>
                <a:cs typeface="Calibri" panose="020F0502020204030204" pitchFamily="34" charset="0"/>
              </a:rPr>
              <a:t>Scene </a:t>
            </a:r>
            <a:r>
              <a:rPr lang="en-US" altLang="zh-CN" sz="2400" b="1" dirty="0" smtClean="0">
                <a:latin typeface="Calibri" panose="020F0502020204030204" pitchFamily="34" charset="0"/>
                <a:cs typeface="Calibri" panose="020F0502020204030204" pitchFamily="34" charset="0"/>
              </a:rPr>
              <a:t>2: David </a:t>
            </a:r>
            <a:r>
              <a:rPr lang="en-US" altLang="zh-CN" sz="2400" b="1" dirty="0">
                <a:latin typeface="Calibri" panose="020F0502020204030204" pitchFamily="34" charset="0"/>
                <a:cs typeface="Calibri" panose="020F0502020204030204" pitchFamily="34" charset="0"/>
              </a:rPr>
              <a:t>ran. (during)</a:t>
            </a:r>
            <a:endParaRPr lang="en-US" altLang="zh-CN" sz="2400" b="1" dirty="0">
              <a:latin typeface="Calibri" panose="020F0502020204030204" pitchFamily="34" charset="0"/>
              <a:cs typeface="Calibri" panose="020F0502020204030204" pitchFamily="34" charset="0"/>
            </a:endParaRPr>
          </a:p>
          <a:p>
            <a:endParaRPr lang="en-US" altLang="zh-CN" sz="2400" b="1" dirty="0">
              <a:latin typeface="Calibri" panose="020F0502020204030204" pitchFamily="34" charset="0"/>
              <a:cs typeface="Calibri" panose="020F0502020204030204" pitchFamily="34" charset="0"/>
            </a:endParaRPr>
          </a:p>
          <a:p>
            <a:r>
              <a:rPr lang="en-US" altLang="zh-CN" sz="2400" b="1" dirty="0">
                <a:latin typeface="Calibri" panose="020F0502020204030204" pitchFamily="34" charset="0"/>
                <a:cs typeface="Calibri" panose="020F0502020204030204" pitchFamily="34" charset="0"/>
              </a:rPr>
              <a:t>Scene </a:t>
            </a:r>
            <a:r>
              <a:rPr lang="en-US" altLang="zh-CN" sz="2400" b="1" dirty="0" smtClean="0">
                <a:latin typeface="Calibri" panose="020F0502020204030204" pitchFamily="34" charset="0"/>
                <a:cs typeface="Calibri" panose="020F0502020204030204" pitchFamily="34" charset="0"/>
              </a:rPr>
              <a:t>3: David </a:t>
            </a:r>
            <a:r>
              <a:rPr lang="en-US" altLang="zh-CN" sz="2400" b="1" dirty="0">
                <a:latin typeface="Calibri" panose="020F0502020204030204" pitchFamily="34" charset="0"/>
                <a:cs typeface="Calibri" panose="020F0502020204030204" pitchFamily="34" charset="0"/>
              </a:rPr>
              <a:t>finished his run and others respected </a:t>
            </a:r>
            <a:r>
              <a:rPr lang="en-US" altLang="zh-CN" sz="2400" b="1" dirty="0" smtClean="0">
                <a:latin typeface="Calibri" panose="020F0502020204030204" pitchFamily="34" charset="0"/>
                <a:cs typeface="Calibri" panose="020F0502020204030204" pitchFamily="34" charset="0"/>
              </a:rPr>
              <a:t>him. (after</a:t>
            </a:r>
            <a:r>
              <a:rPr lang="en-US" altLang="zh-CN" sz="2400" b="1" dirty="0">
                <a:latin typeface="Calibri" panose="020F0502020204030204" pitchFamily="34" charset="0"/>
                <a:cs typeface="Calibri" panose="020F0502020204030204" pitchFamily="34" charset="0"/>
              </a:rPr>
              <a:t>)</a:t>
            </a:r>
            <a:endParaRPr lang="en-US" altLang="zh-CN" sz="2400" b="1"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cheng'ming'zhi\Desktop\607527c86d6f11618290632159.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13960" y="4264326"/>
            <a:ext cx="2369746" cy="23697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2685345"/>
            <a:ext cx="9595413" cy="1569660"/>
          </a:xfrm>
          <a:prstGeom prst="rect">
            <a:avLst/>
          </a:prstGeom>
          <a:noFill/>
        </p:spPr>
        <p:txBody>
          <a:bodyPr wrap="square" rtlCol="0">
            <a:spAutoFit/>
          </a:bodyPr>
          <a:lstStyle/>
          <a:p>
            <a:pPr marL="514350" indent="-514350">
              <a:buAutoNum type="arabicPeriod"/>
            </a:pPr>
            <a:r>
              <a:rPr lang="en-US" altLang="zh-CN" sz="3200" dirty="0" smtClean="0">
                <a:latin typeface="Calibri" panose="020F0502020204030204" pitchFamily="34" charset="0"/>
                <a:cs typeface="Calibri" panose="020F0502020204030204" pitchFamily="34" charset="0"/>
              </a:rPr>
              <a:t>Have you ever laughed at people with disabilities? </a:t>
            </a:r>
            <a:endParaRPr lang="en-US" altLang="zh-CN" sz="3200" dirty="0" smtClean="0">
              <a:latin typeface="Calibri" panose="020F0502020204030204" pitchFamily="34" charset="0"/>
              <a:cs typeface="Calibri" panose="020F0502020204030204" pitchFamily="34" charset="0"/>
            </a:endParaRPr>
          </a:p>
          <a:p>
            <a:pPr marL="514350" indent="-514350">
              <a:buAutoNum type="arabicPeriod"/>
            </a:pPr>
            <a:r>
              <a:rPr lang="en-US" altLang="zh-CN" sz="3200" dirty="0" smtClean="0">
                <a:latin typeface="Calibri" panose="020F0502020204030204" pitchFamily="34" charset="0"/>
                <a:cs typeface="Calibri" panose="020F0502020204030204" pitchFamily="34" charset="0"/>
              </a:rPr>
              <a:t>Have you ever laughed at others?</a:t>
            </a:r>
            <a:endParaRPr lang="en-US" altLang="zh-CN" sz="3200" dirty="0" smtClean="0">
              <a:latin typeface="Calibri" panose="020F0502020204030204" pitchFamily="34" charset="0"/>
              <a:cs typeface="Calibri" panose="020F0502020204030204" pitchFamily="34" charset="0"/>
            </a:endParaRPr>
          </a:p>
          <a:p>
            <a:pPr marL="514350" indent="-514350">
              <a:buAutoNum type="arabicPeriod"/>
            </a:pPr>
            <a:r>
              <a:rPr lang="en-US" altLang="zh-CN" sz="3200" dirty="0" smtClean="0">
                <a:latin typeface="Calibri" panose="020F0502020204030204" pitchFamily="34" charset="0"/>
                <a:cs typeface="Calibri" panose="020F0502020204030204" pitchFamily="34" charset="0"/>
              </a:rPr>
              <a:t>What is the suitable way to get along with others? </a:t>
            </a:r>
            <a:endParaRPr lang="zh-CN" altLang="en-US" sz="3200" dirty="0">
              <a:latin typeface="Calibri" panose="020F0502020204030204" pitchFamily="34" charset="0"/>
              <a:cs typeface="Calibri" panose="020F050202020403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16" y="254643"/>
            <a:ext cx="22193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92051">
            <a:off x="236649" y="4763336"/>
            <a:ext cx="6195832" cy="60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83037" y="388320"/>
            <a:ext cx="6111433" cy="523220"/>
          </a:xfrm>
          <a:prstGeom prst="rect">
            <a:avLst/>
          </a:prstGeom>
          <a:noFill/>
        </p:spPr>
        <p:txBody>
          <a:bodyPr wrap="square" rtlCol="0">
            <a:spAutoFit/>
          </a:bodyPr>
          <a:lstStyle/>
          <a:p>
            <a:r>
              <a:rPr lang="en-US" altLang="zh-CN" sz="2800" b="1" dirty="0" smtClean="0"/>
              <a:t>What can you learn from this story?</a:t>
            </a:r>
            <a:endParaRPr lang="zh-CN" altLang="en-US" sz="2800" b="1" dirty="0"/>
          </a:p>
        </p:txBody>
      </p:sp>
      <p:sp>
        <p:nvSpPr>
          <p:cNvPr id="4" name="TextBox 3"/>
          <p:cNvSpPr txBox="1"/>
          <p:nvPr/>
        </p:nvSpPr>
        <p:spPr>
          <a:xfrm>
            <a:off x="2326511" y="1045218"/>
            <a:ext cx="9514391" cy="1569660"/>
          </a:xfrm>
          <a:prstGeom prst="rect">
            <a:avLst/>
          </a:prstGeom>
          <a:noFill/>
        </p:spPr>
        <p:txBody>
          <a:bodyPr wrap="square" rtlCol="0">
            <a:spAutoFit/>
          </a:bodyPr>
          <a:lstStyle/>
          <a:p>
            <a:r>
              <a:rPr lang="en-US" altLang="zh-CN" sz="3200" b="1" dirty="0" smtClean="0">
                <a:solidFill>
                  <a:srgbClr val="FF0000"/>
                </a:solidFill>
                <a:latin typeface="Segoe Print" panose="02000600000000000000" pitchFamily="2" charset="0"/>
              </a:rPr>
              <a:t>Nothing is impossible to a determined heart.</a:t>
            </a:r>
            <a:endParaRPr lang="en-US" altLang="zh-CN" sz="3200" b="1" dirty="0" smtClean="0">
              <a:solidFill>
                <a:srgbClr val="FF0000"/>
              </a:solidFill>
              <a:latin typeface="Segoe Print" panose="02000600000000000000" pitchFamily="2" charset="0"/>
            </a:endParaRPr>
          </a:p>
          <a:p>
            <a:r>
              <a:rPr lang="en-US" altLang="zh-CN" sz="3200" b="1" dirty="0" smtClean="0">
                <a:solidFill>
                  <a:srgbClr val="FF0000"/>
                </a:solidFill>
                <a:latin typeface="Segoe Print" panose="02000600000000000000" pitchFamily="2" charset="0"/>
              </a:rPr>
              <a:t>Just try and ignore others.</a:t>
            </a:r>
            <a:endParaRPr lang="en-US" altLang="zh-CN" sz="3200" b="1" dirty="0" smtClean="0">
              <a:solidFill>
                <a:srgbClr val="FF0000"/>
              </a:solidFill>
              <a:latin typeface="Segoe Print" panose="02000600000000000000" pitchFamily="2" charset="0"/>
            </a:endParaRPr>
          </a:p>
          <a:p>
            <a:r>
              <a:rPr lang="en-US" altLang="zh-CN" sz="3200" b="1" dirty="0" smtClean="0">
                <a:solidFill>
                  <a:srgbClr val="FF0000"/>
                </a:solidFill>
                <a:latin typeface="Segoe Print" panose="02000600000000000000" pitchFamily="2" charset="0"/>
              </a:rPr>
              <a:t>Practice makes perfect. </a:t>
            </a:r>
            <a:endParaRPr lang="zh-CN" altLang="en-US" sz="3200" b="1" dirty="0">
              <a:solidFill>
                <a:srgbClr val="FF0000"/>
              </a:solidFill>
              <a:latin typeface="Segoe Print" panose="02000600000000000000" pitchFamily="2" charset="0"/>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54064">
            <a:off x="6415255" y="4844121"/>
            <a:ext cx="5835539" cy="621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170" y="5750511"/>
            <a:ext cx="100298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查看源图像"/>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7589" y="1671185"/>
            <a:ext cx="3833313" cy="28749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23"/>
                                        </p:tgtEl>
                                        <p:attrNameLst>
                                          <p:attrName>style.visibility</p:attrName>
                                        </p:attrNameLst>
                                      </p:cBhvr>
                                      <p:to>
                                        <p:strVal val="visible"/>
                                      </p:to>
                                    </p:set>
                                    <p:animEffect transition="in" filter="fade">
                                      <p:cBhvr>
                                        <p:cTn id="33" dur="500"/>
                                        <p:tgtEl>
                                          <p:spTgt spid="512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1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12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124"/>
                                        </p:tgtEl>
                                        <p:attrNameLst>
                                          <p:attrName>style.visibility</p:attrName>
                                        </p:attrNameLst>
                                      </p:cBhvr>
                                      <p:to>
                                        <p:strVal val="visible"/>
                                      </p:to>
                                    </p:set>
                                    <p:animEffect transition="in" filter="fade">
                                      <p:cBhvr>
                                        <p:cTn id="46" dur="500"/>
                                        <p:tgtEl>
                                          <p:spTgt spid="51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fade">
                                      <p:cBhvr>
                                        <p:cTn id="5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3378" y="165844"/>
            <a:ext cx="5616741" cy="87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5423" y="1504709"/>
            <a:ext cx="9792182" cy="5262979"/>
          </a:xfrm>
          <a:prstGeom prst="rect">
            <a:avLst/>
          </a:prstGeom>
          <a:noFill/>
        </p:spPr>
        <p:txBody>
          <a:bodyPr wrap="square" rtlCol="0">
            <a:spAutoFit/>
          </a:bodyPr>
          <a:lstStyle/>
          <a:p>
            <a:r>
              <a:rPr lang="en-US" altLang="zh-CN" sz="2800" b="1" dirty="0" smtClean="0">
                <a:solidFill>
                  <a:srgbClr val="FF0000"/>
                </a:solidFill>
              </a:rPr>
              <a:t>A. Exchange your writing with your </a:t>
            </a:r>
            <a:r>
              <a:rPr lang="en-US" altLang="zh-CN" sz="2800" b="1" dirty="0" err="1" smtClean="0">
                <a:solidFill>
                  <a:srgbClr val="FF0000"/>
                </a:solidFill>
              </a:rPr>
              <a:t>deskmates</a:t>
            </a:r>
            <a:r>
              <a:rPr lang="en-US" altLang="zh-CN" sz="2800" b="1" dirty="0" smtClean="0">
                <a:solidFill>
                  <a:srgbClr val="FF0000"/>
                </a:solidFill>
              </a:rPr>
              <a:t> and grade each based on the following scale.</a:t>
            </a:r>
            <a:endParaRPr lang="en-US" altLang="zh-CN" sz="2800" b="1" dirty="0" smtClean="0">
              <a:solidFill>
                <a:srgbClr val="FF0000"/>
              </a:solidFill>
            </a:endParaRPr>
          </a:p>
          <a:p>
            <a:endParaRPr lang="en-US" altLang="zh-CN" sz="2800" b="1" dirty="0" smtClean="0"/>
          </a:p>
          <a:p>
            <a:pPr marL="514350" indent="-514350">
              <a:buAutoNum type="arabicPeriod"/>
            </a:pPr>
            <a:r>
              <a:rPr lang="en-US" altLang="zh-CN" sz="2800" b="1" dirty="0" smtClean="0"/>
              <a:t>Beautiful Handwriting   					1’   </a:t>
            </a:r>
            <a:endParaRPr lang="en-US" altLang="zh-CN" sz="2800" b="1" dirty="0" smtClean="0"/>
          </a:p>
          <a:p>
            <a:pPr marL="514350" indent="-514350">
              <a:buAutoNum type="arabicPeriod"/>
            </a:pPr>
            <a:r>
              <a:rPr lang="en-US" altLang="zh-CN" sz="2800" b="1" dirty="0" smtClean="0"/>
              <a:t>Logical Plot 							4’</a:t>
            </a:r>
            <a:endParaRPr lang="en-US" altLang="zh-CN" sz="2800" b="1" dirty="0" smtClean="0"/>
          </a:p>
          <a:p>
            <a:pPr marL="514350" indent="-514350">
              <a:buAutoNum type="arabicPeriod"/>
            </a:pPr>
            <a:r>
              <a:rPr lang="en-US" altLang="zh-CN" sz="2800" b="1" dirty="0" smtClean="0"/>
              <a:t>Accurate Spelling 						1’</a:t>
            </a:r>
            <a:endParaRPr lang="en-US" altLang="zh-CN" sz="2800" b="1" dirty="0" smtClean="0"/>
          </a:p>
          <a:p>
            <a:pPr marL="514350" indent="-514350">
              <a:buAutoNum type="arabicPeriod"/>
            </a:pPr>
            <a:r>
              <a:rPr lang="en-US" altLang="zh-CN" sz="2800" b="1" dirty="0" smtClean="0"/>
              <a:t>Appropriate Collocation (</a:t>
            </a:r>
            <a:r>
              <a:rPr lang="zh-CN" altLang="en-US" sz="2800" b="1" dirty="0" smtClean="0"/>
              <a:t>搭配</a:t>
            </a:r>
            <a:r>
              <a:rPr lang="en-US" altLang="zh-CN" sz="2800" b="1" dirty="0" smtClean="0"/>
              <a:t>) 			1’</a:t>
            </a:r>
            <a:endParaRPr lang="en-US" altLang="zh-CN" sz="2800" b="1" dirty="0" smtClean="0"/>
          </a:p>
          <a:p>
            <a:pPr marL="514350" indent="-514350">
              <a:buFontTx/>
              <a:buAutoNum type="arabicPeriod"/>
            </a:pPr>
            <a:r>
              <a:rPr lang="en-US" altLang="zh-CN" sz="2800" b="1" dirty="0" smtClean="0"/>
              <a:t>Complete and Advanced Sentences		1’</a:t>
            </a:r>
            <a:r>
              <a:rPr lang="en-US" altLang="zh-CN" sz="2800" b="1" dirty="0" smtClean="0">
                <a:solidFill>
                  <a:srgbClr val="FF0000"/>
                </a:solidFill>
              </a:rPr>
              <a:t> </a:t>
            </a:r>
            <a:endParaRPr lang="en-US" altLang="zh-CN" sz="2800" b="1" dirty="0" smtClean="0">
              <a:solidFill>
                <a:srgbClr val="FF0000"/>
              </a:solidFill>
            </a:endParaRPr>
          </a:p>
          <a:p>
            <a:pPr marL="514350" indent="-514350">
              <a:buFontTx/>
              <a:buAutoNum type="arabicPeriod"/>
            </a:pPr>
            <a:r>
              <a:rPr lang="en-US" altLang="zh-CN" sz="2800" b="1" dirty="0" smtClean="0"/>
              <a:t>Coherence and Consistency (</a:t>
            </a:r>
            <a:r>
              <a:rPr lang="zh-CN" altLang="en-US" sz="2800" b="1" dirty="0" smtClean="0"/>
              <a:t>衔接与连贯</a:t>
            </a:r>
            <a:r>
              <a:rPr lang="en-US" altLang="zh-CN" sz="2800" b="1" dirty="0" smtClean="0"/>
              <a:t>)	2’</a:t>
            </a:r>
            <a:endParaRPr lang="en-US" altLang="zh-CN" sz="2800" b="1" dirty="0" smtClean="0"/>
          </a:p>
          <a:p>
            <a:endParaRPr lang="en-US" altLang="zh-CN" sz="2800" b="1" dirty="0" smtClean="0">
              <a:solidFill>
                <a:srgbClr val="FF0000"/>
              </a:solidFill>
            </a:endParaRPr>
          </a:p>
          <a:p>
            <a:r>
              <a:rPr lang="en-US" altLang="zh-CN" sz="2800" b="1" dirty="0" smtClean="0">
                <a:solidFill>
                  <a:srgbClr val="FF0000"/>
                </a:solidFill>
              </a:rPr>
              <a:t>B</a:t>
            </a:r>
            <a:r>
              <a:rPr lang="en-US" altLang="zh-CN" sz="2800" b="1" dirty="0">
                <a:solidFill>
                  <a:srgbClr val="FF0000"/>
                </a:solidFill>
              </a:rPr>
              <a:t>. Polish your writing</a:t>
            </a:r>
            <a:endParaRPr lang="en-US" altLang="zh-CN" sz="2800" b="1" dirty="0">
              <a:solidFill>
                <a:srgbClr val="FF0000"/>
              </a:solidFill>
            </a:endParaRPr>
          </a:p>
          <a:p>
            <a:pPr marL="514350" indent="-514350">
              <a:buAutoNum type="arabicPeriod"/>
            </a:pPr>
            <a:endParaRPr lang="zh-CN" altLang="en-US" sz="2800"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标题 5"/>
          <p:cNvSpPr>
            <a:spLocks noGrp="1"/>
          </p:cNvSpPr>
          <p:nvPr/>
        </p:nvSpPr>
        <p:spPr>
          <a:xfrm>
            <a:off x="67945" y="828675"/>
            <a:ext cx="11955145" cy="1478915"/>
          </a:xfrm>
          <a:prstGeom prst="rect">
            <a:avLst/>
          </a:prstGeom>
        </p:spPr>
        <p:txBody>
          <a:bodyPr vert="horz" lIns="90000" tIns="46800" rIns="90000" bIns="46800" rtlCol="0" anchor="b" anchorCtr="0"/>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nSpc>
                <a:spcPts val="6080"/>
              </a:lnSpc>
            </a:pPr>
            <a:br>
              <a:rPr sz="7200" dirty="0">
                <a:solidFill>
                  <a:srgbClr val="FF0000"/>
                </a:solidFill>
                <a:latin typeface="Algerian" panose="04020705040A02060702" pitchFamily="82" charset="0"/>
              </a:rPr>
            </a:br>
            <a:r>
              <a:rPr lang="en-US" sz="7200" dirty="0">
                <a:solidFill>
                  <a:srgbClr val="FF0000"/>
                </a:solidFill>
                <a:latin typeface="Algerian" panose="04020705040A02060702" pitchFamily="82" charset="0"/>
                <a:cs typeface="Bahnschrift SemiBold" panose="020B0502040204020203" charset="0"/>
              </a:rPr>
              <a:t>David’s Run</a:t>
            </a:r>
            <a:endParaRPr lang="en-US" sz="7200" dirty="0">
              <a:solidFill>
                <a:srgbClr val="FF0000"/>
              </a:solidFill>
              <a:latin typeface="Algerian" panose="04020705040A02060702" pitchFamily="82" charset="0"/>
              <a:cs typeface="Bahnschrift SemiBold" panose="020B0502040204020203" charset="0"/>
            </a:endParaRPr>
          </a:p>
        </p:txBody>
      </p:sp>
      <p:pic>
        <p:nvPicPr>
          <p:cNvPr id="2052" name="Picture 4"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05854" y="3147377"/>
            <a:ext cx="5292715" cy="3009583"/>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s://f10.baidu.com/it/u=584274765,3949510083&amp;fm=173&amp;s=6BE4C84ACEF0805D4440950A03006091&amp;w=640&amp;h=333&amp;img.JPEG&amp;access=2159673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2" y="3092347"/>
            <a:ext cx="5889942" cy="3064611"/>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custDataLst>
      <p:tags r:id="rId3"/>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400" y="355600"/>
            <a:ext cx="10810240" cy="584775"/>
          </a:xfrm>
          <a:prstGeom prst="rect">
            <a:avLst/>
          </a:prstGeom>
          <a:noFill/>
        </p:spPr>
        <p:txBody>
          <a:bodyPr wrap="square" rtlCol="0">
            <a:spAutoFit/>
          </a:bodyPr>
          <a:lstStyle/>
          <a:p>
            <a:r>
              <a:rPr lang="en-US" altLang="zh-CN" sz="3200" b="1" dirty="0" smtClean="0">
                <a:latin typeface="Segoe Print" panose="02000600000000000000" pitchFamily="2" charset="0"/>
              </a:rPr>
              <a:t>How can we write without the underlined words?</a:t>
            </a:r>
            <a:endParaRPr lang="zh-CN" altLang="en-US" sz="3200" b="1" dirty="0">
              <a:latin typeface="Segoe Print" panose="02000600000000000000" pitchFamily="2" charset="0"/>
            </a:endParaRPr>
          </a:p>
        </p:txBody>
      </p:sp>
      <p:sp>
        <p:nvSpPr>
          <p:cNvPr id="3" name="TextBox 2"/>
          <p:cNvSpPr txBox="1"/>
          <p:nvPr/>
        </p:nvSpPr>
        <p:spPr>
          <a:xfrm>
            <a:off x="457200" y="3277066"/>
            <a:ext cx="7945120" cy="584775"/>
          </a:xfrm>
          <a:prstGeom prst="rect">
            <a:avLst/>
          </a:prstGeom>
          <a:noFill/>
        </p:spPr>
        <p:txBody>
          <a:bodyPr wrap="square" rtlCol="0">
            <a:spAutoFit/>
          </a:bodyPr>
          <a:lstStyle/>
          <a:p>
            <a:r>
              <a:rPr lang="en-US" altLang="zh-CN" sz="3200" dirty="0" smtClean="0">
                <a:latin typeface="Calibri" panose="020F0502020204030204" pitchFamily="34" charset="0"/>
                <a:cs typeface="Calibri" panose="020F0502020204030204" pitchFamily="34" charset="0"/>
              </a:rPr>
              <a:t>Find out the </a:t>
            </a:r>
            <a:r>
              <a:rPr lang="en-US" altLang="zh-CN" sz="3200" b="1" dirty="0" smtClean="0">
                <a:solidFill>
                  <a:srgbClr val="FF0000"/>
                </a:solidFill>
                <a:latin typeface="Calibri" panose="020F0502020204030204" pitchFamily="34" charset="0"/>
                <a:cs typeface="Calibri" panose="020F0502020204030204" pitchFamily="34" charset="0"/>
              </a:rPr>
              <a:t>key words</a:t>
            </a:r>
            <a:endParaRPr lang="zh-CN" altLang="en-US" sz="3200" b="1" dirty="0">
              <a:solidFill>
                <a:srgbClr val="FF0000"/>
              </a:solidFill>
              <a:latin typeface="Calibri" panose="020F0502020204030204" pitchFamily="34" charset="0"/>
              <a:cs typeface="Calibri" panose="020F0502020204030204" pitchFamily="34" charset="0"/>
            </a:endParaRPr>
          </a:p>
        </p:txBody>
      </p:sp>
      <p:sp>
        <p:nvSpPr>
          <p:cNvPr id="4" name="矩形 3"/>
          <p:cNvSpPr/>
          <p:nvPr/>
        </p:nvSpPr>
        <p:spPr>
          <a:xfrm>
            <a:off x="4429759" y="3277065"/>
            <a:ext cx="1903085" cy="584775"/>
          </a:xfrm>
          <a:prstGeom prst="rect">
            <a:avLst/>
          </a:prstGeom>
        </p:spPr>
        <p:txBody>
          <a:bodyPr wrap="none">
            <a:spAutoFit/>
          </a:bodyPr>
          <a:lstStyle/>
          <a:p>
            <a:r>
              <a:rPr lang="en-US" altLang="zh-CN" sz="3200" dirty="0">
                <a:latin typeface="Calibri" panose="020F0502020204030204" pitchFamily="34" charset="0"/>
                <a:cs typeface="Calibri" panose="020F0502020204030204" pitchFamily="34" charset="0"/>
              </a:rPr>
              <a:t>related to </a:t>
            </a:r>
            <a:endParaRPr lang="zh-CN" altLang="en-US" sz="3200" dirty="0">
              <a:latin typeface="Calibri" panose="020F0502020204030204" pitchFamily="34" charset="0"/>
              <a:cs typeface="Calibri" panose="020F0502020204030204" pitchFamily="34" charset="0"/>
            </a:endParaRPr>
          </a:p>
        </p:txBody>
      </p:sp>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19840" y="2501900"/>
            <a:ext cx="22383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613" y="3442335"/>
            <a:ext cx="25431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995" y="1552196"/>
            <a:ext cx="49434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475" y="4423728"/>
            <a:ext cx="30289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645" y="5255260"/>
            <a:ext cx="365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984339" y="4299585"/>
            <a:ext cx="2827181" cy="769441"/>
          </a:xfrm>
          <a:prstGeom prst="rect">
            <a:avLst/>
          </a:prstGeom>
          <a:noFill/>
        </p:spPr>
        <p:txBody>
          <a:bodyPr wrap="square" rtlCol="0">
            <a:spAutoFit/>
          </a:bodyPr>
          <a:lstStyle/>
          <a:p>
            <a:r>
              <a:rPr lang="en-US" altLang="zh-CN" sz="4400" b="1" dirty="0" smtClean="0">
                <a:solidFill>
                  <a:srgbClr val="FF0000"/>
                </a:solidFill>
                <a:latin typeface="Algerian" panose="04020705040A02060702" pitchFamily="82" charset="0"/>
              </a:rPr>
              <a:t>theme</a:t>
            </a:r>
            <a:endParaRPr lang="zh-CN" altLang="en-US" sz="4400" b="1" dirty="0">
              <a:solidFill>
                <a:srgbClr val="FF0000"/>
              </a:solidFill>
              <a:latin typeface="Algerian" panose="04020705040A02060702"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p:cNvSpPr txBox="1"/>
          <p:nvPr/>
        </p:nvSpPr>
        <p:spPr>
          <a:xfrm>
            <a:off x="74562" y="0"/>
            <a:ext cx="7945120" cy="584775"/>
          </a:xfrm>
          <a:prstGeom prst="rect">
            <a:avLst/>
          </a:prstGeom>
          <a:noFill/>
        </p:spPr>
        <p:txBody>
          <a:bodyPr wrap="square" rtlCol="0">
            <a:spAutoFit/>
          </a:bodyPr>
          <a:lstStyle/>
          <a:p>
            <a:r>
              <a:rPr lang="en-US" altLang="zh-CN" sz="3200" dirty="0" smtClean="0">
                <a:latin typeface="Calibri" panose="020F0502020204030204" pitchFamily="34" charset="0"/>
                <a:cs typeface="Calibri" panose="020F0502020204030204" pitchFamily="34" charset="0"/>
              </a:rPr>
              <a:t>Circle out the </a:t>
            </a:r>
            <a:r>
              <a:rPr lang="en-US" altLang="zh-CN" sz="3200" b="1" dirty="0" smtClean="0">
                <a:solidFill>
                  <a:srgbClr val="0000FF"/>
                </a:solidFill>
                <a:latin typeface="Calibri" panose="020F0502020204030204" pitchFamily="34" charset="0"/>
                <a:cs typeface="Calibri" panose="020F0502020204030204" pitchFamily="34" charset="0"/>
              </a:rPr>
              <a:t>words related to </a:t>
            </a:r>
            <a:r>
              <a:rPr lang="en-US" altLang="zh-CN" sz="3200" b="1" dirty="0" smtClean="0">
                <a:solidFill>
                  <a:srgbClr val="FF0000"/>
                </a:solidFill>
                <a:latin typeface="Calibri" panose="020F0502020204030204" pitchFamily="34" charset="0"/>
                <a:cs typeface="Calibri" panose="020F0502020204030204" pitchFamily="34" charset="0"/>
              </a:rPr>
              <a:t>time &amp; place</a:t>
            </a:r>
            <a:r>
              <a:rPr lang="en-US" altLang="zh-CN" sz="3200" dirty="0" smtClean="0">
                <a:solidFill>
                  <a:srgbClr val="FF0000"/>
                </a:solidFill>
                <a:latin typeface="Calibri" panose="020F0502020204030204" pitchFamily="34" charset="0"/>
                <a:cs typeface="Calibri" panose="020F0502020204030204" pitchFamily="34" charset="0"/>
              </a:rPr>
              <a:t> </a:t>
            </a:r>
            <a:endParaRPr lang="zh-CN" altLang="en-US" sz="3200" b="1" dirty="0">
              <a:solidFill>
                <a:srgbClr val="FF0000"/>
              </a:solidFill>
              <a:latin typeface="Calibri" panose="020F0502020204030204" pitchFamily="34" charset="0"/>
              <a:cs typeface="Calibri" panose="020F0502020204030204" pitchFamily="34" charset="0"/>
            </a:endParaRPr>
          </a:p>
        </p:txBody>
      </p:sp>
      <p:grpSp>
        <p:nvGrpSpPr>
          <p:cNvPr id="6" name="组合 5"/>
          <p:cNvGrpSpPr/>
          <p:nvPr/>
        </p:nvGrpSpPr>
        <p:grpSpPr>
          <a:xfrm>
            <a:off x="-209550" y="-2006600"/>
            <a:ext cx="14125575" cy="12143584"/>
            <a:chOff x="-209550" y="-2006600"/>
            <a:chExt cx="14125575" cy="12143584"/>
          </a:xfrm>
        </p:grpSpPr>
        <p:pic>
          <p:nvPicPr>
            <p:cNvPr id="1026" name="Picture 2" descr="C:\Users\cheng'ming'zhi\Desktop\5c75aecb5c9ce.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550" y="-2006600"/>
              <a:ext cx="14125575" cy="12143584"/>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097491" y="822957"/>
              <a:ext cx="4755745" cy="590931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smtClean="0">
                  <a:latin typeface="Cambria" panose="02040503050406030204" pitchFamily="18" charset="0"/>
                  <a:ea typeface="Cambria" panose="02040503050406030204" pitchFamily="18" charset="0"/>
                </a:rPr>
                <a:t>             It was the day of the big cross-country run. Students from seven different primary schools in and around the small town were warming up and walking the route (</a:t>
              </a:r>
              <a:r>
                <a:rPr lang="zh-CN" altLang="zh-CN" dirty="0" smtClean="0">
                  <a:latin typeface="Cambria" panose="02040503050406030204" pitchFamily="18" charset="0"/>
                </a:rPr>
                <a:t>路线</a:t>
              </a:r>
              <a:r>
                <a:rPr lang="en-US" altLang="zh-CN" dirty="0" smtClean="0">
                  <a:latin typeface="Cambria" panose="02040503050406030204" pitchFamily="18" charset="0"/>
                  <a:ea typeface="Cambria" panose="02040503050406030204" pitchFamily="18" charset="0"/>
                </a:rPr>
                <a:t>) through thick evergreen forest.</a:t>
              </a:r>
              <a:endParaRPr lang="zh-CN" altLang="zh-CN" dirty="0" smtClean="0">
                <a:latin typeface="Cambria" panose="02040503050406030204" pitchFamily="18" charset="0"/>
              </a:endParaRPr>
            </a:p>
            <a:p>
              <a:r>
                <a:rPr lang="en-US" altLang="zh-CN" dirty="0" smtClean="0">
                  <a:latin typeface="Cambria" panose="02040503050406030204" pitchFamily="18" charset="0"/>
                  <a:ea typeface="Cambria" panose="02040503050406030204" pitchFamily="18" charset="0"/>
                </a:rPr>
                <a:t>             I looked around and finally spotted David, who was standing by himself off to the side by a fence. He was small for ten years old. His usual big toothy smile was absent today. I walked over and asked him why he wasn’t with the other children. He hesitated and then said he had decided not to run.</a:t>
              </a:r>
              <a:endParaRPr lang="zh-CN" altLang="zh-CN" dirty="0" smtClean="0">
                <a:latin typeface="Cambria" panose="02040503050406030204" pitchFamily="18" charset="0"/>
              </a:endParaRPr>
            </a:p>
            <a:p>
              <a:r>
                <a:rPr lang="en-US" altLang="zh-CN" dirty="0" smtClean="0">
                  <a:latin typeface="Cambria" panose="02040503050406030204" pitchFamily="18" charset="0"/>
                  <a:ea typeface="Cambria" panose="02040503050406030204" pitchFamily="18" charset="0"/>
                </a:rPr>
                <a:t>             What was wrong? He had worked so hard for this event!</a:t>
              </a:r>
              <a:endParaRPr lang="zh-CN" altLang="zh-CN" dirty="0" smtClean="0">
                <a:latin typeface="Cambria" panose="02040503050406030204" pitchFamily="18" charset="0"/>
              </a:endParaRPr>
            </a:p>
            <a:p>
              <a:r>
                <a:rPr lang="en-US" altLang="zh-CN" dirty="0" smtClean="0">
                  <a:latin typeface="Cambria" panose="02040503050406030204" pitchFamily="18" charset="0"/>
                  <a:ea typeface="Cambria" panose="02040503050406030204" pitchFamily="18" charset="0"/>
                </a:rPr>
                <a:t>             I quickly searched the crowd for the school’s coach and asked him what had happened. “I was afraid that kids from other schools would laugh at him,” he explained uncomfortably. “I gave him the choice to run or not, and let him decide.”</a:t>
              </a:r>
              <a:endParaRPr lang="zh-CN" altLang="zh-CN" dirty="0" smtClean="0">
                <a:latin typeface="Cambria" panose="02040503050406030204" pitchFamily="18" charset="0"/>
              </a:endParaRPr>
            </a:p>
            <a:p>
              <a:r>
                <a:rPr lang="en-US" altLang="zh-CN" dirty="0" smtClean="0">
                  <a:latin typeface="Cambria" panose="02040503050406030204" pitchFamily="18" charset="0"/>
                  <a:ea typeface="Cambria" panose="02040503050406030204" pitchFamily="18" charset="0"/>
                </a:rPr>
                <a:t>             </a:t>
              </a:r>
              <a:endParaRPr lang="zh-CN" altLang="en-US" i="1" dirty="0">
                <a:solidFill>
                  <a:srgbClr val="00B050"/>
                </a:solidFill>
                <a:latin typeface="Arial Unicode MS" panose="020B0604020202020204" charset="-122"/>
                <a:ea typeface="Arial Unicode MS" panose="020B0604020202020204" charset="-122"/>
                <a:cs typeface="Arial Unicode MS" panose="020B0604020202020204" charset="-122"/>
              </a:endParaRPr>
            </a:p>
          </p:txBody>
        </p:sp>
        <p:sp>
          <p:nvSpPr>
            <p:cNvPr id="3" name="矩形 2"/>
            <p:cNvSpPr/>
            <p:nvPr/>
          </p:nvSpPr>
          <p:spPr>
            <a:xfrm>
              <a:off x="7081198" y="822957"/>
              <a:ext cx="4760595" cy="6186309"/>
            </a:xfrm>
            <a:prstGeom prst="rect">
              <a:avLst/>
            </a:prstGeom>
          </p:spPr>
          <p:txBody>
            <a:bodyPr wrap="square">
              <a:spAutoFit/>
            </a:bodyPr>
            <a:lstStyle/>
            <a:p>
              <a:r>
                <a:rPr lang="en-US" altLang="zh-CN" dirty="0">
                  <a:latin typeface="Cambria" panose="02040503050406030204" pitchFamily="18" charset="0"/>
                  <a:ea typeface="Cambria" panose="02040503050406030204" pitchFamily="18" charset="0"/>
                </a:rPr>
                <a:t>I bit back my frustration (</a:t>
              </a:r>
              <a:r>
                <a:rPr lang="zh-CN" altLang="zh-CN" dirty="0">
                  <a:latin typeface="Cambria" panose="02040503050406030204" pitchFamily="18" charset="0"/>
                </a:rPr>
                <a:t>懊恼</a:t>
              </a:r>
              <a:r>
                <a:rPr lang="en-US" altLang="zh-CN" dirty="0">
                  <a:latin typeface="Cambria" panose="02040503050406030204" pitchFamily="18" charset="0"/>
                  <a:ea typeface="Cambria" panose="02040503050406030204" pitchFamily="18" charset="0"/>
                </a:rPr>
                <a:t>). I knew the coach meant well – he thought he was doing the right thing. After making sure that David could run if he wanted, I turned to find him coming towards me, his small body rocking from side to side as he swung his feet forward.</a:t>
              </a:r>
              <a:endParaRPr lang="zh-CN" altLang="zh-CN" dirty="0">
                <a:latin typeface="Cambria" panose="02040503050406030204" pitchFamily="18" charset="0"/>
              </a:endParaRPr>
            </a:p>
            <a:p>
              <a:r>
                <a:rPr lang="en-US" altLang="zh-CN" dirty="0">
                  <a:latin typeface="Cambria" panose="02040503050406030204" pitchFamily="18" charset="0"/>
                  <a:ea typeface="Cambria" panose="02040503050406030204" pitchFamily="18" charset="0"/>
                </a:rPr>
                <a:t>             David had a brain disease which prevented him from walking or running like other children, but at school his classmates thought of him as a regular kid. He always participated to the best of his ability in whatever they were doing. That was why none of the children thought it unusual that David had decided to join the cross-country team. It just took him longer — that’s all. David had not missed a single practice, and although he always finished his run long after the other children, he did always finish. As a special education teacher at the school, I was familiar with the challenges David faced and was proud of his strong determination.</a:t>
              </a:r>
              <a:r>
                <a:rPr lang="en-US" altLang="zh-CN" dirty="0"/>
                <a:t> </a:t>
              </a:r>
              <a:endParaRPr lang="zh-CN" altLang="zh-CN" dirty="0"/>
            </a:p>
            <a:p>
              <a:r>
                <a:rPr lang="en-US" altLang="zh-CN" dirty="0">
                  <a:latin typeface="Cambria" panose="02040503050406030204" pitchFamily="18" charset="0"/>
                  <a:ea typeface="Cambria" panose="02040503050406030204" pitchFamily="18" charset="0"/>
                  <a:cs typeface="Arial Unicode MS" panose="020B0604020202020204" charset="-122"/>
                </a:rPr>
                <a:t>   </a:t>
              </a:r>
              <a:r>
                <a:rPr lang="en-US" altLang="zh-CN" i="1" dirty="0">
                  <a:solidFill>
                    <a:srgbClr val="00B050"/>
                  </a:solidFill>
                  <a:latin typeface="Cambria" panose="02040503050406030204" pitchFamily="18" charset="0"/>
                  <a:ea typeface="Cambria" panose="02040503050406030204" pitchFamily="18" charset="0"/>
                  <a:cs typeface="Arial Unicode MS" panose="020B0604020202020204" charset="-122"/>
                </a:rPr>
                <a:t> </a:t>
              </a:r>
              <a:endParaRPr lang="zh-CN" altLang="en-US" i="1" dirty="0">
                <a:solidFill>
                  <a:srgbClr val="00B050"/>
                </a:solidFill>
                <a:latin typeface="Arial Unicode MS" panose="020B0604020202020204" charset="-122"/>
                <a:ea typeface="Arial Unicode MS" panose="020B0604020202020204" charset="-122"/>
                <a:cs typeface="Arial Unicode MS" panose="020B0604020202020204" charset="-122"/>
              </a:endParaRPr>
            </a:p>
          </p:txBody>
        </p:sp>
        <p:sp>
          <p:nvSpPr>
            <p:cNvPr id="4" name="TextBox 3"/>
            <p:cNvSpPr txBox="1"/>
            <p:nvPr/>
          </p:nvSpPr>
          <p:spPr>
            <a:xfrm>
              <a:off x="2442493" y="670271"/>
              <a:ext cx="849085" cy="769441"/>
            </a:xfrm>
            <a:prstGeom prst="rect">
              <a:avLst/>
            </a:prstGeom>
            <a:noFill/>
          </p:spPr>
          <p:txBody>
            <a:bodyPr wrap="square" rtlCol="0">
              <a:spAutoFit/>
            </a:bodyPr>
            <a:lstStyle/>
            <a:p>
              <a:r>
                <a:rPr lang="en-US" altLang="zh-CN" sz="4400" b="1" dirty="0" smtClean="0">
                  <a:solidFill>
                    <a:srgbClr val="FF0000"/>
                  </a:solidFill>
                  <a:latin typeface="Chiller" panose="04020404031007020602" pitchFamily="82" charset="0"/>
                </a:rPr>
                <a:t>1</a:t>
              </a:r>
              <a:endParaRPr lang="zh-CN" altLang="en-US" sz="4400" b="1" dirty="0">
                <a:solidFill>
                  <a:srgbClr val="FF0000"/>
                </a:solidFill>
                <a:latin typeface="Chiller" panose="04020404031007020602" pitchFamily="82" charset="0"/>
              </a:endParaRPr>
            </a:p>
          </p:txBody>
        </p:sp>
        <p:sp>
          <p:nvSpPr>
            <p:cNvPr id="7" name="TextBox 6"/>
            <p:cNvSpPr txBox="1"/>
            <p:nvPr/>
          </p:nvSpPr>
          <p:spPr>
            <a:xfrm>
              <a:off x="2373726" y="2020400"/>
              <a:ext cx="849085" cy="830997"/>
            </a:xfrm>
            <a:prstGeom prst="rect">
              <a:avLst/>
            </a:prstGeom>
            <a:noFill/>
          </p:spPr>
          <p:txBody>
            <a:bodyPr wrap="square" rtlCol="0">
              <a:spAutoFit/>
            </a:bodyPr>
            <a:lstStyle/>
            <a:p>
              <a:r>
                <a:rPr lang="en-US" altLang="zh-CN" sz="4800" b="1" dirty="0" smtClean="0">
                  <a:solidFill>
                    <a:srgbClr val="0000FF"/>
                  </a:solidFill>
                  <a:latin typeface="Chiller" panose="04020404031007020602" pitchFamily="82" charset="0"/>
                </a:rPr>
                <a:t>2</a:t>
              </a:r>
              <a:endParaRPr lang="zh-CN" altLang="en-US" sz="4800" b="1" dirty="0">
                <a:solidFill>
                  <a:srgbClr val="0000FF"/>
                </a:solidFill>
                <a:latin typeface="Chiller" panose="04020404031007020602" pitchFamily="82" charset="0"/>
              </a:endParaRPr>
            </a:p>
          </p:txBody>
        </p:sp>
        <p:sp>
          <p:nvSpPr>
            <p:cNvPr id="8" name="TextBox 7"/>
            <p:cNvSpPr txBox="1"/>
            <p:nvPr/>
          </p:nvSpPr>
          <p:spPr>
            <a:xfrm>
              <a:off x="2373270" y="3976580"/>
              <a:ext cx="602521" cy="769441"/>
            </a:xfrm>
            <a:prstGeom prst="rect">
              <a:avLst/>
            </a:prstGeom>
            <a:noFill/>
          </p:spPr>
          <p:txBody>
            <a:bodyPr wrap="square" rtlCol="0">
              <a:spAutoFit/>
            </a:bodyPr>
            <a:lstStyle/>
            <a:p>
              <a:r>
                <a:rPr lang="en-US" altLang="zh-CN" sz="4400" b="1" dirty="0" smtClean="0">
                  <a:solidFill>
                    <a:schemeClr val="accent4">
                      <a:lumMod val="75000"/>
                    </a:schemeClr>
                  </a:solidFill>
                  <a:latin typeface="Chiller" panose="04020404031007020602" pitchFamily="82" charset="0"/>
                </a:rPr>
                <a:t>3</a:t>
              </a:r>
              <a:endParaRPr lang="zh-CN" altLang="en-US" sz="4400" b="1" dirty="0">
                <a:solidFill>
                  <a:schemeClr val="accent4">
                    <a:lumMod val="75000"/>
                  </a:schemeClr>
                </a:solidFill>
                <a:latin typeface="Chiller" panose="04020404031007020602" pitchFamily="82" charset="0"/>
              </a:endParaRPr>
            </a:p>
          </p:txBody>
        </p:sp>
        <p:sp>
          <p:nvSpPr>
            <p:cNvPr id="9" name="TextBox 8"/>
            <p:cNvSpPr txBox="1"/>
            <p:nvPr/>
          </p:nvSpPr>
          <p:spPr>
            <a:xfrm>
              <a:off x="2319295" y="4473895"/>
              <a:ext cx="602521" cy="923330"/>
            </a:xfrm>
            <a:prstGeom prst="rect">
              <a:avLst/>
            </a:prstGeom>
            <a:noFill/>
          </p:spPr>
          <p:txBody>
            <a:bodyPr wrap="square" rtlCol="0">
              <a:spAutoFit/>
            </a:bodyPr>
            <a:lstStyle/>
            <a:p>
              <a:r>
                <a:rPr lang="en-US" altLang="zh-CN" sz="5400" b="1" dirty="0" smtClean="0">
                  <a:solidFill>
                    <a:srgbClr val="00B050"/>
                  </a:solidFill>
                  <a:latin typeface="Chiller" panose="04020404031007020602" pitchFamily="82" charset="0"/>
                </a:rPr>
                <a:t>4</a:t>
              </a:r>
              <a:endParaRPr lang="zh-CN" altLang="en-US" sz="5400" b="1" dirty="0">
                <a:solidFill>
                  <a:srgbClr val="00B050"/>
                </a:solidFill>
                <a:latin typeface="Chiller" panose="04020404031007020602" pitchFamily="82" charset="0"/>
              </a:endParaRPr>
            </a:p>
          </p:txBody>
        </p:sp>
        <p:sp>
          <p:nvSpPr>
            <p:cNvPr id="10" name="TextBox 9"/>
            <p:cNvSpPr txBox="1"/>
            <p:nvPr/>
          </p:nvSpPr>
          <p:spPr>
            <a:xfrm>
              <a:off x="7417161" y="2235996"/>
              <a:ext cx="602521" cy="923330"/>
            </a:xfrm>
            <a:prstGeom prst="rect">
              <a:avLst/>
            </a:prstGeom>
            <a:noFill/>
          </p:spPr>
          <p:txBody>
            <a:bodyPr wrap="square" rtlCol="0">
              <a:spAutoFit/>
            </a:bodyPr>
            <a:lstStyle/>
            <a:p>
              <a:r>
                <a:rPr lang="en-US" altLang="zh-CN" sz="5400" b="1" dirty="0" smtClean="0">
                  <a:solidFill>
                    <a:srgbClr val="7030A0"/>
                  </a:solidFill>
                  <a:latin typeface="Chiller" panose="04020404031007020602" pitchFamily="82" charset="0"/>
                </a:rPr>
                <a:t>5</a:t>
              </a:r>
              <a:endParaRPr lang="zh-CN" altLang="en-US" sz="5400" b="1" dirty="0">
                <a:solidFill>
                  <a:srgbClr val="7030A0"/>
                </a:solidFill>
                <a:latin typeface="Chiller" panose="04020404031007020602" pitchFamily="82" charset="0"/>
              </a:endParaRPr>
            </a:p>
          </p:txBody>
        </p:sp>
      </p:grpSp>
      <p:sp>
        <p:nvSpPr>
          <p:cNvPr id="11" name="TextBox 10"/>
          <p:cNvSpPr txBox="1"/>
          <p:nvPr/>
        </p:nvSpPr>
        <p:spPr>
          <a:xfrm>
            <a:off x="74562" y="0"/>
            <a:ext cx="7945120" cy="584775"/>
          </a:xfrm>
          <a:prstGeom prst="rect">
            <a:avLst/>
          </a:prstGeom>
          <a:solidFill>
            <a:schemeClr val="bg1"/>
          </a:solidFill>
        </p:spPr>
        <p:txBody>
          <a:bodyPr wrap="square" rtlCol="0">
            <a:spAutoFit/>
          </a:bodyPr>
          <a:lstStyle/>
          <a:p>
            <a:r>
              <a:rPr lang="en-US" altLang="zh-CN" sz="3200" dirty="0" smtClean="0">
                <a:latin typeface="Calibri" panose="020F0502020204030204" pitchFamily="34" charset="0"/>
                <a:cs typeface="Calibri" panose="020F0502020204030204" pitchFamily="34" charset="0"/>
              </a:rPr>
              <a:t>Circle out the </a:t>
            </a:r>
            <a:r>
              <a:rPr lang="en-US" altLang="zh-CN" sz="3200" b="1" dirty="0" smtClean="0">
                <a:solidFill>
                  <a:srgbClr val="0000FF"/>
                </a:solidFill>
                <a:latin typeface="Calibri" panose="020F0502020204030204" pitchFamily="34" charset="0"/>
                <a:cs typeface="Calibri" panose="020F0502020204030204" pitchFamily="34" charset="0"/>
              </a:rPr>
              <a:t>characters</a:t>
            </a:r>
            <a:r>
              <a:rPr lang="en-US" altLang="zh-CN" sz="3200" dirty="0" smtClean="0">
                <a:latin typeface="Calibri" panose="020F0502020204030204" pitchFamily="34" charset="0"/>
                <a:cs typeface="Calibri" panose="020F0502020204030204" pitchFamily="34" charset="0"/>
              </a:rPr>
              <a:t> </a:t>
            </a:r>
            <a:endParaRPr lang="zh-CN" altLang="en-US" sz="3200" b="1" dirty="0">
              <a:solidFill>
                <a:srgbClr val="FF0000"/>
              </a:solidFill>
              <a:latin typeface="Calibri" panose="020F0502020204030204" pitchFamily="34" charset="0"/>
              <a:cs typeface="Calibri" panose="020F0502020204030204" pitchFamily="34" charset="0"/>
            </a:endParaRPr>
          </a:p>
        </p:txBody>
      </p:sp>
      <p:grpSp>
        <p:nvGrpSpPr>
          <p:cNvPr id="13" name="组合 12"/>
          <p:cNvGrpSpPr/>
          <p:nvPr/>
        </p:nvGrpSpPr>
        <p:grpSpPr>
          <a:xfrm>
            <a:off x="-1265769" y="801580"/>
            <a:ext cx="8682930" cy="6350000"/>
            <a:chOff x="5035258" y="382267"/>
            <a:chExt cx="8682930" cy="6350000"/>
          </a:xfrm>
        </p:grpSpPr>
        <p:pic>
          <p:nvPicPr>
            <p:cNvPr id="2052" name="Picture 4" descr="C:\Users\cheng'ming'zhi\Desktop\5c984d551b2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258" y="382267"/>
              <a:ext cx="8682930" cy="6350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1429922">
              <a:off x="6927222" y="2002995"/>
              <a:ext cx="4705350" cy="3108543"/>
            </a:xfrm>
            <a:prstGeom prst="rect">
              <a:avLst/>
            </a:prstGeom>
            <a:noFill/>
          </p:spPr>
          <p:txBody>
            <a:bodyPr wrap="square" rtlCol="0">
              <a:spAutoFit/>
            </a:bodyPr>
            <a:lstStyle/>
            <a:p>
              <a:r>
                <a:rPr lang="en-US" altLang="zh-CN"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Q1: Who is the </a:t>
              </a:r>
              <a:r>
                <a:rPr lang="en-US" altLang="zh-CN" sz="28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main character</a:t>
              </a:r>
              <a:r>
                <a:rPr lang="en-US" altLang="zh-CN"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Who is less important?</a:t>
              </a:r>
              <a:endParaRPr lang="en-US" altLang="zh-CN"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zh-CN"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Q2: What kind of person is …</a:t>
              </a:r>
              <a:endParaRPr lang="en-US" altLang="zh-CN"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zh-CN"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zh-CN" sz="28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personality</a:t>
              </a:r>
              <a:r>
                <a:rPr lang="en-US" altLang="zh-CN"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altLang="zh-CN"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zh-CN"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Q3: How did others think of …(</a:t>
              </a:r>
              <a:r>
                <a:rPr lang="en-US" altLang="zh-CN" sz="28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comment</a:t>
              </a:r>
              <a:r>
                <a:rPr lang="en-US" altLang="zh-CN"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28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attitude</a:t>
              </a:r>
              <a:r>
                <a:rPr lang="en-US" altLang="zh-CN" sz="28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CN" altLang="en-US" sz="28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heng'ming'zhi\Desktop\62f662cf03ad5166031431945.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206498"/>
            <a:ext cx="1427363" cy="14273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cheng'ming'zhi\Desktop\5c98436ce33d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2690" y="4225096"/>
            <a:ext cx="910332" cy="1967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9279"/>
            <a:ext cx="7945120" cy="584775"/>
          </a:xfrm>
          <a:prstGeom prst="rect">
            <a:avLst/>
          </a:prstGeom>
          <a:noFill/>
        </p:spPr>
        <p:txBody>
          <a:bodyPr wrap="square" rtlCol="0">
            <a:spAutoFit/>
          </a:bodyPr>
          <a:lstStyle/>
          <a:p>
            <a:r>
              <a:rPr lang="en-US" altLang="zh-CN" sz="3200" dirty="0" smtClean="0">
                <a:latin typeface="Calibri" panose="020F0502020204030204" pitchFamily="34" charset="0"/>
                <a:cs typeface="Calibri" panose="020F0502020204030204" pitchFamily="34" charset="0"/>
              </a:rPr>
              <a:t>Underline the </a:t>
            </a:r>
            <a:r>
              <a:rPr lang="en-US" altLang="zh-CN" sz="3200" b="1" dirty="0" smtClean="0">
                <a:solidFill>
                  <a:srgbClr val="0000FF"/>
                </a:solidFill>
                <a:latin typeface="Calibri" panose="020F0502020204030204" pitchFamily="34" charset="0"/>
                <a:cs typeface="Calibri" panose="020F0502020204030204" pitchFamily="34" charset="0"/>
              </a:rPr>
              <a:t>clues</a:t>
            </a:r>
            <a:r>
              <a:rPr lang="en-US" altLang="zh-CN" sz="3200" dirty="0" smtClean="0">
                <a:latin typeface="Calibri" panose="020F0502020204030204" pitchFamily="34" charset="0"/>
                <a:cs typeface="Calibri" panose="020F0502020204030204" pitchFamily="34" charset="0"/>
              </a:rPr>
              <a:t> </a:t>
            </a:r>
            <a:endParaRPr lang="zh-CN" altLang="en-US" sz="3200" b="1" dirty="0">
              <a:solidFill>
                <a:srgbClr val="FF0000"/>
              </a:solidFill>
              <a:latin typeface="Calibri" panose="020F0502020204030204" pitchFamily="34" charset="0"/>
              <a:cs typeface="Calibri" panose="020F0502020204030204" pitchFamily="34" charset="0"/>
            </a:endParaRPr>
          </a:p>
        </p:txBody>
      </p:sp>
      <p:sp>
        <p:nvSpPr>
          <p:cNvPr id="5" name="TextBox 4"/>
          <p:cNvSpPr txBox="1"/>
          <p:nvPr/>
        </p:nvSpPr>
        <p:spPr>
          <a:xfrm>
            <a:off x="1503563" y="1037364"/>
            <a:ext cx="4010025" cy="4493538"/>
          </a:xfrm>
          <a:prstGeom prst="rect">
            <a:avLst/>
          </a:prstGeom>
          <a:noFill/>
        </p:spPr>
        <p:txBody>
          <a:bodyPr wrap="square" rtlCol="0">
            <a:spAutoFit/>
          </a:bodyPr>
          <a:lstStyle/>
          <a:p>
            <a:pPr marL="342900" indent="-342900">
              <a:buFont typeface="Arial" panose="020B0604020202020204" pitchFamily="34" charset="0"/>
              <a:buChar char="•"/>
            </a:pPr>
            <a:r>
              <a:rPr lang="en-US" altLang="zh-CN" sz="2200" dirty="0" smtClean="0">
                <a:latin typeface="Calibri" panose="020F0502020204030204" pitchFamily="34" charset="0"/>
                <a:cs typeface="Calibri" panose="020F0502020204030204" pitchFamily="34" charset="0"/>
              </a:rPr>
              <a:t>was small for ten years old</a:t>
            </a:r>
            <a:endParaRPr lang="en-US" altLang="zh-CN" sz="22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200" b="1" dirty="0" smtClean="0">
                <a:solidFill>
                  <a:schemeClr val="accent6">
                    <a:lumMod val="75000"/>
                  </a:schemeClr>
                </a:solidFill>
                <a:latin typeface="Calibri" panose="020F0502020204030204" pitchFamily="34" charset="0"/>
                <a:cs typeface="Calibri" panose="020F0502020204030204" pitchFamily="34" charset="0"/>
              </a:rPr>
              <a:t>usual big toothy smile</a:t>
            </a:r>
            <a:endParaRPr lang="en-US" altLang="zh-CN" sz="2200" b="1" dirty="0" smtClean="0">
              <a:solidFill>
                <a:schemeClr val="accent6">
                  <a:lumMod val="7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200" dirty="0" smtClean="0">
                <a:latin typeface="Calibri" panose="020F0502020204030204" pitchFamily="34" charset="0"/>
                <a:cs typeface="Calibri" panose="020F0502020204030204" pitchFamily="34" charset="0"/>
              </a:rPr>
              <a:t>had a brain disease which prevent him from walking or running like other children </a:t>
            </a:r>
            <a:endParaRPr lang="en-US" altLang="zh-CN" sz="22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200" dirty="0" smtClean="0">
                <a:latin typeface="Calibri" panose="020F0502020204030204" pitchFamily="34" charset="0"/>
                <a:cs typeface="Calibri" panose="020F0502020204030204" pitchFamily="34" charset="0"/>
              </a:rPr>
              <a:t>always participated</a:t>
            </a:r>
            <a:r>
              <a:rPr lang="en-US" altLang="zh-CN" sz="2200" b="1" dirty="0" smtClean="0">
                <a:solidFill>
                  <a:srgbClr val="C00000"/>
                </a:solidFill>
                <a:latin typeface="Calibri" panose="020F0502020204030204" pitchFamily="34" charset="0"/>
                <a:cs typeface="Calibri" panose="020F0502020204030204" pitchFamily="34" charset="0"/>
              </a:rPr>
              <a:t> to the best of his ability</a:t>
            </a:r>
            <a:r>
              <a:rPr lang="en-US" altLang="zh-CN" sz="2200" dirty="0" smtClean="0">
                <a:latin typeface="Calibri" panose="020F0502020204030204" pitchFamily="34" charset="0"/>
                <a:cs typeface="Calibri" panose="020F0502020204030204" pitchFamily="34" charset="0"/>
              </a:rPr>
              <a:t> in whatever they were doing</a:t>
            </a:r>
            <a:endParaRPr lang="en-US" altLang="zh-CN" sz="22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200" b="1" dirty="0" smtClean="0">
                <a:solidFill>
                  <a:srgbClr val="C00000"/>
                </a:solidFill>
                <a:latin typeface="Calibri" panose="020F0502020204030204" pitchFamily="34" charset="0"/>
                <a:cs typeface="Calibri" panose="020F0502020204030204" pitchFamily="34" charset="0"/>
              </a:rPr>
              <a:t>had not missed </a:t>
            </a:r>
            <a:r>
              <a:rPr lang="en-US" altLang="zh-CN" sz="2200" dirty="0" smtClean="0">
                <a:latin typeface="Calibri" panose="020F0502020204030204" pitchFamily="34" charset="0"/>
                <a:cs typeface="Calibri" panose="020F0502020204030204" pitchFamily="34" charset="0"/>
              </a:rPr>
              <a:t>a single practice</a:t>
            </a:r>
            <a:endParaRPr lang="en-US" altLang="zh-CN" sz="22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200" dirty="0" smtClean="0">
                <a:latin typeface="Calibri" panose="020F0502020204030204" pitchFamily="34" charset="0"/>
                <a:cs typeface="Calibri" panose="020F0502020204030204" pitchFamily="34" charset="0"/>
              </a:rPr>
              <a:t>Although he always finished his run long after the other children, </a:t>
            </a:r>
            <a:r>
              <a:rPr lang="en-US" altLang="zh-CN" sz="2200" b="1" dirty="0">
                <a:solidFill>
                  <a:srgbClr val="C00000"/>
                </a:solidFill>
                <a:latin typeface="Calibri" panose="020F0502020204030204" pitchFamily="34" charset="0"/>
                <a:cs typeface="Calibri" panose="020F0502020204030204" pitchFamily="34" charset="0"/>
              </a:rPr>
              <a:t>he did always finish</a:t>
            </a:r>
            <a:r>
              <a:rPr lang="en-US" altLang="zh-CN" sz="2200" dirty="0" smtClean="0">
                <a:latin typeface="Calibri" panose="020F0502020204030204" pitchFamily="34" charset="0"/>
                <a:cs typeface="Calibri" panose="020F0502020204030204" pitchFamily="34" charset="0"/>
              </a:rPr>
              <a:t>. </a:t>
            </a:r>
            <a:endParaRPr lang="zh-CN" altLang="en-US" sz="2200" dirty="0">
              <a:latin typeface="Calibri" panose="020F0502020204030204" pitchFamily="34" charset="0"/>
              <a:cs typeface="Calibri" panose="020F0502020204030204" pitchFamily="34" charset="0"/>
            </a:endParaRPr>
          </a:p>
        </p:txBody>
      </p:sp>
      <p:pic>
        <p:nvPicPr>
          <p:cNvPr id="3074" name="Picture 2" descr="C:\Users\cheng'ming'zhi\Desktop\5c984f51f21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356" y="530930"/>
            <a:ext cx="2934343" cy="39100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48428" y="648135"/>
            <a:ext cx="2837803" cy="2677656"/>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smtClean="0">
                <a:latin typeface="Calibri" panose="020F0502020204030204" pitchFamily="34" charset="0"/>
                <a:cs typeface="Calibri" panose="020F0502020204030204" pitchFamily="34" charset="0"/>
              </a:rPr>
              <a:t>thought of him as a </a:t>
            </a:r>
            <a:r>
              <a:rPr lang="en-US" altLang="zh-CN" sz="2400" b="1" dirty="0" smtClean="0">
                <a:solidFill>
                  <a:srgbClr val="00B050"/>
                </a:solidFill>
                <a:latin typeface="Calibri" panose="020F0502020204030204" pitchFamily="34" charset="0"/>
                <a:cs typeface="Calibri" panose="020F0502020204030204" pitchFamily="34" charset="0"/>
              </a:rPr>
              <a:t>regular</a:t>
            </a:r>
            <a:r>
              <a:rPr lang="en-US" altLang="zh-CN" sz="2400" b="1" dirty="0" smtClean="0">
                <a:solidFill>
                  <a:srgbClr val="0000FF"/>
                </a:solidFill>
                <a:latin typeface="Calibri" panose="020F0502020204030204" pitchFamily="34" charset="0"/>
                <a:cs typeface="Calibri" panose="020F0502020204030204" pitchFamily="34" charset="0"/>
              </a:rPr>
              <a:t> </a:t>
            </a:r>
            <a:r>
              <a:rPr lang="en-US" altLang="zh-CN" sz="2400" dirty="0" smtClean="0">
                <a:latin typeface="Calibri" panose="020F0502020204030204" pitchFamily="34" charset="0"/>
                <a:cs typeface="Calibri" panose="020F0502020204030204" pitchFamily="34" charset="0"/>
              </a:rPr>
              <a:t>kid</a:t>
            </a:r>
            <a:endParaRPr lang="en-US" altLang="zh-CN" sz="24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400" dirty="0" smtClean="0">
                <a:latin typeface="Calibri" panose="020F0502020204030204" pitchFamily="34" charset="0"/>
                <a:cs typeface="Calibri" panose="020F0502020204030204" pitchFamily="34" charset="0"/>
              </a:rPr>
              <a:t>none thought it unusual that he had decided to join the cross-country team</a:t>
            </a:r>
            <a:endParaRPr lang="zh-CN" altLang="en-US" sz="2400" dirty="0">
              <a:latin typeface="Calibri" panose="020F0502020204030204" pitchFamily="34" charset="0"/>
              <a:cs typeface="Calibri" panose="020F0502020204030204" pitchFamily="34"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2500313"/>
            <a:ext cx="14287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524" y="6267450"/>
            <a:ext cx="49815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599" y="3382923"/>
            <a:ext cx="38481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descr="C:\Users\cheng'ming'zhi\Desktop\5f859f84b27d1160259264433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599571" flipH="1">
            <a:off x="4987130" y="1248385"/>
            <a:ext cx="1932881" cy="18335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76829" y="4779502"/>
            <a:ext cx="4132579" cy="1569660"/>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smtClean="0">
                <a:latin typeface="Calibri" panose="020F0502020204030204" pitchFamily="34" charset="0"/>
                <a:cs typeface="Calibri" panose="020F0502020204030204" pitchFamily="34" charset="0"/>
              </a:rPr>
              <a:t>I was familiar with the </a:t>
            </a:r>
            <a:r>
              <a:rPr lang="en-US" altLang="zh-CN" sz="2400" b="1" dirty="0" smtClean="0">
                <a:solidFill>
                  <a:srgbClr val="FF3300"/>
                </a:solidFill>
                <a:latin typeface="Calibri" panose="020F0502020204030204" pitchFamily="34" charset="0"/>
                <a:cs typeface="Calibri" panose="020F0502020204030204" pitchFamily="34" charset="0"/>
              </a:rPr>
              <a:t>challenges </a:t>
            </a:r>
            <a:r>
              <a:rPr lang="en-US" altLang="zh-CN" sz="2400" dirty="0" smtClean="0">
                <a:latin typeface="Calibri" panose="020F0502020204030204" pitchFamily="34" charset="0"/>
                <a:cs typeface="Calibri" panose="020F0502020204030204" pitchFamily="34" charset="0"/>
              </a:rPr>
              <a:t>David faced and was proud of his </a:t>
            </a:r>
            <a:r>
              <a:rPr lang="en-US" altLang="zh-CN" sz="2400" b="1" dirty="0" smtClean="0">
                <a:solidFill>
                  <a:srgbClr val="FF3300"/>
                </a:solidFill>
                <a:latin typeface="Calibri" panose="020F0502020204030204" pitchFamily="34" charset="0"/>
                <a:cs typeface="Calibri" panose="020F0502020204030204" pitchFamily="34" charset="0"/>
              </a:rPr>
              <a:t>strong determination</a:t>
            </a:r>
            <a:r>
              <a:rPr lang="en-US" altLang="zh-CN" sz="2400" dirty="0" smtClean="0">
                <a:latin typeface="Calibri" panose="020F0502020204030204" pitchFamily="34" charset="0"/>
                <a:cs typeface="Calibri" panose="020F0502020204030204" pitchFamily="34" charset="0"/>
              </a:rPr>
              <a:t>. </a:t>
            </a:r>
            <a:endParaRPr lang="zh-CN" altLang="en-US" sz="2400" dirty="0">
              <a:latin typeface="Calibri" panose="020F0502020204030204" pitchFamily="34" charset="0"/>
              <a:cs typeface="Calibri" panose="020F0502020204030204" pitchFamily="34" charset="0"/>
            </a:endParaRPr>
          </a:p>
        </p:txBody>
      </p:sp>
      <p:pic>
        <p:nvPicPr>
          <p:cNvPr id="3078" name="Picture 6" descr="C:\Users\cheng'ming'zhi\Desktop\5f859f84b27d1160259264433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945558" flipH="1">
            <a:off x="4944676" y="3583674"/>
            <a:ext cx="1932881" cy="1833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9730" y="35011"/>
            <a:ext cx="3657599" cy="61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7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7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0" presetClass="entr" presetSubtype="0" fill="hold" nodeType="withEffect">
                                  <p:stCondLst>
                                    <p:cond delay="0"/>
                                  </p:stCondLst>
                                  <p:childTnLst>
                                    <p:set>
                                      <p:cBhvr>
                                        <p:cTn id="55" dur="1" fill="hold">
                                          <p:stCondLst>
                                            <p:cond delay="0"/>
                                          </p:stCondLst>
                                        </p:cTn>
                                        <p:tgtEl>
                                          <p:spTgt spid="3078"/>
                                        </p:tgtEl>
                                        <p:attrNameLst>
                                          <p:attrName>style.visibility</p:attrName>
                                        </p:attrNameLst>
                                      </p:cBhvr>
                                      <p:to>
                                        <p:strVal val="visible"/>
                                      </p:to>
                                    </p:set>
                                    <p:animEffect transition="in" filter="fade">
                                      <p:cBhvr>
                                        <p:cTn id="56" dur="500"/>
                                        <p:tgtEl>
                                          <p:spTgt spid="307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Effect transition="in" filter="fade">
                                      <p:cBhvr>
                                        <p:cTn id="61" dur="500"/>
                                        <p:tgtEl>
                                          <p:spTgt spid="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
                                            <p:txEl>
                                              <p:pRg st="1" end="1"/>
                                            </p:txEl>
                                          </p:spTgt>
                                        </p:tgtEl>
                                        <p:attrNameLst>
                                          <p:attrName>style.visibility</p:attrName>
                                        </p:attrNameLst>
                                      </p:cBhvr>
                                      <p:to>
                                        <p:strVal val="visible"/>
                                      </p:to>
                                    </p:set>
                                    <p:animEffect transition="in" filter="fade">
                                      <p:cBhvr>
                                        <p:cTn id="66" dur="500"/>
                                        <p:tgtEl>
                                          <p:spTgt spid="7">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3">
                                            <p:txEl>
                                              <p:pRg st="0" end="0"/>
                                            </p:txEl>
                                          </p:spTgt>
                                        </p:tgtEl>
                                        <p:attrNameLst>
                                          <p:attrName>style.visibility</p:attrName>
                                        </p:attrNameLst>
                                      </p:cBhvr>
                                      <p:to>
                                        <p:strVal val="visible"/>
                                      </p:to>
                                    </p:set>
                                    <p:animEffect transition="in" filter="fade">
                                      <p:cBhvr>
                                        <p:cTn id="71" dur="500"/>
                                        <p:tgtEl>
                                          <p:spTgt spid="1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33022" y="42668"/>
            <a:ext cx="2159215" cy="522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3422" y="561061"/>
            <a:ext cx="2504563" cy="57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536202" y="61342"/>
            <a:ext cx="5824163" cy="954107"/>
          </a:xfrm>
          <a:prstGeom prst="rect">
            <a:avLst/>
          </a:prstGeom>
          <a:solidFill>
            <a:schemeClr val="bg1"/>
          </a:solidFill>
        </p:spPr>
        <p:txBody>
          <a:bodyPr wrap="square" rtlCol="0">
            <a:spAutoFit/>
          </a:bodyPr>
          <a:lstStyle/>
          <a:p>
            <a:r>
              <a:rPr lang="en-US" altLang="zh-CN" sz="2800" b="1" i="1" dirty="0" smtClean="0">
                <a:latin typeface="Times New Roman" panose="02020603050405020304" pitchFamily="18" charset="0"/>
                <a:cs typeface="Times New Roman" panose="02020603050405020304" pitchFamily="18" charset="0"/>
              </a:rPr>
              <a:t>Was the coach doing the right thing?</a:t>
            </a:r>
            <a:endParaRPr lang="en-US" altLang="zh-CN" sz="2800" b="1" i="1" dirty="0" smtClean="0">
              <a:latin typeface="Times New Roman" panose="02020603050405020304" pitchFamily="18" charset="0"/>
              <a:cs typeface="Times New Roman" panose="02020603050405020304" pitchFamily="18" charset="0"/>
            </a:endParaRPr>
          </a:p>
          <a:p>
            <a:endParaRPr lang="zh-CN" altLang="en-US" sz="2800" b="1" i="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6780155" y="867726"/>
            <a:ext cx="5824163" cy="954107"/>
          </a:xfrm>
          <a:prstGeom prst="rect">
            <a:avLst/>
          </a:prstGeom>
          <a:solidFill>
            <a:schemeClr val="bg1"/>
          </a:solidFill>
        </p:spPr>
        <p:txBody>
          <a:bodyPr wrap="square" rtlCol="0">
            <a:spAutoFit/>
          </a:bodyPr>
          <a:lstStyle/>
          <a:p>
            <a:r>
              <a:rPr lang="en-US" altLang="zh-CN" sz="2800" b="1" i="1" dirty="0" smtClean="0">
                <a:latin typeface="Times New Roman" panose="02020603050405020304" pitchFamily="18" charset="0"/>
                <a:cs typeface="Times New Roman" panose="02020603050405020304" pitchFamily="18" charset="0"/>
              </a:rPr>
              <a:t>Why did the author mention him?</a:t>
            </a:r>
            <a:endParaRPr lang="en-US" altLang="zh-CN" sz="2800" b="1" i="1" dirty="0" smtClean="0">
              <a:latin typeface="Times New Roman" panose="02020603050405020304" pitchFamily="18" charset="0"/>
              <a:cs typeface="Times New Roman" panose="02020603050405020304" pitchFamily="18" charset="0"/>
            </a:endParaRPr>
          </a:p>
          <a:p>
            <a:r>
              <a:rPr lang="en-US" altLang="zh-CN" sz="2800" b="1" i="1" dirty="0">
                <a:latin typeface="Times New Roman" panose="02020603050405020304" pitchFamily="18" charset="0"/>
                <a:cs typeface="Times New Roman" panose="02020603050405020304" pitchFamily="18" charset="0"/>
              </a:rPr>
              <a:t> </a:t>
            </a:r>
            <a:r>
              <a:rPr lang="en-US" altLang="zh-CN" sz="2800" b="1" i="1" dirty="0" smtClean="0">
                <a:latin typeface="Times New Roman" panose="02020603050405020304" pitchFamily="18" charset="0"/>
                <a:cs typeface="Times New Roman" panose="02020603050405020304" pitchFamily="18" charset="0"/>
              </a:rPr>
              <a:t>   Can this part be deleted? </a:t>
            </a:r>
            <a:endParaRPr lang="zh-CN" altLang="en-US" sz="2800" b="1" i="1" dirty="0">
              <a:latin typeface="Times New Roman" panose="02020603050405020304" pitchFamily="18" charset="0"/>
              <a:cs typeface="Times New Roman" panose="02020603050405020304" pitchFamily="18" charset="0"/>
            </a:endParaRPr>
          </a:p>
        </p:txBody>
      </p:sp>
      <p:pic>
        <p:nvPicPr>
          <p:cNvPr id="2" name="Picture 2" descr="C:\Users\cheng'ming'zhi\Desktop\62f662cf03ad51660314319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06498"/>
            <a:ext cx="1427363" cy="14273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cheng'ming'zhi\Desktop\5c98436ce33d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2690" y="4225096"/>
            <a:ext cx="910332" cy="1967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9279"/>
            <a:ext cx="7945120" cy="584775"/>
          </a:xfrm>
          <a:prstGeom prst="rect">
            <a:avLst/>
          </a:prstGeom>
          <a:noFill/>
        </p:spPr>
        <p:txBody>
          <a:bodyPr wrap="square" rtlCol="0">
            <a:spAutoFit/>
          </a:bodyPr>
          <a:lstStyle/>
          <a:p>
            <a:r>
              <a:rPr lang="en-US" altLang="zh-CN" sz="3200" dirty="0" smtClean="0">
                <a:latin typeface="Calibri" panose="020F0502020204030204" pitchFamily="34" charset="0"/>
                <a:cs typeface="Calibri" panose="020F0502020204030204" pitchFamily="34" charset="0"/>
              </a:rPr>
              <a:t>Underline the </a:t>
            </a:r>
            <a:r>
              <a:rPr lang="en-US" altLang="zh-CN" sz="3200" b="1" dirty="0" smtClean="0">
                <a:solidFill>
                  <a:srgbClr val="0000FF"/>
                </a:solidFill>
                <a:latin typeface="Calibri" panose="020F0502020204030204" pitchFamily="34" charset="0"/>
                <a:cs typeface="Calibri" panose="020F0502020204030204" pitchFamily="34" charset="0"/>
              </a:rPr>
              <a:t>clues</a:t>
            </a:r>
            <a:r>
              <a:rPr lang="en-US" altLang="zh-CN" sz="3200" dirty="0" smtClean="0">
                <a:latin typeface="Calibri" panose="020F0502020204030204" pitchFamily="34" charset="0"/>
                <a:cs typeface="Calibri" panose="020F0502020204030204" pitchFamily="34" charset="0"/>
              </a:rPr>
              <a:t> </a:t>
            </a:r>
            <a:endParaRPr lang="zh-CN" altLang="en-US" sz="3200" b="1" dirty="0">
              <a:solidFill>
                <a:srgbClr val="FF0000"/>
              </a:solidFill>
              <a:latin typeface="Calibri" panose="020F0502020204030204" pitchFamily="34" charset="0"/>
              <a:cs typeface="Calibri" panose="020F0502020204030204" pitchFamily="34" charset="0"/>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2500313"/>
            <a:ext cx="14287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524" y="6267450"/>
            <a:ext cx="49815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cheng'ming'zhi\Desktop\5dfb7dd7e0bf0157676283996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305" y="201554"/>
            <a:ext cx="5358666" cy="333802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1070048">
            <a:off x="2118249" y="1222335"/>
            <a:ext cx="2837803" cy="1200329"/>
          </a:xfrm>
          <a:prstGeom prst="rect">
            <a:avLst/>
          </a:prstGeom>
          <a:noFill/>
        </p:spPr>
        <p:txBody>
          <a:bodyPr wrap="square" rtlCol="0">
            <a:spAutoFit/>
          </a:bodyPr>
          <a:lstStyle/>
          <a:p>
            <a:r>
              <a:rPr lang="en-US" altLang="zh-CN" sz="2400" b="1" dirty="0" smtClean="0">
                <a:latin typeface="Segoe Print" panose="02000600000000000000" pitchFamily="2" charset="0"/>
                <a:cs typeface="Calibri" panose="020F0502020204030204" pitchFamily="34" charset="0"/>
              </a:rPr>
              <a:t>What </a:t>
            </a:r>
            <a:r>
              <a:rPr lang="en-US" altLang="zh-CN" sz="2400" b="1" dirty="0" smtClean="0">
                <a:solidFill>
                  <a:srgbClr val="FF0000"/>
                </a:solidFill>
                <a:latin typeface="Segoe Print" panose="02000600000000000000" pitchFamily="2" charset="0"/>
                <a:cs typeface="Calibri" panose="020F0502020204030204" pitchFamily="34" charset="0"/>
              </a:rPr>
              <a:t>challenge </a:t>
            </a:r>
            <a:r>
              <a:rPr lang="en-US" altLang="zh-CN" sz="2400" b="1" dirty="0" smtClean="0">
                <a:latin typeface="Segoe Print" panose="02000600000000000000" pitchFamily="2" charset="0"/>
                <a:cs typeface="Calibri" panose="020F0502020204030204" pitchFamily="34" charset="0"/>
              </a:rPr>
              <a:t>is he faced with at present? Why?</a:t>
            </a:r>
            <a:endParaRPr lang="zh-CN" altLang="en-US" sz="2400" b="1" dirty="0">
              <a:latin typeface="Segoe Print" panose="02000600000000000000" pitchFamily="2" charset="0"/>
              <a:cs typeface="Calibri" panose="020F0502020204030204" pitchFamily="34" charset="0"/>
            </a:endParaRPr>
          </a:p>
        </p:txBody>
      </p:sp>
      <p:sp>
        <p:nvSpPr>
          <p:cNvPr id="8" name="TextBox 7"/>
          <p:cNvSpPr txBox="1"/>
          <p:nvPr/>
        </p:nvSpPr>
        <p:spPr>
          <a:xfrm>
            <a:off x="504824" y="3101548"/>
            <a:ext cx="4695825" cy="1477328"/>
          </a:xfrm>
          <a:prstGeom prst="rect">
            <a:avLst/>
          </a:prstGeom>
          <a:solidFill>
            <a:schemeClr val="bg1"/>
          </a:solidFill>
        </p:spPr>
        <p:txBody>
          <a:bodyPr wrap="square" rtlCol="0">
            <a:spAutoFit/>
          </a:bodyPr>
          <a:lstStyle/>
          <a:p>
            <a:pPr marL="285750" indent="-285750">
              <a:buFont typeface="Wingdings" panose="05000000000000000000" pitchFamily="2" charset="2"/>
              <a:buChar char="u"/>
            </a:pPr>
            <a:r>
              <a:rPr lang="en-US" altLang="zh-CN" dirty="0" smtClean="0"/>
              <a:t>His usual big toothy smile </a:t>
            </a:r>
            <a:r>
              <a:rPr lang="en-US" altLang="zh-CN" b="1" dirty="0" smtClean="0">
                <a:solidFill>
                  <a:srgbClr val="0000FF"/>
                </a:solidFill>
              </a:rPr>
              <a:t>was absent </a:t>
            </a:r>
            <a:r>
              <a:rPr lang="en-US" altLang="zh-CN" dirty="0" smtClean="0"/>
              <a:t>today. </a:t>
            </a:r>
            <a:endParaRPr lang="en-US" altLang="zh-CN" dirty="0" smtClean="0"/>
          </a:p>
          <a:p>
            <a:pPr marL="285750" indent="-285750">
              <a:buFont typeface="Wingdings" panose="05000000000000000000" pitchFamily="2" charset="2"/>
              <a:buChar char="u"/>
            </a:pPr>
            <a:r>
              <a:rPr lang="en-US" altLang="zh-CN" dirty="0" smtClean="0"/>
              <a:t>He had </a:t>
            </a:r>
            <a:r>
              <a:rPr lang="en-US" altLang="zh-CN" b="1" dirty="0" smtClean="0">
                <a:solidFill>
                  <a:srgbClr val="0000FF"/>
                </a:solidFill>
              </a:rPr>
              <a:t>worked so hard</a:t>
            </a:r>
            <a:r>
              <a:rPr lang="en-US" altLang="zh-CN" dirty="0" smtClean="0"/>
              <a:t> for this event!</a:t>
            </a:r>
            <a:endParaRPr lang="en-US" altLang="zh-CN" dirty="0" smtClean="0"/>
          </a:p>
          <a:p>
            <a:pPr marL="285750" indent="-285750">
              <a:buFont typeface="Wingdings" panose="05000000000000000000" pitchFamily="2" charset="2"/>
              <a:buChar char="u"/>
            </a:pPr>
            <a:r>
              <a:rPr lang="en-US" altLang="zh-CN" dirty="0" smtClean="0"/>
              <a:t>He </a:t>
            </a:r>
            <a:r>
              <a:rPr lang="en-US" altLang="zh-CN" b="1" dirty="0" smtClean="0">
                <a:solidFill>
                  <a:srgbClr val="0000FF"/>
                </a:solidFill>
              </a:rPr>
              <a:t>hesitated</a:t>
            </a:r>
            <a:r>
              <a:rPr lang="en-US" altLang="zh-CN" dirty="0" smtClean="0"/>
              <a:t> and then said he had </a:t>
            </a:r>
            <a:r>
              <a:rPr lang="en-US" altLang="zh-CN" b="1" u="sng" dirty="0" smtClean="0">
                <a:solidFill>
                  <a:schemeClr val="accent6">
                    <a:lumMod val="75000"/>
                  </a:schemeClr>
                </a:solidFill>
              </a:rPr>
              <a:t>decided not to run. </a:t>
            </a:r>
            <a:endParaRPr lang="zh-CN" altLang="en-US" b="1" u="sng" dirty="0">
              <a:solidFill>
                <a:schemeClr val="accent6">
                  <a:lumMod val="75000"/>
                </a:schemeClr>
              </a:solidFill>
            </a:endParaRPr>
          </a:p>
        </p:txBody>
      </p:sp>
      <p:sp>
        <p:nvSpPr>
          <p:cNvPr id="10" name="TextBox 9"/>
          <p:cNvSpPr txBox="1"/>
          <p:nvPr/>
        </p:nvSpPr>
        <p:spPr>
          <a:xfrm>
            <a:off x="504824" y="4625793"/>
            <a:ext cx="3900088" cy="1323439"/>
          </a:xfrm>
          <a:prstGeom prst="rect">
            <a:avLst/>
          </a:prstGeom>
          <a:solidFill>
            <a:schemeClr val="bg1"/>
          </a:solidFill>
        </p:spPr>
        <p:txBody>
          <a:bodyPr wrap="square" rtlCol="0">
            <a:spAutoFit/>
          </a:bodyPr>
          <a:lstStyle/>
          <a:p>
            <a:r>
              <a:rPr lang="en-US" altLang="zh-CN" sz="2000" b="1" dirty="0">
                <a:solidFill>
                  <a:srgbClr val="1226B9"/>
                </a:solidFill>
                <a:latin typeface="Segoe Print" panose="02000600000000000000" pitchFamily="2" charset="0"/>
              </a:rPr>
              <a:t>eager</a:t>
            </a:r>
            <a:r>
              <a:rPr lang="en-US" altLang="zh-CN" sz="2000" b="1" dirty="0">
                <a:solidFill>
                  <a:schemeClr val="accent4">
                    <a:lumMod val="75000"/>
                  </a:schemeClr>
                </a:solidFill>
                <a:latin typeface="Segoe Print" panose="02000600000000000000" pitchFamily="2" charset="0"/>
              </a:rPr>
              <a:t> to take part in the cross-country </a:t>
            </a:r>
            <a:r>
              <a:rPr lang="en-US" altLang="zh-CN" sz="2000" b="1" dirty="0" smtClean="0">
                <a:solidFill>
                  <a:schemeClr val="accent4">
                    <a:lumMod val="75000"/>
                  </a:schemeClr>
                </a:solidFill>
                <a:latin typeface="Segoe Print" panose="02000600000000000000" pitchFamily="2" charset="0"/>
              </a:rPr>
              <a:t>run but </a:t>
            </a:r>
            <a:r>
              <a:rPr lang="en-US" altLang="zh-CN" sz="2000" b="1" dirty="0" smtClean="0">
                <a:solidFill>
                  <a:srgbClr val="1226B9"/>
                </a:solidFill>
                <a:latin typeface="Segoe Print" panose="02000600000000000000" pitchFamily="2" charset="0"/>
              </a:rPr>
              <a:t>afraid</a:t>
            </a:r>
            <a:r>
              <a:rPr lang="en-US" altLang="zh-CN" sz="2000" b="1" dirty="0" smtClean="0">
                <a:solidFill>
                  <a:schemeClr val="accent4">
                    <a:lumMod val="75000"/>
                  </a:schemeClr>
                </a:solidFill>
                <a:latin typeface="Segoe Print" panose="02000600000000000000" pitchFamily="2" charset="0"/>
              </a:rPr>
              <a:t> </a:t>
            </a:r>
            <a:r>
              <a:rPr lang="en-US" altLang="zh-CN" sz="2000" b="1" dirty="0">
                <a:solidFill>
                  <a:schemeClr val="accent4">
                    <a:lumMod val="75000"/>
                  </a:schemeClr>
                </a:solidFill>
                <a:latin typeface="Segoe Print" panose="02000600000000000000" pitchFamily="2" charset="0"/>
              </a:rPr>
              <a:t>of being laughed at by students from other </a:t>
            </a:r>
            <a:r>
              <a:rPr lang="en-US" altLang="zh-CN" sz="2000" b="1" dirty="0" smtClean="0">
                <a:solidFill>
                  <a:schemeClr val="accent4">
                    <a:lumMod val="75000"/>
                  </a:schemeClr>
                </a:solidFill>
                <a:latin typeface="Segoe Print" panose="02000600000000000000" pitchFamily="2" charset="0"/>
              </a:rPr>
              <a:t>schools. </a:t>
            </a:r>
            <a:endParaRPr lang="zh-CN" altLang="en-US" sz="2000" b="1" dirty="0">
              <a:solidFill>
                <a:schemeClr val="accent4">
                  <a:lumMod val="75000"/>
                </a:schemeClr>
              </a:solidFill>
              <a:latin typeface="Segoe Print" panose="02000600000000000000" pitchFamily="2" charset="0"/>
            </a:endParaRPr>
          </a:p>
        </p:txBody>
      </p:sp>
      <p:sp>
        <p:nvSpPr>
          <p:cNvPr id="25" name="TextBox 24"/>
          <p:cNvSpPr txBox="1"/>
          <p:nvPr/>
        </p:nvSpPr>
        <p:spPr>
          <a:xfrm>
            <a:off x="7496175" y="4440942"/>
            <a:ext cx="4695825" cy="2031325"/>
          </a:xfrm>
          <a:prstGeom prst="rect">
            <a:avLst/>
          </a:prstGeom>
          <a:solidFill>
            <a:schemeClr val="bg1"/>
          </a:solidFill>
        </p:spPr>
        <p:txBody>
          <a:bodyPr wrap="square" rtlCol="0">
            <a:spAutoFit/>
          </a:bodyPr>
          <a:lstStyle/>
          <a:p>
            <a:pPr marL="285750" indent="-285750">
              <a:buFont typeface="Wingdings" panose="05000000000000000000" pitchFamily="2" charset="2"/>
              <a:buChar char="u"/>
            </a:pPr>
            <a:r>
              <a:rPr lang="en-US" altLang="zh-CN" dirty="0" smtClean="0"/>
              <a:t>I </a:t>
            </a:r>
            <a:r>
              <a:rPr lang="en-US" altLang="zh-CN" b="1" dirty="0" smtClean="0">
                <a:solidFill>
                  <a:srgbClr val="0000FF"/>
                </a:solidFill>
              </a:rPr>
              <a:t>walked over </a:t>
            </a:r>
            <a:r>
              <a:rPr lang="en-US" altLang="zh-CN" dirty="0" smtClean="0"/>
              <a:t>and asked him why…</a:t>
            </a:r>
            <a:endParaRPr lang="en-US" altLang="zh-CN" dirty="0" smtClean="0"/>
          </a:p>
          <a:p>
            <a:pPr marL="285750" indent="-285750">
              <a:buFont typeface="Wingdings" panose="05000000000000000000" pitchFamily="2" charset="2"/>
              <a:buChar char="u"/>
            </a:pPr>
            <a:r>
              <a:rPr lang="en-US" altLang="zh-CN" dirty="0" smtClean="0"/>
              <a:t>I </a:t>
            </a:r>
            <a:r>
              <a:rPr lang="en-US" altLang="zh-CN" b="1" dirty="0">
                <a:solidFill>
                  <a:srgbClr val="0000FF"/>
                </a:solidFill>
              </a:rPr>
              <a:t>quickly</a:t>
            </a:r>
            <a:r>
              <a:rPr lang="en-US" altLang="zh-CN" dirty="0" smtClean="0"/>
              <a:t> </a:t>
            </a:r>
            <a:r>
              <a:rPr lang="en-US" altLang="zh-CN" b="1" dirty="0">
                <a:solidFill>
                  <a:srgbClr val="0000FF"/>
                </a:solidFill>
              </a:rPr>
              <a:t>searched</a:t>
            </a:r>
            <a:r>
              <a:rPr lang="en-US" altLang="zh-CN" dirty="0" smtClean="0"/>
              <a:t> …for the coach and </a:t>
            </a:r>
            <a:r>
              <a:rPr lang="en-US" altLang="zh-CN" b="1" dirty="0">
                <a:solidFill>
                  <a:srgbClr val="0000FF"/>
                </a:solidFill>
              </a:rPr>
              <a:t>asked</a:t>
            </a:r>
            <a:r>
              <a:rPr lang="en-US" altLang="zh-CN" dirty="0" smtClean="0"/>
              <a:t> him what had happened. </a:t>
            </a:r>
            <a:endParaRPr lang="en-US" altLang="zh-CN" dirty="0" smtClean="0"/>
          </a:p>
          <a:p>
            <a:pPr marL="285750" indent="-285750">
              <a:buFont typeface="Wingdings" panose="05000000000000000000" pitchFamily="2" charset="2"/>
              <a:buChar char="u"/>
            </a:pPr>
            <a:r>
              <a:rPr lang="en-US" altLang="zh-CN" dirty="0" smtClean="0"/>
              <a:t>I </a:t>
            </a:r>
            <a:r>
              <a:rPr lang="en-US" altLang="zh-CN" b="1" dirty="0">
                <a:solidFill>
                  <a:srgbClr val="0000FF"/>
                </a:solidFill>
              </a:rPr>
              <a:t>bit</a:t>
            </a:r>
            <a:r>
              <a:rPr lang="en-US" altLang="zh-CN" dirty="0" smtClean="0"/>
              <a:t> </a:t>
            </a:r>
            <a:r>
              <a:rPr lang="en-US" altLang="zh-CN" b="1" dirty="0">
                <a:solidFill>
                  <a:srgbClr val="0000FF"/>
                </a:solidFill>
              </a:rPr>
              <a:t>back</a:t>
            </a:r>
            <a:r>
              <a:rPr lang="en-US" altLang="zh-CN" dirty="0" smtClean="0"/>
              <a:t> </a:t>
            </a:r>
            <a:r>
              <a:rPr lang="en-US" altLang="zh-CN" b="1" dirty="0">
                <a:solidFill>
                  <a:srgbClr val="0000FF"/>
                </a:solidFill>
              </a:rPr>
              <a:t>my</a:t>
            </a:r>
            <a:r>
              <a:rPr lang="en-US" altLang="zh-CN" dirty="0" smtClean="0"/>
              <a:t> </a:t>
            </a:r>
            <a:r>
              <a:rPr lang="en-US" altLang="zh-CN" b="1" dirty="0">
                <a:solidFill>
                  <a:srgbClr val="0000FF"/>
                </a:solidFill>
              </a:rPr>
              <a:t>frustration</a:t>
            </a:r>
            <a:r>
              <a:rPr lang="en-US" altLang="zh-CN" dirty="0" smtClean="0"/>
              <a:t>. </a:t>
            </a:r>
            <a:endParaRPr lang="en-US" altLang="zh-CN" dirty="0" smtClean="0"/>
          </a:p>
          <a:p>
            <a:pPr marL="285750" indent="-285750">
              <a:buFont typeface="Wingdings" panose="05000000000000000000" pitchFamily="2" charset="2"/>
              <a:buChar char="u"/>
            </a:pPr>
            <a:r>
              <a:rPr lang="en-US" altLang="zh-CN" dirty="0" smtClean="0"/>
              <a:t>After </a:t>
            </a:r>
            <a:r>
              <a:rPr lang="en-US" altLang="zh-CN" b="1" dirty="0">
                <a:solidFill>
                  <a:srgbClr val="0000FF"/>
                </a:solidFill>
              </a:rPr>
              <a:t>making</a:t>
            </a:r>
            <a:r>
              <a:rPr lang="en-US" altLang="zh-CN" dirty="0" smtClean="0"/>
              <a:t> </a:t>
            </a:r>
            <a:r>
              <a:rPr lang="en-US" altLang="zh-CN" b="1" dirty="0">
                <a:solidFill>
                  <a:srgbClr val="0000FF"/>
                </a:solidFill>
              </a:rPr>
              <a:t>sure</a:t>
            </a:r>
            <a:r>
              <a:rPr lang="en-US" altLang="zh-CN" dirty="0" smtClean="0"/>
              <a:t> that David could run if he wanted, I </a:t>
            </a:r>
            <a:r>
              <a:rPr lang="en-US" altLang="zh-CN" b="1" dirty="0">
                <a:solidFill>
                  <a:srgbClr val="0000FF"/>
                </a:solidFill>
              </a:rPr>
              <a:t>turned</a:t>
            </a:r>
            <a:r>
              <a:rPr lang="en-US" altLang="zh-CN" dirty="0" smtClean="0"/>
              <a:t> to find him…</a:t>
            </a:r>
            <a:endParaRPr lang="en-US" altLang="zh-CN" dirty="0" smtClean="0"/>
          </a:p>
          <a:p>
            <a:pPr marL="285750" indent="-285750">
              <a:buFont typeface="Wingdings" panose="05000000000000000000" pitchFamily="2" charset="2"/>
              <a:buChar char="u"/>
            </a:pPr>
            <a:r>
              <a:rPr lang="en-US" altLang="zh-CN" dirty="0" smtClean="0"/>
              <a:t>We </a:t>
            </a:r>
            <a:r>
              <a:rPr lang="en-US" altLang="zh-CN" b="1" dirty="0">
                <a:solidFill>
                  <a:srgbClr val="0000FF"/>
                </a:solidFill>
              </a:rPr>
              <a:t>sat</a:t>
            </a:r>
            <a:r>
              <a:rPr lang="en-US" altLang="zh-CN" dirty="0" smtClean="0"/>
              <a:t> </a:t>
            </a:r>
            <a:r>
              <a:rPr lang="en-US" altLang="zh-CN" b="1" dirty="0">
                <a:solidFill>
                  <a:srgbClr val="0000FF"/>
                </a:solidFill>
              </a:rPr>
              <a:t>down</a:t>
            </a:r>
            <a:r>
              <a:rPr lang="en-US" altLang="zh-CN" dirty="0" smtClean="0"/>
              <a:t> next to each other,… </a:t>
            </a:r>
            <a:endParaRPr lang="zh-CN" altLang="en-US" dirty="0"/>
          </a:p>
        </p:txBody>
      </p:sp>
      <p:sp>
        <p:nvSpPr>
          <p:cNvPr id="27" name="TextBox 26"/>
          <p:cNvSpPr txBox="1"/>
          <p:nvPr/>
        </p:nvSpPr>
        <p:spPr>
          <a:xfrm>
            <a:off x="5496473" y="2748573"/>
            <a:ext cx="2448647" cy="830997"/>
          </a:xfrm>
          <a:prstGeom prst="rect">
            <a:avLst/>
          </a:prstGeom>
          <a:solidFill>
            <a:schemeClr val="bg1"/>
          </a:solidFill>
        </p:spPr>
        <p:txBody>
          <a:bodyPr wrap="square" rtlCol="0">
            <a:spAutoFit/>
          </a:bodyPr>
          <a:lstStyle/>
          <a:p>
            <a:r>
              <a:rPr lang="en-US" altLang="zh-CN" sz="2400" b="1" dirty="0" smtClean="0">
                <a:solidFill>
                  <a:srgbClr val="1226B9"/>
                </a:solidFill>
                <a:latin typeface="Segoe Print" panose="02000600000000000000" pitchFamily="2" charset="0"/>
              </a:rPr>
              <a:t>considerate/ understanding</a:t>
            </a:r>
            <a:endParaRPr lang="zh-CN" altLang="en-US" sz="2400" b="1" dirty="0">
              <a:solidFill>
                <a:schemeClr val="accent4">
                  <a:lumMod val="75000"/>
                </a:schemeClr>
              </a:solidFill>
              <a:latin typeface="Segoe Print" panose="02000600000000000000" pitchFamily="2" charset="0"/>
            </a:endParaRPr>
          </a:p>
        </p:txBody>
      </p:sp>
      <p:pic>
        <p:nvPicPr>
          <p:cNvPr id="3078" name="Picture 6" descr="C:\Users\cheng'ming'zhi\Desktop\5f859f84b27d1160259264433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945558" flipH="1">
            <a:off x="4944676" y="3583674"/>
            <a:ext cx="1932881" cy="183356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608984" y="3579570"/>
            <a:ext cx="1854438" cy="461665"/>
          </a:xfrm>
          <a:prstGeom prst="rect">
            <a:avLst/>
          </a:prstGeom>
          <a:solidFill>
            <a:schemeClr val="bg1"/>
          </a:solidFill>
        </p:spPr>
        <p:txBody>
          <a:bodyPr wrap="square" rtlCol="0">
            <a:spAutoFit/>
          </a:bodyPr>
          <a:lstStyle/>
          <a:p>
            <a:r>
              <a:rPr lang="en-US" altLang="zh-CN" sz="2400" b="1" dirty="0" smtClean="0">
                <a:solidFill>
                  <a:srgbClr val="1226B9"/>
                </a:solidFill>
                <a:latin typeface="Segoe Print" panose="02000600000000000000" pitchFamily="2" charset="0"/>
              </a:rPr>
              <a:t>encourage</a:t>
            </a:r>
            <a:endParaRPr lang="zh-CN" altLang="en-US" sz="2400" b="1" dirty="0">
              <a:solidFill>
                <a:schemeClr val="accent4">
                  <a:lumMod val="75000"/>
                </a:schemeClr>
              </a:solidFill>
              <a:latin typeface="Segoe Print" panose="02000600000000000000" pitchFamily="2" charset="0"/>
            </a:endParaRPr>
          </a:p>
        </p:txBody>
      </p:sp>
      <p:grpSp>
        <p:nvGrpSpPr>
          <p:cNvPr id="9" name="组合 8"/>
          <p:cNvGrpSpPr/>
          <p:nvPr/>
        </p:nvGrpSpPr>
        <p:grpSpPr>
          <a:xfrm>
            <a:off x="7365781" y="1206498"/>
            <a:ext cx="5478781" cy="3958817"/>
            <a:chOff x="6526903" y="1484174"/>
            <a:chExt cx="5478781" cy="3958817"/>
          </a:xfrm>
        </p:grpSpPr>
        <p:pic>
          <p:nvPicPr>
            <p:cNvPr id="18" name="Picture 3" descr="C:\Users\cheng'ming'zhi\Desktop\5dfb7dd7e0bf0157676283996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6526903" y="1484174"/>
              <a:ext cx="5478781" cy="395881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rot="433202">
              <a:off x="7427235" y="2841584"/>
              <a:ext cx="3524920" cy="1200329"/>
            </a:xfrm>
            <a:prstGeom prst="rect">
              <a:avLst/>
            </a:prstGeom>
            <a:noFill/>
          </p:spPr>
          <p:txBody>
            <a:bodyPr wrap="square" rtlCol="0">
              <a:spAutoFit/>
            </a:bodyPr>
            <a:lstStyle/>
            <a:p>
              <a:r>
                <a:rPr lang="en-US" altLang="zh-CN" sz="2400" b="1" dirty="0" smtClean="0">
                  <a:latin typeface="Segoe Print" panose="02000600000000000000" pitchFamily="2" charset="0"/>
                  <a:cs typeface="Calibri" panose="020F0502020204030204" pitchFamily="34" charset="0"/>
                </a:rPr>
                <a:t>How did she </a:t>
              </a:r>
              <a:r>
                <a:rPr lang="en-US" altLang="zh-CN" sz="2400" b="1" dirty="0" smtClean="0">
                  <a:solidFill>
                    <a:srgbClr val="FF0000"/>
                  </a:solidFill>
                  <a:latin typeface="Segoe Print" panose="02000600000000000000" pitchFamily="2" charset="0"/>
                  <a:cs typeface="Calibri" panose="020F0502020204030204" pitchFamily="34" charset="0"/>
                </a:rPr>
                <a:t>feel </a:t>
              </a:r>
              <a:r>
                <a:rPr lang="en-US" altLang="zh-CN" sz="2400" b="1" dirty="0" smtClean="0">
                  <a:latin typeface="Segoe Print" panose="02000600000000000000" pitchFamily="2" charset="0"/>
                  <a:cs typeface="Calibri" panose="020F0502020204030204" pitchFamily="34" charset="0"/>
                </a:rPr>
                <a:t>about his decision? What did she </a:t>
              </a:r>
              <a:r>
                <a:rPr lang="en-US" altLang="zh-CN" sz="2400" b="1" dirty="0" smtClean="0">
                  <a:solidFill>
                    <a:srgbClr val="FF0000"/>
                  </a:solidFill>
                  <a:latin typeface="Segoe Print" panose="02000600000000000000" pitchFamily="2" charset="0"/>
                  <a:cs typeface="Calibri" panose="020F0502020204030204" pitchFamily="34" charset="0"/>
                </a:rPr>
                <a:t>do</a:t>
              </a:r>
              <a:r>
                <a:rPr lang="en-US" altLang="zh-CN" sz="2400" b="1" dirty="0" smtClean="0">
                  <a:latin typeface="Segoe Print" panose="02000600000000000000" pitchFamily="2" charset="0"/>
                  <a:cs typeface="Calibri" panose="020F0502020204030204" pitchFamily="34" charset="0"/>
                </a:rPr>
                <a:t>?</a:t>
              </a:r>
              <a:endParaRPr lang="zh-CN" altLang="en-US" sz="2400" b="1" dirty="0">
                <a:latin typeface="Segoe Print" panose="02000600000000000000" pitchFamily="2" charset="0"/>
                <a:cs typeface="Calibri" panose="020F0502020204030204" pitchFamily="34" charset="0"/>
              </a:endParaRPr>
            </a:p>
          </p:txBody>
        </p:sp>
      </p:grpSp>
      <p:pic>
        <p:nvPicPr>
          <p:cNvPr id="2050" name="Picture 2" descr="C:\Users\cheng'ming'zhi\Desktop\5c752d28764d4.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7944" y="22250"/>
            <a:ext cx="3659773" cy="412944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cheng'ming'zhi\Desktop\5c76386fa6a8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23810" y="2692367"/>
            <a:ext cx="2480015" cy="22956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50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3"/>
                                        </p:tgtEl>
                                      </p:cBhvr>
                                    </p:animEffect>
                                    <p:animScale>
                                      <p:cBhvr>
                                        <p:cTn id="45" dur="250" autoRev="1" fill="hold"/>
                                        <p:tgtEl>
                                          <p:spTgt spid="3"/>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050"/>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6"/>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3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par>
                                <p:cTn id="71" presetID="16" presetClass="entr" presetSubtype="21"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arn(inVertic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0" grpId="0" animBg="1"/>
      <p:bldP spid="30" grpId="1" animBg="1"/>
      <p:bldP spid="16" grpId="0"/>
      <p:bldP spid="8" grpId="0" animBg="1"/>
      <p:bldP spid="10" grpId="0" animBg="1"/>
      <p:bldP spid="25"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47142" y="857296"/>
            <a:ext cx="33242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cheng'ming'zhi\Desktop\5c753c94e209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13" y="1525542"/>
            <a:ext cx="3412089" cy="51173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2515" y="2231985"/>
            <a:ext cx="3412089" cy="523220"/>
          </a:xfrm>
          <a:prstGeom prst="rect">
            <a:avLst/>
          </a:prstGeom>
          <a:noFill/>
        </p:spPr>
        <p:txBody>
          <a:bodyPr wrap="square" rtlCol="0">
            <a:spAutoFit/>
          </a:bodyPr>
          <a:lstStyle/>
          <a:p>
            <a:r>
              <a:rPr lang="en-US" altLang="zh-CN" sz="2800" b="1" i="1" dirty="0" smtClean="0">
                <a:latin typeface="Times New Roman" panose="02020603050405020304" pitchFamily="18" charset="0"/>
                <a:cs typeface="Times New Roman" panose="02020603050405020304" pitchFamily="18" charset="0"/>
              </a:rPr>
              <a:t>usual big toothy smile</a:t>
            </a:r>
            <a:endParaRPr lang="zh-CN" altLang="en-US" sz="2800" b="1" i="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19279"/>
            <a:ext cx="7945120" cy="584775"/>
          </a:xfrm>
          <a:prstGeom prst="rect">
            <a:avLst/>
          </a:prstGeom>
          <a:noFill/>
        </p:spPr>
        <p:txBody>
          <a:bodyPr wrap="square" rtlCol="0">
            <a:spAutoFit/>
          </a:bodyPr>
          <a:lstStyle/>
          <a:p>
            <a:r>
              <a:rPr lang="en-US" altLang="zh-CN" sz="3200" dirty="0" smtClean="0">
                <a:latin typeface="Calibri" panose="020F0502020204030204" pitchFamily="34" charset="0"/>
                <a:cs typeface="Calibri" panose="020F0502020204030204" pitchFamily="34" charset="0"/>
              </a:rPr>
              <a:t>List the </a:t>
            </a:r>
            <a:r>
              <a:rPr lang="en-US" altLang="zh-CN" sz="3200" b="1" dirty="0" smtClean="0">
                <a:solidFill>
                  <a:srgbClr val="0000FF"/>
                </a:solidFill>
                <a:latin typeface="Calibri" panose="020F0502020204030204" pitchFamily="34" charset="0"/>
                <a:cs typeface="Calibri" panose="020F0502020204030204" pitchFamily="34" charset="0"/>
              </a:rPr>
              <a:t>key words or phrases </a:t>
            </a:r>
            <a:endParaRPr lang="zh-CN" altLang="en-US" sz="3200" b="1" dirty="0">
              <a:solidFill>
                <a:srgbClr val="FF0000"/>
              </a:solidFill>
              <a:latin typeface="Calibri" panose="020F0502020204030204" pitchFamily="34" charset="0"/>
              <a:cs typeface="Calibri" panose="020F0502020204030204" pitchFamily="34" charset="0"/>
            </a:endParaRPr>
          </a:p>
        </p:txBody>
      </p:sp>
      <p:sp>
        <p:nvSpPr>
          <p:cNvPr id="4" name="TextBox 3"/>
          <p:cNvSpPr txBox="1"/>
          <p:nvPr/>
        </p:nvSpPr>
        <p:spPr>
          <a:xfrm>
            <a:off x="5025342" y="0"/>
            <a:ext cx="7945120" cy="1077218"/>
          </a:xfrm>
          <a:prstGeom prst="rect">
            <a:avLst/>
          </a:prstGeom>
          <a:noFill/>
        </p:spPr>
        <p:txBody>
          <a:bodyPr wrap="square" rtlCol="0">
            <a:spAutoFit/>
          </a:bodyPr>
          <a:lstStyle/>
          <a:p>
            <a:r>
              <a:rPr lang="en-US" altLang="zh-CN" sz="3200" dirty="0" smtClean="0">
                <a:latin typeface="Calibri" panose="020F0502020204030204" pitchFamily="34" charset="0"/>
                <a:cs typeface="Calibri" panose="020F0502020204030204" pitchFamily="34" charset="0"/>
              </a:rPr>
              <a:t>which can show the </a:t>
            </a:r>
            <a:r>
              <a:rPr lang="en-US" altLang="zh-CN" sz="3200" b="1" dirty="0" smtClean="0">
                <a:solidFill>
                  <a:srgbClr val="FF0000"/>
                </a:solidFill>
                <a:latin typeface="Calibri" panose="020F0502020204030204" pitchFamily="34" charset="0"/>
                <a:cs typeface="Calibri" panose="020F0502020204030204" pitchFamily="34" charset="0"/>
              </a:rPr>
              <a:t>plot development</a:t>
            </a:r>
            <a:endParaRPr lang="en-US" altLang="zh-CN" sz="3200" b="1" dirty="0" smtClean="0">
              <a:solidFill>
                <a:srgbClr val="FF0000"/>
              </a:solidFill>
              <a:latin typeface="Calibri" panose="020F0502020204030204" pitchFamily="34" charset="0"/>
              <a:cs typeface="Calibri" panose="020F0502020204030204" pitchFamily="34" charset="0"/>
            </a:endParaRPr>
          </a:p>
          <a:p>
            <a:r>
              <a:rPr lang="en-US" altLang="zh-CN" sz="3200" dirty="0" smtClean="0">
                <a:latin typeface="Calibri" panose="020F0502020204030204" pitchFamily="34" charset="0"/>
                <a:cs typeface="Calibri" panose="020F0502020204030204" pitchFamily="34" charset="0"/>
              </a:rPr>
              <a:t>which </a:t>
            </a:r>
            <a:r>
              <a:rPr lang="en-US" altLang="zh-CN" sz="3200" b="1" dirty="0" smtClean="0">
                <a:solidFill>
                  <a:srgbClr val="FF0000"/>
                </a:solidFill>
                <a:latin typeface="Calibri" panose="020F0502020204030204" pitchFamily="34" charset="0"/>
                <a:cs typeface="Calibri" panose="020F0502020204030204" pitchFamily="34" charset="0"/>
              </a:rPr>
              <a:t>can be used in your writing</a:t>
            </a:r>
            <a:endParaRPr lang="zh-CN" altLang="en-US" sz="3200" b="1" dirty="0">
              <a:solidFill>
                <a:srgbClr val="FF0000"/>
              </a:solidFill>
              <a:latin typeface="Calibri" panose="020F0502020204030204" pitchFamily="34" charset="0"/>
              <a:cs typeface="Calibri" panose="020F0502020204030204" pitchFamily="34" charset="0"/>
            </a:endParaRPr>
          </a:p>
        </p:txBody>
      </p:sp>
      <p:sp>
        <p:nvSpPr>
          <p:cNvPr id="5" name="TextBox 4"/>
          <p:cNvSpPr txBox="1"/>
          <p:nvPr/>
        </p:nvSpPr>
        <p:spPr>
          <a:xfrm>
            <a:off x="3972559" y="1560450"/>
            <a:ext cx="8134559" cy="1815882"/>
          </a:xfrm>
          <a:prstGeom prst="rect">
            <a:avLst/>
          </a:prstGeom>
          <a:noFill/>
        </p:spPr>
        <p:txBody>
          <a:bodyPr wrap="square" rtlCol="0">
            <a:spAutoFit/>
          </a:bodyPr>
          <a:lstStyle/>
          <a:p>
            <a:r>
              <a:rPr lang="en-US" altLang="zh-CN" sz="2800" dirty="0" smtClean="0">
                <a:latin typeface="Calibri" panose="020F0502020204030204" pitchFamily="34" charset="0"/>
                <a:cs typeface="Calibri" panose="020F0502020204030204" pitchFamily="34" charset="0"/>
              </a:rPr>
              <a:t>As he </a:t>
            </a:r>
            <a:r>
              <a:rPr lang="en-US" altLang="zh-CN" sz="2800" b="1" i="1" dirty="0" smtClean="0">
                <a:latin typeface="Calibri" panose="020F0502020204030204" pitchFamily="34" charset="0"/>
                <a:cs typeface="Calibri" panose="020F0502020204030204" pitchFamily="34" charset="0"/>
              </a:rPr>
              <a:t>finished his run</a:t>
            </a:r>
            <a:r>
              <a:rPr lang="en-US" altLang="zh-CN" sz="2800" dirty="0" smtClean="0">
                <a:latin typeface="Calibri" panose="020F0502020204030204" pitchFamily="34" charset="0"/>
                <a:cs typeface="Calibri" panose="020F0502020204030204" pitchFamily="34" charset="0"/>
              </a:rPr>
              <a:t> and won continuous thunderous applause from all the students present, the </a:t>
            </a:r>
            <a:r>
              <a:rPr lang="en-US" altLang="zh-CN" sz="2800" b="1" i="1" dirty="0" smtClean="0">
                <a:latin typeface="Calibri" panose="020F0502020204030204" pitchFamily="34" charset="0"/>
                <a:cs typeface="Calibri" panose="020F0502020204030204" pitchFamily="34" charset="0"/>
              </a:rPr>
              <a:t>usual big toothy smile</a:t>
            </a:r>
            <a:r>
              <a:rPr lang="en-US" altLang="zh-CN" sz="2800" dirty="0" smtClean="0">
                <a:latin typeface="Calibri" panose="020F0502020204030204" pitchFamily="34" charset="0"/>
                <a:cs typeface="Calibri" panose="020F0502020204030204" pitchFamily="34" charset="0"/>
              </a:rPr>
              <a:t> blossomed on his face </a:t>
            </a:r>
            <a:r>
              <a:rPr lang="en-US" altLang="zh-CN" sz="2800" b="1" dirty="0" smtClean="0">
                <a:solidFill>
                  <a:srgbClr val="FF0000"/>
                </a:solidFill>
                <a:latin typeface="Calibri" panose="020F0502020204030204" pitchFamily="34" charset="0"/>
                <a:cs typeface="Calibri" panose="020F0502020204030204" pitchFamily="34" charset="0"/>
              </a:rPr>
              <a:t>again</a:t>
            </a:r>
            <a:r>
              <a:rPr lang="en-US" altLang="zh-CN" sz="2800" dirty="0" smtClean="0">
                <a:latin typeface="Calibri" panose="020F0502020204030204" pitchFamily="34" charset="0"/>
                <a:cs typeface="Calibri" panose="020F0502020204030204" pitchFamily="34" charset="0"/>
              </a:rPr>
              <a:t>.</a:t>
            </a:r>
            <a:endParaRPr lang="en-US" altLang="zh-CN" sz="2800" dirty="0" smtClean="0">
              <a:latin typeface="Calibri" panose="020F0502020204030204" pitchFamily="34" charset="0"/>
              <a:cs typeface="Calibri" panose="020F0502020204030204" pitchFamily="34" charset="0"/>
            </a:endParaRPr>
          </a:p>
          <a:p>
            <a:r>
              <a:rPr lang="en-US" altLang="zh-CN" sz="2800" dirty="0" smtClean="0">
                <a:latin typeface="Calibri" panose="020F0502020204030204" pitchFamily="34" charset="0"/>
                <a:cs typeface="Calibri" panose="020F0502020204030204" pitchFamily="34" charset="0"/>
              </a:rPr>
              <a:t>I can tell now he is </a:t>
            </a:r>
            <a:r>
              <a:rPr lang="en-US" altLang="zh-CN" sz="2800" b="1" dirty="0" smtClean="0">
                <a:solidFill>
                  <a:srgbClr val="FF0000"/>
                </a:solidFill>
                <a:latin typeface="Calibri" panose="020F0502020204030204" pitchFamily="34" charset="0"/>
                <a:cs typeface="Calibri" panose="020F0502020204030204" pitchFamily="34" charset="0"/>
              </a:rPr>
              <a:t>more than </a:t>
            </a:r>
            <a:r>
              <a:rPr lang="en-US" altLang="zh-CN" sz="2800" dirty="0" smtClean="0">
                <a:latin typeface="Calibri" panose="020F0502020204030204" pitchFamily="34" charset="0"/>
                <a:cs typeface="Calibri" panose="020F0502020204030204" pitchFamily="34" charset="0"/>
              </a:rPr>
              <a:t>a </a:t>
            </a:r>
            <a:r>
              <a:rPr lang="en-US" altLang="zh-CN" sz="2800" b="1" i="1" dirty="0" smtClean="0">
                <a:latin typeface="Calibri" panose="020F0502020204030204" pitchFamily="34" charset="0"/>
                <a:cs typeface="Calibri" panose="020F0502020204030204" pitchFamily="34" charset="0"/>
              </a:rPr>
              <a:t>regular</a:t>
            </a:r>
            <a:r>
              <a:rPr lang="en-US" altLang="zh-CN" sz="2800" dirty="0" smtClean="0">
                <a:latin typeface="Calibri" panose="020F0502020204030204" pitchFamily="34" charset="0"/>
                <a:cs typeface="Calibri" panose="020F0502020204030204" pitchFamily="34" charset="0"/>
              </a:rPr>
              <a:t> kid.    </a:t>
            </a:r>
            <a:endParaRPr lang="zh-CN" altLang="en-US" sz="2800" dirty="0">
              <a:latin typeface="Calibri" panose="020F0502020204030204" pitchFamily="34" charset="0"/>
              <a:cs typeface="Calibri" panose="020F0502020204030204" pitchFamily="34" charset="0"/>
            </a:endParaRPr>
          </a:p>
        </p:txBody>
      </p:sp>
      <p:sp>
        <p:nvSpPr>
          <p:cNvPr id="6" name="TextBox 5"/>
          <p:cNvSpPr txBox="1"/>
          <p:nvPr/>
        </p:nvSpPr>
        <p:spPr>
          <a:xfrm>
            <a:off x="252516" y="3972997"/>
            <a:ext cx="3412089" cy="523220"/>
          </a:xfrm>
          <a:prstGeom prst="rect">
            <a:avLst/>
          </a:prstGeom>
          <a:noFill/>
        </p:spPr>
        <p:txBody>
          <a:bodyPr wrap="square" rtlCol="0">
            <a:spAutoFit/>
          </a:bodyPr>
          <a:lstStyle/>
          <a:p>
            <a:r>
              <a:rPr lang="en-US" altLang="zh-CN" sz="2800" b="1" i="1" dirty="0" smtClean="0">
                <a:latin typeface="Times New Roman" panose="02020603050405020304" pitchFamily="18" charset="0"/>
                <a:cs typeface="Times New Roman" panose="02020603050405020304" pitchFamily="18" charset="0"/>
              </a:rPr>
              <a:t>finish his run</a:t>
            </a:r>
            <a:endParaRPr lang="zh-CN" altLang="en-US" sz="2800" b="1"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68658" y="2840630"/>
            <a:ext cx="3412089" cy="523220"/>
          </a:xfrm>
          <a:prstGeom prst="rect">
            <a:avLst/>
          </a:prstGeom>
          <a:noFill/>
        </p:spPr>
        <p:txBody>
          <a:bodyPr wrap="square" rtlCol="0">
            <a:spAutoFit/>
          </a:bodyPr>
          <a:lstStyle/>
          <a:p>
            <a:r>
              <a:rPr lang="en-US" altLang="zh-CN" sz="2800" b="1" i="1" dirty="0" smtClean="0">
                <a:latin typeface="Times New Roman" panose="02020603050405020304" pitchFamily="18" charset="0"/>
                <a:cs typeface="Times New Roman" panose="02020603050405020304" pitchFamily="18" charset="0"/>
              </a:rPr>
              <a:t>laugh at</a:t>
            </a:r>
            <a:endParaRPr lang="zh-CN" altLang="en-US" sz="2800" b="1"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68656" y="3476607"/>
            <a:ext cx="3412089" cy="461665"/>
          </a:xfrm>
          <a:prstGeom prst="rect">
            <a:avLst/>
          </a:prstGeom>
          <a:noFill/>
        </p:spPr>
        <p:txBody>
          <a:bodyPr wrap="square" rtlCol="0">
            <a:spAutoFit/>
          </a:bodyPr>
          <a:lstStyle/>
          <a:p>
            <a:r>
              <a:rPr lang="en-US" altLang="zh-CN" sz="2400" b="1" i="1" dirty="0" smtClean="0">
                <a:latin typeface="Times New Roman" panose="02020603050405020304" pitchFamily="18" charset="0"/>
                <a:cs typeface="Times New Roman" panose="02020603050405020304" pitchFamily="18" charset="0"/>
              </a:rPr>
              <a:t>to the best of his ability</a:t>
            </a:r>
            <a:endParaRPr lang="zh-CN" altLang="en-US" sz="2400" b="1" i="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057441" y="3849576"/>
            <a:ext cx="8134559" cy="1384995"/>
          </a:xfrm>
          <a:prstGeom prst="rect">
            <a:avLst/>
          </a:prstGeom>
          <a:noFill/>
        </p:spPr>
        <p:txBody>
          <a:bodyPr wrap="square" rtlCol="0">
            <a:spAutoFit/>
          </a:bodyPr>
          <a:lstStyle/>
          <a:p>
            <a:r>
              <a:rPr lang="en-US" altLang="zh-CN" sz="2800" dirty="0" smtClean="0">
                <a:latin typeface="Calibri" panose="020F0502020204030204" pitchFamily="34" charset="0"/>
                <a:cs typeface="Calibri" panose="020F0502020204030204" pitchFamily="34" charset="0"/>
              </a:rPr>
              <a:t>People will not </a:t>
            </a:r>
            <a:r>
              <a:rPr lang="en-US" altLang="zh-CN" sz="2800" b="1" i="1" dirty="0" smtClean="0">
                <a:latin typeface="Calibri" panose="020F0502020204030204" pitchFamily="34" charset="0"/>
                <a:cs typeface="Calibri" panose="020F0502020204030204" pitchFamily="34" charset="0"/>
              </a:rPr>
              <a:t>laugh at</a:t>
            </a:r>
            <a:r>
              <a:rPr lang="en-US" altLang="zh-CN" sz="2800" dirty="0" smtClean="0">
                <a:latin typeface="Calibri" panose="020F0502020204030204" pitchFamily="34" charset="0"/>
                <a:cs typeface="Calibri" panose="020F0502020204030204" pitchFamily="34" charset="0"/>
              </a:rPr>
              <a:t> those who work </a:t>
            </a:r>
            <a:r>
              <a:rPr lang="en-US" altLang="zh-CN" sz="2800" b="1" i="1" dirty="0" smtClean="0">
                <a:latin typeface="Calibri" panose="020F0502020204030204" pitchFamily="34" charset="0"/>
                <a:cs typeface="Calibri" panose="020F0502020204030204" pitchFamily="34" charset="0"/>
              </a:rPr>
              <a:t>to the best of their ability</a:t>
            </a:r>
            <a:r>
              <a:rPr lang="en-US" altLang="zh-CN" sz="2800" dirty="0" smtClean="0">
                <a:latin typeface="Calibri" panose="020F0502020204030204" pitchFamily="34" charset="0"/>
                <a:cs typeface="Calibri" panose="020F0502020204030204" pitchFamily="34" charset="0"/>
              </a:rPr>
              <a:t>. And your efforts put into the previous practices will surely </a:t>
            </a:r>
            <a:r>
              <a:rPr lang="en-US" altLang="zh-CN" sz="2800" b="1" dirty="0" smtClean="0">
                <a:solidFill>
                  <a:srgbClr val="FF0000"/>
                </a:solidFill>
                <a:latin typeface="Calibri" panose="020F0502020204030204" pitchFamily="34" charset="0"/>
                <a:cs typeface="Calibri" panose="020F0502020204030204" pitchFamily="34" charset="0"/>
              </a:rPr>
              <a:t>pay off</a:t>
            </a:r>
            <a:r>
              <a:rPr lang="en-US" altLang="zh-CN" sz="2800" dirty="0" smtClean="0">
                <a:latin typeface="Calibri" panose="020F0502020204030204" pitchFamily="34" charset="0"/>
                <a:cs typeface="Calibri" panose="020F0502020204030204" pitchFamily="34" charset="0"/>
              </a:rPr>
              <a:t>. </a:t>
            </a:r>
            <a:endParaRPr lang="zh-CN" altLang="en-US" sz="2800" dirty="0">
              <a:latin typeface="Calibri" panose="020F0502020204030204" pitchFamily="34" charset="0"/>
              <a:cs typeface="Calibri" panose="020F0502020204030204" pitchFamily="34" charset="0"/>
            </a:endParaRPr>
          </a:p>
        </p:txBody>
      </p:sp>
      <p:grpSp>
        <p:nvGrpSpPr>
          <p:cNvPr id="7" name="组合 6"/>
          <p:cNvGrpSpPr/>
          <p:nvPr/>
        </p:nvGrpSpPr>
        <p:grpSpPr>
          <a:xfrm>
            <a:off x="9564050" y="137740"/>
            <a:ext cx="2627950" cy="1878955"/>
            <a:chOff x="5411890" y="3758722"/>
            <a:chExt cx="2627950" cy="1878955"/>
          </a:xfrm>
        </p:grpSpPr>
        <p:pic>
          <p:nvPicPr>
            <p:cNvPr id="2051" name="Picture 3" descr="C:\Users\cheng'ming'zhi\Desktop\5c7524b801b8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890" y="3758722"/>
              <a:ext cx="2627950" cy="18789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20602966">
              <a:off x="5803597" y="4405812"/>
              <a:ext cx="2048819" cy="584775"/>
            </a:xfrm>
            <a:prstGeom prst="rect">
              <a:avLst/>
            </a:prstGeom>
            <a:noFill/>
          </p:spPr>
          <p:txBody>
            <a:bodyPr wrap="square" rtlCol="0">
              <a:spAutoFit/>
            </a:bodyPr>
            <a:lstStyle/>
            <a:p>
              <a:r>
                <a:rPr lang="en-US" altLang="zh-CN" sz="3200" b="1" dirty="0">
                  <a:solidFill>
                    <a:schemeClr val="bg1"/>
                  </a:solidFill>
                  <a:effectLst>
                    <a:outerShdw blurRad="38100" dist="38100" dir="2700000" algn="tl">
                      <a:srgbClr val="000000">
                        <a:alpha val="43137"/>
                      </a:srgbClr>
                    </a:outerShdw>
                  </a:effectLst>
                </a:rPr>
                <a:t>Ending</a:t>
              </a:r>
              <a:endParaRPr lang="zh-CN" altLang="en-US" sz="3200" b="1" dirty="0">
                <a:solidFill>
                  <a:schemeClr val="bg1"/>
                </a:solidFill>
                <a:effectLst>
                  <a:outerShdw blurRad="38100" dist="38100" dir="2700000" algn="tl">
                    <a:srgbClr val="000000">
                      <a:alpha val="43137"/>
                    </a:srgbClr>
                  </a:outerShdw>
                </a:effectLst>
              </a:endParaRPr>
            </a:p>
          </p:txBody>
        </p:sp>
      </p:grpSp>
      <p:grpSp>
        <p:nvGrpSpPr>
          <p:cNvPr id="14" name="组合 13"/>
          <p:cNvGrpSpPr/>
          <p:nvPr/>
        </p:nvGrpSpPr>
        <p:grpSpPr>
          <a:xfrm>
            <a:off x="8920565" y="2231985"/>
            <a:ext cx="4380362" cy="1878955"/>
            <a:chOff x="5365055" y="3465610"/>
            <a:chExt cx="3171647" cy="1878955"/>
          </a:xfrm>
        </p:grpSpPr>
        <p:pic>
          <p:nvPicPr>
            <p:cNvPr id="15" name="Picture 3" descr="C:\Users\cheng'ming'zhi\Desktop\5c7524b801b8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055" y="3465610"/>
              <a:ext cx="2627950" cy="18789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0602966">
              <a:off x="5552436" y="4042736"/>
              <a:ext cx="2984266" cy="584775"/>
            </a:xfrm>
            <a:prstGeom prst="rect">
              <a:avLst/>
            </a:prstGeom>
            <a:noFill/>
          </p:spPr>
          <p:txBody>
            <a:bodyPr wrap="square" rtlCol="0">
              <a:spAutoFit/>
            </a:bodyPr>
            <a:lstStyle/>
            <a:p>
              <a:r>
                <a:rPr lang="en-US" altLang="zh-CN" sz="3200" b="1" dirty="0" smtClean="0">
                  <a:solidFill>
                    <a:schemeClr val="bg1"/>
                  </a:solidFill>
                  <a:effectLst>
                    <a:outerShdw blurRad="38100" dist="38100" dir="2700000" algn="tl">
                      <a:srgbClr val="000000">
                        <a:alpha val="43137"/>
                      </a:srgbClr>
                    </a:outerShdw>
                  </a:effectLst>
                </a:rPr>
                <a:t>Conversation</a:t>
              </a:r>
              <a:endParaRPr lang="zh-CN" altLang="en-US" sz="3200" b="1" dirty="0">
                <a:solidFill>
                  <a:schemeClr val="bg1"/>
                </a:solidFill>
                <a:effectLst>
                  <a:outerShdw blurRad="38100" dist="38100" dir="2700000" algn="tl">
                    <a:srgbClr val="000000">
                      <a:alpha val="43137"/>
                    </a:srgbClr>
                  </a:outerShdw>
                </a:effectLst>
              </a:endParaRPr>
            </a:p>
          </p:txBody>
        </p:sp>
      </p:grpSp>
      <p:sp>
        <p:nvSpPr>
          <p:cNvPr id="17" name="TextBox 16"/>
          <p:cNvSpPr txBox="1"/>
          <p:nvPr/>
        </p:nvSpPr>
        <p:spPr>
          <a:xfrm>
            <a:off x="268657" y="1661328"/>
            <a:ext cx="3412089" cy="523220"/>
          </a:xfrm>
          <a:prstGeom prst="rect">
            <a:avLst/>
          </a:prstGeom>
          <a:noFill/>
        </p:spPr>
        <p:txBody>
          <a:bodyPr wrap="square" rtlCol="0">
            <a:spAutoFit/>
          </a:bodyPr>
          <a:lstStyle/>
          <a:p>
            <a:r>
              <a:rPr lang="en-US" altLang="zh-CN" sz="2800" b="1" i="1" dirty="0" smtClean="0">
                <a:latin typeface="Times New Roman" panose="02020603050405020304" pitchFamily="18" charset="0"/>
                <a:cs typeface="Times New Roman" panose="02020603050405020304" pitchFamily="18" charset="0"/>
              </a:rPr>
              <a:t>cross-country run </a:t>
            </a:r>
            <a:endParaRPr lang="zh-CN" altLang="en-US" sz="2800" b="1" i="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52516" y="4542073"/>
            <a:ext cx="3412089" cy="523220"/>
          </a:xfrm>
          <a:prstGeom prst="rect">
            <a:avLst/>
          </a:prstGeom>
          <a:noFill/>
        </p:spPr>
        <p:txBody>
          <a:bodyPr wrap="square" rtlCol="0">
            <a:spAutoFit/>
          </a:bodyPr>
          <a:lstStyle/>
          <a:p>
            <a:r>
              <a:rPr lang="en-US" altLang="zh-CN" sz="2800" b="1" i="1" dirty="0" smtClean="0">
                <a:latin typeface="Times New Roman" panose="02020603050405020304" pitchFamily="18" charset="0"/>
                <a:cs typeface="Times New Roman" panose="02020603050405020304" pitchFamily="18" charset="0"/>
              </a:rPr>
              <a:t>strong determination</a:t>
            </a:r>
            <a:endParaRPr lang="zh-CN" altLang="en-US" sz="2800" b="1" i="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966524" y="5439029"/>
            <a:ext cx="8134559" cy="1384995"/>
          </a:xfrm>
          <a:prstGeom prst="rect">
            <a:avLst/>
          </a:prstGeom>
          <a:noFill/>
        </p:spPr>
        <p:txBody>
          <a:bodyPr wrap="square" rtlCol="0">
            <a:spAutoFit/>
          </a:bodyPr>
          <a:lstStyle/>
          <a:p>
            <a:r>
              <a:rPr lang="en-US" altLang="zh-CN" sz="2800" dirty="0" smtClean="0">
                <a:latin typeface="Calibri" panose="020F0502020204030204" pitchFamily="34" charset="0"/>
                <a:cs typeface="Calibri" panose="020F0502020204030204" pitchFamily="34" charset="0"/>
              </a:rPr>
              <a:t>With </a:t>
            </a:r>
            <a:r>
              <a:rPr lang="en-US" altLang="zh-CN" sz="2800" b="1" i="1" dirty="0" smtClean="0">
                <a:latin typeface="Calibri" panose="020F0502020204030204" pitchFamily="34" charset="0"/>
                <a:cs typeface="Calibri" panose="020F0502020204030204" pitchFamily="34" charset="0"/>
              </a:rPr>
              <a:t>strong determination</a:t>
            </a:r>
            <a:r>
              <a:rPr lang="en-US" altLang="zh-CN" sz="2800" dirty="0" smtClean="0">
                <a:latin typeface="Calibri" panose="020F0502020204030204" pitchFamily="34" charset="0"/>
                <a:cs typeface="Calibri" panose="020F0502020204030204" pitchFamily="34" charset="0"/>
              </a:rPr>
              <a:t>, David insisted on running at a steady speed toward the finishing line, </a:t>
            </a:r>
            <a:r>
              <a:rPr lang="en-US" altLang="zh-CN" sz="2800" b="1" dirty="0" smtClean="0">
                <a:solidFill>
                  <a:srgbClr val="FF0000"/>
                </a:solidFill>
                <a:latin typeface="Calibri" panose="020F0502020204030204" pitchFamily="34" charset="0"/>
                <a:cs typeface="Calibri" panose="020F0502020204030204" pitchFamily="34" charset="0"/>
              </a:rPr>
              <a:t>despite</a:t>
            </a:r>
            <a:r>
              <a:rPr lang="en-US" altLang="zh-CN" sz="2800" dirty="0" smtClean="0">
                <a:latin typeface="Calibri" panose="020F0502020204030204" pitchFamily="34" charset="0"/>
                <a:cs typeface="Calibri" panose="020F0502020204030204" pitchFamily="34" charset="0"/>
              </a:rPr>
              <a:t> his drenched shirt and heavy breaths.   </a:t>
            </a:r>
            <a:endParaRPr lang="zh-CN" altLang="en-US" sz="2800" dirty="0">
              <a:latin typeface="Calibri" panose="020F0502020204030204" pitchFamily="34" charset="0"/>
              <a:cs typeface="Calibri" panose="020F0502020204030204" pitchFamily="34" charset="0"/>
            </a:endParaRPr>
          </a:p>
        </p:txBody>
      </p:sp>
      <p:grpSp>
        <p:nvGrpSpPr>
          <p:cNvPr id="20" name="组合 19"/>
          <p:cNvGrpSpPr/>
          <p:nvPr/>
        </p:nvGrpSpPr>
        <p:grpSpPr>
          <a:xfrm>
            <a:off x="8849144" y="4084211"/>
            <a:ext cx="4609175" cy="1878955"/>
            <a:chOff x="5852001" y="3758722"/>
            <a:chExt cx="3337321" cy="1878955"/>
          </a:xfrm>
        </p:grpSpPr>
        <p:pic>
          <p:nvPicPr>
            <p:cNvPr id="21" name="Picture 3" descr="C:\Users\cheng'ming'zhi\Desktop\5c7524b801b8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001" y="3758722"/>
              <a:ext cx="2187838" cy="187895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rot="20602966">
              <a:off x="6205056" y="4200923"/>
              <a:ext cx="2984266" cy="584775"/>
            </a:xfrm>
            <a:prstGeom prst="rect">
              <a:avLst/>
            </a:prstGeom>
            <a:noFill/>
          </p:spPr>
          <p:txBody>
            <a:bodyPr wrap="square" rtlCol="0">
              <a:spAutoFit/>
            </a:bodyPr>
            <a:lstStyle/>
            <a:p>
              <a:r>
                <a:rPr lang="en-US" altLang="zh-CN" sz="3200" b="1" dirty="0" smtClean="0">
                  <a:solidFill>
                    <a:schemeClr val="bg1"/>
                  </a:solidFill>
                  <a:effectLst>
                    <a:outerShdw blurRad="38100" dist="38100" dir="2700000" algn="tl">
                      <a:srgbClr val="000000">
                        <a:alpha val="43137"/>
                      </a:srgbClr>
                    </a:outerShdw>
                  </a:effectLst>
                </a:rPr>
                <a:t>Process</a:t>
              </a:r>
              <a:endParaRPr lang="zh-CN" altLang="en-US" sz="3200" b="1" dirty="0">
                <a:solidFill>
                  <a:schemeClr val="bg1"/>
                </a:solidFill>
                <a:effectLst>
                  <a:outerShdw blurRad="38100" dist="38100" dir="2700000" algn="tl">
                    <a:srgbClr val="000000">
                      <a:alpha val="43137"/>
                    </a:srgbClr>
                  </a:outerShdw>
                </a:effectLst>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14" y="893826"/>
            <a:ext cx="42862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03382" y="5806226"/>
            <a:ext cx="3412089" cy="523220"/>
          </a:xfrm>
          <a:prstGeom prst="rect">
            <a:avLst/>
          </a:prstGeom>
          <a:noFill/>
        </p:spPr>
        <p:txBody>
          <a:bodyPr wrap="square" rtlCol="0">
            <a:spAutoFit/>
          </a:bodyPr>
          <a:lstStyle/>
          <a:p>
            <a:r>
              <a:rPr lang="en-US" altLang="zh-CN" sz="2800" b="1" i="1" dirty="0" smtClean="0">
                <a:latin typeface="Times New Roman" panose="02020603050405020304" pitchFamily="18" charset="0"/>
                <a:cs typeface="Times New Roman" panose="02020603050405020304" pitchFamily="18" charset="0"/>
              </a:rPr>
              <a:t>regular </a:t>
            </a:r>
            <a:endParaRPr lang="zh-CN" altLang="en-US" sz="2800" b="1" i="1" dirty="0">
              <a:latin typeface="Times New Roman" panose="02020603050405020304" pitchFamily="18" charset="0"/>
              <a:cs typeface="Times New Roman" panose="02020603050405020304" pitchFamily="18" charset="0"/>
            </a:endParaRPr>
          </a:p>
        </p:txBody>
      </p:sp>
      <p:sp>
        <p:nvSpPr>
          <p:cNvPr id="11" name="矩形 10"/>
          <p:cNvSpPr/>
          <p:nvPr/>
        </p:nvSpPr>
        <p:spPr>
          <a:xfrm>
            <a:off x="252513" y="4975229"/>
            <a:ext cx="4225837" cy="830997"/>
          </a:xfrm>
          <a:prstGeom prst="rect">
            <a:avLst/>
          </a:prstGeom>
          <a:noFill/>
        </p:spPr>
        <p:txBody>
          <a:bodyPr wrap="square" rtlCol="0">
            <a:spAutoFit/>
          </a:bodyPr>
          <a:lstStyle/>
          <a:p>
            <a:r>
              <a:rPr lang="en-US" altLang="zh-CN" sz="2400" b="1" i="1" dirty="0">
                <a:latin typeface="Times New Roman" panose="02020603050405020304" pitchFamily="18" charset="0"/>
                <a:cs typeface="Times New Roman" panose="02020603050405020304" pitchFamily="18" charset="0"/>
              </a:rPr>
              <a:t>had not missed a single </a:t>
            </a:r>
            <a:endParaRPr lang="en-US" altLang="zh-CN" sz="2400" b="1" i="1" dirty="0" smtClean="0">
              <a:latin typeface="Times New Roman" panose="02020603050405020304" pitchFamily="18" charset="0"/>
              <a:cs typeface="Times New Roman" panose="02020603050405020304" pitchFamily="18" charset="0"/>
            </a:endParaRPr>
          </a:p>
          <a:p>
            <a:r>
              <a:rPr lang="en-US" altLang="zh-CN" sz="2400" b="1" i="1" dirty="0" smtClean="0">
                <a:latin typeface="Times New Roman" panose="02020603050405020304" pitchFamily="18" charset="0"/>
                <a:cs typeface="Times New Roman" panose="02020603050405020304" pitchFamily="18" charset="0"/>
              </a:rPr>
              <a:t>practice</a:t>
            </a:r>
            <a:endParaRPr lang="en-US" altLang="zh-CN" sz="2400" b="1" i="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052"/>
                                        </p:tgtEl>
                                        <p:attrNameLst>
                                          <p:attrName>style.visibility</p:attrName>
                                        </p:attrNameLst>
                                      </p:cBhvr>
                                      <p:to>
                                        <p:strVal val="visible"/>
                                      </p:to>
                                    </p:set>
                                    <p:anim calcmode="lin" valueType="num">
                                      <p:cBhvr additive="base">
                                        <p:cTn id="57" dur="500" fill="hold"/>
                                        <p:tgtEl>
                                          <p:spTgt spid="2052"/>
                                        </p:tgtEl>
                                        <p:attrNameLst>
                                          <p:attrName>ppt_x</p:attrName>
                                        </p:attrNameLst>
                                      </p:cBhvr>
                                      <p:tavLst>
                                        <p:tav tm="0">
                                          <p:val>
                                            <p:strVal val="#ppt_x"/>
                                          </p:val>
                                        </p:tav>
                                        <p:tav tm="100000">
                                          <p:val>
                                            <p:strVal val="#ppt_x"/>
                                          </p:val>
                                        </p:tav>
                                      </p:tavLst>
                                    </p:anim>
                                    <p:anim calcmode="lin" valueType="num">
                                      <p:cBhvr additive="base">
                                        <p:cTn id="5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barn(inVertical)">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arn(inVertical)">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9" grpId="0"/>
      <p:bldP spid="10" grpId="0"/>
      <p:bldP spid="17" grpId="0"/>
      <p:bldP spid="18" grpId="0"/>
      <p:bldP spid="19" grpId="0"/>
      <p:bldP spid="25"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0651" y="798650"/>
            <a:ext cx="11960860" cy="3970318"/>
          </a:xfrm>
          <a:prstGeom prst="rect">
            <a:avLst/>
          </a:prstGeom>
          <a:noFill/>
        </p:spPr>
        <p:txBody>
          <a:bodyPr wrap="square" rtlCol="0">
            <a:spAutoFit/>
          </a:bodyPr>
          <a:lstStyle/>
          <a:p>
            <a:r>
              <a:rPr lang="zh-CN" altLang="en-US" b="1" i="1" dirty="0">
                <a:solidFill>
                  <a:srgbClr val="0000FF"/>
                </a:solidFill>
                <a:latin typeface="Times New Roman" panose="02020603050405020304" pitchFamily="18" charset="0"/>
                <a:cs typeface="Times New Roman" panose="02020603050405020304" pitchFamily="18" charset="0"/>
              </a:rPr>
              <a:t> </a:t>
            </a:r>
            <a:r>
              <a:rPr lang="zh-CN" altLang="en-US" sz="2800" b="1" i="1" dirty="0">
                <a:solidFill>
                  <a:srgbClr val="0000FF"/>
                </a:solidFill>
                <a:latin typeface="Times New Roman" panose="02020603050405020304" pitchFamily="18" charset="0"/>
                <a:cs typeface="Times New Roman" panose="02020603050405020304" pitchFamily="18" charset="0"/>
              </a:rPr>
              <a:t>Para 1. We sat down next to each </a:t>
            </a:r>
            <a:r>
              <a:rPr lang="zh-CN" altLang="en-US" sz="2800" b="1" i="1" dirty="0" smtClean="0">
                <a:solidFill>
                  <a:srgbClr val="0000FF"/>
                </a:solidFill>
                <a:latin typeface="Times New Roman" panose="02020603050405020304" pitchFamily="18" charset="0"/>
                <a:cs typeface="Times New Roman" panose="02020603050405020304" pitchFamily="18" charset="0"/>
              </a:rPr>
              <a:t>other, </a:t>
            </a:r>
            <a:r>
              <a:rPr lang="zh-CN" altLang="en-US" sz="2800" b="1" i="1" dirty="0">
                <a:solidFill>
                  <a:srgbClr val="0000FF"/>
                </a:solidFill>
                <a:latin typeface="Times New Roman" panose="02020603050405020304" pitchFamily="18" charset="0"/>
                <a:cs typeface="Times New Roman" panose="02020603050405020304" pitchFamily="18" charset="0"/>
              </a:rPr>
              <a:t>but David wouldn</a:t>
            </a:r>
            <a:r>
              <a:rPr lang="en-US" altLang="zh-CN" sz="2800" b="1" i="1" dirty="0">
                <a:solidFill>
                  <a:srgbClr val="0000FF"/>
                </a:solidFill>
                <a:latin typeface="Times New Roman" panose="02020603050405020304" pitchFamily="18" charset="0"/>
                <a:cs typeface="Times New Roman" panose="02020603050405020304" pitchFamily="18" charset="0"/>
              </a:rPr>
              <a:t>’</a:t>
            </a:r>
            <a:r>
              <a:rPr lang="zh-CN" altLang="en-US" sz="2800" b="1" i="1" dirty="0">
                <a:solidFill>
                  <a:srgbClr val="0000FF"/>
                </a:solidFill>
                <a:latin typeface="Times New Roman" panose="02020603050405020304" pitchFamily="18" charset="0"/>
                <a:cs typeface="Times New Roman" panose="02020603050405020304" pitchFamily="18" charset="0"/>
              </a:rPr>
              <a:t>t look at me.</a:t>
            </a:r>
            <a:endParaRPr lang="zh-CN" altLang="en-US" sz="2800" b="1" i="1" dirty="0">
              <a:solidFill>
                <a:srgbClr val="0000FF"/>
              </a:solidFill>
              <a:latin typeface="Times New Roman" panose="02020603050405020304" pitchFamily="18" charset="0"/>
              <a:cs typeface="Times New Roman" panose="02020603050405020304" pitchFamily="18" charset="0"/>
            </a:endParaRPr>
          </a:p>
          <a:p>
            <a:r>
              <a:rPr lang="en-US" altLang="zh-CN" sz="2800" b="1" i="1" dirty="0">
                <a:solidFill>
                  <a:srgbClr val="0000FF"/>
                </a:solidFill>
                <a:latin typeface="Times New Roman" panose="02020603050405020304" pitchFamily="18" charset="0"/>
                <a:cs typeface="Times New Roman" panose="02020603050405020304" pitchFamily="18" charset="0"/>
              </a:rPr>
              <a:t>     </a:t>
            </a:r>
            <a:endParaRPr lang="en-US" altLang="zh-CN" sz="2800" b="1" i="1" dirty="0" smtClean="0">
              <a:solidFill>
                <a:srgbClr val="0000FF"/>
              </a:solidFill>
              <a:latin typeface="Times New Roman" panose="02020603050405020304" pitchFamily="18" charset="0"/>
              <a:cs typeface="Times New Roman" panose="02020603050405020304" pitchFamily="18" charset="0"/>
            </a:endParaRPr>
          </a:p>
          <a:p>
            <a:endParaRPr lang="en-US" altLang="zh-CN" sz="2800" b="1" i="1" dirty="0">
              <a:solidFill>
                <a:srgbClr val="0000FF"/>
              </a:solidFill>
              <a:latin typeface="Times New Roman" panose="02020603050405020304" pitchFamily="18" charset="0"/>
              <a:cs typeface="Times New Roman" panose="02020603050405020304" pitchFamily="18" charset="0"/>
            </a:endParaRPr>
          </a:p>
          <a:p>
            <a:endParaRPr lang="en-US" altLang="zh-CN" sz="2800" b="1" i="1" dirty="0" smtClean="0">
              <a:solidFill>
                <a:srgbClr val="0000FF"/>
              </a:solidFill>
              <a:latin typeface="Times New Roman" panose="02020603050405020304" pitchFamily="18" charset="0"/>
              <a:cs typeface="Times New Roman" panose="02020603050405020304" pitchFamily="18" charset="0"/>
            </a:endParaRPr>
          </a:p>
          <a:p>
            <a:endParaRPr lang="en-US" altLang="zh-CN" sz="2800" b="1" i="1" dirty="0">
              <a:solidFill>
                <a:srgbClr val="0000FF"/>
              </a:solidFill>
              <a:latin typeface="Times New Roman" panose="02020603050405020304" pitchFamily="18" charset="0"/>
              <a:cs typeface="Times New Roman" panose="02020603050405020304" pitchFamily="18" charset="0"/>
            </a:endParaRPr>
          </a:p>
          <a:p>
            <a:endParaRPr lang="en-US" altLang="zh-CN" sz="2800" b="1" i="1" dirty="0" smtClean="0">
              <a:solidFill>
                <a:srgbClr val="0000FF"/>
              </a:solidFill>
              <a:latin typeface="Times New Roman" panose="02020603050405020304" pitchFamily="18" charset="0"/>
              <a:cs typeface="Times New Roman" panose="02020603050405020304" pitchFamily="18" charset="0"/>
            </a:endParaRPr>
          </a:p>
          <a:p>
            <a:endParaRPr lang="zh-CN" altLang="en-US" sz="2800" b="1" i="1" dirty="0">
              <a:solidFill>
                <a:srgbClr val="0000FF"/>
              </a:solidFill>
              <a:latin typeface="Times New Roman" panose="02020603050405020304" pitchFamily="18" charset="0"/>
              <a:cs typeface="Times New Roman" panose="02020603050405020304" pitchFamily="18" charset="0"/>
            </a:endParaRPr>
          </a:p>
          <a:p>
            <a:r>
              <a:rPr lang="zh-CN" altLang="en-US" sz="2800" b="1" i="1" dirty="0">
                <a:solidFill>
                  <a:srgbClr val="0000FF"/>
                </a:solidFill>
                <a:latin typeface="Times New Roman" panose="02020603050405020304" pitchFamily="18" charset="0"/>
                <a:cs typeface="Times New Roman" panose="02020603050405020304" pitchFamily="18" charset="0"/>
              </a:rPr>
              <a:t>Para 2.I watched as David moved up to the starting line with the other runners .</a:t>
            </a:r>
            <a:endParaRPr lang="zh-CN" altLang="en-US" sz="2800" b="1" i="1" dirty="0">
              <a:solidFill>
                <a:srgbClr val="0000FF"/>
              </a:solidFill>
              <a:latin typeface="Times New Roman" panose="02020603050405020304" pitchFamily="18" charset="0"/>
              <a:cs typeface="Times New Roman" panose="02020603050405020304" pitchFamily="18" charset="0"/>
            </a:endParaRPr>
          </a:p>
          <a:p>
            <a:r>
              <a:rPr lang="en-US" altLang="zh-CN" sz="2800" b="1" i="1" dirty="0">
                <a:solidFill>
                  <a:srgbClr val="0000FF"/>
                </a:solidFill>
                <a:latin typeface="Times New Roman" panose="02020603050405020304" pitchFamily="18" charset="0"/>
                <a:cs typeface="Times New Roman" panose="02020603050405020304" pitchFamily="18" charset="0"/>
              </a:rPr>
              <a:t>    </a:t>
            </a:r>
            <a:endParaRPr lang="zh-CN" altLang="en-US" sz="2800" b="1" i="1" dirty="0">
              <a:solidFill>
                <a:srgbClr val="0000FF"/>
              </a:solidFill>
              <a:latin typeface="Times New Roman" panose="02020603050405020304" pitchFamily="18" charset="0"/>
              <a:cs typeface="Times New Roman" panose="02020603050405020304" pitchFamily="18" charset="0"/>
            </a:endParaRPr>
          </a:p>
        </p:txBody>
      </p:sp>
      <p:grpSp>
        <p:nvGrpSpPr>
          <p:cNvPr id="13" name="组合 12"/>
          <p:cNvGrpSpPr/>
          <p:nvPr/>
        </p:nvGrpSpPr>
        <p:grpSpPr>
          <a:xfrm>
            <a:off x="9525964" y="869675"/>
            <a:ext cx="3428459" cy="2806515"/>
            <a:chOff x="9525964" y="869675"/>
            <a:chExt cx="3428459" cy="2806515"/>
          </a:xfrm>
        </p:grpSpPr>
        <p:pic>
          <p:nvPicPr>
            <p:cNvPr id="3074" name="Picture 2" descr="C:\Users\cheng'ming'zhi\Desktop\5705f97f5f7e4bae160379442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3797349">
              <a:off x="10147908" y="869675"/>
              <a:ext cx="2806515" cy="280651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964" y="1678976"/>
              <a:ext cx="2184841" cy="72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文本框 5"/>
          <p:cNvSpPr txBox="1"/>
          <p:nvPr/>
        </p:nvSpPr>
        <p:spPr>
          <a:xfrm>
            <a:off x="2303453" y="2788762"/>
            <a:ext cx="9306045" cy="523220"/>
          </a:xfrm>
          <a:prstGeom prst="rect">
            <a:avLst/>
          </a:prstGeom>
          <a:noFill/>
          <a:extLst>
            <a:ext uri="{909E8E84-426E-40DD-AFC4-6F175D3DCCD1}">
              <a14:hiddenFill xmlns:a14="http://schemas.microsoft.com/office/drawing/2010/main">
                <a:solidFill>
                  <a:schemeClr val="lt1"/>
                </a:solidFill>
              </a14:hiddenFill>
            </a:ext>
          </a:extLst>
        </p:spPr>
        <p:txBody>
          <a:bodyPr wrap="square" rtlCol="0">
            <a:spAutoFit/>
          </a:bodyPr>
          <a:lstStyle>
            <a:defPPr>
              <a:defRPr lang="zh-CN"/>
            </a:defPPr>
            <a:lvl1pPr>
              <a:defRPr sz="24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800" dirty="0"/>
              <a:t>David changed his mind and decided to participate.</a:t>
            </a:r>
            <a:endParaRPr lang="en-US" altLang="zh-CN" sz="2800" dirty="0"/>
          </a:p>
        </p:txBody>
      </p:sp>
      <p:sp>
        <p:nvSpPr>
          <p:cNvPr id="17" name="TextBox 16"/>
          <p:cNvSpPr txBox="1"/>
          <p:nvPr/>
        </p:nvSpPr>
        <p:spPr>
          <a:xfrm>
            <a:off x="559468" y="2772234"/>
            <a:ext cx="11050029" cy="954107"/>
          </a:xfrm>
          <a:prstGeom prst="rect">
            <a:avLst/>
          </a:prstGeom>
          <a:noFill/>
        </p:spPr>
        <p:txBody>
          <a:bodyPr wrap="square" rtlCol="0">
            <a:spAutoFit/>
          </a:bodyPr>
          <a:lstStyle/>
          <a:p>
            <a:r>
              <a:rPr lang="en-US" altLang="zh-CN" sz="2800" b="1" dirty="0" smtClean="0"/>
              <a:t>Scene 3:</a:t>
            </a:r>
            <a:endParaRPr lang="en-US" altLang="zh-CN" sz="2800" b="1" dirty="0" smtClean="0"/>
          </a:p>
          <a:p>
            <a:r>
              <a:rPr lang="en-US" altLang="zh-CN" sz="2800" b="1" dirty="0"/>
              <a:t>	</a:t>
            </a:r>
            <a:r>
              <a:rPr lang="en-US" altLang="zh-CN" sz="2800" b="1" dirty="0" smtClean="0"/>
              <a:t>	(words + actions + </a:t>
            </a:r>
            <a:r>
              <a:rPr lang="en-US" altLang="zh-CN" sz="2800" b="1" dirty="0"/>
              <a:t>facial expression, gestures</a:t>
            </a:r>
            <a:r>
              <a:rPr lang="en-US" altLang="zh-CN" sz="2800" b="1" dirty="0" smtClean="0"/>
              <a:t>)    </a:t>
            </a:r>
            <a:endParaRPr lang="zh-CN" altLang="en-US" sz="2800" b="1" dirty="0"/>
          </a:p>
        </p:txBody>
      </p:sp>
      <p:grpSp>
        <p:nvGrpSpPr>
          <p:cNvPr id="21" name="组合 20"/>
          <p:cNvGrpSpPr/>
          <p:nvPr/>
        </p:nvGrpSpPr>
        <p:grpSpPr>
          <a:xfrm>
            <a:off x="9525964" y="3892278"/>
            <a:ext cx="3428459" cy="2806515"/>
            <a:chOff x="9525964" y="869675"/>
            <a:chExt cx="3428459" cy="2806515"/>
          </a:xfrm>
        </p:grpSpPr>
        <p:pic>
          <p:nvPicPr>
            <p:cNvPr id="22" name="Picture 2" descr="C:\Users\cheng'ming'zhi\Desktop\5705f97f5f7e4bae160379442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3797349">
              <a:off x="10147908" y="869675"/>
              <a:ext cx="2806515" cy="280651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964" y="1678976"/>
              <a:ext cx="2184841" cy="72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组合 4"/>
          <p:cNvGrpSpPr/>
          <p:nvPr/>
        </p:nvGrpSpPr>
        <p:grpSpPr>
          <a:xfrm>
            <a:off x="3225171" y="3425044"/>
            <a:ext cx="5255947" cy="892810"/>
            <a:chOff x="5388" y="4330"/>
            <a:chExt cx="8891" cy="1406"/>
          </a:xfrm>
        </p:grpSpPr>
        <p:sp>
          <p:nvSpPr>
            <p:cNvPr id="3" name="圆角矩形 2"/>
            <p:cNvSpPr/>
            <p:nvPr/>
          </p:nvSpPr>
          <p:spPr>
            <a:xfrm>
              <a:off x="5388" y="4906"/>
              <a:ext cx="8891" cy="830"/>
            </a:xfrm>
            <a:prstGeom prst="roundRect">
              <a:avLst/>
            </a:prstGeom>
            <a:noFill/>
            <a:ln w="3492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4" name="直接箭头连接符 3"/>
            <p:cNvCxnSpPr/>
            <p:nvPr/>
          </p:nvCxnSpPr>
          <p:spPr>
            <a:xfrm flipV="1">
              <a:off x="9596" y="4330"/>
              <a:ext cx="1361" cy="68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0" y="-19279"/>
            <a:ext cx="7945120" cy="584775"/>
          </a:xfrm>
          <a:prstGeom prst="rect">
            <a:avLst/>
          </a:prstGeom>
          <a:noFill/>
        </p:spPr>
        <p:txBody>
          <a:bodyPr wrap="square" rtlCol="0">
            <a:spAutoFit/>
          </a:bodyPr>
          <a:lstStyle/>
          <a:p>
            <a:r>
              <a:rPr lang="en-US" altLang="zh-CN" sz="3200" dirty="0" smtClean="0">
                <a:latin typeface="Calibri" panose="020F0502020204030204" pitchFamily="34" charset="0"/>
                <a:cs typeface="Calibri" panose="020F0502020204030204" pitchFamily="34" charset="0"/>
              </a:rPr>
              <a:t>Design the </a:t>
            </a:r>
            <a:r>
              <a:rPr lang="en-US" altLang="zh-CN" sz="3200" b="1" dirty="0" smtClean="0">
                <a:solidFill>
                  <a:srgbClr val="FF0000"/>
                </a:solidFill>
                <a:latin typeface="Calibri" panose="020F0502020204030204" pitchFamily="34" charset="0"/>
                <a:cs typeface="Calibri" panose="020F0502020204030204" pitchFamily="34" charset="0"/>
              </a:rPr>
              <a:t>plot—create a scene</a:t>
            </a:r>
            <a:r>
              <a:rPr lang="en-US" altLang="zh-CN" sz="3200" dirty="0" smtClean="0">
                <a:latin typeface="Calibri" panose="020F0502020204030204" pitchFamily="34" charset="0"/>
                <a:cs typeface="Calibri" panose="020F0502020204030204" pitchFamily="34" charset="0"/>
              </a:rPr>
              <a:t>  </a:t>
            </a:r>
            <a:endParaRPr lang="zh-CN" altLang="en-US" sz="3200" b="1" dirty="0">
              <a:solidFill>
                <a:srgbClr val="FF0000"/>
              </a:solidFill>
              <a:latin typeface="Calibri" panose="020F0502020204030204" pitchFamily="34" charset="0"/>
              <a:cs typeface="Calibri" panose="020F0502020204030204" pitchFamily="34" charset="0"/>
            </a:endParaRPr>
          </a:p>
        </p:txBody>
      </p:sp>
      <p:sp>
        <p:nvSpPr>
          <p:cNvPr id="10" name="TextBox 9"/>
          <p:cNvSpPr txBox="1"/>
          <p:nvPr/>
        </p:nvSpPr>
        <p:spPr>
          <a:xfrm>
            <a:off x="563301" y="1375464"/>
            <a:ext cx="11777924" cy="523220"/>
          </a:xfrm>
          <a:prstGeom prst="rect">
            <a:avLst/>
          </a:prstGeom>
          <a:noFill/>
        </p:spPr>
        <p:txBody>
          <a:bodyPr wrap="square" rtlCol="0">
            <a:spAutoFit/>
          </a:bodyPr>
          <a:lstStyle/>
          <a:p>
            <a:r>
              <a:rPr lang="en-US" altLang="zh-CN" sz="2800" b="1" dirty="0" smtClean="0"/>
              <a:t>Scene 1:   David’s uneasiness. </a:t>
            </a:r>
            <a:r>
              <a:rPr lang="en-US" altLang="zh-CN" sz="2400" b="1" dirty="0" smtClean="0"/>
              <a:t>(action, facial expression, gestures)</a:t>
            </a:r>
            <a:endParaRPr lang="zh-CN" altLang="en-US" sz="2400" b="1" dirty="0"/>
          </a:p>
        </p:txBody>
      </p:sp>
      <p:sp>
        <p:nvSpPr>
          <p:cNvPr id="16" name="TextBox 15"/>
          <p:cNvSpPr txBox="1"/>
          <p:nvPr/>
        </p:nvSpPr>
        <p:spPr>
          <a:xfrm>
            <a:off x="563301" y="2077869"/>
            <a:ext cx="9201874" cy="523220"/>
          </a:xfrm>
          <a:prstGeom prst="rect">
            <a:avLst/>
          </a:prstGeom>
          <a:noFill/>
        </p:spPr>
        <p:txBody>
          <a:bodyPr wrap="square" rtlCol="0">
            <a:spAutoFit/>
          </a:bodyPr>
          <a:lstStyle/>
          <a:p>
            <a:r>
              <a:rPr lang="en-US" altLang="zh-CN" sz="2800" b="1" dirty="0" smtClean="0"/>
              <a:t>Scene 2:   I encouraged him. (words + action) </a:t>
            </a:r>
            <a:endParaRPr lang="zh-CN" altLang="en-US" sz="2800" b="1" dirty="0"/>
          </a:p>
        </p:txBody>
      </p:sp>
      <p:sp>
        <p:nvSpPr>
          <p:cNvPr id="18" name="TextBox 17"/>
          <p:cNvSpPr txBox="1"/>
          <p:nvPr/>
        </p:nvSpPr>
        <p:spPr>
          <a:xfrm>
            <a:off x="559468" y="4258151"/>
            <a:ext cx="10830021" cy="2677656"/>
          </a:xfrm>
          <a:prstGeom prst="rect">
            <a:avLst/>
          </a:prstGeom>
          <a:noFill/>
        </p:spPr>
        <p:txBody>
          <a:bodyPr wrap="square" rtlCol="0">
            <a:spAutoFit/>
          </a:bodyPr>
          <a:lstStyle/>
          <a:p>
            <a:r>
              <a:rPr lang="en-US" altLang="zh-CN" sz="2800" b="1" dirty="0" smtClean="0"/>
              <a:t>Scene 1:	David appeared and students laughed. (</a:t>
            </a:r>
            <a:r>
              <a:rPr lang="en-US" altLang="zh-CN" sz="2800" b="1" dirty="0" smtClean="0">
                <a:solidFill>
                  <a:srgbClr val="FF0000"/>
                </a:solidFill>
              </a:rPr>
              <a:t>before</a:t>
            </a:r>
            <a:r>
              <a:rPr lang="en-US" altLang="zh-CN" sz="2800" b="1" dirty="0" smtClean="0"/>
              <a:t>)</a:t>
            </a:r>
            <a:endParaRPr lang="en-US" altLang="zh-CN" sz="2800" b="1" dirty="0" smtClean="0"/>
          </a:p>
          <a:p>
            <a:endParaRPr lang="en-US" altLang="zh-CN" sz="2800" b="1" dirty="0" smtClean="0"/>
          </a:p>
          <a:p>
            <a:r>
              <a:rPr lang="en-US" altLang="zh-CN" sz="2800" b="1" dirty="0" smtClean="0"/>
              <a:t>Scene 2:	David ran. (</a:t>
            </a:r>
            <a:r>
              <a:rPr lang="en-US" altLang="zh-CN" sz="2800" b="1" dirty="0" smtClean="0">
                <a:solidFill>
                  <a:srgbClr val="FF0000"/>
                </a:solidFill>
              </a:rPr>
              <a:t>during</a:t>
            </a:r>
            <a:r>
              <a:rPr lang="en-US" altLang="zh-CN" sz="2800" b="1" dirty="0" smtClean="0"/>
              <a:t>)</a:t>
            </a:r>
            <a:endParaRPr lang="en-US" altLang="zh-CN" sz="2800" b="1" dirty="0" smtClean="0"/>
          </a:p>
          <a:p>
            <a:endParaRPr lang="en-US" altLang="zh-CN" sz="2800" b="1" dirty="0" smtClean="0"/>
          </a:p>
          <a:p>
            <a:r>
              <a:rPr lang="en-US" altLang="zh-CN" sz="2800" b="1" dirty="0" smtClean="0"/>
              <a:t>Scene 3:	David finished his run and others respected him. </a:t>
            </a:r>
            <a:endParaRPr lang="en-US" altLang="zh-CN" sz="2800" b="1" dirty="0" smtClean="0"/>
          </a:p>
          <a:p>
            <a:r>
              <a:rPr lang="en-US" altLang="zh-CN" sz="2800" b="1" dirty="0"/>
              <a:t>	</a:t>
            </a:r>
            <a:r>
              <a:rPr lang="en-US" altLang="zh-CN" sz="2800" b="1" dirty="0" smtClean="0"/>
              <a:t>	(</a:t>
            </a:r>
            <a:r>
              <a:rPr lang="en-US" altLang="zh-CN" sz="2800" b="1" dirty="0" smtClean="0">
                <a:solidFill>
                  <a:srgbClr val="FF0000"/>
                </a:solidFill>
              </a:rPr>
              <a:t>after</a:t>
            </a:r>
            <a:r>
              <a:rPr lang="en-US" altLang="zh-CN" sz="2800" b="1" dirty="0" smtClean="0"/>
              <a:t>)</a:t>
            </a:r>
            <a:endParaRPr lang="zh-CN" altLang="en-US" sz="2800" b="1" dirty="0"/>
          </a:p>
        </p:txBody>
      </p:sp>
      <p:sp>
        <p:nvSpPr>
          <p:cNvPr id="24" name="TextBox 23"/>
          <p:cNvSpPr txBox="1"/>
          <p:nvPr/>
        </p:nvSpPr>
        <p:spPr>
          <a:xfrm>
            <a:off x="5646061" y="103831"/>
            <a:ext cx="5060522" cy="830997"/>
          </a:xfrm>
          <a:prstGeom prst="rect">
            <a:avLst/>
          </a:prstGeom>
          <a:solidFill>
            <a:schemeClr val="bg1"/>
          </a:solidFill>
        </p:spPr>
        <p:txBody>
          <a:bodyPr wrap="square" rtlCol="0">
            <a:spAutoFit/>
          </a:bodyPr>
          <a:lstStyle/>
          <a:p>
            <a:r>
              <a:rPr lang="en-US" altLang="zh-CN" sz="2400" b="1" dirty="0" smtClean="0">
                <a:solidFill>
                  <a:srgbClr val="00B050"/>
                </a:solidFill>
                <a:latin typeface="Segoe Print" panose="02000600000000000000" pitchFamily="2" charset="0"/>
              </a:rPr>
              <a:t>to highlight how </a:t>
            </a:r>
            <a:r>
              <a:rPr lang="en-US" altLang="zh-CN" sz="2400" b="1" dirty="0" smtClean="0">
                <a:solidFill>
                  <a:srgbClr val="FF0000"/>
                </a:solidFill>
                <a:latin typeface="Segoe Print" panose="02000600000000000000" pitchFamily="2" charset="0"/>
              </a:rPr>
              <a:t>determination</a:t>
            </a:r>
            <a:r>
              <a:rPr lang="en-US" altLang="zh-CN" sz="2400" b="1" dirty="0" smtClean="0">
                <a:solidFill>
                  <a:srgbClr val="00B050"/>
                </a:solidFill>
                <a:latin typeface="Segoe Print" panose="02000600000000000000" pitchFamily="2" charset="0"/>
              </a:rPr>
              <a:t> helped him finish the run  </a:t>
            </a:r>
            <a:endParaRPr lang="zh-CN" altLang="en-US" sz="2400" b="1" dirty="0">
              <a:solidFill>
                <a:srgbClr val="00B050"/>
              </a:solidFill>
              <a:latin typeface="Segoe Print" panose="0200060000000000000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 calcmode="lin" valueType="num">
                                      <p:cBhvr additive="base">
                                        <p:cTn id="1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p:bldP spid="10" grpId="0"/>
      <p:bldP spid="16" grpId="0"/>
      <p:bldP spid="18"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0651" y="798650"/>
            <a:ext cx="11960860" cy="3970318"/>
          </a:xfrm>
          <a:prstGeom prst="rect">
            <a:avLst/>
          </a:prstGeom>
          <a:noFill/>
        </p:spPr>
        <p:txBody>
          <a:bodyPr wrap="square" rtlCol="0">
            <a:spAutoFit/>
          </a:bodyPr>
          <a:lstStyle/>
          <a:p>
            <a:r>
              <a:rPr lang="zh-CN" altLang="en-US" b="1" i="1" dirty="0">
                <a:solidFill>
                  <a:srgbClr val="0000FF"/>
                </a:solidFill>
                <a:latin typeface="Times New Roman" panose="02020603050405020304" pitchFamily="18" charset="0"/>
                <a:cs typeface="Times New Roman" panose="02020603050405020304" pitchFamily="18" charset="0"/>
              </a:rPr>
              <a:t> </a:t>
            </a:r>
            <a:r>
              <a:rPr lang="zh-CN" altLang="en-US" sz="2800" b="1" i="1" dirty="0">
                <a:solidFill>
                  <a:srgbClr val="0000FF"/>
                </a:solidFill>
                <a:latin typeface="Times New Roman" panose="02020603050405020304" pitchFamily="18" charset="0"/>
                <a:cs typeface="Times New Roman" panose="02020603050405020304" pitchFamily="18" charset="0"/>
              </a:rPr>
              <a:t>Para 1. We sat down next to each </a:t>
            </a:r>
            <a:r>
              <a:rPr lang="zh-CN" altLang="en-US" sz="2800" b="1" i="1" dirty="0" smtClean="0">
                <a:solidFill>
                  <a:srgbClr val="0000FF"/>
                </a:solidFill>
                <a:latin typeface="Times New Roman" panose="02020603050405020304" pitchFamily="18" charset="0"/>
                <a:cs typeface="Times New Roman" panose="02020603050405020304" pitchFamily="18" charset="0"/>
              </a:rPr>
              <a:t>other, </a:t>
            </a:r>
            <a:r>
              <a:rPr lang="zh-CN" altLang="en-US" sz="2800" b="1" i="1" dirty="0">
                <a:solidFill>
                  <a:srgbClr val="0000FF"/>
                </a:solidFill>
                <a:latin typeface="Times New Roman" panose="02020603050405020304" pitchFamily="18" charset="0"/>
                <a:cs typeface="Times New Roman" panose="02020603050405020304" pitchFamily="18" charset="0"/>
              </a:rPr>
              <a:t>but David wouldn</a:t>
            </a:r>
            <a:r>
              <a:rPr lang="en-US" altLang="zh-CN" sz="2800" b="1" i="1" dirty="0">
                <a:solidFill>
                  <a:srgbClr val="0000FF"/>
                </a:solidFill>
                <a:latin typeface="Times New Roman" panose="02020603050405020304" pitchFamily="18" charset="0"/>
                <a:cs typeface="Times New Roman" panose="02020603050405020304" pitchFamily="18" charset="0"/>
              </a:rPr>
              <a:t>’</a:t>
            </a:r>
            <a:r>
              <a:rPr lang="zh-CN" altLang="en-US" sz="2800" b="1" i="1" dirty="0">
                <a:solidFill>
                  <a:srgbClr val="0000FF"/>
                </a:solidFill>
                <a:latin typeface="Times New Roman" panose="02020603050405020304" pitchFamily="18" charset="0"/>
                <a:cs typeface="Times New Roman" panose="02020603050405020304" pitchFamily="18" charset="0"/>
              </a:rPr>
              <a:t>t look at me.</a:t>
            </a:r>
            <a:endParaRPr lang="zh-CN" altLang="en-US" sz="2800" b="1" i="1" dirty="0">
              <a:solidFill>
                <a:srgbClr val="0000FF"/>
              </a:solidFill>
              <a:latin typeface="Times New Roman" panose="02020603050405020304" pitchFamily="18" charset="0"/>
              <a:cs typeface="Times New Roman" panose="02020603050405020304" pitchFamily="18" charset="0"/>
            </a:endParaRPr>
          </a:p>
          <a:p>
            <a:r>
              <a:rPr lang="en-US" altLang="zh-CN" sz="2800" b="1" i="1" dirty="0">
                <a:solidFill>
                  <a:srgbClr val="0000FF"/>
                </a:solidFill>
                <a:latin typeface="Times New Roman" panose="02020603050405020304" pitchFamily="18" charset="0"/>
                <a:cs typeface="Times New Roman" panose="02020603050405020304" pitchFamily="18" charset="0"/>
              </a:rPr>
              <a:t>     </a:t>
            </a:r>
            <a:endParaRPr lang="en-US" altLang="zh-CN" sz="2800" b="1" i="1" dirty="0" smtClean="0">
              <a:solidFill>
                <a:srgbClr val="0000FF"/>
              </a:solidFill>
              <a:latin typeface="Times New Roman" panose="02020603050405020304" pitchFamily="18" charset="0"/>
              <a:cs typeface="Times New Roman" panose="02020603050405020304" pitchFamily="18" charset="0"/>
            </a:endParaRPr>
          </a:p>
          <a:p>
            <a:endParaRPr lang="en-US" altLang="zh-CN" sz="2800" b="1" i="1" dirty="0">
              <a:solidFill>
                <a:srgbClr val="0000FF"/>
              </a:solidFill>
              <a:latin typeface="Times New Roman" panose="02020603050405020304" pitchFamily="18" charset="0"/>
              <a:cs typeface="Times New Roman" panose="02020603050405020304" pitchFamily="18" charset="0"/>
            </a:endParaRPr>
          </a:p>
          <a:p>
            <a:endParaRPr lang="en-US" altLang="zh-CN" sz="2800" b="1" i="1" dirty="0" smtClean="0">
              <a:solidFill>
                <a:srgbClr val="0000FF"/>
              </a:solidFill>
              <a:latin typeface="Times New Roman" panose="02020603050405020304" pitchFamily="18" charset="0"/>
              <a:cs typeface="Times New Roman" panose="02020603050405020304" pitchFamily="18" charset="0"/>
            </a:endParaRPr>
          </a:p>
          <a:p>
            <a:endParaRPr lang="en-US" altLang="zh-CN" sz="2800" b="1" i="1" dirty="0">
              <a:solidFill>
                <a:srgbClr val="0000FF"/>
              </a:solidFill>
              <a:latin typeface="Times New Roman" panose="02020603050405020304" pitchFamily="18" charset="0"/>
              <a:cs typeface="Times New Roman" panose="02020603050405020304" pitchFamily="18" charset="0"/>
            </a:endParaRPr>
          </a:p>
          <a:p>
            <a:endParaRPr lang="en-US" altLang="zh-CN" sz="2800" b="1" i="1" dirty="0" smtClean="0">
              <a:solidFill>
                <a:srgbClr val="0000FF"/>
              </a:solidFill>
              <a:latin typeface="Times New Roman" panose="02020603050405020304" pitchFamily="18" charset="0"/>
              <a:cs typeface="Times New Roman" panose="02020603050405020304" pitchFamily="18" charset="0"/>
            </a:endParaRPr>
          </a:p>
          <a:p>
            <a:endParaRPr lang="zh-CN" altLang="en-US" sz="2800" b="1" i="1" dirty="0">
              <a:solidFill>
                <a:srgbClr val="0000FF"/>
              </a:solidFill>
              <a:latin typeface="Times New Roman" panose="02020603050405020304" pitchFamily="18" charset="0"/>
              <a:cs typeface="Times New Roman" panose="02020603050405020304" pitchFamily="18" charset="0"/>
            </a:endParaRPr>
          </a:p>
          <a:p>
            <a:r>
              <a:rPr lang="zh-CN" altLang="en-US" sz="2800" b="1" i="1" dirty="0">
                <a:solidFill>
                  <a:srgbClr val="0000FF"/>
                </a:solidFill>
                <a:latin typeface="Times New Roman" panose="02020603050405020304" pitchFamily="18" charset="0"/>
                <a:cs typeface="Times New Roman" panose="02020603050405020304" pitchFamily="18" charset="0"/>
              </a:rPr>
              <a:t>Para 2.I watched as David moved up to the starting line with the other runners .</a:t>
            </a:r>
            <a:endParaRPr lang="zh-CN" altLang="en-US" sz="2800" b="1" i="1" dirty="0">
              <a:solidFill>
                <a:srgbClr val="0000FF"/>
              </a:solidFill>
              <a:latin typeface="Times New Roman" panose="02020603050405020304" pitchFamily="18" charset="0"/>
              <a:cs typeface="Times New Roman" panose="02020603050405020304" pitchFamily="18" charset="0"/>
            </a:endParaRPr>
          </a:p>
          <a:p>
            <a:r>
              <a:rPr lang="en-US" altLang="zh-CN" sz="2800" b="1" i="1" dirty="0">
                <a:solidFill>
                  <a:srgbClr val="0000FF"/>
                </a:solidFill>
                <a:latin typeface="Times New Roman" panose="02020603050405020304" pitchFamily="18" charset="0"/>
                <a:cs typeface="Times New Roman" panose="02020603050405020304" pitchFamily="18" charset="0"/>
              </a:rPr>
              <a:t>    </a:t>
            </a:r>
            <a:endParaRPr lang="zh-CN" altLang="en-US" sz="2800" b="1" i="1" dirty="0">
              <a:solidFill>
                <a:srgbClr val="0000FF"/>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2303453" y="2788762"/>
            <a:ext cx="9306045" cy="523220"/>
          </a:xfrm>
          <a:prstGeom prst="rect">
            <a:avLst/>
          </a:prstGeom>
          <a:noFill/>
          <a:extLst>
            <a:ext uri="{909E8E84-426E-40DD-AFC4-6F175D3DCCD1}">
              <a14:hiddenFill xmlns:a14="http://schemas.microsoft.com/office/drawing/2010/main">
                <a:solidFill>
                  <a:schemeClr val="lt1"/>
                </a:solidFill>
              </a14:hiddenFill>
            </a:ext>
          </a:extLst>
        </p:spPr>
        <p:txBody>
          <a:bodyPr wrap="square" rtlCol="0">
            <a:spAutoFit/>
          </a:bodyPr>
          <a:lstStyle>
            <a:defPPr>
              <a:defRPr lang="zh-CN"/>
            </a:defPPr>
            <a:lvl1pPr>
              <a:defRPr sz="24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sz="2800" dirty="0"/>
              <a:t>David changed his mind and decided to participate.</a:t>
            </a:r>
            <a:endParaRPr lang="en-US" altLang="zh-CN" sz="2800" dirty="0"/>
          </a:p>
        </p:txBody>
      </p:sp>
      <p:sp>
        <p:nvSpPr>
          <p:cNvPr id="17" name="TextBox 16"/>
          <p:cNvSpPr txBox="1"/>
          <p:nvPr/>
        </p:nvSpPr>
        <p:spPr>
          <a:xfrm>
            <a:off x="559468" y="2772234"/>
            <a:ext cx="11050029" cy="954107"/>
          </a:xfrm>
          <a:prstGeom prst="rect">
            <a:avLst/>
          </a:prstGeom>
          <a:noFill/>
        </p:spPr>
        <p:txBody>
          <a:bodyPr wrap="square" rtlCol="0">
            <a:spAutoFit/>
          </a:bodyPr>
          <a:lstStyle/>
          <a:p>
            <a:r>
              <a:rPr lang="en-US" altLang="zh-CN" sz="2800" b="1" dirty="0" smtClean="0"/>
              <a:t>Scene 3:</a:t>
            </a:r>
            <a:endParaRPr lang="en-US" altLang="zh-CN" sz="2800" b="1" dirty="0" smtClean="0"/>
          </a:p>
          <a:p>
            <a:r>
              <a:rPr lang="en-US" altLang="zh-CN" sz="2800" b="1" dirty="0"/>
              <a:t>	</a:t>
            </a:r>
            <a:r>
              <a:rPr lang="en-US" altLang="zh-CN" sz="2800" b="1" dirty="0" smtClean="0"/>
              <a:t>	(words + actions + </a:t>
            </a:r>
            <a:r>
              <a:rPr lang="en-US" altLang="zh-CN" sz="2800" b="1" dirty="0"/>
              <a:t>facial expression, gestures</a:t>
            </a:r>
            <a:r>
              <a:rPr lang="en-US" altLang="zh-CN" sz="2800" b="1" dirty="0" smtClean="0"/>
              <a:t>)    </a:t>
            </a:r>
            <a:endParaRPr lang="zh-CN" altLang="en-US" sz="2800" b="1" dirty="0"/>
          </a:p>
        </p:txBody>
      </p:sp>
      <p:sp>
        <p:nvSpPr>
          <p:cNvPr id="9" name="TextBox 8"/>
          <p:cNvSpPr txBox="1"/>
          <p:nvPr/>
        </p:nvSpPr>
        <p:spPr>
          <a:xfrm>
            <a:off x="0" y="-19279"/>
            <a:ext cx="7945120" cy="584775"/>
          </a:xfrm>
          <a:prstGeom prst="rect">
            <a:avLst/>
          </a:prstGeom>
          <a:noFill/>
        </p:spPr>
        <p:txBody>
          <a:bodyPr wrap="square" rtlCol="0">
            <a:spAutoFit/>
          </a:bodyPr>
          <a:lstStyle/>
          <a:p>
            <a:r>
              <a:rPr lang="en-US" altLang="zh-CN" sz="3200" dirty="0" smtClean="0">
                <a:latin typeface="Calibri" panose="020F0502020204030204" pitchFamily="34" charset="0"/>
                <a:cs typeface="Calibri" panose="020F0502020204030204" pitchFamily="34" charset="0"/>
              </a:rPr>
              <a:t>Design the </a:t>
            </a:r>
            <a:r>
              <a:rPr lang="en-US" altLang="zh-CN" sz="3200" b="1" dirty="0" smtClean="0">
                <a:solidFill>
                  <a:srgbClr val="FF0000"/>
                </a:solidFill>
                <a:latin typeface="Calibri" panose="020F0502020204030204" pitchFamily="34" charset="0"/>
                <a:cs typeface="Calibri" panose="020F0502020204030204" pitchFamily="34" charset="0"/>
              </a:rPr>
              <a:t>plot—expand the sentence</a:t>
            </a:r>
            <a:endParaRPr lang="zh-CN" altLang="en-US" sz="3200" b="1" dirty="0">
              <a:solidFill>
                <a:srgbClr val="FF0000"/>
              </a:solidFill>
              <a:latin typeface="Calibri" panose="020F0502020204030204" pitchFamily="34" charset="0"/>
              <a:cs typeface="Calibri" panose="020F0502020204030204" pitchFamily="34" charset="0"/>
            </a:endParaRPr>
          </a:p>
        </p:txBody>
      </p:sp>
      <p:sp>
        <p:nvSpPr>
          <p:cNvPr id="10" name="TextBox 9"/>
          <p:cNvSpPr txBox="1"/>
          <p:nvPr/>
        </p:nvSpPr>
        <p:spPr>
          <a:xfrm>
            <a:off x="563301" y="1375464"/>
            <a:ext cx="11777924" cy="523220"/>
          </a:xfrm>
          <a:prstGeom prst="rect">
            <a:avLst/>
          </a:prstGeom>
          <a:noFill/>
        </p:spPr>
        <p:txBody>
          <a:bodyPr wrap="square" rtlCol="0">
            <a:spAutoFit/>
          </a:bodyPr>
          <a:lstStyle/>
          <a:p>
            <a:r>
              <a:rPr lang="en-US" altLang="zh-CN" sz="2800" b="1" dirty="0" smtClean="0"/>
              <a:t>Scene 1:   David’s uneasiness. </a:t>
            </a:r>
            <a:r>
              <a:rPr lang="en-US" altLang="zh-CN" sz="2400" b="1" dirty="0" smtClean="0"/>
              <a:t>(action, facial expression, gestures)</a:t>
            </a:r>
            <a:endParaRPr lang="zh-CN" altLang="en-US" sz="2400" b="1" dirty="0"/>
          </a:p>
        </p:txBody>
      </p:sp>
      <p:sp>
        <p:nvSpPr>
          <p:cNvPr id="16" name="TextBox 15"/>
          <p:cNvSpPr txBox="1"/>
          <p:nvPr/>
        </p:nvSpPr>
        <p:spPr>
          <a:xfrm>
            <a:off x="563301" y="2077869"/>
            <a:ext cx="9201874" cy="523220"/>
          </a:xfrm>
          <a:prstGeom prst="rect">
            <a:avLst/>
          </a:prstGeom>
          <a:noFill/>
        </p:spPr>
        <p:txBody>
          <a:bodyPr wrap="square" rtlCol="0">
            <a:spAutoFit/>
          </a:bodyPr>
          <a:lstStyle/>
          <a:p>
            <a:r>
              <a:rPr lang="en-US" altLang="zh-CN" sz="2800" b="1" dirty="0" smtClean="0"/>
              <a:t>Scene 2:   I encouraged him. (words + action) </a:t>
            </a:r>
            <a:endParaRPr lang="zh-CN" altLang="en-US" sz="2800" b="1" dirty="0"/>
          </a:p>
        </p:txBody>
      </p:sp>
      <p:sp>
        <p:nvSpPr>
          <p:cNvPr id="18" name="TextBox 17"/>
          <p:cNvSpPr txBox="1"/>
          <p:nvPr/>
        </p:nvSpPr>
        <p:spPr>
          <a:xfrm>
            <a:off x="559468" y="4258151"/>
            <a:ext cx="10830021" cy="2677656"/>
          </a:xfrm>
          <a:prstGeom prst="rect">
            <a:avLst/>
          </a:prstGeom>
          <a:noFill/>
        </p:spPr>
        <p:txBody>
          <a:bodyPr wrap="square" rtlCol="0">
            <a:spAutoFit/>
          </a:bodyPr>
          <a:lstStyle/>
          <a:p>
            <a:r>
              <a:rPr lang="en-US" altLang="zh-CN" sz="2800" b="1" dirty="0" smtClean="0"/>
              <a:t>Scene 1:	David appeared and students laughed. (</a:t>
            </a:r>
            <a:r>
              <a:rPr lang="en-US" altLang="zh-CN" sz="2800" b="1" dirty="0" smtClean="0">
                <a:solidFill>
                  <a:srgbClr val="FF0000"/>
                </a:solidFill>
              </a:rPr>
              <a:t>before</a:t>
            </a:r>
            <a:r>
              <a:rPr lang="en-US" altLang="zh-CN" sz="2800" b="1" dirty="0" smtClean="0"/>
              <a:t>)</a:t>
            </a:r>
            <a:endParaRPr lang="en-US" altLang="zh-CN" sz="2800" b="1" dirty="0" smtClean="0"/>
          </a:p>
          <a:p>
            <a:endParaRPr lang="en-US" altLang="zh-CN" sz="2800" b="1" dirty="0" smtClean="0"/>
          </a:p>
          <a:p>
            <a:r>
              <a:rPr lang="en-US" altLang="zh-CN" sz="2800" b="1" dirty="0" smtClean="0"/>
              <a:t>Scene 2:	David ran. (</a:t>
            </a:r>
            <a:r>
              <a:rPr lang="en-US" altLang="zh-CN" sz="2800" b="1" dirty="0" smtClean="0">
                <a:solidFill>
                  <a:srgbClr val="FF0000"/>
                </a:solidFill>
              </a:rPr>
              <a:t>during</a:t>
            </a:r>
            <a:r>
              <a:rPr lang="en-US" altLang="zh-CN" sz="2800" b="1" dirty="0" smtClean="0"/>
              <a:t>)</a:t>
            </a:r>
            <a:endParaRPr lang="en-US" altLang="zh-CN" sz="2800" b="1" dirty="0" smtClean="0"/>
          </a:p>
          <a:p>
            <a:endParaRPr lang="en-US" altLang="zh-CN" sz="2800" b="1" dirty="0" smtClean="0"/>
          </a:p>
          <a:p>
            <a:r>
              <a:rPr lang="en-US" altLang="zh-CN" sz="2800" b="1" dirty="0" smtClean="0"/>
              <a:t>Scene 3:	David finished his run and others respected him. </a:t>
            </a:r>
            <a:endParaRPr lang="en-US" altLang="zh-CN" sz="2800" b="1" dirty="0" smtClean="0"/>
          </a:p>
          <a:p>
            <a:r>
              <a:rPr lang="en-US" altLang="zh-CN" sz="2800" b="1" dirty="0"/>
              <a:t>	</a:t>
            </a:r>
            <a:r>
              <a:rPr lang="en-US" altLang="zh-CN" sz="2800" b="1" dirty="0" smtClean="0"/>
              <a:t>	(</a:t>
            </a:r>
            <a:r>
              <a:rPr lang="en-US" altLang="zh-CN" sz="2800" b="1" dirty="0" smtClean="0">
                <a:solidFill>
                  <a:srgbClr val="FF0000"/>
                </a:solidFill>
              </a:rPr>
              <a:t>after</a:t>
            </a:r>
            <a:r>
              <a:rPr lang="en-US" altLang="zh-CN" sz="2800" b="1" dirty="0" smtClean="0"/>
              <a:t>)</a:t>
            </a:r>
            <a:endParaRPr lang="zh-CN" altLang="en-US" sz="2800" b="1" dirty="0"/>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7965</Words>
  <Application>WPS 演示</Application>
  <PresentationFormat>自定义</PresentationFormat>
  <Paragraphs>239</Paragraphs>
  <Slides>13</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13</vt:i4>
      </vt:variant>
    </vt:vector>
  </HeadingPairs>
  <TitlesOfParts>
    <vt:vector size="32" baseType="lpstr">
      <vt:lpstr>Arial</vt:lpstr>
      <vt:lpstr>宋体</vt:lpstr>
      <vt:lpstr>Wingdings</vt:lpstr>
      <vt:lpstr>Wingdings</vt:lpstr>
      <vt:lpstr>Algerian</vt:lpstr>
      <vt:lpstr>Bahnschrift SemiBold</vt:lpstr>
      <vt:lpstr>Segoe Print</vt:lpstr>
      <vt:lpstr>Calibri</vt:lpstr>
      <vt:lpstr>Cambria</vt:lpstr>
      <vt:lpstr>Arial Unicode MS</vt:lpstr>
      <vt:lpstr>Chiller</vt:lpstr>
      <vt:lpstr>Times New Roman</vt:lpstr>
      <vt:lpstr>Calibri</vt:lpstr>
      <vt:lpstr>微软雅黑</vt:lpstr>
      <vt:lpstr>Arial Unicode MS</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24147</cp:lastModifiedBy>
  <cp:revision>99</cp:revision>
  <cp:lastPrinted>2022-06-16T17:44:00Z</cp:lastPrinted>
  <dcterms:created xsi:type="dcterms:W3CDTF">2022-06-16T17:44:00Z</dcterms:created>
  <dcterms:modified xsi:type="dcterms:W3CDTF">2022-10-19T08:28:42Z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1DE4B5142151424C87BE56E2594E86EC</vt:lpwstr>
  </property>
  <property fmtid="{D5CDD505-2E9C-101B-9397-08002B2CF9AE}" pid="7" name="KSOProductBuildVer">
    <vt:lpwstr>2052-11.8.2.8411</vt:lpwstr>
  </property>
</Properties>
</file>