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heme/theme6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1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2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3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4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5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6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notesSlides/notesSlide7.xml" ContentType="application/vnd.openxmlformats-officedocument.presentationml.notesSl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  <p:sldMasterId id="2147483708" r:id="rId3"/>
    <p:sldMasterId id="2147483728" r:id="rId4"/>
    <p:sldMasterId id="2147483742" r:id="rId5"/>
  </p:sldMasterIdLst>
  <p:notesMasterIdLst>
    <p:notesMasterId r:id="rId26"/>
  </p:notesMasterIdLst>
  <p:handoutMasterIdLst>
    <p:handoutMasterId r:id="rId27"/>
  </p:handoutMasterIdLst>
  <p:sldIdLst>
    <p:sldId id="310" r:id="rId6"/>
    <p:sldId id="1090" r:id="rId7"/>
    <p:sldId id="1092" r:id="rId8"/>
    <p:sldId id="1093" r:id="rId9"/>
    <p:sldId id="1094" r:id="rId10"/>
    <p:sldId id="1095" r:id="rId11"/>
    <p:sldId id="1096" r:id="rId12"/>
    <p:sldId id="1108" r:id="rId13"/>
    <p:sldId id="1102" r:id="rId14"/>
    <p:sldId id="663" r:id="rId15"/>
    <p:sldId id="1098" r:id="rId16"/>
    <p:sldId id="1101" r:id="rId17"/>
    <p:sldId id="273" r:id="rId18"/>
    <p:sldId id="264" r:id="rId19"/>
    <p:sldId id="1104" r:id="rId20"/>
    <p:sldId id="1109" r:id="rId21"/>
    <p:sldId id="1107" r:id="rId22"/>
    <p:sldId id="1106" r:id="rId23"/>
    <p:sldId id="1110" r:id="rId24"/>
    <p:sldId id="293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sung" initials="s" lastIdx="0" clrIdx="0"/>
  <p:cmAuthor id="7" name="雨林木风" initials="雨" lastIdx="0" clrIdx="0"/>
  <p:cmAuthor id="1" name="Administrator" initials="A" lastIdx="0" clrIdx="0"/>
  <p:cmAuthor id="8" name="未知用户1" initials="未" lastIdx="0" clrIdx="0"/>
  <p:cmAuthor id="2" name="大胖 张" initials="大胖" lastIdx="0" clrIdx="2"/>
  <p:cmAuthor id="3" name="ylmfeng" initials="y" lastIdx="0" clrIdx="1"/>
  <p:cmAuthor id="4" name="lenovo" initials="l" lastIdx="0" clrIdx="3"/>
  <p:cmAuthor id="5" name="HP22" initials="H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4C12"/>
    <a:srgbClr val="FBE5D6"/>
    <a:srgbClr val="00CC99"/>
    <a:srgbClr val="008974"/>
    <a:srgbClr val="91B77F"/>
    <a:srgbClr val="E7E6E6"/>
    <a:srgbClr val="A6A34A"/>
    <a:srgbClr val="3366CC"/>
    <a:srgbClr val="FCF5DE"/>
    <a:srgbClr val="CB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7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heme" Target="../theme/theme6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heme" Target="../theme/theme5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2F70-B666-4069-B7B7-5CC19FC954E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13FAE-BFF9-467C-9FAC-650000627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13FAE-BFF9-467C-9FAC-6500006276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83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22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23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A62C-A0B1-42DE-9109-9CC2A1042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176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4AF2E-0705-4B70-8F8C-D90362F367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image" Target="../media/image4.png"/><Relationship Id="rId3" Type="http://schemas.openxmlformats.org/officeDocument/2006/relationships/tags" Target="../tags/tag78.xml"/><Relationship Id="rId21" Type="http://schemas.openxmlformats.org/officeDocument/2006/relationships/image" Target="../media/image7.png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3.png"/><Relationship Id="rId2" Type="http://schemas.openxmlformats.org/officeDocument/2006/relationships/tags" Target="../tags/tag77.xml"/><Relationship Id="rId16" Type="http://schemas.openxmlformats.org/officeDocument/2006/relationships/slideMaster" Target="../slideMasters/slideMaster2.xml"/><Relationship Id="rId20" Type="http://schemas.openxmlformats.org/officeDocument/2006/relationships/image" Target="../media/image6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image" Target="../media/image10.png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23" Type="http://schemas.openxmlformats.org/officeDocument/2006/relationships/image" Target="../media/image9.png"/><Relationship Id="rId10" Type="http://schemas.openxmlformats.org/officeDocument/2006/relationships/tags" Target="../tags/tag85.xml"/><Relationship Id="rId19" Type="http://schemas.openxmlformats.org/officeDocument/2006/relationships/image" Target="../media/image5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12.png"/><Relationship Id="rId5" Type="http://schemas.openxmlformats.org/officeDocument/2006/relationships/tags" Target="../tags/tag95.xml"/><Relationship Id="rId10" Type="http://schemas.openxmlformats.org/officeDocument/2006/relationships/image" Target="../media/image11.png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0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12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11.png"/><Relationship Id="rId5" Type="http://schemas.openxmlformats.org/officeDocument/2006/relationships/tags" Target="../tags/tag10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8.xml"/><Relationship Id="rId9" Type="http://schemas.openxmlformats.org/officeDocument/2006/relationships/tags" Target="../tags/tag1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1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16.png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15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14.png"/><Relationship Id="rId5" Type="http://schemas.openxmlformats.org/officeDocument/2006/relationships/tags" Target="../tags/tag12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28.xml"/><Relationship Id="rId9" Type="http://schemas.openxmlformats.org/officeDocument/2006/relationships/tags" Target="../tags/tag13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image" Target="../media/image18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17.png"/><Relationship Id="rId5" Type="http://schemas.openxmlformats.org/officeDocument/2006/relationships/tags" Target="../tags/tag14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0.xml"/><Relationship Id="rId9" Type="http://schemas.openxmlformats.org/officeDocument/2006/relationships/tags" Target="../tags/tag14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20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19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50.xml"/><Relationship Id="rId10" Type="http://schemas.openxmlformats.org/officeDocument/2006/relationships/tags" Target="../tags/tag155.xml"/><Relationship Id="rId4" Type="http://schemas.openxmlformats.org/officeDocument/2006/relationships/tags" Target="../tags/tag149.xml"/><Relationship Id="rId9" Type="http://schemas.openxmlformats.org/officeDocument/2006/relationships/tags" Target="../tags/tag15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20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9.png"/><Relationship Id="rId5" Type="http://schemas.openxmlformats.org/officeDocument/2006/relationships/tags" Target="../tags/tag16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59.xml"/><Relationship Id="rId9" Type="http://schemas.openxmlformats.org/officeDocument/2006/relationships/tags" Target="../tags/tag16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image" Target="../media/image6.png"/><Relationship Id="rId3" Type="http://schemas.openxmlformats.org/officeDocument/2006/relationships/tags" Target="../tags/tag167.xml"/><Relationship Id="rId21" Type="http://schemas.openxmlformats.org/officeDocument/2006/relationships/image" Target="../media/image9.png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image" Target="../media/image5.png"/><Relationship Id="rId2" Type="http://schemas.openxmlformats.org/officeDocument/2006/relationships/tags" Target="../tags/tag166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image" Target="../media/image21.png"/><Relationship Id="rId10" Type="http://schemas.openxmlformats.org/officeDocument/2006/relationships/tags" Target="../tags/tag174.xml"/><Relationship Id="rId19" Type="http://schemas.openxmlformats.org/officeDocument/2006/relationships/image" Target="../media/image7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slideMaster" Target="../slideMasters/slideMaster2.xml"/><Relationship Id="rId22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../media/image24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23.png"/><Relationship Id="rId5" Type="http://schemas.openxmlformats.org/officeDocument/2006/relationships/tags" Target="../tags/tag182.xml"/><Relationship Id="rId10" Type="http://schemas.openxmlformats.org/officeDocument/2006/relationships/image" Target="../media/image22.png"/><Relationship Id="rId4" Type="http://schemas.openxmlformats.org/officeDocument/2006/relationships/tags" Target="../tags/tag181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20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9.png"/><Relationship Id="rId5" Type="http://schemas.openxmlformats.org/officeDocument/2006/relationships/tags" Target="../tags/tag19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9.xml"/><Relationship Id="rId9" Type="http://schemas.openxmlformats.org/officeDocument/2006/relationships/tags" Target="../tags/tag19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10" Type="http://schemas.openxmlformats.org/officeDocument/2006/relationships/image" Target="../media/image25.png"/><Relationship Id="rId4" Type="http://schemas.openxmlformats.org/officeDocument/2006/relationships/tags" Target="../tags/tag198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10" Type="http://schemas.openxmlformats.org/officeDocument/2006/relationships/image" Target="../media/image22.png"/><Relationship Id="rId4" Type="http://schemas.openxmlformats.org/officeDocument/2006/relationships/tags" Target="../tags/tag206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10" Type="http://schemas.openxmlformats.org/officeDocument/2006/relationships/image" Target="../media/image22.png"/><Relationship Id="rId4" Type="http://schemas.openxmlformats.org/officeDocument/2006/relationships/tags" Target="../tags/tag214.xml"/><Relationship Id="rId9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22.xml"/><Relationship Id="rId9" Type="http://schemas.openxmlformats.org/officeDocument/2006/relationships/tags" Target="../tags/tag227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image" Target="../media/image27.pn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26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32.xml"/><Relationship Id="rId10" Type="http://schemas.openxmlformats.org/officeDocument/2006/relationships/tags" Target="../tags/tag237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29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4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1" y="1225689"/>
            <a:ext cx="12191999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 rot="12880075">
            <a:off x="10647686" y="-194458"/>
            <a:ext cx="1912095" cy="24978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-932178" y="2711995"/>
            <a:ext cx="3666905" cy="41535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248640" y="4908039"/>
            <a:ext cx="2758525" cy="19430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9122036" y="5134022"/>
            <a:ext cx="2112762" cy="17306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7015039" y="4977339"/>
            <a:ext cx="2218549" cy="18882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457222" y="4330931"/>
            <a:ext cx="1485194" cy="25273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958166" y="4442980"/>
            <a:ext cx="1039022" cy="24153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/>
          <a:stretch>
            <a:fillRect/>
          </a:stretch>
        </p:blipFill>
        <p:spPr>
          <a:xfrm rot="21018952">
            <a:off x="5494484" y="5534296"/>
            <a:ext cx="1303038" cy="13509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1515388" y="1874738"/>
            <a:ext cx="9115438" cy="109043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099" u="none" strike="noStrike" kern="1200" cap="none" spc="6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3162431" y="3187574"/>
            <a:ext cx="5821352" cy="413861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3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8490" indent="0" algn="ctr">
              <a:buNone/>
              <a:defRPr sz="1600"/>
            </a:lvl8pPr>
            <a:lvl9pPr marL="3655599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3162431" y="3949880"/>
            <a:ext cx="2655639" cy="352941"/>
          </a:xfrm>
        </p:spPr>
        <p:txBody>
          <a:bodyPr/>
          <a:lstStyle>
            <a:lvl1pPr marL="0" indent="0" algn="r" eaLnBrk="1" fontAlgn="auto" latinLnBrk="0" hangingPunct="1">
              <a:lnSpc>
                <a:spcPct val="100000"/>
              </a:lnSpc>
              <a:buNone/>
              <a:defRPr sz="18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4" hasCustomPrompt="1"/>
            <p:custDataLst>
              <p:tags r:id="rId15"/>
            </p:custDataLst>
          </p:nvPr>
        </p:nvSpPr>
        <p:spPr>
          <a:xfrm>
            <a:off x="6377520" y="3949880"/>
            <a:ext cx="2606108" cy="352941"/>
          </a:xfrm>
        </p:spPr>
        <p:txBody>
          <a:bodyPr/>
          <a:lstStyle>
            <a:lvl1pPr marL="0" indent="0" eaLnBrk="1" fontAlgn="auto" latinLnBrk="0" hangingPunct="1">
              <a:lnSpc>
                <a:spcPct val="100000"/>
              </a:lnSpc>
              <a:buNone/>
              <a:defRPr sz="18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8272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-74297" y="5203431"/>
            <a:ext cx="1464349" cy="1673303"/>
            <a:chOff x="-99" y="4272"/>
            <a:chExt cx="5723" cy="6540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00" y="443339"/>
            <a:ext cx="10852520" cy="44181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217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900" y="953581"/>
            <a:ext cx="10852520" cy="5387099"/>
          </a:xfrm>
        </p:spPr>
        <p:txBody>
          <a:bodyPr vert="horz" lIns="101600" tIns="0" rIns="82550" bIns="0" rtlCol="0">
            <a:normAutofit/>
          </a:bodyPr>
          <a:lstStyle>
            <a:lvl1pPr marL="228554" marR="0" lvl="0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663" marR="0" lvl="1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403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771" marR="0" lvl="2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599880" marR="0" lvl="3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6989" marR="0" lvl="4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999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t="-1"/>
          <a:stretch>
            <a:fillRect/>
          </a:stretch>
        </p:blipFill>
        <p:spPr>
          <a:xfrm rot="204530">
            <a:off x="3903927" y="424763"/>
            <a:ext cx="4384462" cy="39901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84540" y="5146108"/>
            <a:ext cx="7221788" cy="60099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199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794684" y="5934231"/>
            <a:ext cx="6801500" cy="334688"/>
          </a:xfrm>
        </p:spPr>
        <p:txBody>
          <a:bodyPr lIns="90000" tIns="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20000"/>
              </a:lnSpc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8652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-74297" y="5203431"/>
            <a:ext cx="1464349" cy="1673303"/>
            <a:chOff x="-99" y="4272"/>
            <a:chExt cx="5723" cy="6540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00" y="443339"/>
            <a:ext cx="10852520" cy="44181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217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47" y="953581"/>
            <a:ext cx="5283380" cy="5387099"/>
          </a:xfrm>
        </p:spPr>
        <p:txBody>
          <a:bodyPr vert="horz" lIns="101600" tIns="0" rIns="82550" bIns="0" rtlCol="0">
            <a:normAutofit/>
          </a:bodyPr>
          <a:lstStyle>
            <a:lvl1pPr marL="228554" marR="0" lvl="0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663" marR="0" lvl="1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403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771" marR="0" lvl="2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599880" marR="0" lvl="3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6989" marR="0" lvl="4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9039" y="953581"/>
            <a:ext cx="5283380" cy="5387099"/>
          </a:xfrm>
        </p:spPr>
        <p:txBody>
          <a:bodyPr>
            <a:normAutofit/>
          </a:bodyPr>
          <a:lstStyle>
            <a:lvl1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9783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-74297" y="5203431"/>
            <a:ext cx="1464349" cy="1673303"/>
            <a:chOff x="-99" y="4272"/>
            <a:chExt cx="5723" cy="6540"/>
          </a:xfrm>
        </p:grpSpPr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00" y="443339"/>
            <a:ext cx="10852520" cy="441816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217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47" y="952625"/>
            <a:ext cx="5283380" cy="380875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8490" indent="0">
              <a:buNone/>
              <a:defRPr sz="1600" b="1"/>
            </a:lvl8pPr>
            <a:lvl9pPr marL="365559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42" y="1407532"/>
            <a:ext cx="5283338" cy="4933096"/>
          </a:xfrm>
        </p:spPr>
        <p:txBody>
          <a:bodyPr vert="horz" lIns="101600" tIns="0" rIns="82550" bIns="0" rtlCol="0">
            <a:noAutofit/>
          </a:bodyPr>
          <a:lstStyle>
            <a:lvl1pPr marL="228554" marR="0" lvl="0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663" marR="0" lvl="1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403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771" marR="0" lvl="2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599880" marR="0" lvl="3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6989" marR="0" lvl="4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913" y="952625"/>
            <a:ext cx="5283380" cy="380875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8490" indent="0">
              <a:buNone/>
              <a:defRPr sz="1600" b="1"/>
            </a:lvl8pPr>
            <a:lvl9pPr marL="3655599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913" y="1407532"/>
            <a:ext cx="5283380" cy="4933096"/>
          </a:xfrm>
        </p:spPr>
        <p:txBody>
          <a:bodyPr vert="horz" lIns="101600" tIns="0" rIns="82550" bIns="0" rtlCol="0">
            <a:noAutofit/>
          </a:bodyPr>
          <a:lstStyle>
            <a:lvl1pPr marL="228554" marR="0" lvl="0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663" marR="0" lvl="1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403" algn="l"/>
              </a:tabLst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2771" marR="0" lvl="2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599880" marR="0" lvl="3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6989" marR="0" lvl="4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139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45585" y="0"/>
            <a:ext cx="12146732" cy="6858319"/>
            <a:chOff x="45584" y="0"/>
            <a:chExt cx="12146416" cy="6858001"/>
          </a:xfrm>
        </p:grpSpPr>
        <p:grpSp>
          <p:nvGrpSpPr>
            <p:cNvPr id="9" name="组合 8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45584" y="4391343"/>
              <a:ext cx="893743" cy="2466658"/>
              <a:chOff x="-2041" y="4391343"/>
              <a:chExt cx="893743" cy="2466658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0" y="5917327"/>
                <a:ext cx="891702" cy="94067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rot="1953062" flipH="1">
                <a:off x="-2041" y="4391343"/>
                <a:ext cx="757605" cy="2455724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flipH="1" flipV="1">
              <a:off x="11261476" y="0"/>
              <a:ext cx="930524" cy="123825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00" y="443335"/>
            <a:ext cx="10852520" cy="441816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217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6454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4322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-62866" y="5474588"/>
            <a:ext cx="1217326" cy="1391350"/>
            <a:chOff x="-99" y="4272"/>
            <a:chExt cx="5723" cy="6540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99" y="4272"/>
              <a:ext cx="3720" cy="654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280" y="7730"/>
              <a:ext cx="4344" cy="306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48" y="443339"/>
            <a:ext cx="10852520" cy="44181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217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47" y="953581"/>
            <a:ext cx="5283380" cy="5387099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663" marR="0" lvl="1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403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2771" marR="0" lvl="2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599880" marR="0" lvl="3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6989" marR="0" lvl="4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9087" y="953581"/>
            <a:ext cx="5283380" cy="5387099"/>
          </a:xfrm>
        </p:spPr>
        <p:txBody>
          <a:bodyPr vert="horz" lIns="101600" tIns="0" rIns="82550" bIns="0" rtlCol="0">
            <a:normAutofit/>
          </a:bodyPr>
          <a:lstStyle>
            <a:lvl1pPr marL="228554" marR="0" lvl="0" indent="-228554" algn="l" defTabSz="914217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1419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292809" y="304214"/>
            <a:ext cx="11901010" cy="6590850"/>
            <a:chOff x="292800" y="304200"/>
            <a:chExt cx="11900700" cy="6590545"/>
          </a:xfrm>
        </p:grpSpPr>
        <p:sp>
          <p:nvSpPr>
            <p:cNvPr id="12" name="矩形 11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13" name="组合 12"/>
            <p:cNvGrpSpPr/>
            <p:nvPr userDrawn="1">
              <p:custDataLst>
                <p:tags r:id="rId8"/>
              </p:custDataLst>
            </p:nvPr>
          </p:nvGrpSpPr>
          <p:grpSpPr>
            <a:xfrm>
              <a:off x="11126700" y="4668778"/>
              <a:ext cx="1066800" cy="2225967"/>
              <a:chOff x="11126700" y="4668778"/>
              <a:chExt cx="1066800" cy="2225967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26700" y="5739503"/>
                <a:ext cx="1066800" cy="1125388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46938">
                <a:off x="11486962" y="4668778"/>
                <a:ext cx="606573" cy="2225967"/>
              </a:xfrm>
              <a:prstGeom prst="rect">
                <a:avLst/>
              </a:prstGeom>
            </p:spPr>
          </p:pic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410" y="953581"/>
            <a:ext cx="951009" cy="5387099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217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43" y="953573"/>
            <a:ext cx="9828356" cy="5387099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6200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292809" y="304214"/>
            <a:ext cx="11901010" cy="6590850"/>
            <a:chOff x="292800" y="304200"/>
            <a:chExt cx="11900700" cy="6590545"/>
          </a:xfrm>
        </p:grpSpPr>
        <p:sp>
          <p:nvSpPr>
            <p:cNvPr id="10" name="矩形 9"/>
            <p:cNvSpPr/>
            <p:nvPr userDrawn="1">
              <p:custDataLst>
                <p:tags r:id="rId6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11" name="组合 10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11126700" y="4668778"/>
              <a:ext cx="1066800" cy="2225967"/>
              <a:chOff x="11126700" y="4668778"/>
              <a:chExt cx="1066800" cy="2225967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11126700" y="5739503"/>
                <a:ext cx="1066800" cy="112538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46938">
                <a:off x="11486962" y="4668778"/>
                <a:ext cx="606573" cy="2225967"/>
              </a:xfrm>
              <a:prstGeom prst="rect">
                <a:avLst/>
              </a:prstGeom>
            </p:spPr>
          </p:pic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48" y="953581"/>
            <a:ext cx="10852520" cy="5387099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523582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 rot="12021009">
            <a:off x="9598791" y="-71176"/>
            <a:ext cx="2432192" cy="31772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932178" y="2711995"/>
            <a:ext cx="3666905" cy="41535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48640" y="4908039"/>
            <a:ext cx="2758525" cy="19430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9122036" y="5134022"/>
            <a:ext cx="2112762" cy="17306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7015039" y="4977339"/>
            <a:ext cx="2218549" cy="18882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457222" y="4330931"/>
            <a:ext cx="1485194" cy="25273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958166" y="4442980"/>
            <a:ext cx="1039022" cy="24153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 rot="21018952">
            <a:off x="5494484" y="5534296"/>
            <a:ext cx="1303038" cy="13509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4007165" y="1942582"/>
            <a:ext cx="4046506" cy="1169607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217" rtl="0" eaLnBrk="1" fontAlgn="auto" latinLnBrk="0" hangingPunct="1">
              <a:lnSpc>
                <a:spcPct val="100000"/>
              </a:lnSpc>
              <a:buNone/>
              <a:defRPr kumimoji="0" lang="zh-CN" altLang="en-US" sz="6299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3997424" y="3321020"/>
            <a:ext cx="4046506" cy="436260"/>
          </a:xfrm>
        </p:spPr>
        <p:txBody>
          <a:bodyPr/>
          <a:lstStyle>
            <a:lvl1pPr marL="0" indent="0" algn="dist">
              <a:buNone/>
              <a:defRPr/>
            </a:lvl1pPr>
          </a:lstStyle>
          <a:p>
            <a:pPr lvl="0"/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92468245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16635317" flipH="1">
            <a:off x="11172669" y="-154939"/>
            <a:ext cx="1034702" cy="881403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0" y="4886552"/>
            <a:ext cx="712489" cy="1971766"/>
            <a:chOff x="0" y="4391345"/>
            <a:chExt cx="891702" cy="246665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rot="1953062" flipH="1">
              <a:off x="67048" y="4391345"/>
              <a:ext cx="757605" cy="245572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00" y="443335"/>
            <a:ext cx="10852520" cy="441816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025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744" y="304180"/>
            <a:ext cx="11606832" cy="62499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1126760" y="4668736"/>
            <a:ext cx="1066828" cy="2225778"/>
            <a:chOff x="11126700" y="4668778"/>
            <a:chExt cx="1066800" cy="2225967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flipH="1">
              <a:off x="11126700" y="5739503"/>
              <a:ext cx="1066800" cy="112538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46938">
              <a:off x="11486962" y="4668778"/>
              <a:ext cx="606573" cy="22259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281634" y="1249396"/>
            <a:ext cx="9626650" cy="723358"/>
          </a:xfrm>
        </p:spPr>
        <p:txBody>
          <a:bodyPr anchor="ctr"/>
          <a:lstStyle>
            <a:lvl1pPr>
              <a:defRPr sz="3199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4"/>
            </p:custDataLst>
          </p:nvPr>
        </p:nvSpPr>
        <p:spPr>
          <a:xfrm>
            <a:off x="1281147" y="2164358"/>
            <a:ext cx="9626850" cy="344404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6264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12021009">
            <a:off x="11217678" y="-39127"/>
            <a:ext cx="1038806" cy="1357031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4823586" cy="686657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15" y="770604"/>
            <a:ext cx="3960103" cy="881704"/>
          </a:xfrm>
        </p:spPr>
        <p:txBody>
          <a:bodyPr anchor="ctr"/>
          <a:lstStyle>
            <a:lvl1pPr>
              <a:defRPr sz="3599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15" y="1764863"/>
            <a:ext cx="3956503" cy="4091827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333" y="770946"/>
            <a:ext cx="6480169" cy="5086229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44567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16635319" flipV="1">
            <a:off x="-43621" y="6153336"/>
            <a:ext cx="1034995" cy="8812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317" cy="266412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16" y="781357"/>
            <a:ext cx="10976686" cy="626190"/>
          </a:xfrm>
        </p:spPr>
        <p:txBody>
          <a:bodyPr anchor="ctr"/>
          <a:lstStyle>
            <a:lvl1pPr algn="ctr">
              <a:defRPr sz="3599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16" y="1659835"/>
            <a:ext cx="10976261" cy="827722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91" y="2808786"/>
            <a:ext cx="10965885" cy="3429649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681077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16635319" flipH="1">
            <a:off x="11172370" y="-154983"/>
            <a:ext cx="1034995" cy="8812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434"/>
            <a:ext cx="12192317" cy="1828884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16" y="669740"/>
            <a:ext cx="10976686" cy="565010"/>
          </a:xfrm>
        </p:spPr>
        <p:txBody>
          <a:bodyPr anchor="ctr"/>
          <a:lstStyle>
            <a:lvl1pPr algn="ctr">
              <a:defRPr sz="3199"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53" y="1681891"/>
            <a:ext cx="10991087" cy="3210123"/>
          </a:xfrm>
        </p:spPr>
        <p:txBody>
          <a:bodyPr/>
          <a:lstStyle>
            <a:lvl1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15" y="5180834"/>
            <a:ext cx="11001886" cy="1011261"/>
          </a:xfrm>
        </p:spPr>
        <p:txBody>
          <a:bodyPr/>
          <a:lstStyle>
            <a:lvl1pPr>
              <a:defRPr u="none" strike="noStrike" kern="1200" cap="all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652916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317" cy="91444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16" y="237695"/>
            <a:ext cx="11037888" cy="441816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16" y="1663830"/>
            <a:ext cx="5342539" cy="2893429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563" y="1663830"/>
            <a:ext cx="5367740" cy="2893429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15" y="4817173"/>
            <a:ext cx="5342539" cy="780938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363" y="4813573"/>
            <a:ext cx="5367740" cy="780938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740796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60211"/>
            <a:ext cx="12192317" cy="493789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 flipH="1">
            <a:off x="10666373" y="2647438"/>
            <a:ext cx="1525310" cy="4210880"/>
            <a:chOff x="-2041" y="4391343"/>
            <a:chExt cx="893743" cy="246665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17327"/>
              <a:ext cx="891702" cy="9406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1953062" flipH="1">
              <a:off x="-2041" y="4391343"/>
              <a:ext cx="757605" cy="245572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625008" cy="21622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40" y="1339718"/>
            <a:ext cx="9144238" cy="2385999"/>
          </a:xfrm>
        </p:spPr>
        <p:txBody>
          <a:bodyPr anchor="b"/>
          <a:lstStyle>
            <a:lvl1pPr algn="ctr">
              <a:defRPr sz="5999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65" y="6350188"/>
            <a:ext cx="2700070" cy="31669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107" y="6350188"/>
            <a:ext cx="3960103" cy="316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825" y="6350188"/>
            <a:ext cx="2700070" cy="31669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53" y="3863296"/>
            <a:ext cx="9144238" cy="1655444"/>
          </a:xfrm>
        </p:spPr>
        <p:txBody>
          <a:bodyPr/>
          <a:lstStyle>
            <a:lvl1pPr algn="ctr">
              <a:defRPr u="none" strike="noStrike" kern="1200" cap="none" spc="0" normalizeH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149673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>
            <p:custDataLst>
              <p:tags r:id="rId1"/>
            </p:custDataLst>
          </p:nvPr>
        </p:nvGrpSpPr>
        <p:grpSpPr>
          <a:xfrm>
            <a:off x="815436" y="836751"/>
            <a:ext cx="10561448" cy="60962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>
              <p:custDataLst>
                <p:tags r:id="rId3"/>
              </p:custDataLst>
            </p:nvPr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>
              <p:custDataLst>
                <p:tags r:id="rId4"/>
              </p:custDataLst>
            </p:nvPr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9294" y="2"/>
            <a:ext cx="836045" cy="8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3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7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34572" y="1117863"/>
            <a:ext cx="1052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834572" y="485057"/>
            <a:ext cx="504005" cy="419577"/>
            <a:chOff x="2111" y="-891"/>
            <a:chExt cx="1343" cy="816"/>
          </a:xfrm>
          <a:solidFill>
            <a:schemeClr val="accent1"/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2737" y="-891"/>
              <a:ext cx="717" cy="816"/>
            </a:xfrm>
            <a:custGeom>
              <a:avLst/>
              <a:gdLst>
                <a:gd name="T0" fmla="*/ 406 w 717"/>
                <a:gd name="T1" fmla="*/ 407 h 816"/>
                <a:gd name="T2" fmla="*/ 0 w 717"/>
                <a:gd name="T3" fmla="*/ 816 h 816"/>
                <a:gd name="T4" fmla="*/ 310 w 717"/>
                <a:gd name="T5" fmla="*/ 816 h 816"/>
                <a:gd name="T6" fmla="*/ 717 w 717"/>
                <a:gd name="T7" fmla="*/ 407 h 816"/>
                <a:gd name="T8" fmla="*/ 310 w 717"/>
                <a:gd name="T9" fmla="*/ 0 h 816"/>
                <a:gd name="T10" fmla="*/ 0 w 717"/>
                <a:gd name="T11" fmla="*/ 0 h 816"/>
                <a:gd name="T12" fmla="*/ 406 w 717"/>
                <a:gd name="T13" fmla="*/ 407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816">
                  <a:moveTo>
                    <a:pt x="406" y="407"/>
                  </a:moveTo>
                  <a:lnTo>
                    <a:pt x="0" y="816"/>
                  </a:lnTo>
                  <a:lnTo>
                    <a:pt x="310" y="816"/>
                  </a:lnTo>
                  <a:lnTo>
                    <a:pt x="717" y="407"/>
                  </a:lnTo>
                  <a:lnTo>
                    <a:pt x="310" y="0"/>
                  </a:lnTo>
                  <a:lnTo>
                    <a:pt x="0" y="0"/>
                  </a:lnTo>
                  <a:lnTo>
                    <a:pt x="406" y="4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2111" y="-891"/>
              <a:ext cx="717" cy="816"/>
            </a:xfrm>
            <a:custGeom>
              <a:avLst/>
              <a:gdLst>
                <a:gd name="T0" fmla="*/ 407 w 717"/>
                <a:gd name="T1" fmla="*/ 407 h 816"/>
                <a:gd name="T2" fmla="*/ 0 w 717"/>
                <a:gd name="T3" fmla="*/ 816 h 816"/>
                <a:gd name="T4" fmla="*/ 311 w 717"/>
                <a:gd name="T5" fmla="*/ 816 h 816"/>
                <a:gd name="T6" fmla="*/ 717 w 717"/>
                <a:gd name="T7" fmla="*/ 407 h 816"/>
                <a:gd name="T8" fmla="*/ 311 w 717"/>
                <a:gd name="T9" fmla="*/ 0 h 816"/>
                <a:gd name="T10" fmla="*/ 0 w 717"/>
                <a:gd name="T11" fmla="*/ 0 h 816"/>
                <a:gd name="T12" fmla="*/ 407 w 717"/>
                <a:gd name="T13" fmla="*/ 407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816">
                  <a:moveTo>
                    <a:pt x="407" y="407"/>
                  </a:moveTo>
                  <a:lnTo>
                    <a:pt x="0" y="816"/>
                  </a:lnTo>
                  <a:lnTo>
                    <a:pt x="311" y="816"/>
                  </a:lnTo>
                  <a:lnTo>
                    <a:pt x="717" y="40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407" y="4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42" y="43243"/>
            <a:ext cx="3468914" cy="13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53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7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20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3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2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02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27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6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0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05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37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5C76-9525-4FEE-BB09-E874AC88D71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8A38-26B9-44F4-A4F3-BAAF9D8E96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1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2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34572" y="1117863"/>
            <a:ext cx="1052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834572" y="485057"/>
            <a:ext cx="504005" cy="419577"/>
            <a:chOff x="2111" y="-891"/>
            <a:chExt cx="1343" cy="816"/>
          </a:xfrm>
          <a:solidFill>
            <a:schemeClr val="accent1"/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2737" y="-891"/>
              <a:ext cx="717" cy="816"/>
            </a:xfrm>
            <a:custGeom>
              <a:avLst/>
              <a:gdLst>
                <a:gd name="T0" fmla="*/ 406 w 717"/>
                <a:gd name="T1" fmla="*/ 407 h 816"/>
                <a:gd name="T2" fmla="*/ 0 w 717"/>
                <a:gd name="T3" fmla="*/ 816 h 816"/>
                <a:gd name="T4" fmla="*/ 310 w 717"/>
                <a:gd name="T5" fmla="*/ 816 h 816"/>
                <a:gd name="T6" fmla="*/ 717 w 717"/>
                <a:gd name="T7" fmla="*/ 407 h 816"/>
                <a:gd name="T8" fmla="*/ 310 w 717"/>
                <a:gd name="T9" fmla="*/ 0 h 816"/>
                <a:gd name="T10" fmla="*/ 0 w 717"/>
                <a:gd name="T11" fmla="*/ 0 h 816"/>
                <a:gd name="T12" fmla="*/ 406 w 717"/>
                <a:gd name="T13" fmla="*/ 407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816">
                  <a:moveTo>
                    <a:pt x="406" y="407"/>
                  </a:moveTo>
                  <a:lnTo>
                    <a:pt x="0" y="816"/>
                  </a:lnTo>
                  <a:lnTo>
                    <a:pt x="310" y="816"/>
                  </a:lnTo>
                  <a:lnTo>
                    <a:pt x="717" y="407"/>
                  </a:lnTo>
                  <a:lnTo>
                    <a:pt x="310" y="0"/>
                  </a:lnTo>
                  <a:lnTo>
                    <a:pt x="0" y="0"/>
                  </a:lnTo>
                  <a:lnTo>
                    <a:pt x="406" y="4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2111" y="-891"/>
              <a:ext cx="717" cy="816"/>
            </a:xfrm>
            <a:custGeom>
              <a:avLst/>
              <a:gdLst>
                <a:gd name="T0" fmla="*/ 407 w 717"/>
                <a:gd name="T1" fmla="*/ 407 h 816"/>
                <a:gd name="T2" fmla="*/ 0 w 717"/>
                <a:gd name="T3" fmla="*/ 816 h 816"/>
                <a:gd name="T4" fmla="*/ 311 w 717"/>
                <a:gd name="T5" fmla="*/ 816 h 816"/>
                <a:gd name="T6" fmla="*/ 717 w 717"/>
                <a:gd name="T7" fmla="*/ 407 h 816"/>
                <a:gd name="T8" fmla="*/ 311 w 717"/>
                <a:gd name="T9" fmla="*/ 0 h 816"/>
                <a:gd name="T10" fmla="*/ 0 w 717"/>
                <a:gd name="T11" fmla="*/ 0 h 816"/>
                <a:gd name="T12" fmla="*/ 407 w 717"/>
                <a:gd name="T13" fmla="*/ 407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816">
                  <a:moveTo>
                    <a:pt x="407" y="407"/>
                  </a:moveTo>
                  <a:lnTo>
                    <a:pt x="0" y="816"/>
                  </a:lnTo>
                  <a:lnTo>
                    <a:pt x="311" y="816"/>
                  </a:lnTo>
                  <a:lnTo>
                    <a:pt x="717" y="40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407" y="4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42" y="43243"/>
            <a:ext cx="3468914" cy="13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6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96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22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68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3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2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79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18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5C76-9525-4FEE-BB09-E874AC88D71A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8A38-26B9-44F4-A4F3-BAAF9D8E96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1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5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73.xm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6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ags" Target="../tags/tag7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71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70.xml"/><Relationship Id="rId28" Type="http://schemas.openxmlformats.org/officeDocument/2006/relationships/tags" Target="../tags/tag75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69.xml"/><Relationship Id="rId27" Type="http://schemas.openxmlformats.org/officeDocument/2006/relationships/tags" Target="../tags/tag74.xml"/><Relationship Id="rId30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FDB1-1714-4104-BAC1-3F873C0E6B23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076B-CC8F-48E5-BD9A-B0904F7DC6C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8" descr="水印">
            <a:extLst>
              <a:ext uri="{FF2B5EF4-FFF2-40B4-BE49-F238E27FC236}">
                <a16:creationId xmlns:a16="http://schemas.microsoft.com/office/drawing/2014/main" id="{2A9AD97E-A4BA-4600-A6E5-BEED72DFA8A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77287" y="59373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900" y="444391"/>
            <a:ext cx="10852520" cy="441816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900" y="953497"/>
            <a:ext cx="10852520" cy="53870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65" y="6349011"/>
            <a:ext cx="2700070" cy="31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107" y="6349011"/>
            <a:ext cx="3960103" cy="31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825" y="6349011"/>
            <a:ext cx="2700070" cy="31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 flipH="1">
            <a:off x="0" y="131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310" y="365041"/>
            <a:ext cx="9526" cy="952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310" y="365041"/>
            <a:ext cx="9526" cy="952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9" descr="水印">
            <a:extLst>
              <a:ext uri="{FF2B5EF4-FFF2-40B4-BE49-F238E27FC236}">
                <a16:creationId xmlns:a16="http://schemas.microsoft.com/office/drawing/2014/main" id="{15C8202E-8389-6368-4562-A9DC83825EB8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7181791" y="-89651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transition/>
  <p:txStyles>
    <p:titleStyle>
      <a:lvl1pPr algn="l" defTabSz="914217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85S" panose="00020600040101010101" pitchFamily="18" charset="-122"/>
          <a:cs typeface="+mj-cs"/>
        </a:defRPr>
      </a:lvl1pPr>
    </p:titleStyle>
    <p:bodyStyle>
      <a:lvl1pPr marL="228554" indent="-228554" algn="l" defTabSz="914217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663" indent="-228554" algn="l" defTabSz="914217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403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2771" indent="-228554" algn="l" defTabSz="914217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599880" indent="-228554" algn="l" defTabSz="914217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6989" indent="-228554" algn="l" defTabSz="914217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5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9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7F92BC21-EB1E-AEB5-4364-2ACD96FF36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1791" y="103823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4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软雅黑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微软雅黑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fld id="{C0C66FF4-E96D-4735-B550-DE3BBA91AE81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</a:defRPr>
            </a:lvl1pPr>
          </a:lstStyle>
          <a:p>
            <a:fld id="{5B01C875-EE5D-4022-959C-6E3EE0FFFC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986B281A-0356-D6A5-DA67-E8781A1D22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81791" y="103823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2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软雅黑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微软雅黑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44.jpeg"/><Relationship Id="rId5" Type="http://schemas.openxmlformats.org/officeDocument/2006/relationships/hyperlink" Target="hangzhou.pptx" TargetMode="Externa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hyperlink" Target="https://baike.baidu.com/item/%E4%BA%BA%E9%97%B4%E5%A4%A9%E5%A0%82/22477634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10" Type="http://schemas.openxmlformats.org/officeDocument/2006/relationships/image" Target="../media/image47.png"/><Relationship Id="rId4" Type="http://schemas.openxmlformats.org/officeDocument/2006/relationships/tags" Target="../tags/tag299.xml"/><Relationship Id="rId9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10" Type="http://schemas.openxmlformats.org/officeDocument/2006/relationships/image" Target="../media/image49.png"/><Relationship Id="rId4" Type="http://schemas.openxmlformats.org/officeDocument/2006/relationships/tags" Target="../tags/tag308.xml"/><Relationship Id="rId9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image" Target="../media/image49.png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slideLayout" Target="../slideLayouts/slideLayout49.xml"/><Relationship Id="rId5" Type="http://schemas.openxmlformats.org/officeDocument/2006/relationships/tags" Target="../tags/tag316.xml"/><Relationship Id="rId10" Type="http://schemas.openxmlformats.org/officeDocument/2006/relationships/tags" Target="../tags/tag321.xml"/><Relationship Id="rId4" Type="http://schemas.openxmlformats.org/officeDocument/2006/relationships/tags" Target="../tags/tag315.xml"/><Relationship Id="rId9" Type="http://schemas.openxmlformats.org/officeDocument/2006/relationships/tags" Target="../tags/tag3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324.xml"/><Relationship Id="rId7" Type="http://schemas.openxmlformats.org/officeDocument/2006/relationships/image" Target="../media/image52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8.xml"/><Relationship Id="rId18" Type="http://schemas.openxmlformats.org/officeDocument/2006/relationships/tags" Target="../tags/tag273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258.xml"/><Relationship Id="rId21" Type="http://schemas.openxmlformats.org/officeDocument/2006/relationships/tags" Target="../tags/tag276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tags" Target="../tags/tag272.xml"/><Relationship Id="rId25" Type="http://schemas.openxmlformats.org/officeDocument/2006/relationships/tags" Target="../tags/tag280.xml"/><Relationship Id="rId2" Type="http://schemas.openxmlformats.org/officeDocument/2006/relationships/tags" Target="../tags/tag257.xml"/><Relationship Id="rId16" Type="http://schemas.openxmlformats.org/officeDocument/2006/relationships/tags" Target="../tags/tag271.xml"/><Relationship Id="rId20" Type="http://schemas.openxmlformats.org/officeDocument/2006/relationships/tags" Target="../tags/tag275.xml"/><Relationship Id="rId29" Type="http://schemas.microsoft.com/office/2007/relationships/hdphoto" Target="../media/hdphoto1.wdp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24" Type="http://schemas.openxmlformats.org/officeDocument/2006/relationships/tags" Target="../tags/tag279.xml"/><Relationship Id="rId5" Type="http://schemas.openxmlformats.org/officeDocument/2006/relationships/tags" Target="../tags/tag260.xml"/><Relationship Id="rId15" Type="http://schemas.openxmlformats.org/officeDocument/2006/relationships/tags" Target="../tags/tag270.xml"/><Relationship Id="rId23" Type="http://schemas.openxmlformats.org/officeDocument/2006/relationships/tags" Target="../tags/tag278.xml"/><Relationship Id="rId28" Type="http://schemas.openxmlformats.org/officeDocument/2006/relationships/image" Target="../media/image39.png"/><Relationship Id="rId10" Type="http://schemas.openxmlformats.org/officeDocument/2006/relationships/tags" Target="../tags/tag265.xml"/><Relationship Id="rId19" Type="http://schemas.openxmlformats.org/officeDocument/2006/relationships/tags" Target="../tags/tag274.xml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tags" Target="../tags/tag269.xml"/><Relationship Id="rId22" Type="http://schemas.openxmlformats.org/officeDocument/2006/relationships/tags" Target="../tags/tag277.xml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83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9F754DE-2CAD-44b6-B708-469DEB6407EB-1" descr="C:/Users/Administrator/AppData/Local/Temp/wpp.szGJZW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5893" y="923290"/>
            <a:ext cx="11749405" cy="593471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10CC360-D00A-498D-B3B9-DEE9A077F2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8677" y="105104"/>
            <a:ext cx="11645461" cy="769441"/>
          </a:xfrm>
          <a:prstGeom prst="rect">
            <a:avLst/>
          </a:pr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lang="en-US" altLang="zh-CN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</a:t>
            </a:r>
            <a:r>
              <a:rPr lang="en-US" altLang="zh-CN" sz="32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WELCOME TO HANG ZHOU!</a:t>
            </a:r>
            <a:endParaRPr lang="en-US" sz="32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504497" y="2543503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74055D-A78A-4ECE-ADAA-F4B06E10BBAB}"/>
              </a:ext>
            </a:extLst>
          </p:cNvPr>
          <p:cNvSpPr/>
          <p:nvPr/>
        </p:nvSpPr>
        <p:spPr>
          <a:xfrm>
            <a:off x="656896" y="3276600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A78E51D-8D50-4E37-9E33-4FB001F3B979}"/>
              </a:ext>
            </a:extLst>
          </p:cNvPr>
          <p:cNvSpPr/>
          <p:nvPr/>
        </p:nvSpPr>
        <p:spPr>
          <a:xfrm>
            <a:off x="178677" y="4427482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1ED7941-6A1F-437F-8F75-AF247704CCFF}"/>
              </a:ext>
            </a:extLst>
          </p:cNvPr>
          <p:cNvSpPr/>
          <p:nvPr/>
        </p:nvSpPr>
        <p:spPr>
          <a:xfrm>
            <a:off x="367862" y="4925410"/>
            <a:ext cx="2380594" cy="286713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9354207" y="1227083"/>
            <a:ext cx="1566041" cy="328448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9354208" y="1706923"/>
            <a:ext cx="2207172" cy="328447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9354207" y="2186762"/>
            <a:ext cx="2469931" cy="328446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9501352" y="2819003"/>
            <a:ext cx="2186152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9553905" y="3276600"/>
            <a:ext cx="1981200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8849711" y="3977656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8849711" y="4533700"/>
            <a:ext cx="2837793" cy="457597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8986345" y="5159675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8849711" y="5648803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8986344" y="6123603"/>
            <a:ext cx="2837793" cy="304800"/>
          </a:xfrm>
          <a:prstGeom prst="rect">
            <a:avLst/>
          </a:prstGeom>
          <a:solidFill>
            <a:srgbClr val="FCF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latin typeface="+mj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D9510FC-C1D2-4186-BD91-6C39AB052C7E}"/>
              </a:ext>
            </a:extLst>
          </p:cNvPr>
          <p:cNvSpPr/>
          <p:nvPr/>
        </p:nvSpPr>
        <p:spPr>
          <a:xfrm>
            <a:off x="5538951" y="3672855"/>
            <a:ext cx="1481959" cy="436689"/>
          </a:xfrm>
          <a:prstGeom prst="rect">
            <a:avLst/>
          </a:prstGeom>
          <a:solidFill>
            <a:srgbClr val="FF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latin typeface="+mj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9B48358-6BD9-4806-864F-16849E76CE4F}"/>
              </a:ext>
            </a:extLst>
          </p:cNvPr>
          <p:cNvSpPr txBox="1"/>
          <p:nvPr/>
        </p:nvSpPr>
        <p:spPr>
          <a:xfrm>
            <a:off x="5644051" y="3454436"/>
            <a:ext cx="1702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HANG ZHOU</a:t>
            </a:r>
            <a:endParaRPr lang="zh-CN" altLang="en-US" sz="2800" b="1" dirty="0">
              <a:latin typeface="+mj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8CA4D9F-BAA4-45B2-96E1-000776C57316}"/>
              </a:ext>
            </a:extLst>
          </p:cNvPr>
          <p:cNvSpPr txBox="1"/>
          <p:nvPr/>
        </p:nvSpPr>
        <p:spPr>
          <a:xfrm>
            <a:off x="286702" y="2508454"/>
            <a:ext cx="328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Be located in/ lie in/stand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03399B9-15AE-4560-8D43-6711D1A72D20}"/>
              </a:ext>
            </a:extLst>
          </p:cNvPr>
          <p:cNvSpPr txBox="1"/>
          <p:nvPr/>
        </p:nvSpPr>
        <p:spPr>
          <a:xfrm>
            <a:off x="1475387" y="3253948"/>
            <a:ext cx="2141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distinctive seasons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4BC9A06-604C-465B-B4E1-022D30C2B2D1}"/>
              </a:ext>
            </a:extLst>
          </p:cNvPr>
          <p:cNvSpPr txBox="1"/>
          <p:nvPr/>
        </p:nvSpPr>
        <p:spPr>
          <a:xfrm>
            <a:off x="8371489" y="1232148"/>
            <a:ext cx="328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The Wu dialect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1691C55-2B0D-407F-8EC6-E82938089865}"/>
              </a:ext>
            </a:extLst>
          </p:cNvPr>
          <p:cNvSpPr txBox="1"/>
          <p:nvPr/>
        </p:nvSpPr>
        <p:spPr>
          <a:xfrm>
            <a:off x="178677" y="4925410"/>
            <a:ext cx="328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Bai Ju Yi; Shen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Kuo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…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BBF8239-4F8F-44C9-AD97-6479E7B31B6C}"/>
              </a:ext>
            </a:extLst>
          </p:cNvPr>
          <p:cNvSpPr txBox="1"/>
          <p:nvPr/>
        </p:nvSpPr>
        <p:spPr>
          <a:xfrm>
            <a:off x="704770" y="4462950"/>
            <a:ext cx="328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Su</a:t>
            </a:r>
            <a:r>
              <a:rPr kumimoji="0" lang="en-US" altLang="zh-CN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 Dong Po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F8450E3-0C36-4B91-8D7D-683DFE8DE2F7}"/>
              </a:ext>
            </a:extLst>
          </p:cNvPr>
          <p:cNvSpPr txBox="1"/>
          <p:nvPr/>
        </p:nvSpPr>
        <p:spPr>
          <a:xfrm>
            <a:off x="9230711" y="1686480"/>
            <a:ext cx="6227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+mj-lt"/>
              </a:rPr>
              <a:t>Hangzhou dialect</a:t>
            </a:r>
            <a:endParaRPr lang="zh-CN" altLang="en-US" b="1" dirty="0"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ED4E3A4-389E-4207-BF6A-F1E7AC7B242B}"/>
              </a:ext>
            </a:extLst>
          </p:cNvPr>
          <p:cNvSpPr txBox="1"/>
          <p:nvPr/>
        </p:nvSpPr>
        <p:spPr>
          <a:xfrm>
            <a:off x="9101959" y="2092172"/>
            <a:ext cx="2722178" cy="646331"/>
          </a:xfrm>
          <a:prstGeom prst="rect">
            <a:avLst/>
          </a:prstGeom>
          <a:solidFill>
            <a:srgbClr val="FCF5DE"/>
          </a:solidFill>
        </p:spPr>
        <p:txBody>
          <a:bodyPr wrap="square">
            <a:spAutoFit/>
          </a:bodyPr>
          <a:lstStyle/>
          <a:p>
            <a:endParaRPr lang="en-US" altLang="zh-CN" b="1" dirty="0">
              <a:latin typeface="+mj-lt"/>
            </a:endParaRPr>
          </a:p>
          <a:p>
            <a:endParaRPr lang="zh-CN" altLang="en-US" b="1" dirty="0">
              <a:latin typeface="+mj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DD37616-373C-4096-A033-29CE20D45FA6}"/>
              </a:ext>
            </a:extLst>
          </p:cNvPr>
          <p:cNvSpPr txBox="1"/>
          <p:nvPr/>
        </p:nvSpPr>
        <p:spPr>
          <a:xfrm>
            <a:off x="9088663" y="3243528"/>
            <a:ext cx="206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West</a:t>
            </a:r>
            <a:r>
              <a:rPr kumimoji="0" lang="en-US" altLang="zh-CN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 Lake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8785BC-6791-477A-89B5-DF7DFC33FF1A}"/>
              </a:ext>
            </a:extLst>
          </p:cNvPr>
          <p:cNvSpPr txBox="1"/>
          <p:nvPr/>
        </p:nvSpPr>
        <p:spPr>
          <a:xfrm>
            <a:off x="8762998" y="2745503"/>
            <a:ext cx="328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Qinghefang</a:t>
            </a:r>
            <a:r>
              <a:rPr kumimoji="0" lang="en-US" altLang="zh-CN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  Ancient Street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F9AF88-5E43-40AF-A5D9-A3F1887B0EBF}"/>
              </a:ext>
            </a:extLst>
          </p:cNvPr>
          <p:cNvSpPr txBox="1"/>
          <p:nvPr/>
        </p:nvSpPr>
        <p:spPr>
          <a:xfrm>
            <a:off x="9325304" y="3601341"/>
            <a:ext cx="2209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Wushan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Arial"/>
              </a:rPr>
              <a:t> Square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Arial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AB54856-0905-4870-8C3F-E065DFC201AC}"/>
              </a:ext>
            </a:extLst>
          </p:cNvPr>
          <p:cNvSpPr txBox="1"/>
          <p:nvPr/>
        </p:nvSpPr>
        <p:spPr>
          <a:xfrm>
            <a:off x="8946927" y="3954764"/>
            <a:ext cx="246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+mj-lt"/>
              </a:rPr>
              <a:t>Longjing shrimp</a:t>
            </a:r>
            <a:endParaRPr lang="zh-CN" altLang="en-US" b="1" dirty="0">
              <a:latin typeface="+mj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653EB6F-4CE9-4311-B09C-CB1E1413E1AA}"/>
              </a:ext>
            </a:extLst>
          </p:cNvPr>
          <p:cNvSpPr txBox="1"/>
          <p:nvPr/>
        </p:nvSpPr>
        <p:spPr>
          <a:xfrm>
            <a:off x="8904017" y="4609886"/>
            <a:ext cx="3407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effectLst/>
                <a:latin typeface="+mj-lt"/>
              </a:rPr>
              <a:t>West</a:t>
            </a:r>
            <a:r>
              <a:rPr lang="en-US" altLang="zh-CN" b="1" i="0" dirty="0">
                <a:effectLst/>
                <a:latin typeface="+mj-lt"/>
              </a:rPr>
              <a:t> </a:t>
            </a:r>
            <a:r>
              <a:rPr lang="en-US" altLang="zh-CN" b="1" i="0" u="none" strike="noStrike" dirty="0">
                <a:effectLst/>
                <a:latin typeface="+mj-lt"/>
              </a:rPr>
              <a:t>Lake</a:t>
            </a:r>
            <a:r>
              <a:rPr lang="en-US" altLang="zh-CN" b="1" i="0" dirty="0">
                <a:effectLst/>
                <a:latin typeface="+mj-lt"/>
              </a:rPr>
              <a:t> </a:t>
            </a:r>
            <a:r>
              <a:rPr lang="en-US" altLang="zh-CN" b="1" i="0" u="none" strike="noStrike" dirty="0">
                <a:effectLst/>
                <a:latin typeface="+mj-lt"/>
              </a:rPr>
              <a:t>Fish</a:t>
            </a:r>
            <a:r>
              <a:rPr lang="en-US" altLang="zh-CN" b="1" i="0" dirty="0">
                <a:effectLst/>
                <a:latin typeface="+mj-lt"/>
              </a:rPr>
              <a:t> </a:t>
            </a:r>
            <a:r>
              <a:rPr lang="en-US" altLang="zh-CN" b="1" i="0" u="none" strike="noStrike" dirty="0">
                <a:effectLst/>
                <a:latin typeface="+mj-lt"/>
              </a:rPr>
              <a:t>in</a:t>
            </a:r>
            <a:r>
              <a:rPr lang="en-US" altLang="zh-CN" b="1" i="0" dirty="0">
                <a:effectLst/>
                <a:latin typeface="+mj-lt"/>
              </a:rPr>
              <a:t> </a:t>
            </a:r>
            <a:r>
              <a:rPr lang="en-US" altLang="zh-CN" b="1" i="0" u="none" strike="noStrike" dirty="0">
                <a:effectLst/>
                <a:latin typeface="+mj-lt"/>
              </a:rPr>
              <a:t>Vinegar</a:t>
            </a:r>
            <a:r>
              <a:rPr lang="en-US" altLang="zh-CN" b="1" i="0" dirty="0">
                <a:effectLst/>
                <a:latin typeface="+mj-lt"/>
              </a:rPr>
              <a:t> </a:t>
            </a:r>
            <a:r>
              <a:rPr lang="en-US" altLang="zh-CN" b="1" i="0" u="none" strike="noStrike" dirty="0">
                <a:effectLst/>
                <a:latin typeface="+mj-lt"/>
              </a:rPr>
              <a:t>Gravy</a:t>
            </a:r>
            <a:endParaRPr lang="zh-CN" altLang="en-US" b="1" dirty="0">
              <a:latin typeface="+mj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5FF850D-CC12-4D27-B8BC-9D96FF2698CD}"/>
              </a:ext>
            </a:extLst>
          </p:cNvPr>
          <p:cNvSpPr txBox="1"/>
          <p:nvPr/>
        </p:nvSpPr>
        <p:spPr>
          <a:xfrm>
            <a:off x="8904017" y="5180143"/>
            <a:ext cx="3001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+mj-lt"/>
              </a:rPr>
              <a:t>Lotus root powder</a:t>
            </a:r>
            <a:endParaRPr lang="zh-CN" altLang="en-US" b="1" dirty="0">
              <a:latin typeface="+mj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6CF7E55-1DDD-4BCF-BA0E-81D203E04C98}"/>
              </a:ext>
            </a:extLst>
          </p:cNvPr>
          <p:cNvSpPr txBox="1"/>
          <p:nvPr/>
        </p:nvSpPr>
        <p:spPr>
          <a:xfrm>
            <a:off x="8904017" y="5598220"/>
            <a:ext cx="246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+mj-lt"/>
              </a:rPr>
              <a:t>Beggar’s chicken</a:t>
            </a:r>
            <a:endParaRPr lang="zh-CN" altLang="en-US" b="1" dirty="0">
              <a:latin typeface="+mj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02814BD-2731-4CA7-B4D9-3F87F74E72EC}"/>
              </a:ext>
            </a:extLst>
          </p:cNvPr>
          <p:cNvSpPr txBox="1"/>
          <p:nvPr/>
        </p:nvSpPr>
        <p:spPr>
          <a:xfrm>
            <a:off x="8904017" y="6066880"/>
            <a:ext cx="246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333333"/>
                </a:solidFill>
                <a:latin typeface="+mj-lt"/>
              </a:rPr>
              <a:t>Dongpo</a:t>
            </a:r>
            <a:r>
              <a:rPr lang="en-US" altLang="zh-CN" b="1" dirty="0">
                <a:solidFill>
                  <a:srgbClr val="333333"/>
                </a:solidFill>
                <a:latin typeface="+mj-lt"/>
              </a:rPr>
              <a:t> Pork</a:t>
            </a:r>
            <a:endParaRPr lang="zh-CN" altLang="en-US" b="1" dirty="0">
              <a:latin typeface="+mj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04BA6FE-CC94-4948-81E1-4B0297CA30D3}"/>
              </a:ext>
            </a:extLst>
          </p:cNvPr>
          <p:cNvSpPr txBox="1"/>
          <p:nvPr/>
        </p:nvSpPr>
        <p:spPr>
          <a:xfrm>
            <a:off x="5735762" y="5174695"/>
            <a:ext cx="1071127" cy="461665"/>
          </a:xfrm>
          <a:prstGeom prst="rect">
            <a:avLst/>
          </a:prstGeom>
          <a:solidFill>
            <a:srgbClr val="FF535C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history</a:t>
            </a:r>
            <a:endParaRPr lang="zh-CN" alt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20D836A-6CCA-4589-A876-2C06D048B812}"/>
              </a:ext>
            </a:extLst>
          </p:cNvPr>
          <p:cNvSpPr txBox="1"/>
          <p:nvPr/>
        </p:nvSpPr>
        <p:spPr>
          <a:xfrm>
            <a:off x="3118299" y="5233642"/>
            <a:ext cx="1453701" cy="402718"/>
          </a:xfrm>
          <a:prstGeom prst="rect">
            <a:avLst/>
          </a:prstGeom>
          <a:solidFill>
            <a:srgbClr val="CB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stories</a:t>
            </a:r>
            <a:endParaRPr lang="zh-CN" altLang="en-US" sz="2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9BDEB00-3675-4086-8B34-767168F18155}"/>
              </a:ext>
            </a:extLst>
          </p:cNvPr>
          <p:cNvCxnSpPr/>
          <p:nvPr/>
        </p:nvCxnSpPr>
        <p:spPr>
          <a:xfrm>
            <a:off x="6279930" y="4327963"/>
            <a:ext cx="0" cy="8317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62B2CF43-6BBE-429E-B037-60A89F5D4ED4}"/>
              </a:ext>
            </a:extLst>
          </p:cNvPr>
          <p:cNvSpPr txBox="1"/>
          <p:nvPr/>
        </p:nvSpPr>
        <p:spPr>
          <a:xfrm>
            <a:off x="5178779" y="5685105"/>
            <a:ext cx="2465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+mj-lt"/>
              </a:rPr>
              <a:t>Be a capital of Wu &amp;the Southern Song Dynasty</a:t>
            </a:r>
            <a:endParaRPr lang="zh-CN" altLang="en-US" b="1" dirty="0">
              <a:latin typeface="+mj-lt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5C0FA63-07C2-4587-843D-D117EF1216CE}"/>
              </a:ext>
            </a:extLst>
          </p:cNvPr>
          <p:cNvCxnSpPr>
            <a:cxnSpLocks/>
          </p:cNvCxnSpPr>
          <p:nvPr/>
        </p:nvCxnSpPr>
        <p:spPr>
          <a:xfrm>
            <a:off x="5234151" y="6331436"/>
            <a:ext cx="223344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F842D93C-6AB6-4433-99AE-B441D0F85202}"/>
              </a:ext>
            </a:extLst>
          </p:cNvPr>
          <p:cNvSpPr txBox="1"/>
          <p:nvPr/>
        </p:nvSpPr>
        <p:spPr>
          <a:xfrm>
            <a:off x="1975940" y="5595150"/>
            <a:ext cx="2876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j-lt"/>
              </a:rPr>
              <a:t>legend of the white snake</a:t>
            </a:r>
            <a:endParaRPr lang="zh-CN" altLang="en-US" b="1" dirty="0">
              <a:latin typeface="+mj-lt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273D4EA-F35A-4942-8AC3-6F8713456583}"/>
              </a:ext>
            </a:extLst>
          </p:cNvPr>
          <p:cNvCxnSpPr>
            <a:cxnSpLocks/>
          </p:cNvCxnSpPr>
          <p:nvPr/>
        </p:nvCxnSpPr>
        <p:spPr>
          <a:xfrm>
            <a:off x="2198914" y="5953603"/>
            <a:ext cx="2380971" cy="10879"/>
          </a:xfrm>
          <a:prstGeom prst="line">
            <a:avLst/>
          </a:prstGeom>
          <a:ln w="19050">
            <a:solidFill>
              <a:srgbClr val="CB008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F9311390-108D-4A77-A511-43291A65B0FD}"/>
              </a:ext>
            </a:extLst>
          </p:cNvPr>
          <p:cNvSpPr txBox="1"/>
          <p:nvPr/>
        </p:nvSpPr>
        <p:spPr>
          <a:xfrm>
            <a:off x="1642776" y="3723280"/>
            <a:ext cx="1880996" cy="369332"/>
          </a:xfrm>
          <a:prstGeom prst="rect">
            <a:avLst/>
          </a:prstGeom>
          <a:solidFill>
            <a:srgbClr val="FCF5DE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j-lt"/>
              </a:rPr>
              <a:t>pleasant weather</a:t>
            </a:r>
            <a:endParaRPr lang="zh-CN" altLang="en-US" b="1" dirty="0">
              <a:latin typeface="+mj-lt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3A5C34D9-613E-4C1E-A33F-01011CE49B8E}"/>
              </a:ext>
            </a:extLst>
          </p:cNvPr>
          <p:cNvCxnSpPr>
            <a:cxnSpLocks/>
          </p:cNvCxnSpPr>
          <p:nvPr/>
        </p:nvCxnSpPr>
        <p:spPr>
          <a:xfrm>
            <a:off x="6239793" y="2186762"/>
            <a:ext cx="0" cy="1267674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F6D45FB0-43EC-46E6-969C-690E5A1B1690}"/>
              </a:ext>
            </a:extLst>
          </p:cNvPr>
          <p:cNvSpPr txBox="1"/>
          <p:nvPr/>
        </p:nvSpPr>
        <p:spPr>
          <a:xfrm>
            <a:off x="5606446" y="1725096"/>
            <a:ext cx="1266693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lt"/>
              </a:rPr>
              <a:t>business</a:t>
            </a:r>
            <a:endParaRPr lang="zh-CN" altLang="en-US" sz="2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70F8DA31-39BD-474C-B4C0-DBF14A82DD7B}"/>
              </a:ext>
            </a:extLst>
          </p:cNvPr>
          <p:cNvCxnSpPr>
            <a:cxnSpLocks/>
          </p:cNvCxnSpPr>
          <p:nvPr/>
        </p:nvCxnSpPr>
        <p:spPr>
          <a:xfrm flipV="1">
            <a:off x="2469931" y="2013304"/>
            <a:ext cx="3136515" cy="120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27100322-DD12-454E-AB91-6DB4796E99FF}"/>
              </a:ext>
            </a:extLst>
          </p:cNvPr>
          <p:cNvSpPr txBox="1"/>
          <p:nvPr/>
        </p:nvSpPr>
        <p:spPr>
          <a:xfrm>
            <a:off x="2410325" y="1665140"/>
            <a:ext cx="3320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+mj-lt"/>
              </a:rPr>
              <a:t>the digital economy--Alibaba</a:t>
            </a:r>
            <a:endParaRPr lang="zh-CN" altLang="en-US" b="1" dirty="0">
              <a:latin typeface="+mj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FEEF7E6-3D8F-4DBA-AF2B-5A80F3C99CBE}"/>
              </a:ext>
            </a:extLst>
          </p:cNvPr>
          <p:cNvSpPr txBox="1"/>
          <p:nvPr/>
        </p:nvSpPr>
        <p:spPr>
          <a:xfrm>
            <a:off x="9088663" y="2393255"/>
            <a:ext cx="2837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j-lt"/>
              </a:rPr>
              <a:t>classic Hangzhou gardens</a:t>
            </a:r>
            <a:endParaRPr lang="zh-CN" altLang="en-US" b="1" dirty="0">
              <a:latin typeface="+mj-lt"/>
            </a:endParaRPr>
          </a:p>
        </p:txBody>
      </p:sp>
      <p:pic>
        <p:nvPicPr>
          <p:cNvPr id="20" name="图片 19" descr="图标&#10;&#10;描述已自动生成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445D9B9C-0A77-4218-9B54-6DD4406AA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71" y="67715"/>
            <a:ext cx="904186" cy="904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24E9EC1-086E-4C17-9C97-D24DBF5373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3269" y="105104"/>
            <a:ext cx="11645461" cy="769441"/>
          </a:xfrm>
          <a:prstGeom prst="rect">
            <a:avLst/>
          </a:pr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lang="en-US" altLang="zh-CN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</a:t>
            </a:r>
            <a:r>
              <a:rPr lang="en-US" altLang="zh-CN" sz="32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WELCOME TO HANG ZHOU!</a:t>
            </a:r>
            <a:endParaRPr lang="en-US" sz="32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6B4FBF-A3B6-413C-861D-E1703263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54" y="1065931"/>
            <a:ext cx="3957035" cy="56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910E093-042D-409E-989B-B585ABBD62EC}"/>
              </a:ext>
            </a:extLst>
          </p:cNvPr>
          <p:cNvSpPr/>
          <p:nvPr/>
        </p:nvSpPr>
        <p:spPr>
          <a:xfrm>
            <a:off x="8702566" y="5980386"/>
            <a:ext cx="2480441" cy="546538"/>
          </a:xfrm>
          <a:prstGeom prst="rect">
            <a:avLst/>
          </a:prstGeom>
          <a:solidFill>
            <a:srgbClr val="1D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81CCBC87-A735-416E-B090-BDE99B2AAF2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5311" y="1158284"/>
            <a:ext cx="7115503" cy="870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u="sng" dirty="0"/>
              <a:t>Part1  General Introduction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F6C2E0C-E8E6-4BC1-B615-D6DF49B5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553"/>
            <a:ext cx="4673246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9034B9-FAD9-4120-B4BC-C9D6E38525ED}"/>
              </a:ext>
            </a:extLst>
          </p:cNvPr>
          <p:cNvSpPr txBox="1"/>
          <p:nvPr/>
        </p:nvSpPr>
        <p:spPr>
          <a:xfrm>
            <a:off x="4111277" y="3907686"/>
            <a:ext cx="2779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latin typeface="Helvetica Neue"/>
              </a:rPr>
              <a:t>素有“</a:t>
            </a:r>
            <a:r>
              <a:rPr lang="zh-CN" altLang="en-US" b="0" i="0" u="none" strike="noStrike" dirty="0">
                <a:effectLst/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人间天堂</a:t>
            </a:r>
            <a:r>
              <a:rPr lang="zh-CN" altLang="en-US" b="0" i="0" dirty="0">
                <a:effectLst/>
                <a:latin typeface="Helvetica Neue"/>
              </a:rPr>
              <a:t>”的美誉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F7683E-92B8-45FC-88DC-0168E231ECC3}"/>
              </a:ext>
            </a:extLst>
          </p:cNvPr>
          <p:cNvSpPr txBox="1"/>
          <p:nvPr/>
        </p:nvSpPr>
        <p:spPr>
          <a:xfrm>
            <a:off x="3664954" y="4833648"/>
            <a:ext cx="2779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latin typeface="Helvetica Neue"/>
              </a:rPr>
              <a:t>人文古迹众，秀丽风景多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9BF424-F76E-47CF-98B1-FD537B6952D6}"/>
              </a:ext>
            </a:extLst>
          </p:cNvPr>
          <p:cNvSpPr txBox="1"/>
          <p:nvPr/>
        </p:nvSpPr>
        <p:spPr>
          <a:xfrm>
            <a:off x="2980973" y="5692090"/>
            <a:ext cx="2475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四季分明，景色宜人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67D83B-A817-4742-B5F1-BED74A60DC57}"/>
              </a:ext>
            </a:extLst>
          </p:cNvPr>
          <p:cNvSpPr txBox="1"/>
          <p:nvPr/>
        </p:nvSpPr>
        <p:spPr>
          <a:xfrm>
            <a:off x="4544635" y="2585128"/>
            <a:ext cx="2475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地理位置</a:t>
            </a:r>
          </a:p>
        </p:txBody>
      </p:sp>
    </p:spTree>
    <p:extLst>
      <p:ext uri="{BB962C8B-B14F-4D97-AF65-F5344CB8AC3E}">
        <p14:creationId xmlns:p14="http://schemas.microsoft.com/office/powerpoint/2010/main" val="3885945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  <p:bldP spid="1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3">
            <a:extLst>
              <a:ext uri="{FF2B5EF4-FFF2-40B4-BE49-F238E27FC236}">
                <a16:creationId xmlns:a16="http://schemas.microsoft.com/office/drawing/2014/main" id="{CEF0023A-3A9C-44B2-80C6-F50E4A292DE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09918" y="39102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Part1 General Introduction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703F019-04B6-4E06-9DB0-F6B5C6F3531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6125" y="1119487"/>
            <a:ext cx="10276840" cy="297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32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</a:rPr>
              <a:t>______________________________________________________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32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</a:t>
            </a:r>
            <a:endParaRPr lang="en-US" altLang="zh-CN" sz="3200" dirty="0">
              <a:solidFill>
                <a:prstClr val="black"/>
              </a:solidFill>
              <a:latin typeface="等线"/>
              <a:ea typeface="等线" panose="02010600030101010101" pitchFamily="2" charset="-122"/>
              <a:cs typeface="Arial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32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32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2669808-5B0C-4E59-BEF0-F6F9F4BB2A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31265" y="1298557"/>
            <a:ext cx="10351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Hangzhou is l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ocated in 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the n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o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r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th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we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st of 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Zhejiang</a:t>
            </a:r>
            <a:r>
              <a:rPr lang="zh-CN" altLang="en-US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Province</a:t>
            </a:r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.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F1D8DC7-6B4C-4795-9A20-378B1139258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1265" y="2732803"/>
            <a:ext cx="10096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472C4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It is a very popular tourist draw that receives many thousands of visitors all around the year.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B254778-5459-464F-A80B-7500691981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1265" y="2032517"/>
            <a:ext cx="8879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Hangzhou is known as a heaven on earth</a:t>
            </a:r>
            <a:r>
              <a:rPr lang="en-US" altLang="zh-CN" sz="28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.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D74A083-916A-4FF0-8C71-CCFF5592FA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3601" y="4575887"/>
            <a:ext cx="11882275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Located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in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 nor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we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st of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Zhejiang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Province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H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ang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zhou City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known as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heaven on earth,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is a very popular tourist draw that receives many thousands of visitors all around the year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.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Four seasons are distinctive and weather is pleasant,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meaning it is always a good time to visit.</a:t>
            </a:r>
            <a:endParaRPr kumimoji="0" lang="zh-CN" altLang="en-US" sz="28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E80656A-CCBE-4AAA-BAE3-EF09EBC5467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48015" y="3527140"/>
            <a:ext cx="10096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AD47">
                    <a:lumMod val="50000"/>
                  </a:srgbClr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Four seasons are distinctive and weather is pleasant, meaning it is always a good time to visit.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757E0F-8281-4FC2-BCC9-2B1E8EA486AF}"/>
              </a:ext>
            </a:extLst>
          </p:cNvPr>
          <p:cNvSpPr txBox="1"/>
          <p:nvPr/>
        </p:nvSpPr>
        <p:spPr>
          <a:xfrm>
            <a:off x="1309918" y="1214392"/>
            <a:ext cx="322004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 o c a t e d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C2D8DC-2ADD-4101-B93A-B2AE7A5AAC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965" y="1476823"/>
            <a:ext cx="494543" cy="5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38436" y="2858905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尚酷简体"/>
                <a:ea typeface="方正尚酷简体"/>
                <a:cs typeface="+mn-cs"/>
              </a:rPr>
              <a:t>标题内容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尚酷简体"/>
              <a:ea typeface="方正尚酷简体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79641" y="3976377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我们长期为客户提供专业的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策划设计制作等全程服务，凭借自身优势和专业化的独特视角为客户提供优质的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服务。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微软雅黑" charset="0"/>
              <a:ea typeface="方正兰亭准黑_GBK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65243" y="2880321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尚酷简体"/>
                <a:ea typeface="方正尚酷简体"/>
                <a:cs typeface="+mn-cs"/>
              </a:rPr>
              <a:t>标题内容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尚酷简体"/>
              <a:ea typeface="方正尚酷简体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06448" y="3997793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我们长期为客户提供专业的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策划设计制作等全程服务，凭借自身优势和专业化的独特视角为客户提供优质的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服务。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微软雅黑" charset="0"/>
              <a:ea typeface="方正兰亭准黑_GBK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278429" y="2865807"/>
            <a:ext cx="1498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尚酷简体"/>
                <a:ea typeface="方正尚酷简体"/>
                <a:cs typeface="+mn-cs"/>
              </a:rPr>
              <a:t>标题内容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尚酷简体"/>
              <a:ea typeface="方正尚酷简体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219634" y="3983279"/>
            <a:ext cx="16161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我们长期为客户提供专业的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策划设计制作等全程服务，凭借自身优势和专业化的独特视角为客户提供优质的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准黑_GBK"/>
                <a:ea typeface="方正兰亭准黑_GBK"/>
                <a:cs typeface="+mn-cs"/>
              </a:rPr>
              <a:t>服务。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微软雅黑" charset="0"/>
              <a:ea typeface="方正兰亭准黑_GBK"/>
              <a:cs typeface="+mn-cs"/>
            </a:endParaRPr>
          </a:p>
        </p:txBody>
      </p:sp>
      <p:sp>
        <p:nvSpPr>
          <p:cNvPr id="21" name="Freeform 145"/>
          <p:cNvSpPr>
            <a:spLocks noEditPoints="1"/>
          </p:cNvSpPr>
          <p:nvPr/>
        </p:nvSpPr>
        <p:spPr bwMode="auto">
          <a:xfrm>
            <a:off x="5525093" y="2167793"/>
            <a:ext cx="525208" cy="520004"/>
          </a:xfrm>
          <a:custGeom>
            <a:avLst/>
            <a:gdLst>
              <a:gd name="T0" fmla="*/ 95 w 111"/>
              <a:gd name="T1" fmla="*/ 16 h 111"/>
              <a:gd name="T2" fmla="*/ 95 w 111"/>
              <a:gd name="T3" fmla="*/ 94 h 111"/>
              <a:gd name="T4" fmla="*/ 16 w 111"/>
              <a:gd name="T5" fmla="*/ 94 h 111"/>
              <a:gd name="T6" fmla="*/ 16 w 111"/>
              <a:gd name="T7" fmla="*/ 16 h 111"/>
              <a:gd name="T8" fmla="*/ 51 w 111"/>
              <a:gd name="T9" fmla="*/ 100 h 111"/>
              <a:gd name="T10" fmla="*/ 38 w 111"/>
              <a:gd name="T11" fmla="*/ 85 h 111"/>
              <a:gd name="T12" fmla="*/ 51 w 111"/>
              <a:gd name="T13" fmla="*/ 100 h 111"/>
              <a:gd name="T14" fmla="*/ 51 w 111"/>
              <a:gd name="T15" fmla="*/ 60 h 111"/>
              <a:gd name="T16" fmla="*/ 35 w 111"/>
              <a:gd name="T17" fmla="*/ 75 h 111"/>
              <a:gd name="T18" fmla="*/ 51 w 111"/>
              <a:gd name="T19" fmla="*/ 50 h 111"/>
              <a:gd name="T20" fmla="*/ 35 w 111"/>
              <a:gd name="T21" fmla="*/ 36 h 111"/>
              <a:gd name="T22" fmla="*/ 51 w 111"/>
              <a:gd name="T23" fmla="*/ 50 h 111"/>
              <a:gd name="T24" fmla="*/ 51 w 111"/>
              <a:gd name="T25" fmla="*/ 10 h 111"/>
              <a:gd name="T26" fmla="*/ 38 w 111"/>
              <a:gd name="T27" fmla="*/ 25 h 111"/>
              <a:gd name="T28" fmla="*/ 61 w 111"/>
              <a:gd name="T29" fmla="*/ 10 h 111"/>
              <a:gd name="T30" fmla="*/ 73 w 111"/>
              <a:gd name="T31" fmla="*/ 25 h 111"/>
              <a:gd name="T32" fmla="*/ 61 w 111"/>
              <a:gd name="T33" fmla="*/ 10 h 111"/>
              <a:gd name="T34" fmla="*/ 61 w 111"/>
              <a:gd name="T35" fmla="*/ 50 h 111"/>
              <a:gd name="T36" fmla="*/ 77 w 111"/>
              <a:gd name="T37" fmla="*/ 36 h 111"/>
              <a:gd name="T38" fmla="*/ 61 w 111"/>
              <a:gd name="T39" fmla="*/ 60 h 111"/>
              <a:gd name="T40" fmla="*/ 77 w 111"/>
              <a:gd name="T41" fmla="*/ 75 h 111"/>
              <a:gd name="T42" fmla="*/ 61 w 111"/>
              <a:gd name="T43" fmla="*/ 60 h 111"/>
              <a:gd name="T44" fmla="*/ 61 w 111"/>
              <a:gd name="T45" fmla="*/ 100 h 111"/>
              <a:gd name="T46" fmla="*/ 73 w 111"/>
              <a:gd name="T47" fmla="*/ 85 h 111"/>
              <a:gd name="T48" fmla="*/ 11 w 111"/>
              <a:gd name="T49" fmla="*/ 50 h 111"/>
              <a:gd name="T50" fmla="*/ 24 w 111"/>
              <a:gd name="T51" fmla="*/ 39 h 111"/>
              <a:gd name="T52" fmla="*/ 11 w 111"/>
              <a:gd name="T53" fmla="*/ 50 h 111"/>
              <a:gd name="T54" fmla="*/ 100 w 111"/>
              <a:gd name="T55" fmla="*/ 50 h 111"/>
              <a:gd name="T56" fmla="*/ 87 w 111"/>
              <a:gd name="T57" fmla="*/ 39 h 111"/>
              <a:gd name="T58" fmla="*/ 100 w 111"/>
              <a:gd name="T59" fmla="*/ 60 h 111"/>
              <a:gd name="T60" fmla="*/ 87 w 111"/>
              <a:gd name="T61" fmla="*/ 71 h 111"/>
              <a:gd name="T62" fmla="*/ 100 w 111"/>
              <a:gd name="T63" fmla="*/ 60 h 111"/>
              <a:gd name="T64" fmla="*/ 11 w 111"/>
              <a:gd name="T65" fmla="*/ 60 h 111"/>
              <a:gd name="T66" fmla="*/ 24 w 111"/>
              <a:gd name="T67" fmla="*/ 71 h 111"/>
              <a:gd name="T68" fmla="*/ 96 w 111"/>
              <a:gd name="T69" fmla="*/ 77 h 111"/>
              <a:gd name="T70" fmla="*/ 84 w 111"/>
              <a:gd name="T71" fmla="*/ 82 h 111"/>
              <a:gd name="T72" fmla="*/ 79 w 111"/>
              <a:gd name="T73" fmla="*/ 95 h 111"/>
              <a:gd name="T74" fmla="*/ 96 w 111"/>
              <a:gd name="T75" fmla="*/ 77 h 111"/>
              <a:gd name="T76" fmla="*/ 18 w 111"/>
              <a:gd name="T77" fmla="*/ 78 h 111"/>
              <a:gd name="T78" fmla="*/ 23 w 111"/>
              <a:gd name="T79" fmla="*/ 88 h 111"/>
              <a:gd name="T80" fmla="*/ 32 w 111"/>
              <a:gd name="T81" fmla="*/ 93 h 111"/>
              <a:gd name="T82" fmla="*/ 15 w 111"/>
              <a:gd name="T83" fmla="*/ 33 h 111"/>
              <a:gd name="T84" fmla="*/ 27 w 111"/>
              <a:gd name="T85" fmla="*/ 28 h 111"/>
              <a:gd name="T86" fmla="*/ 33 w 111"/>
              <a:gd name="T87" fmla="*/ 16 h 111"/>
              <a:gd name="T88" fmla="*/ 15 w 111"/>
              <a:gd name="T89" fmla="*/ 33 h 111"/>
              <a:gd name="T90" fmla="*/ 94 w 111"/>
              <a:gd name="T91" fmla="*/ 32 h 111"/>
              <a:gd name="T92" fmla="*/ 88 w 111"/>
              <a:gd name="T93" fmla="*/ 23 h 111"/>
              <a:gd name="T94" fmla="*/ 80 w 111"/>
              <a:gd name="T95" fmla="*/ 17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" h="111">
                <a:moveTo>
                  <a:pt x="56" y="0"/>
                </a:moveTo>
                <a:cubicBezTo>
                  <a:pt x="71" y="0"/>
                  <a:pt x="85" y="6"/>
                  <a:pt x="95" y="16"/>
                </a:cubicBezTo>
                <a:cubicBezTo>
                  <a:pt x="105" y="26"/>
                  <a:pt x="111" y="40"/>
                  <a:pt x="111" y="55"/>
                </a:cubicBezTo>
                <a:cubicBezTo>
                  <a:pt x="111" y="71"/>
                  <a:pt x="105" y="84"/>
                  <a:pt x="95" y="94"/>
                </a:cubicBezTo>
                <a:cubicBezTo>
                  <a:pt x="85" y="104"/>
                  <a:pt x="71" y="111"/>
                  <a:pt x="56" y="111"/>
                </a:cubicBezTo>
                <a:cubicBezTo>
                  <a:pt x="40" y="111"/>
                  <a:pt x="27" y="104"/>
                  <a:pt x="16" y="94"/>
                </a:cubicBezTo>
                <a:cubicBezTo>
                  <a:pt x="6" y="84"/>
                  <a:pt x="0" y="71"/>
                  <a:pt x="0" y="55"/>
                </a:cubicBezTo>
                <a:cubicBezTo>
                  <a:pt x="0" y="40"/>
                  <a:pt x="6" y="26"/>
                  <a:pt x="16" y="16"/>
                </a:cubicBezTo>
                <a:cubicBezTo>
                  <a:pt x="27" y="6"/>
                  <a:pt x="40" y="0"/>
                  <a:pt x="56" y="0"/>
                </a:cubicBezTo>
                <a:close/>
                <a:moveTo>
                  <a:pt x="51" y="100"/>
                </a:moveTo>
                <a:cubicBezTo>
                  <a:pt x="51" y="87"/>
                  <a:pt x="51" y="87"/>
                  <a:pt x="51" y="87"/>
                </a:cubicBezTo>
                <a:cubicBezTo>
                  <a:pt x="47" y="87"/>
                  <a:pt x="42" y="86"/>
                  <a:pt x="38" y="85"/>
                </a:cubicBezTo>
                <a:cubicBezTo>
                  <a:pt x="39" y="87"/>
                  <a:pt x="40" y="88"/>
                  <a:pt x="40" y="89"/>
                </a:cubicBezTo>
                <a:cubicBezTo>
                  <a:pt x="43" y="94"/>
                  <a:pt x="47" y="98"/>
                  <a:pt x="51" y="100"/>
                </a:cubicBezTo>
                <a:close/>
                <a:moveTo>
                  <a:pt x="51" y="77"/>
                </a:moveTo>
                <a:cubicBezTo>
                  <a:pt x="51" y="60"/>
                  <a:pt x="51" y="60"/>
                  <a:pt x="51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5"/>
                  <a:pt x="34" y="70"/>
                  <a:pt x="35" y="75"/>
                </a:cubicBezTo>
                <a:cubicBezTo>
                  <a:pt x="40" y="76"/>
                  <a:pt x="45" y="77"/>
                  <a:pt x="51" y="77"/>
                </a:cubicBezTo>
                <a:close/>
                <a:moveTo>
                  <a:pt x="51" y="50"/>
                </a:moveTo>
                <a:cubicBezTo>
                  <a:pt x="51" y="33"/>
                  <a:pt x="51" y="33"/>
                  <a:pt x="51" y="33"/>
                </a:cubicBezTo>
                <a:cubicBezTo>
                  <a:pt x="45" y="34"/>
                  <a:pt x="40" y="34"/>
                  <a:pt x="35" y="36"/>
                </a:cubicBezTo>
                <a:cubicBezTo>
                  <a:pt x="34" y="40"/>
                  <a:pt x="33" y="45"/>
                  <a:pt x="33" y="50"/>
                </a:cubicBezTo>
                <a:cubicBezTo>
                  <a:pt x="51" y="50"/>
                  <a:pt x="51" y="50"/>
                  <a:pt x="51" y="50"/>
                </a:cubicBezTo>
                <a:close/>
                <a:moveTo>
                  <a:pt x="51" y="24"/>
                </a:moveTo>
                <a:cubicBezTo>
                  <a:pt x="51" y="10"/>
                  <a:pt x="51" y="10"/>
                  <a:pt x="51" y="10"/>
                </a:cubicBezTo>
                <a:cubicBezTo>
                  <a:pt x="47" y="12"/>
                  <a:pt x="43" y="16"/>
                  <a:pt x="40" y="22"/>
                </a:cubicBezTo>
                <a:cubicBezTo>
                  <a:pt x="40" y="23"/>
                  <a:pt x="39" y="24"/>
                  <a:pt x="38" y="25"/>
                </a:cubicBezTo>
                <a:cubicBezTo>
                  <a:pt x="42" y="24"/>
                  <a:pt x="47" y="24"/>
                  <a:pt x="51" y="24"/>
                </a:cubicBezTo>
                <a:close/>
                <a:moveTo>
                  <a:pt x="61" y="10"/>
                </a:moveTo>
                <a:cubicBezTo>
                  <a:pt x="61" y="24"/>
                  <a:pt x="61" y="24"/>
                  <a:pt x="61" y="24"/>
                </a:cubicBezTo>
                <a:cubicBezTo>
                  <a:pt x="65" y="24"/>
                  <a:pt x="69" y="24"/>
                  <a:pt x="73" y="25"/>
                </a:cubicBezTo>
                <a:cubicBezTo>
                  <a:pt x="72" y="24"/>
                  <a:pt x="72" y="23"/>
                  <a:pt x="71" y="22"/>
                </a:cubicBezTo>
                <a:cubicBezTo>
                  <a:pt x="68" y="16"/>
                  <a:pt x="65" y="12"/>
                  <a:pt x="61" y="10"/>
                </a:cubicBezTo>
                <a:close/>
                <a:moveTo>
                  <a:pt x="61" y="33"/>
                </a:moveTo>
                <a:cubicBezTo>
                  <a:pt x="61" y="50"/>
                  <a:pt x="61" y="50"/>
                  <a:pt x="61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78" y="45"/>
                  <a:pt x="78" y="40"/>
                  <a:pt x="77" y="36"/>
                </a:cubicBezTo>
                <a:cubicBezTo>
                  <a:pt x="72" y="34"/>
                  <a:pt x="66" y="34"/>
                  <a:pt x="61" y="33"/>
                </a:cubicBezTo>
                <a:close/>
                <a:moveTo>
                  <a:pt x="61" y="60"/>
                </a:moveTo>
                <a:cubicBezTo>
                  <a:pt x="61" y="77"/>
                  <a:pt x="61" y="77"/>
                  <a:pt x="61" y="77"/>
                </a:cubicBezTo>
                <a:cubicBezTo>
                  <a:pt x="66" y="77"/>
                  <a:pt x="72" y="76"/>
                  <a:pt x="77" y="75"/>
                </a:cubicBezTo>
                <a:cubicBezTo>
                  <a:pt x="78" y="70"/>
                  <a:pt x="78" y="65"/>
                  <a:pt x="79" y="60"/>
                </a:cubicBezTo>
                <a:cubicBezTo>
                  <a:pt x="61" y="60"/>
                  <a:pt x="61" y="60"/>
                  <a:pt x="61" y="60"/>
                </a:cubicBezTo>
                <a:close/>
                <a:moveTo>
                  <a:pt x="61" y="87"/>
                </a:moveTo>
                <a:cubicBezTo>
                  <a:pt x="61" y="100"/>
                  <a:pt x="61" y="100"/>
                  <a:pt x="61" y="100"/>
                </a:cubicBezTo>
                <a:cubicBezTo>
                  <a:pt x="65" y="98"/>
                  <a:pt x="68" y="94"/>
                  <a:pt x="71" y="89"/>
                </a:cubicBezTo>
                <a:cubicBezTo>
                  <a:pt x="72" y="88"/>
                  <a:pt x="72" y="87"/>
                  <a:pt x="73" y="85"/>
                </a:cubicBezTo>
                <a:cubicBezTo>
                  <a:pt x="69" y="86"/>
                  <a:pt x="65" y="87"/>
                  <a:pt x="61" y="87"/>
                </a:cubicBezTo>
                <a:close/>
                <a:moveTo>
                  <a:pt x="11" y="50"/>
                </a:moveTo>
                <a:cubicBezTo>
                  <a:pt x="23" y="50"/>
                  <a:pt x="23" y="50"/>
                  <a:pt x="23" y="50"/>
                </a:cubicBezTo>
                <a:cubicBezTo>
                  <a:pt x="23" y="47"/>
                  <a:pt x="24" y="43"/>
                  <a:pt x="24" y="39"/>
                </a:cubicBezTo>
                <a:cubicBezTo>
                  <a:pt x="24" y="40"/>
                  <a:pt x="23" y="40"/>
                  <a:pt x="22" y="40"/>
                </a:cubicBezTo>
                <a:cubicBezTo>
                  <a:pt x="17" y="43"/>
                  <a:pt x="13" y="47"/>
                  <a:pt x="11" y="50"/>
                </a:cubicBezTo>
                <a:close/>
                <a:moveTo>
                  <a:pt x="88" y="50"/>
                </a:moveTo>
                <a:cubicBezTo>
                  <a:pt x="100" y="50"/>
                  <a:pt x="100" y="50"/>
                  <a:pt x="100" y="50"/>
                </a:cubicBezTo>
                <a:cubicBezTo>
                  <a:pt x="99" y="47"/>
                  <a:pt x="95" y="43"/>
                  <a:pt x="89" y="40"/>
                </a:cubicBezTo>
                <a:cubicBezTo>
                  <a:pt x="89" y="40"/>
                  <a:pt x="88" y="40"/>
                  <a:pt x="87" y="39"/>
                </a:cubicBezTo>
                <a:cubicBezTo>
                  <a:pt x="88" y="43"/>
                  <a:pt x="88" y="47"/>
                  <a:pt x="88" y="50"/>
                </a:cubicBezTo>
                <a:close/>
                <a:moveTo>
                  <a:pt x="100" y="60"/>
                </a:moveTo>
                <a:cubicBezTo>
                  <a:pt x="88" y="60"/>
                  <a:pt x="88" y="60"/>
                  <a:pt x="88" y="60"/>
                </a:cubicBezTo>
                <a:cubicBezTo>
                  <a:pt x="88" y="64"/>
                  <a:pt x="88" y="67"/>
                  <a:pt x="87" y="71"/>
                </a:cubicBezTo>
                <a:cubicBezTo>
                  <a:pt x="88" y="71"/>
                  <a:pt x="89" y="70"/>
                  <a:pt x="89" y="70"/>
                </a:cubicBezTo>
                <a:cubicBezTo>
                  <a:pt x="95" y="67"/>
                  <a:pt x="99" y="64"/>
                  <a:pt x="100" y="60"/>
                </a:cubicBezTo>
                <a:close/>
                <a:moveTo>
                  <a:pt x="23" y="60"/>
                </a:moveTo>
                <a:cubicBezTo>
                  <a:pt x="11" y="60"/>
                  <a:pt x="11" y="60"/>
                  <a:pt x="11" y="60"/>
                </a:cubicBezTo>
                <a:cubicBezTo>
                  <a:pt x="13" y="64"/>
                  <a:pt x="17" y="67"/>
                  <a:pt x="22" y="70"/>
                </a:cubicBezTo>
                <a:cubicBezTo>
                  <a:pt x="23" y="70"/>
                  <a:pt x="24" y="71"/>
                  <a:pt x="24" y="71"/>
                </a:cubicBezTo>
                <a:cubicBezTo>
                  <a:pt x="24" y="67"/>
                  <a:pt x="23" y="64"/>
                  <a:pt x="23" y="60"/>
                </a:cubicBezTo>
                <a:close/>
                <a:moveTo>
                  <a:pt x="96" y="77"/>
                </a:moveTo>
                <a:cubicBezTo>
                  <a:pt x="95" y="78"/>
                  <a:pt x="95" y="78"/>
                  <a:pt x="94" y="78"/>
                </a:cubicBezTo>
                <a:cubicBezTo>
                  <a:pt x="91" y="80"/>
                  <a:pt x="88" y="81"/>
                  <a:pt x="84" y="82"/>
                </a:cubicBezTo>
                <a:cubicBezTo>
                  <a:pt x="83" y="86"/>
                  <a:pt x="81" y="90"/>
                  <a:pt x="80" y="93"/>
                </a:cubicBezTo>
                <a:cubicBezTo>
                  <a:pt x="79" y="94"/>
                  <a:pt x="79" y="94"/>
                  <a:pt x="79" y="95"/>
                </a:cubicBezTo>
                <a:cubicBezTo>
                  <a:pt x="82" y="93"/>
                  <a:pt x="85" y="90"/>
                  <a:pt x="88" y="88"/>
                </a:cubicBezTo>
                <a:cubicBezTo>
                  <a:pt x="91" y="85"/>
                  <a:pt x="94" y="81"/>
                  <a:pt x="96" y="77"/>
                </a:cubicBezTo>
                <a:close/>
                <a:moveTo>
                  <a:pt x="27" y="82"/>
                </a:moveTo>
                <a:cubicBezTo>
                  <a:pt x="24" y="81"/>
                  <a:pt x="20" y="80"/>
                  <a:pt x="18" y="78"/>
                </a:cubicBezTo>
                <a:cubicBezTo>
                  <a:pt x="17" y="78"/>
                  <a:pt x="16" y="78"/>
                  <a:pt x="15" y="77"/>
                </a:cubicBezTo>
                <a:cubicBezTo>
                  <a:pt x="18" y="81"/>
                  <a:pt x="20" y="85"/>
                  <a:pt x="23" y="88"/>
                </a:cubicBezTo>
                <a:cubicBezTo>
                  <a:pt x="26" y="90"/>
                  <a:pt x="29" y="93"/>
                  <a:pt x="33" y="95"/>
                </a:cubicBezTo>
                <a:cubicBezTo>
                  <a:pt x="32" y="94"/>
                  <a:pt x="32" y="94"/>
                  <a:pt x="32" y="93"/>
                </a:cubicBezTo>
                <a:cubicBezTo>
                  <a:pt x="30" y="90"/>
                  <a:pt x="28" y="86"/>
                  <a:pt x="27" y="82"/>
                </a:cubicBezTo>
                <a:close/>
                <a:moveTo>
                  <a:pt x="15" y="33"/>
                </a:moveTo>
                <a:cubicBezTo>
                  <a:pt x="16" y="33"/>
                  <a:pt x="17" y="32"/>
                  <a:pt x="18" y="32"/>
                </a:cubicBezTo>
                <a:cubicBezTo>
                  <a:pt x="20" y="30"/>
                  <a:pt x="24" y="29"/>
                  <a:pt x="27" y="28"/>
                </a:cubicBezTo>
                <a:cubicBezTo>
                  <a:pt x="28" y="24"/>
                  <a:pt x="30" y="20"/>
                  <a:pt x="32" y="17"/>
                </a:cubicBezTo>
                <a:cubicBezTo>
                  <a:pt x="32" y="17"/>
                  <a:pt x="32" y="16"/>
                  <a:pt x="33" y="16"/>
                </a:cubicBezTo>
                <a:cubicBezTo>
                  <a:pt x="29" y="18"/>
                  <a:pt x="26" y="20"/>
                  <a:pt x="23" y="23"/>
                </a:cubicBezTo>
                <a:cubicBezTo>
                  <a:pt x="20" y="26"/>
                  <a:pt x="18" y="29"/>
                  <a:pt x="15" y="33"/>
                </a:cubicBezTo>
                <a:close/>
                <a:moveTo>
                  <a:pt x="84" y="28"/>
                </a:moveTo>
                <a:cubicBezTo>
                  <a:pt x="88" y="29"/>
                  <a:pt x="91" y="30"/>
                  <a:pt x="94" y="32"/>
                </a:cubicBezTo>
                <a:cubicBezTo>
                  <a:pt x="95" y="32"/>
                  <a:pt x="95" y="33"/>
                  <a:pt x="96" y="33"/>
                </a:cubicBezTo>
                <a:cubicBezTo>
                  <a:pt x="94" y="29"/>
                  <a:pt x="91" y="26"/>
                  <a:pt x="88" y="23"/>
                </a:cubicBezTo>
                <a:cubicBezTo>
                  <a:pt x="85" y="20"/>
                  <a:pt x="82" y="18"/>
                  <a:pt x="79" y="16"/>
                </a:cubicBezTo>
                <a:cubicBezTo>
                  <a:pt x="79" y="16"/>
                  <a:pt x="79" y="17"/>
                  <a:pt x="80" y="17"/>
                </a:cubicBezTo>
                <a:cubicBezTo>
                  <a:pt x="81" y="20"/>
                  <a:pt x="83" y="24"/>
                  <a:pt x="84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2" name="Freeform 151"/>
          <p:cNvSpPr>
            <a:spLocks noEditPoints="1"/>
          </p:cNvSpPr>
          <p:nvPr/>
        </p:nvSpPr>
        <p:spPr bwMode="auto">
          <a:xfrm>
            <a:off x="7649557" y="2160894"/>
            <a:ext cx="529894" cy="533802"/>
          </a:xfrm>
          <a:custGeom>
            <a:avLst/>
            <a:gdLst>
              <a:gd name="T0" fmla="*/ 93 w 123"/>
              <a:gd name="T1" fmla="*/ 129 h 129"/>
              <a:gd name="T2" fmla="*/ 62 w 123"/>
              <a:gd name="T3" fmla="*/ 111 h 129"/>
              <a:gd name="T4" fmla="*/ 89 w 123"/>
              <a:gd name="T5" fmla="*/ 84 h 129"/>
              <a:gd name="T6" fmla="*/ 91 w 123"/>
              <a:gd name="T7" fmla="*/ 98 h 129"/>
              <a:gd name="T8" fmla="*/ 111 w 123"/>
              <a:gd name="T9" fmla="*/ 70 h 129"/>
              <a:gd name="T10" fmla="*/ 109 w 123"/>
              <a:gd name="T11" fmla="*/ 62 h 129"/>
              <a:gd name="T12" fmla="*/ 114 w 123"/>
              <a:gd name="T13" fmla="*/ 59 h 129"/>
              <a:gd name="T14" fmla="*/ 122 w 123"/>
              <a:gd name="T15" fmla="*/ 79 h 129"/>
              <a:gd name="T16" fmla="*/ 92 w 123"/>
              <a:gd name="T17" fmla="*/ 118 h 129"/>
              <a:gd name="T18" fmla="*/ 93 w 123"/>
              <a:gd name="T19" fmla="*/ 129 h 129"/>
              <a:gd name="T20" fmla="*/ 0 w 123"/>
              <a:gd name="T21" fmla="*/ 58 h 129"/>
              <a:gd name="T22" fmla="*/ 30 w 123"/>
              <a:gd name="T23" fmla="*/ 38 h 129"/>
              <a:gd name="T24" fmla="*/ 42 w 123"/>
              <a:gd name="T25" fmla="*/ 74 h 129"/>
              <a:gd name="T26" fmla="*/ 29 w 123"/>
              <a:gd name="T27" fmla="*/ 69 h 129"/>
              <a:gd name="T28" fmla="*/ 45 w 123"/>
              <a:gd name="T29" fmla="*/ 99 h 129"/>
              <a:gd name="T30" fmla="*/ 53 w 123"/>
              <a:gd name="T31" fmla="*/ 101 h 129"/>
              <a:gd name="T32" fmla="*/ 53 w 123"/>
              <a:gd name="T33" fmla="*/ 107 h 129"/>
              <a:gd name="T34" fmla="*/ 33 w 123"/>
              <a:gd name="T35" fmla="*/ 105 h 129"/>
              <a:gd name="T36" fmla="*/ 11 w 123"/>
              <a:gd name="T37" fmla="*/ 62 h 129"/>
              <a:gd name="T38" fmla="*/ 0 w 123"/>
              <a:gd name="T39" fmla="*/ 58 h 129"/>
              <a:gd name="T40" fmla="*/ 111 w 123"/>
              <a:gd name="T41" fmla="*/ 9 h 129"/>
              <a:gd name="T42" fmla="*/ 102 w 123"/>
              <a:gd name="T43" fmla="*/ 16 h 129"/>
              <a:gd name="T44" fmla="*/ 54 w 123"/>
              <a:gd name="T45" fmla="*/ 12 h 129"/>
              <a:gd name="T46" fmla="*/ 41 w 123"/>
              <a:gd name="T47" fmla="*/ 28 h 129"/>
              <a:gd name="T48" fmla="*/ 46 w 123"/>
              <a:gd name="T49" fmla="*/ 32 h 129"/>
              <a:gd name="T50" fmla="*/ 52 w 123"/>
              <a:gd name="T51" fmla="*/ 26 h 129"/>
              <a:gd name="T52" fmla="*/ 86 w 123"/>
              <a:gd name="T53" fmla="*/ 28 h 129"/>
              <a:gd name="T54" fmla="*/ 75 w 123"/>
              <a:gd name="T55" fmla="*/ 37 h 129"/>
              <a:gd name="T56" fmla="*/ 112 w 123"/>
              <a:gd name="T57" fmla="*/ 46 h 129"/>
              <a:gd name="T58" fmla="*/ 111 w 123"/>
              <a:gd name="T59" fmla="*/ 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29">
                <a:moveTo>
                  <a:pt x="93" y="129"/>
                </a:moveTo>
                <a:cubicBezTo>
                  <a:pt x="62" y="111"/>
                  <a:pt x="62" y="111"/>
                  <a:pt x="62" y="111"/>
                </a:cubicBezTo>
                <a:cubicBezTo>
                  <a:pt x="89" y="84"/>
                  <a:pt x="89" y="84"/>
                  <a:pt x="89" y="84"/>
                </a:cubicBezTo>
                <a:cubicBezTo>
                  <a:pt x="91" y="98"/>
                  <a:pt x="91" y="98"/>
                  <a:pt x="91" y="98"/>
                </a:cubicBezTo>
                <a:cubicBezTo>
                  <a:pt x="103" y="95"/>
                  <a:pt x="112" y="83"/>
                  <a:pt x="111" y="70"/>
                </a:cubicBezTo>
                <a:cubicBezTo>
                  <a:pt x="110" y="67"/>
                  <a:pt x="110" y="64"/>
                  <a:pt x="109" y="62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18" y="65"/>
                  <a:pt x="121" y="71"/>
                  <a:pt x="122" y="79"/>
                </a:cubicBezTo>
                <a:cubicBezTo>
                  <a:pt x="123" y="98"/>
                  <a:pt x="111" y="114"/>
                  <a:pt x="92" y="118"/>
                </a:cubicBezTo>
                <a:cubicBezTo>
                  <a:pt x="93" y="129"/>
                  <a:pt x="93" y="129"/>
                  <a:pt x="93" y="129"/>
                </a:cubicBezTo>
                <a:close/>
                <a:moveTo>
                  <a:pt x="0" y="58"/>
                </a:moveTo>
                <a:cubicBezTo>
                  <a:pt x="30" y="38"/>
                  <a:pt x="30" y="38"/>
                  <a:pt x="30" y="38"/>
                </a:cubicBezTo>
                <a:cubicBezTo>
                  <a:pt x="42" y="74"/>
                  <a:pt x="42" y="74"/>
                  <a:pt x="42" y="74"/>
                </a:cubicBezTo>
                <a:cubicBezTo>
                  <a:pt x="29" y="69"/>
                  <a:pt x="29" y="69"/>
                  <a:pt x="29" y="69"/>
                </a:cubicBezTo>
                <a:cubicBezTo>
                  <a:pt x="26" y="82"/>
                  <a:pt x="33" y="95"/>
                  <a:pt x="45" y="99"/>
                </a:cubicBezTo>
                <a:cubicBezTo>
                  <a:pt x="48" y="100"/>
                  <a:pt x="51" y="101"/>
                  <a:pt x="53" y="101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47" y="108"/>
                  <a:pt x="39" y="108"/>
                  <a:pt x="33" y="105"/>
                </a:cubicBezTo>
                <a:cubicBezTo>
                  <a:pt x="15" y="99"/>
                  <a:pt x="6" y="80"/>
                  <a:pt x="11" y="62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11" y="9"/>
                </a:moveTo>
                <a:cubicBezTo>
                  <a:pt x="102" y="16"/>
                  <a:pt x="102" y="16"/>
                  <a:pt x="102" y="16"/>
                </a:cubicBezTo>
                <a:cubicBezTo>
                  <a:pt x="90" y="3"/>
                  <a:pt x="69" y="0"/>
                  <a:pt x="54" y="12"/>
                </a:cubicBezTo>
                <a:cubicBezTo>
                  <a:pt x="48" y="16"/>
                  <a:pt x="44" y="22"/>
                  <a:pt x="41" y="28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29"/>
                  <a:pt x="49" y="27"/>
                  <a:pt x="52" y="26"/>
                </a:cubicBezTo>
                <a:cubicBezTo>
                  <a:pt x="62" y="18"/>
                  <a:pt x="77" y="19"/>
                  <a:pt x="86" y="28"/>
                </a:cubicBezTo>
                <a:cubicBezTo>
                  <a:pt x="75" y="37"/>
                  <a:pt x="75" y="37"/>
                  <a:pt x="75" y="37"/>
                </a:cubicBezTo>
                <a:cubicBezTo>
                  <a:pt x="112" y="46"/>
                  <a:pt x="112" y="46"/>
                  <a:pt x="112" y="46"/>
                </a:cubicBezTo>
                <a:lnTo>
                  <a:pt x="111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srgbClr val="080808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3" name="Freeform 123"/>
          <p:cNvSpPr>
            <a:spLocks noEditPoints="1"/>
          </p:cNvSpPr>
          <p:nvPr/>
        </p:nvSpPr>
        <p:spPr bwMode="auto">
          <a:xfrm>
            <a:off x="9753400" y="2233868"/>
            <a:ext cx="548578" cy="387854"/>
          </a:xfrm>
          <a:custGeom>
            <a:avLst/>
            <a:gdLst>
              <a:gd name="T0" fmla="*/ 0 w 61"/>
              <a:gd name="T1" fmla="*/ 5 h 40"/>
              <a:gd name="T2" fmla="*/ 0 w 61"/>
              <a:gd name="T3" fmla="*/ 5 h 40"/>
              <a:gd name="T4" fmla="*/ 0 w 61"/>
              <a:gd name="T5" fmla="*/ 35 h 40"/>
              <a:gd name="T6" fmla="*/ 0 w 61"/>
              <a:gd name="T7" fmla="*/ 35 h 40"/>
              <a:gd name="T8" fmla="*/ 16 w 61"/>
              <a:gd name="T9" fmla="*/ 20 h 40"/>
              <a:gd name="T10" fmla="*/ 0 w 61"/>
              <a:gd name="T11" fmla="*/ 5 h 40"/>
              <a:gd name="T12" fmla="*/ 19 w 61"/>
              <a:gd name="T13" fmla="*/ 17 h 40"/>
              <a:gd name="T14" fmla="*/ 22 w 61"/>
              <a:gd name="T15" fmla="*/ 20 h 40"/>
              <a:gd name="T16" fmla="*/ 26 w 61"/>
              <a:gd name="T17" fmla="*/ 23 h 40"/>
              <a:gd name="T18" fmla="*/ 31 w 61"/>
              <a:gd name="T19" fmla="*/ 25 h 40"/>
              <a:gd name="T20" fmla="*/ 36 w 61"/>
              <a:gd name="T21" fmla="*/ 23 h 40"/>
              <a:gd name="T22" fmla="*/ 38 w 61"/>
              <a:gd name="T23" fmla="*/ 21 h 40"/>
              <a:gd name="T24" fmla="*/ 42 w 61"/>
              <a:gd name="T25" fmla="*/ 17 h 40"/>
              <a:gd name="T26" fmla="*/ 58 w 61"/>
              <a:gd name="T27" fmla="*/ 2 h 40"/>
              <a:gd name="T28" fmla="*/ 59 w 61"/>
              <a:gd name="T29" fmla="*/ 0 h 40"/>
              <a:gd name="T30" fmla="*/ 2 w 61"/>
              <a:gd name="T31" fmla="*/ 0 h 40"/>
              <a:gd name="T32" fmla="*/ 3 w 61"/>
              <a:gd name="T33" fmla="*/ 1 h 40"/>
              <a:gd name="T34" fmla="*/ 19 w 61"/>
              <a:gd name="T35" fmla="*/ 17 h 40"/>
              <a:gd name="T36" fmla="*/ 42 w 61"/>
              <a:gd name="T37" fmla="*/ 24 h 40"/>
              <a:gd name="T38" fmla="*/ 38 w 61"/>
              <a:gd name="T39" fmla="*/ 27 h 40"/>
              <a:gd name="T40" fmla="*/ 31 w 61"/>
              <a:gd name="T41" fmla="*/ 30 h 40"/>
              <a:gd name="T42" fmla="*/ 23 w 61"/>
              <a:gd name="T43" fmla="*/ 27 h 40"/>
              <a:gd name="T44" fmla="*/ 19 w 61"/>
              <a:gd name="T45" fmla="*/ 23 h 40"/>
              <a:gd name="T46" fmla="*/ 3 w 61"/>
              <a:gd name="T47" fmla="*/ 39 h 40"/>
              <a:gd name="T48" fmla="*/ 2 w 61"/>
              <a:gd name="T49" fmla="*/ 40 h 40"/>
              <a:gd name="T50" fmla="*/ 59 w 61"/>
              <a:gd name="T51" fmla="*/ 40 h 40"/>
              <a:gd name="T52" fmla="*/ 58 w 61"/>
              <a:gd name="T53" fmla="*/ 39 h 40"/>
              <a:gd name="T54" fmla="*/ 42 w 61"/>
              <a:gd name="T55" fmla="*/ 24 h 40"/>
              <a:gd name="T56" fmla="*/ 60 w 61"/>
              <a:gd name="T57" fmla="*/ 6 h 40"/>
              <a:gd name="T58" fmla="*/ 45 w 61"/>
              <a:gd name="T59" fmla="*/ 21 h 40"/>
              <a:gd name="T60" fmla="*/ 60 w 61"/>
              <a:gd name="T61" fmla="*/ 36 h 40"/>
              <a:gd name="T62" fmla="*/ 61 w 61"/>
              <a:gd name="T63" fmla="*/ 36 h 40"/>
              <a:gd name="T64" fmla="*/ 61 w 61"/>
              <a:gd name="T65" fmla="*/ 5 h 40"/>
              <a:gd name="T66" fmla="*/ 60 w 61"/>
              <a:gd name="T67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1" tIns="45716" rIns="91431" bIns="45716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微软雅黑" charset="0"/>
              <a:ea typeface="方正兰亭准黑_GBK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71923" y="1775522"/>
            <a:ext cx="3417944" cy="390790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5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charset="0"/>
              <a:ea typeface="方正兰亭准黑_GBK"/>
              <a:cs typeface="+mn-cs"/>
            </a:endParaRPr>
          </a:p>
        </p:txBody>
      </p:sp>
      <p:sp>
        <p:nvSpPr>
          <p:cNvPr id="25" name="标题 3">
            <a:extLst>
              <a:ext uri="{FF2B5EF4-FFF2-40B4-BE49-F238E27FC236}">
                <a16:creationId xmlns:a16="http://schemas.microsoft.com/office/drawing/2014/main" id="{89CF157D-0E66-4CCE-BB5D-57BC00D1AED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2077" y="359498"/>
            <a:ext cx="3209531" cy="742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Part2 details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8BFDE74-8A8A-4C21-AEB5-05B729EBF0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3437" y="1742828"/>
            <a:ext cx="67725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Historically</a:t>
            </a:r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, Hangzhou was the capital of Wu and the Southern Song Dynasty. </a:t>
            </a:r>
            <a:r>
              <a:rPr lang="en-US" altLang="zh-CN" sz="2800" dirty="0">
                <a:solidFill>
                  <a:srgbClr val="00CC99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What started as a residential area then turned into a center of</a:t>
            </a:r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____________________________. ___________sites, ____________ scenery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</a:t>
            </a:r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landscape</a:t>
            </a:r>
            <a:r>
              <a:rPr lang="en-US" altLang="zh-CN" sz="28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</a:t>
            </a:r>
            <a:r>
              <a:rPr lang="en-US" altLang="zh-CN" sz="2800" dirty="0">
                <a:solidFill>
                  <a:srgbClr val="00CC99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allows visitors to experience </a:t>
            </a:r>
            <a:r>
              <a:rPr lang="en-US" altLang="zh-CN" sz="2800" b="1" dirty="0">
                <a:solidFill>
                  <a:srgbClr val="00CC99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a real taste of </a:t>
            </a:r>
            <a:r>
              <a:rPr lang="en-US" altLang="zh-CN" sz="2800" dirty="0">
                <a:solidFill>
                  <a:srgbClr val="00CC99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this </a:t>
            </a:r>
            <a:r>
              <a:rPr lang="en-US" altLang="zh-CN" sz="28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 city.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9AA447-8B62-4C20-98DB-67E39304717A}"/>
              </a:ext>
            </a:extLst>
          </p:cNvPr>
          <p:cNvSpPr txBox="1"/>
          <p:nvPr/>
        </p:nvSpPr>
        <p:spPr>
          <a:xfrm>
            <a:off x="7222958" y="2958683"/>
            <a:ext cx="5088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politic economy and culture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0E5CFA2-8B73-418B-8664-2AF2718D2A7A}"/>
              </a:ext>
            </a:extLst>
          </p:cNvPr>
          <p:cNvSpPr txBox="1"/>
          <p:nvPr/>
        </p:nvSpPr>
        <p:spPr>
          <a:xfrm>
            <a:off x="4924969" y="3004849"/>
            <a:ext cx="16707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Historical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07286D2-E7F6-4B9F-AB04-4DF440625174}"/>
              </a:ext>
            </a:extLst>
          </p:cNvPr>
          <p:cNvSpPr txBox="1"/>
          <p:nvPr/>
        </p:nvSpPr>
        <p:spPr>
          <a:xfrm>
            <a:off x="7738586" y="3467866"/>
            <a:ext cx="137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natural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1CFF57-1F03-4018-A14E-966AF8C68FCF}"/>
              </a:ext>
            </a:extLst>
          </p:cNvPr>
          <p:cNvSpPr txBox="1"/>
          <p:nvPr/>
        </p:nvSpPr>
        <p:spPr>
          <a:xfrm>
            <a:off x="5144338" y="3836747"/>
            <a:ext cx="2062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cultural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DA6AC5-AD7D-4F20-8DA7-844457662757}"/>
              </a:ext>
            </a:extLst>
          </p:cNvPr>
          <p:cNvSpPr txBox="1"/>
          <p:nvPr/>
        </p:nvSpPr>
        <p:spPr>
          <a:xfrm>
            <a:off x="5230277" y="4732217"/>
            <a:ext cx="3169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ancient/unique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25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75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75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75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 3">
            <a:extLst>
              <a:ext uri="{FF2B5EF4-FFF2-40B4-BE49-F238E27FC236}">
                <a16:creationId xmlns:a16="http://schemas.microsoft.com/office/drawing/2014/main" id="{B20F1A5F-2242-4DFF-B363-09020F1525C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4629" y="366745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Part2 details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E1881C9-46DC-47C7-86EF-215984DCA289}"/>
              </a:ext>
            </a:extLst>
          </p:cNvPr>
          <p:cNvSpPr/>
          <p:nvPr/>
        </p:nvSpPr>
        <p:spPr>
          <a:xfrm>
            <a:off x="566368" y="1433395"/>
            <a:ext cx="505687" cy="478407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0" numCol="1" anchor="ctr" anchorCtr="0" compatLnSpc="1"/>
          <a:lstStyle/>
          <a:p>
            <a:pPr algn="ctr"/>
            <a:endParaRPr dirty="0">
              <a:latin typeface="微软雅黑" charset="0"/>
            </a:endParaRPr>
          </a:p>
        </p:txBody>
      </p:sp>
      <p:sp>
        <p:nvSpPr>
          <p:cNvPr id="42" name="标题 3">
            <a:extLst>
              <a:ext uri="{FF2B5EF4-FFF2-40B4-BE49-F238E27FC236}">
                <a16:creationId xmlns:a16="http://schemas.microsoft.com/office/drawing/2014/main" id="{67ABBD58-F963-4B9F-B9F2-0F5C0021174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08952" y="1433395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i="1" dirty="0">
                <a:solidFill>
                  <a:schemeClr val="accent3"/>
                </a:solidFill>
              </a:rPr>
              <a:t>tourist attractions/stories/famous figures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A4010C5-7684-4767-BC41-0A2CAA0C004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08952" y="1754687"/>
            <a:ext cx="10416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Traditionally</a:t>
            </a:r>
            <a:r>
              <a:rPr lang="en-US" altLang="zh-CN" sz="24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, visitors _________ West Lake as a must-see site, which ________a great reputation for its peace and beauty._____________________________________ </a:t>
            </a:r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to name but a few. </a:t>
            </a:r>
            <a:r>
              <a:rPr lang="en-US" altLang="zh-CN" sz="24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Visitors can spend hours just exploring </a:t>
            </a:r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________________. ______________________ is also a key site, </a:t>
            </a:r>
            <a:r>
              <a:rPr lang="en-US" altLang="zh-CN" sz="24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being</a:t>
            </a:r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________________________________. 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F58C606-4CAF-4E0C-859D-FE2798EC6830}"/>
              </a:ext>
            </a:extLst>
          </p:cNvPr>
          <p:cNvSpPr txBox="1"/>
          <p:nvPr/>
        </p:nvSpPr>
        <p:spPr>
          <a:xfrm>
            <a:off x="10105221" y="1723157"/>
            <a:ext cx="1172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earns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45908FA-B751-40B2-BF81-631C629C20E4}"/>
              </a:ext>
            </a:extLst>
          </p:cNvPr>
          <p:cNvSpPr txBox="1"/>
          <p:nvPr/>
        </p:nvSpPr>
        <p:spPr>
          <a:xfrm>
            <a:off x="4187896" y="1723157"/>
            <a:ext cx="1140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等线"/>
                <a:ea typeface="等线" panose="02010600030101010101" pitchFamily="2" charset="-122"/>
                <a:cs typeface="Arial"/>
              </a:rPr>
              <a:t>select</a:t>
            </a:r>
            <a:endParaRPr lang="zh-CN" altLang="en-US" sz="2800" dirty="0">
              <a:solidFill>
                <a:srgbClr val="00B0F0"/>
              </a:solidFill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5EE2F92-AC02-401D-B34F-B35E73686A24}"/>
              </a:ext>
            </a:extLst>
          </p:cNvPr>
          <p:cNvSpPr/>
          <p:nvPr/>
        </p:nvSpPr>
        <p:spPr>
          <a:xfrm>
            <a:off x="566367" y="4063011"/>
            <a:ext cx="505687" cy="478407"/>
          </a:xfrm>
          <a:prstGeom prst="round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0" numCol="1" anchor="ctr" anchorCtr="0" compatLnSpc="1"/>
          <a:lstStyle/>
          <a:p>
            <a:pPr algn="ctr"/>
            <a:endParaRPr dirty="0">
              <a:latin typeface="微软雅黑" charset="0"/>
            </a:endParaRPr>
          </a:p>
        </p:txBody>
      </p:sp>
      <p:sp>
        <p:nvSpPr>
          <p:cNvPr id="47" name="标题 3">
            <a:extLst>
              <a:ext uri="{FF2B5EF4-FFF2-40B4-BE49-F238E27FC236}">
                <a16:creationId xmlns:a16="http://schemas.microsoft.com/office/drawing/2014/main" id="{7EE8DCB0-4C76-400A-ABCF-6A2C0E3B734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08951" y="4078185"/>
            <a:ext cx="6424349" cy="478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i="1" dirty="0">
                <a:solidFill>
                  <a:schemeClr val="accent3"/>
                </a:solidFill>
              </a:rPr>
              <a:t>business/food/drink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C01805F-490B-4F7C-A8F4-A8FACD9DFC6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8951" y="4384303"/>
            <a:ext cx="104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CAC13B6D-BD0C-451B-9191-DCFD40116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52" y="5215300"/>
            <a:ext cx="1207716" cy="830996"/>
          </a:xfrm>
          <a:prstGeom prst="rect">
            <a:avLst/>
          </a:prstGeom>
        </p:spPr>
      </p:pic>
      <p:sp>
        <p:nvSpPr>
          <p:cNvPr id="53" name="标题 3">
            <a:extLst>
              <a:ext uri="{FF2B5EF4-FFF2-40B4-BE49-F238E27FC236}">
                <a16:creationId xmlns:a16="http://schemas.microsoft.com/office/drawing/2014/main" id="{C50BC61B-E3C1-4FC2-ACDE-C35768625FC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34780" y="5387589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Part3 summary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E4D0B14-1993-4F2D-B34A-A564939C51C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08951" y="5817884"/>
            <a:ext cx="104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________________________________________________________________________________________________________________________________________________________________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45" grpId="0"/>
      <p:bldP spid="46" grpId="0" animBg="1"/>
      <p:bldP spid="48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063EBAE4-DBAB-4B9E-8C47-0D656562617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6150114"/>
            <a:ext cx="9360806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9E1092-8837-4967-ACD4-73A266CB8A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99241" y="126128"/>
            <a:ext cx="1165045" cy="801635"/>
          </a:xfrm>
          <a:prstGeom prst="rect">
            <a:avLst/>
          </a:prstGeom>
        </p:spPr>
      </p:pic>
      <p:sp>
        <p:nvSpPr>
          <p:cNvPr id="15" name="标题 3">
            <a:extLst>
              <a:ext uri="{FF2B5EF4-FFF2-40B4-BE49-F238E27FC236}">
                <a16:creationId xmlns:a16="http://schemas.microsoft.com/office/drawing/2014/main" id="{381D2A3F-C51E-4B1D-84D3-89FB5DE0E2D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434629" y="209095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mpton Medium"/>
                <a:cs typeface="+mj-cs"/>
              </a:rPr>
              <a:t>Complete your writing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07F4ECA-A1F3-4B37-9541-D007D89762E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-2104" y="1187417"/>
            <a:ext cx="1707519" cy="40011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Introduction 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795DAE98-1861-4DB2-BE90-05780942AD2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2949744"/>
            <a:ext cx="1707519" cy="400109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Body  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C2C5FEA-5FBC-49D3-9D7A-4219F6C6B16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016463"/>
            <a:ext cx="1695131" cy="400109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Summary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CB3D787-34DA-4BA4-9F9D-18706E747A7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1606916"/>
            <a:ext cx="936080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Located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in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 nor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we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st of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Zhejiang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Province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H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ang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zhou City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known as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heaven on earth,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is a very popular tourist draw that receives many thousands of visitors all around the year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.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Four seasons are distinctive and weather is pleasant,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meaning it is always a good time to visit.</a:t>
            </a:r>
            <a:endParaRPr kumimoji="0" lang="zh-CN" altLang="en-US" sz="20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6AA00F1-7251-4A38-9CE4-44A4C6E9AE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-67200" y="3339016"/>
            <a:ext cx="9428006" cy="1323439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Historically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, Hangzhou was the capital of Wu and the Southern Song Dynasty. What started as a residential area then turned into a center of</a:t>
            </a:r>
            <a:r>
              <a:rPr lang="en-US" altLang="zh-CN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 politic economy and culture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. </a:t>
            </a:r>
            <a:r>
              <a:rPr lang="en-US" altLang="zh-CN" sz="2000" dirty="0">
                <a:solidFill>
                  <a:srgbClr val="C00000"/>
                </a:solidFill>
                <a:latin typeface="等线"/>
                <a:ea typeface="等线" panose="02010600030101010101" pitchFamily="2" charset="-122"/>
                <a:cs typeface="Arial"/>
              </a:rPr>
              <a:t>Historical 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sites, </a:t>
            </a:r>
            <a:r>
              <a:rPr lang="en-US" altLang="zh-CN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natural</a:t>
            </a:r>
            <a:r>
              <a:rPr lang="zh-CN" altLang="en-US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scenery, </a:t>
            </a:r>
            <a:r>
              <a:rPr lang="en-US" altLang="zh-CN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cultural</a:t>
            </a:r>
            <a:r>
              <a:rPr lang="zh-CN" altLang="en-US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landscape</a:t>
            </a:r>
            <a:r>
              <a:rPr lang="en-US" altLang="zh-CN" sz="20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allows visitors to experience </a:t>
            </a:r>
            <a:r>
              <a:rPr lang="en-US" altLang="zh-CN" sz="2000" b="1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a real taste of 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this </a:t>
            </a:r>
            <a:r>
              <a:rPr lang="en-US" altLang="zh-CN" sz="2000" dirty="0">
                <a:solidFill>
                  <a:srgbClr val="70AD47">
                    <a:lumMod val="75000"/>
                  </a:srgbClr>
                </a:solidFill>
                <a:latin typeface="等线"/>
                <a:ea typeface="等线" panose="02010600030101010101" pitchFamily="2" charset="-122"/>
                <a:cs typeface="Arial"/>
              </a:rPr>
              <a:t>ancient/unique</a:t>
            </a:r>
            <a:r>
              <a:rPr lang="en-US" altLang="zh-CN" sz="20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  <a:cs typeface="Arial"/>
                <a:sym typeface="+mn-ea"/>
              </a:rPr>
              <a:t> city.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1B5FA1A-2B46-425F-BDBD-5BF4DFF2CB0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-67200" y="4655054"/>
            <a:ext cx="9428006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Traditionally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, visitors select West Lake as a must-see site, which earns a great reputation for its peace and beauty. ……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A76E7A1-EDF2-40F3-8F7C-3D0C2E1BDF4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0" y="5349154"/>
            <a:ext cx="9360806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5" name="标题 3">
            <a:extLst>
              <a:ext uri="{FF2B5EF4-FFF2-40B4-BE49-F238E27FC236}">
                <a16:creationId xmlns:a16="http://schemas.microsoft.com/office/drawing/2014/main" id="{E0BE3068-D64F-4941-92C7-295A4A385130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786459" y="2969133"/>
            <a:ext cx="7495406" cy="38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008974"/>
                </a:solidFill>
                <a:effectLst/>
                <a:uLnTx/>
                <a:uFillTx/>
                <a:latin typeface="Campton Medium"/>
                <a:cs typeface="+mj-cs"/>
              </a:rPr>
              <a:t>History/tourist attractions/stories/famous figures/business/food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73C0C56-6C78-42E9-BE18-8DE3F8F01D72}"/>
              </a:ext>
            </a:extLst>
          </p:cNvPr>
          <p:cNvGrpSpPr/>
          <p:nvPr/>
        </p:nvGrpSpPr>
        <p:grpSpPr>
          <a:xfrm>
            <a:off x="9520278" y="2026316"/>
            <a:ext cx="2448910" cy="4030724"/>
            <a:chOff x="9520278" y="2026316"/>
            <a:chExt cx="2448910" cy="4030724"/>
          </a:xfrm>
        </p:grpSpPr>
        <p:sp>
          <p:nvSpPr>
            <p:cNvPr id="2" name="矩形: 圆顶角 1">
              <a:extLst>
                <a:ext uri="{FF2B5EF4-FFF2-40B4-BE49-F238E27FC236}">
                  <a16:creationId xmlns:a16="http://schemas.microsoft.com/office/drawing/2014/main" id="{4F8F4500-E1AE-4D53-A832-FC4EF2F1A75B}"/>
                </a:ext>
              </a:extLst>
            </p:cNvPr>
            <p:cNvSpPr/>
            <p:nvPr/>
          </p:nvSpPr>
          <p:spPr>
            <a:xfrm>
              <a:off x="9520278" y="2026316"/>
              <a:ext cx="2448910" cy="4030724"/>
            </a:xfrm>
            <a:prstGeom prst="round2SameRect">
              <a:avLst/>
            </a:prstGeom>
            <a:solidFill>
              <a:srgbClr val="008974">
                <a:alpha val="69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0756360-5D11-4164-BE58-90A427862609}"/>
                </a:ext>
              </a:extLst>
            </p:cNvPr>
            <p:cNvSpPr txBox="1"/>
            <p:nvPr/>
          </p:nvSpPr>
          <p:spPr>
            <a:xfrm>
              <a:off x="9520278" y="2261588"/>
              <a:ext cx="236692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lang="en-US" altLang="zh-CN" sz="2400" dirty="0">
                  <a:solidFill>
                    <a:schemeClr val="bg1"/>
                  </a:solidFill>
                </a:rPr>
                <a:t>Try to make full use of the expression that occurred in the passage.</a:t>
              </a:r>
            </a:p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lang="en-US" altLang="zh-CN" sz="2400" dirty="0">
                  <a:solidFill>
                    <a:schemeClr val="bg1"/>
                  </a:solidFill>
                </a:rPr>
                <a:t>Refer to the material in BOOK1UNIT2&amp;BOOK2UNIT4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54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91C3080-67AD-4892-B944-A1A8EE4A26C3}"/>
              </a:ext>
            </a:extLst>
          </p:cNvPr>
          <p:cNvGrpSpPr/>
          <p:nvPr/>
        </p:nvGrpSpPr>
        <p:grpSpPr>
          <a:xfrm>
            <a:off x="451945" y="1556252"/>
            <a:ext cx="4012917" cy="4723128"/>
            <a:chOff x="559083" y="1103587"/>
            <a:chExt cx="4393676" cy="539578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8D7A278-93C6-4113-8A80-89FE860325C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59084" y="1103587"/>
              <a:ext cx="4393675" cy="270845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9934683-1D92-4C8A-B36E-29B681FE8CC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559083" y="3812043"/>
              <a:ext cx="4393675" cy="2687332"/>
            </a:xfrm>
            <a:prstGeom prst="rect">
              <a:avLst/>
            </a:prstGeom>
          </p:spPr>
        </p:pic>
      </p:grpSp>
      <p:sp>
        <p:nvSpPr>
          <p:cNvPr id="6" name="标题 3">
            <a:extLst>
              <a:ext uri="{FF2B5EF4-FFF2-40B4-BE49-F238E27FC236}">
                <a16:creationId xmlns:a16="http://schemas.microsoft.com/office/drawing/2014/main" id="{50CDDDF8-35E8-41CD-8E10-70324541E62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03098" y="324707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mpton Medium"/>
                <a:cs typeface="+mj-cs"/>
              </a:rPr>
              <a:t>reference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4BA0AA-CDBB-4866-BC64-B87A36B60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081" y="1743800"/>
            <a:ext cx="7145426" cy="43295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92DD93B-746E-4678-B1A9-12DDBCDDAB11}"/>
              </a:ext>
            </a:extLst>
          </p:cNvPr>
          <p:cNvSpPr txBox="1"/>
          <p:nvPr/>
        </p:nvSpPr>
        <p:spPr>
          <a:xfrm>
            <a:off x="7667943" y="5402318"/>
            <a:ext cx="4165564" cy="400110"/>
          </a:xfrm>
          <a:prstGeom prst="rect">
            <a:avLst/>
          </a:prstGeom>
          <a:solidFill>
            <a:srgbClr val="FBE5D6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♥</a:t>
            </a:r>
            <a:r>
              <a:rPr lang="en-US" altLang="zh-CN" sz="2000" b="1" dirty="0"/>
              <a:t>Get visitors interested in the place</a:t>
            </a:r>
            <a:endParaRPr lang="zh-CN" altLang="en-US" sz="2000" b="1" dirty="0"/>
          </a:p>
        </p:txBody>
      </p:sp>
      <p:pic>
        <p:nvPicPr>
          <p:cNvPr id="2" name="内容占位符 8">
            <a:extLst>
              <a:ext uri="{FF2B5EF4-FFF2-40B4-BE49-F238E27FC236}">
                <a16:creationId xmlns:a16="http://schemas.microsoft.com/office/drawing/2014/main" id="{BCD84D71-447E-48C0-A971-F7ABBD7A2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87" y="1513398"/>
            <a:ext cx="4158471" cy="4845813"/>
          </a:xfrm>
          <a:prstGeom prst="rect">
            <a:avLst/>
          </a:prstGeom>
        </p:spPr>
      </p:pic>
      <p:pic>
        <p:nvPicPr>
          <p:cNvPr id="10" name="内容占位符 17">
            <a:extLst>
              <a:ext uri="{FF2B5EF4-FFF2-40B4-BE49-F238E27FC236}">
                <a16:creationId xmlns:a16="http://schemas.microsoft.com/office/drawing/2014/main" id="{CF7981AE-9B51-430A-8FF8-C1C515F65A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729" r="17038" b="3950"/>
          <a:stretch>
            <a:fillRect/>
          </a:stretch>
        </p:blipFill>
        <p:spPr>
          <a:xfrm>
            <a:off x="7454857" y="2413323"/>
            <a:ext cx="2835730" cy="2725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992921E-AE14-4CE5-B806-BC83050A0EE2}"/>
              </a:ext>
            </a:extLst>
          </p:cNvPr>
          <p:cNvSpPr txBox="1"/>
          <p:nvPr/>
        </p:nvSpPr>
        <p:spPr>
          <a:xfrm>
            <a:off x="3997398" y="511621"/>
            <a:ext cx="43092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200" b="0" i="1" u="none" strike="noStrike" kern="1200" cap="none" spc="-150" normalizeH="0" baseline="0" noProof="0" dirty="0">
                <a:ln>
                  <a:noFill/>
                </a:ln>
                <a:solidFill>
                  <a:srgbClr val="2D4C1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Describe a place </a:t>
            </a:r>
            <a:endParaRPr lang="zh-CN" altLang="en-US" i="1" dirty="0">
              <a:solidFill>
                <a:srgbClr val="2D4C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4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3">
            <a:extLst>
              <a:ext uri="{FF2B5EF4-FFF2-40B4-BE49-F238E27FC236}">
                <a16:creationId xmlns:a16="http://schemas.microsoft.com/office/drawing/2014/main" id="{381D2A3F-C51E-4B1D-84D3-89FB5DE0E2D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29524" y="357351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mpton Medium"/>
                <a:cs typeface="+mj-cs"/>
              </a:rPr>
              <a:t>One sample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CB3D787-34DA-4BA4-9F9D-18706E747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94593" y="1054752"/>
            <a:ext cx="12381186" cy="6232475"/>
          </a:xfrm>
          <a:prstGeom prst="rect">
            <a:avLst/>
          </a:prstGeom>
          <a:solidFill>
            <a:srgbClr val="91B77F">
              <a:alpha val="57000"/>
            </a:srgbClr>
          </a:solidFill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Located in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 nor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we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st of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Zhejiang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Province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ang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zhou City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known as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heaven on earth,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+mn-ea"/>
              </a:rPr>
              <a:t> is a very popular tourist draw that receives many thousands of visitors all around the year.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Four seasons are distinctive and weather is pleasant, meaning it is always a good time to visit.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Historically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Hangzhou was the capital of Wu and the Southern Song Dynasty. What started as a residential area then turned into a center of politic economy and culture. Historical sites, natural scenery, cultural landscape allows visitors to experience a real taste of this unique city.</a:t>
            </a: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Traditionally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visitors select West Lake as a must-see site, which earns a great reputation for its peace and beauty. It includes many famous 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place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s,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Tiger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-running Spring, the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Lingyin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Monastery and the Moon Reflected in Three Pools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to name but a few.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All of them make the lake like a dazzling pearl lies in the mountains and green trees. So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many great poets, </a:t>
            </a:r>
            <a:r>
              <a:rPr lang="en-US" altLang="zh-CN" sz="2400" kern="0" dirty="0">
                <a:solidFill>
                  <a:srgbClr val="0070C0"/>
                </a:solidFill>
                <a:latin typeface="等线"/>
                <a:ea typeface="等线" panose="02010600030101010101" pitchFamily="2" charset="-122"/>
                <a:cs typeface="Arial"/>
              </a:rPr>
              <a:t>such as </a:t>
            </a:r>
            <a:r>
              <a:rPr lang="en-US" altLang="zh-CN" sz="2400" kern="0" dirty="0" err="1">
                <a:solidFill>
                  <a:srgbClr val="0070C0"/>
                </a:solidFill>
                <a:latin typeface="等线"/>
                <a:ea typeface="等线" panose="02010600030101010101" pitchFamily="2" charset="-122"/>
                <a:cs typeface="Arial"/>
              </a:rPr>
              <a:t>Su</a:t>
            </a:r>
            <a:r>
              <a:rPr lang="en-US" altLang="zh-CN" sz="2400" kern="0" dirty="0">
                <a:solidFill>
                  <a:srgbClr val="0070C0"/>
                </a:solidFill>
                <a:latin typeface="等线"/>
                <a:ea typeface="等线" panose="02010600030101010101" pitchFamily="2" charset="-122"/>
                <a:cs typeface="Arial"/>
              </a:rPr>
              <a:t> Dong Po, 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leaving excellent works praising these sights.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Visitors can spend hours just exploring the fascinating sights,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feeling the mild breeze blowing across the beautiful lake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. Just several hundreds meters away from West Lake,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Qinghefang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Ancient Street is also a key site,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which is  the only well-preserved part of the ancient city. As a miniature of the city's long history, it is the best place to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embody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the historical and cultural character of Hangzhou.</a:t>
            </a:r>
            <a:endParaRPr kumimoji="0" lang="en-US" altLang="zh-CN" sz="24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55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3">
            <a:extLst>
              <a:ext uri="{FF2B5EF4-FFF2-40B4-BE49-F238E27FC236}">
                <a16:creationId xmlns:a16="http://schemas.microsoft.com/office/drawing/2014/main" id="{381D2A3F-C51E-4B1D-84D3-89FB5DE0E2D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40035" y="387532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mpton Medium"/>
                <a:cs typeface="+mj-cs"/>
              </a:rPr>
              <a:t>One sample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CB3D787-34DA-4BA4-9F9D-18706E747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861995"/>
            <a:ext cx="12192000" cy="3785652"/>
          </a:xfrm>
          <a:prstGeom prst="rect">
            <a:avLst/>
          </a:prstGeom>
          <a:solidFill>
            <a:srgbClr val="91B77F">
              <a:alpha val="57000"/>
            </a:srgbClr>
          </a:solidFill>
        </p:spPr>
        <p:txBody>
          <a:bodyPr wrap="square" rtlCol="0" anchor="t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n"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But perhaps what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many tourists treasure most about Hangzhou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is its food. 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There is </a:t>
            </a:r>
            <a:r>
              <a:rPr lang="en-US" altLang="zh-CN" sz="2400" kern="0" dirty="0">
                <a:solidFill>
                  <a:srgbClr val="0070C0"/>
                </a:solidFill>
                <a:latin typeface="等线"/>
                <a:ea typeface="等线" panose="02010600030101010101" pitchFamily="2" charset="-122"/>
                <a:cs typeface="Arial"/>
              </a:rPr>
              <a:t>“Queen of green tea“-- West Lake Longjing represents one of the most famous teas in the country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. </a:t>
            </a:r>
            <a:r>
              <a:rPr lang="en-US" altLang="zh-CN" sz="2400" b="1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Apart from 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the tea, </a:t>
            </a:r>
            <a:r>
              <a:rPr lang="en-US" altLang="zh-CN" sz="2400" kern="0" dirty="0" err="1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Dongpo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 pork, Beggar's chicken, Fried shrimps with Longjing tea, and West Lake fish are among the most popular dishes to suit everyone’s taste.</a:t>
            </a:r>
          </a:p>
          <a:p>
            <a:pPr marL="342900" lvl="0" indent="-342900">
              <a:buFont typeface="Wingdings" panose="05000000000000000000" pitchFamily="2" charset="2"/>
              <a:buChar char="n"/>
            </a:pPr>
            <a:endParaRPr lang="en-US" altLang="zh-CN" sz="2400" kern="0" dirty="0">
              <a:solidFill>
                <a:srgbClr val="080808"/>
              </a:solidFill>
              <a:latin typeface="等线"/>
              <a:ea typeface="等线" panose="02010600030101010101" pitchFamily="2" charset="-122"/>
              <a:cs typeface="Arial"/>
            </a:endParaRPr>
          </a:p>
          <a:p>
            <a:pPr marL="342900" lvl="0" indent="-342900">
              <a:buFont typeface="Wingdings" panose="05000000000000000000" pitchFamily="2" charset="2"/>
              <a:buChar char="n"/>
            </a:pPr>
            <a:r>
              <a:rPr lang="en-US" altLang="zh-CN" sz="2400" b="1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Hangzhou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 is </a:t>
            </a:r>
            <a:r>
              <a:rPr lang="en-US" altLang="zh-CN" sz="2400" kern="0" dirty="0">
                <a:solidFill>
                  <a:srgbClr val="0070C0"/>
                </a:solidFill>
                <a:latin typeface="等线"/>
                <a:ea typeface="等线" panose="02010600030101010101" pitchFamily="2" charset="-122"/>
                <a:cs typeface="Arial"/>
              </a:rPr>
              <a:t>a wonderful oriental city where residents have the top sense of happiness among China</a:t>
            </a:r>
            <a:r>
              <a:rPr lang="en-US" altLang="zh-CN" sz="2400" kern="0" dirty="0">
                <a:solidFill>
                  <a:srgbClr val="080808"/>
                </a:solidFill>
                <a:latin typeface="等线"/>
                <a:ea typeface="等线" panose="02010600030101010101" pitchFamily="2" charset="-122"/>
                <a:cs typeface="Arial"/>
              </a:rPr>
              <a:t>. It allows visitors who have never been to the south of China to experience traditional culture of the south of the Yangtze River.</a:t>
            </a:r>
            <a:endParaRPr kumimoji="0" lang="en-US" altLang="zh-CN" sz="2400" b="0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1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>
            <a:extLst>
              <a:ext uri="{FF2B5EF4-FFF2-40B4-BE49-F238E27FC236}">
                <a16:creationId xmlns:a16="http://schemas.microsoft.com/office/drawing/2014/main" id="{3063BDDD-2FC2-4B17-BFC2-7C7DCA5BFA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4629" y="335219"/>
            <a:ext cx="6424349" cy="889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mpton Medium"/>
                <a:cs typeface="+mj-cs"/>
              </a:rPr>
              <a:t>Practice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F72FE-B866-40E4-BCD1-6E7B73B0D235}"/>
              </a:ext>
            </a:extLst>
          </p:cNvPr>
          <p:cNvSpPr txBox="1"/>
          <p:nvPr/>
        </p:nvSpPr>
        <p:spPr>
          <a:xfrm>
            <a:off x="189186" y="1771784"/>
            <a:ext cx="3993931" cy="3970318"/>
          </a:xfrm>
          <a:prstGeom prst="rect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假如你是李华，你的英国朋友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Jim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准备暑假来中国旅游，让你推荐一个城市。请你给他回信，内容包括：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endParaRPr lang="zh-CN" altLang="en-US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推荐城市； 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推荐理由； 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你的祝愿。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55F010-B991-4E9D-993F-0FFBD2F414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19752" y="1183096"/>
            <a:ext cx="7872248" cy="5632311"/>
          </a:xfrm>
          <a:prstGeom prst="rect">
            <a:avLst/>
          </a:prstGeom>
          <a:solidFill>
            <a:srgbClr val="91B77F">
              <a:alpha val="57000"/>
            </a:srgbClr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Dear David,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latin typeface="等线"/>
                <a:ea typeface="等线" panose="02010600030101010101" pitchFamily="2" charset="-122"/>
                <a:cs typeface="Arial"/>
              </a:rPr>
              <a:t>    Hope this letter finds you well. Knowing that you are scheduled to visit China next month, I would like to recommend Hangzhou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latin typeface="等线"/>
                <a:ea typeface="等线" panose="02010600030101010101" pitchFamily="2" charset="-122"/>
                <a:cs typeface="Arial"/>
              </a:rPr>
              <a:t>    Recognized as a heaven on earth, Hangzhou, located in the north of Zhejiang, attracts countless tourists from home and abroad every year. A 30-minute drive will take you from </a:t>
            </a:r>
            <a:r>
              <a:rPr lang="en-US" altLang="zh-CN" sz="2400" kern="0" dirty="0" err="1">
                <a:latin typeface="等线"/>
                <a:ea typeface="等线" panose="02010600030101010101" pitchFamily="2" charset="-122"/>
                <a:cs typeface="Arial"/>
              </a:rPr>
              <a:t>Xiaoshan</a:t>
            </a:r>
            <a:r>
              <a:rPr lang="en-US" altLang="zh-CN" sz="2400" kern="0" dirty="0">
                <a:latin typeface="等线"/>
                <a:ea typeface="等线" panose="02010600030101010101" pitchFamily="2" charset="-122"/>
                <a:cs typeface="Arial"/>
              </a:rPr>
              <a:t> International Airport to the ancient city to explore its beauty. What will amaze you most is the breathtaking views of the West Lake. Having a taste of local cuisine and wandering along the beautiful lake with the breeze touching your cheek will be a feast for the mouth and the eyes. I bet you’ll have a good time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latin typeface="等线"/>
                <a:ea typeface="等线" panose="02010600030101010101" pitchFamily="2" charset="-122"/>
                <a:cs typeface="Arial"/>
              </a:rPr>
              <a:t>     Hopefully, my recommendation will be helpful. Wish you a pleasant journey in China!</a:t>
            </a:r>
          </a:p>
        </p:txBody>
      </p:sp>
    </p:spTree>
    <p:extLst>
      <p:ext uri="{BB962C8B-B14F-4D97-AF65-F5344CB8AC3E}">
        <p14:creationId xmlns:p14="http://schemas.microsoft.com/office/powerpoint/2010/main" val="331221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DE0FC-5FDE-4FA7-A1F6-6A8D712CF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4752B8D-87C2-48A6-B8E2-39D5913D5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媒体1">
            <a:hlinkClick r:id="" action="ppaction://media"/>
            <a:extLst>
              <a:ext uri="{FF2B5EF4-FFF2-40B4-BE49-F238E27FC236}">
                <a16:creationId xmlns:a16="http://schemas.microsoft.com/office/drawing/2014/main" id="{D1DFD2A4-A95F-07DF-70EA-D5AE511D5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9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1152"/>
            <a:ext cx="12192000" cy="3736848"/>
          </a:xfrm>
          <a:prstGeom prst="rect">
            <a:avLst/>
          </a:prstGeom>
        </p:spPr>
      </p:pic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628665" y="752854"/>
            <a:ext cx="86614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08974"/>
                </a:solidFill>
                <a:effectLst/>
                <a:uLnTx/>
                <a:uFillTx/>
                <a:latin typeface="Aharoni" panose="02010803020104030203" pitchFamily="2" charset="-79"/>
                <a:ea typeface="汉仪雁翎体简" pitchFamily="2" charset="-122"/>
                <a:cs typeface="Aharoni" panose="02010803020104030203" pitchFamily="2" charset="-79"/>
                <a:sym typeface="Calibri" pitchFamily="34" charset="0"/>
              </a:rPr>
              <a:t>THANK YOU</a:t>
            </a:r>
            <a:endParaRPr kumimoji="0" lang="zh-CN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008974"/>
              </a:solidFill>
              <a:effectLst/>
              <a:uLnTx/>
              <a:uFillTx/>
              <a:latin typeface="Aharoni" panose="02010803020104030203" pitchFamily="2" charset="-79"/>
              <a:ea typeface="汉仪雁翎体简" pitchFamily="2" charset="-122"/>
              <a:cs typeface="Aharoni" panose="02010803020104030203" pitchFamily="2" charset="-79"/>
              <a:sym typeface="Calibri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63" y="-24316"/>
            <a:ext cx="3017137" cy="1882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7D3E027F-2436-46F2-A478-2839AB40B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5" b="97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9E31BCE-C21E-49FC-930D-8CE8AE9A8A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2B5706-F43D-4669-BD44-0E99B2F1F0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9870" y="1863293"/>
            <a:ext cx="1173226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5400" b="1" spc="-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Unit 3 Diverse Cultures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398A37-D4A9-4C28-92CC-EA8F3EAE66E4}"/>
              </a:ext>
            </a:extLst>
          </p:cNvPr>
          <p:cNvSpPr/>
          <p:nvPr/>
        </p:nvSpPr>
        <p:spPr>
          <a:xfrm>
            <a:off x="1047750" y="76200"/>
            <a:ext cx="10096500" cy="73795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>
              <a:lnSpc>
                <a:spcPct val="2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Welcome to Chinatown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397865-0A44-4F04-BDBA-851145397E94}"/>
              </a:ext>
            </a:extLst>
          </p:cNvPr>
          <p:cNvSpPr/>
          <p:nvPr/>
        </p:nvSpPr>
        <p:spPr>
          <a:xfrm>
            <a:off x="931610" y="5833876"/>
            <a:ext cx="10096500" cy="73795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>
              <a:lnSpc>
                <a:spcPct val="25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Welcome to Chinatown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87C8D2-9297-42F5-AD9D-82FFF82CF5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71464" y="2525355"/>
            <a:ext cx="9649072" cy="1189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sym typeface="Wingdings" panose="05000000000000000000"/>
              </a:rPr>
              <a:t>Reading for Writing</a:t>
            </a:r>
            <a:endParaRPr lang="en-US" altLang="zh-CN" sz="5400" b="1" cap="none" spc="5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56AC2F-F302-4910-9425-502BD5B87F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21601" y="3834447"/>
            <a:ext cx="8137984" cy="1998176"/>
          </a:xfrm>
          <a:prstGeom prst="rect">
            <a:avLst/>
          </a:pr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lang="en-US" altLang="zh-CN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Introduce</a:t>
            </a:r>
            <a:r>
              <a:rPr lang="en-US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a place with 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di</a:t>
            </a:r>
            <a:r>
              <a:rPr lang="en-US" sz="4400" b="1" kern="100" dirty="0">
                <a:solidFill>
                  <a:srgbClr val="92782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ti</a:t>
            </a:r>
            <a:r>
              <a:rPr lang="en-US" sz="4400" b="1" kern="100" dirty="0">
                <a:solidFill>
                  <a:srgbClr val="794E24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n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ct</a:t>
            </a:r>
            <a:r>
              <a:rPr lang="en-US" sz="4400" b="1" kern="100" dirty="0">
                <a:solidFill>
                  <a:srgbClr val="B2371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i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ve c</a:t>
            </a:r>
            <a:r>
              <a:rPr lang="en-US" sz="4400" b="1" kern="100" dirty="0">
                <a:solidFill>
                  <a:srgbClr val="92782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u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ltu</a:t>
            </a:r>
            <a:r>
              <a:rPr lang="en-US" sz="4400" b="1" kern="100" dirty="0">
                <a:solidFill>
                  <a:srgbClr val="B2371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 id</a:t>
            </a:r>
            <a:r>
              <a:rPr lang="en-US" sz="4400" b="1" kern="100" dirty="0">
                <a:solidFill>
                  <a:srgbClr val="794E24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n</a:t>
            </a:r>
            <a:r>
              <a:rPr lang="en-US" sz="4400" b="1" kern="100" dirty="0">
                <a:solidFill>
                  <a:srgbClr val="B2371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</a:t>
            </a:r>
            <a:r>
              <a:rPr lang="en-US" sz="44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ity.</a:t>
            </a:r>
          </a:p>
        </p:txBody>
      </p:sp>
    </p:spTree>
    <p:extLst>
      <p:ext uri="{BB962C8B-B14F-4D97-AF65-F5344CB8AC3E}">
        <p14:creationId xmlns:p14="http://schemas.microsoft.com/office/powerpoint/2010/main" val="2110033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8751AA-864D-43BE-A286-1F5910F9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31" y="475178"/>
            <a:ext cx="4840014" cy="2221992"/>
          </a:xfrm>
        </p:spPr>
        <p:txBody>
          <a:bodyPr>
            <a:noAutofit/>
          </a:bodyPr>
          <a:lstStyle/>
          <a:p>
            <a:r>
              <a:rPr lang="en-US" altLang="zh-CN" sz="6600" b="1" dirty="0"/>
              <a:t>Read for the org</a:t>
            </a:r>
            <a:r>
              <a:rPr lang="en-US" altLang="zh-CN" sz="66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altLang="zh-CN" sz="6600" b="1" dirty="0"/>
              <a:t>ni</a:t>
            </a:r>
            <a:r>
              <a:rPr lang="en-US" altLang="zh-CN" sz="6600" b="1" dirty="0">
                <a:solidFill>
                  <a:srgbClr val="B2371E"/>
                </a:solidFill>
              </a:rPr>
              <a:t>z</a:t>
            </a:r>
            <a:r>
              <a:rPr lang="en-US" altLang="zh-CN" sz="6600" b="1" dirty="0"/>
              <a:t>ati</a:t>
            </a:r>
            <a:r>
              <a:rPr lang="en-US" altLang="zh-CN" sz="6600" b="1" dirty="0">
                <a:solidFill>
                  <a:srgbClr val="4472C4"/>
                </a:solidFill>
              </a:rPr>
              <a:t>o</a:t>
            </a:r>
            <a:r>
              <a:rPr lang="en-US" altLang="zh-CN" sz="6600" b="1" dirty="0"/>
              <a:t>n</a:t>
            </a:r>
            <a:endParaRPr lang="zh-CN" altLang="en-US" sz="6600" b="1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内容占位符 2">
            <a:extLst>
              <a:ext uri="{FF2B5EF4-FFF2-40B4-BE49-F238E27FC236}">
                <a16:creationId xmlns:a16="http://schemas.microsoft.com/office/drawing/2014/main" id="{91E1904B-2382-450D-821E-F79FE966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925927"/>
            <a:ext cx="4840014" cy="303486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dirty="0"/>
              <a:t>Read the </a:t>
            </a:r>
            <a:r>
              <a:rPr lang="en-US" altLang="zh-CN" sz="3600" b="1" dirty="0">
                <a:solidFill>
                  <a:srgbClr val="B2371E"/>
                </a:solidFill>
              </a:rPr>
              <a:t>instruction</a:t>
            </a:r>
            <a:r>
              <a:rPr lang="en-US" altLang="zh-CN" sz="2400" dirty="0">
                <a:solidFill>
                  <a:srgbClr val="B2371E"/>
                </a:solidFill>
              </a:rPr>
              <a:t> </a:t>
            </a:r>
            <a:r>
              <a:rPr lang="en-US" altLang="zh-CN" sz="2400" dirty="0"/>
              <a:t>to the Chinatown of San Francisco and figure out the outline of the whole passage.</a:t>
            </a:r>
          </a:p>
          <a:p>
            <a:pPr>
              <a:buFont typeface="Wingdings" panose="05000000000000000000" pitchFamily="2" charset="2"/>
              <a:buChar char="n"/>
            </a:pPr>
            <a:endParaRPr lang="zh-CN" altLang="en-US" sz="2400" dirty="0"/>
          </a:p>
        </p:txBody>
      </p:sp>
      <p:pic>
        <p:nvPicPr>
          <p:cNvPr id="2050" name="Picture 2" descr="查看源图像">
            <a:extLst>
              <a:ext uri="{FF2B5EF4-FFF2-40B4-BE49-F238E27FC236}">
                <a16:creationId xmlns:a16="http://schemas.microsoft.com/office/drawing/2014/main" id="{F9FBF8E4-3933-4A4B-BB14-F1625CB82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/>
        </p:blipFill>
        <p:spPr bwMode="auto">
          <a:xfrm>
            <a:off x="7519537" y="302291"/>
            <a:ext cx="3726532" cy="62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4BAE977A-573A-44CC-816B-3BB60F53F6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1684" y="3348494"/>
            <a:ext cx="10564386" cy="982513"/>
          </a:xfrm>
          <a:prstGeom prst="rect">
            <a:avLst/>
          </a:pr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lang="en-US" altLang="zh-CN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WELCOME TO CHINATOWN!</a:t>
            </a:r>
            <a:endParaRPr lang="en-US" sz="44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98658F-9802-4BAB-8537-C410A9DA7134}"/>
              </a:ext>
            </a:extLst>
          </p:cNvPr>
          <p:cNvSpPr/>
          <p:nvPr/>
        </p:nvSpPr>
        <p:spPr>
          <a:xfrm>
            <a:off x="2701159" y="4508938"/>
            <a:ext cx="2270234" cy="50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19B42EE0-D49B-458B-A800-C9D8077F4647}"/>
              </a:ext>
            </a:extLst>
          </p:cNvPr>
          <p:cNvSpPr txBox="1">
            <a:spLocks/>
          </p:cNvSpPr>
          <p:nvPr/>
        </p:nvSpPr>
        <p:spPr>
          <a:xfrm>
            <a:off x="1215904" y="5960527"/>
            <a:ext cx="4840014" cy="650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2400" dirty="0"/>
              <a:t>Write for </a:t>
            </a:r>
            <a:r>
              <a:rPr lang="en-US" altLang="zh-CN" b="1" dirty="0">
                <a:solidFill>
                  <a:srgbClr val="C00000"/>
                </a:solidFill>
              </a:rPr>
              <a:t>visitors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31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  <p:bldP spid="34" grpId="0" animBg="1"/>
      <p:bldP spid="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3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11CCD025-8F9B-49DF-9900-3015090C5EF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24231" r="6096" b="3078"/>
          <a:stretch>
            <a:fillRect/>
          </a:stretch>
        </p:blipFill>
        <p:spPr bwMode="auto">
          <a:xfrm>
            <a:off x="7112767" y="246888"/>
            <a:ext cx="4530790" cy="630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7ECF092-4F04-4089-9D60-964FE1E73895}"/>
              </a:ext>
            </a:extLst>
          </p:cNvPr>
          <p:cNvSpPr/>
          <p:nvPr/>
        </p:nvSpPr>
        <p:spPr>
          <a:xfrm>
            <a:off x="606971" y="0"/>
            <a:ext cx="5489029" cy="32339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38B1F0EB-6167-439F-98A7-A9AA0C269F0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65191" y="271374"/>
            <a:ext cx="258352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_________</a:t>
            </a:r>
          </a:p>
          <a:p>
            <a:r>
              <a:rPr lang="en-US" altLang="zh-CN" sz="2800" b="1" dirty="0"/>
              <a:t>_______________</a:t>
            </a:r>
          </a:p>
          <a:p>
            <a:r>
              <a:rPr lang="en-US" altLang="zh-CN" sz="2800" b="1" dirty="0"/>
              <a:t>to San Francisco Chinatown</a:t>
            </a:r>
            <a:endParaRPr lang="zh-CN" altLang="en-US" sz="2800" b="1" dirty="0"/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C2A066A6-5BA4-48FE-95D6-7E696EEB0E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84453" y="246939"/>
            <a:ext cx="2210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General </a:t>
            </a:r>
          </a:p>
          <a:p>
            <a:r>
              <a:rPr lang="en-US" altLang="zh-CN" sz="2800" b="1" dirty="0">
                <a:solidFill>
                  <a:srgbClr val="C00000"/>
                </a:solidFill>
              </a:rPr>
              <a:t>introduction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38" name="右箭头 1">
            <a:extLst>
              <a:ext uri="{FF2B5EF4-FFF2-40B4-BE49-F238E27FC236}">
                <a16:creationId xmlns:a16="http://schemas.microsoft.com/office/drawing/2014/main" id="{54963B56-D05C-4879-9DE4-F980E9B571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6115262" y="985022"/>
            <a:ext cx="684494" cy="216024"/>
          </a:xfrm>
          <a:prstGeom prst="rightArrow">
            <a:avLst/>
          </a:prstGeom>
          <a:solidFill>
            <a:srgbClr val="4472C4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左大括号 38">
            <a:extLst>
              <a:ext uri="{FF2B5EF4-FFF2-40B4-BE49-F238E27FC236}">
                <a16:creationId xmlns:a16="http://schemas.microsoft.com/office/drawing/2014/main" id="{E352CFDB-BABA-4978-A094-B1440B58C5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028684" y="892979"/>
            <a:ext cx="216024" cy="400110"/>
          </a:xfrm>
          <a:prstGeom prst="leftBrace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ECB5727C-F72D-4E86-8603-DF9C980790D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343910" y="3052626"/>
            <a:ext cx="260480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________ _____________ of the Chinatown</a:t>
            </a:r>
            <a:endParaRPr lang="zh-CN" altLang="en-US" sz="2800" b="1" dirty="0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1D2B439A-0318-4700-950C-C7288EB6B57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86950" y="3030280"/>
            <a:ext cx="2114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</a:rPr>
              <a:t>Detailed</a:t>
            </a:r>
            <a:r>
              <a:rPr lang="en-US" altLang="zh-CN" sz="2800" b="1" dirty="0">
                <a:solidFill>
                  <a:srgbClr val="C00000"/>
                </a:solidFill>
              </a:rPr>
              <a:t> </a:t>
            </a:r>
          </a:p>
          <a:p>
            <a:r>
              <a:rPr lang="en-US" altLang="zh-CN" sz="2800" b="1" dirty="0">
                <a:solidFill>
                  <a:srgbClr val="C00000"/>
                </a:solidFill>
              </a:rPr>
              <a:t>information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42" name="右箭头 9">
            <a:extLst>
              <a:ext uri="{FF2B5EF4-FFF2-40B4-BE49-F238E27FC236}">
                <a16:creationId xmlns:a16="http://schemas.microsoft.com/office/drawing/2014/main" id="{923BE3F3-C8E2-4569-BB08-F2A3DD8098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0800000">
            <a:off x="6131437" y="3586460"/>
            <a:ext cx="700464" cy="189144"/>
          </a:xfrm>
          <a:prstGeom prst="rightArrow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左大括号 42">
            <a:extLst>
              <a:ext uri="{FF2B5EF4-FFF2-40B4-BE49-F238E27FC236}">
                <a16:creationId xmlns:a16="http://schemas.microsoft.com/office/drawing/2014/main" id="{D9F9E2DF-C6D4-4BD3-9903-64EB4E076C6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956676" y="1497294"/>
            <a:ext cx="288032" cy="4367477"/>
          </a:xfrm>
          <a:prstGeom prst="leftBrace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71748716-FF26-4F07-8A75-CE2791581EC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321756" y="5475851"/>
            <a:ext cx="262695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 ______________ of Chinatown</a:t>
            </a:r>
            <a:endParaRPr lang="zh-CN" altLang="en-US" sz="2800" b="1" dirty="0"/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C836F5EE-C293-4E43-8056-BDACAA804DB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436307" y="5429684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C00000"/>
                </a:solidFill>
              </a:rPr>
              <a:t>Importance 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46" name="右箭头 13">
            <a:extLst>
              <a:ext uri="{FF2B5EF4-FFF2-40B4-BE49-F238E27FC236}">
                <a16:creationId xmlns:a16="http://schemas.microsoft.com/office/drawing/2014/main" id="{10E27BC5-B138-479F-8E2A-BCC729EB021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0800000">
            <a:off x="6136208" y="6049223"/>
            <a:ext cx="692479" cy="216024"/>
          </a:xfrm>
          <a:prstGeom prst="rightArrow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2450ED96-AB20-4D31-B6E9-CE367C9339E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082779" y="6009153"/>
            <a:ext cx="153623" cy="296164"/>
          </a:xfrm>
          <a:prstGeom prst="leftBrace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47580D5B-AE35-4A5B-AFFA-5114EECF231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77677" y="1034335"/>
            <a:ext cx="26212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Introduction </a:t>
            </a:r>
            <a:endParaRPr lang="zh-CN" altLang="en-US" sz="3200" b="1" dirty="0"/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5DFA5A83-F063-4FF5-9701-0EB0F821E53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91054" y="3310410"/>
            <a:ext cx="252808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Body  </a:t>
            </a:r>
            <a:endParaRPr lang="zh-CN" altLang="en-US" sz="3200" b="1" dirty="0"/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C5A434EA-7646-4A48-BA7F-FC002027CC7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55992" y="5735529"/>
            <a:ext cx="24262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/>
              <a:t>Summary </a:t>
            </a:r>
            <a:endParaRPr lang="zh-CN" altLang="en-US" sz="32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DFEB80-CE24-4C95-8576-683CB55CDEEC}"/>
              </a:ext>
            </a:extLst>
          </p:cNvPr>
          <p:cNvSpPr txBox="1"/>
          <p:nvPr/>
        </p:nvSpPr>
        <p:spPr>
          <a:xfrm>
            <a:off x="1644944" y="1572198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P1</a:t>
            </a:r>
            <a:endParaRPr lang="zh-CN" altLang="en-US" sz="24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015F838-9353-46B1-B033-00DD4F20BD6F}"/>
              </a:ext>
            </a:extLst>
          </p:cNvPr>
          <p:cNvSpPr txBox="1"/>
          <p:nvPr/>
        </p:nvSpPr>
        <p:spPr>
          <a:xfrm>
            <a:off x="1463732" y="3879589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P2-5</a:t>
            </a:r>
            <a:endParaRPr lang="zh-CN" altLang="en-US" sz="2400" b="1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5B06E51-4640-4A83-98AC-59A0576E9A86}"/>
              </a:ext>
            </a:extLst>
          </p:cNvPr>
          <p:cNvSpPr txBox="1"/>
          <p:nvPr/>
        </p:nvSpPr>
        <p:spPr>
          <a:xfrm>
            <a:off x="1634967" y="6253686"/>
            <a:ext cx="624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P6</a:t>
            </a:r>
            <a:endParaRPr lang="zh-CN" altLang="en-US" sz="24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B5CF84-6971-4F17-B73B-81252D9C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3743" y="2008781"/>
            <a:ext cx="878761" cy="12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D067F25C-EED5-434F-9C2A-0B00F96D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7188" y="4399444"/>
            <a:ext cx="878761" cy="12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圆角矩形 5">
            <a:extLst>
              <a:ext uri="{FF2B5EF4-FFF2-40B4-BE49-F238E27FC236}">
                <a16:creationId xmlns:a16="http://schemas.microsoft.com/office/drawing/2014/main" id="{0DF98A7F-4AB3-4A1E-B4E9-3871AEA84E6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312725" y="1321695"/>
            <a:ext cx="1182326" cy="35119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history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0" name="圆角矩形 5">
            <a:extLst>
              <a:ext uri="{FF2B5EF4-FFF2-40B4-BE49-F238E27FC236}">
                <a16:creationId xmlns:a16="http://schemas.microsoft.com/office/drawing/2014/main" id="{8126E590-6D8F-4192-BBA7-8B29BB613DA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313470" y="1919780"/>
            <a:ext cx="1507753" cy="35119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1" name="圆角矩形 5">
            <a:extLst>
              <a:ext uri="{FF2B5EF4-FFF2-40B4-BE49-F238E27FC236}">
                <a16:creationId xmlns:a16="http://schemas.microsoft.com/office/drawing/2014/main" id="{54159F54-5E92-49DE-A34B-B1AB760ED76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300818" y="3205680"/>
            <a:ext cx="1694642" cy="827691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Tourist attractions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2" name="圆角矩形 5">
            <a:extLst>
              <a:ext uri="{FF2B5EF4-FFF2-40B4-BE49-F238E27FC236}">
                <a16:creationId xmlns:a16="http://schemas.microsoft.com/office/drawing/2014/main" id="{A2D882D9-DF6C-4A6B-97DE-76B51C65AB8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300818" y="4784898"/>
            <a:ext cx="3621293" cy="505760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Business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 and industries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3" name="圆角矩形 5">
            <a:extLst>
              <a:ext uri="{FF2B5EF4-FFF2-40B4-BE49-F238E27FC236}">
                <a16:creationId xmlns:a16="http://schemas.microsoft.com/office/drawing/2014/main" id="{EB4B6CDE-7618-4D01-BD2E-005BCFBF218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293953" y="5367898"/>
            <a:ext cx="3621293" cy="505760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Famous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food/drink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4" name="圆角矩形 5">
            <a:extLst>
              <a:ext uri="{FF2B5EF4-FFF2-40B4-BE49-F238E27FC236}">
                <a16:creationId xmlns:a16="http://schemas.microsoft.com/office/drawing/2014/main" id="{59DF3E7C-055A-4CCC-B8D1-620BBF09EF15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102488" y="1627431"/>
            <a:ext cx="2080315" cy="35119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ethnic groups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5" name="圆角矩形 5">
            <a:extLst>
              <a:ext uri="{FF2B5EF4-FFF2-40B4-BE49-F238E27FC236}">
                <a16:creationId xmlns:a16="http://schemas.microsoft.com/office/drawing/2014/main" id="{0E14B0AA-812C-44DE-94F9-3D18FE66CFD9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995461" y="4123647"/>
            <a:ext cx="1926650" cy="21760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Famous figures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6" name="圆角矩形 5">
            <a:extLst>
              <a:ext uri="{FF2B5EF4-FFF2-40B4-BE49-F238E27FC236}">
                <a16:creationId xmlns:a16="http://schemas.microsoft.com/office/drawing/2014/main" id="{B2542507-B62B-4A9C-9A3A-AAED1D1A083D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9445062" y="984342"/>
            <a:ext cx="1182326" cy="35119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climate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7" name="圆角矩形 5">
            <a:extLst>
              <a:ext uri="{FF2B5EF4-FFF2-40B4-BE49-F238E27FC236}">
                <a16:creationId xmlns:a16="http://schemas.microsoft.com/office/drawing/2014/main" id="{D39BE2B8-26AF-415D-A91C-3C7C11ECD38E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313613" y="808743"/>
            <a:ext cx="1262827" cy="351197"/>
          </a:xfrm>
          <a:prstGeom prst="roundRect">
            <a:avLst/>
          </a:prstGeom>
          <a:solidFill>
            <a:srgbClr val="91B77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location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6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8" grpId="0"/>
      <p:bldP spid="54" grpId="0"/>
      <p:bldP spid="55" grpId="0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4650871"/>
              </p:ext>
            </p:extLst>
          </p:nvPr>
        </p:nvGraphicFramePr>
        <p:xfrm>
          <a:off x="520721" y="2557287"/>
          <a:ext cx="11150558" cy="3595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0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9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location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climate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history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9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population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ethnic groups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languages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9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 famous figures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legends/stories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famous food/drink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95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tourist attractions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businesses and industries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 other names for the city/town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9" marR="91409" marT="45704" marB="45704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239546" y="242351"/>
            <a:ext cx="677504" cy="62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599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293450" y="371318"/>
            <a:ext cx="8683316" cy="74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199" b="1" dirty="0">
                <a:solidFill>
                  <a:srgbClr val="238C3B">
                    <a:lumMod val="7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Describe a place with distinctive cultural identity</a:t>
            </a:r>
            <a:endParaRPr lang="zh-CN" altLang="en-US" sz="3199" b="1" dirty="0">
              <a:solidFill>
                <a:srgbClr val="238C3B">
                  <a:lumMod val="7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5"/>
            </p:custDataLst>
          </p:nvPr>
        </p:nvCxnSpPr>
        <p:spPr>
          <a:xfrm>
            <a:off x="594513" y="1305648"/>
            <a:ext cx="904331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470666" y="1425394"/>
            <a:ext cx="1115110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Items</a:t>
            </a: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 used to describe a place </a:t>
            </a:r>
            <a:endParaRPr lang="en-US" altLang="zh-CN" sz="36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93EAA0-A601-4597-BF5C-298638CFF947}"/>
              </a:ext>
            </a:extLst>
          </p:cNvPr>
          <p:cNvSpPr txBox="1"/>
          <p:nvPr/>
        </p:nvSpPr>
        <p:spPr>
          <a:xfrm>
            <a:off x="5969876" y="528882"/>
            <a:ext cx="3191546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/>
              </a:rPr>
              <a:t>cultural identity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414144-70E1-41DA-B169-54F543D1F991}"/>
              </a:ext>
            </a:extLst>
          </p:cNvPr>
          <p:cNvSpPr txBox="1"/>
          <p:nvPr/>
        </p:nvSpPr>
        <p:spPr>
          <a:xfrm>
            <a:off x="1120407" y="4582511"/>
            <a:ext cx="2453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famous figures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AF73C32-FCF1-489F-A582-2F5CAEF51414}"/>
              </a:ext>
            </a:extLst>
          </p:cNvPr>
          <p:cNvSpPr txBox="1"/>
          <p:nvPr/>
        </p:nvSpPr>
        <p:spPr>
          <a:xfrm>
            <a:off x="3948289" y="3681644"/>
            <a:ext cx="2042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ethnic groups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6926F4-52D0-4C9E-B129-CC2D7FDB011D}"/>
              </a:ext>
            </a:extLst>
          </p:cNvPr>
          <p:cNvSpPr txBox="1"/>
          <p:nvPr/>
        </p:nvSpPr>
        <p:spPr>
          <a:xfrm>
            <a:off x="7768076" y="3681644"/>
            <a:ext cx="1403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languages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2E1F80C-EE69-4422-9569-6E756939F791}"/>
              </a:ext>
            </a:extLst>
          </p:cNvPr>
          <p:cNvSpPr txBox="1"/>
          <p:nvPr/>
        </p:nvSpPr>
        <p:spPr>
          <a:xfrm>
            <a:off x="3948289" y="4582511"/>
            <a:ext cx="2377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egends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/stories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81CE8E3-9DA8-4009-84C0-D2C209701C43}"/>
              </a:ext>
            </a:extLst>
          </p:cNvPr>
          <p:cNvSpPr txBox="1"/>
          <p:nvPr/>
        </p:nvSpPr>
        <p:spPr>
          <a:xfrm>
            <a:off x="7767914" y="2764614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history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677FE47-2DCC-401B-A595-CA227E0281B3}"/>
              </a:ext>
            </a:extLst>
          </p:cNvPr>
          <p:cNvSpPr txBox="1"/>
          <p:nvPr/>
        </p:nvSpPr>
        <p:spPr>
          <a:xfrm>
            <a:off x="1046834" y="5453626"/>
            <a:ext cx="2453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tourist attractions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31D24D-4789-4A4B-8716-8E52D1938471}"/>
              </a:ext>
            </a:extLst>
          </p:cNvPr>
          <p:cNvSpPr txBox="1"/>
          <p:nvPr/>
        </p:nvSpPr>
        <p:spPr>
          <a:xfrm>
            <a:off x="8734398" y="4560844"/>
            <a:ext cx="1848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food/drink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CF4A25-F328-40F7-8266-BA926168CD59}"/>
              </a:ext>
            </a:extLst>
          </p:cNvPr>
          <p:cNvSpPr txBox="1"/>
          <p:nvPr/>
        </p:nvSpPr>
        <p:spPr>
          <a:xfrm>
            <a:off x="7767914" y="5471574"/>
            <a:ext cx="1848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other names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8751AA-864D-43BE-A286-1F5910F9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31" y="475178"/>
            <a:ext cx="4840014" cy="2221992"/>
          </a:xfrm>
        </p:spPr>
        <p:txBody>
          <a:bodyPr>
            <a:noAutofit/>
          </a:bodyPr>
          <a:lstStyle/>
          <a:p>
            <a:r>
              <a:rPr lang="en-US" altLang="zh-CN" sz="6600" b="1" dirty="0"/>
              <a:t>Read for the expressions</a:t>
            </a:r>
            <a:endParaRPr lang="zh-CN" altLang="en-US" sz="6600" b="1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3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Arial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</a:endParaRPr>
          </a:p>
        </p:txBody>
      </p:sp>
      <p:sp>
        <p:nvSpPr>
          <p:cNvPr id="2054" name="内容占位符 2">
            <a:extLst>
              <a:ext uri="{FF2B5EF4-FFF2-40B4-BE49-F238E27FC236}">
                <a16:creationId xmlns:a16="http://schemas.microsoft.com/office/drawing/2014/main" id="{91E1904B-2382-450D-821E-F79FE966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454925"/>
            <a:ext cx="4840014" cy="303486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dirty="0"/>
              <a:t>Read the passage</a:t>
            </a:r>
            <a:r>
              <a:rPr lang="en-US" altLang="zh-CN" sz="2400" dirty="0">
                <a:solidFill>
                  <a:srgbClr val="B2371E"/>
                </a:solidFill>
              </a:rPr>
              <a:t> again </a:t>
            </a:r>
            <a:r>
              <a:rPr lang="en-US" altLang="zh-CN" sz="2400" dirty="0"/>
              <a:t>and find out the useful expressions to help your writing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86431E-D0F5-4017-AC9C-644CA018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173" y="199684"/>
            <a:ext cx="3775484" cy="6379792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9D524B7-7B1C-43E1-B39D-0BA4CF20A8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1684" y="3348494"/>
            <a:ext cx="10564386" cy="982513"/>
          </a:xfrm>
          <a:prstGeom prst="rect">
            <a:avLst/>
          </a:pr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lang="en-US" altLang="zh-CN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WELCOME TO CHINATOWN!</a:t>
            </a:r>
            <a:endParaRPr lang="en-US" sz="44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8869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00C3CD8-93F3-4A17-8A84-971B30B9B408}"/>
              </a:ext>
            </a:extLst>
          </p:cNvPr>
          <p:cNvGraphicFramePr>
            <a:graphicFrameLocks noGrp="1"/>
          </p:cNvGraphicFramePr>
          <p:nvPr/>
        </p:nvGraphicFramePr>
        <p:xfrm>
          <a:off x="204950" y="324421"/>
          <a:ext cx="11782099" cy="65335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93533">
                  <a:extLst>
                    <a:ext uri="{9D8B030D-6E8A-4147-A177-3AD203B41FA5}">
                      <a16:colId xmlns:a16="http://schemas.microsoft.com/office/drawing/2014/main" val="3200142882"/>
                    </a:ext>
                  </a:extLst>
                </a:gridCol>
                <a:gridCol w="1576551">
                  <a:extLst>
                    <a:ext uri="{9D8B030D-6E8A-4147-A177-3AD203B41FA5}">
                      <a16:colId xmlns:a16="http://schemas.microsoft.com/office/drawing/2014/main" val="3144403184"/>
                    </a:ext>
                  </a:extLst>
                </a:gridCol>
                <a:gridCol w="1954925">
                  <a:extLst>
                    <a:ext uri="{9D8B030D-6E8A-4147-A177-3AD203B41FA5}">
                      <a16:colId xmlns:a16="http://schemas.microsoft.com/office/drawing/2014/main" val="3453769759"/>
                    </a:ext>
                  </a:extLst>
                </a:gridCol>
                <a:gridCol w="2564524">
                  <a:extLst>
                    <a:ext uri="{9D8B030D-6E8A-4147-A177-3AD203B41FA5}">
                      <a16:colId xmlns:a16="http://schemas.microsoft.com/office/drawing/2014/main" val="1075981526"/>
                    </a:ext>
                  </a:extLst>
                </a:gridCol>
                <a:gridCol w="1881351">
                  <a:extLst>
                    <a:ext uri="{9D8B030D-6E8A-4147-A177-3AD203B41FA5}">
                      <a16:colId xmlns:a16="http://schemas.microsoft.com/office/drawing/2014/main" val="2418432159"/>
                    </a:ext>
                  </a:extLst>
                </a:gridCol>
                <a:gridCol w="1513490">
                  <a:extLst>
                    <a:ext uri="{9D8B030D-6E8A-4147-A177-3AD203B41FA5}">
                      <a16:colId xmlns:a16="http://schemas.microsoft.com/office/drawing/2014/main" val="102822996"/>
                    </a:ext>
                  </a:extLst>
                </a:gridCol>
                <a:gridCol w="1497725">
                  <a:extLst>
                    <a:ext uri="{9D8B030D-6E8A-4147-A177-3AD203B41FA5}">
                      <a16:colId xmlns:a16="http://schemas.microsoft.com/office/drawing/2014/main" val="1959916294"/>
                    </a:ext>
                  </a:extLst>
                </a:gridCol>
              </a:tblGrid>
              <a:tr h="394433">
                <a:tc>
                  <a:txBody>
                    <a:bodyPr/>
                    <a:lstStyle/>
                    <a:p>
                      <a:r>
                        <a:rPr lang="en-US" altLang="zh-CN" dirty="0"/>
                        <a:t>Para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41836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Items </a:t>
                      </a:r>
                      <a:endParaRPr lang="zh-CN" altLang="en-US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Location</a:t>
                      </a:r>
                      <a:endParaRPr lang="zh-CN" alt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Climate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History language</a:t>
                      </a:r>
                    </a:p>
                    <a:p>
                      <a:pPr algn="ctr"/>
                      <a:r>
                        <a:rPr lang="en-US" altLang="zh-CN" dirty="0"/>
                        <a:t>residents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Famous figures</a:t>
                      </a:r>
                    </a:p>
                    <a:p>
                      <a:r>
                        <a:rPr lang="en-US" altLang="zh-CN" dirty="0"/>
                        <a:t>Tourist attractions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Businesses and industries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Famous food/drink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summary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33084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EXP</a:t>
                      </a:r>
                      <a:endParaRPr lang="zh-CN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487015"/>
                  </a:ext>
                </a:extLst>
              </a:tr>
              <a:tr h="2484646"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W</a:t>
                      </a:r>
                    </a:p>
                    <a:p>
                      <a:pPr algn="ctr"/>
                      <a:r>
                        <a:rPr lang="en-US" altLang="zh-CN" dirty="0"/>
                        <a:t>O</a:t>
                      </a:r>
                    </a:p>
                    <a:p>
                      <a:pPr algn="ctr"/>
                      <a:r>
                        <a:rPr lang="en-US" altLang="zh-CN" dirty="0"/>
                        <a:t>R</a:t>
                      </a:r>
                    </a:p>
                    <a:p>
                      <a:pPr algn="ctr"/>
                      <a:r>
                        <a:rPr lang="en-US" altLang="zh-CN" dirty="0"/>
                        <a:t>D</a:t>
                      </a:r>
                    </a:p>
                    <a:p>
                      <a:pPr algn="ctr"/>
                      <a:r>
                        <a:rPr lang="en-US" altLang="zh-CN" dirty="0"/>
                        <a:t>S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384733"/>
                  </a:ext>
                </a:extLst>
              </a:tr>
              <a:tr h="29229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</a:t>
                      </a:r>
                    </a:p>
                    <a:p>
                      <a:pPr algn="ctr"/>
                      <a:r>
                        <a:rPr lang="en-US" altLang="zh-CN" dirty="0"/>
                        <a:t>S</a:t>
                      </a:r>
                    </a:p>
                    <a:p>
                      <a:pPr algn="ctr"/>
                      <a:r>
                        <a:rPr lang="en-US" altLang="zh-CN" dirty="0"/>
                        <a:t>P</a:t>
                      </a:r>
                    </a:p>
                    <a:p>
                      <a:pPr algn="ctr"/>
                      <a:r>
                        <a:rPr lang="en-US" altLang="zh-CN" dirty="0"/>
                        <a:t>A</a:t>
                      </a:r>
                    </a:p>
                    <a:p>
                      <a:pPr algn="ctr"/>
                      <a:r>
                        <a:rPr lang="en-US" altLang="zh-CN" dirty="0"/>
                        <a:t>T</a:t>
                      </a:r>
                    </a:p>
                    <a:p>
                      <a:pPr algn="ctr"/>
                      <a:r>
                        <a:rPr lang="en-US" altLang="zh-CN" dirty="0"/>
                        <a:t>T</a:t>
                      </a:r>
                    </a:p>
                    <a:p>
                      <a:pPr algn="ctr"/>
                      <a:r>
                        <a:rPr lang="en-US" altLang="zh-CN" dirty="0"/>
                        <a:t>E</a:t>
                      </a:r>
                    </a:p>
                    <a:p>
                      <a:pPr algn="ctr"/>
                      <a:r>
                        <a:rPr lang="en-US" altLang="zh-CN" dirty="0"/>
                        <a:t>R</a:t>
                      </a:r>
                    </a:p>
                    <a:p>
                      <a:pPr algn="ctr"/>
                      <a:r>
                        <a:rPr lang="en-US" altLang="zh-CN" dirty="0"/>
                        <a:t>N</a:t>
                      </a:r>
                    </a:p>
                    <a:p>
                      <a:pPr algn="ctr"/>
                      <a:r>
                        <a:rPr lang="en-US" altLang="zh-CN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53380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54D6A204-27FE-49A7-84A9-FDC6A53C9B9C}"/>
              </a:ext>
            </a:extLst>
          </p:cNvPr>
          <p:cNvSpPr txBox="1"/>
          <p:nvPr/>
        </p:nvSpPr>
        <p:spPr>
          <a:xfrm>
            <a:off x="1030013" y="1502247"/>
            <a:ext cx="1629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biggest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in America , and also the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oldest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;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3C925F-94D4-41B1-8C62-187519C9D569}"/>
              </a:ext>
            </a:extLst>
          </p:cNvPr>
          <p:cNvSpPr txBox="1"/>
          <p:nvPr/>
        </p:nvSpPr>
        <p:spPr>
          <a:xfrm>
            <a:off x="974833" y="4176451"/>
            <a:ext cx="1668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very popular tourist draw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that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4E9766-D4A2-4363-B6CA-E969A9407590}"/>
              </a:ext>
            </a:extLst>
          </p:cNvPr>
          <p:cNvSpPr txBox="1"/>
          <p:nvPr/>
        </p:nvSpPr>
        <p:spPr>
          <a:xfrm>
            <a:off x="985345" y="3022245"/>
            <a:ext cx="1592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..is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mild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all year;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262191-1EE0-4A31-96ED-530BDD306212}"/>
              </a:ext>
            </a:extLst>
          </p:cNvPr>
          <p:cNvSpPr txBox="1"/>
          <p:nvPr/>
        </p:nvSpPr>
        <p:spPr>
          <a:xfrm>
            <a:off x="956442" y="5503080"/>
            <a:ext cx="1629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it is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good time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to visit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9430C3-97D9-4579-BB56-B67C23C820BA}"/>
              </a:ext>
            </a:extLst>
          </p:cNvPr>
          <p:cNvSpPr txBox="1"/>
          <p:nvPr/>
        </p:nvSpPr>
        <p:spPr>
          <a:xfrm>
            <a:off x="2559270" y="1409309"/>
            <a:ext cx="2102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Historically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…settled in..;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 majority of …;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allow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visitors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to experience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real taste of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958F5B-9CF7-400D-B8C4-A6D71ACECB67}"/>
              </a:ext>
            </a:extLst>
          </p:cNvPr>
          <p:cNvSpPr txBox="1"/>
          <p:nvPr/>
        </p:nvSpPr>
        <p:spPr>
          <a:xfrm>
            <a:off x="2643354" y="4222618"/>
            <a:ext cx="19339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what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..turned into a center for …;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many of whom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 speak English fluently;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62BB571-8AB7-495A-8CFD-678677460E5E}"/>
              </a:ext>
            </a:extLst>
          </p:cNvPr>
          <p:cNvSpPr txBox="1"/>
          <p:nvPr/>
        </p:nvSpPr>
        <p:spPr>
          <a:xfrm>
            <a:off x="4703379" y="1393477"/>
            <a:ext cx="23438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Traditionally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, visitors enter …through the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8974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legendary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To name but a few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; ..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spend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hours just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exploring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…;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F707C07-E30E-4DCD-9C51-04A5ABA76E6A}"/>
              </a:ext>
            </a:extLst>
          </p:cNvPr>
          <p:cNvSpPr txBox="1"/>
          <p:nvPr/>
        </p:nvSpPr>
        <p:spPr>
          <a:xfrm>
            <a:off x="4595646" y="4141782"/>
            <a:ext cx="44616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…,which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was built using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..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Also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key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site,being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….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It has a …history,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with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…having spent much time…;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These days,…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is a great place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see traditional…, such as…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There are….,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where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visitors can…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CE7252-454E-451E-9EC4-0F4FC1BF3BCF}"/>
              </a:ext>
            </a:extLst>
          </p:cNvPr>
          <p:cNvSpPr txBox="1"/>
          <p:nvPr/>
        </p:nvSpPr>
        <p:spPr>
          <a:xfrm>
            <a:off x="7076092" y="1856190"/>
            <a:ext cx="19969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offer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 unique range of/varieties of/ series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… can be found;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90C9CB-594D-4D8A-ADA8-0AA1F936C0AE}"/>
              </a:ext>
            </a:extLst>
          </p:cNvPr>
          <p:cNvSpPr txBox="1"/>
          <p:nvPr/>
        </p:nvSpPr>
        <p:spPr>
          <a:xfrm>
            <a:off x="8953513" y="1814110"/>
            <a:ext cx="1529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suit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everyone’s taste, with…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44E204-248E-49ED-8B95-4582F67FFBC7}"/>
              </a:ext>
            </a:extLst>
          </p:cNvPr>
          <p:cNvSpPr txBox="1"/>
          <p:nvPr/>
        </p:nvSpPr>
        <p:spPr>
          <a:xfrm>
            <a:off x="8992922" y="4222618"/>
            <a:ext cx="1529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What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 many tourists treasure most is….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FD91F5C-1080-4BDC-89C3-A2EC7FA64E6D}"/>
              </a:ext>
            </a:extLst>
          </p:cNvPr>
          <p:cNvSpPr txBox="1"/>
          <p:nvPr/>
        </p:nvSpPr>
        <p:spPr>
          <a:xfrm>
            <a:off x="10510344" y="1856190"/>
            <a:ext cx="1709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An important part of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</a:rPr>
              <a:t>first hand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91A61C-876D-42FC-9B77-84F69742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61" y="4345982"/>
            <a:ext cx="1222594" cy="16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7E138ED7-C15E-410E-B33B-099DC15D745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8675" y="5546057"/>
            <a:ext cx="11834647" cy="1208023"/>
          </a:xfrm>
          <a:prstGeom prst="rect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kumimoji="0" lang="en-US" altLang="zh-CN" sz="4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r>
              <a:rPr kumimoji="0" lang="en-US" altLang="zh-CN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WELCOME TO _________________!</a:t>
            </a:r>
          </a:p>
          <a:p>
            <a:pPr marL="0" marR="0" lvl="0" indent="0" algn="ctr" defTabSz="914400" rtl="0" eaLnBrk="1" fontAlgn="base" latinLnBrk="0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020" algn="l"/>
              </a:tabLst>
              <a:defRPr/>
            </a:pP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1315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媒体2">
            <a:hlinkClick r:id="" action="ppaction://media"/>
            <a:extLst>
              <a:ext uri="{FF2B5EF4-FFF2-40B4-BE49-F238E27FC236}">
                <a16:creationId xmlns:a16="http://schemas.microsoft.com/office/drawing/2014/main" id="{5FD2BFA6-6929-F82C-1426-F0997A572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490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6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OTU1ZDMzZTBkNWQ3YjZlYjNjODM1ODNjNmY1Y2M2N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  <p:tag name="WM_BEAUTIFY_SHAPE_IDENTITY" val="{ff0a6c50-06e1-49ec-8bd7-ac85557b790a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  <p:tag name="WM_BEAUTIFY_SHAPE_IDENTITY" val="{37eb0317-6ae4-4874-9d63-717bcaf01d9f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TYPE" val="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3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4"/>
  <p:tag name="KSO_WM_UNIT_INDEX" val="4"/>
  <p:tag name="KSO_WM_UNIT_LAYERLEVEL" val="1"/>
  <p:tag name="KSO_WM_UNIT_TYPE" val="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3"/>
  <p:tag name="KSO_WM_UNIT_INDEX" val="3"/>
  <p:tag name="KSO_WM_UNIT_LAYERLEVEL" val="1"/>
  <p:tag name="KSO_WM_UNIT_TYPE" val="i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6"/>
  <p:tag name="KSO_WM_UNIT_TABLE_BEAUTIFY" val="smartTable{3ba6704d-7dad-4f0e-86a1-a8d4e6d7ff39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3"/>
  <p:tag name="KSO_WM_BEAUTIFY_FLAG" val="#wm#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4"/>
  <p:tag name="KSO_WM_BEAUTIFY_FLAG" val="#wm#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8"/>
  <p:tag name="KSO_WM_BEAUTIFY_FLAG" val="#wm#"/>
  <p:tag name="KSO_WM_COMBINE_RELATE_SLIDE_ID" val="background20176890_1"/>
  <p:tag name="KSO_WM_TAG_VERSION" val="1.0"/>
  <p:tag name="KSO_WM_TEMPLATE_CATEGORY" val="custom"/>
  <p:tag name="KSO_WM_TEMPLATE_COLOR_TYPE" val="1"/>
  <p:tag name="KSO_WM_TEMPLATE_INDEX" val="20177418"/>
  <p:tag name="KSO_WM_TEMPLATE_MASTER_THUMB_INDEX" val="12"/>
  <p:tag name="KSO_WM_TEMPLATE_MASTER_TYPE" val="1"/>
  <p:tag name="KSO_WM_TEMPLATE_SUBCATEGORY" val="17"/>
  <p:tag name="KSO_WM_TEMPLATE_THUMBS_INDEX" val="1、10、11、25、26、2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20">
      <a:dk1>
        <a:srgbClr val="000000"/>
      </a:dk1>
      <a:lt1>
        <a:srgbClr val="FFFFFF"/>
      </a:lt1>
      <a:dk2>
        <a:srgbClr val="ECF4EC"/>
      </a:dk2>
      <a:lt2>
        <a:srgbClr val="FFFFFF"/>
      </a:lt2>
      <a:accent1>
        <a:srgbClr val="238C3B"/>
      </a:accent1>
      <a:accent2>
        <a:srgbClr val="508834"/>
      </a:accent2>
      <a:accent3>
        <a:srgbClr val="63822C"/>
      </a:accent3>
      <a:accent4>
        <a:srgbClr val="727C27"/>
      </a:accent4>
      <a:accent5>
        <a:srgbClr val="7E7427"/>
      </a:accent5>
      <a:accent6>
        <a:srgbClr val="896D2A"/>
      </a:accent6>
      <a:hlink>
        <a:srgbClr val="1371ED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农业银行">
      <a:dk1>
        <a:srgbClr val="080808"/>
      </a:dk1>
      <a:lt1>
        <a:sysClr val="window" lastClr="FFFFFF"/>
      </a:lt1>
      <a:dk2>
        <a:srgbClr val="080808"/>
      </a:dk2>
      <a:lt2>
        <a:srgbClr val="E7E6E6"/>
      </a:lt2>
      <a:accent1>
        <a:srgbClr val="008974"/>
      </a:accent1>
      <a:accent2>
        <a:srgbClr val="3A3838"/>
      </a:accent2>
      <a:accent3>
        <a:srgbClr val="008974"/>
      </a:accent3>
      <a:accent4>
        <a:srgbClr val="3A3838"/>
      </a:accent4>
      <a:accent5>
        <a:srgbClr val="008974"/>
      </a:accent5>
      <a:accent6>
        <a:srgbClr val="3A3838"/>
      </a:accent6>
      <a:hlink>
        <a:srgbClr val="008974"/>
      </a:hlink>
      <a:folHlink>
        <a:srgbClr val="3A3838"/>
      </a:folHlink>
    </a:clrScheme>
    <a:fontScheme name="2017">
      <a:majorFont>
        <a:latin typeface="Campton Medium"/>
        <a:ea typeface="方正尚酷简体"/>
        <a:cs typeface=""/>
      </a:majorFont>
      <a:minorFont>
        <a:latin typeface="Campton Light"/>
        <a:ea typeface="方正兰亭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农业银行">
      <a:dk1>
        <a:srgbClr val="080808"/>
      </a:dk1>
      <a:lt1>
        <a:sysClr val="window" lastClr="FFFFFF"/>
      </a:lt1>
      <a:dk2>
        <a:srgbClr val="080808"/>
      </a:dk2>
      <a:lt2>
        <a:srgbClr val="E7E6E6"/>
      </a:lt2>
      <a:accent1>
        <a:srgbClr val="008974"/>
      </a:accent1>
      <a:accent2>
        <a:srgbClr val="3A3838"/>
      </a:accent2>
      <a:accent3>
        <a:srgbClr val="008974"/>
      </a:accent3>
      <a:accent4>
        <a:srgbClr val="3A3838"/>
      </a:accent4>
      <a:accent5>
        <a:srgbClr val="008974"/>
      </a:accent5>
      <a:accent6>
        <a:srgbClr val="3A3838"/>
      </a:accent6>
      <a:hlink>
        <a:srgbClr val="008974"/>
      </a:hlink>
      <a:folHlink>
        <a:srgbClr val="3A3838"/>
      </a:folHlink>
    </a:clrScheme>
    <a:fontScheme name="2017">
      <a:majorFont>
        <a:latin typeface="Campton Medium"/>
        <a:ea typeface="方正尚酷简体"/>
        <a:cs typeface=""/>
      </a:majorFont>
      <a:minorFont>
        <a:latin typeface="Campton Light"/>
        <a:ea typeface="方正兰亭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5ODYwNTQzMzgxIiwKCSJHcm91cElkIiA6ICIyMDk3MTcwOTgiLAoJIkltYWdlIiA6ICJpVkJPUncwS0dnb0FBQUFOU1VoRVVnQUFCaVlBQUFNYkNBWUFBQURKaEMwREFBQUFDWEJJV1hNQUFBc1RBQUFMRXdFQW1wd1lBQUFnQUVsRVFWUjRuT3pkZDN5VjVmMy84ZmVaeWNrNTJXSEwzbHRFRkZFY2lGc2M0S3dENjJocmgvWnIxZnI5V3JWMTFGWmJXN1hWMXJwUWZ5aDFvWlV0RkVFWktxSXNRV1lFQW9TUWVVYk91dS9mSHlka2tBUkNFczdKZUQwZkR4OTY3dHpqYzUvRWpPdDlYOWZIRXZGdE13VUFBQUFBQUFBQUFOQUVkbmNmUzBQMnN4N3JRZ0FBQUFBQUFBQUFBQTRpbUFBQUFBQUFBQUFBQUhGRE1BRUFBQUFBQUFBQUFPS0dZQUlBQUFBQUFBQUFBTVFOd1FRQUFBQUFBQUFBQUlnYmdna0FBQUFBQUFBQUFCQTNCQk1BQUFBQUFBQUFBQ0J1Q0NZQUFBQUFBQUFBQUVEY0VFd0FBQUFBQUFBQUFJQzRJWmdBQUFBQUFBQUFBQUJ4UXpBQkFBQUFBQUFBQUFEaWhtQUNBQUFBQUFBQUFBREVEY0VFQUFBQUFBQUFBQUNJRzRJSkFBQUFBQUFBQUFBUU53UVRBQUFBQUFBQUFBQWdiZ2dtQUFBQUFBQUFBQUJBM0JCTUFBQUFBQUFBQUFDQXVDR1lBQUFBQUFBQUFBQUFjVU13QVFBQUFBQUFBQUFBNG9aZ0FnQUFBQUFBQUFBQXhBM0JCQUFBQUFBQUFBQUFpQnVDQ1FBQUFBQUFBQUFBRURjRUV3QUFBQUFBQUFBQUlHNElKZ0FBQUFBQUFBQUFRTndRVEFBQUFBQUFBQUFBZ0xnaG1BQUFBQUFBQUFBQUFIRkRNQUVBQUFBQUFBQUFBT0tHWUFJQUFBQUFBQUFBQU1RTndRUUFBQUFBQUFBQUFJZ2JnZ2tBQUFBQUFBQUFBQkEzQkJNQUFBQUFBQUFBQUNCdUNDWUFBQUFBQUFBQUFFRGNFRXdBQUFBQUFBQUFBSUM0SVpnQUFBQUFBQUFBQUFCeFF6QUJBQUFBQUFBQUFBRGlobUFDQUFBQUFBQUFBQURFRGNFRUFBQUFBQUFBQUFDSUc0SUpBQUFBQUFBQUFBQVFOd1FUQUFBQUFBQUFBQUFnYmdnbUFBQUFBQUFBQUFCQTNCQk1BQUFBQUFBQUFBQ0F1Q0dZQUFBQUFBQUFBQUFBY1VNd0FRQUFBQUFBQUFBQTRvWmdBZ0FBQUFBQUFBQUF4QTNCQkFBQUFBQUFBQUFBaUJ1Q0NRQUFBQUFBQUFBQUVEY0VFd0FBQUFBQUFBQUFJRzRJSmdBQUFBQUFBQUFBUU53UVRBQUFBQUFBQUFBQWdMZ2htQUFBQUFBQUFBQUFBSEZETUFFQUFBQUFBQUFBQU9LR1lBSUFBQUFBQUFBQUFNUU53UVFBQUFBQUFBQUFBSWdiZ2drQUFBQUFBQUFBQUJBM0JCTUFBQUFBQUFBQUFDQnVDQ1lBQUFBQUFBQUFBRURjRUV3QUFBQUFBQUFBQUlDNElaZ0FBQUFBQUFBQVdpbjdrL3RrZjNLZnZDSHptT3dQQU1jQ3dRUUFBQUFBQUFEUVRCbzY4RTlBQUtBOUk1Z0FBQUFBQUFBQUFBQnhRekFCQUFBQUFBQUFBQURpaG1BQ0FBQUFBQUFBQUFERWpUM1JCUUFBQUFBQUFBQ0l5UzJONnRsVmZzM2JIdEwya3Fnc2trWjB0T3UrazkyYTFDK3BRZWN3VE9teTk0bzFlMXRRSjNaMmFPRTFtWEk3TEkzYXZ6bnFBWUJETVdNQ0FBQUFBQUFBYUNIT25WR2t2MzdwbHpkazZ1UXVEdlZJczJsbFhsaVQzeS9XckszQkJwM2ozc1ZsbXIwdHFMNFpObjA0SmVPd29jU1I5bStPZWdEZ1VNeVlBQUFBQUFBQUFGcUk0enM1OU9xRjZUcWxtNk55MjcyTHkvVFVGMzQ5OGJsUEYvVTkvQ3lGbDlZRTlOY3YvZXFRWXRXc0t6TFZNZVh3enlVZmFmK20xZ01BZFNHWUFBQUFBQUFBQUpwWnh0UDVqVHJ1clV2U2RlajhoanRQZE91cEwvejZjay9rc01kK3NqT2tueThvVllyRG9nOG5aNmhmcHEzSit6ZWxIZ0NvRDhFRUFBQUFBQUFBME16Tzd1bVU3VENURmVadkQ5VzUvV0FJRUlxYTJsWVMxWmFpcUw0cmpFcVNnbEZUL3JDcGxEcVdadHBhSE5XVk0wdGttTEV3WVV3WFI2MTlHck4vWStzQmdNTWhtQUFBQUFBQUFBQ2EyYnVYWmNqanJIL0EzdjdrdmpxM3o5OGUwdU1yZkZxUkYxTFlxUDF4dzZ6N2ZGTm1GcXV3M05DZko2VHF3ajVIWGw2cG9mczN0aDRBT0J5YVh3TUFBQUFBQUFBdHdOdWJ5blhSTzBYNkpqK3NPMGFuNk8xTE03UnFhcmFLN3V4NHhHT0g1Y1NlUDM1blU3a0NrU09uQlEzWnZ5bjFBTURoRUV3QUFBQUFBQUFBTGNBankzd3lKYzI0TkVOL1BETlZsdzlJMHNpT2Rsa2JzRkxTaXhla2FVd1hoNWJ2RHV1R2owcU9PSk9oSWZzM3BSNEFPQnlDQ1FBQUFBQUFBS0FGMkZ3WWF5WTl1blBOMWRjWGYxOTNQNHJxa20wV3ZYOTVocnFuMmpSemMxQy9YRmpXNVAyYlVnOEFIQTdCQkFBQUFBQUFBTkFDNUxoaVEzVXp2aTJ2M0xhMU9LcTdGaDArWkRpb3M5dXFtWk16NUhaWTlOeHF2NTVZNld2Uy9rMnRCd0RxUXpBQkFBQUFBQUFBdEFDM2pYUkprbjd4Y1puR3ZGYW8wNmNYYXZqTEJ6UmxZSEtEenpHeW8xMnZYWlF1aTZUN2wzZzFmVU41by9kdmpub0FvQzRFRXdBQUFBQUFBRUFMOEp0eEhqMHkzcU5lNlRhdHlROHJ6MnZva2ZFZVBYYTY1NmpPYzJuL0pEMTJ1a2VtcEZ2bWxHaFI3dUdYWHFwdi8rYXFCd0FPWlluNHRoMmhGUTRBQUFBQUFBQUFBTURoMmQxOUxBM1pqeGtUQUFBQUFBQUFBQUFnYmdnbUFBQUFBQUFBQUFCQTNCQk1BQUFBQUFBQUFBQ0F1Q0dZQUFBQUFBQUFBQUFBY1VNd0FRQUFBQUFBQUFBQTRvWmdBZ0FBQUFBQUFBQUF4QTNCQkFBQUFBQUFBQUFBaUJ1Q0NRQUFBQUFBQUFBQUVEY0VFd0FBQUFBQUFBQUFJRzRJSmdBQUFBQUFBQUFBUU56WUUxMEFBQUFBQUFBQWNLd1lwclF5TDZ6bGU4THlCczFFbDRNNlBIaXFPOUVsQUlnemdna0FBQUFBQUFDMFNXdjJSelIxVm9uVzdvOGt1aFFjQnNFRTBQNFFUQUFBQUFBQUFLRE4rZGMzQWQzeGNhbUc1RGowMWlYcEd0WEpvZDdwTmxrdGlhNE1BRUF3QVFBQUFBQUFnRFpsemY2STd2aTRWTGVPZE9uUFo2WEphVXQwUlFDQTZpd1IzellXMXdNQUFBQUFBRUNiWUpqU2lkTU95R0t4YVBuMVdZUVNBQkJIZG5lZkJzMUxZOFlFQUFBQUFBQUEyb3lWZVdHdDJSL1JXNWVrRTBvQVFBdGxUWFFCQUFBQUFBQUFRSE5admljc1NSclZ5WkhnU2dBQTlTR1lBQUFBQUFBQVFKdmhEY1pXTGUrZHpuUUpBR2lwQ0NZQUFBQUFBQURRNWxnYnRNbzVBQ0FSQ0NZQUFBQUFBQUFBQUVEYzBQd2FBQUFBQUFBMEw0dFZWbnU2WkV1UnhlcVF4S1ByN1ljcDB3aExVYitNU0lsa0dva3VDQURRQWhGTUFBQUFBQUNBWm1PeHVTUkhqdjYxdWxBdnI5Nmw5ZnNEOG9haWlTNExjZUp4MmpTMGcwczNqK3FvVzBkMWs4SUZNcU9CUkpjRkFHaGhDQ1lBQUFBQUFFQ3pzTmhjMmhQSzB2VnZmYWZGTzBvVFhRNFN3QnVLYXVWdXIxYnU5dXJOZFFWNlkzSS9kWEVXRWs0QUFHcWd4d1FBQUFBQUFHZzZpMVZ5NU9pNmQ3Y1FTa0NTdEhoSHFhNS9iNHZreUlsOWZRQUFVSUdmQ2dBQUFBQUFvTW1zOW5TOXVMcFFuK1FTU3FESzRoMmxlbkYxWWF6bkNBQUFGUWdtQUFBQUFBQkEwOWxTOVBMcS9FUlhnUmJvNWRYNWtpMGwwV1VBQUZvUWdna0FBQUFBQU5Ca0ZxdEQ2L2ZUUndDMXJkOGZrTVZLbTFNQVFCV0NDUUFBQUFBQTBBd3M4b2FpaVM0Q0xWRHM2NEloS0FCQUZYNHFBQUFBQUFBQUFBQ0F1Q0dZQUFBQUFBQUFBQUFBY1VNd0FRQUFBQUFBQUFBQTRvWmdBZ0FBQUFBQUFBQUF4QTNCQkFBQUFBQUFBQUFBaUJ1Q0NRQUFBQUFBQUFBQUVEY0VFd0FBQUFBQUFBQUFJRzRJSmdBQUFBQUFBQUFBUU53UVRBQUFBQUFBQUFBQWdMZ2htQUFBQUFBQUFBQUFBSEZETUFFQUFBQUFBQUFBQU9LR1lBSUFBQUFBQUFBQUFNUU53UVFBQUFBQUFBQUFBSWdiZ2drQUFBQUFBQUFBQUJBM0JCTUFBQUFBQUFBQUFDQnVDQ1lBQUFBQUFBQUFBRURjRUV3QUFBQUFBQUFBQUlDNElaZ0FBQUFBQUFBQUFBQnhRekFCQUFBQUFBQmFEUE9oc1RJZkdxdHJobVVudWhRQUFIQ00yQk5kQUFBQUFBQUFBTkFXcmNnTDY5VzFBWDI2SzZ6YzBxaENVVk9wVG90Nlo5ZzEvamlIbnBxUW1wQzYvR0ZUODdhSGRQbUFwSVJjSHdBSUpnQUFBQUFBQUlCbVZCSTA5Wk41cFhwN1U3a2tLZHRsMVlpT2RxWFlMZHJuTTdRbVA2elYrOElKQ1NiOFlWT2QvNzVmL3JDcHlEMmQ0bjU5QUpBSUpnQUFBQUFBQUlCbVV4dzBOZUd0UXEzSmoyaDRCN3VlT0ROVlovZDB5bXFwMnFldzNORDBEZVVKcWM4d1krRUVBQ1FTd1FRQUFBQUFBQURRVEc2Ylc2STErUkZON09YVWU1ZGxLTVZocWJWUFZySlZQejhoSlFIVkFVRExRREFCQUFBQUFBQUFOSU5sdThONi83dWdjbHhXdlRrcHZjNVFvajY1cFZFOXU4cXZlZHREMmw0U2xVWFNpSTUyM1hleVc1UDYxZTRGWVg5eW55U3ArTTZPV3A0WDFtUEx2VnExTnlLclJSclR4YUZIeDNzMHRxdWp6bVBxZW4zb3NrNmJDaVA2MCtkK0xjb05hWS9Qa01kaDBlak9kdDB4T2tVWDlHbWVlZzc2OWtCRWp5N3phZEgzSVpVR1RmVk90K202b2NuNjFaZ1VPVzAxMzhPdjh5UDYwK2MrTGRrWlVyN2ZrTnRoMGRBY3V4NCt6YU16ZXpnYmZWNEE4VVV3QVFBQUFBQUFXanluemFMclIzVFFsVU95ZEh4bnQ3SlQ3UEtIRGEzSzgrbXA1WG1hdGJtNDFqSG1RMk1sU2RlK3UxbXpOeGZyL3ZIZGRPWFFiSFZQYzZvd0VORzhyU1g2djRYZmExZHBxTTVyWmlUYmRjKzRMcG84T0V1OU1wSVVpcHI2YkdlWkh2cnZMdlhOU3RLYlUvcExraXkvVzFIdmRkOWFkNkRXZWE4WmxsM3ZzWTI1ejZiVWV2Q2FQeHZUV2RlTnlOR2dISmNrNmJzREFVMWZXNkJuVis1VE1HclVlVTNVTm0xZFFKSjAreWlYTXBPdFIzWHN1VE9LdExVNHF1NnBOcDNjeGFHOVBrTXI4OEthL0g2eFprN08wRVY5NjI1VS9mcjZnTzVjV0taQjJYYWQxTVdoci9hRnRmajdrQ2JPS05MS0c3STBOS2RxK08vYzNrNUZEV2xoYnFqeWRWMCszQkxVRC81VG92S0lxZU5TYlJyWHphRTlYa01MZG9TMFlFZElENTdxMFlQajNFMnVSNUlXN0FocDh2dkZDa1JNRGNtMmEzQzJWVi90Qyt1QnBWNHQyeDNXaDFNeWREQkMrSEJMVUZkL1VLeXdJUTNJdEduZ2NVN3Q4eHRha1JmV3lqM2hHc0hFMFp3WFFQd1JUQUFBQUFBQWdCWnYrcFQrbWpJNFM1SlVGb3BxVDFsSVhWS2RtdEE3VFJONnArbldEN2ZwcGRYNWRSNmI1YkpyMlMzRE5MU0RTN3ZMUWdwRURIVjBPM1REaUJ5ZDBUTlZvLzY1Vm9XQlNJMWorbVVsYStHTmc5VWpQVFlZWEZ3ZWtTOXM2SUorR1pyUU8wMHZmYlcveGR4blUycnQ2SFpvOW5XRE5McExiSkI1cnpjc3U5V2lVWjNkR3RYWnJjc0haZW1jMTcrVlAwdzQwUkNmN1FwTGtzN3JYWGVJY0RqSGQzTG8xUXZUZFVxM3Fsa0Y5eTR1MDFOZitQWEU1NzU2ZzRrSFAvWHBveW1abFNGRFlibWhpVE9LdENZL29qK3U5T20xaTlJcjk1MTlSYWE4SVZNWlQrZFh2ajdVanBLb2J2aW9STUdJcVdjbXB1cjJVU21WQS9oenRnVjExUWNsZXVRenI4N3E0ZEQ0NDJvSEcwZFRUNTdYMExVZkZpdHNtSm8rS1YxWERVcVdKQlVFREowem8waHp0Z1UxZlVPNXJoc1MyLzdyeFdVS0c5S0w1NmZwcHVHdUd1Zko5eHVOUGkrQStDT1lBQUFBQUFDZ25RcEdUWlVFVFJXWG15b05HU29PbWlvcE4xVWNORlFTTWxWU2JxZ3NaQ29VTlJVMnBIQlVDaHNWLzIxSTRhaWhpR0ZSMkRDMDZJZTlqMm10eVhhcm52dGluNTcvY3AvVzVmc2xTZGt1dTk2NWFvRE83SldtUDB6c29kZlg3RmNvV3J1cDc4Tm5kZGVHL1FIMWZXYTF0aFVGWmJOWWRNZkpuZlhVZVQzVkl6MUo5NHpycXY5ZCtIM2wvazZiUmU5ZFBVQTkwcE8wc3pTa0g4N2Nxa1hiUzJSSzZwT1pwSDlONnF1Zmp1bFU2enFKdU0rbTFHcXpXUFR1VlFNMHVvdGJxL2I0ZE5QTXJaWFhITjhqVmYrK2NvREdkVS9Wb3hPNjY2NTV1VTI2cjE1L1hhM2NrbUNUenRFYTVKWkdKVW05MG0xSGZleGJsNlRYZW9ML3poUGRldW9Mdjc3Y0U2bnpHRW02YjZ5N3hzeUhyR1NyZm51cVI1UGZMOWJTbmVHanJ1UFpWWDc1d3FadUh1N1NUMGZWN0lOeFFaOGszWE95V3c5LzV0VXpxL3gxQmhOSFU4K3pxL3dxRHBxNjkyUjNaWGdnU1RrdXF4NC93Nk9MM3luV0crc0RsUUhDanBMWSt6dXhWODNyZHZWWTFkVmpiZlI1QWNRZndRUUFBQUFBQUcxTVdkalU3cktvOXZvTTVYa043ZkVhMnVPTmFrL0Y2NzNlcVBLOGhuemgyb1A0TGRYTkgyeFZ2cS9tb09hQlFFUy9tcCtyVlQ4YXJwd1V1MFoxZG12bGJtK3RZNE1SUXhkUDM2alNZR3hRTTJxYStzdUtQYnF3ZjRZbTlrblhSUU15YWdRVDF3N0wwZkNPS1lvWXBpNmV2bEZyOXZrclA3YXRLS2hKYjI3VTF6OFpvZjVaelQrb2ViVDMyWlJhcng2V3JkTjZwR3F2TjZ4elh2dFdSZVZWZzk5THZ5L1RMK1pzMTl0WER0Q1BSbmZTLzM2OHMwbExPbDA4SUZNZmJUbzJzMHdPZFRBY1NJUmdaV0IwOU1jZURDVkNVVlBiU3FMYVVoVFZkNFhSeXZQNncyYWRQU3NtRDZnOWsrTEV6ckZaRjN0OVIvOWVMTmdSVytacDZqQlhuUisvY21DU0h2N01xMDkzMVIxNkhFMDlzN2JGd3FycXN4OE9HdDBwZHN6WCtWVmZsMk83T3JWMFYwZzN6eW5WTXhOVE5TaXI3cUhOb3owdmdQZ2ptQUFBQUFBQW9CWHloa3h0TFk1b2MxRlVtNHRpZzVpYml5TGFVaFN0c2FSSlczSG9ZSDFkMjd1bE9hWGR0ZmQ1NWV2OWxhRkVkWE8zRkd0aW4zVDF5YXc1YUgvbDBHeEowcXpOeFRVRytnL3lodzI5K0ZXKy9qaXh4OUhjUW9NYzdYMDJwZFliUnVSSWt2N3g1YjRhb2NSQkM3YVdTSkxjRHF0R2RVblJpbDIxUTUrRyt0dUZ2ZlQwbWZFSndzNStxMGlmN0t5N2I4aXhscEZrVldHNW9iMCtRMWxIMldOaS92YVFIbC9oMDRxOGtPcGFPY3VvNSszcjRLcDluVFJuTE1Cb3pBcGNPeXFDbllIWmRhY3JmVEppMi9mN0RVVU15WDdJNVkrbW51M0ZzV3NOZWJHZzNub0tBMVVIdlhCK21xYk1MTmFpM0pDR3YzUkFFM282ZGNzSWw2WU1URmIxWHRaSGUxNEE4VWN3QVFBQUFBQkFDeGFLU3Q4ZUNPdnIvSWkrcWZqbnU4S0k5dmlhUHFqbXNFcnBTUmFsSjFrci9tMVJlcEpOR1VsU2VySk42VTZMVXAwV0pka3RjbGdsaDYzaTMxYkpiajI0VFhKWTQ5TkNkblFYdHk0ZWtLa1JuVkxVTnl0WmZUT1Q1S24yYUxyVFZuY2RHd3NDZFc3ZlZ6SFk3M2JVSEVnOW9hTGZ3cExjMG5wcjJWbHk3QWEraitZK20xTHI2SzZ4WTI4ZjAwazNqTXc1YkUyZFBYVTNTVVpOUTNQc1dyb3JwS1U3d3hxUzNmQmh0N2MzbGVzSEg1WW8xV25SSGFOVE5MYXJVMzB5Yk9xVFlWUG0wM1gzVGpsV0RrNk1xZS8vNm9QYnJaYllQMDF4TUd5WjBOTlpLK0NvUy85TW0xYmZsSzIzTjVicmhXOENXcGdiMHNMY2tJWXU5K245eXpNcVE1T2pQUytBK0NPWUFBQUFBQUNnaFNnT0dscTlMNnB2OHNQNkpqK2lyL1BEK3ZaQVJKR2p6Q0FjVnVtNFZKdTZlS3pxNm9uOSsrQi9kNjM0N3k1dXE5S1RyUFVPUHJZa3lYYXJYcis4bjY0WUVtc0s3UThiMmxKWXJvWGJTN1cxc0Z4M25kTGxzTWRINm5uVXZMN3QyYTdZY0VsOXN4Y2t5VlR6UC8zZm1QdHNTcTJaeWJGak83a2Q2dVIyMUxsUFZXMnQ0U3NsOFNiMVM5TFNYU0g5ZmJWZnQ0NTBxWjZzckpaSGx2bGtTcHB4YVliT3FkWS9JUkhMclhYMVdMVzlKS3F0eFZGbDF6SDdZVnRGbjRmalVtMU5EaVk2dTYzS0xZM3FYK2VucVdkYXc5YS9zbG1rYXdZbjY1ckJ5ZHBRRU5FdlBpN1RKenREdW5WdXFSWmRrOW5vOHdLSUw0SUpBQUFBQUFBU3dGU3NrZXV5M1dGOXRpdXN6M2FIdEtFZzB1RGhicHZGb3Q0WlZ2WExzS3QvbGszOU1td1YvN2FyUjVxdFRUMGwvTmlFN3JwaVNKYnlmV0ZObmJsVkM3YVdLR3JHM2ltTGRNUmc0bWpGem0yUjZ6QnY0dUUrZHBETlV2ZW9yYjJlMGR6RzNHZFRhdldHb3NwSXR1dm1EN2JxbGEvajAvK2hyYnRsaEV0UHJQUnBRMEZFZHk4cTAxL09UbTNRY1pzTFkwdHBqZTVjYzZodThmZk5Qek9uK3BkZjJJZ0ZtZFZONk9uVVMyc0Ntcll1b0pPNjFBNnMzdGtVNjk5d1h1K216NklaMTgyaDNOS29QdG9TMU05T1NEbnlBWWNZa21QWGF4ZW5xK2Z6KzdVaXJ5cWNhK3A1QVJ4N2JlalhGQUFBQUFBQVdxNm9hZXFyZlJFOS9hVlBWMzlZckI3UDdWZi9Gd28wZFZhSlh2akdyL1dIQ1NWNnB0bDBTYjhrUFRET28zY3VTOWVHVzNMa3ZhdWpOdDZhbzQrdXlOQmZKcVRxWnllazZOeGVTZXFUMGJaQ0NVbTZkbmhzbWFFblBzdlQzQzNGbFlQMWt0UTF0Zm1YR01vdGpnMjhqdW5tcVhlZmcwc28xY1ViaWoxUjN0bFQ5eXlFZnZVMHpXN01mVGFsMXU4T2xFdVNoblZrNExhNXBDZFo5TklGYWJKWnBHZS84dXVLbWNYYVZGaTdmMGR1YVZRUExxM3EyWkZUTVROaHhyZmxsZHUyRmtkMTE2S3lacTh4eFdHUnA2TG53NUtLWGh6UmF0OTg3and4UlU2YlJmLzZKcUIvZkIybzhYMXAvdmFRbmxqcGs4dHUwZitNcWYvL2dZYTZmVlNLTEpKK3M5U3J1ZHVETlQ1V0ZqTDFwODk5MmxwYzFSL21nYVZlN1Qra2g4N0tpa0NpVjFyVk43NmpQUytBK0dQR0JBQUFBQUFBeDhodWIxUUxkb1ExZjN0UUMzZUVkS0Q4OEdzeVdTM1NrR3k3VHVqazBNaU9OaDNmeWFFUkhlM0tUR3BqU2NOUnlrbUpEVi9VMWNENmg2TTZOUHYxUHQ1V29rRTVMbDB6TEZ1L1hieExlV1UxbjFydmx1clVEU1Bydis3bXduS042dXpXQmYwejlPZmxlMnA4ekdXMzZzWjZqbTNNZlRhbDF0bWJpM1ZTTjQ5dUhObEJqMys2V3dYKzJnUG9rcFJrc3lvWXBWRndRMTNVTjBudlhKYWhtK2VVYXVibW9HWnVEcXB2aGszSHBkcGttTkwzcFZIbFZqU1lmbmg4TEZDNmJhUkxEeS96NlJjZmwrbmx0ZVZ5MmFVdjkwYjB5eE5UOU1SS1g3UFhlRm4vSkwyeHZseVh2bGVzazdvNGxGc1MxZFlmeDRLeElkbDJQWDl1cW40MHQxUS9YMUNxUDY3d3FWK21UWHU4aGpZV1J1U3dTcTlkbks0Qm1VMWZJbWxjTjRkK004NnRSNWI1ZFBFN3hlcVRZVk92ZEp0S2dxYlc3WThvR0RWMVVkK2t5djBmWCtIVEV5dDlHdHJCcmc0dXEvTDlodGJ1ajhodWxYNS9SbXFqendzZy90cjNiellBQUFBQUFEU2o4b2lwQlR0Q3V2ZS9aUnI1eWdIMWZMNUF0ODRwMGI4M2x0Y1pTcmdkRmszbzRkUUQ0enlhYzJXbUN1N29xSzkvbUsyWEwwelRuU2U2ZFVaM1o3c1BKU1JwYzhXVC9mOXpTaGYxVEk4TkpqcXNGdjNreEU3NlZUTXY0eVJKejZ6Y3EyRFVVS3JUcGpuWERkS0lUbFV6Q2s3cTV0SEhOdzVXdEo3K0ZKTDBuMDFGa3FTemU2ZnJ2dE82VmpZSDcreHg2TzJyQnRUYno2RXg5OW1VV3AvN1lwOEsvQkhscE5pMThNWWhPclY3YW8zR3hpZDE4K2lOeWYxMDAvSE5ILzYwZFpQNkpXbmpyZGw2Wkx4SEozZDFxQ0JnYU9tdWtGYnRDOHRwazY0ZWxLeC9YNXBSdWY5dnhubjB5SGlQZXFYYnRDWS9yRHl2b1VmR2UvVFk2ZlhQaEdtS3Y1NmRwbXNISnl2SkpuMitKNnljbEpyZlo2WU9jK216NjdNMFpXQ3lnbEZUbis0S3FUaG82SnJCeVZwNVE3YXVIRmozckovR2VPaFVqOTY5TEVObjluRHFRTURRa3AwaDVaVkZkVUVmcDJaZmthbkIxWnFJUHpET3JXRWQ3TnBTRk5Vbk8wTXFEQmk2ZWxDeVByc3VTNWYxVDJyMGVRSEVueVhpMnhiL0xqb0FBQUFBQUxRUkpTRlRzN1lHOWQ2bW9PWnREeW9RcWYvUDdBNHVxODdxNmRTNGJnNmQyczJoNFIwY2JXYlpKVnRLYjFsK3Q2TEo1ekVmR2l0SnV2YmR6WHByM1FGSjBqWERzdlhtbFA2U0pNT1VkcFVHbFozaVVJcmRxcHMrMktwcGwvV3RkVXg5NTZxdStua1ByWDNxeUE1NitkSytsZXZ4Ny9XR1piTktIVkljK3JZZ29MOS92bGQvdTdCM25jZW1KOW0wNnNmRDFUY3pObmpyQ3hzcURFVFVOZFdoQW45RWYxbStSMytZMktQV3NZMjl6NmJVZWtiUE5IMXc3VUNsSjhXZWZpOE5SbFZVSGxGT2lrUHVpdVlEVTJkdTFXdmZOSzBIaGZuUVdFWDkyNXQwam9ZNis2MGlmYkl6cE1nOW5lSnlQUUJBRmJ1N1Q5Mk5sQTdkNzFnWEFnQUFBQUJBVzNPZzNOQi90b1QwN3FhQUZ1YUdGS3BucVhLN1ZSclh6YWx6ZXp0MVhpK25SblowcUo2K3h6aU10OVlkVUNCczZOZW5kZFh4bmQzcTZIWm8xUjZmSGwyeVczTzNGRmNPMkRlbmFkL3MxK2JDY3YzdmFWMDFybnVxY2xMczJsa2EwcXRmNStteEpidDEyYUFzU2JIUTRWQWx3YWhPZldtOWZudm1jYnA0UUtZNmV4eHkyYTJhdnZhQTdsLzR2VTd0VVhkRDVNYmVaMU5xL1NTM1ZNT2YrMFozait1cUMvcG5xSHVhVTUwOUR1MHBDMnZXYnErbWZiTmZzemNYTi9adEJBQ2dUc3lZQUFBQUFBQ2dBUXJMRGIyN0thaDNONVhydjkrSGF6UW1ycTUzdWszbjlYYnEzTjVKT3JPSFUybk85cEZFTk5lTWlkYmkvdkhkOU9pRTd0cFJIRlR2cDFjbnVwekRhZ20xTW1NQ0FOb0haa3dBQUFBQUFOQkVFVU9hdnlPa2FldjgrcytXWUwwekk0Ym0yRFZsWUpLbURFaldrQnk3MmtjVTBiNmQzU2Rka3ZSbFh2TTNKbTV1cmFsV0FFRDdRREFCQUFBQUFNQWgxaFZFOU5yYWdQN2Zobkx0ODlkZS9rYVNSblZ5YVBLQUpFMGVtS1NCbWZ4NTNaWllMWkpGbG5wbnhaelRKMTFuOVVxVEpNMVlYeERQMG1wcFRiVUNBSEFRdnprQkFBQUFBQ0NwTEd6cTlYWGxlbVZ0UUt2M2hldmNaMWlPWGRjUFM5Ymsvc25xazJHTGM0V0lsN1FrdTViZk1sUlBMZCtqbVJ1THROOGYrM3JJU0xicitoRTVsWTJyVit6eTZ2MXZpeEpaYXF1cUZRQ0Fnd2dtQUFBQUFBRHQycWFpaUo3L0txQnBhd01xQzlkKzZqd3IyYW9mREVuV1RjT1ROYktqZzJXYTJvbEJPUzY5TUttUFhwZ2s3ZmVIWlpoU2g1U3E1dVZmNXZrMGVjYW1lbWNxeEZOcnFoVUFBSWxnQWdBQUFBRFFEaG1tTkdkYlVILzd5cThGTzBLMVBtNnpXSFIrSDZkdUd1YlNoWDJkU3JJUlI3UW5KZVVSL2VEZExicGlTSlpHZDNXcmk4Y3BTZHJyRGVtclBUNjl2YUZRMDljV0tHSWtmcUMvTmRVS0FNQkJCQk1BQUFBQWdIYWpMR3pxcFc4Q2VtNjFYOXVLYTNleTdwbG0wNDlIdVhUalVKYzZ1NjBKcUJBdGdTbnB6WFVGZW5OZHkrL0owSnBxQlFEZ0lJSUpBQUFBQUVDYlZ4QXc5YmRWUHYzdHE0Q0tnN1diV1ovZDA2bWZuWkNpaS9vNlpiTXdPd0lBQU9CWUlwZ0FBQUFBQUxSWnU4b00vZVZMdi83MWpWLytRL3BIdUIwVzNUZ3NXVDg5SVVXRHMvanpHQUFBSUY3NHpRc0FBQUFBME9ac0xvcnF5WlUrdmI0K29QQWhFeVM2cDFyMXl4TlRkTk9JRktVN21SMEJBQUFRYndRVEFBQUFBSUEyWTBkSlZBOS81dE1iR3dJNnROZnZnQ3liN2ozWm94OE1UcGJUbHBqNkFNU1AvY2w5aVM0QmJWamtuazZKTGdGbzFRZ21BQUFBQUFDdFhyN2YwT01yZlBySGFuK3RHUklqT3RqMXYyUGRtand3aWY0UlFEdlFNOTBtN1pRZUhPZEpkQ2tBZ0hvUVRBQUFBQUFBV3EzU2tLbS9mT0hYVTEvNDVEdWtoOFRZcms3ZGY0cGI1L2R4aWpnQ2FEOTZwY1dtUkQxNHFqdkJsUUFBNmtNd0FRQUFBQUJvZFlKUlU4OTlGZEFmVnZoMG9Mem1GSWtSSGV4NjdQUlVBZ2tBQUlBV2ltQUNBQUFBQU5DcXpONFcwbDJMU3JXbEtGcGplOThNbTM1M21rZFhEVXFXbFVRQ0FBQ2d4U0tZQUFBQUFBQzBDcHVLSXZyVlFxL21iZy9XMk43WmJkVUQ0OXk2ZVVTS0hOWUVGUWNBQUlBR0k1Z0FBQUFBQUxSb3BTRlRqeTN6NnVsVmZrV3FyZHJrZGxoMDMxaTM3aHlkb2hRSFV5UUFBQUJhQzRJSkFBQUFBRUNMWkVwNlkzMUE5eTMyYXArL1poK0o2NGNrNi9kbmVOVFZZMHRNY1FBQUFHZzBnZ2tBQUFBQVFJdXpyVGlxMitlWGFtRnVxTWIyRXpyWjlmVFphVHFsbXlOQmxRRUFBS0NwQ0NZQUFBQUFBQzFHeEpDZStjcXZoNVo2RllpWWxkdHpYQlk5ZG5xcWJocWVMSnVGWlp0YUpsTWVwMDNlVVBUSXU2SmQ4UjFsbVdJQUFDQUFTVVJCVkRodGtvd2o3Z2NBYUQ4SUpnQUFBQUFBTGNMYS9SSGRPcmRFcS9aR2Ftei95ZkV1UFhxNlJ4bEpkTFp1eVV3anJLRWRYRnE1MjV2b1V0RENETzNna21sRWpyd2pBS0RkSUpnQUFBQUFBQ1JVTUdycTBXVStQZm01cjBaejZ3RlpOcjF3WHJwT080NWxtMXFGcUY4M2orcElNSUZhYmg3VlVZcjZFMTBHQUtBRjRYRVRBQUFBQUVEQ3JDdUk2T1RYQ3ZYNGlxcFF3bWF4Nkw2VDNmcHFhamFoUkN0aVJFcDA2NmdzbmRrckxkR2xvQVU1czFlYWJoMlZKU05Ta3VoU0FBQXRDTUVFQUFBQUFDRHVERlA2eXhkK25mVGFBYTBycUZyaVpWUW5oejYvTVZPUG51NVJzcDFlRXEyS2FVamhBcjB4dVIvaEJDVEZRb2szSnZlVHdnV3hydzhBQUNxd2xCTUFBQUFBSUs1MmxSbjY0ZXhpL2ZmN2NPVTJoMVY2NkRTUDdoN2pscDFINkZvdE14cFFGMmVoRnQ0d1FDK3VMdFRMcS9PMWZuK0FodGp0aU1kcDA5QU9MdDA4cXFOdUhaVWxoUXRrUmdPSkxnc0EwTUlRVEFBQUFBQUE0dWJmRzh2MTAvbGxLZzVXUFQwOU9NdXUxeWVsNmZpT0xOdlVGcGpSZ0dUczFtMGowblhicUFHeVdPMWl3WWIyeElnMXVvNzZaUVIzTTFNQ0FGQW5nZ2tBQUFBQXdESG5ENXY2eGNkbG1yYXU1cFBUUHo4aFJZK2Y0WkdMWlp2YUZ0T1FFUzZTd2tXSnJnUUFBTFJBQkJNQUFBQUFnR05xVTFGRVY4MHMwZnBxdlNRNnU2MTYrY0kwbmRzcktZR1ZBUUFBSUJFSUpnQUFBQUFBeDh5L041YnJSL05LNVEyWmxkc3U2NStzZjV5WHBod1hzeVFBQUFEYUk0SUpBQUFBQUVDekMwWk4zZjNmTWoyL3VtcnBKcnRWZXZMTVZQMThkSXFJSkFBQUFOb3ZnZ2tBQUFBQVFMUGFVUkxWMVI4V2E5WGVxcVdiamt1MTZxMUwwalcycXpPQmxRRUFBS0FsSUpnQUFBQUFBRFNiVDNlRmRjWE1JaFVFcXBadU9xZVhVNjlmbk1IU1RRQUFBSkJFTUFFQUFBQUFhQ1l2cnczb1ovTkxGVFppcnkyU0hqelZyZjg3eFMyYmhWQUNBQUFBTVFRVEFBQUFBSUFtaVJqU3ZZdkw5TXdxZitXMmpDU3IzcndrWGVmMFl1a21BQUFBMUVRd0FRQUFBQUJvdE9LZ29Xcy9MTkdDSGFIS2JRTXo3WHAvY29ZR1pOa1NXQmtBQUFCYUtvSUpBQUFBQUVDamJDMk82cEozaXJXcHFLcko5Ym05a2pUOWtqUmxKRmtUV0JrQUFBQmFNb0lKQUFBQUFNQlJXN1Uzb292ZktkTCtnRkc1N1gvR3BPangwMU5sSjVNQUFBREFZUkJNQUFBQUFBQ095dHp0UVYzOVFZbDhZVk9TNUxCS3o1K1hycHVHSlNlNE1nQUFBTFFHQkJNQUFBQUFnQVo3ZFYyNWZqeTNWRkV6Rmtxa09TMTZmM0tHenVoT2syc0FBQUEwRE1FRUFBQUFBT0NJVEVtUExmZnB0NTk2SzdkMTlkZzA2NG9NRGUvQW41WUFBQUJvT0g1N0JBQUFBQUFjbG1GS2R5NHMxZk9yQTVYYkJtZlpOZXZLRFBWSXN5V3dNZ0FBQUxSR0JCTUFBQUFBZ0hvWnB2VFQrYVY2Y1UxVktER3VtME16SjJjb0s1a3Uxd0FBQURoNkJCTUFBQUFBZ0RvWnBuVDcvRks5VkMyVXVMUi9zdDY0T0UwdXV5V0JsUUVBQUtBMUk1Z0FBQUFBQU5SaW1OS1A1NVhxbGJWVm9jVFZnNU0xN2NKMDJaa29BUUFBZ0NZZ21BQUFBQUFBMUJBMVRmMW9icG1tcmFzS0phNFpuS3hYQ1NVQUFBRFFEUGlWRWdBQUFBQlFLV3FhdW0xT3pWRGlXa0lKQURqbTdFL3VrLzNKZmZLR3pFU1gwbWh0NFI0TzVRMlpsZmQxcUtzK0tOYjVieGMxK1JwdDhYMERqb1FaRXdBQUFBQUFTYkZRNHBiWnBYcGpRM25sdG1zSEorc1ZRZ2tBYUpRVmVXRzl1amFnVDNlRmxWc2FWU2hxS3RWcFVlOE11OFlmNTlCVEUxSVRYU0thWVBhMmtNb2pwaUtHV3QzUFNYL1kxTHp0SVYwK0lDblJwYUNkSXBnQUFBQUFBQ2hxbXZyaHJGSk4vN1lxbFBqQjRHUzljbEdhYlBTNUJvQ2pVaEkwOVpONXBYcDdVK3g3YXJiTHFoRWQ3VXF4VzdUUFoyaE5mbGlyOTRVSkpscTVuNDV5S1JodG5hRkU1Ny92bHo5c0tuSlBwMFNYZzNhS1lBSUFBQUFBMnJtSUlmMXdkcW5lckJaS1hEOGtXUzlkbUNhYmhWUUNBSTVHY2REVWhMY0t0U1kvb3VFZDdIcml6RlNkM2RNcGE3VnZwNFhsaHFaWG01MkcxdW1KTTF0bnNHU1lzWEFDU0NTQ0NRQUFBQUJveHlLR05IVjJpV1pVQ3lWdUdPclNpeGVrRWtvQVFDUGNOcmRFYS9Jam10akxxZmN1eTFDS28vYjMwcXhrcTM1K1Frb0NxZ09BbG9GZ0FnQUFBQURhcVlnaDNUaXJSUC9lV0JWSzNEalVwWDhSU2dCQW95emJIZGI3M3dXVjQ3THF6VW5wZFlZU0RURi9lMGkvWCtIVnFyMFJXUzNTNk00Ty9lNDB0OFlmNTZ5MWIyNXBWTSt1OG12ZTlwQzJsMFJsa1RTaW8xMzNuZXpXcEg1MTl3L1lWQmpSbno3M2ExRnVTSHQ4aGp3T2kwWjN0dXVPMFNtNm9FL3RZNzdPaitoUG4vdTBaR2RJK1g1RGJvZEZRM1BzZXZnMGo4N3NVYnVtWTMwUEJ4dFJGOS9aVWN2enducHNlZFYxeG5SeDZOSHhIbzN0NmpqTU8xemJob0tJSGx2dTArS2RJUldYbStxUlp0Vk53MTM2eWZIMUIwalY2L0E0cXo3WGpmbWMxT2ZiQXhFOXVzeW5SZCtIVkJvMDFUdmRwdXVHSnV0WFkxTGtyR090eFgwK1EzLyt3cWRaVzBQS0xZM0thcEdHNXRqMTJIaVBKdlIwMW1yaVhmMDF5em9obmxyWkNtZ0FBQUFBZ09aZ1NycHpZVm1OVUdMcU1FSUpBR2lLYWVzQ2txVGJSN21VbWR5NFliZlgxZ2QwMFR0RktneVlPcW1MUXphTHRHUm5TT2ZPS05LcXZlRmErNTg3bzBoLy9kSXZiOGpVeVYwYzZwRm0wOHE4c0NhL1g2eFpXNE8xOXY5d1MxQ2pweFhxbGJVQlJVMXBYRGVIT3FSWXRXQkhTSlBlTGRiRHkzeTE5ai9sOVFONjY5dHllUndXalQvT3FXNnBOcTNJQzJ2bG50cjF4T01lRG5yOTRIWEtZOWV4V3FURjM0YzBjVWFSMWhkRWp2UldWNXExTmFneHJ4VnFSc1hQeExGZEhYSllMYnAvaVZjL21WZmE0UE0wOVg0T3RXQkhTQ2RWMU5YQlpkWEpYUjNhNVkzcWdhVmVUWmxab2tNWFkvcHliMWdqWHptZ3A3N3dhNDgzcWpHZEhScWFZOWMzK1JGOXVpc1VxNjIzVTJmM3JBcUh6dTN0clB3SGlDZG1UQUFBQUFCQU8vVEVTci8rK2JXLzh2Vk53NUwxei9NSkpRQ2dLVDdiRlJ0MFA2LzMwVDBWWDkxdmxuajE3dVVadXFUaXlmcWlja1BuekNpcW1MWGcxNXVYcE5mWS8vaE9EcjE2WWJwTzZWWTFRK0RleFdWNjZndS9udmpjcDR2NlZ0V3lveVNxR3o0cVVUQmk2cG1KcWJwOVZJb09mdGVmc3kyb3F6NG8wU09mZVhWV0QwZmx6SVpmTHk1VDJKQmVQRDlOTncxM1ZaNHJ6MnNvMzIvRS9SNnFlL0JUbno2YWtsazVxRjVZYm1qaWpDS3R5WS9vanl0OWV1Mmk5RHFQcTI2MzE0aTlKMUZURDQvMzZOY251M1Z3SXNLQ0hTRmQvVUh4RWM5eHFNYmVUM1Y1WGtQWGZsaXNzR0ZxK3FSMFhUVW9XWkpVRUlpOWwzTzJCVFY5UTdtdUd4TGJYbFJ1YVBMN3hTb0lHUHJwcUJUOTRReFA1WXlkZkwraHJVVlJTZExzS3pMbERabktlRHEvOGpXUUNNeVlBQUFBQUlCMjVzMXZ5M1gva3JMSzExY09TdFlMNTZjVFNnQkFFK1dXeGdaL2U2WGJHbjJPdTA5MlZ3N29TMUptc2xXL1BjMGpTVnEyTzFSci83Y3VxVGtBTGtsM251aVdKSDI1cCthc2dXZFgrZVVMbS9yaGNKZCtXaTJVa0tRTCtpVHBucFBkTWlVOXM2b3F1TjVSRXJ1bmliMXFQbEhmMVdQVjhSM3JmdWI1V041RGRmZU5kZGQ0MGo4cjJhcmZuaHE3enRLZGRjL21PTlJ6WC9sVkdqSjExYUJrL2QvWXFsQkNrczdwNWRTVFp4MTlnK3ZHM2s5MXo2N3lxemhvNnE0eDdzcFFRcEp5WEZZOWZrYnNIdDlZSDZqYy92ZlZBZVY1RFozWDI2bG5KcWJXV0Vhc1k0cTFWajFBb2hGTUFBQUFBRUE3c25oblNEZlBMcWw4ZmVweERyMXlRWnFzWkJJQTBHVEJhR3h4SFdmamN3bGROVEM1MXJiUm5XT0R5dnZxbUtGdzhOdDNLR3BxWTJGRUgyME5hc2EzNVpYMStNTlZDLzRzMkJFTEJhWU9jeDE2R2tuU2xRTmpZY0tudTZvRzljZDJqUTM4M3p5blZCc0xHemFvZml6dm9ickpBMnJQUERpeDRqcDdmZEVHMVRwM2UyeHBwZHRHMXYyZU5HUjJ3NkVhZXovVnpkb1dxNnY2TEpXRFJuZUszZVBYK1ZXZmovOXNpZTEvNTJqM1VkY0xKQUpMT1FFQUFBQkFPN0hoUUZSVDNpdFd1R0pNYUdDbVhlOWZucUZrTzZrRUFEU0hqQ1NyQ3NzTjdmVVp5bXBrajRsTzd0ckhwVlk4L1I2cFkrV2srZHREZW55RlR5dnlRcFhmMzZzenFvMkI3NmlZMFRFd3UrN2twRTlHYlB0K3Y2R0lJZG10MGd2bnAybkt6R0l0eWcxcCtFc0hOS0duVTdlTWNHbkt3R1RWMFh2NW1OOURkUjFjdGErVFZ0R0V1cTd6MUdWcmNldzlHWnBUOXpDcHB4RU56QnQ3UDlWdHI2aHJ5SXNGOWU1VEdLZzYrWGNWb2RISWVtYXhBQzBOWDZrQUFBQUEwQTdrZWFPNjZPMUNsWVJpb3lFZFU2ejY2TXFNUmcrY0FRQnFHNXBqMTlKZElTM2RHZGFRN01ZTnV4M05NUGpibThyMWd3OUxsT3EwNkk3UktScmIxYWsrR1RiMXliQXBzNktIUUhWUjQvRFhPTGpkYWxIbFRMcittVGF0dmlsYmIyOHMxd3ZmQkxRd042U0Z1U0VOWGU3VCs1ZG5WSVlaOGJxSDVsWWVpZjFjZE5UejQ3Q0IrVWFsNXJxZmcrSEZoSjVPMlJ2d283cnlQcG93V3dlSUo0SUpBQUFBQUdqanlzS21KcjFib3AxbHNlR1ZGSWRGLzVtU3FkNU5XQU1kQUZEYnBINUpXcm9ycEwrdjl1dldrYTU2WnhRMGwwZVcrV1JLbW5GcGhzNnAxZ1BDVjg5U1FWMDlWbTB2aVdwcmNWVFpkY3cyMkZiUlQrSzRWRnVOSmY1c0Z1bWF3Y202Wm5DeU5oUkU5SXVQeS9USnpwQnVuVnVxUmRjMHJYbnkwZDVEYyt2Z3NtcVB6OUNPa3FneTZ3anJkNVkyYkVtb2c1cnJmanE3cmNvdGplcGY1NmVwWjlxUmYxNTNkdHUwc3l5cUxVVlJuZFNGaHc3UTh2RlZDZ0FBQUFCdFdOaVFycDVab20veVkrdUZXeTNTOUVucEd0Mlo1OVFBb0xuZE1zS2xISmRWR3dvaXVudFIyVEcvM3VhSzVYc08vWjYrK1B2YURhYWwyTlAza2pSdFhhRE9qNyt6S2RhbjRMemV6am8vTGtsRGN1eDY3ZUowU2RLS3ZJWTFtRDZjbzcySDVuWlMxMWkvaGpjcmVrQWNxcjczcWo3TmRUL2pLcHBWZjFUUk8rSkl6dXdSMi8rbE5VZXV0M3JvMU5BbHI0RG1SakFCQUFBQUFHMlVLZWxuODBzMWYwZlZvTWJUWjZmcDRrWTA4Z1FBSEZsNmtrVXZYWkFtbTBWNjlpdS9ycGhackUxMU5Jek9MWTNxd2FYZUpsOHZwMkxXdzR4cWcrcGJpNk82cTU1UTVNNFRVK1MwV2ZTdmJ3TDZ4OWNCVlgrR2YvNzJrSjVZNlpQTGJ0SC9qS2xxb1B6QVVxLzJIOUt3ZW1WRklORXJyZWxEaTBkN0Q4M3RSeU5USkVuUHJQSnIrb2FhNGNSTGF3SjZmdlhSQlJQTmRUKzNqMHFSUmRKdmxub3JHM1FmVkJZeTlhZlBmWlg5TVNUcHJqRnUyYTNTeTJzQ2V1b0x2NkxWUHJtNXBWRXR5cTBLUmxJY0Zua3FlbkVzMlJuYkhvM1BCQldnRW8vSUFBQUFBRUFiOWRoeW4xNWVXeldnY3M5SmJ0MCt5cFhBaWdDZzdidW9iNUxldVN4RE44OHAxY3pOUWMzY0hGVGZESnVPUzdYSk1LWHZTNlBLclZnZTZPSHhuaVpkNjdhUkxqMjh6S2RmZkZ5bWw5ZVd5MldYdnR3YjBTOVBUTkVUSzMyMTloK1NiZGZ6NTZicVIzTkw5Zk1GcGZyakNwLzZaZHEweDJ0b1kyRkVEcXYwMnNYcEdwQlp0WFRRNHl0OGVtS2xUME03Mk5YQlpWVyszOURhL1JIWnJkTHZ6MGh0VXYyTnVZZm1kbDV2cDI0ZmxhTG5WL3QxNDZ3Uy9mWXpyM3FtMmJTdE9LcnZTNlA2NjltcHVuTmh3ME9GNXJxZmNkMGMrczA0dHg1WjV0UEY3eFNyVDRaTnZkSnRLZ21hV3JjL29tRFUxRVhWSGpRWTNzR3U1ODVOMDAvbWxlcmV4V1g2OHhjK0RjNjJxeVJvYWsxK1dQZWY0cTZjTVNOSmwvVlAwaHZyeTNYcGU4VTZxWXREdVNWUmJmMXhUb1ByQTVxS0dSTUFBQUFBMEFhOXZqNmczMzVhOVRUdTFZT1Q5ZGpwVFJzQUF3QTB6S1IrU2RwNGE3WWVHZS9SeVYwZEtnZ1lXcm9ycEZYN3duTGFwS3NISmV2ZmwyWTArVHEvR2VmUkkrTTk2cFZ1MDVyOHNQSzhoaDRaN3puczkvdXB3MXo2N1Bvc1RSbVlyR0RVMUtlN1Fpb09HcnBtY0xKVzNwQ3RLd2NtMTlqL2dYRnVEZXRnMTVhaXFEN1pHVkpod05EVmc1TDEyWFZadXF4LzAyZmdOZVllbXRzekUxUDF6L1BTTktxVFEzbGVReXYzaE5VejNhWlpWMlJxNnJDakMvU2I4MzRlT3RXamR5L0wwSms5bkRvUU1MUmtaMGg1WlZGZDBNZXAyVmRrYXZBaERkWnZIdTdTMGg5azZkTCtTWW9hMHFlN1F0cnJqZXJLUWNtNmNsRE56K3RmejA3VHRZT1RsV1NUUHQ4VFZrNEt3OFNJTDB2RXQ0MkpPZ0FBQUFEUWhueTFMNkxUL3Q4QmhTcFdlQmpmM2FtNVYyWW82VmgzWVFXQUZ1RGh6M3g2ZUpsWGtYczZKYm9VQUdoMzdPNCtEZnFGa3lnTUFBQUFBTnFRd25KRFYzMVFYQmxLRE1xeTY5M0wwZ2tsQUFBQTBHSVFUQUFBQUFCQUcyR1kwdFJaSmRwUkVrc2wwcHdXdlQ4NVExbkovT2tIQUFDQWxvUGZUZ0VBQUFDZ2pYaDhoVTl6dG9VcVg3OThZWnI2VjJ0Z0NnQUFBTFFFQkJNQUFBQUEwQVo4bkJ1cTBlejY3akZ1WGRZLytUQkhBQUFBQUlsQk1BRUFBQUFBcmR6T01rUFgvNmRZWnNYcjhkMmRldlIwVDBKckFvQkVNOHdqN3dNQVNBeDdvZ3NBQUtCTnMxaGx0YWRMdGhSWnJBNUpOQjV0blV5WlJsaUsrbVZFU2lUVFNIUkJBRkFwRkpXdS9xQllCWUhZQ0Z5bkZLdW1UMHFYbmNmUUFMUlRucVRZNzl6YlM2THFtOEZ5ZGdEUUVoRk1BQUJ3akZoc0xzbVJyWmR5NTJuYWp0bmFVTHBEM2tnZzBXV2hFVHgybDRhazlkTFVYaGZxNXA3blNlRURNcU44TGdHMERQY3VMdFBuZThLU0pKdkZvcmN1U1ZjWE42a0VnUGJybEM0T1NkTHFmV0dDQ1FCb29Td1IzelltdGdFQTBNd3NOcGYyR25aTi9lSXhMZG4vZGFMTFFUTTZ2Y1B4bWpibWZuVzJSZ2duQUNUY1c5K1c2L3FQU2lwZi8rRk1qKzRlNDA1Z1JRQ1FlSVlwblRqdGdDd1dpNVpmbnlVbjJRUUF4STNkM2FkQlMwWHdHQTBBQU0zTllwVWMyWnI2eGFPRUVtM1FrdjFmYStvWGowbU83TmpuR2dBU1pNT0JpSDQwcjdUeTlhWDlrL1VyUWdrQWtOVWl2WHBSdWpZVWhIWFhvbEtGb29tdUNBQndLUDZhQmdDZ21WbnQ2WG81ZDU2VzdQOG0wYVhnR0ZteS8ydTluRHN2MWo4RUFCS2dMR3pxcXBrbDhvZGpFK0Q3WmRyMDhvVnBkRElDZ0Fvak90ajE3RGxwZW1sTlFHTmZQNkMzTjVaclMxR1VodGdBMEVMUVl3SUFnT1ptUzlHMEhiTVRYUVdPc1drN1p1dVdudWRLNGFKRWx3S2dIZnJGL0ZKdExJeElrcEx0RnYzNzBneWxPNGtsQUtDNlcwZTRkRklYaDI2YVZhSnIvMU55NUFNQU5FcmtuazZKTGdHdEVNRUVBQUROekdKMWFFUHBqa1NYZ1dOc1Era09XYXo4S2dVZy90Ny9McWczTnBSWHZuN3UzRlNONk1EM0l3Q295NGdPZG4wNU5WdWY3d2xwV1Y1RTNpQlRKZ0NnSmVDM1Z3QUFtcDFGM2doTmtkdTYyT2VZVlRFQnhOYyt2NkhiNTFjOTlUdDFtRXMzRG5VbHNDSUFhUG1zRm1sc1Y2ZkdkblVtdWhRQVFBWCttZ1lBQUFDQVZzQ1VkUHU4VWhVRVlrLzc5a2l6NlM5bnB5YTJLQUFBQUtBUkNDWUFBQUFBb0JWNGZYMUFIMjRKVnI1KzZZSjBwZEZYQWdBQUFLMFF3UVFBQUFBQXRIRGZsMGIxeTQvTEtsLy8vSVFVbmRYRGtjQ0tBQUFBZ01Zam1BQUFBQUNBRnN3d3BWdm5sS28wRkZ2Q3FYK21UYjgvM1pQZ3FnQUFBSURHSTVnQUFBQUFnQmJzK2RWK0xmbytKQ25Xd1BXVkM5T1U0bUFKSndBQUFMUmVCQk1BQUFBQTBFSjlWeGpWZlo5NEsxL2ZjMUtLeG5aMUpyQWlBQUFBb09rSUpnQUFBQUNnQllvWTBnL25sQ2dRaVMzaE5DekhyZ2RQWlFrbkFBQUF0SDRFRXdBQUFBRFFBdjNwQzU5VzVvVWxTWGFyTk8yaU5DWFpXTUlKQUFBQXJSL0JCQUFBQUFDME1HdjJSL1M3VDZ1V2NIcGduRWNqT3pvU1dCRUFBQURRZkFnbUFBQUFBS0FGaVpxbWJwMVRvckFSZTMxaVo0ZCtmYkk3c1VVQkFBQUF6WWhnQWdBQUFBQmFrQmUrTHRkWCt5S1NwR1M3UmE5ZWxDWTdmN2tCQUFDZ0RlSFhXd0FBQUFCb0lmYjVEZjFtU1ZubDYvdFBjV3RRbGoyQkZRRUFBQUROajJBQ0FBQUFBRnFJK3haN1ZSSXlKVWtEc215NmEweEtnaXNDQUFBQW1oL0JCQUFBQUFDMEFKL3VDdXYxOVlISzE4OU9URk9TelpMQWlnQUFBSUJqZzJBQ0FBQUFBQklzYkVnL1cxQmErZnJLUWNrNnU2Y3pnUlVCQUFBQXh3N0JCQUFBQUFBazJMTmYrYlcrSU5idzJ1TzA2RTluZVJKY0VRQUFBSERzRUV3QUFBQUFRQUx0OWtiMThHZmV5dGNQbnVwUk40OHRnUlVCQUFBQXh4YkJCQUFBQUFBazBOMy85Y3BiMGZCNlNMWk52emlCaHRjQUFBQm8yd2dtQUFBQUFDQkJGdXdJNmUyTjVaV3YvMzVPbWh6OGxRWUFBSUEyamw5NVc2R1VPVGNyWmM3TjhrYURpUzZsMVRCbDZwKzVpM1Q4a3Y5VCt0emIxR3ZSTHhOZFVwdmtqUVlydno2UmVEOVkvWGROK3VMUGlTNERUUkNjOGw4RnAveFhWM1dma09oU2pvbVh4L3l2dnJ2Z1RYVk15a3gwS1FDUUVNR29xVHMrcm1wNGZmMlFaSTN2VHNOckFBQUF0SDMyUkJlQTJ2elJrQllVck5XbG5VWW51cFJqSnQ3MytNVFdXZnJkZCsvSmJySHF4SXcrOGthT0x0UlpYYkpEMDNaOXFxV0ZtL1I5b0VEbFJsaHVXNUs2dTdJMUpyMjNianh1dk1abTlqdEcxU1BSRGcxYUxMSW96ZUhTRUU4M1hkRmxqRzd0Y1pZY2xwYTNEdlRjL0RVcU44S0ttSWJzRm5Kb3REeVR1NTBobHkxSlk3SUdhOWFlWllrdUJ3RGk3aytmKzdXNUtDcEpTbmRhOU1lelVoTmNFUUFBQUJBZkJCTXRqRDhhVW8rRmQ4Z2ZEY2wvd2N1Skx1ZVlTTVE5L20zSGZFblM5RkUvMDhXZFJqWDRPRjgwcUYrdWYxMy9iM2Rzd0N6SG1hcmhhZDJWWkxXcklPVFZadDllclMvYkpXODBTRERSRGt6SUhpS3J4YXFJR2RXdThrSXRMOXFzNVVXYk5TTnZwVDQ2Nlc1NWJFbUpMckdHSC9lY29LQVJJWlJBUXB5UU9VQVhkemxWLzgxZnBhVUZhK3JjNXkvZnpkQkpXVU8wdE9Eck9GY0hBSW0zcTh6UUgxYjRLbDgvUE42alRpbjh6QVlBQUVEN1FERFJ3aGd5NVkrR0VsM0dNUlh2ZS9SSFF6b1E4a3FTenUwd3ZNSEhlYVBCLzgvZWZZZkhVVjBOSFA3TjlsWHZWck1rRjduM2J0eE5NYWIzWmpxRUdnS2hmQ1IwQ0MwUVFnTEJwaVRVMEVNeHpkZ1lHK1BlY2ErU3JkNTcyYjd6L2JIeVdtdEp0dnJLMG5tZlI0KzFNM2RtenR4WnJhVTVjOC9sN0EwdnNyRThuZUhCdlhsdThPWE1paHlNZ3VKdFkzVTcrS2xvQjRkcWk5bzlidEgxZkRMMkxwL2t3N2JLVEs3YStob2J5dE40NGVDM1BEWHdFajlHMTlCemd5NzNkd2lpQjFzNyt3MEE5bFpsTk5ubXlkM3ZkRlk0UWdqUjVUeTF1aHFMMHpQaDlhZ1lQYmVOTnZzNUlpR0VFRUlJSVRxUFBKSWp1ajAzcXZkN2c2YjV1Ymk3ZHI3SHh2SjBUbzBheXZMSkR6TTdjb2hQVWdMQXBORnpicTh4L0tIUG5IYUxWNXc4Um9ZazhmY2g4d0Q0SW4vakNkczdWWGRIaHlTRUVFS0lrOER1RWlmdjdyUjRYNzg4T3dpdG9oeG5DeUdFRUVJSUlicVhIajFpWWx0bEppK25MMkpsNlQ2SzdKVUVhSTBNRFU3a3NkUUxtUkU1eUtmdC9wcDhYazVmeFBLUzNlVGJLZ2pVR2hrYm1zS2RLYWN6SjNwRWczMGZxVWxmZU1hQ0J1VmRxbDAyWXBiY0R1QlR5dWpZT3ZiMVh6ZFY4bWhwOFU3K2V2QTd0bFFlUm9QQ21OQVVIazI5a0trUkF4cHR2N2M2aitjT2ZzUHlrdDFVT1Mya21LTzVNbUV5OS9RNXM4Rk4rMHhMQ2E4ZC9vbWZpbmR3dUxZWVJWRVlIdHliQi9xZHpka3hveHJzdXpuOTJacHpQRlpMcmtWcmo3ZWhQSTFQYzljUmFRamlnMUczRWFCdCtTU0VyWGtQUU12N3ZmNXgxcFVkNUs4SHYvVytIOGFGOWVHSkFSY3pNYXhmb3pIdXJNcmlyMm5mc2JKMEh4V09XcExNVWR6UWV6bzM5cDVCN0U5M05ob2Z3SjdxSEo0LytCMHJTdmRRNGFpbHR6bVNheE9uY1V2U3JPUDJTVnQrampycjNGcHFmRmhmQUhLc1pZM0dubi82YXp4ellDSHZaYStrMG1scGNNem05c2tWVy83Rk53VmJlS2ovZVR5U2VrR0RPRDdKWGNlTjI5NWtXc1JBRms5ODBDZUdZOStEYmVuWFFsc2xMeDlheEtMQ2JXUmFTdEFvQ2tPQ0VuaHk0TVhNaWh6aWJkZVN6eG9oaEJDaXAzbG9SVFh1dW1kbnp1NW5sQW12aFJCQ0NDRkVqOU5qN3c1OVY3Q1ZlVnZuNDFCZHBBYkdNakFvamdKYkpldkxEN0t4SXQwbk1mRmR3VmF1L2UxMXJHNEhDYVp3Sm9mM0o4OWF6dExpWFN3dDNzWERxZWZ6Y1AvejJ4elRhVkhEY0t0dWxwWHM5cjQrbmcrelYzUHY3ZzhaRkJUSCtOQysvRmFad2NyU2ZaeTk0VVdXVDM2WU1hRXBQdTJYRnUvaThpMnZZbkhaR1J3VXorQ2dlTFpXSE9hSi9WK3l0dXdnWDQ2NzIyZEV3RmtiWGlTOXRwQkVVd1FUd3ZxUmJ5dG5RM2thbDIxK2xmK04vUU56WTBhMnVEOWJlbzdIYXVtMWFPM3gzczFlQ2NCdHlhY1NwZzlzVVl4dDFaSityKytqSE0vN1lXQmdQT05EKzdLMThqQXJTdll5ZC8wTHJEcmxNWVlFSi9pMC82NWdLMWYvdGdDNzIwa3ZZeWdUdy9wVGFLL2dvYjJmOFZ0RjA2VlhGaFZ1NDZxdHIyRnpPNGt4aGpBeHJEOUY5a29lMi9jL3RsVTJ2VjFiZm80NjY5eGFvOXhSQzBDWVBxRFI5UytsLzhDYm1jc1lGOXFYYkd0cGd6aWIyeWRYeEUvbW00SXRmRjJ3dWRIRXhCZDVHd0M0T25GcXMyTnZhYjl1cmpqRUJadGVwc1JlVFlqT3pMaXdQbGhkRHJaWFpiR205SUEzTWRIU3p4clJPaHBGNGVLRW1WeVpkQnBqd3djU1lRakY0ckt4dnlxTGIzSlg4WHI2VjFUV3ZUOGJNejE2SkRlbW5NTXBVY1BvWll4QVVSUXlhdkw1cVdBajkyNTcxZHZPb05GeFZkTHBYSnc0azVHaC9Za3doRkRyc3JHMWZELy8yUDhaaS9MWCtlelhkdkZ5bjljZlRIaVVEeVk4Nm4xdC9HSldnN2JYYlBnTG4yVXRhNWZ6cTcvUEgvUFg4YWRCMTNCeHdnd1NBMklvczFleHBHQURqKzc4TnptVzlpdkJ0NzB5a3lxbkZZMmlRYXNvYUJXTno1ZEdVZENnd2FCb01Xc05tTFFHVEJvOUJvMVdmaGFFNklGV1pUdjRMczBHZ0FJOE96M0l2d0VKSVlRUVFnamhCejAyTWZIUXZzOXdxQzVlSDM0ajE5YTdrWmRuSzZmUVZ1bDluV0VwNW9adGIySnpPM2w1eU5YY2tqekxleE5oY2RGMnJ0bzZuMmNQZk1PTWlNRk5qbEpvcm0vRzMrdnpKUDAzNCs4OWJ2dkg5My9CcDJOKzc1M011ZHhSdzl3TkwzcEdMaHhheEFlamJ2YzVyMnQrVzRERDdlVDlVYmR4U2R3RUFFcnMxY3pkOENLTGk3YnpTZTQ2cm95ZjdOMW1aRWdTL3g1eHM4K2t6bi9lK3luL1BMU1lsOUovOExsQjN0eitiT2s1MXRlYWE5SGE0NjBwM1EvQUdWSE5uNU9pdmJTazMrdDdZdjlYZkQzdWo5N2tTNW1qaGpQWHY4Q09xaXorbHY0OWI0Kzh4ZHMyMTFyR3pkdi9qZDN0NUM4REwrR1BmZWFpcVNzZjhGUFJEdVp0bmQvb01YS3RaZDVyOFBpQWk3aS83MWxvNnlaV1hscThpNnViMks2dFAwZWRjVzZ0OVg3MktxRHA5OHJIT1d0Wk0rVnhCZ2NsNEZhUGxoVnJhWi9NalJsSmlNN003cW9jRHRUa2t4b1k2OTFYcGRQQzB1S2RCR3FOWEJnN3J0bXh0NlJmeXgwMVhMYjVWVXJzMWR5YVBKdG5CbDdtSFVsVVpLOGtyYVlRYU4xblRXZkowNWFTcnludmxHTXBsTkkvT29hRFJZVWRzdjhvWXlpZlRIcUthVkdlVVRWV2w1MUNXeWxoK21ER1J3eGlmTVFnYnU1N0R1ZXYvaE43amtrWUdqVjZYaHR6SDlja2UwclF1VlUzQmJZeWRJcVdBY0c5R1JEYzJ5Y3g4ZjZFUjdrd1lUb0FWYzVhOHEybEFRVDIxUUFBSUFCSlJFRlV4Sm9pbUJrOW1wblJvN2x0ODR1OGMvZ0hiL3YwbWx3QStnYkdBMUJvSzZQYWViUmNTVWVmM3hFUittQld6SHlOSVNFcDVGcUtzYmhzUkJ2RG1KZDBCdE9qUmpIaDU1c3B0VmUxS0s2bVBMRDNZMWFXN0d2eGRnb0tacTBlczhhQVNhdkhWUGQ5aU41TWlOWk1xTTVNcUQ2QUVKMlpFSDJBNTdVdWdGQjlBQkg2UUtJTXdVUVpnd25TR2lYQkljUkpRZ1VlWEhIMHMrZmFZV2FHUnZYWVA4bUVFRUlJSVVRUDFtTi9DODZvTFFiZzFLaWhQc3ZqakdIRUdjTzhyMTg3L0JNMUxodlhKMDdqMXVUWlBtM25SSS9nM3I1emVlYkFRbDQ3L0ZPYkV4TXQ5Y2UrYzcxSkNZQXdmU0NQcGw3QUpadGZZVzNaUVorMnJ4MytpUXBITGZmMVBjdDdveEFnMGhERTB3TXY0WUpOTC9OeHpocWZtNFgvSFgxN2d4c2RkNldjd1Q4UExXWnp4U0dmNWMzdHo3Ym96R3VSYVNrQklOa2MxV0RkeDdscitUaG5iWVBsbjQyOUM1TkczNmJqUXN2NnZiNy82M2UyejRpUThMcjN3MlZiWG1WVlhhTGxpRGN5bDFIcHRIQnAzRVR1NjN1V3o3clRvNGZ6N0tETCtjT3U5eHNjNC9XTW42bDBXcmdrYmdJUDlqdkhaOTFwVVVONWZ0RGwzTEh6M1FiYnRmWGFkY2E1dFlUTjdTU3Rwb0Izc245bC91R2xoT3NER3gzRkFIQlQwa3dHQjNsR0htanExWTV1YVo4WU5Ub3VqQjNIZTlrcitUcC9Ndy8wTzl2Yi9ydUNyZGpjVGk1Tm1OaWdiTmp4dEtSZkYyUXNJODlXenVuUnczbDV5TlUrNjZJTklVUWJRcnpuMWRMUG1zNlNyeWxuaXo2dDA0NDNJTHBYaHlRbXRJcUd6eWI5aFNsUnd5bXpWM0hQYi8va3E1eGZzYmtkYUJTRm1kRmpXRERtUGxJQzQvajZsT2NZdS9RbW44VEEvREgzYzNYeUdUaFZGOC91ZVo4RmFWOTViOUFubW1PNHZaL3ZlOW1rTmZCNjJrTGVURi9JcmtyUFoxQ2tJWVJQSmozSjlPaFJQRDNzRmo3TVhJTGQ3UVJnOEkrZWVWZU9qRnk0Yjl1L0dveUc2TWp6TytLeG9UZXlwL0l3ZzM2OGlrTTFlV2dWRFhmMnY1Z1hSOXhCNzRBWTdoMXdCWS9zZktzRlBkLytWRlJxWFhacVhYWnd0SDQvUm8yT0tFTXdrWVpnb3ZUQlJCdUNpREtHRUdjS0k5NFlUb0l4bkFSekJQSEdNRXphdHY4L0pZUm92WVVIckt6UDlmekFHN1VLajAvcDNKRzVRZ2doaEJCQ2RCVTlOakV4TWJ3ZnEwcjNjOHYyLy9EM29mTVlHQmpYYUx1ZmkzY0JUWmRIdVRoMkFzOGNXTWpxc3YyTnJ1OUk5Vy82SFRFbXRBOEFoYllLbitXTENyY0QrSXhtT0xwTkNnQy9WV2I2TEQ5eWM5enVkbkxJVWtSYVRRRUhhZ29BejQzWldwZmQrOFIwYy91ekxUcnpXdGhWencwMm5hYmgvUERwTllVc0xkN1pZSGw3VFd6Y2tuNnY3NEpHbnBRZkcrWjVQeFFjODM1WVVyUURnT3Q3VDJzMGhuTjdqVzcwNXYyU3V2TytzZmVNUnJkcmFqUkhXNjlkWjV4YmN4d1plVlBmb0tBNFBoaDFPMG5teUVhM09hc2QrK1R5K0VtOGw3MlNoUVcraVlrakUyOWZuVGlsZVNkU3B5WDkrbjNoVmdEdVNqbjl1UHRzeldkTlo3dXA5dmpuMEI2MEFYMjRhL2Z4NTF4cHJjdDduOHFVcU9HNFZEZm5yLzRUNjB0M2U5ZTVWWlZsaFp1WnUvSit0cHorTmltQmNkemM1MXorY2VBekFHWkdqK2JxNURNQXVHSGpzdzBTQnRtV1FoN2UrYWJQc3Q5dCtpdEZOdCtSSmlYMlN2NXYrM3pXbmZvbVVjWlFSb1dsc3FGMGo5L1ByejY3MjhHRmEvN3NMZmZrVXQyOGN1Qno1c1pPWkhiTVdPYkdUbXEzeE1UdzRONDQzUzdjZ0V0MTRWTGR1RlFWbCtyR3JibzlyM0ZqZHp1eHVoeFlYUTRzYm51Ny9iOWhjenZKc1pZMW1PdW1NWkg2SU9KTVlTU1l3a2swUlpBU0VFMGZjelI5QW1KSUNZZ2l2SlBMRndyUmt6amQ4UENLR3UvcjM0OHhreFNpOVdORVFnZ2hoQkJDK0UrUFRVek1IM1lEbDIvNUY4dExkalBtMTBlWUZUbVk2M3RQNThMWWNkN1NOT0FwdHdJMGVhTzlUMEEwQU1YMktweXFHNTNTOEVaMlI0bXBlMEs1dmlDZENXaDRrL3h3WFMzdGtiOCsxT1QreWh3MVBxK1hGdS9raGJUdldGK1doa04xTldqdjVtaFptdWIyWjF0MDVyV0kwQWRSYksraXdGWkJoTjYzN3UvRHFlZnpjT3JSdVJDT25XQzdyVnJTNy9WRkdZSWJMQXZXbVFFYTdDZTkxdk1VOTlDZ3hFYjNGVmozUGpwV2VsMkNaT2d4Y3crY2FMdTJYcnZPT0xmbW1CMDVCSTJpd2FUVkUyOE1aM2JVRU02T0dYWGM5M2h2VTBTankxdlRKOU1qQmhGbkRHTkx4V0V5TFNVa21TT3BkRnI0dVhnWEtlWW9wa1VNYk5INXRLUmZEOVRrQXpBaU9PbTQrMnpOWjQxb21TdVRUZ1BnaDd5MVBqZnQ2MHV2eWVXcm5GKzVLdWwwem91ZjZyMXhmMU1mejBpblg0dTJOWHNVdzdGSmlTTUs2eTJQYjJSMFdXdTE1ZnpxZSsvd29rYm5vRmljdjRIWk1XUHBVMWRxcWozOGJmQlZyZHJPcWJxeHVPMmVSSVhManNWdHgrS3lVK1d3VXVteVVPbTBVT213VU9teVVPV29lKzIwVU82b3BkUlJRNUc5a21KYkZWVXVhN09QV2VLb3BzUlJ6YzZxN0ViWGgra0NQTW1LdW9URmdLQTRoZ1luTURnb29kR2t1QkNpK2Q3WllXRmZtZWZobDFDRHdvT1RKQkVvaEJCQ0NDRjZyaDZibU9nZjJJc05VNS9raS95Ti9DZnpGNWFWN0daWnlXNkdCQ2Z3K1pnL2VHOEt1dXB1OEN0TmxHNCtzdGd6c1dYbjFuZFdtZ3FxRWU2Njg1Z1ZPYVJaaVlJdjhqWnk3Vyt2RTZ3emNXZks2VXdNNytkOW9yTFhUM2MwYU4vYy9teUx6cndXdzRON3M3eGtONnRMRDNqTDhIU0dsdlo3YTFsY2RzQlQvcU14N2lhZTRyVzZQYVVIOUVyalQvYzF0VjFuWHJ2V25sdHpmREwycmhhVlNnTFFOUkZIYS9wRW95aGNGaitSZng1YXpNS0N6ZHlWY2diZkZHekI3bll5TDJGS2g5YVl0N3JxcnIzbStFOTJ0dlN6UnJUYzZEQlB1Yk1WUmI4ZHQ5MkcwajFjbFhRNmcwTlN2TXRPcVN2ZGRleUUxU2N5Sm53QVo4Vk9abmhvUC9vR3hkTTNNSjZndWlRV2dLRWR5dGdkMFpienEyOWZWZU1qY3dwdG5sRUZiVWxTdGhlZG9pRllheUpZMjdaWXJDNEhKWTVxaXUyVkZOdXJLYkpYVVdpckpNOWFScTY5bkJ4cktibldjbkt0cGRqZERSUGU5WlU3YS9tdE1vUGZqcG03UTBHaFQwQVVRNE43TXpRb2dhSEJpUXdKVGlBMU1MWlRIOG9RNG1SVjQxQjVjblcxOS9XRGt3T0pNTW5QamhCQ0NDR0U2TGw2YkdJQ1BIV3NMNHVieUdWeEU5bFRuY01mZDMzSXI2Vjd1VzNIMnl5ZStDRGdtU1Boc0tXWXRKcENJc0tDR3V6alVOM1R3UW1tQ0ovNjhRYU5EcnZiU2JYVDJ1Qkdaa2s3VGJiWkVyMk1vV1JhU2xndy9JWW1TODdVOSt6QmIxQlIrZS9vT3ppdDNyd1JOUzViazlzMHB6L2JvclhYb2pYTzZ6V0c1U1c3ZVROek9UZjJudEdxL2JYbVBkQ2FmbStOQ0VNUWhiWktEbHVLR2FsditBUjh0cVcwMGUyaURNSGsyeW80YkNsbVZDUGxQcHJhcmpPdlhXdlByYk8xdGsrdWlKL3NTVXprZXhJVFgrUnRSRUZoWGd2TE9MVlVMMk1vMmRaU0R0WVVNRDZzNzNIYnRlU3pSclJjV04wb3JoSjd4WEhiVlRnOE44Q0M2eVVRWW95ZUVUejUxcEptSGN1a05mRE8rSWU0S01GVHZxM1daU090T29mbGhWdElyOG5sN3RSTFd4ei9pYlRsL09wek5qTGk3SGpMVDJZbXJaNEViVGdKcHZEanRsTlJLYlpYazFkWDlpblRVa3FHcFlqRGxpSU8xUlp6dUxhUWlpWW1LbGRSU2E4dElyMjJpRzhMdG5pWEd6UmFCZ1RHTVN3NGtTSEJpWjUvZ3hMb2JZNlFDYm1GcU9lZm0ydkpyL0VrN3hPQ3ROdzFKc0RQRVFraGhCQkNDT0ZmOHBoT25jRkJDYnc5OG5jQXJDOC9Pam5xektnaEFIeVFzNnJSN2I3TTJ3VEE2ZlVta0FXSU5ZWUNORHBaOGZlRlRUOEZXdjlwOGNiSytMVFc1UEJVQUg0NHpySHJPMWhYdG1Wc1hVMzRJMzR0MmR1czdadnFUMmo5T2JiMldyVEcxWWxUaURPR3NiTXFpMGYzZmQ2cWZiVG1QZERXZm0rdThhR2VHOHNmNXF4dWRQMTcyU3NiM3k2c0h3Q2Y1amIrdEhWVDE2WXpyMTFyejYyenRiWlBSb1lrTVNnb2puWGxCOWxmazgreTRsMU1qUmhBU2p1VzBtbk1qTWhCQUx5VC9ldHgyN1gwczBhMDNKR0pua1AxRFJOYTlZWFVKUS9MSFVlZjBMVzU3VDdyVHVTcG9UZHpVY0lNaW16bG5MdnFRYUlXbnNXNHBUZHh5ZHBIZUhEN2d0YUVmMEp0T1Q5eGZBb0swWVpnUm9Ra01UZG1KTGNteitMWlFaZngwZWc3V1R2bGNmSk9mNDJjMDE1bDlTbVA4K0hvTzNocTRDVmNHVCtaRVNGSlRZNUNzN3RkN0t6SzVwUGNkVHkyNzM5Y3RPa2ZEUHJsQVdLWDNNbXNkYzl5Nys0UCtTeDNQVmxkSkNrc2hEOFVXZHk4dU81b0djUEhwd1ppMWtuaVRnZ2hoQkJDOUd3OU5qSHh4UDR2S1Q3bXFmVU41ZWtBSk5lN3dYZFh5aGtZTkRyZXpsckJXNW5MVWV2VjkxOWF2Sk9YMHIvSHJEVndkNTg1UHZ1YUdUblllNXdTKzlHYkptdktEdkQwZ1lWTnhoV2dOWGlmcmw5WnVnODRXdktsTFc1Sm1vV0N3dVA3di9CT0RueEVsZFBLeTRkKzlOYm1CNGcwZUc0SWZaNjMzcnNzdmJhUUIvWjgzT2orbTl1ZjBQcHpiTzIxYUkxQXJaRzNSOTZDUWFQajVVTS9jdlhXQlJ5c20xK2h2bU9UTHZXMTVqM1EwbjV2cmQ4bGVTYmxmVDNqWno3T1hldGRycUx5VnVaeTNzcGMzdWgyTjlkTmV2M2E0Wi80NUpqa3hMdFp2L0ptRTl0MTVyVnI3YmwxdHJiMHllWHhrM0dyS2s4ZitCcUg2bXB5QXUzMmRIZWZPZWdVRGU5bHJlU2ZoeGI3L014bVdrcFlYdUtaQzZDbG56V2k1WFpXZXBLZDA2SkdITGZkaEFqUFo5RG1zbjNlWlh2ckpoNmZIdFg0cE96SHVyejNiQUQrdHU5amxoUnM4TG51Y1IwMElxWXQ1eWZhTGx3ZnlPalFaQzZNSGNmOWZjL2lQeU4veDdvcFQxQjB4dXRzbmY0TUg0NitnNGY3bjg4RnNXTkpEZXpWNUNpM0twZVY5V1VIZVQzalo2N2Y5Z1lEZjdtZjFPWDNjYzF2QzVoL2VDbGJLekxhYmZKdklicTY1OWZWVXVYdy9EOC9PRUxIdFVNYkgra2xoQkJDQ0NGRVQ5SmpTem05a1BZZEw2WC93SkNnQktJTndSVGFxOWhabFlWTzBmQ1hnWmQ0MncwT2l1ZlZZZGR4eDQ1M3VIdlhCN3lZOWozOUEzdVJaeTFuWDAwZWVrWEwyeU52SVRVdzFtZi85L2M5bXkvek5yS3JLcHZCdnp6QTZOQVVLcDBXdGxkbThlZis1L0xzd1crYWpPMjgyTEY4bExPR1N6YjlrL0ZoZmNtd0ZMTjM1b3R0T3QvSjRhbmU0MTZ3NldYNkJFU1RZbzZtd2xuTHJxcHNiRzRuYzZPUDNxaTZxZmRNbmptNGtIdDIvWmQzczFaaTFocllYSEdJdTFMTzRLWDBIMXJkbjIwNXg5WmVpOWFhRVRtSXI4ZjlrUnUydmNtWCtSdjVNbjhqZlFOaVNEUkZvS0p5b0NhZmZKdW4xRWk0UHJCQmplM1d2QWRhMnUrdGRVYjBjRzVKbXMyYm1jdTRhZHRiUEhOZ0lVbm1TQTdXRkpCakxlUHZRK2J4eDkzL2JWQ0c0L1I2MjkyNDdVMytjdUFya3MxUnBOY1drbVVwNWFVaFYzSHY3ZzhiSEs4enIxMXJ6NjJ6dGFWUExvK2Z4SlA3ditTN2dxMEVhbzFjR0R1dXcrTWRGdHliVjRaZHgrOTN2c3VmOTM3S3k0Y1dNVGdvbmdxSGhSMVZXZnlwMzduTWloelM0czhhMFhML3kxckd0S2dSbko4d2pkRmhxV3d0UDlDZ1RVcGdIQmZXbFYvNk1IUEowVzJ6bHpNK1loRG5KMHhqZk1RZ05wWWVmelJXcE1FejhxdksyWEFTNmV1UzV4NTNXNGZiaVY2akk3U1pvek84TWJiaC9FVEgwU2thQmdiR01UQXd6dWN6eCtLeXM3OG1qMTNWT2V5cXpHRlhkUTY3cTdMSnRqWWNJWkZqTGVPTHZJMThrYmNSOER5b01DNjBINmVFOTJkU2VEOG1oUGNuVENmbGJVVDNVbERyNW8zZmpuNkdQak1qQ0YyUGZUUk1DQ0dFRUVLSW8zcnNyOFVQOVQrUG9jR0pwTlVXOEd2cFhrb2QxVndhTjVGZkpqL0NlYjNHK0xTOUptRUt2MHgrbUF0angyRnpPMWxkdXA5eVp5Mlh4VTFrMVpUSHVEaHVmSVA5OXcvc3hjK1RIK0xNNkJGb0ZBMXJ5dzdnVk4yOE1lSkc3dWw3L0pzNUx3Mitpc3ZqSjJIUTZOaFluazZVSWJoZHp2bVIxQXY0ZE16dm1SRTVpQko3TlN0TDk1SnJMV05POUFpK0dYOHZnNExpdkczLzNQODhuaGh3RWNubUtIWlVaWkZyTGVPSkFSZngxTUNMRzkxM1MvcXpMZWZZbW12UkZqTWpCN045K25POE1QaEtwa1VNcE14Unc2cXlmV3l1T0VTZzFzaEZzZU41WThSTkhKajFFcVpqSm45dHpYdWdwZjNlRnY4WWVqWHpoOS9BNk5BVWNxMWxiQ2hQbzI5QUROOU91TS9ianlINmhrLzB2VHgwSHZPSFhjK29rR1R5ck9Wc0tFOGoyUnpGd3ZGL1BPNlQrNTE1N1ZwN2JwMnR0WDJTWW81aVVuaC9yRzRIRjhhT2EvR0UzSzExZmVJMGxrMTZpSE43amNHbHVsbGR1cDk4V3prWHg0N240cmdKM25ZdCthd1JMZmZPNFIvWVhwR0dUdEh5M2RRWHVhejNiQXgxWlhZMGlzTE02TkVzbXZZM0FyUkdmaW5heXYreWo0NFNlak45SWZ1cnNyemJYcDh5bDRCNjc1OUJ3Y204UHZZQjcrdUQxVGtBL0NIMUVwSUNlZ0dnMStpNHBlOTUzRFBnc3VQR2VialdVNXB1WHRJY2d1dHVOa2Nid3pyMC9FVG5NMnNOakF4SjVxcjRVM2htMEtWOFBlNGU5cy82RzNtbnY4YVNpWC9pTHdNdjRleVlVVVFaR3BibXFuWForYlYwRDgrbmZjc0ZtLzVCd2s5M01XN2xvOXkxOHowK3pGa2o1WjlFdC9DUGpiVlluWjdSRXVQajlKemJ2M1ArenhaQ0NDR0VFS0tyVTV3MTZlcUptd2toZXBJMVpRYzRiZDF6akF4Sll1MlVKL3dkVHJ2cXp1Y21qbStyUHAwdCtqUnVxajI5dzQrbERlaUQ4WXRaYmQ2UDdXTFBUZmRyTnZ5Rno3S1dlWmNubW1QNGFzcXpqQWoxelB0aWNka29zcFVUYmdqMkpnRldGRzNsOG5XUFUzWk1tYjArZ1hFc25QSThBNE05azhNNzNFNEtiS1dZdFNZaURTRUEzdGd2NnoyYkR5WThDb0JiZFpOaktTYkNFRUtBenNqTm01N25QK1ArM0doOEFIOUl2WlFYUjl3QmdOVmxwOWhlVHF3cGtzQXZUK3ZRODJ0cW4wZlVQNmYydWthdTJvWnpDUWxmS2lvSGF3cFpWMzZBOVdWcHJDMDd3SjdxM0JOdU56Z29uak9qUjNKbTlBZ21oZmRIcjlGMlFyUkN0SThTcTV0K2J4UlRiZmY4dWZYMVJXR2MwMDhTRTBJSUlZUVFvbnZUQmZadFZwbVNIbHZLU1FqUnRMZXpWZ0J3YXRSUVAwZlMvcnJ6dVltZUk5dFN5TlJsdDNOOXlsbGNramlMWWFGOWlUZEhVV2F2WW0zSlRqN01XTUpuMmN0d3F3MmZQVGhVazhmRW4yL2hwajduY0ZIQ0RJYUc5aUhPRkVXcHZaS2ZDamJ5VWVaUDNyYWZaUzNENHJKeC80QXJHUm5XbjJoakdGdks5L1Bjbmc5WVVyREJtNWhvektzSC9nZkE3L3FjUzUvQU9DSU5vU2NzSGRVZTV5ZTZKZ1dGMU1CZXBBYjI0cG9FeitpNk1rY05HOHZUV0ZlWHFOaFVlWWdhcDgxbnV6M1Z1ZXlwenVYbFE0c0kwWms0TldvWWM2SkhNQ2Q2T0wyTW9mNDRGU0dhN1YrYkxkNmt4UEJvSFdkTFVrSUlJWVFRUWdndkdURWhSQStVWlNuaDI4S3RYQkUvaVFqOTBmSWFOUzRiZjB2N25yK21mVWV3enNUbWFVK1RhSXJ3WTZRdDE1M1BUYlROeVRoaVFuUjlNbUtpL1RoVk56dXJzbGhYZHBDVnBmdFlWcnlMQ3FlbHlmYWpRNU01TTNva2M2S0hNemEwRDFxbHgxWW9GVjFRcFYybDcrdkZsTnM4azd4L2ZHNG9sdzR5K1RrcUlZUVFRZ2doT3A2TW1CQkNOS25LYWVYKzNSL3g0SjVQR0JBWVI2d3hsR3FYbFYxVjJkUzY3QVJwamJ3LzZyYVQ4c1o5ZHo0M0lZVG96blNLaGxFaHlZd0tTZWEyNUZOeHVGMnNMMDlqU2RGMmZpemF6czZxYkovMld5c3kyRnFSd1hNSHZ5RlNIOFRwMGNPWUV6T1NNNktHRWQ3Q1NkZUZhRzhMdGxxOFNZbUI0VG91R2lpakpZUVFRZ2doaEtoUFJrd0kwUU5aWEhZV1pQek1vc0p0N0s3T29kSnBJVUJySU1VY3pleW9JZHlSZkJxOXpaSCtEck5WdXZPNWliYVJFUk9pSThpSWljNlRZeTFqU2RFT0ZoZnRZSG54THFwYzFrYmI2VFZhem9nYXpoWHhrNWtiTTVJQXJhR1RJeFU5WFkxRHBkOGJSUlJiUEg5bXZYMVdDTmNPTmZzNUtpR0VFRUlJSVRwSGMwZE1TR0pDQ0NGRWp5Q0pDZEVSSkRIaEgzYTNpM1hsKy9teGNBZUxpN1kzT1pGMmtNN0krYjNHY25uOEpHWkdEa0VuNVo1RUovam5waHJ1VzE0TlFFcW9sajAzUjZHWHQ1NFFRZ2doaE9naHBKU1RFRUlJSVlUb2xnd2FMZE1qQmpNOVlqRFBEcnFNVEVzSlM0cDI4RTNCRnBhWDdNYWxla3JvVkR0dGZKaXpoZzl6MWhCdENPYVN1SWxjSGorUjhXRjlVV2pXNzhwQ3RJalZxZkxTeHFOem96d3dJVUNTRWtJSUlZUVFRalJDRWhOQ0NDR0VFT0trbG1TTzVPYWttZHljTkpNaWV4VmY1bTNrMDd5MXJDdEw4N1lwc2xleElHTXBDektXMGljZ21zdmpKbkZad2tRR0JjYjdNWExSM2J5MzAwSnV0UXVBK0NBdDF3MlRFazVDQ0NHRUVFSTBSaElUUWdnaGhCQ2kyNGcyQkhOcjhteHVUWjdONGRvaVBzL2Z3Q2M1YTMzS1BSMnFMZUw1dEc5NVB1MWJSb1lrTXk5aE12TVNwc2lrMmFKTkhHNTRZWDJ0OS9WOTQ4MllkREl5UndnaGhCQkNpTVpJWWtJSUlZUVFRblJMS1FIUlBORDNiQjdvZXphN3FyTDVOSGNkbithdEk4dFM2bTJ6clRLRGJaVVpQTEgvUzY2TW44eXR5YWN5TERqUmoxR0xrOVZIdXkxa1ZIcEdTMFNaRlc0ZUdlRG5pSVFRUWdnaGhPaTZUdXJKci84VDhKTy9ReEJDQ0hHU2tjbXZSWHVTeWE5UFBtNVZaWDE1R3AvbHJlV0x2STBVMjZzYnRKa1NNWURia2s3bHZGNWowR3UwZm9oU25HeFVZT1RiSmV3dWNRTHc5UFFnL2pSUlJ1QUlJWVFRUW9pZXAwZE1majNHMGMvZklRZ2hoQkJDaUpPSVJsR1lITjZmeWVIOWVXSFFWZnhZdEkzWE01YXh2R1MzdDgzcTB2MnNMdDFQckRHTW01Tm1jbFB2R2ZReWh2b3hhdEhWL1p4aDl5WWxRZ3dLdDQrVzBSSkNDQ0dFRUVJY3owazlZa0lJSVlUb2ltVEVSTThoSXlhNmozMDFlYnlac1p6L1pxK2l5bVgxV2FmWGFMa3dkaHkzSnAzS3BQQitLTWk4QWNMWGVWK1U4VU82SFlCN3hnWHd0MW5CZm81SUNDR0VFRUlJLzJqdWlBbEpUQWdoaEJEdFRCSVRQWWNrSnJxZktwZVZqM1BXOGtiR3p6NFRaaDh4SWlTSjI1TlA0OHI0eVJpa3pKTUFEcFM1R1B6dllnQVVZTi92b3VnYkp1OE5JWVFRUWdqUk16VTNNYUhwNkVDRUVFSUlJWVE0V1FSclRkeVNOSXROMC83QzRna1BjbEhjZUxUSzBWK1p0MWRtY3Z1T3R4bis2NE84bGJrY205dnB4MmhGVi9EYWxscnY5K2YyTjBwU1FnZ2hoQkJDaUdhUUVSTkNDQ0ZFTzVNUkV6MkhqSmpvR1hLdFpieWR0WUwvWksyZ3dGYmhzeTdlRk03OWZjL2krc1RwbUxSNlAwVW8vS1hDcnBLOG9JaHF1K2RQcXFWWGhET3p0OEhQVVFraGhCQkNDT0UvTW1KQ0NDR0VFRUtJZGhCdkN1ZVIxQXZZTi9OdnZEWGlabElEZTNuWDVWckx1SGYzaHd4WjhTRC9PcnlFV3BmZGo1R0t6dmJ1OWxwdlVtSjR0STRaa3BRUVFnZ2hoQkNpV1NReElZUVFRZ2doUkRNWU5Gcm1KWnpDbG1uUDhNNm9XeGtVR085ZGwyOHI1Ly8yZk1MZ1h4N2dINGQrcE1acDgyT2tvak80VkpYWHRscThyKzhhR3lEVG9nc2hoQkJDQ05GTWtwZ1FRZ2doaEJDaUJiU0toc3ZqSnJKeDJsTjhNT3AyaGdRbGVOY1YyYXQ0YU85bkRGN3hBSDlMLzRFcWw5V1BrWXFPOUVPYW5mUnlGd0NSSmcxWERqYjVPU0loaEJCQ0NDRk9IcEtZRUVJSUlZUVFvaFcwaW9hTDQ4YXpZZXBUZkRUNlRvWUZKM3JYRmR1cmVXemYveGk4L0FGZU8vd1REcmZMajVHS2p2RFBUVWNudmI1bGxCbXpUc1pMQ0NHRUVFSUkwVnlTbUJCQ0NDSGFuVXFRenV6dklFUUg4MXhqdDcvREVGMkFSbEc0SUhZczY2WTh5V2RqN21KVVNMSjNYYW1qaGdmMmZNejRWWS95WTlGMlZGUS9SaXJheTQ0aUo3OWtlZVlUMFduZ3R0SHltUytFRUVJSUlVUkxTR0pDQ0NHRWFHZXEyOEdRa0JSL2h5RTYySkNRRkZTMzA5OWhpQzVFb3lpYzAyczBxNmM4eHBmajd2RkpVT3l2eWVlaVRmL2d2STEvWjA5MXJoK2pGTzNoMWMxSFIwdGNQTkJFUXBEV2o5RUlJWVFRL3ZWajBlLzV0dUQ2TnU5bmZrWXE4ek5TY2FpMUoyNHN1aDI1L2oyUEpDYUVFRUtJOXVhcTVicVVzL3dkaGVoZzE2V2NCUzc1cFZrMHBLQndadlFJVnAzeUdHK091SWxZWTVoMzNjL0Z1eGkvNmxIK3VQc0RpdTNWZm94U3RGYXAxYzFIZTQ3T0hYTDMyQUEvUmlPRUVFSWMxZHdidSsxOUF6akQ4Z3RaMXRXNDZYbWxLMWVVUHNiOGpGUVdGLzJoeVRhVnppeHZueGZaZHpYYXh1YXVZSDdHQU9abnBGTGh6T2lvY0wyY3FvWDAyaVV0M2s2U0I2STlTV0pDQ0NHRWFHZHVad1UzSnM5aGV2UW9mNGNpT3NqMDZGSGNtRHdIdDdQQzM2R0lMa3lqS0Z5ZE1JWHQwNS9qVC8zT3hhVFZBK0JXVmQ3SVdNN3dGUS95NnFFbDJHWCtpWlBLUjd1dFdKMmVrbHpqNC9STWlOUDdPU0loaEJEQ3Y0WUhYODN3NEd2UTBQTkdFQ2FiWndDUVkxMkwya1NaMThPVzVkN3ZzNjFyR20yVFkxMFBxSVRxa2dqVkpUZmFwcjA0VlF0dlowM2t4Nkk3Ty9RNFFweUlKQ2FFRUVLSTlxYTZ3VkhDZStNZmx1UkVOelE5ZWhUdmpYOFlIQ1dlYXkzRUNRVHBqRHcyNEVLMlRYdU95K0luZXBkWE9DMDh1UGNUeHExNmhCOEtmNVA1SjA0Q0t2Q2Y3UmJ2NjF0SHlXZ0pJWVFRNHBUd1B6RXQ0akYvaCtFWENhWlQwQ2g2ck81eWl1MjdHMjJUVWJzTXBTNXBrMlZaMVdpYmJPdGFBSHFicDNWTW9QV29xRGhWeTRrYkN0SEJKREVoaEJCQ2RBRFZaU0ZXNDJUeDFCZDRiY3g5VElnWUxCTmluOFNDZEdZbVJBem10VEgzc1hqcUM4UnFuS2d1K1dWZXRFeHZjd1R2anJ5VlpaTWVabHhZSCsveWd6VUZYTEw1RmM3ZitES1psaEkvUmloT1pFdStreDFGbnJsbGdnd0tsd3d3K2praUlZUVFRdmlUWGpFVGJ4d1BRSlpsZFlQMURyV1dITnNHUXZWSjZEV0I1TmsyNDFKdERkcmxXTmNCa05RSmlRa2h1Z3FkdndNUVFnZ2h1aXZWWlFGM0xqY2xUdVdtNUROUU5EcmttWUNUbGRzejBiV3JGcmN0VjBaS2lEYVpGTjZQWHlZOXdxZDU2M2gwMy8vSXRaWUJzTFI0SitOV1BjTFRBeS9qNXQ0ejBTaUtueU1WeDZvL1d1S0tRU2FDREhLTmhCQkNkQi96TTFJQitGM1NOdlNLNzZoQWgxckxXNWtqQWJnaitVQ3p0anV5dkNrNnhjUXRTVHNhWFpkcFdjbm1pdmtVMlhlaW9CQnRITTZFMEh1SU40MXZ0SDI1NHhCYks5OGsyN3FXR2xjaGVpV0FHT053UmdSZlI3SjVacnVkYTJPU3pUUEp0cTRoeTdxYU1hRzMrcXpMc3F6Q3JUcUlOWTZtd3BGQm5tMHp1YlpOOURaTjhiYXBkUlZUNWppSVJ0R1JZSnJzczMyWkk0MU5GZjhpMjdvR3U3dWFFRjBpQXdJdllIVEl6V2dVMzNLU3hmYmRiSzE4aTF6ckJpeXVFblNhQUNMMUE1Z1FkZzhKcGtrKzUzMXNQelQzWEZ1aXlwbkQ5cXIzeUxUOFNxVXpHd1dGU01NZ3hvYmVSb3I1MUdidFE4WE5ENFcza21INWhSakRDTTZQL1M5NjVlZ0RmeTNwSDlIMVNHSkNDQ0dFNkVpcUc3ZWpEQnhsL281RUNOR0ZhQlNGSytNbmMxN01HRjQrdElnWDA3L0g0WFpSN2JSeHo2NFArRi9lZWhZTXU1RitnVEgrRGxYVXFYR29mTExuYUdMaXhoRXlDazZJNDFJMGFIU2hvQTFBMGVnQlNlU0pqcWFpdWgyZUIwbWNGZklnU1JmUTJOUC9xdW9teTdvR1VKa2MvbitOYnJlditrdCtMWDJLY0gwL2VobEhVbVRmUmE1MUE5L1lydVdpMk0rSU1RejNhWCtvZGlsTGl1L0JwZG9JMHNZU1p4eExqYXVBTE1zcXNpeXJHQi8yQjhhSDN0VVJwd2hBa25rR3E4dWVKZCsyR2FkcVJhZVl2T3N5NnVhWFNEYlBwRlIza0R6YlpySXRxM3dTRTBkR1M4UVp4L29rU2JJc3ExaFVkRHRPMVVxNHZqL2grdjRVMlhheXZ2enY1TnVtcW9SbEFBQWdBRWxFUVZTMmNIYk1teHo1YkQxVXU1VEZ4WGZoVnAyRTZmc1FwdStIeFZWTXZtMHJCYlp0M3NSRWtua2FidFhsbmV1aUkwZG9mRk53TFJYT1RJSjBjY1FhUjFIaktxVEE5aHMvRk43T1dURnZrR0tlZGNKOXJDbDduZ3pMTDRUcWtqZzc1azJmcEVSTCtrZDBUWktZRUVJSUlZUVF3azhDZFVZZVNiMkFpK0xHYzl1T3Q5bFVmZ2lBVmFYN21iRDZNUjRiY0NHL1R6NGRyU0tqcmZ6dGkvMVdLdTJlZVVDR1JHb1pMNU5lQzlFa1JXdEdNVVN3cStJOTlwUy9RNGx0Tnc1M3RiL0RFdDJjWGhORXBIRUlnOE51WUdqb2RhajJVaW05NldmbnhMemRZTm1taXZsa1dWZlQyenlWNGNGWE43cmR1dktYbUJzOW56NEJwd0ZnYzFld3NPQmFpdTI3K2EzaTM1d1IvVTl2MnlwbkRrdUw3OFdsMnBrZThUakRndWR4NUdaMGh1VVhGaGZkeGNieVYwa3dUbXB5dEVWYmhldjdFcUpMcE5LWlRaNTFFNzNOVSt2V3FHUllWcUJCUzIvVFZJSzA4V3prRmJLc3E2ay9MdUpJWXFLMzZXaVNvTVpWeUpMaXUzR3JEczZJK2dmOUE4OEd3T291WTJIQnRXUllmbUYvelRjTUNEd2ZnRFZsZjhXdE9wa2QrVHlEZ2k3MjJZL0ZWZXg5ZlU3TTJ6NGpRaHE3UnUwbHlqQ0VVNk5lSk5ZNHhydHNUZG56L0ZiNUg3Wld2SG5DeE1UdTZzL1lWdmtPWm0wRTUvUjZHN00yMHJ1dXBmMGp1aWI1QzBjSUlZUVFRZ2cvR3hLVXdQSkpEL1BjNE1zeGFUMDN2QzB1TzMvZTh5bXoxejNMbnVwY1AwY28zdDVlZjdSRWdEeC9KMFFURksyWldxMkxyekxuc2p6dmR2SXRHeVFwSVRxRncxMU52bVVEeS9OdTU2dk11ZFJxWFNqYW5qbTY3YTNNa2N6UFNHM3l5MS95Ykp2WVdQNEtSazBvc3lQL1NsTlBzNDhPK1owM0tRRmcxSVF5SWV6dXVuMXM5bW03dmVwZEhLcUZ3VUdYTUN6NGFwOTlKcHRuTWpyMEZrQmxlOVc3N1h3MnZwTE1Nd0RJc2g2ZFo2TFF2cE5hVnhHeHByRVlOTUhFR0lkajFJUlNiTitMeFZYcWJkZlkvQkxiSzkvRjVxNWtaTWhOM3B2dUFDWk5PSlBEN2dkZ1g4M1gzdVZWcm13QUVzMUhSMklBQkdwamlESU1hYS9UYkpFNTBhLzRKQ1VBUm9iY0FFQ2hmZnR4dDgyeHJ1Zlgwc2ZSS1diT2puNkxVRjJ5ei9xVzlvL29taVF4SVlRUVFnZ2hSQmVnVlRUY25US0hEVk9lWW1yRUFPL3lqZVhwVEY3OU9NK25mWXZEN2ZKamhEM1h2aklucTdJZEFPZzFjUFhRbm5talM0Z1RValFvaGdpVzVGeERUdTBLZjBjamVyQ2MyaFVzeWJrV3hSQUJQWERVWWFMcEZKTE0wNXI4OGdlcnU1eWZpdjZJaW9zWkVVOFNxRzI2WEdYOUc4MUhIQ25mVlAvcGY0Qk15eW9BQmdWZDFQaStBczRDUEVtUmpuUmtIb3RzNnlydnNvemE1VDdyRkRSMW95bFVieW1sYW1jZUZjNE1BclJSUkJrR0g5M1c4Z3NBZzRNdWFYQ3M2THErS0xidjlpNkxOWTRHWUZueGc1UTUwdHZsbk5yT2t5UnlxdzdLSE9rY3RpempRTTEzQUxoVU8wNjE4UkZORlk0TWZpeTZFMVZWbVJQOUNqSEdFUTNhdExSL1JOY2twWnlFRUVJSUlZVG9Rdm9IOXVMSENRL3lWdVl2UExyL002cWROdXh1RjAvdC80cXY4emZ6enNoYkdCd1U3Kzh3ZTVSM3RsbTkzNStmYWlMS0xPTWxoR2lNUmhmS3JvcjN5S245MWQraENFRk83UXAyVmJ6SDBNQkxQWE8rOVNCell4WTBtTkM1UG4rTW1saFcvSDlVdS9KSkRUeTMwY1JEZlFHYXFBYkw5SnBBQU56NFBxUlI1Y3dCSUZ6ZnI5RjloZWg2QTJCeGxlTEdoUVp0aTJOdmpnVFRSTFNLa1dMN1BpeXVFc3phU0E1YmZCTVRBRW1tYVJ5cytaNXM2MnBTQTg4aHgzYWtqTk5VNm8vMnFIUm1BZkJSN2hsTkh0UHFxdkIrUHl2aVdSWVYzVUcyZFEwZjU1NUpvbWt5UTRJdW8xL2dtU2dkZE00bmttbFp5WmJLQmVUYnR1SlduUTNXcTZpTmJyZW82SFpzN2dxbWhEL2M2TVRsMFBMK0VWMlRKQ2FFRUVJSUlZVG9ZalNLd3EzSnM1Z2JNNEk3ZDc3THo4VzdBTmhlbWNuVU5VL3gwcEI1WEpjNEZVVUtDblU0aHh2ZTMxVy9qSlBwT0syRjZPRzBBZXdwZjhmZlVRamh0YWY4SFlhR1hBYzlMREhSMVd5cmZJZkRsdVVFYVdPWkh2SEVpVGRRbXYvN2plcE5WRFMrelpIZmxSUTBIZnA3azA0eGsyQ2FRS1psSmRuV3RTU1lKbEprMzBXd0xvRUkvZEZFVU8rNkVTdEhTajVsSDVsZjRwaVJMQ3FleWRzVFRhZWdVVTZjV0FqVnAzQjUvTGNjckZuRXJ1cVB5YmF1SWR1NmhvaUtBWndWODdvM1FkTlpEdGIrd0pLaWV6Qm9BaGtSZkQyeHh0R0U2SG9UcWt2aXJheFJ4OTAyVWorUUttY09hYldMR0JwOGhjOWs0a2UwdEg5RTF5U0pDU0dFRUVJSUlicW9KSE1rMzR5L2x3K3lWL1Bnbm8rcGNGcXd1T3pjc2VNZFZoVHY1cFhoMXhHc2xSdmxIZW43TkN1RnRaNC9mcE5DdEp5YWJQQnpSRUowWFlwR1Q0bE5TbWVJcnFQRXRodEZJN2UrbWt1ajZIR3JEaHp1R3ZSYTN4RVhWbGZya2p1RjloMnNMWDhSVUpnZDlWZU1tcEIyaVBTb1FHME1sYzVzS2h3Wm1JeGhEZFpYMUQxWkg2aUxSYWxYMGI0anpqWEpQSU5NeTBxeXJLdnF5aFNwSk5mTlBWRS8za2o5UUVvYyt5aDNIS3FiWDBLaHQ4bDNib2dBYlRSVnpoeG1SVDVMc0M2aFdjZFgwSklhZUE2cGdlZFE2ampBeXRJbnliR3VaMW5KbjdpZzE0ZXRPcWZXMmxUK0wwQmxUdFNyOVNZREIwY1Q1WnZxbXgzMVBOOFYza3krYlF0TGkrOWpUdlNyUHRjT1d0Yy9vdXZwZVlYMmhCQkNDQ0dFT0lrb0tGeWJPSlcxVTU1Z2JHZ2Y3L0pQODlZelpmV1RiS3ZNOEdOMDNWLzlTYSt2SDJaRzI0S25PSVhvZVJTWjZGcDBLWjczbzl6NmFxNGo4ejQwTmpIeEljdlBMZDZmM1YzTmtxSzdjYXNPUmdSZlM2THBsRGJIZUt3ais5eGI4MFdqNjlOcUZ3R1FaSnJ1czd5OXp4VWcyZVJKUXVSWk41SnA4WlMwUzJxa0ZOR1JlVDcyVkg5T3RUT1hhTU1Rek5wSW56WkhKbzArYkZuV3FsZ2k5S21jRnZVU0FQbTJyVDdyNm84Y2FhekVVbnNvZHg0Q0lNWTQzR2Y1a1ltK2owZXJHRGtyK25XQ2RIR2sxeTVoWmVsZkdyUnBhLytJcmtFK25ZVVFRZ2doaERnSnBBUkU4L09raC9oRG42TzFkQS9XRkRCajdkTzhrYkdzeVRxOW92V0tMRzRXSC9KTWVxMEExdzJYMFNsQ0NDRzZyd1RUSkFEV2w3Mk0xWDEwMUVDZWJSTWJ5MTlwOGY1K0tYbVlTbWNXNGZyK1RBNS9vTjNpckc5a3lBMW9GRDI3cXo1bFo5VkhVTy8zb1V6TFNyWlV2SUZPTVRFcTVFYWY3ZHI3WE1GVFRpbFVsMFNWTTRkODJ4YTBpcEhFdXVQVWQ2UnMwLzZhYndCSU1rOXYwR1pZOER4QVlWMzVTMlJhVnZpc2M3aHIyRnI1YnlxY21kNWw2OHYvanNWVjZ0TXUzL1liQUNHNlJKL2xPc1hzbllNazE3WUJxRjhTcTMyWU5PRUEzc211QVNxY21hd3VmYnBaMndkb296a3IrZzMwaXBtZFZmOWxhK1diUHV0YjJqK2lhNUx4YkVJSUlZUVFRcHdrREJvdHp3KzZnaGtSZy9uZDluOVQ2cWpCN25ieHg5My81WmZTM1N3WWZpTmh1cVludXhRdDg3KzlObHlxNXdiSGpONEdra09raHJFUVFvanVhMnpJYmFUVkxLTEVzWThQc21jU2JSeUczVjFOc1gwUDQwTHZaRlBGdjVxOXI5M1ZuM0N3OW9lNlZ5cUxpbTV2dE4wNU1XKzNLZVp3Zlg5bVJqek44cEtIK0xYMGNiWlV2azZvTG9WYVZ3RmxqblEwaW83VG9sNGlUTi9IWjd2MlBOZjZrc3d6MlZIMVBqV3VRcExNMDlFcDVnWnQ0bzNqMFN0bWFsd0ZBUFEyVFd2UUpzNDQxaHZIZDRVM0U2THJUWWl1TjNaM0ZTV09mYmhVT3lubVdkNzJteXNXc0tYaVRTSU5xWmcwRVZqY3BaVFk5NkpCeTZTdyt4dnN2Mi9BR2V5citacnZDMitobDNFa1ZjNGNya240cGRubitYSHUzRWJuN0JnUmZEMGpRNjVuYU5BVmJLeDRsVjlMbjJCUDllZm9GQk1GOXUyTURMNmhRWktoS1ZHR3dad1c5UktMaXU1a2JkbmZDTlRHTWlEd3ZGYjFqK2lhWk1TRUVFSUlJWVFRSjVtNU1TTlpOL1ZKVG9rNE9wbml3dnd0VEY3MUJCdkwwLzBYV0RmenlkNmpaWnl1R0NLakpZUVFRblJ2b2ZvVUxvejlsR1R6VEJSRlM3NTFNNnJxNHRUSTV4a2QrcnNXN1d0VjZUUGU3OHNjYVdSYVZqYjYxUjRHQlYzRXhYR2YwUy9nVEZ5cW5UemJSbXp1S2xJRHorR1MySy9vSDNCV2cyM2E4MXpyUzY0Myt1SFkrU1dPMENoNjRrMFRBZEJyQW9rMWptNjAzWVN3dTVrYlBaOEUweVNzN25KeXJldXBkdVdUYko3Sk9URnZFNjd2NTIwN0x2VDNSQm9HVU83SUlOZTZIcXVyak5UQWM3Z283blA2QnB6UllOOVRJeDRsTmZCY3RJcUJBdHMyekpxSUZwMW50VE9YS21kT2d5Kzd1OUlUVDlqdm1SaDJMOEc2QklydGU2bDI1VE1wN0Y0bWh6ZE1raHhQbjREVDY3WlJXVmJ5SU5uV05hM3FIOUUxS2M2YWRCbnpMWVFRUWdnaHhFbklxYnA1NXNEWHZKRDJ2YmVVazA3UjhPcXc2N2t1Y2VvSnRoYkhrMUhwb3Q4YnhRRG9OWkJ6WnpRUkpubXVTNGpqMFFiMDRkVTlVcGhCZEMxM0RYYmlxajNrN3pDRUVLTEgwQVgyYmRha2JQS2J0UkJDQ0NHRUVDY3BuYUxoOFFFWDhlMkVlNGsyQkFPZVpNWHRPOTdtNGIyZjQxTGRmbzd3NVBYcFhxdjMremw5akpLVUVFSUlJWVFRb2gzSmI5ZENDQ0dFRUVLYzVHWkhEbVg5MUNlWkVIWjB5UHJMaHhaeDVkYlhxSGJhL0JqWnlldVQzVWNURTFjTWxqSk9RZ2doaEJCQ3RDZEpUQWdoaEJCQ0NORU54QnJEV0RUaEFTNk5uK2hkOWwzQlZrNWIveHc1MWpJL1JuYnkyVjNpWkh1UkU0QUF2Y0s1L1kxK2prZ0lJWVFRUW9qdVJSSVRRZ2doaEJCQ2RCTm1yWUYzUjk3Q3c2bm5lNWR0cjh4azJwcS9zTGxDNm1zMzE2ZDdqbzZXT0srL2tVQjlzOHJrQ2lHRUVFSUlJWnBKRWhOQ0NDR0VFRUowSXdvS0QvYy9uL2RHM29wUjQ1bUVOdDlXenVucm4rZXIvRTEranE3clU0R1A5MGdaSnlHRUVFSUlJVHFTSkNhRUVFSUlJWVRvaGk2Tm44amlpUTk2SjhXMnVoek0yenFmdjZaOWg0cnE1K2k2cm8xNUR0TExYUUNFR3pXY2tTSmxuSVFRUWdnaGhHaHZrcGdRUWdnaGhCQ2ltNW9RMW8rVnB6ekcwT0JFNzdJbjkzL0p2YnMveEsxS2NxSXhuOVFiTFhIeFFDTUdyUitERVVJSUlZUVFvcHVTeElRUVFnZ2hoQkRkV0pJNWttV1RIK0xNNkJIZVpXOWtMT1BXSGYvQnFicjlHRm5YNDFKVlB0dGJyNHpURUNuakpJUVFRZ2doUkVlUXhJUVFRZ2doaEJEZFhMRFd4T2RqLzhDMWlWTzl5ejdNV2NNMXY4M0g1bmI2TWJLdVpXMk9rL3dhVDdJbVBrakx0RVM5bnlNU1FnZ2hoQkNpZTVMRWhCQkNDQ0dFRUQyQVZ0RXdmOWdOM0pGeW1uZlp3dnd0WExyNUZXcGRkajlHMW5WOGZlRG9hSWtMQnhqUktvb2ZveEZDQ0NHRUVLTDcwdms3QUNHRUVFSUlJVVRuMENnS0x3NitrbUN0aWIrbWZRZkEwdUtkbkxmcEpiNFlldytoT3JPZkkvUWZGVmg0d09aOWZVR3FsSEVTUWdqUk5pcHVDbXpieUxkdndlR3E5WGM0UW9obUdoOTJsNzlENkJFa01TR0VFRUlJSVVRUG9xRHcrSUNMQ05hYmVXVHY1d0NzS1QzQTNQVXY4TTM0KzRneUJQazVRdi9ZVWVUa1VJVUxnSENqaHFsU3hra0lJVVFibE5qM3NyVDRma29jKy93ZGloQ2loU1F4MFRra01TR0VFRUlJSVVRUGRHK2Z1UVJwVGR5ejZ3TUFmcXZNWU03NjUvbHV3djNFR2NQOEhGM25xMS9HNlp6K1J2UlM5RllJSVVRcjdhcitoSldsVHhLaFQyVk8xQ3RFR1lZU29rOUVrWXJxUWdqaEpaK0lRZ2doaEJCQzlGQzNKTTNpM3lOdlJxdDQvaXpZVTUzTDJldi9ScEc5eXMrUmRiNkZCNDdPczNGK3FzR1BrUWdoaERpWmxkajNzckwwU1lZRVhjN0ZzVi9RTDNBdW9mb2tTVW9JSWNReDVGTlJDQ0dFRUVLSUh1eXErRlA0Y1BUdDZEVmFBUGJXNUhMZXhyOVQ0YlQ0T2JMT2M2akN4YlpDQndBbW5jTHBLVVkvUnlTRTZBNU9qMytYNi9vZkpFRFh5OStoTk52SkdITlhvdUptYWNrRFJPaFRtUkwrTUZwRnlnSUtJVVJUSkRFaGhCQkNDQ0ZFRDNkZXI3RzhQL0oyTklvQ3dMYktEQzdlL0E5cVhmWVRiTms5ZkZPdmpOUHBLUVlDOVlvZm94RkNkQmY5UXk0bVJKOUNMOU40ZjRmU2JDZGp6RjFKZ1cwYkpmYTlqQTI1WFpJU1FnaHhBcEtZRUVJSUlZUVFRbkIrN0JoZUgzNmo5L1dhMGdOY3Z1VlZiRzZuSDZQcUhBc1AxaS9qWlBKakpFS0lJMkpNWTVnWS9UanhBZFA4SFVxcmJTMTVpY3lhbjhpcC9iVk4rK25NdmpoZXpOM2htblMwZlBzV0FLSU1RLzBjaVJCQ2RIMHkrYlVRUWdnaGhCQUNnS3NUcGxEdHRITHY3ZzhCK0xsNEY5ZHZlNTBQUnQyQlR1bWV6elFWV2R5c3l2WWtKalFLbk5OUHlqZ0owUlZjM21jREFHVzJ2WDZPcFBYV0ZUM1JMdnZwekw0NFhzemQ0WnAwTkllckZvQVFmYUtmSXhGQ2lLNnZlLzUxSVlRUVFnZ2hoR2lWMjVKUDVmRUJGM2xmTDh6ZndoMDczc0d0cW42TXF1TjhuMmJIWFhkcVV4TU5SSm1sakpNUVFvaTJrWW11aFJEaXhPU1RVZ2doaEJCQ0NPSGovL3FkelIvN3pQVysvbS9PYWg3WTh6RXEzUzg1c2JEZS9CTG45emY0TVJJaHhNbE9vMGhSQ2lHRUVLSzU1SDlOSVlRUVFnZ2hoQThGaGFjSFhVSzF5OHBibWNzQldKQ3hsRVJ6dUUvQzRtUm5jNm44bkhGMGZvbnpaSDRKSWZ6dXJzRys4OXJNU2ZpUU9Ra2ZlbCsvdXNmM05vYUNodjRobHpBdzlDcGlUR014YVNOeHFSYktiUHRKcjFySTlyTDUyTjJWVFI1bmNjNDg5bGQrMm1EOWdKREx2Y2M5OXBqMXR5Mng3V0pHN0QrSk5VOUdxeGg4MmpaMURKTTJrcEVSdjZkUDBIbUVHZnFqVll4WVhFVVVXamV6cnZCUmltMDdXdFVYVFdudThacUt1YVZ4YUJVRHc4UHZZR0RvVllRYkJnSlFiai9BL3NxUDJWYjZMMXlxcmRYeENTR0U2RDRrTVNHRUVFSUlJWVJvUUVIaDVTRlhVK21vNWRPODlRQThzdmQvOUEvb3hibTl4dmc1dXZheEt0dEJyY016Q21SSXBJNCtvVm8vUnlSRTY2bTRjTHB0T0ZVTER0V0NVN1hpVW0wNDNSYWNXT3Y5YThYaHR1REVnc3R0eDZYYVVIR2o0c0tORzFWMW9lSkNWZDI0Y2FHcUxzKy91RkJ4NDFZOS94NXA1MWJkcURoeHEyNHU3cnU2emVkUllVOERJTlRRRDRCYVp3RU9kM1dqYmMzYUtPWW1mazVDM1dUTUx0V0t4Vm1BVVJ0T0wvTjRlcG5ITXpUOFpyN05PbzlTMis0MngzYXNBRjBzTTJKZndhQUpvZFpaUUlDdTF3bTNpVFFPNVlLa3hRVG9ZZ0dWV21jaE5zb0oxTVhSSitnYzBpcS84dDZJYjBsZnRNZnhtdEtpYTZLTDRiemUzeEZqR2xQWE5oOUYwUkZ0R2tXMGFSUjlneS9nNjh3NU9OMjE3UmFmRUVLSWs1TWtKb1FRUWdnaGhCQ04waWdLYjR5NG1SeGJHYXRLOTZPaWNzTzJOL2w1MHA4WkdaTHM3L0RhYkhINjBhZDI1L1NWTWs3Q1gxUWNiZ3MyZHdWMnRRcWJxeEtidXdLYld1bjVYcTNBN3E3RzVxcGI1dlo4T2RWYW5HNHJUdFdLVTdYZ1VoMytQcEYyOFg2YTV3bjdJMC9wcnl5NHQ5RVJEUXBhemtyOGd2aUFLZGhjWmZ5Uy93ZlNxcjdFcGRwUTBKQVlPSXZaY2E4VG91L0R1YjBYOGxINjZCYmYxRCtSMFJIM1VHemR6bys1ODdBNEN6RnJvMDY0emF5NEJRVG9ZaW13YkdKeDdqenZUWCs5SnBDVW9MT29jZVo1MnphM0w5cnJlRTFwMFRWSitKd1kweGdLclZ0WW1uc0RKYlpkQU1RSFRHVnV3aWZFbVNjek9mb3BWaGJjMzI3eG5jaTJzbGM0V05heWZtdXRYTnY2VGptT0VFSjBCNUtZRUVJSUlZUVFRalRKb05IeThaamZNMlBOWDBpdkxhTFdaZWVTemErdzhwUkhpVFdHK1R1OE52bnhVTDNFUkIrakh5TVIzWW1LRzZ1N0FxdXJoQnBYRWJXdUltcGR4VmhjeGQ3dnJlN3lla21JU2xSYy9nNzdwRE1nOUFyaUE2YWc0dUtickhQSXR4eTlJYXppSnF2bVo3N09QSk9yK3Y1R2lMNFB3OEp1WVd2cDM5czFCcjBtaUI5eUxzUG1LZ1BBNGlvKzRUWXhwbkVBN0NoYjRMMEpEK0J3MTNDZzh2TjJqYSt6ajVjYWNobnhBVk9vZGViemRlWWNiNzhBNU5hdVlrWEIzY3hOK0pTaFliOWpUZUhEdUZSYnA4U1hWcmxRRWdaQ0NORUZTV0pDQ0NHRUVFSUljVnlSK2lDK0dIY1BNOWM4VFlYVFFvNjFqRXMzdjhyaWlROFNvRDA1Unhwa1ZiblpYZUs1R1d6V0tVeE4wUHM1SXRIVnVWVVhOYTU4cXAxNTFMZ0txWFVWZVpJTmJrL0NvY1pWak5WVlFxMjdDTGZhK1lrR0JRMDZqUWtkSm5RYU0zckZqRVl4b3RlWTBHSkNyekdqVTB6MXZqeXZGVVdIUnRHaW9FV0RGZ1VOaXFKRlUvZXZndGE3WGtIamFhUFVmZS85VjRkQzU1WkNHeGh5RlFDSHFyNzNTVXJVVjJGUEk2M3lTd2FHenFOdjhQbnRucGc0VVBtNXo4MzM1cWh4NWhDaTcwTnF5R1VjcVByY1c5S29vM1RtOFFhRlhnM0FqckkzRysyWHpPcWxnR2MwUkxScEZQbVc5WjBTMzBYSlArT3FQZFR1KzIzTXh2SlgyVmp4U3FjY1N3Z2hUbmFTbUJCQ0NDR0VFRUtjME1EQU9ENGNjd2ZuYjN3WmwrcG1jOFVoYnRueEg5NGZlUnNhUmZGM2VDMjJ1TjVvaVpsSmVreTZrKzhjUlB0eXEwNnFYTGxVdTNLcGN1UlE1Y3lseXBsTnBTdWJhbWN1VmM2OERodlpZRkFDTVdoRE1Db2hHTFVoR0RSSHZnL0ZxSVJnMEFSaDFJWmdWRUl4YWtJd2FJTFJLNEdlUkVSZGtrR3I2SUNlOHo2T01ZMEdJS2QyeFhIYjVWczJNREIwSGhIR3dlMGVRNUh0dHhadnM3YndNZVlrdkU5eTBCeXU3M2VRWFJWdnM2ZjhmY3J0KzlzOXZzNCtYb3paTTYvRThQQmJHUlE2NzdodFBYTktkSDUvQ0NHRTZEb2tNU0dFRUVJSUlZUm9sdG1SUTNscHlEenUyZlVCQUYvbWJXUmdZQnlQcGw3ZzU4aGFickdVY2VxUkxPNHl5dTNwbER2VHFYTG1VT25NcHNxVlRaVXpseHBuQVNydWRqbU9TUk9PV1J0Sm9EWWFzeWFLUUYwMFptMGtBZHBvQXJSUm1EUVJHSlJnVHhKQ0NVYWp5TVRyTFdYVWhnTW5McDlrYzVjRFlOQUV0M3NNZGxkbGk3ZlpYL2t4Vlk3RFRJNTVob1NBNll5TC9CUGpJdjlFZHUwdnJDMTh1TW5SSDYzVm1jY3phanpYeERNSitQRW5BdGNwcGs2UFR3Z2hSTmNpaVFraGhCQkNDQ0ZFczkyU05JdDkxWGtzeVBDVTVIanU0RGVNQ0U3aS9OZ3hmbzZzK1J4dStQbXczZnRhRWhQZGkxdDFVdUhLOUNZZ3loenBsRHZTS1hjY3dscDNrN3AxRklLMHZRalN4Uk9raXlWQUc0MVpHMFdncHU1ZmJSUW1iU1FCbWlnMGl2eXAzZEVjN21xTTJuQ01tdVBQZFdQVWhBSTBXWEpKYVNJcHBEVHJHcXJOYU5OUW5tVXRYMmJNSnNJNGhDRmgxek1rOUFZU0EyWnlTY3F2TE1xK2tyU3FMMXUxWDM4ZnozTk53bGlhZHpON3l0L3RjdkVKSVlUb1d1UzNKU0dFRUVJSUlVU0wvSFh3RlJ5c0tlQ240aDBBM0xialA0d0k2VTJmZ0dnL1I5WTg2M0xzVk5vOU54VDdobW5wSHk1UHE1K01ITzVhU2gzN0tIV2tVZTQ0UkprempRcjdJU3BjR2EyYTQwR2phQW5TeGhPa2pTZEVsMGl3TG9GZ1hUekIrb1M2NVhGb0ZabUxwS3NvdHUwa0lXQWFDUUhUMkY3MldwUHRlcGtuQUZCZzNleXozT0d1UnE4SklrQWIyK2gyWVlaKzdSZHNFMHB0dTFsVjhIOXNMSDZXc3hPLy9ILzI3anM4cWlyLzQvajdUa212QkVJSmhONDdDQWcyN0xxdUZVVFhqcjNYdGF6cnJtdjV1ZXF1cTZ1b2EzZFJ4Tjc3b3FJMEFlbElDeEFDb2FlUU5wTk1adWIrL3Jpa2pKbjBNa240dko2SEo3bm4zblBPOTk0N2dYQy85NXhEU3RUUkhKSDhTTE05aUcvdS9nNTQwdWdjT1k2azhLR3RNajRSRVdsZGxKZ1FFUkVSRVpGNmNSZzJYaDkxTlpNV1BFQ0dPNHM4cjVzTFZ6ekg5NGZmUzRTOTlUKzQvU2E5OG1pSnNFTm9WdjYyeXFUSXQ1OXN6M3IybDY0bnk3T09iTTk2RHBSbVVOODMxc050OFNRNCs1RG82RU9jTTVVNFJ3cXg5dTdFT3JvUjdVaHU4UVdjcFhwK3N4U2I0U1RNSGg5MGYxcit1NlJFSFVXZjJMUG9GREdhL2NVcnFod1Q1K3hOdjloekFOaVk5MmJBdmdPZXpYU0tHRVhQbUZPcUxJcnRNQ0laRkg5eEU1MUo3VXA4QjFoLzRMK2tSQjFOakxON2xmMjFYWXVtN3E4NnRjV3hyZkFyT2tlT1kxRDh4U3pMZXF6YWFiYnNSamcrc3lUb3ZzYkVKeUlpYllzdDFBR0lpSWlJaUVqYmsraU01czNSMStHMFdROXlWK1puOEtlTmI0YzRxcnI1T2wzVE9MVldKajV5dlZ0SUsvcWNuM1AveVdkN0wrZTF6SW44Ti9NSVB0OTNKWXR6bjJCTDBWY2NLTjFHZFVrSkF6c0p6dDcwaWp5TzBYRlhjbXpTSTV6ZCtXMm05MWpNRlQyV01xWEx1eHpYOFZFT2k3K2VBZEZuMGpWaUxER09ya3BLdERMNXBla0FESXEvdUh4OWlFaEhjdm4rZFFkZUphdDROVGJEd1ptcFh6RWc3anpzUmhnQUJqYTZSeC9MV2FsZjQ3QkZrVm4wQTJuNTd3VzBuMTc0R1FBOW9vOWpiTkxkMkE2T2hvbHlkT0hVN3U4UVphOTVqWVNHT3FmbmQvU0tPUlg3d1RVV0FLSWRYUm1TTUIyQXZlNWxWZXJVZGkyYXVyL3ExQmJIbXR6bmNmdXlpTFIzNUt5ZS82TnI1Q1RLRm1RM3NORTVjaHduZFp2SjRJUkxteVUrRVJGcFd6UmlRa1JFUkVSRUdtUnNmRzhlSFhRZWQ2eDdDNEFYTW43Z2lNU0JUTzA2UHNTUlZXKy8yOC9LZmFVQU9HMHd1VWRZaUNNNnRCVjY5N0MzWkFWN1BDdllVN0tDN05LTmVQM3VPdFcxRytFa2hRMmdnM01BaWM0K0pEajZrQkRXbXpoN3FxWmNhZ2ZXNUw3SVVaMy9TZGZJaVZ3NVlEZHU3MzZpSEYxNWRvUDFBTnRubHZCWjVwbWMzdjBUT2thTTRPU1VXWGhOTjI3dlBzTHRIY29mbkdlNjV2TGx6bWxWRmpaZmtmMFVBK011SUQ2c0w1T1MvNDl4SGUrbHhKZER0TE1iYm04V1M3SWVabEx5STAxK1hpbFJ4NUFTZFF4K3N4U1hkdzhZTm1JYzNRQUR0M2NmYy9mY1VPOXIwZFQ5VmFlMk9OeSsvWHlWT1kzZjkvaUlqdUhEbWRyckp6eitmRXA4dVVUWU8rSzBSUU93dmVoL3pSS2ZpSWkwTFVwTWlJaUlpSWhJZzEzYjgzam01Mnppb3oyL0FIRERtdGNaR2RlVC90SE44N1p4WS8yNHZXSzB4T0VwWWNTRWFTS25sdUkzdldSNTFyT25aUG5CUk1SeUNyMjc2MVEzMHBaSVV0Z1FPb1VOb1dQNFlKS2NnMGh3OU1GV3pjTEYwdmF0elBrM0FNTVNyeUxlMlljSVIwZjJGaThOT0thd2RBZnZicHZJa0lUcDlJK2JSbEw0TUtJZEtaVDRjc2h3TFdSRDNwdWs1YjlUSlNrQjRQSG44WDdHMFV6bytGZDZ4WnhHbEtNTGRsc2tHL05tczJqL1grZ1dPYWxaem12ZTNqdm9FM3NXU2VGRGlYWjJ3K3Qzczc5NEpkc0t2MlJWemd6Y3Z2ME51aFpOMlY5MTZoTEhUdGRQek5vNmlqRWRicWRuekNuRU9uc1E1ZWhDa1hjMzJ3cS9aRVBlVExZVmZ0VXM4WW1JU050aWVJdTIxbTlTVGhFUkVSRVJrVXJ5dkc2T1dQQTN0cnFzQjBqRFlydno0OFQ3aUxTM3Z0RUlOODNKNS9rVjFodjVmNTBVdzErUGlBNXhSTzJYMjU5cmpZWW9YczRlejNMMmxhekJheGJYV2kvZTJaT09ZWU5KY2c2bVU5Z1Frc0lHRVdQdkRGb05wTld6Ui9YbW1mVjYvMUZhbDVzR2UvRzUwbHVrcjZVSG5tRnAzdE5jM3pPdFJmb1RFV21OSE5GOTZ2UkxtMzVqRUJFUkVSR1JSb2wzUkRKcjlQVk1YdlIvbFBpOXJDM0k1TjZONy9Ea2tKWmJQTGF1NW1hVWxuOS9US3FtKzJsS0hyT1FYY1ZMeUN4ZXlBNzNBbkpMTjlkYUo4S1dRT2Z3VVhRT0gwM1hpREYwQ2h0R21CSFRBdEdLaUlpSVNDZ3BNU0VpSWlJaUlvMDJNcTRuL3hoOEFUZi9PaE93MXBzNHMvTmhURTRhSE9MSUt1eDErVm1mNHdVZzNHNHdvYXNTRTQzaE16M3M5YXdnMDcySUhjVUwyRmV5QmhOZkRUVU1Pamo3MFNWOERGMGlSdE01ZkRTSmp0NW9KSVNJaUlqSW9VZUpDUkVSRVJFUmFSSlhwQjdETi90WDg4VytsUUJjcytZVmxoNzVNSEdPMmhkb2JRUHdLejRBQUNBQVNVUkJWQWtCNjB0MGN4TGgwQVB4K2pEeGsrVlpUMmJ4QW5hNEY3S25aRm1OVXpNNWJWRjBDYk9TRUYzQ3g5QTVmQ1JoUm13TFJpd2lJaUlpclpVU0V5SWlJaUlpMGlRTURHWU11NVNmNTIwbXU3U1FIZTRjN2xrL20rZUdUdzkxYUFEOHVLTmlHcWZKbXNhcFRyeCtOenVLRjdETi9SM2IzRC9nOW1WWGU2ek5zTk01ZkRUZEl5YlNJK0pJa3NOR1lEUDBYMDRSRVJFUnFVcS9KWXFJaUlpSVNKUHBIQjdQVTBNdjV1S1Z6d1B3ZXVZOHp1Z3lsbE02alFoeFpEQTNvMkxFeE9RZXJXOWg3dGJDNWNzaXcvMEQ2YTQ1N0NoZWdNOHNxZmJZSk9kQWVrUWVRVXJFSkxxRmo4TnBpMnJCU0VWRVJFU2tyVkppUWtSRVJFUkVtdFNVcnVQNGVPOHZmTEI3S1FEWHIzbWRYNDU2aUE3TzZKREZ0THZJejhaY2EzMkpDSWZCK0c0YU1WSEJKS2QwQzl2YzM1SHUrbzY5SlNzQk0raVJNZll1OUlnOGl1NFJrK2dlTVpGSWUxTExoaW9pSWlJaTdZSVNFeUlpSWlJaTB1U2VISEl4ODdJM3NzK1R6NTZTQS94eDNTeGVIWGwxeU9LcHZMN0V4RzRPd3UxYVh5S25kRE9iaXo1bnMrc0xEcFJ1cS9hNFRtRkQ2UlYxSEwwalQ2QmoyR0MwV0xXSWlJaUlOSllTRXlJaUlpSWkwdVE2aHNYdzdQRExPSGZaMHdDOHZldG5wblFkejJuSm8wSVN6NDg3S2szamxCb2VraGhhZ3dMdkxqYTdQbWRUMFdka2V6WUVQY1p1aEpFU01aSGVrY2ZSTS9JNFloeGRXamhLRVJFUkVXbnZsSmdRRVJFUkVaRm1jVnJ5S0M1TW1jU3NuUXNCdUdQZExJNU5Ha0tVdmVYWGQ1aFhlZUhyUTJ4OUNiY3ZtODJ1cjBncitvdzlKY3VESGhOcFM2Um41SEgwaWpxT0hoRkhhcTBJRVJFUkVXbFdTa3lJaUlpSWlFaXplWFR3K1h5emZ6Vlpua0sydTdONWZNdG4vRzNBbEJhTklidll6NFljYTMySk1Ec2Mxclg5L3pmSVo1YXcxZjB0R3dvK0lyTjRJU2ErS3NlRUdkSDBpVHFaL2pHL0p5VjhFamJESG9KSVJVUkVST1JRMVA1L0l4Y1JFUkVSa1pCSmNzYnc4TUJwWEx2bVZRQ2VUUCthUDZSTVltQjAxeGFMNGVlZEZhTWx4blp4dHV2MUpYSkswMWhmK0I0YkN6K2kySCtneW42N0VVYlB5TWtNaUQ2RDFNaGpjQmdSSVloU1JFUkVSQTUxU2t5SXRER0R4aTRDWVBtODhVUkZ0YzIzMmx3dUgyT09XZ0xBaG1VVFF4ek5vYWVobjZHYjc5cEVZYUdYVjU4YjBseWhpWWkwZnFhSjhldFdqTVZyTVRabXdJRjhLUGJVWHU4UU54MllUdmVLZ2xuUHQyai9ad0JtMmNZYTRPc1c3YjVGZFRyNDUyaE9yZVhJQlFmL05LR0lNRWlJd3h6WUUzUENNTXloZmNCb3Ywa2dFUkVSRVdrNEpTWkU1SkJWWE94bjNzSURuSGhjaDFDSDBpYjhPQytYRW84Zm44L0UzbzdmTkJVUnFkYnViR3l2Zm13bEpFU2txbUlQN01uQzJKT0Y4ZU15eklFOThWOStGblJOQ25Wa0lpSWliWXpKMm9KWnJDNllTYjUzQnhHMkJDN3J2aWpVUVlrMEtTVW1ST1NRVkZ6czUvRGpsMUpjN05lb2pUcTZZRm9YUEtWK0pTVkU1SkJrYk16QTl1UXNjQldIT2hTUk5zUFltSUg5Z1JmdzMzWWg1c0Nlb1E1SFJLVGRleTZqUDJCTjIzZHA5L2xFMkJKcnJmUCs3aW5zODZ3RzRLclVWVGlOcUdhTnNUbDRUVGZiM2ZQb0UzVlN2ZXFWWGEvV2VON0w4cDVuOFlFbnNXRW5PWHdrcGFZcjFDR0pORGtsSmtUa2tPVDNteFFYKzBNZFJwdHk5MjE2b0NBaWg2amQyVXBLaURTVXF4amJrN1B3M1grTlJrNklpTFFRbitsaGZlRUhqSTY3c3NiajlwV3NMazlLdEZWZTA4MnJPeWJnTmQxYzN6TXQxT0UwbVZYNXJ3TndjcWNaOUk0NkliVEJpRFFUVzZnREVCRVJFUkZwdFV3VDI2c2ZLeWtoMGhpdVl1dm55RFJyUDFaRVJCckZaamdKczhYeWE4RmJWRnBoS2FnMUJXOWdZQ1BjRnQ4eXdUVURFeE92NlE1MUdFM0thN29wOXVjQzBEUHltQkJISTlKOE5HSkNKTVIyN1M1aDV1emR6RnQ0Z015ZEpSZ0dEQndRelRYVFV6anVtSnFIWFM1ZlZjQnpMMld5WWxVQlBwOUpuMTZSbkh0T1o4NmYwcm5LT29NMUxYaGMwMkxVbGV1dFdGM0E4eS92Wk8yNlFnd2JqQmdheTIwMzlHRFVpTmlnOFczZTR1TDVWM2J5ODlJOENncDlkTzBTeHBRemsvbkQxQzVOZGowYUVsOVpuV0RiZFpuV2FkM0dJbDZadVl1bHkvTEp6aWtsS3RKRy83NVIzSEo5RHlZY1Z2RUxYVXRmODdyR1ZkbjhSUWY0enlzVjdROGJFc1BOMS9aZzNKaTRLc2RXZHo2TitZeHNTWGZ6M0V1WkxGcVNSMkdSais3ZHdqbnp0RTVjZm5FM25FNU5HU1Vpb1dmOHVsVnJTb2cwQVdOakJzYXZXekdIOVExMUtDSWk3WnJmTEtWcnhCRmt1T2V5M1QyUDFNaWpneDVYN005bHMrdExrc05IY0tCMGF3dEhLVFV4S3lXVWJJWXpoSkdJTkM4bEprUkM3TEpyMTdFOXM1aXVuY01ZT1R5Ry9WbWxyRnBUd0ExM2JPRDVKd2N4K2FqZ3lZbHZ2OC9oenc5dUlhbURrMkZEWXRpMzM4TzZqVVU4OFBldHJGNWJ3Ti8vMXE5SjQvejRpLzA4L0hnNmZYcEhNV0pZREwrdUwyTHhMM2xjZWswQjc3ODVuUDU5QStkam5Ec3ZsNXZ2Mm9USDR5ZXBnNU5SdzJQSXlTM2xYODlzWi8yR29pYS9IdldKNzhpSkNmajlKZ3NYNTVWdjE5VjNjM080NWU1TmVMMG12WHBHMEtkWEhGazVwYXhjVThDcXRZWFZKZ0Fhb2o3bjFKQzRQdnJjYXI5djcwaEdESXRoM1lZaWxpN0xaL3AxNjNqN3RXRU1HeExUYlBFQ0xQajVBRGZjdnBIaUVqLzkra1RTdDA4a3Y2NHY0c2xudDdOOFpRSC8rZmVnS2dtMmRzMndZWFBFZ3owS3crWUVEcVdUYnd0TVRIOHArRno0dlhsZ2FpcTRRNFd4ZUcyb1F4QnBONHdsdnlveElTTFNBdnBIbjA2R2V5NXJDOTZxTmpHeHJ1QWRmS2FISVRIVCtESDdMOVcyZGFBMG5SWDVMNUpadklnaTN6NmNSaFRKNGNNWkVYc3BQU01uVnptK3BuVWJTazBYTDIwZkNWQmwycVhLOWZZVUwrZVh2R2ZaNzFtTGdVRnkrRWdtSk54T2wvRFJRZXNFMjI3cWFaMGFlbDVRdjJ0WWwzTnFUQ3dpcllrU0V5SWhObmhRTkk4OTJJL1JJeXZlS0gvc3lReGVlM01YTDcyK3M5b0g4UTgrbHM0OXQvZmt3bWxkc1IyY2xPMzdIM081N1o1TmZQVFpmazZZM0lIakozZG9zamlmZW00SEx6NDl1UHdoZmw2K2wwdXZXY2VHVFVXOCtOcE8vdkZ3eFQrV2UvZDUrT09mMC9CNC9OeDZmU3BYVGUrRzNXWTlaRjN3OHdGdXVXdFR0ZjAwOUhyVUo3Nlhad3dPR0xIdzhvekJkYjRPai84N0E2L1g1Skg3KzNMT0djbmw1ZnYyZThqS0thMXpPM1ZSbjNOcVNGeFB6dGpPakg4T0xQK2M1T2Q3dWV6YWRlVWpMNTU4ZEVDenhidHZ2NGZiN2ttajFHdnlyNzhQNEhjbldYTk81eDd3Y3RtMXYvTGpnbHcrKzJvL1oveXVVNzFpYUtzTWV5UTRrbmpuZ3d6ZS8yQUxhWnZ6Y0xtOG9RNUxLb21LY3RDL1h6eFRwL1JsMnBTZTRNM0c5TFd2SWVNU25FWkxpRFFkWThPMlVJY2d6YzdFYVl1aDFGOFk2a0JFQUhEYVlvQkQ3NFdTWHBISEV1UG9Tb1o3TG9YZVhjUTR1Z1hzTi9HeHRuQTI0Ylo0K2tlZnpnL1o5d1p0SjkwMWgyK3pic1ZubGhCajcwTFg4TEVVK2ZheXd6MmZIZTc1akV1NG1YSHhOelZwN0JzTFAySmV6b01rT3Z2U09Yd2srenhyMlZuOE01L3N2Wmh6dTM1SUIyZkYvMU5USTQvQ2IvcklMRjVZdnQzYTFQY2F0b1Z6RW1rcVdtTkNKTVNlZW5SQXdFTjRnTXN1N0FyQW1uWFZqeXlZZG5ZeUY1OWZrWlFBT082WVJLNjR4UHFGNDcyUDlqVnBuTmRlbmhJd3NpQSt6c0ZOMTNRSDRKZmwrUUhIem5wbkQ0VkZQbjUzVWhMWFhwRlNucFFBT09Md0JPNit2VmUxL1RUMGV0UW52c2JZdWFzRWdFa1RBa2RaSkhjS1k4akE2Q2JyQitwM1RnMko2OHBMVXdLU1YzRnhEbTY2dGdkZ1RSUFduUEhPbkwyYi9BSXZsMS9jclR3cEFaQ1k0T0NPbTZ4RnRqLzVJcXZlTWJSRmhqMlMvUWZpdU9UeW4vakwvVXRZdFRwYlNZbFd5T1h5c21wMU5uKzVmd21YWFA0VCt3L0VXUWtsYWY4T05OMi9JU0tIUFAwOHRYdW12NVNrOENHaERrT2tYRkw0RUV6L29mZTd0V0hZR1JwelBpWStmaTE4cDhyK2JhN3ZLZlR1WWxETUZCeEdSTkEyQ3J3N21aTjFPejdUdzlFZDd1ZVM3ajl4WnVjM3VLRGJ0NXlXL0JJT0k0S2xCNTVoVi9IU0pvMTk4WUVuT1MzNVpjN3Y5aVZuZG42VFMxSitwR1BZSUh4bUNjdnpYZ2c0OXZmSnIzSnE4dk1CMjJWL1dvT0dYTVBXZms0aVRVbUpDWkVRSzV1cXByVFVaT3MyTnovOGxNdVgzMW9QWkQwZVA4WEZ3ZC91bUhwbWN0RHlzb2U4YTlZMTdWdEtKeDJYVktWcytGQnJxcC85MllGdjVNOWJkQUNBYWVkMER0cldzZFdNZW9DR1g0LzZ4TmNZb3crdWxmQ252MjFtNjdibWZWdTZQdWZVa0xncUp3VEtEQnRpSlRHeUduRE42aFB2M1BuV1oyVEtHVlUveDJVeHJOOVlmU0txM1RCczRFamk5anNYc25qSjNsQkhJM1cwZU1sZTdyaHJFVGlTckhzbzdWdXhKOVFSaUxRZitubHEvM3d1QmlkTUQzVVVJdVVHSjB3SG55dlVZWVRFa0pqenNCbE8xaGUraTk4TVRNNnNLWGdUTUJnV2UwRzE5VmNYdkU2cDZXWnd6RlNHeFY1RTVhbG1lMFpPWm5UODFZREo2b0xYbXpUdXNmSFhCb3dTQ0xmRk15NytGZ0IybFRSdEVxUzVoZW9haXJRVm1zcEpKTVRtTHpyQUM2L3VaTVhxQXJ4ZXM4cCt2NzlxR1VDWEx1RkJ5NU9Ud3dCckdwMm0xQ0d4Nmw4WE1kSFdBc2kvalR0alJ6RkFsVFVGeWtSRlZ2OGdyNkhYb3o3eE5jYkRmK25MRFgvY3lLSWxlWncyZFNVVHg4Y3o5YXpPbkh4Q2g0Q1JJVTJoUHVmVWtMaVNrcW91b2hWOWNGRnJuNi8rMTZ3KzhXWm1XcCtSVTg1WlVXMTdlWG50LzgwbW15T2VkejdJWU1uU3BoM2hKTTF2OFpLOXZQdEJCdWVkM1JGL2FXNm93eEVSRVdrVi9ONDhoc1pmeXFhOHQ5bnArakhVNGNnaExpWHFHSWJHWDRxL2VIZW9Rd21KU0hzUy9hSk9aVlBScDJ4MWZVTy82Tk1BeUMzZFNtYnhRbElqanlMZTBiUGErdHZkOHdFWUZITk8wUDM5b243SDBnTlBzN3ZrbHlhTnUwL1VLVlhLa3NOSEFPRHk3Vy9TdnBwYnFLNmhTRnVoeElSSUNIMzF2Mnh1LzlNbW9xUHNYUEtIcm93ZUVVdjNsSEJTZTBRdzl1RDZCOVdwN2htNDIyMk5LSWdJRDkxYnZDVWxWZ3hPUi9BZ3E4a3ROT3A2dEpTZXFSRjg4dllJdnY0Mm03Yy8zTXZDeFhrc1hKeEgvNWVqZU83SmdmUklDVDRNdGpYR0ZjcWxsY3MrQXhQSHgyTzNIOEtMUE51amVQK0RMYUdPUWhyby9RKzJjTjdVVkZCaVFrUkV4R0w2TVQwNW5KUXlrMjkzWHFMa2hJUk1TdFF4bkpReUU5T1RBK2FodDhaRW1XR3hGN0dwNkZQV0ZyNVZucGhZVy9CbStiNmFGSGgzQXBEbzdCdDBmNXpEbWdiWTdjdkJqdzhiOWlhSk9kSmVkYTNNTUpzMUV2KzNJejlhdTFCZFE1RzJRb2tKa1JCNjlxVk1UQlArL2ZnQWpqaThZbTcrc3VSQ1RRcUxmRVJGVmYxSGEwT2FOZjFOYW8vQUI5Rk9wMEZwcVVtUnEycTkzQU5OUGJyQ3lmNHNENW03U2hnU1YvV3ZtZDE3U29MV2E4ejFhRWwybThGcHAzVGt0Rk02c25tTGl3Y2ZTMmZKc256dWZXQUxiN3c0dFB5NGxyem05WW1yTmVpWTVHVFg3aEwrNzY5OTZkWTErT2lmUTRGaGM1SzJPUy9VWVVnRHBXM093N0RwVnlrUkVaSEtUSitiS0NJNU8vVXJmczM3TCtzUHZFWjJ5VG90aUMzTnptbUxJU2w4Q0lNVHBqTTAvbEpNVHc2bXIzbW4zMjN0dW9TUHBtUFlFSFlWTHlHM2RETXhqbTVzTFBxSVdFY0tQU01uMTFqWHhIZnd1K0F2a2hrSHl3MXM1ZDlMSUYxRGtacnBmOU1pSWJRdHcvb2xhZGlRbUlEeXhiL1UvcUJ5enR3Y0xqaTNTNVh5ZHo2dzVxay9hbExnSXNpZE9vYXhhM2NKYTM0dDRyaGp3Z0wyZmY5VFRyM2lyczNJWVRITW1adkRaMTlsTVdSUTFZV1hQL3cwK1BETHhseVArckpWR25MaTlabzRxaG5kVVp0K2ZhUDR4OFA5T2ViVVpheGNIYmhnZEV0ZTgvckUxUnFNR1JuTHJ0MGwvUEJUTGhlZVYvVnpmT2d3dE5CMUcyYmRPNjB4SVNJaThsdW16NDFadkp1aDBlY3lOTzdTZzRsOC9ac3B6YzF2TFhUdGMxblROeDNDSXlVcUd4NTdFVDlrMzh1NnduZEljZzdDNHk5a2JQeDFHTFg4VEViYms4bjNacEpYbWtGRWVFS1YvWG5lSGRaeGppNEJiZGtNSjM2emxGSi9FVTU3NFBUT3hiNjJPOUs0SWVmVjBHdllITEdJdEVaS1RJaUVVR0tDTmJMZ2kyK3l5cE1NMnpPTGVlU2YyMnF0KzgrbnQ5TWpKYUk4QWVIem0vem5sWjE4LzJNdXNURjJMcHdXK0xEMzhISHhmUGpwUHA1NmJqdWpSOGFTbUdEOStDOWJXY0F6TDJRMjZYbWRONlV6YytibU1IUDJib1lNaXViMFV6dVc3M3Z2NDMzTWZtOVAwSHFOdVI3MUZSRmhJeXJLanN2bFk4bXlmQ1pOaU1mbk4ydGRKK0xKWjdkejZRVmQ2WkJZc1Q3RHFqWFdnLytVYm9Gdi9yZmtOYTlQWEszQkJkTzY4TVUzV2Z4cnhuWjZkSS9nNkNNcWZra3Jjdmw0Ky8yOW5IaGNCMUs3aDJacUxCRVJFUkZwSk5OdnJjT2tLUTlGUXFwLzlPa3N6SDJNdEtJdnlISnV3RzZFTVRqbTNGcnJkWStZeExyQ2Q5bFE5QUdkdzBkVzJiL0Y5UlVBcVJGSEI1UkgyNU1wOE81a24yYzF2U0tQRDlpWDd2NnVFV2NTWE9XUkJuN1RpODFvbmtlZERUbXZobDdENW9oRnBEVlNZa0lraE00N0o1a1pMMmJ5NEtQcHZQL3hQaUxDYmF4WlY4aGxGM2JqcGRkMzFsajN0Sk9TdU9xbTlmVHRIVW5IcERDMnBMdkl5aTRsTE16R1B4N3VUM0tud0RmMHI1bWV3dGR6c3RtMDJjWHhweTluNk9Cb2lncDlyTjlVeFBWWGR1ZlpsNXJ1UWZsUmt4SzQ0Tnd1dlBYZUh1NjhMNDJubjk5QlNyZHd0bWNXczN0UENmZmQyWnVISGs5djB1dlJFQ2NlMjRGUHZ0alBkYmR1WU1Ud0dIYnVLdUg3ejhmVVdPZUZWM2Z5OHV1NzZOOHZpZzZKRHJKelN0bVk1c0p1TjdqanBzQ0Z3MXJ5bXRjbnJ0Wmd6TWpZOG10dzljM3I2WkVTUWZlVWNBb0tmV3phN01MajhUUDVxTVJRaHlraUlpSWlJdEttT1l3SUJzZE1aV1grSzdoOCt4a1lmUllSdHRyL3J6VXliam9iaWo1aVhZRTEwbUpZN0I4b201Sm91M3NleS9OZXdHRkVNQ3J1OG9CNktSR0hzNkh3QXhiblBrbVg4REhsZmUwdStZV2xCNTV1aHZPTHhHbEVVV3E2MkZXeWhPNFJrekR4WVRUeGVnME5PYStHWHNQbWlFV2tOVkppUWlTRXJyK3FCMDZualhjLzJzdkdUUzY2ZEFuanRodFNtWDVSN1EvaTc3bWpGd1A3Ui9QV2UzdFl2aXFmdUZnSHA1Nll4SFZYZG1kQXY2Z3F4L2RNamVDdFY0YnkxTE03V0xZeW4rVXJDK2piTzVLLy82MGZKeDNYb1VrZmtnUDg1ZTdlREI0VXplejM5ckJscTV2OTJSNkdENDNod1QvM1ljekkyS0NKaWNaY2o0YjQ4NTI5OFBsTWZweWZ5K28xaGZRUGN0MSs2NGFydXZQOVQ3bWtaN2hKMjJMU01jbkphU2QzWlBwRlhhdE1RZFdTMTd3K2NiVVdOMTNiZzhHRG9ubGo5aDdXYlNoazE1NFNPaVE2T2VhSUJNNmIwcG0rdlNOREhhS0lpSWlJaUVpYk56VDJBbGJtdndxWXRTNTZYU2JSMlkvSkhSN21oK3g3K1NubmZwYm4vNGQ0Unk5Y3ZyM2tsbTdGWmpnNG9lTVRKRGg3QjlRYkczY3RXNHErSXJ0MEkyOWtUcVpUK0RBOC9rS3lQT3M1TFA0R2ZzbWIwZVRuMXlmcUpEWVdmY3dYKzY2bWMvaElDcnc3dVRobGJwM3J6OTUxYXRBMUhrYkVYc2JJdU11QWhwMVhRNjloYlVKeGpVV2FnK0V0Mm1xR09nZ1JFWkZEa1QycU4vMEh2eFhxTUtRUjB0WmZnTTlWTmRFcTdZZjlrcitHT2dTUmRzVTM4OEZRaHlBaTBteVdIbmlHcFhsUGMzM1B0SkQwLzF4R2Z3Q3VTbDJGMHdoODhlN3pmVmZpOW1WeGJ0ZVA2MVZ2bjJjMUsvSmVZbGZKVWtyOGVVVFlFa21KbU1Eb3VHdm9HRFlvYUJ4Wm5nMHNQdkFFdTB1VzRmVzdTSFQyWTFUYzVmU0pQb1dYdGx0VEd2MzJHdFVVUTZucHFyWWVRSWsvbjU5eS9rYUdleTQrMDBPU2N3QlR1MzRZL0NJRjZiTTY0K0p2WWx6Q3pZMDZMNmovTmF6dGZCc1RpMGhMY0VUM3FkTkNya3BNaUlpSWhJZ1NFMjJmRWhQdG54SVRJazFMaVFrUmFjOUNuWmdRRVdrTjZwcVlxUHVTN3lJaUlpSWlJaUlpSWlJaUlvMmt4SVNJaUlpSWlJaUlpSWlJaUxRWUpTWkVSRVJFUkVSRVJFUkVSS1RGS0RFaElpSWlJaUlpSWlJaUlpSXRSb2tKRVJFUkVSRVJFUkVSRVJGcE1VcE1pSWlJaUlpSWlJaUlpSWhJaTFGaVFrUkVSRVJFUkVSRVJFUkVXb3dTRXlJaUlpSWlJaUlpSWlJaTBtS1VtQkFSRVJFUkVSRVJFUkVSa1JiakNIVUFJbTNkakJjeVF4MkNpRFJDVkxTTjBjUGpHRGs4R3B2TkNIVTRJaUlpSWlJaUlpTHRuaElUSW8wMDQ4VWRvUTVCUkpyQXdBSFJQUDVBWHdZT2lBNTFLQ0lpSWlJaUlpSWk3Wm9TRXlLTnRHSFp4RkNISUNJTjVQZWJaTzcwc0c1REljKy91cE1wRjYvaHIvZjBadHJablVNZG1vaUlpSWlJdEZIUFpmUVBkUWdpVGVMNm5tbWhEa0hhTVNVbVJFVGtrR1d6R2FUMkNDZTFSempIVCs3QUkwK2s4K0NqNll3Y0ZzdkEvbEdoRGs5RVJFUkVSTnFRbE1qeHdNMmhEa05FcEUxUVlrSkVSQVJ3T2czdXZhTTN5MWNWY3RkZk4vUFJyT0h0ZHMySnRQVVhBSERiSFF2NC9NdU04dkovUERhUmNXT1RtWHJlTjJSbEY0Y3FQQkVSRVJHUk5xbGIrQVM2aFU4SWRSZ2lJbTJDTGRRQmlJaUl0QlpPcDhHMTAxUFl1S21JMVdzTFF4MU9penZscEZSU1VxSVpNU0lwMUtHSWlJaUlpSWlJU0R1bXhJU0lpRWdsUXdaYmkxOHZYMTBRNGtoYTNpdXZyV2YrZ3Qwc1dib3YxS0hVYU5qUUR0eHkwd2pHSFpZYzZsQkVSRVJFUkVSRXBBRTBsWk9JaUVnbFBWTENBWEFWK1VNY1NjdDc2dW5Wb1E2aFRqNTYveFFBdG16SkMzRWtJaUlpSWlJaUl0SVFHakVoSWlKU1NYdGRWMEpFUkVSRVJFUkVwTFZRWWtKRVJFUkVSRVJFUkVSRVJGcU1wbklTRVJGcEo4YVBTK2E4Yy9zeGRrd25PbmFNd0RBTWR1NHNaTjc4M1R6MHlMSmE2NmV0dndDQTIrNVl3T2RmWmdRdFg3cHNQN2ZmT29Kamowa2hOdGJKcHJROFpqeTdodjk5bHduQTZGRWR1Zkg2NFl3WjNSR24wMFo2ZWo2dnZyNkJqejVKcjlLZjAybmp6RE42YytySnFRd2VuRWhpUWhodXQ0KzF2K2J3NnV2cm1mdmpycUR4bFhueWlTTjQ4b2tqeXJmN0QzNnJTdnNYWFRDQU0wN3ZSZDgrY1FDa2J5dmdzOCszTWZQTmpYZzhoOTUwWFNJaUlpSWlJaUt0Z1JJVElpSWliVnhZbUkySEhoalBPV2YxQWNEdk44bktLc1p1TitqZE80N2V2ZVBxbEppb1RaY3VVWHo0N3NuRXhZVng0RUFKQ1FuaERCbWN5SE16anViVzJ4ZFE0dkV4NDk5SDRmT1o1T1FVazV3Y3lhQkJpVHorNkVRaUloM01manN0b0wwbi8za0VKNS9VQTRDaW9sTDI3WGVUM0NtU2lZZDNadUxobmJuM3ZzVzg5OEdXOHVPM2J5OEVJRFUxQm9DczdHSmNSZDZnc1NZbFJmRHlDNU1aTnJRREFQdXppbkhZRFlZTVRtVEk0RVJPUEtFSGwxMytQZTdpNFBYcjQ1RW50ckZob3d2REFKc0JHRmpmMjR6ZmxCbVZ5Z3d3ek44Y2Q3QU1BNXVOZzErTmczVk5iSVoxbkdFWUdMYUQ3Um1tdFcyQVVhay93d0M3elliREFRNkhEYnNkSEU0RHU5M0FhVGV3T3c3dXM5dHdPQXpzZG5DV0gyZkRZUWVIdzhCaHQrbzRITDlweTI1Z2R4ZzRIUVoydXcySEV4eTJpcmJzZGsySkppSWlJaUlpSXRWVFlrSkVSQ1NJR1MvdVlNbXkvT2J0eExhMVNacDUrTUVKbkgxbWIzdytreG5QcmVHTldadkl5L01BMExWTEZCZGRPS0JKK3JuNXh1RjgvZTBPN245Z0tXNjNsMTQ5WTNubHhXTkpUWTNobnJ0R0V4bmxZTzZQTzducm5wL0pML0RRdFVzVUw3ODRtUUg5RTdqbHh1RzgrOTVtZkQ2enZMM3djRHV6WnFmeDF1dzBOcVVkQUNBaElad1ovejZTQ2VNN2MrY2RvL2o0MDNSS1M2MlJEY2VmL0NsUU1YTGkveDVaRmpDeW80emRiakRqMzBjeGJHZ0gxdjZhdzkxLytybTgvY1BHSnZQMFUwY3lablJIYnJ0MUJJODh1cnpSMTJYOXhpS1dOdmRucFkweERPcytoSVVaaElmWkNBKzNFUjVtSXl6TVJuaTRZWDExMmdnTE44cjNsUjFYVmlmc04zWEN3MjJFT1NxK0w2c1RGbTRkRXhabWxVZEYySW1JTUxSZWpJaUlpSWlJU0N1bXhJU0lpRWcxbGl6TGErWWVHdC8reE1NN2MvYVp2UUg0NDEwTHF6eW8zNzNIeFQrZVdObm9mZ0QyN0hIeHB6Ly9YSjVjMkpaUndHUC9XTUd6enh4Rmx5NVI3TjdqNHJZN0ZwYVBRdGk5eDhVVFQ2N2loZWVPSVNrcGdnSDlFMWkvSWJlOHZYdisvRFBaMmNVQmZSdzRVTUxmSDF2Qnh4K2NRbUtpTlNKajFlcnNlc1g1dTFON2N0allUdXpQS3VheXk3OG5MOTlUdnUrWFpmdDQ4T0ZmZU9hcEl6bC9Xai8rK2ErVm10S3BHWmdtZUwwbVhxK0p5eFdhNnhzWllTY3F5a1prcEoyb3lJcXZVVkcvK1JwcEp6TEtSbFNrZzhoSWcraEloMVV2d2s1MHRJMmhJWW0rSFVydUJEZGVEWDE2UWRvV2VPNWwySi9WOG5HOC8wYmc5dk92d0hkeld6NE9FUkVSRVpGRG5CSVRJaUlpUWR4NGRROXV2S1o3cy9aaGorcGRaVjJFK3BwMmJqOEFsaXpkRjNUMFFGUDY5UE50QVNNZUFKYjhzcS84KzQ4K1RxOHlOZExLVlJVUEhydDFpdzVJVFB3MktWRmVubE5SM3JsekZGQy94TVJaWjFpSm10bHZwd1VrSmNvc1dMZ2JnTWhJQjBNR2R3aUlzU0h1dmFNWGVmaytURXd3cmFtMHpMS3ZHSlhLRHBhYkpwaEcrWEVCWlFlUE1USHgrOHZhQXhQSzJ3d3NNL0g3cloxV094WHQrZjBtM2xJVG53KzhYajllTC9qOGZpdGg0RFB4ZWFIVWErTHorZkg1b05ScmZmV1crdkg2d09melUrb0ZuOC9FNXpNcExUWEx2L2Y2L1BpODRDMXYyMHBDK1B4bStmZWg1aTcyNFM3MkFhV05haWRObVltbWNjTlZNR1NROWYzd29YRDlWZkRBMzBNYms0aUlpSWlJaEl3U0V5SWlJbTNZMkRHZEFQamh4NTNOM3RlT3pNSXFaWGw1SmVYZnA2ZFhuYzZvYkVvcGdJaHdlNVg5dzRaMjROakpLUXdhbUVCcWp4aFNVMk9KaXFyNDlTVE1hYXQzbkdYclNsendoLzdsU1lycWRPb1lVZS8yZjJ2d3dPaEd0OUhlbUFlVEo1NVNIeDZQU1VtSjMvcFQ2c2RUNHJmS1BBZkxQSDQ4SlFSdWw1cDRLdFVwS2ZIaktUbFl4K1BINC9GVFVsTFJodWRnZVVteEgzZXhINWZiaHhuNjNFak5tdVBOL2VNbnczVlhCSlpOdmJoeGJUYVZmbjBDdC92M0NYNmNpSWlJaUlnY0VwU1lFQkVSYWNNNkpsa1AxdmZ2ZHpkN1g3NGdiOEZYZnZqcjlWYWRzcWZ5Q0F1ajBwVC80ZUYyL3ZuWVJFNDVPUlVBZDdHWGpJeENGaTdhdy9ZZGhWeCsyYUFHeHhrZkh3WWN2RFpKTlI4YkhpUlpJbzFuclRFQmtYWTdrWTNQL2RTYmFVSnhpUSszMjhUbDh1SnkrM0c1Zk5aWHR3K1h5NC9MNWFYSTdjZnQ5dUYyK1NseVcyVnV0MGxScFRyU1JOSXpZRkNsOVc2MmJndFpLQ0lpSWlJaUVucEtUSWlJaUxSaEhvOFBwOU5HYkV4WXFFT3BsOXR2SGNrcEo2ZVNuVjNNWFg5YXhJS0ZlOHFUR0laQm94SVRSYTVTNG1MRHVPZlBQL1BCaDAyendMaTBMWVpoclRFUkdRRWRFaHY1Nis0bEh6Uk5VSWU2WjEreXBuUHEzYk5palFrUkVSRVJFVGxrS1RFaElpTFNobTNaa3MrSUVVbU1INWZNbTI5dENuVTRkWGI2YVQwQmVPbVY5ZncwYjNmQXZ1VGtxRWExdlMyOWdCRWpraGpRUDZGUjdZaElFOXE5Qis1N0tOUlJpSWlJaUloSUsxSC9pWnRGUkVTazFmank2KzBBbkhSaUQwYU1xR1hlb2xZa01URWNnTUxDcWdzVFR6bW41cm5ueTZhTWlvbDFCdDAvOTZkZEFKeDladS95Zm9JSkM5T3ZRU0lpSWlJaUlpS2hvUCtSaTRpSXRHRnZ6VTRqUFQwZnU5M2d0WmVQWmVxVXZrUkdWQXlJN05zM2prY2VuaERDMUNVK1pBQUFJQUJKUkVGVUNJUGJsbEVBd1BSTEI1SFN6Vm84MnVHdzhZZnorM1BGOUpxbmNkcVJXUVRBMldmMklUcmFTazRrSlZVc1pEQnI5aVp5YzB0SVRBeG41bXZITTNaTXAvTDFMV3cyZ3hFamtuamk4VW1jYzdZVzN4VVJFUkVSRVJFSkJVM2xKQ0lpMG9hNWk3MWNjYzFjWHY3UFpQcjBpZVB2RDAvZ29iK05ZMzlXTVpFUmRoSVNyQkVEOTk2M09NU1JCbnIydWJVOCtjUVI5TzBieC9mL080TTllMTBrSm9RVEVlSGc3ajh0NHZGSEoxWmJkL2JiYWR4N3p4akdqTzdJNGdYbmtKTmJRbktuU0FZTm13MUFUazRKTjk0eWovODhld3lEQmlidzlxd1RLU3dzSlMvZlE0ZkVjQ0lqclY5LzVpL1lYVzBmSWlJaUlpSWlJdEo4TkdKQ1JFU2tqZHV4bzVBenAzekZ3MzlmeGkvTDl1TnllMG51RkluZkQvUG03K2FQZHk4TWRZaFZmUDVsQnRmZCtCTXJWbWJoOGZoSjZoREJ1dlc1WEhuTkQzejBTWHFOZFYrZnVZRkhIbDFlUGxJa01TR2NWYXV6QTQ1WnNuUWZwNTN4QlRQZjJNaTJqQUtjVGh1ZE9rYVNrMVBDbDE5dDU2cHI1dGJhajRpSWlJaUlpSWcwRDQyWUVCRVJhUWVLaTMzOGQrWkcvanR6WTYzSDloLzhWcE9VTjNiL25POHltZk5kWnIzYk5FMTQ3YjhiZU8yL0cycnNkL2NlRnc4OXNnd2VXVmJqY1NJaUlpSWlJaUxTc3BTWUVCRVJFUkVSS1pNUUR3UDdRK2RrY05paG9CQjI3WUdOYWVEMU5rMGZkanYwN1EzSm5TQXVGaUlpb0xEUTZtdmJkdGk5cDJuNkVSRVJFUkZwcFpTWUVCRVJFUkU1RkwzL1J1RDI4Ni9BZDNPYnAvN3hrK0c2S3dMTHBsNWNlNXVORWF6OW1xUjJod3Vtd2RoUllCaFY5eGNYdzVmZndvZWZXZDgzeExBaDhQdFRZTmhnS3hsUm5YMVpzUEJuK1BnTEsyRlJGeTE1UDBWRVJFUkVHa21KQ1JFUkVSRVJhVi8yN2EvZjhjY2ZBMWRlQnM0YS9uc1VFUUhubkFHalI4SkRqMEYrUWQzYjc5UVJicndhaGc2dTIvSEpIZUdzMzhQSng4Ti9aOE9jSCtyZWw0aUlpSWhJRzZERnIwVkVSRVJFcFAzdytlQmZNK3ArL0xGSHczVlgxcHlVcUt4M1Q3ajV1cnEzUDNnZ1BQWmczWk1TbFVWR3dyV1h3eVYvcUg5ZEVSRVJFWkZXVENNbVJFUkVSRVNrZGZoNlR2Mk9UKzRFWTBZR2xyMzVEbXplV3JmNlBYdkFTY2RaMzd2ZDFsUk55MVpDVmpaRWhFUC9mbkQ2cWRBck5iRGVxT0Z3MkdqNFpVWE43ZmRJZ2Z2dWhQRHd3UEtzYkpnN0gxYXZoZXdjYSsySytEaXJ2eU1QdDVJWmxaM3hPK3U0TDc2cDIzbUppSWlJaUxSeVNreUlpSWlJaUVqcjhQSi82MzZzd3dHUDNCOVl0bXdGZlA1MTNkczQ5VVJyUFlsdDIrR1JmMEpPYnVEK1hYdGcvaUs0N1FZNGZGemd2dU1uMTV5WWlJaUFPMit0bXBUNDRodDQ2MTBvOFFTV1orZkExbTN3elJ5WU5NR2EraWtzckdML3hlZkRyK3V0V0VWRVJFUkUyamdsSmtSRVJFUkVRdTI2SzZvdURpMDF1K2c4Nk5Pcllqc25GMmE4Q0taWjl6WU13NnIzd0tOUVVNMmFFVDRmUFBzU0RCa0VjYkVWNVNPSGdjMEdmbi93ZXFlZUNOMjZCSmE5L3dtOC9YN3RjUzFjREM0WC9Qbk9pb1c0SFE2WWNpWTg4VXp0OVVWRVJFUkVXam10TVNFaUlpSWlJbTNMbUpGdzJza1YyMzQvUFBrc0ZCVFd2NjFYMzZnK0tWSEc3WWE1OHdMTHdzSWdwV3Z3NDhQQzRQZW5CSlp0VElOM1BxaDdYQ3ZYd0p5NWdXV0hqN09tcnhJUkVSRVJhZU9VbUJBUkVSRVJrYllqTVFGdXZLWmlKQUhBdXgvQytvMzFiMnQvRml6K3BXN0hybHBUdGF4VHgrREhqaHhtclJsUjJic2YxbTgwQjhCblh3WnVHd2FNSGxHL05rUkVSRVJFV2lGTjVTUWlJaUlpRW1wcjEwSG1yc2ExMGIwYkRCdlNOUEcwVm9ZQk4xOFhPS1hTbWwvaGcwOGIxdDdxWCt1ZUxBaDJmeUlqZ3g4N2RIRGdkbGEyMVZkOTdkcGpyU2xSZWZIdHdRUGhtKy9xMzVhSWlJaUlTQ3VpeElTSWlJaUlTS2pOV3dUZnpXMWNHOGRQYnYrSmliTlBoK0dWempFdkgvNzlmUDFISXBUWnRidnV4eFlHbVNZcUlyeHFHY0NBZm9IYkc5TWFIdU9XOU1ERVJHcVBoclVqSWlJaUl0S0thQ29uRVJFUkVSRnAvUWIwZy9QT3FkZzJUWGo2UDNBZ3IrRnRGcm5xZm15SkowaWhFYVFNU0VnSTNHN01hSmg5K3dPM1kyTWEzcGFJaUlpSVNDdWh4SVNJaURUS3pYZHQ0dkxyMTFVcEh6UjJFWVBHTHNMbDh0VzVMWmZMVjE1UFJFU2tYRlFVM0hvRDJPMFZaUjk5SG56ZGgvcG82Q2lHMnZ3MmVWQlUxUEMyWEw5Sm5zUW9NU0VpSWlJaWJaK21jaElSa1ViNWNWNHVKUjQvUHArSjNWN05tNk1pSWlLTmNlM2xrRnhwb2VrTm0rQ2REMElYVDIzQ25JSGJQbi9EMi9wdDhzVG5iWGhiSWlJaUlpS3RoQklUSWlMU0tCZE02NEtuMUsra2hJaUlOSS9qSjhPa0NSWGJoWVh3MUhQZ3EvdUl2QlpYVUFnSjhSWGIwVkVOYnlzNnVtcmJJaUlpSWlKdG5CSVRJaUxTS0hmZjFqUFVJWWlJU0VQNC9XQ3JOTE5yZUZqZDYwWkdObjA4d1hUdkJwZGZIRmoyN0V1UWxkMHkvVGRVZmtGZ1lxSnI1NGEzMVNrcGNMdTZOVFhhd3YwVUVSRVJFVGxJYTB5SWlJaUlpQnlLM01XQjIzR3hkYS83MjRmbHpjSHBoTnR1REh6QS9zVTNzSFI1OC9mZFdCbmJBN2NIRG1oNFcvMzZCRzV2VEF0K1hHdS9ueUlpSWlJaWxXakVoSWpJSWFac1llbmw4OGJ6NlpkWnZEWnJGNWs3UytpVkdzR3RONlJ5NHJFZEtQSDRlZVkvTy9qMHl5eHlja3ZwMlNPQ3E2ZW5jT1pwbldwc0x5cktYbVYvTUp1M3VIaitsWjM4dkRTUGdrSWZYYnVFTWVYTVpQNHd0VXZUbmFpSWlOU3N5QlU0eFZDUDduV3ZPM1J3MDhmelc1ZGVBRDE3Vkd4dlRZYzMzbTcrZnB2Q21uVncxS1NLN1c1ZFlFQS8yTFM1ZnUxMDZRdzlVd1BMMXE0TGZteHJ2NThpSWlJaUlwVm94SVNJeUNIcWhkZDI4dGhUMjBqdUZFYW5qazYycEx1NStjNk5MRnljeDQxM2JPU04yWHZvbVJwQmw4NWhiRWwzYy9kZk4vUERUN21ON25mdXZGek91V2dOWDN5VEJjQ280VEU0SFFiL2VtWTdmMzE0UzZQYmIxdE1vcUwwamtCYlpkMjdSaXhvS3hKcU8zY0ZiZzhiQW80Ni9KMWtHSERDc2MwVFU1bHhZK0NVRXlxMjNjWHdyeG5nYlNNTFB5OWZDYVcvaVhYYU9mVnY1L1JUcmV0ZDVrQWVyRm9iL05qV2ZEOUZSRVJFUkg1RGlRa1JrVVBVWjE5bDhlVUhvM25qeGFGODk5a1lUcGpjQWRPRTIrN1p4SnBmQy9sbzlnamVlSEVvMzM0OGh0K2YwaEdBMTJmdGJsU2ZlL2Q1K09PZjAvQjQvTng2ZlNvL2ZUT1dtUzhPNWZQM1J2SEtzNE9adC9CQVU1eGFtMkg2UytuZkw3NzJBNlZWNnQ4dkh0UGZSaDZTaWdTek5UMXdPem9Lamp1NjlucW5uaGc0a3FHcEpYV0FHNjRLTFB2UEs3Qm5YL1AxMmRRTzVNSDNQd2FXalJvT1o1MVc5elpHRElXVGpnc3MrK3dyS0MwTmZueHJ2WjhpSWlJaUlrRW9NU0VpY29pNjZab2VkTzFzemR0dHR4dGNmNVUxNVVOZXZwZWJydWxCbjE3V1FwZzJHMXh4U1RjQTFxd3JiRlNmczk3WlEyR1JqOStkbE1TMVY2Umd0MVc4QlhyRTRRbmNmWHV2UnJYZjV2aGNUSjNTTjlSUlNBTk5uZElYZks1UWh5SFNjRDh2clZwMjhmblFyNGEvbDQ0NDNKcGlxYm5ZYkhETGRSQVRVMUUyNXdkWThIUHo5ZGxjUHZ3VUNuL3o3K1pGNThPRjA2ejFNMnB5K0RpNCsvYkEwUktaTytIci8xVmZwelhlVHhFUkVSR1JhbWorQ0JHUlE5VGg0d1BmMU8vYko3TDgrOGxISlFiczYzMHdTZUZ5K2ZCNC9JU0ZOU3l2UFcrUk5TSmkyam1kZys0LzlqZjl0bmQrYng3VHB2VGs4eTh5V0x4a2I2akRrWHFZTUw0ejA2YjB4Ty9aVmZ2QklxMVZlb2ExNXNHQWZoVmxrWkh3OEgzd3pYZldnKzc5V1dDM1EycDNPUFpvR0QvV091N25wZGJEODZZMjlVd1lNcWhpMnpTdFpNV1ZsOWEvclpmLzIzUnhOVVIyRHZ6N1AzRHZIWUVKaHJOUHQ5YWYrUDRuV0wwV2NuTEI1N01XcSs3ZkY0NmNHSGdOQUlxTDRSOVBRNG1uK3Y1YTQvMFVFUkVSRWFtR0VoTWlJb2VvK05qQWhhckRLeVViRWhNQy8zbUlDSy9ZNS9XYWhJVTFyTStNSGNVQTlPOGJGWFIvVk9RaE5wRFA5SU0zbXljZW44Z2RkeTFTY3FLTm1EQytNMDg4UGhHODJkWTlGR25MWG53TkhudlFlbGhkeHVHQTAwNjIvZ1NUbFEwdnZkNzBEN0lIRDRTcFp3V1dHUVljZDB6RDJndDFZZ0pneFNwNDlpVzQ5dkxBOVI0NkpzRzBzNjAvdFNrb2dNZWVxcnFHUkRDdDZYNktpSWlJaU5UZ0VIc0NKQ0lpb1ZSU1lqM0VkVHFNb1B2OVprdEcwenFZUGplZEV2S1orZXJSUFBUQWVFYU9TTktDMksxUVZKU0RrU09TZU9pQjhjeDg5V2c2SmVSait0eWhEa3VrOGJadGh5ZWVxYnBRYzNXeXN1R2h4eUV2ditsanVlVTZhM1JFZXpOM0hqendLT3h0d0JvWkd6YkJQWCt6dnRaRmE3cWZJaUlpSWlJMTBKTVBFUkZwTVIwU25lelA4cEM1cTRRaGNWWC9DZHE5cHlRRVVZV2U2WE9EZnhmbm5kMlI4NmFtWXRnYzZOMkIxc1p2TFhUdGMxblROMm1raExRblM1YkJYZmZCaGVmQjJGR0IwdzZWS1MyRjczNkUyZTlEVVZIenhORXhxWG5hYlEzV2I0U2I3N0pHZjV3NEdYcjNDbjZkd1VvcXJOc0FYMzREeTFiV3Y2L1djajlGUkVSRVJHcWd4SVNJaUxTWWtjTmltRE0zaDgrK3ltTElvT2dxK3ovOGRIOElvbW9sVEQvKzBsd296UTExSkNMU0VxWmUzUFJ0ZmpmWCt0TVFPM2JDby8reUZwMGVNaENTT2tCVUZKU1V3Szdkc0c2anRjNUJaZlU1aDdyRTFoelhwS243YUV4OW53Lys5NzMxSnpZV0J2YUQrSGhyYlFtZnp4cTFrSk1MRzlQQVU4TmFFblhSM1BkVFJFUkVSS1NSbEpnUUVaRVdjOTZVenN5Wm04UE0yYnNaTWlpYTAwL3RXTDd2dlkvM01mdTlQU0dNVGtSRUtDeTAzcmlYNWxWUUFMK3NhUDUrZEQ5RlJFUkVwSlZTWWtKRVJGck1VWk1TdU9EY0xyejEzaDd1dkMrTnA1L2ZRVXEzY0xabkZyTjdUd24zM2RtYmh4NVBEM1dZSWlJaUlpSWlJaUxTakRTQnRZaUl0S2kvM04yYmgvN1NseUdEb3RtMzM4UEtOUVdrZEF2bnBXY0djL2JwblVJZG5vaUlpSWlJaUlpSU5EUERXN1RWREhVUUlpSWlyY21nc1l1NDhlb2UzSGhOOTFDSElpSWhaci9rcjZFT1FhUmQ4YzE4TU5RaGlJaUlpRWd6Y2tUM01lcHluRVpNaUlpSWlJaUlpSWlJaUloSWkxRmlRa1JFUkVSRVJFUkVSRVJFV293U0V5SWlJaUlpSWlJaUlpSWkwbUtVbUJBUkVSRVJFUkVSRVJFUmtSYWp4SVNJaUlpSWlJaUlpSWlJaUxRWUpTWkVSRVJFUkVSRVJFUkVSS1RGS0RFaElpSWlJaUlpSWlJaUlpSXRSb2tKRVJFUkVSRVJFUkdSU254Mzk4ZDNkMy93dUVJZEN2NDNiOFQvOG1VTnF0dWF6a09haU1kVmNWK2xVUnI2ODZHZnE2YWh4SVNJaUlpSWlJaUlpRWdyWmE2Zmk1bTJBUHkrcWp0TDNaaHJ2MjM1b0VSQ1FaLzNkc1VSNmdCRVJFUkVSRVJFUkVRa09HUFNSZUQxZ00wZXVLUFVqZStCQ1ZEcXh2NVlXbWlDRTJrcCtyeTNPMHBNaUlpSWlJaUlpSWlJdEZLMjArNEp2c00wb2RUZHNzR0loSW8rNysyT0VoTWlJbTNNb0xHTFFoMkNpSWlJaUloSSsrTDNWUjJSSU0yckxWM3p0aFNyU0J1aHhJU0lTQnR6NDlVOVFoM0NJV0g4WWJHaERrRkVSRVJFNUpCUnRwQ3YvYUZWbUx2V1kzNzNMR2JHY3ZCNU1aTDdZSXcvRCtQd1A0QVJaTG5VL2VuNGYzd1JjL01peU44SDRWRVkzWWRqSEhFcHhxREoxZmYxd0hMOGM1N0JYUG9lRkJmV1BqMk02Y2YvK2pXWUcrWmlkQitCN1pvM0lTd3k2S0grOSsvRlhQb2V0bFB2eEpoOGRlQysyYmRocnZ3YzJ5bDNZQng3YmVDK0Z5N0MzTG9ZMjYyZllYUWRWT1hhRUJZVlVQYmJjd0txUFE5ejB6ek03NS9EekZ3TGhtRmRvNU51eGVnOXJ1YnpEdEpQZmU5VG5hLzV2aTM0NTh6QTNMd1FTZ29oc1R1Mk1XZGhISE1sMkoyQjU3TnJIZWFQTDJGdVhRS0YyUkFXaGRGbGdIVk9mUTl2Y0x1MXhlcC80d2JNdGQ5aW5IQWp0aE52cVhxZFYzeUsvKzA3TVBxTXgzYk5yQWJGQUdEdVRjUDg3am5NTFQ5RGNUNGtkTU0yYmlyRzRSZFVjM2VxYXJGWWQyL0EvUDU1NjE0VTUwTkNDcllKMHpER240L3YvdEhXOVF6MnVheGpQM1grdk9mdXhML2d2NWdiZjRLY1RPdHozblVReHJIWFlndzV2c1pyWlc1YlZ2RjU5dnN3T3ZYQm1IQWV4b1EvZ0dIVVdMY2g1eVJLVElpSXREazNYdE05MUNHSWlJaUlpSWcwQzNQTk4vamYveFBFSkdGMEg0Nlp2ODk2QVA3eDN6QjJyc1UyOWUrQng2K2JnMy9XcmVBdGdmZ3VHTDNHWXVidnhkdzBIM1BUZkd3bjNveHh3azFCKy9MUGZSRnowU3lNSGlNd0QreXVOVGIvRjQ5aWJwZ0xTYW5ZcHI5WWJWSUN3Qmg0RE9iUzl6QzNMZ2xNVEppbWxVQUJ6QzJMQWhNVHZsTE03U3NodGxONVVxTGE5Z2NjQmFZUE0yMWh4WFlOekdVZjR2L2tRVWp1aTlGakpPYXVYekczTHNGODZSSnMxNytMMFgxNHpTZi8yL2JxZVovSzFIVE56VTN6OGMrOERrcUxvWE0vak03OU1EUFg0di9tWHhnWnk3RmQ5bUw1QTJKejNSejhiOTRFUGk5MDdJM1J1eThVWm1GbXJNRFlzUW9xSlNicTAyNWRZalZHbldFdHdMejJXd2oyc0gvMWw5WnhZNmMwT0Faei9RLzQzN3pSV2xza3BpTkc2bWpNb216OFgvMFRZK2U2dXR5aWxvdDEzUno4Yjk0TXZsTHJzNXM2R3JNd0MvOFhqMkhzL0xYYTJPclRUMTAvNzc2WExvSHM3WkRRRlNOMUZHYkJQc3p0S3pGblhvZnQwaGN3Qmg4YlBKWXFuK2U5VnVMcm8vc3hkcXpDZHU1anRWenBobDI3UTUwU0V5SWlJaUlpSWlJaTBpcjRQLzRidGpQdXM5NEtQL2pXdmZXUTlpYk1wZTlqRGoycDR1Rmk3azc4czI4SG53ZmJXZmRqSEg1aHhZUHJEWFB4djNrVC9qblBZT3Q3ZU5CUkFlYUtUN0RkL0RGRzUvNWcrbXVNeTF6eUx1YTgxeUM2QS9ZclhvV1lwQnFQTi9wUEFwc2RjOXN2QWRNQW1iczNsTC9kYjI1YmJqMTRkb1JaKzNhc0FtOEp4c0Nha3d3QXRpdGVCWThMMzE5R1Ztelh3UC8xRTlndWVRNWp5QWxXZ1RzUC80dVhIQngxOERMR2hmK3V0YytBOXVwem55cXA5cHJuNzhQLzFpM2dLOFYyd1ZNWUkwK3p5b3R5OGI5MENlYUd1WmdyUDhVWWZhYlYveGVQZ2MrTDdkeEhNUTZiRXRDT1daalY0SGJyRXFzeCtGaUlpTVhjc3dteTBxRmo3NHBLeFlXWW0rWkJXQ1RHaUZNYUZrUGVYdnh2M3c1ZUQ3YVRiOE9ZZkUzRjUyZlRmUHl6Z2lmYWdtbVJXTis1MHpyKzFEdXRVUUZsbjRlTlAxbkpvMkRxMlU5ZFArOUd0eUVZNS8wRG8rZVk4akwvRjQ5aS92UUs1dHdYcTAxTStELytHN2JmMzJzdE5GOFcvN3J2OE0rNkJmT1hEekdIbmxqeHMxT2RSbnpXRGxWQnhyK0ppSWlJaUlpSWlJaTBQR1BDK1JnVEx3cVlDc2dZZkN5Mlk2OEJ3Rno4ZG5tNWYvN3I0SEZqSERiMVlKMktONUdOUVpPeFRiN2FHcUV3Ly9XZ2Zka21uRzg5ZEliZ1UwUWRaRzVkalAvais4RVppVzM2UzVEVXMvWVRpWWpGNkRrYVNvb3dkMVY2YTN6ekFxdTdNV2RCYVRIbTloVVYrN1l1dGZZTlBLYjI5dXZKZHN4VmdROVdJK014VHJMZW9EY3psdFc3dmZyY3A0QTRxcm5tL3Ztdmd6c2Y0K2dyS2g3b0FrUW5ZcHo2UjZ2TjVSOVhsT2RtV2szMFB5S3dnN2hrakc1REd0NXVIV0xGRVlZeC9HU3I3cHB2QXVxWTYrYUExNE14L05UeWFiZnFHNE4vNFJ0UVhJZ3g4alNNNDY0UFdOdkNHSEFrdHRQK0ZEVGVvSm83MWtWdkhvejE5OWJJb01xZmg0RkhWN3R3ZTJQdVMwMXNGejRka0pRQXNCMDUzV292YzNXMTlZd0o1MkVjY1VsZy9FT090eEl0Z0xuNG5WcjdicTV6YXMrVW1CQVJFUkVSRVJFUmtWYkJHRGMxK0k3aDFodmRadWFhOGlJemJiNVY1N0J6Z3JjMTRuZldjZW0vQkc5ejhIRzF4bU5tWmVCLzR3WXdUV3dYUFkzUlkwU3RkY3I3TDBzd2JGbFNLZVlGa0pTS01kRmFKOERjdkxCaVgvcFNzTm1yUG14dkFnRVBTc3ZLeXFadktzaXFzcS9XOXVweG53SlVkODAzekFYQUZxVGRzampOU2xNWUdhbld1Z1grZCsrRy9WdXJEN1NlN2RZcFZzQVlmWVpWZCsyM0FlWGxVeU5WL2t6V040Wk5QMW43SnB3WHZPOXEzdm9QU2F3YkQ4WTYvdHpnZlErdFpwUkJZKzVMVGNxU2s3NVMyTDhWYy8zM21Lcyt0OHE4SGloMUI2ODJycHI0RC83Y21KbHJhKys3dWM2cEhkTlVUaUlpSWlJaUlpSWkwaW9ZOFYyRGw4ZDF0cjV4NVZZVTV1eTA5blhxRzd5eERqMnNyMFU1QWRNcGxiZVpFTHl2eXZ3enJ3TlhIcmJUL3h4MEllMGFEVHdHdm40Q2MrdGk2ODFycndjei9SZU1jZWRpZEJrSXNaMWc4ODl3RXVEM1lXWXN0eElma2ZIMTY2Y3VZanBXTFF1UHRyNzZmZlZ1cmw3M3FmTCthcTY1bWJNREFOOC9UcXErVTNkZStiZTJxWS9nbjNrOTV1YUYrSjQ0QmFQZlJJeHgwekNHbnhKd24rdmJibDFpQlRENlRJQzRaQ3NCazdzVEVsT2d1QUJ6MDN6bzBCMmo5L2dHeDJCbVpWaDlkQjRRL05peSsxWkh6UnByOXNGWXU5UXYxc2JjbDVwWUM3dy9iNDFFOG5tREhHQUdyVmZyNTlsOW9QYSttK21jMmpNbEprUkVSRVJFUkVSRXBIV3dWVE81aCtmZ204N09pSW95OCtBRDllb1dreTByTjJ6Qmo3RTdhdzNINkRJUU0zY241dXF2TUNhY0g5aC9iWFc3RG9MWVRwamJsaDFNUEN5RDB1THlCSWZSYjVMMU5yZkhoYmx2QzVRVU5jczBUbFpuVGJ6Z2JuM3VVMlhWWGZPRGF6Z1kvU1pWU1NBRjFiRVh0bHMvdzF6OUZlYmkyWmhwQ3pIVEZtSjBHWUR0MHY5VUpLWHEyMjVkWWdVd2JCaWpUcmZXTGxqN0xjWlIwekYvL1IvNFNqSEduQjE0dmVzYmc3ZmtZUC9WUExiMTE3d2VTb3ZHV2xwOE1OYXcrc1hhbVB0U0RYUDFsL2pmdWhYQ296R091TXlhU3ExREQ0eWtWSHgvSFZWejVZWituZ01DYVBwemF1K1VtQkFSRVJFUkVSRVJrZGFodUxCOHZ2dkt6TjNyQVRDU2VsVVV4aVZEVGlabVZnWkdha0xWdGc2K3dVeDhseHJYa0tpSjdkeEg4YjkySldiR2N2eHYzNEh0b21mcTNwWmhZQXc4eWxvOGQvZDZ6TFNGNEl6RTZEdkIydDMvQ013Vm4yQnVYVkl4SFZFZEZyNXVGZXB6bitvaXRoUGs3c1EyOVJIcmpmNjZzTmt4UnYwZVk5VHZNZmVtWVg3OGdMVWV5SHYzWUx0bVZzUGJyU05qOUJtQkQvdFhmd1dHZ1czc2I2WVdxMjhNMFIyZ1lEOW1UaVpHU3RYUk0rYUJYYTBuMXFoRUtNekN6TTNFaUJ4U1pYZTFzVGJEZlRIbnpMQ21YTHZ3R1l3QlIxYnM4QVNmdmlsQXJaL25PcXdyMDR5ZnRmWkthMHlJaUlpSWlJaUlpRWlyWVA3NnYrRGxaWXNwRHp5NnZNem9OOG5hdCt5RDRIVldmMlVkVjZsT3ZUbkRyVGZ3RTdwaXJ2MFcveWNQMWF0NnhUb1RpeUZ0Z1pXVWNJUmIrdzZ1SldGdVhtUWxKNklUTVZLRzFhUHhTbSs2QjV1MnBoblY1ejdWUmRtQ3hlYjY3eHNVajlHNVA3YnpuN0RheUtoWVVMeXg3ZGJZWjdjaGtOd1hNMk01N0UvSFRKdVAwWHNjZE9nZWVGdzlZekJTcmJmN3paV2ZCZDF2THZ1d0ZjVTY4bUJNSHdXUDlaZjNnOWRyeUgycDVmTnVacVZiaDVXdG5WSld2dVhuV3B0dWlzOXpjMzdXMmlzbEprUkVSRVJFUkVSRXBGWHdmL2s0NXNFRmRhMENIK2FjR1pqcnZvT0lXR3lUTGlyZlpUdHlPdGlkbUl2ZndmejVyWUQ1NDgxTjgvRC84QUk0STdBZGZYbmpnb3J0aE8zU0Z5QXNFblBSbTVoelg2eHpWYVAvRVdDelk2WXR3Tno1YStEQ3hYSEpHSjM3UThZeXpPMHJNUVljVmIrUkhjN0k4cmU4emEwSEY5aHV3SG9SRFZHZisxUVh4c1FMd1REd2YvMEU1c1lmQTNlV0ZHSCsrREprYjYvbzdwdC9XV3VIVkdKdVgybDlrMWp4c0wyKzdkYVhiZlFaWVByeC8rL2Y0UE5pakozUzZITXpKcHh2bmMvODF6RlhmQnA0amt2ZXhWdzBxL1hFZXZnZnJMZ1d2b0c1NHBOS2dacVlQNytGdWVpdG9MRTA2TDdVOW5tUFNyVDJsUzEyRFpEOS8remRkM3dWVmZySDhjK1ptOXdrTndscGxJVGVRYW9JVmhTeGk5Z1d1MkIzN2E1cjJWM1gzZFgxcDZ2cnJxNjc5bDVRc2FLb1lBVUVDNkEwUVhydkxTRWh2ZDQ1dno4R0FqRUJFa2lZSkh6ZnJ4ZXZaTTYwNTB3dXliM3p6RG5QR3R4UEg2d3lobDN0OWZWODlONWZ6M1g5V211TU5KV1RpSWlJaUlpSWlJalVDNmJmMmJpdlhBUE5PMkhpbTNtMUYzTFRJUkNKYy9HajNuUXBPN1RvakRQc1FkelI5K0IrZEI5ODh4d21wVDAyWjdNM05WSWd3bnVLdm1tSC9ZK3I1U0U0RnorRys4Yk51Rjg4aXBPUWl1bDM5dDUzakVuQXRPbUxYZkVqV0xkeURZa3VBN0hUM29heTRuMGEyV0Y2bllxZE5RYjN0ZXN3YmZ0aXM5WVR1SHRTalk5VDQvUFc1T2RVbmVPMTc0ODU2V2JzK0tkd1g3bldxdzJRM01ZcjByeHBNWlNWRU5nbHFXTW5Qa3Q0MGd0ZVlpY3VHZkl5c1JzWGdSUEFHWExYUGgrM3h0ZmgwTFBoeThleDg4ZERNQWJUNS9UOTdwdnBOZ2h6OUhEczFMZHczN2tUdnZvdkpxazFObk1OYk51QWMvYmZjRC8rdjNvUzYvRzd4SG9YZlAwRUpyRVZkdXNxeU42RWM4Njl1R1B1cjFUalpGOS9MbnQ2dlpzakw4YU9meEozek44eDA5K0h5R2pzMnJuZTFGVjdTU2FhUTgrcyt2VWNFZlIraHpScHZ2ZnJXOGV2dGNaSWlRa1JFUkVSRVJFUkVha1huS0YzWTlPNjRVNTUweXNhSFIyUDZUTUVjK0pOWGpIcFh6RURodUdrZHNaT2VoRzdjanAyMVhRSUpYbTFCd1pmWCtVKys4cjBQQVhuOUx0d1AvODM3dnQvd29sdldqNmQxQjczNjNhOE40Vk9pODZWNXA0M1hRWml2My9OcTBmUnRlYjFKWnl6LzRicmhyR0xKbUhYek1Ha2RxM3hNZlpGVFg5TzFUcm1LYmRoVy9iQS9qQVN1MzYrVjU4Z05oblRmYkEzaXFCNXAvSnR6Y20zd0lJSjJQUlZzSGtweERmRjlEMFRNK2pxU2xQNTFPUzROWmJjR3RQdU1PenFXWmordzZxc1U3QXZNVGpuM09kdFAyMFVkdk15Ykc0R3BrMXZ6TEFITU8zN3d6NGtKdW9zMW5QL2ptM1ZFenQxbEZmckl5Y2QwNllQNXZ4L1lscDJoekgzUTNUOGZwOEg5dng2ZDA2K0JSdUl4UDNwWFM5SmxaQ0tjL29kbU9PdUlieVh4SVJ6NWozWTFHNjRVOS95WHM4eFRUQjl6c0NjZEJNbXRWdDFydTQrOStsZ1pzcnlWOWk5YnlZaUlpSWljdkFKWFBjZ0ZKWDRIWVpJNHhBZEpQekNYLzJPUWtUcXFmQ2Z1Z0FRZUdET2JtK1lpdi8wYzVLYXNLdG00RDU3Q2FabEQ1emJQdDc3RHRJb1JNUjJOSHZmU2pVbVJFUkVSRVIyTDdHSjN4R0lOQjc2L3lRaUluSlFzVCsrNjMyenZkQzd5SzZVbUJBUkVSRVIyUTNiclozZklZZzBHclo3ZTc5REVCRVJrZHEwYlFQMmg1RlFzSzFpZTBraDdwZVBZMmVOZ2FoWW5HTXU4eWMrcWRkVVkwSkVSRVJFWkRmc2tiMHdrMmY2SFlaSW8yQ1A2T2wzQ0NJaUlsS0xiRkVlN2ljUHdOaUhNTTA2ZWtYUFMvS3hHNWRBYVNFRVF6aVgvaGNTMC93T1Zlb2hKU1pFUkVSRVJIYkQ5dXlJN2RZT3MzaTEzNkdJTkdpMmUzdHN6NDUraHlFaUlpSzF5S1MweFRuamo5aUZFN0dibDBMNkNvaU14alJ0QjEwRzRneThIQkpiK2gybTFGTXFmaTBpSWlJaXNpY2J0eEs0LzNrb0tQSTdFcEdHS1JSRCtMN3JJQzNGNzBoRVJFUkVwSTZwK0xXSWlJaUlTRzFJUzhHOWZUaUVvdjJPUktUaENjWGczbjZwa2hJaUlpSWlVb0ZHVElpSWlJaUlWTWZHclRpdmpORzBUaUxWWkx1MXc3MzZYQ1VsUkVSRVJBNGkxUjB4b2NTRWlJaUlpRWgxV1l1WnZ3THowM3pNb2xXd0xRZUtTdnlPU3FSK2lBNUNZaE92bnNRUlBiMmFFcVphbjB0RlJFUkVwSkZRWWtKRVJFUkVSSHpoRm9WWmN1TG5GTTdKQkNEWU5wWnVVODRrSWluSzU4Z3Fjbjk0SGZ2Smc5NUNtOTRFYnZuUTM0QkVSRVJFUkJxNDZpYU9KZmdFQUFBZ0FFbEVRVlFtSXVvNkVCRVJFUkVST2Jpc3UvT244cVNFQ1RwMGVHdHd2VXRLQURpSG5VdjQ4MGVodEFqVy9nSnJmb2EyaC9vZGxvaEkvV0JkV0RNSGQ4MHNURkdCMzlHSWlCelV6Q20zK2gxQ3JWTmlRa1JFUkVSRWFzM1dONWF6OWJXbDVjdXQvMzA0b2NQcWFZMkJtQVJNdjNPd1A3MExnUHZ0eXpnam52UTVLQkdSZW1EaklzTHYzZ1ViRndPZ3FUWkVSUHdWVUdKQ1JFUkVSRVNrYWdXenRyTHU5OVBLbDVNdjZrRFRhN3I1R05IZW1VRlhsU2NtN0x5dnNGdlhZRkxhK2h5VmlJaC83SS92NEg1OFA3VG9nalA4Q1dqVkU1UGNHb3pqZDJnaUl0S0k2SytLaUlpSWlJanN0NUsxK2F3NGZ5SnVVUmlBNkVNU2FQUGswVkRQYXgrYlpwMHdoNXpnTFZnWGZuamQzNEJFUlB5MGNSSHV4L2RqanJpSXdDMmpNWDJHZU1sYUpTVkVSS1NXNlMrTGlJaUlpSWpzbDNCdUtjdUhUYUIwY3lFQWdjUWdIZDQrQVNlMllRelFOb091S2YvZW5mNCtGRzd6TVJvUkVaOVlsL0M3Zi9CR1NwejFGd2hFK2gyUmlJZzBZa3BNaUlpSWlJaklQck5sbHBVakpsTzB3THVaYnlJTkhkODlnZWd1VFh5T3JQcE1oeU9nVlU5dm9hUVFkOXJiL2dZa0l1S0hOWE5nNHlLY0UyNVVVa0pFUk9xY0VoTWlJaUlpSXJKdkxLeTc4eWR5eDI4b2IycjczRURpam0zaFkxRDd3QmljUWRmdVhQNStKSlNWK0JlUGlJZ1AzRFd6dkc5MkpHcEZSRVRxa0JJVElpSWlJaUt5VDdZOHVZQ01seGFYTDZmK3BTL0pGM2YwTWFKOVovb013U1MyQk1EbVpXQi8vc1RuaUVSRURpeFRWT0I5VFc3dGN5UWlJbkl3VUdKQ1JFUkVSRVJxYk51WU5heS9aMGI1Y3ZMRkhVbjdjMThmSTlwUFRnQ092Yko4MFg3eklyaGgvK0lSRWZHTENsMkxpTWdCb0w4MklpSWlJaUpTSXpsZnJXZlZsWlBCZXN0eHg3YWc3VFBIZ1BFM3J2M2xISGtoeENRQVlETldZT2VPOHpraUVSRVJFWkhHU1lrSkVSRVJFUkdwdHJ6dk5ySHlra25ZVWk4ckVkMDFnUTV2RDhaRU5ZS1BGc0ZZektDcnloZnQxMDlxMUlTSWlJaUlTQjFvQko4ZVJFUkVSRVRrUU1qL01aM2w1MDNFTGZKdTFrZTFqNlBUdUZPSVNJN3lPYkxhNHd5OEFtSVNBYkFacTFSclFrUkVSRVNrRGlneElTSWlJaUlpZTFYNDgxYVduenNlTjc4TWdHRExFSjNHblVxd1pjam55R3BaVkJ6bStHdktGKzJFcHpWcVFrUkVSRVNrbGlreElTSWlJaUlpZTFTME1KdGxaNDBubkZNS1FFU3phRHA5ZGlwUjdlTjhqcXh1T0FNdmcxQVNBRFpqTlhiMkdKOGpFaEVSRVJGcFhKU1lFQkVSRVJHUjNTcGFtc095b1Y5Umxsa01RQ0F4U0pleHB4RGRwWW5Qa2RXaFlPeXZSazA4QStFeUh3TVNFUkVSRVdsY2xKZ1FFUkVSRVpFcUZmNlN4ZEpUdnFCMGN5RUFUbHdFblQ4K21laGVTVDVIVnZlY295K0QyTzJqSnJhdXdjNzZ5T2VJUkVSRVJFUWFEeVVtUkVSRVJFU2trdnhwNlN3OTdVdkswb3NBY0dJQ2RCcDlFcUVCVFgyTzdBQ0pDbUVHLzdaODBVNTRHc3BLZkF4SVJFUkVSS1R4VUdKQ1JFUkVSRVFxeUoyNGtXVm5mVTA0MjdzUkgyZ1NTZWRQVGlIdTJCWStSM1pnT1VjTng4U2xBR0N6MXVOT0dlbHpSQ0lpSWlJaWpZTVNFeUlpSWlJaVVtN2JtRFVzSHpZZXQ4Q3JxUkRSTklvdVg1NUc3REhOZlk3TUI4RVE1dVRmbFMvYThVOURmcWFQQVltSWlJaUlOQTVLVElpSWlJaUlDQUJiMzFqT3lzc21ZMHN0QU1IV0licU1IMEpNbjJTZkkvT1BPZklpVFBQTzNrSnhIbmI4ay80R0pDSWlJaUxTQ0NneElTSWlJaUlpYkhscUFXdHUrQUZjTHlrUjNhVUpYU2FjUVhTWEpqNUg1ak1uZ0JuNnAvSkZkOXJiMkMzTGZBeElSRVJFUktUaFUySkNSRVJFUk9RZ1pzc3M2Kzc2aWZWL21sSGVGdE0zbVM1Zm4wNndkY2pIeU9vUDArMTRUT2VqdlFVM2pCMzNpTDhCaVlpSWlJZzBjRXBNaUlpSWlJZ2NwTUxaSlN3Zk5vSDBaeGVWdDhVZTA1d3VYNXhHUkxOb0h5T3JaNHpCT2ZNZU1BWUF1MmdTZHVrUFBnY2xJaUlpSXRKd0tURWhJaUlpSW5JUUtsNmV5NUxCbjVNN1lVTjVXOUlGSGVqOHlTa0Vta1Q2R0ZrOWxkWWQwLys4OGtWMzdFUGdobjBNU0VSRVJFU2s0VkppUWtSRVJFVGtJSlAzN1NhV0hQOFpSVXV5eTl2Uy9uWW83Vjg5RGljbTRHTms5WnM1N2ZjUWpQRVdOaTNCenZqQTM0QkVSRVJFUkJvb0pTWkVSRVJFUkE0aUdhOHNZZGxaWDFPV1ZReUFFeE9ndzF1RFNiMjdEeGlmZzZ2blRKTVdtT092TFY5MlAzOE04ck44akVoRVJFUkVwR0ZTWWtKRVJFUkU1Q0JneXl6ci96aWR0YmRPdzVaWkFJSXRRM1FkZnpxSjU3YjFPYnFHd3hsMExTWXh6VnNveU1MOVRJV3dSVVJFUkVScVNva0pFUkVSRVpGR3JtUkRBY3VHZnNXV3B4ZVd0NFVHTktYcmQwT0pPVFRGeDhnYW9HQUljODU5NVl0MnhtanNpaDk5REVoRVJFUkVwT0ZSWWtKRVJFUkVwQkhMK1hJOWk0LzZsTHp2TjVlM0pWM1luaTVmbkVaa2FveVBrVFZjcHNkSm1GNm5saS9iMGZkQ1dZbVBFWW1JaUlpSU5DeEtUSWlJaUlpSU5FSzIxTExoTHpOWlBtd0NaVnU5ZWhJbXd0RHE0UUcwZjJXUWlsenZKM1AyM3lBcUJJRE5XSUU3NlhtZkl4SVJFUkVSYVRpVW1CQVJFUkVSYVdTS1YrZXg1SlRQMmZ6ZitlVnRVZTNpNkRwK0NNMS8xME5Gcm11QlNVakZuSFpIK2JLZCtDdzJmYVdQRVltSWlJaUlOQnhLVElpSWlJaUlOQ0xiUGw3RDRxUEhVakE5bzd3dDhaeTJkSnQ2SnFIRG0vb1lXZVBqSEQwQ1d2WDBGc0tsMkEvdkJXdjlEVXBFUkVSRXBBRlFZa0pFUkVSRXBCRndpOEtzdS9NblZsNDZpWEMyVisvQUJCMWEvK2RJT3J3MW1FQkMwT2NJR3lFblFPQzhmNER4UGxiWkZkT3dzOGY0SEpTSWlJaUlTUDJueElTSWlJaUlTQU9YLzJNNmk0OGVTL3B6aThyYm9qckYwMjNTR1RTN3ZwdW1icXBMclhyaUhIdEYrYUw3NmNQWXZLMCtCaVFpSWlJaVV2OHBNU0VpSWlJaTBrQzVCV1dzdjNzNlMwNzZuS0lsMmVYdFNSZTJwOXVVczRqcG0reGpkQWNQYzhydk1ZbHAza0pCRnZhRGV6U2xrNGlJaUlqSUhpZ3hJU0lpSWlMU0FPVjl0NGxGUjM3Q2xpY1h3dlo3NElIRUlPMWVIRWo3VndZUmlJdndOOENEU1ZRSWM5NC95aGZ0d29uWTZlLzVHSkNJaUlpSVNQMm14SVNJSEpSbXg0NWtkdXhJM0x5eUd1MjNjdmhrbHAzMWRSMUZKU0lpc25maDNGTFczdllqUzAvL2l1SVZlZVh0aWVlMjVaQlo1NUI4YVNkTjNlUUQwL1U0bkdOR2xDKzduejZFelZqdFkwUWlJaUlpSXZXWEhxTVNrZHBoWWR1WTFXU09XazdCcksyVWJTMEdJQ0lsaXVpZVNiUjZ1RDh4UFpNYS9QbHp2bGlIV3hUR2xsbE1oTzc2aUlqSWdaWHo5WHJXM2pLVmtuVUY1VzBSemFKcDgvaVJKUDZtblkrUkNZQVo4a2ZNa2luWWpCVlFVb0Q3N2wwRWJud0huSURmb1ltSVNEM2hqcndKU2d0eHJubTFZdnVidDBCUkhzNjFyL2tUV0FNVC9sTVhBQUlQeklGZ3lMOUFTZ29JLzYydkY4c2pTK3YwVlB2YTUvMTliZFdiYXkyTmpoSVRJckxmM1B3eVZsd3lpZHdKR3pBQlEzVFBKS0lQU2NUTks2Vm9jUTY1RXpaUXRLQnpuU1VtRHVUNW0xN1hEVnZpS2lraElpSUhWRmxHTVJ2K01wT3RieTZyMEo1OGNVZGEvZnR3SXBLamZJcE1LZ2pHNEZ6eUdPR256d2MzREd0K3h2M21XWnlUYnZFN01oR1JlbS9IemM5eXhrQmtEQ2FsTGJRZmdCa3dETk82dHovQjFTSzcrRnNJbDNoL0ozWkpYTnVGazZDc3VGSjdnMlV0ZHQ2WDJKa2ZZZGY5QWdWWlhuc29DWlBXRFRQMGJreHF0N281ZDJraGR2RjNtRjZuMXMzeGE1RmRQUnM3WXpSMjVYVFl0Z0hDcFJBVmkwbHVBeDBHNEp6MTEvMC9SMk43YlVtam9jU0VpT3kzRGZmTkluZkNCdUlIcDlIdXBZRkVwdTJTUVhjdHVaTTJFVWdNTm9yenQzcDRRSzBjUjBSRXBEcHNpVXY2YzR2WTlQQWN3am1sNWUzQmxpSGFQSGswVFU1djVXTjBVcVhXdlRDbjNJcjk4cjhBMlBGUFFkZmpvVTNEdjVrbUluSWdtQzdIZ0FtQWRhRXdCN3RsT1d4Y2hKMzZKcWIzYVRqREhvUlFvdDloN2pOenpBaHd5eXJkSURiSGpJQ3lrc1p4NDdpa0VQZU5tN0JMdmdjbmdFbnRDcWxkb0RnZnUyVUZkc24zbUFGTG9TNFNFNldGaE84L0Vrb0w2M3dFdzM0cHlzVWQvVmZzM00rODVWQWlKcTA3Uk1aZzg5S3hHeGZCK3ZsUUM0bUpSdlhha2taRmlRa1IyVzlaSDZ3Q29NMVRSMVZNQ2dBNGh2Z1QweHIxK1VWRVJHcWQ5YVlQWFAvbkdSUXR6YW13cXVsVlhXajUwQUFDVFNKOUNrNzJ4aGw4QStHRmsyRE56K0NHY2QrOUUrZDNZelQ5Z1loSU5UaVhQMXZ4OTZVYnhpNmJndjM2ZjloZnZpUzhZUkdCRzBaQmsrYitCYmtmbktGMzE2aTlJWEsvZU5STFBuUStCdWVpZjFmOFdWa1h1MndxeERTcG01TmJDNldGZFhQczJsS1lnL3Y4Y096R1JaaTA3cGd6L3JROUliZExLZUNDYk96c2oydmxkSTNwdFNXTml4SVRJckxmZG4yQ3M3cG14NDRFb08vbVMzSGlLdjRxY3ZQS21OTmlGQUQ5OGkrdmsvUHZLbWY4QmpiL2F5NEZzN2FDWXdnZGxrTGFYdzhsN3RnV05ZcTdVVE1PVGtRQ0JFSVlKeEpWVlpXRGo4VzZwUkF1d0MzTDlwN2dFNmtqUll1eldmZkg2ZVNPMzFDaFBYUllDcTMvZlFTeFJ6WHpLVEtwTmllQWM5R2p1UDg3RzBvS3NPa3JjVDk3Qk9mYysvMk9URVNrNFhFQ21LN0hZVG9mZ3p2Nkh1eU1EM0hmdkFYbnhuY3Ezc2lWZXNQT0dRZUFjOTZEbFJOSXhzRjBHZWhEVlBXSCs4R2Z2YVJFbDRFNFZ6d0xrVEdWTndvbFlBYnUvWDZJU0VOMkVOMVZFNUc2RW50RU0vSysyOFM2MjMraS9jampDRFNwdTJtYmF2djhXOTlhenJvN2Z5UzZXd0toQWMwby9Ia3JlZDl0WnRtWlg5TjE0aEJDaDZYVVllUU5nd25FNEVTa2tQN3lYREplbVUzaC9IVGN2Qksvd3hJNW9KeTRJREU5bTlIMDZuNDB1NllQYnRsV2JMaWVQNGtsRFU1WlZqR2JIcHBMeHZPTHNHRmIzaDdaSW9hV0R4eEc4aVVkd1ZGaXVLRXdUZHZobkhVUDdtaHZDZ1k3ZFJTMjQxR1lQa044amt4RXBJRnlBampuUFVSNDljL2V2UHkvZklIcGMwYkZiZEpYNGs1K3dYc2lQMmNMUklVd3JYdGpCbDZCNlQ2NDBpRjNMZXByVjgzQ1Rud2F1MjRlR0lOcDB4ZHoyaDJZZHYycURNZHVYSVNkK0N4MnhVOVFsQU9KclhDT3ZCQnp4TVdFNy9QMnFXb3FvZDBWRXQ1dGdlR3M5Ymcvdk83VnBzaGM1OFdXMWgxendnMllIaWZWaXo1VlVwUzc5MjErclliOXJNcXY2NVRzdWx3cDdpM0xjY2MvaFYwMkJZcnpJS2sxem1IbllvNi9GZ0tWUjZYYXpVdXhFNTdCTHArMi9kcTB4RG44Zk14Umw5YW9tM2JWVE95OHJ5QTJDV2Y0LzZwT1NsVG5PRXUrdzA1OFp1ZlB0blZ2ekttL3gzUTR2TksyZXl4ZW5aZUJPL2tsN01LSmtMWEJTeHlsZHNHY2ZpZW04ekY3Q01ERmZlMTY3S0pKbU5aOWNLNS9FNEs3OUtXRzExY09Ua290aThoK2EvVndmNXk0Q0hLK1hzK0N2bU5JZjI0UmJsRzRRWngvNDMyejZQak9DUnd5OHh5NmZIRXFQUmVkUjB6ZlpHeXB5NWIvenEvanlPcy9FNGloTENPV3hTZVBZdlgxWThuL2NiMlNFbkpRY3ZOS3lQOXhQYXV2SDh2aWswZFJsaEdMQ2V6Ymh3aVJYN05sbHZUbkY3T3c5eGpTbjFsWW5wUXdRWWNXZC9iaWtMbS9JWGw0SnlVbEdpQnorSVVWYnFhNDc5K04zYkpzRDN1SWlNZ2VPUUdjWTY4QXdNNytwTUlxdTJBODRmK2VoWjMrQWJoaFRQditFSnVNWGZJOTdxdS94WTUvY3JlSHRUTS93bjNsR2lqSXhyVHBDOGJCTHArRys4SmwyRTFMS20rL1lEenVrOE84K2dER1lOcjJBOGZCSGZjSTdrZC9xOVV1aDErOEhQdmRxMUJTZ0dsN0tDU21ZZGY4akR2eVJ1ekNiK3BsbjB4Ykw0bmhqdmw3dFpNVSs5clBDdWZ0ZXB3M0pkS3V5OXYvN2NvdStaN3dFK2RpNTR5RnVHVHZmTm1iY0wvOEQrN0ltN3pwb0hiZGZ1RTN1RHUyMzlHL1FBVHU1NCtXUDRCUVhYYm1oOTR4amg0T01RazEybmZYWTdpdlhJTXQyT2I5YkowQWRzVlB1QzllN2hVYXIrNXgxczBsL0o4enNOKytETG5wbURaOU1LbGRzQnNXWWxmTzJPTys3cmgvWWhkTmdwUzJPRmU5VUNFcFVkUHJLd2N2alpnUWtmMFc2cGRDdDBsbnNQcUdLUlRNeUdEZG5UK3g2Wkc1dFBoOVQ1cmQwQjBUVmJjRmx2Ym4vTTN2NkVYQ21XM0tsd09KUWRMK2VpZ3JMcGhJM3RRdGRScDN2V2NjbklnVVZnNS9pOXpKcS8yT1JxVGV5SjIwaXBValBxVGIrRXNKdXhzMHJaUHNNeHUyYkJ1OWlrMFB6YWxVUnlMeDdMYTAvTWNBb2pyRytSU2QxQXBqY0M1OEJQZUozMkF6MTNyVE9vMjhCZk83MFJDTTlUczZFWkdHYWZzVDRYYnQzSjF0V2V0eDM3NER3aVU0NTk2SE9XbzRHQytoYnhkTnduM3pWdHp4VCtKME9xcktKOHJkTHgvSHVmcWxuVGV3QzdKeFh4amhqU0NZOUR6bTRzZDJicHk5R2ZmZFAwQzRGR2ZJSDd3bndMZFBLV1VYZjR2NzVxMjEybDNUc2dmbW9uOWoyaDIyTTk1eC84UisrekoyMGd1WVEwNm9jajgvKzJUT3ZCdjczSERzNG04Si8vdFVuSk51d2h4eElVUkUxWG8vZCtWYzh3cVVGQkQrVzkrZHk3K1dzd1YzMUcxZVh5LzlMNmJ2VUs4OVA4dTdzYjlvRXZiblR6RDl6dkhhc3pmanZuTUhsSlhnbkhZN1p2RDE1VVdrN1pMdmNkK3EyYlhaY2NQZmRCMVVvLzEyNVg3eEdNN2x6MkI2bk93MUZHYmp2bkE1ZHNNQzdPU1hNTVAvdC9lREZHYmp2bjRqNUdkaGpoNkJNL1NQTzBkdjVHM0ZidDM5UFFENzAzdGVFaWsybWNBMXIwRGNMak5OMVBUNnlrRk5JeVpFcEZaRUg1Skl0MGxuME9HTjQ0bnBuVVRabGlMVzN6T1RoUU0rb1dCbVJyMDlmOUo1N1N1MTdaaStxV3pMd1QxTml4T1JRUHJMYzVXVUVLbEM3cVJWcEw4ODE2dTlJbEpETm16SmVtOFZpd1o4d3FxcnZxdVFsSWp1a1VqbmNhZlM0ZTNCU2tvMEZqRUpPSmM5QlpIZXpSaWJ2aHozdmJ2MXRLQ0l5RDR5OGR0ckxlVm5scmU1Mzc4R0pZV1lBZWRqamg1Um5wUUFNTjBINHd5K0RxekZmdjlhbGNkMFRyeWg0bFAxb1FUTXFiY0JZRmRPcjdDdE8vVk5LTXJEOUQwVE0vaTZDblV1VExkQnRWNW8yQm4rUklXYjlRRE9zVmQ1c2EyYlc5VXUzalkrOXNtMDZvVnp5d2VZTm4yOHFZSSsvai9DRHcvR2Z2c1NsRlU5QW45ZisxbFQ3dmV2UVdFT1p0QTFPMithQThRbVlZYmM1WjF2MXBpZDIwOTVZL3UxR1lvNThhYnlwQVNBNlhvc3p0QS8xeXlBYlY0Tk1aUGNlcC83NEJ6LzI1MUpDWUNZWFg2MnEyZFc2eGgyeXB1UXM4WDcrWjU3WDhVcHBlSlNLdjBzeXZkYjhTUHVHRzk3NTZvWElhVmRoZlUxdmI1eWNGTmlRa1JxajRIRVllM29QdTBzT3I1N0F0SGRFeWhla2N2UzA3K2k0T2ZNdmUvdncva2pXa1JYYWd2RWVmTWQycktEL0laQklFVEdLN1A5amtLazNzcDRaVFlFUW52ZlVHUTdHN1prdmIrU1JZZC93cXFydnFWb1NYYjV1c2pVR05yODl5aTZUejJMK01HcFBrWXBkYUpsRDV6ZjdDeDhiWC81QXZlN1YzME1TRVNrQVF1WGVsK2RuWk9BMktYZkEyQUdES3R5bHgyMUtIWTNQWTNwZFhybHR0Wjl2Rzl5MHl1dVdQeXR0LzZJQzZvK1ZzK1RxMnpmWnp1U0xPRlNTRitCWFRpeGZFb2h5a3FndE9vSDZ2enVrMm5SQmVmbUQ3eUVRMXAzTDBFeDdoSEMveGxTZGFKaEgvdFpZNHNtQWVBY2ZuN2xFRnIzQnNDdVg3Q3pjY24yYTNQa1JWVWVyam9qT1NyWWtaZ0o3SHR0emdvMy9IZTBiWStkM09vOUdHb1hUUEQyTy9iS2FwL1hacXpHZmVObXNCWm54Qk5lNHVuWGFucDk1YUNtcVp4RXBFNGtuTm1HSnFlMFpOV1YzN0h0a3pWc3VHY0duVDg3dGQ2ZDM2RDV1bmZIT0pFVXprL2YrNFlpQjZuQytla1lSMitscEJwY1M5YUhxOW44OEZ3S0YyMnJzQ3F5UlF6TjcreEYwNnU3NHNUVTdkU0g0aS9UL3p6TTZqbllIOThHd0g3K0wyamRHenBXbmxKRVJFUjJ6Mlo1VDV5VDFISm5ZK1o2QUV5elRsWHZsTHg5K3Q3OFRIRERGWjU2QnlBdXVmSSswZHRITG9iTEtwNS8reFEzSnJWcjFlZUtxdDJwK3J3aXg4OWkxOHl1Rkl1M3dXNGVxS3NQZlRJRzAyY0lwczhRcjRiRkY0L0I1bVc0ejQzQXVmRnRUS3VlTzJQWTEzN1drTTFjQzBENDMzdTRQMUc0OCtFUm03SDkyclNvcFdzVEV3OEYyVjV5S0xTUG82L2ptdTQrRHJkNjlUWnQrZ29BVE10RHFuMWFkK1NOVUpDTmM5WmZxaXdtRHpXL3ZuSncwNmRwRWFrekppcEF5My8wWjlzbmE4aWJWdkVHdHdrNjJCS1hjRjRwVGx6RlgwVmxXNHZxL1B4U0hVYUZya1gyd1B2L29jR25zZ2V1SmV1ajFXeDZlQTVGQ3l0K0FJdHNIdTBsSks3cHBvVEVRY1E1KzYrRU44eUR0YitBRzhaOTYzZVkyOFpnbXJUd096UVJrWVpqeCtpSTlnTjJ0dG50TjJQTmJoNDgyOUZ1bk4xdlUxMmwyeit2N3U2SmQ3ZjI2by9adVovaGp2bzlSTVZpQmw2SmFkY1BrdHRnVXRvU3Z2ZlFXanZQZ2VpVDZYRXlnYTZEY04rK0hUdnZLK3k0UnpEWGpRUU9ZRCtodkQ2YzZYeE01UVJWVmNxS3ZhK0IzZHhDcmVHMU1TMjZZbGRPeDY2Y2ptblJ1VWI3N2p4SUxUeGd1YU5mVG1UMVQ1dmFEWnUxSGp2M2M4eVJGME5rNVJrb2FueDk1YUNteElTSTdEY2J0cGhBMVg4WWplTzFCK0lyL3JHTFRJMmhaRTArQlRNelNCamFwc0s2N0hGcjYvejhJaUlpZGNVdERKUDE3Z3EyUExXZzZvVEVIYjFwZWswWG5KRGVpaDkwSW9JNEk1N0MvZCs1VUpDRnpjdkF2bmtyZ2V2ZmdvRGVxNGlJN0ZWUkh1NlVOd0V3QTg3YjJkNmtPV1N1dzJhc3hyUk5yTHpmOXFlNFNVaXRVRDlobjRTU0lDOERtN1VPRTlPajBtcTd2WVpBYmJEam4vS216Um4rSkticnNUdFhsTlJ5UGNRRDFhZUlJTTRaZnlJODc2c0t0UkFPV0Q4QjRwdEIxbnFjOHgrQ3BGWjczejQyR1hMVHNabnJNSzBxajNDbzZiVXhQVTd5RWhOVDN2QUtndnQxOHo2K0dXemJpTTFZaFduYnQxcTdPQmY4RS9mVmE3R3JaK0crY3lmT2lDY3IvMytxNmZXVmc1b2U4eE9SL2Jia2hNL0pIcmNXVzF4eHlHQTR1NFIxZDN0RnRSTE9xcGg4aUQ4K0RZQ045LzlNMmRiaTh2YThLVnZZK0k4NWRYNStFUkdSMmxheXZvQ045ODFpZnRjUFdIUHoxQXBKaVlobTBiUjZlQUE5NWcraithMkhLQ2x4RURPSkxYRXVmWHpuMDQ2clorTisrcUNLWVl1STdFMXBFZTdidDBOZUJxYlBHWmoyL2N0WG1jN0hBR0JuanE1eVZ6djNjMis3Ym9QMk80d2ROM0h0ekkrcVB0ZU1EL2I3SE9YSHlsanBuWE5IL1lBZDdjdW4xZG81b0E3NnRLZnBoSGJjeUk2SzIzbjgydXpucnFNSnFwZ1Nha2RSWjd0d1l2VU8xOVlic1dGLy9yVEs5WGJtaHpVTDc0Z0xJVFlKdTNrcDd0aUhhclJ2YlRJZGp3TEFUbit2K2p0RlJ1RmM4UndrcG1IbmZZWDc4UU9WajF2RDZ5c0hOeVVtUkdTL0Zjek1ZTVdGM3pBbjdSMFdEeHpMc2pPL1p2R2d6L2lsdy90a2Y3cVdVTDhVV2oxd1dJVjlXdHpWQ3ljdWdzTDVXY3p2TVpxbHAzL0pvbVBHc3ZUVUwyaDJZL2M2UDcrSWlFaHRLZmdwblZWWGZzZUNIcVBaOU9nOHlqSjNKdHdqbTNzSmlaN3poOUg4ZHoyVWtCQUFUSmVCbU5OdUwxKzJVMGZoZnYrS2p4R0ppTlJqNFRLdlBzRlQ1MkVYVGNLMDZlTTlqYjBMNTlpcklCQ0ovZkZkN0xSUkZaSzlkc2wzdU44OEQ1SFJPSU91M3U5d3pGR1hlTWVkOGdaMjlzYzdWMWlMblRZS08zWFVmcCtqWENqSk8vU09JdEFBVzlkNENlMWFWTnQ5Y3ArKzBDdXVYUGFycVlFTGM4cHZ4cHVlcCt4c3I4MStSc1pBTU9RZGI4VlAyd1BhbVNneFJ3OEhZM0MvZUF5N2VITEZmWXZ6c1pOZmdxMXJkbTUvNU1YZXNiNS9EVHY3a3dxYjI1L2V3MDU5cTJieFJjZmpYUEFJT0FIc0R5TzlZdExwS3l0dmw3VWU5OHZIYTNic0dqQ0RydlppbVA0Kzl0dVhLeWFUc3RaamwwMnBlc2Y0WmpoWFBBL0JHT3pVTjdHVFhxaDQzQnBlWHptNDZaT1JpT3kzOXE4Y1MvYTRkUlRNemFSb2NUYTIxQ1dRSEVYY3dPWWtEV3RQOG9oT21NaUtlZENvemszb09uNElHLzQrbS93cFc4aWZ1b1hvYm9tMGUzNGdpZWUwWTlQRGMrdjAvQ0lpSXZ2RGxyaHNHN09hTFU4dnBHQkdScVgxTWYyU2FYNXpENUtHdGNkRTZXK1FWT1lNdmg1My9RTHNMMThBWU1mK0U1dlFFdE5uaUwrQmlZajR6QjE1STVpQVZ6ZWlJQWU3WlRtVUZucUZsSSs0Q09mc3YzZzNuM2ZWb2pQT3NBZHhSOStEKzlGOThNMXptSlQyMkp6TmtMNENBaEU0Rno4R1RUdnNkM3ltMi9HWW80ZGpwNzZGKzg1ZDhQVVRtTVJXMksycklIc1R6am4zNG82NXYxYnFBSmdqTDhhT2Z4SjN6Tjh4MDkrSHlHanMycm1ZNDY2cWRFTjR2ODVUeTMyeTYrWmlYNzhCSW9LWUZsMjhJcytGZWRoTmk2Q3NCTk9xRjg2UVA5UlpQMDJ2VTdHenh1QytkaDJtYlY5czFub0NkMC95MXJYdmp6bnBadXo0cDNCZnVkYXJaWkhjQm9weXNac1dRMWtKZ1VOTzJPWGFETnJsMnR3SlgvMFhrOVFhbTdrR3RtM0FPZnR2dUIvL1g4M2lPK1FFbk11ZXhuM3ZUOWg1WHhHZTl4V2t0TVVrcElGMXZlbWhzcnlDN3V6eUlFTnRNbW5kY1lZOWdEdjZyN2pqL2dtVFgvSnFYaFRsWWpjdXdweDRVL2xJcEVyN3Rqd0U1K0xIY04rNEdmZUxSM0VTVWpIOXp2YlcxZkQ2eXNGTmlRa1IyVzlKRjNVazZhS09OZDR2cG5jU25VYWZXT1c2ZnZtWDErbjU5M1I4Snk1aXQrdHJFcGVJaURRK1pSbkZaTHl5aEl6bkYxRzY2VmZ6SGp1R3hIUGEwdnptSHNRZTFReHFvUzZoTkdMR3dibm8zNFJ6TnNQcTJRQzQ3OTVGSUw0NWRPaS9sNTFGUkJvdnUzVDdrOXJHZU1XUW0zZUNUa2ZoSEg0K05PKzAyLzNNZ0dFNHFaMnhrMTcwNXZCZk5SMUNTWmhEejhRTXZoNlRWck9SK1h2aW5QdDNiS3VlMkttanNKdVhZblBTTVczNllNNy9KNlpsZHhoelAwVEhWOUc1WGFidHEwWnRJZWZrVzdDQlNOeWYzc1Z1WEFRSnFUaW4zNEU1N2hyQ3RaaVlnUDNvVTFYSHV2Z3g3SUlKMkEwTHZjUlN1TlQ3V1hRNEhOTm5DS2IvZVJXS1NkZDJQNTJ6LzRicmhyR0xKbUhYek1Ha2RxMjQvcFRic0MxN1lIOFlpVjAvMzBzRXhDWmp1Zy8yUmtqODZuWG1uSE9mdC8yMFVkak55N0M1R1pnMnZUSERIc0MwN3c4MVRFeUFWMnNpOE1meDJHbHZZeGRPeEc1WmpzMWNCeEZSa05BQzAvZE1UTy9UYTN6Y0dzVncrQVU0TGJwZ0o3MkFYVFVEdTNLNmR4MzZETUhwTzNUUCsvWThCZWYwdTNBLy96ZnUrMy9DaVc5YW5zaW82ZldWZzVjcHkxK2h5VXhGUktTU1FLZ0RNOHo5Zm9jaFVxOE5zUGNSTHFoaTZMVTBLcmJNa2p0aEE1bHZMV2ZiMkRYWVlyZkMra0Jpa0taWGRhWHA5ZDBJdG9uMUtVcHBzUEt6Y0orNUFKdXgybHVPU2NTNTVWMU0wNW8vOUNFaXNqL3MxMC9pam4rQ3dDTkwvUTZsUWJPclp1QStld21tWlErYzJ6NnV1TEl3aC9EZiswTXdoc0FEMVo4bHdHOTc3Sk9JeUs5RXhIYXMxaU5hR2pFaElpSWlJbEtGb25sWmJIMXJPVm52cktCMFMxR2w5ZEhkRW1oMlUzZVNMK21FRTZ1MzFiS1BZcE13VjcyTWZlWUN5TStDd20zWVYzNExONzJIaVV2eE96b1JFYWtoKytPNzNqZGRCbFpldDJrSlFLVW4rT3U3UGZWSlJHUmY2Uk9VaUlpSWlNaDJwVnVLeUhwM0pabHZMYVB3bDZ6S0d6aUdKcWUycFBsTmh4Qi9Za3ROMXlTMXdqUnRSK0NLNXdtL2VCbVVGbU8zcnNHK2RoMkI2OTZFWU16ZUR5QWlJZ2ZPdGczWStlTzlPZlZEaVR2YlN3cHh2M2tPTzJzTVJNWGlISE9aMTE1YUJKSFJYdTJBYjE4R3dQUTZ6WWZBOTZDbWZSSVJxUVZLVElpSWlJaklRYzB0Q2xkc3JZSUFBQ0FBU1VSQlZKUHoyVHEydnJXTTNLODNZTU9WWnpxTjdwbEl5b2pPSkYzVWdjZ1d1bEVzZGFCZFA1eUxIc045NjFadkR2SzFjM0hmdVFObnhGUGdCUHlPVGtSRXRyTkZlYmlmUEFCakg4STA2d2p4emFBa0g3dHhpVmVrT3hqQ3VmUy9rSmptYlQvNUplemlTZGlDYk1oWUJTbnRNRWNQOTdjVHYxTFRQb21JMUFZbEprUkVSRVRrb0dOTExYbmZiMkxiUjZ2SittQVY0ZXlTU3R0RXBFU1JmSEZIa29kM0lxWlBza1pIU0owenZVL0REUDB6ZHV4REFOajU0N0dmUG9nNSsxNnZDS3lJaVBqT3BMVEZPZU9QWHNIaXpVc2hmUVZFUm1PYXRvTXVBM0VHWGc2SkxYZnVrTlFLdTJVRllMMml3bWZlQThHUWIvRlhwY1o5RWhHcEJVcE1pSWlJaU1oQklaeGJTczVYNjhrZXU1YWNMOWRYbVl3d2tZYUVJVzFJSHQ2SkpxZTJ3Z1FkSHlLVmc1bHo3SlhZckhXNFA0d0V3SjN5Sms1a0NEUGtMaVVuUkVUcWc4aG96UEcveFJ6LzIycHRidnIvaGtELzM5UnhVUHVwaG4wU0Vha05Ta3lJaUlpSVNLTlZ1ckdBN0hGcjJmYnBXdksrM1lRdGNhdmNMblJZQ3NuRE81RjBRUWNpVXFJT2NKUWl1ekFHYytZOW1PeE4ySGxmQWVCT2ZnSEhjVENuM2FIa2hJaUlpSWcwQ2twTWlJaUlpRWpqWWFGb1VUYmJ4cTRoKzlNMUZNemN1dHROWS9vbGszaFdXeExPYVV0TTk4VGRiaWR5d0RrQm5Fc2V4MzNqSnV5aXlRQzQzenlINDBSZ1RyM041K0JFUkVSRVJQYWZFaE1pSWlJaTBxQzVlV1hrVDl0Q3pvUU5aSTlkUS9HS3ZDcTNNeEdHdUVHcEpKelpsb1NoYlFpMnJsL3pPNHRVRUJIRUdmRTA3dXMzWUpkK0Q0QTc0U21NWTNCTy9wM1B3WW1JaUlpSTdCOGxKa1FFZ0UzL21PTjNDRklGSno2UzJDT2FFWHRFVTNBMGRZT0lDSUJiVUViK2orbmtUZDVFN3JlYktKaVpnUzJ6Vlc3cnhFV1FjRnByRXM1c1E1UFRXaEZJQ0I3Z2FFWDJRMlFVemhYUDRyNTJQWGJaRkFEczEwL2lPZ0djRTIvMk9UZ1JFUkVSa1gybnhJU0lBTER4SVNVbTZyT1kza20wZS9GWVlub24rUjJLaU1nQjV4YUZLWmllVHQ3a3plUjh1NUdDNlJtN3JSVUJFSmthUThMUU5pU2MxWWI0UVdtWUtCV3dsZ1lzTWhybml1ZHdYNzBPdTJJYUFQYkwvK0k2RVRpRHIvYzNOaEVSRVJHUmZhVEVoSWdBMEMvL2NyOURrRjl6TGNXcjhpbjhlU3ViL2pXWHhjZU5wZlhqUjlIMHFpNStSeVlpVXFkc2lVdkJqQXh5djkxRTd1Uk5GUHlVamxzVTN1MzJKc29oOXNqbXhCK2ZTcE9UV2hMcW42SlJadEs0QkdOd3JucWU4S3ZYd29ycEFOalBIOFYxSEp4QnYvVTVPQkVSRVJHUm1sTmlRa1Nrdm5JTVVSM2ppT29ZUjhLWmJWajN4NTlZZC9zMDRnNXZTblF2alp3UWtjYkJoaTNGUzNJb21KMUJ3YXl0Rk16ZVN1R2NUTnpDUFNRaUlnMmh3NXNSUHlpVitNR3BoQTV2aGhNZE9JQlJpL2dnR0NKdzVVdUVYN2tLVnMwQ3dJNzdGeTRCbkVGWCt4dWJpSWlJaUVnTktURWhJdElBbUtCRDYzOGRRZjYwZEZaZCt6M2RwNXlwcDRGRnBNR3BrSVNZblVuQnJBd0s1MmJoRnBUdGNUOFRNTVFjbHJJOUVaRkc3SkhOY0dMMU5sWU9RbEVoQXRlOFF2aWxxMkQxYkFEc3VJZXhCZHN3cDkwT1J1OE5SRVJFUktSaDBDYzZFWkVHd2dRZFd2eWhONnN1LzViODZSbkVIdG5NNzVCcUpLcHpNcTN1SDB5VGt6c1NTSTZoZEZNZWM5czg3bmRZamRhZXJuZUhrYjhoN3JpMkxEcnFKVW8zNS9zY3FUUldsWklRc3pNb25MUDNKQVFBamlHbVR6THhnMW9RZjN3YXNRT2JFNGlQclB1Z1JScUNZQ3lCcTE4bS9OS1ZzSFl1QU80M3oySnl0K0FNZXhBQytvZ25JaUlpSXZXZjNyV0tpRFFnb1VOVEFNai9NYjFCSlNaaWVqV24rL2RYRTBpSXdwYTVsRzdJSmJKRm5OOWhOVnA3dTk1SjUvZkFpWWtnOW9oV2JQdDBpWStSU21NUXppdWpaR2tPUlV1ektWN2lmUzFha2tQeHNwenFKU0VNeEhSTEpLWmZNcUhEVWdnZDFwU1kza2thRVNHeUo5SHhCSzRiaWZ2NlRkaGxVd0N3TTBiajVtWGdESDhDZ2lHZkF4UVJFUkVSMlROOTRoTVJhVUNpT25nM2w5M2NVcDhqcVpsV0Q1OUVJQ0dLb2tVWkxEN3hkVW8zNXVIRTZ1bm51ckszNjczNTBTbkVIdG1LM01tcmZZeFNHaElidHBTc3lhTjRhUTVGUzdJcFhwcTcvV3NPcFJzTGFuU3M2QzVOaU9ubkpTQmlEMHNocG04eVRwemVrb3JVV0RBVzUrcVhjTi83SS9ibnNRRFlSWk1KdjNBWmdhdGVnbGpWb3hJUkVSR1Ira3VmQWtWRUdwSUdXbGNpL3ZqMkFHeDVkZ2FsRy9NQWNQTWJWbktsSWRuYjlWNS83emQraENYMW1BMWJ5cllVVXJxaGtOSU4rWlJzS0tSMGZUN0Z5N1luSWxia1lvdmRHaDgzcW1PY053TGlzSlR0U1lnVUFrMlVsQlNwTllGSW5Jc2Z3OFkzdy8zdVZhOXQ3VnpjWnkvQ1hQMHlKcm1Odi9HSmlJaUlpT3lHRWhNaUlsTG5BdkZCQU1xMnFKN0JnYURyTGJzSzU1WlN1cUhBKzdleGdKSU5oWlR0U0Q1c3lQZVNFWnNMd2JYN2RId25Ob0tvTGdsRWQ0MG5xbXNDMFYwU2lPN2FoS2hPVFRRZGs4aUJZQnpNMEQ5am1qVEhqbnNFQUp1K0VwN3hraE8wUE1UbkFFVkVSRVJFS3RPblJSRVJFYW1YVElTRExhdjVVL3FOa21zSjU1WlN0cTBFTjZlVThMWVN3dGtsaEhOS0NHOHJvU3k3QkRlN2hIQjJLZUhzRXNxeVNpamJXRURKeGdMY3ZHclVlZGdiQThFMnNWNENvbHNDVVYyYUVOMDFnYWl1VFFpbWhhQmhEdVlTYVR5TXdSbDBMVGF1S2U3N2Q0TWJ4dWFtRTM3MkVwd3JuOE4wT3NydkNFVkVSRVJFS2xCaVFrUkU2c3dBZTErRjVZNXZuMGZIdDg4clg1NWg3Z2ZBQkFPa2pPaEQwZ1U5Q0IyYVNrUktDTGVnbElLWkc5ajBuNmxrajF1NjIyT3Z1R1EwZWQrdHB0VS9UaUpoYUJjQ0NkRVV6dHZDaHYrYnpMWXhpd0NJTzdvMWFmY2VUOXd4YlREQkFFV0x0N0w1UDFQWk9uSk8xWUU3aHVRTGVwQTh2QSt4QTFvU2tSS0RXMWhHMGVJTXRvMVp4SmFucHhQT0tkNWpUSm52ekt1MFB2bmlYdVg5MzlIM0hTSlNZbWordXlOSlBMc2IwVjFTTUZFQnl0SUx5Sit4Z2ZWL25VamgzTTFWeDFyRitYZlkzZlhlVTV5QnhHaFMvM0FNU2NNT0lkZytFVnNTSnUrSHRXeTQ3eHVpT2lYdk52Nzk2ZnV1K3hiTzMwTGJKNGFVLzZ4K3ZhMEpCbWgrOCtHa0RPOURkUGVtQUJRdDJVcm1xRi9ZL09TUDJPSndoZTFyNDdydVRlR2NUTW95aThHMTJMQUZGMnpZM2I3TTlxOHV0c3hpaThPNFJXRnNpZXQ5TFFwN2JjWGU5MjVSbUhETzl1VEN0aDNKaGhMQ3VhV3did01hcXNjeEJGTmppR2daSXRneVJPVDJmOEgyY1Y0Q29sTThUa2h2RzBYcU8zUFl1VGl4eWJodjNnb2xCVkNTai92eVZUZ1gvZ3R6NkZsK2h5Y2lJaUlpVWs2Zk1FVkVHcUNORDgwaDc3dE5kWHNTSjNxL0QxRzhQQXVBcUU1ZUFjN1N6Zm00ZVNXVnR1czQ2anlTenZPbW1nam5sbEM2TVpmSXRIamlUK3hBL0lrZFdIWHRKMlM4UEx2S2N3UmJOK0dRbjM1TElDbUdzcTBGUktRWVF2MVM2ZnpSUmF5NCtBUGNvakk2ZlhBaGhDMmw2ZmtFVzhZVDZ0dUNEcStmaXhPS0pQMjVHUldPRjlFMFJLZlJGeEkvcUIwQWJsRVpwWnZ6aVVpS0p2YUlWc1FlMFlxbTEvVm4yZEJSRkM1STMrOXJCQkRUcXpsZHY3Nk15TlE0c0piU0xRWFliUzdCdERnU3orckt0ZzhYVnVzR2VuV3Y5KzVFZFU2bTI0VExDYlpOQUNDOHJZaHdmaWtKUXpyVDVNUU9wTDg4YXg5NlYzMlJxWEcwZmVvTUFrMmlLTjJjUjJTTHVBcnJJNXJIMHZXejRZVDZwd0ZRdWlrUEUrRVE2cGRLcUY4cWliL3B6cEpUM3NBdDhPcHAxTloxM1p0MWY1cE8zbmY3ZjV5NjRzUkZFRXdMVlU0NnRBb1IyVEtXeUpZeFJEU1B3UVEwN0VHa01URGRCaEc0N2szQ3IxNEQrVmtRTHNOOSt3NmNkZk14Wi93Qm5JRGZJWXFJVkNuOHB5NEFCQjZZZzEwMUN6dnhhZXk2ZVdBTXBrMWZ6R2wzWU5yMTh6bEtFUkdwTFVwTWlJZzBVTG4xK0Vib0RyOTBmZ0xZK1VUODJ0OS9VZVhUOUU1MEJGdWVtVTc2c3pNb25MY0Y4SjUwNy9UQmhjUVBiay9yZjU3TTFqZm1Za3ZDbGZadCtmZkJaSTFld09xYnh1SG1seExkSlprdW40OGdxbE1TclI4OWxVQnNrT3pQbHJMeWlqR0V0eFVSYk5PRUxwOE5KNlpYYzFyZFA1aU1sMmFWVHhka0FvYk9IMTFFM0xGdENXY1ZzZnFXejhnYXZjQjdDdDh4TkRteEErMWVPSXVvRG9sMEhuc3A4L3M4VzZNYi83dlQ3cmt6aVV5TkkzLzZCbFpjOGtGNWdzR0pqU1J4YUZkS051Wlc2empWdmQ1Vk1jRUFuVCs4aUdEYkJFclc1ckRxcWpIa1RGd0pGcUk2SnRIK3hiTm9mdFBoKzlDNzZtdHh4OUVVenRuRThrdEdVN1lsbjRpbW9aM3hCUXlkUjE5SXFIOGFCVE0zc3ZMS01lV3ZsYmpqMnRMcHZRdUlPNllOclI0OGtiVjNmQW5VM25XdEZ3d0VFb0pFSkFSeEVvSUVFb0lFRXIzbFFFSWtnWVFnVGtMa0xtMUJJbHJFRU5reVJDQmV4YVpGRGpwdGV1UGM5QjcyNWF1eG1Xc0JjTDk3R2JOK0htYjQvekJ4S1Q0SEtDS3llM2JtUjdnZi94K21lU2RNbTc3WTlmT3d5NmRoWDdnTTU5WVBNYWxkL1E1UlJFUnFnUklUSWlJTlVObzlmVW45Uzk4NlBVY2cxS0hTTkRwMVplWFZIMWNxMUZ5MnRaQzFkMzVGajVuWEVkRTBSS2hmS3ZrL3JxKzBiOG02SEZaZDgwbDVjcUZvYVNici92QVZuVDY4aUdEckpwU3N6V0hGSmFQTG42SXZXWnZEK25zbTBQbVRTNGhvSGt0TXIrWVUvT3lOUGttK3BEZHh4N2JGaGkxTHpuaUwvR25yZHA3SXRlU01YOEdTVTBiUzg1ZWJpT3FRU0xQcis3UDVzYW43M2YvWXcxc0NrUDdNOVBLYjV3QnVmaW1aNzgzZjcrTlhSL0lsdllqcDNSeGI1ckwwekZFVlJoSVVyOGhpNlZsdjArUG5HNGp1a2x4bk1RVGlnaXc3L3ozQ1dVVUFsR1VVbEs5THVxZ1hjY2UycFhSVEhvdFBHVm0rRFVEZWQydFljK3ZuZEhyL0FwcGQxNTkxZng2UExRNGZzT3NhNnBNTWp2RkdIUHpxcTNFTU9HQUNEZ1FNVGt3QUp6cUFpZHIrZGZzL1o1ZmxRSk9kQ1FkbmV3SWlFQnNCamtZMGlFajFtYWJ0TWJlTXhoMzFlK3l5S1FEWUZUL0NFK2RpTG5zYTJ2VHhPVUlSa2FxNVh6Nk9jL1ZMbUs3SGVRMEYyYmd2ak1CdVhJU2Q5RHptNHNmOERWQkVSR3FGRWhNaUl1SzdYeWNscW1vUHRtcENQcFVURTVtamZxbFVJRG4zMjlYbDMyOGRPYWM4S2JGRDNpNEpoMkRiaEoySmllRzlBY2dldTZSaVVtSVh4Y3V6eUJxOXdLdUpjVzczV2tsTWxLelBKYXBESWtrWDlTVHp2Zm1WNGowUWtpL29DVUQydUtWVlRtL2tGcFNTOGRJc1dqOXljcDNGa1BuZS9Bb0poMTJsWE9iZFFFdC9ia2FWMitSOHZSendSa09FK3FXUlAyM2RBYnV1cmY1VnR5TkpSRVQyV1d3U3pqV3ZZTDk4SEhmUzh3RFk3RTJFbjcwWTU5eS9ZNDY0ME9jQVJVUXFjMDY4WVdkU0FpQ1VnRG4xTnV6ck4ySlhUdmN2TUJFUnFWVktUSWlJU0wwUTZwOUc0cGxkaWVuVGdxaE95VVIzU3NLSkM1YXZOOEdxNThRdVhwRlZxYTBzczdEOCs2TEZHWlhXaDNkWjc4VHMvRk1ZZTVoWHV5QjMwcW85eHByLzQzcFNSdlFodWtlelBXNVhYZXYvT3BHT2IvNkdoTk03MDJmbGJhUy9QSnV0ci8xTTBaS3R0WEw4NmdqdDZQc3VTWjFmSzFtYlhhY3hGTXpldU50MXNmMjkwUS9OYmp5Y2xNdjJQRm9vTXRXclRWRWZycXVJaU8rY0FHYklYVGl0ZStPKzkwZXZLSGE0RkhmMFh6QnI1K0tjY3k5RUJQZCtIQkdSQThUME9yMXlXK3Z0bzd4eWE2ZkdtNGlJK0UrSkNSRVI4WlVUSFVHSE4zNUQwdms5QU8vSi9PSmxtZVJNV0VueDhreGEzSEgwSHZmLzlXZ0pyM0dYYjBzcnI3ZmhYVFl3TzZmSENTVEZBQlduRUtwS2VKdjN4SDRnUG1xUDIxVlg1cWhmS0ZtMWpWWVBuVVQ4OGUxSSsvT3hwUDM1V0hLL1djVzZleWJzZHZSR2JZcEkyZDczM1l4ZUFTcGMxN29RemluZTdicEFrbGVNUGJKRkxMU0kzZU54bkdqdjdVMTl1SzRpSXZXRjZYMGFUb3VPMkpFM1k5TlhBbUIvZXBmd3hvVTRJNTdDSktiNUhLR0l5SFp4VlV3ZEd1MDllRUs0N01ER0lpSWlkVWFKQ1JFUjhWV3JmNXhJMHZrOUtOdVN6OG9yeHBEejlmS2RpUVBEWGhNVHRjbk5LeUdRRkUwZ01YcVAyd1VTdklSRU9LdXd5dlVtVUhVdEFCUGg3UGFZZVZQV3NuandhOFQwYkViVHEvclI5T3AreEovUW51N2ZYODJLaTk0bmEvVEM2blZpSDltd3hWQnhCTW12N1duZER2dlM5NTFCN0g2Vm0xZENJREdhVlZkL1RNYXJQKy85V052NWZWMUZST29UMDd5TFYzZmkzVDlnRjB6d0d0Zk94WDNpWEp3UlQyQTZIdWx2Z0NJaUlpSnkwS2pHWFFJUkVaRzZrM3lKVjlkaDQ3OStJUHVMWlJWR013UmJ4aC9RV0FwKzhXb3J4QTlxdDhmdFlvOXNEVUQrakEwVjJ0MjhFZ0FpdGs4bDlHdFJuZmRlT0xwd2ZqcHI3L3FLdVIzL1IrN2sxWmlBb2ZVLzY2NnV3dzRscTdjQkVEcTgxVzYzMlRIZFUxVnFvKzk3c21QNnBaaGV6ZmRwZjcrdXE0aEl2Uk1kajNQNU01alRmcjl6MUdCK0p1NkxWMkMvZmxKUEk0dUlpSWpJQWFIRWhJaUkrQ3FpYVFnQXQ0cHBmRkt1Nm5kQVk4bDZkejRBaWIvcHZ0dWI4RkVkRWtrNjd4QUF0cjR4dDhLNm9xV1pBQ1FNNlZKcFB5Y21ncFRMOTF3YllWZmhiVVZzZmMwYkdSRFp1a20xOTl0WE9lTlhBSkI4Y1M4aXEwZ0lCVnZGNzdHMlEyMzJ2U3JabnkwRklPWHl2dVd2bWFxWXFLcHJrZXh3b0srcmlFaTlaQnljRTIvR3VlcEZpTjcrdTlBTjQ0NS9ndkRUNTJPM0xQTTNQaEVSRVJGcDlKU1lFQkVSWHhVdDlaNkViM0g3MFFUYkpRQmdJaDJhM1RDQTFEc1AzRFJPQU9rdno2Smd6bVpNaEVQWEwwZVFmSEd2blVXM0hVUDhpUjNvK3ZYbE9LRkljaWV1SlBPOStSWDIzL2JwWWdDYW5OU0IxTHVQeFVSNmYyWWpVK1BvOVA2RlhuMkVLblQ3NWdvU3p1aFNYaHNCSURJdGpxWlhlNG1aZ2wrTnpLZ0xXNTc0RVZzY0poQWZwT3ZudzRucDA2SjhYZXdScmVnNi9uSnN1SXA2SHR2dGE5K3JIZDh6MHluTEtDQ2lhWWh1RXk0bmJtQWIyREZybEdPSVBhSVZIZDRjUnRNckR5M2ZwejVjVnhHUitzeDBPeDduZHg5QjYxNDdHOWZQeDMzaVhOenZYd083KzkvN0lpSWlJaUw3UXpVbVJFVEVWeHNmK0phT2I1OUg5Q0ZONmJQaU5rclc1UkNSRXNJSlJiRHl5by9wOFBxNUJ5d1dXeHhtMlZtajZQenBwWVQ2dHFEajIrZmhGcFpSdGlXZlFISU1nZmdnQUxuZnJHTForZStCVzdFb3d1Yi9UQ1ZsZUIraU9pWFIrdUdUYVBuWFFaUmxGaExaTXA2eWpBSTIvTi9rS3FjUGloL2NudmpCN2JHbExxV2I4c0F4QkZ2R2dUR1ViY2xuOVUzajZyenZSVXN6V1hYOXAzUjQ1UnhpK3JTZzU1d2JLTjJVaHdrNFJEUUxVYlF3Z3czM2ZrUGJwODZvY3Y5OTdYdDFsYVVYc1B6ODkrajg4U1hFOUdsQjkrK3ZKcHhUVERpcmlJaW1JWnpZU0FCeXZscGV2azk5dUs0aUl2V2RTV2xMNEtiM2NiOTVCanZoR1hERFVGcU0vZlFmdVBNbllDNTZCSlBZMHU4d1JVUkVSS1NSMFlnSkVSSHhWZVk3ODFoMjdqdmtUVjJIV3h3bW9ua3NCVDl2WXVrWm85ZzZjczRCajZka2JRNExqM3lSMVRlTkkzZnlhdHpDVWlKYnhXTUxTOG4rWWhrcmhuL0k0cE5IRXM0cXFyUnZPTHVZUlFOZkp2MjVHWlNzeThGRUJYQmlJc2djOVFzTEQzK0JrdFhaVlo1ejdlMWZrdnZ0YXNLNXhVUzJqQ2NpSVlxQzJadlkrT0Mzek92MURJVy9iS25yYmdPdzlmVTVMRHJ1VmJhTlhVSlpaaUVSVFVPRTgwclk5TzhwTER6NkpjTGI2MGk0K2FXVjl0M1h2dGRFN3VUVnpPLzlERnVlK0pHaXBabVlZSURJMURoSzAvUEpmRzgrUzRkV2ZNM1VsK3NxSWxMdkJTSndUdjRkZ1p2ZXh6VHRXTjVzVjB6RC9jOVE3TXdQd2RvOUhFQkVSRVJFcEdaTVdmNEt2Y01VRVdsQVpzZU9KTzJldnFUK1pmL203TitiUUtnRE04ejlkWG9PYVZqUy9uSWNyUjQ4a2VKVjIvaWx3Ly84RHFkZUdHRHZJMXl3MHU4d1JFUnFUMGtoOW92SGNIOTR2VUt6NlhVcXpyQUhJRGJacDhCRXBLN1pyNS9FSGY4RWdVZVcraDJLaUlnMFlCR3hIYzNldDlLSUNSRVJFYW1tSmlkNVQ5R3FOb09JU0NNV2pNR2MvVmVjMzQ3RUpLU1dOOXQ1WCtIKzV3enNnZ2srQmljaUlpSWlqWVVTRXlJaUlnS093UVIyLzFCRGsxTTZFbjlDZXdBeTM1Mi8yKzFFUktSeE1KMlB4cmxqSEtiZk9lVnRObThyN3VzMzRMNTlKelpYMCtHSmlJaUl5TDVUOFdzUkVSRWgwQ1NLUTZaZXcrYi9UQ1ZyekNMSzBndTg5c1JvVWtiMEtTOWNuVDl0SGRzK1d1aG5xQ0lpY3FCRU44RzUrRkZzejVOeFA3d1hDcklBc0Q5L2dsMHdBWFBxclRqSFhBRUJmYXlVS2hnSEp5SUJBaUdNRXdsVWExYUhnNWpGdXFVUUxzQXR5d2JyK2gyUWlJaEluZEk3U0JFUkVRRWd1bnRUMnIxd0Z1MWVPSXV5OUFLc2E0bHNGZ0xIdTVHUVAyTUR5NGE5aXcyclBKV0l5TUhFOUQ0ZHAvMWgyTkYvd3k2YzZEV1c1R1BIL2hQM3B3OHc1OXlMNlh5MHYwRkt2V0lDTVRpUnliaFRYeWM4N1ZYc3hnVlFuT2QzV1BWYlZCd21yUWVCbzY0aWNQUVZ1S1daMkhDaDMxR0ppSWpVR1NVbVJFUkVoSEIyRVNzdUhVM1MrVDJJN2QrU3lMUTRBRW8zNVpFL2F5Tlo3eThnYzlRdjJESTl2U2NpY2pBeThjMHhWejZQWFRnUis4bUQyTXkxQU5ndHk3QXZYbzdwTXdRejlNK1l4RFNmSXhXL21VQU1wakJNMmZORGNKZE85anVjaHFNNEQ3dnFKOHBXL1lRejh4MENsNCtFbUJnbEowUkVwTkZTWWtKRVJFVEFRdWJiODhoOGU1N2ZrWWlJU0QxbURqa1IwM2tnN3JjdllyOTVEa3FMQWJCelA4Y3Vtb1E1OFVhYzQ2NkJpS0RQa1lvdmpJTVRtVXpwYzZkamwzM3JkelFObHJ0ME1veThuSWhiUGlmc2J0UzBUaUlpMGlpcCtMV0lpSWlJaUloVVgyUVV6a20zNE56NUJhYlhxVHZiU3dxeFgvd0g5L0V6c0l2MHBQekJ5SWxJd0ozNnVwSVN0Y0JkT2hsMzZ1dGVuUTRSRVpGR1NJa0pFUkVSRVJFUnFUR1QxQnJuc3FkeHJua0YwN1I5ZWJ2TldJMzc2clc0cjEyUDNickd2d0Rsd0F1RUNFOTcxZThvR28zd3RGY2hFUEk3REJFUmtUcWh4SVNJaUlpSWlJanNNOVAxT0p6YngyR0czQVhCblRkUjdjS0p1SStlaXZ2aHZkaHRHM3lNVUE0VTQwUjZoYTZsVnRpTkN6Q09adUFXRVpIR1NZa0pFUkVSRVJFUjJUOFJRWnpCMStQYzlTV203OUNkN1c0WSsrUGJ1UDg2R1hmTTM3SC96OTZkaDFkVjNmc2YvK3h6TWsrUUVESkJJQW56UE1za2s0cmlpTmhhcDFZcXR0SldwYTNlZTl0cnIzYjZkYnExYVBWV3BGUmJVZEU2VkdpWmdzd2dBa3FSTUpPQkFDR1FrSGtlempuNzk4ZUJRMkxtZ1hNeXZGL1A0MFBPM212dDlWMTduY2NuMmQrOTFpcTg2TEVRNFE2R1ZGbmk2U0M2anNvUzhkZ0dBTkJWa1hvSEFBQUFBTFFMbzBlVWpBZGZsRG5sZmpuVy8xNDZsK1E4WWErVytlbmJNajk3WDViSkQwaHpIcE1SSE9IWllBRTB5anl5U2ViZVZUTFBIcFFxeXp3ZERnQTB5bkxURWhsem4vUjBHR2dCRWhNQUFBQUFnSFpsSkV5UjlmRVBaSjdjSWNlbUY2WHpSNTBuYkZWeWZQS0d0UDlkV2FZOEtNMStURVpRdUdlREJWQmJhYjRjYTM0bTg5QjZHUkdEWkF5Zkt5TXNWaktZdlFHZ0F4dHduYWNqUUF1Um1FQzdPZjNRRHRtTHFqVHdYM005SGNvMTBaWDZkekJ3cFNScFROYURzZ1IxcmY4TlhPdStkYVh2QVFBQXdEVmxHREtHenBaMXlDeVp4N2JJOGZFZnBRc25uT2VxSytYWTlWZHA3enV5VFAyR2pObmZrZ0xEUEJzdkFFbVMvYlZIcElKTVdSNTZTY2JvV3owZERnQ2dpK3BhVHlTN29PTVQxcWppUktHaW54MnJxQitQcnJkTXhmRUNIYi91WDdJRWVHbkU4WHZrRmViYnBqYXZQTmh0am5HbEQ3dCtMdHFZSVVlRlhhYk5sT0ZsdENrR2QybkpRK3lPMkwvbWpwVTEyRnVqTHo1d2phUHBIanJpOXdBQUFLQkRNd3daSTI2U2RmZ05Nbzk4TE1mSEwwcFpLYzV6MVJWeTdGd2g3WDFibHVrUHk1aTVTQW9JOVd5OFFIZDM0WVNzVDM0a3hRenpkQ1FBZ0M2TXhFUUhGL1hqTVVyLzVrNWQrdE54UlR3NVhKYkF1a04yNFZlSEpJZXBpQ1hEMjV5VWtLU1FtMkpxZlRidHBvcTNYYWozWEUzaGp3MlJXZVhvc2c5ck8yTC9HaHNQU1NyZWxTV3owcTZZL3pmQlRSRjFmUjN4ZXdBQUFOQXBHQllabzI2UmRlUmNtVWtiWkg3OHNzeExxYzV6VldWeWJIdFYrdVFOR2VQdWxtWDZONlRJUVo2TkYraHVxc29sU1paWjN5WXBBUUM0NWtoTWRIQ2hYK212aTcvdG9Zb1RoY3I1eTBsRmZIOUVyZlBsUi9KVnNQcU1yS0craWxneXZGM2FITERtcGxxZkhTVTJIWXBjVmUrNW12cjhabUs3dE45UmRjVCtOVFllQmF2UHFHaHpwb0ttUlNqODBjRnVqS3ByNjRqZkF3QUFnRTdGc01nWWM3dU1VZk5rSnExekppaHkwcDNucXNwbDdudEg5bjN2eUVpWUxHUDZ3ektHM3loWnJCNE5HZWdPek53emtpUmo2QndQUndJQTZBN1l1YWlqc3hpSyt2RVlTVkwySDQvSlVXR3ZkZnJpcnc1SnBoVDUxQWhaZzcwOUVTRTZJRnRPaGM1OWY1OE1YNnRpL3pSVjR1VitBQUFBZERRV3E0eXhkOG55OUVaWnZ2WTdHYjBIMURwdHB1MlQ0ODNINWZqZEhPZHNpdEo4RHdVS2RCUGxoYzUvbzNteERRQnc3VEZqb2hPb09Xc2k5NDBVOVY0OFJKSlVucFNuZ24rZGxWZUVuM3AvWjZpcmZNWEpRbDM4elNFVmI3c29lM0cxZlBzSEtlekJCRVY4ZjRRTW4ydVhpMnBvdjRhYXgwdjNaZXZpNzVKVTl1OWN5V0lvWUVLNFluNDJUb0dUZTlkN3pmSWorY3I2MzhNcTNuVlI5c0pxK2ZRTFZQZ2pnOVJyMFdBbFJiMGpxZlkrRnhuLytabHlWeVlyNWhjVFhQZnBXdmV2Nm15cExyMXlYRVdienF2cVRJbGtTUDZqd2hUNUh5UFY0L2JZZXE5Vm1WeWtyS1ZIVkx6OWdxb3Zsc3NTNksyQThiMFU4Zmd3aGR6U3A4MnhubHV5VjdhY0NrVS9PMVorZzNzMFdyWm9jNmF5L3JmR21JenZwZWovR2F1ZzZ5UGJKWFozam4rREhLWlM3OTJtb28wWkNwZ1Fya0ViYm5ZdGk5YlM4ZXZLRzRmWFpjb1M1Q05IU1pXbkF3RTZKRXVRanlTSHA4TUFnTTdQWXBVeDRSNFo0eGZJVE5rajg1T1ZNazlzazB4VGttUVdYSkEyL2tIMnpTL0xHSE9uYzVtblBpT2F1Q2lBVnZNTjhuUUVBSUJ1Z0JrVG5ZSEZVTlIvWDU0MThjSVJtZFhPaHlBWGZ2bUZaRXBSL3psS2xnRG5BOUxpTFprNk9YMnQ4dDlQbDFlNHJ3S3ZDMWRWWnFreWYzWlFhZmR2azB5UDlVSjVxMUtWY3ZjVzJmS3FGREN4dDJRWUt0bDVVU20zYlZMRnNZSTY1UXZYbnRQSkdldVUvMkc2RE1OUTRIVzlaVmdNblgvbWdNNHQyVnR2RzdrcmsrVW9zU252clpScjNSMlhsTnMzS2Z2bFkzS1UyaFF3cWJlOCt3YXFkUDhscGQyM1RZVWJNdXFVTDF4N1RpZW0vRXU1SzFOazJrMEZUb21RVjdpdmlyZGtLdldlTGJyNDYwTnRpaWYvdmRNcVdITldmc043S3ZMcGtZMld6WDA3VmFsM2I1WXR0MUlCRTUzM3QyUlhsbEx1K05pWlBHakgyTjB4L2cwNS84d0JGVzNNa0c5Q3NBWjhlRU90dlZwYU9uN2RpZW1vbHYrSStwTkdBQ1QvRWIxbE9teWVEZ01BdWc3RGtERm91aXpmWEM3TGYyNldaY2Fqa2wvSTFmTzJLcGtIUHBUOXBidGxmK1ZyTXI5WUs5bXJQUmN2QUFBQVdxMnJ2KzdiWllUZTAxOFhmOXRURmNjTGxQZE9tdnhIaHFwd2ZZWjgrZ2E2OWcrb3ZsQ20wOS9ZS2JQYW9iZzNaaXIwcTNHU0pGdHVwVkp1MjZTaXhQUEsrM3Vhd3U1UDhFZ2ZNbjkrVUFNK3V0RzFZYk05djFMSnQyNVMrZUY4WFh6K2lPSmV2OTVWdGpxelRHZSsyNW90emdBQUlBQkpSRUZVdFZ0bWxVTXh2eHl2eUIrTWtDek85WWlLUGo2djAxL2ZVVzhiTWMrTlU5NDdhWXI4ejFIWHZrT1grWThKVS84VjF5dHd5dFVIdU9mLyszTmx2M1JNMlV1UHFNZXRmVjNIcTg2VUtIM1JMamtxN2VxN2RMSjZQemJFdGN4U1VlSjVuWDVvdXk3OCtwQ0Naa1kxT0dPaE1kVVh5M1h1cWYyU3hWQy9QMDJWNGQxNDd2SENULyt0aEhmbnFNY2R6cGtCOW9JcUpkKzJTZVdIOHBUOTRsSEZyWnpaYnJHN1kvenJrL3UzWkdXL2ZFeGU0WDRhc1BvbWVmWDJxM1crSmVQWDdkakxGTDVvbkVyM25mZDBKRUNIRkw1b25HUXY4M1FZQU5BbEdiMzZTWGY4V05hYmw4ZzgrRTg1UGxrcFpTVmZMWERtb0J4bkRzcFkyMXZHZGZkSkV4WTQ2d0FBQUtCVFlNWkVaMkV4RlBYajBaS2s3SmVPS2V2NXc1S2txQitQbHVIcjNBanUwcCtPeTE1WXBZZ2xJMXhKQ1VueTZ1V3JtRitPbHlUbHJVcHpiOXcxUlAzWEtOZERhVW15aHZvcStuL0dTcEpLUDhtcVZmYlM4cE95RjFjcjlONDRSVDQxMHZWUVdwSkM1dlpSbjEvVnZ3Rng3OGVIYWNqdTI5WHpMdmY5VVJMLzVxeGFEN1VsS2VKSjUwYmtwUWRxenpxNDlNcHhPVXB0NnZYd1FPZFNVelgyZmdpNXBZK3pyNmF6WEd1Y2ZmeFQyZk1yMVh2eEVBVmUxL1NiN2hGUGpYUWxKU1RKMnRQSE5TWWxuMmEzYSt6dUdQOHZLOWwxVWVkK3NFK1dBQzhOK1BBRytRNElybE9tSmVQWDNUaHNoZXI5NkdnRno0N3pkQ2hBaHhNOE8wNjlIeDB0aDYzUTA2RUFRTmZtRXlCajh2MnkvbkNkTEl2ZmtqSHlac200K21lc1dYeEpqaTMvSjhmLzNpajdzdnRrN250WHFpanlZTUFBQUFCb0RoSVRuVWpvUGYzbE44dzVhNkxnbjJmbG14Q3NzRzhNZEowdjNPaDhxN25Yd3dQcjFBMFkzMHVTVkg0b3p6M0IxcVBuL1A1MWpnVk1jTVpWblZWZTYzalJ4NWY3OHMxQjlWNnJ4NTMxNzkzZ0VaZWZtWnRWRGxXY0tsVGgrZ3psZjVEdVBGWnBsNlBzNmpJZlJac3pKVWxoWDY4N1JwTFU4eXR4a3FTU1Q3THJQZCtZM0RkVFZMUXhRejZ4Z1lyNTJmaG0xUW05M0Y1TlY3NHJ0dXd2alVrYlkzZjMrRmVtRlNudGdSMlN3MVQ4bXpNVk1ERzgvb0l0R0w5dXgzVElZY3RWL0Z2M2tKd0FhZ2llSGFmNHQrNlJ3NVlybWV3eEFRQnVZUmd5RWliTDhvMC95ZkxqYmJMTVhpd0ZoTll1ay81dk9mN3hyT3kvbkNySHF1L0xQTEZkc25majMrVUFBQUE2TUpaeTZrd3V6NXBJWDdqVHViZkVUOGJJOExyNkpubFZlckVrNmRqWTFRMWV3cDVmZWMzRGJJaFh1RitkWTlaZ0gwbHk3WnR4UldXcXN5Lyt3MFByMUpFa2E2QjNPMGZYZWtXYk01WDErOE1xM1hlcFRqOGsxZG9YdGVwc3FTVEpiMGo5RzFMN3hqazNHYlBsVk1pMG1iWEd0ekhWNTh0MC9yOCtseVRGL25GS3N6ZGw5b3FzWjB5Q25QZld0Tlhla0tTdHNidDcvTlB1M3k1N2ZxWDYvRzZTUXVZMXZCeFRTOGF2T3pMdDVmSUtsNFpzZmxDWFhrdFN6dXNIVlg3MEVodGlvOXV4QlBuSWYwUnZoUzhhZDNtbVJLNU1lM25URlFFQTdjN29HU1BkK2greTN2U0V6Q09KTWc5OEpETmxqMnV6Yk5tcVpCNWFML1BRZWlrZ1ZNYkl1VEpHelpNeFlLcGs1VTlnQUFDQWpvRGZ5anFaMEsvRU9STVRrbnJlVVh1NW9pc3ZiUWJQam03MkErMk95cXh3dnRsaytOWS9xY2MwUGJpTGR3MzVINllyZmVGT1dZTzgxZnQ3d3hRNHViZDg0NFBra3hDc3BNaDM2cFEzN1pmamJtaDRqTXNuTEViTkdlcE5PdlBkUGJJWFZTbjAzamlGM05LbjJmV01CZ09wNjFyRlhtOWI3VEQrL2lONnF1cE1pUW8rU2xmNG80Tmw4YmZXS2RQUzhldXVUSHU1N0k1TWhUOHlRT0hmR2lYRDRpVW0zS0g3Y1RnM3VyYVh5VjZWeVV3SkFPZ0l2UDFrakpzdlk5eDhtWVVYWlI1Y0l4MVlMVE03NVdxWnNueVorOStUdWY4OXliK0hqT0UzeVJoOXE0eEIweVJyeDNuWkNRQUFvTHNoTWRIWk5QSWMyVHZTVDFWblM5VnYyVFQ1OUF0MFgwelhnRFhNVjdic0NsV2xsOGgvVEZpZDg5WG5TajBRVlYwWGY1TWttVkw4MjdNVWZPUFYvUk1jcGZWUEdmZU85bGRWZW9rcVU0dmxGZVpiNTN6bDVWa3ZQbjBDYXUycjBKaWMxMDZwZUV1bXJLRys2dnY3NjFyUmkrYTVGckUzcEQzR3Y5K3IwNVY2enhhVjdyMmtNNHQyS2Y3dFdYWGlhdW40ZFd1bVE0N3FmS2s2MzlPUkFBQUExR0gwaUpJeGU3RTA2ekVwODVoekZzV2h0VEpMYXV3WlZsNG84OENITWc5OEtQa0Z5eGc2Ujhhd09US0d6SkQ4NjU4VkRBQUFnR3VEVjE2N2tNQXBFWktrd3ZYblBCeEoyd1ZPY201R25MY3F0ZDd6dVN0VDZqM3VicFVwem8zMXJ1ekxjRVh4em92MWxnK2VIUzFKeW51ci92Z0wvbkZHa25PRDUrYW9TaS9SK1dlY1N6ajEvZDFFZWZXdXUxeFNlMm52MkJ2VEh1TnY4YlVxNGIwNTh1a2JxSUovbmxYR2YreXZVNmFsNHdjQUFJQU96akNrUGlOazNQVS9zdnprRStlRzJWTWZraEgwcGYzR0tvcGxmdkZQT2Q3NW9leS9tQ3o3OGdmbDJMbENabmJ5MVNXaEFBQUFjTTJRbU9oQ2VqODJSREtreko4ZVZOR204N1hPMlV1cWxmM2lVVldtRlhzb3VwWUovOVpnU2RLbFYwOG83OTIwcXlkTUtXZkZTZVdzT0ZsdnZUT0xQOUhCd0pYSytjc3BkNFFwcjE3T21RUDU3NmU3amxXbUZldjhmMzFXYi9tSUo0Zkw4TEVvNS9Wa1p4OXEvTTFUdERsVFdYODRJb3UvVlJGTGhqZmR1Q21kK2M0ZU9VcHNDcDRUcmJDSEJyU2xLMDFxMTlpYjBOcngvekx2U0g4bHZEOUhsa0F2WFZwK1VsbExqOVE2MzlMeEF3QUFRQ2Rpc1RvM3pMNzdaN0w4Wkxlc2k5K1daZHJYWlFUM3JsM09ZWmZTUHBPNTduL2wrTU50Y3Z6dmpUTFgvRUxtMGMxU1JaRm5ZZ2NBQU9qaVdNcXBDd21jR3FHb0g0L1d4ZDhrS1hYQkZ2bkdCOHVuZjVEc1JWVXFQMW9nczlLdWtGc2IzZ1M0SXdtNXVZL0NIeHVpbkQrZjFKbEhkK3Zpcnc3Skp6WlFsYW5GcWpwZnFyNS9tS3lNcC9iVldkcXE3TE1jeVpCNjNCSGJvdmFPVDF4VDd6Slp2Ujhmcm9nbmhqVllyOWVpd2JyNDYwTTY5OE45eW4waldZYS9sOG9PNUNqaWllRjFIb0pMa3QvUUh1cjM4bFNkL2Q0ZW5mdkJQbVU5ZjBTK0E0SlZmYUZjRmFjS1pYaGIxUCsxNitVN0tLVEptQzh0TzY2U1hjNDMrMjI1bFVxZHY3blI4Z1BXM05Ua05SdlRuckUzcGJYalh4Ly8wV0dLZTIyRzBoN1lwc3puL2kyZlBnRUt2UzlCVXN2SER3QUFBSjJVeFNvbFhDY2o0VG9aZC82UGRQYVF6QlBiNURpK1ZicFkrNlVtTSsrY3pEMXZTbnZlbEF5TDFIZWtMQU9tU29PbXllZy9YdksrZHJPVUFRQUF1Z3NTRTExTTlQK01WY0NZWHNwKzViakt2OGhUMWJrU2VZWDdxY2N0ZmRUcjBjSHlHOUo1MWs2TmZXR3lBc2IyVXM2S2s2bzRYcURxaStVS21CQ3VmcTlPay8rb1VHVTh0VS9XRUI5WGVYdHh0U3BPRlNwd1lyaThvL3hiMUZaVkEzc1cyQXVyR3EwWC9kK2paZkd4S09ldnlTby9uQy92dm9HSytkazRSU3daMGVDRDdiQ3ZENURmc0I3S2V1R29TblpucVdSUHRyekNmQlg2dFhoRlBqVlMvcU5DbXhWejVrOFB1bjR1VDhwVGViTnF0VTE3eGQ0Y0xSMy94dlM0TTFZeHZ4aXZ6R2YvclRPTDk4Z3IwbC9CczZOYk5YNEFBQURvNUN4V0tXNjhqTGp4c3M1N1dtWkJwblI4dTh3VDIyU21maXBWVjE0dGF6cWtjMGx5bkV1U3RpK1hyTjdPNU1TQTYyVDBueUNqM3hqSk44aGpYUUVBQU9pc0RGdHBHZ3Rvb3RNcDJaT3Q1TGtiNVQ4bVRFUDMzQ0ZKS3Q1K1FTbTNmNnlZWDR4WDVOTWpQUndocnFYNnhyODdPUmk0VXRIUGpGSFVUOFo0T2hRQUFJQ3VwYXBjWnRvK0tXV1BIQ2w3cEF0TkxDRnFHRkxFUUJuOXg4dUlHeWYxSHllalY3enplRGRrRFloWDFaUHQ5LzZqMFh1Z3JMZjlWTWFRRzJVRWhza3N1cWpxWitQYTdmclhnbVhDZmZMNjV0dVMxQzczd3VkbG0reGxwOXQ4bmVad0xQKzZ6TFI5c3Y0dTJTM3RBUUM2SnEvQWhHYjlJc1NNQ1hSS3VhODdwMXVIM0JEdE9sYjJXWTRrNTl2eDZOcnFHMzhBQUFDZ3pYejhaUXlkTFEyZExhc2tsZWJKVE5rck0zV3ZsTHBIWnM2WjJ1Vk5VOHBLbHBtVkxIUC8zNTNIL0h2S2lCMGxvODhJS1dhNGN6UHVzTmh1bTZ4b0xTTjZoTHgvdUZQeTd5RTViRElMTTJVRVIzbzZMQUFBMEU1SVRLQkRxanBYcXNKL25WWG8vUW55Q3ZOMUhYZVUycFQxL0dIbHZaTW1TNUMzd3I4ejFIV3U5TE1jK1E0S2tkL2d6ck5jRmVyWG12RUhBQUFBMmwxZ21Jd3h0OGtZYzVza09aZDlTdHNuODh3WE1zOGNjTzVQWVg1cEVZTHlBcG1uZHNrOHRldnFNZDhncWM5d1dTNG5LNHpvb1ZKNEhQdFZOTUo2MTY4bC94NHlzMDdJOXRKY21VVVhKSjlBVDRjRkFBRGFDWWtKZEVpTzRtcGwvT2RuT3YvanorVTd1SWU4SS8zbEtLMVcrZEVDT2Nwc3NnUjVLWDdsVFBuMHZmcUxhY0o3Y3p3WU1kcFRhOFlmQUFBQXVOYU1uakhTK0FVeXhpOXdIcWdza1hrdVNXYjZBZW5zRnpMUEhKUXFpdXRXckN5UjB2YkxrYmEveHNVTTUweUszZ2t5ZWcrUUlnZklpQmdvUmNSTC9qM2QwNkVPekRKb3BpVEpzV3U1TXlraFNWWDE3dzBJQUFBNkh4SVQ2SkI4NG9NVjgvL0dxMmhEaHNxUEZhcnlWS0VNZnkvNURnaFc4SnhvOWY3ZU1QbkU4bEM2cTJMOEFRQUEwQ240QnNrWU9FM0d3R25PejZaRFpzNXA2Znd4NmZ3eG1abEhaWjQvSnBVWDFxMXJtakp6ejBxNVoyV2UyRjc3WEdDWTFDdFdSbGlzak5DK1VsaGZLU3hXQ3UzclRJNVl1OEdmOHI3QmtpU3pKTnZEZ1FBQWdHdWhHL3cyZzg3STRtOVY1QTlIS3ZLSGJHTGRIVEgrQUFBQTZKUU1pM1AyUSs4QjB0ZzdaVWpPQkVSQnBwUjVKVmx4VE1wT2tabVhJWm1PK3E5VG11ZmMzK0xzSVpsZlBtZFlaUFNJa2hrYUl5TWtRa1pJcE15UTNqSkNJcVhnQ09uS3p6NkI3R3NCQUFBNkxCSVRBQUFBQUFCY0s0WWhJN1NQRk5wSEdqRlhybFJCZGFXVWt5NHpPMFhLVHBPWm5Td3pLMFhLU1pmczFRMWZ6M1E0RXgwRm1USWxWK0tpVGdMREowQkdZSmpNZ0I0eS9IdElnVDJkRzNQNzk1QVpFQ0lqb0tkelkybi9ZQm5lQVpLUHYweHZQMmM5YjMvSngwOHlMTzE4TTVybTg3S3QxbWV2Yjc0dGZmTnQxK2VxSjJzOHhqQXNzb3o3cWl5VEhwVFJiNEtNd0Y1U1Zibk03Rk55SksyUmZlY3JVa1ZSL1EyMXBhNWZpS3czUGlYTDJIdGs5RXFRSE5WeW5ONHIrL3FmdDdYN0FBQjBHeVFtQUFBQUFBQndOMjlmS1hxSWpPZ2hrblExWWVHd3l5eThJT1ZuU0hrWlVtNkd6THh6TXZQUHljZzdMN080bVVzYlZaWEpyQ3FUOGpOcUpTMGFUR1EwRktOM2dBd2ZQOG5pSlZtc2ttR1ZhVEdjUDF1OEpJdEZNcXlTMVNyclUvdWFGMXNqekp4VVNaSVJQc0Q1dVRqTHVVZkhsd1dGeS92UjkyVU1uT0g4WEYwaHN5aExSa0NvalA2VFpPMC9TWmJwMzVKdDJWMHlMeDVydDdwR2VJSzhua2lVMFN2ZWVhQzhRR1pscVN4RDU4b3lhTFljZS8vYTVuc0FBRUIzUUdJQ0FBQUFBSUNPd21KMTdpc1IybGRLY0I2cXRTQlRkWVhNZ3ZOU1liWlVuTzE4b0Y1MFNXWlJWcTJmWmF0cWV5elZsVkoxcGN5eXRsK3EyVTMrM0ptb3VUSnp3djdoVTNJYytIdnRRaGFydkwvMW9Zd0IwNld5Zk5uZVh5TEhGLytRYkpYT21SQ0Q1OGo2d0tzeWVzWEw2enRyVlAyYmNWZVRHMjJwYS9XUjE3YytrTkVyWG1aQmh1eHZQU3JIcWEyU2Fjb0lpNVAxZ1dXeVRIK3NYZS9IMSs2NVV4ZkwzTFVrVnk5SnQybWJtMW9EQUhSdkpDWUFBQUFBQU9nc3ZQMnU3bU9ocTBtTFdvK3VUVk9xS0pKWldpQ2p2RWhtZVlGVVZpaVZGOG9zTDVCUlZpaXpyRkFxSzVBcXkyUldsMGxWNVRLcUs1ekxHVjMrTExOWjh5cmN6akxoZm1kaXdXRlg5Ykk3WktiWG1LbGhPdVE0dVVYbS84MlQ5ek5meU9nVkwrdjB4MlRmdXJUdGRTZmVMNlBQYU1saGsrM1ZPMldlUDN5MWFsNjZiSDllSU8vLytreEcxTEIyNit2a29iSGFkL3hzdTEydk1SZkwzYjkwRndDZyt5SXhBUUFBQUFCQVYySVlrdi9sdlNWVU8ybFJieUtqUHFicG5IVmhLNWRaVlNFNWJKTERJWmsyR1hhSDVMQmZQbWEvK3ArYldDWStLRWx5SEZsWE83RlFNL3ljVkRtKytJY3NreDZTWmZUOEdzbUZOdFFkZDYrejd1RzF0WklTTHRVVmN1eDlROWE3Zjl1bS90WDA5Szlma2Izc2RMdGRyekVQZk9jWHVwaWQ2NWEyQUFBZ01lRW1Cd05YZWpvRUFBQUFBQUNheHpBdTd6SGhLOFBmMDhIVVpzU09reVNaS1RzYUxXZW03NWNtUFNRait1b01obmFwbTdxNzRYb0ZHWTBIRHdBQUpKR1ljSnZvWjhaNE9nUUFYVWpRekVoUGh3QUFBQUI0aEJFUUtra3lTM0lhTFdlV0Z6aC84QTF1bjdxQnZTN1h2ZFJZelVhdkN3QUFuRWhNdUVuVVQwaE1BQUFBQUFEUVpwVWxVa0NvRFArZWpSYTdzcFNWV1piZlBuWHQxWkxWVy9JSmFMaWlkd2ViWGdJQVFBZkZ6a1lBQUFBQUFLRFRNRE9QU0pLTWdUTWFMV2Ywdjg1Wi91eUI5cW1ibHk1SnNzU09iN2plNWVXZUFBQkE0MGhNQUFBQUFBQ0FUc1ArNy9ja1NaWXhkemVZQ0RCNnhjc3k5aDVKa3VPenQ5cWxydVBrVm1mZENmZkpDSW1xVzY5bkgxbXYrMFpMdXdNQVFMZEVZZ0lBQUFBQUFIUWFqazlmbDNrK1NiSjR5ZnQ3RzJTWmNKOWs5WEdlTkN5eURKNGpyeWMyU2o0QmNwemFKc2UvMzIrZnVqdGZrV3lWa2wrSXZMNjNYa2FmMGE1elJ2K0o4bnA4bytTd3UrVWVBQURRMmJISEJBQUFBQUFBNkR4c2xiSXRueSt2eFd0azlCa3RyMisrTFZXWHl5ek9saEVZNXRxdzJwRzhYYmJYdmlhWmpuYXBhMmFma3UzdlQ4anJ3ZVV5K295Vzk0Ly9MYk00UzVJaEl6aENadllwMmRmL1hOYXZ2dWpPdTlHdC9HanhZa25TTDE5NlNUNit2aDZPQnUyQk1lMFlxaW9yOWV5U0paS2szeTFmN3VGbzBGMHdZd0lBQUFBQUFIUXFadjQ1VlQ4L1ZiYjNucENac2xPcUxwZlJzNC9NcW5JNWppWEs5c1kzWkh2NVpxbm01dFh0VU5leDk2K3EvdU1jT1k2c2s4cnlaUVQya3FwS1pkKzZWTlYvbUM2ejVKSTd1dDlsVlZkVjZjakJnNTRPQXdEZ0JzeVlBQUFBQUFBQUhVclZrODE0WEdHcmxHUFhxM0xzZXJYbERiU2hycG42aVd5cDgrczk1emp3ZDFVZCtIdkw0NEdxcTZyMDg2ZWZWblZWRlc5c0EwQTN3SXdKQUFBQUFBQUFlSlJwbXFxdXF2SjBHQUFBTnlFeEFRQUFBQUFBQUtCQkRvZWo2VUxvVUJnemRIUXM1UVFBQUFBQUFBQ1B1YklCY24yZkcxclc2ZFRSbzlxNllZTXkwdE5sV0N6cTI3Ky9icjdyTHNVUEdsUnYrZXdMRjdSNTNUcWxuRGloeXZKeWhZYUhhL3lVS1pvMWQ2NnNYczE3UEpaNTdweDJKQ1lxTFRsWkpVVkY4dkgxVlZSTWpHNmVQMThEaGd5cFZiYWtxRWc3Tm0zUzhhUWs1ZWZseVRBTVJjWEVhTjZDQlJvNGRHaXI0cXE1VVhSNmFxcTJybC92Nm45c1hKeHV1ZnR1OVU5SWFIUC9yN1R6OHhkZjFPYTFhL1haN3QycXFLaHdqY1haMDZmMXA5LytWcjUrZm5ydStlZmw1ZTFkcDcxWG4zOWVwNU9UOWVqM3Y2L0J3NGMzNi82bXA2WnF5N3AxT3BPYUtvZmRydDVSVVpvOFk0WW16NXdwd3pEYTFLZjgzRng5c25XclRoNDlxcnljSEJtU29tTmpOV2ZlUEEwZk02Yk90ZHR5cnh2U25POUVZNXVCTjdaQmRWTmpka1ZXWnFhMnJGK3YxSk1uVlZGV3BwNWhZWm8wZmJxbXpKclZvcjRBN1lFWkV3QUFBQUFBQVBDWXdTTkdhTkN3WWJVK1gvbXZQZ2MrL1ZTdnYveXl5a3BLRkJzZkw0dGhLTzNVS2ExNDRRVmxuRGxUcC95cFk4ZjAwcTkrcFVPZmZhYWdvQ0QxUzBoUVlYNitFbGV2MXNwbHkyU2FacE14SGp0MFNQLzNtOS9vaTg4K2s0K3ZyK0lIRDFhUDBGQ2RTVXZUdWRPbmE1WE5TRS9YMHAvL1hEcy8vbGpGaFlXS2pZdFRWRXlNTWpNeWREbzV1YzF4SGZqMFU3Myswa3NxS3kxVmJIeThETU5RNnNtVCt2UFNwYnFZbWRsdS9kK2VtS2hQdDI5WGRHeXNRbnYxY2gzdkZ4K3Z5SmdZVlZaVTZQamh3M1hxRmVUbEtUMGxSVDNEd21xTmEyTU9IenlvNWM4L3I0dm56NnR2Ly83cUdSYW16SFBuOU5HcVZmcGc1Y28yOTJuRkN5OW8xK2JOcXFxb1VMLzRlUFVNQzlQWnREU3RYTFpNeDVPU0dveXJwZmU2SWMzOVRyUlZRMk1tU2NlVGtsejNUSkw2SlNUSWFyVnF3MGNmNmNPMzNtcTNHSURtWXNZRUFBQUFBQUFBUE9iUkpVdHF2UTMrNk9WL0c3THhvNC8wOEhlLzYzclR2YnlzVEg5ZXV0UTVvMkhUSmozMDdXKzd5aFlWRkdqVmloV3kyKzE2OE52ZjFwaUpFeVZKcFNVbFd2SENDenB4NUlpKzJMOWY0eVpQYnJUTmRSOThJTHZkcm5zWEx0VEVhZE5xWGIra3VOajF1YnlzVEc4c1c2YlNraEpOblQxYnQzL2xLL0wyOFpFa2xSUVhLemM3dTgxeEphNVpvMFZQUHVsSzNKU1ZsdXJQUzVmcVFrYUd0bS9jcVBzWExXcVgvaC9jdTFkTGZ2SVRSY2JFMUhuUVAybjZkSzE5LzMwbGZmNjVSbzBmWDd2ZXZuMHlUVk1UcDAycmQ2WkRmVmF2V3FVNzdyMVgwK2JNY2RVNWR1aVEzbDZ4UXAvdjJhTVJZOGU2eHJzMWZZcUpqZFY5anp5aS9nTUd1STZ0KytBRDdmejRZMjFQVE5TdzBhUHJqYXNsOTdvaHpmMU90SWVHeHF5d29FRHZ2dmFhYkRhYmJway9YN1BuelpQRjRueGYvZFN4WTNxYkRlZmhBY3lZQUFBQUFBQUFRS2N4NjVaYmFpMi80eDhRb0p2dnVrdVNkQ1lscFZiWjNWdTNxcnlzVERQbnpuVTl3SmFrd0tBZzNicGdnU1RwMzN2M050bG1mbTZ1Sk5XWkFSRFNzNmRpWW1OZG4vZHMyNmFpZ2dJTkdURkNkei93Z09zQnRDUUZCUWU3SG95M0phNGJicjIxMW15U2dNQkFWLzlQbnpyVmJ2MmZQSE9tSW1OaUpLbE9nbUg4NU1teVdxMDZmdml3cWlvcmE1MDd1SCsvRE1Pb2xjQnB5dVFaTXpUOWhodHF0VE44ekJqTnV2bG1TZEsrWGJ2YTFLZUhIbnVzVmxKQ2txNi82U1pKenRrTURXbkp2VzVJYzc4VDdhR2hNZHV6YlpzcUtpbzBadUpFM1hEYmJhNmtoQ1FOSGo1Y3Q5OTdiN3ZGQURRWGlRa0FBQUFBQUFCMEdqVWZSbC9SdDM5L1NWSnhVVkd0NHljdUx6VTBhZnIwQnV1Y1AzZXV5VGI3WGQ1UDRMMi8vVTJYTGw1c3NOeXhRNGNrU2RmZmVHT2oxMnRMWENPL05FT2hacDMyN0g5RHN3Z2tLVEE0V01OR2oxWjFWWldyejVKekg0NnN6RXdOSERxMHpsSkNqYWt2UHVucVdOZGNvcXMxZmJyeWtONXVzK25TeFlzNm5wVGtXdExJWnJPcHVxcXEzdlpiY3E4YjB0enZSSHRvYU14T0hUMHF5WmtBYWtrOTRGcGlLU2NBQUFBQUFBQjBHa0VoSVhXTytmcjVTWkljRGtldDQzbVhMa21TZnYvY2N3MWVyN3kwdE1rMnYvcnd3MXE1YkpsU1RwelFIMzcyTXcwY09sU1RycjllbzhhUHIvWDIrYVdzTEVtcU5ZdWlQbTJKS3lnNHVNNHhQMzkvU1pMZGJtKzNkbnFHaFRWWVI1SW1YWCs5amh3OHFFT2ZmNjZ4MTEwbnlUbGI0c3E1bHVqUlFGc2hQWHZXaWJFMWZicXlXZnJadExRNjkwaFNnL3RzdE9SZU42UzUzNG4yME5DWTVWeGVMaXF5VDU5NnovdCthYU50d0IxSVRBQUFBQUFBQUtEVGFPNitCZExWQjg0RGh3NlZ4V3B0ZFp2aEVSSDZ3YlBQS3VuQUFlM2J1VlBKeDQ4citmaHhSY1hFYU9Iamp5c3NQRnlTWkt1dWxxUW0yMnF2dUpyU2xuYXNUWlFmUEh5NGV2VHNxWk5IajZxaXZGeStmbjQ2dEgrL0FnSUROV0xzMkJhMVpXbGdUS3N1ejJUdzl2WjJIV3RwbjVJKy8xeXIvdklYK2ZyNmF2cU5ONnAvUW9MQ3dzUFZxM2R2UGZmOTc3Y296dFpvN25laVBUUTBabGRpYU9pOG94a2J3QVB0amNRRUFBQUFBQUFBdXFUZ0hqMlVuNXVycno3OGNJdVdGcXFQeFdMUjJFbVROSGJTSkdWbFptcjFPKzhvN2RRcHZmL0dHMXI4OU5QTzlrSkNWSkNmcjV6c2JQV0xqM2RMWEkyNWx1MVlMQlpObURwVld6ZHMwSkdEQnhVYUZxYkNnZ0pOditFR2VYbTE3SkZqUlhtNWZPcDVhLzlDUm9Za3FWZEVoT3RZUy91MGVkMDZtYWFwaHhZdjF1RGh3MTNIdjd3M3hyWFMzTytFSkZtOXZHUzMyVlJaVVZIbmZwU1dsTFE2aHNEZ1lCVVhGaW92SjBkOSt2V3JjNzRnTDYvVjF3WmFpejBtQUFBQUFBQUE0RkUxWjBFMGQ0bWM1cml5c2ZEeHBLUjJ1NllrUmNiRTZQNUhINVVrblVsTGN4MVBHREpFa3ZUWjd0MGVpY3ZkN1Z6WjREcnA4OCt2THVQVXdINFJqVG42eFJmMUh0KzNjNmNrYVVpTkRhaGIycWVjeTBzcFhka2I0b3JVa3lkYkhHZHJOUGM3SVVraFBYcElrczdWc3lGM3piMDhXdXBLUXVTTHkyUDBaUWYyN0duMXRZSFdJakVCQUFBQUFBQUFqL0wyOFhHOUlaNTI2cFNrdXZ0RnRNYlUyYk5sR0lZMnJsNnRrMGVPMURwWFdWR2hIWnMyS2ZmeW5nV05TVnk5V3FYRnhiV09uYjJja0tqNTF2N011WE5sc1ZqMDJTZWZhT2ZISDlmcVEzNXVybEpPbkdqWHVKcHlyZHZwRlJHaGhNR0RsWmFjckJPSEQ2dHYvLzZLN3R1M3hkZFovNDkvNk9UbERab2w1OWh2WHJ0V3h3NGRrcCsvdjZiT250M3FQZ1VFQlVtU2E3TnJTY3E5ZEVuL2V1KzlGc2ZaR3MzOVRralNnTXRKak1RMWEyck5rRWhQU2RISC8vcFhxMk9ZUEhPbUpHbjNsaTA2dUc5ZnJYUDdkKy9XcDl1M3QvcmFRR3V4bEJNQUFBQUFBQUE4YnVTNGNmcjMzcjM2MjUvK3BIN3g4Y3JQemRXUGYvM3JObDB6YnNBQTNYajc3ZHE4ZHExZWYvbGxoWVdIS3l3OFhCWGw1YnA0L3J4c05wdUdqUnJWNUhXMmJ0aWc3WW1KaW95SlVWQndzRXFLaTNVaEkwTVdpMFczTGxqZ0toZmR0Ni91K2ZyWDllR2JiMnJkQng5b3g2Wk5pb3lPVmtWNXVTNWtaT2lHMjI3VHdLRkQyeTB1ZC9XL01ST25UMWZhcVZPcXJxclNUWGZlMmFwcmpKMDBTYSsvOUpJaW9xTVZIQktpN0FzWFZGeFVKQzh2TDkyL2FKRnJFK3pXOUdueWpCbmF2SGF0VnIvempqNzc1Qk41ZTN2cjNKa3ptbkhqamRxZW1OaW12amRIYzc4VGtqVG4xbHVWZE9DQUxwNC9yOTgrODR6Njl1L3ZLbmVsejYweFpNUUlUWjA5VzU5dTM2NTNYMzlkbS83NVQ0V0doeXZ2MGlVVjVPWHBydnZ1MDVwMzMyM1BiZ05OSWpFQkFBQUFBQUFBajd2cnZ2dmtjRGgwNHZCaG5UMTlXbEV4TWUxeTNibDMzcW1ZMkZoOXNuV3J6cDg5cTRLOFBBVUdCMnZvcUZHYVBHT0dJcUtqbTd6R1RYZmNvV09IRHVsU1ZwYXlNak1WSEJLaU1aTW1hZWJjdVhXV0NKbzBmYm9pbzZPMVBURlI2U2twT3AyY3JNRGdZSTJlTUVGakprNXMxN2pjMWYvR1hFa0NlSHQ3YSt5a1NhMjZ4aDMzM3F1b3ZuMzE2ZmJ0U2s5TmxiKy92MFpQbktnYmI3dE5VWDM2dEtsUE45MXhoNnhlWHRxL2E1Y3VaR1NvUjJpbzVzMmZyeGx6NTdvbE1TRTEvenNSSGhHaDcvM1hmMm5qNnRWS1QwbFJla3FLSXFLamRlL0NoUm8xZm55ckV4T1NOUC8rK3hVVEc2dTlPM1lvNjNMaUp6WXVUdmM4OUpEaUJnNGtNUUczTTJ5bGFXeTdEZ0FBQUFBQTJzUWFFSytxSjNuL3NUMzV2R3lUdmV5MFc5cDY0RHUvME1Yc1hHMzd4eC9kMGg2NmpnTjc5K3E5di81VjQ2ZE0wWDJQUE9McGNBQjRtRmRnZ3RGMEtmYVlBQUFBQUFBQUFOQktuMjdiSnNtNVpCSUFOQmVKQ1FBQUFBQUFBQUF0dG0vWExwMUxUMWZjd0lHS0d6alEwK0VBNkVTWVl3a0FBQUFBQU5xQktma0dTWlVsbmc2a2EvQU5rdVR3ZEJSQXZYNy8zSFB5OHZMU3hmUG41ZWZ2cjY5KzR4dWVEZ2xBSjBOaUFnQUFBQUFBdEpucHFKWVJQVnhtK241UGg5SWxHTkhEWlRwc25nNERxRmRaU1lrcUt5dVZNSGl3N3JydlB2V09pdkowU0FBNkdSSVRBQUFBQUFDZzdleGxzazU1UkRhZXc3bDhBQUFmRjBsRVFWUVNFKzNDT3VVUnlWN202VENBZXYxMDZWSlBod0NnazJPUENRQUFBQUFBMEdZT1c2RXNVeGZLTW1pV3AwUHA5Q3lEWnNreWRhRWN0a0pQaHdJQXdEVkJZZ0lBQUFBQUFMU2Q2WkNqT2svV2gxZVNuR2dEeTZCWnNqNjhVbzdxUE1sa2p3a0FRTmRFWWdJQUFBQUFBTFFMMDE0dTA5OHFyeWMyeU92K1pUTGlycnU4aVRNYTVSc2tJKzQ2ZWQyL1RGNVBiSkRwYjVWcEwvZDBWQUFBWERQc01RRUFBQUFBQU5xTmFTK1gzWEZCbHV2dWxkZlVoVElzWHVLOXlLWTRuQnRkMjh0a3I3ekFUQWtBUUpkSFlnSUFBQUFBQUxRdjB5RkhkYjVVbmUvcFNOQkNjKzc1dnFkREFOQ0pmZk8rVzdYd3ZubWVEZ09kQUlrSkFBQUFBQUNBYmk0bzBFK1M4NkVpQUxUV21KRURQQjBDT2drU0V3QUFBQUFBQU4xY1VHQ0FKUEdtTXdEQUxWamtFUUFBQUFBQUFBQUF1QTJKQ1FBQUFBQUFBQUFBNERZa0pnQUFBQUFBQUFBQWdOdVFtQUFBQUFBQUFBQUFBRzVEWWdJQUFBQUFBQUFBQUxnTmlRa0FBQUFBQUFBQUFPQTJKQ1lBQUFBQUFBQUFBSURia0pnQUFBQUFBQUFBQUFCdVEySUNBQUFBQUFBQUFBQzREWWtKQUFBQUFBQUFBQURnTmlRbUFBQUFBQUFBQUFDQTI1Q1lBQUFBQUFBQUFBQUFia05pQWdBQUFBQUFBQUFBdUEySkNRQUFBQUFBQUFBQTREWWtKZ0FBQUFBQUFBQUFnTnVRbUFBQUFBQUFBQUFBQUc1RFlnSUFBQUFBQUFBQUFMZ05pUWtBQUFBQUFBQUFBT0EySkNZQUFBQUFBQUFBQUlEYmtKZ0FBQUFBQUFBQUFBQnVRMklDQUFBQUFBQUFBQUM0RFlrSkFBQUFBQUFBQUFEZ05pUW1BQUFBQUFBQUFBQ0EyNUNZQUFBQUFBQUFBQUFBYmtOaUFnQUFBQUFBQUFBQXVBMkpDUUFBQUFBQUFBQUE0RFlrSmdBQUFBQUFBQUFBZ051UW1BQUFBQUFBQUFBQUFHNURZZ0lBQUFBQUFBQUFBTGdOaVFrQUFBQUFBQUFBQU9BMkpDWUFBQUFBQUFBQUFJRGJrSmdBQUFBQUFBQUFBQUJ1UTJJQ0FBQUFBQUFBQUFDNERZa0pBQUFBQUFBQUFBRGdOaVFtQUFBQUFBQUEwQzI4dFh5NS92TGlpM1dPLzJqeFl2MW84V0pWVlZaZXM3YXJLaXRkN2JTM2h1SnZxTCtlNEluK042V3Q5OGNkM3h1Z3EvTHlkQUFBQUFBQUFBRG8zcjc4c05vd0RBVUVCaXArMENEZGNPdXQ2dE8vZjd1MGMvendZZG1xcStWd09HU3hkUDMzZGJ0YmYxdUsrd040RG9rSkFBQUFBQUFBZEFpRGhnMlRZYkhJVmwydGkrZlA2OGpCZ3pxZWxLUkZTNVpvNE5DaGJiNyt0Tm16WmJQWnVzMUQ2TzdXMzViaS9nQ2VRMklDQUFBQUFBQUFIY0xEMy8ydWZIeDlKVWwydTExcjNubEgrM2J0MHRyMzM5Y1BubjIyemRlLy9hdGZiZk0xT3BQdTF0K1c0djRBbmtNNkVBQUFBQUFBQUIyTzFXclZMZlBuUzVJdVpHVElicmQ3T0NJQVFIdGh4Z1FBQUFBQUFBQTZwQ3V6Sjd5OHZldGRidWRTVnBaMkpDWXE1Y1FKRlJVV3l0ZlhWMzM3OTlmMEcyL1UwSkVqNjVTL3NwZkZMMTk2eVhYdHBtUmZ1S0RONjlZcDVjUUpWWmFYS3pROFhPT25UTkdzdVhObDlhcjdhQzByTTFOYjFxOVg2c21UcWlnclU4K3dNRTJhUGwxVFpzMXFTZGNsU1pubnptbEhZcUxTa3BOVlVsUWtIMTlmUmNYRTZPYjU4elZneUpBbTZ6ZlczNUtpSXUzWXRFbkhrNUtVbjVjbnd6QVVGUk9qZVFzVzFGbzJ5NVA5YjBtY1Y1dzZlbFJiTjJ4UVJucTZESXRGZmZ2MzE4MTMzYVg0UVlPdXlmMzVNdE0wOWJjLy9Va25EaDlXMzdnNExYN3FxVnJYYnNuOXJCbGZlbXFxdHE1ZjcrcFhiRnljYnJuN2J2VlBTR2orelFRNkVCSVRBQUFBQUFBQTZKQk9IRGtpU1JvNmNxUU13NmgxN3RpaFEzcDd4UXJacXF2Vkl6UlVjUU1HcUtpZ1FLZU9IZE9wWThjMDk4NDdkZE1kZDdTcC9WUEhqbW5sSzYrb3VycGFrZEhSaW95T1ZzYVpNMHBjdlZwblVsTDB6U2VlcUJYWDhhUWt2YlY4dVd3Mm00SkNRdFF2SVVHbHhjWGE4TkZIT24vdVhJdmFQbmJva041YXZseDJ1MTNoa1pHS0h6eFlKVVZGT3BPV3BuT25UemNyTWRHUWpQUjB2Zjd5eXlvdEtaR2ZuNTlpNCtKa3E2NVdaa2FHVGljbnV4NjhlN0wvTFluemlnT2ZmcW8xNzc2cmlLZ294Y2JISy9Qc1dhV2RPcVVWTDd5ZzcvM29SK3JiekUzVVc5cHVUZXMrK0VBbkRoOVdyOTY5OWNnVFQ5UktTclQwZnRicFYzUzBZdVBqZGY3c1dhV2VQS2svTDEycUo1OTVSbEV4TWMyOG8wREhRV0lDQUFBQUFBQUFIVXBGUllWT0hENnNOZSs4bzZDUWtEcDdBZVRuNXVxZDExNlQzV2JUM1E4OG9DbXpacmtlNko0NGNrUnZ2ZnFxTnE5ZHF3RkRodFQ3cG54ekZCVVVhTldLRmJMYjdYcncyOS9XbUlrVEpVbWxKU1ZhOGNJTE9uSGtpTDdZdjEvakprK1dKQlVXRk9qZDExNlR6V2JUTGZQbmEvYThlYTVaSHFlT0hkUGJ5NWUzcVAxMUgzd2d1OTJ1ZXhjdTFNUnAwMnJGVlZKYzNLbytTVko1V1puZVdMWk1wU1VsbWpwN3RtNy95bGZrN2VNalNTb3BMbFp1ZG5hSDZIOXo0NnhwNDBjZjZlSHZmbGZEeDR4eFhlUFBTNWM2WjU1czJxU0h2djN0YTlMdUZmdDM3OWF1elpzVkdCeXNSNWNzVVZCd3NPdGNTKzluVFlscjFtalJrMDlxOElnUmtxU3kwbEw5ZWVsU1hjakkwUGFORzNYL29rVk45Z3ZvYU5oakFnQUFBQUFBQUIzQ3MwdVc2RWVMRit1bjMvKyszdm5MWCtUbjc2OUhubmhDWWVIaHRjcnQzckpGVlpXVm1qaHRtcWJPbmwzckxmT2hJMGRxOXJ4NU1rMVR1N2RzYVhVc3U3ZHVWWGxabVdiT25ldDZpQ3hKZ1VGQnVuWEJBa25Tdi9mdWRSM2ZzMjJiS2lvcU5HYmlSTjF3MjIyMWxwNGFQSHk0YnIvMzNoYTFuNStiSzBrYU5HeFlyZU1oUFhzcUpqYTJ4ZjJwR1dkUlFZR0dqQmlodXg5NHdQWFFYWktDZ29QVmY4QUFTWjd2ZjNQanJHbldMYmU0a2hLUzVCOFFvSnZ2dWt1U2RDWWw1WnExSzBscHAwNXA5YXBWOHZieDBTTlBQS0ZlRVJHMXpyZjBmdFowdzYyM3VwSVNraFFRR09qcTErbFRwNXJWTDZDaklURUJBQUFBQUFDQURtSFFzR0VhUEdLRUJnNGRxb2pvYU9YbjV1ci9mdk1iclgzL2ZabW02U3FYZk95WUpOV2FTVkRUNkFrVEpFbW5tL2t3dWo0bkRoK1dKRTJhUHIzT3VTdExBdFZjbnVqVTBhT1NwTWt6WnRSN3ZXR2pSN2VvL1g2WDl3NTQ3MjkvMDZXTEYxdFV0ekhIRGgyU0pGMS80NDJObHZOMC81c2JaMDAxSC9oZmNTWFc0cUtpYTladVRuYTIzbnoxVlptbXFhOC85cGhpNCtMcWxHbnAvYXhwNVBqeERkWnBicitBam9hbG5BQUFBQUFBQU5BaFBQemQ3OVpha3o4bk8xdHZMVit1WFpzM0t5Z2tSTE52dVVXU2xIZDVOa0h2cUtoNnJ4UFd1N2NrcWJTNFdBNkhvOTZOczV1U2QrbVNKT24zenozWFlKbnkwdEphc1VwU1pKOCs5WmIxYmVabTIxZDg5ZUdIdFhMWk1xV2NPS0UvL094bkdqaDBxQ1pkZjcxR2pSL2ZxdjVjY1NrclM1S2FuSFhoNmY0M044NmFna0pDNnJicjV5ZEpjamdjMTZ6ZGxjdVdxYXkwVkhkKzdXc2FPbXBVdldWYWVqOXJxcmtrMUJWKy92NlNKTHZkM3V3NGdZNkV4QVFBQUFBQUFBQTZwUENJQ0MxNDZDRzk4cnZmYWUrT0hhN0VoSG41SVhOOUd3VkwwcFdqaG1FMFdLWXBWMlpvREJ3NlZCYXJ0Y255dHVwcVNaSzFnYktPR2pNK21pTThJa0kvZVBaWkpSMDRvSDA3ZHlyNStIRWxIeit1cUpnWUxYejg4VHJMV3pYWGxUaWI2cE9uKzkvY09HdHE3VmkzdGQyb1BuMlVuNXVycEFNSE5Ibm1USGw3ZTljcDA5TDdDWFIxSkNZQUFBQUFBQURRWWZXT2pKUWtGUlVXdW82RjlPeXB2SndjNVdSbnExOThmSjA2ZVRrNWtxUWVvYUd0ZmxnZDNLT0g4bk56OWRXSEgxWm9yMTVObGc4TURsWnhZYUh5Y25MVXAxKy9PdWNMOHZKYUhJUEZZdEhZU1pNMGR0SWtaV1ZtYXZVNzd5anQxQ205LzhZYld2ejAweTIrbmlRRmg0U29JRCsvd1h2bkt1ZmgvamMzenZiV21uYnZYYmhRZjMzNVpaMUpUZFc3cjcybXJ5OWVYT2Q3MTlMN0NYUjE3REVCQUFBQUFBQ0FEaXNyTTFPUzFETTAxSFZzNE5DaGtxUURlL2JVV3lmcHdBRkowcEFhR3dhMzFKVk5qbzhuSlRXci9KV0gyRi9zMzEvditZWmliYTdJbUJqZC8raWprcVF6YVdtdHZrN0NrQ0dTcE05MjcyNjBuS2Y3Mzl3NDIxdHIydlgyOXRiQ3h4OVh6OUJRSFRsNFVHdmVmYmRPbVpiZVQ2Q3JJekVCQUFBQUFBQ0FEaW4zMGlXdFhyVktralIreWhUWDhldHZ1a2xXTHkvdDI3VkxlM2ZzcUxVeDlxbWpSN1Z0NDBaNWUzdHI1dHk1clc1NzZ1elpNZ3hERzFldjFza2pSMnFkcTZ5bzBJNU5tNVI3ZWQ4QVNabzhjNllrYWZlV0xUcTRiMSt0OHZ0Mzc5YW4yN2UzcVAzRTFhdFZXbHhjNjlqWnl3bUp0cnh4UDNQdVhGa3NGbjMyeVNmYStmSEh0ZlpleU0vTlZjcUpFNUk4My8vbXh0bmVXdHR1Y0VpSUZqNyt1SHg4ZmZYcDl1M2FucGhZNjN4TDd5ZlExYkdVRXdBQUFBQUFBRHFFbGN1V3liQllKTk5VU1hHeExtUmt5RFJORFI0eFFyUG56WE9WaTR5TzFqMFBQYVFQMzN4VEg2MWFwVzBiTnFoWFpLU0tDZ3AwNmVKRldhMVczYjlva2NJdkx3UFZHbkVEQnVqRzIyL1g1clZyOWZyTEx5c3NQRnhoNGVHcUtDL1h4ZlBuWmJQWk5LekdSc2REUm96UTFObXo5ZW4yN1hyMzlkZTE2Wi8vVkdoNHVQSXVYVkpCWHA3dXV1KytldCtrYjhqV0RSdTBQVEZSa1RFeENnb09kdDBQaThXaVd4Y3NhSFcvb3Z2MjFUMWYvN28rZlBOTnJmdmdBKzNZdEVtUjBkR3FLQy9YaFl3TTNYRGJiUm80ZEtqSCs5L2NPTnRiVzlxTmlZM1YvWXNXNmMxWFg5WEdqejVTajU0OU5XN3laRWt0L3o0QlhSMkpDUUFBQUFBQUFIUUl5Y2VQdTM3MjlmTlR2NFFFVFpnNlZkZGRmMzJkTmZzblRwdW1xSmdZYlU5TTFPbmtaS1VuSnlzZ01GQmpKMDNTN0huekZOMjNiNXZqbVh2bm5ZcUpqZFVuVzdmcS9ObXpLc2pMVTJCd3NJYU9HcVhKTTJZb0lqcTZWdm41OTkrdm1OaFk3ZDJ4UTFrWExxaTRxRWl4Y1hHNjU2R0hGRGR3WUlzZXpOOTB4eDA2ZHVpUUxtVmxLU3N6VThFaElSb3phWkptenAycnZ2Mzd0NmxmazZaUFYyUjB0TFluSmlvOUpVV25rNU1WR0J5czBSTW1hTXpFaVIyaS95MkpzNzIxcGQwUlk4ZHEzb0lGMnZDUGYrajlOOTVRY0k4ZXJrUkdTKzhuMEpVWnR0STBzK2xpQUFBQUFBQUE2S3ArK056LzZZc2p5ZHIyano5Nk9oUUFRQ2ZtRlpoZ05GMktQU1lBQUFBQUFBQUFBSUFia1pnQUFBQUFBQUFBQUFCdVEySUNBQUFBQUFBQUFBQzREWWtKQUFBQUFBQUFBQURnTmlRbUFBQUFBQUFBSUVrcUxhL3dkQWdBZ0c2QXhBUUFBQUFBQUVBM0Z4emtMMGs2blg3Qnc1RUFBTG9ERWhNQUFBQUFBQURkWEovbzNwS2t2UWVPZURnU0FFQjNRR0lDQUFBQUFBQ2dtL1B6OFpFa3ZidG1xMUpPWjNnNEdnQkFWMGRpQWdBQUFBQUFBSktrQVhGOTlCOC9lMFhiOTN6aDZWQUFBRjJZbDZjREFBQUFBQUFBUU1mdysrZStxeGRYZktDZlAvOVgvYTF2bEFZbDlGVk1aQzlaTEx6YkNuUlZDKytiNStrUTBBMlJtQUFBQUFBQUFJQWtLU1E0VU04OXRWQnpwbzNUUHpkOW9rOCtTMUo1ZVpXbnd3SndEWkdZZ0NlUW1BQUFBQUFBQUVBdE02YU0xb3dwb3owZEJnQ2dpMkllSGdBQUFBQUFBQUFBY0JzU0V3QUFBQUFBQUFBQXdHMUlUQUFBQUFBQUFBQUFBTGNoTVFFQUFBQUFBQUFBQU55R3hBUUFBQUFBQUFBQUFIQWJFaE1BQUFBQUFBQUFBTUJ0U0V3QUFBQUFBQUFBQUFDM0lURUJBQUFBQUFBQUFBRGNoc1FFQUFBQUFBQUFBQUJ3R3hJVEFBQUFBQUFBQUFEQWJVaE1BQUFBQUFBQUFBQUF0eUV4QVFBQUFBQUFBQUFBM0liRUJBQUFBQUFBQUFBQWNCc1NFd0FBQUFBQUFBQUF3RzFJVEFBQUFBQUFBQUFBQUxjaE1RRUFBQUFBQUFBQUFOeUd4QVFBQUFBQUFBQUFBSEFiRWhNQUFBQUFBQUFBQU1CdFNFd0FBQUFBQUFBQUFBQzNJVEVCQUFBQUFBQUFBQURjaHNRRUFBQUFBQUFBQUFCd0d4SVRBQUFBQUFBQUFBREFiVWhNQUFBQUFBQUFBQUFBdHlFeEFRQUFBQUFBQUFBQTNJYkVCQUFBQUFBQUFBQUFjQnNTRXdBQUFBQUFBQUFBd0cxSVRBQUFBQUFBQUFBQUFMY2hNUUVBQUFBQUFBQUFBTnlHeEFRQUFBQUFBQUFBQUhBYkVoTUFBQUFBQUFBQUFNQnRTRXdBQUFBQUFBQUFBQUMzSVRFQkFBQUFBQUFBQUFEY2hzUUVBQUFBQUFBQUFBQndHeElUQUFBQUFBQUFBQURBYmJ3OEhRQUFBQUFBQUFEUUVaaW1xYjA3ZHVpVHJWdVZsNU1qLzhCQVBmdjczemY3Zkh1cHFxelVzMHVXU0pKK3QzeDVzK3I4YVBGaVNkSXZYM3BKUHI2KzdSNFRtcWMxWXdkMFJ5UW1BQUFBQUFBQTBHbFVWMVhwNU5HakdqbHVYTHRmZTl1R0RVcGNzMFlXaTBXeDhmR3FxcXhzMFhrQVFQT1FtQUFBQUFBQUFFQ25VRjFWcFo4Ly9iU3FxNnF1eWR2b3U3ZHNrU1I5NHp2ZjBmQXhZMXA4SGdEUVBPd3hBUUFBQUFBQWdFN0JORTFWVjFWZGsydFhWMVdwdEtSRWtqUmt4SWdXbndjQU5CK0pDUUFBQUFBQUFIUjdwbW02ZnJaNjFWMWtwS256NkxvY0RvZW5Rd0M2SFA0dkNnQUFBQUFBQUkvS1BIZE9PeElUbFphY3JKS2lJdm40K2lvcUprWTN6NSt2QVVPR1NMcTZ1Zk1WTlQvWFhOYXBzVTJnRzlxWXVLbHJON2Z0N0FzWHRIbmRPcVdjT0tISzhuS0Zob2RyL0pRcG1qVjNicjNKakt6TVRHMVp2MTZwSjArcW9xeE1QY1BDTkduNmRFMlpOYXUrMjlSczZhbXAyckp1bmM2a3BzcGh0NnQzVkpRbXo1aWh5VE5ueWpDTU91VmJFbmQrYnE0KzJicFZKNDhlVlY1T2pneEowYkd4bWpOdlhyM0xXOVVjai9UVVZHMWR2MTRaNmVreUxCYkZ4c1hwbHJ2dlZ2K0VoQmIxcjZTb1NEczJiZEx4cENUbDUrWEpNQXhGeGNSbzNvSUZHamgwYUoxMm0vczlxRm52NXkrK3FNMXIxK3F6M2J0VlVWRlJwOXkxR2p1Z3V5QXhBUUFBQUFBQUFJODVkdWlRM2xxK1hIYTdYZUdSa1lvZlBGZ2xSVVU2azVhbWM2ZFB1eElUZzBlTWtPbHdLUG40Y2Rmbjl0TFV0WnZUOXFsang3VHlsVmRVWFYydHlPaG9SVVpISytQTUdTV3VYcTB6S1NuNjVoTlAxRW9LSEU5SzBsdkxsOHRtc3lrb0pFVDlFaEpVV2x5c0RSOTlwUFBuenJXNkw0Y1BIdFFIYjd5aG9KQVE5ZTNmWDBVRkJjbzhkMDRmclZxbGMrbnB1bmZod2piRnZlS0ZGNVI3NlpKNmhvYXFYM3k4aWdzTGRUWXRUU3VYTGRQQzczMVB3MGFQcmpldUE1OStxalh2dnF1STZHakZ4c2ZyL05telNqMTVVbjlldWxSUFB2T01vbUppbXRXL2pQUjB2Zjd5eXlvdEtaR2ZuNTlpNCtKa3E2NVdaa2FHVGljbnV4SVRiYlU5TVZHZmJ0K3UyUGg0RmVUbDFUcDNyY1lPNkU1SVRBQUFBQUFBQU1CajFuM3dnZXgydSs1ZHVGQVRwMDF6SFM4cUtGQkpjYkhyODZOTGx0UjYwLzNSeS8rMmg2YXUzZFQ1b29JQ3JWcXhRbmE3WFE5Kys5c2FNM0dpSkttMHBFUXJYbmhCSjQ0YzBSZjc5MnZjNU1tU3BNS0NBcjM3Mm11eTJXeTZaZjU4elo0M1R4YUxjOFgxVThlTzZlMDJiT3k5ZXRVcTNYSHZ2Wm8yWjQ0cm9YRHMwQ0c5dldLRlB0K3pSeVBHam5YTmJHaHAzSklVRXh1cit4NTVSUDBIREhBZFcvZkJCOXI1OGNmYW5wallZR0lpY2MwYUxYcnlTVmRTcDZ5MFZIOWV1bFFYTWpLMGZlTkczYjlvVVpOOUt5OHIweHZMbHFtMHBFUlRaOC9XN1YvNWlyeDlmQ1JKSmNYRnlzMysvKzNkYll4VzVZRUc0SnNScEJRR0VLWWdIMElCbFM4UnRFeU5SU2dMd29wUzFHMEpORnJjYUZMVEd1MG1UWXhyVTlOZjNVMDIrNk0ycGorMk1kcW1xN1hWWU1XbHFCVktrWUtVVnFpVzd4RVVCUG4rRk5CaFpuODR6REl5c3pDamM5NTEzK3Y2TlhQT2szZnVjNTQzbWVUYzU1eG5keHZPV1BQK3NtSkY3dnZlOTlLM2YvOG1yL0ZxejdtRGNtS05DUUFBQUFCSzVzQytmVW1TeTBhT2JMSzllOCtlNlgvSkphV0kxR3JMWG40NXg5OTdMNU9tVFd1OHVKOGtYYnQxeTR4YmIwMlMvSG5GaXNidHl4Y3Z6b2tUSnpKMi9QaE11ZkhHeGd2YlNYTDVxRkc1YWZic05tZTVadUxFVEpneXBjbFREcVBHanMyWHAwOVBrcXo4d3gvYW5EdEpidnZtTjV1VUVrbHkzZlhYSi9ud2FZYVdUSmt4bzhtVEpwL3QyalhUWjgxS2tyeTVjZU41SGR2eXhZdHorT0RCREI4OU9yZDgvZXVOcFVTU2RLdXNQQ3ZYeDNITnBFbnAyL0FVeDVubnNqM25Ec3FKWWdJQUFBQ0FraG5Vc0w3QVU0ODlsajI3ZHBVNFRkdXMvK3Rma3lUVkV5YWN0Vy9nNE1GSjB1UVZQeHZmZUNQSmh5VkNjMXA2NnVCOE5KY2hTV1B4c0gzYnRzWnRyYzJkL005RitsTzF0ZG16YTFmV3JWMmJOYXRXSlVscWEydnp3ZnZ2Ti92M3I3ajY2aGIveHBIRGgxcytvRFA4YmMyYUpNbDFVNmVlMS9pUG82VTVhTSs1ZzNMaVZVNEFBQUFBbE16WDVzM0x6Mzd5azJ4ZXZ6Ny8vb01mNU5JUkkxSjkzWFVaYy9YVlRlNUcvNzlzLzU0OVNaSi9lK2loRnNjY1AzYXM4ZWU5RGE4YzZqdGdRTE5qTzM5a3NlYlc2TkdyVjdQYnUvZnNlVmFPMXVaT1Byd3cvL0xDaFhtcnBpYW5UcDA2YS95WnJ6MDZVN2ZLeXJPMmZhWkxseVJwOW5PYXMrZmRkNU9ra0NkcGVyWndIdHR6N3FDY0tDWUFBQUFBS0ptcVBuM3lUOS8vZnRhdVhwMlZTNWRtMDdwMTJiUnVYUzd1M3o5MzNITlBlbFZWbFRyaU9aMitHSC9waUJHcHVPQ0NjNDZ2L2VDREpNa0ZMWXl0YStIaS92bW9PT08xUTJkNnYrRkpoazZkT2pWdWEyM3V0WC82VS83enB6OU41ODZkTTJIcTFBd2VPalM5cXFyUyszT2Z5MFBmK1U2Yk01K3YwK2Z0ZkxKK1hDM05UWHZPSFpRVHhRUUFBQUFBSlZWUlVaRngxZFVaVjEyZGQ5OTVKL09mZUNJMUd6Zm1WNDgvbnJ1Lys5MVdmZFlGSFR2bVZHMXRUcDQ0a1FzL2N2ZjZzYU5IUDhuWWpTcDc5TWlCZmZ2eXRYbnpjbEh2M3VjYzM3V3lNa2NPSGNyK3ZYc3pZTkNncy9ZZjNMKy96VmxPSEQ5KzFuRW55Yzd0MjVNa3ZmdjBhWFB1bDU1L1B2WDE5Ym50N3J0eithaFJqZHZmUDNteXpYbGJvN0o3OXh3OGNDQjdkKy9Pb0NGRC90ZXg3ZlU5YU0rNWczTHk2WGdlRGdBQUFJQ3kwTGQvLzh5OTY2NGt5YmFhbWliN3pseUV1S1hYLzNUdjBTTko4bll6Q3pHZlhxUGdrM1o2MGVWMWE5ZWUxL2pURjlWZmUvWFZadmV2WHI2OHpWbmVlTzIxWnJldlhMbzBTVEw4akFXb1c1dDdiOE9ybEU2dkRYSGFsZzBiV3AyekxZWU9INTRrV2JWczJUbkh0dGYzb0QzbkRzcUpZZ0lBQUFDQWtsazBmMzZPSFRuU1pOdGJEWVhFUisvaTczVGhoWTEzdjlkczNKZ2txYXVyYXpKbVdNUEY2MFhQUHR2a3p2aXRtemZueGVlZSsyVERON2gyOHVSMDZOQWh2NTAvUHh0ZWY3M0p2cE1uVHVUM0w3eVFmUTNyT1NUSk5aTW1KVW1XL2U1MytjdktsVTNHdjdwc1dmNjRaRW1icy96WE04OWtROE1DemNtSDUrZWxCUXZ5dHpWcjhwa3VYWEx0NU1sdHp2M1pidDJTcEhHeDZ5VFp0MmRQbm52cXFUYm5iWTFKMDZhbG9xSWlxMTU1SlV0ZmZMSEozQi9ZdHkrYjE2OXYvTDI5dmdmdE9YZFFUcnpLQ1FBQUFJQ1NlWG5od2l4WnRDaDkrL2RQdDhyS0hEMXlKRHUzYjA5RlJVVm0zSHJyV2VPdnVPcXEvSG5GaWp6MnlDTVpOR1JJRHV6Ymx3ZCsrTVBHL1g4M1kwYldybDZkWFR0MjVGOGZmREFEQncvT2llUEhzM1A3OWt5OTZhYTh0R0RCSjM0TW54ODJyUEd6SC8zeGo5T3JxaXE5cXFweTR2ang3TnF4STdXMXRSazVaa3pqK09HalIrZmF5WlB6eHlWTDh1U2pqK2FGMy93bUYxVlZaZitlUFRtNGYzOW16Wm1UWjU5OHNrMVp4bFZYNTlHSEgwNmZmdjFTMmIxN2R1L2NtU09IRDZkang0NlplK2Vkall0Z3R5WDNOUk1uNXFVRkN6TC9pU2V5NnBWWDBxbFRwN3k5YlZzbVRwMmFKWXNXdGYwRW5xZCtBd2ZtSDI2L1BVLy8vT2Q1L3RlL3p1OWZlQ0Y5Ky9Wcm5OOHBOOTZZUzBlTVNOSiszNFAybkRzb0o1NllBQUFBQUtCa3JwODVNeGNQR0pDOXUzZG55NFlOZWUvbzBZeXRyczQ5RHp5UUs2NjY2cXp4cytiTXliZ3ZmakVkTzNiTVcyKyttYTROZC9HZlZ0V25UNzU5Ly8wWk1XWk1LaW9xc25YejV0VFYxV1gySFhma3k5T250OXR4VFB2S1Z6THZXOS9Lc09IRDg5NnhZNm5adURHSERoN01pREZqY3RkOTk2VlB2MzVOeHQ4OGQyNisrbzF2Wk1DZ1FUbDg2RkRlcXFuSlJiMTc1ODU3NzgzNEwzMnB6VGxtenA2ZFdYUG5wcjYrUGx1M2JFbDlmWDJ1SEQ4Kzl6NzRZRVplZWVYSHluMzl6Sm41KzF0dXlVVzllMmZuOXUwNWRQQmdicmo1NXR6UVRJSFVYcW9uVE1pMzc3OC9vOGVOUzMxZFhkN2N0Q21IRHgzS2xWLzRRc2FPSDk4NHJqMi9CKzAxZDFCT090UWVxN0ZVUEFBQUFFQVplL3lYdjgxanYxeVl4Yy84cU5SUkFQZ1U2OWgxYUlkemovTEVCQUFBQUFBQVVDREZCQUFBQUFBQVVCakZCQUFBQUFBQVVCakZCQUFBQUFBQVVCakZCQUFBQUFCSmtycjYrbEpIQUtBTUtDWUFBQUFBeWx5WExwMlRKRHZmM1YvaUpBQ1VBOFVFQUFBQVFKa2JmZm1RSk1tbW1yZExuQVNBY3FDWUFBQUFBQ2h6STRjUHpyRFBEOGd2bm40eEg5U2VLblVjQVA2ZlUwd0FBQUFBbExtS0RoM3l6L2ZkbHExdnY1TkhIbjFhT1FGQXUrcFFlNnpHcWtZQUFBQUFaTUdMeS9Pai8vaFZCZy9zbDl1L09pMlhEYjBrL1M3dW5Zb09IVW9kRFlCUGdZNWRoNTdYUHd6RkJBQUFBQUNOdG16ZGtYOTUrQmZac25WSHFhTkFXZnZIT1ROeXg1d2JTaDBEV2tVeEFRQUFBRUNiMU5YWFovM0dyWGw5dzlZY1AzNnkxSEdnTEkyOVlsakdqYjZzMURHZ1ZSUVRBQUFBQUFCQVljNjNtTEQ0Tl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VQmpGQkFBQUFBQUFBQUFBQUFBQUFBQUFBQUFBQUFBQUFBQUFBQUFBQUFBQUFBQUFBQUFBQU1YN2I3QzNpZGVvbEpOQUFBQUFBRWxGVGtTdVFtQ0MiLAoJIlRoZW1lIiA6ICIiLAoJIlR5cGUiIDogIm1pbmQiLAoJIlZlcnNpb24iIDogIiIKfQo="/>
    </extobj>
  </extobjs>
</s:customData>
</file>

<file path=customXml/itemProps1.xml><?xml version="1.0" encoding="utf-8"?>
<ds:datastoreItem xmlns:ds="http://schemas.openxmlformats.org/officeDocument/2006/customXml" ds:itemID="{C3F771AA-4A4E-4A7F-B6CB-DE773034A9E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1688</Words>
  <Application>Microsoft Office PowerPoint</Application>
  <PresentationFormat>宽屏</PresentationFormat>
  <Paragraphs>235</Paragraphs>
  <Slides>20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Campton Light</vt:lpstr>
      <vt:lpstr>Campton Medium</vt:lpstr>
      <vt:lpstr>Helvetica Neue</vt:lpstr>
      <vt:lpstr>HelveticaNeue</vt:lpstr>
      <vt:lpstr>Microsoft YaHei UI</vt:lpstr>
      <vt:lpstr>等线</vt:lpstr>
      <vt:lpstr>等线 Light</vt:lpstr>
      <vt:lpstr>方正兰亭准黑_GBK</vt:lpstr>
      <vt:lpstr>方正尚酷简体</vt:lpstr>
      <vt:lpstr>华文新魏</vt:lpstr>
      <vt:lpstr>微软雅黑</vt:lpstr>
      <vt:lpstr>微软雅黑</vt:lpstr>
      <vt:lpstr>Aharoni</vt:lpstr>
      <vt:lpstr>Arial</vt:lpstr>
      <vt:lpstr>Calibri</vt:lpstr>
      <vt:lpstr>Times New Roman</vt:lpstr>
      <vt:lpstr>Wingdings</vt:lpstr>
      <vt:lpstr>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Read for the organization</vt:lpstr>
      <vt:lpstr>PowerPoint 演示文稿</vt:lpstr>
      <vt:lpstr>PowerPoint 演示文稿</vt:lpstr>
      <vt:lpstr>Read for the expressions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陈 顺坤</cp:lastModifiedBy>
  <cp:revision>123</cp:revision>
  <cp:lastPrinted>2022-05-16T10:51:18Z</cp:lastPrinted>
  <dcterms:created xsi:type="dcterms:W3CDTF">2022-05-16T10:51:18Z</dcterms:created>
  <dcterms:modified xsi:type="dcterms:W3CDTF">2022-10-20T23:55:28Z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