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06" r:id="rId3"/>
    <p:sldId id="270" r:id="rId4"/>
    <p:sldId id="271" r:id="rId5"/>
    <p:sldId id="272" r:id="rId6"/>
    <p:sldId id="273" r:id="rId8"/>
    <p:sldId id="275" r:id="rId9"/>
    <p:sldId id="288" r:id="rId10"/>
    <p:sldId id="289" r:id="rId11"/>
    <p:sldId id="290" r:id="rId12"/>
    <p:sldId id="291" r:id="rId13"/>
    <p:sldId id="292" r:id="rId14"/>
    <p:sldId id="293" r:id="rId15"/>
    <p:sldId id="294" r:id="rId16"/>
    <p:sldId id="295" r:id="rId17"/>
    <p:sldId id="296" r:id="rId18"/>
    <p:sldId id="297" r:id="rId19"/>
    <p:sldId id="279" r:id="rId20"/>
    <p:sldId id="280" r:id="rId21"/>
    <p:sldId id="281" r:id="rId22"/>
    <p:sldId id="282" r:id="rId23"/>
    <p:sldId id="276" r:id="rId24"/>
    <p:sldId id="277" r:id="rId25"/>
    <p:sldId id="278" r:id="rId26"/>
    <p:sldId id="28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22"/>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79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tags" Target="../tags/tag12.xml"/><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7.jpe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elite</a:t>
            </a:r>
            <a:r>
              <a:rPr lang="en-US" altLang="zh-CN" sz="2800">
                <a:latin typeface="Times New Roman" panose="02020603050405020304" charset="0"/>
                <a:ea typeface="华文中宋" panose="02010600040101010101" charset="-122"/>
                <a:cs typeface="Times New Roman" panose="02020603050405020304" charset="0"/>
                <a:sym typeface="+mn-ea"/>
              </a:rPr>
              <a:t>: an elite group contains the best, most skilled, or most experienced people or members of a larger group</a:t>
            </a:r>
            <a:r>
              <a:rPr lang="zh-CN" altLang="en-US" sz="2800">
                <a:latin typeface="Times New Roman" panose="02020603050405020304" charset="0"/>
                <a:ea typeface="华文中宋" panose="02010600040101010101" charset="-122"/>
                <a:cs typeface="Times New Roman" panose="02020603050405020304" charset="0"/>
                <a:sym typeface="+mn-ea"/>
              </a:rPr>
              <a:t>精英</a:t>
            </a:r>
            <a:r>
              <a:rPr lang="en-US" altLang="zh-CN" sz="2800">
                <a:latin typeface="Times New Roman" panose="02020603050405020304" charset="0"/>
                <a:ea typeface="华文中宋" panose="02010600040101010101" charset="-122"/>
                <a:cs typeface="Times New Roman" panose="02020603050405020304" charset="0"/>
                <a:sym typeface="+mn-ea"/>
              </a:rPr>
              <a:t>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palace is guarded by elite troops loyal to the president.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宫殿由忠于总统的精锐部队守卫。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twitch</a:t>
            </a:r>
            <a:r>
              <a:rPr lang="en-US" altLang="zh-CN" sz="2800"/>
              <a:t>: </a:t>
            </a:r>
            <a:r>
              <a:rPr sz="2800">
                <a:latin typeface="Times New Roman" panose="02020603050405020304" charset="0"/>
                <a:ea typeface="华文中宋" panose="02010600040101010101" charset="-122"/>
                <a:cs typeface="Times New Roman" panose="02020603050405020304" charset="0"/>
              </a:rPr>
              <a:t>a sudden quick movement that you cannot control in one of your muscles 痉挛；抽搐；抽动</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has a twitch in her l</a:t>
            </a:r>
            <a:r>
              <a:rPr lang="en-US" altLang="zh-CN" sz="2800">
                <a:latin typeface="Times New Roman" panose="02020603050405020304" charset="0"/>
                <a:ea typeface="华文中宋" panose="02010600040101010101" charset="-122"/>
                <a:cs typeface="Times New Roman" panose="02020603050405020304" charset="0"/>
              </a:rPr>
              <a:t>eft eye.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她左眼跳了一下。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76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79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wanted an efficient and elite engineering team.</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developed a nervous twitch and began to blink constantly.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76195"/>
            <a:ext cx="8423910" cy="521970"/>
          </a:xfrm>
          <a:prstGeom prst="rect">
            <a:avLst/>
          </a:prstGeom>
          <a:noFill/>
        </p:spPr>
        <p:txBody>
          <a:bodyPr wrap="square" rtlCol="0" anchor="t">
            <a:spAutoFit/>
          </a:bodyPr>
          <a:lstStyle/>
          <a:p>
            <a:r>
              <a:rPr lang="zh-CN" altLang="en-US" sz="2800">
                <a:ea typeface="华文中宋" panose="02010600040101010101" charset="-122"/>
              </a:rPr>
              <a:t>他想要一支高效、精英的工程团队。 </a:t>
            </a:r>
            <a:endParaRPr lang="zh-CN" altLang="en-US" sz="2800">
              <a:ea typeface="华文中宋" panose="02010600040101010101" charset="-122"/>
            </a:endParaRPr>
          </a:p>
        </p:txBody>
      </p:sp>
      <p:cxnSp>
        <p:nvCxnSpPr>
          <p:cNvPr id="3145728" name="直接连接符 8"/>
          <p:cNvCxnSpPr/>
          <p:nvPr/>
        </p:nvCxnSpPr>
        <p:spPr>
          <a:xfrm flipV="1">
            <a:off x="311150" y="3594735"/>
            <a:ext cx="728027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82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他患上了一种神经痉挛病，开始不停地眨眼睛。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amplify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increase the effects or strength of something</a:t>
            </a:r>
            <a:r>
              <a:rPr lang="en-US" sz="2800">
                <a:latin typeface="Times New Roman" panose="02020603050405020304" charset="0"/>
                <a:ea typeface="华文中宋" panose="02010600040101010101" charset="-122"/>
                <a:cs typeface="Times New Roman" panose="02020603050405020304" charset="0"/>
                <a:sym typeface="+mn-ea"/>
              </a:rPr>
              <a:t> 扩大；增强</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funeral can amplify the feelings of regret and loss for the relatives.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葬礼可以渲染生者痛失亲人的哀悼之情。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bias</a:t>
            </a:r>
            <a:r>
              <a:rPr lang="en-US" altLang="zh-CN" sz="2800"/>
              <a:t>: </a:t>
            </a:r>
            <a:r>
              <a:rPr sz="2800">
                <a:latin typeface="Times New Roman" panose="02020603050405020304" charset="0"/>
                <a:ea typeface="华文中宋" panose="02010600040101010101" charset="-122"/>
                <a:cs typeface="Times New Roman" panose="02020603050405020304" charset="0"/>
              </a:rPr>
              <a:t>a strong feeling in favour of or against one group of people, or one side in an argument, often not based on fair judgement 偏见；偏心；偏向</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Employers must consider all candidates impartially and without bias.</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sym typeface="华文中宋" panose="02010600040101010101" charset="-122"/>
              </a:rPr>
              <a:t>雇主必须公平而毫无成见地考虑所有求职者。</a:t>
            </a:r>
            <a:endParaRPr lang="en-US" altLang="zh-CN" sz="2800">
              <a:latin typeface="华文中宋" panose="02010600040101010101" charset="-122"/>
              <a:ea typeface="华文中宋" panose="02010600040101010101" charset="-122"/>
              <a:sym typeface="华文中宋" panose="02010600040101010101" charset="-122"/>
            </a:endParaRPr>
          </a:p>
        </p:txBody>
      </p:sp>
      <p:sp>
        <p:nvSpPr>
          <p:cNvPr id="1048604" name="文本框 1"/>
          <p:cNvSpPr txBox="1"/>
          <p:nvPr/>
        </p:nvSpPr>
        <p:spPr>
          <a:xfrm>
            <a:off x="259715" y="2195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698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These stories only amplified her fears.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Some institutions still have a strong bias against women.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95195"/>
            <a:ext cx="6412865" cy="521970"/>
          </a:xfrm>
          <a:prstGeom prst="rect">
            <a:avLst/>
          </a:prstGeom>
          <a:noFill/>
        </p:spPr>
        <p:txBody>
          <a:bodyPr wrap="square" rtlCol="0" anchor="t">
            <a:spAutoFit/>
          </a:bodyPr>
          <a:lstStyle/>
          <a:p>
            <a:r>
              <a:rPr lang="zh-CN" altLang="en-US" sz="2800">
                <a:ea typeface="华文中宋" panose="02010600040101010101" charset="-122"/>
              </a:rPr>
              <a:t>这些故事只是增加了她的恐惧。</a:t>
            </a:r>
            <a:endParaRPr lang="zh-CN" altLang="en-US" sz="2800">
              <a:ea typeface="华文中宋" panose="02010600040101010101" charset="-122"/>
            </a:endParaRPr>
          </a:p>
        </p:txBody>
      </p:sp>
      <p:cxnSp>
        <p:nvCxnSpPr>
          <p:cNvPr id="3145728" name="直接连接符 8"/>
          <p:cNvCxnSpPr/>
          <p:nvPr/>
        </p:nvCxnSpPr>
        <p:spPr>
          <a:xfrm flipV="1">
            <a:off x="311150" y="3213735"/>
            <a:ext cx="55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2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有些机构仍然对妇女持有很大偏见。</a:t>
            </a:r>
            <a:endParaRPr lang="zh-CN" altLang="en-US" sz="2800">
              <a:ea typeface="华文中宋" panose="02010600040101010101" charset="-122"/>
            </a:endParaRPr>
          </a:p>
        </p:txBody>
      </p:sp>
      <p:sp>
        <p:nvSpPr>
          <p:cNvPr id="2" name="文本框 1"/>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068070"/>
            <a:ext cx="11751310" cy="22313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110490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By 1955 that idealism had soured and Moses’s plan to route a highway through Washington Square was thwarted by a mass protest of local residents, determined to protect their community.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93065" y="25565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83690" y="2402840"/>
            <a:ext cx="101365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到1955年，这种理想主义开始恶化，摩西修建一条穿过华盛顿广场的高速公路的计划遭到了当地居民的大规模抗议，他们决心保护自己的社区。</a:t>
            </a:r>
            <a:r>
              <a:rPr sz="2200">
                <a:latin typeface="Times New Roman" panose="02020603050405020304" charset="0"/>
                <a:ea typeface="华文中宋" panose="02010600040101010101" charset="-122"/>
                <a:cs typeface="Times New Roman" panose="02020603050405020304" charset="0"/>
              </a:rPr>
              <a:t> </a:t>
            </a:r>
            <a:endParaRPr sz="22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17645"/>
            <a:ext cx="11751310" cy="201803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4975" y="4122420"/>
            <a:ext cx="11314430"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When Hare’s play, directed by Nicholas Hytner, opened in London in March 2022, it was a revelation: huge ideas dealt with in witty, robust and vivid ways.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93065" y="526796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2725" y="511365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海尔的这部由尼古拉斯·海特纳执导的戏剧于2022年3月在伦敦上演，这是一种启示</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以机智、有力和生动的方式</a:t>
            </a:r>
            <a:r>
              <a:rPr lang="zh-CN" sz="2400">
                <a:latin typeface="Times New Roman" panose="02020603050405020304" charset="0"/>
                <a:ea typeface="华文中宋" panose="02010600040101010101" charset="-122"/>
                <a:cs typeface="Times New Roman" panose="02020603050405020304" charset="0"/>
              </a:rPr>
              <a:t>表达伟大的思想</a:t>
            </a:r>
            <a:r>
              <a:rPr sz="2400">
                <a:latin typeface="华文中宋" panose="02010600040101010101" charset="-122"/>
                <a:ea typeface="华文中宋" panose="02010600040101010101" charset="-122"/>
                <a:cs typeface="华文中宋" panose="02010600040101010101" charset="-122"/>
                <a:sym typeface="华文中宋" panose="02010600040101010101" charset="-122"/>
              </a:rPr>
              <a:t>。 </a:t>
            </a:r>
            <a:endParaRPr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78840" y="6330315"/>
            <a:ext cx="10434320" cy="398780"/>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The pipeline ruptured off</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Huntington Beach 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spilled 25,000 gallons of oil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into the Pacific Ocean.</a:t>
            </a:r>
            <a:endParaRPr lang="zh-CN" altLang="en-US" sz="2000">
              <a:latin typeface="Times New Roman" panose="02020603050405020304" charset="0"/>
              <a:cs typeface="Times New Roman" panose="02020603050405020304" charset="0"/>
            </a:endParaRPr>
          </a:p>
        </p:txBody>
      </p:sp>
      <p:pic>
        <p:nvPicPr>
          <p:cNvPr id="100" name="图片 99"/>
          <p:cNvPicPr>
            <a:picLocks noChangeAspect="1"/>
          </p:cNvPicPr>
          <p:nvPr/>
        </p:nvPicPr>
        <p:blipFill>
          <a:blip r:embed="rId1"/>
          <a:stretch>
            <a:fillRect/>
          </a:stretch>
        </p:blipFill>
        <p:spPr>
          <a:xfrm>
            <a:off x="2334973" y="1687195"/>
            <a:ext cx="7522055" cy="4572000"/>
          </a:xfrm>
          <a:prstGeom prst="rect">
            <a:avLst/>
          </a:prstGeom>
          <a:noFill/>
          <a:ln w="9525">
            <a:noFill/>
          </a:ln>
        </p:spPr>
      </p:pic>
      <p:sp>
        <p:nvSpPr>
          <p:cNvPr id="7" name="文本框 6"/>
          <p:cNvSpPr txBox="1"/>
          <p:nvPr/>
        </p:nvSpPr>
        <p:spPr>
          <a:xfrm>
            <a:off x="165735" y="90170"/>
            <a:ext cx="11861800" cy="1568450"/>
          </a:xfrm>
          <a:prstGeom prst="rect">
            <a:avLst/>
          </a:prstGeom>
          <a:noFill/>
        </p:spPr>
        <p:txBody>
          <a:bodyPr wrap="square" rtlCol="0" anchor="t">
            <a:spAutoFit/>
          </a:bodyPr>
          <a:p>
            <a:pPr algn="ctr"/>
            <a:r>
              <a:rPr lang="en-US" altLang="zh-CN" sz="3200" b="1">
                <a:latin typeface="Calibri" panose="020F0502020204030204" charset="0"/>
                <a:cs typeface="Calibri" panose="020F0502020204030204" charset="0"/>
              </a:rPr>
              <a:t>3.Pipeline Operator Agrees to </a:t>
            </a:r>
            <a:endParaRPr lang="en-US" altLang="zh-CN" sz="3200" b="1">
              <a:latin typeface="Calibri" panose="020F0502020204030204" charset="0"/>
              <a:cs typeface="Calibri" panose="020F0502020204030204" charset="0"/>
            </a:endParaRPr>
          </a:p>
          <a:p>
            <a:pPr algn="ctr"/>
            <a:r>
              <a:rPr lang="en-US" altLang="zh-CN" sz="3200" b="1">
                <a:latin typeface="Calibri" panose="020F0502020204030204" charset="0"/>
                <a:cs typeface="Calibri" panose="020F0502020204030204" charset="0"/>
              </a:rPr>
              <a:t>Settle Lawsuit over Calif. Oil Spill</a:t>
            </a:r>
            <a:endParaRPr lang="en-US" altLang="zh-CN" sz="3200" b="1">
              <a:latin typeface="Calibri" panose="020F0502020204030204" charset="0"/>
              <a:cs typeface="Calibri" panose="020F0502020204030204" charset="0"/>
            </a:endParaRPr>
          </a:p>
          <a:p>
            <a:pPr algn="ct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管道运营商同意就加州石油泄漏诉讼达成和解</a:t>
            </a:r>
            <a:r>
              <a:rPr lang="en-US" altLang="zh-CN" sz="3200" b="1">
                <a:latin typeface="Calibri" panose="020F0502020204030204" charset="0"/>
                <a:cs typeface="Calibri" panose="020F0502020204030204" charset="0"/>
              </a:rPr>
              <a:t> </a:t>
            </a:r>
            <a:endParaRPr lang="en-US" altLang="zh-CN" sz="3200" b="1">
              <a:latin typeface="Calibri" panose="020F0502020204030204" charset="0"/>
              <a:cs typeface="Calibri" panose="020F0502020204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descr="7b0a20202020227461726765744d6f64756c65223a202270726f636573734f6e6c696e65466f6e7473220a7d0a"/>
          <p:cNvSpPr txBox="1"/>
          <p:nvPr/>
        </p:nvSpPr>
        <p:spPr>
          <a:xfrm>
            <a:off x="75565" y="818515"/>
            <a:ext cx="12053570"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pipeline operator has agreed </a:t>
            </a:r>
            <a:r>
              <a:rPr lang="en-US" altLang="zh-CN" sz="2600">
                <a:latin typeface="Times New Roman" panose="02020603050405020304" charset="0"/>
                <a:cs typeface="Times New Roman" panose="02020603050405020304" charset="0"/>
              </a:rPr>
              <a:t>______ (pay)</a:t>
            </a:r>
            <a:r>
              <a:rPr lang="zh-CN" altLang="en-US" sz="2600">
                <a:latin typeface="Times New Roman" panose="02020603050405020304" charset="0"/>
                <a:cs typeface="Times New Roman" panose="02020603050405020304" charset="0"/>
              </a:rPr>
              <a:t> $50 million to thousands of Southern California fishermen, tourism </a:t>
            </a:r>
            <a:r>
              <a:rPr lang="zh-CN" altLang="en-US" sz="2600">
                <a:solidFill>
                  <a:schemeClr val="tx1"/>
                </a:solidFill>
                <a:latin typeface="Times New Roman" panose="02020603050405020304" charset="0"/>
                <a:cs typeface="Times New Roman" panose="02020603050405020304" charset="0"/>
              </a:rPr>
              <a:t>companies</a:t>
            </a:r>
            <a:r>
              <a:rPr lang="zh-CN" altLang="en-US" sz="2600">
                <a:latin typeface="Times New Roman" panose="02020603050405020304" charset="0"/>
                <a:cs typeface="Times New Roman" panose="02020603050405020304" charset="0"/>
              </a:rPr>
              <a:t>, and property owners </a:t>
            </a:r>
            <a:r>
              <a:rPr lang="zh-CN" altLang="en-US" sz="2600">
                <a:solidFill>
                  <a:schemeClr val="tx1"/>
                </a:solidFill>
                <a:latin typeface="Times New Roman" panose="02020603050405020304" charset="0"/>
                <a:cs typeface="Times New Roman" panose="02020603050405020304" charset="0"/>
              </a:rPr>
              <a:t>who </a:t>
            </a:r>
            <a:r>
              <a:rPr lang="zh-CN" altLang="en-US" sz="2600">
                <a:latin typeface="Times New Roman" panose="02020603050405020304" charset="0"/>
                <a:cs typeface="Times New Roman" panose="02020603050405020304" charset="0"/>
              </a:rPr>
              <a:t>sued after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offshore oil spill last year near Huntington Beach.</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proposed</a:t>
            </a:r>
            <a:r>
              <a:rPr lang="en-US" altLang="zh-CN" sz="2600">
                <a:latin typeface="Times New Roman" panose="02020603050405020304" charset="0"/>
                <a:cs typeface="Times New Roman" panose="02020603050405020304" charset="0"/>
              </a:rPr>
              <a:t> _________ (settle) </a:t>
            </a:r>
            <a:r>
              <a:rPr lang="zh-CN" altLang="en-US" sz="2600">
                <a:latin typeface="Times New Roman" panose="02020603050405020304" charset="0"/>
                <a:cs typeface="Times New Roman" panose="02020603050405020304" charset="0"/>
              </a:rPr>
              <a:t>between Amplify Energy Corp.,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owns the pipeline that </a:t>
            </a:r>
            <a:r>
              <a:rPr lang="zh-CN" altLang="en-US" sz="2600">
                <a:solidFill>
                  <a:srgbClr val="0000FF"/>
                </a:solidFill>
                <a:latin typeface="Times New Roman" panose="02020603050405020304" charset="0"/>
                <a:cs typeface="Times New Roman" panose="02020603050405020304" charset="0"/>
              </a:rPr>
              <a:t>rupture</a:t>
            </a:r>
            <a:r>
              <a:rPr lang="zh-CN" altLang="en-US" sz="2600">
                <a:latin typeface="Times New Roman" panose="02020603050405020304" charset="0"/>
                <a:cs typeface="Times New Roman" panose="02020603050405020304" charset="0"/>
              </a:rPr>
              <a:t>d in October 2021 and spilled 25,000 gallons of crude</a:t>
            </a:r>
            <a:r>
              <a:rPr lang="en-US" altLang="zh-CN" sz="2600">
                <a:latin typeface="Times New Roman" panose="02020603050405020304" charset="0"/>
                <a:cs typeface="Times New Roman" panose="02020603050405020304" charset="0"/>
              </a:rPr>
              <a:t> oil into the Pacific Ocean, and the businesses and residents was filed Monday in federal court in Santa Ana. Under the </a:t>
            </a:r>
            <a:r>
              <a:rPr lang="en-US" altLang="zh-CN" sz="2600">
                <a:solidFill>
                  <a:schemeClr val="tx1"/>
                </a:solidFill>
                <a:latin typeface="Times New Roman" panose="02020603050405020304" charset="0"/>
                <a:cs typeface="Times New Roman" panose="02020603050405020304" charset="0"/>
              </a:rPr>
              <a:t>proposal</a:t>
            </a:r>
            <a:r>
              <a:rPr lang="en-US" altLang="zh-CN" sz="2600">
                <a:latin typeface="Times New Roman" panose="02020603050405020304" charset="0"/>
                <a:cs typeface="Times New Roman" panose="02020603050405020304" charset="0"/>
              </a:rPr>
              <a:t>, the Houston-based energy company would pay $34 million to ___________ (commerce) fishermen and $9 million to coastal property owners. It also would pay $7 million to waterfront tourism operators. A federal judge still has to sign off on the proposal ___ it to take effect. A hearing __________ (schdule) for Nov.16.</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“This is a _____ (real) dramatic first step and a dramatic compensation for these victims of this terrible tragedy,” said Wylie Aitken, counsel for the plaintiffs (</a:t>
            </a:r>
            <a:r>
              <a:rPr lang="zh-CN" altLang="en-US" sz="2400">
                <a:latin typeface="华文中宋" panose="02010600040101010101" charset="-122"/>
                <a:ea typeface="华文中宋" panose="02010600040101010101" charset="-122"/>
                <a:cs typeface="Times New Roman" panose="02020603050405020304" charset="0"/>
                <a:sym typeface="华文中宋" panose="02010600040101010101" charset="-122"/>
              </a:rPr>
              <a:t>原告</a:t>
            </a:r>
            <a:r>
              <a:rPr lang="en-US" altLang="zh-CN" sz="2600">
                <a:latin typeface="Times New Roman" panose="02020603050405020304" charset="0"/>
                <a:cs typeface="Times New Roman" panose="02020603050405020304" charset="0"/>
              </a:rPr>
              <a:t>).” ________________ it may not be 100 percent, it is very </a:t>
            </a:r>
            <a:r>
              <a:rPr lang="en-US" altLang="zh-CN" sz="2600">
                <a:solidFill>
                  <a:srgbClr val="0000FF"/>
                </a:solidFill>
                <a:latin typeface="Times New Roman" panose="02020603050405020304" charset="0"/>
                <a:cs typeface="Times New Roman" panose="02020603050405020304" charset="0"/>
              </a:rPr>
              <a:t>substantial </a:t>
            </a:r>
            <a:r>
              <a:rPr lang="en-US" altLang="zh-CN" sz="2600">
                <a:latin typeface="Times New Roman" panose="02020603050405020304" charset="0"/>
                <a:cs typeface="Times New Roman" panose="02020603050405020304" charset="0"/>
              </a:rPr>
              <a:t>and very helpful and a good deal of compensation to _____ (they).”</a:t>
            </a:r>
            <a:endParaRPr lang="en-US" altLang="zh-CN" sz="26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波士顿环球报</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22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A2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1"/>
            </p:custDataLst>
          </p:nvPr>
        </p:nvPicPr>
        <p:blipFill>
          <a:blip r:embed="rId2"/>
          <a:stretch>
            <a:fillRect/>
          </a:stretch>
        </p:blipFill>
        <p:spPr>
          <a:xfrm>
            <a:off x="9452610" y="167005"/>
            <a:ext cx="2599747" cy="360000"/>
          </a:xfrm>
          <a:prstGeom prst="rect">
            <a:avLst/>
          </a:prstGeom>
        </p:spPr>
      </p:pic>
      <p:sp>
        <p:nvSpPr>
          <p:cNvPr id="2" name="文本框 1"/>
          <p:cNvSpPr txBox="1"/>
          <p:nvPr/>
        </p:nvSpPr>
        <p:spPr>
          <a:xfrm>
            <a:off x="4585970" y="768985"/>
            <a:ext cx="10604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pay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0558780" y="1189355"/>
            <a:ext cx="5708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an</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5" name="文本框 4"/>
          <p:cNvSpPr txBox="1"/>
          <p:nvPr/>
        </p:nvSpPr>
        <p:spPr>
          <a:xfrm>
            <a:off x="2101215" y="2005965"/>
            <a:ext cx="16998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settlement</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976360" y="2005965"/>
            <a:ext cx="10210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which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604010" y="3595370"/>
            <a:ext cx="174815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commercial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327400" y="4392930"/>
            <a:ext cx="57912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for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381240" y="4392930"/>
            <a:ext cx="191960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is scheduled</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803400" y="4772660"/>
            <a:ext cx="95694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really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41605" y="5580380"/>
            <a:ext cx="338518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Though / Although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4356735" y="5958205"/>
            <a:ext cx="85852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them</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1" grpId="0"/>
      <p:bldP spid="12" grpId="0"/>
      <p:bldP spid="14" grpId="0"/>
      <p:bldP spid="2" grpId="1"/>
      <p:bldP spid="3" grpId="1"/>
      <p:bldP spid="5" grpId="1"/>
      <p:bldP spid="7" grpId="1"/>
      <p:bldP spid="8" grpId="1"/>
      <p:bldP spid="9" grpId="1"/>
      <p:bldP spid="11" grpId="1"/>
      <p:bldP spid="12" grpId="1"/>
      <p:bldP spid="14"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937260"/>
            <a:ext cx="1209865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rupture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sth such as a container or a pipe break or burst; to be broken or burst （使容器或管道等）断裂，破裂</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impact ruptured both fuel tanks. 冲撞使两个燃料箱都爆裂了。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substantial</a:t>
            </a:r>
            <a:r>
              <a:rPr lang="en-US" altLang="zh-CN" sz="2800"/>
              <a:t>: </a:t>
            </a:r>
            <a:r>
              <a:rPr sz="2800">
                <a:latin typeface="Times New Roman" panose="02020603050405020304" charset="0"/>
                <a:ea typeface="华文中宋" panose="02010600040101010101" charset="-122"/>
                <a:cs typeface="Times New Roman" panose="02020603050405020304" charset="0"/>
              </a:rPr>
              <a:t>large in amount, value or importance 大量的；价值巨大的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Substantial numbers of people support the reforms.                                                 </a:t>
            </a:r>
            <a:r>
              <a:rPr lang="en-US" altLang="zh-CN" sz="2800">
                <a:latin typeface="华文中宋" panose="02010600040101010101" charset="-122"/>
                <a:ea typeface="华文中宋" panose="02010600040101010101" charset="-122"/>
                <a:cs typeface="华文中宋" panose="02010600040101010101" charset="-122"/>
              </a:rPr>
              <a:t>相当多的人支持这些改革措施。</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3780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8099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pipe ruptured, leaking water all over the house.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870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28690"/>
            <a:ext cx="858075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We have the support of a substantial number of parents.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78075"/>
            <a:ext cx="6275070" cy="521970"/>
          </a:xfrm>
          <a:prstGeom prst="rect">
            <a:avLst/>
          </a:prstGeom>
          <a:noFill/>
        </p:spPr>
        <p:txBody>
          <a:bodyPr wrap="square" rtlCol="0" anchor="t">
            <a:spAutoFit/>
          </a:bodyPr>
          <a:lstStyle/>
          <a:p>
            <a:r>
              <a:rPr lang="zh-CN" altLang="en-US" sz="2800">
                <a:ea typeface="华文中宋" panose="02010600040101010101" charset="-122"/>
              </a:rPr>
              <a:t>一根水管断裂，漏了满屋子的水。</a:t>
            </a:r>
            <a:endParaRPr lang="zh-CN" altLang="en-US" sz="2800">
              <a:ea typeface="华文中宋" panose="02010600040101010101" charset="-122"/>
            </a:endParaRPr>
          </a:p>
        </p:txBody>
      </p:sp>
      <p:cxnSp>
        <p:nvCxnSpPr>
          <p:cNvPr id="3145728" name="直接连接符 8"/>
          <p:cNvCxnSpPr/>
          <p:nvPr/>
        </p:nvCxnSpPr>
        <p:spPr>
          <a:xfrm flipV="1">
            <a:off x="311150" y="3396615"/>
            <a:ext cx="728027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43675"/>
            <a:ext cx="815911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87035"/>
            <a:ext cx="5307330" cy="521970"/>
          </a:xfrm>
          <a:prstGeom prst="rect">
            <a:avLst/>
          </a:prstGeom>
          <a:noFill/>
        </p:spPr>
        <p:txBody>
          <a:bodyPr wrap="square" rtlCol="0" anchor="t">
            <a:spAutoFit/>
          </a:bodyPr>
          <a:p>
            <a:r>
              <a:rPr lang="zh-CN" altLang="en-US" sz="2800">
                <a:ea typeface="华文中宋" panose="02010600040101010101" charset="-122"/>
              </a:rPr>
              <a:t>我们得到了很多家长的支持。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3139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94805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 pipeline operator has agreed to pay $50 million to thousands of Southern California fishermen, tourism companies, and property owners who sued after an offshore oil spill last year near Huntington Beach.</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8379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83690" y="2229485"/>
            <a:ext cx="101365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一家管道运营商同意向数千名南加州渔民、旅游公司和业主支付5000万美元，这些人在去年亨廷顿海滩附近发生海上石油泄漏事故后提起诉讼。</a:t>
            </a:r>
            <a:r>
              <a:rPr sz="2200">
                <a:latin typeface="Times New Roman" panose="02020603050405020304" charset="0"/>
                <a:ea typeface="华文中宋" panose="02010600040101010101" charset="-122"/>
                <a:cs typeface="Times New Roman" panose="02020603050405020304" charset="0"/>
              </a:rPr>
              <a:t> </a:t>
            </a:r>
            <a:endParaRPr sz="22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433445"/>
            <a:ext cx="11751310" cy="29457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785" y="3503295"/>
            <a:ext cx="1131443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 proposed settlement between Amplify Energy Corp., which owns the pipeline that ruptured in October 2021 and spilled 25,000 gallons of crude oil into the Pacific Ocean, and the businesses and residents was filed Monday in federal court in Santa Ana.</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968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583690" y="5097145"/>
            <a:ext cx="10427970" cy="1198880"/>
          </a:xfrm>
          <a:prstGeom prst="rect">
            <a:avLst/>
          </a:prstGeom>
          <a:noFill/>
        </p:spPr>
        <p:txBody>
          <a:bodyPr wrap="square" rtlCol="0">
            <a:spAutoFit/>
          </a:bodyPr>
          <a:lstStyle/>
          <a:p>
            <a:pPr algn="l">
              <a:buClrTx/>
              <a:buSzTx/>
              <a:buFontTx/>
            </a:pPr>
            <a:r>
              <a:rPr sz="2400">
                <a:ea typeface="华文中宋" panose="02010600040101010101" charset="-122"/>
              </a:rPr>
              <a:t>周一，位于圣安娜的联邦法院提交了</a:t>
            </a:r>
            <a:r>
              <a:rPr sz="2400">
                <a:latin typeface="Times New Roman" panose="02020603050405020304" charset="0"/>
                <a:ea typeface="华文中宋" panose="02010600040101010101" charset="-122"/>
                <a:cs typeface="Times New Roman" panose="02020603050405020304" charset="0"/>
              </a:rPr>
              <a:t>Amplify</a:t>
            </a:r>
            <a:r>
              <a:rPr sz="2400">
                <a:ea typeface="华文中宋" panose="02010600040101010101" charset="-122"/>
              </a:rPr>
              <a:t>能源公司与企业和居民之间拟议的和解协议。该公司拥有</a:t>
            </a:r>
            <a:r>
              <a:rPr lang="zh-CN" sz="2400">
                <a:ea typeface="华文中宋" panose="02010600040101010101" charset="-122"/>
              </a:rPr>
              <a:t>的</a:t>
            </a:r>
            <a:r>
              <a:rPr sz="2400">
                <a:ea typeface="华文中宋" panose="02010600040101010101" charset="-122"/>
                <a:sym typeface="+mn-ea"/>
              </a:rPr>
              <a:t>输油管道</a:t>
            </a:r>
            <a:r>
              <a:rPr lang="zh-CN" sz="2400">
                <a:ea typeface="华文中宋" panose="02010600040101010101" charset="-122"/>
                <a:sym typeface="+mn-ea"/>
              </a:rPr>
              <a:t>于</a:t>
            </a:r>
            <a:r>
              <a:rPr sz="2400">
                <a:latin typeface="Times New Roman" panose="02020603050405020304" charset="0"/>
                <a:ea typeface="华文中宋" panose="02010600040101010101" charset="-122"/>
                <a:cs typeface="Times New Roman" panose="02020603050405020304" charset="0"/>
              </a:rPr>
              <a:t>2021年10月</a:t>
            </a:r>
            <a:r>
              <a:rPr sz="2400">
                <a:ea typeface="华文中宋" panose="02010600040101010101" charset="-122"/>
              </a:rPr>
              <a:t>破裂，导致</a:t>
            </a:r>
            <a:r>
              <a:rPr sz="2400">
                <a:latin typeface="Times New Roman" panose="02020603050405020304" charset="0"/>
                <a:ea typeface="华文中宋" panose="02010600040101010101" charset="-122"/>
                <a:cs typeface="Times New Roman" panose="02020603050405020304" charset="0"/>
              </a:rPr>
              <a:t>2.5</a:t>
            </a:r>
            <a:r>
              <a:rPr sz="2400">
                <a:ea typeface="华文中宋" panose="02010600040101010101" charset="-122"/>
              </a:rPr>
              <a:t>万加仑原油流入太平洋。</a:t>
            </a:r>
            <a:r>
              <a:rPr sz="2400">
                <a:latin typeface="华文中宋" panose="02010600040101010101" charset="-122"/>
                <a:ea typeface="华文中宋" panose="02010600040101010101" charset="-122"/>
                <a:cs typeface="华文中宋" panose="02010600040101010101" charset="-122"/>
                <a:sym typeface="华文中宋" panose="02010600040101010101" charset="-122"/>
              </a:rPr>
              <a:t> </a:t>
            </a:r>
            <a:endParaRPr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16839"/>
            <a:ext cx="11497310" cy="11372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The best time to eat is early in the day</a:t>
            </a:r>
            <a:endParaRPr lang="en-US" sz="36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早晨</a:t>
            </a:r>
            <a:r>
              <a:rPr lang="en-US" altLang="zh-CN" sz="3200">
                <a:solidFill>
                  <a:schemeClr val="accent2"/>
                </a:solidFill>
                <a:latin typeface="微软雅黑" panose="020B0503020204020204" charset="-122"/>
                <a:ea typeface="微软雅黑" panose="020B0503020204020204" charset="-122"/>
                <a:cs typeface="Arial" panose="020B0604020202020204" pitchFamily="34" charset="0"/>
              </a:rPr>
              <a:t>——</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吃东西的最佳时间</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2478002" y="1602105"/>
            <a:ext cx="7235996" cy="482400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76250"/>
            <a:ext cx="12238355" cy="6095365"/>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a:t>
            </a:r>
            <a:r>
              <a:rPr lang="en-US" altLang="zh-CN"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If you want to stay healthy and lose weight, eat your meals </a:t>
            </a:r>
            <a:r>
              <a:rPr lang="en-US" sz="2550">
                <a:latin typeface="Times New Roman" panose="02020603050405020304" charset="0"/>
                <a:cs typeface="Times New Roman" panose="02020603050405020304" charset="0"/>
              </a:rPr>
              <a:t>_________ (</a:t>
            </a:r>
            <a:r>
              <a:rPr sz="2550">
                <a:latin typeface="Times New Roman" panose="02020603050405020304" charset="0"/>
                <a:cs typeface="Times New Roman" panose="02020603050405020304" charset="0"/>
              </a:rPr>
              <a:t>relative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early and keep them within a 10-hour window. That’s the conclusion of two new studies into </a:t>
            </a:r>
            <a:r>
              <a:rPr lang="en-US" sz="2550">
                <a:latin typeface="Times New Roman" panose="02020603050405020304" charset="0"/>
                <a:cs typeface="Times New Roman" panose="02020603050405020304" charset="0"/>
              </a:rPr>
              <a:t>_____ </a:t>
            </a:r>
            <a:r>
              <a:rPr sz="2550">
                <a:latin typeface="Times New Roman" panose="02020603050405020304" charset="0"/>
                <a:cs typeface="Times New Roman" panose="02020603050405020304" charset="0"/>
              </a:rPr>
              <a:t> timing affects metabolism, reports NBCNews.com.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The first involved 16 people, all either overweight or obese, </a:t>
            </a:r>
            <a:r>
              <a:rPr lang="en-US" sz="2550">
                <a:latin typeface="Times New Roman" panose="02020603050405020304" charset="0"/>
                <a:cs typeface="Times New Roman" panose="02020603050405020304" charset="0"/>
              </a:rPr>
              <a:t>_____</a:t>
            </a:r>
            <a:r>
              <a:rPr sz="2550">
                <a:latin typeface="Times New Roman" panose="02020603050405020304" charset="0"/>
                <a:cs typeface="Times New Roman" panose="02020603050405020304" charset="0"/>
              </a:rPr>
              <a:t> tried two different eating regimens for one day each: eating their first meal </a:t>
            </a:r>
            <a:r>
              <a:rPr lang="en-US" sz="2550">
                <a:latin typeface="Times New Roman" panose="02020603050405020304" charset="0"/>
                <a:cs typeface="Times New Roman" panose="02020603050405020304" charset="0"/>
              </a:rPr>
              <a:t>____</a:t>
            </a:r>
            <a:r>
              <a:rPr sz="2550">
                <a:latin typeface="Times New Roman" panose="02020603050405020304" charset="0"/>
                <a:cs typeface="Times New Roman" panose="02020603050405020304" charset="0"/>
              </a:rPr>
              <a:t> hour after they woke up and waiting for about five hours before </a:t>
            </a:r>
            <a:r>
              <a:rPr lang="en-US" altLang="zh-CN" sz="2800">
                <a:solidFill>
                  <a:srgbClr val="0000FF"/>
                </a:solidFill>
                <a:latin typeface="Times New Roman" panose="02020603050405020304" charset="0"/>
                <a:cs typeface="Times New Roman" panose="02020603050405020304" charset="0"/>
              </a:rPr>
              <a:t>tuck</a:t>
            </a:r>
            <a:r>
              <a:rPr sz="2550">
                <a:latin typeface="Times New Roman" panose="02020603050405020304" charset="0"/>
                <a:cs typeface="Times New Roman" panose="02020603050405020304" charset="0"/>
              </a:rPr>
              <a:t>ing in. Even though the meals were </a:t>
            </a:r>
            <a:r>
              <a:rPr lang="en-US" altLang="zh-CN" sz="2800">
                <a:solidFill>
                  <a:srgbClr val="0000FF"/>
                </a:solidFill>
                <a:latin typeface="Times New Roman" panose="02020603050405020304" charset="0"/>
                <a:cs typeface="Times New Roman" panose="02020603050405020304" charset="0"/>
              </a:rPr>
              <a:t>identical</a:t>
            </a:r>
            <a:r>
              <a:rPr sz="2550">
                <a:latin typeface="Times New Roman" panose="02020603050405020304" charset="0"/>
                <a:cs typeface="Times New Roman" panose="02020603050405020304" charset="0"/>
              </a:rPr>
              <a:t>, the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delay</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eaters had lower levels of leptin—a hormone that helps people feel full—and were more likely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feel</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hungry and crave unhealthy foods.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In the second study, 137 </a:t>
            </a:r>
            <a:r>
              <a:rPr lang="en-US" sz="2550">
                <a:latin typeface="Times New Roman" panose="02020603050405020304" charset="0"/>
                <a:cs typeface="Times New Roman" panose="02020603050405020304" charset="0"/>
              </a:rPr>
              <a:t>__________ (</a:t>
            </a:r>
            <a:r>
              <a:rPr sz="2550">
                <a:latin typeface="Times New Roman" panose="02020603050405020304" charset="0"/>
                <a:cs typeface="Times New Roman" panose="02020603050405020304" charset="0"/>
              </a:rPr>
              <a:t>firefighter</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in San Diego were told to follow a Mediterranean diet for 12 weeks. About half </a:t>
            </a:r>
            <a:r>
              <a:rPr lang="en-US" sz="2550">
                <a:latin typeface="Times New Roman" panose="02020603050405020304" charset="0"/>
                <a:cs typeface="Times New Roman" panose="02020603050405020304" charset="0"/>
              </a:rPr>
              <a:t>____ (e</a:t>
            </a:r>
            <a:r>
              <a:rPr sz="2550">
                <a:latin typeface="Times New Roman" panose="02020603050405020304" charset="0"/>
                <a:cs typeface="Times New Roman" panose="02020603050405020304" charset="0"/>
              </a:rPr>
              <a:t>at</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their meals within a 10-hour window—typically between 8 or 9 a.m. and 6 or 7 p.m.—while the rest spread them out over about 14 hours. The time-restricted firefighters showed several signs of improved health, including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low</a:t>
            </a: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levels of blood pressure, blood sugar, and cholesterol. These benefits appeared to come with no decrease in energy levels or other side effects.</a:t>
            </a:r>
            <a:endParaRPr sz="2550">
              <a:latin typeface="Times New Roman" panose="02020603050405020304" charset="0"/>
              <a:cs typeface="Times New Roman" panose="02020603050405020304" charset="0"/>
            </a:endParaRPr>
          </a:p>
          <a:p>
            <a:pPr fontAlgn="auto">
              <a:lnSpc>
                <a:spcPct val="95000"/>
              </a:lnSpc>
            </a:pPr>
            <a:r>
              <a:rPr sz="2550">
                <a:latin typeface="Times New Roman" panose="02020603050405020304" charset="0"/>
                <a:cs typeface="Times New Roman" panose="02020603050405020304" charset="0"/>
              </a:rPr>
              <a:t> </a:t>
            </a: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The findings of both studies add </a:t>
            </a:r>
            <a:r>
              <a:rPr lang="en-US" sz="2550">
                <a:latin typeface="Times New Roman" panose="02020603050405020304" charset="0"/>
                <a:cs typeface="Times New Roman" panose="02020603050405020304" charset="0"/>
              </a:rPr>
              <a:t>___ </a:t>
            </a:r>
            <a:r>
              <a:rPr sz="2550">
                <a:latin typeface="Times New Roman" panose="02020603050405020304" charset="0"/>
                <a:cs typeface="Times New Roman" panose="02020603050405020304" charset="0"/>
              </a:rPr>
              <a:t> evidence that there are optimal times in the day to eat, says Courtney Peterson, from the University of Alabama at Birmingham. </a:t>
            </a:r>
            <a:endParaRPr sz="2550">
              <a:latin typeface="Times New Roman" panose="02020603050405020304" charset="0"/>
              <a:cs typeface="Times New Roman" panose="02020603050405020304" charset="0"/>
            </a:endParaRPr>
          </a:p>
        </p:txBody>
      </p:sp>
      <p:sp>
        <p:nvSpPr>
          <p:cNvPr id="1048598" name="文本框 4"/>
          <p:cNvSpPr txBox="1"/>
          <p:nvPr/>
        </p:nvSpPr>
        <p:spPr>
          <a:xfrm>
            <a:off x="1919605" y="44450"/>
            <a:ext cx="54514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周刊报道</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21</a:t>
            </a:r>
            <a:r>
              <a:rPr sz="2300" b="1">
                <a:solidFill>
                  <a:srgbClr val="ED7D31"/>
                </a:solidFill>
                <a:latin typeface="微软雅黑" panose="020B0503020204020204" charset="-122"/>
                <a:ea typeface="微软雅黑" panose="020B0503020204020204" charset="-122"/>
                <a:cs typeface="微软雅黑" panose="020B0503020204020204" charset="-122"/>
              </a:rPr>
              <a:t>日 </a:t>
            </a:r>
            <a:r>
              <a:rPr lang="en-US" sz="2300" b="1">
                <a:solidFill>
                  <a:srgbClr val="ED7D31"/>
                </a:solidFill>
                <a:latin typeface="微软雅黑" panose="020B0503020204020204" charset="-122"/>
                <a:ea typeface="微软雅黑" panose="020B0503020204020204" charset="-122"/>
                <a:cs typeface="微软雅黑" panose="020B0503020204020204" charset="-122"/>
              </a:rPr>
              <a:t>  22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8472170" y="489585"/>
            <a:ext cx="1352550"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relatively</a:t>
            </a:r>
            <a:r>
              <a:rPr sz="2300">
                <a:solidFill>
                  <a:srgbClr val="FF0000"/>
                </a:solidFill>
                <a:latin typeface="Times New Roman" panose="02020603050405020304" charset="0"/>
                <a:cs typeface="Times New Roman" panose="02020603050405020304" charset="0"/>
                <a:sym typeface="+mn-ea"/>
              </a:rPr>
              <a:t> </a:t>
            </a:r>
            <a:endParaRPr sz="23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263525" y="1268730"/>
            <a:ext cx="82994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how</a:t>
            </a:r>
            <a:endParaRPr sz="255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869690" y="3494405"/>
            <a:ext cx="155130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firefighters</a:t>
            </a:r>
            <a:endParaRPr sz="255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91135" y="2708910"/>
            <a:ext cx="120205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delayed</a:t>
            </a:r>
            <a:endParaRPr sz="255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871720" y="5733415"/>
            <a:ext cx="353060"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50">
                <a:solidFill>
                  <a:srgbClr val="FF0000"/>
                </a:solidFill>
                <a:latin typeface="Times New Roman" panose="02020603050405020304" charset="0"/>
                <a:cs typeface="Times New Roman" panose="02020603050405020304" charset="0"/>
                <a:sym typeface="+mn-ea"/>
              </a:rPr>
              <a:t>to</a:t>
            </a:r>
            <a:endParaRPr lang="en-US" sz="255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6096000" y="3860800"/>
            <a:ext cx="52895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ate</a:t>
            </a:r>
            <a:endParaRPr sz="255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7536180" y="2014220"/>
            <a:ext cx="81089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an</a:t>
            </a:r>
            <a:endParaRPr sz="255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8472170" y="1622425"/>
            <a:ext cx="741680"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who</a:t>
            </a:r>
            <a:endParaRPr sz="255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3143885" y="3140710"/>
            <a:ext cx="109918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50">
                <a:solidFill>
                  <a:srgbClr val="FF0000"/>
                </a:solidFill>
                <a:latin typeface="Times New Roman" panose="02020603050405020304" charset="0"/>
                <a:cs typeface="Times New Roman" panose="02020603050405020304" charset="0"/>
                <a:sym typeface="+mn-ea"/>
              </a:rPr>
              <a:t>to feel </a:t>
            </a:r>
            <a:endParaRPr sz="255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2484755" y="4960620"/>
            <a:ext cx="88328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50">
                <a:solidFill>
                  <a:srgbClr val="FF0000"/>
                </a:solidFill>
                <a:latin typeface="Times New Roman" panose="02020603050405020304" charset="0"/>
                <a:cs typeface="Times New Roman" panose="02020603050405020304" charset="0"/>
                <a:sym typeface="+mn-ea"/>
              </a:rPr>
              <a:t>lower</a:t>
            </a:r>
            <a:endParaRPr lang="en-US" sz="255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60636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tuck</a:t>
            </a:r>
            <a:r>
              <a:rPr lang="en-US" altLang="zh-CN" sz="2800">
                <a:latin typeface="Times New Roman" panose="02020603050405020304" charset="0"/>
                <a:ea typeface="华文中宋" panose="02010600040101010101" charset="-122"/>
                <a:cs typeface="Times New Roman" panose="02020603050405020304" charset="0"/>
                <a:sym typeface="+mn-ea"/>
              </a:rPr>
              <a:t>: to push, fold or turn the ends or edges of clothes, paper, etc. so that they are held in place or look neat </a:t>
            </a:r>
            <a:r>
              <a:rPr sz="2800">
                <a:latin typeface="Times New Roman" panose="02020603050405020304" charset="0"/>
                <a:ea typeface="华文中宋" panose="02010600040101010101" charset="-122"/>
                <a:cs typeface="Times New Roman" panose="02020603050405020304" charset="0"/>
                <a:sym typeface="+mn-ea"/>
              </a:rPr>
              <a:t>塞进，折叠，卷起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She tucked up her skirt and waded into the river.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她撩起裙子蹚水走进河里。</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identical</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similar in every detail </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完全同样的；相同的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number on the card should be identical with the one on the chequebook.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卡上的号码应该和支票簿上的相同。</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14172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two pictures are similar, although not identical.</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4886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她把头发拢起来塞进帽子里。</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284855"/>
            <a:ext cx="633603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97650"/>
            <a:ext cx="757491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58927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这两幅画很相似，虽然不完全相同。</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34886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853690"/>
            <a:ext cx="691261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She tucked her hair (up) under her cap.</a:t>
            </a:r>
            <a:endParaRPr lang="en-US" sz="2800"/>
          </a:p>
        </p:txBody>
      </p:sp>
      <p:sp>
        <p:nvSpPr>
          <p:cNvPr id="5" name="文本框 4"/>
          <p:cNvSpPr txBox="1"/>
          <p:nvPr/>
        </p:nvSpPr>
        <p:spPr>
          <a:xfrm>
            <a:off x="120015"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16th</a:t>
            </a:r>
            <a:r>
              <a:t>-</a:t>
            </a:r>
            <a:r>
              <a:rPr lang="en-US"/>
              <a:t>31st</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8115" y="4120515"/>
            <a:ext cx="11800205" cy="20231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623570" y="4149090"/>
            <a:ext cx="10869295"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time-restricted firefighters showed several signs of improved health, including lower levels of blood pressure, blood sugar, and cholesterol.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238760" y="53181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64285" y="5133340"/>
            <a:ext cx="1061212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这些受时间限制的消防员显示出一些健康状况改善的迹象，包括血压、血糖和胆固醇水平降低。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84785" y="620395"/>
            <a:ext cx="11773535" cy="252031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7670" y="692785"/>
            <a:ext cx="1146873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Even though the meals were identical, the delayed eaters had lower levels of leptin—a hormone that helps people feel full—and were more likely to feel hungry and crave unhealthy foods.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263525" y="21482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206500" y="1996440"/>
            <a:ext cx="1085596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尽管两顿饭是一样的，但进食延迟的人体内的瘦素水平较低，瘦素是一种帮助人们产生饱腹感的激素，他们更容易感到饥饿，想吃不健康的食物。  </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405255" y="154940"/>
            <a:ext cx="93833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Rishi Sunak's first speech as Prime Minister</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3" name="Rishi Sunak's first speech as Prime Minister">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87680" y="876300"/>
            <a:ext cx="11426825" cy="596011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55880" y="450850"/>
            <a:ext cx="11972290" cy="624586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 will deliver on its promise. A stronger NHS, better schools, safer streets, control of our </a:t>
            </a:r>
            <a:r>
              <a:rPr lang="en-US">
                <a:latin typeface="Times New Roman" panose="02020603050405020304" charset="0"/>
                <a:cs typeface="Times New Roman" panose="02020603050405020304" charset="0"/>
              </a:rPr>
              <a:t>_______</a:t>
            </a:r>
            <a:r>
              <a:rPr>
                <a:latin typeface="Times New Roman" panose="02020603050405020304" charset="0"/>
                <a:cs typeface="Times New Roman" panose="02020603050405020304" charset="0"/>
              </a:rPr>
              <a:t>, protecting our environment, supporting our Armed Forces, </a:t>
            </a:r>
            <a:r>
              <a:rPr lang="en-US" altLang="zh-CN">
                <a:solidFill>
                  <a:srgbClr val="3333FF"/>
                </a:solidFill>
                <a:latin typeface="Times New Roman" panose="02020603050405020304" charset="0"/>
                <a:ea typeface="+mn-ea"/>
                <a:cs typeface="Times New Roman" panose="02020603050405020304" charset="0"/>
              </a:rPr>
              <a:t>levelling up</a:t>
            </a:r>
            <a:r>
              <a:rPr>
                <a:latin typeface="Times New Roman" panose="02020603050405020304" charset="0"/>
                <a:cs typeface="Times New Roman" panose="02020603050405020304" charset="0"/>
              </a:rPr>
              <a:t> and building an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that embraces the opportunities of Brexit, where businesses invest,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 and create jobs.</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 understand how difficult this moment is. After the billions of pounds it cost us to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Covid, after all the dislocation that caused in the midst of a terrible war that must be seen successfully to its conclusions, I fully </a:t>
            </a:r>
            <a:r>
              <a:rPr lang="en-US">
                <a:latin typeface="Times New Roman" panose="02020603050405020304" charset="0"/>
                <a:cs typeface="Times New Roman" panose="02020603050405020304" charset="0"/>
              </a:rPr>
              <a:t>_________ </a:t>
            </a:r>
            <a:r>
              <a:rPr>
                <a:latin typeface="Times New Roman" panose="02020603050405020304" charset="0"/>
                <a:cs typeface="Times New Roman" panose="02020603050405020304" charset="0"/>
              </a:rPr>
              <a:t>how hard things are.</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And I understand to</a:t>
            </a:r>
            <a:r>
              <a:rPr lang="en-US">
                <a:latin typeface="Times New Roman" panose="02020603050405020304" charset="0"/>
                <a:cs typeface="Times New Roman" panose="02020603050405020304" charset="0"/>
              </a:rPr>
              <a:t>o</a:t>
            </a:r>
            <a:r>
              <a:rPr>
                <a:latin typeface="Times New Roman" panose="02020603050405020304" charset="0"/>
                <a:cs typeface="Times New Roman" panose="02020603050405020304" charset="0"/>
              </a:rPr>
              <a:t> that I have work to do to </a:t>
            </a:r>
            <a:r>
              <a:rPr lang="en-US">
                <a:latin typeface="Times New Roman" panose="02020603050405020304" charset="0"/>
                <a:cs typeface="Times New Roman" panose="02020603050405020304" charset="0"/>
              </a:rPr>
              <a:t>___________</a:t>
            </a:r>
            <a:r>
              <a:rPr>
                <a:latin typeface="Times New Roman" panose="02020603050405020304" charset="0"/>
                <a:cs typeface="Times New Roman" panose="02020603050405020304" charset="0"/>
              </a:rPr>
              <a:t> after all that has happened.</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All I can say is that I am not </a:t>
            </a:r>
            <a:r>
              <a:rPr lang="en-US" altLang="zh-CN">
                <a:solidFill>
                  <a:srgbClr val="3333FF"/>
                </a:solidFill>
                <a:latin typeface="Times New Roman" panose="02020603050405020304" charset="0"/>
                <a:ea typeface="+mn-ea"/>
                <a:cs typeface="Times New Roman" panose="02020603050405020304" charset="0"/>
              </a:rPr>
              <a:t>daunt</a:t>
            </a:r>
            <a:r>
              <a:rPr>
                <a:latin typeface="Times New Roman" panose="02020603050405020304" charset="0"/>
                <a:cs typeface="Times New Roman" panose="02020603050405020304" charset="0"/>
              </a:rPr>
              <a:t>ed.</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 know the high office I have accepted, and I hope to </a:t>
            </a:r>
            <a:r>
              <a:rPr lang="en-US">
                <a:latin typeface="Times New Roman" panose="02020603050405020304" charset="0"/>
                <a:cs typeface="Times New Roman" panose="02020603050405020304" charset="0"/>
              </a:rPr>
              <a:t>_________</a:t>
            </a:r>
            <a:r>
              <a:rPr>
                <a:latin typeface="Times New Roman" panose="02020603050405020304" charset="0"/>
                <a:cs typeface="Times New Roman" panose="02020603050405020304" charset="0"/>
              </a:rPr>
              <a:t> its demands.</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But when the opportunity to serve comes along, you cannot question the moment, only your willingness.</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So, I stand here before you</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ready to lead our country into the future, to put your needs above politics, to </a:t>
            </a:r>
            <a:r>
              <a:rPr lang="en-US">
                <a:latin typeface="Times New Roman" panose="02020603050405020304" charset="0"/>
                <a:cs typeface="Times New Roman" panose="02020603050405020304" charset="0"/>
              </a:rPr>
              <a:t>________</a:t>
            </a:r>
            <a:r>
              <a:rPr>
                <a:solidFill>
                  <a:srgbClr val="FF0000"/>
                </a:solidFill>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and build a government that represents the very best traditions of my party.</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Together, we can achieve </a:t>
            </a:r>
            <a:r>
              <a:rPr lang="en-US">
                <a:latin typeface="Times New Roman" panose="02020603050405020304" charset="0"/>
                <a:cs typeface="Times New Roman" panose="02020603050405020304" charset="0"/>
              </a:rPr>
              <a:t>_________ </a:t>
            </a:r>
            <a:r>
              <a:rPr>
                <a:latin typeface="Times New Roman" panose="02020603050405020304" charset="0"/>
                <a:cs typeface="Times New Roman" panose="02020603050405020304" charset="0"/>
              </a:rPr>
              <a:t>things.</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We will create a future</a:t>
            </a:r>
            <a:r>
              <a:rPr lang="en-US">
                <a:latin typeface="Times New Roman" panose="02020603050405020304" charset="0"/>
                <a:cs typeface="Times New Roman" panose="02020603050405020304" charset="0"/>
              </a:rPr>
              <a:t> ______ of the sacrifices </a:t>
            </a:r>
            <a:r>
              <a:rPr>
                <a:latin typeface="Times New Roman" panose="02020603050405020304" charset="0"/>
                <a:cs typeface="Times New Roman" panose="02020603050405020304" charset="0"/>
              </a:rPr>
              <a:t>so many have made and fill tomorrow, and every day thereafter, with hope</a:t>
            </a:r>
            <a:r>
              <a:rPr lang="en-US">
                <a:latin typeface="Times New Roman" panose="02020603050405020304" charset="0"/>
                <a:cs typeface="Times New Roman" panose="02020603050405020304" charset="0"/>
              </a:rPr>
              <a:t>.</a:t>
            </a:r>
            <a:endParaRPr lang="en-US">
              <a:latin typeface="Times New Roman" panose="02020603050405020304" charset="0"/>
              <a:ea typeface="宋体" panose="02010600030101010101" pitchFamily="2" charset="-122"/>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5" name="文本框 4"/>
          <p:cNvSpPr txBox="1"/>
          <p:nvPr/>
        </p:nvSpPr>
        <p:spPr>
          <a:xfrm>
            <a:off x="184150" y="897255"/>
            <a:ext cx="11309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borders</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84150" y="1638935"/>
            <a:ext cx="12693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innovate</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2411730" y="5073650"/>
            <a:ext cx="149733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reach out</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6" name="文本框 5"/>
          <p:cNvSpPr txBox="1"/>
          <p:nvPr/>
        </p:nvSpPr>
        <p:spPr>
          <a:xfrm>
            <a:off x="11025505" y="2023110"/>
            <a:ext cx="96075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combat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9240520" y="5843905"/>
            <a:ext cx="113919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worthy</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215265" y="3920490"/>
            <a:ext cx="130302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live up to</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6577330" y="3177540"/>
            <a:ext cx="16141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restore trust</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3833495" y="5854700"/>
            <a:ext cx="147193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incredible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5025390" y="2793365"/>
            <a:ext cx="15341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appreciate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1652905" y="1276350"/>
            <a:ext cx="12338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economy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12" name="Rishi Sunak's first speech as Prime Minister">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09045" y="607758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2"/>
                </p:tgtEl>
              </p:cMediaNode>
            </p:audio>
          </p:childTnLst>
        </p:cTn>
      </p:par>
    </p:tnLst>
    <p:bldLst>
      <p:bldP spid="5" grpId="0" bldLvl="0" animBg="1"/>
      <p:bldP spid="14" grpId="0" bldLvl="0" animBg="1"/>
      <p:bldP spid="15" grpId="0" bldLvl="0" animBg="1"/>
      <p:bldP spid="6" grpId="0" bldLvl="0" animBg="1"/>
      <p:bldP spid="7" grpId="0" bldLvl="0" animBg="1"/>
      <p:bldP spid="8" grpId="0" bldLvl="0" animBg="1"/>
      <p:bldP spid="9" grpId="0" bldLvl="0" animBg="1"/>
      <p:bldP spid="10" grpId="0" bldLvl="0" animBg="1"/>
      <p:bldP spid="11" grpId="0" bldLvl="0" animBg="1"/>
      <p:bldP spid="2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31495"/>
            <a:ext cx="12178030" cy="49898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level up</a:t>
            </a:r>
            <a:r>
              <a:rPr lang="en-US" altLang="zh-CN" sz="2800">
                <a:latin typeface="Times New Roman" panose="02020603050405020304" charset="0"/>
                <a:ea typeface="华文中宋" panose="02010600040101010101" charset="-122"/>
                <a:cs typeface="Times New Roman" panose="02020603050405020304" charset="0"/>
                <a:sym typeface="+mn-ea"/>
              </a:rPr>
              <a:t>: to make standards, amounts, etc. be of the same high or higher level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把（标准、数量等）拉平；使达到更高水平</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One more goal from the visiting team leveled up the score.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客队又进一个球使比分扳平。</a:t>
            </a: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daunt</a:t>
            </a:r>
            <a:r>
              <a:rPr lang="en-US" altLang="zh-CN" sz="2800"/>
              <a:t>:</a:t>
            </a:r>
            <a:r>
              <a:rPr lang="en-US" altLang="zh-CN" sz="2800">
                <a:latin typeface="Times New Roman" panose="02020603050405020304" charset="0"/>
                <a:cs typeface="Times New Roman" panose="02020603050405020304" charset="0"/>
              </a:rPr>
              <a:t> to make sb feel nervous and less confident about doing sth    </a:t>
            </a:r>
            <a:r>
              <a:rPr lang="zh-CN" altLang="en-US" sz="2800">
                <a:latin typeface="Times New Roman" panose="02020603050405020304" charset="0"/>
                <a:ea typeface="华文中宋" panose="02010600040101010101" charset="-122"/>
                <a:cs typeface="Times New Roman" panose="02020603050405020304" charset="0"/>
              </a:rPr>
              <a:t>使胆怯；使气馁；使失去信心</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I’m somewhat daunted by the size of the task.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我有点儿被这项任务的规模吓着了</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39065" y="6174740"/>
            <a:ext cx="924115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was a brave woman but she felt daunted by the task ahead.</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637155"/>
            <a:ext cx="7741285" cy="521970"/>
          </a:xfrm>
          <a:prstGeom prst="rect">
            <a:avLst/>
          </a:prstGeom>
          <a:noFill/>
        </p:spPr>
        <p:txBody>
          <a:bodyPr wrap="square" rtlCol="0" anchor="t">
            <a:spAutoFit/>
          </a:bodyPr>
          <a:lstStyle/>
          <a:p>
            <a:r>
              <a:rPr lang="zh-CN" altLang="en-US" sz="2800">
                <a:ea typeface="华文中宋" panose="02010600040101010101" charset="-122"/>
              </a:rPr>
              <a:t>他们将缩小不同司机之间的工资差距。  </a:t>
            </a:r>
            <a:endParaRPr lang="zh-CN" altLang="en-US" sz="2800">
              <a:ea typeface="华文中宋" panose="02010600040101010101" charset="-122"/>
            </a:endParaRPr>
          </a:p>
        </p:txBody>
      </p:sp>
      <p:cxnSp>
        <p:nvCxnSpPr>
          <p:cNvPr id="3145728" name="直接连接符 8"/>
          <p:cNvCxnSpPr/>
          <p:nvPr/>
        </p:nvCxnSpPr>
        <p:spPr>
          <a:xfrm flipV="1">
            <a:off x="111760" y="3583940"/>
            <a:ext cx="8491220"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635115"/>
            <a:ext cx="9163050"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3890" y="5609590"/>
            <a:ext cx="9278620" cy="521970"/>
          </a:xfrm>
          <a:prstGeom prst="rect">
            <a:avLst/>
          </a:prstGeom>
          <a:noFill/>
        </p:spPr>
        <p:txBody>
          <a:bodyPr wrap="square" rtlCol="0" anchor="t">
            <a:spAutoFit/>
          </a:bodyPr>
          <a:p>
            <a:pPr algn="l"/>
            <a:r>
              <a:rPr lang="zh-CN" altLang="en-US" sz="2800">
                <a:ea typeface="华文中宋" panose="02010600040101010101" charset="-122"/>
                <a:sym typeface="+mn-ea"/>
              </a:rPr>
              <a:t>她是一个勇敢的女人，但对面前的任务却感到信心不足</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1760" y="263715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79375" y="3145155"/>
            <a:ext cx="834009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They will level up the gap between different drivers’ pay.</a:t>
            </a:r>
            <a:endParaRPr lang="en-US" sz="2800"/>
          </a:p>
        </p:txBody>
      </p:sp>
      <p:sp>
        <p:nvSpPr>
          <p:cNvPr id="5" name="文本框 4"/>
          <p:cNvSpPr txBox="1"/>
          <p:nvPr/>
        </p:nvSpPr>
        <p:spPr>
          <a:xfrm>
            <a:off x="118745" y="5609590"/>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3609975"/>
            <a:ext cx="11870055" cy="26111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0190" y="3720465"/>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 stand here before you, ready to lead our country into the future, to put your needs above politics, to reach out and build a government that represents the very best traditions of my party.</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07975" y="522033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82700" y="5166360"/>
            <a:ext cx="10513060" cy="891540"/>
          </a:xfrm>
          <a:prstGeom prst="rect">
            <a:avLst/>
          </a:prstGeom>
          <a:noFill/>
        </p:spPr>
        <p:txBody>
          <a:bodyPr wrap="square" rtlCol="0">
            <a:spAutoFit/>
          </a:bodyPr>
          <a:lstStyle/>
          <a:p>
            <a:pPr algn="l">
              <a:buClrTx/>
              <a:buSzTx/>
              <a:buFontTx/>
            </a:pPr>
            <a:r>
              <a:rPr lang="zh-CN" sz="2600">
                <a:latin typeface="华文中宋" panose="02010600040101010101" charset="-122"/>
                <a:ea typeface="华文中宋" panose="02010600040101010101" charset="-122"/>
              </a:rPr>
              <a:t>此刻</a:t>
            </a:r>
            <a:r>
              <a:rPr sz="2600">
                <a:latin typeface="华文中宋" panose="02010600040101010101" charset="-122"/>
                <a:ea typeface="华文中宋" panose="02010600040101010101" charset="-122"/>
              </a:rPr>
              <a:t>我站在你们面前，准备好带领我们的国家走向未来，把你们的需求置于政治之上，</a:t>
            </a:r>
            <a:r>
              <a:rPr lang="zh-CN" sz="2600">
                <a:latin typeface="华文中宋" panose="02010600040101010101" charset="-122"/>
                <a:ea typeface="华文中宋" panose="02010600040101010101" charset="-122"/>
              </a:rPr>
              <a:t>伸出援助之手，</a:t>
            </a:r>
            <a:r>
              <a:rPr sz="2600">
                <a:latin typeface="华文中宋" panose="02010600040101010101" charset="-122"/>
                <a:ea typeface="华文中宋" panose="02010600040101010101" charset="-122"/>
              </a:rPr>
              <a:t>并建立一个代表我党最好传统的政府。</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250190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5755" y="735330"/>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After the billions of pounds it cost us to combat Covid, after all the dislocation that caused in the midst of a terrible war that must be seen successfully to its conclusions, I fully appreciate how hard things are.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16789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118995"/>
            <a:ext cx="105949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在</a:t>
            </a:r>
            <a:r>
              <a:rPr lang="zh-CN" sz="2600">
                <a:latin typeface="华文中宋" panose="02010600040101010101" charset="-122"/>
                <a:ea typeface="华文中宋" panose="02010600040101010101" charset="-122"/>
              </a:rPr>
              <a:t>经历了</a:t>
            </a:r>
            <a:r>
              <a:rPr sz="2600">
                <a:latin typeface="华文中宋" panose="02010600040101010101" charset="-122"/>
                <a:ea typeface="华文中宋" panose="02010600040101010101" charset="-122"/>
              </a:rPr>
              <a:t>抗击新冠肺炎疫情花费数十亿英镑</a:t>
            </a:r>
            <a:r>
              <a:rPr lang="zh-CN" sz="2600">
                <a:latin typeface="华文中宋" panose="02010600040101010101" charset="-122"/>
                <a:ea typeface="华文中宋" panose="02010600040101010101" charset="-122"/>
              </a:rPr>
              <a:t>和</a:t>
            </a:r>
            <a:r>
              <a:rPr sz="2600">
                <a:latin typeface="华文中宋" panose="02010600040101010101" charset="-122"/>
                <a:ea typeface="华文中宋" panose="02010600040101010101" charset="-122"/>
              </a:rPr>
              <a:t>一场</a:t>
            </a:r>
            <a:r>
              <a:rPr lang="zh-CN" sz="2600">
                <a:latin typeface="华文中宋" panose="02010600040101010101" charset="-122"/>
                <a:ea typeface="华文中宋" panose="02010600040101010101" charset="-122"/>
              </a:rPr>
              <a:t>必须结束的</a:t>
            </a:r>
            <a:r>
              <a:rPr sz="2600">
                <a:latin typeface="华文中宋" panose="02010600040101010101" charset="-122"/>
                <a:ea typeface="华文中宋" panose="02010600040101010101" charset="-122"/>
              </a:rPr>
              <a:t>可怕战争造成的混乱</a:t>
            </a:r>
            <a:r>
              <a:rPr lang="zh-CN" sz="2600">
                <a:latin typeface="华文中宋" panose="02010600040101010101" charset="-122"/>
                <a:ea typeface="华文中宋" panose="02010600040101010101" charset="-122"/>
              </a:rPr>
              <a:t>后，</a:t>
            </a:r>
            <a:r>
              <a:rPr sz="2600">
                <a:latin typeface="华文中宋" panose="02010600040101010101" charset="-122"/>
                <a:ea typeface="华文中宋" panose="02010600040101010101" charset="-122"/>
              </a:rPr>
              <a:t>我完全理解</a:t>
            </a:r>
            <a:r>
              <a:rPr lang="zh-CN" sz="2600">
                <a:latin typeface="华文中宋" panose="02010600040101010101" charset="-122"/>
                <a:ea typeface="华文中宋" panose="02010600040101010101" charset="-122"/>
              </a:rPr>
              <a:t>我们的处境</a:t>
            </a:r>
            <a:r>
              <a:rPr sz="2600">
                <a:latin typeface="华文中宋" panose="02010600040101010101" charset="-122"/>
                <a:ea typeface="华文中宋" panose="02010600040101010101" charset="-122"/>
              </a:rPr>
              <a:t>是多么艰难。</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7619"/>
            <a:ext cx="11497310" cy="5530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000">
                <a:latin typeface="+mj-lt"/>
                <a:cs typeface="+mj-lt"/>
              </a:rPr>
              <a:t>1</a:t>
            </a:r>
            <a:r>
              <a:rPr sz="3000">
                <a:latin typeface="+mj-lt"/>
                <a:cs typeface="+mj-lt"/>
              </a:rPr>
              <a:t>. </a:t>
            </a:r>
            <a:r>
              <a:rPr lang="en-US" sz="3000">
                <a:latin typeface="+mj-lt"/>
                <a:cs typeface="+mj-lt"/>
              </a:rPr>
              <a:t>Truss quits No 10    </a:t>
            </a:r>
            <a:r>
              <a:rPr lang="zh-CN" altLang="en-US" sz="3000">
                <a:solidFill>
                  <a:schemeClr val="accent2"/>
                </a:solidFill>
                <a:latin typeface="微软雅黑" panose="020B0503020204020204" charset="-122"/>
                <a:ea typeface="微软雅黑" panose="020B0503020204020204" charset="-122"/>
                <a:cs typeface="Arial" panose="020B0604020202020204" pitchFamily="34" charset="0"/>
              </a:rPr>
              <a:t>特拉斯辞职</a:t>
            </a:r>
            <a:endParaRPr lang="en-US" altLang="zh-CN" sz="30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2232660" y="605155"/>
            <a:ext cx="7727315" cy="625284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42290"/>
            <a:ext cx="12238355" cy="6228080"/>
          </a:xfrm>
          <a:prstGeom prst="rect">
            <a:avLst/>
          </a:prstGeom>
          <a:noFill/>
        </p:spPr>
        <p:txBody>
          <a:bodyPr wrap="square" rtlCol="0" anchor="t">
            <a:spAutoFit/>
          </a:bodyPr>
          <a:p>
            <a:pPr fontAlgn="auto">
              <a:lnSpc>
                <a:spcPct val="95000"/>
              </a:lnSpc>
            </a:pPr>
            <a:r>
              <a:rPr lang="en-US" altLang="zh-CN" sz="2470">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Boris Johnson is attempting to make an extraordinary political comeback by challenging Rishi Sunak and Penny Mordaunt for the Tory leadership </a:t>
            </a:r>
            <a:r>
              <a:rPr lang="en-US" sz="2470">
                <a:latin typeface="Times New Roman" panose="02020603050405020304" charset="0"/>
                <a:cs typeface="Times New Roman" panose="02020603050405020304" charset="0"/>
              </a:rPr>
              <a:t>_________ (follow) </a:t>
            </a:r>
            <a:r>
              <a:rPr sz="2470">
                <a:latin typeface="Times New Roman" panose="02020603050405020304" charset="0"/>
                <a:cs typeface="Times New Roman" panose="02020603050405020304" charset="0"/>
              </a:rPr>
              <a:t>the resignation of Liz Truss.</a:t>
            </a:r>
            <a:r>
              <a:rPr lang="en-US" sz="2470">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Six weeks after leaving office, the former prime minister has asked </a:t>
            </a:r>
            <a:r>
              <a:rPr lang="en-US" sz="2470">
                <a:latin typeface="Times New Roman" panose="02020603050405020304" charset="0"/>
                <a:cs typeface="Times New Roman" panose="02020603050405020304" charset="0"/>
              </a:rPr>
              <a:t>_____ (ally)</a:t>
            </a:r>
            <a:r>
              <a:rPr sz="2470">
                <a:latin typeface="Times New Roman" panose="02020603050405020304" charset="0"/>
                <a:cs typeface="Times New Roman" panose="02020603050405020304" charset="0"/>
              </a:rPr>
              <a:t>, donors and the team that helped him to win the 2019 general election to run his campaign for a return to No 10.</a:t>
            </a:r>
            <a:r>
              <a:rPr lang="en-US" sz="2470">
                <a:latin typeface="Times New Roman" panose="02020603050405020304" charset="0"/>
                <a:cs typeface="Times New Roman" panose="02020603050405020304" charset="0"/>
              </a:rPr>
              <a:t> I</a:t>
            </a:r>
            <a:r>
              <a:rPr sz="2470">
                <a:latin typeface="Times New Roman" panose="02020603050405020304" charset="0"/>
                <a:cs typeface="Times New Roman" panose="02020603050405020304" charset="0"/>
              </a:rPr>
              <a:t>n </a:t>
            </a:r>
            <a:r>
              <a:rPr lang="en-US" sz="2470">
                <a:latin typeface="Times New Roman" panose="02020603050405020304" charset="0"/>
                <a:cs typeface="Times New Roman" panose="02020603050405020304" charset="0"/>
              </a:rPr>
              <a:t>_____ </a:t>
            </a:r>
            <a:r>
              <a:rPr sz="2470">
                <a:latin typeface="Times New Roman" panose="02020603050405020304" charset="0"/>
                <a:cs typeface="Times New Roman" panose="02020603050405020304" charset="0"/>
              </a:rPr>
              <a:t>is expected to be a three</a:t>
            </a:r>
            <a:r>
              <a:rPr lang="en-US" sz="2470">
                <a:latin typeface="Times New Roman" panose="02020603050405020304" charset="0"/>
                <a:cs typeface="Times New Roman" panose="02020603050405020304" charset="0"/>
              </a:rPr>
              <a:t>-</a:t>
            </a:r>
            <a:r>
              <a:rPr sz="2470">
                <a:latin typeface="Times New Roman" panose="02020603050405020304" charset="0"/>
                <a:cs typeface="Times New Roman" panose="02020603050405020304" charset="0"/>
              </a:rPr>
              <a:t>horse race, Johnson is preparing to take on Sunak, the former chancellor who he blames for his removal </a:t>
            </a:r>
            <a:r>
              <a:rPr lang="en-US" sz="2470">
                <a:latin typeface="Times New Roman" panose="02020603050405020304" charset="0"/>
                <a:cs typeface="Times New Roman" panose="02020603050405020304" charset="0"/>
              </a:rPr>
              <a:t>_____ </a:t>
            </a:r>
            <a:r>
              <a:rPr sz="2470">
                <a:latin typeface="Times New Roman" panose="02020603050405020304" charset="0"/>
                <a:cs typeface="Times New Roman" panose="02020603050405020304" charset="0"/>
              </a:rPr>
              <a:t>office, and Mordaunt, </a:t>
            </a:r>
            <a:r>
              <a:rPr lang="en-US" sz="2470">
                <a:latin typeface="Times New Roman" panose="02020603050405020304" charset="0"/>
                <a:cs typeface="Times New Roman" panose="02020603050405020304" charset="0"/>
              </a:rPr>
              <a:t>____ </a:t>
            </a:r>
            <a:r>
              <a:rPr sz="2470">
                <a:latin typeface="Times New Roman" panose="02020603050405020304" charset="0"/>
                <a:cs typeface="Times New Roman" panose="02020603050405020304" charset="0"/>
              </a:rPr>
              <a:t>leader of the House of Commons.</a:t>
            </a:r>
            <a:endParaRPr sz="2470">
              <a:latin typeface="Times New Roman" panose="02020603050405020304" charset="0"/>
              <a:cs typeface="Times New Roman" panose="02020603050405020304" charset="0"/>
            </a:endParaRPr>
          </a:p>
          <a:p>
            <a:pPr fontAlgn="auto">
              <a:lnSpc>
                <a:spcPct val="95000"/>
              </a:lnSpc>
            </a:pPr>
            <a:r>
              <a:rPr lang="en-US" sz="2470">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Johnson’s return to the political arena would divide the Conservative Party even </a:t>
            </a:r>
            <a:r>
              <a:rPr lang="en-US" sz="2470">
                <a:latin typeface="Times New Roman" panose="02020603050405020304" charset="0"/>
                <a:cs typeface="Times New Roman" panose="02020603050405020304" charset="0"/>
              </a:rPr>
              <a:t>______ (far)</a:t>
            </a:r>
            <a:r>
              <a:rPr sz="2470">
                <a:latin typeface="Times New Roman" panose="02020603050405020304" charset="0"/>
                <a:cs typeface="Times New Roman" panose="02020603050405020304" charset="0"/>
              </a:rPr>
              <a:t>, with at least three MPs prepared to quit the party rather than serve under him again. </a:t>
            </a:r>
            <a:endParaRPr sz="2470">
              <a:latin typeface="Times New Roman" panose="02020603050405020304" charset="0"/>
              <a:cs typeface="Times New Roman" panose="02020603050405020304" charset="0"/>
            </a:endParaRPr>
          </a:p>
          <a:p>
            <a:pPr fontAlgn="auto">
              <a:lnSpc>
                <a:spcPct val="95000"/>
              </a:lnSpc>
            </a:pPr>
            <a:r>
              <a:rPr lang="en-US" sz="2470">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Britain will have a new prime minister within a week under a truncated timetable </a:t>
            </a:r>
            <a:r>
              <a:rPr lang="en-US" sz="2470">
                <a:latin typeface="Times New Roman" panose="02020603050405020304" charset="0"/>
                <a:cs typeface="Times New Roman" panose="02020603050405020304" charset="0"/>
              </a:rPr>
              <a:t>_______</a:t>
            </a:r>
            <a:r>
              <a:rPr sz="2470">
                <a:solidFill>
                  <a:srgbClr val="FF0000"/>
                </a:solidFill>
                <a:latin typeface="Times New Roman" panose="02020603050405020304" charset="0"/>
                <a:cs typeface="Times New Roman" panose="02020603050405020304" charset="0"/>
              </a:rPr>
              <a:t> </a:t>
            </a:r>
            <a:r>
              <a:rPr lang="en-US" sz="2470">
                <a:solidFill>
                  <a:srgbClr val="FF0000"/>
                </a:solidFill>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(design) to reassure markets after the </a:t>
            </a:r>
            <a:r>
              <a:rPr lang="en-US" altLang="zh-CN" sz="2470">
                <a:solidFill>
                  <a:srgbClr val="0000FF"/>
                </a:solidFill>
                <a:latin typeface="Times New Roman" panose="02020603050405020304" charset="0"/>
                <a:cs typeface="Times New Roman" panose="02020603050405020304" charset="0"/>
              </a:rPr>
              <a:t>turmoil </a:t>
            </a:r>
            <a:r>
              <a:rPr sz="2470">
                <a:latin typeface="Times New Roman" panose="02020603050405020304" charset="0"/>
                <a:cs typeface="Times New Roman" panose="02020603050405020304" charset="0"/>
              </a:rPr>
              <a:t>of Truss’s premiership, which is </a:t>
            </a:r>
            <a:r>
              <a:rPr lang="en-US" sz="2470">
                <a:latin typeface="Times New Roman" panose="02020603050405020304" charset="0"/>
                <a:cs typeface="Times New Roman" panose="02020603050405020304" charset="0"/>
              </a:rPr>
              <a:t>__________ (short)</a:t>
            </a:r>
            <a:r>
              <a:rPr sz="2470">
                <a:latin typeface="Times New Roman" panose="02020603050405020304" charset="0"/>
                <a:cs typeface="Times New Roman" panose="02020603050405020304" charset="0"/>
              </a:rPr>
              <a:t> in history.</a:t>
            </a:r>
            <a:endParaRPr sz="2470">
              <a:latin typeface="Times New Roman" panose="02020603050405020304" charset="0"/>
              <a:cs typeface="Times New Roman" panose="02020603050405020304" charset="0"/>
            </a:endParaRPr>
          </a:p>
          <a:p>
            <a:pPr fontAlgn="auto">
              <a:lnSpc>
                <a:spcPct val="95000"/>
              </a:lnSpc>
            </a:pPr>
            <a:r>
              <a:rPr lang="en-US" sz="2470">
                <a:latin typeface="Times New Roman" panose="02020603050405020304" charset="0"/>
                <a:cs typeface="Times New Roman" panose="02020603050405020304" charset="0"/>
              </a:rPr>
              <a:t>     </a:t>
            </a:r>
            <a:r>
              <a:rPr sz="2470">
                <a:latin typeface="Times New Roman" panose="02020603050405020304" charset="0"/>
                <a:cs typeface="Times New Roman" panose="02020603050405020304" charset="0"/>
              </a:rPr>
              <a:t>She accepted yesterday that she could not deliver “the mandate on which I was elected by the Conservative Party” after </a:t>
            </a:r>
            <a:r>
              <a:rPr lang="en-US" sz="2470">
                <a:latin typeface="Times New Roman" panose="02020603050405020304" charset="0"/>
                <a:cs typeface="Times New Roman" panose="02020603050405020304" charset="0"/>
              </a:rPr>
              <a:t>_________ (tell)</a:t>
            </a:r>
            <a:r>
              <a:rPr sz="2470">
                <a:latin typeface="Times New Roman" panose="02020603050405020304" charset="0"/>
                <a:cs typeface="Times New Roman" panose="02020603050405020304" charset="0"/>
              </a:rPr>
              <a:t> by Sir Graham Brady, chairman of the 1922 Committee of backbenchers, that she had lost the support of the parliamentary party. Her resignation came after four </a:t>
            </a:r>
            <a:r>
              <a:rPr lang="en-US" altLang="zh-CN" sz="2470">
                <a:solidFill>
                  <a:srgbClr val="0000FF"/>
                </a:solidFill>
                <a:latin typeface="Times New Roman" panose="02020603050405020304" charset="0"/>
                <a:cs typeface="Times New Roman" panose="02020603050405020304" charset="0"/>
              </a:rPr>
              <a:t>tumultuous </a:t>
            </a:r>
            <a:r>
              <a:rPr sz="2470">
                <a:latin typeface="Times New Roman" panose="02020603050405020304" charset="0"/>
                <a:cs typeface="Times New Roman" panose="02020603050405020304" charset="0"/>
              </a:rPr>
              <a:t>weeks in which her political authority was shredded by the fallout from a tax-cutting mini-budget, almost all of </a:t>
            </a:r>
            <a:r>
              <a:rPr lang="en-US" sz="2470">
                <a:latin typeface="Times New Roman" panose="02020603050405020304" charset="0"/>
                <a:cs typeface="Times New Roman" panose="02020603050405020304" charset="0"/>
              </a:rPr>
              <a:t>______ </a:t>
            </a:r>
            <a:r>
              <a:rPr sz="2470">
                <a:latin typeface="Times New Roman" panose="02020603050405020304" charset="0"/>
                <a:cs typeface="Times New Roman" panose="02020603050405020304" charset="0"/>
              </a:rPr>
              <a:t>has been reversed.</a:t>
            </a:r>
            <a:endParaRPr sz="2470">
              <a:latin typeface="Times New Roman" panose="02020603050405020304" charset="0"/>
              <a:cs typeface="Times New Roman" panose="02020603050405020304" charset="0"/>
            </a:endParaRPr>
          </a:p>
        </p:txBody>
      </p:sp>
      <p:sp>
        <p:nvSpPr>
          <p:cNvPr id="1048598" name="文本框 4"/>
          <p:cNvSpPr txBox="1"/>
          <p:nvPr/>
        </p:nvSpPr>
        <p:spPr>
          <a:xfrm>
            <a:off x="1871980" y="65405"/>
            <a:ext cx="7920990"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泰晤士报</a:t>
            </a:r>
            <a:r>
              <a:rPr sz="2000" b="1">
                <a:solidFill>
                  <a:srgbClr val="ED7D31"/>
                </a:solidFill>
                <a:latin typeface="微软雅黑" panose="020B0503020204020204" charset="-122"/>
                <a:ea typeface="微软雅黑" panose="020B0503020204020204" charset="-122"/>
                <a:cs typeface="微软雅黑" panose="020B0503020204020204" charset="-122"/>
              </a:rPr>
              <a:t>》2022年</a:t>
            </a:r>
            <a:r>
              <a:rPr lang="en-US" sz="2000" b="1">
                <a:solidFill>
                  <a:srgbClr val="ED7D31"/>
                </a:solidFill>
                <a:latin typeface="微软雅黑" panose="020B0503020204020204" charset="-122"/>
                <a:ea typeface="微软雅黑" panose="020B0503020204020204" charset="-122"/>
                <a:cs typeface="微软雅黑" panose="020B0503020204020204" charset="-122"/>
              </a:rPr>
              <a:t>10</a:t>
            </a:r>
            <a:r>
              <a:rPr sz="20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000" b="1">
                <a:solidFill>
                  <a:srgbClr val="ED7D31"/>
                </a:solidFill>
                <a:latin typeface="微软雅黑" panose="020B0503020204020204" charset="-122"/>
                <a:ea typeface="微软雅黑" panose="020B0503020204020204" charset="-122"/>
                <a:cs typeface="微软雅黑" panose="020B0503020204020204" charset="-122"/>
              </a:rPr>
              <a:t>21</a:t>
            </a:r>
            <a:r>
              <a:rPr lang="zh-CN" altLang="en-US" sz="20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000" b="1">
                <a:solidFill>
                  <a:srgbClr val="ED7D31"/>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ED7D31"/>
                </a:solidFill>
                <a:latin typeface="微软雅黑" panose="020B0503020204020204" charset="-122"/>
                <a:ea typeface="微软雅黑" panose="020B0503020204020204" charset="-122"/>
                <a:cs typeface="微软雅黑" panose="020B0503020204020204" charset="-122"/>
              </a:rPr>
              <a:t>头条</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7406005" y="950595"/>
            <a:ext cx="126047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following </a:t>
            </a:r>
            <a:endParaRPr kumimoji="0" lang="zh-CN" alt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573020" y="2015490"/>
            <a:ext cx="80327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what </a:t>
            </a:r>
            <a:endParaRPr kumimoji="0" lang="zh-CN" alt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3886200" y="5241925"/>
            <a:ext cx="1497330"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being told</a:t>
            </a:r>
            <a:endParaRPr kumimoji="0" 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7852410" y="2372995"/>
            <a:ext cx="684530"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from </a:t>
            </a:r>
            <a:endParaRPr kumimoji="0" lang="zh-CN" alt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9952990" y="4178935"/>
            <a:ext cx="149161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the shortest</a:t>
            </a:r>
            <a:endParaRPr kumimoji="0" lang="zh-CN" alt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10687050" y="3799840"/>
            <a:ext cx="1303020"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designed</a:t>
            </a:r>
            <a:endParaRPr kumimoji="0" 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0665460" y="3077210"/>
            <a:ext cx="113728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further</a:t>
            </a:r>
            <a:endParaRPr kumimoji="0" 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7203440" y="6299835"/>
            <a:ext cx="94043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which </a:t>
            </a:r>
            <a:endParaRPr kumimoji="0" 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1540490" y="2383790"/>
            <a:ext cx="50228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the </a:t>
            </a:r>
            <a:endParaRPr kumimoji="0" lang="zh-CN" alt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9985375" y="1309370"/>
            <a:ext cx="701675" cy="3790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70">
                <a:solidFill>
                  <a:srgbClr val="FF0000"/>
                </a:solidFill>
                <a:latin typeface="Times New Roman" panose="02020603050405020304" charset="0"/>
                <a:cs typeface="Times New Roman" panose="02020603050405020304" charset="0"/>
                <a:sym typeface="+mn-ea"/>
              </a:rPr>
              <a:t>allies</a:t>
            </a:r>
            <a:endParaRPr kumimoji="0" lang="en-US" sz="247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60769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turmoil</a:t>
            </a:r>
            <a:r>
              <a:rPr lang="en-US" altLang="zh-CN" sz="2800">
                <a:latin typeface="Times New Roman" panose="02020603050405020304" charset="0"/>
                <a:ea typeface="华文中宋" panose="02010600040101010101" charset="-122"/>
                <a:cs typeface="Times New Roman" panose="02020603050405020304" charset="0"/>
                <a:sym typeface="+mn-ea"/>
              </a:rPr>
              <a:t>: (in~) a state of great anxiety and confusion   </a:t>
            </a:r>
            <a:r>
              <a:rPr lang="zh-CN" altLang="en-US" sz="2800">
                <a:latin typeface="Times New Roman" panose="02020603050405020304" charset="0"/>
                <a:ea typeface="华文中宋" panose="02010600040101010101" charset="-122"/>
                <a:cs typeface="Times New Roman" panose="02020603050405020304" charset="0"/>
                <a:sym typeface="+mn-ea"/>
              </a:rPr>
              <a:t>动乱；骚动；混乱；焦虑</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His statement threw the court into turmoil.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他的陈述使得法庭陷入一片混乱</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tumultuous</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involving a lot of change and confusion and/or violence</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动荡的；动乱的；狂暴的</a:t>
            </a:r>
            <a:endParaRPr 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It’s been a tumultuous day at the international trade negotiations in Brussels.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那是布鲁塞尔国际贸易谈判中纷乱的一天。</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059170"/>
            <a:ext cx="111448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He lived during the tumultuous years of the Second World War.</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5020"/>
            <a:ext cx="366077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她的婚姻一团糟。</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39395" y="3083560"/>
            <a:ext cx="427355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69545" y="6593205"/>
            <a:ext cx="951357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549900"/>
            <a:ext cx="9986010" cy="521970"/>
          </a:xfrm>
          <a:prstGeom prst="rect">
            <a:avLst/>
          </a:prstGeom>
          <a:noFill/>
        </p:spPr>
        <p:txBody>
          <a:bodyPr wrap="square" rtlCol="0" anchor="t">
            <a:spAutoFit/>
          </a:bodyPr>
          <a:p>
            <a:pPr algn="l"/>
            <a:r>
              <a:rPr lang="zh-CN" altLang="en-US" sz="2800">
                <a:ea typeface="华文中宋" panose="02010600040101010101" charset="-122"/>
                <a:sym typeface="+mn-ea"/>
              </a:rPr>
              <a:t>他生活在二战的动乱年代。</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5095" y="209740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39395" y="2652395"/>
            <a:ext cx="427418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Her marriage was in turmoil.</a:t>
            </a:r>
            <a:endParaRPr lang="en-US" sz="2800"/>
          </a:p>
        </p:txBody>
      </p:sp>
      <p:sp>
        <p:nvSpPr>
          <p:cNvPr id="5" name="文本框 4"/>
          <p:cNvSpPr txBox="1"/>
          <p:nvPr/>
        </p:nvSpPr>
        <p:spPr>
          <a:xfrm>
            <a:off x="125095" y="554990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3500120"/>
            <a:ext cx="11870055" cy="28543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1460" y="3665220"/>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Johnson’s return to the political arena would divide the Conservative Party even further, with at least three MPs prepared to quit the party rather than serve under him again.</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94335" y="52419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01445" y="5198745"/>
            <a:ext cx="1051306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约翰逊重返政治舞台将进一步分裂保守党，至少有三名议员准备退出保守党，而不是再次在他手下任职。</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245808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5755" y="735330"/>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Six weeks after leaving office, the former prime minister has asked allies, donors and the team that helped him to win the 2019 general election to run his campaign for a return to No 10.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16789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134235"/>
            <a:ext cx="1072832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卸任六周后，这位前</a:t>
            </a:r>
            <a:r>
              <a:rPr lang="zh-CN" sz="2600">
                <a:latin typeface="华文中宋" panose="02010600040101010101" charset="-122"/>
                <a:ea typeface="华文中宋" panose="02010600040101010101" charset="-122"/>
              </a:rPr>
              <a:t>首相</a:t>
            </a:r>
            <a:r>
              <a:rPr sz="2600">
                <a:latin typeface="华文中宋" panose="02010600040101010101" charset="-122"/>
                <a:ea typeface="华文中宋" panose="02010600040101010101" charset="-122"/>
              </a:rPr>
              <a:t>要求盟友、捐助者和帮助他赢得2019年大选的团队</a:t>
            </a:r>
            <a:r>
              <a:rPr lang="zh-CN" sz="2600">
                <a:latin typeface="华文中宋" panose="02010600040101010101" charset="-122"/>
                <a:ea typeface="华文中宋" panose="02010600040101010101" charset="-122"/>
              </a:rPr>
              <a:t>组织</a:t>
            </a:r>
            <a:r>
              <a:rPr sz="2600">
                <a:latin typeface="华文中宋" panose="02010600040101010101" charset="-122"/>
                <a:ea typeface="华文中宋" panose="02010600040101010101" charset="-122"/>
              </a:rPr>
              <a:t>竞选</a:t>
            </a:r>
            <a:r>
              <a:rPr lang="zh-CN" sz="2600">
                <a:latin typeface="华文中宋" panose="02010600040101010101" charset="-122"/>
                <a:ea typeface="华文中宋" panose="02010600040101010101" charset="-122"/>
              </a:rPr>
              <a:t>，帮他</a:t>
            </a:r>
            <a:r>
              <a:rPr sz="2600">
                <a:latin typeface="华文中宋" panose="02010600040101010101" charset="-122"/>
                <a:ea typeface="华文中宋" panose="02010600040101010101" charset="-122"/>
              </a:rPr>
              <a:t>重返</a:t>
            </a:r>
            <a:r>
              <a:rPr lang="zh-CN" sz="2600">
                <a:latin typeface="华文中宋" panose="02010600040101010101" charset="-122"/>
                <a:ea typeface="华文中宋" panose="02010600040101010101" charset="-122"/>
              </a:rPr>
              <a:t>唐宁街</a:t>
            </a:r>
            <a:r>
              <a:rPr sz="2600">
                <a:latin typeface="华文中宋" panose="02010600040101010101" charset="-122"/>
                <a:ea typeface="华文中宋" panose="02010600040101010101" charset="-122"/>
              </a:rPr>
              <a:t>10号。</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26160" y="75565"/>
            <a:ext cx="10140315" cy="1137285"/>
          </a:xfrm>
          <a:prstGeom prst="rect">
            <a:avLst/>
          </a:prstGeom>
          <a:noFill/>
        </p:spPr>
        <p:txBody>
          <a:bodyPr wrap="square" rtlCol="0" anchor="t">
            <a:spAutoFit/>
          </a:bodyPr>
          <a:p>
            <a:pPr algn="ctr"/>
            <a:r>
              <a:rPr lang="en-US" altLang="zh-CN" sz="4000" b="1">
                <a:latin typeface="Calibri" panose="020F0502020204030204" charset="0"/>
                <a:cs typeface="Calibri" panose="020F0502020204030204" charset="0"/>
              </a:rPr>
              <a:t>2.</a:t>
            </a:r>
            <a:r>
              <a:rPr lang="en-US" sz="4000" b="1">
                <a:latin typeface="Calibri" panose="020F0502020204030204" charset="0"/>
                <a:cs typeface="Calibri" panose="020F0502020204030204" charset="0"/>
              </a:rPr>
              <a:t>King of the City</a:t>
            </a:r>
            <a:endParaRPr sz="4000" b="1">
              <a:latin typeface="Calibri" panose="020F0502020204030204" charset="0"/>
              <a:cs typeface="Calibri" panose="020F0502020204030204" charset="0"/>
            </a:endParaRPr>
          </a:p>
          <a:p>
            <a:pPr algn="ct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伏地魔</a:t>
            </a: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扮演城市之王</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7" name="图片 6"/>
          <p:cNvPicPr>
            <a:picLocks noChangeAspect="1"/>
          </p:cNvPicPr>
          <p:nvPr/>
        </p:nvPicPr>
        <p:blipFill>
          <a:blip r:embed="rId1"/>
          <a:srcRect t="2493"/>
          <a:stretch>
            <a:fillRect/>
          </a:stretch>
        </p:blipFill>
        <p:spPr>
          <a:xfrm>
            <a:off x="2671292" y="1186180"/>
            <a:ext cx="6849417" cy="5076000"/>
          </a:xfrm>
          <a:prstGeom prst="rect">
            <a:avLst/>
          </a:prstGeom>
        </p:spPr>
      </p:pic>
      <p:sp>
        <p:nvSpPr>
          <p:cNvPr id="8" name="文本框 7"/>
          <p:cNvSpPr txBox="1"/>
          <p:nvPr/>
        </p:nvSpPr>
        <p:spPr>
          <a:xfrm>
            <a:off x="518160" y="6317615"/>
            <a:ext cx="11155680" cy="368300"/>
          </a:xfrm>
          <a:prstGeom prst="rect">
            <a:avLst/>
          </a:prstGeom>
          <a:noFill/>
        </p:spPr>
        <p:txBody>
          <a:bodyPr wrap="square" rtlCol="0" anchor="t">
            <a:spAutoFit/>
          </a:bodyPr>
          <a:p>
            <a:r>
              <a:rPr lang="zh-CN" altLang="en-US">
                <a:latin typeface="Times New Roman" panose="02020603050405020304" charset="0"/>
                <a:cs typeface="Times New Roman" panose="02020603050405020304" charset="0"/>
              </a:rPr>
              <a:t>Samuel</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Barnett,</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Ralph Fiennes, and Siobhán</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Cullen onstage in</a:t>
            </a:r>
            <a:r>
              <a:rPr lang="zh-CN" altLang="en-US" i="1">
                <a:latin typeface="Times New Roman" panose="02020603050405020304" charset="0"/>
                <a:cs typeface="Times New Roman" panose="02020603050405020304" charset="0"/>
              </a:rPr>
              <a:t> Straight Line Crazy</a:t>
            </a:r>
            <a:r>
              <a:rPr lang="zh-CN" altLang="en-US">
                <a:latin typeface="Times New Roman" panose="02020603050405020304" charset="0"/>
                <a:cs typeface="Times New Roman" panose="02020603050405020304" charset="0"/>
              </a:rPr>
              <a:t> at</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the</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Bridge Theatre in London.</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3350" y="703580"/>
            <a:ext cx="11924665" cy="5934075"/>
          </a:xfrm>
          <a:prstGeom prst="rect">
            <a:avLst/>
          </a:prstGeom>
          <a:noFill/>
        </p:spPr>
        <p:txBody>
          <a:bodyPr wrap="square" rtlCol="0" anchor="t">
            <a:spAutoFit/>
          </a:bodyPr>
          <a:p>
            <a:pPr fontAlgn="auto">
              <a:lnSpc>
                <a:spcPts val="2680"/>
              </a:lnSpc>
            </a:pPr>
            <a:r>
              <a:rPr lang="en-US" altLang="zh-CN" sz="1900">
                <a:latin typeface="Times New Roman" panose="02020603050405020304" charset="0"/>
                <a:cs typeface="Times New Roman" panose="02020603050405020304" charset="0"/>
              </a:rPr>
              <a:t>    I</a:t>
            </a:r>
            <a:r>
              <a:rPr sz="1900">
                <a:latin typeface="Times New Roman" panose="02020603050405020304" charset="0"/>
                <a:cs typeface="Times New Roman" panose="02020603050405020304" charset="0"/>
              </a:rPr>
              <a:t>n January 2022, the actor Ralph Fiennes took a helicopter ride over New York, looking down like a god on the avenues,</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expressways, and bridges that shape the city</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s daily life. He studied the view with care,</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not as a tourist might,</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but as preparation to play the man who created much of it all: Robert Moses, once the most powerful urban planner in the world.</a:t>
            </a:r>
            <a:endParaRPr sz="1900">
              <a:latin typeface="Times New Roman" panose="02020603050405020304" charset="0"/>
              <a:cs typeface="Times New Roman" panose="02020603050405020304" charset="0"/>
            </a:endParaRPr>
          </a:p>
          <a:p>
            <a:pPr fontAlgn="auto">
              <a:lnSpc>
                <a:spcPts val="268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I just wanted to get a sense of the reach of his vision,</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 says Fiennes from Umbria, Italy, where he</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s renting a farmhouse with no Wi-Fi,</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so he</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s at a local cafe, wearing a loose white shirt open at the neck in the heat.</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“From all the conversations I have had with New Yorkers, they consider his </a:t>
            </a:r>
            <a:r>
              <a:rPr sz="1900">
                <a:solidFill>
                  <a:schemeClr val="tx1"/>
                </a:solidFill>
                <a:latin typeface="Times New Roman" panose="02020603050405020304" charset="0"/>
                <a:cs typeface="Times New Roman" panose="02020603050405020304" charset="0"/>
              </a:rPr>
              <a:t>legacy </a:t>
            </a:r>
            <a:r>
              <a:rPr sz="1900">
                <a:latin typeface="Times New Roman" panose="02020603050405020304" charset="0"/>
                <a:cs typeface="Times New Roman" panose="02020603050405020304" charset="0"/>
              </a:rPr>
              <a:t>to be extremely negative. But you can</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t go to New York and not benefit from the West Side Highway or</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Riverside Park.You still use the tunnels and bridges that he built. Of course, the Cross Bronx Expressway is </a:t>
            </a:r>
            <a:r>
              <a:rPr sz="1900">
                <a:solidFill>
                  <a:srgbClr val="0000FF"/>
                </a:solidFill>
                <a:latin typeface="Times New Roman" panose="02020603050405020304" charset="0"/>
                <a:cs typeface="Times New Roman" panose="02020603050405020304" charset="0"/>
              </a:rPr>
              <a:t>horrendous</a:t>
            </a:r>
            <a:r>
              <a:rPr lang="en-US" sz="1900">
                <a:solidFill>
                  <a:srgbClr val="0000FF"/>
                </a:solidFill>
                <a:latin typeface="Times New Roman" panose="02020603050405020304" charset="0"/>
                <a:cs typeface="Times New Roman" panose="02020603050405020304" charset="0"/>
              </a:rPr>
              <a:t> </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it</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s a </a:t>
            </a:r>
            <a:r>
              <a:rPr sz="1900" u="sng">
                <a:latin typeface="Times New Roman" panose="02020603050405020304" charset="0"/>
                <a:cs typeface="Times New Roman" panose="02020603050405020304" charset="0"/>
              </a:rPr>
              <a:t>divided</a:t>
            </a:r>
            <a:r>
              <a:rPr sz="1900">
                <a:latin typeface="Times New Roman" panose="02020603050405020304" charset="0"/>
                <a:cs typeface="Times New Roman" panose="02020603050405020304" charset="0"/>
              </a:rPr>
              <a:t> legacy. And that is very much addressed in the play.”</a:t>
            </a:r>
            <a:endParaRPr sz="1900">
              <a:latin typeface="Times New Roman" panose="02020603050405020304" charset="0"/>
              <a:cs typeface="Times New Roman" panose="02020603050405020304" charset="0"/>
            </a:endParaRPr>
          </a:p>
          <a:p>
            <a:pPr fontAlgn="auto">
              <a:lnSpc>
                <a:spcPts val="2680"/>
              </a:lnSpc>
            </a:pPr>
            <a:r>
              <a:rPr lang="en-US" sz="1900">
                <a:latin typeface="Times New Roman" panose="02020603050405020304" charset="0"/>
                <a:cs typeface="Times New Roman" panose="02020603050405020304" charset="0"/>
              </a:rPr>
              <a:t>   The play </a:t>
            </a:r>
            <a:r>
              <a:rPr sz="1900" i="1">
                <a:latin typeface="Times New Roman" panose="02020603050405020304" charset="0"/>
                <a:cs typeface="Times New Roman" panose="02020603050405020304" charset="0"/>
                <a:sym typeface="+mn-ea"/>
              </a:rPr>
              <a:t>Straight Line Crazy</a:t>
            </a:r>
            <a:r>
              <a:rPr lang="en-US" sz="1900">
                <a:latin typeface="Times New Roman" panose="02020603050405020304" charset="0"/>
                <a:cs typeface="Times New Roman" panose="02020603050405020304" charset="0"/>
              </a:rPr>
              <a:t> revolves around two key moments in Moses’s life.The first is in 1926, when we see him driving through his plan to open up Long Island and create Jones Beach State Park, changing the coastline from a playground for established families such as the Vanderbilts and the Whitneys into a recreational </a:t>
            </a:r>
            <a:r>
              <a:rPr lang="en-US" sz="1900">
                <a:solidFill>
                  <a:srgbClr val="0000FF"/>
                </a:solidFill>
                <a:latin typeface="Times New Roman" panose="02020603050405020304" charset="0"/>
                <a:cs typeface="Times New Roman" panose="02020603050405020304" charset="0"/>
              </a:rPr>
              <a:t>amenity </a:t>
            </a:r>
            <a:r>
              <a:rPr lang="en-US" sz="1900">
                <a:latin typeface="Times New Roman" panose="02020603050405020304" charset="0"/>
                <a:cs typeface="Times New Roman" panose="02020603050405020304" charset="0"/>
              </a:rPr>
              <a:t>for everyone. By 1955 that idealism had soured and Moses’s plan to route a highway through Washington Square was </a:t>
            </a:r>
            <a:r>
              <a:rPr lang="en-US" sz="1900">
                <a:solidFill>
                  <a:srgbClr val="0000FF"/>
                </a:solidFill>
                <a:latin typeface="Times New Roman" panose="02020603050405020304" charset="0"/>
                <a:cs typeface="Times New Roman" panose="02020603050405020304" charset="0"/>
              </a:rPr>
              <a:t>thwart</a:t>
            </a:r>
            <a:r>
              <a:rPr lang="en-US" sz="1900">
                <a:latin typeface="Times New Roman" panose="02020603050405020304" charset="0"/>
                <a:cs typeface="Times New Roman" panose="02020603050405020304" charset="0"/>
              </a:rPr>
              <a:t>ed by a mass protest of local residents, determined to protect their community.</a:t>
            </a:r>
            <a:endParaRPr lang="en-US" sz="1900">
              <a:latin typeface="Times New Roman" panose="02020603050405020304" charset="0"/>
              <a:cs typeface="Times New Roman" panose="02020603050405020304" charset="0"/>
            </a:endParaRPr>
          </a:p>
          <a:p>
            <a:pPr fontAlgn="auto">
              <a:lnSpc>
                <a:spcPts val="2680"/>
              </a:lnSpc>
            </a:pPr>
            <a:r>
              <a:rPr lang="en-US" sz="1900">
                <a:latin typeface="Times New Roman" panose="02020603050405020304" charset="0"/>
                <a:cs typeface="Times New Roman" panose="02020603050405020304" charset="0"/>
              </a:rPr>
              <a:t>    When Hare’s play, directed by Nicholas Hytner, opened in London in March 2022, it was a revelation: huge ideas dealt with in witty, </a:t>
            </a:r>
            <a:r>
              <a:rPr lang="en-US" sz="1900">
                <a:solidFill>
                  <a:srgbClr val="0000FF"/>
                </a:solidFill>
                <a:latin typeface="Times New Roman" panose="02020603050405020304" charset="0"/>
                <a:cs typeface="Times New Roman" panose="02020603050405020304" charset="0"/>
              </a:rPr>
              <a:t>robust </a:t>
            </a:r>
            <a:r>
              <a:rPr lang="en-US" sz="1900">
                <a:latin typeface="Times New Roman" panose="02020603050405020304" charset="0"/>
                <a:cs typeface="Times New Roman" panose="02020603050405020304" charset="0"/>
              </a:rPr>
              <a:t>and vivid ways. And it was an education too, introducing a largely ignorant English theatergoing public to the whole idea of Moses. “But in New York,” says Hare, “everyone already has a view about him.” </a:t>
            </a:r>
            <a:endParaRPr lang="en-US" sz="19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en-US" sz="2800" b="1" dirty="0">
                <a:solidFill>
                  <a:sysClr val="window" lastClr="FFFFFF"/>
                </a:solidFill>
                <a:sym typeface="微软雅黑" panose="020B0503020204020204" charset="-122"/>
              </a:rPr>
              <a:t>阅读理解</a:t>
            </a:r>
            <a:endParaRPr kumimoji="1" lang="zh-CN" altLang="en-US" sz="2800" b="1" dirty="0">
              <a:solidFill>
                <a:sysClr val="window" lastClr="FFFFFF"/>
              </a:solidFill>
              <a:sym typeface="微软雅黑" panose="020B0503020204020204" charset="-122"/>
            </a:endParaRPr>
          </a:p>
        </p:txBody>
      </p:sp>
      <p:sp>
        <p:nvSpPr>
          <p:cNvPr id="1048598" name="文本框 4"/>
          <p:cNvSpPr txBox="1"/>
          <p:nvPr/>
        </p:nvSpPr>
        <p:spPr>
          <a:xfrm>
            <a:off x="1852930" y="65405"/>
            <a:ext cx="640270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时尚</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118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0864215" y="65405"/>
            <a:ext cx="1193684" cy="360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199005" y="716280"/>
            <a:ext cx="8849995" cy="2306320"/>
          </a:xfrm>
          <a:prstGeom prst="rect">
            <a:avLst/>
          </a:prstGeom>
          <a:solidFill>
            <a:schemeClr val="accent6">
              <a:lumMod val="20000"/>
              <a:lumOff val="80000"/>
            </a:schemeClr>
          </a:solidFill>
          <a:ln w="34925" cmpd="sng">
            <a:noFill/>
            <a:prstDash val="sysDash"/>
          </a:ln>
        </p:spPr>
        <p:txBody>
          <a:bodyPr wrap="square">
            <a:spAutoFit/>
          </a:bodyPr>
          <a:p>
            <a:pPr algn="just" fontAlgn="auto">
              <a:lnSpc>
                <a:spcPct val="120000"/>
              </a:lnSpc>
            </a:pPr>
            <a:r>
              <a:rPr lang="en-US" sz="2400" b="0" i="0" smtClean="0">
                <a:latin typeface="Times New Roman" panose="02020603050405020304" charset="0"/>
                <a:ea typeface="华文中宋" panose="02010600040101010101" charset="-122"/>
                <a:cs typeface="Times New Roman" panose="02020603050405020304" charset="0"/>
              </a:rPr>
              <a:t>1. Why did Ralph Fiennes take a helicopter ride over New York? </a:t>
            </a:r>
            <a:endParaRPr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He admired the view of the city from above as a tourist.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lang="en-US" sz="2400" smtClean="0">
                <a:latin typeface="Times New Roman" panose="02020603050405020304" charset="0"/>
                <a:ea typeface="华文中宋" panose="02010600040101010101" charset="-122"/>
                <a:cs typeface="Times New Roman" panose="02020603050405020304" charset="0"/>
                <a:sym typeface="+mn-ea"/>
              </a:rPr>
              <a:t>B</a:t>
            </a:r>
            <a:r>
              <a:rPr sz="2400" smtClean="0">
                <a:latin typeface="Times New Roman" panose="02020603050405020304" charset="0"/>
                <a:ea typeface="华文中宋" panose="02010600040101010101" charset="-122"/>
                <a:cs typeface="Times New Roman" panose="02020603050405020304" charset="0"/>
                <a:sym typeface="+mn-ea"/>
              </a:rPr>
              <a:t>.</a:t>
            </a:r>
            <a:r>
              <a:rPr lang="en-US" sz="2400" smtClean="0">
                <a:latin typeface="Times New Roman" panose="02020603050405020304" charset="0"/>
                <a:ea typeface="华文中宋" panose="02010600040101010101" charset="-122"/>
                <a:cs typeface="Times New Roman" panose="02020603050405020304" charset="0"/>
                <a:sym typeface="+mn-ea"/>
              </a:rPr>
              <a:t> He sought </a:t>
            </a:r>
            <a:r>
              <a:rPr lang="en-US" sz="2400">
                <a:latin typeface="Times New Roman" panose="02020603050405020304" charset="0"/>
                <a:cs typeface="Times New Roman" panose="02020603050405020304" charset="0"/>
                <a:sym typeface="+mn-ea"/>
              </a:rPr>
              <a:t>inspiration for acting Robert Moses.</a:t>
            </a:r>
            <a:endParaRPr lang="en-US" sz="2400">
              <a:latin typeface="Times New Roman" panose="02020603050405020304" charset="0"/>
              <a:cs typeface="Times New Roman" panose="02020603050405020304" charset="0"/>
              <a:sym typeface="+mn-ea"/>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C.</a:t>
            </a:r>
            <a:r>
              <a:rPr lang="en-US" sz="2400" b="0" i="0" smtClean="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cs typeface="Times New Roman" panose="02020603050405020304" charset="0"/>
                <a:sym typeface="+mn-ea"/>
              </a:rPr>
              <a:t>He tried to learn how to become a urban planner.  	</a:t>
            </a:r>
            <a:endParaRPr lang="en-US" sz="2400">
              <a:latin typeface="Times New Roman" panose="02020603050405020304" charset="0"/>
              <a:cs typeface="Times New Roman" panose="02020603050405020304" charset="0"/>
              <a:sym typeface="+mn-ea"/>
            </a:endParaRPr>
          </a:p>
          <a:p>
            <a:pPr algn="just" fontAlgn="auto">
              <a:lnSpc>
                <a:spcPct val="120000"/>
              </a:lnSpc>
            </a:pPr>
            <a:r>
              <a:rPr lang="en-US" sz="2400">
                <a:latin typeface="Times New Roman" panose="02020603050405020304" charset="0"/>
                <a:cs typeface="Times New Roman" panose="02020603050405020304" charset="0"/>
                <a:sym typeface="+mn-ea"/>
              </a:rPr>
              <a:t>D. He inspected the construction of </a:t>
            </a:r>
            <a:r>
              <a:rPr sz="2400">
                <a:latin typeface="Times New Roman" panose="02020603050405020304" charset="0"/>
                <a:cs typeface="Times New Roman" panose="02020603050405020304" charset="0"/>
                <a:sym typeface="+mn-ea"/>
              </a:rPr>
              <a:t>expressways</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and bridges</a:t>
            </a:r>
            <a:r>
              <a:rPr lang="en-US" sz="2400">
                <a:latin typeface="Times New Roman" panose="02020603050405020304" charset="0"/>
                <a:cs typeface="Times New Roman" panose="02020603050405020304" charset="0"/>
                <a:sym typeface="+mn-ea"/>
              </a:rPr>
              <a:t>.</a:t>
            </a:r>
            <a:endParaRPr lang="en-US" sz="2400">
              <a:latin typeface="Times New Roman" panose="02020603050405020304" charset="0"/>
              <a:cs typeface="Times New Roman" panose="02020603050405020304" charset="0"/>
              <a:sym typeface="+mn-ea"/>
            </a:endParaRPr>
          </a:p>
        </p:txBody>
      </p:sp>
      <p:sp>
        <p:nvSpPr>
          <p:cNvPr id="11" name="矩形 10"/>
          <p:cNvSpPr/>
          <p:nvPr/>
        </p:nvSpPr>
        <p:spPr>
          <a:xfrm>
            <a:off x="2199640" y="3641090"/>
            <a:ext cx="8849360" cy="977265"/>
          </a:xfrm>
          <a:prstGeom prst="rect">
            <a:avLst/>
          </a:prstGeom>
          <a:solidFill>
            <a:schemeClr val="bg2"/>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2.What does the underlined word “divided” </a:t>
            </a:r>
            <a:r>
              <a:rPr lang="en-US" sz="2400" smtClean="0">
                <a:latin typeface="Times New Roman" panose="02020603050405020304" charset="0"/>
                <a:ea typeface="华文中宋" panose="02010600040101010101" charset="-122"/>
                <a:cs typeface="Times New Roman" panose="02020603050405020304" charset="0"/>
                <a:sym typeface="+mn-ea"/>
              </a:rPr>
              <a:t>mean </a:t>
            </a:r>
            <a:r>
              <a:rPr lang="en-US" sz="2400" b="0" i="0" smtClean="0">
                <a:latin typeface="Times New Roman" panose="02020603050405020304" charset="0"/>
                <a:ea typeface="华文中宋" panose="02010600040101010101" charset="-122"/>
                <a:cs typeface="Times New Roman" panose="02020603050405020304" charset="0"/>
              </a:rPr>
              <a:t>in Paragraph 2?</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A.controversial        B. different       C. precious     	 D. attractive</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253365" y="3899535"/>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253365" y="156337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2199005" y="5284470"/>
            <a:ext cx="8849995" cy="977265"/>
          </a:xfrm>
          <a:prstGeom prst="rect">
            <a:avLst/>
          </a:prstGeom>
          <a:solidFill>
            <a:schemeClr val="accent2">
              <a:lumMod val="20000"/>
              <a:lumOff val="80000"/>
            </a:schemeClr>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3. In which section of the newspaper might the text appear?</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Environment       B. Sports         </a:t>
            </a:r>
            <a:r>
              <a:rPr lang="en-US" sz="2400" smtClean="0">
                <a:latin typeface="Times New Roman" panose="02020603050405020304" charset="0"/>
                <a:ea typeface="华文中宋" panose="02010600040101010101" charset="-122"/>
                <a:cs typeface="Times New Roman" panose="02020603050405020304" charset="0"/>
                <a:sym typeface="+mn-ea"/>
              </a:rPr>
              <a:t>C. Entertainment     </a:t>
            </a:r>
            <a:r>
              <a:rPr lang="en-US" sz="2400" b="0" i="0" smtClean="0">
                <a:latin typeface="Times New Roman" panose="02020603050405020304" charset="0"/>
                <a:ea typeface="华文中宋" panose="02010600040101010101" charset="-122"/>
                <a:cs typeface="Times New Roman" panose="02020603050405020304" charset="0"/>
              </a:rPr>
              <a:t>D. Business   </a:t>
            </a:r>
            <a:endParaRPr lang="en-US" sz="2400" b="0" i="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253365" y="5492115"/>
            <a:ext cx="1475105" cy="460375"/>
          </a:xfrm>
          <a:prstGeom prst="rect">
            <a:avLst/>
          </a:prstGeom>
          <a:solidFill>
            <a:srgbClr val="0070C0"/>
          </a:solidFill>
        </p:spPr>
        <p:txBody>
          <a:bodyPr wrap="square" rtlCol="0" anchor="t">
            <a:spAutoFit/>
          </a:bodyPr>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pic>
        <p:nvPicPr>
          <p:cNvPr id="5" name="http://photo-static-api.fotomore.com/creative/vcg/veer/612/veer-158881347.jpg" descr="&amp;pky9426984891_sjzg_VCG41N521185723&amp;2&amp;src_toppic_airec&amp;"/>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072005" y="1563370"/>
            <a:ext cx="612000" cy="612000"/>
          </a:xfrm>
          <a:prstGeom prst="rect">
            <a:avLst/>
          </a:prstGeom>
        </p:spPr>
      </p:pic>
      <p:pic>
        <p:nvPicPr>
          <p:cNvPr id="6" name="http://photo-static-api.fotomore.com/creative/vcg/veer/612/veer-158881347.jpg" descr="&amp;pky9426984891_sjzg_VCG41N521185723&amp;2&amp;src_toppic_airec&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072005" y="4079875"/>
            <a:ext cx="612000" cy="612000"/>
          </a:xfrm>
          <a:prstGeom prst="rect">
            <a:avLst/>
          </a:prstGeom>
        </p:spPr>
      </p:pic>
      <p:pic>
        <p:nvPicPr>
          <p:cNvPr id="7" name="http://photo-static-api.fotomore.com/creative/vcg/veer/612/veer-158881347.jpg" descr="&amp;pky9426984891_sjzg_VCG41N521185723&amp;2&amp;src_toppic_airec&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417310" y="5742305"/>
            <a:ext cx="612000" cy="6120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UNIT_PLACING_PICTURE_USER_VIEWPORT" val="{&quot;height&quot;:12540,&quot;width&quot;:18810}"/>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MEDIACOVER_FLAG" val="1"/>
  <p:tag name="KSO_WM_UNIT_MEDIACOVER_BTN_STATE" val="1"/>
  <p:tag name="KSO_WM_UNIT_MEDIACOVER_BTNRECT" val="0*0*0*0"/>
</p:tagLst>
</file>

<file path=ppt/tags/tag13.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UNIT_PLACING_PICTURE_USER_VIEWPORT" val="{&quot;height&quot;:963.779527559055,&quot;width&quot;:963.779527559055}"/>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PLACING_PICTURE_USER_VIEWPORT" val="{&quot;height&quot;:2370,&quot;width&quot;:17115}"/>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14327</Words>
  <Application>WPS 演示</Application>
  <PresentationFormat>宽屏</PresentationFormat>
  <Paragraphs>383</Paragraphs>
  <Slides>24</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Wingdings</vt:lpstr>
      <vt:lpstr>Trebuchet MS</vt:lpstr>
      <vt:lpstr>Helvetica</vt:lpstr>
      <vt:lpstr>微软雅黑</vt:lpstr>
      <vt:lpstr>Times New Roman</vt:lpstr>
      <vt:lpstr>华文中宋</vt:lpstr>
      <vt:lpstr>Wingdings</vt:lpstr>
      <vt:lpstr>Calibri</vt:lpstr>
      <vt:lpstr>Times New Roman</vt:lpstr>
      <vt:lpstr>Arial Unicode MS</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252</cp:revision>
  <dcterms:created xsi:type="dcterms:W3CDTF">2019-06-19T02:08:00Z</dcterms:created>
  <dcterms:modified xsi:type="dcterms:W3CDTF">2022-11-04T11:13:01Z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9CD8AE097C004E22B9D30DD47AC26EFB</vt:lpwstr>
  </property>
</Properties>
</file>