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724" r:id="rId4"/>
    <p:sldId id="680" r:id="rId5"/>
    <p:sldId id="700" r:id="rId7"/>
    <p:sldId id="695" r:id="rId8"/>
    <p:sldId id="682" r:id="rId9"/>
    <p:sldId id="685" r:id="rId10"/>
    <p:sldId id="687" r:id="rId11"/>
    <p:sldId id="686" r:id="rId12"/>
    <p:sldId id="688" r:id="rId13"/>
    <p:sldId id="696" r:id="rId14"/>
    <p:sldId id="690" r:id="rId15"/>
    <p:sldId id="683" r:id="rId16"/>
    <p:sldId id="692" r:id="rId17"/>
    <p:sldId id="691" r:id="rId18"/>
    <p:sldId id="693" r:id="rId19"/>
    <p:sldId id="697" r:id="rId20"/>
    <p:sldId id="701" r:id="rId21"/>
    <p:sldId id="703" r:id="rId22"/>
    <p:sldId id="699" r:id="rId23"/>
    <p:sldId id="702" r:id="rId24"/>
    <p:sldId id="705" r:id="rId25"/>
    <p:sldId id="706" r:id="rId26"/>
    <p:sldId id="707" r:id="rId27"/>
    <p:sldId id="709" r:id="rId28"/>
    <p:sldId id="710" r:id="rId29"/>
    <p:sldId id="68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5" clrIdx="0"/>
  <p:cmAuthor id="1" name="Microsoft" initials="M" lastIdx="0" clrIdx="0"/>
  <p:cmAuthor id="75" name="作者" initials="A" lastIdx="0" clrIdx="24"/>
  <p:cmAuthor id="2" name="vfy" initials="v" lastIdx="0" clrIdx="1"/>
  <p:cmAuthor id="3" name="Administra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600"/>
    <a:srgbClr val="DB91F9"/>
    <a:srgbClr val="003A1A"/>
    <a:srgbClr val="002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>
        <p:guide orient="horz" pos="2208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5E90-AACE-498F-BCDD-A10FEEB3E3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5E90-AACE-498F-BCDD-A10FEEB3E3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.jpeg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6"/>
            </p:custDataLst>
          </p:nvPr>
        </p:nvSpPr>
        <p:spPr>
          <a:xfrm>
            <a:off x="2736942" y="2026057"/>
            <a:ext cx="7142517" cy="276403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 rot="21430004">
            <a:off x="2905214" y="2025417"/>
            <a:ext cx="6857650" cy="2839247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8198" y="-42441"/>
            <a:ext cx="4434841" cy="3535680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>
            <p:custDataLst>
              <p:tags r:id="rId10"/>
            </p:custDataLst>
          </p:nvPr>
        </p:nvCxnSpPr>
        <p:spPr>
          <a:xfrm>
            <a:off x="6228019" y="4118039"/>
            <a:ext cx="4381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4365592" y="3575336"/>
            <a:ext cx="4161600" cy="4968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355449" y="2015591"/>
            <a:ext cx="6184800" cy="151591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7800" b="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4673531" y="4285016"/>
            <a:ext cx="180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6521550" y="4285816"/>
            <a:ext cx="180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254E3BB-1C2A-4060-97FD-3BCFD9B7CC91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 hidden="1"/>
          <p:cNvGrpSpPr/>
          <p:nvPr userDrawn="1"/>
        </p:nvGrpSpPr>
        <p:grpSpPr>
          <a:xfrm>
            <a:off x="9965523" y="24938"/>
            <a:ext cx="1812095" cy="380119"/>
            <a:chOff x="9416884" y="0"/>
            <a:chExt cx="1812095" cy="380119"/>
          </a:xfrm>
        </p:grpSpPr>
        <p:sp>
          <p:nvSpPr>
            <p:cNvPr id="7" name="文本框 6"/>
            <p:cNvSpPr txBox="1"/>
            <p:nvPr userDrawn="1"/>
          </p:nvSpPr>
          <p:spPr>
            <a:xfrm rot="153431">
              <a:off x="9427530" y="72342"/>
              <a:ext cx="1801449" cy="3077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zh-CN" altLang="en-US" sz="1400" b="1">
                <a:latin typeface="方正铁筋隶书简体" panose="03000509000000000000" pitchFamily="65" charset="-122"/>
                <a:ea typeface="方正铁筋隶书简体" panose="03000509000000000000" pitchFamily="65" charset="-122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9416884" y="0"/>
              <a:ext cx="1811714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rgbClr val="00B050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对方向，刷高分</a:t>
              </a:r>
              <a:endParaRPr lang="zh-CN" altLang="en-US" b="1">
                <a:solidFill>
                  <a:srgbClr val="00B050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endParaRPr>
            </a:p>
          </p:txBody>
        </p:sp>
      </p:grpSp>
      <p:grpSp>
        <p:nvGrpSpPr>
          <p:cNvPr id="9" name="Group 12" descr="e7d195523061f1c0f55f9af68525816972d868573ada39bc763F3977967589A5F92C178830C92595A6CE4D0132F8C206B2B04C416AAA86B7FD80AB023F78DAEB544E2F013E11B2B95AD21703D1C90034A379EC9026EFAAF5F7727753EAE97120F13C45A5BD89C3888AEAB711DDDD2D1CAAB3BDCEFCA2907D2C8F349AA88522259340C9AC4956A2282BE57B27426C3E87566EEB136F302BB3" hidden="1"/>
          <p:cNvGrpSpPr/>
          <p:nvPr userDrawn="1"/>
        </p:nvGrpSpPr>
        <p:grpSpPr>
          <a:xfrm rot="8396866">
            <a:off x="-101362" y="5611574"/>
            <a:ext cx="1110199" cy="1489551"/>
            <a:chOff x="4703994" y="1376925"/>
            <a:chExt cx="3385610" cy="4542467"/>
          </a:xfrm>
        </p:grpSpPr>
        <p:grpSp>
          <p:nvGrpSpPr>
            <p:cNvPr id="10" name="Group 27"/>
            <p:cNvGrpSpPr/>
            <p:nvPr/>
          </p:nvGrpSpPr>
          <p:grpSpPr>
            <a:xfrm>
              <a:off x="4703994" y="1376925"/>
              <a:ext cx="3385610" cy="4542467"/>
              <a:chOff x="4419355" y="971303"/>
              <a:chExt cx="3724171" cy="4996713"/>
            </a:xfrm>
          </p:grpSpPr>
          <p:sp>
            <p:nvSpPr>
              <p:cNvPr id="22" name="椭圆 12"/>
              <p:cNvSpPr/>
              <p:nvPr/>
            </p:nvSpPr>
            <p:spPr>
              <a:xfrm flipH="1">
                <a:off x="6598302" y="1672372"/>
                <a:ext cx="1545224" cy="3068998"/>
              </a:xfrm>
              <a:custGeom>
                <a:avLst/>
                <a:gdLst>
                  <a:gd name="connsiteX0" fmla="*/ 586805 w 1074223"/>
                  <a:gd name="connsiteY0" fmla="*/ 2133534 h 2133534"/>
                  <a:gd name="connsiteX1" fmla="*/ 0 w 1074223"/>
                  <a:gd name="connsiteY1" fmla="*/ 1097284 h 2133534"/>
                  <a:gd name="connsiteX2" fmla="*/ 1074223 w 1074223"/>
                  <a:gd name="connsiteY2" fmla="*/ 0 h 2133534"/>
                  <a:gd name="connsiteX3" fmla="*/ 1074223 w 1074223"/>
                  <a:gd name="connsiteY3" fmla="*/ 91440 h 222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2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23" name="椭圆 12"/>
              <p:cNvSpPr/>
              <p:nvPr/>
            </p:nvSpPr>
            <p:spPr>
              <a:xfrm>
                <a:off x="4561186" y="3834482"/>
                <a:ext cx="1074223" cy="2133534"/>
              </a:xfrm>
              <a:custGeom>
                <a:avLst/>
                <a:gdLst>
                  <a:gd name="connsiteX0" fmla="*/ 586805 w 1074223"/>
                  <a:gd name="connsiteY0" fmla="*/ 2133534 h 2133534"/>
                  <a:gd name="connsiteX1" fmla="*/ 0 w 1074223"/>
                  <a:gd name="connsiteY1" fmla="*/ 1097284 h 2133534"/>
                  <a:gd name="connsiteX2" fmla="*/ 1074223 w 1074223"/>
                  <a:gd name="connsiteY2" fmla="*/ 0 h 2133534"/>
                  <a:gd name="connsiteX3" fmla="*/ 1074223 w 1074223"/>
                  <a:gd name="connsiteY3" fmla="*/ 91440 h 222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4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24" name="椭圆 28"/>
              <p:cNvSpPr/>
              <p:nvPr/>
            </p:nvSpPr>
            <p:spPr>
              <a:xfrm>
                <a:off x="4764682" y="3990124"/>
                <a:ext cx="1977892" cy="1977892"/>
              </a:xfrm>
              <a:prstGeom prst="ellipse">
                <a:avLst/>
              </a:prstGeom>
              <a:pattFill prst="dkDnDiag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25" name="椭圆 29"/>
              <p:cNvSpPr/>
              <p:nvPr/>
            </p:nvSpPr>
            <p:spPr>
              <a:xfrm>
                <a:off x="4978628" y="4204070"/>
                <a:ext cx="1549999" cy="154999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26" name="椭圆 30"/>
              <p:cNvSpPr/>
              <p:nvPr/>
            </p:nvSpPr>
            <p:spPr>
              <a:xfrm>
                <a:off x="5228548" y="1917640"/>
                <a:ext cx="2663720" cy="2663720"/>
              </a:xfrm>
              <a:prstGeom prst="ellipse">
                <a:avLst/>
              </a:prstGeom>
              <a:pattFill prst="dkDnDiag">
                <a:fgClr>
                  <a:schemeClr val="accent2"/>
                </a:fgClr>
                <a:bgClr>
                  <a:schemeClr val="accent2">
                    <a:lumMod val="75000"/>
                  </a:schemeClr>
                </a:bgClr>
              </a:patt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27" name="椭圆 31"/>
              <p:cNvSpPr/>
              <p:nvPr/>
            </p:nvSpPr>
            <p:spPr>
              <a:xfrm>
                <a:off x="5451917" y="2141009"/>
                <a:ext cx="2216981" cy="221698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28" name="椭圆 33"/>
              <p:cNvSpPr/>
              <p:nvPr/>
            </p:nvSpPr>
            <p:spPr>
              <a:xfrm>
                <a:off x="4580476" y="1169189"/>
                <a:ext cx="1877542" cy="1877542"/>
              </a:xfrm>
              <a:prstGeom prst="ellipse">
                <a:avLst/>
              </a:prstGeom>
              <a:pattFill prst="dkDnDiag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29" name="椭圆 37"/>
              <p:cNvSpPr/>
              <p:nvPr/>
            </p:nvSpPr>
            <p:spPr>
              <a:xfrm>
                <a:off x="4744247" y="1332960"/>
                <a:ext cx="1549999" cy="154999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30" name="椭圆 12"/>
              <p:cNvSpPr/>
              <p:nvPr/>
            </p:nvSpPr>
            <p:spPr>
              <a:xfrm>
                <a:off x="4419355" y="971303"/>
                <a:ext cx="1074223" cy="2133534"/>
              </a:xfrm>
              <a:custGeom>
                <a:avLst/>
                <a:gdLst>
                  <a:gd name="connsiteX0" fmla="*/ 586805 w 1074223"/>
                  <a:gd name="connsiteY0" fmla="*/ 2133534 h 2133534"/>
                  <a:gd name="connsiteX1" fmla="*/ 0 w 1074223"/>
                  <a:gd name="connsiteY1" fmla="*/ 1097284 h 2133534"/>
                  <a:gd name="connsiteX2" fmla="*/ 1074223 w 1074223"/>
                  <a:gd name="connsiteY2" fmla="*/ 0 h 2133534"/>
                  <a:gd name="connsiteX3" fmla="*/ 1074223 w 1074223"/>
                  <a:gd name="connsiteY3" fmla="*/ 91440 h 222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4223" h="2133534">
                    <a:moveTo>
                      <a:pt x="586805" y="2133534"/>
                    </a:moveTo>
                    <a:cubicBezTo>
                      <a:pt x="234850" y="1922751"/>
                      <a:pt x="0" y="1537444"/>
                      <a:pt x="0" y="1097284"/>
                    </a:cubicBezTo>
                    <a:cubicBezTo>
                      <a:pt x="0" y="506551"/>
                      <a:pt x="423013" y="14617"/>
                      <a:pt x="1074223" y="0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1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</p:grpSp>
        <p:grpSp>
          <p:nvGrpSpPr>
            <p:cNvPr id="11" name="Group 30"/>
            <p:cNvGrpSpPr/>
            <p:nvPr/>
          </p:nvGrpSpPr>
          <p:grpSpPr>
            <a:xfrm>
              <a:off x="6417836" y="3268762"/>
              <a:ext cx="465138" cy="435769"/>
              <a:chOff x="5368132" y="3540125"/>
              <a:chExt cx="465138" cy="435769"/>
            </a:xfrm>
            <a:solidFill>
              <a:schemeClr val="accent2"/>
            </a:solidFill>
          </p:grpSpPr>
          <p:sp>
            <p:nvSpPr>
              <p:cNvPr id="20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21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</p:grpSp>
        <p:grpSp>
          <p:nvGrpSpPr>
            <p:cNvPr id="12" name="Group 33"/>
            <p:cNvGrpSpPr/>
            <p:nvPr/>
          </p:nvGrpSpPr>
          <p:grpSpPr>
            <a:xfrm>
              <a:off x="5719491" y="4824689"/>
              <a:ext cx="465138" cy="391319"/>
              <a:chOff x="5368132" y="2625725"/>
              <a:chExt cx="465138" cy="391319"/>
            </a:xfrm>
            <a:solidFill>
              <a:schemeClr val="accent4"/>
            </a:solidFill>
          </p:grpSpPr>
          <p:sp>
            <p:nvSpPr>
              <p:cNvPr id="1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1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1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5467255" y="2178077"/>
              <a:ext cx="464344" cy="464344"/>
              <a:chOff x="4439444" y="2582069"/>
              <a:chExt cx="464344" cy="464344"/>
            </a:xfrm>
            <a:solidFill>
              <a:schemeClr val="accent1"/>
            </a:solidFill>
          </p:grpSpPr>
          <p:sp>
            <p:nvSpPr>
              <p:cNvPr id="14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15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  <p:sp>
            <p:nvSpPr>
              <p:cNvPr id="16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Garamond" panose="02020404030301010803" pitchFamily="18" charset="0"/>
                  <a:ea typeface="微软雅黑" panose="020B0503020204020204" pitchFamily="34" charset="-122"/>
                  <a:sym typeface="Garamond" panose="02020404030301010803" pitchFamily="18" charset="0"/>
                </a:endParaRPr>
              </a:p>
            </p:txBody>
          </p:sp>
        </p:grpSp>
      </p:grpSp>
      <p:sp>
        <p:nvSpPr>
          <p:cNvPr id="31" name="矩形 30" hidden="1"/>
          <p:cNvSpPr/>
          <p:nvPr userDrawn="1"/>
        </p:nvSpPr>
        <p:spPr>
          <a:xfrm>
            <a:off x="1739590" y="6515100"/>
            <a:ext cx="8569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b="1" kern="10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b="1" kern="10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真题集训</a:t>
            </a:r>
            <a:r>
              <a:rPr lang="en-US" altLang="zh-CN" b="1" kern="10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                                         </a:t>
            </a:r>
            <a:r>
              <a:rPr lang="zh-CN" altLang="zh-CN" b="1" kern="10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en-US" altLang="zh-CN" b="1" kern="10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【</a:t>
            </a:r>
            <a:r>
              <a:rPr lang="zh-CN" altLang="en-US" b="1" kern="10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精准把脉</a:t>
            </a:r>
            <a:r>
              <a:rPr lang="en-US" altLang="zh-CN" b="1" kern="10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zh-CN" b="1" kern="10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9" Type="http://schemas.openxmlformats.org/officeDocument/2006/relationships/image" Target="file:///D:\qq&#25991;&#20214;\712321467\Image\C2C\Image2\%7b75232B38-A165-1FB7-499C-2E1C792CACB5%7d.png" TargetMode="External"/><Relationship Id="rId18" Type="http://schemas.openxmlformats.org/officeDocument/2006/relationships/image" Target="../media/image3.png"/><Relationship Id="rId17" Type="http://schemas.openxmlformats.org/officeDocument/2006/relationships/image" Target="../media/image10.png"/><Relationship Id="rId16" Type="http://schemas.openxmlformats.org/officeDocument/2006/relationships/image" Target="../media/image9.png"/><Relationship Id="rId15" Type="http://schemas.openxmlformats.org/officeDocument/2006/relationships/image" Target="../media/image8.png"/><Relationship Id="rId14" Type="http://schemas.openxmlformats.org/officeDocument/2006/relationships/image" Target="../media/image7.pn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1C10-F62B-4434-A996-20E70D34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DE97-95D1-4DBE-8753-CB6A8DC2F14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 userDrawn="1"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C18B-4CF5-40F4-855B-88E9A8D34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CA3C-22FD-4198-BF73-2B26A584DD2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" y="-406988"/>
            <a:ext cx="12041171" cy="72649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27" y="5295"/>
            <a:ext cx="3034634" cy="14291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14" y="4025069"/>
            <a:ext cx="2879884" cy="2886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42" y="3275956"/>
            <a:ext cx="2726391" cy="3635188"/>
          </a:xfrm>
          <a:prstGeom prst="rect">
            <a:avLst/>
          </a:prstGeom>
        </p:spPr>
      </p:pic>
      <p:pic>
        <p:nvPicPr>
          <p:cNvPr id="11" name="图片 1073743875" descr="学科网 zxxk.com"/>
          <p:cNvPicPr>
            <a:picLocks noChangeAspect="1"/>
          </p:cNvPicPr>
          <p:nvPr userDrawn="1"/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0.xml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9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35" y="1951990"/>
            <a:ext cx="7065645" cy="3287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12235" y="3106749"/>
            <a:ext cx="3870960" cy="9772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4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Teenage Life</a:t>
            </a:r>
            <a:endParaRPr lang="zh-CN" altLang="en-US" sz="4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181577" y="4190002"/>
            <a:ext cx="1161778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文本框 13"/>
          <p:cNvSpPr txBox="1"/>
          <p:nvPr/>
        </p:nvSpPr>
        <p:spPr>
          <a:xfrm>
            <a:off x="4210804" y="1654001"/>
            <a:ext cx="29489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7200" b="1">
                <a:solidFill>
                  <a:schemeClr val="accent2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Unit-1</a:t>
            </a:r>
            <a:endParaRPr lang="zh-CN" altLang="en-US" sz="7200" b="1">
              <a:solidFill>
                <a:schemeClr val="accent2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3" y="3665383"/>
            <a:ext cx="2726391" cy="36351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09" y="4189732"/>
            <a:ext cx="2879884" cy="2886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62" y="53144"/>
            <a:ext cx="3034634" cy="1429189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99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330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建议信篇首句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U1</a:t>
            </a:r>
            <a:r>
              <a:rPr lang="zh-CN" altLang="en-US" sz="2400" b="1" baseline="-25000">
                <a:solidFill>
                  <a:schemeClr val="bg1"/>
                </a:solidFill>
              </a:rPr>
              <a:t>-①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85445" y="642620"/>
          <a:ext cx="11470640" cy="598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435"/>
                <a:gridCol w="7101205"/>
              </a:tblGrid>
              <a:tr h="40957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建议信篇首句（写信目的，同理心安慰和导出建议）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>
                    <a:solidFill>
                      <a:srgbClr val="0070C0"/>
                    </a:solidFill>
                  </a:tcPr>
                </a:tc>
              </a:tr>
              <a:tr h="55778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 很遗憾听说你在适应新学校方面有困难。这样的问题是很正常的。可能下面的建议会有一些帮助。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2. 我给你写信是想说明一下我对于进一步改善我们旅馆的一些想法，以吸引更多顾客。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3. 你关于如何学习汉语询问我的建议，那么我就在这里给出一些指导意见。 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4. 很高兴收到你的来信，询问我关于如何适应新的学校生活。下面是我的一些建议。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5. 担心与事无补。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77740" y="1162685"/>
            <a:ext cx="69615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I'm sorry to hear that you are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having trouble fitting in with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your new school.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Such problems are quite normal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Perhaps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suggestions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are helpful.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8375" y="2361565"/>
            <a:ext cx="71342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I'm writing to you to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present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what I think on the further improvement of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our hotel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as to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attract more clients.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8375" y="3526155"/>
            <a:ext cx="69608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You have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asked for</a:t>
            </a:r>
            <a:r>
              <a:rPr lang="en-US" altLang="zh-CN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/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sought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advice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regard to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how to learn Chinese, and I will try to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some conductive suggestions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here.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8375" y="4632960"/>
            <a:ext cx="70783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I'm very glad to receive your letter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asking for my advice on how to fit in with the new school life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Here are a few suggestions.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77740" y="5831840"/>
            <a:ext cx="7078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Worrying about it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won’t solve anything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/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won’t make it better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/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won’t do any good to you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330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建议信篇中句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U1</a:t>
            </a:r>
            <a:r>
              <a:rPr lang="zh-CN" altLang="en-US" sz="2400" b="1" baseline="-25000">
                <a:solidFill>
                  <a:schemeClr val="bg1"/>
                </a:solidFill>
              </a:rPr>
              <a:t>-①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85445" y="642620"/>
          <a:ext cx="1147064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25"/>
                <a:gridCol w="7117715"/>
              </a:tblGrid>
              <a:tr h="40957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建议信篇中句（把握合适的语气：</a:t>
                      </a:r>
                      <a:r>
                        <a:rPr lang="zh-CN" altLang="en-US" sz="240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委婉建议</a:t>
                      </a: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，强烈建议或据理力争）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>
                    <a:solidFill>
                      <a:srgbClr val="0070C0"/>
                    </a:solidFill>
                  </a:tcPr>
                </a:tc>
              </a:tr>
              <a:tr h="110109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In my humble opinion, it is 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wise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practical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zh-CN" altLang="en-US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more advisable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more beneficial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in your situation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en-US" sz="240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If I were you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, I 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would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3.You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’d better do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... / Why not...?</a:t>
                      </a:r>
                      <a:endParaRPr lang="en-US" altLang="zh-CN" sz="240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4. It 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would be a good idea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to do... / 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It seems that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... would 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make sense in your situation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. </a:t>
                      </a:r>
                      <a:endParaRPr lang="en-US" altLang="zh-CN" sz="240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17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 在我看来，在你目前的情况下，找个兼职工作更可取一些。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2.</a:t>
                      </a: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在你目前的情况下，似乎找个兼职工作会有帮助。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3. 你最好积极参加课外活动，在那里你可能会结交一些志同道合的朋友。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4. 去杭州西湖游览是个不错的主意，它在国内外都很受欢迎。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44720" y="3096260"/>
            <a:ext cx="72828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In my humble opinion/From my point of view, it is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more advisable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to take a part-time job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in your situation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7740" y="3992880"/>
            <a:ext cx="71945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seems that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taking a part-time job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would make sense in your situation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7740" y="4822825"/>
            <a:ext cx="72720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altLang="zh-CN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ou’d better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take an active part in extra-curricular activities, where you may make some like-minded friends.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7740" y="5652770"/>
            <a:ext cx="70783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zh-CN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t’s a good idea to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pay a visit to the West Lake in Hangzhou, which gains great popularity among people at home and abroad.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985510" y="533400"/>
            <a:ext cx="1372870" cy="62992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330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建议信篇中句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U1</a:t>
            </a:r>
            <a:r>
              <a:rPr lang="zh-CN" altLang="en-US" sz="2400" b="1" baseline="-25000">
                <a:solidFill>
                  <a:schemeClr val="bg1"/>
                </a:solidFill>
              </a:rPr>
              <a:t>-①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71450" y="642620"/>
          <a:ext cx="1189101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925"/>
                <a:gridCol w="7284085"/>
              </a:tblGrid>
              <a:tr h="4572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建议信篇中句（把握合适的语气：</a:t>
                      </a:r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委婉建议</a:t>
                      </a: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，</a:t>
                      </a:r>
                      <a:r>
                        <a:rPr lang="zh-CN" altLang="en-US" sz="240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强烈建议或据理力争</a:t>
                      </a: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）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>
                    <a:solidFill>
                      <a:srgbClr val="0070C0"/>
                    </a:solidFill>
                  </a:tcPr>
                </a:tc>
              </a:tr>
              <a:tr h="110109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is </a:t>
                      </a:r>
                      <a:r>
                        <a:rPr sz="2400" b="1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highly recommended</a:t>
                      </a:r>
                      <a:r>
                        <a:rPr lang="en-US" sz="2400" b="1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/suggested</a:t>
                      </a:r>
                      <a:r>
                        <a:rPr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u="sng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n-US" sz="2400" u="sng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2400" u="sng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虚拟语气（</a:t>
                      </a:r>
                      <a:r>
                        <a:rPr lang="en-US" altLang="zh-CN" sz="2400" u="sng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should</a:t>
                      </a:r>
                      <a:r>
                        <a:rPr lang="zh-CN" altLang="en-US" sz="2400" u="sng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400" u="sng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do/be done</a:t>
                      </a:r>
                      <a:r>
                        <a:rPr lang="en-US" sz="2400" u="sng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 u="sng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/ You’re </a:t>
                      </a:r>
                      <a:r>
                        <a:rPr lang="en-US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highly recommended</a:t>
                      </a:r>
                      <a:r>
                        <a:rPr 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to do...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en-US" sz="240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remember to...</a:t>
                      </a:r>
                      <a:endParaRPr lang="en-US" altLang="zh-CN" sz="240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17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 我建议有关当局应让学生每天运动至少一个小时作为一项规定。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2.</a:t>
                      </a: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强烈建议你乘坐高铁。坐火车不仅方便、高效，而且还是一个欣赏沿途风景的好机会。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3. </a:t>
                      </a:r>
                      <a:r>
                        <a:rPr lang="zh-CN" altLang="en-US" sz="2400" baseline="30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（提议保护北京胡同建筑文化）</a:t>
                      </a: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我建议应该建立一项法律来维护和保护文化遗产。我还建议建立一个胡同博物馆来展示文化的魅力和意义。我本人，以及其他许多人，都希望北京胡同不只是一段记忆。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77740" y="2332990"/>
            <a:ext cx="72828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 suggest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authorities concerned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(should) make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rule for students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spend at least one hour a day on sport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7740" y="3162935"/>
            <a:ext cx="71945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highly recommended that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take a high-speed train. Not only is it convenient and efficient to travel around by train, but it is also a good chance to admire the scenery on the way.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90110" y="4731385"/>
            <a:ext cx="73704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suggest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law </a:t>
            </a:r>
            <a:r>
              <a:rPr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should be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set up to maintain and protect the cultural heritage. I </a:t>
            </a:r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also propose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that a hutong museum be established to exhibit the charm and significance of the culture. </a:t>
            </a:r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myself, as well as many others, </a:t>
            </a:r>
            <a:r>
              <a:rPr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</a:t>
            </a:r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hope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that Beijing hutong remains nothing more than a memory. 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630795" y="545465"/>
            <a:ext cx="2745740" cy="62992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330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建议信篇尾句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U1</a:t>
            </a:r>
            <a:r>
              <a:rPr lang="zh-CN" altLang="en-US" sz="2400" b="1" baseline="-25000">
                <a:solidFill>
                  <a:schemeClr val="bg1"/>
                </a:solidFill>
              </a:rPr>
              <a:t>-①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85445" y="642620"/>
          <a:ext cx="11470640" cy="598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435"/>
                <a:gridCol w="7101205"/>
              </a:tblGrid>
              <a:tr h="40957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</a:rPr>
                        <a:t>建议信篇尾句（提出希望采纳建议，并祝福）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cPr>
                    <a:solidFill>
                      <a:srgbClr val="0070C0"/>
                    </a:solidFill>
                  </a:tcPr>
                </a:tc>
              </a:tr>
              <a:tr h="55778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 我希望这些建议/意见/看法对你实用/有用/有帮助。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2.无论如何，我希望这些建议对你有所帮助。我会非常高兴看到情况改善。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3. 我相信你会认真考虑我的建议。无论你决定做什么，祝你学习/工作好运。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4. 我希望你可以好好考虑我的建议。我准备和你进一步讨论这件事。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5. 请原谅我的冒昧，希望你能三思后行。</a:t>
                      </a:r>
                      <a:endParaRPr lang="zh-CN" altLang="en-US" sz="240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77740" y="1134745"/>
            <a:ext cx="69615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 I hope you will find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these proposals /suggestions /recommendations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practical/useful/helpful</a:t>
            </a:r>
            <a:r>
              <a:rPr lang="zh-CN" altLang="en-US" sz="2400" u="sng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宾补。</a:t>
            </a:r>
            <a:endParaRPr lang="zh-CN" altLang="en-US" sz="2400" u="sng" baseline="-25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8375" y="1964690"/>
            <a:ext cx="71342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 I hope that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suggestions are helpful for you anyway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 would be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more than happy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see improvement</a:t>
            </a:r>
            <a:r>
              <a:rPr lang="zh-CN" altLang="en-US" sz="2400" u="sng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祝福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8375" y="3076575"/>
            <a:ext cx="69608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 I believe that you will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take my suggestions into serious account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Whatever you decide to do, </a:t>
            </a:r>
            <a:r>
              <a:rPr lang="zh-CN" altLang="en-US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good luck with your studies/work</a:t>
            </a:r>
            <a:r>
              <a:rPr lang="zh-CN" altLang="en-US" sz="2400" u="sng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祝愿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！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78375" y="4275455"/>
            <a:ext cx="70783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I hope you can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take good consideration of my advice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 would be ready to </a:t>
            </a:r>
            <a:r>
              <a:rPr lang="zh-CN" altLang="en-US" sz="2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discuss about this matter with you to further details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06315" y="5474335"/>
            <a:ext cx="7221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 I hope you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will not find it too straightforward for me to suggest that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You’d better </a:t>
            </a:r>
            <a:r>
              <a:rPr lang="zh-CN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think it over before taking action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568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建议信（高中学习生活的困惑）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U1</a:t>
            </a:r>
            <a:r>
              <a:rPr lang="zh-CN" altLang="en-US" sz="2400" b="1" baseline="-25000">
                <a:solidFill>
                  <a:schemeClr val="bg1"/>
                </a:solidFill>
              </a:rPr>
              <a:t>-①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0825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4602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假定你是李华。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你的英国笔友杰克刚刚升入高中，但他一时无法适应新的校园生活，写信向你征求建议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。请你就此问题给他回一封信，主要内容包括: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不必过分焦虑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制定合理的学习计划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3.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多参加集体活动，结交新朋友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55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Jack,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I'm sorry to hear that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are having trouble adjusting to your high school life.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Many students have the same problem when going to a new school, so take it easy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Here are my suggestions.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advisable to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make a detailed plan for your studies, which will help you get used to the new studying environment in a short time. 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Also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you’d better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take an active part in extra-curricular activities, where you may make some like-minded friends.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I'm sure that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won't feel lonely and your school life will grow colorful and interesting.</a:t>
            </a:r>
            <a:endParaRPr lang="en-US" altLang="zh-CN" sz="24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I will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more than happy to hear good news from you.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Yours,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Li Hua                                                                                               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980" y="4994910"/>
            <a:ext cx="136906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75790" y="5349240"/>
            <a:ext cx="10236200" cy="1367155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26590" y="5523865"/>
            <a:ext cx="10185400" cy="1094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篇习作紧扣要点，层次清楚，应用了较合适的表达建议的句式，语法结构和词汇得体，作者表现出很强的语言运用能力。本篇基于解决问题的建议信，结构组织合理，内容充满正能和鼓励，内在逻辑和情感交流都实现了真正意义上的连贯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8550" y="5568950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432175" y="3361055"/>
            <a:ext cx="6968490" cy="2965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915920" y="4085590"/>
            <a:ext cx="3896995" cy="3282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480050" y="4482465"/>
            <a:ext cx="3571240" cy="3054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9178925" y="4037965"/>
            <a:ext cx="2135505" cy="3752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329430" y="4840605"/>
            <a:ext cx="5594985" cy="330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991360" y="6212205"/>
            <a:ext cx="7514590" cy="4064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12" grpId="0" animBg="1"/>
      <p:bldP spid="12" grpId="1" animBg="1"/>
      <p:bldP spid="4" grpId="0" animBg="1"/>
      <p:bldP spid="4" grpId="1" animBg="1"/>
      <p:bldP spid="11" grpId="0" animBg="1"/>
      <p:bldP spid="11" grpId="1" animBg="1"/>
      <p:bldP spid="10" grpId="0" animBg="1"/>
      <p:bldP spid="10" grpId="1" animBg="1"/>
      <p:bldP spid="13" grpId="0" animBg="1"/>
      <p:bldP spid="13" grpId="1" animBg="1"/>
      <p:bldP spid="14" grpId="0" bldLvl="0" animBg="1"/>
      <p:bldP spid="14" grpId="1" animBg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9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1951990"/>
            <a:ext cx="7096125" cy="31610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31210" y="3025469"/>
            <a:ext cx="5100320" cy="9772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4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Traveling Around</a:t>
            </a:r>
            <a:endParaRPr lang="zh-CN" altLang="en-US" sz="4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965042" y="4190002"/>
            <a:ext cx="1161778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文本框 13"/>
          <p:cNvSpPr txBox="1"/>
          <p:nvPr/>
        </p:nvSpPr>
        <p:spPr>
          <a:xfrm>
            <a:off x="4159369" y="1534621"/>
            <a:ext cx="29489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7200" b="1">
                <a:solidFill>
                  <a:schemeClr val="accent2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Unit-2</a:t>
            </a:r>
            <a:endParaRPr lang="zh-CN" altLang="en-US" sz="7200" b="1">
              <a:solidFill>
                <a:schemeClr val="accent2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3" y="3665383"/>
            <a:ext cx="2726391" cy="36351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09" y="4189732"/>
            <a:ext cx="2879884" cy="2886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62" y="53144"/>
            <a:ext cx="3034634" cy="1429189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330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来杭州玩的出行建议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U2</a:t>
            </a:r>
            <a:r>
              <a:rPr lang="zh-CN" altLang="en-US" sz="2400" b="1" baseline="-25000">
                <a:solidFill>
                  <a:schemeClr val="bg1"/>
                </a:solidFill>
              </a:rPr>
              <a:t>-①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6222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9999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假如你是李华，你的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英国交换生朋友 Jack 目前在北京就读，他打算十月中旬来杭州玩，向你寻求出行建议。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请你用英文给他写一封建议信，内容包括：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表示欢迎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你的建议（交通方式、景点推荐…）及理由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3.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表达祝愿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925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Jack,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Overjoyed /Delighted to know that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 are planning to visit Hangzhou in mid-October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I’m writing to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extend my warm welcome and offer my suggestions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Initially,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highly recommended that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take a high-speed train. Not only is it convenient and efficient to travel around by train, but it is also a good chance to admire the scenery on the way. As for tourist destinations,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it’s a good idea to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pay a visit to the West Lake in Hangzhou, which gains great popularity among people at home and abroad. Most importantly,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remember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bring masks along with you during the epidemic. </a:t>
            </a:r>
            <a:endParaRPr lang="en-US" altLang="zh-CN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Wish you a pleasant journey.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Yours,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875" y="5052695"/>
            <a:ext cx="120142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91335" y="5490845"/>
            <a:ext cx="10236200" cy="1199515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69770" y="5579110"/>
            <a:ext cx="10067290" cy="1023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本篇习作很好地体现了杭州旅行的实情，建议真实可行。三个建议是重点，每个维度展开时，按因果逻辑合理拓展，较好地彰显了优秀的思维品质。衔接合理，读起来一气呵成。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8550" y="5711825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077210" y="2956560"/>
            <a:ext cx="1078865" cy="3282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678545" y="3713480"/>
            <a:ext cx="3254375" cy="3282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9280525" y="4458970"/>
            <a:ext cx="2215515" cy="3282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989965" y="114300"/>
            <a:ext cx="503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向旅行社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询问</a:t>
            </a:r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相关的旅行信息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U2</a:t>
            </a:r>
            <a:r>
              <a:rPr lang="zh-CN" altLang="en-US" sz="2400" b="1" baseline="-25000">
                <a:solidFill>
                  <a:schemeClr val="bg1"/>
                </a:solidFill>
              </a:rPr>
              <a:t>-③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1777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5554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 假定你是李华，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正在新西兰学习，你计划寒假期间在当地旅行，请写一封电子邮件向旅行社询问相关的旅行信息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。内容包括：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1．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旅行信息(如景点等)；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2．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当地特色(如食品等)；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3．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注意事项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55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Sir or Madam，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I am Li Hua,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Chinese student, studying in New Zealand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I’m writing to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ask for information about your agency’s New Zealand’s travel for the winter vacation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First, 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could you tell me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departure time and travelling routes?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Second, New Zealand is famous for its beautiful scenery and places of interest and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want to know more details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about these.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I am also interested in the local flavor snacks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Third,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much do I have to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pay for the travel? At length, are there other things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should be aware of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24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would be grateful to receive a reply at your earliest convenience.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Yours sincerely，                                                                                  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500" y="4775835"/>
            <a:ext cx="120142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01495" y="5212080"/>
            <a:ext cx="10236200" cy="1199515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46580" y="5301615"/>
            <a:ext cx="10146665" cy="1023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对相关负责人的称呼Dear Sir or Madam，或 To whom it may concern，这是很多高一同学的知识盲区。本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篇习作要代入角色：咨询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“新西兰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旅行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的旅行社相关信息，结合自身的旅行体验，迁移到国外旅行的信息。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0300" y="5398135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4" y="442595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60" y="1761490"/>
            <a:ext cx="7310755" cy="33350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32455" y="3015944"/>
            <a:ext cx="5715000" cy="9772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4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Sports And Fitness</a:t>
            </a:r>
            <a:endParaRPr lang="zh-CN" altLang="en-US" sz="4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878047" y="4190002"/>
            <a:ext cx="1161778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文本框 13"/>
          <p:cNvSpPr txBox="1"/>
          <p:nvPr/>
        </p:nvSpPr>
        <p:spPr>
          <a:xfrm>
            <a:off x="4187944" y="1566371"/>
            <a:ext cx="29489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7200" b="1">
                <a:solidFill>
                  <a:schemeClr val="accent2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Unit-3</a:t>
            </a:r>
            <a:endParaRPr lang="zh-CN" altLang="en-US" sz="7200" b="1">
              <a:solidFill>
                <a:schemeClr val="accent2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3" y="3665383"/>
            <a:ext cx="2726391" cy="36351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09" y="4189732"/>
            <a:ext cx="2879884" cy="2886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62" y="53144"/>
            <a:ext cx="3034634" cy="1429189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262601" y="-529"/>
            <a:ext cx="3916218" cy="3081448"/>
            <a:chOff x="1082675" y="1965325"/>
            <a:chExt cx="5334001" cy="4206875"/>
          </a:xfrm>
        </p:grpSpPr>
        <p:sp>
          <p:nvSpPr>
            <p:cNvPr id="5" name="Freeform 9665"/>
            <p:cNvSpPr/>
            <p:nvPr/>
          </p:nvSpPr>
          <p:spPr bwMode="auto">
            <a:xfrm>
              <a:off x="1604963" y="3187700"/>
              <a:ext cx="4811713" cy="2451100"/>
            </a:xfrm>
            <a:custGeom>
              <a:avLst/>
              <a:gdLst>
                <a:gd name="T0" fmla="*/ 0 w 3031"/>
                <a:gd name="T1" fmla="*/ 1544 h 1544"/>
                <a:gd name="T2" fmla="*/ 3031 w 3031"/>
                <a:gd name="T3" fmla="*/ 138 h 1544"/>
                <a:gd name="T4" fmla="*/ 1140 w 3031"/>
                <a:gd name="T5" fmla="*/ 0 h 1544"/>
                <a:gd name="T6" fmla="*/ 0 w 3031"/>
                <a:gd name="T7" fmla="*/ 154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1" h="1544">
                  <a:moveTo>
                    <a:pt x="0" y="1544"/>
                  </a:moveTo>
                  <a:lnTo>
                    <a:pt x="3031" y="138"/>
                  </a:lnTo>
                  <a:lnTo>
                    <a:pt x="1140" y="0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rgbClr val="4D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6" name="Freeform 9666"/>
            <p:cNvSpPr/>
            <p:nvPr/>
          </p:nvSpPr>
          <p:spPr bwMode="auto">
            <a:xfrm>
              <a:off x="1082675" y="3579813"/>
              <a:ext cx="3235325" cy="2251075"/>
            </a:xfrm>
            <a:custGeom>
              <a:avLst/>
              <a:gdLst>
                <a:gd name="T0" fmla="*/ 0 w 2038"/>
                <a:gd name="T1" fmla="*/ 319 h 1418"/>
                <a:gd name="T2" fmla="*/ 2038 w 2038"/>
                <a:gd name="T3" fmla="*/ 0 h 1418"/>
                <a:gd name="T4" fmla="*/ 1611 w 2038"/>
                <a:gd name="T5" fmla="*/ 1418 h 1418"/>
                <a:gd name="T6" fmla="*/ 0 w 2038"/>
                <a:gd name="T7" fmla="*/ 319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418">
                  <a:moveTo>
                    <a:pt x="0" y="319"/>
                  </a:moveTo>
                  <a:lnTo>
                    <a:pt x="2038" y="0"/>
                  </a:lnTo>
                  <a:lnTo>
                    <a:pt x="1611" y="1418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192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9667"/>
            <p:cNvSpPr/>
            <p:nvPr/>
          </p:nvSpPr>
          <p:spPr bwMode="auto">
            <a:xfrm>
              <a:off x="1546225" y="2538413"/>
              <a:ext cx="3984625" cy="3633787"/>
            </a:xfrm>
            <a:custGeom>
              <a:avLst/>
              <a:gdLst>
                <a:gd name="T0" fmla="*/ 0 w 2095"/>
                <a:gd name="T1" fmla="*/ 494 h 1910"/>
                <a:gd name="T2" fmla="*/ 1620 w 2095"/>
                <a:gd name="T3" fmla="*/ 1884 h 1910"/>
                <a:gd name="T4" fmla="*/ 2095 w 2095"/>
                <a:gd name="T5" fmla="*/ 0 h 1910"/>
                <a:gd name="T6" fmla="*/ 0 w 2095"/>
                <a:gd name="T7" fmla="*/ 494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5" h="1910">
                  <a:moveTo>
                    <a:pt x="0" y="494"/>
                  </a:moveTo>
                  <a:cubicBezTo>
                    <a:pt x="0" y="494"/>
                    <a:pt x="1620" y="1910"/>
                    <a:pt x="1620" y="1884"/>
                  </a:cubicBezTo>
                  <a:cubicBezTo>
                    <a:pt x="1620" y="1858"/>
                    <a:pt x="2095" y="0"/>
                    <a:pt x="2095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EE7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9668"/>
            <p:cNvSpPr>
              <a:spLocks noEditPoints="1"/>
            </p:cNvSpPr>
            <p:nvPr/>
          </p:nvSpPr>
          <p:spPr bwMode="auto">
            <a:xfrm>
              <a:off x="1136650" y="2449513"/>
              <a:ext cx="4635500" cy="2360612"/>
            </a:xfrm>
            <a:custGeom>
              <a:avLst/>
              <a:gdLst>
                <a:gd name="T0" fmla="*/ 1823 w 2920"/>
                <a:gd name="T1" fmla="*/ 1487 h 1487"/>
                <a:gd name="T2" fmla="*/ 1820 w 2920"/>
                <a:gd name="T3" fmla="*/ 1486 h 1487"/>
                <a:gd name="T4" fmla="*/ 0 w 2920"/>
                <a:gd name="T5" fmla="*/ 1354 h 1487"/>
                <a:gd name="T6" fmla="*/ 2920 w 2920"/>
                <a:gd name="T7" fmla="*/ 0 h 1487"/>
                <a:gd name="T8" fmla="*/ 1823 w 2920"/>
                <a:gd name="T9" fmla="*/ 1487 h 1487"/>
                <a:gd name="T10" fmla="*/ 36 w 2920"/>
                <a:gd name="T11" fmla="*/ 1348 h 1487"/>
                <a:gd name="T12" fmla="*/ 1819 w 2920"/>
                <a:gd name="T13" fmla="*/ 1478 h 1487"/>
                <a:gd name="T14" fmla="*/ 2893 w 2920"/>
                <a:gd name="T15" fmla="*/ 23 h 1487"/>
                <a:gd name="T16" fmla="*/ 36 w 2920"/>
                <a:gd name="T17" fmla="*/ 134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0" h="1487">
                  <a:moveTo>
                    <a:pt x="1823" y="1487"/>
                  </a:moveTo>
                  <a:lnTo>
                    <a:pt x="1820" y="1486"/>
                  </a:lnTo>
                  <a:lnTo>
                    <a:pt x="0" y="1354"/>
                  </a:lnTo>
                  <a:lnTo>
                    <a:pt x="2920" y="0"/>
                  </a:lnTo>
                  <a:lnTo>
                    <a:pt x="1823" y="1487"/>
                  </a:lnTo>
                  <a:close/>
                  <a:moveTo>
                    <a:pt x="36" y="1348"/>
                  </a:moveTo>
                  <a:lnTo>
                    <a:pt x="1819" y="1478"/>
                  </a:lnTo>
                  <a:lnTo>
                    <a:pt x="2893" y="23"/>
                  </a:lnTo>
                  <a:lnTo>
                    <a:pt x="36" y="1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9" name="Freeform 9669"/>
            <p:cNvSpPr>
              <a:spLocks noEditPoints="1"/>
            </p:cNvSpPr>
            <p:nvPr/>
          </p:nvSpPr>
          <p:spPr bwMode="auto">
            <a:xfrm>
              <a:off x="1212850" y="1965325"/>
              <a:ext cx="4518025" cy="3314700"/>
            </a:xfrm>
            <a:custGeom>
              <a:avLst/>
              <a:gdLst>
                <a:gd name="T0" fmla="*/ 1188 w 2846"/>
                <a:gd name="T1" fmla="*/ 2088 h 2088"/>
                <a:gd name="T2" fmla="*/ 0 w 2846"/>
                <a:gd name="T3" fmla="*/ 0 h 2088"/>
                <a:gd name="T4" fmla="*/ 11 w 2846"/>
                <a:gd name="T5" fmla="*/ 4 h 2088"/>
                <a:gd name="T6" fmla="*/ 2846 w 2846"/>
                <a:gd name="T7" fmla="*/ 770 h 2088"/>
                <a:gd name="T8" fmla="*/ 1188 w 2846"/>
                <a:gd name="T9" fmla="*/ 2088 h 2088"/>
                <a:gd name="T10" fmla="*/ 20 w 2846"/>
                <a:gd name="T11" fmla="*/ 15 h 2088"/>
                <a:gd name="T12" fmla="*/ 1190 w 2846"/>
                <a:gd name="T13" fmla="*/ 2075 h 2088"/>
                <a:gd name="T14" fmla="*/ 2827 w 2846"/>
                <a:gd name="T15" fmla="*/ 773 h 2088"/>
                <a:gd name="T16" fmla="*/ 20 w 2846"/>
                <a:gd name="T17" fmla="*/ 15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6" h="2088">
                  <a:moveTo>
                    <a:pt x="1188" y="208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846" y="770"/>
                  </a:lnTo>
                  <a:lnTo>
                    <a:pt x="1188" y="2088"/>
                  </a:lnTo>
                  <a:close/>
                  <a:moveTo>
                    <a:pt x="20" y="15"/>
                  </a:moveTo>
                  <a:lnTo>
                    <a:pt x="1190" y="2075"/>
                  </a:lnTo>
                  <a:lnTo>
                    <a:pt x="2827" y="773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sp>
        <p:nvSpPr>
          <p:cNvPr id="210948" name="文本框 1"/>
          <p:cNvSpPr txBox="1">
            <a:spLocks noChangeArrowheads="1"/>
          </p:cNvSpPr>
          <p:nvPr/>
        </p:nvSpPr>
        <p:spPr bwMode="auto">
          <a:xfrm>
            <a:off x="942181" y="2775730"/>
            <a:ext cx="1007903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单元整体设计下的主题写作</a:t>
            </a:r>
            <a:endParaRPr sz="6000" b="1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570" y="1022350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高一上学期期中作文复习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3045" y="4147185"/>
            <a:ext cx="73164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——</a:t>
            </a:r>
            <a:r>
              <a:rPr lang="zh-CN" altLang="en-US" sz="3200" b="1">
                <a:solidFill>
                  <a:schemeClr val="bg1"/>
                </a:solidFill>
              </a:rPr>
              <a:t>新人教版必修Ⅰ</a:t>
            </a:r>
            <a:r>
              <a:rPr lang="en-US" altLang="zh-CN" sz="3200" b="1">
                <a:solidFill>
                  <a:schemeClr val="bg1"/>
                </a:solidFill>
              </a:rPr>
              <a:t> U</a:t>
            </a:r>
            <a:r>
              <a:rPr lang="en-US" altLang="zh-CN" sz="3200" b="1" baseline="-25000">
                <a:solidFill>
                  <a:schemeClr val="bg1"/>
                </a:solidFill>
              </a:rPr>
              <a:t>0-3 </a:t>
            </a:r>
            <a:r>
              <a:rPr lang="zh-CN" altLang="en-US" sz="3200" b="1">
                <a:solidFill>
                  <a:schemeClr val="bg1"/>
                </a:solidFill>
              </a:rPr>
              <a:t>单元作文复习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2896" y="5431347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浙江省常山一中：吴俊峰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8199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参加国际中学生乒乓球友谊赛，询问食宿交通及比赛日程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U3</a:t>
            </a:r>
            <a:r>
              <a:rPr lang="zh-CN" altLang="en-US" sz="2400" b="1" baseline="-25000">
                <a:solidFill>
                  <a:schemeClr val="bg1"/>
                </a:solidFill>
              </a:rPr>
              <a:t>-①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0825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4602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假定你是李华，来自阳光中学，你校乒乓球队应邀去澳大利亚一所中学参加中学生乒乓球友谊赛。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请你给举办学校联系人Mr Williams写一封邮件询问相关事宜，要点如下：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1．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接受邀请，表示感谢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2．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询问食宿、交通及比赛日程等方面的安排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3．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提出相关建议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182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Mr Williams，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am Li Hua, a student from Sunshine Middle School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are delighted and appreciated to accept the invitation to play a friendly table tennis match, which will no doubt strengthen our friendship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 am writing to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know more about the arrangements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We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prefer to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live in host families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experience local culture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Besides,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it possible for you to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pick us up at the airport after our arrival? 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Also,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would appreciate it if we could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work out a proper schedule for both sides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Thank you for all your help. I’m looking forward to your reply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Yours，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5405" y="4815840"/>
            <a:ext cx="1376045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730625" y="5163820"/>
            <a:ext cx="8307070" cy="1377315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730625" y="5335905"/>
            <a:ext cx="8146415" cy="1157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询问相关事宜用了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“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prefer to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...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；is it possible for you to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...;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 would appreciate it if we could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...”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显得有礼有节，既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礼貌地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合理表达诉求，又拓展体育交流之外的文化交流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“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to experience local culture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2920" y="5426075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359650" y="3352800"/>
            <a:ext cx="3376295" cy="3054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9" grpId="0"/>
      <p:bldP spid="9" grpId="1"/>
      <p:bldP spid="10" grpId="0" bldLvl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989965" y="114300"/>
            <a:ext cx="503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邀请英国朋友参加户外郊游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U3</a:t>
            </a:r>
            <a:r>
              <a:rPr lang="zh-CN" altLang="en-US" sz="2400" b="1" baseline="-25000">
                <a:solidFill>
                  <a:schemeClr val="bg1"/>
                </a:solidFill>
              </a:rPr>
              <a:t>-②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1777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5554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 baseline="30000">
                          <a:latin typeface="Arial" panose="020B0604020202020204" pitchFamily="34" charset="0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2400" b="1" baseline="30000">
                          <a:latin typeface="Arial" panose="020B0604020202020204" pitchFamily="34" charset="0"/>
                          <a:ea typeface="黑体" panose="02010609060101010101" charset="-122"/>
                        </a:rPr>
                        <a:t>2017年6月浙江高考应用文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假定你是李华，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计划组织一次郊游，请给你的英国朋友Chris 写封邮件邀请他参加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。内容包括：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参与者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  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</a:t>
                      </a:r>
                      <a:r>
                        <a:rPr lang="zh-CN" altLang="en-US" sz="24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时间、地点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  3.</a:t>
                      </a:r>
                      <a:r>
                        <a:rPr lang="zh-CN" alt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活动：登山、野餐等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55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Chris，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I’m writing to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invite you to join us in climbing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Fragrant Hill this Saturday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 scheduled to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gather at the school gate and set out by bus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8:00 am sharp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 climbing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the top of the hill, we will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enjoy our picnic lunch there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about 2:00 pm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we will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take another path down the hill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Meanwhile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you may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equip yourself with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camera to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capture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pleasant moments and the beautiful scenery.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Up till now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6 boys and 5 girls have joined the team.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Looking forward to your involvement.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Yours,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605" y="4951730"/>
            <a:ext cx="155321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01495" y="5213985"/>
            <a:ext cx="10236200" cy="1551305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27200" y="5213985"/>
            <a:ext cx="10266045" cy="1550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第二段合理拓展，详细描述活动行程安排，体现了邀请者细心的考虑，从而凸显真诚的邀约。语言简约而不简单，如“are scheduled to”，“at 8:00 am sharp”，“enjoy our picnic lunch”，“equip yourself with”，“capture”等词语使用恰当</a:t>
            </a:r>
            <a:r>
              <a:rPr lang="zh-CN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自然地道。合理运用非谓语动词, 如   “After climbing”，“to capture”等；巧妙运用衔接词，如“Meanwhile”等让句子之间联系更为紧凑。更为巧妙的是，作者借用带上相机捕捉美妙时光和自然美景，既提醒必要旅行装备，又突出活动亮点，一石二鸟，无声胜有声。</a:t>
            </a:r>
            <a:endParaRPr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0300" y="5398135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47340" y="3742055"/>
            <a:ext cx="8913495" cy="6604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12" grpId="0" animBg="1"/>
      <p:bldP spid="12" grpId="1" animBg="1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989965" y="114300"/>
            <a:ext cx="503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邀请英国朋友参加户外郊游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U3</a:t>
            </a:r>
            <a:r>
              <a:rPr lang="zh-CN" altLang="en-US" sz="2400" b="1" baseline="-25000">
                <a:solidFill>
                  <a:schemeClr val="bg1"/>
                </a:solidFill>
              </a:rPr>
              <a:t>-②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1777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5554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 baseline="30000">
                          <a:latin typeface="Arial" panose="020B0604020202020204" pitchFamily="34" charset="0"/>
                          <a:ea typeface="黑体" panose="02010609060101010101" charset="-122"/>
                        </a:rPr>
                        <a:t> </a:t>
                      </a:r>
                      <a:r>
                        <a:rPr lang="zh-CN" altLang="en-US" sz="2400" b="1" baseline="30000">
                          <a:latin typeface="Arial" panose="020B0604020202020204" pitchFamily="34" charset="0"/>
                          <a:ea typeface="黑体" panose="02010609060101010101" charset="-122"/>
                        </a:rPr>
                        <a:t>2017年6月浙江高考应用文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假定你是李华，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计划组织一次郊游，请给你的英国朋友Chris 写封邮件邀请他参加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。内容包括：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参与者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  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</a:t>
                      </a:r>
                      <a:r>
                        <a:rPr lang="zh-CN" altLang="en-US" sz="24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时间、地点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  3.</a:t>
                      </a:r>
                      <a:r>
                        <a:rPr lang="zh-CN" alt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活动：登山、野餐等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55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Chris，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I’m writing to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invite you to join us in climbing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Fragrant Hill this Saturday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 scheduled to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gather at the school gate and set out by bus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8:00 am sharp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 climbing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the top of the hill, we will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enjoy our picnic lunch there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about 2:00 pm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we will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take another path down the hill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Meanwhile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you may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equip yourself with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camera to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capture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pleasant moments and the beautiful scenery.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Up till now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6 boys and 5 girls have joined the team.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Looking forward to your involvement.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Yours,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260" y="4977765"/>
            <a:ext cx="123190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01495" y="5398770"/>
            <a:ext cx="10236200" cy="1231900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61490" y="5477510"/>
            <a:ext cx="10266045" cy="120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第三段既是礼貌性结尾，又向受邀者“汇报”了活动的组织情况，从而达到诚挚邀请目的，让受邀者立即回复。这样</a:t>
            </a:r>
            <a:r>
              <a:rPr lang="zh-CN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把第一个要点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“参与者”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放在最后写，是作者神来之笔，自然地带出了诚挚邀请和期待参与。</a:t>
            </a:r>
            <a:r>
              <a:rPr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段落编排逻辑合理，环环相扣。</a:t>
            </a:r>
            <a:endParaRPr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9345" y="5599430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10840" y="4424680"/>
            <a:ext cx="6754495" cy="3746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12" grpId="0" animBg="1"/>
      <p:bldP spid="12" grpId="1" animBg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989965" y="114300"/>
            <a:ext cx="503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告知冬奥会志愿者的申请准备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U3</a:t>
            </a:r>
            <a:r>
              <a:rPr lang="zh-CN" altLang="en-US" sz="2400" b="1" baseline="-25000">
                <a:solidFill>
                  <a:schemeClr val="bg1"/>
                </a:solidFill>
              </a:rPr>
              <a:t>-③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9080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52857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假定你是李华，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刚参加了北京冬奥会的志愿者工作。你的意大利好友 David 想申请下一届志愿者，写信向你询问相关情况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，请你用英语给他写一封回信，内容包括： 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 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个人感悟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 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 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如何准备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 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3. 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表达祝愿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37180" y="1332865"/>
            <a:ext cx="9190355" cy="5297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David,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Delighted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know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your interest in voluntary work in the Winter Olympics, I’m writing to share my experience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Challenging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as the work was, it was a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glorious and proud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moment for me to be an Olympic volunteer in our capital Beijing. I was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totally impressed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by the charm of winter sports and the Olympic spirit within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be a volunteer of this international competition, it would be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essential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if you are familiar with the rules of the game. The job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also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calls for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strong sense of responsibility, superb communication ability, fluency in oral English and good physical fitness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which you need to well prepare in advance.   </a:t>
            </a:r>
            <a:endParaRPr lang="en-US" altLang="zh-CN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Wish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your dream come true!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bet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you’ll find it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rewarding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Yours,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815" y="5233670"/>
            <a:ext cx="892175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08175" y="5823585"/>
            <a:ext cx="10236200" cy="892810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78330" y="5872480"/>
            <a:ext cx="10266045" cy="892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本篇习作的情感饱满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“Delighted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；Challenging；glorious and proud；totally impressed；Wish；rewardin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很好地体现志愿者的风采</a:t>
            </a:r>
            <a:r>
              <a:rPr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r>
              <a:rPr 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尤其是最后一段的祝愿画龙点睛，增强了感染力。</a:t>
            </a:r>
            <a:endParaRPr lang="zh-CN" sz="20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930" y="5854700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513445" y="3971925"/>
            <a:ext cx="2684145" cy="3746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989965" y="114300"/>
            <a:ext cx="5723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告知好友运动会参赛项目，过程和感受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U3</a:t>
            </a:r>
            <a:r>
              <a:rPr lang="zh-CN" altLang="en-US" sz="2400" b="1" baseline="-25000">
                <a:solidFill>
                  <a:schemeClr val="bg1"/>
                </a:solidFill>
              </a:rPr>
              <a:t>-④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9080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52857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假定你是李华，你的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英国笔友 Jack社交媒体上看到了你参加运动会的照片，写信向你了解相关情况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。请给他写一封回信，内容包括：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 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时间地点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 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你的项目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3. 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你的感受</a:t>
                      </a:r>
                      <a:endParaRPr lang="zh-CN" altLang="en-US" sz="2000" b="1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37180" y="1332865"/>
            <a:ext cx="9190355" cy="5297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Jack,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How is everything going?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Delighted to learn you are interested in the sports meeting held in my school, I’m writing to share with you some details.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Usually held in October annually on the school playground, it’s a splendid platform for us to take an active part in sports and bring out the best in ourselves.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year I joined in the 1500-metre race, which was a great challenge for me. 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But with my adequate preparations and my classmates’ encouragement, I got the third prize finally,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which made me convinced that nothing is impossible for a willing heart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  </a:t>
            </a:r>
            <a:endParaRPr lang="en-US" altLang="zh-CN" sz="24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Would you please share your school life with me? Looking forward to your reply.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Yours,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015" y="5182870"/>
            <a:ext cx="99441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55800" y="5721985"/>
            <a:ext cx="10236200" cy="995680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93545" y="5773420"/>
            <a:ext cx="10498455" cy="892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本篇习作地把运动会参赛项目，参赛过程，参赛感受很好地融在一起，突显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great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challenge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，强化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 with my adequate preparations and my classmates’ encouragement”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动力因素，最后有感而发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“made me convinced that nothing is impossible for a willing heart”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，自然升华体育的主题意义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sz="20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930" y="5801995"/>
            <a:ext cx="499745" cy="962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91790" y="4043045"/>
            <a:ext cx="9026525" cy="10737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12" grpId="0" animBg="1"/>
      <p:bldP spid="12" grpId="1" animBg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989965" y="114300"/>
            <a:ext cx="7020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学生拔河比赛的报道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U3</a:t>
            </a:r>
            <a:r>
              <a:rPr lang="zh-CN" altLang="en-US" sz="2400" b="1" baseline="-25000">
                <a:solidFill>
                  <a:schemeClr val="bg1"/>
                </a:solidFill>
              </a:rPr>
              <a:t>-⑤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9080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52857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校英文报记者李华，上周六你校举办了学生拔河比赛，请你为校英文报写一篇题为 “An Exciting Tug-of-war”的报道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，内容包括：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 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时间、地点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 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 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活动经过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 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3. 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活动反响。</a:t>
                      </a:r>
                      <a:endParaRPr lang="zh-CN" altLang="en-US" sz="2000" b="1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37180" y="1332865"/>
            <a:ext cx="9355455" cy="4182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Exciting Tug-of-war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enrich students’ school life, an exciting tug-of-war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held last Saturday on the school playground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Ten boys and ten girls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selected by each class</a:t>
            </a:r>
            <a:r>
              <a:rPr lang="zh-CN" altLang="en-US" sz="2400" u="sng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后置定语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lined beside the rope and grasped it 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tightly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waiting for the start</a:t>
            </a:r>
            <a:r>
              <a:rPr lang="zh-CN" altLang="en-US" sz="2400" u="sng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伴随状语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Whistle blown</a:t>
            </a:r>
            <a:r>
              <a:rPr lang="zh-CN" altLang="en-US" sz="2400" u="sng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独立主格结构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the participants tried their best to pull the rope, while those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standing by</a:t>
            </a:r>
            <a:r>
              <a:rPr lang="zh-CN" altLang="en-US" sz="2400" u="sng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后置定语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cheered 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desperately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them. Eventually, every student of the class winning the tug-of-war was awarded a 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delicate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notebook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tug-of-war was thought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highly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by students. Not only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did it build</a:t>
            </a:r>
            <a:r>
              <a:rPr lang="zh-CN" altLang="en-US" sz="2400" u="sng" baseline="-25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部分倒装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up their bodies, but also it 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greatly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strengthened the cooperation among them.</a:t>
            </a:r>
            <a:endParaRPr lang="en-US" altLang="zh-CN" sz="24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455" y="5020310"/>
            <a:ext cx="131953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55800" y="5397500"/>
            <a:ext cx="10236200" cy="1320165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11045" y="5535930"/>
            <a:ext cx="10180955" cy="1122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对于高一学生首先要注意和学习新闻报道的格式、新闻报道的时间地点的准确性和事件本身的宣传意义。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本篇习作对拔河比赛的描述生动（tightly，desperately，delicate，highly，greatly小词运用精确），过程清晰（非谓动词穿插合理），反响强烈</a:t>
            </a:r>
            <a:r>
              <a:rPr 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sz="20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930" y="5801995"/>
            <a:ext cx="499745" cy="962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37180" y="4351020"/>
            <a:ext cx="9026525" cy="10458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9" grpId="0"/>
      <p:bldP spid="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423741" y="2166182"/>
            <a:ext cx="2504130" cy="1729926"/>
            <a:chOff x="1082675" y="1965325"/>
            <a:chExt cx="5334001" cy="4206875"/>
          </a:xfrm>
        </p:grpSpPr>
        <p:sp>
          <p:nvSpPr>
            <p:cNvPr id="8" name="Freeform 9665"/>
            <p:cNvSpPr/>
            <p:nvPr/>
          </p:nvSpPr>
          <p:spPr bwMode="auto">
            <a:xfrm>
              <a:off x="1604963" y="3187700"/>
              <a:ext cx="4811713" cy="2451100"/>
            </a:xfrm>
            <a:custGeom>
              <a:avLst/>
              <a:gdLst>
                <a:gd name="T0" fmla="*/ 0 w 3031"/>
                <a:gd name="T1" fmla="*/ 1544 h 1544"/>
                <a:gd name="T2" fmla="*/ 3031 w 3031"/>
                <a:gd name="T3" fmla="*/ 138 h 1544"/>
                <a:gd name="T4" fmla="*/ 1140 w 3031"/>
                <a:gd name="T5" fmla="*/ 0 h 1544"/>
                <a:gd name="T6" fmla="*/ 0 w 3031"/>
                <a:gd name="T7" fmla="*/ 154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1" h="1544">
                  <a:moveTo>
                    <a:pt x="0" y="1544"/>
                  </a:moveTo>
                  <a:lnTo>
                    <a:pt x="3031" y="138"/>
                  </a:lnTo>
                  <a:lnTo>
                    <a:pt x="1140" y="0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rgbClr val="4DA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9" name="Freeform 9666"/>
            <p:cNvSpPr/>
            <p:nvPr/>
          </p:nvSpPr>
          <p:spPr bwMode="auto">
            <a:xfrm>
              <a:off x="1082675" y="3579813"/>
              <a:ext cx="3235325" cy="2251075"/>
            </a:xfrm>
            <a:custGeom>
              <a:avLst/>
              <a:gdLst>
                <a:gd name="T0" fmla="*/ 0 w 2038"/>
                <a:gd name="T1" fmla="*/ 319 h 1418"/>
                <a:gd name="T2" fmla="*/ 2038 w 2038"/>
                <a:gd name="T3" fmla="*/ 0 h 1418"/>
                <a:gd name="T4" fmla="*/ 1611 w 2038"/>
                <a:gd name="T5" fmla="*/ 1418 h 1418"/>
                <a:gd name="T6" fmla="*/ 0 w 2038"/>
                <a:gd name="T7" fmla="*/ 319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1418">
                  <a:moveTo>
                    <a:pt x="0" y="319"/>
                  </a:moveTo>
                  <a:lnTo>
                    <a:pt x="2038" y="0"/>
                  </a:lnTo>
                  <a:lnTo>
                    <a:pt x="1611" y="1418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192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9667"/>
            <p:cNvSpPr/>
            <p:nvPr/>
          </p:nvSpPr>
          <p:spPr bwMode="auto">
            <a:xfrm>
              <a:off x="1546225" y="2538413"/>
              <a:ext cx="3984625" cy="3633787"/>
            </a:xfrm>
            <a:custGeom>
              <a:avLst/>
              <a:gdLst>
                <a:gd name="T0" fmla="*/ 0 w 2095"/>
                <a:gd name="T1" fmla="*/ 494 h 1910"/>
                <a:gd name="T2" fmla="*/ 1620 w 2095"/>
                <a:gd name="T3" fmla="*/ 1884 h 1910"/>
                <a:gd name="T4" fmla="*/ 2095 w 2095"/>
                <a:gd name="T5" fmla="*/ 0 h 1910"/>
                <a:gd name="T6" fmla="*/ 0 w 2095"/>
                <a:gd name="T7" fmla="*/ 494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5" h="1910">
                  <a:moveTo>
                    <a:pt x="0" y="494"/>
                  </a:moveTo>
                  <a:cubicBezTo>
                    <a:pt x="0" y="494"/>
                    <a:pt x="1620" y="1910"/>
                    <a:pt x="1620" y="1884"/>
                  </a:cubicBezTo>
                  <a:cubicBezTo>
                    <a:pt x="1620" y="1858"/>
                    <a:pt x="2095" y="0"/>
                    <a:pt x="2095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EE7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9668"/>
            <p:cNvSpPr>
              <a:spLocks noEditPoints="1"/>
            </p:cNvSpPr>
            <p:nvPr/>
          </p:nvSpPr>
          <p:spPr bwMode="auto">
            <a:xfrm>
              <a:off x="1136650" y="2449513"/>
              <a:ext cx="4635500" cy="2360612"/>
            </a:xfrm>
            <a:custGeom>
              <a:avLst/>
              <a:gdLst>
                <a:gd name="T0" fmla="*/ 1823 w 2920"/>
                <a:gd name="T1" fmla="*/ 1487 h 1487"/>
                <a:gd name="T2" fmla="*/ 1820 w 2920"/>
                <a:gd name="T3" fmla="*/ 1486 h 1487"/>
                <a:gd name="T4" fmla="*/ 0 w 2920"/>
                <a:gd name="T5" fmla="*/ 1354 h 1487"/>
                <a:gd name="T6" fmla="*/ 2920 w 2920"/>
                <a:gd name="T7" fmla="*/ 0 h 1487"/>
                <a:gd name="T8" fmla="*/ 1823 w 2920"/>
                <a:gd name="T9" fmla="*/ 1487 h 1487"/>
                <a:gd name="T10" fmla="*/ 36 w 2920"/>
                <a:gd name="T11" fmla="*/ 1348 h 1487"/>
                <a:gd name="T12" fmla="*/ 1819 w 2920"/>
                <a:gd name="T13" fmla="*/ 1478 h 1487"/>
                <a:gd name="T14" fmla="*/ 2893 w 2920"/>
                <a:gd name="T15" fmla="*/ 23 h 1487"/>
                <a:gd name="T16" fmla="*/ 36 w 2920"/>
                <a:gd name="T17" fmla="*/ 134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0" h="1487">
                  <a:moveTo>
                    <a:pt x="1823" y="1487"/>
                  </a:moveTo>
                  <a:lnTo>
                    <a:pt x="1820" y="1486"/>
                  </a:lnTo>
                  <a:lnTo>
                    <a:pt x="0" y="1354"/>
                  </a:lnTo>
                  <a:lnTo>
                    <a:pt x="2920" y="0"/>
                  </a:lnTo>
                  <a:lnTo>
                    <a:pt x="1823" y="1487"/>
                  </a:lnTo>
                  <a:close/>
                  <a:moveTo>
                    <a:pt x="36" y="1348"/>
                  </a:moveTo>
                  <a:lnTo>
                    <a:pt x="1819" y="1478"/>
                  </a:lnTo>
                  <a:lnTo>
                    <a:pt x="2893" y="23"/>
                  </a:lnTo>
                  <a:lnTo>
                    <a:pt x="36" y="1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9669"/>
            <p:cNvSpPr>
              <a:spLocks noEditPoints="1"/>
            </p:cNvSpPr>
            <p:nvPr/>
          </p:nvSpPr>
          <p:spPr bwMode="auto">
            <a:xfrm>
              <a:off x="1212850" y="1965325"/>
              <a:ext cx="4518025" cy="3314700"/>
            </a:xfrm>
            <a:custGeom>
              <a:avLst/>
              <a:gdLst>
                <a:gd name="T0" fmla="*/ 1188 w 2846"/>
                <a:gd name="T1" fmla="*/ 2088 h 2088"/>
                <a:gd name="T2" fmla="*/ 0 w 2846"/>
                <a:gd name="T3" fmla="*/ 0 h 2088"/>
                <a:gd name="T4" fmla="*/ 11 w 2846"/>
                <a:gd name="T5" fmla="*/ 4 h 2088"/>
                <a:gd name="T6" fmla="*/ 2846 w 2846"/>
                <a:gd name="T7" fmla="*/ 770 h 2088"/>
                <a:gd name="T8" fmla="*/ 1188 w 2846"/>
                <a:gd name="T9" fmla="*/ 2088 h 2088"/>
                <a:gd name="T10" fmla="*/ 20 w 2846"/>
                <a:gd name="T11" fmla="*/ 15 h 2088"/>
                <a:gd name="T12" fmla="*/ 1190 w 2846"/>
                <a:gd name="T13" fmla="*/ 2075 h 2088"/>
                <a:gd name="T14" fmla="*/ 2827 w 2846"/>
                <a:gd name="T15" fmla="*/ 773 h 2088"/>
                <a:gd name="T16" fmla="*/ 20 w 2846"/>
                <a:gd name="T17" fmla="*/ 15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6" h="2088">
                  <a:moveTo>
                    <a:pt x="1188" y="2088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2846" y="770"/>
                  </a:lnTo>
                  <a:lnTo>
                    <a:pt x="1188" y="2088"/>
                  </a:lnTo>
                  <a:close/>
                  <a:moveTo>
                    <a:pt x="20" y="15"/>
                  </a:moveTo>
                  <a:lnTo>
                    <a:pt x="1190" y="2075"/>
                  </a:lnTo>
                  <a:lnTo>
                    <a:pt x="2827" y="773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sp>
        <p:nvSpPr>
          <p:cNvPr id="405521" name="TextBox 4"/>
          <p:cNvSpPr>
            <a:spLocks noChangeArrowheads="1"/>
          </p:cNvSpPr>
          <p:nvPr/>
        </p:nvSpPr>
        <p:spPr bwMode="auto">
          <a:xfrm>
            <a:off x="2316797" y="3621550"/>
            <a:ext cx="755967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>
                <a:solidFill>
                  <a:srgbClr val="FFFAF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Reading is thinking! Writing is thinking! </a:t>
            </a:r>
            <a:endParaRPr lang="en-US" altLang="zh-CN" sz="6000" b="1">
              <a:solidFill>
                <a:srgbClr val="FFFAF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pic>
        <p:nvPicPr>
          <p:cNvPr id="40552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433300" y="11315700"/>
            <a:ext cx="317500" cy="2286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" y="442595"/>
            <a:ext cx="10183495" cy="604139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3" y="3665383"/>
            <a:ext cx="2726391" cy="36351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09" y="4189732"/>
            <a:ext cx="2879884" cy="2886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62" y="53144"/>
            <a:ext cx="3034634" cy="1429189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>
            <p:custDataLst>
              <p:tags r:id="rId5"/>
            </p:custDataLst>
          </p:nvPr>
        </p:nvGraphicFramePr>
        <p:xfrm>
          <a:off x="1209675" y="1538605"/>
          <a:ext cx="9293860" cy="358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3034030"/>
                <a:gridCol w="4591050"/>
              </a:tblGrid>
              <a:tr h="6546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Unit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单元主题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写作话题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Welcome 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New school life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A Student Profile</a:t>
                      </a:r>
                      <a:endParaRPr lang="zh-CN" altLang="en-US" sz="2400" b="1"/>
                    </a:p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Unit1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Teenage Life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建议信（高中学习生活）A Letter of Advice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Unit2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Traveling Around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推荐信A Travel Plan （如介绍古城西安）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Unit3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Sports And Fitness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ym typeface="+mn-ea"/>
                        </a:rPr>
                        <a:t>推荐信运动项目</a:t>
                      </a:r>
                      <a:endParaRPr lang="zh-CN" altLang="en-US" sz="2400" b="1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9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55" y="1951990"/>
            <a:ext cx="7842885" cy="31851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64305" y="2981654"/>
            <a:ext cx="4792980" cy="9772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 eaLnBrk="1" hangingPunct="1">
              <a:lnSpc>
                <a:spcPct val="120000"/>
              </a:lnSpc>
            </a:pPr>
            <a:r>
              <a:rPr lang="zh-CN" altLang="en-US" sz="4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New school life</a:t>
            </a:r>
            <a:endParaRPr lang="zh-CN" altLang="en-US" sz="4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01922" y="4103007"/>
            <a:ext cx="1161778" cy="0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文本框 13"/>
          <p:cNvSpPr txBox="1"/>
          <p:nvPr/>
        </p:nvSpPr>
        <p:spPr>
          <a:xfrm>
            <a:off x="4360029" y="1553036"/>
            <a:ext cx="29489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7200" b="1">
                <a:solidFill>
                  <a:schemeClr val="accent2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Unit-0</a:t>
            </a:r>
            <a:endParaRPr lang="zh-CN" altLang="en-US" sz="7200" b="1">
              <a:solidFill>
                <a:schemeClr val="accent2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73" y="3665383"/>
            <a:ext cx="2726391" cy="36351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09" y="4189732"/>
            <a:ext cx="2879884" cy="2886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162" y="53144"/>
            <a:ext cx="3034634" cy="1429189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330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告知新学期的计划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U0</a:t>
            </a:r>
            <a:r>
              <a:rPr lang="zh-CN" altLang="en-US" sz="2400" b="1" baseline="-25000">
                <a:solidFill>
                  <a:schemeClr val="bg1"/>
                </a:solidFill>
              </a:rPr>
              <a:t>-①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0825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4602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假定你是李华，你的英国好友彼得 Peter发来邮件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询问你新学期的打算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。请你给他回复一封邮件，内容包括：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1．</a:t>
                      </a:r>
                      <a:r>
                        <a:rPr lang="zh-CN" altLang="en-US" sz="2400" b="1" u="sng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告知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他你新学期的计划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2．</a:t>
                      </a:r>
                      <a:r>
                        <a:rPr lang="zh-CN" altLang="en-US" sz="2400" b="1" u="sng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询问</a:t>
                      </a:r>
                      <a:r>
                        <a:rPr lang="zh-CN" altLang="en-US" sz="24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他的计划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55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Peter，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I’m writing to tell you my plan for the coming new term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Firstly, 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will study hard to achieve good exam scores in all subjects, which guarantees me to enter my ideal university</a:t>
            </a:r>
            <a:r>
              <a:rPr lang="zh-CN" altLang="en-US" sz="2400" u="sng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智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Secondly,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I’ll take exercise regularly every day to build up my body, because nothing is more important than health</a:t>
            </a:r>
            <a:r>
              <a:rPr lang="zh-CN" altLang="en-US" sz="2400" u="sng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体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Finally, </a:t>
            </a:r>
            <a:r>
              <a:rPr lang="en-US" altLang="zh-CN" sz="24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taking part in some volunteer activities is part of my plan. I’ll try my best to make this world more beautiful by helping and serving others</a:t>
            </a:r>
            <a:r>
              <a:rPr lang="zh-CN" altLang="en-US" sz="2400" u="sng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德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is my plan. What about your new term plan？I’m looking forward to hearing from you.</a:t>
            </a:r>
            <a:endParaRPr lang="en-US" altLang="zh-CN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Yours，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335" y="4914265"/>
            <a:ext cx="153035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91335" y="5186045"/>
            <a:ext cx="10236200" cy="1529080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91335" y="5266690"/>
            <a:ext cx="10146665" cy="1316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告知新学期计划时，从德智体三方面，分维度讲述，体现了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信息分层，要点齐全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，每个维度展开时，按因果逻辑合理拓展，彰显了优秀的思维品质。最后一段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This is my plan. What about your new term plan？I’m looking forward to hearing from you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双方的互动，很好地体现了角色的真正代入和真实的交际。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8550" y="5510530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938780" y="2597785"/>
            <a:ext cx="6017260" cy="301625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9058275" y="3013075"/>
            <a:ext cx="2762885" cy="301625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938780" y="3377565"/>
            <a:ext cx="3343275" cy="301625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486525" y="3759200"/>
            <a:ext cx="5278755" cy="301625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938780" y="4060825"/>
            <a:ext cx="4778375" cy="301625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042410" y="2251710"/>
            <a:ext cx="7541260" cy="301625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010535" y="3005455"/>
            <a:ext cx="5945505" cy="301625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646670" y="3369945"/>
            <a:ext cx="4174490" cy="301625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847340" y="3719195"/>
            <a:ext cx="3434080" cy="301625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0566400" y="2632075"/>
            <a:ext cx="1111885" cy="301625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9" grpId="0"/>
      <p:bldP spid="9" grpId="1"/>
      <p:bldP spid="18" grpId="0" animBg="1"/>
      <p:bldP spid="18" grpId="1" animBg="1"/>
      <p:bldP spid="10" grpId="0" animBg="1"/>
      <p:bldP spid="10" grpId="1" animBg="1"/>
      <p:bldP spid="22" grpId="0" animBg="1"/>
      <p:bldP spid="22" grpId="1" animBg="1"/>
      <p:bldP spid="19" grpId="0" animBg="1"/>
      <p:bldP spid="19" grpId="1" animBg="1"/>
      <p:bldP spid="11" grpId="0" animBg="1"/>
      <p:bldP spid="11" grpId="1" animBg="1"/>
      <p:bldP spid="12" grpId="0" animBg="1"/>
      <p:bldP spid="12" grpId="1" animBg="1"/>
      <p:bldP spid="20" grpId="0" animBg="1"/>
      <p:bldP spid="20" grpId="1" animBg="1"/>
      <p:bldP spid="21" grpId="0" animBg="1"/>
      <p:bldP spid="2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7985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高一新生</a:t>
            </a:r>
            <a:r>
              <a:rPr lang="en-US" altLang="zh-CN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告知新学期的军训；新朋友;</a:t>
            </a:r>
            <a:r>
              <a:rPr lang="en-US" altLang="zh-CN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新感悟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U0</a:t>
            </a:r>
            <a:r>
              <a:rPr lang="zh-CN" altLang="en-US" sz="2400" b="1" baseline="-25000">
                <a:solidFill>
                  <a:schemeClr val="bg1"/>
                </a:solidFill>
              </a:rPr>
              <a:t>-②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0825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4602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假定你是高一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新生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李华，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你的美国笔友David来信询问你的近况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，请你用英文给他写一封电子邮件，内容包括：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难忘的军训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; 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</a:t>
                      </a:r>
                      <a:r>
                        <a:rPr lang="zh-CN" altLang="en-US" sz="24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结识的新朋友/新老师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; 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3.</a:t>
                      </a:r>
                      <a:r>
                        <a:rPr lang="zh-CN" alt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个人感悟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参考词汇：军训 military training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925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David，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I’m glad to receive your letter asking me about my high school life.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Life for</a:t>
            </a:r>
            <a:r>
              <a:rPr lang="en-US" altLang="zh-CN" sz="2400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freshman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like me is really</a:t>
            </a:r>
            <a:r>
              <a:rPr lang="en-US" altLang="zh-CN" sz="2400" b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challenging </a:t>
            </a:r>
            <a:r>
              <a:rPr lang="zh-CN" altLang="en-US" sz="2400" b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excitin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the beginning of this new term, a strict but exciting seven-day military training was held.  Tired as I was, it built up my body and tested my will.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New life on campus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provides opportunities to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some new friends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with whom views can be exchanged in depth.  As for my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new teachers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it seems that every teacher can make their lessons lovely and interesting.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are various extra-curricular activities, which can greatly enrich my school life. As you can see, I’m adapting to </a:t>
            </a:r>
            <a:r>
              <a:rPr lang="en-US" altLang="zh-CN" sz="2400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fresh life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about you?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Best regards! 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Yours，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990" y="5074920"/>
            <a:ext cx="1210945" cy="207391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791335" y="5506085"/>
            <a:ext cx="10236200" cy="1209040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960245" y="5594350"/>
            <a:ext cx="10067290" cy="1035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本篇习作紧紧围绕新生身份和校园新生活，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“Life for </a:t>
            </a:r>
            <a:r>
              <a:rPr lang="zh-CN" altLang="en-US" sz="2000" u="sng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 freshman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like me is really </a:t>
            </a:r>
            <a:r>
              <a:rPr lang="zh-CN" altLang="en-US" sz="2000" u="sng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challenging</a:t>
            </a:r>
            <a:r>
              <a:rPr lang="en-US" altLang="zh-CN" sz="2000" u="sng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000" u="sng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and exciting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”统领全文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000" u="sng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New life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on campus，As for my </a:t>
            </a:r>
            <a:r>
              <a:rPr lang="zh-CN" altLang="en-US" sz="2000" u="sng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new teachers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，I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’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 adapting to </a:t>
            </a:r>
            <a:r>
              <a:rPr lang="zh-CN" altLang="en-US" sz="2000" u="sng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 fresh life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”起到了很好地衔接和连贯作用，全文一气呵成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8550" y="5664835"/>
            <a:ext cx="499745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24" grpId="0"/>
      <p:bldP spid="24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232535" y="73025"/>
            <a:ext cx="7668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新学校的第一印象；英语课及英语学习困惑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U0</a:t>
            </a:r>
            <a:r>
              <a:rPr lang="zh-CN" altLang="en-US" sz="2400" b="1" baseline="-25000">
                <a:solidFill>
                  <a:schemeClr val="bg1"/>
                </a:solidFill>
              </a:rPr>
              <a:t>-③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88073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52584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假如你是李华，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开学已有两个月了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，请你写一封电子邮件，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告知你的英国网友Paul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以下内容：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你的新学校给你留下的第一印象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</a:t>
                      </a:r>
                      <a:r>
                        <a:rPr lang="zh-CN" altLang="en-US" sz="24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你的第一节英语课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3.</a:t>
                      </a:r>
                      <a:r>
                        <a:rPr lang="zh-CN" alt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你英语学习的困惑</a:t>
                      </a:r>
                      <a:r>
                        <a:rPr lang="zh-CN" altLang="en-US" sz="24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4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5297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Paul,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How is everything going?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am writing to tell you something about my life at senior high school.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have studied in my new school for two months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What the campus impresses most is that it is grand and beautiful, and the teachers and classmates here are friendly and kind.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Now I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still remember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my first class -- the English class because I challenged myself to have a self-introduction in English! Besides, the English teacher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also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left a deep impression on me, who is so patient that we all like her. </a:t>
            </a:r>
            <a:r>
              <a:rPr lang="en-US" altLang="zh-CN" sz="2400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However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 </a:t>
            </a:r>
            <a:r>
              <a:rPr lang="en-US" altLang="zh-CN" sz="2400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still find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that I have trouble in understanding the grammar, which makes me confused. </a:t>
            </a:r>
            <a:r>
              <a:rPr lang="en-US" altLang="zh-CN" sz="2400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If possible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 sincerely hope you can give me a hand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Looking forward to your reply. Best wishes!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Yours,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Li Hua  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3745" y="5273675"/>
            <a:ext cx="814070" cy="207391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791335" y="5902325"/>
            <a:ext cx="10236200" cy="812800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960245" y="5934075"/>
            <a:ext cx="10067290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本篇习作过渡词句很自然流畅，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 have studied in my new school for two months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承上启下，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“still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，also，However,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If possible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的衔接合理，结构紧凑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8550" y="5904865"/>
            <a:ext cx="499745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330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社团应聘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U0</a:t>
            </a:r>
            <a:r>
              <a:rPr lang="zh-CN" altLang="en-US" sz="2400" b="1" baseline="-25000">
                <a:solidFill>
                  <a:schemeClr val="bg1"/>
                </a:solidFill>
              </a:rPr>
              <a:t>-④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0825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4602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假定你是某校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高一(六)班学生李萍，学校英语社团(the English club)现在要招募新成员，你有意参加该社团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。请用英文给社长Johnson写一封信，简单介绍一下自己。 内容提示如下：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1．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写信的目的(愿意参加)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2．个人情况介绍(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兴趣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、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英语情况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、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技能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以及</a:t>
                      </a:r>
                      <a:r>
                        <a:rPr lang="zh-CN" altLang="en-US" sz="2000" b="1">
                          <a:solidFill>
                            <a:srgbClr val="DCA6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性格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等)。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90355" cy="4925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Johnson，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I’m Li Ping from Class 6, Grade 1. I’m glad to hear that new members are wanted in the English club and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I’m willing to join it.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I’m interested in English and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have a good knowledge of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it. Last year, I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won the </a:t>
            </a:r>
            <a:r>
              <a:rPr lang="en-US" altLang="zh-CN" sz="2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first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prize in the </a:t>
            </a:r>
            <a:r>
              <a:rPr lang="en-US" altLang="zh-CN" sz="2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National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English competition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Having learnt English for more than </a:t>
            </a:r>
            <a:r>
              <a:rPr lang="en-US" altLang="zh-CN" sz="2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ten years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 can communicate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</a:t>
            </a:r>
            <a:r>
              <a:rPr lang="en-US" altLang="zh-CN" sz="2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foreigners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English fluently. 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What’s more, I have </a:t>
            </a:r>
            <a:r>
              <a:rPr lang="en-US" altLang="zh-CN" sz="2400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 special skills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such as </a:t>
            </a:r>
            <a:r>
              <a:rPr lang="en-US" altLang="zh-CN" sz="2400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singing </a:t>
            </a:r>
            <a:r>
              <a:rPr lang="en-US" altLang="zh-CN" sz="2400" b="1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English</a:t>
            </a:r>
            <a:r>
              <a:rPr lang="en-US" altLang="zh-CN" sz="2400" u="sng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songs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telling stories and making speeches. I’m sure I can play an active part in the future activities of the society.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Above all, </a:t>
            </a:r>
            <a:r>
              <a:rPr lang="en-US" altLang="zh-CN" sz="2400">
                <a:solidFill>
                  <a:srgbClr val="DCA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I’m </a:t>
            </a:r>
            <a:r>
              <a:rPr lang="en-US" altLang="zh-CN" sz="2400" u="sng">
                <a:solidFill>
                  <a:srgbClr val="DCA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easy-going and </a:t>
            </a:r>
            <a:r>
              <a:rPr lang="en-US" altLang="zh-CN" sz="2400" b="1" u="sng">
                <a:solidFill>
                  <a:srgbClr val="DCA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enjoy working with others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I’m looking forward to being accepted.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Yours，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Li Ping                                                                                          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055" y="5045075"/>
            <a:ext cx="136906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92910" y="5399405"/>
            <a:ext cx="10236200" cy="1367155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61820" y="5622290"/>
            <a:ext cx="10067290" cy="920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个人情况介绍切忌抽象化，大众化，而本篇习作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能够用具象化的语言和数字，反映个人情况，给人真诚坦诚，真实可信的印象，实现有效交际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8710" y="5618480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4630" y="586740"/>
            <a:ext cx="11812905" cy="617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-17145" y="91440"/>
            <a:ext cx="888365" cy="46101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 sz="1800"/>
          </a:p>
        </p:txBody>
      </p:sp>
      <p:cxnSp>
        <p:nvCxnSpPr>
          <p:cNvPr id="28" name="直接连接符 17"/>
          <p:cNvCxnSpPr/>
          <p:nvPr>
            <p:custDataLst>
              <p:tags r:id="rId2"/>
            </p:custDataLst>
          </p:nvPr>
        </p:nvCxnSpPr>
        <p:spPr>
          <a:xfrm flipH="1" flipV="1">
            <a:off x="-45720" y="545465"/>
            <a:ext cx="8559165" cy="29210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5" name="TextBox 3"/>
          <p:cNvSpPr txBox="1"/>
          <p:nvPr/>
        </p:nvSpPr>
        <p:spPr>
          <a:xfrm>
            <a:off x="1386205" y="114300"/>
            <a:ext cx="330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4BACC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社团纳新启事</a:t>
            </a:r>
            <a:endParaRPr lang="zh-CN" altLang="en-US" sz="2400" b="1" dirty="0">
              <a:solidFill>
                <a:srgbClr val="4BACC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73025"/>
            <a:ext cx="904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U0</a:t>
            </a:r>
            <a:r>
              <a:rPr lang="zh-CN" altLang="en-US" sz="2400" b="1" baseline="-25000">
                <a:solidFill>
                  <a:schemeClr val="bg1"/>
                </a:solidFill>
              </a:rPr>
              <a:t>-⑤</a:t>
            </a:r>
            <a:endParaRPr lang="zh-CN" altLang="en-US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222885" y="749935"/>
          <a:ext cx="11814175" cy="50825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86355"/>
                <a:gridCol w="2213610"/>
                <a:gridCol w="2214245"/>
                <a:gridCol w="2213610"/>
                <a:gridCol w="2586355"/>
              </a:tblGrid>
              <a:tr h="622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试题呈现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Unique presentation</a:t>
                      </a:r>
                      <a:endParaRPr lang="zh-CN" altLang="en-US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信息分层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Clear levels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要点齐全</a:t>
                      </a: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Complete</a:t>
                      </a:r>
                      <a:r>
                        <a:rPr lang="en-US" altLang="zh-CN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points</a:t>
                      </a:r>
                      <a:endParaRPr lang="en-US" altLang="zh-CN" sz="12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合理建构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L</a:t>
                      </a: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ogic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 bridges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  <a:sym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真实交际</a:t>
                      </a:r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黑体" panose="02010609060101010101" charset="-122"/>
                        </a:rPr>
                        <a:t>Authentic</a:t>
                      </a:r>
                      <a:r>
                        <a:rPr lang="en-US" altLang="zh-CN" sz="1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sym typeface="+mn-ea"/>
                        </a:rPr>
                        <a:t> emotions</a:t>
                      </a:r>
                      <a:endParaRPr lang="zh-CN" altLang="en-US" sz="16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4602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假定你是李华，某国际学校的音乐俱乐部(Music Club)负责人。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为了提升同学们的音乐欣赏力并扩大音乐的影响力，该俱乐部决定招纳新成员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，请你用英语写一则纳新启事，内容包括：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1.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招新时间和地点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2.</a:t>
                      </a:r>
                      <a:r>
                        <a:rPr lang="zh-CN" altLang="en-US"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对新成员的要求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；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3.</a:t>
                      </a:r>
                      <a:r>
                        <a:rPr lang="zh-CN" altLang="en-US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俱乐部的活动</a:t>
                      </a:r>
                      <a:r>
                        <a:rPr lang="zh-CN" altLang="en-US" sz="2000" b="1">
                          <a:latin typeface="Arial" panose="020B0604020202020204" pitchFamily="34" charset="0"/>
                          <a:ea typeface="黑体" panose="02010609060101010101" charset="-122"/>
                        </a:rPr>
                        <a:t>。</a:t>
                      </a:r>
                      <a:endParaRPr lang="zh-CN" altLang="en-US" sz="2000" b="1"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4">
                  <a:txBody>
                    <a:bodyPr/>
                    <a:p>
                      <a:pPr fontAlgn="auto">
                        <a:lnSpc>
                          <a:spcPts val="2120"/>
                        </a:lnSpc>
                        <a:buNone/>
                      </a:pPr>
                      <a:endParaRPr lang="en-US" altLang="zh-CN" sz="1600" b="1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cP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47340" y="1414780"/>
            <a:ext cx="9189720" cy="4182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Members Wanted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Aimed at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promoting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students' ability </a:t>
            </a:r>
            <a:r>
              <a:rPr lang="en-US" altLang="zh-CN" sz="2400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appreciate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music and </a:t>
            </a:r>
            <a:r>
              <a:rPr lang="en-US" altLang="zh-CN" sz="24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expanding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its influence, our Music Club is intended </a:t>
            </a:r>
            <a:r>
              <a:rPr lang="en-US" altLang="zh-CN" sz="24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recruit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new members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Friday after school in the music classroom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Whoever is fond of music and willing to get involved in music creation and performance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preferable in our club.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Once admitted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you'll have the opportunities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experience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various activities,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ranging from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lectures on music theory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high-level concerts. </a:t>
            </a:r>
            <a:r>
              <a:rPr lang="en-US" altLang="zh-CN" sz="24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provide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platform for every member </a:t>
            </a:r>
            <a:r>
              <a:rPr lang="en-US" altLang="zh-CN" sz="2400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show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their talent, a yearly performance will also be held.</a:t>
            </a:r>
            <a:endParaRPr lang="en-US" altLang="zh-CN" sz="24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What are you waiting for? Join us and enjoy music!</a:t>
            </a:r>
            <a:endParaRPr lang="en-US" altLang="zh-CN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defTabSz="913765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Music Club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980" y="4994910"/>
            <a:ext cx="1369060" cy="20739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91335" y="5347970"/>
            <a:ext cx="10236200" cy="1367155"/>
          </a:xfrm>
          <a:prstGeom prst="rect">
            <a:avLst/>
          </a:prstGeom>
          <a:solidFill>
            <a:srgbClr val="FFFE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60245" y="5523865"/>
            <a:ext cx="10067290" cy="1078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本篇习作的非谓语动词使用娴熟，言简意赅，符合应用文交际中的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简洁准确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的原则。且文末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What are you waiting for? Join us and enjoy music!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具有极强的号召力和感染力，很好地实现交际的目的。另外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本篇招聘启事的格式要重点掌握。</a:t>
            </a:r>
            <a:endParaRPr lang="zh-CN" altLang="en-US" sz="2000" b="1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8550" y="5568950"/>
            <a:ext cx="49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点评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/>
      <p:bldP spid="16" grpId="1"/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p="http://schemas.openxmlformats.org/presentationml/2006/main">
  <p:tag name="KSO_WM_UNIT_TABLE_BEAUTIFY" val="smartTable{e32f95ae-6c41-4aeb-8342-de3114498571}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FULL_TEXT_BEAUTIFY_COPY_ID" val="17"/>
</p:tagLst>
</file>

<file path=ppt/tags/tag16.xml><?xml version="1.0" encoding="utf-8"?>
<p:tagLst xmlns:p="http://schemas.openxmlformats.org/presentationml/2006/main">
  <p:tag name="KSO_WM_FULL_TEXT_BEAUTIFY_COPY_ID" val="28"/>
</p:tagLst>
</file>

<file path=ppt/tags/tag17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18.xml><?xml version="1.0" encoding="utf-8"?>
<p:tagLst xmlns:p="http://schemas.openxmlformats.org/presentationml/2006/main">
  <p:tag name="KSO_WM_FULL_TEXT_BEAUTIFY_COPY_ID" val="17"/>
</p:tagLst>
</file>

<file path=ppt/tags/tag19.xml><?xml version="1.0" encoding="utf-8"?>
<p:tagLst xmlns:p="http://schemas.openxmlformats.org/presentationml/2006/main">
  <p:tag name="KSO_WM_FULL_TEXT_BEAUTIFY_COPY_ID" val="28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21.xml><?xml version="1.0" encoding="utf-8"?>
<p:tagLst xmlns:p="http://schemas.openxmlformats.org/presentationml/2006/main">
  <p:tag name="KSO_WM_FULL_TEXT_BEAUTIFY_COPY_ID" val="17"/>
</p:tagLst>
</file>

<file path=ppt/tags/tag22.xml><?xml version="1.0" encoding="utf-8"?>
<p:tagLst xmlns:p="http://schemas.openxmlformats.org/presentationml/2006/main">
  <p:tag name="KSO_WM_FULL_TEXT_BEAUTIFY_COPY_ID" val="28"/>
</p:tagLst>
</file>

<file path=ppt/tags/tag23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24.xml><?xml version="1.0" encoding="utf-8"?>
<p:tagLst xmlns:p="http://schemas.openxmlformats.org/presentationml/2006/main">
  <p:tag name="KSO_WM_FULL_TEXT_BEAUTIFY_COPY_ID" val="17"/>
</p:tagLst>
</file>

<file path=ppt/tags/tag25.xml><?xml version="1.0" encoding="utf-8"?>
<p:tagLst xmlns:p="http://schemas.openxmlformats.org/presentationml/2006/main">
  <p:tag name="KSO_WM_FULL_TEXT_BEAUTIFY_COPY_ID" val="28"/>
</p:tagLst>
</file>

<file path=ppt/tags/tag26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27.xml><?xml version="1.0" encoding="utf-8"?>
<p:tagLst xmlns:p="http://schemas.openxmlformats.org/presentationml/2006/main">
  <p:tag name="KSO_WM_FULL_TEXT_BEAUTIFY_COPY_ID" val="17"/>
</p:tagLst>
</file>

<file path=ppt/tags/tag28.xml><?xml version="1.0" encoding="utf-8"?>
<p:tagLst xmlns:p="http://schemas.openxmlformats.org/presentationml/2006/main">
  <p:tag name="KSO_WM_FULL_TEXT_BEAUTIFY_COPY_ID" val="28"/>
</p:tagLst>
</file>

<file path=ppt/tags/tag29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SPECIAL_SOURCE" val="bdnull"/>
</p:tagLst>
</file>

<file path=ppt/tags/tag31.xml><?xml version="1.0" encoding="utf-8"?>
<p:tagLst xmlns:p="http://schemas.openxmlformats.org/presentationml/2006/main">
  <p:tag name="KSO_WM_FULL_TEXT_BEAUTIFY_COPY_ID" val="17"/>
</p:tagLst>
</file>

<file path=ppt/tags/tag32.xml><?xml version="1.0" encoding="utf-8"?>
<p:tagLst xmlns:p="http://schemas.openxmlformats.org/presentationml/2006/main">
  <p:tag name="KSO_WM_FULL_TEXT_BEAUTIFY_COPY_ID" val="28"/>
</p:tagLst>
</file>

<file path=ppt/tags/tag33.xml><?xml version="1.0" encoding="utf-8"?>
<p:tagLst xmlns:p="http://schemas.openxmlformats.org/presentationml/2006/main">
  <p:tag name="KSO_WM_UNIT_TABLE_BEAUTIFY" val="smartTable{8fcd5f10-a852-4308-a7f1-1406b9122111}"/>
  <p:tag name="TABLE_ENDDRAG_ORIGIN_RECT" val="903*438"/>
  <p:tag name="TABLE_ENDDRAG_RECT" val="28*65*903*438"/>
</p:tagLst>
</file>

<file path=ppt/tags/tag34.xml><?xml version="1.0" encoding="utf-8"?>
<p:tagLst xmlns:p="http://schemas.openxmlformats.org/presentationml/2006/main">
  <p:tag name="KSO_WM_FULL_TEXT_BEAUTIFY_COPY_ID" val="17"/>
</p:tagLst>
</file>

<file path=ppt/tags/tag35.xml><?xml version="1.0" encoding="utf-8"?>
<p:tagLst xmlns:p="http://schemas.openxmlformats.org/presentationml/2006/main">
  <p:tag name="KSO_WM_FULL_TEXT_BEAUTIFY_COPY_ID" val="28"/>
</p:tagLst>
</file>

<file path=ppt/tags/tag36.xml><?xml version="1.0" encoding="utf-8"?>
<p:tagLst xmlns:p="http://schemas.openxmlformats.org/presentationml/2006/main">
  <p:tag name="KSO_WM_UNIT_TABLE_BEAUTIFY" val="smartTable{8fcd5f10-a852-4308-a7f1-1406b9122111}"/>
  <p:tag name="TABLE_ENDDRAG_ORIGIN_RECT" val="903*438"/>
  <p:tag name="TABLE_ENDDRAG_RECT" val="28*65*903*438"/>
</p:tagLst>
</file>

<file path=ppt/tags/tag37.xml><?xml version="1.0" encoding="utf-8"?>
<p:tagLst xmlns:p="http://schemas.openxmlformats.org/presentationml/2006/main">
  <p:tag name="KSO_WM_FULL_TEXT_BEAUTIFY_COPY_ID" val="17"/>
</p:tagLst>
</file>

<file path=ppt/tags/tag38.xml><?xml version="1.0" encoding="utf-8"?>
<p:tagLst xmlns:p="http://schemas.openxmlformats.org/presentationml/2006/main">
  <p:tag name="KSO_WM_FULL_TEXT_BEAUTIFY_COPY_ID" val="28"/>
</p:tagLst>
</file>

<file path=ppt/tags/tag39.xml><?xml version="1.0" encoding="utf-8"?>
<p:tagLst xmlns:p="http://schemas.openxmlformats.org/presentationml/2006/main">
  <p:tag name="KSO_WM_UNIT_TABLE_BEAUTIFY" val="smartTable{8fcd5f10-a852-4308-a7f1-1406b9122111}"/>
  <p:tag name="TABLE_ENDDRAG_ORIGIN_RECT" val="903*438"/>
  <p:tag name="TABLE_ENDDRAG_RECT" val="28*65*903*438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40.xml><?xml version="1.0" encoding="utf-8"?>
<p:tagLst xmlns:p="http://schemas.openxmlformats.org/presentationml/2006/main">
  <p:tag name="KSO_WM_FULL_TEXT_BEAUTIFY_COPY_ID" val="17"/>
</p:tagLst>
</file>

<file path=ppt/tags/tag41.xml><?xml version="1.0" encoding="utf-8"?>
<p:tagLst xmlns:p="http://schemas.openxmlformats.org/presentationml/2006/main">
  <p:tag name="KSO_WM_FULL_TEXT_BEAUTIFY_COPY_ID" val="28"/>
</p:tagLst>
</file>

<file path=ppt/tags/tag42.xml><?xml version="1.0" encoding="utf-8"?>
<p:tagLst xmlns:p="http://schemas.openxmlformats.org/presentationml/2006/main">
  <p:tag name="KSO_WM_UNIT_TABLE_BEAUTIFY" val="smartTable{8fcd5f10-a852-4308-a7f1-1406b9122111}"/>
  <p:tag name="TABLE_ENDDRAG_ORIGIN_RECT" val="903*438"/>
  <p:tag name="TABLE_ENDDRAG_RECT" val="28*65*903*438"/>
</p:tagLst>
</file>

<file path=ppt/tags/tag43.xml><?xml version="1.0" encoding="utf-8"?>
<p:tagLst xmlns:p="http://schemas.openxmlformats.org/presentationml/2006/main">
  <p:tag name="KSO_WM_FULL_TEXT_BEAUTIFY_COPY_ID" val="17"/>
</p:tagLst>
</file>

<file path=ppt/tags/tag44.xml><?xml version="1.0" encoding="utf-8"?>
<p:tagLst xmlns:p="http://schemas.openxmlformats.org/presentationml/2006/main">
  <p:tag name="KSO_WM_FULL_TEXT_BEAUTIFY_COPY_ID" val="28"/>
</p:tagLst>
</file>

<file path=ppt/tags/tag45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46.xml><?xml version="1.0" encoding="utf-8"?>
<p:tagLst xmlns:p="http://schemas.openxmlformats.org/presentationml/2006/main">
  <p:tag name="KSO_WM_SPECIAL_SOURCE" val="bdnull"/>
</p:tagLst>
</file>

<file path=ppt/tags/tag47.xml><?xml version="1.0" encoding="utf-8"?>
<p:tagLst xmlns:p="http://schemas.openxmlformats.org/presentationml/2006/main">
  <p:tag name="KSO_WM_FULL_TEXT_BEAUTIFY_COPY_ID" val="17"/>
</p:tagLst>
</file>

<file path=ppt/tags/tag48.xml><?xml version="1.0" encoding="utf-8"?>
<p:tagLst xmlns:p="http://schemas.openxmlformats.org/presentationml/2006/main">
  <p:tag name="KSO_WM_FULL_TEXT_BEAUTIFY_COPY_ID" val="28"/>
</p:tagLst>
</file>

<file path=ppt/tags/tag49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50.xml><?xml version="1.0" encoding="utf-8"?>
<p:tagLst xmlns:p="http://schemas.openxmlformats.org/presentationml/2006/main">
  <p:tag name="KSO_WM_FULL_TEXT_BEAUTIFY_COPY_ID" val="17"/>
</p:tagLst>
</file>

<file path=ppt/tags/tag51.xml><?xml version="1.0" encoding="utf-8"?>
<p:tagLst xmlns:p="http://schemas.openxmlformats.org/presentationml/2006/main">
  <p:tag name="KSO_WM_FULL_TEXT_BEAUTIFY_COPY_ID" val="28"/>
</p:tagLst>
</file>

<file path=ppt/tags/tag52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53.xml><?xml version="1.0" encoding="utf-8"?>
<p:tagLst xmlns:p="http://schemas.openxmlformats.org/presentationml/2006/main">
  <p:tag name="KSO_WM_SPECIAL_SOURCE" val="bdnull"/>
</p:tagLst>
</file>

<file path=ppt/tags/tag54.xml><?xml version="1.0" encoding="utf-8"?>
<p:tagLst xmlns:p="http://schemas.openxmlformats.org/presentationml/2006/main">
  <p:tag name="KSO_WM_FULL_TEXT_BEAUTIFY_COPY_ID" val="17"/>
</p:tagLst>
</file>

<file path=ppt/tags/tag55.xml><?xml version="1.0" encoding="utf-8"?>
<p:tagLst xmlns:p="http://schemas.openxmlformats.org/presentationml/2006/main">
  <p:tag name="KSO_WM_FULL_TEXT_BEAUTIFY_COPY_ID" val="28"/>
</p:tagLst>
</file>

<file path=ppt/tags/tag56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57.xml><?xml version="1.0" encoding="utf-8"?>
<p:tagLst xmlns:p="http://schemas.openxmlformats.org/presentationml/2006/main">
  <p:tag name="KSO_WM_FULL_TEXT_BEAUTIFY_COPY_ID" val="17"/>
</p:tagLst>
</file>

<file path=ppt/tags/tag58.xml><?xml version="1.0" encoding="utf-8"?>
<p:tagLst xmlns:p="http://schemas.openxmlformats.org/presentationml/2006/main">
  <p:tag name="KSO_WM_FULL_TEXT_BEAUTIFY_COPY_ID" val="28"/>
</p:tagLst>
</file>

<file path=ppt/tags/tag59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FULL_TEXT_BEAUTIFY_COPY_ID" val="17"/>
</p:tagLst>
</file>

<file path=ppt/tags/tag61.xml><?xml version="1.0" encoding="utf-8"?>
<p:tagLst xmlns:p="http://schemas.openxmlformats.org/presentationml/2006/main">
  <p:tag name="KSO_WM_FULL_TEXT_BEAUTIFY_COPY_ID" val="28"/>
</p:tagLst>
</file>

<file path=ppt/tags/tag62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63.xml><?xml version="1.0" encoding="utf-8"?>
<p:tagLst xmlns:p="http://schemas.openxmlformats.org/presentationml/2006/main">
  <p:tag name="KSO_WM_FULL_TEXT_BEAUTIFY_COPY_ID" val="17"/>
</p:tagLst>
</file>

<file path=ppt/tags/tag64.xml><?xml version="1.0" encoding="utf-8"?>
<p:tagLst xmlns:p="http://schemas.openxmlformats.org/presentationml/2006/main">
  <p:tag name="KSO_WM_FULL_TEXT_BEAUTIFY_COPY_ID" val="28"/>
</p:tagLst>
</file>

<file path=ppt/tags/tag65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28"/>
</p:tagLst>
</file>

<file path=ppt/tags/tag68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3"/>
  <p:tag name="KSO_WM_UNIT_INDEX" val="3"/>
  <p:tag name="KSO_WM_UNIT_LAYERLEVEL" val="1"/>
  <p:tag name="KSO_WM_UNIT_TYPE" val="y"/>
</p:tagLst>
</file>

<file path=ppt/tags/tag70.xml><?xml version="1.0" encoding="utf-8"?>
<p:tagLst xmlns:p="http://schemas.openxmlformats.org/presentationml/2006/main">
  <p:tag name="KSO_WM_FULL_TEXT_BEAUTIFY_COPY_ID" val="28"/>
</p:tagLst>
</file>

<file path=ppt/tags/tag71.xml><?xml version="1.0" encoding="utf-8"?>
<p:tagLst xmlns:p="http://schemas.openxmlformats.org/presentationml/2006/main">
  <p:tag name="KSO_WM_UNIT_TABLE_BEAUTIFY" val="smartTable{8d9cf4b0-3c8a-419b-8665-c4fb3cb80696}"/>
  <p:tag name="TABLE_ENDDRAG_ORIGIN_RECT" val="900*456"/>
  <p:tag name="TABLE_ENDDRAG_RECT" val="17*59*900*456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20695</Words>
  <Application>WPS 演示</Application>
  <PresentationFormat>宽屏</PresentationFormat>
  <Paragraphs>657</Paragraphs>
  <Slides>26</Slides>
  <Notes>35</Notes>
  <HiddenSlides>5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Arial</vt:lpstr>
      <vt:lpstr>宋体</vt:lpstr>
      <vt:lpstr>Wingdings</vt:lpstr>
      <vt:lpstr>方正铁筋隶书简体</vt:lpstr>
      <vt:lpstr>隶书</vt:lpstr>
      <vt:lpstr>Garamond</vt:lpstr>
      <vt:lpstr>微软雅黑</vt:lpstr>
      <vt:lpstr>幼圆</vt:lpstr>
      <vt:lpstr>汉仪乐喵体W</vt:lpstr>
      <vt:lpstr>Times New Roman</vt:lpstr>
      <vt:lpstr>Wingdings</vt:lpstr>
      <vt:lpstr>站酷快乐体2016修订版</vt:lpstr>
      <vt:lpstr>FZHei-B01S</vt:lpstr>
      <vt:lpstr>黑体</vt:lpstr>
      <vt:lpstr>等线</vt:lpstr>
      <vt:lpstr>Arial Unicode MS</vt:lpstr>
      <vt:lpstr>等线 Light</vt:lpstr>
      <vt:lpstr>Calibri</vt:lpstr>
      <vt:lpstr>HelveticaNeue</vt:lpstr>
      <vt:lpstr>Corbel</vt:lpstr>
      <vt:lpstr>华文新魏</vt:lpstr>
      <vt:lpstr>3_Office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24147</cp:lastModifiedBy>
  <cp:revision>17</cp:revision>
  <dcterms:created xsi:type="dcterms:W3CDTF">2015-10-15T01:42:00Z</dcterms:created>
  <dcterms:modified xsi:type="dcterms:W3CDTF">2022-11-06T15:28:49Z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186443584AFC460E882A0FF376C0EA59</vt:lpwstr>
  </property>
  <property fmtid="{D5CDD505-2E9C-101B-9397-08002B2CF9AE}" pid="3" name="KSOProductBuildVer">
    <vt:lpwstr>2052-11.8.2.8411</vt:lpwstr>
  </property>
</Properties>
</file>