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heme/theme4.xml" ContentType="application/vnd.openxmlformats-officedocument.them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heme/themeOverride1.xml" ContentType="application/vnd.openxmlformats-officedocument.themeOverride+xml"/>
  <Override PartName="/ppt/tags/tag108.xml" ContentType="application/vnd.openxmlformats-officedocument.presentationml.tags+xml"/>
  <Override PartName="/ppt/theme/themeOverride2.xml" ContentType="application/vnd.openxmlformats-officedocument.themeOverr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heme/themeOverride3.xml" ContentType="application/vnd.openxmlformats-officedocument.themeOverr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heme/themeOverride4.xml" ContentType="application/vnd.openxmlformats-officedocument.themeOverride+xml"/>
  <Override PartName="/ppt/tags/tag129.xml" ContentType="application/vnd.openxmlformats-officedocument.presentationml.tags+xml"/>
  <Override PartName="/ppt/theme/themeOverride5.xml" ContentType="application/vnd.openxmlformats-officedocument.themeOverr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57" r:id="rId3"/>
  </p:sldMasterIdLst>
  <p:notesMasterIdLst>
    <p:notesMasterId r:id="rId23"/>
  </p:notesMasterIdLst>
  <p:sldIdLst>
    <p:sldId id="310" r:id="rId4"/>
    <p:sldId id="256" r:id="rId5"/>
    <p:sldId id="349" r:id="rId6"/>
    <p:sldId id="300" r:id="rId7"/>
    <p:sldId id="340" r:id="rId8"/>
    <p:sldId id="352" r:id="rId9"/>
    <p:sldId id="354" r:id="rId10"/>
    <p:sldId id="373" r:id="rId11"/>
    <p:sldId id="360" r:id="rId12"/>
    <p:sldId id="359" r:id="rId13"/>
    <p:sldId id="355" r:id="rId14"/>
    <p:sldId id="356" r:id="rId15"/>
    <p:sldId id="341" r:id="rId16"/>
    <p:sldId id="357" r:id="rId17"/>
    <p:sldId id="346" r:id="rId18"/>
    <p:sldId id="358" r:id="rId19"/>
    <p:sldId id="361" r:id="rId20"/>
    <p:sldId id="374" r:id="rId21"/>
    <p:sldId id="375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71" autoAdjust="0"/>
    <p:restoredTop sz="94660"/>
  </p:normalViewPr>
  <p:slideViewPr>
    <p:cSldViewPr>
      <p:cViewPr varScale="1">
        <p:scale>
          <a:sx n="110" d="100"/>
          <a:sy n="110" d="100"/>
        </p:scale>
        <p:origin x="45" y="1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" Type="http://schemas.openxmlformats.org/officeDocument/2006/relationships/theme" Target="../theme/theme4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0B847-B9D5-44A0-AED9-60A3FA44E34C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F9EBE-8225-4CCE-9966-E8BF7371C6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B94DA8E-176A-4FF3-9D6F-8265D5663635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C17F1C2-A265-46B9-B5E3-CC4C583F7BBD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D292665-750A-45CA-8BCA-F625D151E0E3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075050F-84D7-4E20-9554-459C62AED5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A53CB98-17A7-4884-9F93-CD6B8BA9B58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075050F-84D7-4E20-9554-459C62AED5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A53CB98-17A7-4884-9F93-CD6B8BA9B58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075050F-84D7-4E20-9554-459C62AED5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A53CB98-17A7-4884-9F93-CD6B8BA9B58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4075050F-84D7-4E20-9554-459C62AED5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2A53CB98-17A7-4884-9F93-CD6B8BA9B58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88951-DA34-4DFC-8B79-7522D02739CF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48867-066A-4499-93E8-57D024CA95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88951-DA34-4DFC-8B79-7522D02739CF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48867-066A-4499-93E8-57D024CA95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heme" Target="../theme/theme1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11" Type="http://schemas.openxmlformats.org/officeDocument/2006/relationships/image" Target="../media/image4.png"/><Relationship Id="rId5" Type="http://schemas.openxmlformats.org/officeDocument/2006/relationships/tags" Target="../tags/tag3.xml"/><Relationship Id="rId10" Type="http://schemas.openxmlformats.org/officeDocument/2006/relationships/image" Target="../media/image3.png"/><Relationship Id="rId4" Type="http://schemas.openxmlformats.org/officeDocument/2006/relationships/tags" Target="../tags/tag2.xml"/><Relationship Id="rId9" Type="http://schemas.openxmlformats.org/officeDocument/2006/relationships/image" Target="../media/image2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11" Type="http://schemas.openxmlformats.org/officeDocument/2006/relationships/tags" Target="../tags/tag17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tags" Target="../tags/tag16.xml"/><Relationship Id="rId4" Type="http://schemas.openxmlformats.org/officeDocument/2006/relationships/slideLayout" Target="../slideLayouts/slideLayout6.xml"/><Relationship Id="rId9" Type="http://schemas.openxmlformats.org/officeDocument/2006/relationships/tags" Target="../tags/tag15.xml"/><Relationship Id="rId14" Type="http://schemas.openxmlformats.org/officeDocument/2006/relationships/image" Target="../media/image2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4.png"/><Relationship Id="rId3" Type="http://schemas.openxmlformats.org/officeDocument/2006/relationships/theme" Target="../theme/theme3.xml"/><Relationship Id="rId7" Type="http://schemas.openxmlformats.org/officeDocument/2006/relationships/tags" Target="../tags/tag4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ags" Target="../tags/tag44.xml"/><Relationship Id="rId11" Type="http://schemas.openxmlformats.org/officeDocument/2006/relationships/image" Target="../media/image2.tiff"/><Relationship Id="rId5" Type="http://schemas.openxmlformats.org/officeDocument/2006/relationships/tags" Target="../tags/tag43.xml"/><Relationship Id="rId10" Type="http://schemas.openxmlformats.org/officeDocument/2006/relationships/image" Target="../media/image1.png"/><Relationship Id="rId4" Type="http://schemas.openxmlformats.org/officeDocument/2006/relationships/tags" Target="../tags/tag4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4" name="Rectangle 4"/>
          <p:cNvSpPr>
            <a:spLocks noGrp="1" noChangeArrowheads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89445" name="Rectangle 5"/>
          <p:cNvSpPr>
            <a:spLocks noGrp="1" noChangeArrowheads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709514-3715-40DC-8E49-573A9D864C96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8" name="图片 7" descr="蓝色树叶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78740" y="6127750"/>
            <a:ext cx="1616710" cy="734695"/>
          </a:xfrm>
          <a:prstGeom prst="rect">
            <a:avLst/>
          </a:prstGeom>
        </p:spPr>
      </p:pic>
      <p:pic>
        <p:nvPicPr>
          <p:cNvPr id="9" name="图像" descr="图像"/>
          <p:cNvPicPr>
            <a:picLocks noChangeAspect="1"/>
          </p:cNvPicPr>
          <p:nvPr userDrawn="1"/>
        </p:nvPicPr>
        <p:blipFill>
          <a:blip r:embed="rId9"/>
          <a:srcRect l="-13434"/>
          <a:stretch>
            <a:fillRect/>
          </a:stretch>
        </p:blipFill>
        <p:spPr>
          <a:xfrm>
            <a:off x="10290007" y="5841928"/>
            <a:ext cx="1933575" cy="10564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20700" y="0"/>
            <a:ext cx="1106747" cy="836712"/>
          </a:xfrm>
          <a:prstGeom prst="rect">
            <a:avLst/>
          </a:prstGeom>
        </p:spPr>
      </p:pic>
      <p:pic>
        <p:nvPicPr>
          <p:cNvPr id="2" name="图片 1" descr="水印">
            <a:extLst>
              <a:ext uri="{FF2B5EF4-FFF2-40B4-BE49-F238E27FC236}">
                <a16:creationId xmlns:a16="http://schemas.microsoft.com/office/drawing/2014/main" id="{A00B0D51-2CDD-EF88-D6BB-EA0C91E8604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5050F-84D7-4E20-9554-459C62AED59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3CB98-17A7-4884-9F93-CD6B8BA9B58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709514-3715-40DC-8E49-573A9D864C96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8" name="图片 1" descr="组48325同意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615" y="0"/>
            <a:ext cx="6118326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像" descr="图像"/>
          <p:cNvPicPr>
            <a:picLocks noChangeAspect="1"/>
          </p:cNvPicPr>
          <p:nvPr userDrawn="1"/>
        </p:nvPicPr>
        <p:blipFill>
          <a:blip r:embed="rId14"/>
          <a:srcRect l="-13434"/>
          <a:stretch>
            <a:fillRect/>
          </a:stretch>
        </p:blipFill>
        <p:spPr>
          <a:xfrm>
            <a:off x="10290007" y="5841928"/>
            <a:ext cx="1933575" cy="10564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flipH="1">
            <a:off x="20700" y="0"/>
            <a:ext cx="1106747" cy="836712"/>
          </a:xfrm>
          <a:prstGeom prst="rect">
            <a:avLst/>
          </a:prstGeom>
        </p:spPr>
      </p:pic>
      <p:pic>
        <p:nvPicPr>
          <p:cNvPr id="11" name="图片 10" descr="蓝色树叶2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-78740" y="6127750"/>
            <a:ext cx="1616710" cy="734695"/>
          </a:xfrm>
          <a:prstGeom prst="rect">
            <a:avLst/>
          </a:prstGeom>
        </p:spPr>
      </p:pic>
      <p:pic>
        <p:nvPicPr>
          <p:cNvPr id="2" name="图片 1" descr="水印">
            <a:extLst>
              <a:ext uri="{FF2B5EF4-FFF2-40B4-BE49-F238E27FC236}">
                <a16:creationId xmlns:a16="http://schemas.microsoft.com/office/drawing/2014/main" id="{4350EA5B-AAF8-0C2A-EAD4-EF8B85FF2F6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709514-3715-40DC-8E49-573A9D864C96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10" name="图片 1" descr="组48325同意"/>
          <p:cNvPicPr>
            <a:picLocks noChangeAspect="1" noChangeArrowheads="1"/>
          </p:cNvPicPr>
          <p:nvPr userDrawn="1"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615" y="0"/>
            <a:ext cx="6118326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蓝色树叶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78740" y="6127750"/>
            <a:ext cx="1616710" cy="734695"/>
          </a:xfrm>
          <a:prstGeom prst="rect">
            <a:avLst/>
          </a:prstGeom>
        </p:spPr>
      </p:pic>
      <p:pic>
        <p:nvPicPr>
          <p:cNvPr id="12" name="图像" descr="图像"/>
          <p:cNvPicPr>
            <a:picLocks noChangeAspect="1"/>
          </p:cNvPicPr>
          <p:nvPr userDrawn="1"/>
        </p:nvPicPr>
        <p:blipFill>
          <a:blip r:embed="rId11"/>
          <a:srcRect l="-13434"/>
          <a:stretch>
            <a:fillRect/>
          </a:stretch>
        </p:blipFill>
        <p:spPr>
          <a:xfrm>
            <a:off x="10290007" y="5841928"/>
            <a:ext cx="1933575" cy="10564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flipH="1">
            <a:off x="20700" y="0"/>
            <a:ext cx="1106747" cy="836712"/>
          </a:xfrm>
          <a:prstGeom prst="rect">
            <a:avLst/>
          </a:prstGeom>
        </p:spPr>
      </p:pic>
      <p:pic>
        <p:nvPicPr>
          <p:cNvPr id="2" name="图片 1" descr="水印">
            <a:extLst>
              <a:ext uri="{FF2B5EF4-FFF2-40B4-BE49-F238E27FC236}">
                <a16:creationId xmlns:a16="http://schemas.microsoft.com/office/drawing/2014/main" id="{FCB3351F-8375-8179-D927-A8D685D879F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tags" Target="../tags/tag141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2" Type="http://schemas.openxmlformats.org/officeDocument/2006/relationships/tags" Target="../tags/tag130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5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5" Type="http://schemas.openxmlformats.org/officeDocument/2006/relationships/tags" Target="../tags/tag133.xml"/><Relationship Id="rId15" Type="http://schemas.openxmlformats.org/officeDocument/2006/relationships/image" Target="../media/image17.png"/><Relationship Id="rId10" Type="http://schemas.openxmlformats.org/officeDocument/2006/relationships/tags" Target="../tags/tag138.xml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../media/image14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17.png"/><Relationship Id="rId5" Type="http://schemas.openxmlformats.org/officeDocument/2006/relationships/tags" Target="../tags/tag146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145.xml"/><Relationship Id="rId9" Type="http://schemas.openxmlformats.org/officeDocument/2006/relationships/tags" Target="../tags/tag15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tags" Target="../tags/tag163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17" Type="http://schemas.openxmlformats.org/officeDocument/2006/relationships/image" Target="../media/image14.png"/><Relationship Id="rId2" Type="http://schemas.openxmlformats.org/officeDocument/2006/relationships/tags" Target="../tags/tag152.xml"/><Relationship Id="rId16" Type="http://schemas.openxmlformats.org/officeDocument/2006/relationships/slideLayout" Target="../slideLayouts/slideLayout8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10" Type="http://schemas.openxmlformats.org/officeDocument/2006/relationships/tags" Target="../tags/tag160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14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19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slideLayout" Target="../slideLayouts/slideLayout8.xml"/><Relationship Id="rId5" Type="http://schemas.openxmlformats.org/officeDocument/2006/relationships/tags" Target="../tags/tag170.xml"/><Relationship Id="rId10" Type="http://schemas.openxmlformats.org/officeDocument/2006/relationships/tags" Target="../tags/tag175.xml"/><Relationship Id="rId4" Type="http://schemas.openxmlformats.org/officeDocument/2006/relationships/tags" Target="../tags/tag169.xml"/><Relationship Id="rId9" Type="http://schemas.openxmlformats.org/officeDocument/2006/relationships/tags" Target="../tags/tag17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tags" Target="../tags/tag188.xml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tags" Target="../tags/tag187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tags" Target="../tags/tag186.xml"/><Relationship Id="rId5" Type="http://schemas.openxmlformats.org/officeDocument/2006/relationships/tags" Target="../tags/tag180.xml"/><Relationship Id="rId15" Type="http://schemas.openxmlformats.org/officeDocument/2006/relationships/image" Target="../media/image14.png"/><Relationship Id="rId10" Type="http://schemas.openxmlformats.org/officeDocument/2006/relationships/tags" Target="../tags/tag185.xml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7" Type="http://schemas.openxmlformats.org/officeDocument/2006/relationships/image" Target="../media/image21.png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10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image" Target="../media/image11.png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3" Type="http://schemas.openxmlformats.org/officeDocument/2006/relationships/tags" Target="../tags/tag89.xml"/><Relationship Id="rId21" Type="http://schemas.openxmlformats.org/officeDocument/2006/relationships/tags" Target="../tags/tag107.xml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image" Target="../media/image11.png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image" Target="../media/image12.png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avi"/><Relationship Id="rId7" Type="http://schemas.microsoft.com/office/2007/relationships/hdphoto" Target="../media/hdphoto1.wdp"/><Relationship Id="rId2" Type="http://schemas.openxmlformats.org/officeDocument/2006/relationships/tags" Target="../tags/tag10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1.avi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2" Type="http://schemas.openxmlformats.org/officeDocument/2006/relationships/tags" Target="../tags/tag109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5" Type="http://schemas.openxmlformats.org/officeDocument/2006/relationships/tags" Target="../tags/tag112.xml"/><Relationship Id="rId15" Type="http://schemas.openxmlformats.org/officeDocument/2006/relationships/image" Target="../media/image16.png"/><Relationship Id="rId10" Type="http://schemas.openxmlformats.org/officeDocument/2006/relationships/tags" Target="../tags/tag117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../media/image14.pn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18.png"/><Relationship Id="rId2" Type="http://schemas.openxmlformats.org/officeDocument/2006/relationships/tags" Target="../tags/tag121.xml"/><Relationship Id="rId1" Type="http://schemas.openxmlformats.org/officeDocument/2006/relationships/themeOverride" Target="../theme/themeOverride3.xml"/><Relationship Id="rId6" Type="http://schemas.openxmlformats.org/officeDocument/2006/relationships/tags" Target="../tags/tag125.xml"/><Relationship Id="rId11" Type="http://schemas.openxmlformats.org/officeDocument/2006/relationships/image" Target="../media/image17.png"/><Relationship Id="rId5" Type="http://schemas.openxmlformats.org/officeDocument/2006/relationships/tags" Target="../tags/tag124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123.xml"/><Relationship Id="rId9" Type="http://schemas.openxmlformats.org/officeDocument/2006/relationships/tags" Target="../tags/tag1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7" Type="http://schemas.openxmlformats.org/officeDocument/2006/relationships/image" Target="../media/image14.png"/><Relationship Id="rId2" Type="http://schemas.microsoft.com/office/2007/relationships/media" Target="../media/media1.avi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090443" y="1893815"/>
            <a:ext cx="105131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lnSpc>
                <a:spcPct val="125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Emily Ainsworth: “It's part of human nature to _______  _________and to _________________ about the world.”</a:t>
            </a:r>
          </a:p>
          <a:p>
            <a:pPr marL="269875" indent="-269875">
              <a:lnSpc>
                <a:spcPct val="125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Juan Martinez: “It's where you find ___________, where you find new things, ________________.”</a:t>
            </a:r>
          </a:p>
          <a:p>
            <a:pPr marL="363855" indent="-363855">
              <a:lnSpc>
                <a:spcPct val="125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Lee Berger: “We think we know ___________, but we don't. We think we know ___________, but we don't. We think we understand ________________, but we don’t.”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42372" y="692696"/>
            <a:ext cx="11126236" cy="1133708"/>
            <a:chOff x="442372" y="692696"/>
            <a:chExt cx="11126236" cy="1133708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72" y="715310"/>
              <a:ext cx="882018" cy="882018"/>
            </a:xfrm>
            <a:prstGeom prst="rect">
              <a:avLst/>
            </a:prstGeom>
          </p:spPr>
        </p:pic>
        <p:sp>
          <p:nvSpPr>
            <p:cNvPr id="7" name="矩形 6"/>
            <p:cNvSpPr/>
            <p:nvPr>
              <p:custDataLst>
                <p:tags r:id="rId13"/>
              </p:custDataLst>
            </p:nvPr>
          </p:nvSpPr>
          <p:spPr>
            <a:xfrm>
              <a:off x="1415480" y="692696"/>
              <a:ext cx="10153128" cy="113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these quotes with the words you hear in the video.</a:t>
              </a:r>
            </a:p>
          </p:txBody>
        </p:sp>
      </p:grp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0128448" y="1980129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4439816" y="2564904"/>
            <a:ext cx="3636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want to learn more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559496" y="256490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curious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019167" y="3111596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5087888" y="3754203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you grow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7248128" y="4365104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place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6002943" y="5004465"/>
            <a:ext cx="1893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ourselves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5231904" y="558924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things work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05" y="-56835"/>
            <a:ext cx="4176464" cy="78308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911424" y="1762767"/>
            <a:ext cx="1080120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Catherine Workman: “_____________ what's out there, _______________ what's out there.”</a:t>
            </a:r>
          </a:p>
          <a:p>
            <a:pPr marL="269875" indent="-269875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Cory Richards: “And if we have more to care about, then we engage more fully ______________ and more fully _______________________, and we act – you know - _______________.”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415480" y="237163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care about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591944" y="174704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knowing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159896" y="3588457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our world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415480" y="4116168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our human family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415480" y="4718849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love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1163452" y="694602"/>
            <a:ext cx="10153128" cy="113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these quotes with the words you hear in the video.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4" y="665790"/>
            <a:ext cx="882018" cy="8820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05" y="-56835"/>
            <a:ext cx="4176464" cy="783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>
            <p:custDataLst>
              <p:tags r:id="rId1"/>
            </p:custDataLst>
          </p:nvPr>
        </p:nvSpPr>
        <p:spPr>
          <a:xfrm>
            <a:off x="479376" y="3091330"/>
            <a:ext cx="93610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左中括号 39"/>
          <p:cNvSpPr/>
          <p:nvPr>
            <p:custDataLst>
              <p:tags r:id="rId2"/>
            </p:custDataLst>
          </p:nvPr>
        </p:nvSpPr>
        <p:spPr>
          <a:xfrm>
            <a:off x="1775520" y="1011288"/>
            <a:ext cx="504056" cy="4651202"/>
          </a:xfrm>
          <a:prstGeom prst="leftBracket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black"/>
              </a:solidFill>
            </a:endParaRPr>
          </a:p>
        </p:txBody>
      </p:sp>
      <p:cxnSp>
        <p:nvCxnSpPr>
          <p:cNvPr id="42" name="直接连接符 41"/>
          <p:cNvCxnSpPr/>
          <p:nvPr>
            <p:custDataLst>
              <p:tags r:id="rId3"/>
            </p:custDataLst>
          </p:nvPr>
        </p:nvCxnSpPr>
        <p:spPr>
          <a:xfrm>
            <a:off x="1415480" y="3352940"/>
            <a:ext cx="93610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>
            <p:custDataLst>
              <p:tags r:id="rId4"/>
            </p:custDataLst>
          </p:nvPr>
        </p:nvSpPr>
        <p:spPr>
          <a:xfrm>
            <a:off x="2351584" y="764704"/>
            <a:ext cx="892899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satisfy curiosity and learn more about the world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直接连接符 61"/>
          <p:cNvCxnSpPr/>
          <p:nvPr>
            <p:custDataLst>
              <p:tags r:id="rId5"/>
            </p:custDataLst>
          </p:nvPr>
        </p:nvCxnSpPr>
        <p:spPr>
          <a:xfrm>
            <a:off x="1775520" y="1864786"/>
            <a:ext cx="57606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>
            <p:custDataLst>
              <p:tags r:id="rId6"/>
            </p:custDataLst>
          </p:nvPr>
        </p:nvSpPr>
        <p:spPr>
          <a:xfrm>
            <a:off x="2351584" y="2348880"/>
            <a:ext cx="374441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life exciting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文本框 65"/>
          <p:cNvSpPr txBox="1"/>
          <p:nvPr>
            <p:custDataLst>
              <p:tags r:id="rId7"/>
            </p:custDataLst>
          </p:nvPr>
        </p:nvSpPr>
        <p:spPr>
          <a:xfrm>
            <a:off x="2351584" y="1556792"/>
            <a:ext cx="914501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about ourselves and new things, help us grow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>
            <p:custDataLst>
              <p:tags r:id="rId8"/>
            </p:custDataLst>
          </p:nvPr>
        </p:nvSpPr>
        <p:spPr>
          <a:xfrm>
            <a:off x="2351584" y="3083416"/>
            <a:ext cx="374441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 ourselves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9" name="直接连接符 68"/>
          <p:cNvCxnSpPr/>
          <p:nvPr>
            <p:custDataLst>
              <p:tags r:id="rId9"/>
            </p:custDataLst>
          </p:nvPr>
        </p:nvCxnSpPr>
        <p:spPr>
          <a:xfrm>
            <a:off x="1775520" y="4077072"/>
            <a:ext cx="57606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/>
          <p:cNvSpPr txBox="1"/>
          <p:nvPr>
            <p:custDataLst>
              <p:tags r:id="rId10"/>
            </p:custDataLst>
          </p:nvPr>
        </p:nvSpPr>
        <p:spPr>
          <a:xfrm>
            <a:off x="2351584" y="4653136"/>
            <a:ext cx="316835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and care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文本框 73"/>
          <p:cNvSpPr txBox="1"/>
          <p:nvPr>
            <p:custDataLst>
              <p:tags r:id="rId11"/>
            </p:custDataLst>
          </p:nvPr>
        </p:nvSpPr>
        <p:spPr>
          <a:xfrm>
            <a:off x="2351584" y="3841884"/>
            <a:ext cx="943304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 about the place, ourselves and how things work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文本框 74"/>
          <p:cNvSpPr txBox="1"/>
          <p:nvPr>
            <p:custDataLst>
              <p:tags r:id="rId12"/>
            </p:custDataLst>
          </p:nvPr>
        </p:nvSpPr>
        <p:spPr>
          <a:xfrm>
            <a:off x="2351584" y="5436513"/>
            <a:ext cx="483896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engage and act, with love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13"/>
            </p:custDataLst>
          </p:nvPr>
        </p:nvCxnSpPr>
        <p:spPr>
          <a:xfrm>
            <a:off x="1775520" y="2636912"/>
            <a:ext cx="57606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4"/>
            </p:custDataLst>
          </p:nvPr>
        </p:nvCxnSpPr>
        <p:spPr>
          <a:xfrm>
            <a:off x="1775520" y="4935646"/>
            <a:ext cx="57606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05" y="-56835"/>
            <a:ext cx="4176464" cy="78308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  <p:bldP spid="66" grpId="0" animBg="1"/>
      <p:bldP spid="68" grpId="0" animBg="1"/>
      <p:bldP spid="72" grpId="0" animBg="1"/>
      <p:bldP spid="74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839416" y="1844824"/>
            <a:ext cx="5889426" cy="4228850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a first flight</a:t>
            </a:r>
          </a:p>
          <a:p>
            <a:pPr marL="263525" lvl="0" indent="-263525">
              <a:lnSpc>
                <a:spcPct val="14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 used to explore an inaccessible place</a:t>
            </a:r>
          </a:p>
          <a:p>
            <a:pPr marL="263525" lvl="0" indent="-263525">
              <a:lnSpc>
                <a:spcPct val="14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3 a new species</a:t>
            </a:r>
          </a:p>
          <a:p>
            <a:pPr marL="263525" lvl="0" indent="-263525">
              <a:lnSpc>
                <a:spcPct val="14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4 eight new species</a:t>
            </a:r>
          </a:p>
          <a:p>
            <a:pPr marL="263525" lvl="0" indent="-263525">
              <a:lnSpc>
                <a:spcPct val="14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5 a natural alarm clock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23392" y="566602"/>
            <a:ext cx="10737734" cy="1314226"/>
            <a:chOff x="623392" y="566602"/>
            <a:chExt cx="10737734" cy="1314226"/>
          </a:xfrm>
        </p:grpSpPr>
        <p:sp>
          <p:nvSpPr>
            <p:cNvPr id="6" name="Rectangle 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568038" y="665752"/>
              <a:ext cx="9793088" cy="1215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Match the descriptions on the left with the words on the right.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2" y="566602"/>
              <a:ext cx="864096" cy="864096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7140053" y="1931718"/>
            <a:ext cx="4392488" cy="40318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6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A fish</a:t>
            </a:r>
          </a:p>
          <a:p>
            <a:pPr lvl="0">
              <a:lnSpc>
                <a:spcPct val="16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B frog</a:t>
            </a:r>
          </a:p>
          <a:p>
            <a:pPr lvl="0">
              <a:lnSpc>
                <a:spcPct val="16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C polar bear</a:t>
            </a:r>
          </a:p>
          <a:p>
            <a:pPr lvl="0">
              <a:lnSpc>
                <a:spcPct val="16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D butterfly with a tag</a:t>
            </a:r>
          </a:p>
          <a:p>
            <a:pPr lvl="0">
              <a:lnSpc>
                <a:spcPct val="16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E drone</a:t>
            </a: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3359696" y="2276872"/>
            <a:ext cx="3960440" cy="223224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4"/>
            </p:custDataLst>
          </p:nvPr>
        </p:nvCxnSpPr>
        <p:spPr>
          <a:xfrm>
            <a:off x="4223792" y="3212976"/>
            <a:ext cx="3024336" cy="21602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5"/>
            </p:custDataLst>
          </p:nvPr>
        </p:nvCxnSpPr>
        <p:spPr>
          <a:xfrm flipV="1">
            <a:off x="3719736" y="3140968"/>
            <a:ext cx="3600400" cy="122413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6"/>
            </p:custDataLst>
          </p:nvPr>
        </p:nvCxnSpPr>
        <p:spPr>
          <a:xfrm flipV="1">
            <a:off x="4223792" y="2276872"/>
            <a:ext cx="3096344" cy="280831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7"/>
            </p:custDataLst>
          </p:nvPr>
        </p:nvCxnSpPr>
        <p:spPr>
          <a:xfrm flipV="1">
            <a:off x="5015880" y="3933056"/>
            <a:ext cx="2304256" cy="1800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-9462"/>
            <a:ext cx="4176464" cy="623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>
            <p:custDataLst>
              <p:tags r:id="rId1"/>
            </p:custDataLst>
          </p:nvPr>
        </p:nvSpPr>
        <p:spPr>
          <a:xfrm>
            <a:off x="263352" y="3140968"/>
            <a:ext cx="237626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explorations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左中括号 39"/>
          <p:cNvSpPr/>
          <p:nvPr>
            <p:custDataLst>
              <p:tags r:id="rId2"/>
            </p:custDataLst>
          </p:nvPr>
        </p:nvSpPr>
        <p:spPr>
          <a:xfrm>
            <a:off x="3071664" y="1011288"/>
            <a:ext cx="504056" cy="4145904"/>
          </a:xfrm>
          <a:prstGeom prst="leftBracket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prstClr val="black"/>
              </a:solidFill>
            </a:endParaRPr>
          </a:p>
        </p:txBody>
      </p:sp>
      <p:cxnSp>
        <p:nvCxnSpPr>
          <p:cNvPr id="42" name="直接连接符 41"/>
          <p:cNvCxnSpPr/>
          <p:nvPr>
            <p:custDataLst>
              <p:tags r:id="rId3"/>
            </p:custDataLst>
          </p:nvPr>
        </p:nvCxnSpPr>
        <p:spPr>
          <a:xfrm>
            <a:off x="2639616" y="3424948"/>
            <a:ext cx="93610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>
            <p:custDataLst>
              <p:tags r:id="rId4"/>
            </p:custDataLst>
          </p:nvPr>
        </p:nvSpPr>
        <p:spPr>
          <a:xfrm>
            <a:off x="3647728" y="764704"/>
            <a:ext cx="691276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a first flight of a butterfly with a tag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直接连接符 61"/>
          <p:cNvCxnSpPr/>
          <p:nvPr>
            <p:custDataLst>
              <p:tags r:id="rId5"/>
            </p:custDataLst>
          </p:nvPr>
        </p:nvCxnSpPr>
        <p:spPr>
          <a:xfrm>
            <a:off x="3071664" y="1864786"/>
            <a:ext cx="57606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>
            <p:custDataLst>
              <p:tags r:id="rId6"/>
            </p:custDataLst>
          </p:nvPr>
        </p:nvSpPr>
        <p:spPr>
          <a:xfrm>
            <a:off x="3647728" y="2348880"/>
            <a:ext cx="446449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a new species of frog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文本框 65"/>
          <p:cNvSpPr txBox="1"/>
          <p:nvPr>
            <p:custDataLst>
              <p:tags r:id="rId7"/>
            </p:custDataLst>
          </p:nvPr>
        </p:nvSpPr>
        <p:spPr>
          <a:xfrm>
            <a:off x="3647728" y="1556792"/>
            <a:ext cx="835292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a drone used to explore an inaccessible place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>
            <p:custDataLst>
              <p:tags r:id="rId8"/>
            </p:custDataLst>
          </p:nvPr>
        </p:nvSpPr>
        <p:spPr>
          <a:xfrm>
            <a:off x="3647728" y="3155424"/>
            <a:ext cx="475252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eight new species of fish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9" name="直接连接符 68"/>
          <p:cNvCxnSpPr/>
          <p:nvPr>
            <p:custDataLst>
              <p:tags r:id="rId9"/>
            </p:custDataLst>
          </p:nvPr>
        </p:nvCxnSpPr>
        <p:spPr>
          <a:xfrm>
            <a:off x="3071664" y="4149080"/>
            <a:ext cx="57606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/>
          <p:cNvSpPr txBox="1"/>
          <p:nvPr>
            <p:custDataLst>
              <p:tags r:id="rId10"/>
            </p:custDataLst>
          </p:nvPr>
        </p:nvSpPr>
        <p:spPr>
          <a:xfrm>
            <a:off x="3647728" y="3913892"/>
            <a:ext cx="669674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a natural alarm clock: a polar bear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文本框 74"/>
          <p:cNvSpPr txBox="1"/>
          <p:nvPr>
            <p:custDataLst>
              <p:tags r:id="rId11"/>
            </p:custDataLst>
          </p:nvPr>
        </p:nvSpPr>
        <p:spPr>
          <a:xfrm>
            <a:off x="3647728" y="4754056"/>
            <a:ext cx="7848872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Other: ice climbing, snorkelling, spelunking, skydiving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12"/>
            </p:custDataLst>
          </p:nvPr>
        </p:nvCxnSpPr>
        <p:spPr>
          <a:xfrm>
            <a:off x="3071664" y="2636912"/>
            <a:ext cx="57606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2161"/>
            <a:ext cx="4176464" cy="6142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  <p:bldP spid="66" grpId="0" animBg="1"/>
      <p:bldP spid="68" grpId="0" animBg="1"/>
      <p:bldP spid="74" grpId="0" animBg="1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1248578" y="1988840"/>
            <a:ext cx="10081120" cy="258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405" indent="-446405">
              <a:lnSpc>
                <a:spcPct val="13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Of the explorations in the video, which seems the most important? Which seems the interesting? Why?</a:t>
            </a:r>
          </a:p>
          <a:p>
            <a:pPr marL="446405" indent="-446405">
              <a:lnSpc>
                <a:spcPct val="13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Why is it important to explore, in your opinion?</a:t>
            </a:r>
          </a:p>
          <a:p>
            <a:pPr marL="446405" indent="-446405">
              <a:lnSpc>
                <a:spcPct val="13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How would you like to explore our world? Why?</a:t>
            </a:r>
          </a:p>
        </p:txBody>
      </p:sp>
      <p:sp>
        <p:nvSpPr>
          <p:cNvPr id="6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87488" y="1340768"/>
            <a:ext cx="85324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the following questions in groups.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8" y="-9649"/>
            <a:ext cx="4876397" cy="711055"/>
          </a:xfrm>
          <a:prstGeom prst="rect">
            <a:avLst/>
          </a:prstGeom>
        </p:spPr>
      </p:pic>
      <p:pic>
        <p:nvPicPr>
          <p:cNvPr id="8205" name="图片 14" descr="未标题-2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9840595" y="4436745"/>
            <a:ext cx="2143125" cy="234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>
            <p:custDataLst>
              <p:tags r:id="rId1"/>
            </p:custDataLst>
          </p:nvPr>
        </p:nvSpPr>
        <p:spPr>
          <a:xfrm>
            <a:off x="803412" y="701406"/>
            <a:ext cx="10585176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Of the explorations in the video, which seems the most important? Which seems the interesting? Why?</a:t>
            </a:r>
          </a:p>
          <a:p>
            <a:pPr marL="352425" indent="-352425"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 most important is the one with the butterflies, because butterflies are easily affected by climate and pollution, and so their lives can tell us a lot about how the world is doing.</a:t>
            </a:r>
          </a:p>
          <a:p>
            <a:pPr marL="352425" indent="-352425"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 most interesting is the cave diving where they found the animal bones. It Just seems so strange and mysterious, and one would not expect to find bones there.   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8" y="-9649"/>
            <a:ext cx="4876397" cy="711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45704" y="559694"/>
            <a:ext cx="10945216" cy="322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405" lvl="0" indent="-446405">
              <a:lnSpc>
                <a:spcPct val="13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Why is it important to explore, in your opinion?</a:t>
            </a:r>
          </a:p>
          <a:p>
            <a:pPr marL="446405" lvl="0" indent="-446405">
              <a:lnSpc>
                <a:spcPct val="13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it is important to explore because exploration is a part of human growth, both as an individual and society. Through exploration, we develop ourselves. Our interests and curiosity cause us to learn, to improve, and to be better. 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8" y="-9649"/>
            <a:ext cx="4876397" cy="71105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745704" y="3789040"/>
            <a:ext cx="11089232" cy="2589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405" lvl="0" indent="-446405">
              <a:lnSpc>
                <a:spcPct val="13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How would you like to explore our world? Why?</a:t>
            </a:r>
          </a:p>
          <a:p>
            <a:pPr marL="446405" lvl="0" indent="-446405">
              <a:lnSpc>
                <a:spcPct val="13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would like to visit places with my camera and take photos of interesting places and people, as I enjoy photography and love travelling and finding out about new cultures.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556792"/>
            <a:ext cx="5056216" cy="1224136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47528" y="2996952"/>
            <a:ext cx="8640960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a passage to express your ideas of “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it important to explore?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 descr="20130329132305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52" y="836712"/>
            <a:ext cx="9865095" cy="5490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162817"/>
          <p:cNvSpPr>
            <a:spLocks noTextEdit="1"/>
          </p:cNvSpPr>
          <p:nvPr/>
        </p:nvSpPr>
        <p:spPr>
          <a:xfrm>
            <a:off x="1775520" y="2729230"/>
            <a:ext cx="8280920" cy="139954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zh-CN" sz="2700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</a:rPr>
              <a:t>Thank you for your attention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484784"/>
            <a:ext cx="2160240" cy="16561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11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942320" y="980728"/>
            <a:ext cx="8307359" cy="115212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kern="10" dirty="0">
                <a:ln w="12700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cs typeface="Arial" panose="020B0604020202020204"/>
              </a:rPr>
              <a:t>选择性必修</a:t>
            </a:r>
            <a:r>
              <a:rPr lang="en-US" altLang="zh-CN" sz="3600" b="1" kern="10" dirty="0">
                <a:ln w="12700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cs typeface="Arial" panose="020B0604020202020204"/>
              </a:rPr>
              <a:t>2   Unit 1 SCIENCE AND SCIENTISTS</a:t>
            </a:r>
            <a:endParaRPr lang="zh-CN" altLang="en-US" sz="3600" b="1" kern="10" dirty="0">
              <a:ln w="12700">
                <a:solidFill>
                  <a:srgbClr val="000000"/>
                </a:solidFill>
                <a:round/>
              </a:ln>
              <a:solidFill>
                <a:srgbClr val="FFFF00"/>
              </a:solidFill>
              <a:cs typeface="Arial" panose="020B0604020202020204"/>
            </a:endParaRPr>
          </a:p>
        </p:txBody>
      </p:sp>
      <p:sp>
        <p:nvSpPr>
          <p:cNvPr id="2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351584" y="2276872"/>
            <a:ext cx="7633101" cy="138366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" dirty="0">
                <a:ln w="12700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cs typeface="Arial" panose="020B0604020202020204"/>
              </a:rPr>
              <a:t>Video  Time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" dirty="0">
                <a:ln w="12700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cs typeface="Arial" panose="020B0604020202020204"/>
              </a:rPr>
              <a:t>Why is it important  to Explore?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85273" y="4440873"/>
            <a:ext cx="3721100" cy="460375"/>
          </a:xfrm>
          <a:prstGeom prst="rect">
            <a:avLst/>
          </a:prstGeom>
          <a:solidFill>
            <a:srgbClr val="E7E6E6">
              <a:alpha val="60000"/>
            </a:srgbClr>
          </a:solidFill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ea"/>
              </a:rPr>
              <a:t>杭州二中许丽君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idx="1"/>
            <p:custDataLst>
              <p:tags r:id="rId1"/>
            </p:custDataLst>
          </p:nvPr>
        </p:nvSpPr>
        <p:spPr>
          <a:xfrm>
            <a:off x="839416" y="1772816"/>
            <a:ext cx="10149840" cy="259207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  <a:buBlip>
                <a:blip r:embed="rId5"/>
              </a:buBlip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get information about why it is important to explore by watching a video.</a:t>
            </a:r>
          </a:p>
          <a:p>
            <a:pPr>
              <a:lnSpc>
                <a:spcPct val="150000"/>
              </a:lnSpc>
              <a:spcBef>
                <a:spcPct val="0"/>
              </a:spcBef>
              <a:buBlip>
                <a:blip r:embed="rId5"/>
              </a:buBlip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talk about your opinions on exploration.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-243408"/>
            <a:ext cx="4234255" cy="11547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17878" t="35012" b="43146"/>
          <a:stretch>
            <a:fillRect/>
          </a:stretch>
        </p:blipFill>
        <p:spPr>
          <a:xfrm rot="10800000">
            <a:off x="6287344" y="4667016"/>
            <a:ext cx="5904656" cy="2190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78420" y="1045584"/>
            <a:ext cx="10153128" cy="113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46405" indent="-446405">
              <a:lnSpc>
                <a:spcPct val="11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do you think you will see in the video? Tick the items that you think will be mentioned.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676241" y="270373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watch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-79238"/>
            <a:ext cx="4034342" cy="756439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018154" y="2636912"/>
            <a:ext cx="10255626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□ airplane      □ butterfly     □ city           □ computer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□ diver           □ frog              □ horse       □  polar bear</a:t>
            </a: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□ ship             □  submarine  □ volcano   □ whale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 flipH="1">
            <a:off x="1703512" y="3284984"/>
            <a:ext cx="2880320" cy="2016224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6"/>
            </p:custDataLst>
          </p:nvPr>
        </p:nvCxnSpPr>
        <p:spPr>
          <a:xfrm flipH="1">
            <a:off x="1703512" y="4005064"/>
            <a:ext cx="2520280" cy="1296144"/>
          </a:xfrm>
          <a:prstGeom prst="line">
            <a:avLst/>
          </a:prstGeom>
          <a:ln w="603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7"/>
            </p:custDataLst>
          </p:nvPr>
        </p:nvCxnSpPr>
        <p:spPr>
          <a:xfrm flipH="1">
            <a:off x="1703512" y="4005064"/>
            <a:ext cx="5184576" cy="1296144"/>
          </a:xfrm>
          <a:prstGeom prst="line">
            <a:avLst/>
          </a:prstGeom>
          <a:ln w="539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8"/>
            </p:custDataLst>
          </p:nvPr>
        </p:nvCxnSpPr>
        <p:spPr>
          <a:xfrm flipH="1">
            <a:off x="1703512" y="4005064"/>
            <a:ext cx="7632848" cy="1296144"/>
          </a:xfrm>
          <a:prstGeom prst="line">
            <a:avLst/>
          </a:prstGeom>
          <a:ln w="508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9"/>
            </p:custDataLst>
          </p:nvPr>
        </p:nvCxnSpPr>
        <p:spPr>
          <a:xfrm flipH="1">
            <a:off x="1703512" y="4725144"/>
            <a:ext cx="7560840" cy="576064"/>
          </a:xfrm>
          <a:prstGeom prst="line">
            <a:avLst/>
          </a:prstGeom>
          <a:ln w="539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767408" y="5301208"/>
            <a:ext cx="173304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11"/>
            </p:custDataLst>
          </p:nvPr>
        </p:nvCxnSpPr>
        <p:spPr>
          <a:xfrm>
            <a:off x="2279576" y="4005064"/>
            <a:ext cx="1422276" cy="1368152"/>
          </a:xfrm>
          <a:prstGeom prst="line">
            <a:avLst/>
          </a:prstGeom>
          <a:ln w="63500">
            <a:solidFill>
              <a:srgbClr val="00B0F0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2926656" y="5356204"/>
            <a:ext cx="1851556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13"/>
            </p:custDataLst>
          </p:nvPr>
        </p:nvCxnSpPr>
        <p:spPr>
          <a:xfrm>
            <a:off x="2783632" y="3284984"/>
            <a:ext cx="4104456" cy="2088232"/>
          </a:xfrm>
          <a:prstGeom prst="line">
            <a:avLst/>
          </a:prstGeom>
          <a:ln w="47625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14"/>
            </p:custDataLst>
          </p:nvPr>
        </p:nvCxnSpPr>
        <p:spPr>
          <a:xfrm flipH="1">
            <a:off x="6888088" y="3284984"/>
            <a:ext cx="2664296" cy="2088232"/>
          </a:xfrm>
          <a:prstGeom prst="line">
            <a:avLst/>
          </a:prstGeom>
          <a:ln w="47625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15"/>
            </p:custDataLst>
          </p:nvPr>
        </p:nvCxnSpPr>
        <p:spPr>
          <a:xfrm>
            <a:off x="2279576" y="4725144"/>
            <a:ext cx="4680520" cy="648072"/>
          </a:xfrm>
          <a:prstGeom prst="line">
            <a:avLst/>
          </a:prstGeom>
          <a:ln w="5080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16"/>
            </p:custDataLst>
          </p:nvPr>
        </p:nvCxnSpPr>
        <p:spPr>
          <a:xfrm>
            <a:off x="6023992" y="4725144"/>
            <a:ext cx="936104" cy="648072"/>
          </a:xfrm>
          <a:prstGeom prst="line">
            <a:avLst/>
          </a:prstGeom>
          <a:ln w="5715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>
            <p:custDataLst>
              <p:tags r:id="rId17"/>
            </p:custDataLst>
          </p:nvPr>
        </p:nvSpPr>
        <p:spPr>
          <a:xfrm>
            <a:off x="5493654" y="5356204"/>
            <a:ext cx="2068902" cy="1077218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high-tech tools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18"/>
            </p:custDataLst>
          </p:nvPr>
        </p:nvCxnSpPr>
        <p:spPr>
          <a:xfrm>
            <a:off x="7176120" y="3284984"/>
            <a:ext cx="1800200" cy="2016224"/>
          </a:xfrm>
          <a:prstGeom prst="line">
            <a:avLst/>
          </a:prstGeom>
          <a:ln w="603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>
            <p:custDataLst>
              <p:tags r:id="rId19"/>
            </p:custDataLst>
          </p:nvPr>
        </p:nvSpPr>
        <p:spPr>
          <a:xfrm>
            <a:off x="7967004" y="5310038"/>
            <a:ext cx="1571979" cy="5847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接连接符 41"/>
          <p:cNvCxnSpPr/>
          <p:nvPr>
            <p:custDataLst>
              <p:tags r:id="rId20"/>
            </p:custDataLst>
          </p:nvPr>
        </p:nvCxnSpPr>
        <p:spPr>
          <a:xfrm>
            <a:off x="7928694" y="4725144"/>
            <a:ext cx="2487786" cy="63106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>
            <p:custDataLst>
              <p:tags r:id="rId21"/>
            </p:custDataLst>
          </p:nvPr>
        </p:nvSpPr>
        <p:spPr>
          <a:xfrm>
            <a:off x="10039898" y="5373216"/>
            <a:ext cx="1456702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21" grpId="0" animBg="1"/>
      <p:bldP spid="24" grpId="0" animBg="1"/>
      <p:bldP spid="36" grpId="0" animBg="1"/>
      <p:bldP spid="39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75720" y="836712"/>
            <a:ext cx="6912768" cy="523220"/>
            <a:chOff x="3575720" y="836712"/>
            <a:chExt cx="6912768" cy="523220"/>
          </a:xfrm>
        </p:grpSpPr>
        <p:cxnSp>
          <p:nvCxnSpPr>
            <p:cNvPr id="58" name="直接连接符 57"/>
            <p:cNvCxnSpPr/>
            <p:nvPr>
              <p:custDataLst>
                <p:tags r:id="rId20"/>
              </p:custDataLst>
            </p:nvPr>
          </p:nvCxnSpPr>
          <p:spPr>
            <a:xfrm>
              <a:off x="3575720" y="1127068"/>
              <a:ext cx="576064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>
              <p:custDataLst>
                <p:tags r:id="rId21"/>
              </p:custDataLst>
            </p:nvPr>
          </p:nvSpPr>
          <p:spPr>
            <a:xfrm>
              <a:off x="4151784" y="836712"/>
              <a:ext cx="6336704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scientists, researchers, explorers (divers)</a:t>
              </a:r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863752" y="1602378"/>
            <a:ext cx="8208912" cy="2281462"/>
            <a:chOff x="3863752" y="1602378"/>
            <a:chExt cx="8208912" cy="2281462"/>
          </a:xfrm>
        </p:grpSpPr>
        <p:sp>
          <p:nvSpPr>
            <p:cNvPr id="64" name="左中括号 63"/>
            <p:cNvSpPr/>
            <p:nvPr>
              <p:custDataLst>
                <p:tags r:id="rId15"/>
              </p:custDataLst>
            </p:nvPr>
          </p:nvSpPr>
          <p:spPr>
            <a:xfrm>
              <a:off x="4007768" y="1863988"/>
              <a:ext cx="432048" cy="1800200"/>
            </a:xfrm>
            <a:prstGeom prst="leftBracket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5" name="直接连接符 64"/>
            <p:cNvCxnSpPr/>
            <p:nvPr>
              <p:custDataLst>
                <p:tags r:id="rId16"/>
              </p:custDataLst>
            </p:nvPr>
          </p:nvCxnSpPr>
          <p:spPr>
            <a:xfrm>
              <a:off x="3863752" y="2701662"/>
              <a:ext cx="576064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本框 65"/>
            <p:cNvSpPr txBox="1"/>
            <p:nvPr>
              <p:custDataLst>
                <p:tags r:id="rId17"/>
              </p:custDataLst>
            </p:nvPr>
          </p:nvSpPr>
          <p:spPr>
            <a:xfrm>
              <a:off x="4439816" y="1602378"/>
              <a:ext cx="2664296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culture (city)</a:t>
              </a:r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文本框 66"/>
            <p:cNvSpPr txBox="1"/>
            <p:nvPr>
              <p:custDataLst>
                <p:tags r:id="rId18"/>
              </p:custDataLst>
            </p:nvPr>
          </p:nvSpPr>
          <p:spPr>
            <a:xfrm>
              <a:off x="4439816" y="2440052"/>
              <a:ext cx="2664296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nature (volcano)</a:t>
              </a:r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文本框 67"/>
            <p:cNvSpPr txBox="1"/>
            <p:nvPr>
              <p:custDataLst>
                <p:tags r:id="rId19"/>
              </p:custDataLst>
            </p:nvPr>
          </p:nvSpPr>
          <p:spPr>
            <a:xfrm>
              <a:off x="4439816" y="3360620"/>
              <a:ext cx="7632848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animals (butterfly, frog, horse, polar bear, whale)</a:t>
              </a:r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07368" y="1127068"/>
            <a:ext cx="2448272" cy="4409328"/>
            <a:chOff x="407368" y="1127068"/>
            <a:chExt cx="2448272" cy="4409328"/>
          </a:xfrm>
        </p:grpSpPr>
        <p:sp>
          <p:nvSpPr>
            <p:cNvPr id="39" name="文本框 38"/>
            <p:cNvSpPr txBox="1"/>
            <p:nvPr>
              <p:custDataLst>
                <p:tags r:id="rId10"/>
              </p:custDataLst>
            </p:nvPr>
          </p:nvSpPr>
          <p:spPr>
            <a:xfrm>
              <a:off x="407368" y="2944108"/>
              <a:ext cx="1728192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explore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左中括号 39"/>
            <p:cNvSpPr/>
            <p:nvPr>
              <p:custDataLst>
                <p:tags r:id="rId11"/>
              </p:custDataLst>
            </p:nvPr>
          </p:nvSpPr>
          <p:spPr>
            <a:xfrm>
              <a:off x="2279576" y="1127068"/>
              <a:ext cx="504056" cy="4409328"/>
            </a:xfrm>
            <a:prstGeom prst="leftBracket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" name="直接连接符 41"/>
            <p:cNvCxnSpPr>
              <a:stCxn id="39" idx="3"/>
            </p:cNvCxnSpPr>
            <p:nvPr>
              <p:custDataLst>
                <p:tags r:id="rId12"/>
              </p:custDataLst>
            </p:nvPr>
          </p:nvCxnSpPr>
          <p:spPr>
            <a:xfrm>
              <a:off x="2135560" y="3205718"/>
              <a:ext cx="144016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>
              <p:custDataLst>
                <p:tags r:id="rId13"/>
              </p:custDataLst>
            </p:nvPr>
          </p:nvCxnSpPr>
          <p:spPr>
            <a:xfrm>
              <a:off x="2279576" y="2701662"/>
              <a:ext cx="576064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>
              <p:custDataLst>
                <p:tags r:id="rId14"/>
              </p:custDataLst>
            </p:nvPr>
          </p:nvCxnSpPr>
          <p:spPr>
            <a:xfrm>
              <a:off x="2276570" y="4380638"/>
              <a:ext cx="576064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2783632" y="865458"/>
            <a:ext cx="1080120" cy="4922966"/>
            <a:chOff x="2783632" y="865458"/>
            <a:chExt cx="1080120" cy="4922966"/>
          </a:xfrm>
        </p:grpSpPr>
        <p:sp>
          <p:nvSpPr>
            <p:cNvPr id="56" name="文本框 55"/>
            <p:cNvSpPr txBox="1"/>
            <p:nvPr>
              <p:custDataLst>
                <p:tags r:id="rId6"/>
              </p:custDataLst>
            </p:nvPr>
          </p:nvSpPr>
          <p:spPr>
            <a:xfrm>
              <a:off x="2783632" y="865458"/>
              <a:ext cx="817934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who</a:t>
              </a:r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7"/>
              </p:custDataLst>
            </p:nvPr>
          </p:nvSpPr>
          <p:spPr>
            <a:xfrm>
              <a:off x="2855640" y="2440052"/>
              <a:ext cx="1008112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what</a:t>
              </a:r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文本框 69"/>
            <p:cNvSpPr txBox="1"/>
            <p:nvPr>
              <p:custDataLst>
                <p:tags r:id="rId8"/>
              </p:custDataLst>
            </p:nvPr>
          </p:nvSpPr>
          <p:spPr>
            <a:xfrm>
              <a:off x="2852634" y="4119028"/>
              <a:ext cx="1008112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how</a:t>
              </a:r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文本框 71"/>
            <p:cNvSpPr txBox="1"/>
            <p:nvPr>
              <p:custDataLst>
                <p:tags r:id="rId9"/>
              </p:custDataLst>
            </p:nvPr>
          </p:nvSpPr>
          <p:spPr>
            <a:xfrm>
              <a:off x="2855640" y="5265204"/>
              <a:ext cx="1008112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why</a:t>
              </a:r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860746" y="4107713"/>
            <a:ext cx="7419830" cy="954107"/>
            <a:chOff x="3860746" y="4107713"/>
            <a:chExt cx="7419830" cy="954107"/>
          </a:xfrm>
        </p:grpSpPr>
        <p:cxnSp>
          <p:nvCxnSpPr>
            <p:cNvPr id="71" name="直接连接符 70"/>
            <p:cNvCxnSpPr/>
            <p:nvPr>
              <p:custDataLst>
                <p:tags r:id="rId4"/>
              </p:custDataLst>
            </p:nvPr>
          </p:nvCxnSpPr>
          <p:spPr>
            <a:xfrm>
              <a:off x="3860746" y="4380638"/>
              <a:ext cx="576064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文本框 73"/>
            <p:cNvSpPr txBox="1"/>
            <p:nvPr>
              <p:custDataLst>
                <p:tags r:id="rId5"/>
              </p:custDataLst>
            </p:nvPr>
          </p:nvSpPr>
          <p:spPr>
            <a:xfrm>
              <a:off x="4436810" y="4107713"/>
              <a:ext cx="6843766" cy="95410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high-tech tools (airplane, computer, ship, submarine)</a:t>
              </a:r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9532" y="5255050"/>
            <a:ext cx="1690404" cy="523220"/>
            <a:chOff x="3829532" y="5255050"/>
            <a:chExt cx="1690404" cy="523220"/>
          </a:xfrm>
        </p:grpSpPr>
        <p:cxnSp>
          <p:nvCxnSpPr>
            <p:cNvPr id="73" name="直接连接符 72"/>
            <p:cNvCxnSpPr/>
            <p:nvPr>
              <p:custDataLst>
                <p:tags r:id="rId2"/>
              </p:custDataLst>
            </p:nvPr>
          </p:nvCxnSpPr>
          <p:spPr>
            <a:xfrm>
              <a:off x="3829532" y="5536396"/>
              <a:ext cx="576064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本框 74"/>
            <p:cNvSpPr txBox="1"/>
            <p:nvPr>
              <p:custDataLst>
                <p:tags r:id="rId3"/>
              </p:custDataLst>
            </p:nvPr>
          </p:nvSpPr>
          <p:spPr>
            <a:xfrm>
              <a:off x="4439816" y="5255050"/>
              <a:ext cx="1080120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???</a:t>
              </a:r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-79238"/>
            <a:ext cx="4034342" cy="75643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3" y="-112172"/>
            <a:ext cx="4176464" cy="783087"/>
          </a:xfrm>
          <a:prstGeom prst="rect">
            <a:avLst/>
          </a:prstGeom>
        </p:spPr>
      </p:pic>
      <p:pic>
        <p:nvPicPr>
          <p:cNvPr id="5" name="Video Tim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473" y="1034756"/>
            <a:ext cx="9289031" cy="525148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400" y="883497"/>
            <a:ext cx="9791521" cy="891201"/>
            <a:chOff x="695400" y="883497"/>
            <a:chExt cx="9791521" cy="891201"/>
          </a:xfrm>
        </p:grpSpPr>
        <p:sp>
          <p:nvSpPr>
            <p:cNvPr id="4" name="文本框 3"/>
            <p:cNvSpPr txBox="1"/>
            <p:nvPr>
              <p:custDataLst>
                <p:tags r:id="rId12"/>
              </p:custDataLst>
            </p:nvPr>
          </p:nvSpPr>
          <p:spPr>
            <a:xfrm>
              <a:off x="1629937" y="1189923"/>
              <a:ext cx="88569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 your answers from Before You Watch.</a:t>
              </a:r>
              <a:endPara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00" y="883497"/>
              <a:ext cx="882018" cy="882018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271464" y="2060848"/>
            <a:ext cx="10255626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□ airplane      □ butterfly     □ city           □ computer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□ diver           □ frog              □ horse       □  polar bear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□ ship             □ submarine  □ volcano    □ whale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922697" y="217236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8714414" y="217236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1341905" y="292494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3876815" y="2911881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8714414" y="292494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3922697" y="3619767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6493976" y="3605893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8688288" y="3636313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√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05" y="-56835"/>
            <a:ext cx="4176464" cy="78308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7" y="300"/>
            <a:ext cx="882018" cy="882018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407035" y="1124585"/>
            <a:ext cx="11571605" cy="5076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lnSpc>
                <a:spcPct val="125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Emily Ainsworth: “It's part of human nature to _______  _________and to _________________ about the world.”</a:t>
            </a:r>
          </a:p>
          <a:p>
            <a:pPr marL="269875" indent="-269875">
              <a:lnSpc>
                <a:spcPct val="125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Juan Martinez: “It's where you find ___________, where you find new things, ________________.”</a:t>
            </a:r>
          </a:p>
          <a:p>
            <a:pPr marL="363855" indent="-363855">
              <a:lnSpc>
                <a:spcPct val="125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Lee Berger: “We think we know ___________, but we don't. We think we know ___________, but we don't. We think we understand ___________, but we don’t.”</a:t>
            </a:r>
          </a:p>
          <a:p>
            <a:pPr marL="269875" indent="-269875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 Catherine Workman: “_____________ what's out there, _____________ what's out there.”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 Cory Richards: “And if we have more to care about, then we engage more fully ______________ and more fully _______________________, and we act – you know - _______________.”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701652" y="656590"/>
            <a:ext cx="11161395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these quotes with the words you hear in the video.</a:t>
            </a:r>
          </a:p>
        </p:txBody>
      </p:sp>
      <p:grpSp>
        <p:nvGrpSpPr>
          <p:cNvPr id="53" name="组合 52"/>
          <p:cNvGrpSpPr/>
          <p:nvPr>
            <p:custDataLst>
              <p:tags r:id="rId5"/>
            </p:custDataLst>
          </p:nvPr>
        </p:nvGrpSpPr>
        <p:grpSpPr>
          <a:xfrm>
            <a:off x="11136630" y="6092825"/>
            <a:ext cx="563880" cy="563880"/>
            <a:chOff x="276225" y="213360"/>
            <a:chExt cx="563880" cy="563880"/>
          </a:xfrm>
          <a:solidFill>
            <a:srgbClr val="3D7351"/>
          </a:solidFill>
        </p:grpSpPr>
        <p:sp>
          <p:nvSpPr>
            <p:cNvPr id="54" name="矩形 53"/>
            <p:cNvSpPr/>
            <p:nvPr>
              <p:custDataLst>
                <p:tags r:id="rId8"/>
              </p:custDataLst>
            </p:nvPr>
          </p:nvSpPr>
          <p:spPr>
            <a:xfrm>
              <a:off x="276225" y="213360"/>
              <a:ext cx="250031" cy="563880"/>
            </a:xfrm>
            <a:prstGeom prst="rect">
              <a:avLst/>
            </a:prstGeom>
            <a:grpFill/>
            <a:ln>
              <a:solidFill>
                <a:srgbClr val="3D73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54"/>
            <p:cNvSpPr/>
            <p:nvPr>
              <p:custDataLst>
                <p:tags r:id="rId9"/>
              </p:custDataLst>
            </p:nvPr>
          </p:nvSpPr>
          <p:spPr>
            <a:xfrm>
              <a:off x="276225" y="213360"/>
              <a:ext cx="563880" cy="563880"/>
            </a:xfrm>
            <a:prstGeom prst="ellipse">
              <a:avLst/>
            </a:prstGeom>
            <a:grpFill/>
            <a:ln>
              <a:solidFill>
                <a:srgbClr val="3D73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 rot="10800000">
            <a:off x="46990" y="5516880"/>
            <a:ext cx="1322705" cy="1285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05" y="-56835"/>
            <a:ext cx="4176464" cy="78308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im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310" y="725805"/>
            <a:ext cx="10932795" cy="55137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05" y="-56835"/>
            <a:ext cx="4176464" cy="78308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96c7a521-f74d-4c75-8e20-87863c854e96"/>
  <p:tag name="COMMONDATA" val="eyJoZGlkIjoiYjE0ZWU1NjIwMDQ0ZTAyMWY2ZTA0MGU3Njk3ZDk2NG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9"/>
  <p:tag name="KSO_WM_UNIT_PLACING_PICTURE_USER_VIEWPORT" val="{&quot;height&quot;:2235.3543307086616,&quot;width&quot;:8196.305511811024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0"/>
  <p:tag name="KSO_WM_UNIT_PLACING_PICTURE_USER_VIEWPORT" val="{&quot;height&quot;:3411.2614173228344,&quot;width&quot;:9193.277165354331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0"/>
</p:tagLst>
</file>

<file path=ppt/theme/theme1.xml><?xml version="1.0" encoding="utf-8"?>
<a:theme xmlns:a="http://schemas.openxmlformats.org/drawingml/2006/main" name="4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</a:spPr>
      <a:bodyPr vert="horz" wrap="square" lIns="90000" tIns="46800" rIns="90000" bIns="46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</a:spPr>
      <a:bodyPr vert="horz" wrap="square" lIns="90000" tIns="46800" rIns="90000" bIns="46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945</Words>
  <Application>Microsoft Office PowerPoint</Application>
  <PresentationFormat>宽屏</PresentationFormat>
  <Paragraphs>109</Paragraphs>
  <Slides>19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HelveticaNeue</vt:lpstr>
      <vt:lpstr>华文新魏</vt:lpstr>
      <vt:lpstr>华文行楷</vt:lpstr>
      <vt:lpstr>宋体</vt:lpstr>
      <vt:lpstr>Arial</vt:lpstr>
      <vt:lpstr>Calibri</vt:lpstr>
      <vt:lpstr>Calibri Light</vt:lpstr>
      <vt:lpstr>Times New Roman</vt:lpstr>
      <vt:lpstr>4_默认设计模板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陈 顺坤</cp:lastModifiedBy>
  <cp:revision>9</cp:revision>
  <cp:lastPrinted>2021-11-19T12:07:00Z</cp:lastPrinted>
  <dcterms:created xsi:type="dcterms:W3CDTF">2021-11-19T12:07:00Z</dcterms:created>
  <dcterms:modified xsi:type="dcterms:W3CDTF">2022-11-10T12:26:22Z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A25E63F422D7466EA89ECF6FCBA11B28</vt:lpwstr>
  </property>
  <property fmtid="{D5CDD505-2E9C-101B-9397-08002B2CF9AE}" pid="7" name="KSOProductBuildVer">
    <vt:lpwstr>2052-11.1.0.12598</vt:lpwstr>
  </property>
</Properties>
</file>