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2" r:id="rId3"/>
    <p:sldId id="256" r:id="rId4"/>
    <p:sldId id="276" r:id="rId5"/>
    <p:sldId id="259" r:id="rId6"/>
    <p:sldId id="267" r:id="rId7"/>
    <p:sldId id="257" r:id="rId8"/>
    <p:sldId id="261" r:id="rId9"/>
    <p:sldId id="272" r:id="rId10"/>
    <p:sldId id="271" r:id="rId11"/>
    <p:sldId id="273" r:id="rId12"/>
    <p:sldId id="274" r:id="rId13"/>
    <p:sldId id="275" r:id="rId14"/>
    <p:sldId id="278" r:id="rId15"/>
    <p:sldId id="270" r:id="rId16"/>
    <p:sldId id="279" r:id="rId17"/>
    <p:sldId id="280" r:id="rId18"/>
    <p:sldId id="277" r:id="rId19"/>
    <p:sldId id="268"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D6C88B"/>
    <a:srgbClr val="D66E49"/>
    <a:srgbClr val="31778E"/>
    <a:srgbClr val="BD374A"/>
    <a:srgbClr val="B9D1D9"/>
    <a:srgbClr val="649EB2"/>
    <a:srgbClr val="6A868F"/>
    <a:srgbClr val="B03C1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70" autoAdjust="0"/>
    <p:restoredTop sz="93557" autoAdjust="0"/>
  </p:normalViewPr>
  <p:slideViewPr>
    <p:cSldViewPr snapToGrid="0">
      <p:cViewPr varScale="1">
        <p:scale>
          <a:sx n="57" d="100"/>
          <a:sy n="57" d="100"/>
        </p:scale>
        <p:origin x="56"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073E79C-67BE-4A04-AB7A-7DD3A05126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EEBA43-AC5A-4109-B35F-B64A059B753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073E79C-67BE-4A04-AB7A-7DD3A05126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EEBA43-AC5A-4109-B35F-B64A059B753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073E79C-67BE-4A04-AB7A-7DD3A05126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EEBA43-AC5A-4109-B35F-B64A059B753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073E79C-67BE-4A04-AB7A-7DD3A05126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EEBA43-AC5A-4109-B35F-B64A059B753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073E79C-67BE-4A04-AB7A-7DD3A05126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EEBA43-AC5A-4109-B35F-B64A059B753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073E79C-67BE-4A04-AB7A-7DD3A05126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EEBA43-AC5A-4109-B35F-B64A059B753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073E79C-67BE-4A04-AB7A-7DD3A05126D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EEBA43-AC5A-4109-B35F-B64A059B753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073E79C-67BE-4A04-AB7A-7DD3A05126D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EEBA43-AC5A-4109-B35F-B64A059B753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73E79C-67BE-4A04-AB7A-7DD3A05126D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EEBA43-AC5A-4109-B35F-B64A059B753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073E79C-67BE-4A04-AB7A-7DD3A05126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EEBA43-AC5A-4109-B35F-B64A059B753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073E79C-67BE-4A04-AB7A-7DD3A05126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EEBA43-AC5A-4109-B35F-B64A059B753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3E79C-67BE-4A04-AB7A-7DD3A05126D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EBA43-AC5A-4109-B35F-B64A059B753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xml"/><Relationship Id="rId3" Type="http://schemas.openxmlformats.org/officeDocument/2006/relationships/image" Target="../media/image18.png"/><Relationship Id="rId2" Type="http://schemas.openxmlformats.org/officeDocument/2006/relationships/image" Target="../media/image1.sv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tags" Target="../tags/tag9.xml"/><Relationship Id="rId2" Type="http://schemas.openxmlformats.org/officeDocument/2006/relationships/image" Target="../media/image1.sv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tags" Target="../tags/tag10.xml"/><Relationship Id="rId2" Type="http://schemas.openxmlformats.org/officeDocument/2006/relationships/image" Target="../media/image1.sv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1.sv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1.sv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tags" Target="../tags/tag12.xml"/><Relationship Id="rId3" Type="http://schemas.openxmlformats.org/officeDocument/2006/relationships/image" Target="../media/image21.png"/><Relationship Id="rId2" Type="http://schemas.openxmlformats.org/officeDocument/2006/relationships/image" Target="../media/image1.sv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1.sv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image8.wdp"/><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1.sv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xml"/><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sv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image17.wdp"/><Relationship Id="rId7" Type="http://schemas.openxmlformats.org/officeDocument/2006/relationships/image" Target="../media/image16.png"/><Relationship Id="rId6" Type="http://schemas.openxmlformats.org/officeDocument/2006/relationships/image" Target="../media/image1.svg"/><Relationship Id="rId5" Type="http://schemas.openxmlformats.org/officeDocument/2006/relationships/image" Target="../media/image5.png"/><Relationship Id="rId4" Type="http://schemas.microsoft.com/office/2007/relationships/hdphoto" Target="../media/image15.wdp"/><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xml"/><Relationship Id="rId3" Type="http://schemas.openxmlformats.org/officeDocument/2006/relationships/image" Target="../media/image18.png"/><Relationship Id="rId2" Type="http://schemas.openxmlformats.org/officeDocument/2006/relationships/image" Target="../media/image1.sv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8138" y="322806"/>
            <a:ext cx="5525633" cy="635137"/>
            <a:chOff x="338138" y="112599"/>
            <a:chExt cx="5525633" cy="635137"/>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138" y="112599"/>
              <a:ext cx="632413" cy="632413"/>
            </a:xfrm>
            <a:prstGeom prst="rect">
              <a:avLst/>
            </a:prstGeom>
          </p:spPr>
        </p:pic>
        <p:sp>
          <p:nvSpPr>
            <p:cNvPr id="7" name="标题 1"/>
            <p:cNvSpPr txBox="1"/>
            <p:nvPr/>
          </p:nvSpPr>
          <p:spPr>
            <a:xfrm>
              <a:off x="1030013" y="165430"/>
              <a:ext cx="4833758"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Read for Personalities</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9" name="文本框 8"/>
          <p:cNvSpPr txBox="1"/>
          <p:nvPr/>
        </p:nvSpPr>
        <p:spPr>
          <a:xfrm>
            <a:off x="406400" y="1244917"/>
            <a:ext cx="10711543" cy="122411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What personality do Henry Adams , Oliver and Roderick have?</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337746" y="3018971"/>
            <a:ext cx="3685559" cy="2688813"/>
          </a:xfrm>
          <a:prstGeom prst="rect">
            <a:avLst/>
          </a:prstGeom>
        </p:spPr>
      </p:pic>
      <p:sp>
        <p:nvSpPr>
          <p:cNvPr id="6" name="文本框 5"/>
          <p:cNvSpPr txBox="1"/>
          <p:nvPr/>
        </p:nvSpPr>
        <p:spPr>
          <a:xfrm>
            <a:off x="4528456" y="2247613"/>
            <a:ext cx="686525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Henry is________________________.</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10"/>
          <p:cNvSpPr txBox="1"/>
          <p:nvPr>
            <p:custDataLst>
              <p:tags r:id="rId4"/>
            </p:custDataLst>
          </p:nvPr>
        </p:nvSpPr>
        <p:spPr>
          <a:xfrm>
            <a:off x="4306208" y="2905892"/>
            <a:ext cx="7769678" cy="3844386"/>
          </a:xfrm>
          <a:prstGeom prst="rect">
            <a:avLst/>
          </a:prstGeom>
          <a:noFill/>
          <a:ln w="9525">
            <a:noFill/>
          </a:ln>
        </p:spPr>
        <p:txBody>
          <a:bodyPr wrap="square">
            <a:spAutoFit/>
          </a:bodyPr>
          <a:lstStyle/>
          <a:p>
            <a:pPr marL="514350" marR="0" lvl="0" indent="-514350" algn="l" defTabSz="914400" rtl="0" eaLnBrk="1" fontAlgn="base" latinLnBrk="0" hangingPunct="1">
              <a:lnSpc>
                <a:spcPct val="115000"/>
              </a:lnSpc>
              <a:spcBef>
                <a:spcPct val="25000"/>
              </a:spcBef>
              <a:spcAft>
                <a:spcPct val="0"/>
              </a:spcAft>
              <a:buClrTx/>
              <a:buSzTx/>
              <a:buAutoNum type="arabicPeriod" startAt="4"/>
              <a:defRPr/>
            </a:pP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Arial" panose="020B0604020202020204"/>
              </a:rPr>
              <a:t>Could you offer me some kind of work here?</a:t>
            </a:r>
            <a:endPar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Arial" panose="020B0604020202020204"/>
            </a:endParaRPr>
          </a:p>
          <a:p>
            <a:pPr marL="514350" marR="0" lvl="0" indent="-514350" algn="l" defTabSz="914400" rtl="0" eaLnBrk="1" fontAlgn="base" latinLnBrk="0" hangingPunct="1">
              <a:lnSpc>
                <a:spcPct val="115000"/>
              </a:lnSpc>
              <a:spcBef>
                <a:spcPct val="25000"/>
              </a:spcBef>
              <a:spcAft>
                <a:spcPct val="0"/>
              </a:spcAft>
              <a:buClrTx/>
              <a:buSzTx/>
              <a:buAutoNum type="arabicPeriod" startAt="4"/>
              <a:defRPr/>
            </a:pP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Arial" panose="020B0604020202020204"/>
              </a:rPr>
              <a:t>I don’t want your charity. I just want an honest job.</a:t>
            </a:r>
            <a:endPar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Arial" panose="020B0604020202020204"/>
            </a:endParaRPr>
          </a:p>
          <a:p>
            <a:pPr marL="514350" lvl="0" indent="-514350" fontAlgn="base">
              <a:lnSpc>
                <a:spcPct val="115000"/>
              </a:lnSpc>
              <a:spcBef>
                <a:spcPct val="25000"/>
              </a:spcBef>
              <a:spcAft>
                <a:spcPct val="0"/>
              </a:spcAft>
              <a:buAutoNum type="arabicPeriod" startAt="4"/>
            </a:pPr>
            <a:r>
              <a:rPr lang="en-US" altLang="zh-CN" sz="2800" dirty="0">
                <a:solidFill>
                  <a:srgbClr val="000000"/>
                </a:solidFill>
                <a:latin typeface="Times New Roman" panose="02020603050405020304" pitchFamily="18" charset="0"/>
                <a:ea typeface="宋体" panose="02010600030101010101" pitchFamily="2" charset="-122"/>
                <a:cs typeface="Arial" panose="020B0604020202020204"/>
              </a:rPr>
              <a:t>Well, it may seem lucky to you but not to me! </a:t>
            </a:r>
            <a:endParaRPr lang="en-US" altLang="zh-CN" sz="2800" dirty="0">
              <a:solidFill>
                <a:srgbClr val="000000"/>
              </a:solidFill>
              <a:latin typeface="Times New Roman" panose="02020603050405020304" pitchFamily="18" charset="0"/>
              <a:ea typeface="宋体" panose="02010600030101010101" pitchFamily="2" charset="-122"/>
              <a:cs typeface="Arial" panose="020B0604020202020204"/>
            </a:endParaRPr>
          </a:p>
          <a:p>
            <a:pPr marL="514350" lvl="0" indent="-514350" fontAlgn="base">
              <a:lnSpc>
                <a:spcPct val="115000"/>
              </a:lnSpc>
              <a:spcBef>
                <a:spcPct val="25000"/>
              </a:spcBef>
              <a:spcAft>
                <a:spcPct val="0"/>
              </a:spcAft>
              <a:buAutoNum type="arabicPeriod" startAt="4"/>
            </a:pPr>
            <a:r>
              <a:rPr lang="en-US" altLang="zh-CN" sz="2800" dirty="0">
                <a:solidFill>
                  <a:srgbClr val="000000"/>
                </a:solidFill>
                <a:latin typeface="Times New Roman" panose="02020603050405020304" pitchFamily="18" charset="0"/>
                <a:ea typeface="宋体" panose="02010600030101010101" pitchFamily="2" charset="-122"/>
                <a:cs typeface="Arial" panose="020B0604020202020204"/>
              </a:rPr>
              <a:t>If this is your idea of some kind of joke, I don’t think it’s very funny. Now if you’ll excuse me, I ought to be on my way.</a:t>
            </a:r>
            <a:endParaRPr lang="en-US" altLang="zh-CN" sz="2800" dirty="0">
              <a:solidFill>
                <a:srgbClr val="000000"/>
              </a:solidFill>
              <a:latin typeface="Times New Roman" panose="02020603050405020304" pitchFamily="18" charset="0"/>
              <a:ea typeface="宋体" panose="02010600030101010101" pitchFamily="2" charset="-122"/>
              <a:cs typeface="Arial" panose="020B0604020202020204"/>
            </a:endParaRPr>
          </a:p>
        </p:txBody>
      </p:sp>
      <p:sp>
        <p:nvSpPr>
          <p:cNvPr id="15" name="文本框 14"/>
          <p:cNvSpPr txBox="1"/>
          <p:nvPr/>
        </p:nvSpPr>
        <p:spPr>
          <a:xfrm>
            <a:off x="6389957" y="2197481"/>
            <a:ext cx="323301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hard-working,</a:t>
            </a:r>
            <a:endPar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7304051" y="2208101"/>
            <a:ext cx="3546086" cy="107721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frank/ straightforward</a:t>
            </a:r>
            <a:endPar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8138" y="322806"/>
            <a:ext cx="5525633" cy="635137"/>
            <a:chOff x="338138" y="112599"/>
            <a:chExt cx="5525633" cy="635137"/>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138" y="112599"/>
              <a:ext cx="632413" cy="632413"/>
            </a:xfrm>
            <a:prstGeom prst="rect">
              <a:avLst/>
            </a:prstGeom>
          </p:spPr>
        </p:pic>
        <p:sp>
          <p:nvSpPr>
            <p:cNvPr id="7" name="标题 1"/>
            <p:cNvSpPr txBox="1"/>
            <p:nvPr/>
          </p:nvSpPr>
          <p:spPr>
            <a:xfrm>
              <a:off x="1030013" y="165430"/>
              <a:ext cx="4833758"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Read for Personalities</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9" name="文本框 8"/>
          <p:cNvSpPr txBox="1"/>
          <p:nvPr/>
        </p:nvSpPr>
        <p:spPr>
          <a:xfrm>
            <a:off x="406400" y="1244917"/>
            <a:ext cx="10711543" cy="122411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What personality do Henry Adams , Oliver and Roderick have?</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4557485" y="2131499"/>
            <a:ext cx="705394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Oliver and Roderick were ______________________.</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10"/>
          <p:cNvSpPr txBox="1"/>
          <p:nvPr>
            <p:custDataLst>
              <p:tags r:id="rId3"/>
            </p:custDataLst>
          </p:nvPr>
        </p:nvSpPr>
        <p:spPr>
          <a:xfrm>
            <a:off x="4422322" y="3486463"/>
            <a:ext cx="7769678" cy="2142381"/>
          </a:xfrm>
          <a:prstGeom prst="rect">
            <a:avLst/>
          </a:prstGeom>
          <a:noFill/>
          <a:ln w="9525">
            <a:noFill/>
          </a:ln>
        </p:spPr>
        <p:txBody>
          <a:bodyPr wrap="square">
            <a:spAutoFit/>
          </a:bodyPr>
          <a:lstStyle/>
          <a:p>
            <a:pPr marL="514350" lvl="0" indent="-514350" fontAlgn="base">
              <a:lnSpc>
                <a:spcPct val="115000"/>
              </a:lnSpc>
              <a:spcBef>
                <a:spcPct val="25000"/>
              </a:spcBef>
              <a:spcAft>
                <a:spcPct val="0"/>
              </a:spcAft>
              <a:buFontTx/>
              <a:buAutoNum type="arabicPeriod"/>
            </a:pPr>
            <a:r>
              <a:rPr lang="en-US" altLang="zh-CN" sz="2800" dirty="0">
                <a:solidFill>
                  <a:srgbClr val="000000"/>
                </a:solidFill>
                <a:latin typeface="Times New Roman" panose="02020603050405020304" pitchFamily="18" charset="0"/>
                <a:ea typeface="宋体" panose="02010600030101010101" pitchFamily="2" charset="-122"/>
                <a:cs typeface="Arial" panose="020B0604020202020204"/>
              </a:rPr>
              <a:t>May we ask what you’re doing in this country and what your plans are?</a:t>
            </a:r>
            <a:endParaRPr lang="en-US" altLang="zh-CN" sz="2800" dirty="0">
              <a:solidFill>
                <a:srgbClr val="000000"/>
              </a:solidFill>
              <a:latin typeface="Times New Roman" panose="02020603050405020304" pitchFamily="18" charset="0"/>
              <a:ea typeface="宋体" panose="02010600030101010101" pitchFamily="2" charset="-122"/>
              <a:cs typeface="Arial" panose="020B0604020202020204"/>
            </a:endParaRPr>
          </a:p>
          <a:p>
            <a:pPr marL="514350" lvl="0" indent="-514350" fontAlgn="base">
              <a:lnSpc>
                <a:spcPct val="115000"/>
              </a:lnSpc>
              <a:spcBef>
                <a:spcPct val="25000"/>
              </a:spcBef>
              <a:spcAft>
                <a:spcPct val="0"/>
              </a:spcAft>
              <a:buFontTx/>
              <a:buAutoNum type="arabicPeriod"/>
            </a:pPr>
            <a:r>
              <a:rPr lang="en-US" altLang="zh-CN" sz="2800" dirty="0">
                <a:solidFill>
                  <a:srgbClr val="000000"/>
                </a:solidFill>
                <a:latin typeface="Times New Roman" panose="02020603050405020304" pitchFamily="18" charset="0"/>
                <a:ea typeface="宋体" panose="02010600030101010101" pitchFamily="2" charset="-122"/>
                <a:cs typeface="Arial" panose="020B0604020202020204"/>
              </a:rPr>
              <a:t>If you don’t mind, may I ask you how much money you have?</a:t>
            </a:r>
            <a:endParaRPr lang="en-US" altLang="zh-CN" sz="2800" dirty="0">
              <a:solidFill>
                <a:srgbClr val="000000"/>
              </a:solidFill>
              <a:latin typeface="Times New Roman" panose="02020603050405020304" pitchFamily="18" charset="0"/>
              <a:ea typeface="宋体" panose="02010600030101010101" pitchFamily="2" charset="-122"/>
              <a:cs typeface="Arial" panose="020B0604020202020204"/>
            </a:endParaRPr>
          </a:p>
        </p:txBody>
      </p:sp>
      <p:sp>
        <p:nvSpPr>
          <p:cNvPr id="12" name="文本框 11"/>
          <p:cNvSpPr txBox="1"/>
          <p:nvPr/>
        </p:nvSpPr>
        <p:spPr>
          <a:xfrm>
            <a:off x="4575672" y="2632909"/>
            <a:ext cx="185415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polite,</a:t>
            </a:r>
            <a:endPar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4"/>
          <a:stretch>
            <a:fillRect/>
          </a:stretch>
        </p:blipFill>
        <p:spPr>
          <a:xfrm>
            <a:off x="272336" y="3071012"/>
            <a:ext cx="3864013" cy="26185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8138" y="322806"/>
            <a:ext cx="5525633" cy="635137"/>
            <a:chOff x="338138" y="112599"/>
            <a:chExt cx="5525633" cy="635137"/>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138" y="112599"/>
              <a:ext cx="632413" cy="632413"/>
            </a:xfrm>
            <a:prstGeom prst="rect">
              <a:avLst/>
            </a:prstGeom>
          </p:spPr>
        </p:pic>
        <p:sp>
          <p:nvSpPr>
            <p:cNvPr id="7" name="标题 1"/>
            <p:cNvSpPr txBox="1"/>
            <p:nvPr/>
          </p:nvSpPr>
          <p:spPr>
            <a:xfrm>
              <a:off x="1030013" y="165430"/>
              <a:ext cx="4833758"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Read for Personalities</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9" name="文本框 8"/>
          <p:cNvSpPr txBox="1"/>
          <p:nvPr/>
        </p:nvSpPr>
        <p:spPr>
          <a:xfrm>
            <a:off x="406400" y="1244917"/>
            <a:ext cx="10711543" cy="122411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What personality do Henry Adams , Oliver and Roderick have?</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4557485" y="2131499"/>
            <a:ext cx="705394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Oliver and Roderick were _________________________.</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10"/>
          <p:cNvSpPr txBox="1"/>
          <p:nvPr>
            <p:custDataLst>
              <p:tags r:id="rId3"/>
            </p:custDataLst>
          </p:nvPr>
        </p:nvSpPr>
        <p:spPr>
          <a:xfrm>
            <a:off x="4422322" y="3762234"/>
            <a:ext cx="7769678" cy="2142381"/>
          </a:xfrm>
          <a:prstGeom prst="rect">
            <a:avLst/>
          </a:prstGeom>
          <a:noFill/>
          <a:ln w="9525">
            <a:noFill/>
          </a:ln>
        </p:spPr>
        <p:txBody>
          <a:bodyPr wrap="square">
            <a:spAutoFit/>
          </a:bodyPr>
          <a:lstStyle/>
          <a:p>
            <a:pPr marL="514350" marR="0" lvl="0" indent="-514350" algn="l" defTabSz="914400" rtl="0" eaLnBrk="1" fontAlgn="base" latinLnBrk="0" hangingPunct="1">
              <a:lnSpc>
                <a:spcPct val="115000"/>
              </a:lnSpc>
              <a:spcBef>
                <a:spcPct val="25000"/>
              </a:spcBef>
              <a:spcAft>
                <a:spcPct val="0"/>
              </a:spcAft>
              <a:buClrTx/>
              <a:buSzTx/>
              <a:buFont typeface="+mj-lt"/>
              <a:buAutoNum type="arabicPeriod" startAt="3"/>
              <a:defRPr/>
            </a:pP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Arial" panose="020B0604020202020204"/>
              </a:rPr>
              <a:t>Two rich brothers have made a bet about one million pounds.</a:t>
            </a:r>
            <a:endPar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Arial" panose="020B0604020202020204"/>
            </a:endParaRPr>
          </a:p>
          <a:p>
            <a:pPr marL="514350" lvl="0" indent="-514350" fontAlgn="base">
              <a:lnSpc>
                <a:spcPct val="115000"/>
              </a:lnSpc>
              <a:spcBef>
                <a:spcPct val="25000"/>
              </a:spcBef>
              <a:spcAft>
                <a:spcPct val="0"/>
              </a:spcAft>
              <a:buFont typeface="+mj-lt"/>
              <a:buAutoNum type="arabicPeriod" startAt="3"/>
            </a:pPr>
            <a:r>
              <a:rPr lang="en-US" altLang="zh-CN" sz="2800" dirty="0">
                <a:solidFill>
                  <a:srgbClr val="000000"/>
                </a:solidFill>
                <a:latin typeface="Times New Roman" panose="02020603050405020304" pitchFamily="18" charset="0"/>
                <a:ea typeface="宋体" panose="02010600030101010101" pitchFamily="2" charset="-122"/>
                <a:cs typeface="Arial" panose="020B0604020202020204"/>
              </a:rPr>
              <a:t>They can know Henry is honest and hard-working through his words and </a:t>
            </a:r>
            <a:r>
              <a:rPr lang="en-US" altLang="zh-CN" sz="2800" dirty="0" err="1">
                <a:solidFill>
                  <a:srgbClr val="000000"/>
                </a:solidFill>
                <a:latin typeface="Times New Roman" panose="02020603050405020304" pitchFamily="18" charset="0"/>
                <a:ea typeface="宋体" panose="02010600030101010101" pitchFamily="2" charset="-122"/>
                <a:cs typeface="Arial" panose="020B0604020202020204"/>
              </a:rPr>
              <a:t>behaviours</a:t>
            </a:r>
            <a:r>
              <a:rPr lang="en-US" altLang="zh-CN" sz="2800" dirty="0">
                <a:solidFill>
                  <a:srgbClr val="000000"/>
                </a:solidFill>
                <a:latin typeface="Times New Roman" panose="02020603050405020304" pitchFamily="18" charset="0"/>
                <a:ea typeface="宋体" panose="02010600030101010101" pitchFamily="2" charset="-122"/>
                <a:cs typeface="Arial" panose="020B0604020202020204"/>
              </a:rPr>
              <a:t>.</a:t>
            </a:r>
            <a:endPar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Arial" panose="020B0604020202020204"/>
            </a:endParaRPr>
          </a:p>
        </p:txBody>
      </p:sp>
      <p:sp>
        <p:nvSpPr>
          <p:cNvPr id="13" name="文本框 12"/>
          <p:cNvSpPr txBox="1"/>
          <p:nvPr/>
        </p:nvSpPr>
        <p:spPr>
          <a:xfrm>
            <a:off x="4586515" y="2582109"/>
            <a:ext cx="280125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mischievous,</a:t>
            </a:r>
            <a:r>
              <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恶作剧的</a:t>
            </a:r>
            <a:endPar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4"/>
          <a:stretch>
            <a:fillRect/>
          </a:stretch>
        </p:blipFill>
        <p:spPr>
          <a:xfrm>
            <a:off x="272336" y="3071012"/>
            <a:ext cx="3864013" cy="2618587"/>
          </a:xfrm>
          <a:prstGeom prst="rect">
            <a:avLst/>
          </a:prstGeom>
        </p:spPr>
      </p:pic>
      <p:sp>
        <p:nvSpPr>
          <p:cNvPr id="3" name="文本框 2"/>
          <p:cNvSpPr txBox="1"/>
          <p:nvPr/>
        </p:nvSpPr>
        <p:spPr>
          <a:xfrm>
            <a:off x="7580129" y="2574852"/>
            <a:ext cx="185415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wise</a:t>
            </a:r>
            <a:endPar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8138" y="322806"/>
            <a:ext cx="6374895" cy="635137"/>
            <a:chOff x="338138" y="112599"/>
            <a:chExt cx="6374895" cy="635137"/>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138" y="112599"/>
              <a:ext cx="632413" cy="632413"/>
            </a:xfrm>
            <a:prstGeom prst="rect">
              <a:avLst/>
            </a:prstGeom>
          </p:spPr>
        </p:pic>
        <p:sp>
          <p:nvSpPr>
            <p:cNvPr id="7" name="标题 1"/>
            <p:cNvSpPr txBox="1"/>
            <p:nvPr/>
          </p:nvSpPr>
          <p:spPr>
            <a:xfrm>
              <a:off x="1030012" y="165430"/>
              <a:ext cx="5683021"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Read for Implied Meaning</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9" name="文本框 8"/>
          <p:cNvSpPr txBox="1"/>
          <p:nvPr/>
        </p:nvSpPr>
        <p:spPr>
          <a:xfrm>
            <a:off x="740937" y="1178011"/>
            <a:ext cx="11079355" cy="56560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Explain what the speakers mean by saying these sentences.</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TextBox 26"/>
          <p:cNvSpPr/>
          <p:nvPr>
            <p:custDataLst>
              <p:tags r:id="rId3"/>
            </p:custDataLst>
          </p:nvPr>
        </p:nvSpPr>
        <p:spPr>
          <a:xfrm>
            <a:off x="731997" y="1895888"/>
            <a:ext cx="11010059" cy="4683333"/>
          </a:xfrm>
          <a:prstGeom prst="rect">
            <a:avLst/>
          </a:prstGeom>
          <a:noFill/>
          <a:ln w="9525">
            <a:noFill/>
          </a:ln>
        </p:spPr>
        <p:txBody>
          <a:bodyPr wrap="square" anchor="t" anchorCtr="0">
            <a:spAutoFit/>
          </a:bodyPr>
          <a:lstStyle/>
          <a:p>
            <a:pPr marL="0" marR="0" lvl="0" indent="0" defTabSz="914400" eaLnBrk="1" fontAlgn="auto" latinLnBrk="0" hangingPunct="1">
              <a:lnSpc>
                <a:spcPts val="3200"/>
              </a:lnSpc>
              <a:spcBef>
                <a:spcPts val="1000"/>
              </a:spcBef>
              <a:spcAft>
                <a:spcPts val="0"/>
              </a:spcAft>
              <a:buClrTx/>
              <a:buSzTx/>
              <a:buFontTx/>
              <a:buNone/>
              <a:defRPr/>
            </a:pPr>
            <a:r>
              <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rPr>
              <a:t>1. I went to the American consulate to seek help,  but …Anyway, I didn’t dare to try again.</a:t>
            </a:r>
            <a:endPar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endParaRPr>
          </a:p>
          <a:p>
            <a:pPr lvl="0">
              <a:lnSpc>
                <a:spcPts val="3200"/>
              </a:lnSpc>
              <a:spcBef>
                <a:spcPts val="1000"/>
              </a:spcBef>
            </a:pPr>
            <a:r>
              <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rPr>
              <a:t>    </a:t>
            </a:r>
            <a:r>
              <a:rPr kumimoji="0" lang="en-US" altLang="zh-CN" sz="2800" i="0"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Arial" panose="020B0604020202020204"/>
              </a:rPr>
              <a:t>It’s an unpleasant </a:t>
            </a:r>
            <a:r>
              <a:rPr lang="en-US" altLang="zh-CN" sz="2800" kern="0" dirty="0">
                <a:solidFill>
                  <a:srgbClr val="C00000"/>
                </a:solidFill>
                <a:latin typeface="Times New Roman" panose="02020603050405020304" pitchFamily="18" charset="0"/>
                <a:ea typeface="微软雅黑" panose="020B0503020204020204" pitchFamily="34" charset="-122"/>
                <a:cs typeface="Arial" panose="020B0604020202020204"/>
              </a:rPr>
              <a:t>experience./ No one would like to help me.</a:t>
            </a:r>
            <a:endParaRPr kumimoji="0" lang="en-US" altLang="zh-CN" sz="2800" i="0"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Arial" panose="020B0604020202020204"/>
            </a:endParaRPr>
          </a:p>
          <a:p>
            <a:pPr marL="0" marR="0" lvl="0" indent="0" defTabSz="914400" eaLnBrk="1" fontAlgn="auto" latinLnBrk="0" hangingPunct="1">
              <a:lnSpc>
                <a:spcPts val="3200"/>
              </a:lnSpc>
              <a:spcBef>
                <a:spcPts val="1000"/>
              </a:spcBef>
              <a:spcAft>
                <a:spcPts val="0"/>
              </a:spcAft>
              <a:buClrTx/>
              <a:buSzTx/>
              <a:buFontTx/>
              <a:buNone/>
              <a:defRPr/>
            </a:pPr>
            <a:r>
              <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rPr>
              <a:t>2. You mustn’t worry about that. It’s an advantage.</a:t>
            </a:r>
            <a:endPar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endParaRPr>
          </a:p>
          <a:p>
            <a:pPr marL="0" marR="0" lvl="0" indent="0" defTabSz="914400" eaLnBrk="1" fontAlgn="auto" latinLnBrk="0" hangingPunct="1">
              <a:lnSpc>
                <a:spcPts val="3200"/>
              </a:lnSpc>
              <a:spcBef>
                <a:spcPts val="1000"/>
              </a:spcBef>
              <a:spcAft>
                <a:spcPts val="0"/>
              </a:spcAft>
              <a:buClrTx/>
              <a:buSzTx/>
              <a:buFontTx/>
              <a:buNone/>
              <a:defRPr/>
            </a:pPr>
            <a:r>
              <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rPr>
              <a:t>    </a:t>
            </a:r>
            <a:r>
              <a:rPr kumimoji="0" lang="en-US" altLang="zh-CN" sz="2800" i="0"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Arial" panose="020B0604020202020204"/>
                <a:sym typeface="+mn-ea"/>
              </a:rPr>
              <a:t>Henry’s situation suits their requirement.</a:t>
            </a:r>
            <a:endParaRPr kumimoji="0" lang="en-US" altLang="zh-CN" sz="2800" i="0"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Arial" panose="020B0604020202020204"/>
            </a:endParaRPr>
          </a:p>
          <a:p>
            <a:pPr marL="0" marR="0" lvl="0" indent="0" defTabSz="914400" eaLnBrk="1" fontAlgn="auto" latinLnBrk="0" hangingPunct="1">
              <a:lnSpc>
                <a:spcPts val="3200"/>
              </a:lnSpc>
              <a:spcBef>
                <a:spcPts val="1000"/>
              </a:spcBef>
              <a:spcAft>
                <a:spcPts val="0"/>
              </a:spcAft>
              <a:buClrTx/>
              <a:buSzTx/>
              <a:buFontTx/>
              <a:buNone/>
              <a:defRPr/>
            </a:pPr>
            <a:r>
              <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rPr>
              <a:t>3. What luck! Brother, what luck!</a:t>
            </a:r>
            <a:endPar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endParaRPr>
          </a:p>
          <a:p>
            <a:pPr marL="0" marR="0" lvl="0" indent="0" defTabSz="914400" eaLnBrk="1" fontAlgn="auto" latinLnBrk="0" hangingPunct="1">
              <a:lnSpc>
                <a:spcPts val="3200"/>
              </a:lnSpc>
              <a:spcBef>
                <a:spcPts val="1000"/>
              </a:spcBef>
              <a:spcAft>
                <a:spcPts val="0"/>
              </a:spcAft>
              <a:buClrTx/>
              <a:buSzTx/>
              <a:buFontTx/>
              <a:buNone/>
              <a:defRPr/>
            </a:pPr>
            <a:r>
              <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rPr>
              <a:t>    </a:t>
            </a:r>
            <a:r>
              <a:rPr kumimoji="0" lang="en-US" altLang="zh-CN" sz="2800" i="0"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Arial" panose="020B0604020202020204"/>
                <a:sym typeface="+mn-ea"/>
              </a:rPr>
              <a:t>Henry is a suitable man for their bet.</a:t>
            </a:r>
            <a:endParaRPr kumimoji="0" lang="en-US" altLang="zh-CN" sz="2800" i="0"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Arial" panose="020B0604020202020204"/>
            </a:endParaRPr>
          </a:p>
          <a:p>
            <a:pPr marL="0" marR="0" lvl="0" indent="0" defTabSz="914400" eaLnBrk="1" fontAlgn="auto" latinLnBrk="0" hangingPunct="1">
              <a:lnSpc>
                <a:spcPts val="3200"/>
              </a:lnSpc>
              <a:spcBef>
                <a:spcPts val="1000"/>
              </a:spcBef>
              <a:spcAft>
                <a:spcPts val="0"/>
              </a:spcAft>
              <a:buClrTx/>
              <a:buSzTx/>
              <a:buFontTx/>
              <a:buNone/>
              <a:defRPr/>
            </a:pPr>
            <a:r>
              <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rPr>
              <a:t>4. Oh, this is silly.</a:t>
            </a:r>
            <a:endPar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endParaRPr>
          </a:p>
          <a:p>
            <a:pPr lvl="0">
              <a:lnSpc>
                <a:spcPts val="3200"/>
              </a:lnSpc>
              <a:spcBef>
                <a:spcPts val="1000"/>
              </a:spcBef>
            </a:pPr>
            <a:r>
              <a:rPr kumimoji="0" lang="en-US" altLang="zh-CN" sz="28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Arial" panose="020B0604020202020204"/>
              </a:rPr>
              <a:t>    </a:t>
            </a:r>
            <a:r>
              <a:rPr kumimoji="0" lang="en-US" altLang="zh-CN" sz="2800" i="0"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Arial" panose="020B0604020202020204"/>
                <a:sym typeface="+mn-ea"/>
              </a:rPr>
              <a:t>Their </a:t>
            </a:r>
            <a:r>
              <a:rPr kumimoji="0" lang="en-US" altLang="zh-CN" sz="2800" i="0" strike="noStrike" kern="0" cap="none" spc="0" normalizeH="0" baseline="0" noProof="0" dirty="0" err="1">
                <a:ln>
                  <a:noFill/>
                </a:ln>
                <a:solidFill>
                  <a:srgbClr val="C00000"/>
                </a:solidFill>
                <a:effectLst/>
                <a:uLnTx/>
                <a:uFillTx/>
                <a:latin typeface="Times New Roman" panose="02020603050405020304" pitchFamily="18" charset="0"/>
                <a:ea typeface="微软雅黑" panose="020B0503020204020204" pitchFamily="34" charset="-122"/>
                <a:cs typeface="Arial" panose="020B0604020202020204"/>
                <a:sym typeface="+mn-ea"/>
              </a:rPr>
              <a:t>behaviour</a:t>
            </a:r>
            <a:r>
              <a:rPr kumimoji="0" lang="en-US" altLang="zh-CN" sz="2800" i="0"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Arial" panose="020B0604020202020204"/>
                <a:sym typeface="+mn-ea"/>
              </a:rPr>
              <a:t> and words are very </a:t>
            </a:r>
            <a:r>
              <a:rPr lang="en-US" altLang="zh-CN" sz="2800" kern="0" dirty="0">
                <a:solidFill>
                  <a:srgbClr val="C00000"/>
                </a:solidFill>
                <a:latin typeface="Times New Roman" panose="02020603050405020304" pitchFamily="18" charset="0"/>
                <a:ea typeface="微软雅黑" panose="020B0503020204020204" pitchFamily="34" charset="-122"/>
                <a:cs typeface="Arial" panose="020B0604020202020204"/>
                <a:sym typeface="+mn-ea"/>
              </a:rPr>
              <a:t>strange./ Don’t make fun of me.</a:t>
            </a:r>
            <a:endParaRPr kumimoji="0" lang="en-US" altLang="zh-CN" sz="2800" i="0"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Arial" panose="020B0604020202020204"/>
            </a:endParaRPr>
          </a:p>
        </p:txBody>
      </p:sp>
      <p:grpSp>
        <p:nvGrpSpPr>
          <p:cNvPr id="10" name="组合 9"/>
          <p:cNvGrpSpPr/>
          <p:nvPr/>
        </p:nvGrpSpPr>
        <p:grpSpPr>
          <a:xfrm>
            <a:off x="0" y="0"/>
            <a:ext cx="12192000" cy="7093704"/>
            <a:chOff x="0" y="-1788"/>
            <a:chExt cx="12192000" cy="7093704"/>
          </a:xfrm>
        </p:grpSpPr>
        <p:sp>
          <p:nvSpPr>
            <p:cNvPr id="13" name="矩形 12"/>
            <p:cNvSpPr/>
            <p:nvPr/>
          </p:nvSpPr>
          <p:spPr>
            <a:xfrm>
              <a:off x="0" y="-1788"/>
              <a:ext cx="12192000" cy="7093704"/>
            </a:xfrm>
            <a:prstGeom prst="rect">
              <a:avLst/>
            </a:prstGeom>
            <a:solidFill>
              <a:sysClr val="windowText" lastClr="000000">
                <a:alpha val="60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4" name="矩形 13"/>
            <p:cNvSpPr/>
            <p:nvPr/>
          </p:nvSpPr>
          <p:spPr>
            <a:xfrm>
              <a:off x="1364341" y="783772"/>
              <a:ext cx="9652001" cy="4528163"/>
            </a:xfrm>
            <a:prstGeom prst="rect">
              <a:avLst/>
            </a:prstGeom>
            <a:solidFill>
              <a:srgbClr val="FFFF00"/>
            </a:solidFill>
          </p:spPr>
          <p:txBody>
            <a:bodyPr wrap="square">
              <a:spAutoFit/>
            </a:bodyPr>
            <a:lstStyle/>
            <a:p>
              <a:pPr algn="just">
                <a:lnSpc>
                  <a:spcPct val="150000"/>
                </a:lnSpc>
              </a:pPr>
              <a:r>
                <a:rPr lang="en-US" altLang="zh-CN"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Some sentences have an implied meaning which is not clearly stated. This implied meaning often indicates people’s feelings, attitudes, or motives. You can find this implied meaning by looking at the context. You have to read between the lines because the real messages are often hidden beneath the literal meaning.</a:t>
              </a:r>
              <a:endParaRPr lang="en-US" altLang="zh-CN"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rot="2095228">
            <a:off x="10612628" y="3348277"/>
            <a:ext cx="1426588" cy="1432684"/>
          </a:xfrm>
          <a:prstGeom prst="rect">
            <a:avLst/>
          </a:prstGeom>
        </p:spPr>
      </p:pic>
      <p:grpSp>
        <p:nvGrpSpPr>
          <p:cNvPr id="8" name="组合 7"/>
          <p:cNvGrpSpPr/>
          <p:nvPr/>
        </p:nvGrpSpPr>
        <p:grpSpPr>
          <a:xfrm>
            <a:off x="338138" y="322806"/>
            <a:ext cx="2862262" cy="635137"/>
            <a:chOff x="338138" y="112599"/>
            <a:chExt cx="2862262" cy="635137"/>
          </a:xfrm>
        </p:grpSpPr>
        <p:pic>
          <p:nvPicPr>
            <p:cNvPr id="4" name="图形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8138" y="112599"/>
              <a:ext cx="632413" cy="632413"/>
            </a:xfrm>
            <a:prstGeom prst="rect">
              <a:avLst/>
            </a:prstGeom>
          </p:spPr>
        </p:pic>
        <p:sp>
          <p:nvSpPr>
            <p:cNvPr id="7" name="标题 1"/>
            <p:cNvSpPr txBox="1"/>
            <p:nvPr/>
          </p:nvSpPr>
          <p:spPr>
            <a:xfrm>
              <a:off x="1030013" y="165430"/>
              <a:ext cx="2170387"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Thinking </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3" name="泪滴形 2"/>
          <p:cNvSpPr/>
          <p:nvPr/>
        </p:nvSpPr>
        <p:spPr>
          <a:xfrm>
            <a:off x="3917301" y="3353887"/>
            <a:ext cx="1726473" cy="1726473"/>
          </a:xfrm>
          <a:prstGeom prst="teardrop">
            <a:avLst/>
          </a:prstGeom>
          <a:solidFill>
            <a:srgbClr val="BD374A"/>
          </a:solidFill>
          <a:ln w="25400" cap="flat" cmpd="sng" algn="ctr">
            <a:noFill/>
            <a:prstDash val="solid"/>
          </a:ln>
          <a:effectLst>
            <a:innerShdw blurRad="114300">
              <a:srgbClr val="6A3C7C">
                <a:lumMod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sp>
        <p:nvSpPr>
          <p:cNvPr id="5" name="泪滴形 4"/>
          <p:cNvSpPr/>
          <p:nvPr/>
        </p:nvSpPr>
        <p:spPr>
          <a:xfrm flipH="1">
            <a:off x="5691466" y="3353887"/>
            <a:ext cx="2504472" cy="2504472"/>
          </a:xfrm>
          <a:prstGeom prst="teardrop">
            <a:avLst/>
          </a:prstGeom>
          <a:solidFill>
            <a:srgbClr val="31778E"/>
          </a:solidFill>
          <a:ln w="25400" cap="flat" cmpd="sng" algn="ctr">
            <a:noFill/>
            <a:prstDash val="solid"/>
          </a:ln>
          <a:effectLst>
            <a:innerShdw blurRad="114300">
              <a:srgbClr val="01B3C5">
                <a:lumMod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sp>
        <p:nvSpPr>
          <p:cNvPr id="6" name="泪滴形 5"/>
          <p:cNvSpPr/>
          <p:nvPr/>
        </p:nvSpPr>
        <p:spPr>
          <a:xfrm flipH="1" flipV="1">
            <a:off x="5691466" y="1320546"/>
            <a:ext cx="2004544" cy="2004544"/>
          </a:xfrm>
          <a:prstGeom prst="teardrop">
            <a:avLst/>
          </a:prstGeom>
          <a:solidFill>
            <a:srgbClr val="D66E49"/>
          </a:solidFill>
          <a:ln w="25400" cap="flat" cmpd="sng" algn="ctr">
            <a:noFill/>
            <a:prstDash val="solid"/>
          </a:ln>
          <a:effectLst>
            <a:innerShdw blurRad="114300">
              <a:srgbClr val="F17475">
                <a:lumMod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sp>
        <p:nvSpPr>
          <p:cNvPr id="11" name="泪滴形 10"/>
          <p:cNvSpPr/>
          <p:nvPr/>
        </p:nvSpPr>
        <p:spPr>
          <a:xfrm flipV="1">
            <a:off x="4145215" y="1820659"/>
            <a:ext cx="1498559" cy="1498559"/>
          </a:xfrm>
          <a:prstGeom prst="teardrop">
            <a:avLst/>
          </a:prstGeom>
          <a:solidFill>
            <a:srgbClr val="D6C88B"/>
          </a:solidFill>
          <a:ln w="25400" cap="flat" cmpd="sng" algn="ctr">
            <a:noFill/>
            <a:prstDash val="solid"/>
          </a:ln>
          <a:effectLst>
            <a:innerShdw blurRad="114300">
              <a:srgbClr val="FFBF53">
                <a:lumMod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grpSp>
        <p:nvGrpSpPr>
          <p:cNvPr id="14" name="组合 13"/>
          <p:cNvGrpSpPr/>
          <p:nvPr/>
        </p:nvGrpSpPr>
        <p:grpSpPr>
          <a:xfrm>
            <a:off x="4233262" y="3380003"/>
            <a:ext cx="1363913" cy="1363914"/>
            <a:chOff x="4233262" y="3380003"/>
            <a:chExt cx="1363913" cy="1363914"/>
          </a:xfrm>
          <a:effectLst>
            <a:outerShdw blurRad="127000" dist="63500" dir="2700000" algn="tl" rotWithShape="0">
              <a:prstClr val="black">
                <a:alpha val="40000"/>
              </a:prstClr>
            </a:outerShdw>
          </a:effectLst>
        </p:grpSpPr>
        <p:sp>
          <p:nvSpPr>
            <p:cNvPr id="15" name="泪滴形 14"/>
            <p:cNvSpPr/>
            <p:nvPr/>
          </p:nvSpPr>
          <p:spPr>
            <a:xfrm>
              <a:off x="4233262" y="3380003"/>
              <a:ext cx="1363913" cy="1363914"/>
            </a:xfrm>
            <a:prstGeom prst="teardrop">
              <a:avLst/>
            </a:prstGeom>
            <a:gradFill flip="none" rotWithShape="1">
              <a:gsLst>
                <a:gs pos="100000">
                  <a:srgbClr val="FFFFFF">
                    <a:lumMod val="85000"/>
                  </a:srgbClr>
                </a:gs>
                <a:gs pos="0">
                  <a:srgbClr val="FFFFFF"/>
                </a:gs>
              </a:gsLst>
              <a:path path="circle">
                <a:fillToRect r="100000" b="100000"/>
              </a:path>
              <a:tileRect l="-100000" t="-10000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sp>
          <p:nvSpPr>
            <p:cNvPr id="16" name="泪滴形 15"/>
            <p:cNvSpPr/>
            <p:nvPr/>
          </p:nvSpPr>
          <p:spPr>
            <a:xfrm>
              <a:off x="4233262" y="3380003"/>
              <a:ext cx="1363913" cy="1363914"/>
            </a:xfrm>
            <a:prstGeom prst="teardrop">
              <a:avLst/>
            </a:prstGeom>
            <a:gradFill flip="none" rotWithShape="1">
              <a:gsLst>
                <a:gs pos="0">
                  <a:srgbClr val="FFFFFF">
                    <a:lumMod val="85000"/>
                  </a:srgbClr>
                </a:gs>
                <a:gs pos="100000">
                  <a:srgbClr val="FFFFFF"/>
                </a:gs>
              </a:gsLst>
              <a:path path="circle">
                <a:fillToRect r="100000" b="100000"/>
              </a:path>
              <a:tileRect l="-100000" t="-10000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grpSp>
      <p:grpSp>
        <p:nvGrpSpPr>
          <p:cNvPr id="17" name="组合 16"/>
          <p:cNvGrpSpPr/>
          <p:nvPr/>
        </p:nvGrpSpPr>
        <p:grpSpPr>
          <a:xfrm>
            <a:off x="5746337" y="3395501"/>
            <a:ext cx="1978532" cy="1978533"/>
            <a:chOff x="5786531" y="3395501"/>
            <a:chExt cx="1978532" cy="1978533"/>
          </a:xfrm>
          <a:effectLst>
            <a:outerShdw blurRad="127000" dist="63500" dir="2700000" algn="tl" rotWithShape="0">
              <a:prstClr val="black">
                <a:alpha val="40000"/>
              </a:prstClr>
            </a:outerShdw>
          </a:effectLst>
        </p:grpSpPr>
        <p:sp>
          <p:nvSpPr>
            <p:cNvPr id="18" name="泪滴形 17"/>
            <p:cNvSpPr/>
            <p:nvPr/>
          </p:nvSpPr>
          <p:spPr>
            <a:xfrm flipH="1">
              <a:off x="5786531" y="3395501"/>
              <a:ext cx="1978532" cy="1978533"/>
            </a:xfrm>
            <a:prstGeom prst="teardrop">
              <a:avLst/>
            </a:prstGeom>
            <a:gradFill flip="none" rotWithShape="1">
              <a:gsLst>
                <a:gs pos="100000">
                  <a:srgbClr val="FFFFFF">
                    <a:lumMod val="85000"/>
                  </a:srgbClr>
                </a:gs>
                <a:gs pos="0">
                  <a:srgbClr val="FFFFFF"/>
                </a:gs>
              </a:gsLst>
              <a:path path="circle">
                <a:fillToRect r="100000" b="100000"/>
              </a:path>
              <a:tileRect l="-100000" t="-10000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sp>
          <p:nvSpPr>
            <p:cNvPr id="19" name="泪滴形 18"/>
            <p:cNvSpPr/>
            <p:nvPr/>
          </p:nvSpPr>
          <p:spPr>
            <a:xfrm flipH="1">
              <a:off x="5786531" y="3395501"/>
              <a:ext cx="1978532" cy="1978533"/>
            </a:xfrm>
            <a:prstGeom prst="teardrop">
              <a:avLst/>
            </a:prstGeom>
            <a:gradFill flip="none" rotWithShape="1">
              <a:gsLst>
                <a:gs pos="0">
                  <a:srgbClr val="FFFFFF">
                    <a:lumMod val="85000"/>
                  </a:srgbClr>
                </a:gs>
                <a:gs pos="100000">
                  <a:srgbClr val="FFFFFF"/>
                </a:gs>
              </a:gsLst>
              <a:path path="circle">
                <a:fillToRect r="100000" b="100000"/>
              </a:path>
              <a:tileRect l="-100000" t="-10000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grpSp>
      <p:grpSp>
        <p:nvGrpSpPr>
          <p:cNvPr id="20" name="组合 19"/>
          <p:cNvGrpSpPr/>
          <p:nvPr/>
        </p:nvGrpSpPr>
        <p:grpSpPr>
          <a:xfrm>
            <a:off x="5746337" y="1697619"/>
            <a:ext cx="1583589" cy="1583590"/>
            <a:chOff x="5732890" y="1616937"/>
            <a:chExt cx="1583589" cy="1583590"/>
          </a:xfrm>
          <a:effectLst>
            <a:outerShdw blurRad="127000" dist="63500" dir="2700000" algn="tl" rotWithShape="0">
              <a:prstClr val="black">
                <a:alpha val="40000"/>
              </a:prstClr>
            </a:outerShdw>
          </a:effectLst>
        </p:grpSpPr>
        <p:sp>
          <p:nvSpPr>
            <p:cNvPr id="21" name="泪滴形 20"/>
            <p:cNvSpPr/>
            <p:nvPr/>
          </p:nvSpPr>
          <p:spPr>
            <a:xfrm flipH="1" flipV="1">
              <a:off x="5732890" y="1616937"/>
              <a:ext cx="1583589" cy="1583590"/>
            </a:xfrm>
            <a:prstGeom prst="teardrop">
              <a:avLst/>
            </a:prstGeom>
            <a:gradFill flip="none" rotWithShape="1">
              <a:gsLst>
                <a:gs pos="100000">
                  <a:srgbClr val="FFFFFF">
                    <a:lumMod val="85000"/>
                  </a:srgbClr>
                </a:gs>
                <a:gs pos="0">
                  <a:srgbClr val="FFFFFF"/>
                </a:gs>
              </a:gsLst>
              <a:path path="circle">
                <a:fillToRect r="100000" b="100000"/>
              </a:path>
              <a:tileRect l="-100000" t="-10000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sp>
          <p:nvSpPr>
            <p:cNvPr id="22" name="泪滴形 21"/>
            <p:cNvSpPr/>
            <p:nvPr/>
          </p:nvSpPr>
          <p:spPr>
            <a:xfrm flipH="1" flipV="1">
              <a:off x="5732890" y="1616937"/>
              <a:ext cx="1583589" cy="1583590"/>
            </a:xfrm>
            <a:prstGeom prst="teardrop">
              <a:avLst/>
            </a:prstGeom>
            <a:gradFill flip="none" rotWithShape="1">
              <a:gsLst>
                <a:gs pos="0">
                  <a:srgbClr val="FFFFFF">
                    <a:lumMod val="85000"/>
                  </a:srgbClr>
                </a:gs>
                <a:gs pos="100000">
                  <a:srgbClr val="FFFFFF"/>
                </a:gs>
              </a:gsLst>
              <a:path path="circle">
                <a:fillToRect r="100000" b="100000"/>
              </a:path>
              <a:tileRect l="-100000" t="-10000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grpSp>
      <p:grpSp>
        <p:nvGrpSpPr>
          <p:cNvPr id="23" name="组合 22"/>
          <p:cNvGrpSpPr/>
          <p:nvPr/>
        </p:nvGrpSpPr>
        <p:grpSpPr>
          <a:xfrm>
            <a:off x="4418886" y="2107698"/>
            <a:ext cx="1183861" cy="1183862"/>
            <a:chOff x="4418886" y="2012026"/>
            <a:chExt cx="1183861" cy="1183862"/>
          </a:xfrm>
          <a:effectLst>
            <a:outerShdw blurRad="127000" dist="63500" dir="2700000" algn="tl" rotWithShape="0">
              <a:prstClr val="black">
                <a:alpha val="40000"/>
              </a:prstClr>
            </a:outerShdw>
          </a:effectLst>
        </p:grpSpPr>
        <p:sp>
          <p:nvSpPr>
            <p:cNvPr id="24" name="泪滴形 23"/>
            <p:cNvSpPr/>
            <p:nvPr/>
          </p:nvSpPr>
          <p:spPr>
            <a:xfrm flipV="1">
              <a:off x="4418886" y="2012026"/>
              <a:ext cx="1183861" cy="1183862"/>
            </a:xfrm>
            <a:prstGeom prst="teardrop">
              <a:avLst/>
            </a:prstGeom>
            <a:gradFill flip="none" rotWithShape="1">
              <a:gsLst>
                <a:gs pos="100000">
                  <a:srgbClr val="FFFFFF">
                    <a:lumMod val="85000"/>
                  </a:srgbClr>
                </a:gs>
                <a:gs pos="0">
                  <a:srgbClr val="FFFFFF"/>
                </a:gs>
              </a:gsLst>
              <a:path path="circle">
                <a:fillToRect r="100000" b="100000"/>
              </a:path>
              <a:tileRect l="-100000" t="-10000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sp>
          <p:nvSpPr>
            <p:cNvPr id="25" name="泪滴形 24"/>
            <p:cNvSpPr/>
            <p:nvPr/>
          </p:nvSpPr>
          <p:spPr>
            <a:xfrm flipV="1">
              <a:off x="4418886" y="2012026"/>
              <a:ext cx="1183861" cy="1183862"/>
            </a:xfrm>
            <a:prstGeom prst="teardrop">
              <a:avLst/>
            </a:prstGeom>
            <a:gradFill flip="none" rotWithShape="1">
              <a:gsLst>
                <a:gs pos="0">
                  <a:srgbClr val="FFFFFF">
                    <a:lumMod val="85000"/>
                  </a:srgbClr>
                </a:gs>
                <a:gs pos="100000">
                  <a:srgbClr val="FFFFFF"/>
                </a:gs>
              </a:gsLst>
              <a:path path="circle">
                <a:fillToRect r="100000" b="100000"/>
              </a:path>
              <a:tileRect l="-100000" t="-10000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grpSp>
      <p:sp>
        <p:nvSpPr>
          <p:cNvPr id="26" name="文本框 25"/>
          <p:cNvSpPr txBox="1"/>
          <p:nvPr/>
        </p:nvSpPr>
        <p:spPr>
          <a:xfrm>
            <a:off x="5050093" y="2728109"/>
            <a:ext cx="393056" cy="584775"/>
          </a:xfrm>
          <a:prstGeom prst="rect">
            <a:avLst/>
          </a:prstGeom>
          <a:noFill/>
          <a:effectLst>
            <a:innerShdw blurRad="25400" dist="12700" dir="13500000">
              <a:prstClr val="black">
                <a:alpha val="50000"/>
              </a:prstClr>
            </a:innerShdw>
          </a:effectLst>
        </p:spPr>
        <p:txBody>
          <a:bodyPr wrap="none" rtlCol="0">
            <a:spAutoFit/>
          </a:bodyPr>
          <a:lstStyle/>
          <a:p>
            <a:r>
              <a:rPr lang="en-US" altLang="zh-CN" sz="3200" dirty="0">
                <a:solidFill>
                  <a:srgbClr val="D6C88B"/>
                </a:solidFill>
                <a:latin typeface="Calibri" panose="020F0502020204030204"/>
                <a:ea typeface="宋体" panose="02010600030101010101" pitchFamily="2" charset="-122"/>
                <a:sym typeface="+mn-lt"/>
              </a:rPr>
              <a:t>1</a:t>
            </a:r>
            <a:endParaRPr lang="zh-CN" altLang="en-US" sz="3200" dirty="0">
              <a:solidFill>
                <a:srgbClr val="D6C88B"/>
              </a:solidFill>
              <a:latin typeface="Calibri" panose="020F0502020204030204"/>
              <a:ea typeface="宋体" panose="02010600030101010101" pitchFamily="2" charset="-122"/>
              <a:sym typeface="+mn-lt"/>
            </a:endParaRPr>
          </a:p>
        </p:txBody>
      </p:sp>
      <p:sp>
        <p:nvSpPr>
          <p:cNvPr id="27" name="文本框 26"/>
          <p:cNvSpPr txBox="1"/>
          <p:nvPr/>
        </p:nvSpPr>
        <p:spPr>
          <a:xfrm>
            <a:off x="5764242" y="2640557"/>
            <a:ext cx="418704" cy="646331"/>
          </a:xfrm>
          <a:prstGeom prst="rect">
            <a:avLst/>
          </a:prstGeom>
          <a:noFill/>
          <a:effectLst>
            <a:innerShdw blurRad="25400" dist="12700" dir="13500000">
              <a:prstClr val="black">
                <a:alpha val="50000"/>
              </a:prstClr>
            </a:innerShdw>
          </a:effectLst>
        </p:spPr>
        <p:txBody>
          <a:bodyPr wrap="none" rtlCol="0">
            <a:spAutoFit/>
          </a:bodyPr>
          <a:lstStyle/>
          <a:p>
            <a:r>
              <a:rPr lang="en-US" altLang="zh-CN" sz="3600" dirty="0">
                <a:solidFill>
                  <a:srgbClr val="D66E49"/>
                </a:solidFill>
                <a:latin typeface="Calibri" panose="020F0502020204030204"/>
                <a:ea typeface="宋体" panose="02010600030101010101" pitchFamily="2" charset="-122"/>
                <a:sym typeface="+mn-lt"/>
              </a:rPr>
              <a:t>2</a:t>
            </a:r>
            <a:endParaRPr lang="zh-CN" altLang="en-US" sz="3600" dirty="0">
              <a:solidFill>
                <a:srgbClr val="D66E49"/>
              </a:solidFill>
              <a:latin typeface="Calibri" panose="020F0502020204030204"/>
              <a:ea typeface="宋体" panose="02010600030101010101" pitchFamily="2" charset="-122"/>
              <a:sym typeface="+mn-lt"/>
            </a:endParaRPr>
          </a:p>
        </p:txBody>
      </p:sp>
      <p:sp>
        <p:nvSpPr>
          <p:cNvPr id="28" name="文本框 27"/>
          <p:cNvSpPr txBox="1"/>
          <p:nvPr/>
        </p:nvSpPr>
        <p:spPr>
          <a:xfrm>
            <a:off x="5786531" y="3409983"/>
            <a:ext cx="470000" cy="769441"/>
          </a:xfrm>
          <a:prstGeom prst="rect">
            <a:avLst/>
          </a:prstGeom>
          <a:noFill/>
          <a:effectLst>
            <a:innerShdw blurRad="25400" dist="12700" dir="13500000">
              <a:prstClr val="black">
                <a:alpha val="50000"/>
              </a:prstClr>
            </a:innerShdw>
          </a:effectLst>
        </p:spPr>
        <p:txBody>
          <a:bodyPr wrap="none" rtlCol="0">
            <a:spAutoFit/>
          </a:bodyPr>
          <a:lstStyle/>
          <a:p>
            <a:r>
              <a:rPr lang="en-US" altLang="zh-CN" sz="4400" dirty="0">
                <a:solidFill>
                  <a:srgbClr val="31778E"/>
                </a:solidFill>
                <a:latin typeface="Calibri" panose="020F0502020204030204"/>
                <a:ea typeface="宋体" panose="02010600030101010101" pitchFamily="2" charset="-122"/>
                <a:sym typeface="+mn-lt"/>
              </a:rPr>
              <a:t>4</a:t>
            </a:r>
            <a:endParaRPr lang="zh-CN" altLang="en-US" sz="4400" dirty="0">
              <a:solidFill>
                <a:srgbClr val="31778E"/>
              </a:solidFill>
              <a:latin typeface="Calibri" panose="020F0502020204030204"/>
              <a:ea typeface="宋体" panose="02010600030101010101" pitchFamily="2" charset="-122"/>
              <a:sym typeface="+mn-lt"/>
            </a:endParaRPr>
          </a:p>
        </p:txBody>
      </p:sp>
      <p:sp>
        <p:nvSpPr>
          <p:cNvPr id="29" name="文本框 28"/>
          <p:cNvSpPr txBox="1"/>
          <p:nvPr/>
        </p:nvSpPr>
        <p:spPr>
          <a:xfrm>
            <a:off x="4959993" y="3380510"/>
            <a:ext cx="393056" cy="584775"/>
          </a:xfrm>
          <a:prstGeom prst="rect">
            <a:avLst/>
          </a:prstGeom>
          <a:noFill/>
          <a:effectLst>
            <a:innerShdw blurRad="25400" dist="12700" dir="13500000">
              <a:prstClr val="black">
                <a:alpha val="50000"/>
              </a:prstClr>
            </a:innerShdw>
          </a:effectLst>
        </p:spPr>
        <p:txBody>
          <a:bodyPr wrap="none" rtlCol="0">
            <a:spAutoFit/>
          </a:bodyPr>
          <a:lstStyle/>
          <a:p>
            <a:r>
              <a:rPr lang="en-US" altLang="zh-CN" sz="3200" dirty="0">
                <a:solidFill>
                  <a:srgbClr val="BD374A"/>
                </a:solidFill>
                <a:latin typeface="Calibri" panose="020F0502020204030204"/>
                <a:ea typeface="宋体" panose="02010600030101010101" pitchFamily="2" charset="-122"/>
                <a:sym typeface="+mn-lt"/>
              </a:rPr>
              <a:t>3</a:t>
            </a:r>
            <a:endParaRPr lang="zh-CN" altLang="en-US" sz="3200" dirty="0">
              <a:solidFill>
                <a:srgbClr val="BD374A"/>
              </a:solidFill>
              <a:latin typeface="Calibri" panose="020F0502020204030204"/>
              <a:ea typeface="宋体" panose="02010600030101010101" pitchFamily="2" charset="-122"/>
              <a:sym typeface="+mn-lt"/>
            </a:endParaRPr>
          </a:p>
        </p:txBody>
      </p:sp>
      <p:sp>
        <p:nvSpPr>
          <p:cNvPr id="32" name="文本框 31"/>
          <p:cNvSpPr txBox="1"/>
          <p:nvPr/>
        </p:nvSpPr>
        <p:spPr>
          <a:xfrm>
            <a:off x="568715" y="1672682"/>
            <a:ext cx="4081345" cy="1384995"/>
          </a:xfrm>
          <a:prstGeom prst="rect">
            <a:avLst/>
          </a:prstGeom>
          <a:noFill/>
        </p:spPr>
        <p:txBody>
          <a:bodyPr wrap="square" rtlCol="0">
            <a:spAutoFit/>
          </a:bodyPr>
          <a:lstStyle>
            <a:defPPr>
              <a:defRPr lang="zh-CN"/>
            </a:defPPr>
            <a:lvl1pPr algn="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pPr algn="l"/>
            <a:r>
              <a:rPr lang="en-US" altLang="zh-CN" sz="2800" dirty="0">
                <a:solidFill>
                  <a:srgbClr val="000000">
                    <a:lumMod val="75000"/>
                    <a:lumOff val="25000"/>
                  </a:srgbClr>
                </a:solidFill>
                <a:latin typeface="微软雅黑" panose="020B0503020204020204" pitchFamily="34" charset="-122"/>
                <a:ea typeface="微软雅黑" panose="020B0503020204020204" pitchFamily="34" charset="-122"/>
                <a:sym typeface="+mn-lt"/>
              </a:rPr>
              <a:t>1. Why does Henry refuse the brothers</a:t>
            </a:r>
            <a:r>
              <a:rPr lang="en-US" altLang="zh-CN" sz="2800" dirty="0">
                <a:solidFill>
                  <a:srgbClr val="000000">
                    <a:lumMod val="75000"/>
                    <a:lumOff val="25000"/>
                  </a:srgbClr>
                </a:solidFill>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en-US" altLang="zh-CN" sz="2800" dirty="0">
                <a:solidFill>
                  <a:srgbClr val="000000">
                    <a:lumMod val="75000"/>
                    <a:lumOff val="25000"/>
                  </a:srgbClr>
                </a:solidFill>
                <a:latin typeface="微软雅黑" panose="020B0503020204020204" pitchFamily="34" charset="-122"/>
                <a:ea typeface="微软雅黑" panose="020B0503020204020204" pitchFamily="34" charset="-122"/>
                <a:sym typeface="+mn-lt"/>
              </a:rPr>
              <a:t> charity?</a:t>
            </a:r>
            <a:endParaRPr lang="en-US" altLang="zh-CN" sz="2800" dirty="0">
              <a:solidFill>
                <a:srgbClr val="000000">
                  <a:lumMod val="75000"/>
                  <a:lumOff val="25000"/>
                </a:srgbClr>
              </a:solidFill>
              <a:latin typeface="微软雅黑" panose="020B0503020204020204" pitchFamily="34" charset="-122"/>
              <a:ea typeface="微软雅黑" panose="020B0503020204020204" pitchFamily="34" charset="-122"/>
              <a:sym typeface="+mn-lt"/>
            </a:endParaRPr>
          </a:p>
        </p:txBody>
      </p:sp>
      <p:sp>
        <p:nvSpPr>
          <p:cNvPr id="35" name="KSO_Shape"/>
          <p:cNvSpPr>
            <a:spLocks noChangeAspect="1"/>
          </p:cNvSpPr>
          <p:nvPr/>
        </p:nvSpPr>
        <p:spPr>
          <a:xfrm flipH="1">
            <a:off x="6455756" y="4094850"/>
            <a:ext cx="951747" cy="877199"/>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rgbClr val="31778E"/>
          </a:solidFill>
          <a:ln w="12700" cap="flat" cmpd="sng" algn="ctr">
            <a:noFill/>
            <a:prstDash val="solid"/>
          </a:ln>
          <a:effectLst>
            <a:innerShdw blurRad="25400" dist="12700" dir="13500000">
              <a:prstClr val="black">
                <a:alpha val="50000"/>
              </a:prstClr>
            </a:innerShdw>
            <a:reflection blurRad="6350" stA="52000" endA="300" endPos="35000" dir="5400000" sy="-100000" algn="bl" rotWithShape="0"/>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1778E"/>
              </a:solidFill>
              <a:effectLst/>
              <a:uLnTx/>
              <a:uFillTx/>
              <a:latin typeface="Calibri" panose="020F0502020204030204"/>
              <a:ea typeface="宋体" panose="02010600030101010101" pitchFamily="2" charset="-122"/>
              <a:cs typeface="+mn-cs"/>
              <a:sym typeface="+mn-lt"/>
            </a:endParaRPr>
          </a:p>
        </p:txBody>
      </p:sp>
      <p:sp>
        <p:nvSpPr>
          <p:cNvPr id="36" name="KSO_Shape"/>
          <p:cNvSpPr>
            <a:spLocks noChangeAspect="1"/>
          </p:cNvSpPr>
          <p:nvPr/>
        </p:nvSpPr>
        <p:spPr>
          <a:xfrm>
            <a:off x="4505539" y="4037121"/>
            <a:ext cx="663497" cy="443439"/>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rgbClr val="BD374A"/>
          </a:solidFill>
          <a:ln w="12700" cap="flat" cmpd="sng" algn="ctr">
            <a:noFill/>
            <a:prstDash val="solid"/>
          </a:ln>
          <a:effectLst>
            <a:innerShdw blurRad="25400" dist="12700" dir="13500000">
              <a:prstClr val="black">
                <a:alpha val="50000"/>
              </a:prstClr>
            </a:innerShdw>
            <a:reflection blurRad="6350" stA="52000" endA="300" endPos="35000" dir="5400000" sy="-100000" algn="bl" rotWithShape="0"/>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mn-lt"/>
            </a:endParaRPr>
          </a:p>
        </p:txBody>
      </p:sp>
      <p:sp>
        <p:nvSpPr>
          <p:cNvPr id="37" name="KSO_Shape"/>
          <p:cNvSpPr>
            <a:spLocks noChangeAspect="1"/>
          </p:cNvSpPr>
          <p:nvPr/>
        </p:nvSpPr>
        <p:spPr>
          <a:xfrm>
            <a:off x="4734821" y="2370812"/>
            <a:ext cx="355655" cy="340833"/>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D6C88B"/>
          </a:solidFill>
          <a:ln w="12700" cap="flat" cmpd="sng" algn="ctr">
            <a:noFill/>
            <a:prstDash val="solid"/>
          </a:ln>
          <a:effectLst>
            <a:innerShdw blurRad="25400" dist="12700" dir="13500000">
              <a:prstClr val="black">
                <a:alpha val="50000"/>
              </a:prstClr>
            </a:innerShdw>
            <a:reflection blurRad="6350" stA="52000" endA="300" endPos="35000" dir="5400000" sy="-100000" algn="bl" rotWithShape="0"/>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sp>
        <p:nvSpPr>
          <p:cNvPr id="38" name="KSO_Shape"/>
          <p:cNvSpPr>
            <a:spLocks noChangeAspect="1"/>
          </p:cNvSpPr>
          <p:nvPr/>
        </p:nvSpPr>
        <p:spPr>
          <a:xfrm>
            <a:off x="6419378" y="2022199"/>
            <a:ext cx="632932" cy="65476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D66E49"/>
          </a:solidFill>
          <a:ln w="12700" cap="flat" cmpd="sng" algn="ctr">
            <a:noFill/>
            <a:prstDash val="solid"/>
          </a:ln>
          <a:effectLst>
            <a:innerShdw blurRad="12700" dist="12700" dir="13500000">
              <a:prstClr val="black">
                <a:alpha val="50000"/>
              </a:prstClr>
            </a:innerShdw>
            <a:reflection blurRad="6350" stA="52000" endA="300" endPos="35000" dir="5400000" sy="-100000" algn="bl" rotWithShape="0"/>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mn-lt"/>
            </a:endParaRPr>
          </a:p>
        </p:txBody>
      </p:sp>
      <p:sp>
        <p:nvSpPr>
          <p:cNvPr id="41" name="文本框 40"/>
          <p:cNvSpPr txBox="1"/>
          <p:nvPr/>
        </p:nvSpPr>
        <p:spPr>
          <a:xfrm>
            <a:off x="7779837" y="1345581"/>
            <a:ext cx="4196573" cy="1815882"/>
          </a:xfrm>
          <a:prstGeom prst="rect">
            <a:avLst/>
          </a:prstGeom>
          <a:noFill/>
        </p:spPr>
        <p:txBody>
          <a:bodyPr wrap="square" rtlCol="0">
            <a:spAutoFit/>
          </a:bodyPr>
          <a:lstStyle>
            <a:defPPr>
              <a:defRPr lang="zh-CN"/>
            </a:defPPr>
            <a:lvl1pPr algn="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pPr algn="l"/>
            <a:r>
              <a:rPr lang="en-US" altLang="zh-CN" sz="2800" dirty="0">
                <a:solidFill>
                  <a:srgbClr val="000000">
                    <a:lumMod val="75000"/>
                    <a:lumOff val="25000"/>
                  </a:srgbClr>
                </a:solidFill>
                <a:latin typeface="微软雅黑" panose="020B0503020204020204" pitchFamily="34" charset="-122"/>
                <a:ea typeface="微软雅黑" panose="020B0503020204020204" pitchFamily="34" charset="-122"/>
                <a:sym typeface="+mn-lt"/>
              </a:rPr>
              <a:t>2. Why don</a:t>
            </a:r>
            <a:r>
              <a:rPr lang="en-US" altLang="zh-CN" sz="2800" dirty="0">
                <a:solidFill>
                  <a:srgbClr val="000000">
                    <a:lumMod val="75000"/>
                    <a:lumOff val="25000"/>
                  </a:srgbClr>
                </a:solidFill>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en-US" altLang="zh-CN" sz="2800" dirty="0">
                <a:solidFill>
                  <a:srgbClr val="000000">
                    <a:lumMod val="75000"/>
                    <a:lumOff val="25000"/>
                  </a:srgbClr>
                </a:solidFill>
                <a:latin typeface="微软雅黑" panose="020B0503020204020204" pitchFamily="34" charset="-122"/>
                <a:ea typeface="微软雅黑" panose="020B0503020204020204" pitchFamily="34" charset="-122"/>
                <a:sym typeface="+mn-lt"/>
              </a:rPr>
              <a:t>t the brothers want Henry to open the envelope before 2 o’clock?</a:t>
            </a:r>
            <a:endParaRPr lang="en-US" altLang="zh-CN" sz="2800" dirty="0">
              <a:solidFill>
                <a:srgbClr val="000000">
                  <a:lumMod val="75000"/>
                  <a:lumOff val="25000"/>
                </a:srgbClr>
              </a:solidFill>
              <a:latin typeface="微软雅黑" panose="020B0503020204020204" pitchFamily="34" charset="-122"/>
              <a:ea typeface="微软雅黑" panose="020B0503020204020204" pitchFamily="34" charset="-122"/>
              <a:sym typeface="+mn-lt"/>
            </a:endParaRPr>
          </a:p>
        </p:txBody>
      </p:sp>
      <p:sp>
        <p:nvSpPr>
          <p:cNvPr id="42" name="文本框 41"/>
          <p:cNvSpPr txBox="1"/>
          <p:nvPr/>
        </p:nvSpPr>
        <p:spPr>
          <a:xfrm>
            <a:off x="509244" y="4200291"/>
            <a:ext cx="3672463" cy="1815882"/>
          </a:xfrm>
          <a:prstGeom prst="rect">
            <a:avLst/>
          </a:prstGeom>
          <a:noFill/>
        </p:spPr>
        <p:txBody>
          <a:bodyPr wrap="square" rtlCol="0">
            <a:spAutoFit/>
          </a:bodyPr>
          <a:lstStyle>
            <a:defPPr>
              <a:defRPr lang="zh-CN"/>
            </a:defPPr>
            <a:lvl1pPr algn="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pPr algn="l"/>
            <a:r>
              <a:rPr lang="en-US" altLang="zh-CN" sz="2800" dirty="0">
                <a:solidFill>
                  <a:srgbClr val="000000">
                    <a:lumMod val="75000"/>
                    <a:lumOff val="25000"/>
                  </a:srgbClr>
                </a:solidFill>
                <a:latin typeface="微软雅黑" panose="020B0503020204020204" pitchFamily="34" charset="-122"/>
                <a:ea typeface="微软雅黑" panose="020B0503020204020204" pitchFamily="34" charset="-122"/>
                <a:sym typeface="+mn-lt"/>
              </a:rPr>
              <a:t>3. What can we learn from the three characters (Henry, Roderick &amp;Oliver)?</a:t>
            </a:r>
            <a:endParaRPr lang="en-US" altLang="zh-CN" sz="2800" dirty="0">
              <a:solidFill>
                <a:srgbClr val="000000">
                  <a:lumMod val="75000"/>
                  <a:lumOff val="25000"/>
                </a:srgbClr>
              </a:solidFill>
              <a:latin typeface="微软雅黑" panose="020B0503020204020204" pitchFamily="34" charset="-122"/>
              <a:ea typeface="微软雅黑" panose="020B0503020204020204" pitchFamily="34" charset="-122"/>
              <a:sym typeface="+mn-lt"/>
            </a:endParaRPr>
          </a:p>
        </p:txBody>
      </p:sp>
      <p:sp>
        <p:nvSpPr>
          <p:cNvPr id="43" name="文本框 42"/>
          <p:cNvSpPr txBox="1"/>
          <p:nvPr/>
        </p:nvSpPr>
        <p:spPr>
          <a:xfrm>
            <a:off x="8277924" y="4010722"/>
            <a:ext cx="3564672" cy="1384995"/>
          </a:xfrm>
          <a:prstGeom prst="rect">
            <a:avLst/>
          </a:prstGeom>
          <a:noFill/>
        </p:spPr>
        <p:txBody>
          <a:bodyPr wrap="square" rtlCol="0">
            <a:spAutoFit/>
          </a:bodyPr>
          <a:lstStyle>
            <a:defPPr>
              <a:defRPr lang="zh-CN"/>
            </a:defPPr>
            <a:lvl1pPr algn="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pPr algn="l"/>
            <a:r>
              <a:rPr lang="en-US" altLang="zh-CN" sz="2800" dirty="0">
                <a:solidFill>
                  <a:srgbClr val="000000">
                    <a:lumMod val="75000"/>
                    <a:lumOff val="25000"/>
                  </a:srgbClr>
                </a:solidFill>
                <a:latin typeface="微软雅黑" panose="020B0503020204020204" pitchFamily="34" charset="-122"/>
                <a:ea typeface="微软雅黑" panose="020B0503020204020204" pitchFamily="34" charset="-122"/>
                <a:sym typeface="+mn-lt"/>
              </a:rPr>
              <a:t>4. Is money so important? What do you think of this?</a:t>
            </a:r>
            <a:endParaRPr lang="en-US" altLang="zh-CN" sz="2800" dirty="0">
              <a:solidFill>
                <a:srgbClr val="000000">
                  <a:lumMod val="75000"/>
                  <a:lumOff val="25000"/>
                </a:srgbClr>
              </a:solidFill>
              <a:latin typeface="微软雅黑" panose="020B0503020204020204" pitchFamily="34" charset="-122"/>
              <a:ea typeface="微软雅黑" panose="020B0503020204020204" pitchFamily="34"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1500"/>
                            </p:stCondLst>
                            <p:childTnLst>
                              <p:par>
                                <p:cTn id="46" presetID="16" presetClass="entr" presetSubtype="21"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par>
                          <p:cTn id="54" fill="hold">
                            <p:stCondLst>
                              <p:cond delay="2000"/>
                            </p:stCondLst>
                            <p:childTnLst>
                              <p:par>
                                <p:cTn id="55" presetID="53" presetClass="entr" presetSubtype="16"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ppt_w</p:attrName>
                                        </p:attrNameLst>
                                      </p:cBhvr>
                                      <p:tavLst>
                                        <p:tav tm="0">
                                          <p:val>
                                            <p:fltVal val="0"/>
                                          </p:val>
                                        </p:tav>
                                        <p:tav tm="100000">
                                          <p:val>
                                            <p:strVal val="#ppt_w"/>
                                          </p:val>
                                        </p:tav>
                                      </p:tavLst>
                                    </p:anim>
                                    <p:anim calcmode="lin" valueType="num">
                                      <p:cBhvr>
                                        <p:cTn id="73" dur="500" fill="hold"/>
                                        <p:tgtEl>
                                          <p:spTgt spid="3"/>
                                        </p:tgtEl>
                                        <p:attrNameLst>
                                          <p:attrName>ppt_h</p:attrName>
                                        </p:attrNameLst>
                                      </p:cBhvr>
                                      <p:tavLst>
                                        <p:tav tm="0">
                                          <p:val>
                                            <p:fltVal val="0"/>
                                          </p:val>
                                        </p:tav>
                                        <p:tav tm="100000">
                                          <p:val>
                                            <p:strVal val="#ppt_h"/>
                                          </p:val>
                                        </p:tav>
                                      </p:tavLst>
                                    </p:anim>
                                    <p:animEffect transition="in" filter="fade">
                                      <p:cBhvr>
                                        <p:cTn id="74" dur="500"/>
                                        <p:tgtEl>
                                          <p:spTgt spid="3"/>
                                        </p:tgtEl>
                                      </p:cBhvr>
                                    </p:animEffect>
                                  </p:childTnLst>
                                </p:cTn>
                              </p:par>
                              <p:par>
                                <p:cTn id="75" presetID="53" presetClass="entr" presetSubtype="16"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ppt_w</p:attrName>
                                        </p:attrNameLst>
                                      </p:cBhvr>
                                      <p:tavLst>
                                        <p:tav tm="0">
                                          <p:val>
                                            <p:fltVal val="0"/>
                                          </p:val>
                                        </p:tav>
                                        <p:tav tm="100000">
                                          <p:val>
                                            <p:strVal val="#ppt_w"/>
                                          </p:val>
                                        </p:tav>
                                      </p:tavLst>
                                    </p:anim>
                                    <p:anim calcmode="lin" valueType="num">
                                      <p:cBhvr>
                                        <p:cTn id="83" dur="500" fill="hold"/>
                                        <p:tgtEl>
                                          <p:spTgt spid="28"/>
                                        </p:tgtEl>
                                        <p:attrNameLst>
                                          <p:attrName>ppt_h</p:attrName>
                                        </p:attrNameLst>
                                      </p:cBhvr>
                                      <p:tavLst>
                                        <p:tav tm="0">
                                          <p:val>
                                            <p:fltVal val="0"/>
                                          </p:val>
                                        </p:tav>
                                        <p:tav tm="100000">
                                          <p:val>
                                            <p:strVal val="#ppt_h"/>
                                          </p:val>
                                        </p:tav>
                                      </p:tavLst>
                                    </p:anim>
                                    <p:animEffect transition="in" filter="fade">
                                      <p:cBhvr>
                                        <p:cTn id="84" dur="500"/>
                                        <p:tgtEl>
                                          <p:spTgt spid="2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500" fill="hold"/>
                                        <p:tgtEl>
                                          <p:spTgt spid="5"/>
                                        </p:tgtEl>
                                        <p:attrNameLst>
                                          <p:attrName>ppt_w</p:attrName>
                                        </p:attrNameLst>
                                      </p:cBhvr>
                                      <p:tavLst>
                                        <p:tav tm="0">
                                          <p:val>
                                            <p:fltVal val="0"/>
                                          </p:val>
                                        </p:tav>
                                        <p:tav tm="100000">
                                          <p:val>
                                            <p:strVal val="#ppt_w"/>
                                          </p:val>
                                        </p:tav>
                                      </p:tavLst>
                                    </p:anim>
                                    <p:anim calcmode="lin" valueType="num">
                                      <p:cBhvr>
                                        <p:cTn id="93" dur="500" fill="hold"/>
                                        <p:tgtEl>
                                          <p:spTgt spid="5"/>
                                        </p:tgtEl>
                                        <p:attrNameLst>
                                          <p:attrName>ppt_h</p:attrName>
                                        </p:attrNameLst>
                                      </p:cBhvr>
                                      <p:tavLst>
                                        <p:tav tm="0">
                                          <p:val>
                                            <p:fltVal val="0"/>
                                          </p:val>
                                        </p:tav>
                                        <p:tav tm="100000">
                                          <p:val>
                                            <p:strVal val="#ppt_h"/>
                                          </p:val>
                                        </p:tav>
                                      </p:tavLst>
                                    </p:anim>
                                    <p:animEffect transition="in" filter="fade">
                                      <p:cBhvr>
                                        <p:cTn id="94" dur="500"/>
                                        <p:tgtEl>
                                          <p:spTgt spid="5"/>
                                        </p:tgtEl>
                                      </p:cBhvr>
                                    </p:animEffect>
                                  </p:childTnLst>
                                </p:cTn>
                              </p:par>
                            </p:childTnLst>
                          </p:cTn>
                        </p:par>
                        <p:par>
                          <p:cTn id="95" fill="hold">
                            <p:stCondLst>
                              <p:cond delay="2500"/>
                            </p:stCondLst>
                            <p:childTnLst>
                              <p:par>
                                <p:cTn id="96" presetID="16" presetClass="entr" presetSubtype="21"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barn(inVertical)">
                                      <p:cBhvr>
                                        <p:cTn id="98" dur="500"/>
                                        <p:tgtEl>
                                          <p:spTgt spid="42"/>
                                        </p:tgtEl>
                                      </p:cBhvr>
                                    </p:animEffect>
                                  </p:childTnLst>
                                </p:cTn>
                              </p:par>
                            </p:childTnLst>
                          </p:cTn>
                        </p:par>
                        <p:par>
                          <p:cTn id="99" fill="hold">
                            <p:stCondLst>
                              <p:cond delay="3000"/>
                            </p:stCondLst>
                            <p:childTnLst>
                              <p:par>
                                <p:cTn id="100" presetID="16" presetClass="entr" presetSubtype="21"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barn(inVertical)">
                                      <p:cBhvr>
                                        <p:cTn id="10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1" grpId="0" animBg="1"/>
      <p:bldP spid="26" grpId="0"/>
      <p:bldP spid="27" grpId="0"/>
      <p:bldP spid="28" grpId="0"/>
      <p:bldP spid="29" grpId="0"/>
      <p:bldP spid="32" grpId="0"/>
      <p:bldP spid="35" grpId="0" animBg="1"/>
      <p:bldP spid="36" grpId="0" animBg="1"/>
      <p:bldP spid="37" grpId="0" animBg="1"/>
      <p:bldP spid="38" grpId="0" animBg="1"/>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8138" y="322806"/>
            <a:ext cx="2761901" cy="635137"/>
            <a:chOff x="338138" y="112599"/>
            <a:chExt cx="2761901" cy="635137"/>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138" y="112599"/>
              <a:ext cx="632413" cy="632413"/>
            </a:xfrm>
            <a:prstGeom prst="rect">
              <a:avLst/>
            </a:prstGeom>
          </p:spPr>
        </p:pic>
        <p:sp>
          <p:nvSpPr>
            <p:cNvPr id="7" name="标题 1"/>
            <p:cNvSpPr txBox="1"/>
            <p:nvPr/>
          </p:nvSpPr>
          <p:spPr>
            <a:xfrm>
              <a:off x="1030013" y="165430"/>
              <a:ext cx="2070026"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Writing </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9" name="文本框 8"/>
          <p:cNvSpPr txBox="1"/>
          <p:nvPr/>
        </p:nvSpPr>
        <p:spPr>
          <a:xfrm>
            <a:off x="1056851" y="1280494"/>
            <a:ext cx="945874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What will happen to Henry after 2 o’clock? </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9266664" y="4453891"/>
            <a:ext cx="2709746" cy="2030236"/>
          </a:xfrm>
          <a:prstGeom prst="rect">
            <a:avLst/>
          </a:prstGeom>
        </p:spPr>
      </p:pic>
      <p:sp>
        <p:nvSpPr>
          <p:cNvPr id="2" name="文本框 1"/>
          <p:cNvSpPr txBox="1"/>
          <p:nvPr/>
        </p:nvSpPr>
        <p:spPr>
          <a:xfrm>
            <a:off x="1064285" y="2046212"/>
            <a:ext cx="10956730" cy="122411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Write a continuation with Henry as the first-person narrator. </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1240575" y="3386398"/>
            <a:ext cx="8148752" cy="3108543"/>
          </a:xfrm>
          <a:prstGeom prst="rect">
            <a:avLst/>
          </a:prstGeom>
          <a:noFill/>
        </p:spPr>
        <p:txBody>
          <a:bodyPr wrap="square">
            <a:spAutoFit/>
          </a:bodyPr>
          <a:lstStyle/>
          <a:p>
            <a:pPr indent="457200"/>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As soon as I was out of sight of that house I opened my envelope and saw that it contained money! ______ _______________________________________________________________________________________________________________________________________________________________________________________________________________________</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8138" y="322806"/>
            <a:ext cx="2761901" cy="635137"/>
            <a:chOff x="338138" y="112599"/>
            <a:chExt cx="2761901" cy="635137"/>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138" y="112599"/>
              <a:ext cx="632413" cy="632413"/>
            </a:xfrm>
            <a:prstGeom prst="rect">
              <a:avLst/>
            </a:prstGeom>
          </p:spPr>
        </p:pic>
        <p:sp>
          <p:nvSpPr>
            <p:cNvPr id="7" name="标题 1"/>
            <p:cNvSpPr txBox="1"/>
            <p:nvPr/>
          </p:nvSpPr>
          <p:spPr>
            <a:xfrm>
              <a:off x="1030013" y="165430"/>
              <a:ext cx="2070026"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Writing </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9" name="文本框 8"/>
          <p:cNvSpPr txBox="1"/>
          <p:nvPr/>
        </p:nvSpPr>
        <p:spPr>
          <a:xfrm>
            <a:off x="5283162" y="778689"/>
            <a:ext cx="17755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Sample </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618237" y="1399441"/>
            <a:ext cx="10956730" cy="4928850"/>
          </a:xfrm>
          <a:prstGeom prst="rect">
            <a:avLst/>
          </a:prstGeom>
          <a:noFill/>
        </p:spPr>
        <p:txBody>
          <a:bodyPr wrap="square" rtlCol="0">
            <a:spAutoFit/>
          </a:bodyPr>
          <a:lstStyle/>
          <a:p>
            <a:pPr marL="0" marR="0" lvl="0" indent="457200" algn="just" defTabSz="914400" rtl="0" eaLnBrk="1" fontAlgn="auto" latinLnBrk="0" hangingPunct="1">
              <a:lnSpc>
                <a:spcPct val="120000"/>
              </a:lnSpc>
              <a:spcBef>
                <a:spcPts val="0"/>
              </a:spcBef>
              <a:spcAft>
                <a:spcPts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As soon as I was out of sight of that house I opened my envelope and saw that it contained money! My opinion of those people changed. I lost not a moment, but shoved note and money into my vest pocket, and broke for the nearest cheap eating house. Well, how I did eat! When at last I couldn’t hold any more, I took out my money and unfolded it, took one glimpse and nearly fainted (</a:t>
            </a:r>
            <a:r>
              <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晕厥</a:t>
            </a:r>
            <a:r>
              <a:rPr kumimoji="0" lang="en-US" altLang="zh-CN" sz="24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Five millions of dollars! Why, it made my head swim. I must have sat there stunned and blinking at the note as much as a minute before I came rightly to myself again. The first thing I noticed, then, was the landlord (</a:t>
            </a:r>
            <a:r>
              <a:rPr lang="zh-CN" altLang="en-US"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店主</a:t>
            </a:r>
            <a:r>
              <a:rPr kumimoji="0" lang="en-US" altLang="zh-CN" sz="24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His eye was on the note, and he was petrified (</a:t>
            </a:r>
            <a:r>
              <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惊呆</a:t>
            </a:r>
            <a:r>
              <a:rPr kumimoji="0" lang="en-US" altLang="zh-CN" sz="24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He was worshiping (</a:t>
            </a:r>
            <a:r>
              <a:rPr lang="zh-CN" altLang="en-US"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崇拜</a:t>
            </a:r>
            <a:r>
              <a:rPr lang="en-US" altLang="zh-CN"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4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with all his body and soul, but he looked as if he couldn't stir hand or foot. I took my cue in a moment and did the only rational thing</a:t>
            </a:r>
            <a:r>
              <a:rPr lang="en-US" altLang="zh-CN"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I reached the note towards him, and said, carelessly: “give me the change, please.”</a:t>
            </a:r>
            <a:endParaRPr kumimoji="0" lang="en-US" altLang="zh-CN" sz="24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8138" y="322806"/>
            <a:ext cx="3430974" cy="635137"/>
            <a:chOff x="338138" y="112599"/>
            <a:chExt cx="3430974" cy="635137"/>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138" y="112599"/>
              <a:ext cx="632413" cy="632413"/>
            </a:xfrm>
            <a:prstGeom prst="rect">
              <a:avLst/>
            </a:prstGeom>
          </p:spPr>
        </p:pic>
        <p:sp>
          <p:nvSpPr>
            <p:cNvPr id="7" name="标题 1"/>
            <p:cNvSpPr txBox="1"/>
            <p:nvPr/>
          </p:nvSpPr>
          <p:spPr>
            <a:xfrm>
              <a:off x="1030013" y="165430"/>
              <a:ext cx="2739099"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Assignment </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9" name="文本框 8"/>
          <p:cNvSpPr txBox="1"/>
          <p:nvPr/>
        </p:nvSpPr>
        <p:spPr>
          <a:xfrm>
            <a:off x="1056851" y="1280494"/>
            <a:ext cx="10640778"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Work in groups of four to role-play Act 1, Scene 3. </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8232710" y="1857475"/>
            <a:ext cx="2037563" cy="1526613"/>
          </a:xfrm>
          <a:prstGeom prst="rect">
            <a:avLst/>
          </a:prstGeom>
        </p:spPr>
      </p:pic>
      <p:pic>
        <p:nvPicPr>
          <p:cNvPr id="6" name="图片 61443" descr="2"/>
          <p:cNvPicPr>
            <a:picLocks noChangeAspect="1"/>
          </p:cNvPicPr>
          <p:nvPr>
            <p:custDataLst>
              <p:tags r:id="rId4"/>
            </p:custDataLst>
          </p:nvPr>
        </p:nvPicPr>
        <p:blipFill>
          <a:blip r:embed="rId5"/>
          <a:stretch>
            <a:fillRect/>
          </a:stretch>
        </p:blipFill>
        <p:spPr>
          <a:xfrm>
            <a:off x="8198671" y="3423424"/>
            <a:ext cx="2217777" cy="1539983"/>
          </a:xfrm>
          <a:prstGeom prst="ellipse">
            <a:avLst/>
          </a:prstGeom>
          <a:noFill/>
          <a:ln w="9525">
            <a:noFill/>
          </a:ln>
        </p:spPr>
      </p:pic>
      <p:pic>
        <p:nvPicPr>
          <p:cNvPr id="13" name="图片 12"/>
          <p:cNvPicPr>
            <a:picLocks noChangeAspect="1"/>
          </p:cNvPicPr>
          <p:nvPr/>
        </p:nvPicPr>
        <p:blipFill rotWithShape="1">
          <a:blip r:embed="rId6"/>
          <a:srcRect r="7241"/>
          <a:stretch>
            <a:fillRect/>
          </a:stretch>
        </p:blipFill>
        <p:spPr>
          <a:xfrm>
            <a:off x="8259803" y="4995139"/>
            <a:ext cx="2233495" cy="1606383"/>
          </a:xfrm>
          <a:prstGeom prst="ellipse">
            <a:avLst/>
          </a:prstGeom>
        </p:spPr>
      </p:pic>
      <p:grpSp>
        <p:nvGrpSpPr>
          <p:cNvPr id="86" name="组合 85"/>
          <p:cNvGrpSpPr/>
          <p:nvPr/>
        </p:nvGrpSpPr>
        <p:grpSpPr>
          <a:xfrm flipH="1">
            <a:off x="2055191" y="2428683"/>
            <a:ext cx="1121717" cy="3559522"/>
            <a:chOff x="4135850" y="1343025"/>
            <a:chExt cx="1357278" cy="4164157"/>
          </a:xfrm>
        </p:grpSpPr>
        <p:cxnSp>
          <p:nvCxnSpPr>
            <p:cNvPr id="87" name="直接连接符 86"/>
            <p:cNvCxnSpPr/>
            <p:nvPr/>
          </p:nvCxnSpPr>
          <p:spPr>
            <a:xfrm>
              <a:off x="4876800" y="1350818"/>
              <a:ext cx="0" cy="4156364"/>
            </a:xfrm>
            <a:prstGeom prst="line">
              <a:avLst/>
            </a:prstGeom>
            <a:noFill/>
            <a:ln w="15875" cap="flat" cmpd="sng" algn="ctr">
              <a:solidFill>
                <a:srgbClr val="FFFFFF">
                  <a:lumMod val="65000"/>
                </a:srgbClr>
              </a:solidFill>
              <a:prstDash val="solid"/>
            </a:ln>
            <a:effectLst/>
          </p:spPr>
        </p:cxnSp>
        <p:cxnSp>
          <p:nvCxnSpPr>
            <p:cNvPr id="88" name="直接连接符 87"/>
            <p:cNvCxnSpPr/>
            <p:nvPr/>
          </p:nvCxnSpPr>
          <p:spPr>
            <a:xfrm flipH="1">
              <a:off x="4135850" y="1343025"/>
              <a:ext cx="742950" cy="0"/>
            </a:xfrm>
            <a:prstGeom prst="line">
              <a:avLst/>
            </a:prstGeom>
            <a:noFill/>
            <a:ln w="15875" cap="flat" cmpd="sng" algn="ctr">
              <a:solidFill>
                <a:srgbClr val="FFFFFF">
                  <a:lumMod val="65000"/>
                </a:srgbClr>
              </a:solidFill>
              <a:prstDash val="solid"/>
            </a:ln>
            <a:effectLst/>
          </p:spPr>
        </p:cxnSp>
        <p:cxnSp>
          <p:nvCxnSpPr>
            <p:cNvPr id="89" name="直接连接符 88"/>
            <p:cNvCxnSpPr/>
            <p:nvPr/>
          </p:nvCxnSpPr>
          <p:spPr>
            <a:xfrm flipH="1">
              <a:off x="4135850" y="5507182"/>
              <a:ext cx="742950" cy="0"/>
            </a:xfrm>
            <a:prstGeom prst="line">
              <a:avLst/>
            </a:prstGeom>
            <a:noFill/>
            <a:ln w="15875" cap="flat" cmpd="sng" algn="ctr">
              <a:solidFill>
                <a:srgbClr val="FFFFFF">
                  <a:lumMod val="65000"/>
                </a:srgbClr>
              </a:solidFill>
              <a:prstDash val="solid"/>
            </a:ln>
            <a:effectLst/>
          </p:spPr>
        </p:cxnSp>
        <p:cxnSp>
          <p:nvCxnSpPr>
            <p:cNvPr id="90" name="直接连接符 89"/>
            <p:cNvCxnSpPr/>
            <p:nvPr/>
          </p:nvCxnSpPr>
          <p:spPr>
            <a:xfrm flipH="1">
              <a:off x="4890020" y="3429001"/>
              <a:ext cx="603108" cy="0"/>
            </a:xfrm>
            <a:prstGeom prst="line">
              <a:avLst/>
            </a:prstGeom>
            <a:noFill/>
            <a:ln w="15875" cap="flat" cmpd="sng" algn="ctr">
              <a:solidFill>
                <a:srgbClr val="FFFFFF">
                  <a:lumMod val="65000"/>
                </a:srgbClr>
              </a:solidFill>
              <a:prstDash val="solid"/>
            </a:ln>
            <a:effectLst/>
          </p:spPr>
        </p:cxnSp>
      </p:grpSp>
      <p:sp>
        <p:nvSpPr>
          <p:cNvPr id="91" name="椭圆 90"/>
          <p:cNvSpPr/>
          <p:nvPr/>
        </p:nvSpPr>
        <p:spPr>
          <a:xfrm flipH="1">
            <a:off x="1922187" y="4149767"/>
            <a:ext cx="141942" cy="141942"/>
          </a:xfrm>
          <a:prstGeom prst="ellipse">
            <a:avLst/>
          </a:prstGeom>
          <a:noFill/>
          <a:ln w="19050"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2" name="组合 91"/>
          <p:cNvGrpSpPr/>
          <p:nvPr/>
        </p:nvGrpSpPr>
        <p:grpSpPr>
          <a:xfrm>
            <a:off x="3059755" y="1973670"/>
            <a:ext cx="910025" cy="910025"/>
            <a:chOff x="2646157" y="1103874"/>
            <a:chExt cx="910025" cy="910025"/>
          </a:xfrm>
        </p:grpSpPr>
        <p:grpSp>
          <p:nvGrpSpPr>
            <p:cNvPr id="93" name="组合 92"/>
            <p:cNvGrpSpPr/>
            <p:nvPr/>
          </p:nvGrpSpPr>
          <p:grpSpPr>
            <a:xfrm>
              <a:off x="2646157" y="1103874"/>
              <a:ext cx="910025" cy="910025"/>
              <a:chOff x="1236675" y="2423160"/>
              <a:chExt cx="1950720" cy="1950720"/>
            </a:xfrm>
          </p:grpSpPr>
          <p:sp>
            <p:nvSpPr>
              <p:cNvPr id="95" name="椭圆 94"/>
              <p:cNvSpPr/>
              <p:nvPr/>
            </p:nvSpPr>
            <p:spPr>
              <a:xfrm>
                <a:off x="1236675" y="2423160"/>
                <a:ext cx="1950720" cy="1950720"/>
              </a:xfrm>
              <a:prstGeom prst="ellipse">
                <a:avLst/>
              </a:prstGeom>
              <a:solidFill>
                <a:srgbClr val="FFFFFF"/>
              </a:solidFill>
              <a:ln w="25400" cap="flat" cmpd="sng" algn="ctr">
                <a:noFill/>
                <a:prstDash val="solid"/>
              </a:ln>
              <a:effectLst>
                <a:outerShdw dist="76200" dir="2700000" algn="tl" rotWithShape="0">
                  <a:prstClr val="black">
                    <a:alpha val="2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96" name="椭圆 95"/>
              <p:cNvSpPr/>
              <p:nvPr/>
            </p:nvSpPr>
            <p:spPr>
              <a:xfrm>
                <a:off x="1426863" y="2613348"/>
                <a:ext cx="1570349" cy="1570349"/>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94" name="椭圆 93"/>
            <p:cNvSpPr/>
            <p:nvPr/>
          </p:nvSpPr>
          <p:spPr>
            <a:xfrm>
              <a:off x="2792045" y="1249762"/>
              <a:ext cx="618249" cy="618249"/>
            </a:xfrm>
            <a:prstGeom prst="ellipse">
              <a:avLst/>
            </a:prstGeom>
            <a:solidFill>
              <a:srgbClr val="BD374A"/>
            </a:solidFill>
            <a:ln w="25400" cap="flat" cmpd="sng" algn="ctr">
              <a:noFill/>
              <a:prstDash val="solid"/>
            </a:ln>
            <a:effectLst>
              <a:innerShdw dist="63500" dir="13500000">
                <a:srgbClr val="C65885">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61" name="组合 160"/>
          <p:cNvGrpSpPr/>
          <p:nvPr/>
        </p:nvGrpSpPr>
        <p:grpSpPr>
          <a:xfrm>
            <a:off x="3060564" y="3163623"/>
            <a:ext cx="910025" cy="910025"/>
            <a:chOff x="2646157" y="1103874"/>
            <a:chExt cx="910025" cy="910025"/>
          </a:xfrm>
        </p:grpSpPr>
        <p:grpSp>
          <p:nvGrpSpPr>
            <p:cNvPr id="162" name="组合 161"/>
            <p:cNvGrpSpPr/>
            <p:nvPr/>
          </p:nvGrpSpPr>
          <p:grpSpPr>
            <a:xfrm>
              <a:off x="2646157" y="1103874"/>
              <a:ext cx="910025" cy="910025"/>
              <a:chOff x="1236675" y="2423160"/>
              <a:chExt cx="1950720" cy="1950720"/>
            </a:xfrm>
          </p:grpSpPr>
          <p:sp>
            <p:nvSpPr>
              <p:cNvPr id="164" name="椭圆 163"/>
              <p:cNvSpPr/>
              <p:nvPr/>
            </p:nvSpPr>
            <p:spPr>
              <a:xfrm>
                <a:off x="1236675" y="2423160"/>
                <a:ext cx="1950720" cy="1950720"/>
              </a:xfrm>
              <a:prstGeom prst="ellipse">
                <a:avLst/>
              </a:prstGeom>
              <a:solidFill>
                <a:srgbClr val="FFFFFF"/>
              </a:solidFill>
              <a:ln w="25400" cap="flat" cmpd="sng" algn="ctr">
                <a:noFill/>
                <a:prstDash val="solid"/>
              </a:ln>
              <a:effectLst>
                <a:outerShdw dist="76200" dir="2700000" algn="tl" rotWithShape="0">
                  <a:prstClr val="black">
                    <a:alpha val="2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65" name="椭圆 164"/>
              <p:cNvSpPr/>
              <p:nvPr/>
            </p:nvSpPr>
            <p:spPr>
              <a:xfrm>
                <a:off x="1426863" y="2613348"/>
                <a:ext cx="1570349" cy="1570349"/>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163" name="椭圆 162"/>
            <p:cNvSpPr/>
            <p:nvPr/>
          </p:nvSpPr>
          <p:spPr>
            <a:xfrm>
              <a:off x="2792045" y="1249762"/>
              <a:ext cx="618249" cy="618249"/>
            </a:xfrm>
            <a:prstGeom prst="ellipse">
              <a:avLst/>
            </a:prstGeom>
            <a:solidFill>
              <a:srgbClr val="31778E"/>
            </a:solidFill>
            <a:ln w="25400" cap="flat" cmpd="sng" algn="ctr">
              <a:noFill/>
              <a:prstDash val="solid"/>
            </a:ln>
            <a:effectLst>
              <a:innerShdw dist="63500" dir="13500000">
                <a:srgbClr val="01B3C5">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168" name="直接连接符 167"/>
          <p:cNvCxnSpPr/>
          <p:nvPr/>
        </p:nvCxnSpPr>
        <p:spPr>
          <a:xfrm>
            <a:off x="2575931" y="3692509"/>
            <a:ext cx="490654" cy="0"/>
          </a:xfrm>
          <a:prstGeom prst="line">
            <a:avLst/>
          </a:prstGeom>
          <a:noFill/>
          <a:ln w="15875" cap="flat" cmpd="sng" algn="ctr">
            <a:solidFill>
              <a:srgbClr val="FFFFFF">
                <a:lumMod val="65000"/>
              </a:srgbClr>
            </a:solidFill>
            <a:prstDash val="solid"/>
          </a:ln>
          <a:effectLst/>
        </p:spPr>
      </p:cxnSp>
      <p:cxnSp>
        <p:nvCxnSpPr>
          <p:cNvPr id="171" name="直接连接符 170"/>
          <p:cNvCxnSpPr/>
          <p:nvPr/>
        </p:nvCxnSpPr>
        <p:spPr>
          <a:xfrm>
            <a:off x="2549911" y="4770460"/>
            <a:ext cx="605884" cy="0"/>
          </a:xfrm>
          <a:prstGeom prst="line">
            <a:avLst/>
          </a:prstGeom>
          <a:noFill/>
          <a:ln w="15875" cap="flat" cmpd="sng" algn="ctr">
            <a:solidFill>
              <a:srgbClr val="FFFFFF">
                <a:lumMod val="65000"/>
              </a:srgbClr>
            </a:solidFill>
            <a:prstDash val="solid"/>
          </a:ln>
          <a:effectLst/>
        </p:spPr>
      </p:cxnSp>
      <p:sp>
        <p:nvSpPr>
          <p:cNvPr id="173" name="文本框 172"/>
          <p:cNvSpPr txBox="1"/>
          <p:nvPr/>
        </p:nvSpPr>
        <p:spPr>
          <a:xfrm>
            <a:off x="167268" y="3897314"/>
            <a:ext cx="1890788"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Student </a:t>
            </a:r>
            <a:endParaRPr kumimoji="0" lang="en-US" altLang="zh-CN" sz="32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5" name="文本框 174"/>
          <p:cNvSpPr txBox="1"/>
          <p:nvPr/>
        </p:nvSpPr>
        <p:spPr>
          <a:xfrm>
            <a:off x="3303549" y="2160881"/>
            <a:ext cx="565924" cy="584775"/>
          </a:xfrm>
          <a:prstGeom prst="rect">
            <a:avLst/>
          </a:prstGeom>
          <a:noFill/>
        </p:spPr>
        <p:txBody>
          <a:bodyPr wrap="square">
            <a:spAutoFit/>
          </a:bodyPr>
          <a:lstStyle/>
          <a:p>
            <a:r>
              <a:rPr kumimoji="0" lang="en-US" altLang="zh-CN" sz="3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a:sym typeface="宋体" panose="02010600030101010101" pitchFamily="2" charset="-122"/>
              </a:rPr>
              <a:t>A</a:t>
            </a:r>
            <a:endParaRPr lang="zh-CN" altLang="en-US" dirty="0">
              <a:solidFill>
                <a:schemeClr val="bg1"/>
              </a:solidFill>
            </a:endParaRPr>
          </a:p>
        </p:txBody>
      </p:sp>
      <p:sp>
        <p:nvSpPr>
          <p:cNvPr id="176" name="文本框 175"/>
          <p:cNvSpPr txBox="1"/>
          <p:nvPr/>
        </p:nvSpPr>
        <p:spPr>
          <a:xfrm>
            <a:off x="3344437" y="3328041"/>
            <a:ext cx="565924" cy="584775"/>
          </a:xfrm>
          <a:prstGeom prst="rect">
            <a:avLst/>
          </a:prstGeom>
          <a:noFill/>
        </p:spPr>
        <p:txBody>
          <a:bodyPr wrap="square">
            <a:spAutoFit/>
          </a:bodyPr>
          <a:lstStyle/>
          <a:p>
            <a:r>
              <a:rPr kumimoji="0" lang="en-US" altLang="zh-CN" sz="3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a:sym typeface="宋体" panose="02010600030101010101" pitchFamily="2" charset="-122"/>
              </a:rPr>
              <a:t>B</a:t>
            </a:r>
            <a:endParaRPr lang="zh-CN" altLang="en-US" dirty="0">
              <a:solidFill>
                <a:schemeClr val="bg1"/>
              </a:solidFill>
            </a:endParaRPr>
          </a:p>
        </p:txBody>
      </p:sp>
      <p:grpSp>
        <p:nvGrpSpPr>
          <p:cNvPr id="183" name="组合 182"/>
          <p:cNvGrpSpPr/>
          <p:nvPr/>
        </p:nvGrpSpPr>
        <p:grpSpPr>
          <a:xfrm>
            <a:off x="3115511" y="4302185"/>
            <a:ext cx="910025" cy="910025"/>
            <a:chOff x="3082058" y="4536360"/>
            <a:chExt cx="910025" cy="910025"/>
          </a:xfrm>
        </p:grpSpPr>
        <p:grpSp>
          <p:nvGrpSpPr>
            <p:cNvPr id="97" name="组合 96"/>
            <p:cNvGrpSpPr/>
            <p:nvPr/>
          </p:nvGrpSpPr>
          <p:grpSpPr>
            <a:xfrm>
              <a:off x="3082058" y="4536360"/>
              <a:ext cx="910025" cy="910025"/>
              <a:chOff x="2646157" y="1103874"/>
              <a:chExt cx="910025" cy="910025"/>
            </a:xfrm>
          </p:grpSpPr>
          <p:grpSp>
            <p:nvGrpSpPr>
              <p:cNvPr id="98" name="组合 97"/>
              <p:cNvGrpSpPr/>
              <p:nvPr/>
            </p:nvGrpSpPr>
            <p:grpSpPr>
              <a:xfrm>
                <a:off x="2646157" y="1103874"/>
                <a:ext cx="910025" cy="910025"/>
                <a:chOff x="1236675" y="2423160"/>
                <a:chExt cx="1950720" cy="1950720"/>
              </a:xfrm>
            </p:grpSpPr>
            <p:sp>
              <p:nvSpPr>
                <p:cNvPr id="100" name="椭圆 99"/>
                <p:cNvSpPr/>
                <p:nvPr/>
              </p:nvSpPr>
              <p:spPr>
                <a:xfrm>
                  <a:off x="1236675" y="2423160"/>
                  <a:ext cx="1950720" cy="1950720"/>
                </a:xfrm>
                <a:prstGeom prst="ellipse">
                  <a:avLst/>
                </a:prstGeom>
                <a:solidFill>
                  <a:srgbClr val="FFFFFF"/>
                </a:solidFill>
                <a:ln w="25400" cap="flat" cmpd="sng" algn="ctr">
                  <a:noFill/>
                  <a:prstDash val="solid"/>
                </a:ln>
                <a:effectLst>
                  <a:outerShdw dist="76200" dir="2700000" algn="tl" rotWithShape="0">
                    <a:prstClr val="black">
                      <a:alpha val="2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1" name="椭圆 100"/>
                <p:cNvSpPr/>
                <p:nvPr/>
              </p:nvSpPr>
              <p:spPr>
                <a:xfrm>
                  <a:off x="1426863" y="2613348"/>
                  <a:ext cx="1570349" cy="1570349"/>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99" name="椭圆 98"/>
              <p:cNvSpPr/>
              <p:nvPr/>
            </p:nvSpPr>
            <p:spPr>
              <a:xfrm>
                <a:off x="2792045" y="1249762"/>
                <a:ext cx="618249" cy="618249"/>
              </a:xfrm>
              <a:prstGeom prst="ellipse">
                <a:avLst/>
              </a:prstGeom>
              <a:solidFill>
                <a:srgbClr val="D66E49"/>
              </a:solidFill>
              <a:ln w="25400" cap="flat" cmpd="sng" algn="ctr">
                <a:noFill/>
                <a:prstDash val="solid"/>
              </a:ln>
              <a:effectLst>
                <a:innerShdw dist="63500" dir="13500000">
                  <a:srgbClr val="6A3C7C">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177" name="文本框 176"/>
            <p:cNvSpPr txBox="1"/>
            <p:nvPr/>
          </p:nvSpPr>
          <p:spPr>
            <a:xfrm>
              <a:off x="3299832" y="4677340"/>
              <a:ext cx="565924" cy="584775"/>
            </a:xfrm>
            <a:prstGeom prst="rect">
              <a:avLst/>
            </a:prstGeom>
            <a:noFill/>
          </p:spPr>
          <p:txBody>
            <a:bodyPr wrap="square">
              <a:spAutoFit/>
            </a:bodyPr>
            <a:lstStyle/>
            <a:p>
              <a:r>
                <a:rPr kumimoji="0" lang="en-US" altLang="zh-CN" sz="3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a:sym typeface="宋体" panose="02010600030101010101" pitchFamily="2" charset="-122"/>
                </a:rPr>
                <a:t>C</a:t>
              </a:r>
              <a:endParaRPr lang="zh-CN" altLang="en-US" dirty="0">
                <a:solidFill>
                  <a:schemeClr val="bg1"/>
                </a:solidFill>
              </a:endParaRPr>
            </a:p>
          </p:txBody>
        </p:sp>
      </p:grpSp>
      <p:grpSp>
        <p:nvGrpSpPr>
          <p:cNvPr id="185" name="组合 184"/>
          <p:cNvGrpSpPr/>
          <p:nvPr/>
        </p:nvGrpSpPr>
        <p:grpSpPr>
          <a:xfrm>
            <a:off x="3148965" y="5438471"/>
            <a:ext cx="910025" cy="910025"/>
            <a:chOff x="3082058" y="5683799"/>
            <a:chExt cx="910025" cy="910025"/>
          </a:xfrm>
        </p:grpSpPr>
        <p:grpSp>
          <p:nvGrpSpPr>
            <p:cNvPr id="102" name="组合 101"/>
            <p:cNvGrpSpPr/>
            <p:nvPr/>
          </p:nvGrpSpPr>
          <p:grpSpPr>
            <a:xfrm>
              <a:off x="3082058" y="5683799"/>
              <a:ext cx="910025" cy="910025"/>
              <a:chOff x="2646157" y="1103874"/>
              <a:chExt cx="910025" cy="910025"/>
            </a:xfrm>
          </p:grpSpPr>
          <p:grpSp>
            <p:nvGrpSpPr>
              <p:cNvPr id="103" name="组合 102"/>
              <p:cNvGrpSpPr/>
              <p:nvPr/>
            </p:nvGrpSpPr>
            <p:grpSpPr>
              <a:xfrm>
                <a:off x="2646157" y="1103874"/>
                <a:ext cx="910025" cy="910025"/>
                <a:chOff x="1236675" y="2423160"/>
                <a:chExt cx="1950720" cy="1950720"/>
              </a:xfrm>
            </p:grpSpPr>
            <p:sp>
              <p:nvSpPr>
                <p:cNvPr id="105" name="椭圆 104"/>
                <p:cNvSpPr/>
                <p:nvPr/>
              </p:nvSpPr>
              <p:spPr>
                <a:xfrm>
                  <a:off x="1236675" y="2423160"/>
                  <a:ext cx="1950720" cy="1950720"/>
                </a:xfrm>
                <a:prstGeom prst="ellipse">
                  <a:avLst/>
                </a:prstGeom>
                <a:solidFill>
                  <a:srgbClr val="FFFFFF"/>
                </a:solidFill>
                <a:ln w="25400" cap="flat" cmpd="sng" algn="ctr">
                  <a:noFill/>
                  <a:prstDash val="solid"/>
                </a:ln>
                <a:effectLst>
                  <a:outerShdw dist="76200" dir="2700000" algn="tl" rotWithShape="0">
                    <a:prstClr val="black">
                      <a:alpha val="2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6" name="椭圆 105"/>
                <p:cNvSpPr/>
                <p:nvPr/>
              </p:nvSpPr>
              <p:spPr>
                <a:xfrm>
                  <a:off x="1426863" y="2613348"/>
                  <a:ext cx="1570349" cy="1570349"/>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104" name="椭圆 103"/>
              <p:cNvSpPr/>
              <p:nvPr/>
            </p:nvSpPr>
            <p:spPr>
              <a:xfrm>
                <a:off x="2792045" y="1249762"/>
                <a:ext cx="618249" cy="618249"/>
              </a:xfrm>
              <a:prstGeom prst="ellipse">
                <a:avLst/>
              </a:prstGeom>
              <a:solidFill>
                <a:srgbClr val="D6C88B"/>
              </a:solidFill>
              <a:ln w="25400" cap="flat" cmpd="sng" algn="ctr">
                <a:noFill/>
                <a:prstDash val="solid"/>
              </a:ln>
              <a:effectLst>
                <a:innerShdw dist="63500" dir="13500000">
                  <a:srgbClr val="FCC79F">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178" name="文本框 177"/>
            <p:cNvSpPr txBox="1"/>
            <p:nvPr/>
          </p:nvSpPr>
          <p:spPr>
            <a:xfrm>
              <a:off x="3310983" y="5837066"/>
              <a:ext cx="565924" cy="584775"/>
            </a:xfrm>
            <a:prstGeom prst="rect">
              <a:avLst/>
            </a:prstGeom>
            <a:noFill/>
          </p:spPr>
          <p:txBody>
            <a:bodyPr wrap="square">
              <a:spAutoFit/>
            </a:bodyPr>
            <a:lstStyle/>
            <a:p>
              <a:r>
                <a:rPr kumimoji="0" lang="en-US" altLang="zh-CN" sz="3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a:sym typeface="宋体" panose="02010600030101010101" pitchFamily="2" charset="-122"/>
                </a:rPr>
                <a:t>D</a:t>
              </a:r>
              <a:endParaRPr lang="zh-CN" altLang="en-US" dirty="0">
                <a:solidFill>
                  <a:schemeClr val="bg1"/>
                </a:solidFill>
              </a:endParaRPr>
            </a:p>
          </p:txBody>
        </p:sp>
      </p:grpSp>
      <p:sp>
        <p:nvSpPr>
          <p:cNvPr id="180" name="文本框 179"/>
          <p:cNvSpPr txBox="1"/>
          <p:nvPr/>
        </p:nvSpPr>
        <p:spPr>
          <a:xfrm>
            <a:off x="4296008" y="2127427"/>
            <a:ext cx="3164158" cy="584775"/>
          </a:xfrm>
          <a:prstGeom prst="rect">
            <a:avLst/>
          </a:prstGeom>
          <a:noFill/>
        </p:spPr>
        <p:txBody>
          <a:bodyPr wrap="square">
            <a:spAutoFit/>
          </a:bodyPr>
          <a:lstStyle/>
          <a:p>
            <a:r>
              <a:rPr kumimoji="0" lang="en-US" altLang="zh-CN" sz="32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Arial" panose="020B0604020202020204"/>
                <a:sym typeface="宋体" panose="02010600030101010101" pitchFamily="2" charset="-122"/>
              </a:rPr>
              <a:t>Henry Adams</a:t>
            </a:r>
            <a:endParaRPr lang="zh-CN" altLang="en-US" dirty="0">
              <a:solidFill>
                <a:srgbClr val="7F7F7F"/>
              </a:solidFill>
            </a:endParaRPr>
          </a:p>
        </p:txBody>
      </p:sp>
      <p:sp>
        <p:nvSpPr>
          <p:cNvPr id="182" name="文本框 181"/>
          <p:cNvSpPr txBox="1"/>
          <p:nvPr/>
        </p:nvSpPr>
        <p:spPr>
          <a:xfrm>
            <a:off x="4362915" y="3432120"/>
            <a:ext cx="2383573" cy="584775"/>
          </a:xfrm>
          <a:prstGeom prst="rect">
            <a:avLst/>
          </a:prstGeom>
          <a:noFill/>
        </p:spPr>
        <p:txBody>
          <a:bodyPr wrap="square">
            <a:spAutoFit/>
          </a:bodyPr>
          <a:lstStyle/>
          <a:p>
            <a:r>
              <a:rPr kumimoji="0" lang="en-US" altLang="zh-CN" sz="32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Arial" panose="020B0604020202020204"/>
                <a:sym typeface="宋体" panose="02010600030101010101" pitchFamily="2" charset="-122"/>
              </a:rPr>
              <a:t>Roderick</a:t>
            </a:r>
            <a:endParaRPr lang="zh-CN" altLang="en-US" dirty="0">
              <a:solidFill>
                <a:srgbClr val="7F7F7F"/>
              </a:solidFill>
            </a:endParaRPr>
          </a:p>
        </p:txBody>
      </p:sp>
      <p:sp>
        <p:nvSpPr>
          <p:cNvPr id="187" name="文本框 186"/>
          <p:cNvSpPr txBox="1"/>
          <p:nvPr/>
        </p:nvSpPr>
        <p:spPr>
          <a:xfrm>
            <a:off x="4351764" y="4524940"/>
            <a:ext cx="1915222" cy="584775"/>
          </a:xfrm>
          <a:prstGeom prst="rect">
            <a:avLst/>
          </a:prstGeom>
          <a:noFill/>
        </p:spPr>
        <p:txBody>
          <a:bodyPr wrap="square">
            <a:spAutoFit/>
          </a:bodyPr>
          <a:lstStyle/>
          <a:p>
            <a:r>
              <a:rPr kumimoji="0" lang="en-US" altLang="zh-CN" sz="32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Arial" panose="020B0604020202020204"/>
                <a:sym typeface="宋体" panose="02010600030101010101" pitchFamily="2" charset="-122"/>
              </a:rPr>
              <a:t>Oliver</a:t>
            </a:r>
            <a:endParaRPr lang="zh-CN" altLang="en-US" dirty="0">
              <a:solidFill>
                <a:srgbClr val="7F7F7F"/>
              </a:solidFill>
            </a:endParaRPr>
          </a:p>
        </p:txBody>
      </p:sp>
      <p:sp>
        <p:nvSpPr>
          <p:cNvPr id="189" name="文本框 188"/>
          <p:cNvSpPr txBox="1"/>
          <p:nvPr/>
        </p:nvSpPr>
        <p:spPr>
          <a:xfrm>
            <a:off x="4351764" y="5751573"/>
            <a:ext cx="4201222" cy="584775"/>
          </a:xfrm>
          <a:prstGeom prst="rect">
            <a:avLst/>
          </a:prstGeom>
          <a:noFill/>
        </p:spPr>
        <p:txBody>
          <a:bodyPr wrap="square">
            <a:spAutoFit/>
          </a:bodyPr>
          <a:lstStyle/>
          <a:p>
            <a:r>
              <a:rPr kumimoji="0" lang="en-US" altLang="zh-CN" sz="32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Arial" panose="020B0604020202020204"/>
                <a:sym typeface="宋体" panose="02010600030101010101" pitchFamily="2" charset="-122"/>
              </a:rPr>
              <a:t>Servant &amp; Narrator </a:t>
            </a:r>
            <a:endParaRPr lang="zh-CN" altLang="en-US" dirty="0">
              <a:solidFill>
                <a:srgbClr val="7F7F7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10709" y="395378"/>
            <a:ext cx="632413" cy="632413"/>
          </a:xfrm>
          <a:prstGeom prst="rect">
            <a:avLst/>
          </a:prstGeom>
        </p:spPr>
      </p:pic>
      <p:sp>
        <p:nvSpPr>
          <p:cNvPr id="14" name="标题 1"/>
          <p:cNvSpPr txBox="1"/>
          <p:nvPr/>
        </p:nvSpPr>
        <p:spPr>
          <a:xfrm>
            <a:off x="2322285" y="1625601"/>
            <a:ext cx="7881257" cy="27577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457200" algn="l" defTabSz="914400" rtl="0" eaLnBrk="1" fontAlgn="auto" latinLnBrk="0" hangingPunct="1">
              <a:lnSpc>
                <a:spcPct val="150000"/>
              </a:lnSpc>
              <a:spcBef>
                <a:spcPct val="0"/>
              </a:spcBef>
              <a:spcAft>
                <a:spcPts val="0"/>
              </a:spcAft>
              <a:buClrTx/>
              <a:buSzTx/>
              <a:buFontTx/>
              <a:buNone/>
              <a:defRPr/>
            </a:pPr>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ucida Sans Unicode" panose="020B0602030504020204" pitchFamily="34" charset="0"/>
              </a:rPr>
              <a:t>Money is a good servant and a bad master.</a:t>
            </a:r>
            <a:endPar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ucida Sans Unicode" panose="020B0602030504020204" pitchFamily="34" charset="0"/>
            </a:endParaRPr>
          </a:p>
          <a:p>
            <a:pPr marL="0" marR="0" lvl="0" indent="0" algn="r" defTabSz="914400" rtl="0" eaLnBrk="1" fontAlgn="auto" latinLnBrk="0" hangingPunct="1">
              <a:lnSpc>
                <a:spcPct val="150000"/>
              </a:lnSpc>
              <a:spcBef>
                <a:spcPct val="0"/>
              </a:spcBef>
              <a:spcAft>
                <a:spcPts val="0"/>
              </a:spcAft>
              <a:buClrTx/>
              <a:buSzTx/>
              <a:buFontTx/>
              <a:buNone/>
              <a:defRPr/>
            </a:pPr>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ucida Sans Unicode" panose="020B0602030504020204" pitchFamily="34" charset="0"/>
              </a:rPr>
              <a:t>-</a:t>
            </a:r>
            <a:r>
              <a:rPr kumimoji="0" lang="en-US" altLang="zh-CN" sz="3600" b="1" i="0" u="none" strike="noStrike" kern="1200" cap="none" spc="0" normalizeH="0" baseline="0" noProof="0" dirty="0">
                <a:ln>
                  <a:noFill/>
                </a:ln>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Francis Bacon</a:t>
            </a:r>
            <a:endParaRPr kumimoji="0" lang="en-US" altLang="zh-CN" sz="3600" b="1" i="0" u="none" strike="noStrike" kern="1200" cap="none" spc="0" normalizeH="0" baseline="0" noProof="0" dirty="0">
              <a:ln>
                <a:noFill/>
              </a:ln>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pic>
        <p:nvPicPr>
          <p:cNvPr id="15" name="图片 14"/>
          <p:cNvPicPr>
            <a:picLocks noChangeAspect="1"/>
          </p:cNvPicPr>
          <p:nvPr/>
        </p:nvPicPr>
        <p:blipFill>
          <a:blip r:embed="rId3"/>
          <a:stretch>
            <a:fillRect/>
          </a:stretch>
        </p:blipFill>
        <p:spPr>
          <a:xfrm>
            <a:off x="9753389" y="4674381"/>
            <a:ext cx="2438611" cy="2066723"/>
          </a:xfrm>
          <a:prstGeom prst="rect">
            <a:avLst/>
          </a:prstGeom>
        </p:spPr>
      </p:pic>
      <p:sp>
        <p:nvSpPr>
          <p:cNvPr id="2" name="标题 1"/>
          <p:cNvSpPr txBox="1"/>
          <p:nvPr/>
        </p:nvSpPr>
        <p:spPr>
          <a:xfrm>
            <a:off x="1030013" y="375637"/>
            <a:ext cx="2739099"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Thank You! </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l="12582" t="21883" r="12688" b="22422"/>
          <a:stretch>
            <a:fillRect/>
          </a:stretch>
        </p:blipFill>
        <p:spPr bwMode="auto">
          <a:xfrm>
            <a:off x="2990247" y="0"/>
            <a:ext cx="92017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87"/>
          <a:stretch>
            <a:fillRect/>
          </a:stretch>
        </p:blipFill>
        <p:spPr bwMode="auto">
          <a:xfrm>
            <a:off x="3773215" y="650423"/>
            <a:ext cx="7840718" cy="5550682"/>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0" y="302063"/>
            <a:ext cx="3208283" cy="56047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0" lang="en-US" altLang="zh-CN" sz="60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Unit 5</a:t>
            </a:r>
            <a:endParaRPr kumimoji="0" lang="en-US" altLang="zh-CN" sz="60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a:p>
            <a:endParaRPr lang="en-US" altLang="zh-CN" b="1" dirty="0">
              <a:solidFill>
                <a:srgbClr val="B03C1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ucida Sans Unicode" panose="020B0602030504020204" pitchFamily="34" charset="0"/>
            </a:endParaRPr>
          </a:p>
          <a:p>
            <a:r>
              <a:rPr kumimoji="0" lang="en-US" altLang="zh-CN" sz="54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The Million Pound Bank Note</a:t>
            </a:r>
            <a:endParaRPr kumimoji="0" lang="en-US" altLang="zh-CN" sz="54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8138" y="322806"/>
            <a:ext cx="2489145" cy="632413"/>
            <a:chOff x="338138" y="112599"/>
            <a:chExt cx="2489145" cy="632413"/>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138" y="112599"/>
              <a:ext cx="632413" cy="632413"/>
            </a:xfrm>
            <a:prstGeom prst="rect">
              <a:avLst/>
            </a:prstGeom>
          </p:spPr>
        </p:pic>
        <p:sp>
          <p:nvSpPr>
            <p:cNvPr id="7" name="标题 1"/>
            <p:cNvSpPr txBox="1"/>
            <p:nvPr/>
          </p:nvSpPr>
          <p:spPr>
            <a:xfrm>
              <a:off x="1030014" y="165429"/>
              <a:ext cx="1797269" cy="549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Lead-in</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9" name="文本框 8"/>
          <p:cNvSpPr txBox="1"/>
          <p:nvPr/>
        </p:nvSpPr>
        <p:spPr>
          <a:xfrm>
            <a:off x="1115124" y="1090925"/>
            <a:ext cx="10125306" cy="159973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 Would you like to be a millionaire like the following people</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Why or why not?</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 If you had one million, what would you like to do?</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9" name="直接连接符 18"/>
          <p:cNvCxnSpPr/>
          <p:nvPr/>
        </p:nvCxnSpPr>
        <p:spPr>
          <a:xfrm>
            <a:off x="2705983" y="668511"/>
            <a:ext cx="9486017" cy="0"/>
          </a:xfrm>
          <a:prstGeom prst="line">
            <a:avLst/>
          </a:prstGeom>
          <a:noFill/>
          <a:ln w="19050" cap="flat" cmpd="sng" algn="ctr">
            <a:solidFill>
              <a:srgbClr val="FFFFFF">
                <a:lumMod val="50000"/>
              </a:srgbClr>
            </a:solidFill>
            <a:prstDash val="sysDot"/>
          </a:ln>
          <a:effectLst/>
        </p:spPr>
      </p:cxnSp>
      <p:pic>
        <p:nvPicPr>
          <p:cNvPr id="2" name="图片 1" descr="穿着西装笔挺的男子与图片配字&#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483" y="3080489"/>
            <a:ext cx="5384841" cy="3015511"/>
          </a:xfrm>
          <a:prstGeom prst="rect">
            <a:avLst/>
          </a:prstGeom>
        </p:spPr>
      </p:pic>
      <p:pic>
        <p:nvPicPr>
          <p:cNvPr id="3"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00" b="96400" l="10000" r="90938">
                        <a14:foregroundMark x1="66250" y1="8400" x2="75000" y2="8600"/>
                        <a14:foregroundMark x1="75000" y1="8600" x2="78594" y2="14200"/>
                        <a14:foregroundMark x1="84844" y1="15600" x2="82656" y2="34800"/>
                        <a14:foregroundMark x1="84844" y1="37000" x2="89375" y2="46000"/>
                        <a14:foregroundMark x1="89375" y1="46000" x2="83594" y2="51000"/>
                        <a14:foregroundMark x1="22031" y1="89600" x2="28594" y2="96400"/>
                        <a14:foregroundMark x1="28594" y1="96400" x2="42188" y2="89400"/>
                        <a14:foregroundMark x1="64688" y1="5400" x2="73438" y2="4800"/>
                        <a14:foregroundMark x1="73438" y1="4800" x2="75469" y2="5600"/>
                        <a14:foregroundMark x1="85469" y1="36000" x2="90781" y2="43800"/>
                        <a14:foregroundMark x1="90781" y1="43800" x2="90938" y2="44000"/>
                        <a14:foregroundMark x1="85938" y1="54800" x2="85625" y2="52600"/>
                      </a14:backgroundRemoval>
                    </a14:imgEffect>
                  </a14:imgLayer>
                </a14:imgProps>
              </a:ext>
              <a:ext uri="{28A0092B-C50C-407E-A947-70E740481C1C}">
                <a14:useLocalDpi xmlns:a14="http://schemas.microsoft.com/office/drawing/2010/main" val="0"/>
              </a:ext>
            </a:extLst>
          </a:blip>
          <a:srcRect/>
          <a:stretch>
            <a:fillRect/>
          </a:stretch>
        </p:blipFill>
        <p:spPr bwMode="auto">
          <a:xfrm>
            <a:off x="5138534" y="3769113"/>
            <a:ext cx="1980938" cy="1547608"/>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643619" y="4118686"/>
            <a:ext cx="25567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kern="0" dirty="0">
                <a:solidFill>
                  <a:srgbClr val="31778E"/>
                </a:solidFill>
                <a:latin typeface="微软雅黑" panose="020B0503020204020204" pitchFamily="34" charset="-122"/>
                <a:ea typeface="微软雅黑" panose="020B0503020204020204" pitchFamily="34" charset="-122"/>
                <a:cs typeface="Arial" panose="020B0604020202020204"/>
              </a:rPr>
              <a:t>go </a:t>
            </a:r>
            <a:r>
              <a:rPr kumimoji="0" lang="en-US" altLang="zh-CN" sz="2400" b="1" i="0" u="none" strike="noStrike" kern="0" cap="none" spc="0" normalizeH="0" baseline="0" noProof="0" dirty="0">
                <a:ln>
                  <a:noFill/>
                </a:ln>
                <a:solidFill>
                  <a:srgbClr val="31778E"/>
                </a:solidFill>
                <a:effectLst/>
                <a:uLnTx/>
                <a:uFillTx/>
                <a:latin typeface="微软雅黑" panose="020B0503020204020204" pitchFamily="34" charset="-122"/>
                <a:ea typeface="微软雅黑" panose="020B0503020204020204" pitchFamily="34" charset="-122"/>
                <a:cs typeface="Arial" panose="020B0604020202020204"/>
              </a:rPr>
              <a:t>shopping</a:t>
            </a:r>
            <a:endParaRPr kumimoji="0" lang="en-US" altLang="zh-CN" sz="2400" b="1" i="0" u="none" strike="noStrike" kern="0" cap="none" spc="0" normalizeH="0" baseline="0" noProof="0" dirty="0">
              <a:ln>
                <a:noFill/>
              </a:ln>
              <a:solidFill>
                <a:srgbClr val="31778E"/>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18" name="文本框 17"/>
          <p:cNvSpPr txBox="1"/>
          <p:nvPr/>
        </p:nvSpPr>
        <p:spPr>
          <a:xfrm>
            <a:off x="8989877" y="2875905"/>
            <a:ext cx="17041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rgbClr val="BD374A"/>
                </a:solidFill>
                <a:effectLst/>
                <a:uLnTx/>
                <a:uFillTx/>
                <a:latin typeface="微软雅黑" panose="020B0503020204020204" pitchFamily="34" charset="-122"/>
                <a:ea typeface="微软雅黑" panose="020B0503020204020204" pitchFamily="34" charset="-122"/>
                <a:cs typeface="Arial" panose="020B0604020202020204"/>
              </a:rPr>
              <a:t>donate</a:t>
            </a:r>
            <a:endParaRPr kumimoji="0" lang="en-US" altLang="zh-CN" sz="2800" i="0" u="none" strike="noStrike" kern="0" cap="none" spc="0" normalizeH="0" baseline="0" noProof="0" dirty="0">
              <a:ln>
                <a:noFill/>
              </a:ln>
              <a:solidFill>
                <a:srgbClr val="BD374A"/>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20" name="文本框 19"/>
          <p:cNvSpPr txBox="1"/>
          <p:nvPr/>
        </p:nvSpPr>
        <p:spPr>
          <a:xfrm>
            <a:off x="2134508" y="4874422"/>
            <a:ext cx="142273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D6C88B"/>
                </a:solidFill>
                <a:effectLst/>
                <a:uLnTx/>
                <a:uFillTx/>
                <a:latin typeface="微软雅黑" panose="020B0503020204020204" pitchFamily="34" charset="-122"/>
                <a:ea typeface="微软雅黑" panose="020B0503020204020204" pitchFamily="34" charset="-122"/>
                <a:cs typeface="Arial" panose="020B0604020202020204"/>
              </a:rPr>
              <a:t>travel</a:t>
            </a:r>
            <a:endParaRPr kumimoji="0" lang="en-US" altLang="zh-CN" sz="2400" b="1" i="0" u="none" strike="noStrike" kern="0" cap="none" spc="0" normalizeH="0" baseline="0" noProof="0" dirty="0">
              <a:ln>
                <a:noFill/>
              </a:ln>
              <a:solidFill>
                <a:srgbClr val="D6C88B"/>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21" name="文本框 20"/>
          <p:cNvSpPr txBox="1"/>
          <p:nvPr/>
        </p:nvSpPr>
        <p:spPr>
          <a:xfrm>
            <a:off x="1203836" y="5659208"/>
            <a:ext cx="23757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Arial" panose="020B0604020202020204"/>
              </a:rPr>
              <a:t>Do</a:t>
            </a:r>
            <a:r>
              <a:rPr kumimoji="0" lang="en-US" altLang="zh-CN" sz="2400" b="1" i="0" u="none" strike="noStrike" kern="0" cap="none" spc="0" normalizeH="0" noProof="0" dirty="0">
                <a:ln>
                  <a:noFill/>
                </a:ln>
                <a:solidFill>
                  <a:srgbClr val="6A868F"/>
                </a:solidFill>
                <a:effectLst/>
                <a:uLnTx/>
                <a:uFillTx/>
                <a:latin typeface="微软雅黑" panose="020B0503020204020204" pitchFamily="34" charset="-122"/>
                <a:ea typeface="微软雅黑" panose="020B0503020204020204" pitchFamily="34" charset="-122"/>
                <a:cs typeface="Arial" panose="020B0604020202020204"/>
              </a:rPr>
              <a:t> research</a:t>
            </a:r>
            <a:endParaRPr kumimoji="0" lang="en-US" altLang="zh-CN" sz="2400" b="1" i="0" u="none" strike="noStrike" kern="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22" name="文本框 21"/>
          <p:cNvSpPr txBox="1"/>
          <p:nvPr/>
        </p:nvSpPr>
        <p:spPr>
          <a:xfrm>
            <a:off x="8871372" y="5629252"/>
            <a:ext cx="3038130" cy="1077218"/>
          </a:xfrm>
          <a:prstGeom prst="rect">
            <a:avLst/>
          </a:prstGeom>
          <a:noFill/>
        </p:spPr>
        <p:txBody>
          <a:bodyPr wrap="square">
            <a:spAutoFit/>
          </a:bodyPr>
          <a:lstStyle/>
          <a:p>
            <a:pPr lvl="0">
              <a:defRPr/>
            </a:pPr>
            <a:r>
              <a:rPr lang="en-US" altLang="zh-CN" sz="3200" b="1" kern="0" dirty="0">
                <a:solidFill>
                  <a:srgbClr val="31778E"/>
                </a:solidFill>
                <a:latin typeface="微软雅黑" panose="020B0503020204020204" pitchFamily="34" charset="-122"/>
                <a:ea typeface="微软雅黑" panose="020B0503020204020204" pitchFamily="34" charset="-122"/>
                <a:cs typeface="Arial" panose="020B0604020202020204"/>
              </a:rPr>
              <a:t>spend them on food</a:t>
            </a:r>
            <a:endParaRPr lang="en-US" altLang="zh-CN" sz="3200" b="1" kern="0" dirty="0">
              <a:solidFill>
                <a:srgbClr val="31778E"/>
              </a:solidFill>
              <a:latin typeface="微软雅黑" panose="020B0503020204020204" pitchFamily="34" charset="-122"/>
              <a:ea typeface="微软雅黑" panose="020B0503020204020204" pitchFamily="34" charset="-122"/>
              <a:cs typeface="Arial" panose="020B0604020202020204"/>
            </a:endParaRPr>
          </a:p>
        </p:txBody>
      </p:sp>
      <p:sp>
        <p:nvSpPr>
          <p:cNvPr id="23" name="文本框 22"/>
          <p:cNvSpPr txBox="1"/>
          <p:nvPr/>
        </p:nvSpPr>
        <p:spPr>
          <a:xfrm>
            <a:off x="2648116" y="6182503"/>
            <a:ext cx="540306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kern="0" dirty="0">
                <a:solidFill>
                  <a:srgbClr val="BD374A"/>
                </a:solidFill>
                <a:latin typeface="微软雅黑" panose="020B0503020204020204" pitchFamily="34" charset="-122"/>
                <a:ea typeface="微软雅黑" panose="020B0503020204020204" pitchFamily="34" charset="-122"/>
                <a:cs typeface="Arial" panose="020B0604020202020204"/>
              </a:rPr>
              <a:t>c</a:t>
            </a:r>
            <a:r>
              <a:rPr kumimoji="0" lang="en-US" altLang="zh-CN" sz="2800" i="0" u="none" strike="noStrike" kern="0" cap="none" spc="0" normalizeH="0" baseline="0" noProof="0" dirty="0" err="1">
                <a:ln>
                  <a:noFill/>
                </a:ln>
                <a:solidFill>
                  <a:srgbClr val="BD374A"/>
                </a:solidFill>
                <a:effectLst/>
                <a:uLnTx/>
                <a:uFillTx/>
                <a:latin typeface="微软雅黑" panose="020B0503020204020204" pitchFamily="34" charset="-122"/>
                <a:ea typeface="微软雅黑" panose="020B0503020204020204" pitchFamily="34" charset="-122"/>
                <a:cs typeface="Arial" panose="020B0604020202020204"/>
              </a:rPr>
              <a:t>onduct</a:t>
            </a:r>
            <a:r>
              <a:rPr kumimoji="0" lang="en-US" altLang="zh-CN" sz="2800" i="0" u="none" strike="noStrike" kern="0" cap="none" spc="0" normalizeH="0" baseline="0" noProof="0" dirty="0">
                <a:ln>
                  <a:noFill/>
                </a:ln>
                <a:solidFill>
                  <a:srgbClr val="BD374A"/>
                </a:solidFill>
                <a:effectLst/>
                <a:uLnTx/>
                <a:uFillTx/>
                <a:latin typeface="微软雅黑" panose="020B0503020204020204" pitchFamily="34" charset="-122"/>
                <a:ea typeface="微软雅黑" panose="020B0503020204020204" pitchFamily="34" charset="-122"/>
                <a:cs typeface="Arial" panose="020B0604020202020204"/>
              </a:rPr>
              <a:t> financial transactions</a:t>
            </a:r>
            <a:endParaRPr kumimoji="0" lang="en-US" altLang="zh-CN" sz="2800" i="0" u="none" strike="noStrike" kern="0" cap="none" spc="0" normalizeH="0" baseline="0" noProof="0" dirty="0">
              <a:ln>
                <a:noFill/>
              </a:ln>
              <a:solidFill>
                <a:srgbClr val="BD374A"/>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24" name="文本框 23"/>
          <p:cNvSpPr txBox="1"/>
          <p:nvPr/>
        </p:nvSpPr>
        <p:spPr>
          <a:xfrm>
            <a:off x="8968957" y="4950674"/>
            <a:ext cx="3141267" cy="523220"/>
          </a:xfrm>
          <a:prstGeom prst="rect">
            <a:avLst/>
          </a:prstGeom>
          <a:noFill/>
        </p:spPr>
        <p:txBody>
          <a:bodyPr wrap="square">
            <a:spAutoFit/>
          </a:bodyPr>
          <a:lstStyle/>
          <a:p>
            <a:pPr lvl="0">
              <a:defRPr/>
            </a:pPr>
            <a:r>
              <a:rPr lang="en-US" altLang="zh-CN" sz="2800" kern="0" dirty="0">
                <a:solidFill>
                  <a:srgbClr val="D66E49"/>
                </a:solidFill>
                <a:latin typeface="微软雅黑" panose="020B0503020204020204" pitchFamily="34" charset="-122"/>
                <a:ea typeface="微软雅黑" panose="020B0503020204020204" pitchFamily="34" charset="-122"/>
                <a:cs typeface="Arial" panose="020B0604020202020204"/>
              </a:rPr>
              <a:t>start a business</a:t>
            </a:r>
            <a:endParaRPr lang="en-US" altLang="zh-CN" sz="2800" kern="0" dirty="0">
              <a:solidFill>
                <a:srgbClr val="D66E49"/>
              </a:solidFill>
              <a:latin typeface="微软雅黑" panose="020B0503020204020204" pitchFamily="34" charset="-122"/>
              <a:ea typeface="微软雅黑" panose="020B0503020204020204" pitchFamily="34" charset="-122"/>
              <a:cs typeface="Arial" panose="020B0604020202020204"/>
            </a:endParaRPr>
          </a:p>
        </p:txBody>
      </p:sp>
      <p:sp>
        <p:nvSpPr>
          <p:cNvPr id="25" name="文本框 24"/>
          <p:cNvSpPr txBox="1"/>
          <p:nvPr/>
        </p:nvSpPr>
        <p:spPr>
          <a:xfrm>
            <a:off x="269295" y="2997306"/>
            <a:ext cx="3325614" cy="584775"/>
          </a:xfrm>
          <a:prstGeom prst="rect">
            <a:avLst/>
          </a:prstGeom>
          <a:noFill/>
        </p:spPr>
        <p:txBody>
          <a:bodyPr wrap="square">
            <a:spAutoFit/>
          </a:bodyPr>
          <a:lstStyle/>
          <a:p>
            <a:pPr lvl="0">
              <a:defRPr/>
            </a:pPr>
            <a:r>
              <a:rPr lang="en-US" altLang="zh-CN" sz="3200" b="1" kern="0" dirty="0">
                <a:solidFill>
                  <a:srgbClr val="BD374A"/>
                </a:solidFill>
                <a:latin typeface="微软雅黑" panose="020B0503020204020204" pitchFamily="34" charset="-122"/>
                <a:ea typeface="微软雅黑" panose="020B0503020204020204" pitchFamily="34" charset="-122"/>
                <a:cs typeface="Arial" panose="020B0604020202020204"/>
              </a:rPr>
              <a:t>buy</a:t>
            </a:r>
            <a:r>
              <a:rPr lang="en-US" altLang="zh-CN" sz="3200" b="1" kern="0" dirty="0">
                <a:solidFill>
                  <a:srgbClr val="31778E"/>
                </a:solidFill>
                <a:latin typeface="微软雅黑" panose="020B0503020204020204" pitchFamily="34" charset="-122"/>
                <a:ea typeface="微软雅黑" panose="020B0503020204020204" pitchFamily="34" charset="-122"/>
                <a:cs typeface="Arial" panose="020B0604020202020204"/>
              </a:rPr>
              <a:t> </a:t>
            </a:r>
            <a:r>
              <a:rPr lang="en-US" altLang="zh-CN" sz="3200" b="1" kern="0" dirty="0">
                <a:solidFill>
                  <a:srgbClr val="BD374A"/>
                </a:solidFill>
                <a:latin typeface="微软雅黑" panose="020B0503020204020204" pitchFamily="34" charset="-122"/>
                <a:ea typeface="微软雅黑" panose="020B0503020204020204" pitchFamily="34" charset="-122"/>
                <a:cs typeface="Arial" panose="020B0604020202020204"/>
              </a:rPr>
              <a:t>a big flat</a:t>
            </a:r>
            <a:endParaRPr lang="en-US" altLang="zh-CN" sz="3200" b="1" kern="0" dirty="0">
              <a:solidFill>
                <a:srgbClr val="BD374A"/>
              </a:solidFill>
              <a:latin typeface="微软雅黑" panose="020B0503020204020204" pitchFamily="34" charset="-122"/>
              <a:ea typeface="微软雅黑" panose="020B0503020204020204" pitchFamily="34" charset="-122"/>
              <a:cs typeface="Arial" panose="020B0604020202020204"/>
            </a:endParaRPr>
          </a:p>
        </p:txBody>
      </p:sp>
      <p:sp>
        <p:nvSpPr>
          <p:cNvPr id="26" name="文本框 25"/>
          <p:cNvSpPr txBox="1"/>
          <p:nvPr/>
        </p:nvSpPr>
        <p:spPr>
          <a:xfrm>
            <a:off x="9155152" y="3701885"/>
            <a:ext cx="3523408" cy="954107"/>
          </a:xfrm>
          <a:prstGeom prst="rect">
            <a:avLst/>
          </a:prstGeom>
          <a:noFill/>
        </p:spPr>
        <p:txBody>
          <a:bodyPr wrap="square">
            <a:spAutoFit/>
          </a:bodyPr>
          <a:lstStyle/>
          <a:p>
            <a:pPr lvl="0">
              <a:defRPr/>
            </a:pPr>
            <a:r>
              <a:rPr lang="en-US" altLang="zh-CN" sz="2800" b="1" kern="0" dirty="0">
                <a:solidFill>
                  <a:srgbClr val="31778E"/>
                </a:solidFill>
                <a:latin typeface="微软雅黑" panose="020B0503020204020204" pitchFamily="34" charset="-122"/>
                <a:ea typeface="微软雅黑" panose="020B0503020204020204" pitchFamily="34" charset="-122"/>
                <a:cs typeface="Arial" panose="020B0604020202020204"/>
              </a:rPr>
              <a:t>improve knowledge </a:t>
            </a:r>
            <a:endParaRPr lang="en-US" altLang="zh-CN" sz="2800" b="1" kern="0" dirty="0">
              <a:solidFill>
                <a:srgbClr val="31778E"/>
              </a:solidFill>
              <a:latin typeface="微软雅黑" panose="020B0503020204020204" pitchFamily="34" charset="-122"/>
              <a:ea typeface="微软雅黑" panose="020B0503020204020204" pitchFamily="34" charset="-122"/>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20" grpId="0"/>
      <p:bldP spid="21" grpId="0"/>
      <p:bldP spid="22"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b="2667"/>
          <a:stretch>
            <a:fillRect/>
          </a:stretch>
        </p:blipFill>
        <p:spPr>
          <a:xfrm>
            <a:off x="6978148" y="0"/>
            <a:ext cx="5213852" cy="6858000"/>
          </a:xfrm>
          <a:prstGeom prst="rect">
            <a:avLst/>
          </a:prstGeom>
        </p:spPr>
      </p:pic>
      <p:grpSp>
        <p:nvGrpSpPr>
          <p:cNvPr id="8" name="组合 7"/>
          <p:cNvGrpSpPr/>
          <p:nvPr/>
        </p:nvGrpSpPr>
        <p:grpSpPr>
          <a:xfrm>
            <a:off x="338139" y="197088"/>
            <a:ext cx="3188833" cy="758131"/>
            <a:chOff x="338139" y="142353"/>
            <a:chExt cx="2477866" cy="602658"/>
          </a:xfrm>
        </p:grpSpPr>
        <p:pic>
          <p:nvPicPr>
            <p:cNvPr id="4" name="图形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8139" y="181824"/>
              <a:ext cx="563187" cy="563187"/>
            </a:xfrm>
            <a:prstGeom prst="rect">
              <a:avLst/>
            </a:prstGeom>
          </p:spPr>
        </p:pic>
        <p:sp>
          <p:nvSpPr>
            <p:cNvPr id="7" name="标题 1"/>
            <p:cNvSpPr txBox="1"/>
            <p:nvPr/>
          </p:nvSpPr>
          <p:spPr>
            <a:xfrm>
              <a:off x="1018736" y="142353"/>
              <a:ext cx="1797269" cy="549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Prediction</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9" name="文本框 8"/>
          <p:cNvSpPr txBox="1"/>
          <p:nvPr/>
        </p:nvSpPr>
        <p:spPr>
          <a:xfrm>
            <a:off x="122311" y="1219251"/>
            <a:ext cx="5464096" cy="5360635"/>
          </a:xfrm>
          <a:prstGeom prst="rect">
            <a:avLst/>
          </a:prstGeom>
          <a:noFill/>
        </p:spPr>
        <p:txBody>
          <a:bodyPr wrap="square" rtlCol="0">
            <a:spAutoFit/>
          </a:bodyPr>
          <a:lstStyle/>
          <a:p>
            <a:pPr marL="514350" marR="0" lvl="0" indent="-514350" algn="l" defTabSz="914400" rtl="0" eaLnBrk="1" fontAlgn="auto" latinLnBrk="0" hangingPunct="1">
              <a:lnSpc>
                <a:spcPct val="120000"/>
              </a:lnSpc>
              <a:spcBef>
                <a:spcPts val="0"/>
              </a:spcBef>
              <a:spcAft>
                <a:spcPts val="0"/>
              </a:spcAft>
              <a:buClrTx/>
              <a:buSzTx/>
              <a:buFontTx/>
              <a:buAutoNum type="arabicPeriod"/>
              <a:defRPr/>
            </a:pPr>
            <a:r>
              <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As you are reading the title, what ideas had go through your mind if you were the writer?</a:t>
            </a:r>
            <a:endParaRPr lang="en-US" altLang="zh-CN" sz="3200" b="1" dirty="0">
              <a:latin typeface="微软雅黑" panose="020B0503020204020204" pitchFamily="34" charset="-122"/>
              <a:ea typeface="微软雅黑" panose="020B0503020204020204" pitchFamily="34" charset="-122"/>
              <a:cs typeface="Times New Roman" panose="02020603050405020304" pitchFamily="18" charset="0"/>
            </a:endParaRPr>
          </a:p>
          <a:p>
            <a:pPr marL="514350" marR="0" lvl="0" indent="-514350" algn="l" defTabSz="914400" rtl="0" eaLnBrk="1" fontAlgn="auto" latinLnBrk="0" hangingPunct="1">
              <a:lnSpc>
                <a:spcPct val="120000"/>
              </a:lnSpc>
              <a:spcBef>
                <a:spcPts val="0"/>
              </a:spcBef>
              <a:spcAft>
                <a:spcPts val="0"/>
              </a:spcAft>
              <a:buClrTx/>
              <a:buSzTx/>
              <a:buFontTx/>
              <a:buAutoNum type="arabicPeriod"/>
              <a:defRPr/>
            </a:pPr>
            <a:endPar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514350" marR="0" lvl="0" indent="-514350" algn="l" defTabSz="914400" rtl="0" eaLnBrk="1" fontAlgn="auto" latinLnBrk="0" hangingPunct="1">
              <a:lnSpc>
                <a:spcPct val="120000"/>
              </a:lnSpc>
              <a:spcBef>
                <a:spcPts val="0"/>
              </a:spcBef>
              <a:spcAft>
                <a:spcPts val="0"/>
              </a:spcAft>
              <a:buClrTx/>
              <a:buSzTx/>
              <a:buFontTx/>
              <a:buAutoNum type="arabicPeriod"/>
              <a:defRPr/>
            </a:pPr>
            <a:r>
              <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What is the type of the text?</a:t>
            </a:r>
            <a:endPar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R="0" lvl="0" algn="l" defTabSz="914400" rtl="0" eaLnBrk="1" fontAlgn="auto" latinLnBrk="0" hangingPunct="1">
              <a:lnSpc>
                <a:spcPct val="120000"/>
              </a:lnSpc>
              <a:spcBef>
                <a:spcPts val="0"/>
              </a:spcBef>
              <a:spcAft>
                <a:spcPts val="0"/>
              </a:spcAft>
              <a:buClrTx/>
              <a:buSzTx/>
              <a:defRPr/>
            </a:pPr>
            <a:r>
              <a:rPr lang="en-US" altLang="zh-CN" sz="3200" b="1" dirty="0">
                <a:latin typeface="微软雅黑" panose="020B0503020204020204" pitchFamily="34" charset="-122"/>
                <a:ea typeface="微软雅黑" panose="020B0503020204020204" pitchFamily="34" charset="-122"/>
                <a:cs typeface="Times New Roman" panose="02020603050405020304" pitchFamily="18" charset="0"/>
              </a:rPr>
              <a:t>    A. A story </a:t>
            </a:r>
            <a:endParaRPr lang="en-US" altLang="zh-CN" sz="3200" b="1" dirty="0">
              <a:latin typeface="微软雅黑" panose="020B0503020204020204" pitchFamily="34" charset="-122"/>
              <a:ea typeface="微软雅黑" panose="020B0503020204020204" pitchFamily="34" charset="-122"/>
              <a:cs typeface="Times New Roman" panose="02020603050405020304" pitchFamily="18" charset="0"/>
            </a:endParaRPr>
          </a:p>
          <a:p>
            <a:pPr marR="0" lvl="0" algn="l" defTabSz="914400" rtl="0" eaLnBrk="1" fontAlgn="auto" latinLnBrk="0" hangingPunct="1">
              <a:lnSpc>
                <a:spcPct val="120000"/>
              </a:lnSpc>
              <a:spcBef>
                <a:spcPts val="0"/>
              </a:spcBef>
              <a:spcAft>
                <a:spcPts val="0"/>
              </a:spcAft>
              <a:buClrTx/>
              <a:buSzTx/>
              <a:defRPr/>
            </a:pPr>
            <a:r>
              <a:rPr lang="en-US" altLang="zh-CN" sz="3200" b="1" dirty="0">
                <a:latin typeface="微软雅黑" panose="020B0503020204020204" pitchFamily="34" charset="-122"/>
                <a:ea typeface="微软雅黑" panose="020B0503020204020204" pitchFamily="34" charset="-122"/>
                <a:cs typeface="Times New Roman" panose="02020603050405020304" pitchFamily="18" charset="0"/>
              </a:rPr>
              <a:t>    B. A drama/ play</a:t>
            </a:r>
            <a:endParaRPr lang="en-US" altLang="zh-CN" sz="32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583360" y="5869724"/>
            <a:ext cx="621680" cy="830997"/>
          </a:xfrm>
          <a:prstGeom prst="rect">
            <a:avLst/>
          </a:prstGeom>
          <a:noFill/>
        </p:spPr>
        <p:txBody>
          <a:bodyPr wrap="square">
            <a:spAutoFit/>
          </a:bodyPr>
          <a:lstStyle/>
          <a:p>
            <a:r>
              <a:rPr kumimoji="0" lang="en-US" altLang="zh-CN" sz="4800" b="1" i="0" u="none" strike="noStrike" kern="1200" cap="none" spc="0" normalizeH="0" baseline="0" noProof="0" dirty="0">
                <a:ln>
                  <a:noFill/>
                </a:ln>
                <a:solidFill>
                  <a:srgbClr val="BD374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4800" dirty="0">
              <a:solidFill>
                <a:srgbClr val="BD374A"/>
              </a:solidFill>
              <a:latin typeface="微软雅黑" panose="020B0503020204020204" pitchFamily="34" charset="-122"/>
              <a:ea typeface="微软雅黑" panose="020B0503020204020204" pitchFamily="34" charset="-122"/>
            </a:endParaRPr>
          </a:p>
        </p:txBody>
      </p:sp>
      <p:sp>
        <p:nvSpPr>
          <p:cNvPr id="13" name="矩形 12"/>
          <p:cNvSpPr/>
          <p:nvPr>
            <p:custDataLst>
              <p:tags r:id="rId4"/>
            </p:custDataLst>
          </p:nvPr>
        </p:nvSpPr>
        <p:spPr>
          <a:xfrm>
            <a:off x="7926375" y="213360"/>
            <a:ext cx="2274265" cy="447040"/>
          </a:xfrm>
          <a:prstGeom prst="rect">
            <a:avLst/>
          </a:prstGeom>
          <a:noFill/>
          <a:ln w="38100" cap="flat" cmpd="sng" algn="ctr">
            <a:solidFill>
              <a:srgbClr val="FF0000"/>
            </a:solidFill>
            <a:prstDash val="solid"/>
          </a:ln>
          <a:effectLst/>
          <a:extLst>
            <a:ext uri="{909E8E84-426E-40DD-AFC4-6F175D3DCCD1}">
              <a14:hiddenFill xmlns:a14="http://schemas.microsoft.com/office/drawing/2010/main">
                <a:solidFill>
                  <a:schemeClr val="bg1"/>
                </a:solidFill>
              </a14:hiddenFill>
            </a:ext>
          </a:extLst>
        </p:spPr>
        <p:txBody>
          <a:bodyPr rtlCol="0" anchor="ctr"/>
          <a:lstStyle/>
          <a:p>
            <a:pPr algn="ctr" defTabSz="457200">
              <a:defRPr/>
            </a:pPr>
            <a:endParaRPr lang="zh-CN" altLang="en-US" kern="0">
              <a:solidFill>
                <a:prstClr val="white"/>
              </a:solidFill>
              <a:latin typeface="Tw Cen MT" panose="020B0602020104020603"/>
              <a:ea typeface="华文仿宋" panose="02010600040101010101" pitchFamily="2" charset="-122"/>
            </a:endParaRPr>
          </a:p>
        </p:txBody>
      </p:sp>
      <p:grpSp>
        <p:nvGrpSpPr>
          <p:cNvPr id="3" name="组合 2"/>
          <p:cNvGrpSpPr/>
          <p:nvPr/>
        </p:nvGrpSpPr>
        <p:grpSpPr>
          <a:xfrm>
            <a:off x="0" y="0"/>
            <a:ext cx="12192000" cy="7093704"/>
            <a:chOff x="0" y="-1788"/>
            <a:chExt cx="12192000" cy="7093704"/>
          </a:xfrm>
        </p:grpSpPr>
        <p:sp>
          <p:nvSpPr>
            <p:cNvPr id="14" name="矩形 13"/>
            <p:cNvSpPr/>
            <p:nvPr/>
          </p:nvSpPr>
          <p:spPr>
            <a:xfrm>
              <a:off x="0" y="-1788"/>
              <a:ext cx="12192000" cy="7093704"/>
            </a:xfrm>
            <a:prstGeom prst="rect">
              <a:avLst/>
            </a:prstGeom>
            <a:solidFill>
              <a:sysClr val="windowText" lastClr="000000">
                <a:alpha val="60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矩形 14"/>
            <p:cNvSpPr/>
            <p:nvPr/>
          </p:nvSpPr>
          <p:spPr>
            <a:xfrm>
              <a:off x="1364341" y="783772"/>
              <a:ext cx="9652001" cy="5521704"/>
            </a:xfrm>
            <a:prstGeom prst="rect">
              <a:avLst/>
            </a:prstGeom>
            <a:solidFill>
              <a:srgbClr val="FFFF00"/>
            </a:solidFill>
          </p:spPr>
          <p:txBody>
            <a:bodyPr wrap="square">
              <a:spAutoFit/>
            </a:bodyPr>
            <a:lstStyle/>
            <a:p>
              <a:pPr>
                <a:lnSpc>
                  <a:spcPct val="150000"/>
                </a:lnSpc>
              </a:pPr>
              <a:r>
                <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 drama or play </a:t>
              </a:r>
              <a:r>
                <a:rPr lang="en-US" altLang="zh-CN"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intends to portray(</a:t>
              </a:r>
              <a:r>
                <a:rPr lang="zh-CN" alt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描述</a:t>
              </a:r>
              <a:r>
                <a:rPr lang="en-US" altLang="zh-CN"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life or people or to tell a story usually involving conflicts and emotions through action and dialogue. It is performed on a stage. It consists of a plot, settings, characters, actions and dialogue.</a:t>
              </a:r>
              <a:endParaRPr lang="en-US" altLang="zh-CN"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2439" r="4278" b="33289"/>
          <a:stretch>
            <a:fillRect/>
          </a:stretch>
        </p:blipFill>
        <p:spPr>
          <a:xfrm>
            <a:off x="0" y="808933"/>
            <a:ext cx="6846849" cy="6049067"/>
          </a:xfrm>
          <a:prstGeom prst="rect">
            <a:avLst/>
          </a:prstGeom>
        </p:spPr>
      </p:pic>
      <p:pic>
        <p:nvPicPr>
          <p:cNvPr id="4" name="图形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8138" y="322806"/>
            <a:ext cx="632413" cy="632413"/>
          </a:xfrm>
          <a:prstGeom prst="rect">
            <a:avLst/>
          </a:prstGeom>
        </p:spPr>
      </p:pic>
      <p:sp>
        <p:nvSpPr>
          <p:cNvPr id="9" name="文本框 8"/>
          <p:cNvSpPr txBox="1"/>
          <p:nvPr/>
        </p:nvSpPr>
        <p:spPr>
          <a:xfrm>
            <a:off x="8260715" y="710611"/>
            <a:ext cx="3931285" cy="633187"/>
          </a:xfrm>
          <a:prstGeom prst="rect">
            <a:avLst/>
          </a:prstGeom>
          <a:noFill/>
        </p:spPr>
        <p:txBody>
          <a:bodyPr wrap="square" rtlCol="0">
            <a:spAutoFit/>
          </a:bodyPr>
          <a:lstStyle/>
          <a:p>
            <a:pPr lvl="0">
              <a:lnSpc>
                <a:spcPct val="120000"/>
              </a:lnSpc>
            </a:pPr>
            <a:r>
              <a:rPr kumimoji="0" lang="en-US" altLang="zh-CN" sz="3200" b="1" i="0" u="none" strike="noStrike" kern="1200" cap="none" spc="0" normalizeH="0" baseline="0" noProof="0" dirty="0">
                <a:ln>
                  <a:noFill/>
                </a:ln>
                <a:solidFill>
                  <a:srgbClr val="BD374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3200" b="1" dirty="0">
                <a:solidFill>
                  <a:srgbClr val="BD374A"/>
                </a:solidFill>
                <a:latin typeface="微软雅黑" panose="020B0503020204020204" pitchFamily="34" charset="-122"/>
                <a:ea typeface="微软雅黑" panose="020B0503020204020204" pitchFamily="34" charset="-122"/>
                <a:cs typeface="Times New Roman" panose="02020603050405020304" pitchFamily="18" charset="0"/>
              </a:rPr>
              <a:t>. Act</a:t>
            </a:r>
            <a:r>
              <a:rPr lang="zh-CN" altLang="en-US" sz="3200" b="1" dirty="0">
                <a:solidFill>
                  <a:srgbClr val="BD374A"/>
                </a:solidFill>
                <a:latin typeface="微软雅黑" panose="020B0503020204020204" pitchFamily="34" charset="-122"/>
                <a:ea typeface="微软雅黑" panose="020B0503020204020204" pitchFamily="34" charset="-122"/>
                <a:cs typeface="Times New Roman" panose="02020603050405020304" pitchFamily="18" charset="0"/>
              </a:rPr>
              <a:t>幕</a:t>
            </a:r>
            <a:r>
              <a:rPr lang="en-US" altLang="zh-CN" sz="3200" b="1" dirty="0">
                <a:solidFill>
                  <a:srgbClr val="BD374A"/>
                </a:solidFill>
                <a:latin typeface="微软雅黑" panose="020B0503020204020204" pitchFamily="34" charset="-122"/>
                <a:ea typeface="微软雅黑" panose="020B0503020204020204" pitchFamily="34" charset="-122"/>
                <a:cs typeface="Times New Roman" panose="02020603050405020304" pitchFamily="18" charset="0"/>
              </a:rPr>
              <a:t>, scene</a:t>
            </a:r>
            <a:r>
              <a:rPr lang="zh-CN" altLang="en-US" sz="3200" b="1" dirty="0">
                <a:solidFill>
                  <a:srgbClr val="BD374A"/>
                </a:solidFill>
                <a:latin typeface="微软雅黑" panose="020B0503020204020204" pitchFamily="34" charset="-122"/>
                <a:ea typeface="微软雅黑" panose="020B0503020204020204" pitchFamily="34" charset="-122"/>
                <a:cs typeface="Times New Roman" panose="02020603050405020304" pitchFamily="18" charset="0"/>
              </a:rPr>
              <a:t>场</a:t>
            </a:r>
            <a:endParaRPr lang="zh-CN" altLang="en-US" sz="3200" b="1" dirty="0">
              <a:solidFill>
                <a:srgbClr val="BD374A"/>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标题 1"/>
          <p:cNvSpPr txBox="1"/>
          <p:nvPr/>
        </p:nvSpPr>
        <p:spPr>
          <a:xfrm>
            <a:off x="996304" y="240630"/>
            <a:ext cx="2312954" cy="6909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Prediction</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sp>
        <p:nvSpPr>
          <p:cNvPr id="11" name="矩形 10"/>
          <p:cNvSpPr/>
          <p:nvPr>
            <p:custDataLst>
              <p:tags r:id="rId4"/>
            </p:custDataLst>
          </p:nvPr>
        </p:nvSpPr>
        <p:spPr>
          <a:xfrm>
            <a:off x="4290972" y="943429"/>
            <a:ext cx="1384114" cy="464457"/>
          </a:xfrm>
          <a:prstGeom prst="rect">
            <a:avLst/>
          </a:prstGeom>
          <a:noFill/>
          <a:ln w="38100" cap="flat" cmpd="sng" algn="ctr">
            <a:solidFill>
              <a:srgbClr val="B03C1F"/>
            </a:solidFill>
            <a:prstDash val="solid"/>
          </a:ln>
          <a:effectLst/>
          <a:extLst>
            <a:ext uri="{909E8E84-426E-40DD-AFC4-6F175D3DCCD1}">
              <a14:hiddenFill xmlns:a14="http://schemas.microsoft.com/office/drawing/2010/main">
                <a:solidFill>
                  <a:schemeClr val="bg1"/>
                </a:solidFill>
              </a14:hiddenFill>
            </a:ext>
          </a:extLst>
        </p:spPr>
        <p:txBody>
          <a:bodyPr rtlCol="0" anchor="ctr"/>
          <a:lstStyle/>
          <a:p>
            <a:pPr algn="ctr" defTabSz="457200">
              <a:defRPr/>
            </a:pPr>
            <a:endParaRPr lang="zh-CN" altLang="en-US" kern="0" dirty="0">
              <a:solidFill>
                <a:srgbClr val="BD374A"/>
              </a:solidFill>
              <a:latin typeface="Tw Cen MT" panose="020B0602020104020603"/>
              <a:ea typeface="华文仿宋" panose="02010600040101010101" pitchFamily="2" charset="-122"/>
            </a:endParaRPr>
          </a:p>
        </p:txBody>
      </p:sp>
      <p:cxnSp>
        <p:nvCxnSpPr>
          <p:cNvPr id="13" name="直接箭头连接符 12"/>
          <p:cNvCxnSpPr>
            <a:stCxn id="11" idx="3"/>
            <a:endCxn id="9" idx="1"/>
          </p:cNvCxnSpPr>
          <p:nvPr/>
        </p:nvCxnSpPr>
        <p:spPr>
          <a:xfrm flipV="1">
            <a:off x="5675086" y="1027205"/>
            <a:ext cx="2585629" cy="148453"/>
          </a:xfrm>
          <a:prstGeom prst="straightConnector1">
            <a:avLst/>
          </a:prstGeom>
          <a:ln w="38100">
            <a:solidFill>
              <a:srgbClr val="BD374A"/>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custDataLst>
              <p:tags r:id="rId5"/>
            </p:custDataLst>
          </p:nvPr>
        </p:nvSpPr>
        <p:spPr>
          <a:xfrm>
            <a:off x="81776" y="1305500"/>
            <a:ext cx="3285892" cy="1437700"/>
          </a:xfrm>
          <a:prstGeom prst="rect">
            <a:avLst/>
          </a:prstGeom>
          <a:noFill/>
          <a:ln w="38100" cap="flat" cmpd="sng" algn="ctr">
            <a:solidFill>
              <a:srgbClr val="31778E"/>
            </a:solidFill>
            <a:prstDash val="solid"/>
          </a:ln>
          <a:effectLst/>
          <a:extLst>
            <a:ext uri="{909E8E84-426E-40DD-AFC4-6F175D3DCCD1}">
              <a14:hiddenFill xmlns:a14="http://schemas.microsoft.com/office/drawing/2010/main">
                <a:solidFill>
                  <a:schemeClr val="bg1"/>
                </a:solidFill>
              </a14:hiddenFill>
            </a:ext>
          </a:extLst>
        </p:spPr>
        <p:txBody>
          <a:bodyPr rtlCol="0" anchor="ctr"/>
          <a:lstStyle/>
          <a:p>
            <a:pPr algn="ctr" defTabSz="457200">
              <a:defRPr/>
            </a:pPr>
            <a:endParaRPr lang="zh-CN" altLang="en-US" kern="0">
              <a:solidFill>
                <a:srgbClr val="BD374A"/>
              </a:solidFill>
              <a:latin typeface="Tw Cen MT" panose="020B0602020104020603"/>
              <a:ea typeface="华文仿宋" panose="02010600040101010101" pitchFamily="2" charset="-122"/>
            </a:endParaRPr>
          </a:p>
        </p:txBody>
      </p:sp>
      <p:cxnSp>
        <p:nvCxnSpPr>
          <p:cNvPr id="18" name="直接箭头连接符 17"/>
          <p:cNvCxnSpPr>
            <a:stCxn id="17" idx="3"/>
            <a:endCxn id="20" idx="1"/>
          </p:cNvCxnSpPr>
          <p:nvPr/>
        </p:nvCxnSpPr>
        <p:spPr>
          <a:xfrm>
            <a:off x="3367668" y="2024350"/>
            <a:ext cx="4900306" cy="190948"/>
          </a:xfrm>
          <a:prstGeom prst="straightConnector1">
            <a:avLst/>
          </a:prstGeom>
          <a:ln w="38100">
            <a:solidFill>
              <a:srgbClr val="31778E"/>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267974" y="1603239"/>
            <a:ext cx="3662770" cy="1224118"/>
          </a:xfrm>
          <a:prstGeom prst="rect">
            <a:avLst/>
          </a:prstGeom>
          <a:noFill/>
        </p:spPr>
        <p:txBody>
          <a:bodyPr wrap="square" rtlCol="0">
            <a:spAutoFit/>
          </a:bodyPr>
          <a:lstStyle/>
          <a:p>
            <a:pPr lvl="0">
              <a:lnSpc>
                <a:spcPct val="120000"/>
              </a:lnSpc>
            </a:pPr>
            <a:r>
              <a:rPr kumimoji="0" lang="en-US" altLang="zh-CN" sz="3200" b="1" i="0" u="none" strike="noStrike" kern="1200" cap="none" spc="0" normalizeH="0" baseline="0" noProof="0" dirty="0">
                <a:ln>
                  <a:noFill/>
                </a:ln>
                <a:solidFill>
                  <a:srgbClr val="31778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3200" b="1" dirty="0">
                <a:solidFill>
                  <a:srgbClr val="31778E"/>
                </a:solidFill>
                <a:latin typeface="微软雅黑" panose="020B0503020204020204" pitchFamily="34" charset="-122"/>
                <a:ea typeface="微软雅黑" panose="020B0503020204020204" pitchFamily="34" charset="-122"/>
                <a:cs typeface="Times New Roman" panose="02020603050405020304" pitchFamily="18" charset="0"/>
              </a:rPr>
              <a:t>. narration</a:t>
            </a:r>
            <a:endParaRPr lang="en-US" altLang="zh-CN" sz="3200" b="1" dirty="0">
              <a:solidFill>
                <a:srgbClr val="31778E"/>
              </a:solidFill>
              <a:latin typeface="微软雅黑" panose="020B0503020204020204" pitchFamily="34" charset="-122"/>
              <a:ea typeface="微软雅黑" panose="020B0503020204020204" pitchFamily="34" charset="-122"/>
              <a:cs typeface="Times New Roman" panose="02020603050405020304" pitchFamily="18" charset="0"/>
            </a:endParaRPr>
          </a:p>
          <a:p>
            <a:pPr lvl="0">
              <a:lnSpc>
                <a:spcPct val="120000"/>
              </a:lnSpc>
            </a:pPr>
            <a:r>
              <a:rPr lang="zh-CN" altLang="en-US" sz="3200" b="1" dirty="0">
                <a:solidFill>
                  <a:srgbClr val="31778E"/>
                </a:solidFill>
                <a:latin typeface="微软雅黑" panose="020B0503020204020204" pitchFamily="34" charset="-122"/>
                <a:ea typeface="微软雅黑" panose="020B0503020204020204" pitchFamily="34" charset="-122"/>
                <a:cs typeface="Times New Roman" panose="02020603050405020304" pitchFamily="18" charset="0"/>
              </a:rPr>
              <a:t>旁白</a:t>
            </a:r>
            <a:endParaRPr lang="zh-CN" altLang="en-US" sz="3200" b="1" dirty="0">
              <a:solidFill>
                <a:srgbClr val="31778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文本框 20"/>
          <p:cNvSpPr txBox="1"/>
          <p:nvPr/>
        </p:nvSpPr>
        <p:spPr>
          <a:xfrm>
            <a:off x="379143" y="1363635"/>
            <a:ext cx="2900770" cy="1224118"/>
          </a:xfrm>
          <a:prstGeom prst="rect">
            <a:avLst/>
          </a:prstGeom>
          <a:noFill/>
        </p:spPr>
        <p:txBody>
          <a:bodyPr wrap="square" rtlCol="0">
            <a:spAutoFit/>
          </a:bodyPr>
          <a:lstStyle/>
          <a:p>
            <a:pPr lvl="0">
              <a:lnSpc>
                <a:spcPct val="120000"/>
              </a:lnSpc>
            </a:pPr>
            <a:r>
              <a:rPr kumimoji="0" lang="en-US" altLang="zh-CN" sz="3200" b="1" i="0" u="none" strike="noStrike" kern="1200" cap="none" spc="0" normalizeH="0" baseline="0" noProof="0" dirty="0">
                <a:ln>
                  <a:noFill/>
                </a:ln>
                <a:solidFill>
                  <a:srgbClr val="31778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Setting/ Background </a:t>
            </a:r>
            <a:endParaRPr lang="zh-CN" altLang="en-US" sz="3200" b="1" dirty="0">
              <a:solidFill>
                <a:srgbClr val="31778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custDataLst>
              <p:tags r:id="rId6"/>
            </p:custDataLst>
          </p:nvPr>
        </p:nvSpPr>
        <p:spPr>
          <a:xfrm>
            <a:off x="0" y="2801258"/>
            <a:ext cx="812800" cy="3889828"/>
          </a:xfrm>
          <a:prstGeom prst="rect">
            <a:avLst/>
          </a:prstGeom>
          <a:noFill/>
          <a:ln w="38100" cap="flat" cmpd="sng" algn="ctr">
            <a:solidFill>
              <a:srgbClr val="649EB2"/>
            </a:solidFill>
            <a:prstDash val="solid"/>
          </a:ln>
          <a:effectLst/>
          <a:extLst>
            <a:ext uri="{909E8E84-426E-40DD-AFC4-6F175D3DCCD1}">
              <a14:hiddenFill xmlns:a14="http://schemas.microsoft.com/office/drawing/2010/main">
                <a:solidFill>
                  <a:schemeClr val="bg1"/>
                </a:solidFill>
              </a14:hiddenFill>
            </a:ext>
          </a:extLst>
        </p:spPr>
        <p:txBody>
          <a:bodyPr rtlCol="0" anchor="ctr"/>
          <a:lstStyle/>
          <a:p>
            <a:pPr algn="ctr" defTabSz="457200">
              <a:defRPr/>
            </a:pPr>
            <a:endParaRPr lang="zh-CN" altLang="en-US" kern="0">
              <a:solidFill>
                <a:srgbClr val="D66E49"/>
              </a:solidFill>
              <a:latin typeface="Tw Cen MT" panose="020B0602020104020603"/>
              <a:ea typeface="华文仿宋" panose="02010600040101010101" pitchFamily="2" charset="-122"/>
            </a:endParaRPr>
          </a:p>
        </p:txBody>
      </p:sp>
      <p:cxnSp>
        <p:nvCxnSpPr>
          <p:cNvPr id="23" name="直接箭头连接符 22"/>
          <p:cNvCxnSpPr>
            <a:stCxn id="22" idx="3"/>
            <a:endCxn id="24" idx="1"/>
          </p:cNvCxnSpPr>
          <p:nvPr/>
        </p:nvCxnSpPr>
        <p:spPr>
          <a:xfrm>
            <a:off x="812800" y="4746172"/>
            <a:ext cx="7564030" cy="161525"/>
          </a:xfrm>
          <a:prstGeom prst="straightConnector1">
            <a:avLst/>
          </a:prstGeom>
          <a:ln w="38100">
            <a:solidFill>
              <a:srgbClr val="649EB2"/>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8376830" y="4295638"/>
            <a:ext cx="3815170" cy="1224118"/>
          </a:xfrm>
          <a:prstGeom prst="rect">
            <a:avLst/>
          </a:prstGeom>
          <a:noFill/>
        </p:spPr>
        <p:txBody>
          <a:bodyPr wrap="square" rtlCol="0">
            <a:spAutoFit/>
          </a:bodyPr>
          <a:lstStyle/>
          <a:p>
            <a:pPr lvl="0">
              <a:lnSpc>
                <a:spcPct val="120000"/>
              </a:lnSpc>
            </a:pPr>
            <a:r>
              <a:rPr lang="en-US" altLang="zh-CN" sz="3200" b="1" dirty="0">
                <a:solidFill>
                  <a:srgbClr val="649EB2"/>
                </a:solidFill>
                <a:latin typeface="微软雅黑" panose="020B0503020204020204" pitchFamily="34" charset="-122"/>
                <a:ea typeface="微软雅黑" panose="020B0503020204020204" pitchFamily="34" charset="-122"/>
                <a:cs typeface="Times New Roman" panose="02020603050405020304" pitchFamily="18" charset="0"/>
              </a:rPr>
              <a:t>4. character names </a:t>
            </a:r>
            <a:r>
              <a:rPr lang="zh-CN" altLang="en-US" sz="3200" b="1" dirty="0">
                <a:solidFill>
                  <a:srgbClr val="649EB2"/>
                </a:solidFill>
                <a:latin typeface="微软雅黑" panose="020B0503020204020204" pitchFamily="34" charset="-122"/>
                <a:ea typeface="微软雅黑" panose="020B0503020204020204" pitchFamily="34" charset="-122"/>
                <a:cs typeface="Times New Roman" panose="02020603050405020304" pitchFamily="18" charset="0"/>
              </a:rPr>
              <a:t>人物</a:t>
            </a:r>
            <a:endParaRPr lang="zh-CN" altLang="en-US" sz="3200" b="1" dirty="0">
              <a:solidFill>
                <a:srgbClr val="649EB2"/>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4" name="直接箭头连接符 33"/>
          <p:cNvCxnSpPr>
            <a:endCxn id="37" idx="1"/>
          </p:cNvCxnSpPr>
          <p:nvPr/>
        </p:nvCxnSpPr>
        <p:spPr>
          <a:xfrm flipV="1">
            <a:off x="1814286" y="3637698"/>
            <a:ext cx="6482715" cy="644016"/>
          </a:xfrm>
          <a:prstGeom prst="straightConnector1">
            <a:avLst/>
          </a:prstGeom>
          <a:ln w="38100">
            <a:solidFill>
              <a:srgbClr val="D66E49"/>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8297001" y="3025639"/>
            <a:ext cx="4127227" cy="1224118"/>
          </a:xfrm>
          <a:prstGeom prst="rect">
            <a:avLst/>
          </a:prstGeom>
          <a:noFill/>
        </p:spPr>
        <p:txBody>
          <a:bodyPr wrap="square" rtlCol="0">
            <a:spAutoFit/>
          </a:bodyPr>
          <a:lstStyle/>
          <a:p>
            <a:pPr lvl="0">
              <a:lnSpc>
                <a:spcPct val="120000"/>
              </a:lnSpc>
            </a:pPr>
            <a:r>
              <a:rPr lang="en-US" altLang="zh-CN" sz="3200" b="1" dirty="0">
                <a:solidFill>
                  <a:srgbClr val="D66E49"/>
                </a:solidFill>
                <a:latin typeface="微软雅黑" panose="020B0503020204020204" pitchFamily="34" charset="-122"/>
                <a:ea typeface="微软雅黑" panose="020B0503020204020204" pitchFamily="34" charset="-122"/>
                <a:cs typeface="Times New Roman" panose="02020603050405020304" pitchFamily="18" charset="0"/>
              </a:rPr>
              <a:t>3. stage directions </a:t>
            </a:r>
            <a:r>
              <a:rPr lang="zh-CN" altLang="en-US" sz="3200" b="1" dirty="0">
                <a:solidFill>
                  <a:srgbClr val="D66E49"/>
                </a:solidFill>
                <a:latin typeface="微软雅黑" panose="020B0503020204020204" pitchFamily="34" charset="-122"/>
                <a:ea typeface="微软雅黑" panose="020B0503020204020204" pitchFamily="34" charset="-122"/>
                <a:cs typeface="Times New Roman" panose="02020603050405020304" pitchFamily="18" charset="0"/>
              </a:rPr>
              <a:t>舞台说明</a:t>
            </a:r>
            <a:endParaRPr lang="zh-CN" altLang="en-US" sz="3200" b="1" dirty="0">
              <a:solidFill>
                <a:srgbClr val="D66E49"/>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0" name="矩形 49"/>
          <p:cNvSpPr/>
          <p:nvPr>
            <p:custDataLst>
              <p:tags r:id="rId7"/>
            </p:custDataLst>
          </p:nvPr>
        </p:nvSpPr>
        <p:spPr>
          <a:xfrm>
            <a:off x="933393" y="2885169"/>
            <a:ext cx="2317807" cy="3834945"/>
          </a:xfrm>
          <a:prstGeom prst="rect">
            <a:avLst/>
          </a:prstGeom>
          <a:noFill/>
          <a:ln w="76200" cap="flat" cmpd="sng" algn="ctr">
            <a:solidFill>
              <a:srgbClr val="D6C88B"/>
            </a:solidFill>
            <a:prstDash val="solid"/>
          </a:ln>
          <a:effectLst/>
          <a:extLst>
            <a:ext uri="{909E8E84-426E-40DD-AFC4-6F175D3DCCD1}">
              <a14:hiddenFill xmlns:a14="http://schemas.microsoft.com/office/drawing/2010/main">
                <a:solidFill>
                  <a:schemeClr val="bg1"/>
                </a:solidFill>
              </a14:hiddenFill>
            </a:ext>
          </a:extLst>
        </p:spPr>
        <p:txBody>
          <a:bodyPr rtlCol="0" anchor="ctr"/>
          <a:lstStyle/>
          <a:p>
            <a:pPr algn="ctr" defTabSz="457200">
              <a:defRPr/>
            </a:pPr>
            <a:endParaRPr lang="zh-CN" altLang="en-US" kern="0">
              <a:solidFill>
                <a:srgbClr val="D66E49"/>
              </a:solidFill>
              <a:latin typeface="Tw Cen MT" panose="020B0602020104020603"/>
              <a:ea typeface="华文仿宋" panose="02010600040101010101" pitchFamily="2" charset="-122"/>
            </a:endParaRPr>
          </a:p>
        </p:txBody>
      </p:sp>
      <p:sp>
        <p:nvSpPr>
          <p:cNvPr id="51" name="矩形 50"/>
          <p:cNvSpPr/>
          <p:nvPr>
            <p:custDataLst>
              <p:tags r:id="rId8"/>
            </p:custDataLst>
          </p:nvPr>
        </p:nvSpPr>
        <p:spPr>
          <a:xfrm>
            <a:off x="4238171" y="1582057"/>
            <a:ext cx="2467429" cy="5167086"/>
          </a:xfrm>
          <a:prstGeom prst="rect">
            <a:avLst/>
          </a:prstGeom>
          <a:noFill/>
          <a:ln w="76200" cap="flat" cmpd="sng" algn="ctr">
            <a:solidFill>
              <a:srgbClr val="D6C88B"/>
            </a:solidFill>
            <a:prstDash val="solid"/>
          </a:ln>
          <a:effectLst/>
          <a:extLst>
            <a:ext uri="{909E8E84-426E-40DD-AFC4-6F175D3DCCD1}">
              <a14:hiddenFill xmlns:a14="http://schemas.microsoft.com/office/drawing/2010/main">
                <a:solidFill>
                  <a:schemeClr val="bg1"/>
                </a:solidFill>
              </a14:hiddenFill>
            </a:ext>
          </a:extLst>
        </p:spPr>
        <p:txBody>
          <a:bodyPr rtlCol="0" anchor="ctr"/>
          <a:lstStyle/>
          <a:p>
            <a:pPr algn="ctr" defTabSz="457200">
              <a:defRPr/>
            </a:pPr>
            <a:endParaRPr lang="zh-CN" altLang="en-US" kern="0">
              <a:solidFill>
                <a:srgbClr val="D66E49"/>
              </a:solidFill>
              <a:latin typeface="Tw Cen MT" panose="020B0602020104020603"/>
              <a:ea typeface="华文仿宋" panose="02010600040101010101" pitchFamily="2" charset="-122"/>
            </a:endParaRPr>
          </a:p>
        </p:txBody>
      </p:sp>
      <p:sp>
        <p:nvSpPr>
          <p:cNvPr id="54" name="文本框 53"/>
          <p:cNvSpPr txBox="1"/>
          <p:nvPr/>
        </p:nvSpPr>
        <p:spPr>
          <a:xfrm>
            <a:off x="8376830" y="5633882"/>
            <a:ext cx="3815170" cy="1224118"/>
          </a:xfrm>
          <a:prstGeom prst="rect">
            <a:avLst/>
          </a:prstGeom>
          <a:noFill/>
        </p:spPr>
        <p:txBody>
          <a:bodyPr wrap="square" rtlCol="0">
            <a:spAutoFit/>
          </a:bodyPr>
          <a:lstStyle/>
          <a:p>
            <a:pPr lvl="0">
              <a:lnSpc>
                <a:spcPct val="120000"/>
              </a:lnSpc>
            </a:pPr>
            <a:r>
              <a:rPr lang="en-US" altLang="zh-CN" sz="3200" b="1" dirty="0">
                <a:solidFill>
                  <a:srgbClr val="D6C88B"/>
                </a:solidFill>
                <a:latin typeface="微软雅黑" panose="020B0503020204020204" pitchFamily="34" charset="-122"/>
                <a:ea typeface="微软雅黑" panose="020B0503020204020204" pitchFamily="34" charset="-122"/>
                <a:cs typeface="Times New Roman" panose="02020603050405020304" pitchFamily="18" charset="0"/>
              </a:rPr>
              <a:t>5. lines of dialogues </a:t>
            </a:r>
            <a:r>
              <a:rPr lang="zh-CN" altLang="en-US" sz="3200" b="1" dirty="0">
                <a:solidFill>
                  <a:srgbClr val="D6C88B"/>
                </a:solidFill>
                <a:latin typeface="微软雅黑" panose="020B0503020204020204" pitchFamily="34" charset="-122"/>
                <a:ea typeface="微软雅黑" panose="020B0503020204020204" pitchFamily="34" charset="-122"/>
                <a:cs typeface="Times New Roman" panose="02020603050405020304" pitchFamily="18" charset="0"/>
              </a:rPr>
              <a:t>对话</a:t>
            </a:r>
            <a:endParaRPr lang="zh-CN" altLang="en-US" sz="3200" b="1" dirty="0">
              <a:solidFill>
                <a:srgbClr val="D6C88B"/>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58" name="直接连接符 57"/>
          <p:cNvCxnSpPr/>
          <p:nvPr/>
        </p:nvCxnSpPr>
        <p:spPr>
          <a:xfrm>
            <a:off x="3203716" y="691698"/>
            <a:ext cx="8906508" cy="0"/>
          </a:xfrm>
          <a:prstGeom prst="line">
            <a:avLst/>
          </a:prstGeom>
          <a:noFill/>
          <a:ln w="19050" cap="flat" cmpd="sng" algn="ctr">
            <a:solidFill>
              <a:srgbClr val="FFFFFF">
                <a:lumMod val="50000"/>
              </a:srgbClr>
            </a:solidFill>
            <a:prstDash val="sysDot"/>
          </a:ln>
          <a:effectLst/>
        </p:spPr>
      </p:cxnSp>
      <p:cxnSp>
        <p:nvCxnSpPr>
          <p:cNvPr id="36" name="直接箭头连接符 35"/>
          <p:cNvCxnSpPr>
            <a:endCxn id="54" idx="1"/>
          </p:cNvCxnSpPr>
          <p:nvPr/>
        </p:nvCxnSpPr>
        <p:spPr>
          <a:xfrm>
            <a:off x="3311912" y="6245941"/>
            <a:ext cx="5064918" cy="0"/>
          </a:xfrm>
          <a:prstGeom prst="straightConnector1">
            <a:avLst/>
          </a:prstGeom>
          <a:ln w="38100">
            <a:solidFill>
              <a:srgbClr val="D6C88B"/>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80946" y="3992137"/>
            <a:ext cx="959005" cy="0"/>
          </a:xfrm>
          <a:prstGeom prst="line">
            <a:avLst/>
          </a:prstGeom>
          <a:ln w="57150">
            <a:solidFill>
              <a:srgbClr val="D66E4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52399" y="4412167"/>
            <a:ext cx="1531435" cy="0"/>
          </a:xfrm>
          <a:prstGeom prst="line">
            <a:avLst/>
          </a:prstGeom>
          <a:ln w="57150">
            <a:solidFill>
              <a:srgbClr val="D66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par>
                          <p:cTn id="45" fill="hold">
                            <p:stCondLst>
                              <p:cond delay="0"/>
                            </p:stCondLst>
                            <p:childTnLst>
                              <p:par>
                                <p:cTn id="46" presetID="22" presetClass="entr" presetSubtype="8"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childTnLst>
                                </p:cTn>
                              </p:par>
                            </p:childTnLst>
                          </p:cTn>
                        </p:par>
                        <p:par>
                          <p:cTn id="62" fill="hold">
                            <p:stCondLst>
                              <p:cond delay="0"/>
                            </p:stCondLst>
                            <p:childTnLst>
                              <p:par>
                                <p:cTn id="63" presetID="22" presetClass="entr" presetSubtype="8"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ldLvl="0" animBg="1"/>
      <p:bldP spid="17" grpId="0" bldLvl="0" animBg="1"/>
      <p:bldP spid="20" grpId="0"/>
      <p:bldP spid="21" grpId="0"/>
      <p:bldP spid="22" grpId="0" bldLvl="0" animBg="1"/>
      <p:bldP spid="24" grpId="0"/>
      <p:bldP spid="37" grpId="0"/>
      <p:bldP spid="50" grpId="0" bldLvl="0" animBg="1"/>
      <p:bldP spid="51" grpId="0" bldLvl="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138" y="322806"/>
            <a:ext cx="632413" cy="632413"/>
          </a:xfrm>
          <a:prstGeom prst="rect">
            <a:avLst/>
          </a:prstGeom>
        </p:spPr>
      </p:pic>
      <p:pic>
        <p:nvPicPr>
          <p:cNvPr id="10" name="图片 9"/>
          <p:cNvPicPr>
            <a:picLocks noChangeAspect="1"/>
          </p:cNvPicPr>
          <p:nvPr/>
        </p:nvPicPr>
        <p:blipFill>
          <a:blip r:embed="rId3"/>
          <a:stretch>
            <a:fillRect/>
          </a:stretch>
        </p:blipFill>
        <p:spPr>
          <a:xfrm>
            <a:off x="6485821" y="-1124404"/>
            <a:ext cx="4953000" cy="1581150"/>
          </a:xfrm>
          <a:prstGeom prst="rect">
            <a:avLst/>
          </a:prstGeom>
        </p:spPr>
      </p:pic>
      <p:sp>
        <p:nvSpPr>
          <p:cNvPr id="11" name="标题 1"/>
          <p:cNvSpPr txBox="1"/>
          <p:nvPr/>
        </p:nvSpPr>
        <p:spPr>
          <a:xfrm>
            <a:off x="1000986" y="259522"/>
            <a:ext cx="5675586" cy="6839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Read for Basic Elements</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cxnSp>
        <p:nvCxnSpPr>
          <p:cNvPr id="13" name="直接连接符 12"/>
          <p:cNvCxnSpPr/>
          <p:nvPr/>
        </p:nvCxnSpPr>
        <p:spPr>
          <a:xfrm>
            <a:off x="6010507" y="669394"/>
            <a:ext cx="6181493" cy="0"/>
          </a:xfrm>
          <a:prstGeom prst="line">
            <a:avLst/>
          </a:prstGeom>
          <a:noFill/>
          <a:ln w="19050" cap="flat" cmpd="sng" algn="ctr">
            <a:solidFill>
              <a:srgbClr val="FFFFFF">
                <a:lumMod val="50000"/>
              </a:srgbClr>
            </a:solidFill>
            <a:prstDash val="sysDot"/>
          </a:ln>
          <a:effectLst/>
        </p:spPr>
      </p:cxnSp>
      <p:grpSp>
        <p:nvGrpSpPr>
          <p:cNvPr id="16" name="组合 15"/>
          <p:cNvGrpSpPr/>
          <p:nvPr/>
        </p:nvGrpSpPr>
        <p:grpSpPr>
          <a:xfrm>
            <a:off x="3326640" y="3073495"/>
            <a:ext cx="1656097" cy="1656098"/>
            <a:chOff x="4993868" y="2326868"/>
            <a:chExt cx="2204265" cy="2204265"/>
          </a:xfrm>
          <a:effectLst>
            <a:outerShdw blurRad="292100" dist="114300" dir="2700000" algn="tl" rotWithShape="0">
              <a:prstClr val="black">
                <a:alpha val="25000"/>
              </a:prstClr>
            </a:outerShdw>
          </a:effectLst>
        </p:grpSpPr>
        <p:sp>
          <p:nvSpPr>
            <p:cNvPr id="17" name="任意多边形 60"/>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rgbClr val="FFFFFF"/>
                </a:gs>
                <a:gs pos="100000">
                  <a:srgbClr val="E2E2E2"/>
                </a:gs>
              </a:gsLst>
              <a:lin ang="27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5305425" y="2638425"/>
              <a:ext cx="1581150" cy="1581150"/>
            </a:xfrm>
            <a:prstGeom prst="ellipse">
              <a:avLst/>
            </a:prstGeom>
            <a:noFill/>
            <a:ln w="25400" cap="flat" cmpd="sng" algn="ctr">
              <a:gradFill flip="none" rotWithShape="1">
                <a:gsLst>
                  <a:gs pos="0">
                    <a:srgbClr val="FFFFFF">
                      <a:lumMod val="85000"/>
                    </a:srgbClr>
                  </a:gs>
                  <a:gs pos="100000">
                    <a:srgbClr val="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5370108" y="2708871"/>
              <a:ext cx="1451783" cy="1451783"/>
            </a:xfrm>
            <a:prstGeom prst="ellipse">
              <a:avLst/>
            </a:prstGeom>
            <a:gradFill>
              <a:gsLst>
                <a:gs pos="0">
                  <a:srgbClr val="FFFFFF">
                    <a:lumMod val="85000"/>
                  </a:srgbClr>
                </a:gs>
                <a:gs pos="100000">
                  <a:srgbClr val="FFFFFF"/>
                </a:gs>
              </a:gsLst>
              <a:lin ang="2700000" scaled="1"/>
            </a:gradFill>
            <a:ln w="19050" cap="flat" cmpd="sng" algn="ctr">
              <a:gradFill flip="none" rotWithShape="1">
                <a:gsLst>
                  <a:gs pos="100000">
                    <a:srgbClr val="FFFFFF">
                      <a:lumMod val="85000"/>
                    </a:srgbClr>
                  </a:gs>
                  <a:gs pos="0">
                    <a:srgbClr val="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4568255" y="2128408"/>
            <a:ext cx="1656097" cy="1656098"/>
            <a:chOff x="4993868" y="2326868"/>
            <a:chExt cx="2204265" cy="2204265"/>
          </a:xfrm>
          <a:effectLst>
            <a:outerShdw blurRad="292100" dist="114300" dir="2700000" algn="tl" rotWithShape="0">
              <a:prstClr val="black">
                <a:alpha val="25000"/>
              </a:prstClr>
            </a:outerShdw>
          </a:effectLst>
        </p:grpSpPr>
        <p:sp>
          <p:nvSpPr>
            <p:cNvPr id="21" name="任意多边形 64"/>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rgbClr val="FFFFFF"/>
                </a:gs>
                <a:gs pos="100000">
                  <a:srgbClr val="E2E2E2"/>
                </a:gs>
              </a:gsLst>
              <a:lin ang="27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5305425" y="2638425"/>
              <a:ext cx="1581150" cy="1581150"/>
            </a:xfrm>
            <a:prstGeom prst="ellipse">
              <a:avLst/>
            </a:prstGeom>
            <a:noFill/>
            <a:ln w="25400" cap="flat" cmpd="sng" algn="ctr">
              <a:gradFill flip="none" rotWithShape="1">
                <a:gsLst>
                  <a:gs pos="0">
                    <a:srgbClr val="FFFFFF">
                      <a:lumMod val="85000"/>
                    </a:srgbClr>
                  </a:gs>
                  <a:gs pos="100000">
                    <a:srgbClr val="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5370108" y="2708871"/>
              <a:ext cx="1451783" cy="1451783"/>
            </a:xfrm>
            <a:prstGeom prst="ellipse">
              <a:avLst/>
            </a:prstGeom>
            <a:gradFill>
              <a:gsLst>
                <a:gs pos="0">
                  <a:srgbClr val="FFFFFF">
                    <a:lumMod val="85000"/>
                  </a:srgbClr>
                </a:gs>
                <a:gs pos="100000">
                  <a:srgbClr val="FFFFFF"/>
                </a:gs>
              </a:gsLst>
              <a:lin ang="2700000" scaled="1"/>
            </a:gradFill>
            <a:ln w="19050" cap="flat" cmpd="sng" algn="ctr">
              <a:gradFill flip="none" rotWithShape="1">
                <a:gsLst>
                  <a:gs pos="100000">
                    <a:srgbClr val="FFFFFF">
                      <a:lumMod val="85000"/>
                    </a:srgbClr>
                  </a:gs>
                  <a:gs pos="0">
                    <a:srgbClr val="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5868071" y="3073495"/>
            <a:ext cx="1656097" cy="1656098"/>
            <a:chOff x="4993868" y="2326868"/>
            <a:chExt cx="2204265" cy="2204265"/>
          </a:xfrm>
          <a:effectLst>
            <a:outerShdw blurRad="292100" dist="114300" dir="2700000" algn="tl" rotWithShape="0">
              <a:prstClr val="black">
                <a:alpha val="25000"/>
              </a:prstClr>
            </a:outerShdw>
          </a:effectLst>
        </p:grpSpPr>
        <p:sp>
          <p:nvSpPr>
            <p:cNvPr id="25" name="任意多边形 7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rgbClr val="FFFFFF"/>
                </a:gs>
                <a:gs pos="100000">
                  <a:srgbClr val="E2E2E2"/>
                </a:gs>
              </a:gsLst>
              <a:lin ang="27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5305425" y="2638425"/>
              <a:ext cx="1581150" cy="1581150"/>
            </a:xfrm>
            <a:prstGeom prst="ellipse">
              <a:avLst/>
            </a:prstGeom>
            <a:noFill/>
            <a:ln w="25400" cap="flat" cmpd="sng" algn="ctr">
              <a:gradFill flip="none" rotWithShape="1">
                <a:gsLst>
                  <a:gs pos="0">
                    <a:srgbClr val="FFFFFF">
                      <a:lumMod val="85000"/>
                    </a:srgbClr>
                  </a:gs>
                  <a:gs pos="100000">
                    <a:srgbClr val="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5370108" y="2708871"/>
              <a:ext cx="1451783" cy="1451783"/>
            </a:xfrm>
            <a:prstGeom prst="ellipse">
              <a:avLst/>
            </a:prstGeom>
            <a:gradFill>
              <a:gsLst>
                <a:gs pos="0">
                  <a:srgbClr val="FFFFFF">
                    <a:lumMod val="85000"/>
                  </a:srgbClr>
                </a:gs>
                <a:gs pos="100000">
                  <a:srgbClr val="FFFFFF"/>
                </a:gs>
              </a:gsLst>
              <a:lin ang="2700000" scaled="1"/>
            </a:gradFill>
            <a:ln w="19050" cap="flat" cmpd="sng" algn="ctr">
              <a:gradFill flip="none" rotWithShape="1">
                <a:gsLst>
                  <a:gs pos="100000">
                    <a:srgbClr val="FFFFFF">
                      <a:lumMod val="85000"/>
                    </a:srgbClr>
                  </a:gs>
                  <a:gs pos="0">
                    <a:srgbClr val="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8" name="组合 27"/>
          <p:cNvGrpSpPr/>
          <p:nvPr/>
        </p:nvGrpSpPr>
        <p:grpSpPr>
          <a:xfrm>
            <a:off x="7133064" y="2128408"/>
            <a:ext cx="1656097" cy="1656098"/>
            <a:chOff x="4993868" y="2326868"/>
            <a:chExt cx="2204265" cy="2204265"/>
          </a:xfrm>
          <a:effectLst>
            <a:outerShdw blurRad="292100" dist="114300" dir="2700000" algn="tl" rotWithShape="0">
              <a:prstClr val="black">
                <a:alpha val="25000"/>
              </a:prstClr>
            </a:outerShdw>
          </a:effectLst>
        </p:grpSpPr>
        <p:sp>
          <p:nvSpPr>
            <p:cNvPr id="29" name="任意多边形 7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rgbClr val="FFFFFF"/>
                </a:gs>
                <a:gs pos="100000">
                  <a:srgbClr val="E2E2E2"/>
                </a:gs>
              </a:gsLst>
              <a:lin ang="27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5305425" y="2638425"/>
              <a:ext cx="1581150" cy="1581150"/>
            </a:xfrm>
            <a:prstGeom prst="ellipse">
              <a:avLst/>
            </a:prstGeom>
            <a:noFill/>
            <a:ln w="25400" cap="flat" cmpd="sng" algn="ctr">
              <a:gradFill flip="none" rotWithShape="1">
                <a:gsLst>
                  <a:gs pos="0">
                    <a:srgbClr val="FFFFFF">
                      <a:lumMod val="85000"/>
                    </a:srgbClr>
                  </a:gs>
                  <a:gs pos="100000">
                    <a:srgbClr val="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5370108" y="2708871"/>
              <a:ext cx="1451783" cy="1451783"/>
            </a:xfrm>
            <a:prstGeom prst="ellipse">
              <a:avLst/>
            </a:prstGeom>
            <a:gradFill>
              <a:gsLst>
                <a:gs pos="0">
                  <a:srgbClr val="FFFFFF">
                    <a:lumMod val="85000"/>
                  </a:srgbClr>
                </a:gs>
                <a:gs pos="100000">
                  <a:srgbClr val="FFFFFF"/>
                </a:gs>
              </a:gsLst>
              <a:lin ang="2700000" scaled="1"/>
            </a:gradFill>
            <a:ln w="19050" cap="flat" cmpd="sng" algn="ctr">
              <a:gradFill flip="none" rotWithShape="1">
                <a:gsLst>
                  <a:gs pos="100000">
                    <a:srgbClr val="FFFFFF">
                      <a:lumMod val="85000"/>
                    </a:srgbClr>
                  </a:gs>
                  <a:gs pos="0">
                    <a:srgbClr val="FFFFFF"/>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8300049" y="1140433"/>
            <a:ext cx="2864623" cy="1202343"/>
            <a:chOff x="5947699" y="449008"/>
            <a:chExt cx="2864623" cy="1202343"/>
          </a:xfrm>
        </p:grpSpPr>
        <p:grpSp>
          <p:nvGrpSpPr>
            <p:cNvPr id="33" name="组合 32"/>
            <p:cNvGrpSpPr/>
            <p:nvPr/>
          </p:nvGrpSpPr>
          <p:grpSpPr>
            <a:xfrm flipV="1">
              <a:off x="5947699" y="1317986"/>
              <a:ext cx="2684915" cy="333365"/>
              <a:chOff x="5272248" y="4626108"/>
              <a:chExt cx="2684915" cy="333365"/>
            </a:xfrm>
          </p:grpSpPr>
          <p:sp>
            <p:nvSpPr>
              <p:cNvPr id="36" name="椭圆 35"/>
              <p:cNvSpPr/>
              <p:nvPr/>
            </p:nvSpPr>
            <p:spPr>
              <a:xfrm>
                <a:off x="5272248" y="4626108"/>
                <a:ext cx="81021" cy="81021"/>
              </a:xfrm>
              <a:prstGeom prst="ellipse">
                <a:avLst/>
              </a:prstGeom>
              <a:solidFill>
                <a:srgbClr val="FFFFFF">
                  <a:lumMod val="6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任意多边形 8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4" name="文本框 33"/>
            <p:cNvSpPr txBox="1"/>
            <p:nvPr/>
          </p:nvSpPr>
          <p:spPr>
            <a:xfrm>
              <a:off x="6163073" y="449008"/>
              <a:ext cx="264924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rgbClr val="D66E49"/>
                  </a:solidFill>
                  <a:latin typeface="时尚中黑简体" panose="01010104010101010101" pitchFamily="2" charset="-122"/>
                  <a:ea typeface="时尚中黑简体" panose="01010104010101010101" pitchFamily="2" charset="-122"/>
                </a:rPr>
                <a:t>When </a:t>
              </a:r>
              <a:r>
                <a:rPr lang="en-US" altLang="zh-CN" sz="2400" kern="0" dirty="0">
                  <a:solidFill>
                    <a:srgbClr val="D66E49"/>
                  </a:solidFill>
                  <a:latin typeface="时尚中黑简体" panose="01010104010101010101" pitchFamily="2" charset="-122"/>
                  <a:ea typeface="时尚中黑简体" panose="01010104010101010101" pitchFamily="2" charset="-122"/>
                </a:rPr>
                <a:t>did it happen?</a:t>
              </a:r>
              <a:endParaRPr lang="en-US" altLang="zh-CN" sz="2400" kern="0" dirty="0">
                <a:solidFill>
                  <a:srgbClr val="D66E49"/>
                </a:solidFill>
                <a:latin typeface="时尚中黑简体" panose="01010104010101010101" pitchFamily="2" charset="-122"/>
                <a:ea typeface="时尚中黑简体" panose="01010104010101010101" pitchFamily="2" charset="-122"/>
              </a:endParaRPr>
            </a:p>
          </p:txBody>
        </p:sp>
      </p:grpSp>
      <p:grpSp>
        <p:nvGrpSpPr>
          <p:cNvPr id="38" name="组合 37"/>
          <p:cNvGrpSpPr/>
          <p:nvPr/>
        </p:nvGrpSpPr>
        <p:grpSpPr>
          <a:xfrm flipV="1">
            <a:off x="7047994" y="4031880"/>
            <a:ext cx="2684915" cy="830997"/>
            <a:chOff x="5947699" y="1308556"/>
            <a:chExt cx="2684915" cy="830997"/>
          </a:xfrm>
        </p:grpSpPr>
        <p:grpSp>
          <p:nvGrpSpPr>
            <p:cNvPr id="39" name="组合 38"/>
            <p:cNvGrpSpPr/>
            <p:nvPr/>
          </p:nvGrpSpPr>
          <p:grpSpPr>
            <a:xfrm flipV="1">
              <a:off x="5947699" y="1317986"/>
              <a:ext cx="2684915" cy="333365"/>
              <a:chOff x="5272248" y="4626108"/>
              <a:chExt cx="2684915" cy="333365"/>
            </a:xfrm>
          </p:grpSpPr>
          <p:sp>
            <p:nvSpPr>
              <p:cNvPr id="42" name="椭圆 41"/>
              <p:cNvSpPr/>
              <p:nvPr/>
            </p:nvSpPr>
            <p:spPr>
              <a:xfrm>
                <a:off x="5272248" y="4626108"/>
                <a:ext cx="81021" cy="81021"/>
              </a:xfrm>
              <a:prstGeom prst="ellipse">
                <a:avLst/>
              </a:prstGeom>
              <a:solidFill>
                <a:srgbClr val="FFFFFF">
                  <a:lumMod val="6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任意多边形 9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0" name="文本框 39"/>
            <p:cNvSpPr txBox="1"/>
            <p:nvPr/>
          </p:nvSpPr>
          <p:spPr>
            <a:xfrm flipV="1">
              <a:off x="6517610" y="1308556"/>
              <a:ext cx="1960992"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B03C1F"/>
                  </a:solidFill>
                  <a:effectLst/>
                  <a:uLnTx/>
                  <a:uFillTx/>
                  <a:latin typeface="时尚中黑简体" panose="01010104010101010101" pitchFamily="2" charset="-122"/>
                  <a:ea typeface="时尚中黑简体" panose="01010104010101010101" pitchFamily="2" charset="-122"/>
                </a:rPr>
                <a:t>What </a:t>
              </a:r>
              <a:r>
                <a:rPr kumimoji="0" lang="en-US" altLang="zh-CN" sz="2400" i="0" u="none" strike="noStrike" kern="0" cap="none" spc="0" normalizeH="0" baseline="0" noProof="0" dirty="0">
                  <a:ln>
                    <a:noFill/>
                  </a:ln>
                  <a:solidFill>
                    <a:srgbClr val="B03C1F"/>
                  </a:solidFill>
                  <a:effectLst/>
                  <a:uLnTx/>
                  <a:uFillTx/>
                  <a:latin typeface="时尚中黑简体" panose="01010104010101010101" pitchFamily="2" charset="-122"/>
                  <a:ea typeface="时尚中黑简体" panose="01010104010101010101" pitchFamily="2" charset="-122"/>
                </a:rPr>
                <a:t>happened?</a:t>
              </a:r>
              <a:endParaRPr kumimoji="0" lang="zh-CN" altLang="en-US" sz="2400" i="0" u="none" strike="noStrike" kern="0" cap="none" spc="0" normalizeH="0" baseline="0" noProof="0" dirty="0">
                <a:ln>
                  <a:noFill/>
                </a:ln>
                <a:solidFill>
                  <a:srgbClr val="B03C1F"/>
                </a:solidFill>
                <a:effectLst/>
                <a:uLnTx/>
                <a:uFillTx/>
                <a:latin typeface="时尚中黑简体" panose="01010104010101010101" pitchFamily="2" charset="-122"/>
                <a:ea typeface="时尚中黑简体" panose="01010104010101010101" pitchFamily="2" charset="-122"/>
              </a:endParaRPr>
            </a:p>
          </p:txBody>
        </p:sp>
      </p:grpSp>
      <p:grpSp>
        <p:nvGrpSpPr>
          <p:cNvPr id="44" name="组合 43"/>
          <p:cNvGrpSpPr/>
          <p:nvPr/>
        </p:nvGrpSpPr>
        <p:grpSpPr>
          <a:xfrm flipH="1">
            <a:off x="2245957" y="1133740"/>
            <a:ext cx="2807579" cy="1210840"/>
            <a:chOff x="5947699" y="440511"/>
            <a:chExt cx="2807579" cy="1210840"/>
          </a:xfrm>
        </p:grpSpPr>
        <p:grpSp>
          <p:nvGrpSpPr>
            <p:cNvPr id="45" name="组合 44"/>
            <p:cNvGrpSpPr/>
            <p:nvPr/>
          </p:nvGrpSpPr>
          <p:grpSpPr>
            <a:xfrm flipV="1">
              <a:off x="5947699" y="1317986"/>
              <a:ext cx="2684915" cy="333365"/>
              <a:chOff x="5272248" y="4626108"/>
              <a:chExt cx="2684915" cy="333365"/>
            </a:xfrm>
          </p:grpSpPr>
          <p:sp>
            <p:nvSpPr>
              <p:cNvPr id="48" name="椭圆 47"/>
              <p:cNvSpPr/>
              <p:nvPr/>
            </p:nvSpPr>
            <p:spPr>
              <a:xfrm>
                <a:off x="5272248" y="4626108"/>
                <a:ext cx="81021" cy="81021"/>
              </a:xfrm>
              <a:prstGeom prst="ellipse">
                <a:avLst/>
              </a:prstGeom>
              <a:solidFill>
                <a:srgbClr val="FFFFFF">
                  <a:lumMod val="6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9" name="任意多边形 9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6" name="文本框 45"/>
            <p:cNvSpPr txBox="1"/>
            <p:nvPr/>
          </p:nvSpPr>
          <p:spPr>
            <a:xfrm>
              <a:off x="6128152" y="440511"/>
              <a:ext cx="262712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D6C88B"/>
                  </a:solidFill>
                  <a:effectLst/>
                  <a:uLnTx/>
                  <a:uFillTx/>
                  <a:latin typeface="时尚中黑简体" panose="01010104010101010101" pitchFamily="2" charset="-122"/>
                  <a:ea typeface="时尚中黑简体" panose="01010104010101010101" pitchFamily="2" charset="-122"/>
                </a:rPr>
                <a:t>Where</a:t>
              </a:r>
              <a:r>
                <a:rPr kumimoji="0" lang="en-US" altLang="zh-CN" sz="2400" b="0" i="0" u="none" strike="noStrike" kern="0" cap="none" spc="0" normalizeH="0" baseline="0" noProof="0" dirty="0">
                  <a:ln>
                    <a:noFill/>
                  </a:ln>
                  <a:solidFill>
                    <a:srgbClr val="D6C88B"/>
                  </a:solidFill>
                  <a:effectLst/>
                  <a:uLnTx/>
                  <a:uFillTx/>
                  <a:latin typeface="时尚中黑简体" panose="01010104010101010101" pitchFamily="2" charset="-122"/>
                  <a:ea typeface="时尚中黑简体" panose="01010104010101010101" pitchFamily="2" charset="-122"/>
                </a:rPr>
                <a:t> did the story happen?</a:t>
              </a:r>
              <a:endParaRPr kumimoji="0" lang="zh-CN" altLang="en-US" sz="2400" b="0" i="0" u="none" strike="noStrike" kern="0" cap="none" spc="0" normalizeH="0" baseline="0" noProof="0" dirty="0">
                <a:ln>
                  <a:noFill/>
                </a:ln>
                <a:solidFill>
                  <a:srgbClr val="D6C88B"/>
                </a:solidFill>
                <a:effectLst/>
                <a:uLnTx/>
                <a:uFillTx/>
                <a:latin typeface="时尚中黑简体" panose="01010104010101010101" pitchFamily="2" charset="-122"/>
                <a:ea typeface="时尚中黑简体" panose="01010104010101010101" pitchFamily="2" charset="-122"/>
              </a:endParaRPr>
            </a:p>
          </p:txBody>
        </p:sp>
      </p:grpSp>
      <p:grpSp>
        <p:nvGrpSpPr>
          <p:cNvPr id="50" name="组合 49"/>
          <p:cNvGrpSpPr/>
          <p:nvPr/>
        </p:nvGrpSpPr>
        <p:grpSpPr>
          <a:xfrm flipH="1" flipV="1">
            <a:off x="780583" y="4004854"/>
            <a:ext cx="3059723" cy="832718"/>
            <a:chOff x="5947699" y="1317986"/>
            <a:chExt cx="2792534" cy="832718"/>
          </a:xfrm>
        </p:grpSpPr>
        <p:grpSp>
          <p:nvGrpSpPr>
            <p:cNvPr id="51" name="组合 50"/>
            <p:cNvGrpSpPr/>
            <p:nvPr/>
          </p:nvGrpSpPr>
          <p:grpSpPr>
            <a:xfrm flipV="1">
              <a:off x="5947699" y="1317986"/>
              <a:ext cx="2684915" cy="333365"/>
              <a:chOff x="5272248" y="4626108"/>
              <a:chExt cx="2684915" cy="333365"/>
            </a:xfrm>
          </p:grpSpPr>
          <p:sp>
            <p:nvSpPr>
              <p:cNvPr id="54" name="椭圆 53"/>
              <p:cNvSpPr/>
              <p:nvPr/>
            </p:nvSpPr>
            <p:spPr>
              <a:xfrm>
                <a:off x="5272248" y="4626108"/>
                <a:ext cx="81021" cy="81021"/>
              </a:xfrm>
              <a:prstGeom prst="ellipse">
                <a:avLst/>
              </a:prstGeom>
              <a:solidFill>
                <a:srgbClr val="FFFFFF">
                  <a:lumMod val="6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5"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52" name="文本框 51"/>
            <p:cNvSpPr txBox="1"/>
            <p:nvPr/>
          </p:nvSpPr>
          <p:spPr>
            <a:xfrm flipV="1">
              <a:off x="6409597" y="1319707"/>
              <a:ext cx="233063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31778E"/>
                  </a:solidFill>
                  <a:effectLst/>
                  <a:uLnTx/>
                  <a:uFillTx/>
                  <a:latin typeface="时尚中黑简体" panose="01010104010101010101" pitchFamily="2" charset="-122"/>
                  <a:ea typeface="时尚中黑简体" panose="01010104010101010101" pitchFamily="2" charset="-122"/>
                </a:rPr>
                <a:t>Who</a:t>
              </a:r>
              <a:r>
                <a:rPr kumimoji="0" lang="en-US" altLang="zh-CN" sz="2400" b="0" i="0" u="none" strike="noStrike" kern="0" cap="none" spc="0" normalizeH="0" baseline="0" noProof="0" dirty="0">
                  <a:ln>
                    <a:noFill/>
                  </a:ln>
                  <a:solidFill>
                    <a:srgbClr val="31778E"/>
                  </a:solidFill>
                  <a:effectLst/>
                  <a:uLnTx/>
                  <a:uFillTx/>
                  <a:latin typeface="时尚中黑简体" panose="01010104010101010101" pitchFamily="2" charset="-122"/>
                  <a:ea typeface="时尚中黑简体" panose="01010104010101010101" pitchFamily="2" charset="-122"/>
                </a:rPr>
                <a:t> are the main characters</a:t>
              </a:r>
              <a:endParaRPr kumimoji="0" lang="zh-CN" altLang="en-US" sz="2400" b="0" i="0" u="none" strike="noStrike" kern="0" cap="none" spc="0" normalizeH="0" baseline="0" noProof="0" dirty="0">
                <a:ln>
                  <a:noFill/>
                </a:ln>
                <a:solidFill>
                  <a:srgbClr val="31778E"/>
                </a:solidFill>
                <a:effectLst/>
                <a:uLnTx/>
                <a:uFillTx/>
                <a:latin typeface="时尚中黑简体" panose="01010104010101010101" pitchFamily="2" charset="-122"/>
                <a:ea typeface="时尚中黑简体" panose="01010104010101010101" pitchFamily="2" charset="-122"/>
              </a:endParaRPr>
            </a:p>
          </p:txBody>
        </p:sp>
      </p:grpSp>
      <p:sp>
        <p:nvSpPr>
          <p:cNvPr id="68" name="文本框 67"/>
          <p:cNvSpPr txBox="1"/>
          <p:nvPr/>
        </p:nvSpPr>
        <p:spPr>
          <a:xfrm>
            <a:off x="3634388" y="3595274"/>
            <a:ext cx="1000117" cy="707886"/>
          </a:xfrm>
          <a:prstGeom prst="rect">
            <a:avLst/>
          </a:prstGeom>
          <a:noFill/>
        </p:spPr>
        <p:txBody>
          <a:bodyPr wrap="square" rtlCol="0">
            <a:spAutoFit/>
          </a:bodyPr>
          <a:lstStyle/>
          <a:p>
            <a:pPr algn="ctr">
              <a:defRPr/>
            </a:pPr>
            <a:r>
              <a:rPr lang="en-US" altLang="zh-CN" sz="4000" dirty="0">
                <a:solidFill>
                  <a:srgbClr val="31778E"/>
                </a:solidFill>
                <a:latin typeface="Impact" panose="020B0806030902050204" pitchFamily="34" charset="0"/>
                <a:ea typeface="宋体" panose="02010600030101010101" pitchFamily="2" charset="-122"/>
              </a:rPr>
              <a:t>1</a:t>
            </a:r>
            <a:endParaRPr lang="zh-CN" altLang="en-US" sz="4000" dirty="0">
              <a:solidFill>
                <a:srgbClr val="31778E"/>
              </a:solidFill>
              <a:latin typeface="Impact" panose="020B0806030902050204" pitchFamily="34" charset="0"/>
              <a:ea typeface="宋体" panose="02010600030101010101" pitchFamily="2" charset="-122"/>
            </a:endParaRPr>
          </a:p>
        </p:txBody>
      </p:sp>
      <p:sp>
        <p:nvSpPr>
          <p:cNvPr id="71" name="文本框 70"/>
          <p:cNvSpPr txBox="1"/>
          <p:nvPr/>
        </p:nvSpPr>
        <p:spPr>
          <a:xfrm>
            <a:off x="4884438" y="2607396"/>
            <a:ext cx="1000117" cy="707886"/>
          </a:xfrm>
          <a:prstGeom prst="rect">
            <a:avLst/>
          </a:prstGeom>
          <a:noFill/>
        </p:spPr>
        <p:txBody>
          <a:bodyPr wrap="square" rtlCol="0">
            <a:spAutoFit/>
          </a:bodyPr>
          <a:lstStyle/>
          <a:p>
            <a:pPr algn="ctr">
              <a:defRPr/>
            </a:pPr>
            <a:r>
              <a:rPr lang="en-US" altLang="zh-CN" sz="4000" dirty="0">
                <a:solidFill>
                  <a:srgbClr val="D6C88B"/>
                </a:solidFill>
                <a:latin typeface="Impact" panose="020B0806030902050204" pitchFamily="34" charset="0"/>
                <a:ea typeface="宋体" panose="02010600030101010101" pitchFamily="2" charset="-122"/>
              </a:rPr>
              <a:t>2</a:t>
            </a:r>
            <a:endParaRPr lang="zh-CN" altLang="en-US" sz="4000" dirty="0">
              <a:solidFill>
                <a:srgbClr val="D6C88B"/>
              </a:solidFill>
              <a:latin typeface="Impact" panose="020B0806030902050204" pitchFamily="34" charset="0"/>
              <a:ea typeface="宋体" panose="02010600030101010101" pitchFamily="2" charset="-122"/>
            </a:endParaRPr>
          </a:p>
        </p:txBody>
      </p:sp>
      <p:sp>
        <p:nvSpPr>
          <p:cNvPr id="74" name="文本框 73"/>
          <p:cNvSpPr txBox="1"/>
          <p:nvPr/>
        </p:nvSpPr>
        <p:spPr>
          <a:xfrm>
            <a:off x="7427951" y="2563853"/>
            <a:ext cx="1000117" cy="707886"/>
          </a:xfrm>
          <a:prstGeom prst="rect">
            <a:avLst/>
          </a:prstGeom>
          <a:noFill/>
        </p:spPr>
        <p:txBody>
          <a:bodyPr wrap="square" rtlCol="0">
            <a:spAutoFit/>
          </a:bodyPr>
          <a:lstStyle/>
          <a:p>
            <a:pPr algn="ctr">
              <a:defRPr/>
            </a:pPr>
            <a:r>
              <a:rPr lang="en-US" altLang="zh-CN" sz="4000" dirty="0">
                <a:solidFill>
                  <a:srgbClr val="D66E49"/>
                </a:solidFill>
                <a:latin typeface="Impact" panose="020B0806030902050204" pitchFamily="34" charset="0"/>
                <a:ea typeface="宋体" panose="02010600030101010101" pitchFamily="2" charset="-122"/>
              </a:rPr>
              <a:t>4</a:t>
            </a:r>
            <a:endParaRPr lang="zh-CN" altLang="en-US" sz="4000" dirty="0">
              <a:solidFill>
                <a:srgbClr val="D66E49"/>
              </a:solidFill>
              <a:latin typeface="Impact" panose="020B0806030902050204" pitchFamily="34" charset="0"/>
              <a:ea typeface="宋体" panose="02010600030101010101" pitchFamily="2" charset="-122"/>
            </a:endParaRPr>
          </a:p>
        </p:txBody>
      </p:sp>
      <p:sp>
        <p:nvSpPr>
          <p:cNvPr id="77" name="文本框 76"/>
          <p:cNvSpPr txBox="1"/>
          <p:nvPr/>
        </p:nvSpPr>
        <p:spPr>
          <a:xfrm>
            <a:off x="6210573" y="3551731"/>
            <a:ext cx="1000117" cy="707886"/>
          </a:xfrm>
          <a:prstGeom prst="rect">
            <a:avLst/>
          </a:prstGeom>
          <a:noFill/>
        </p:spPr>
        <p:txBody>
          <a:bodyPr wrap="square" rtlCol="0">
            <a:spAutoFit/>
          </a:bodyPr>
          <a:lstStyle/>
          <a:p>
            <a:pPr algn="ctr">
              <a:defRPr/>
            </a:pPr>
            <a:r>
              <a:rPr lang="en-US" altLang="zh-CN" sz="4000" dirty="0">
                <a:solidFill>
                  <a:srgbClr val="B03C1F"/>
                </a:solidFill>
                <a:latin typeface="Impact" panose="020B0806030902050204" pitchFamily="34" charset="0"/>
                <a:ea typeface="宋体" panose="02010600030101010101" pitchFamily="2" charset="-122"/>
              </a:rPr>
              <a:t>3</a:t>
            </a:r>
            <a:endParaRPr lang="zh-CN" altLang="en-US" sz="4000" dirty="0">
              <a:solidFill>
                <a:srgbClr val="B03C1F"/>
              </a:solidFill>
              <a:latin typeface="Impact" panose="020B0806030902050204" pitchFamily="34" charset="0"/>
              <a:ea typeface="宋体" panose="02010600030101010101" pitchFamily="2" charset="-122"/>
            </a:endParaRPr>
          </a:p>
        </p:txBody>
      </p:sp>
      <p:sp>
        <p:nvSpPr>
          <p:cNvPr id="79" name="文本框 78"/>
          <p:cNvSpPr txBox="1"/>
          <p:nvPr/>
        </p:nvSpPr>
        <p:spPr>
          <a:xfrm flipH="1">
            <a:off x="506612" y="4935912"/>
            <a:ext cx="4050872" cy="1384995"/>
          </a:xfrm>
          <a:prstGeom prst="rect">
            <a:avLst/>
          </a:prstGeom>
          <a:noFill/>
        </p:spPr>
        <p:txBody>
          <a:bodyPr wrap="square" rtlCol="0">
            <a:spAutoFit/>
          </a:bodyPr>
          <a:lstStyle/>
          <a:p>
            <a:pPr lvl="0"/>
            <a:r>
              <a:rPr kumimoji="0" lang="en-US" altLang="zh-CN" sz="2800" b="0" i="0" u="none" strike="noStrike" kern="0" cap="none" spc="0" normalizeH="0" baseline="0" noProof="0" dirty="0">
                <a:ln>
                  <a:noFill/>
                </a:ln>
                <a:solidFill>
                  <a:srgbClr val="000000">
                    <a:lumMod val="50000"/>
                    <a:lumOff val="50000"/>
                  </a:srgbClr>
                </a:solidFill>
                <a:effectLst/>
                <a:uLnTx/>
                <a:uFillTx/>
                <a:latin typeface="时尚中黑简体" panose="01010104010101010101" pitchFamily="2" charset="-122"/>
                <a:ea typeface="时尚中黑简体" panose="01010104010101010101" pitchFamily="2" charset="-122"/>
              </a:rPr>
              <a:t>Henry, Roderick </a:t>
            </a:r>
            <a:r>
              <a:rPr lang="en-US" altLang="zh-CN" sz="2800" kern="0" dirty="0">
                <a:solidFill>
                  <a:srgbClr val="000000">
                    <a:lumMod val="50000"/>
                    <a:lumOff val="50000"/>
                  </a:srgbClr>
                </a:solidFill>
                <a:latin typeface="时尚中黑简体" panose="01010104010101010101" pitchFamily="2" charset="-122"/>
                <a:ea typeface="时尚中黑简体" panose="01010104010101010101" pitchFamily="2" charset="-122"/>
              </a:rPr>
              <a:t>&amp;Oliver</a:t>
            </a:r>
            <a:r>
              <a:rPr kumimoji="0" lang="en-US" altLang="zh-CN" sz="2800" b="0" i="0" u="none" strike="noStrike" kern="0" cap="none" spc="0" normalizeH="0" baseline="0" noProof="0" dirty="0">
                <a:ln>
                  <a:noFill/>
                </a:ln>
                <a:solidFill>
                  <a:srgbClr val="000000">
                    <a:lumMod val="50000"/>
                    <a:lumOff val="50000"/>
                  </a:srgbClr>
                </a:solidFill>
                <a:effectLst/>
                <a:uLnTx/>
                <a:uFillTx/>
                <a:latin typeface="时尚中黑简体" panose="01010104010101010101" pitchFamily="2" charset="-122"/>
                <a:ea typeface="时尚中黑简体" panose="01010104010101010101" pitchFamily="2" charset="-122"/>
              </a:rPr>
              <a:t> (brothers), and the servant.</a:t>
            </a:r>
            <a:endParaRPr kumimoji="0" lang="zh-CN" altLang="en-US" sz="2800" b="0" i="0" u="none" strike="noStrike" kern="0" cap="none" spc="0" normalizeH="0" baseline="0" noProof="0" dirty="0">
              <a:ln>
                <a:noFill/>
              </a:ln>
              <a:solidFill>
                <a:srgbClr val="000000">
                  <a:lumMod val="50000"/>
                  <a:lumOff val="50000"/>
                </a:srgbClr>
              </a:solidFill>
              <a:effectLst/>
              <a:uLnTx/>
              <a:uFillTx/>
              <a:latin typeface="时尚中黑简体" panose="01010104010101010101" pitchFamily="2" charset="-122"/>
              <a:ea typeface="时尚中黑简体" panose="01010104010101010101" pitchFamily="2" charset="-122"/>
            </a:endParaRPr>
          </a:p>
        </p:txBody>
      </p:sp>
      <p:sp>
        <p:nvSpPr>
          <p:cNvPr id="80" name="文本框 79"/>
          <p:cNvSpPr txBox="1"/>
          <p:nvPr/>
        </p:nvSpPr>
        <p:spPr>
          <a:xfrm flipH="1">
            <a:off x="1567542" y="2156425"/>
            <a:ext cx="3127827" cy="954107"/>
          </a:xfrm>
          <a:prstGeom prst="rect">
            <a:avLst/>
          </a:prstGeom>
          <a:noFill/>
        </p:spPr>
        <p:txBody>
          <a:bodyPr wrap="square" rtlCol="0">
            <a:spAutoFit/>
          </a:bodyPr>
          <a:lstStyle/>
          <a:p>
            <a:pPr lvl="0"/>
            <a:r>
              <a:rPr kumimoji="0" lang="en-US" altLang="zh-CN" sz="2800" b="0" i="0" u="none" strike="noStrike" kern="0" cap="none" spc="0" normalizeH="0" baseline="0" noProof="0" dirty="0">
                <a:ln>
                  <a:noFill/>
                </a:ln>
                <a:solidFill>
                  <a:srgbClr val="000000">
                    <a:lumMod val="50000"/>
                    <a:lumOff val="50000"/>
                  </a:srgbClr>
                </a:solidFill>
                <a:effectLst/>
                <a:uLnTx/>
                <a:uFillTx/>
                <a:latin typeface="时尚中黑简体" panose="01010104010101010101" pitchFamily="2" charset="-122"/>
                <a:ea typeface="时尚中黑简体" panose="01010104010101010101" pitchFamily="2" charset="-122"/>
              </a:rPr>
              <a:t>In </a:t>
            </a:r>
            <a:r>
              <a:rPr lang="en-US" altLang="zh-CN" sz="2800" kern="0" dirty="0">
                <a:solidFill>
                  <a:srgbClr val="000000">
                    <a:lumMod val="50000"/>
                    <a:lumOff val="50000"/>
                  </a:srgbClr>
                </a:solidFill>
                <a:latin typeface="时尚中黑简体" panose="01010104010101010101" pitchFamily="2" charset="-122"/>
                <a:ea typeface="时尚中黑简体" panose="01010104010101010101" pitchFamily="2" charset="-122"/>
              </a:rPr>
              <a:t>the brothers' house</a:t>
            </a:r>
            <a:r>
              <a:rPr kumimoji="0" lang="en-US" altLang="zh-CN" sz="2800" b="0" i="0" u="none" strike="noStrike" kern="0" cap="none" spc="0" normalizeH="0" baseline="0" noProof="0" dirty="0">
                <a:ln>
                  <a:noFill/>
                </a:ln>
                <a:solidFill>
                  <a:srgbClr val="000000">
                    <a:lumMod val="50000"/>
                    <a:lumOff val="50000"/>
                  </a:srgbClr>
                </a:solidFill>
                <a:effectLst/>
                <a:uLnTx/>
                <a:uFillTx/>
                <a:latin typeface="时尚中黑简体" panose="01010104010101010101" pitchFamily="2" charset="-122"/>
                <a:ea typeface="时尚中黑简体" panose="01010104010101010101" pitchFamily="2" charset="-122"/>
              </a:rPr>
              <a:t>.</a:t>
            </a:r>
            <a:endParaRPr kumimoji="0" lang="zh-CN" altLang="en-US" sz="2800" b="0" i="0" u="none" strike="noStrike" kern="0" cap="none" spc="0" normalizeH="0" baseline="0" noProof="0" dirty="0">
              <a:ln>
                <a:noFill/>
              </a:ln>
              <a:solidFill>
                <a:srgbClr val="000000">
                  <a:lumMod val="50000"/>
                  <a:lumOff val="50000"/>
                </a:srgbClr>
              </a:solidFill>
              <a:effectLst/>
              <a:uLnTx/>
              <a:uFillTx/>
              <a:latin typeface="时尚中黑简体" panose="01010104010101010101" pitchFamily="2" charset="-122"/>
              <a:ea typeface="时尚中黑简体" panose="01010104010101010101" pitchFamily="2" charset="-122"/>
            </a:endParaRPr>
          </a:p>
        </p:txBody>
      </p:sp>
      <p:sp>
        <p:nvSpPr>
          <p:cNvPr id="81" name="文本框 80"/>
          <p:cNvSpPr txBox="1"/>
          <p:nvPr/>
        </p:nvSpPr>
        <p:spPr>
          <a:xfrm flipH="1">
            <a:off x="6936059" y="4921396"/>
            <a:ext cx="5255940" cy="1815882"/>
          </a:xfrm>
          <a:prstGeom prst="rect">
            <a:avLst/>
          </a:prstGeom>
          <a:noFill/>
        </p:spPr>
        <p:txBody>
          <a:bodyPr wrap="square" rtlCol="0">
            <a:spAutoFit/>
          </a:bodyPr>
          <a:lstStyle/>
          <a:p>
            <a:pPr lvl="0"/>
            <a:r>
              <a:rPr kumimoji="0" lang="en-US" altLang="zh-CN" sz="2800" b="0" i="0" u="none" strike="noStrike" kern="0" cap="none" spc="0" normalizeH="0" baseline="0" noProof="0" dirty="0">
                <a:ln>
                  <a:noFill/>
                </a:ln>
                <a:solidFill>
                  <a:srgbClr val="000000">
                    <a:lumMod val="50000"/>
                    <a:lumOff val="50000"/>
                  </a:srgbClr>
                </a:solidFill>
                <a:effectLst/>
                <a:uLnTx/>
                <a:uFillTx/>
                <a:latin typeface="时尚中黑简体" panose="01010104010101010101" pitchFamily="2" charset="-122"/>
                <a:ea typeface="时尚中黑简体" panose="01010104010101010101" pitchFamily="2" charset="-122"/>
              </a:rPr>
              <a:t>The brothers made a bet </a:t>
            </a:r>
            <a:r>
              <a:rPr lang="en-US" altLang="zh-CN" sz="2800" kern="0" dirty="0">
                <a:solidFill>
                  <a:srgbClr val="000000">
                    <a:lumMod val="50000"/>
                    <a:lumOff val="50000"/>
                  </a:srgbClr>
                </a:solidFill>
                <a:latin typeface="时尚中黑简体" panose="01010104010101010101" pitchFamily="2" charset="-122"/>
                <a:ea typeface="时尚中黑简体" panose="01010104010101010101" pitchFamily="2" charset="-122"/>
              </a:rPr>
              <a:t>on whether a man could live for a month in London if he had a million-pound bank note</a:t>
            </a:r>
            <a:r>
              <a:rPr kumimoji="0" lang="en-US" altLang="zh-CN" sz="2800" b="0" i="0" u="none" strike="noStrike" kern="0" cap="none" spc="0" normalizeH="0" baseline="0" noProof="0" dirty="0">
                <a:ln>
                  <a:noFill/>
                </a:ln>
                <a:solidFill>
                  <a:srgbClr val="000000">
                    <a:lumMod val="50000"/>
                    <a:lumOff val="50000"/>
                  </a:srgbClr>
                </a:solidFill>
                <a:effectLst/>
                <a:uLnTx/>
                <a:uFillTx/>
                <a:latin typeface="时尚中黑简体" panose="01010104010101010101" pitchFamily="2" charset="-122"/>
                <a:ea typeface="时尚中黑简体" panose="01010104010101010101" pitchFamily="2" charset="-122"/>
              </a:rPr>
              <a:t>.</a:t>
            </a:r>
            <a:endParaRPr kumimoji="0" lang="zh-CN" altLang="en-US" sz="2800" b="0" i="0" u="none" strike="noStrike" kern="0" cap="none" spc="0" normalizeH="0" baseline="0" noProof="0" dirty="0">
              <a:ln>
                <a:noFill/>
              </a:ln>
              <a:solidFill>
                <a:srgbClr val="000000">
                  <a:lumMod val="50000"/>
                  <a:lumOff val="50000"/>
                </a:srgbClr>
              </a:solidFill>
              <a:effectLst/>
              <a:uLnTx/>
              <a:uFillTx/>
              <a:latin typeface="时尚中黑简体" panose="01010104010101010101" pitchFamily="2" charset="-122"/>
              <a:ea typeface="时尚中黑简体" panose="01010104010101010101" pitchFamily="2" charset="-122"/>
            </a:endParaRPr>
          </a:p>
        </p:txBody>
      </p:sp>
      <p:sp>
        <p:nvSpPr>
          <p:cNvPr id="82" name="文本框 81"/>
          <p:cNvSpPr txBox="1"/>
          <p:nvPr/>
        </p:nvSpPr>
        <p:spPr>
          <a:xfrm flipH="1">
            <a:off x="9120840" y="2156424"/>
            <a:ext cx="1931788" cy="523220"/>
          </a:xfrm>
          <a:prstGeom prst="rect">
            <a:avLst/>
          </a:prstGeom>
          <a:noFill/>
        </p:spPr>
        <p:txBody>
          <a:bodyPr wrap="square" rtlCol="0">
            <a:spAutoFit/>
          </a:bodyPr>
          <a:lstStyle/>
          <a:p>
            <a:pPr lvl="0"/>
            <a:r>
              <a:rPr kumimoji="0" lang="en-US" altLang="zh-CN" sz="2800" b="0" i="0" u="none" strike="noStrike" kern="0" cap="none" spc="0" normalizeH="0" baseline="0" noProof="0" dirty="0">
                <a:ln>
                  <a:noFill/>
                </a:ln>
                <a:solidFill>
                  <a:srgbClr val="000000">
                    <a:lumMod val="50000"/>
                    <a:lumOff val="50000"/>
                  </a:srgbClr>
                </a:solidFill>
                <a:effectLst/>
                <a:uLnTx/>
                <a:uFillTx/>
                <a:latin typeface="时尚中黑简体" panose="01010104010101010101" pitchFamily="2" charset="-122"/>
                <a:ea typeface="时尚中黑简体" panose="01010104010101010101" pitchFamily="2" charset="-122"/>
              </a:rPr>
              <a:t>Midday.</a:t>
            </a:r>
            <a:endParaRPr kumimoji="0" lang="zh-CN" altLang="en-US" sz="2800" b="0" i="0" u="none" strike="noStrike" kern="0" cap="none" spc="0" normalizeH="0" baseline="0" noProof="0" dirty="0">
              <a:ln>
                <a:noFill/>
              </a:ln>
              <a:solidFill>
                <a:srgbClr val="000000">
                  <a:lumMod val="50000"/>
                  <a:lumOff val="50000"/>
                </a:srgbClr>
              </a:solidFill>
              <a:effectLst/>
              <a:uLnTx/>
              <a:uFillTx/>
              <a:latin typeface="时尚中黑简体" panose="01010104010101010101" pitchFamily="2" charset="-122"/>
              <a:ea typeface="时尚中黑简体" panose="0101010401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16" presetClass="entr" presetSubtype="21"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arn(inVertical)">
                                      <p:cBhvr>
                                        <p:cTn id="27" dur="500"/>
                                        <p:tgtEl>
                                          <p:spTgt spid="50"/>
                                        </p:tgtEl>
                                      </p:cBhvr>
                                    </p:animEffect>
                                  </p:childTnLst>
                                </p:cTn>
                              </p:par>
                              <p:par>
                                <p:cTn id="28" presetID="16" presetClass="entr" presetSubtype="2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arn(inVertical)">
                                      <p:cBhvr>
                                        <p:cTn id="30" dur="500"/>
                                        <p:tgtEl>
                                          <p:spTgt spid="44"/>
                                        </p:tgtEl>
                                      </p:cBhvr>
                                    </p:animEffect>
                                  </p:childTnLst>
                                </p:cTn>
                              </p:par>
                              <p:par>
                                <p:cTn id="31" presetID="16" presetClass="entr" presetSubtype="21"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inVertical)">
                                      <p:cBhvr>
                                        <p:cTn id="33" dur="500"/>
                                        <p:tgtEl>
                                          <p:spTgt spid="38"/>
                                        </p:tgtEl>
                                      </p:cBhvr>
                                    </p:animEffect>
                                  </p:childTnLst>
                                </p:cTn>
                              </p:par>
                              <p:par>
                                <p:cTn id="34" presetID="16" presetClass="entr" presetSubtype="21"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8138" y="322806"/>
            <a:ext cx="3972604" cy="635137"/>
            <a:chOff x="338138" y="112599"/>
            <a:chExt cx="3972604" cy="635137"/>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138" y="112599"/>
              <a:ext cx="632413" cy="632413"/>
            </a:xfrm>
            <a:prstGeom prst="rect">
              <a:avLst/>
            </a:prstGeom>
          </p:spPr>
        </p:pic>
        <p:sp>
          <p:nvSpPr>
            <p:cNvPr id="7" name="标题 1"/>
            <p:cNvSpPr txBox="1"/>
            <p:nvPr/>
          </p:nvSpPr>
          <p:spPr>
            <a:xfrm>
              <a:off x="1030013" y="165430"/>
              <a:ext cx="3280729"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Read for Plots</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37" name="文本框 36"/>
          <p:cNvSpPr txBox="1"/>
          <p:nvPr/>
        </p:nvSpPr>
        <p:spPr>
          <a:xfrm>
            <a:off x="9666513" y="6168570"/>
            <a:ext cx="1277259"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End  </a:t>
            </a:r>
            <a:endParaRPr kumimoji="0" lang="en-US" altLang="zh-CN" sz="3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2" name="文本框 41"/>
          <p:cNvSpPr txBox="1"/>
          <p:nvPr/>
        </p:nvSpPr>
        <p:spPr>
          <a:xfrm>
            <a:off x="305686" y="5095056"/>
            <a:ext cx="2693992" cy="830997"/>
          </a:xfrm>
          <a:prstGeom prst="rect">
            <a:avLst/>
          </a:prstGeom>
          <a:noFill/>
        </p:spPr>
        <p:txBody>
          <a:bodyPr wrap="square">
            <a:spAutoFit/>
          </a:bodyPr>
          <a:lstStyle/>
          <a:p>
            <a:r>
              <a:rPr kumimoji="0" lang="en-US" altLang="zh-CN" sz="2400" b="1" i="0" u="none" strike="noStrike" kern="120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1.Two brothers </a:t>
            </a:r>
            <a:r>
              <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_______________</a:t>
            </a:r>
            <a:r>
              <a:rPr kumimoji="0" lang="en-US" altLang="zh-CN" sz="2400" b="1" i="0" u="none" strike="noStrike" kern="120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solidFill>
                <a:srgbClr val="6A868F"/>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903249" y="3887010"/>
            <a:ext cx="3512633" cy="830997"/>
          </a:xfrm>
          <a:prstGeom prst="rect">
            <a:avLst/>
          </a:prstGeom>
          <a:noFill/>
        </p:spPr>
        <p:txBody>
          <a:bodyPr wrap="square">
            <a:spAutoFit/>
          </a:bodyPr>
          <a:lstStyle/>
          <a:p>
            <a:r>
              <a:rPr kumimoji="0" lang="en-US" altLang="zh-CN" sz="2400" b="1" i="0" u="none" strike="noStrike" kern="120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 They</a:t>
            </a:r>
            <a:r>
              <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 ________ Henry to their house</a:t>
            </a:r>
            <a:r>
              <a:rPr kumimoji="0" lang="en-US" altLang="zh-CN" sz="2400" b="1" i="0" u="none" strike="noStrike" kern="120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solidFill>
                <a:srgbClr val="6A868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84196" y="2322121"/>
            <a:ext cx="4059043" cy="1200329"/>
          </a:xfrm>
          <a:prstGeom prst="rect">
            <a:avLst/>
          </a:prstGeom>
          <a:noFill/>
        </p:spPr>
        <p:txBody>
          <a:bodyPr wrap="square">
            <a:spAutoFit/>
          </a:bodyPr>
          <a:lstStyle/>
          <a:p>
            <a:r>
              <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3</a:t>
            </a:r>
            <a:r>
              <a:rPr kumimoji="0" lang="en-US" altLang="zh-CN" sz="2400" b="1" i="0" u="none" strike="noStrike" kern="120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Henry told </a:t>
            </a:r>
            <a:r>
              <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them _____ ___________________________ </a:t>
            </a:r>
            <a:r>
              <a:rPr kumimoji="0" lang="en-US" altLang="zh-CN" sz="2400" b="1" i="0" u="none" strike="noStrike" kern="1200" cap="none" spc="0" normalizeH="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and </a:t>
            </a:r>
            <a:r>
              <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_________________.</a:t>
            </a:r>
            <a:endParaRPr lang="zh-CN" altLang="en-US" sz="2400" dirty="0">
              <a:solidFill>
                <a:srgbClr val="6A868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880518" y="734932"/>
            <a:ext cx="4205425" cy="1200329"/>
          </a:xfrm>
          <a:prstGeom prst="rect">
            <a:avLst/>
          </a:prstGeom>
          <a:noFill/>
        </p:spPr>
        <p:txBody>
          <a:bodyPr wrap="square">
            <a:spAutoFit/>
          </a:bodyPr>
          <a:lstStyle/>
          <a:p>
            <a:r>
              <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4</a:t>
            </a:r>
            <a:r>
              <a:rPr kumimoji="0" lang="en-US" altLang="zh-CN" sz="2400" b="1" i="0" u="none" strike="noStrike" kern="120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kern="1200" cap="none" spc="0" normalizeH="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They gave Henry a letter </a:t>
            </a:r>
            <a:r>
              <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with ____________</a:t>
            </a:r>
            <a:endPar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______________________</a:t>
            </a:r>
            <a:r>
              <a:rPr kumimoji="0" lang="en-US" altLang="zh-CN" sz="2400" b="1" i="0" u="none" strike="noStrike" kern="1200" cap="none" spc="0" normalizeH="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in it </a:t>
            </a:r>
            <a:r>
              <a:rPr kumimoji="0" lang="en-US" altLang="zh-CN" sz="2400" b="1" i="0" u="none" strike="noStrike" kern="120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solidFill>
                <a:srgbClr val="6A868F"/>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049766" y="2508862"/>
            <a:ext cx="3750348" cy="1200329"/>
          </a:xfrm>
          <a:prstGeom prst="rect">
            <a:avLst/>
          </a:prstGeom>
          <a:noFill/>
        </p:spPr>
        <p:txBody>
          <a:bodyPr wrap="square">
            <a:spAutoFit/>
          </a:bodyPr>
          <a:lstStyle/>
          <a:p>
            <a:r>
              <a:rPr lang="en-US" altLang="zh-CN" sz="2400" b="1" noProof="0"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5</a:t>
            </a:r>
            <a:r>
              <a:rPr kumimoji="0" lang="en-US" altLang="zh-CN" sz="2400" b="1" i="0" u="none" strike="noStrike" kern="120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kern="1200" cap="none" spc="0" normalizeH="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They asked him ____</a:t>
            </a:r>
            <a:endPar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_____________until_________________ </a:t>
            </a:r>
            <a:r>
              <a:rPr kumimoji="0" lang="en-US" altLang="zh-CN" sz="2400" b="1" i="0" u="none" strike="noStrike" kern="120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solidFill>
                <a:srgbClr val="6A868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24586" y="5434165"/>
            <a:ext cx="1982130" cy="461665"/>
          </a:xfrm>
          <a:prstGeom prst="rect">
            <a:avLst/>
          </a:prstGeom>
          <a:noFill/>
        </p:spPr>
        <p:txBody>
          <a:bodyPr wrap="square">
            <a:spAutoFit/>
          </a:bodyPr>
          <a:lstStyle/>
          <a:p>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made a bet</a:t>
            </a:r>
            <a:endParaRPr lang="zh-CN" altLang="en-US" dirty="0">
              <a:solidFill>
                <a:srgbClr val="C00000"/>
              </a:solidFill>
            </a:endParaRPr>
          </a:p>
        </p:txBody>
      </p:sp>
      <p:sp>
        <p:nvSpPr>
          <p:cNvPr id="18" name="文本框 17"/>
          <p:cNvSpPr txBox="1"/>
          <p:nvPr/>
        </p:nvSpPr>
        <p:spPr>
          <a:xfrm>
            <a:off x="2108201" y="3846286"/>
            <a:ext cx="1418771" cy="461665"/>
          </a:xfrm>
          <a:prstGeom prst="rect">
            <a:avLst/>
          </a:prstGeom>
          <a:noFill/>
        </p:spPr>
        <p:txBody>
          <a:bodyPr wrap="square">
            <a:spAutoFit/>
          </a:bodyPr>
          <a:lstStyle/>
          <a:p>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invited</a:t>
            </a:r>
            <a:endParaRPr lang="zh-CN" altLang="en-US" dirty="0">
              <a:solidFill>
                <a:srgbClr val="C00000"/>
              </a:solidFill>
            </a:endParaRPr>
          </a:p>
        </p:txBody>
      </p:sp>
      <p:sp>
        <p:nvSpPr>
          <p:cNvPr id="21" name="文本框 20"/>
          <p:cNvSpPr txBox="1"/>
          <p:nvPr/>
        </p:nvSpPr>
        <p:spPr>
          <a:xfrm>
            <a:off x="1585688" y="2293256"/>
            <a:ext cx="3987798" cy="830997"/>
          </a:xfrm>
          <a:prstGeom prst="rect">
            <a:avLst/>
          </a:prstGeom>
          <a:noFill/>
        </p:spPr>
        <p:txBody>
          <a:bodyPr wrap="square">
            <a:spAutoFit/>
          </a:bodyPr>
          <a:lstStyle/>
          <a:p>
            <a:pPr algn="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the </a:t>
            </a:r>
            <a:endPar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reason to stay in London</a:t>
            </a:r>
            <a:endParaRPr lang="zh-CN" altLang="en-US" dirty="0">
              <a:solidFill>
                <a:srgbClr val="C00000"/>
              </a:solidFill>
            </a:endParaRPr>
          </a:p>
        </p:txBody>
      </p:sp>
      <p:sp>
        <p:nvSpPr>
          <p:cNvPr id="23" name="文本框 22"/>
          <p:cNvSpPr txBox="1"/>
          <p:nvPr/>
        </p:nvSpPr>
        <p:spPr>
          <a:xfrm>
            <a:off x="2514600" y="3033486"/>
            <a:ext cx="2246085" cy="461665"/>
          </a:xfrm>
          <a:prstGeom prst="rect">
            <a:avLst/>
          </a:prstGeom>
          <a:noFill/>
        </p:spPr>
        <p:txBody>
          <a:bodyPr wrap="square">
            <a:spAutoFit/>
          </a:bodyPr>
          <a:lstStyle/>
          <a:p>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wanted a job</a:t>
            </a:r>
            <a:endParaRPr lang="zh-CN" altLang="en-US" dirty="0">
              <a:solidFill>
                <a:srgbClr val="C00000"/>
              </a:solidFill>
            </a:endParaRPr>
          </a:p>
        </p:txBody>
      </p:sp>
      <p:sp>
        <p:nvSpPr>
          <p:cNvPr id="27" name="文本框 26"/>
          <p:cNvSpPr txBox="1"/>
          <p:nvPr/>
        </p:nvSpPr>
        <p:spPr>
          <a:xfrm>
            <a:off x="4934855" y="1097225"/>
            <a:ext cx="3657602" cy="830997"/>
          </a:xfrm>
          <a:prstGeom prst="rect">
            <a:avLst/>
          </a:prstGeom>
          <a:noFill/>
        </p:spPr>
        <p:txBody>
          <a:bodyPr wrap="square">
            <a:spAutoFit/>
          </a:bodyPr>
          <a:lstStyle/>
          <a:p>
            <a:pPr algn="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one million </a:t>
            </a:r>
            <a:endPar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pound bank note</a:t>
            </a:r>
            <a:endParaRPr lang="zh-CN" altLang="en-US" dirty="0">
              <a:solidFill>
                <a:srgbClr val="C00000"/>
              </a:solidFill>
            </a:endParaRPr>
          </a:p>
        </p:txBody>
      </p:sp>
      <p:sp>
        <p:nvSpPr>
          <p:cNvPr id="28" name="文本框 27"/>
          <p:cNvSpPr txBox="1"/>
          <p:nvPr/>
        </p:nvSpPr>
        <p:spPr>
          <a:xfrm>
            <a:off x="8258629" y="2497856"/>
            <a:ext cx="3425371" cy="1200329"/>
          </a:xfrm>
          <a:prstGeom prst="rect">
            <a:avLst/>
          </a:prstGeom>
          <a:noFill/>
        </p:spPr>
        <p:txBody>
          <a:bodyPr wrap="square">
            <a:spAutoFit/>
          </a:bodyPr>
          <a:lstStyle/>
          <a:p>
            <a:pPr algn="ctr"/>
            <a:r>
              <a:rPr lang="en-US" altLang="zh-CN" sz="2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n</a:t>
            </a:r>
            <a:r>
              <a:rPr kumimoji="0" lang="en-US" altLang="zh-CN" sz="2400"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ot</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endPar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to open it            2 o</a:t>
            </a: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clock </a:t>
            </a:r>
            <a:endParaRPr lang="zh-CN" altLang="en-US" dirty="0">
              <a:solidFill>
                <a:srgbClr val="C00000"/>
              </a:solidFill>
            </a:endParaRPr>
          </a:p>
        </p:txBody>
      </p:sp>
      <p:sp>
        <p:nvSpPr>
          <p:cNvPr id="29" name="文本框 28"/>
          <p:cNvSpPr txBox="1"/>
          <p:nvPr/>
        </p:nvSpPr>
        <p:spPr>
          <a:xfrm>
            <a:off x="9561377" y="4138531"/>
            <a:ext cx="2456452" cy="1938992"/>
          </a:xfrm>
          <a:prstGeom prst="rect">
            <a:avLst/>
          </a:prstGeom>
          <a:noFill/>
        </p:spPr>
        <p:txBody>
          <a:bodyPr wrap="square">
            <a:spAutoFit/>
          </a:bodyPr>
          <a:lstStyle/>
          <a:p>
            <a:r>
              <a:rPr lang="en-US" altLang="zh-CN" sz="2400" b="1" dirty="0">
                <a:solidFill>
                  <a:srgbClr val="6A868F"/>
                </a:solidFill>
                <a:latin typeface="微软雅黑" panose="020B0503020204020204" pitchFamily="34" charset="-122"/>
                <a:ea typeface="微软雅黑" panose="020B0503020204020204" pitchFamily="34" charset="-122"/>
                <a:cs typeface="Times New Roman" panose="02020603050405020304" pitchFamily="18" charset="0"/>
              </a:rPr>
              <a:t>4</a:t>
            </a:r>
            <a:r>
              <a:rPr kumimoji="0" lang="en-US" altLang="zh-CN" sz="2400" b="1" i="0" u="none" strike="noStrike" kern="120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kern="1200" cap="none" spc="0" normalizeH="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Henry went outside with the __________ of opening the envelope later</a:t>
            </a:r>
            <a:r>
              <a:rPr kumimoji="0" lang="en-US" altLang="zh-CN" sz="2400" b="1" i="0" u="none" strike="noStrike" kern="1200" cap="none" spc="0" normalizeH="0" baseline="0" noProof="0" dirty="0">
                <a:ln>
                  <a:noFill/>
                </a:ln>
                <a:solidFill>
                  <a:srgbClr val="6A868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solidFill>
                <a:srgbClr val="6A868F"/>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0199915" y="4796971"/>
            <a:ext cx="1600200" cy="461665"/>
          </a:xfrm>
          <a:prstGeom prst="rect">
            <a:avLst/>
          </a:prstGeom>
          <a:noFill/>
        </p:spPr>
        <p:txBody>
          <a:bodyPr wrap="square">
            <a:spAutoFit/>
          </a:bodyPr>
          <a:lstStyle/>
          <a:p>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promise</a:t>
            </a:r>
            <a:endParaRPr lang="zh-CN" altLang="en-US" dirty="0">
              <a:solidFill>
                <a:srgbClr val="C00000"/>
              </a:solidFill>
            </a:endParaRPr>
          </a:p>
        </p:txBody>
      </p:sp>
      <p:grpSp>
        <p:nvGrpSpPr>
          <p:cNvPr id="33" name="组合 32"/>
          <p:cNvGrpSpPr/>
          <p:nvPr/>
        </p:nvGrpSpPr>
        <p:grpSpPr>
          <a:xfrm>
            <a:off x="856343" y="1770744"/>
            <a:ext cx="10254344" cy="4976833"/>
            <a:chOff x="856343" y="1770744"/>
            <a:chExt cx="10254344" cy="4976833"/>
          </a:xfrm>
        </p:grpSpPr>
        <p:grpSp>
          <p:nvGrpSpPr>
            <p:cNvPr id="41" name="组合 40"/>
            <p:cNvGrpSpPr/>
            <p:nvPr/>
          </p:nvGrpSpPr>
          <p:grpSpPr>
            <a:xfrm>
              <a:off x="856343" y="1770744"/>
              <a:ext cx="10254344" cy="4863510"/>
              <a:chOff x="856343" y="1770744"/>
              <a:chExt cx="10254344" cy="4863510"/>
            </a:xfrm>
          </p:grpSpPr>
          <p:cxnSp>
            <p:nvCxnSpPr>
              <p:cNvPr id="11" name="直接连接符 10"/>
              <p:cNvCxnSpPr/>
              <p:nvPr/>
            </p:nvCxnSpPr>
            <p:spPr>
              <a:xfrm>
                <a:off x="1175658" y="5921829"/>
                <a:ext cx="150948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flipV="1">
                <a:off x="2656115" y="4281715"/>
                <a:ext cx="798286" cy="1640114"/>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flipV="1">
                <a:off x="3621315" y="1785258"/>
                <a:ext cx="3243943" cy="3069771"/>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a:off x="3418115" y="4288972"/>
                <a:ext cx="195943" cy="602343"/>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直接连接符 18"/>
              <p:cNvCxnSpPr/>
              <p:nvPr/>
            </p:nvCxnSpPr>
            <p:spPr>
              <a:xfrm flipH="1" flipV="1">
                <a:off x="6836229" y="1770744"/>
                <a:ext cx="2757714" cy="4267199"/>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直接连接符 30"/>
              <p:cNvCxnSpPr/>
              <p:nvPr/>
            </p:nvCxnSpPr>
            <p:spPr>
              <a:xfrm>
                <a:off x="9601201" y="6059715"/>
                <a:ext cx="1509486" cy="0"/>
              </a:xfrm>
              <a:prstGeom prst="line">
                <a:avLst/>
              </a:prstGeom>
              <a:ln w="38100"/>
            </p:spPr>
            <p:style>
              <a:lnRef idx="1">
                <a:schemeClr val="dk1"/>
              </a:lnRef>
              <a:fillRef idx="0">
                <a:schemeClr val="dk1"/>
              </a:fillRef>
              <a:effectRef idx="0">
                <a:schemeClr val="dk1"/>
              </a:effectRef>
              <a:fontRef idx="minor">
                <a:schemeClr val="tx1"/>
              </a:fontRef>
            </p:style>
          </p:cxnSp>
          <p:sp>
            <p:nvSpPr>
              <p:cNvPr id="34" name="文本框 33"/>
              <p:cNvSpPr txBox="1"/>
              <p:nvPr/>
            </p:nvSpPr>
            <p:spPr>
              <a:xfrm>
                <a:off x="856343" y="6080256"/>
                <a:ext cx="2278744"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Beginning</a:t>
                </a:r>
                <a:endParaRPr kumimoji="0" lang="en-US" altLang="zh-CN" sz="3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文本框 34"/>
              <p:cNvSpPr txBox="1"/>
              <p:nvPr/>
            </p:nvSpPr>
            <p:spPr>
              <a:xfrm>
                <a:off x="5551715" y="2633114"/>
                <a:ext cx="2278744"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Climax</a:t>
                </a:r>
                <a:endParaRPr kumimoji="0" lang="en-US" altLang="zh-CN" sz="3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文本框 35"/>
              <p:cNvSpPr txBox="1"/>
              <p:nvPr/>
            </p:nvSpPr>
            <p:spPr>
              <a:xfrm rot="19312483">
                <a:off x="3243943" y="4389342"/>
                <a:ext cx="2278744"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Process </a:t>
                </a:r>
                <a:endParaRPr kumimoji="0" lang="en-US" altLang="zh-CN" sz="3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2" name="文本框 31"/>
            <p:cNvSpPr txBox="1"/>
            <p:nvPr/>
          </p:nvSpPr>
          <p:spPr>
            <a:xfrm>
              <a:off x="5471886" y="5731914"/>
              <a:ext cx="2278744"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Story</a:t>
              </a:r>
              <a:r>
                <a:rPr kumimoji="0" lang="en-US" altLang="zh-CN" sz="3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3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Mountain</a:t>
              </a:r>
              <a:endParaRPr kumimoji="0" lang="en-US" altLang="zh-CN" sz="3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1" grpId="0"/>
      <p:bldP spid="23" grpId="0"/>
      <p:bldP spid="27" grpId="0"/>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Lst>
          </a:blip>
          <a:stretch>
            <a:fillRect/>
          </a:stretch>
        </p:blipFill>
        <p:spPr>
          <a:xfrm>
            <a:off x="248025" y="3367669"/>
            <a:ext cx="1110525" cy="991540"/>
          </a:xfrm>
          <a:prstGeom prst="rect">
            <a:avLst/>
          </a:prstGeom>
        </p:spPr>
      </p:pic>
      <p:pic>
        <p:nvPicPr>
          <p:cNvPr id="32" name="图片 3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33374" y="4866916"/>
            <a:ext cx="994076" cy="822684"/>
          </a:xfrm>
          <a:prstGeom prst="rect">
            <a:avLst/>
          </a:prstGeom>
        </p:spPr>
      </p:pic>
      <p:cxnSp>
        <p:nvCxnSpPr>
          <p:cNvPr id="24" name="直接连接符 23"/>
          <p:cNvCxnSpPr/>
          <p:nvPr/>
        </p:nvCxnSpPr>
        <p:spPr>
          <a:xfrm flipH="1">
            <a:off x="3018971" y="1132114"/>
            <a:ext cx="7373258" cy="4608285"/>
          </a:xfrm>
          <a:prstGeom prst="line">
            <a:avLst/>
          </a:prstGeom>
          <a:ln w="38100">
            <a:headEnd type="arrow"/>
          </a:ln>
        </p:spPr>
        <p:style>
          <a:lnRef idx="1">
            <a:schemeClr val="dk1"/>
          </a:lnRef>
          <a:fillRef idx="0">
            <a:schemeClr val="dk1"/>
          </a:fillRef>
          <a:effectRef idx="0">
            <a:schemeClr val="dk1"/>
          </a:effectRef>
          <a:fontRef idx="minor">
            <a:schemeClr val="tx1"/>
          </a:fontRef>
        </p:style>
      </p:cxnSp>
      <p:grpSp>
        <p:nvGrpSpPr>
          <p:cNvPr id="8" name="组合 7"/>
          <p:cNvGrpSpPr/>
          <p:nvPr/>
        </p:nvGrpSpPr>
        <p:grpSpPr>
          <a:xfrm>
            <a:off x="338138" y="322806"/>
            <a:ext cx="6483575" cy="635137"/>
            <a:chOff x="338138" y="112599"/>
            <a:chExt cx="6483575" cy="635137"/>
          </a:xfrm>
        </p:grpSpPr>
        <p:pic>
          <p:nvPicPr>
            <p:cNvPr id="4" name="图形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138" y="112599"/>
              <a:ext cx="632413" cy="632413"/>
            </a:xfrm>
            <a:prstGeom prst="rect">
              <a:avLst/>
            </a:prstGeom>
          </p:spPr>
        </p:pic>
        <p:sp>
          <p:nvSpPr>
            <p:cNvPr id="7" name="标题 1"/>
            <p:cNvSpPr txBox="1"/>
            <p:nvPr/>
          </p:nvSpPr>
          <p:spPr>
            <a:xfrm>
              <a:off x="1030012" y="165430"/>
              <a:ext cx="5791701"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Read for </a:t>
              </a:r>
              <a:r>
                <a:rPr lang="en-US" altLang="zh-CN" sz="3200" b="1" dirty="0">
                  <a:solidFill>
                    <a:srgbClr val="B03C1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Henry</a:t>
              </a:r>
              <a:r>
                <a:rPr lang="en-US" altLang="zh-CN" sz="3200" b="1" dirty="0">
                  <a:solidFill>
                    <a:srgbClr val="B03C1F"/>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s Feelings</a:t>
              </a: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cxnSp>
        <p:nvCxnSpPr>
          <p:cNvPr id="5" name="直接连接符 4"/>
          <p:cNvCxnSpPr/>
          <p:nvPr/>
        </p:nvCxnSpPr>
        <p:spPr>
          <a:xfrm flipH="1">
            <a:off x="2982883" y="5769626"/>
            <a:ext cx="7432356" cy="0"/>
          </a:xfrm>
          <a:prstGeom prst="line">
            <a:avLst/>
          </a:prstGeom>
          <a:ln w="38100">
            <a:headEnd type="arrow"/>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2982686" y="1407886"/>
            <a:ext cx="0" cy="4354285"/>
          </a:xfrm>
          <a:prstGeom prst="line">
            <a:avLst/>
          </a:prstGeom>
          <a:ln w="38100">
            <a:headEnd type="arrow"/>
          </a:ln>
        </p:spPr>
        <p:style>
          <a:lnRef idx="1">
            <a:schemeClr val="dk1"/>
          </a:lnRef>
          <a:fillRef idx="0">
            <a:schemeClr val="dk1"/>
          </a:fillRef>
          <a:effectRef idx="0">
            <a:schemeClr val="dk1"/>
          </a:effectRef>
          <a:fontRef idx="minor">
            <a:schemeClr val="tx1"/>
          </a:fontRef>
        </p:style>
      </p:cxnSp>
      <p:sp>
        <p:nvSpPr>
          <p:cNvPr id="15" name="椭圆 14"/>
          <p:cNvSpPr/>
          <p:nvPr/>
        </p:nvSpPr>
        <p:spPr>
          <a:xfrm>
            <a:off x="9913257" y="522514"/>
            <a:ext cx="1480458" cy="5805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00000"/>
                </a:solidFill>
              </a:rPr>
              <a:t>Lines</a:t>
            </a:r>
            <a:r>
              <a:rPr lang="en-US" altLang="zh-CN" dirty="0">
                <a:solidFill>
                  <a:srgbClr val="C00000"/>
                </a:solidFill>
                <a:latin typeface="微软雅黑" panose="020B0503020204020204" pitchFamily="34" charset="-122"/>
                <a:ea typeface="微软雅黑" panose="020B0503020204020204" pitchFamily="34" charset="-122"/>
              </a:rPr>
              <a:t> </a:t>
            </a:r>
            <a:endParaRPr lang="zh-CN" altLang="en-US" dirty="0">
              <a:solidFill>
                <a:srgbClr val="C00000"/>
              </a:solidFill>
            </a:endParaRPr>
          </a:p>
        </p:txBody>
      </p:sp>
      <p:sp>
        <p:nvSpPr>
          <p:cNvPr id="16" name="椭圆 15"/>
          <p:cNvSpPr/>
          <p:nvPr/>
        </p:nvSpPr>
        <p:spPr>
          <a:xfrm>
            <a:off x="10510998" y="5649420"/>
            <a:ext cx="1480458" cy="5805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00000"/>
                </a:solidFill>
              </a:rPr>
              <a:t>Place</a:t>
            </a:r>
            <a:r>
              <a:rPr lang="en-US" altLang="zh-CN" dirty="0">
                <a:solidFill>
                  <a:srgbClr val="C00000"/>
                </a:solidFill>
                <a:latin typeface="微软雅黑" panose="020B0503020204020204" pitchFamily="34" charset="-122"/>
                <a:ea typeface="微软雅黑" panose="020B0503020204020204" pitchFamily="34" charset="-122"/>
              </a:rPr>
              <a:t> </a:t>
            </a:r>
            <a:endParaRPr lang="zh-CN" altLang="en-US" dirty="0">
              <a:solidFill>
                <a:srgbClr val="C00000"/>
              </a:solidFill>
            </a:endParaRPr>
          </a:p>
        </p:txBody>
      </p:sp>
      <p:sp>
        <p:nvSpPr>
          <p:cNvPr id="17" name="椭圆 16"/>
          <p:cNvSpPr/>
          <p:nvPr/>
        </p:nvSpPr>
        <p:spPr>
          <a:xfrm>
            <a:off x="791028" y="907141"/>
            <a:ext cx="2140858" cy="8345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00000"/>
                </a:solidFill>
              </a:rPr>
              <a:t>Feelings </a:t>
            </a:r>
            <a:r>
              <a:rPr lang="en-US" altLang="zh-CN" dirty="0">
                <a:solidFill>
                  <a:srgbClr val="C00000"/>
                </a:solidFill>
                <a:latin typeface="微软雅黑" panose="020B0503020204020204" pitchFamily="34" charset="-122"/>
                <a:ea typeface="微软雅黑" panose="020B0503020204020204" pitchFamily="34" charset="-122"/>
              </a:rPr>
              <a:t> </a:t>
            </a:r>
            <a:endParaRPr lang="zh-CN" altLang="en-US" dirty="0">
              <a:solidFill>
                <a:srgbClr val="C00000"/>
              </a:solidFill>
            </a:endParaRPr>
          </a:p>
        </p:txBody>
      </p:sp>
      <p:sp>
        <p:nvSpPr>
          <p:cNvPr id="19" name="文本框 18"/>
          <p:cNvSpPr txBox="1"/>
          <p:nvPr/>
        </p:nvSpPr>
        <p:spPr>
          <a:xfrm>
            <a:off x="1625600" y="5874864"/>
            <a:ext cx="30334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pitchFamily="18" charset="0"/>
              </a:rPr>
              <a:t>Outside the house</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pitchFamily="18" charset="0"/>
            </a:endParaRPr>
          </a:p>
        </p:txBody>
      </p:sp>
      <p:sp>
        <p:nvSpPr>
          <p:cNvPr id="21" name="文本框 20"/>
          <p:cNvSpPr txBox="1"/>
          <p:nvPr/>
        </p:nvSpPr>
        <p:spPr>
          <a:xfrm>
            <a:off x="6103257" y="5925664"/>
            <a:ext cx="30334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pitchFamily="18" charset="0"/>
              </a:rPr>
              <a:t>In the house</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pitchFamily="18" charset="0"/>
            </a:endParaRPr>
          </a:p>
        </p:txBody>
      </p:sp>
      <p:sp>
        <p:nvSpPr>
          <p:cNvPr id="22" name="TextBox 12"/>
          <p:cNvSpPr txBox="1"/>
          <p:nvPr/>
        </p:nvSpPr>
        <p:spPr>
          <a:xfrm>
            <a:off x="3026952" y="4894943"/>
            <a:ext cx="1545048" cy="830997"/>
          </a:xfrm>
          <a:prstGeom prst="rect">
            <a:avLst/>
          </a:prstGeom>
          <a:solidFill>
            <a:schemeClr val="bg1"/>
          </a:solidFill>
          <a:ln>
            <a:noFill/>
          </a:ln>
        </p:spPr>
        <p:txBody>
          <a:bodyPr wrap="square" rtlCol="0">
            <a:spAutoFit/>
          </a:bodyPr>
          <a:lstStyle/>
          <a:p>
            <a:r>
              <a:rPr lang="en-US" altLang="zh-CN" sz="2400" i="1" dirty="0">
                <a:solidFill>
                  <a:prstClr val="black"/>
                </a:solidFill>
                <a:latin typeface="微软雅黑" panose="020B0503020204020204" pitchFamily="34" charset="-122"/>
                <a:ea typeface="微软雅黑" panose="020B0503020204020204" pitchFamily="34" charset="-122"/>
                <a:cs typeface="Times" pitchFamily="18" charset="0"/>
              </a:rPr>
              <a:t>1. Who</a:t>
            </a:r>
            <a:r>
              <a:rPr lang="zh-CN" altLang="en-US" sz="2400" i="1" dirty="0">
                <a:solidFill>
                  <a:prstClr val="black"/>
                </a:solidFill>
                <a:latin typeface="微软雅黑" panose="020B0503020204020204" pitchFamily="34" charset="-122"/>
                <a:ea typeface="微软雅黑" panose="020B0503020204020204" pitchFamily="34" charset="-122"/>
                <a:cs typeface="Times" pitchFamily="18" charset="0"/>
              </a:rPr>
              <a:t>？ </a:t>
            </a:r>
            <a:r>
              <a:rPr lang="en-US" altLang="zh-CN" sz="2400" i="1" dirty="0">
                <a:solidFill>
                  <a:prstClr val="black"/>
                </a:solidFill>
                <a:latin typeface="微软雅黑" panose="020B0503020204020204" pitchFamily="34" charset="-122"/>
                <a:ea typeface="微软雅黑" panose="020B0503020204020204" pitchFamily="34" charset="-122"/>
                <a:cs typeface="Times" pitchFamily="18" charset="0"/>
              </a:rPr>
              <a:t>Me</a:t>
            </a:r>
            <a:r>
              <a:rPr lang="zh-CN" altLang="en-US" sz="2400" i="1" dirty="0">
                <a:solidFill>
                  <a:prstClr val="black"/>
                </a:solidFill>
                <a:latin typeface="微软雅黑" panose="020B0503020204020204" pitchFamily="34" charset="-122"/>
                <a:ea typeface="微软雅黑" panose="020B0503020204020204" pitchFamily="34" charset="-122"/>
                <a:cs typeface="Times" pitchFamily="18" charset="0"/>
              </a:rPr>
              <a:t>， </a:t>
            </a:r>
            <a:r>
              <a:rPr lang="en-US" altLang="zh-CN" sz="2400" i="1" dirty="0">
                <a:solidFill>
                  <a:prstClr val="black"/>
                </a:solidFill>
                <a:latin typeface="微软雅黑" panose="020B0503020204020204" pitchFamily="34" charset="-122"/>
                <a:ea typeface="微软雅黑" panose="020B0503020204020204" pitchFamily="34" charset="-122"/>
                <a:cs typeface="Times" pitchFamily="18" charset="0"/>
              </a:rPr>
              <a:t>sir</a:t>
            </a:r>
            <a:r>
              <a:rPr lang="zh-CN" altLang="en-US" sz="2400" i="1" dirty="0">
                <a:solidFill>
                  <a:prstClr val="black"/>
                </a:solidFill>
                <a:latin typeface="微软雅黑" panose="020B0503020204020204" pitchFamily="34" charset="-122"/>
                <a:ea typeface="微软雅黑" panose="020B0503020204020204" pitchFamily="34" charset="-122"/>
                <a:cs typeface="Times" pitchFamily="18" charset="0"/>
              </a:rPr>
              <a:t>？</a:t>
            </a:r>
            <a:endParaRPr lang="zh-CN" altLang="en-US" sz="2400" i="1" dirty="0">
              <a:solidFill>
                <a:prstClr val="black"/>
              </a:solidFill>
              <a:latin typeface="微软雅黑" panose="020B0503020204020204" pitchFamily="34" charset="-122"/>
              <a:ea typeface="微软雅黑" panose="020B0503020204020204" pitchFamily="34" charset="-122"/>
              <a:cs typeface="Times" pitchFamily="18" charset="0"/>
            </a:endParaRPr>
          </a:p>
        </p:txBody>
      </p:sp>
      <p:sp>
        <p:nvSpPr>
          <p:cNvPr id="23" name="文本框 22"/>
          <p:cNvSpPr txBox="1"/>
          <p:nvPr/>
        </p:nvSpPr>
        <p:spPr>
          <a:xfrm>
            <a:off x="1016000" y="5047551"/>
            <a:ext cx="185782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rgbClr val="31778E"/>
                </a:solidFill>
                <a:effectLst/>
                <a:uLnTx/>
                <a:uFillTx/>
                <a:latin typeface="微软雅黑" panose="020B0503020204020204" pitchFamily="34" charset="-122"/>
                <a:ea typeface="微软雅黑" panose="020B0503020204020204" pitchFamily="34" charset="-122"/>
                <a:cs typeface="Times" pitchFamily="18" charset="0"/>
              </a:rPr>
              <a:t>surprised</a:t>
            </a:r>
            <a:endParaRPr kumimoji="0" lang="zh-CN" altLang="en-US" sz="2800" i="0" u="none" strike="noStrike" kern="1200" cap="none" spc="0" normalizeH="0" baseline="0" noProof="0" dirty="0">
              <a:ln>
                <a:noFill/>
              </a:ln>
              <a:solidFill>
                <a:srgbClr val="31778E"/>
              </a:solidFill>
              <a:effectLst/>
              <a:uLnTx/>
              <a:uFillTx/>
              <a:latin typeface="微软雅黑" panose="020B0503020204020204" pitchFamily="34" charset="-122"/>
              <a:ea typeface="微软雅黑" panose="020B0503020204020204" pitchFamily="34" charset="-122"/>
              <a:cs typeface="Times" pitchFamily="18" charset="0"/>
            </a:endParaRPr>
          </a:p>
        </p:txBody>
      </p:sp>
      <p:sp>
        <p:nvSpPr>
          <p:cNvPr id="33" name="TextBox 12"/>
          <p:cNvSpPr txBox="1"/>
          <p:nvPr/>
        </p:nvSpPr>
        <p:spPr>
          <a:xfrm>
            <a:off x="4079239" y="4220029"/>
            <a:ext cx="6719390" cy="830997"/>
          </a:xfrm>
          <a:prstGeom prst="rect">
            <a:avLst/>
          </a:prstGeom>
          <a:noFill/>
          <a:ln>
            <a:noFill/>
          </a:ln>
        </p:spPr>
        <p:txBody>
          <a:bodyPr wrap="square" rtlCol="0">
            <a:spAutoFit/>
          </a:bodyPr>
          <a:lstStyle/>
          <a:p>
            <a:r>
              <a:rPr lang="en-US" altLang="zh-CN" sz="2400" i="1" dirty="0">
                <a:solidFill>
                  <a:prstClr val="black"/>
                </a:solidFill>
                <a:latin typeface="微软雅黑" panose="020B0503020204020204" pitchFamily="34" charset="-122"/>
                <a:ea typeface="微软雅黑" panose="020B0503020204020204" pitchFamily="34" charset="-122"/>
                <a:cs typeface="Times" pitchFamily="18" charset="0"/>
              </a:rPr>
              <a:t>2. Well, I can’t say that I have any plans. …I landed in Britain by accident</a:t>
            </a:r>
            <a:endParaRPr lang="zh-CN" altLang="en-US" sz="2400" i="1" dirty="0">
              <a:solidFill>
                <a:prstClr val="black"/>
              </a:solidFill>
              <a:latin typeface="微软雅黑" panose="020B0503020204020204" pitchFamily="34" charset="-122"/>
              <a:ea typeface="微软雅黑" panose="020B0503020204020204" pitchFamily="34" charset="-122"/>
              <a:cs typeface="Times" pitchFamily="18" charset="0"/>
            </a:endParaRPr>
          </a:p>
        </p:txBody>
      </p:sp>
      <p:sp>
        <p:nvSpPr>
          <p:cNvPr id="34" name="TextBox 12"/>
          <p:cNvSpPr txBox="1"/>
          <p:nvPr/>
        </p:nvSpPr>
        <p:spPr>
          <a:xfrm>
            <a:off x="4754151" y="3617685"/>
            <a:ext cx="6058991" cy="461665"/>
          </a:xfrm>
          <a:prstGeom prst="rect">
            <a:avLst/>
          </a:prstGeom>
          <a:solidFill>
            <a:schemeClr val="bg1"/>
          </a:solidFill>
          <a:ln>
            <a:noFill/>
          </a:ln>
        </p:spPr>
        <p:txBody>
          <a:bodyPr wrap="square" rtlCol="0">
            <a:spAutoFit/>
          </a:bodyPr>
          <a:lstStyle/>
          <a:p>
            <a:r>
              <a:rPr lang="en-US" altLang="zh-CN" sz="2400" i="1" dirty="0">
                <a:solidFill>
                  <a:prstClr val="black"/>
                </a:solidFill>
                <a:latin typeface="微软雅黑" panose="020B0503020204020204" pitchFamily="34" charset="-122"/>
                <a:ea typeface="微软雅黑" panose="020B0503020204020204" pitchFamily="34" charset="-122"/>
                <a:cs typeface="Times" pitchFamily="18" charset="0"/>
              </a:rPr>
              <a:t>3. I’m afraid I don’t quite follow you.</a:t>
            </a:r>
            <a:endParaRPr lang="en-US" altLang="zh-CN" sz="2400" i="1" dirty="0">
              <a:solidFill>
                <a:prstClr val="black"/>
              </a:solidFill>
              <a:latin typeface="微软雅黑" panose="020B0503020204020204" pitchFamily="34" charset="-122"/>
              <a:ea typeface="微软雅黑" panose="020B0503020204020204" pitchFamily="34" charset="-122"/>
              <a:cs typeface="Times" pitchFamily="18" charset="0"/>
            </a:endParaRPr>
          </a:p>
        </p:txBody>
      </p:sp>
      <p:sp>
        <p:nvSpPr>
          <p:cNvPr id="35" name="TextBox 12"/>
          <p:cNvSpPr txBox="1"/>
          <p:nvPr/>
        </p:nvSpPr>
        <p:spPr>
          <a:xfrm>
            <a:off x="5341258" y="2667001"/>
            <a:ext cx="6633028" cy="830997"/>
          </a:xfrm>
          <a:prstGeom prst="rect">
            <a:avLst/>
          </a:prstGeom>
          <a:solidFill>
            <a:schemeClr val="bg1"/>
          </a:solidFill>
          <a:ln>
            <a:noFill/>
          </a:ln>
        </p:spPr>
        <p:txBody>
          <a:bodyPr wrap="square" rtlCol="0">
            <a:spAutoFit/>
          </a:bodyPr>
          <a:lstStyle/>
          <a:p>
            <a:r>
              <a:rPr lang="en-US" altLang="zh-CN" sz="2400" i="1" dirty="0">
                <a:solidFill>
                  <a:prstClr val="black"/>
                </a:solidFill>
                <a:latin typeface="微软雅黑" panose="020B0503020204020204" pitchFamily="34" charset="-122"/>
                <a:ea typeface="微软雅黑" panose="020B0503020204020204" pitchFamily="34" charset="-122"/>
                <a:cs typeface="Times" pitchFamily="18" charset="0"/>
              </a:rPr>
              <a:t>4. Well, it may seem lucky to you ……some kind of joke, I don’t think it’s very funny.</a:t>
            </a:r>
            <a:endParaRPr lang="en-US" altLang="zh-CN" sz="2400" i="1" dirty="0">
              <a:solidFill>
                <a:prstClr val="black"/>
              </a:solidFill>
              <a:latin typeface="微软雅黑" panose="020B0503020204020204" pitchFamily="34" charset="-122"/>
              <a:ea typeface="微软雅黑" panose="020B0503020204020204" pitchFamily="34" charset="-122"/>
              <a:cs typeface="Times" pitchFamily="18" charset="0"/>
            </a:endParaRPr>
          </a:p>
        </p:txBody>
      </p:sp>
      <p:sp>
        <p:nvSpPr>
          <p:cNvPr id="36" name="TextBox 12"/>
          <p:cNvSpPr txBox="1"/>
          <p:nvPr/>
        </p:nvSpPr>
        <p:spPr>
          <a:xfrm>
            <a:off x="6415313" y="1788886"/>
            <a:ext cx="4920343" cy="830997"/>
          </a:xfrm>
          <a:prstGeom prst="rect">
            <a:avLst/>
          </a:prstGeom>
          <a:solidFill>
            <a:schemeClr val="bg1"/>
          </a:solidFill>
          <a:ln>
            <a:noFill/>
          </a:ln>
        </p:spPr>
        <p:txBody>
          <a:bodyPr wrap="square" rtlCol="0">
            <a:spAutoFit/>
          </a:bodyPr>
          <a:lstStyle/>
          <a:p>
            <a:r>
              <a:rPr lang="en-US" altLang="zh-CN" sz="2400" i="1" dirty="0">
                <a:solidFill>
                  <a:prstClr val="black"/>
                </a:solidFill>
                <a:latin typeface="微软雅黑" panose="020B0503020204020204" pitchFamily="34" charset="-122"/>
                <a:ea typeface="微软雅黑" panose="020B0503020204020204" pitchFamily="34" charset="-122"/>
                <a:cs typeface="Times" pitchFamily="18" charset="0"/>
              </a:rPr>
              <a:t>5. Well, why don’t you explain what this is about?</a:t>
            </a:r>
            <a:endParaRPr lang="en-US" altLang="zh-CN" sz="2400" i="1" dirty="0">
              <a:solidFill>
                <a:prstClr val="black"/>
              </a:solidFill>
              <a:latin typeface="微软雅黑" panose="020B0503020204020204" pitchFamily="34" charset="-122"/>
              <a:ea typeface="微软雅黑" panose="020B0503020204020204" pitchFamily="34" charset="-122"/>
              <a:cs typeface="Times" pitchFamily="18" charset="0"/>
            </a:endParaRPr>
          </a:p>
        </p:txBody>
      </p:sp>
      <p:cxnSp>
        <p:nvCxnSpPr>
          <p:cNvPr id="37" name="直接连接符 36"/>
          <p:cNvCxnSpPr/>
          <p:nvPr/>
        </p:nvCxnSpPr>
        <p:spPr>
          <a:xfrm>
            <a:off x="3049594" y="4631793"/>
            <a:ext cx="1319207" cy="0"/>
          </a:xfrm>
          <a:prstGeom prst="line">
            <a:avLst/>
          </a:prstGeom>
          <a:noFill/>
          <a:ln w="28575" cap="flat" cmpd="sng" algn="ctr">
            <a:solidFill>
              <a:srgbClr val="FFFFFF">
                <a:lumMod val="50000"/>
              </a:srgbClr>
            </a:solidFill>
            <a:prstDash val="sysDot"/>
          </a:ln>
          <a:effectLst/>
        </p:spPr>
      </p:cxnSp>
      <p:sp>
        <p:nvSpPr>
          <p:cNvPr id="41" name="文本框 40"/>
          <p:cNvSpPr txBox="1"/>
          <p:nvPr/>
        </p:nvSpPr>
        <p:spPr>
          <a:xfrm>
            <a:off x="1270000" y="4238172"/>
            <a:ext cx="1560286" cy="523220"/>
          </a:xfrm>
          <a:prstGeom prst="rect">
            <a:avLst/>
          </a:prstGeom>
          <a:noFill/>
        </p:spPr>
        <p:txBody>
          <a:bodyPr wrap="square">
            <a:spAutoFit/>
          </a:bodyPr>
          <a:lstStyle/>
          <a:p>
            <a:pPr lvl="0">
              <a:defRPr/>
            </a:pPr>
            <a:r>
              <a:rPr lang="en-US" altLang="zh-CN" sz="2800" dirty="0">
                <a:solidFill>
                  <a:srgbClr val="31778E"/>
                </a:solidFill>
                <a:latin typeface="微软雅黑" panose="020B0503020204020204" pitchFamily="34" charset="-122"/>
                <a:ea typeface="微软雅黑" panose="020B0503020204020204" pitchFamily="34" charset="-122"/>
                <a:cs typeface="Times" pitchFamily="18" charset="0"/>
              </a:rPr>
              <a:t>anxious</a:t>
            </a:r>
            <a:endParaRPr lang="en-US" altLang="zh-CN" sz="2800" dirty="0">
              <a:solidFill>
                <a:srgbClr val="31778E"/>
              </a:solidFill>
              <a:latin typeface="微软雅黑" panose="020B0503020204020204" pitchFamily="34" charset="-122"/>
              <a:ea typeface="微软雅黑" panose="020B0503020204020204" pitchFamily="34" charset="-122"/>
              <a:cs typeface="Times" pitchFamily="18" charset="0"/>
            </a:endParaRPr>
          </a:p>
        </p:txBody>
      </p:sp>
      <p:pic>
        <p:nvPicPr>
          <p:cNvPr id="43" name="图片 4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261029" y="4165601"/>
            <a:ext cx="1142917" cy="880608"/>
          </a:xfrm>
          <a:prstGeom prst="rect">
            <a:avLst/>
          </a:prstGeom>
        </p:spPr>
      </p:pic>
      <p:cxnSp>
        <p:nvCxnSpPr>
          <p:cNvPr id="44" name="直接连接符 43"/>
          <p:cNvCxnSpPr/>
          <p:nvPr/>
        </p:nvCxnSpPr>
        <p:spPr>
          <a:xfrm>
            <a:off x="3013309" y="3826250"/>
            <a:ext cx="1819948" cy="0"/>
          </a:xfrm>
          <a:prstGeom prst="line">
            <a:avLst/>
          </a:prstGeom>
          <a:noFill/>
          <a:ln w="28575" cap="flat" cmpd="sng" algn="ctr">
            <a:solidFill>
              <a:srgbClr val="FFFFFF">
                <a:lumMod val="50000"/>
              </a:srgbClr>
            </a:solidFill>
            <a:prstDash val="sysDot"/>
          </a:ln>
          <a:effectLst/>
        </p:spPr>
      </p:cxnSp>
      <p:sp>
        <p:nvSpPr>
          <p:cNvPr id="46" name="文本框 45"/>
          <p:cNvSpPr txBox="1"/>
          <p:nvPr/>
        </p:nvSpPr>
        <p:spPr>
          <a:xfrm>
            <a:off x="1277258" y="3577772"/>
            <a:ext cx="1560286" cy="523220"/>
          </a:xfrm>
          <a:prstGeom prst="rect">
            <a:avLst/>
          </a:prstGeom>
          <a:noFill/>
        </p:spPr>
        <p:txBody>
          <a:bodyPr wrap="square">
            <a:spAutoFit/>
          </a:bodyPr>
          <a:lstStyle/>
          <a:p>
            <a:pPr lvl="0">
              <a:defRPr/>
            </a:pPr>
            <a:r>
              <a:rPr lang="en-US" altLang="zh-CN" sz="2800" dirty="0">
                <a:solidFill>
                  <a:srgbClr val="31778E"/>
                </a:solidFill>
                <a:latin typeface="微软雅黑" panose="020B0503020204020204" pitchFamily="34" charset="-122"/>
                <a:ea typeface="微软雅黑" panose="020B0503020204020204" pitchFamily="34" charset="-122"/>
                <a:cs typeface="Times" pitchFamily="18" charset="0"/>
              </a:rPr>
              <a:t>puzzled</a:t>
            </a:r>
            <a:endParaRPr lang="en-US" altLang="zh-CN" sz="2800" dirty="0">
              <a:solidFill>
                <a:srgbClr val="31778E"/>
              </a:solidFill>
              <a:latin typeface="微软雅黑" panose="020B0503020204020204" pitchFamily="34" charset="-122"/>
              <a:ea typeface="微软雅黑" panose="020B0503020204020204" pitchFamily="34" charset="-122"/>
              <a:cs typeface="Times" pitchFamily="18" charset="0"/>
            </a:endParaRPr>
          </a:p>
        </p:txBody>
      </p:sp>
      <p:cxnSp>
        <p:nvCxnSpPr>
          <p:cNvPr id="50" name="直接连接符 49"/>
          <p:cNvCxnSpPr>
            <a:endCxn id="35" idx="1"/>
          </p:cNvCxnSpPr>
          <p:nvPr/>
        </p:nvCxnSpPr>
        <p:spPr>
          <a:xfrm>
            <a:off x="3020567" y="3078765"/>
            <a:ext cx="2320691" cy="3735"/>
          </a:xfrm>
          <a:prstGeom prst="line">
            <a:avLst/>
          </a:prstGeom>
          <a:noFill/>
          <a:ln w="28575" cap="flat" cmpd="sng" algn="ctr">
            <a:solidFill>
              <a:srgbClr val="FFFFFF">
                <a:lumMod val="50000"/>
              </a:srgbClr>
            </a:solidFill>
            <a:prstDash val="sysDot"/>
          </a:ln>
          <a:effectLst/>
        </p:spPr>
      </p:cxnSp>
      <p:cxnSp>
        <p:nvCxnSpPr>
          <p:cNvPr id="52" name="直接连接符 51"/>
          <p:cNvCxnSpPr/>
          <p:nvPr/>
        </p:nvCxnSpPr>
        <p:spPr>
          <a:xfrm>
            <a:off x="3049595" y="2251450"/>
            <a:ext cx="3322176" cy="0"/>
          </a:xfrm>
          <a:prstGeom prst="line">
            <a:avLst/>
          </a:prstGeom>
          <a:noFill/>
          <a:ln w="28575" cap="flat" cmpd="sng" algn="ctr">
            <a:solidFill>
              <a:srgbClr val="FFFFFF">
                <a:lumMod val="50000"/>
              </a:srgbClr>
            </a:solidFill>
            <a:prstDash val="sysDot"/>
          </a:ln>
          <a:effectLst/>
        </p:spPr>
      </p:cxnSp>
      <p:sp>
        <p:nvSpPr>
          <p:cNvPr id="54" name="文本框 53"/>
          <p:cNvSpPr txBox="1"/>
          <p:nvPr/>
        </p:nvSpPr>
        <p:spPr>
          <a:xfrm>
            <a:off x="362857" y="2801258"/>
            <a:ext cx="2423887" cy="523220"/>
          </a:xfrm>
          <a:prstGeom prst="rect">
            <a:avLst/>
          </a:prstGeom>
          <a:noFill/>
        </p:spPr>
        <p:txBody>
          <a:bodyPr wrap="square">
            <a:spAutoFit/>
          </a:bodyPr>
          <a:lstStyle/>
          <a:p>
            <a:pPr lvl="0">
              <a:defRPr/>
            </a:pPr>
            <a:r>
              <a:rPr lang="en-US" altLang="zh-CN" sz="2800" dirty="0">
                <a:solidFill>
                  <a:srgbClr val="31778E"/>
                </a:solidFill>
                <a:latin typeface="微软雅黑" panose="020B0503020204020204" pitchFamily="34" charset="-122"/>
                <a:ea typeface="微软雅黑" panose="020B0503020204020204" pitchFamily="34" charset="-122"/>
                <a:cs typeface="Times" pitchFamily="18" charset="0"/>
              </a:rPr>
              <a:t>angry, upset</a:t>
            </a:r>
            <a:endParaRPr lang="en-US" altLang="zh-CN" sz="2800" dirty="0">
              <a:solidFill>
                <a:srgbClr val="31778E"/>
              </a:solidFill>
              <a:latin typeface="微软雅黑" panose="020B0503020204020204" pitchFamily="34" charset="-122"/>
              <a:ea typeface="微软雅黑" panose="020B0503020204020204" pitchFamily="34" charset="-122"/>
              <a:cs typeface="Times" pitchFamily="18" charset="0"/>
            </a:endParaRPr>
          </a:p>
        </p:txBody>
      </p:sp>
      <p:sp>
        <p:nvSpPr>
          <p:cNvPr id="55" name="文本框 54"/>
          <p:cNvSpPr txBox="1"/>
          <p:nvPr/>
        </p:nvSpPr>
        <p:spPr>
          <a:xfrm>
            <a:off x="123370" y="1952172"/>
            <a:ext cx="4913087" cy="523220"/>
          </a:xfrm>
          <a:prstGeom prst="rect">
            <a:avLst/>
          </a:prstGeom>
          <a:noFill/>
        </p:spPr>
        <p:txBody>
          <a:bodyPr wrap="square">
            <a:spAutoFit/>
          </a:bodyPr>
          <a:lstStyle/>
          <a:p>
            <a:pPr lvl="0">
              <a:defRPr/>
            </a:pPr>
            <a:r>
              <a:rPr lang="en-US" altLang="zh-CN" sz="2800" dirty="0">
                <a:solidFill>
                  <a:srgbClr val="31778E"/>
                </a:solidFill>
                <a:latin typeface="微软雅黑" panose="020B0503020204020204" pitchFamily="34" charset="-122"/>
                <a:ea typeface="微软雅黑" panose="020B0503020204020204" pitchFamily="34" charset="-122"/>
                <a:cs typeface="Times" pitchFamily="18" charset="0"/>
              </a:rPr>
              <a:t>Puzzled, curious, surprised</a:t>
            </a:r>
            <a:endParaRPr lang="en-US" altLang="zh-CN" sz="2800" dirty="0">
              <a:solidFill>
                <a:srgbClr val="31778E"/>
              </a:solidFill>
              <a:latin typeface="微软雅黑" panose="020B0503020204020204" pitchFamily="34" charset="-122"/>
              <a:ea typeface="微软雅黑" panose="020B0503020204020204" pitchFamily="34" charset="-122"/>
              <a:cs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ppt_x"/>
                                          </p:val>
                                        </p:tav>
                                        <p:tav tm="100000">
                                          <p:val>
                                            <p:strVal val="#ppt_x"/>
                                          </p:val>
                                        </p:tav>
                                      </p:tavLst>
                                    </p:anim>
                                    <p:anim calcmode="lin" valueType="num">
                                      <p:cBhvr additive="base">
                                        <p:cTn id="7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33" grpId="0"/>
      <p:bldP spid="34" grpId="0" animBg="1"/>
      <p:bldP spid="35" grpId="0" animBg="1"/>
      <p:bldP spid="36" grpId="0" animBg="1"/>
      <p:bldP spid="41" grpId="0"/>
      <p:bldP spid="46"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8138" y="322806"/>
            <a:ext cx="5525633" cy="635137"/>
            <a:chOff x="338138" y="112599"/>
            <a:chExt cx="5525633" cy="635137"/>
          </a:xfrm>
        </p:grpSpPr>
        <p:pic>
          <p:nvPicPr>
            <p:cNvPr id="4" name="图形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138" y="112599"/>
              <a:ext cx="632413" cy="632413"/>
            </a:xfrm>
            <a:prstGeom prst="rect">
              <a:avLst/>
            </a:prstGeom>
          </p:spPr>
        </p:pic>
        <p:sp>
          <p:nvSpPr>
            <p:cNvPr id="7" name="标题 1"/>
            <p:cNvSpPr txBox="1"/>
            <p:nvPr/>
          </p:nvSpPr>
          <p:spPr>
            <a:xfrm>
              <a:off x="1030013" y="165430"/>
              <a:ext cx="4833758" cy="582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rPr>
                <a:t>Read for Personalities</a:t>
              </a:r>
              <a:endParaRPr kumimoji="0" lang="en-US" altLang="zh-CN" sz="3200" b="1" i="0" u="none" strike="noStrike" kern="1200" cap="none" spc="0" normalizeH="0" baseline="0" noProof="0" dirty="0">
                <a:ln>
                  <a:noFill/>
                </a:ln>
                <a:solidFill>
                  <a:srgbClr val="B03C1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Lucida Sans Unicode" panose="020B0602030504020204" pitchFamily="34" charset="0"/>
              </a:endParaRPr>
            </a:p>
          </p:txBody>
        </p:sp>
      </p:grpSp>
      <p:sp>
        <p:nvSpPr>
          <p:cNvPr id="9" name="文本框 8"/>
          <p:cNvSpPr txBox="1"/>
          <p:nvPr/>
        </p:nvSpPr>
        <p:spPr>
          <a:xfrm>
            <a:off x="406400" y="1244917"/>
            <a:ext cx="10711543" cy="122411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What personality do Henry Adams , Oliver and Roderick have?</a:t>
            </a:r>
            <a:endPar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337746" y="3018971"/>
            <a:ext cx="3685559" cy="2688813"/>
          </a:xfrm>
          <a:prstGeom prst="rect">
            <a:avLst/>
          </a:prstGeom>
        </p:spPr>
      </p:pic>
      <p:sp>
        <p:nvSpPr>
          <p:cNvPr id="6" name="文本框 5"/>
          <p:cNvSpPr txBox="1"/>
          <p:nvPr/>
        </p:nvSpPr>
        <p:spPr>
          <a:xfrm>
            <a:off x="4528456" y="2247613"/>
            <a:ext cx="6865257" cy="584775"/>
          </a:xfrm>
          <a:prstGeom prst="rect">
            <a:avLst/>
          </a:prstGeom>
          <a:noFill/>
        </p:spPr>
        <p:txBody>
          <a:bodyPr wrap="square">
            <a:spAutoFit/>
          </a:bodyPr>
          <a:lstStyle/>
          <a:p>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Henry is________________________.</a:t>
            </a:r>
            <a:endParaRPr lang="zh-CN" altLang="en-US" dirty="0"/>
          </a:p>
        </p:txBody>
      </p:sp>
      <p:sp>
        <p:nvSpPr>
          <p:cNvPr id="11" name="文本框 10"/>
          <p:cNvSpPr txBox="1"/>
          <p:nvPr>
            <p:custDataLst>
              <p:tags r:id="rId4"/>
            </p:custDataLst>
          </p:nvPr>
        </p:nvSpPr>
        <p:spPr>
          <a:xfrm>
            <a:off x="4306208" y="2905892"/>
            <a:ext cx="7769678" cy="3952108"/>
          </a:xfrm>
          <a:prstGeom prst="rect">
            <a:avLst/>
          </a:prstGeom>
          <a:noFill/>
          <a:ln w="9525">
            <a:noFill/>
          </a:ln>
        </p:spPr>
        <p:txBody>
          <a:bodyPr wrap="square">
            <a:spAutoFit/>
          </a:bodyPr>
          <a:lstStyle/>
          <a:p>
            <a:pPr marL="514350" indent="-514350" fontAlgn="base">
              <a:lnSpc>
                <a:spcPct val="115000"/>
              </a:lnSpc>
              <a:spcBef>
                <a:spcPct val="25000"/>
              </a:spcBef>
              <a:spcAft>
                <a:spcPct val="0"/>
              </a:spcAft>
              <a:buAutoNum type="arabicPeriod"/>
            </a:pPr>
            <a:r>
              <a:rPr lang="en-US" altLang="zh-CN" sz="2800" dirty="0">
                <a:solidFill>
                  <a:srgbClr val="000000"/>
                </a:solidFill>
                <a:latin typeface="Times New Roman" panose="02020603050405020304" pitchFamily="18" charset="0"/>
                <a:ea typeface="宋体" panose="02010600030101010101" pitchFamily="2" charset="-122"/>
                <a:cs typeface="Arial" panose="020B0604020202020204"/>
              </a:rPr>
              <a:t>I earned my passage by working as an unpaid hand.</a:t>
            </a:r>
            <a:endParaRPr lang="en-US" altLang="zh-CN" sz="2800" dirty="0">
              <a:solidFill>
                <a:srgbClr val="000000"/>
              </a:solidFill>
              <a:latin typeface="Times New Roman" panose="02020603050405020304" pitchFamily="18" charset="0"/>
              <a:ea typeface="宋体" panose="02010600030101010101" pitchFamily="2" charset="-122"/>
              <a:cs typeface="Arial" panose="020B0604020202020204"/>
            </a:endParaRPr>
          </a:p>
          <a:p>
            <a:pPr marL="514350" indent="-514350" fontAlgn="base">
              <a:lnSpc>
                <a:spcPct val="115000"/>
              </a:lnSpc>
              <a:spcBef>
                <a:spcPct val="25000"/>
              </a:spcBef>
              <a:spcAft>
                <a:spcPct val="0"/>
              </a:spcAft>
              <a:buAutoNum type="arabicPeriod"/>
            </a:pPr>
            <a:r>
              <a:rPr lang="en-US" altLang="zh-CN" sz="2800" dirty="0">
                <a:solidFill>
                  <a:srgbClr val="000000"/>
                </a:solidFill>
                <a:latin typeface="Times New Roman" panose="02020603050405020304" pitchFamily="18" charset="0"/>
                <a:ea typeface="宋体" panose="02010600030101010101" pitchFamily="2" charset="-122"/>
                <a:cs typeface="Arial" panose="020B0604020202020204"/>
              </a:rPr>
              <a:t>Well, I can’t say that I have any plans.</a:t>
            </a:r>
            <a:endParaRPr lang="en-US" altLang="zh-CN" sz="2800" dirty="0">
              <a:solidFill>
                <a:srgbClr val="000000"/>
              </a:solidFill>
              <a:latin typeface="Times New Roman" panose="02020603050405020304" pitchFamily="18" charset="0"/>
              <a:ea typeface="宋体" panose="02010600030101010101" pitchFamily="2" charset="-122"/>
              <a:cs typeface="Arial" panose="020B0604020202020204"/>
            </a:endParaRPr>
          </a:p>
          <a:p>
            <a:pPr marL="514350" indent="-514350" fontAlgn="base">
              <a:lnSpc>
                <a:spcPct val="115000"/>
              </a:lnSpc>
              <a:spcBef>
                <a:spcPct val="25000"/>
              </a:spcBef>
              <a:spcAft>
                <a:spcPct val="0"/>
              </a:spcAft>
              <a:buAutoNum type="arabicPeriod"/>
            </a:pPr>
            <a:r>
              <a:rPr lang="en-US" altLang="zh-CN" sz="2800" dirty="0">
                <a:solidFill>
                  <a:srgbClr val="000000"/>
                </a:solidFill>
                <a:latin typeface="Times New Roman" panose="02020603050405020304" pitchFamily="18" charset="0"/>
                <a:ea typeface="宋体" panose="02010600030101010101" pitchFamily="2" charset="-122"/>
                <a:cs typeface="Arial" panose="020B0604020202020204"/>
              </a:rPr>
              <a:t>Well, to be honest, I have none. </a:t>
            </a:r>
            <a:endParaRPr lang="en-US" altLang="zh-CN" sz="2800" dirty="0">
              <a:solidFill>
                <a:srgbClr val="000000"/>
              </a:solidFill>
              <a:latin typeface="Times New Roman" panose="02020603050405020304" pitchFamily="18" charset="0"/>
              <a:ea typeface="宋体" panose="02010600030101010101" pitchFamily="2" charset="-122"/>
              <a:cs typeface="Arial" panose="020B0604020202020204"/>
            </a:endParaRPr>
          </a:p>
          <a:p>
            <a:pPr marL="514350" indent="-514350" fontAlgn="base">
              <a:lnSpc>
                <a:spcPct val="115000"/>
              </a:lnSpc>
              <a:spcBef>
                <a:spcPct val="25000"/>
              </a:spcBef>
              <a:spcAft>
                <a:spcPct val="0"/>
              </a:spcAft>
              <a:buAutoNum type="arabicPeriod"/>
            </a:pPr>
            <a:r>
              <a:rPr lang="en-US" altLang="zh-CN" sz="2800" dirty="0">
                <a:solidFill>
                  <a:srgbClr val="000000"/>
                </a:solidFill>
                <a:latin typeface="Times New Roman" panose="02020603050405020304" pitchFamily="18" charset="0"/>
                <a:ea typeface="宋体" panose="02010600030101010101" pitchFamily="2" charset="-122"/>
                <a:cs typeface="Arial" panose="020B0604020202020204"/>
              </a:rPr>
              <a:t>Could you offer me some kind of work here?</a:t>
            </a:r>
            <a:endParaRPr lang="en-US" altLang="zh-CN" sz="2800" dirty="0">
              <a:solidFill>
                <a:srgbClr val="000000"/>
              </a:solidFill>
              <a:latin typeface="Times New Roman" panose="02020603050405020304" pitchFamily="18" charset="0"/>
              <a:ea typeface="宋体" panose="02010600030101010101" pitchFamily="2" charset="-122"/>
              <a:cs typeface="Arial" panose="020B0604020202020204"/>
            </a:endParaRPr>
          </a:p>
          <a:p>
            <a:pPr marL="514350" indent="-514350" fontAlgn="base">
              <a:lnSpc>
                <a:spcPct val="115000"/>
              </a:lnSpc>
              <a:spcBef>
                <a:spcPct val="25000"/>
              </a:spcBef>
              <a:spcAft>
                <a:spcPct val="0"/>
              </a:spcAft>
              <a:buAutoNum type="arabicPeriod"/>
            </a:pPr>
            <a:r>
              <a:rPr lang="en-US" altLang="zh-CN" sz="2800" dirty="0">
                <a:solidFill>
                  <a:srgbClr val="000000"/>
                </a:solidFill>
                <a:latin typeface="Times New Roman" panose="02020603050405020304" pitchFamily="18" charset="0"/>
                <a:ea typeface="宋体" panose="02010600030101010101" pitchFamily="2" charset="-122"/>
                <a:cs typeface="Arial" panose="020B0604020202020204"/>
              </a:rPr>
              <a:t>I don’t want your charity. I just want an honest job.</a:t>
            </a:r>
            <a:endParaRPr lang="en-US" altLang="zh-CN" sz="2800" dirty="0">
              <a:solidFill>
                <a:srgbClr val="000000"/>
              </a:solidFill>
              <a:latin typeface="Times New Roman" panose="02020603050405020304" pitchFamily="18" charset="0"/>
              <a:ea typeface="宋体" panose="02010600030101010101" pitchFamily="2" charset="-122"/>
              <a:cs typeface="Arial" panose="020B0604020202020204"/>
            </a:endParaRPr>
          </a:p>
        </p:txBody>
      </p:sp>
      <p:sp>
        <p:nvSpPr>
          <p:cNvPr id="12" name="文本框 11"/>
          <p:cNvSpPr txBox="1"/>
          <p:nvPr/>
        </p:nvSpPr>
        <p:spPr>
          <a:xfrm>
            <a:off x="6346415" y="2182966"/>
            <a:ext cx="2928214" cy="584775"/>
          </a:xfrm>
          <a:prstGeom prst="rect">
            <a:avLst/>
          </a:prstGeom>
          <a:noFill/>
        </p:spPr>
        <p:txBody>
          <a:bodyPr wrap="square">
            <a:spAutoFit/>
          </a:bodyPr>
          <a:lstStyle/>
          <a:p>
            <a:r>
              <a:rPr lang="en-US" altLang="zh-CN"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independent,</a:t>
            </a:r>
            <a:endParaRPr lang="en-US" altLang="zh-CN"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9125901" y="2190223"/>
            <a:ext cx="1745299" cy="584775"/>
          </a:xfrm>
          <a:prstGeom prst="rect">
            <a:avLst/>
          </a:prstGeom>
          <a:noFill/>
        </p:spPr>
        <p:txBody>
          <a:bodyPr wrap="square">
            <a:spAutoFit/>
          </a:bodyPr>
          <a:lstStyle/>
          <a:p>
            <a:r>
              <a:rPr lang="en-US" altLang="zh-CN"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honest,</a:t>
            </a:r>
            <a:endParaRPr lang="en-US" altLang="zh-CN"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ags/tag1.xml><?xml version="1.0" encoding="utf-8"?>
<p:tagLst xmlns:p="http://schemas.openxmlformats.org/presentationml/2006/main">
  <p:tag name="AS_UNIQUEID" val="465"/>
</p:tagLst>
</file>

<file path=ppt/tags/tag10.xml><?xml version="1.0" encoding="utf-8"?>
<p:tagLst xmlns:p="http://schemas.openxmlformats.org/presentationml/2006/main">
  <p:tag name="AS_UNIQUEID" val="526"/>
</p:tagLst>
</file>

<file path=ppt/tags/tag11.xml><?xml version="1.0" encoding="utf-8"?>
<p:tagLst xmlns:p="http://schemas.openxmlformats.org/presentationml/2006/main">
  <p:tag name="AS_UNIQUEID" val="1244"/>
</p:tagLst>
</file>

<file path=ppt/tags/tag12.xml><?xml version="1.0" encoding="utf-8"?>
<p:tagLst xmlns:p="http://schemas.openxmlformats.org/presentationml/2006/main">
  <p:tag name="AS_UNIQUEID" val="1923"/>
</p:tagLst>
</file>

<file path=ppt/tags/tag2.xml><?xml version="1.0" encoding="utf-8"?>
<p:tagLst xmlns:p="http://schemas.openxmlformats.org/presentationml/2006/main">
  <p:tag name="AS_UNIQUEID" val="465"/>
</p:tagLst>
</file>

<file path=ppt/tags/tag3.xml><?xml version="1.0" encoding="utf-8"?>
<p:tagLst xmlns:p="http://schemas.openxmlformats.org/presentationml/2006/main">
  <p:tag name="AS_UNIQUEID" val="465"/>
</p:tagLst>
</file>

<file path=ppt/tags/tag4.xml><?xml version="1.0" encoding="utf-8"?>
<p:tagLst xmlns:p="http://schemas.openxmlformats.org/presentationml/2006/main">
  <p:tag name="AS_UNIQUEID" val="465"/>
</p:tagLst>
</file>

<file path=ppt/tags/tag5.xml><?xml version="1.0" encoding="utf-8"?>
<p:tagLst xmlns:p="http://schemas.openxmlformats.org/presentationml/2006/main">
  <p:tag name="AS_UNIQUEID" val="465"/>
</p:tagLst>
</file>

<file path=ppt/tags/tag6.xml><?xml version="1.0" encoding="utf-8"?>
<p:tagLst xmlns:p="http://schemas.openxmlformats.org/presentationml/2006/main">
  <p:tag name="AS_UNIQUEID" val="465"/>
</p:tagLst>
</file>

<file path=ppt/tags/tag7.xml><?xml version="1.0" encoding="utf-8"?>
<p:tagLst xmlns:p="http://schemas.openxmlformats.org/presentationml/2006/main">
  <p:tag name="AS_UNIQUEID" val="526"/>
</p:tagLst>
</file>

<file path=ppt/tags/tag8.xml><?xml version="1.0" encoding="utf-8"?>
<p:tagLst xmlns:p="http://schemas.openxmlformats.org/presentationml/2006/main">
  <p:tag name="AS_UNIQUEID" val="526"/>
</p:tagLst>
</file>

<file path=ppt/tags/tag9.xml><?xml version="1.0" encoding="utf-8"?>
<p:tagLst xmlns:p="http://schemas.openxmlformats.org/presentationml/2006/main">
  <p:tag name="AS_UNIQUEID" val="52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6115</Words>
  <Application>WPS 演示</Application>
  <PresentationFormat>宽屏</PresentationFormat>
  <Paragraphs>291</Paragraphs>
  <Slides>18</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18</vt:i4>
      </vt:variant>
    </vt:vector>
  </HeadingPairs>
  <TitlesOfParts>
    <vt:vector size="39" baseType="lpstr">
      <vt:lpstr>Arial</vt:lpstr>
      <vt:lpstr>宋体</vt:lpstr>
      <vt:lpstr>Wingdings</vt:lpstr>
      <vt:lpstr>微软雅黑</vt:lpstr>
      <vt:lpstr>Lucida Sans Unicode</vt:lpstr>
      <vt:lpstr>Times New Roman</vt:lpstr>
      <vt:lpstr>Arial</vt:lpstr>
      <vt:lpstr>Tw Cen MT</vt:lpstr>
      <vt:lpstr>华文仿宋</vt:lpstr>
      <vt:lpstr>Calibri</vt:lpstr>
      <vt:lpstr>时尚中黑简体</vt:lpstr>
      <vt:lpstr>黑体</vt:lpstr>
      <vt:lpstr>Impact</vt:lpstr>
      <vt:lpstr>Times</vt:lpstr>
      <vt:lpstr>等线</vt:lpstr>
      <vt:lpstr>Arial Unicode MS</vt:lpstr>
      <vt:lpstr>等线 Light</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378135403@qq.com</dc:creator>
  <cp:lastModifiedBy>24147</cp:lastModifiedBy>
  <cp:revision>50</cp:revision>
  <dcterms:created xsi:type="dcterms:W3CDTF">2022-11-07T12:05:00Z</dcterms:created>
  <dcterms:modified xsi:type="dcterms:W3CDTF">2022-11-13T11:54:28Z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