
<file path=[Content_Types].xml><?xml version="1.0" encoding="utf-8"?>
<Types xmlns="http://schemas.openxmlformats.org/package/2006/content-types">
  <Default Extension="png" ContentType="image/png"/>
  <Default Extension="jpeg" ContentType="image/jpe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25" r:id="rId3"/>
    <p:sldId id="270" r:id="rId4"/>
    <p:sldId id="304" r:id="rId5"/>
    <p:sldId id="305" r:id="rId6"/>
    <p:sldId id="306" r:id="rId7"/>
    <p:sldId id="307" r:id="rId9"/>
    <p:sldId id="308" r:id="rId10"/>
    <p:sldId id="288" r:id="rId11"/>
    <p:sldId id="289" r:id="rId12"/>
    <p:sldId id="290" r:id="rId13"/>
    <p:sldId id="291" r:id="rId14"/>
    <p:sldId id="292" r:id="rId15"/>
    <p:sldId id="293" r:id="rId16"/>
    <p:sldId id="294" r:id="rId17"/>
    <p:sldId id="295" r:id="rId18"/>
    <p:sldId id="271" r:id="rId19"/>
    <p:sldId id="272" r:id="rId20"/>
    <p:sldId id="273" r:id="rId21"/>
    <p:sldId id="275" r:id="rId22"/>
    <p:sldId id="276" r:id="rId23"/>
    <p:sldId id="277" r:id="rId24"/>
    <p:sldId id="278" r:id="rId25"/>
    <p:sldId id="28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8.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tags" Target="../tags/tag8.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1753235" y="620395"/>
            <a:ext cx="9284970" cy="1938020"/>
          </a:xfrm>
          <a:prstGeom prst="rect">
            <a:avLst/>
          </a:prstGeom>
          <a:solidFill>
            <a:schemeClr val="accent6">
              <a:lumMod val="20000"/>
              <a:lumOff val="80000"/>
            </a:schemeClr>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1. Which book is suitable for people with visual impairment?</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Mandalas.</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Beating the Odds.</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Some of My Seasons.</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Vignettes from the Twilight of Life.</a:t>
            </a:r>
            <a:endParaRPr lang="en-US" altLang="zh-CN" sz="2400" b="0" i="0" dirty="0">
              <a:effectLst/>
              <a:latin typeface="Times New Roman" panose="02020603050405020304" charset="0"/>
              <a:cs typeface="Times New Roman" panose="02020603050405020304" charset="0"/>
              <a:sym typeface="+mn-ea"/>
            </a:endParaRPr>
          </a:p>
        </p:txBody>
      </p:sp>
      <p:sp>
        <p:nvSpPr>
          <p:cNvPr id="11" name="矩形 10"/>
          <p:cNvSpPr/>
          <p:nvPr/>
        </p:nvSpPr>
        <p:spPr>
          <a:xfrm>
            <a:off x="1751965" y="3070860"/>
            <a:ext cx="9286240" cy="829945"/>
          </a:xfrm>
          <a:prstGeom prst="rect">
            <a:avLst/>
          </a:prstGeom>
          <a:solidFill>
            <a:schemeClr val="bg2"/>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2. How many authors can help readers understand the life of the elderly?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Two.               B. Three.                C. Four.               D. Five.</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82550" y="5283835"/>
            <a:ext cx="1475740" cy="460375"/>
          </a:xfrm>
          <a:prstGeom prst="rect">
            <a:avLst/>
          </a:prstGeom>
          <a:solidFill>
            <a:srgbClr val="0070C0"/>
          </a:solidFill>
        </p:spPr>
        <p:txBody>
          <a:bodyPr wrap="square" rtlCol="0" anchor="t">
            <a:spAutoFit/>
          </a:bodyPr>
          <a:lstStyle/>
          <a:p>
            <a:pPr lvl="0" algn="ctr">
              <a:buClrTx/>
              <a:buSzTx/>
              <a:buFontTx/>
            </a:pPr>
            <a:r>
              <a:rPr kumimoji="1" lang="zh-CN" altLang="zh-CN" sz="2400" b="1" dirty="0">
                <a:solidFill>
                  <a:schemeClr val="lt1"/>
                </a:solidFill>
                <a:sym typeface="+mn-ea"/>
              </a:rPr>
              <a:t>推理判断</a:t>
            </a:r>
            <a:endParaRPr kumimoji="1" lang="zh-CN" sz="2400" b="1" dirty="0">
              <a:solidFill>
                <a:schemeClr val="lt1"/>
              </a:solidFill>
              <a:sym typeface="+mn-ea"/>
            </a:endParaRPr>
          </a:p>
        </p:txBody>
      </p:sp>
      <p:sp>
        <p:nvSpPr>
          <p:cNvPr id="4" name="文本框 3"/>
          <p:cNvSpPr txBox="1"/>
          <p:nvPr/>
        </p:nvSpPr>
        <p:spPr>
          <a:xfrm>
            <a:off x="108585" y="135890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1753235" y="4545330"/>
            <a:ext cx="9285605" cy="1938020"/>
          </a:xfrm>
          <a:prstGeom prst="rect">
            <a:avLst/>
          </a:prstGeom>
          <a:solidFill>
            <a:schemeClr val="accent2">
              <a:lumMod val="20000"/>
              <a:lumOff val="80000"/>
            </a:schemeClr>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3. Where is the text probably taken from?</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A research about books.</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A website about science.</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A review from a paper.</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An advertisement from a magazine.</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108585" y="3198495"/>
            <a:ext cx="1475105" cy="460375"/>
          </a:xfrm>
          <a:prstGeom prst="rect">
            <a:avLst/>
          </a:prstGeom>
          <a:solidFill>
            <a:srgbClr val="0070C0"/>
          </a:solidFill>
        </p:spPr>
        <p:txBody>
          <a:bodyPr wrap="square" rtlCol="0" anchor="t">
            <a:spAutoFit/>
          </a:bodyPr>
          <a:p>
            <a:pPr lvl="0" algn="ctr">
              <a:buClrTx/>
              <a:buSzTx/>
              <a:buFontTx/>
            </a:pPr>
            <a:r>
              <a:rPr kumimoji="1" lang="zh-CN" sz="2400" b="1" dirty="0">
                <a:solidFill>
                  <a:schemeClr val="lt1"/>
                </a:solidFill>
                <a:sym typeface="+mn-ea"/>
              </a:rPr>
              <a:t>细节理解</a:t>
            </a:r>
            <a:endParaRPr kumimoji="1" lang="zh-CN" altLang="zh-CN" sz="2400" b="1" dirty="0">
              <a:solidFill>
                <a:schemeClr val="lt1"/>
              </a:solidFill>
              <a:sym typeface="+mn-ea"/>
            </a:endParaRPr>
          </a:p>
        </p:txBody>
      </p:sp>
      <p:pic>
        <p:nvPicPr>
          <p:cNvPr id="5"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847215" y="1484630"/>
            <a:ext cx="720000" cy="720000"/>
          </a:xfrm>
          <a:prstGeom prst="rect">
            <a:avLst/>
          </a:prstGeom>
        </p:spPr>
      </p:pic>
      <p:pic>
        <p:nvPicPr>
          <p:cNvPr id="6"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847850" y="3215005"/>
            <a:ext cx="720000" cy="720000"/>
          </a:xfrm>
          <a:prstGeom prst="rect">
            <a:avLst/>
          </a:prstGeom>
        </p:spPr>
      </p:pic>
      <p:pic>
        <p:nvPicPr>
          <p:cNvPr id="7"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847215" y="5841365"/>
            <a:ext cx="720000" cy="720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60636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feisty</a:t>
            </a:r>
            <a:r>
              <a:rPr lang="en-US" altLang="zh-CN" sz="2800">
                <a:latin typeface="Times New Roman" panose="02020603050405020304" charset="0"/>
                <a:ea typeface="华文中宋" panose="02010600040101010101" charset="-122"/>
                <a:cs typeface="Times New Roman" panose="02020603050405020304" charset="0"/>
                <a:sym typeface="+mn-ea"/>
              </a:rPr>
              <a:t>: strong, determined and not afraid of arguing with people                                 </a:t>
            </a:r>
            <a:r>
              <a:rPr sz="2800">
                <a:latin typeface="Times New Roman" panose="02020603050405020304" charset="0"/>
                <a:ea typeface="华文中宋" panose="02010600040101010101" charset="-122"/>
                <a:cs typeface="Times New Roman" panose="02020603050405020304" charset="0"/>
                <a:sym typeface="+mn-ea"/>
              </a:rPr>
              <a:t>坚决而据理力争的</a:t>
            </a:r>
            <a:r>
              <a:rPr lang="zh-CN" altLang="en-US" sz="2800">
                <a:latin typeface="Times New Roman" panose="02020603050405020304" charset="0"/>
                <a:ea typeface="华文中宋" panose="02010600040101010101" charset="-122"/>
                <a:cs typeface="Times New Roman" panose="02020603050405020304" charset="0"/>
                <a:sym typeface="+mn-ea"/>
              </a:rPr>
              <a:t>；</a:t>
            </a:r>
            <a:r>
              <a:rPr lang="en-US" sz="2800">
                <a:latin typeface="Times New Roman" panose="02020603050405020304" charset="0"/>
                <a:ea typeface="华文中宋" panose="02010600040101010101" charset="-122"/>
                <a:cs typeface="Times New Roman" panose="02020603050405020304" charset="0"/>
                <a:sym typeface="+mn-ea"/>
              </a:rPr>
              <a:t>活跃的</a:t>
            </a:r>
            <a:endParaRPr 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Ms. Prose depicts Lula as a feisty but daydreamy sort of girl.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普罗斯女士将卢拉描绘成一个个性强且爱做白日梦的女孩。</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delve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try hard to find out more information about sth</a:t>
            </a:r>
            <a:r>
              <a:rPr lang="en-US" altLang="zh-CN" sz="2800"/>
              <a:t>  </a:t>
            </a:r>
            <a:r>
              <a:rPr sz="2800">
                <a:latin typeface="Times New Roman" panose="02020603050405020304" charset="0"/>
                <a:ea typeface="华文中宋" panose="02010600040101010101" charset="-122"/>
                <a:cs typeface="Times New Roman" panose="02020603050405020304" charset="0"/>
              </a:rPr>
              <a:t>探索；探究；查考</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She had started to delve into her father's distant past.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她开始探究她父亲久已逝去的岁月</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6141720"/>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Then I'll delve into some of the details.</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34886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六十六岁的她，从来没有这样精力旺盛过。</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310890"/>
            <a:ext cx="4867275" cy="107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597015"/>
            <a:ext cx="5702935"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58927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然后再讨论一些细节问题。</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0490" y="234886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853690"/>
            <a:ext cx="672084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At 66, she was as feisty as ever.</a:t>
            </a:r>
            <a:endParaRPr lang="en-US" sz="2800"/>
          </a:p>
        </p:txBody>
      </p:sp>
      <p:sp>
        <p:nvSpPr>
          <p:cNvPr id="5" name="文本框 4"/>
          <p:cNvSpPr txBox="1"/>
          <p:nvPr/>
        </p:nvSpPr>
        <p:spPr>
          <a:xfrm>
            <a:off x="120015" y="55892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24130" y="116839"/>
            <a:ext cx="11497310" cy="11372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rPr>
              <a:t>Annual marriages predicted to plunge by three quarters </a:t>
            </a:r>
            <a:endParaRPr lang="en-US" sz="3600">
              <a:latin typeface="+mj-lt"/>
              <a:cs typeface="+mj-lt"/>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英国年结婚人数预计将骤降四分之三</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2133463" y="1450340"/>
            <a:ext cx="7925074" cy="52920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37845"/>
            <a:ext cx="12082145" cy="6185535"/>
          </a:xfrm>
          <a:prstGeom prst="rect">
            <a:avLst/>
          </a:prstGeom>
          <a:noFill/>
        </p:spPr>
        <p:txBody>
          <a:bodyPr wrap="square" rtlCol="0" anchor="t">
            <a:spAutoFit/>
          </a:bodyPr>
          <a:p>
            <a:pPr fontAlgn="auto">
              <a:lnSpc>
                <a:spcPct val="90000"/>
              </a:lnSpc>
            </a:pPr>
            <a:r>
              <a:rPr lang="en-US" altLang="zh-CN"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British couples will have all but given up </a:t>
            </a:r>
            <a:r>
              <a:rPr lang="en-US" sz="2750">
                <a:latin typeface="Times New Roman" panose="02020603050405020304" charset="0"/>
                <a:cs typeface="Times New Roman" panose="02020603050405020304" charset="0"/>
              </a:rPr>
              <a:t>_____</a:t>
            </a:r>
            <a:r>
              <a:rPr sz="2750">
                <a:latin typeface="Times New Roman" panose="02020603050405020304" charset="0"/>
                <a:cs typeface="Times New Roman" panose="02020603050405020304" charset="0"/>
              </a:rPr>
              <a:t> marriage in two generations, with only two in 400 adults </a:t>
            </a:r>
            <a:r>
              <a:rPr lang="en-US" sz="2750">
                <a:latin typeface="Times New Roman" panose="02020603050405020304" charset="0"/>
                <a:cs typeface="Times New Roman" panose="02020603050405020304" charset="0"/>
              </a:rPr>
              <a:t>________ (</a:t>
            </a:r>
            <a:r>
              <a:rPr sz="2750">
                <a:latin typeface="Times New Roman" panose="02020603050405020304" charset="0"/>
                <a:cs typeface="Times New Roman" panose="02020603050405020304" charset="0"/>
              </a:rPr>
              <a:t>get</a:t>
            </a:r>
            <a:r>
              <a:rPr lang="en-US"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 married each year, it has been claimed.</a:t>
            </a:r>
            <a:endParaRPr sz="2750">
              <a:latin typeface="Times New Roman" panose="02020603050405020304" charset="0"/>
              <a:cs typeface="Times New Roman" panose="02020603050405020304" charset="0"/>
            </a:endParaRPr>
          </a:p>
          <a:p>
            <a:pPr fontAlgn="auto">
              <a:lnSpc>
                <a:spcPct val="90000"/>
              </a:lnSpc>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Researchers at the Civitas think tank believe that by 2062 annual marriage rates </a:t>
            </a:r>
            <a:r>
              <a:rPr lang="en-US" sz="2750">
                <a:latin typeface="Times New Roman" panose="02020603050405020304" charset="0"/>
                <a:cs typeface="Times New Roman" panose="02020603050405020304" charset="0"/>
              </a:rPr>
              <a:t>_______________(</a:t>
            </a:r>
            <a:r>
              <a:rPr sz="2750">
                <a:latin typeface="Times New Roman" panose="02020603050405020304" charset="0"/>
                <a:cs typeface="Times New Roman" panose="02020603050405020304" charset="0"/>
              </a:rPr>
              <a:t>fall</a:t>
            </a:r>
            <a:r>
              <a:rPr lang="en-US"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 by more than 70 per cent, compared with those today of one couple for every 100 adults. Civitas estimates that 67,000 couples in England and Wales will marry in 2062 </a:t>
            </a:r>
            <a:r>
              <a:rPr lang="en-US" sz="2750">
                <a:latin typeface="Times New Roman" panose="02020603050405020304" charset="0"/>
                <a:cs typeface="Times New Roman" panose="02020603050405020304" charset="0"/>
              </a:rPr>
              <a:t>__________ </a:t>
            </a:r>
            <a:r>
              <a:rPr lang="en-US" altLang="zh-CN"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compare</a:t>
            </a:r>
            <a:r>
              <a:rPr lang="en-US"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with 213,000 in 2019.</a:t>
            </a:r>
            <a:endParaRPr sz="2750">
              <a:latin typeface="Times New Roman" panose="02020603050405020304" charset="0"/>
              <a:cs typeface="Times New Roman" panose="02020603050405020304" charset="0"/>
            </a:endParaRPr>
          </a:p>
          <a:p>
            <a:pPr fontAlgn="auto">
              <a:lnSpc>
                <a:spcPct val="90000"/>
              </a:lnSpc>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Harry Benson, research director of the Marriage Foundation charity, called on the government to support marriage by increasing </a:t>
            </a:r>
            <a:r>
              <a:rPr lang="en-US" sz="2750">
                <a:latin typeface="Times New Roman" panose="02020603050405020304" charset="0"/>
                <a:cs typeface="Times New Roman" panose="02020603050405020304" charset="0"/>
              </a:rPr>
              <a:t>________(</a:t>
            </a:r>
            <a:r>
              <a:rPr sz="2750">
                <a:latin typeface="Times New Roman" panose="02020603050405020304" charset="0"/>
                <a:cs typeface="Times New Roman" panose="02020603050405020304" charset="0"/>
              </a:rPr>
              <a:t>benefit</a:t>
            </a:r>
            <a:r>
              <a:rPr lang="en-US"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 for married couples.</a:t>
            </a:r>
            <a:endParaRPr sz="2750">
              <a:latin typeface="Times New Roman" panose="02020603050405020304" charset="0"/>
              <a:cs typeface="Times New Roman" panose="02020603050405020304" charset="0"/>
            </a:endParaRPr>
          </a:p>
          <a:p>
            <a:pPr fontAlgn="auto">
              <a:lnSpc>
                <a:spcPct val="90000"/>
              </a:lnSpc>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“Marriage may be down, </a:t>
            </a:r>
            <a:r>
              <a:rPr lang="en-US" sz="2750">
                <a:latin typeface="Times New Roman" panose="02020603050405020304" charset="0"/>
                <a:cs typeface="Times New Roman" panose="02020603050405020304" charset="0"/>
              </a:rPr>
              <a:t>____ </a:t>
            </a:r>
            <a:r>
              <a:rPr sz="2750">
                <a:latin typeface="Times New Roman" panose="02020603050405020304" charset="0"/>
                <a:cs typeface="Times New Roman" panose="02020603050405020304" charset="0"/>
              </a:rPr>
              <a:t> it is far from out,” he said. “Four out of five couples are married. Nine out of ten intact couples </a:t>
            </a:r>
            <a:r>
              <a:rPr lang="en-US" sz="2750">
                <a:latin typeface="Times New Roman" panose="02020603050405020304" charset="0"/>
                <a:cs typeface="Times New Roman" panose="02020603050405020304" charset="0"/>
              </a:rPr>
              <a:t>______</a:t>
            </a:r>
            <a:r>
              <a:rPr sz="2750">
                <a:latin typeface="Times New Roman" panose="02020603050405020304" charset="0"/>
                <a:cs typeface="Times New Roman" panose="02020603050405020304" charset="0"/>
              </a:rPr>
              <a:t> teenage children are married. The real scandal here is that those from the poorest backgrounds are twice as likely to not marry as </a:t>
            </a:r>
            <a:r>
              <a:rPr lang="en-US" sz="2750">
                <a:latin typeface="Times New Roman" panose="02020603050405020304" charset="0"/>
                <a:cs typeface="Times New Roman" panose="02020603050405020304" charset="0"/>
              </a:rPr>
              <a:t>______ </a:t>
            </a:r>
            <a:r>
              <a:rPr sz="2750">
                <a:latin typeface="Times New Roman" panose="02020603050405020304" charset="0"/>
                <a:cs typeface="Times New Roman" panose="02020603050405020304" charset="0"/>
              </a:rPr>
              <a:t> from the richest. This is </a:t>
            </a:r>
            <a:r>
              <a:rPr lang="en-US" sz="2750">
                <a:latin typeface="Times New Roman" panose="02020603050405020304" charset="0"/>
                <a:cs typeface="Times New Roman" panose="02020603050405020304" charset="0"/>
              </a:rPr>
              <a:t>_____ </a:t>
            </a:r>
            <a:r>
              <a:rPr sz="2750">
                <a:latin typeface="Times New Roman" panose="02020603050405020304" charset="0"/>
                <a:cs typeface="Times New Roman" panose="02020603050405020304" charset="0"/>
              </a:rPr>
              <a:t> we have called on the government to take immediate action to close the marriage gap, so that </a:t>
            </a:r>
            <a:r>
              <a:rPr lang="en-US" sz="2750">
                <a:latin typeface="Times New Roman" panose="02020603050405020304" charset="0"/>
                <a:cs typeface="Times New Roman" panose="02020603050405020304" charset="0"/>
              </a:rPr>
              <a:t>____ </a:t>
            </a:r>
            <a:r>
              <a:rPr sz="2750">
                <a:latin typeface="Times New Roman" panose="02020603050405020304" charset="0"/>
                <a:cs typeface="Times New Roman" panose="02020603050405020304" charset="0"/>
              </a:rPr>
              <a:t>benefits for both the couple and any children they might have can be enjoyed by more and more people.</a:t>
            </a:r>
            <a:endParaRPr sz="2750">
              <a:latin typeface="Times New Roman" panose="02020603050405020304" charset="0"/>
              <a:cs typeface="Times New Roman" panose="02020603050405020304" charset="0"/>
            </a:endParaRPr>
          </a:p>
        </p:txBody>
      </p:sp>
      <p:sp>
        <p:nvSpPr>
          <p:cNvPr id="1048598" name="文本框 4"/>
          <p:cNvSpPr txBox="1"/>
          <p:nvPr/>
        </p:nvSpPr>
        <p:spPr>
          <a:xfrm>
            <a:off x="1919605" y="38100"/>
            <a:ext cx="5451475" cy="445135"/>
          </a:xfrm>
          <a:prstGeom prst="rect">
            <a:avLst/>
          </a:prstGeom>
          <a:noFill/>
        </p:spPr>
        <p:txBody>
          <a:bodyPr wrap="square" rtlCol="0">
            <a:spAutoFit/>
          </a:bodyPr>
          <a:p>
            <a:pPr algn="l">
              <a:buClrTx/>
              <a:buSzTx/>
              <a:buFontTx/>
            </a:pPr>
            <a:r>
              <a:rPr lang="en-US"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泰晤士报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11</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sz="2300" b="1">
                <a:solidFill>
                  <a:srgbClr val="ED7D31"/>
                </a:solidFill>
                <a:latin typeface="微软雅黑" panose="020B0503020204020204" charset="-122"/>
                <a:ea typeface="微软雅黑" panose="020B0503020204020204" charset="-122"/>
                <a:cs typeface="微软雅黑" panose="020B0503020204020204" charset="-122"/>
              </a:rPr>
              <a:t>日 </a:t>
            </a:r>
            <a:r>
              <a:rPr lang="en-US" sz="2300" b="1">
                <a:solidFill>
                  <a:srgbClr val="ED7D31"/>
                </a:solidFill>
                <a:latin typeface="微软雅黑" panose="020B0503020204020204" charset="-122"/>
                <a:ea typeface="微软雅黑" panose="020B0503020204020204" charset="-122"/>
                <a:cs typeface="微软雅黑" panose="020B0503020204020204" charset="-122"/>
              </a:rPr>
              <a:t>  5</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6671945" y="476885"/>
            <a:ext cx="6565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on </a:t>
            </a:r>
            <a:endParaRPr sz="28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4224020" y="831850"/>
            <a:ext cx="14490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getting</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392035" y="4318635"/>
            <a:ext cx="6654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with</a:t>
            </a:r>
            <a:endParaRPr sz="28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7247890" y="3213735"/>
            <a:ext cx="12020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benefits</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0704830" y="5471160"/>
            <a:ext cx="54356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the </a:t>
            </a:r>
            <a:endParaRPr lang="en-US"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586480" y="5038725"/>
            <a:ext cx="8661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those</a:t>
            </a:r>
            <a:endParaRPr sz="28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3896360" y="2421255"/>
            <a:ext cx="17538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compared </a:t>
            </a:r>
            <a:endParaRPr sz="28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263525" y="1628775"/>
            <a:ext cx="27838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will have fallen</a:t>
            </a:r>
            <a:endParaRPr sz="28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4224020" y="3886835"/>
            <a:ext cx="10299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but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8328025" y="5038725"/>
            <a:ext cx="6800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why</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60636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intact</a:t>
            </a:r>
            <a:r>
              <a:rPr lang="en-US" altLang="zh-CN" sz="2800">
                <a:latin typeface="Times New Roman" panose="02020603050405020304" charset="0"/>
                <a:ea typeface="华文中宋" panose="02010600040101010101" charset="-122"/>
                <a:cs typeface="Times New Roman" panose="02020603050405020304" charset="0"/>
                <a:sym typeface="+mn-ea"/>
              </a:rPr>
              <a:t>: complete and not damaged      </a:t>
            </a:r>
            <a:r>
              <a:rPr sz="2800">
                <a:latin typeface="Times New Roman" panose="02020603050405020304" charset="0"/>
                <a:ea typeface="华文中宋" panose="02010600040101010101" charset="-122"/>
                <a:cs typeface="Times New Roman" panose="02020603050405020304" charset="0"/>
                <a:sym typeface="+mn-ea"/>
              </a:rPr>
              <a:t>完好无损；完整</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Most of the house remains intact even after two hundred years.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虽然过了两百年，这房子的大部分还保持完好。</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scandal </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behaviour or an event that people think is morally or legally wrong and causes public feelings of shock or anger </a:t>
            </a:r>
            <a:r>
              <a:rPr lang="en-US" altLang="zh-CN" sz="2800"/>
              <a:t>    </a:t>
            </a:r>
            <a:r>
              <a:rPr sz="2800">
                <a:latin typeface="Times New Roman" panose="02020603050405020304" charset="0"/>
                <a:ea typeface="华文中宋" panose="02010600040101010101" charset="-122"/>
                <a:cs typeface="Times New Roman" panose="02020603050405020304" charset="0"/>
              </a:rPr>
              <a:t>丑行；使人震惊的丑事；丑闻</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There has been no hint of scandal during his time in office.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他在任期间没有任何丑闻</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6141720"/>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scandal became known to the public in May.</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34886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这个花瓶保存得完好无损。</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284855"/>
            <a:ext cx="612013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597650"/>
            <a:ext cx="757491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58927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这桩丑闻是在五月份曝光的。</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0015" y="234886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853690"/>
            <a:ext cx="623189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This vase has been preserved intact.</a:t>
            </a:r>
            <a:endParaRPr lang="en-US" sz="2800"/>
          </a:p>
        </p:txBody>
      </p:sp>
      <p:sp>
        <p:nvSpPr>
          <p:cNvPr id="5" name="文本框 4"/>
          <p:cNvSpPr txBox="1"/>
          <p:nvPr/>
        </p:nvSpPr>
        <p:spPr>
          <a:xfrm>
            <a:off x="120015" y="55892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71450" y="3789045"/>
            <a:ext cx="11800205" cy="28848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63525" y="3933190"/>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This is why we have called on the government to take immediate action to close the marriage gap, so that the benefits for both the couple and any children they might have can be enjoyed by more and more people.</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262890" y="55892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271270" y="5445125"/>
            <a:ext cx="1061212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这就是为什么我们呼吁政府立即采取行动缩小婚姻差距，让越来越多的人能享受到夫妻双方和他们可能拥有的任何孩子的利益。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84785" y="620395"/>
            <a:ext cx="11773535" cy="223393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3525" y="764540"/>
            <a:ext cx="1180338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British couples will have all but given up on marriage in two generations, with only two in 400 adults getting married each year, it has been claimed.</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231775" y="191643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248410" y="1781810"/>
            <a:ext cx="1070991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据报道，在未来两代人的时间里，英国的夫妻几乎都会放弃婚姻，每年每400个成年人中只有两个人结婚 。</a:t>
            </a:r>
            <a:endParaRPr>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26364"/>
            <a:ext cx="11497310" cy="5530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000">
                <a:latin typeface="+mj-lt"/>
                <a:cs typeface="+mj-lt"/>
              </a:rPr>
              <a:t>4</a:t>
            </a:r>
            <a:r>
              <a:rPr sz="3000">
                <a:latin typeface="+mj-lt"/>
                <a:cs typeface="+mj-lt"/>
              </a:rPr>
              <a:t>. </a:t>
            </a:r>
            <a:r>
              <a:rPr lang="en-US" sz="3000">
                <a:latin typeface="+mj-lt"/>
                <a:cs typeface="+mj-lt"/>
              </a:rPr>
              <a:t>Speak Eye to Eye    </a:t>
            </a:r>
            <a:r>
              <a:rPr lang="zh-CN" altLang="en-US" sz="3000">
                <a:solidFill>
                  <a:schemeClr val="accent2"/>
                </a:solidFill>
                <a:latin typeface="微软雅黑" panose="020B0503020204020204" charset="-122"/>
                <a:ea typeface="微软雅黑" panose="020B0503020204020204" charset="-122"/>
                <a:cs typeface="Arial" panose="020B0604020202020204" pitchFamily="34" charset="0"/>
              </a:rPr>
              <a:t>会撒娇的眼睛</a:t>
            </a:r>
            <a:endParaRPr lang="zh-CN" altLang="en-US" sz="30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2768600" y="770255"/>
            <a:ext cx="6654800" cy="5382260"/>
          </a:xfrm>
          <a:prstGeom prst="rect">
            <a:avLst/>
          </a:prstGeom>
        </p:spPr>
      </p:pic>
      <p:sp>
        <p:nvSpPr>
          <p:cNvPr id="3" name="文本框 2"/>
          <p:cNvSpPr txBox="1"/>
          <p:nvPr/>
        </p:nvSpPr>
        <p:spPr>
          <a:xfrm>
            <a:off x="1614805" y="6315710"/>
            <a:ext cx="8961755" cy="398780"/>
          </a:xfrm>
          <a:prstGeom prst="rect">
            <a:avLst/>
          </a:prstGeom>
          <a:solidFill>
            <a:schemeClr val="bg2">
              <a:lumMod val="90000"/>
            </a:schemeClr>
          </a:solidFill>
        </p:spPr>
        <p:txBody>
          <a:bodyPr wrap="square" rtlCol="0" anchor="t">
            <a:spAutoFit/>
          </a:bodyPr>
          <a:p>
            <a:pPr algn="r"/>
            <a:r>
              <a:rPr lang="en-US" altLang="zh-CN" sz="2000"/>
              <a:t>Muscles make faces more expressive in dogs and humans than in wolves, study finds.</a:t>
            </a:r>
            <a:endParaRPr lang="en-US" altLang="zh-CN" sz="20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42290"/>
            <a:ext cx="12238355" cy="6164580"/>
          </a:xfrm>
          <a:prstGeom prst="rect">
            <a:avLst/>
          </a:prstGeom>
          <a:noFill/>
        </p:spPr>
        <p:txBody>
          <a:bodyPr wrap="square" rtlCol="0" anchor="t">
            <a:spAutoFit/>
          </a:bodyPr>
          <a:p>
            <a:pPr fontAlgn="auto">
              <a:lnSpc>
                <a:spcPct val="95000"/>
              </a:lnSpc>
            </a:pPr>
            <a:r>
              <a:rPr lang="en-US" altLang="zh-CN"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Saying no when Fido gives you his best “puppy-dog eyes” can be extremely difficult. For thousands of years, dogs have been </a:t>
            </a:r>
            <a:r>
              <a:rPr lang="en-US" altLang="zh-CN" sz="2600">
                <a:solidFill>
                  <a:srgbClr val="0000FF"/>
                </a:solidFill>
                <a:latin typeface="Times New Roman" panose="02020603050405020304" charset="0"/>
                <a:cs typeface="Times New Roman" panose="02020603050405020304" charset="0"/>
              </a:rPr>
              <a:t>cajoling</a:t>
            </a:r>
            <a:r>
              <a:rPr sz="2600">
                <a:latin typeface="Times New Roman" panose="02020603050405020304" charset="0"/>
                <a:cs typeface="Times New Roman" panose="02020603050405020304" charset="0"/>
              </a:rPr>
              <a:t> people by making this </a:t>
            </a:r>
            <a:r>
              <a:rPr lang="en-US" sz="2600">
                <a:latin typeface="Times New Roman" panose="02020603050405020304" charset="0"/>
                <a:cs typeface="Times New Roman" panose="02020603050405020304" charset="0"/>
              </a:rPr>
              <a:t>______ (pity)</a:t>
            </a:r>
            <a:r>
              <a:rPr sz="2600">
                <a:latin typeface="Times New Roman" panose="02020603050405020304" charset="0"/>
                <a:cs typeface="Times New Roman" panose="02020603050405020304" charset="0"/>
              </a:rPr>
              <a:t>, adorable expression—</a:t>
            </a:r>
            <a:r>
              <a:rPr lang="en-US" sz="2600">
                <a:latin typeface="Times New Roman" panose="02020603050405020304" charset="0"/>
                <a:cs typeface="Times New Roman" panose="02020603050405020304" charset="0"/>
              </a:rPr>
              <a:t> ___</a:t>
            </a:r>
            <a:r>
              <a:rPr sz="2600">
                <a:latin typeface="Times New Roman" panose="02020603050405020304" charset="0"/>
                <a:cs typeface="Times New Roman" panose="02020603050405020304" charset="0"/>
              </a:rPr>
              <a:t> ability that may be the result of selective breeding, a new study says. </a:t>
            </a:r>
            <a:endParaRPr sz="2600">
              <a:latin typeface="Times New Roman" panose="02020603050405020304" charset="0"/>
              <a:cs typeface="Times New Roman" panose="02020603050405020304" charset="0"/>
            </a:endParaRPr>
          </a:p>
          <a:p>
            <a:pPr fontAlgn="auto">
              <a:lnSpc>
                <a:spcPct val="95000"/>
              </a:lnSpc>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Tiny muscles around the eyes and mouth enable terrestrial mammals </a:t>
            </a:r>
            <a:r>
              <a:rPr lang="en-US" sz="2600">
                <a:latin typeface="Times New Roman" panose="02020603050405020304" charset="0"/>
                <a:cs typeface="Times New Roman" panose="02020603050405020304" charset="0"/>
              </a:rPr>
              <a:t>_______</a:t>
            </a: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(form) </a:t>
            </a:r>
            <a:r>
              <a:rPr lang="en-US" altLang="zh-CN" sz="2600">
                <a:solidFill>
                  <a:srgbClr val="0000FF"/>
                </a:solidFill>
                <a:latin typeface="Times New Roman" panose="02020603050405020304" charset="0"/>
                <a:cs typeface="Times New Roman" panose="02020603050405020304" charset="0"/>
              </a:rPr>
              <a:t>myriad </a:t>
            </a:r>
            <a:r>
              <a:rPr sz="2600">
                <a:latin typeface="Times New Roman" panose="02020603050405020304" charset="0"/>
                <a:cs typeface="Times New Roman" panose="02020603050405020304" charset="0"/>
              </a:rPr>
              <a:t>facial expressions. Those muscles are more similar in dogs and humans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in dogs and wolves, says the study by researchers from Pittsburgh’s Duquesne University. In wolves, most of the facial muscles are slow-twitch fibers, </a:t>
            </a:r>
            <a:r>
              <a:rPr lang="en-US" sz="2600">
                <a:latin typeface="Times New Roman" panose="02020603050405020304" charset="0"/>
                <a:cs typeface="Times New Roman" panose="02020603050405020304" charset="0"/>
              </a:rPr>
              <a:t>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adjust less rapidly, while in humans and </a:t>
            </a:r>
            <a:r>
              <a:rPr lang="en-US" sz="2600">
                <a:latin typeface="Times New Roman" panose="02020603050405020304" charset="0"/>
                <a:cs typeface="Times New Roman" panose="02020603050405020304" charset="0"/>
              </a:rPr>
              <a:t>____________ (domestic)</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dogs, most of the muscles are fast-twitch fibers, which react quickly. It’s this musculature difference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allows dogs to make puppy-dog eyes and other animated, humanlike expressions that wolves can’t. </a:t>
            </a:r>
            <a:endParaRPr sz="2600">
              <a:latin typeface="Times New Roman" panose="02020603050405020304" charset="0"/>
              <a:cs typeface="Times New Roman" panose="02020603050405020304" charset="0"/>
            </a:endParaRPr>
          </a:p>
          <a:p>
            <a:pPr fontAlgn="auto">
              <a:lnSpc>
                <a:spcPct val="95000"/>
              </a:lnSpc>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______________ (communicate)</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with facial cues is “fundamental to all humans,” says study lead author Anne Burrows. “So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seems reasonable that we would have selected dogs during selective breeding that would gaze into our eyes.” Burrows and colleagues are now investigating whether the evolution of fast-twitching muscles around dogs’ mouths played a role </a:t>
            </a:r>
            <a:r>
              <a:rPr lang="en-US" sz="2600">
                <a:latin typeface="Times New Roman" panose="02020603050405020304" charset="0"/>
                <a:cs typeface="Times New Roman" panose="02020603050405020304" charset="0"/>
              </a:rPr>
              <a:t>___</a:t>
            </a:r>
            <a:r>
              <a:rPr sz="2600">
                <a:latin typeface="Times New Roman" panose="02020603050405020304" charset="0"/>
                <a:cs typeface="Times New Roman" panose="02020603050405020304" charset="0"/>
              </a:rPr>
              <a:t> the barks they developed to communicate.</a:t>
            </a:r>
            <a:endParaRPr sz="2600">
              <a:latin typeface="Times New Roman" panose="02020603050405020304" charset="0"/>
              <a:cs typeface="Times New Roman" panose="02020603050405020304" charset="0"/>
            </a:endParaRPr>
          </a:p>
        </p:txBody>
      </p:sp>
      <p:sp>
        <p:nvSpPr>
          <p:cNvPr id="1048598" name="文本框 4"/>
          <p:cNvSpPr txBox="1"/>
          <p:nvPr/>
        </p:nvSpPr>
        <p:spPr>
          <a:xfrm>
            <a:off x="1871980" y="65405"/>
            <a:ext cx="8896985" cy="398780"/>
          </a:xfrm>
          <a:prstGeom prst="rect">
            <a:avLst/>
          </a:prstGeom>
          <a:noFill/>
        </p:spPr>
        <p:txBody>
          <a:bodyPr wrap="square" rtlCol="0">
            <a:spAutoFit/>
          </a:bodyPr>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（《国家地理》2022年11月刊</a:t>
            </a:r>
            <a:r>
              <a:rPr lang="en-US" sz="2000" b="1">
                <a:solidFill>
                  <a:srgbClr val="ED7D31"/>
                </a:solidFill>
                <a:latin typeface="微软雅黑" panose="020B0503020204020204" charset="-122"/>
                <a:ea typeface="微软雅黑" panose="020B0503020204020204" charset="-122"/>
                <a:cs typeface="微软雅黑" panose="020B0503020204020204" charset="-122"/>
              </a:rPr>
              <a:t>  BREAKTHROUGHS 板块</a:t>
            </a:r>
            <a:r>
              <a:rPr sz="2000" b="1">
                <a:solidFill>
                  <a:srgbClr val="ED7D31"/>
                </a:solidFill>
                <a:latin typeface="微软雅黑" panose="020B0503020204020204" charset="-122"/>
                <a:ea typeface="微软雅黑" panose="020B0503020204020204" charset="-122"/>
                <a:cs typeface="微软雅黑" panose="020B0503020204020204" charset="-122"/>
              </a:rPr>
              <a:t>）</a:t>
            </a:r>
            <a:endParaRPr sz="20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pic>
        <p:nvPicPr>
          <p:cNvPr id="24" name="图片 23"/>
          <p:cNvPicPr>
            <a:picLocks noChangeAspect="1"/>
          </p:cNvPicPr>
          <p:nvPr/>
        </p:nvPicPr>
        <p:blipFill>
          <a:blip r:embed="rId1"/>
          <a:stretch>
            <a:fillRect/>
          </a:stretch>
        </p:blipFill>
        <p:spPr>
          <a:xfrm>
            <a:off x="10756265" y="0"/>
            <a:ext cx="1435735" cy="498475"/>
          </a:xfrm>
          <a:prstGeom prst="rect">
            <a:avLst/>
          </a:prstGeom>
        </p:spPr>
      </p:pic>
      <p:sp>
        <p:nvSpPr>
          <p:cNvPr id="4" name="文本框 3"/>
          <p:cNvSpPr txBox="1"/>
          <p:nvPr/>
        </p:nvSpPr>
        <p:spPr>
          <a:xfrm>
            <a:off x="9607550" y="967740"/>
            <a:ext cx="9613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pitiful</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 name="文本框 1"/>
          <p:cNvSpPr txBox="1"/>
          <p:nvPr/>
        </p:nvSpPr>
        <p:spPr>
          <a:xfrm>
            <a:off x="9698355" y="2087245"/>
            <a:ext cx="10248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to form</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5238750" y="5102860"/>
            <a:ext cx="2882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it</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7837170" y="3239770"/>
            <a:ext cx="88392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which</a:t>
            </a:r>
            <a:endParaRPr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64515" y="4733925"/>
            <a:ext cx="22345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Communicating</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7064375" y="3964940"/>
            <a:ext cx="6604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2195830" y="3596640"/>
            <a:ext cx="20243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domesticated</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1988185" y="6210935"/>
            <a:ext cx="5524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in</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3" name="文本框 12"/>
          <p:cNvSpPr txBox="1"/>
          <p:nvPr/>
        </p:nvSpPr>
        <p:spPr>
          <a:xfrm>
            <a:off x="10723245" y="2476500"/>
            <a:ext cx="6667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than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3199130" y="1346200"/>
            <a:ext cx="4908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60769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cajole</a:t>
            </a:r>
            <a:r>
              <a:rPr lang="en-US" altLang="zh-CN" sz="2800">
                <a:latin typeface="Times New Roman" panose="02020603050405020304" charset="0"/>
                <a:ea typeface="华文中宋" panose="02010600040101010101" charset="-122"/>
                <a:cs typeface="Times New Roman" panose="02020603050405020304" charset="0"/>
                <a:sym typeface="+mn-ea"/>
              </a:rPr>
              <a:t>: (~sb into sth/into doing sth) to make sb do sth by talking to them and being very nice to them    </a:t>
            </a:r>
            <a:r>
              <a:rPr lang="zh-CN" altLang="en-US" sz="2800">
                <a:latin typeface="Times New Roman" panose="02020603050405020304" charset="0"/>
                <a:ea typeface="华文中宋" panose="02010600040101010101" charset="-122"/>
                <a:cs typeface="Times New Roman" panose="02020603050405020304" charset="0"/>
                <a:sym typeface="+mn-ea"/>
              </a:rPr>
              <a:t>劝诱；哄骗；诱骗</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was he who had cajoled Garland into doing the film.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是他劝服嘉兰拍这部片子的</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indent="0" algn="l">
              <a:lnSpc>
                <a:spcPct val="90000"/>
              </a:lnSpc>
              <a:spcBef>
                <a:spcPts val="1000"/>
              </a:spcBef>
              <a:buClrTx/>
              <a:buSzTx/>
              <a:buFont typeface="Wingdings" panose="05000000000000000000" charset="0"/>
              <a:buNone/>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myriad</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an extremely large number of sth</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无数；大量</a:t>
            </a:r>
            <a:endParaRPr 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Designs are available in a myriad of colors.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各种色彩的款式应有尽有。</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134735"/>
            <a:ext cx="793750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They face a myriad of problems bringing up children.</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609215"/>
            <a:ext cx="437070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他诱骗我同意干那件活儿。</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40030" y="3721100"/>
            <a:ext cx="6337300"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69545" y="6657340"/>
            <a:ext cx="777240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612765"/>
            <a:ext cx="9986010" cy="521970"/>
          </a:xfrm>
          <a:prstGeom prst="rect">
            <a:avLst/>
          </a:prstGeom>
          <a:noFill/>
        </p:spPr>
        <p:txBody>
          <a:bodyPr wrap="square" rtlCol="0" anchor="t">
            <a:spAutoFit/>
          </a:bodyPr>
          <a:p>
            <a:pPr algn="l">
              <a:buClrTx/>
              <a:buSzTx/>
              <a:buFontTx/>
            </a:pPr>
            <a:r>
              <a:rPr lang="zh-CN" sz="2800">
                <a:latin typeface="华文中宋" panose="02010600040101010101" charset="-122"/>
                <a:ea typeface="华文中宋" panose="02010600040101010101" charset="-122"/>
                <a:cs typeface="华文中宋" panose="02010600040101010101" charset="-122"/>
              </a:rPr>
              <a:t>他们在抚养孩子的过程中遇到了各种各样的问题。</a:t>
            </a:r>
            <a:endParaRPr lang="en-US" altLang="zh-CN"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125095" y="2641600"/>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39395" y="3207385"/>
            <a:ext cx="641604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He cajoled me into agreeing to do the work.</a:t>
            </a:r>
            <a:endParaRPr lang="en-US" sz="2800"/>
          </a:p>
        </p:txBody>
      </p:sp>
      <p:sp>
        <p:nvSpPr>
          <p:cNvPr id="5" name="文本框 4"/>
          <p:cNvSpPr txBox="1"/>
          <p:nvPr/>
        </p:nvSpPr>
        <p:spPr>
          <a:xfrm>
            <a:off x="125095" y="557149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2636520"/>
            <a:ext cx="11870055" cy="19050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83845" y="2672080"/>
            <a:ext cx="11818620"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It’s this musculature difference that allows dogs to make puppy-dog eyes and other animated, humanlike expressions that wolves can’t.</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351155" y="3652520"/>
            <a:ext cx="779780" cy="445135"/>
          </a:xfrm>
          <a:prstGeom prst="rect">
            <a:avLst/>
          </a:prstGeom>
          <a:solidFill>
            <a:srgbClr val="0070C0"/>
          </a:solidFill>
        </p:spPr>
        <p:txBody>
          <a:bodyPr wrap="square" rtlCol="0">
            <a:spAutoFit/>
          </a:bodyPr>
          <a:lstStyle/>
          <a:p>
            <a:r>
              <a:rPr kumimoji="1" lang="zh-CN" altLang="en-US" sz="2300" b="1" dirty="0">
                <a:solidFill>
                  <a:schemeClr val="lt1"/>
                </a:solidFill>
              </a:rPr>
              <a:t>翻译</a:t>
            </a:r>
            <a:endParaRPr kumimoji="1" lang="zh-CN" altLang="en-US" sz="2300" b="1" dirty="0">
              <a:solidFill>
                <a:schemeClr val="lt1"/>
              </a:solidFill>
            </a:endParaRPr>
          </a:p>
        </p:txBody>
      </p:sp>
      <p:sp>
        <p:nvSpPr>
          <p:cNvPr id="10" name="文本框 9"/>
          <p:cNvSpPr txBox="1"/>
          <p:nvPr/>
        </p:nvSpPr>
        <p:spPr>
          <a:xfrm>
            <a:off x="1239520" y="3596005"/>
            <a:ext cx="10734040" cy="814705"/>
          </a:xfrm>
          <a:prstGeom prst="rect">
            <a:avLst/>
          </a:prstGeom>
          <a:noFill/>
        </p:spPr>
        <p:txBody>
          <a:bodyPr wrap="square" rtlCol="0">
            <a:spAutoFit/>
          </a:bodyPr>
          <a:lstStyle/>
          <a:p>
            <a:pPr algn="l">
              <a:buClrTx/>
              <a:buSzTx/>
              <a:buFontTx/>
            </a:pPr>
            <a:r>
              <a:rPr sz="2300">
                <a:latin typeface="华文中宋" panose="02010600040101010101" charset="-122"/>
                <a:ea typeface="华文中宋" panose="02010600040101010101" charset="-122"/>
              </a:rPr>
              <a:t>正是这种肌肉组织的差异让狗能够</a:t>
            </a:r>
            <a:r>
              <a:rPr lang="zh-CN" sz="2300">
                <a:latin typeface="华文中宋" panose="02010600040101010101" charset="-122"/>
                <a:ea typeface="华文中宋" panose="02010600040101010101" charset="-122"/>
              </a:rPr>
              <a:t>有撒娇的眼神</a:t>
            </a:r>
            <a:r>
              <a:rPr sz="2300">
                <a:latin typeface="华文中宋" panose="02010600040101010101" charset="-122"/>
                <a:ea typeface="华文中宋" panose="02010600040101010101" charset="-122"/>
              </a:rPr>
              <a:t>和</a:t>
            </a:r>
            <a:r>
              <a:rPr lang="zh-CN" sz="2300">
                <a:latin typeface="华文中宋" panose="02010600040101010101" charset="-122"/>
                <a:ea typeface="华文中宋" panose="02010600040101010101" charset="-122"/>
              </a:rPr>
              <a:t>做出</a:t>
            </a:r>
            <a:r>
              <a:rPr sz="2300">
                <a:latin typeface="华文中宋" panose="02010600040101010101" charset="-122"/>
                <a:ea typeface="华文中宋" panose="02010600040101010101" charset="-122"/>
              </a:rPr>
              <a:t>其</a:t>
            </a:r>
            <a:r>
              <a:rPr lang="zh-CN" sz="2300">
                <a:latin typeface="华文中宋" panose="02010600040101010101" charset="-122"/>
                <a:ea typeface="华文中宋" panose="02010600040101010101" charset="-122"/>
              </a:rPr>
              <a:t>它</a:t>
            </a:r>
            <a:r>
              <a:rPr sz="2300">
                <a:latin typeface="华文中宋" panose="02010600040101010101" charset="-122"/>
                <a:ea typeface="华文中宋" panose="02010600040101010101" charset="-122"/>
              </a:rPr>
              <a:t>狼不能做出的</a:t>
            </a:r>
            <a:r>
              <a:rPr lang="zh-CN" sz="2300">
                <a:latin typeface="华文中宋" panose="02010600040101010101" charset="-122"/>
                <a:ea typeface="华文中宋" panose="02010600040101010101" charset="-122"/>
              </a:rPr>
              <a:t>生动而</a:t>
            </a:r>
            <a:r>
              <a:rPr sz="2300">
                <a:latin typeface="华文中宋" panose="02010600040101010101" charset="-122"/>
                <a:ea typeface="华文中宋" panose="02010600040101010101" charset="-122"/>
              </a:rPr>
              <a:t>类似人类的表情。</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578485"/>
            <a:ext cx="11856085" cy="187071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5755" y="584200"/>
            <a:ext cx="11803380"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For thousands of years, dogs have been cajoling people by making this pitiful, adorable expression— an ability that may be the result of selective breeding, a new study says. </a:t>
            </a:r>
            <a:endParaRPr lang="en-US" altLang="zh-CN" sz="2600">
              <a:latin typeface="Times New Roman" panose="02020603050405020304" charset="0"/>
              <a:cs typeface="Times New Roman" panose="02020603050405020304" charset="0"/>
              <a:sym typeface="+mn-ea"/>
            </a:endParaRPr>
          </a:p>
        </p:txBody>
      </p:sp>
      <p:sp>
        <p:nvSpPr>
          <p:cNvPr id="12" name="文本框 11"/>
          <p:cNvSpPr txBox="1"/>
          <p:nvPr/>
        </p:nvSpPr>
        <p:spPr>
          <a:xfrm>
            <a:off x="358140" y="1533525"/>
            <a:ext cx="849630" cy="445135"/>
          </a:xfrm>
          <a:prstGeom prst="rect">
            <a:avLst/>
          </a:prstGeom>
          <a:solidFill>
            <a:srgbClr val="0070C0"/>
          </a:solidFill>
        </p:spPr>
        <p:txBody>
          <a:bodyPr wrap="square" rtlCol="0">
            <a:spAutoFit/>
          </a:bodyPr>
          <a:lstStyle/>
          <a:p>
            <a:r>
              <a:rPr kumimoji="1" lang="zh-CN" altLang="en-US" sz="2300" b="1" dirty="0">
                <a:solidFill>
                  <a:schemeClr val="lt1"/>
                </a:solidFill>
              </a:rPr>
              <a:t>翻译</a:t>
            </a:r>
            <a:endParaRPr kumimoji="1" lang="zh-CN" altLang="en-US" sz="2300" b="1" dirty="0">
              <a:solidFill>
                <a:schemeClr val="lt1"/>
              </a:solidFill>
            </a:endParaRPr>
          </a:p>
        </p:txBody>
      </p:sp>
      <p:sp>
        <p:nvSpPr>
          <p:cNvPr id="14" name="文本框 13"/>
          <p:cNvSpPr txBox="1"/>
          <p:nvPr/>
        </p:nvSpPr>
        <p:spPr>
          <a:xfrm>
            <a:off x="1282700" y="1477010"/>
            <a:ext cx="10728325" cy="845185"/>
          </a:xfrm>
          <a:prstGeom prst="rect">
            <a:avLst/>
          </a:prstGeom>
          <a:noFill/>
        </p:spPr>
        <p:txBody>
          <a:bodyPr wrap="square" rtlCol="0">
            <a:spAutoFit/>
          </a:bodyPr>
          <a:lstStyle/>
          <a:p>
            <a:pPr algn="l">
              <a:buClrTx/>
              <a:buSzTx/>
              <a:buFontTx/>
            </a:pPr>
            <a:r>
              <a:rPr sz="2300">
                <a:latin typeface="华文中宋" panose="02010600040101010101" charset="-122"/>
                <a:ea typeface="华文中宋" panose="02010600040101010101" charset="-122"/>
              </a:rPr>
              <a:t>一项新的研究</a:t>
            </a:r>
            <a:r>
              <a:rPr lang="zh-CN" sz="2300">
                <a:latin typeface="华文中宋" panose="02010600040101010101" charset="-122"/>
                <a:ea typeface="华文中宋" panose="02010600040101010101" charset="-122"/>
              </a:rPr>
              <a:t>表明</a:t>
            </a:r>
            <a:r>
              <a:rPr sz="2300">
                <a:latin typeface="华文中宋" panose="02010600040101010101" charset="-122"/>
                <a:ea typeface="华文中宋" panose="02010600040101010101" charset="-122"/>
              </a:rPr>
              <a:t>，几千年来，狗一直在用这种</a:t>
            </a:r>
            <a:r>
              <a:rPr lang="zh-CN" sz="2300">
                <a:latin typeface="华文中宋" panose="02010600040101010101" charset="-122"/>
                <a:ea typeface="华文中宋" panose="02010600040101010101" charset="-122"/>
              </a:rPr>
              <a:t>惹人疼爱</a:t>
            </a:r>
            <a:r>
              <a:rPr sz="2300">
                <a:latin typeface="华文中宋" panose="02010600040101010101" charset="-122"/>
                <a:ea typeface="华文中宋" panose="02010600040101010101" charset="-122"/>
              </a:rPr>
              <a:t>的表情来</a:t>
            </a:r>
            <a:r>
              <a:rPr lang="zh-CN" sz="2300">
                <a:latin typeface="华文中宋" panose="02010600040101010101" charset="-122"/>
                <a:ea typeface="华文中宋" panose="02010600040101010101" charset="-122"/>
              </a:rPr>
              <a:t>讨好</a:t>
            </a:r>
            <a:r>
              <a:rPr sz="2300">
                <a:latin typeface="华文中宋" panose="02010600040101010101" charset="-122"/>
                <a:ea typeface="华文中宋" panose="02010600040101010101" charset="-122"/>
              </a:rPr>
              <a:t>人们——这种能力可能是选择性繁殖的结果。</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
        <p:nvSpPr>
          <p:cNvPr id="2" name="圆角矩形 1"/>
          <p:cNvSpPr/>
          <p:nvPr/>
        </p:nvSpPr>
        <p:spPr>
          <a:xfrm>
            <a:off x="208280" y="4758690"/>
            <a:ext cx="11870055" cy="1960880"/>
          </a:xfrm>
          <a:prstGeom prst="roundRect">
            <a:avLst>
              <a:gd name="adj" fmla="val 16667"/>
            </a:avLst>
          </a:prstGeom>
          <a:noFill/>
          <a:ln w="63500" cap="flat" cmpd="sng">
            <a:solidFill>
              <a:schemeClr val="accent4">
                <a:lumMod val="60000"/>
                <a:lumOff val="40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246380" y="4839970"/>
            <a:ext cx="11818620"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Burrows and colleagues are now investigating whether the evolution of fast-twitching muscles around dogs’ mouths played a role in the barks they developed to communicate.</a:t>
            </a:r>
            <a:endParaRPr lang="en-US" altLang="zh-CN" sz="2600">
              <a:latin typeface="Times New Roman" panose="02020603050405020304" charset="0"/>
              <a:cs typeface="Times New Roman" panose="02020603050405020304" charset="0"/>
              <a:sym typeface="+mn-ea"/>
            </a:endParaRPr>
          </a:p>
        </p:txBody>
      </p:sp>
      <p:sp>
        <p:nvSpPr>
          <p:cNvPr id="8" name="文本框 7"/>
          <p:cNvSpPr txBox="1"/>
          <p:nvPr/>
        </p:nvSpPr>
        <p:spPr>
          <a:xfrm>
            <a:off x="377190" y="5793105"/>
            <a:ext cx="786765" cy="445135"/>
          </a:xfrm>
          <a:prstGeom prst="rect">
            <a:avLst/>
          </a:prstGeom>
          <a:solidFill>
            <a:srgbClr val="0070C0"/>
          </a:solidFill>
        </p:spPr>
        <p:txBody>
          <a:bodyPr wrap="square" rtlCol="0">
            <a:spAutoFit/>
          </a:bodyPr>
          <a:lstStyle/>
          <a:p>
            <a:r>
              <a:rPr kumimoji="1" lang="zh-CN" altLang="en-US" sz="2300" b="1" dirty="0">
                <a:solidFill>
                  <a:schemeClr val="lt1"/>
                </a:solidFill>
              </a:rPr>
              <a:t>翻译</a:t>
            </a:r>
            <a:endParaRPr kumimoji="1" lang="zh-CN" altLang="en-US" sz="2300" b="1" dirty="0">
              <a:solidFill>
                <a:schemeClr val="lt1"/>
              </a:solidFill>
            </a:endParaRPr>
          </a:p>
        </p:txBody>
      </p:sp>
      <p:sp>
        <p:nvSpPr>
          <p:cNvPr id="11" name="文本框 10"/>
          <p:cNvSpPr txBox="1"/>
          <p:nvPr/>
        </p:nvSpPr>
        <p:spPr>
          <a:xfrm>
            <a:off x="1215390" y="5748655"/>
            <a:ext cx="10513060" cy="798830"/>
          </a:xfrm>
          <a:prstGeom prst="rect">
            <a:avLst/>
          </a:prstGeom>
          <a:noFill/>
        </p:spPr>
        <p:txBody>
          <a:bodyPr wrap="square" rtlCol="0">
            <a:spAutoFit/>
          </a:bodyPr>
          <a:lstStyle/>
          <a:p>
            <a:pPr algn="l">
              <a:buClrTx/>
              <a:buSzTx/>
              <a:buFontTx/>
            </a:pPr>
            <a:r>
              <a:rPr sz="2300">
                <a:latin typeface="华文中宋" panose="02010600040101010101" charset="-122"/>
                <a:ea typeface="华文中宋" panose="02010600040101010101" charset="-122"/>
              </a:rPr>
              <a:t>布伦斯和他的同事们正在研究狗</a:t>
            </a:r>
            <a:r>
              <a:rPr lang="zh-CN" sz="2300">
                <a:latin typeface="华文中宋" panose="02010600040101010101" charset="-122"/>
                <a:ea typeface="华文中宋" panose="02010600040101010101" charset="-122"/>
              </a:rPr>
              <a:t>的</a:t>
            </a:r>
            <a:r>
              <a:rPr sz="2300">
                <a:latin typeface="华文中宋" panose="02010600040101010101" charset="-122"/>
                <a:ea typeface="华文中宋" panose="02010600040101010101" charset="-122"/>
              </a:rPr>
              <a:t>嘴</a:t>
            </a:r>
            <a:r>
              <a:rPr lang="zh-CN" sz="2300">
                <a:latin typeface="华文中宋" panose="02010600040101010101" charset="-122"/>
                <a:ea typeface="华文中宋" panose="02010600040101010101" charset="-122"/>
              </a:rPr>
              <a:t>巴</a:t>
            </a:r>
            <a:r>
              <a:rPr sz="2300">
                <a:latin typeface="华文中宋" panose="02010600040101010101" charset="-122"/>
                <a:ea typeface="华文中宋" panose="02010600040101010101" charset="-122"/>
              </a:rPr>
              <a:t>周围快速抽搐肌肉的进化是否在它们</a:t>
            </a:r>
            <a:r>
              <a:rPr lang="zh-CN" sz="2300">
                <a:latin typeface="华文中宋" panose="02010600040101010101" charset="-122"/>
                <a:ea typeface="华文中宋" panose="02010600040101010101" charset="-122"/>
              </a:rPr>
              <a:t>用于</a:t>
            </a:r>
            <a:r>
              <a:rPr sz="2300">
                <a:latin typeface="华文中宋" panose="02010600040101010101" charset="-122"/>
                <a:ea typeface="华文中宋" panose="02010600040101010101" charset="-122"/>
              </a:rPr>
              <a:t>交流的吠叫中起了作用</a:t>
            </a:r>
            <a:r>
              <a:rPr lang="zh-CN" sz="2300">
                <a:latin typeface="华文中宋" panose="02010600040101010101" charset="-122"/>
                <a:ea typeface="华文中宋" panose="02010600040101010101" charset="-122"/>
              </a:rPr>
              <a:t>。</a:t>
            </a:r>
            <a:r>
              <a:rPr sz="2300">
                <a:latin typeface="华文中宋" panose="02010600040101010101" charset="-122"/>
                <a:ea typeface="华文中宋" panose="02010600040101010101" charset="-122"/>
              </a:rPr>
              <a:t>   </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P spid="8" grpId="1"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November 1st</a:t>
            </a:r>
            <a:r>
              <a:t>-</a:t>
            </a:r>
            <a:r>
              <a:rPr lang="en-US"/>
              <a:t>15th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635568" y="154940"/>
            <a:ext cx="6922770" cy="614045"/>
          </a:xfrm>
          <a:prstGeom prst="rect">
            <a:avLst/>
          </a:prstGeom>
          <a:noFill/>
        </p:spPr>
        <p:txBody>
          <a:bodyPr wrap="none" rtlCol="0" anchor="t">
            <a:spAutoFit/>
          </a:bodyPr>
          <a:p>
            <a:pPr algn="ctr"/>
            <a:r>
              <a:rPr lang="en-US" sz="3400" b="1">
                <a:latin typeface="+mj-lt"/>
                <a:cs typeface="+mj-lt"/>
                <a:sym typeface="+mn-ea"/>
              </a:rPr>
              <a:t>5. THE LINE</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沙特</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线性城市</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构想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THE LIN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92810" y="768985"/>
            <a:ext cx="10408920" cy="601789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55880" y="450850"/>
            <a:ext cx="11972290" cy="636841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For too long, humanity has existed within </a:t>
            </a:r>
            <a:r>
              <a:rPr lang="en-US" altLang="zh-CN" sz="2400">
                <a:solidFill>
                  <a:srgbClr val="3333FF"/>
                </a:solidFill>
                <a:latin typeface="Times New Roman" panose="02020603050405020304" charset="0"/>
                <a:ea typeface="+mn-ea"/>
                <a:cs typeface="Times New Roman" panose="02020603050405020304" charset="0"/>
              </a:rPr>
              <a:t>dysfunctional </a:t>
            </a:r>
            <a:r>
              <a:rPr sz="2400">
                <a:latin typeface="Times New Roman" panose="02020603050405020304" charset="0"/>
                <a:cs typeface="Times New Roman" panose="02020603050405020304" charset="0"/>
              </a:rPr>
              <a:t>and polluted cities that</a:t>
            </a:r>
            <a:r>
              <a:rPr lang="en-US" sz="2400">
                <a:latin typeface="Times New Roman" panose="02020603050405020304" charset="0"/>
                <a:cs typeface="Times New Roman" panose="02020603050405020304" charset="0"/>
              </a:rPr>
              <a:t> ___________</a:t>
            </a:r>
            <a:r>
              <a:rPr sz="2400">
                <a:latin typeface="Times New Roman" panose="02020603050405020304" charset="0"/>
                <a:cs typeface="Times New Roman" panose="02020603050405020304" charset="0"/>
              </a:rPr>
              <a:t>. Now, a revolution in civilization is taking place. </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Imagine a traditional city and consolidating its footprint. Designing to protect and enhance nature, the LINE will </a:t>
            </a:r>
            <a:r>
              <a:rPr lang="en-US" sz="2400">
                <a:latin typeface="Times New Roman" panose="02020603050405020304" charset="0"/>
                <a:cs typeface="Times New Roman" panose="02020603050405020304" charset="0"/>
              </a:rPr>
              <a:t>_________</a:t>
            </a:r>
            <a:r>
              <a:rPr sz="2400">
                <a:latin typeface="Times New Roman" panose="02020603050405020304" charset="0"/>
                <a:cs typeface="Times New Roman" panose="02020603050405020304" charset="0"/>
              </a:rPr>
              <a:t> 9 million residents and will be built with a footprint of just 34 square kilometers. And we are designing it to provide a healthier, more </a:t>
            </a:r>
            <a:r>
              <a:rPr lang="en-US" sz="2400">
                <a:latin typeface="Times New Roman" panose="02020603050405020304" charset="0"/>
                <a:cs typeface="Times New Roman" panose="02020603050405020304" charset="0"/>
              </a:rPr>
              <a:t>__________ </a:t>
            </a:r>
            <a:r>
              <a:rPr sz="2400">
                <a:latin typeface="Times New Roman" panose="02020603050405020304" charset="0"/>
                <a:cs typeface="Times New Roman" panose="02020603050405020304" charset="0"/>
              </a:rPr>
              <a:t>quality of life. The LINE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communities are organized in three dimensions. Residents </a:t>
            </a:r>
            <a:r>
              <a:rPr lang="en-US" sz="2400">
                <a:latin typeface="Times New Roman" panose="02020603050405020304" charset="0"/>
                <a:cs typeface="Times New Roman" panose="02020603050405020304" charset="0"/>
              </a:rPr>
              <a:t>____________</a:t>
            </a:r>
            <a:r>
              <a:rPr sz="2400">
                <a:latin typeface="Times New Roman" panose="02020603050405020304" charset="0"/>
                <a:cs typeface="Times New Roman" panose="02020603050405020304" charset="0"/>
              </a:rPr>
              <a:t> all their daily needs within 5-minute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walk neighborhoods. And THE LINE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s infrastructure makes it possible to travel end to end in 20 minutes with no need for cars,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zero carbon emissions. By leveraging AI technology, services are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saving you time and effort.</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Designed by world-leading architects, THE LINE is 500m all, 200m wide, 170km long, and housed within an elegant mirror glass facade. Intelligent solutions create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and year-round temperate micro-climate with natural ventilation. Energy and water supplies are 100%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THE LINE is designed as a series of unique communities offering a wealth of amenities, providing </a:t>
            </a:r>
            <a:r>
              <a:rPr lang="en-US" altLang="zh-CN" sz="2400">
                <a:solidFill>
                  <a:srgbClr val="3333FF"/>
                </a:solidFill>
                <a:latin typeface="Times New Roman" panose="02020603050405020304" charset="0"/>
                <a:ea typeface="+mn-ea"/>
                <a:cs typeface="Times New Roman" panose="02020603050405020304" charset="0"/>
              </a:rPr>
              <a:t>equitable </a:t>
            </a:r>
            <a:r>
              <a:rPr sz="2400">
                <a:latin typeface="Times New Roman" panose="02020603050405020304" charset="0"/>
                <a:cs typeface="Times New Roman" panose="02020603050405020304" charset="0"/>
              </a:rPr>
              <a:t>views and immediate access to the surrounding nature. With 40% of the world accessible within 6 hours. </a:t>
            </a:r>
            <a:r>
              <a:rPr lang="en-US" sz="2400">
                <a:latin typeface="Times New Roman" panose="02020603050405020304" charset="0"/>
                <a:cs typeface="Times New Roman" panose="02020603050405020304" charset="0"/>
              </a:rPr>
              <a:t>_____________</a:t>
            </a:r>
            <a:r>
              <a:rPr sz="2400">
                <a:latin typeface="Times New Roman" panose="02020603050405020304" charset="0"/>
                <a:cs typeface="Times New Roman" panose="02020603050405020304" charset="0"/>
              </a:rPr>
              <a:t> the globe’s key trade routes. A place for commerce and communities to </a:t>
            </a:r>
            <a:r>
              <a:rPr lang="en-US" sz="2400">
                <a:latin typeface="Times New Roman" panose="02020603050405020304" charset="0"/>
                <a:cs typeface="Times New Roman" panose="02020603050405020304" charset="0"/>
              </a:rPr>
              <a:t>_____</a:t>
            </a:r>
            <a:r>
              <a:rPr sz="2400">
                <a:latin typeface="Times New Roman" panose="02020603050405020304" charset="0"/>
                <a:cs typeface="Times New Roman" panose="02020603050405020304" charset="0"/>
              </a:rPr>
              <a:t>, like nothing on Earth seen before.</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LINE. The city that delivers new wonders for the world.</a:t>
            </a:r>
            <a:endParaRPr sz="24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3" name="文本框 2"/>
          <p:cNvSpPr txBox="1"/>
          <p:nvPr/>
        </p:nvSpPr>
        <p:spPr>
          <a:xfrm>
            <a:off x="10249535" y="494030"/>
            <a:ext cx="17335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ignore nature</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 name="文本框 3"/>
          <p:cNvSpPr txBox="1"/>
          <p:nvPr/>
        </p:nvSpPr>
        <p:spPr>
          <a:xfrm>
            <a:off x="8905875" y="1965960"/>
            <a:ext cx="146939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sustainable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3" name="文本框 12"/>
          <p:cNvSpPr txBox="1"/>
          <p:nvPr/>
        </p:nvSpPr>
        <p:spPr>
          <a:xfrm>
            <a:off x="173990" y="4892675"/>
            <a:ext cx="149733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renewable</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9408795" y="2334895"/>
            <a:ext cx="23247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have access to</a:t>
            </a:r>
            <a:endParaRPr sz="24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986530" y="6003290"/>
            <a:ext cx="11391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thrive</a:t>
            </a:r>
            <a:endParaRPr sz="23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9115425" y="4170045"/>
            <a:ext cx="13030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efficiency </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6642735" y="3429000"/>
            <a:ext cx="16141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autonomous</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5017770" y="5623560"/>
            <a:ext cx="24377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At the heart of</a:t>
            </a:r>
            <a:endParaRPr sz="24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8164830" y="3068320"/>
            <a:ext cx="15341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resulting in</a:t>
            </a:r>
            <a:endParaRPr sz="24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2790190" y="1595120"/>
            <a:ext cx="16332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be home to</a:t>
            </a:r>
            <a:endParaRPr sz="2400">
              <a:solidFill>
                <a:srgbClr val="FF0000"/>
              </a:solidFill>
              <a:latin typeface="Times New Roman" panose="02020603050405020304" charset="0"/>
              <a:cs typeface="Times New Roman" panose="02020603050405020304" charset="0"/>
              <a:sym typeface="+mn-ea"/>
            </a:endParaRPr>
          </a:p>
        </p:txBody>
      </p:sp>
      <p:pic>
        <p:nvPicPr>
          <p:cNvPr id="25" name="THE LINE">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21745" y="606806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25"/>
                </p:tgtEl>
              </p:cMediaNode>
            </p:audio>
          </p:childTnLst>
        </p:cTn>
      </p:par>
    </p:tnLst>
    <p:bldLst>
      <p:bldP spid="3" grpId="0" bldLvl="0" animBg="1"/>
      <p:bldP spid="4" grpId="0" bldLvl="0" animBg="1"/>
      <p:bldP spid="13"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31495"/>
            <a:ext cx="12178030" cy="51181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dysfunctional</a:t>
            </a:r>
            <a:r>
              <a:rPr lang="en-US" altLang="zh-CN" sz="2800">
                <a:latin typeface="Times New Roman" panose="02020603050405020304" charset="0"/>
                <a:ea typeface="华文中宋" panose="02010600040101010101" charset="-122"/>
                <a:cs typeface="Times New Roman" panose="02020603050405020304" charset="0"/>
                <a:sym typeface="+mn-ea"/>
              </a:rPr>
              <a:t>: not working normally or properly    </a:t>
            </a:r>
            <a:r>
              <a:rPr lang="zh-CN" altLang="en-US" sz="2800">
                <a:latin typeface="Times New Roman" panose="02020603050405020304" charset="0"/>
                <a:ea typeface="华文中宋" panose="02010600040101010101" charset="-122"/>
                <a:cs typeface="Times New Roman" panose="02020603050405020304" charset="0"/>
                <a:sym typeface="+mn-ea"/>
              </a:rPr>
              <a:t>机能失调的；功能障碍的</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These are the characteristics that typically occur in a dysfunctional family.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这些就是出现在缺陷家庭中的典型特征。</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equitable</a:t>
            </a:r>
            <a:r>
              <a:rPr lang="en-US" altLang="zh-CN" sz="2800"/>
              <a:t>:</a:t>
            </a:r>
            <a:r>
              <a:rPr lang="en-US" altLang="zh-CN" sz="2800">
                <a:latin typeface="Times New Roman" panose="02020603050405020304" charset="0"/>
                <a:cs typeface="Times New Roman" panose="02020603050405020304" charset="0"/>
              </a:rPr>
              <a:t> fair and reasonable; treating everyone in an equal way    </a:t>
            </a: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公平合理的；公正的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He has urged them to come to an equitable compromise.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他已经催促他们达成合理的妥协。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47320" y="6164580"/>
            <a:ext cx="75107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We take care of the poor in a way that is equitable.</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14195" y="2125980"/>
            <a:ext cx="7741285" cy="521970"/>
          </a:xfrm>
          <a:prstGeom prst="rect">
            <a:avLst/>
          </a:prstGeom>
          <a:noFill/>
        </p:spPr>
        <p:txBody>
          <a:bodyPr wrap="square" rtlCol="0" anchor="t">
            <a:spAutoFit/>
          </a:bodyPr>
          <a:lstStyle/>
          <a:p>
            <a:r>
              <a:rPr lang="zh-CN" altLang="en-US" sz="2800">
                <a:ea typeface="华文中宋" panose="02010600040101010101" charset="-122"/>
              </a:rPr>
              <a:t>我们要更加关注来自有缺陷家庭的子女。  </a:t>
            </a:r>
            <a:endParaRPr lang="zh-CN" altLang="en-US" sz="2800">
              <a:ea typeface="华文中宋" panose="02010600040101010101" charset="-122"/>
            </a:endParaRPr>
          </a:p>
        </p:txBody>
      </p:sp>
      <p:cxnSp>
        <p:nvCxnSpPr>
          <p:cNvPr id="3145728" name="直接连接符 8"/>
          <p:cNvCxnSpPr/>
          <p:nvPr/>
        </p:nvCxnSpPr>
        <p:spPr>
          <a:xfrm flipV="1">
            <a:off x="139065" y="3140075"/>
            <a:ext cx="10161905"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624320"/>
            <a:ext cx="7476490" cy="234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3890" y="5609590"/>
            <a:ext cx="5262245" cy="521970"/>
          </a:xfrm>
          <a:prstGeom prst="rect">
            <a:avLst/>
          </a:prstGeom>
          <a:noFill/>
        </p:spPr>
        <p:txBody>
          <a:bodyPr wrap="square" rtlCol="0" anchor="t">
            <a:spAutoFit/>
          </a:bodyPr>
          <a:p>
            <a:pPr algn="l"/>
            <a:r>
              <a:rPr lang="zh-CN" altLang="en-US" sz="2800">
                <a:ea typeface="华文中宋" panose="02010600040101010101" charset="-122"/>
                <a:sym typeface="+mn-ea"/>
              </a:rPr>
              <a:t>我们以公平合理方式照顾贫民</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79375" y="211518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39065" y="2637155"/>
            <a:ext cx="1024826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We should pay more attention to children from dysfunctional families.</a:t>
            </a:r>
            <a:endParaRPr lang="en-US" sz="2800"/>
          </a:p>
        </p:txBody>
      </p:sp>
      <p:sp>
        <p:nvSpPr>
          <p:cNvPr id="5" name="文本框 4"/>
          <p:cNvSpPr txBox="1"/>
          <p:nvPr/>
        </p:nvSpPr>
        <p:spPr>
          <a:xfrm>
            <a:off x="118745" y="5609590"/>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4117340"/>
            <a:ext cx="11870055" cy="24752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50190" y="4184650"/>
            <a:ext cx="11818620" cy="1476375"/>
          </a:xfrm>
          <a:prstGeom prst="rect">
            <a:avLst/>
          </a:prstGeom>
          <a:noFill/>
        </p:spPr>
        <p:txBody>
          <a:bodyPr wrap="square">
            <a:spAutoFit/>
          </a:bodyPr>
          <a:lstStyle/>
          <a:p>
            <a:pPr algn="l"/>
            <a:r>
              <a:rPr lang="en-US" altLang="zh-CN" sz="3000">
                <a:latin typeface="Times New Roman" panose="02020603050405020304" charset="0"/>
                <a:cs typeface="Times New Roman" panose="02020603050405020304" charset="0"/>
                <a:sym typeface="+mn-ea"/>
              </a:rPr>
              <a:t>THE LINE is designed as a series of unique communities offering a wealth of amenities, providing equitable views and immediate access to the surrounding nature.</a:t>
            </a:r>
            <a:endParaRPr lang="en-US" altLang="zh-CN" sz="3000">
              <a:latin typeface="Times New Roman" panose="02020603050405020304" charset="0"/>
              <a:cs typeface="Times New Roman" panose="02020603050405020304" charset="0"/>
              <a:sym typeface="+mn-ea"/>
            </a:endParaRPr>
          </a:p>
        </p:txBody>
      </p:sp>
      <p:sp>
        <p:nvSpPr>
          <p:cNvPr id="4" name="文本框 3"/>
          <p:cNvSpPr txBox="1"/>
          <p:nvPr/>
        </p:nvSpPr>
        <p:spPr>
          <a:xfrm>
            <a:off x="307975" y="56845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282700" y="5630545"/>
            <a:ext cx="10513060" cy="891540"/>
          </a:xfrm>
          <a:prstGeom prst="rect">
            <a:avLst/>
          </a:prstGeom>
          <a:noFill/>
        </p:spPr>
        <p:txBody>
          <a:bodyPr wrap="square" rtlCol="0">
            <a:spAutoFit/>
          </a:bodyPr>
          <a:lstStyle/>
          <a:p>
            <a:pPr algn="l">
              <a:buClrTx/>
              <a:buSzTx/>
              <a:buFontTx/>
            </a:pPr>
            <a:r>
              <a:rPr lang="zh-CN" sz="2600">
                <a:latin typeface="华文中宋" panose="02010600040101010101" charset="-122"/>
                <a:ea typeface="华文中宋" panose="02010600040101010101" charset="-122"/>
              </a:rPr>
              <a:t>线性城市被设计为一系列独特的社区，提供丰富的便利设施，公平的景观设施和与周边自然环境的亲密接触。</a:t>
            </a:r>
            <a:endParaRPr lang="zh-CN" sz="260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8025"/>
            <a:ext cx="11856085" cy="324358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5755" y="735330"/>
            <a:ext cx="1180338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LINE’s communities are organized in three dimensions. Residents have access to all their daily needs within 5-minute-walk neighborhoods. And THE LINE’s infrastructure makes it possible to travel end to end in 20 minutes with no need for cars, resulting in zero carbon emissions.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8935" y="25673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2546350"/>
            <a:ext cx="10594975" cy="1291590"/>
          </a:xfrm>
          <a:prstGeom prst="rect">
            <a:avLst/>
          </a:prstGeom>
          <a:noFill/>
        </p:spPr>
        <p:txBody>
          <a:bodyPr wrap="square" rtlCol="0">
            <a:spAutoFit/>
          </a:bodyPr>
          <a:lstStyle/>
          <a:p>
            <a:pPr algn="l">
              <a:buClrTx/>
              <a:buSzTx/>
              <a:buFontTx/>
            </a:pPr>
            <a:r>
              <a:rPr lang="zh-CN" sz="2600">
                <a:latin typeface="华文中宋" panose="02010600040101010101" charset="-122"/>
                <a:ea typeface="华文中宋" panose="02010600040101010101" charset="-122"/>
              </a:rPr>
              <a:t>线性城市的社</a:t>
            </a:r>
            <a:r>
              <a:rPr sz="2600">
                <a:latin typeface="华文中宋" panose="02010600040101010101" charset="-122"/>
                <a:ea typeface="华文中宋" panose="02010600040101010101" charset="-122"/>
              </a:rPr>
              <a:t>区是以三维</a:t>
            </a:r>
            <a:r>
              <a:rPr lang="zh-CN" sz="2600">
                <a:latin typeface="华文中宋" panose="02010600040101010101" charset="-122"/>
                <a:ea typeface="华文中宋" panose="02010600040101010101" charset="-122"/>
              </a:rPr>
              <a:t>形式建设的</a:t>
            </a:r>
            <a:r>
              <a:rPr sz="2600">
                <a:latin typeface="华文中宋" panose="02010600040101010101" charset="-122"/>
                <a:ea typeface="华文中宋" panose="02010600040101010101" charset="-122"/>
              </a:rPr>
              <a:t>。居民可以在</a:t>
            </a:r>
            <a:r>
              <a:rPr lang="zh-CN" sz="2600">
                <a:latin typeface="华文中宋" panose="02010600040101010101" charset="-122"/>
                <a:ea typeface="华文中宋" panose="02010600040101010101" charset="-122"/>
              </a:rPr>
              <a:t>社区内步行</a:t>
            </a:r>
            <a:r>
              <a:rPr sz="2600">
                <a:latin typeface="华文中宋" panose="02010600040101010101" charset="-122"/>
                <a:ea typeface="华文中宋" panose="02010600040101010101" charset="-122"/>
              </a:rPr>
              <a:t>5分钟</a:t>
            </a:r>
            <a:r>
              <a:rPr lang="zh-CN" sz="2600">
                <a:latin typeface="华文中宋" panose="02010600040101010101" charset="-122"/>
                <a:ea typeface="华文中宋" panose="02010600040101010101" charset="-122"/>
              </a:rPr>
              <a:t>满足</a:t>
            </a:r>
            <a:r>
              <a:rPr sz="2600">
                <a:latin typeface="华文中宋" panose="02010600040101010101" charset="-122"/>
                <a:ea typeface="华文中宋" panose="02010600040101010101" charset="-122"/>
              </a:rPr>
              <a:t>他们的日常需求。</a:t>
            </a:r>
            <a:r>
              <a:rPr lang="zh-CN" sz="2600">
                <a:latin typeface="华文中宋" panose="02010600040101010101" charset="-122"/>
                <a:ea typeface="华文中宋" panose="02010600040101010101" charset="-122"/>
              </a:rPr>
              <a:t>线性城市的</a:t>
            </a:r>
            <a:r>
              <a:rPr sz="2600">
                <a:latin typeface="华文中宋" panose="02010600040101010101" charset="-122"/>
                <a:ea typeface="华文中宋" panose="02010600040101010101" charset="-122"/>
              </a:rPr>
              <a:t>基础设施使得人们可以在20分钟</a:t>
            </a:r>
            <a:r>
              <a:rPr lang="zh-CN" sz="2600">
                <a:latin typeface="华文中宋" panose="02010600040101010101" charset="-122"/>
                <a:ea typeface="华文中宋" panose="02010600040101010101" charset="-122"/>
              </a:rPr>
              <a:t>内从城市一端到达另一端</a:t>
            </a:r>
            <a:r>
              <a:rPr sz="2600">
                <a:latin typeface="华文中宋" panose="02010600040101010101" charset="-122"/>
                <a:ea typeface="华文中宋" panose="02010600040101010101" charset="-122"/>
              </a:rPr>
              <a:t>而不需要汽车，从而实现零碳排放。</a:t>
            </a:r>
            <a:endParaRPr sz="26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756000" y="1390650"/>
            <a:ext cx="4680000" cy="4856604"/>
          </a:xfrm>
          <a:prstGeom prst="rect">
            <a:avLst/>
          </a:prstGeom>
        </p:spPr>
      </p:pic>
      <p:sp>
        <p:nvSpPr>
          <p:cNvPr id="2" name="文本框 1"/>
          <p:cNvSpPr txBox="1"/>
          <p:nvPr/>
        </p:nvSpPr>
        <p:spPr>
          <a:xfrm>
            <a:off x="934720" y="268605"/>
            <a:ext cx="10322560" cy="1014730"/>
          </a:xfrm>
          <a:prstGeom prst="rect">
            <a:avLst/>
          </a:prstGeom>
          <a:noFill/>
        </p:spPr>
        <p:txBody>
          <a:bodyPr wrap="square" rtlCol="0" anchor="t">
            <a:spAutoFit/>
          </a:bodyPr>
          <a:p>
            <a:pPr algn="ctr"/>
            <a:r>
              <a:rPr lang="en-US" altLang="zh-CN" sz="3200" b="1"/>
              <a:t>1. </a:t>
            </a:r>
            <a:r>
              <a:rPr sz="3200" b="1"/>
              <a:t>World </a:t>
            </a:r>
            <a:r>
              <a:rPr lang="en-US" sz="3200" b="1"/>
              <a:t>P</a:t>
            </a:r>
            <a:r>
              <a:rPr sz="3200" b="1"/>
              <a:t>opulation </a:t>
            </a:r>
            <a:r>
              <a:rPr lang="en-US" sz="3200" b="1"/>
              <a:t>P</a:t>
            </a:r>
            <a:r>
              <a:rPr sz="3200" b="1"/>
              <a:t>asses 8 billion </a:t>
            </a:r>
            <a:r>
              <a:rPr lang="en-US" sz="3200" b="1"/>
              <a:t>M</a:t>
            </a:r>
            <a:r>
              <a:rPr sz="3200" b="1"/>
              <a:t>ilestone </a:t>
            </a:r>
            <a:r>
              <a:rPr lang="en-US" sz="3200" b="1"/>
              <a:t>T</a:t>
            </a:r>
            <a:r>
              <a:rPr sz="3200" b="1"/>
              <a:t>oday</a:t>
            </a:r>
            <a:endParaRPr sz="3200" b="1"/>
          </a:p>
          <a:p>
            <a:pPr algn="ctr">
              <a:buClrTx/>
              <a:buSzTx/>
              <a:buFontTx/>
            </a:pP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世界人口</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突破</a:t>
            </a: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80亿</a:t>
            </a:r>
            <a:endPar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7310" y="531495"/>
            <a:ext cx="12124690" cy="6287770"/>
          </a:xfrm>
          <a:prstGeom prst="rect">
            <a:avLst/>
          </a:prstGeom>
          <a:noFill/>
        </p:spPr>
        <p:txBody>
          <a:bodyPr wrap="square" rtlCol="0" anchor="t">
            <a:spAutoFit/>
          </a:bodyPr>
          <a:p>
            <a:pPr fontAlgn="auto">
              <a:lnSpc>
                <a:spcPts val="3020"/>
              </a:lnSpc>
            </a:pPr>
            <a:r>
              <a:rPr lang="en-US" altLang="zh-CN" sz="32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Some time today Earth</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population </a:t>
            </a:r>
            <a:r>
              <a:rPr lang="zh-CN" altLang="en-US" sz="2600">
                <a:solidFill>
                  <a:schemeClr val="tx1"/>
                </a:solidFill>
                <a:latin typeface="Times New Roman" panose="02020603050405020304" charset="0"/>
                <a:cs typeface="Times New Roman" panose="02020603050405020304" charset="0"/>
              </a:rPr>
              <a:t>is expected</a:t>
            </a:r>
            <a:r>
              <a:rPr lang="zh-CN" altLang="en-US" sz="2600">
                <a:latin typeface="Times New Roman" panose="02020603050405020304" charset="0"/>
                <a:cs typeface="Times New Roman" panose="02020603050405020304" charset="0"/>
              </a:rPr>
              <a:t> to pass eight billion, according to the United Nations, </a:t>
            </a:r>
            <a:r>
              <a:rPr lang="zh-CN" altLang="en-US" sz="2600">
                <a:solidFill>
                  <a:schemeClr val="tx1"/>
                </a:solidFill>
                <a:latin typeface="Times New Roman" panose="02020603050405020304" charset="0"/>
                <a:cs typeface="Times New Roman" panose="02020603050405020304" charset="0"/>
              </a:rPr>
              <a:t>which </a:t>
            </a:r>
            <a:r>
              <a:rPr lang="zh-CN" altLang="en-US" sz="2600">
                <a:latin typeface="Times New Roman" panose="02020603050405020304" charset="0"/>
                <a:cs typeface="Times New Roman" panose="02020603050405020304" charset="0"/>
              </a:rPr>
              <a:t>will announce the milestone in </a:t>
            </a:r>
            <a:r>
              <a:rPr lang="en-US" altLang="zh-CN" sz="2600">
                <a:latin typeface="Times New Roman" panose="02020603050405020304" charset="0"/>
                <a:cs typeface="Times New Roman" panose="02020603050405020304" charset="0"/>
              </a:rPr>
              <a:t>_______ (</a:t>
            </a:r>
            <a:r>
              <a:rPr lang="en-US" altLang="zh-CN" sz="2600">
                <a:latin typeface="Times New Roman" panose="02020603050405020304" charset="0"/>
                <a:cs typeface="Times New Roman" panose="02020603050405020304" charset="0"/>
                <a:sym typeface="+mn-ea"/>
              </a:rPr>
              <a:t>event</a:t>
            </a:r>
            <a:r>
              <a:rPr lang="en-US" altLang="zh-CN" sz="2600">
                <a:latin typeface="Times New Roman" panose="02020603050405020304" charset="0"/>
                <a:cs typeface="Times New Roman" panose="02020603050405020304" charset="0"/>
              </a:rPr>
              <a:t>) </a:t>
            </a:r>
            <a:r>
              <a:rPr lang="zh-CN" altLang="en-US" sz="2600">
                <a:solidFill>
                  <a:srgbClr val="0000FF"/>
                </a:solidFill>
                <a:latin typeface="Times New Roman" panose="02020603050405020304" charset="0"/>
                <a:cs typeface="Times New Roman" panose="02020603050405020304" charset="0"/>
              </a:rPr>
              <a:t>stage</a:t>
            </a:r>
            <a:r>
              <a:rPr lang="zh-CN" altLang="en-US" sz="2600">
                <a:solidFill>
                  <a:schemeClr val="tx1"/>
                </a:solidFill>
                <a:latin typeface="Times New Roman" panose="02020603050405020304" charset="0"/>
                <a:cs typeface="Times New Roman" panose="02020603050405020304" charset="0"/>
              </a:rPr>
              <a:t>d </a:t>
            </a:r>
            <a:r>
              <a:rPr lang="zh-CN" altLang="en-US" sz="2600">
                <a:latin typeface="Times New Roman" panose="02020603050405020304" charset="0"/>
                <a:cs typeface="Times New Roman" panose="02020603050405020304" charset="0"/>
              </a:rPr>
              <a:t>in New York and at the Cop27 climate conference in Egypt.</a:t>
            </a:r>
            <a:endParaRPr lang="zh-CN" altLang="en-US" sz="2600">
              <a:latin typeface="Times New Roman" panose="02020603050405020304" charset="0"/>
              <a:cs typeface="Times New Roman" panose="02020603050405020304" charset="0"/>
            </a:endParaRPr>
          </a:p>
          <a:p>
            <a:pPr fontAlgn="auto">
              <a:lnSpc>
                <a:spcPts val="30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figure,</a:t>
            </a:r>
            <a:r>
              <a:rPr lang="en-US" altLang="zh-CN" sz="2600">
                <a:latin typeface="Times New Roman" panose="02020603050405020304" charset="0"/>
                <a:cs typeface="Times New Roman" panose="02020603050405020304" charset="0"/>
              </a:rPr>
              <a:t> _________ (expect) </a:t>
            </a:r>
            <a:r>
              <a:rPr lang="zh-CN" altLang="en-US" sz="2600">
                <a:latin typeface="Times New Roman" panose="02020603050405020304" charset="0"/>
                <a:cs typeface="Times New Roman" panose="02020603050405020304" charset="0"/>
              </a:rPr>
              <a:t>today according to </a:t>
            </a:r>
            <a:r>
              <a:rPr lang="zh-CN" altLang="en-US" sz="2600">
                <a:solidFill>
                  <a:srgbClr val="0000FF"/>
                </a:solidFill>
                <a:latin typeface="Times New Roman" panose="02020603050405020304" charset="0"/>
                <a:cs typeface="Times New Roman" panose="02020603050405020304" charset="0"/>
              </a:rPr>
              <a:t>projection</a:t>
            </a:r>
            <a:r>
              <a:rPr lang="zh-CN" altLang="en-US" sz="2600">
                <a:latin typeface="Times New Roman" panose="02020603050405020304" charset="0"/>
                <a:cs typeface="Times New Roman" panose="02020603050405020304" charset="0"/>
              </a:rPr>
              <a:t>s by the UN Population Fund, has come thanks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longer life-spans and the rapid </a:t>
            </a:r>
            <a:r>
              <a:rPr lang="zh-CN" altLang="en-US" sz="2600">
                <a:solidFill>
                  <a:schemeClr val="tx1"/>
                </a:solidFill>
                <a:latin typeface="Times New Roman" panose="02020603050405020304" charset="0"/>
                <a:cs typeface="Times New Roman" panose="02020603050405020304" charset="0"/>
              </a:rPr>
              <a:t>growth </a:t>
            </a:r>
            <a:r>
              <a:rPr lang="zh-CN" altLang="en-US" sz="2600">
                <a:latin typeface="Times New Roman" panose="02020603050405020304" charset="0"/>
                <a:cs typeface="Times New Roman" panose="02020603050405020304" charset="0"/>
              </a:rPr>
              <a:t>of some nations in Asia and sub-Saharan Africa.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It came only </a:t>
            </a:r>
            <a:r>
              <a:rPr lang="en-US" altLang="zh-CN" sz="2600">
                <a:latin typeface="Times New Roman" panose="02020603050405020304" charset="0"/>
                <a:cs typeface="Times New Roman" panose="02020603050405020304" charset="0"/>
              </a:rPr>
              <a:t>11</a:t>
            </a:r>
            <a:r>
              <a:rPr lang="zh-CN" altLang="en-US" sz="2600">
                <a:latin typeface="Times New Roman" panose="02020603050405020304" charset="0"/>
                <a:cs typeface="Times New Roman" panose="02020603050405020304" charset="0"/>
              </a:rPr>
              <a:t> years after the figure hit seven billion, but amid projections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this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unprecedented growth</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was now slowing. There will not be nine billion people until 2037, according to the UN.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Its officials </a:t>
            </a:r>
            <a:r>
              <a:rPr lang="en-US" altLang="zh-CN" sz="2600">
                <a:latin typeface="Times New Roman" panose="02020603050405020304" charset="0"/>
                <a:cs typeface="Times New Roman" panose="02020603050405020304" charset="0"/>
              </a:rPr>
              <a:t>_______ (seek) </a:t>
            </a:r>
            <a:r>
              <a:rPr lang="zh-CN" altLang="en-US" sz="2600">
                <a:latin typeface="Times New Roman" panose="02020603050405020304" charset="0"/>
                <a:cs typeface="Times New Roman" panose="02020603050405020304" charset="0"/>
              </a:rPr>
              <a:t>to </a:t>
            </a:r>
            <a:r>
              <a:rPr lang="zh-CN" altLang="en-US" sz="2600">
                <a:solidFill>
                  <a:srgbClr val="0000FF"/>
                </a:solidFill>
                <a:latin typeface="Times New Roman" panose="02020603050405020304" charset="0"/>
                <a:cs typeface="Times New Roman" panose="02020603050405020304" charset="0"/>
              </a:rPr>
              <a:t>cast</a:t>
            </a:r>
            <a:r>
              <a:rPr lang="en-US" altLang="zh-CN" sz="2600">
                <a:solidFill>
                  <a:srgbClr val="0000FF"/>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it as a cause for </a:t>
            </a:r>
            <a:r>
              <a:rPr lang="en-US" altLang="zh-CN" sz="2600">
                <a:latin typeface="Times New Roman" panose="02020603050405020304" charset="0"/>
                <a:cs typeface="Times New Roman" panose="02020603050405020304" charset="0"/>
              </a:rPr>
              <a:t>__________ (celebrate) </a:t>
            </a:r>
            <a:r>
              <a:rPr lang="zh-CN" altLang="en-US" sz="2600">
                <a:latin typeface="Times New Roman" panose="02020603050405020304" charset="0"/>
                <a:cs typeface="Times New Roman" panose="02020603050405020304" charset="0"/>
              </a:rPr>
              <a:t>while at the same time </a:t>
            </a:r>
            <a:r>
              <a:rPr lang="en-US" altLang="zh-CN" sz="2600">
                <a:latin typeface="Times New Roman" panose="02020603050405020304" charset="0"/>
                <a:cs typeface="Times New Roman" panose="02020603050405020304" charset="0"/>
              </a:rPr>
              <a:t>_______ (issue) </a:t>
            </a:r>
            <a:r>
              <a:rPr lang="zh-CN" altLang="en-US" sz="2600">
                <a:latin typeface="Times New Roman" panose="02020603050405020304" charset="0"/>
                <a:cs typeface="Times New Roman" panose="02020603050405020304" charset="0"/>
              </a:rPr>
              <a:t>warnings of the challenges that lie ahead as humanity reaches a pre-peak population of about 10.4 billion sometime in the 2080s.</a:t>
            </a:r>
            <a:endParaRPr lang="zh-CN" altLang="en-US" sz="2600">
              <a:latin typeface="Times New Roman" panose="02020603050405020304" charset="0"/>
              <a:cs typeface="Times New Roman" panose="02020603050405020304" charset="0"/>
            </a:endParaRPr>
          </a:p>
          <a:p>
            <a:pPr fontAlgn="auto">
              <a:lnSpc>
                <a:spcPts val="3020"/>
              </a:lnSpc>
            </a:pPr>
            <a:r>
              <a:rPr lang="en-US" altLang="zh-CN"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Although the population has grown most </a:t>
            </a:r>
            <a:r>
              <a:rPr lang="en-US" sz="2600">
                <a:latin typeface="Times New Roman" panose="02020603050405020304" charset="0"/>
                <a:cs typeface="Times New Roman" panose="02020603050405020304" charset="0"/>
              </a:rPr>
              <a:t>_______ (rapid) </a:t>
            </a:r>
            <a:r>
              <a:rPr sz="2600">
                <a:latin typeface="Times New Roman" panose="02020603050405020304" charset="0"/>
                <a:cs typeface="Times New Roman" panose="02020603050405020304" charset="0"/>
              </a:rPr>
              <a:t>in the modern era, more than trebling in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20th century, average </a:t>
            </a:r>
            <a:r>
              <a:rPr sz="2600">
                <a:solidFill>
                  <a:srgbClr val="0000FF"/>
                </a:solidFill>
                <a:latin typeface="Times New Roman" panose="02020603050405020304" charset="0"/>
                <a:cs typeface="Times New Roman" panose="02020603050405020304" charset="0"/>
              </a:rPr>
              <a:t>fertility </a:t>
            </a:r>
            <a:r>
              <a:rPr sz="2600">
                <a:latin typeface="Times New Roman" panose="02020603050405020304" charset="0"/>
                <a:cs typeface="Times New Roman" panose="02020603050405020304" charset="0"/>
              </a:rPr>
              <a:t>rates have been dropping since 1950. Then the average woman had five children; by last year it was 2.3 and by 2050 it is expected to drop to 2.1. </a:t>
            </a:r>
            <a:r>
              <a:rPr sz="2600">
                <a:solidFill>
                  <a:schemeClr val="tx1"/>
                </a:solidFill>
                <a:latin typeface="Times New Roman" panose="02020603050405020304" charset="0"/>
                <a:cs typeface="Times New Roman" panose="02020603050405020304" charset="0"/>
              </a:rPr>
              <a:t>However</a:t>
            </a:r>
            <a:r>
              <a:rPr sz="2600">
                <a:latin typeface="Times New Roman" panose="02020603050405020304" charset="0"/>
                <a:cs typeface="Times New Roman" panose="02020603050405020304" charset="0"/>
              </a:rPr>
              <a:t>, fertility rates remain far </a:t>
            </a:r>
            <a:r>
              <a:rPr lang="en-US" sz="2600">
                <a:latin typeface="Times New Roman" panose="02020603050405020304" charset="0"/>
                <a:cs typeface="Times New Roman" panose="02020603050405020304" charset="0"/>
              </a:rPr>
              <a:t>______ (high) </a:t>
            </a:r>
            <a:r>
              <a:rPr sz="2600">
                <a:latin typeface="Times New Roman" panose="02020603050405020304" charset="0"/>
                <a:cs typeface="Times New Roman" panose="02020603050405020304" charset="0"/>
              </a:rPr>
              <a:t>in some of the least </a:t>
            </a:r>
            <a:r>
              <a:rPr sz="2600">
                <a:solidFill>
                  <a:schemeClr val="tx1"/>
                </a:solidFill>
                <a:latin typeface="Times New Roman" panose="02020603050405020304" charset="0"/>
                <a:cs typeface="Times New Roman" panose="02020603050405020304" charset="0"/>
              </a:rPr>
              <a:t>developed </a:t>
            </a:r>
            <a:r>
              <a:rPr sz="2600">
                <a:latin typeface="Times New Roman" panose="02020603050405020304" charset="0"/>
                <a:cs typeface="Times New Roman" panose="02020603050405020304" charset="0"/>
              </a:rPr>
              <a:t>nations.</a:t>
            </a:r>
            <a:endParaRPr sz="2600">
              <a:latin typeface="Times New Roman" panose="02020603050405020304" charset="0"/>
              <a:cs typeface="Times New Roman" panose="02020603050405020304" charset="0"/>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6427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《泰晤士报</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11</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15</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30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371080" y="894080"/>
            <a:ext cx="10452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events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099310" y="1621790"/>
            <a:ext cx="139954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expected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3268345" y="2044065"/>
            <a:ext cx="4413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744345" y="2800985"/>
            <a:ext cx="73787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flipH="1">
            <a:off x="8038465" y="3164840"/>
            <a:ext cx="11874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sought</a:t>
            </a:r>
            <a:r>
              <a:rPr lang="en-US" altLang="zh-CN" sz="2600">
                <a:solidFill>
                  <a:srgbClr val="FF0000"/>
                </a:solidFill>
                <a:latin typeface="Times New Roman" panose="02020603050405020304" charset="0"/>
                <a:cs typeface="Times New Roman" panose="02020603050405020304" charset="0"/>
                <a:sym typeface="+mn-ea"/>
              </a:rPr>
              <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428115" y="3539490"/>
            <a:ext cx="17151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celebration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716520" y="3561080"/>
            <a:ext cx="118935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issuing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990590" y="4718685"/>
            <a:ext cx="127444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rapidly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604010" y="5121275"/>
            <a:ext cx="64262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the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6364605" y="5858510"/>
            <a:ext cx="112204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higher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3" grpId="0"/>
      <p:bldP spid="2" grpId="1"/>
      <p:bldP spid="3" grpId="1"/>
      <p:bldP spid="5" grpId="1"/>
      <p:bldP spid="6" grpId="1"/>
      <p:bldP spid="7" grpId="1"/>
      <p:bldP spid="8" grpId="1"/>
      <p:bldP spid="9" grpId="1"/>
      <p:bldP spid="11" grpId="1"/>
      <p:bldP spid="12" grpId="1"/>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8330"/>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stage</a:t>
            </a:r>
            <a:r>
              <a:rPr lang="en-US" altLang="zh-CN" sz="2800">
                <a:solidFill>
                  <a:schemeClr val="tx1"/>
                </a:solidFill>
                <a:latin typeface="Times New Roman" panose="02020603050405020304" charset="0"/>
                <a:cs typeface="Times New Roman" panose="02020603050405020304" charset="0"/>
                <a:sym typeface="+mn-ea"/>
              </a:rPr>
              <a:t>:</a:t>
            </a:r>
            <a:r>
              <a:rPr lang="en-US" altLang="zh-CN" sz="2800">
                <a:solidFill>
                  <a:srgbClr val="0000FF"/>
                </a:solidFill>
                <a:latin typeface="Times New Roman" panose="02020603050405020304" charset="0"/>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常见义</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Arial" panose="020B0604020202020204" pitchFamily="34" charset="0"/>
                <a:ea typeface="华文中宋" panose="02010600040101010101" charset="-122"/>
                <a:cs typeface="Arial" panose="020B0604020202020204" pitchFamily="3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n.</a:t>
            </a:r>
            <a:r>
              <a:rPr lang="zh-CN" altLang="en-US" sz="2800">
                <a:latin typeface="Times New Roman" panose="02020603050405020304" charset="0"/>
                <a:ea typeface="华文中宋" panose="02010600040101010101" charset="-122"/>
                <a:cs typeface="Times New Roman" panose="02020603050405020304" charset="0"/>
                <a:sym typeface="+mn-ea"/>
              </a:rPr>
              <a:t>阶段；舞台</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生义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Arial" panose="020B0604020202020204" pitchFamily="34" charset="0"/>
                <a:ea typeface="华文中宋" panose="02010600040101010101" charset="-122"/>
                <a:cs typeface="Arial" panose="020B0604020202020204" pitchFamily="3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v.</a:t>
            </a:r>
            <a:r>
              <a:rPr lang="zh-CN" altLang="en-US" sz="2800">
                <a:latin typeface="Times New Roman" panose="02020603050405020304" charset="0"/>
                <a:ea typeface="华文中宋" panose="02010600040101010101" charset="-122"/>
                <a:cs typeface="Times New Roman" panose="02020603050405020304" charset="0"/>
                <a:sym typeface="+mn-ea"/>
              </a:rPr>
              <a:t>上演；</a:t>
            </a:r>
            <a:r>
              <a:rPr lang="en-US" altLang="zh-CN" sz="2800">
                <a:latin typeface="Times New Roman" panose="02020603050405020304" charset="0"/>
                <a:ea typeface="华文中宋" panose="02010600040101010101" charset="-122"/>
                <a:cs typeface="Times New Roman" panose="02020603050405020304" charset="0"/>
                <a:sym typeface="+mn-ea"/>
              </a:rPr>
              <a:t>举办；</a:t>
            </a:r>
            <a:r>
              <a:rPr lang="zh-CN" altLang="en-US" sz="2800">
                <a:latin typeface="Times New Roman" panose="02020603050405020304" charset="0"/>
                <a:ea typeface="华文中宋" panose="02010600040101010101" charset="-122"/>
                <a:cs typeface="Times New Roman" panose="02020603050405020304" charset="0"/>
                <a:sym typeface="+mn-ea"/>
              </a:rPr>
              <a:t>组织</a:t>
            </a:r>
            <a:endParaRPr lang="en-US" altLang="zh-CN" sz="2800">
              <a:latin typeface="Arial" panose="020B0604020202020204" pitchFamily="34" charset="0"/>
              <a:ea typeface="华文中宋" panose="02010600040101010101" charset="-122"/>
              <a:cs typeface="Arial" panose="020B0604020202020204" pitchFamily="3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local theatre group is staging a production of “Hamlet”.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当地剧团在上演《哈姆雷特》。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cast</a:t>
            </a:r>
            <a:r>
              <a:rPr lang="en-US" altLang="zh-CN" sz="2800"/>
              <a:t>: </a:t>
            </a:r>
            <a:r>
              <a:rPr sz="2800">
                <a:latin typeface="Times New Roman" panose="02020603050405020304" charset="0"/>
                <a:ea typeface="华文中宋" panose="02010600040101010101" charset="-122"/>
                <a:cs typeface="Times New Roman" panose="02020603050405020304" charset="0"/>
              </a:rPr>
              <a:t>常见义→ n.</a:t>
            </a:r>
            <a:r>
              <a:rPr lang="zh-CN" sz="2800">
                <a:latin typeface="Times New Roman" panose="02020603050405020304" charset="0"/>
                <a:ea typeface="华文中宋" panose="02010600040101010101" charset="-122"/>
                <a:cs typeface="Times New Roman" panose="02020603050405020304" charset="0"/>
              </a:rPr>
              <a:t>全体演员</a:t>
            </a:r>
            <a:r>
              <a:rPr lang="en-US" altLang="zh-CN" sz="2800">
                <a:latin typeface="Times New Roman" panose="02020603050405020304" charset="0"/>
                <a:ea typeface="华文中宋" panose="02010600040101010101" charset="-122"/>
                <a:cs typeface="Times New Roman" panose="02020603050405020304" charset="0"/>
              </a:rPr>
              <a:t>   v.</a:t>
            </a:r>
            <a:r>
              <a:rPr lang="zh-CN" altLang="en-US" sz="2800">
                <a:latin typeface="Times New Roman" panose="02020603050405020304" charset="0"/>
                <a:ea typeface="华文中宋" panose="02010600040101010101" charset="-122"/>
                <a:cs typeface="Times New Roman" panose="02020603050405020304" charset="0"/>
              </a:rPr>
              <a:t>投射；</a:t>
            </a:r>
            <a:r>
              <a:rPr lang="en-US" altLang="zh-CN" sz="2800">
                <a:latin typeface="Times New Roman" panose="02020603050405020304" charset="0"/>
                <a:ea typeface="华文中宋" panose="02010600040101010101" charset="-122"/>
                <a:cs typeface="Times New Roman" panose="02020603050405020304" charset="0"/>
              </a:rPr>
              <a:t>扔</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投</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生义 → v. 把</a:t>
            </a:r>
            <a:r>
              <a:rPr lang="en-US" sz="2800">
                <a:latin typeface="Times New Roman" panose="02020603050405020304" charset="0"/>
                <a:ea typeface="华文中宋" panose="02010600040101010101" charset="-122"/>
                <a:cs typeface="Times New Roman" panose="02020603050405020304" charset="0"/>
              </a:rPr>
              <a:t>……</a:t>
            </a:r>
            <a:r>
              <a:rPr sz="2800">
                <a:latin typeface="Times New Roman" panose="02020603050405020304" charset="0"/>
                <a:ea typeface="华文中宋" panose="02010600040101010101" charset="-122"/>
                <a:cs typeface="Times New Roman" panose="02020603050405020304" charset="0"/>
              </a:rPr>
              <a:t>描写成；把</a:t>
            </a:r>
            <a:r>
              <a:rPr lang="en-US" sz="2800">
                <a:latin typeface="Times New Roman" panose="02020603050405020304" charset="0"/>
                <a:ea typeface="华文中宋" panose="02010600040101010101" charset="-122"/>
                <a:cs typeface="Times New Roman" panose="02020603050405020304" charset="0"/>
              </a:rPr>
              <a:t>……</a:t>
            </a:r>
            <a:r>
              <a:rPr sz="2800">
                <a:latin typeface="Times New Roman" panose="02020603050405020304" charset="0"/>
                <a:ea typeface="华文中宋" panose="02010600040101010101" charset="-122"/>
                <a:cs typeface="Times New Roman" panose="02020603050405020304" charset="0"/>
              </a:rPr>
              <a:t>表现为</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He cast himself as the innocent victim of a hate campaign.                                </a:t>
            </a:r>
            <a:r>
              <a:rPr sz="2800">
                <a:ea typeface="华文中宋" panose="02010600040101010101" charset="-122"/>
              </a:rPr>
              <a:t>他把自己说成是一场诋毁声誉行为的无辜受害者。</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336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36570"/>
            <a:ext cx="66357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London staged the Olympic Games in 2012.</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270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58535"/>
            <a:ext cx="1055370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press were quick to cast her in the role of </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the other woman</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33650"/>
            <a:ext cx="6942455" cy="521970"/>
          </a:xfrm>
          <a:prstGeom prst="rect">
            <a:avLst/>
          </a:prstGeom>
          <a:noFill/>
        </p:spPr>
        <p:txBody>
          <a:bodyPr wrap="square" rtlCol="0" anchor="t">
            <a:spAutoFit/>
          </a:bodyPr>
          <a:lstStyle/>
          <a:p>
            <a:r>
              <a:rPr lang="zh-CN" altLang="en-US" sz="2800">
                <a:ea typeface="华文中宋" panose="02010600040101010101" charset="-122"/>
              </a:rPr>
              <a:t>伦敦于2012年举办了奥运会。</a:t>
            </a:r>
            <a:endParaRPr lang="zh-CN" altLang="en-US" sz="2800">
              <a:ea typeface="华文中宋" panose="02010600040101010101" charset="-122"/>
            </a:endParaRPr>
          </a:p>
        </p:txBody>
      </p:sp>
      <p:cxnSp>
        <p:nvCxnSpPr>
          <p:cNvPr id="3145728" name="直接连接符 8"/>
          <p:cNvCxnSpPr/>
          <p:nvPr/>
        </p:nvCxnSpPr>
        <p:spPr>
          <a:xfrm flipV="1">
            <a:off x="311150" y="3552825"/>
            <a:ext cx="6464300" cy="355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11150" y="6549390"/>
            <a:ext cx="9474200"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76400"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熟词生义</a:t>
            </a:r>
            <a:endParaRPr kumimoji="1" lang="zh-CN" altLang="en-US" sz="2800" b="1" dirty="0">
              <a:solidFill>
                <a:schemeClr val="lt1"/>
              </a:solidFill>
              <a:sym typeface="+mn-ea"/>
            </a:endParaRPr>
          </a:p>
        </p:txBody>
      </p:sp>
      <p:sp>
        <p:nvSpPr>
          <p:cNvPr id="3" name="文本框 6"/>
          <p:cNvSpPr txBox="1"/>
          <p:nvPr/>
        </p:nvSpPr>
        <p:spPr>
          <a:xfrm>
            <a:off x="2052320" y="5527040"/>
            <a:ext cx="7515225" cy="521970"/>
          </a:xfrm>
          <a:prstGeom prst="rect">
            <a:avLst/>
          </a:prstGeom>
          <a:noFill/>
        </p:spPr>
        <p:txBody>
          <a:bodyPr wrap="square" rtlCol="0" anchor="t">
            <a:spAutoFit/>
          </a:bodyPr>
          <a:p>
            <a:r>
              <a:rPr lang="zh-CN" altLang="en-US" sz="2800">
                <a:ea typeface="华文中宋" panose="02010600040101010101" charset="-122"/>
              </a:rPr>
              <a:t>新闻界很快把她描述成“第三者”的角色。</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wipe(down)">
                                      <p:cBhvr>
                                        <p:cTn id="28" dur="500"/>
                                        <p:tgtEl>
                                          <p:spTgt spid="104860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61060"/>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projection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statement or calculation about what something will be in the future or was in the past, based on information available now</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预测；推断；设想</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Sales have exceeded our projections. 销售量超过了我们的预测。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fertility</a:t>
            </a:r>
            <a:r>
              <a:rPr lang="en-US" altLang="zh-CN" sz="2800"/>
              <a:t>: </a:t>
            </a:r>
            <a:r>
              <a:rPr sz="2800">
                <a:latin typeface="Times New Roman" panose="02020603050405020304" charset="0"/>
                <a:ea typeface="华文中宋" panose="02010600040101010101" charset="-122"/>
                <a:cs typeface="Times New Roman" panose="02020603050405020304" charset="0"/>
              </a:rPr>
              <a:t>the state of being fertile 富饶；丰产；能生育性</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Doctors will tell you that pregnancy is the only sure test for fertility.                                                </a:t>
            </a:r>
            <a:r>
              <a:rPr lang="en-US" altLang="zh-CN" sz="2800">
                <a:latin typeface="华文中宋" panose="02010600040101010101" charset="-122"/>
                <a:ea typeface="华文中宋" panose="02010600040101010101" charset="-122"/>
                <a:cs typeface="华文中宋" panose="02010600040101010101" charset="-122"/>
              </a:rPr>
              <a:t>医生们会告诉你怀孕是测试生育能力的惟一准确的方法。</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3018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04795"/>
            <a:ext cx="93421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declined to make projections about fourth quarter earnings.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251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866765"/>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fertility of women who smoke is half that of nonsmoking women.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301875"/>
            <a:ext cx="6275070" cy="521970"/>
          </a:xfrm>
          <a:prstGeom prst="rect">
            <a:avLst/>
          </a:prstGeom>
          <a:noFill/>
        </p:spPr>
        <p:txBody>
          <a:bodyPr wrap="square" rtlCol="0" anchor="t">
            <a:spAutoFit/>
          </a:bodyPr>
          <a:lstStyle/>
          <a:p>
            <a:r>
              <a:rPr lang="zh-CN" altLang="en-US" sz="2800">
                <a:ea typeface="华文中宋" panose="02010600040101010101" charset="-122"/>
              </a:rPr>
              <a:t>他拒绝对第四季度收益做出预测。 </a:t>
            </a:r>
            <a:endParaRPr lang="zh-CN" altLang="en-US" sz="2800">
              <a:ea typeface="华文中宋" panose="02010600040101010101" charset="-122"/>
            </a:endParaRPr>
          </a:p>
        </p:txBody>
      </p:sp>
      <p:cxnSp>
        <p:nvCxnSpPr>
          <p:cNvPr id="3145728" name="直接连接符 8"/>
          <p:cNvCxnSpPr/>
          <p:nvPr/>
        </p:nvCxnSpPr>
        <p:spPr>
          <a:xfrm>
            <a:off x="311150" y="3320415"/>
            <a:ext cx="911923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33490"/>
            <a:ext cx="10106660" cy="482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25110"/>
            <a:ext cx="8297545" cy="521970"/>
          </a:xfrm>
          <a:prstGeom prst="rect">
            <a:avLst/>
          </a:prstGeom>
          <a:noFill/>
        </p:spPr>
        <p:txBody>
          <a:bodyPr wrap="square" rtlCol="0" anchor="t">
            <a:spAutoFit/>
          </a:bodyPr>
          <a:p>
            <a:r>
              <a:rPr lang="zh-CN" altLang="en-US" sz="2800">
                <a:ea typeface="华文中宋" panose="02010600040101010101" charset="-122"/>
              </a:rPr>
              <a:t>吸烟女士的生育能力是非吸烟女士的一半。</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3190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89090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Some time today Earth’s population is expected to pass eight billion, according to the United Nations, which will announce the milestone in events staged in New York and at the Cop27 climate conference in Egypt.</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536575" y="23266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04315" y="2172335"/>
            <a:ext cx="10136505" cy="82994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根据联合国的预测，今天的某个时候，地球人口预计将超过80亿。联合国将在纽约和在埃及举行的Cop27气候大会上宣布这一里程碑式的事件。</a:t>
            </a:r>
            <a:endParaRPr sz="2400">
              <a:latin typeface="华文中宋" panose="02010600040101010101" charset="-122"/>
              <a:ea typeface="华文中宋" panose="02010600040101010101" charset="-122"/>
              <a:cs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434715"/>
            <a:ext cx="11751310" cy="30702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64185" y="3537585"/>
            <a:ext cx="1131443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figure, expected today according to projections by the UN Population Fund, has come thanks to longer life-spans and the rapid growth of some nations in Asia and sub-Saharan Africa. It came only 11 years after the figure hit seven billion, but amid projections that this “unprecedented growth” was now slowing.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5987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06208" y="5191125"/>
            <a:ext cx="10427970" cy="1198880"/>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根据联合国人口基金的预测，这一数字今天有望达到，这要归功于亚洲和撒哈拉以南非洲一些国家</a:t>
            </a:r>
            <a:r>
              <a:rPr lang="zh-CN" sz="2400">
                <a:latin typeface="华文中宋" panose="02010600040101010101" charset="-122"/>
                <a:ea typeface="华文中宋" panose="02010600040101010101" charset="-122"/>
                <a:cs typeface="华文中宋" panose="02010600040101010101" charset="-122"/>
              </a:rPr>
              <a:t>的</a:t>
            </a:r>
            <a:r>
              <a:rPr sz="2400">
                <a:latin typeface="华文中宋" panose="02010600040101010101" charset="-122"/>
                <a:ea typeface="华文中宋" panose="02010600040101010101" charset="-122"/>
                <a:cs typeface="华文中宋" panose="02010600040101010101" charset="-122"/>
              </a:rPr>
              <a:t>人口寿命的延长和快速增长。这一数字距离70亿仅过去了11年，但据预测，这种</a:t>
            </a:r>
            <a:r>
              <a:rPr lang="en-US"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前所未有的增长”现在正在放缓。</a:t>
            </a:r>
            <a:endParaRPr sz="24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p:nvPr/>
        </p:nvSpPr>
        <p:spPr>
          <a:xfrm>
            <a:off x="247650" y="158750"/>
            <a:ext cx="10577195" cy="5877560"/>
          </a:xfrm>
          <a:prstGeom prst="rect">
            <a:avLst/>
          </a:prstGeom>
          <a:solidFill>
            <a:schemeClr val="bg1"/>
          </a:solidFill>
          <a:ln w="12700">
            <a:solidFill>
              <a:schemeClr val="bg1"/>
            </a:solidFill>
            <a:miter lim="400000"/>
          </a:ln>
        </p:spPr>
        <p:txBody>
          <a:bodyPr wrap="square" lIns="45719" rIns="45719">
            <a:spAutoFit/>
          </a:bodyPr>
          <a:p>
            <a:pPr algn="ctr">
              <a:defRPr sz="2800" b="1">
                <a:latin typeface="+mn-lt"/>
                <a:ea typeface="+mn-ea"/>
                <a:cs typeface="+mn-cs"/>
                <a:sym typeface="Helvetica"/>
              </a:defRPr>
            </a:pPr>
            <a:r>
              <a:rPr lang="en-US" sz="3600">
                <a:latin typeface="+mj-lt"/>
                <a:cs typeface="+mj-lt"/>
              </a:rPr>
              <a:t>2</a:t>
            </a:r>
            <a:r>
              <a:rPr sz="3600">
                <a:latin typeface="+mj-lt"/>
                <a:cs typeface="+mj-lt"/>
              </a:rPr>
              <a:t>. </a:t>
            </a:r>
            <a:r>
              <a:rPr lang="en-US" sz="3600">
                <a:latin typeface="+mj-lt"/>
                <a:cs typeface="+mj-lt"/>
                <a:sym typeface="+mn-ea"/>
              </a:rPr>
              <a:t>Great Reads from Great Minds</a:t>
            </a:r>
            <a:endParaRPr lang="en-US" sz="3600">
              <a:latin typeface="+mj-lt"/>
              <a:cs typeface="+mj-lt"/>
              <a:sym typeface="+mn-ea"/>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智者之书</a:t>
            </a:r>
            <a:endParaRPr lang="en-US" sz="3600">
              <a:latin typeface="+mj-lt"/>
              <a:cs typeface="+mj-lt"/>
              <a:sym typeface="+mn-ea"/>
            </a:endParaRPr>
          </a:p>
          <a:p>
            <a:pPr algn="ctr">
              <a:defRPr sz="2800" b="1">
                <a:latin typeface="+mn-lt"/>
                <a:ea typeface="+mn-ea"/>
                <a:cs typeface="+mn-cs"/>
                <a:sym typeface="Helvetica"/>
              </a:defRPr>
            </a:pPr>
            <a:r>
              <a:rPr lang="en-US" sz="3600">
                <a:latin typeface="+mj-lt"/>
                <a:cs typeface="+mj-lt"/>
                <a:sym typeface="+mn-ea"/>
              </a:rPr>
              <a:t> </a:t>
            </a: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endParaRPr lang="en-US" sz="3600" b="1">
              <a:solidFill>
                <a:srgbClr val="ED7D31"/>
              </a:solidFill>
              <a:latin typeface="微软雅黑" panose="020B0503020204020204" charset="-122"/>
              <a:ea typeface="微软雅黑" panose="020B0503020204020204" charset="-122"/>
              <a:cs typeface="微软雅黑" panose="020B0503020204020204" charset="-122"/>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custDataLst>
              <p:tags r:id="rId1"/>
            </p:custDataLst>
          </p:nvPr>
        </p:nvPicPr>
        <p:blipFill>
          <a:blip r:embed="rId2"/>
          <a:stretch>
            <a:fillRect/>
          </a:stretch>
        </p:blipFill>
        <p:spPr>
          <a:xfrm>
            <a:off x="2783840" y="2853055"/>
            <a:ext cx="6229350" cy="2057400"/>
          </a:xfrm>
          <a:prstGeom prst="rect">
            <a:avLst/>
          </a:prstGeom>
        </p:spPr>
      </p:pic>
    </p:spTree>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7625" y="188595"/>
            <a:ext cx="6200775" cy="5191125"/>
          </a:xfrm>
          <a:prstGeom prst="rect">
            <a:avLst/>
          </a:prstGeom>
        </p:spPr>
      </p:pic>
      <p:pic>
        <p:nvPicPr>
          <p:cNvPr id="6" name="图片 5"/>
          <p:cNvPicPr>
            <a:picLocks noChangeAspect="1"/>
          </p:cNvPicPr>
          <p:nvPr/>
        </p:nvPicPr>
        <p:blipFill>
          <a:blip r:embed="rId2"/>
          <a:stretch>
            <a:fillRect/>
          </a:stretch>
        </p:blipFill>
        <p:spPr>
          <a:xfrm>
            <a:off x="5880100" y="3716655"/>
            <a:ext cx="6210300" cy="3038475"/>
          </a:xfrm>
          <a:prstGeom prst="rect">
            <a:avLst/>
          </a:prstGeom>
        </p:spPr>
      </p:pic>
      <p:sp>
        <p:nvSpPr>
          <p:cNvPr id="7" name="文本框 17"/>
          <p:cNvSpPr txBox="1"/>
          <p:nvPr/>
        </p:nvSpPr>
        <p:spPr>
          <a:xfrm>
            <a:off x="6887845" y="548640"/>
            <a:ext cx="4710430" cy="2245360"/>
          </a:xfrm>
          <a:prstGeom prst="rect">
            <a:avLst/>
          </a:prstGeom>
          <a:solidFill>
            <a:schemeClr val="bg1"/>
          </a:solidFill>
          <a:ln w="12700">
            <a:solidFill>
              <a:schemeClr val="accent1"/>
            </a:solidFill>
            <a:miter lim="400000"/>
          </a:ln>
        </p:spPr>
        <p:txBody>
          <a:bodyPr wrap="square" lIns="45719" rIns="45719">
            <a:spAutoFit/>
          </a:bodyPr>
          <a:p>
            <a:pPr algn="ctr">
              <a:defRPr sz="2800" b="1">
                <a:latin typeface="+mn-lt"/>
                <a:ea typeface="+mn-ea"/>
                <a:cs typeface="+mn-cs"/>
                <a:sym typeface="Helvetica"/>
              </a:defRPr>
            </a:pPr>
            <a:r>
              <a:rPr lang="en-US" sz="3600">
                <a:latin typeface="+mj-lt"/>
                <a:cs typeface="+mj-lt"/>
                <a:sym typeface="+mn-ea"/>
              </a:rPr>
              <a:t> </a:t>
            </a: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r>
              <a:rPr sz="3600">
                <a:solidFill>
                  <a:srgbClr val="ED7D31"/>
                </a:solidFill>
                <a:latin typeface="微软雅黑" panose="020B0503020204020204" charset="-122"/>
                <a:ea typeface="微软雅黑" panose="020B0503020204020204" charset="-122"/>
                <a:cs typeface="微软雅黑" panose="020B0503020204020204" charset="-122"/>
                <a:sym typeface="+mn-ea"/>
              </a:rPr>
              <a:t>《</a:t>
            </a:r>
            <a:r>
              <a:rPr lang="zh-CN" sz="3600">
                <a:solidFill>
                  <a:srgbClr val="ED7D31"/>
                </a:solidFill>
                <a:latin typeface="微软雅黑" panose="020B0503020204020204" charset="-122"/>
                <a:ea typeface="微软雅黑" panose="020B0503020204020204" charset="-122"/>
                <a:cs typeface="微软雅黑" panose="020B0503020204020204" charset="-122"/>
                <a:sym typeface="+mn-ea"/>
              </a:rPr>
              <a:t>读者文摘</a:t>
            </a:r>
            <a:r>
              <a:rPr sz="3600">
                <a:solidFill>
                  <a:srgbClr val="ED7D31"/>
                </a:solidFill>
                <a:latin typeface="微软雅黑" panose="020B0503020204020204" charset="-122"/>
                <a:ea typeface="微软雅黑" panose="020B0503020204020204" charset="-122"/>
                <a:cs typeface="微软雅黑" panose="020B0503020204020204" charset="-122"/>
                <a:sym typeface="+mn-ea"/>
              </a:rPr>
              <a:t>》</a:t>
            </a:r>
            <a:endParaRPr sz="3600">
              <a:solidFill>
                <a:srgbClr val="ED7D31"/>
              </a:solidFill>
              <a:latin typeface="微软雅黑" panose="020B0503020204020204" charset="-122"/>
              <a:ea typeface="微软雅黑" panose="020B0503020204020204" charset="-122"/>
              <a:cs typeface="微软雅黑" panose="020B0503020204020204" charset="-122"/>
              <a:sym typeface="+mn-ea"/>
            </a:endParaRPr>
          </a:p>
          <a:p>
            <a:pPr algn="ctr">
              <a:defRPr sz="2800" b="1">
                <a:latin typeface="+mn-lt"/>
                <a:ea typeface="+mn-ea"/>
                <a:cs typeface="+mn-cs"/>
                <a:sym typeface="Helvetica"/>
              </a:defRPr>
            </a:pPr>
            <a:r>
              <a:rPr sz="3600">
                <a:solidFill>
                  <a:srgbClr val="ED7D31"/>
                </a:solidFill>
                <a:latin typeface="微软雅黑" panose="020B0503020204020204" charset="-122"/>
                <a:ea typeface="微软雅黑" panose="020B0503020204020204" charset="-122"/>
                <a:cs typeface="微软雅黑" panose="020B0503020204020204" charset="-122"/>
                <a:sym typeface="+mn-ea"/>
              </a:rPr>
              <a:t>2022年</a:t>
            </a:r>
            <a:r>
              <a:rPr lang="en-US" sz="3600">
                <a:solidFill>
                  <a:srgbClr val="ED7D31"/>
                </a:solidFill>
                <a:latin typeface="微软雅黑" panose="020B0503020204020204" charset="-122"/>
                <a:ea typeface="微软雅黑" panose="020B0503020204020204" charset="-122"/>
                <a:cs typeface="微软雅黑" panose="020B0503020204020204" charset="-122"/>
                <a:sym typeface="+mn-ea"/>
              </a:rPr>
              <a:t>11</a:t>
            </a:r>
            <a:r>
              <a:rPr sz="3600">
                <a:solidFill>
                  <a:srgbClr val="ED7D31"/>
                </a:solidFill>
                <a:latin typeface="微软雅黑" panose="020B0503020204020204" charset="-122"/>
                <a:ea typeface="微软雅黑" panose="020B0503020204020204" charset="-122"/>
                <a:cs typeface="微软雅黑" panose="020B0503020204020204" charset="-122"/>
                <a:sym typeface="+mn-ea"/>
              </a:rPr>
              <a:t>月 </a:t>
            </a:r>
            <a:r>
              <a:rPr lang="en-US" sz="3600">
                <a:solidFill>
                  <a:srgbClr val="ED7D31"/>
                </a:solidFill>
                <a:latin typeface="微软雅黑" panose="020B0503020204020204" charset="-122"/>
                <a:ea typeface="微软雅黑" panose="020B0503020204020204" charset="-122"/>
                <a:cs typeface="微软雅黑" panose="020B0503020204020204" charset="-122"/>
                <a:sym typeface="+mn-ea"/>
              </a:rPr>
              <a:t>  34</a:t>
            </a:r>
            <a:r>
              <a:rPr lang="zh-CN" altLang="en-US" sz="3600">
                <a:solidFill>
                  <a:srgbClr val="ED7D31"/>
                </a:solidFill>
                <a:latin typeface="微软雅黑" panose="020B0503020204020204" charset="-122"/>
                <a:ea typeface="微软雅黑" panose="020B0503020204020204" charset="-122"/>
                <a:cs typeface="微软雅黑" panose="020B0503020204020204" charset="-122"/>
                <a:sym typeface="+mn-ea"/>
              </a:rPr>
              <a:t>页</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transition spd="med"/>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PLACING_PICTURE_USER_VIEWPORT" val="{&quot;height&quot;:3240,&quot;width&quot;:9810}"/>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MEDIACOVER_FLAG" val="1"/>
  <p:tag name="KSO_WM_UNIT_MEDIACOVER_BTN_STATE" val="1"/>
  <p:tag name="KSO_WM_UNIT_MEDIACOVER_BTNRECT" val="0*0*0*0"/>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12107</Words>
  <Application>WPS 演示</Application>
  <PresentationFormat>宽屏</PresentationFormat>
  <Paragraphs>384</Paragraphs>
  <Slides>23</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vt:lpstr>
      <vt:lpstr>宋体</vt:lpstr>
      <vt:lpstr>Wingdings</vt:lpstr>
      <vt:lpstr>Trebuchet MS</vt:lpstr>
      <vt:lpstr>微软雅黑</vt:lpstr>
      <vt:lpstr>Times New Roman</vt:lpstr>
      <vt:lpstr>华文中宋</vt:lpstr>
      <vt:lpstr>Wingdings</vt:lpstr>
      <vt:lpstr>Helvetica</vt:lpstr>
      <vt:lpstr>Calibri</vt:lpstr>
      <vt:lpstr>Times New Roman</vt:lpstr>
      <vt:lpstr>Arial Unicode MS</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299</cp:revision>
  <dcterms:created xsi:type="dcterms:W3CDTF">2019-06-19T02:08:00Z</dcterms:created>
  <dcterms:modified xsi:type="dcterms:W3CDTF">2022-11-19T13:05:32Z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8D3DD3672D894EBCB755F04799AC04FC</vt:lpwstr>
  </property>
</Properties>
</file>