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530" r:id="rId3"/>
    <p:sldId id="295" r:id="rId4"/>
    <p:sldId id="336" r:id="rId5"/>
    <p:sldId id="337" r:id="rId6"/>
    <p:sldId id="257" r:id="rId7"/>
    <p:sldId id="475" r:id="rId8"/>
    <p:sldId id="513" r:id="rId9"/>
    <p:sldId id="298" r:id="rId10"/>
    <p:sldId id="522" r:id="rId11"/>
    <p:sldId id="476" r:id="rId12"/>
    <p:sldId id="479" r:id="rId13"/>
    <p:sldId id="480" r:id="rId14"/>
    <p:sldId id="481" r:id="rId15"/>
    <p:sldId id="509" r:id="rId16"/>
    <p:sldId id="508" r:id="rId17"/>
    <p:sldId id="507" r:id="rId18"/>
  </p:sldIdLst>
  <p:sldSz cx="9144000" cy="5715000" type="screen16x1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54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9月\英语封面（必修二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714" cy="57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" y="662"/>
            <a:ext cx="9143524" cy="57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新教材项目\新教材同步课\PPT模板设计\源文件\英语封面内页（大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119" cy="57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" y="662"/>
            <a:ext cx="9143524" cy="57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新教材项目\新教材同步课\PPT模板设计\源文件\英语封面内页（中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714" cy="57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" y="662"/>
            <a:ext cx="9143524" cy="57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新教材项目\新教材同步课\PPT模板设计\源文件\英语封面内页（无框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9" y="0"/>
            <a:ext cx="9144119" cy="57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" y="662"/>
            <a:ext cx="9143524" cy="57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新教材项目\新教材同步课\PPT模板设计\源文件\英语封面内页（无框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" y="4630"/>
            <a:ext cx="9137571" cy="5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:\新教材项目\新教材同步课\PPT模板设计\源文件\英语封面尾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1244"/>
            <a:ext cx="9144119" cy="572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" y="662"/>
            <a:ext cx="9143524" cy="57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新教材项目\新教材同步课\PPT模板设计\源文件\英语封面内页（小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119" cy="57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" y="662"/>
            <a:ext cx="9143524" cy="57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9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389721" y="33337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hecker dir="vert"/>
  </p:transition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楷体" panose="02010609060101010101" pitchFamily="49" charset="-122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Times New Roman" panose="02020603050405020304" pitchFamily="18" charset="0"/>
          <a:ea typeface="楷体" panose="02010609060101010101" pitchFamily="49" charset="-122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Times New Roman" panose="02020603050405020304" pitchFamily="18" charset="0"/>
          <a:ea typeface="楷体" panose="02010609060101010101" pitchFamily="49" charset="-122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Times New Roman" panose="02020603050405020304" pitchFamily="18" charset="0"/>
          <a:ea typeface="楷体" panose="02010609060101010101" pitchFamily="49" charset="-122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Times New Roman" panose="02020603050405020304" pitchFamily="18" charset="0"/>
          <a:ea typeface="楷体" panose="02010609060101010101" pitchFamily="49" charset="-122"/>
        </a:defRPr>
      </a:lvl5pPr>
      <a:lvl6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92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92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24688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92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32924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792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algn="ctr" rtl="0" fontAlgn="base">
        <a:lnSpc>
          <a:spcPct val="90000"/>
        </a:lnSpc>
        <a:spcBef>
          <a:spcPct val="135000"/>
        </a:spcBef>
        <a:spcAft>
          <a:spcPct val="0"/>
        </a:spcAft>
        <a:buFont typeface="Arial" panose="020B0604020202020204" pitchFamily="34" charset="0"/>
        <a:defRPr sz="2100" kern="1200">
          <a:solidFill>
            <a:schemeClr val="tx1"/>
          </a:solidFill>
          <a:latin typeface="+mj-lt"/>
          <a:ea typeface="楷体" panose="02010609060101010101" pitchFamily="49" charset="-122"/>
          <a:cs typeface="+mn-cs"/>
        </a:defRPr>
      </a:lvl1pPr>
      <a:lvl2pPr marL="462915" indent="-154305" algn="l" rtl="0" fontAlgn="base">
        <a:lnSpc>
          <a:spcPct val="90000"/>
        </a:lnSpc>
        <a:spcBef>
          <a:spcPts val="335"/>
        </a:spcBef>
        <a:spcAft>
          <a:spcPct val="0"/>
        </a:spcAft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2pPr>
      <a:lvl3pPr marL="771525" indent="-154305" algn="l" rtl="0" fontAlgn="base">
        <a:lnSpc>
          <a:spcPct val="90000"/>
        </a:lnSpc>
        <a:spcBef>
          <a:spcPts val="335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080135" indent="-154305" algn="l" rtl="0" fontAlgn="base">
        <a:lnSpc>
          <a:spcPct val="90000"/>
        </a:lnSpc>
        <a:spcBef>
          <a:spcPts val="33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1388745" indent="-154305" algn="l" rtl="0" fontAlgn="base">
        <a:lnSpc>
          <a:spcPct val="90000"/>
        </a:lnSpc>
        <a:spcBef>
          <a:spcPts val="33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122062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99120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49828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" name="爆炸形 1 72"/>
          <p:cNvSpPr/>
          <p:nvPr/>
        </p:nvSpPr>
        <p:spPr>
          <a:xfrm>
            <a:off x="377825" y="138430"/>
            <a:ext cx="2364740" cy="1071245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Fires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285" y="2959735"/>
            <a:ext cx="5290185" cy="398780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The smoke could be seen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100 miles away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2285" y="3670300"/>
            <a:ext cx="4226560" cy="398780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The sun was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red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in the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dark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sky.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2285" y="4380865"/>
            <a:ext cx="7857490" cy="1014730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Out at sea it was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calm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.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No wind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 came up. Yet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from every direction </a:t>
            </a:r>
            <a:r>
              <a:rPr lang="zh-CN" altLang="en-US" sz="20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—</a:t>
            </a:r>
            <a:r>
              <a:rPr lang="en-US" altLang="zh-CN" sz="20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east, west, north, and south</a:t>
            </a:r>
            <a:r>
              <a:rPr lang="en-US" altLang="zh-CN" sz="20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—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strong winds blew upon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the unlucky city and those whose homes had once stood in its green hills.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6" name="图片 5" descr="截屏2022-10-11 19.04.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2470" y="179070"/>
            <a:ext cx="3177540" cy="253111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916555" y="1750695"/>
            <a:ext cx="2470785" cy="7067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2000" b="1" dirty="0" smtClean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It seemed as if the world was at an end.</a:t>
            </a:r>
            <a:endParaRPr lang="en-US" altLang="zh-CN" sz="2000" b="1" dirty="0" smtClean="0"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74" name="图片 73" descr="截屏2022-10-14 14.51.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710" y="4085590"/>
            <a:ext cx="1003300" cy="1481455"/>
          </a:xfrm>
          <a:prstGeom prst="rect">
            <a:avLst/>
          </a:prstGeom>
        </p:spPr>
      </p:pic>
      <p:pic>
        <p:nvPicPr>
          <p:cNvPr id="7" name="图片 6" descr="截屏2022-10-14 15.36.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470" y="2527935"/>
            <a:ext cx="3215640" cy="1786255"/>
          </a:xfrm>
          <a:prstGeom prst="rect">
            <a:avLst/>
          </a:prstGeom>
        </p:spPr>
      </p:pic>
      <p:sp>
        <p:nvSpPr>
          <p:cNvPr id="8" name="爆炸形 1 7"/>
          <p:cNvSpPr/>
          <p:nvPr/>
        </p:nvSpPr>
        <p:spPr>
          <a:xfrm>
            <a:off x="-95885" y="-40640"/>
            <a:ext cx="3490595" cy="1482090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destructive fires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34645" y="1905000"/>
            <a:ext cx="151066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sz="2000" b="1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Numbers</a:t>
            </a:r>
            <a:endParaRPr lang="en-US" sz="2000" dirty="0" smtClean="0"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4645" y="2325370"/>
            <a:ext cx="151066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sz="2000" b="1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Contrast</a:t>
            </a:r>
            <a:endParaRPr lang="en-US" sz="2000" dirty="0" smtClean="0"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4645" y="1517650"/>
            <a:ext cx="2068830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sz="2000" b="1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Vivid description</a:t>
            </a:r>
            <a:endParaRPr lang="en-US" sz="2000" dirty="0" smtClean="0"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12" name="右大括号 11"/>
          <p:cNvSpPr/>
          <p:nvPr/>
        </p:nvSpPr>
        <p:spPr>
          <a:xfrm>
            <a:off x="2577465" y="1647190"/>
            <a:ext cx="165100" cy="944880"/>
          </a:xfrm>
          <a:prstGeom prst="rightBrace">
            <a:avLst/>
          </a:prstGeom>
          <a:ln w="28575">
            <a:solidFill>
              <a:srgbClr val="080D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 bldLvl="0" animBg="1"/>
      <p:bldP spid="4" grpId="0" bldLvl="0" animBg="1"/>
      <p:bldP spid="28" grpId="0" bldLvl="0" animBg="1"/>
      <p:bldP spid="8" grpId="0" bldLvl="0" animBg="1"/>
      <p:bldP spid="47" grpId="0" bldLvl="0" animBg="1"/>
      <p:bldP spid="9" grpId="0" bldLvl="0" animBg="1"/>
      <p:bldP spid="11" grpId="0" bldLvl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1950" y="1038225"/>
            <a:ext cx="7731125" cy="706755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Man himself had to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make ruins of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some the city’s best buildings so that they would not be a danger to those in the street.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950" y="2157730"/>
            <a:ext cx="7731125" cy="398780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But there were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no fights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and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no pushing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 or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shoving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1950" y="2743835"/>
            <a:ext cx="7731125" cy="398780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Somehow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this worst of disasters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 brought out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the best in the survivors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1950" y="3399155"/>
            <a:ext cx="7731125" cy="706755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Never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in all of San Francisco’s history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were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her people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so kind as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on this night of terror.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1950" y="1009650"/>
            <a:ext cx="7731125" cy="10147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0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Firefighters had to destroy some buildings that weren’t completely damaged because they worried they would fall down and hurt or injure more people.</a:t>
            </a:r>
            <a:endParaRPr lang="en-US" altLang="zh-CN" sz="20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爆炸形 1 10"/>
          <p:cNvSpPr/>
          <p:nvPr/>
        </p:nvSpPr>
        <p:spPr>
          <a:xfrm>
            <a:off x="248920" y="27305"/>
            <a:ext cx="2364740" cy="1010920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people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8945" y="5092700"/>
            <a:ext cx="164147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Parallelism</a:t>
            </a:r>
            <a:endParaRPr lang="en-US" altLang="zh-CN" sz="2000" b="1" dirty="0" smtClean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00375" y="5092700"/>
            <a:ext cx="1640840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Contrast</a:t>
            </a:r>
            <a:endParaRPr lang="en-US" altLang="zh-CN" sz="2000" b="1" dirty="0" smtClean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51170" y="5092700"/>
            <a:ext cx="254190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Partial Inversion</a:t>
            </a:r>
            <a:endParaRPr lang="zh-CN" altLang="en-US" sz="2000" b="1" dirty="0" smtClean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62145" y="302260"/>
            <a:ext cx="3630930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defRPr>
            </a:lvl1pPr>
          </a:lstStyle>
          <a:p>
            <a:r>
              <a:rPr lang="en-US" altLang="zh-CN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To show strong emotion</a:t>
            </a:r>
            <a:endParaRPr lang="en-US" altLang="zh-CN" dirty="0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8" name="爆炸形 1 17"/>
          <p:cNvSpPr/>
          <p:nvPr/>
        </p:nvSpPr>
        <p:spPr>
          <a:xfrm>
            <a:off x="55245" y="-31115"/>
            <a:ext cx="2752090" cy="1156970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kind people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1950" y="4253230"/>
            <a:ext cx="7731125" cy="706755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Her people were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never </a:t>
            </a:r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so kind as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on this night of terror 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in all of San Francisco’s history</a:t>
            </a:r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右弧形箭头 6"/>
          <p:cNvSpPr/>
          <p:nvPr/>
        </p:nvSpPr>
        <p:spPr>
          <a:xfrm>
            <a:off x="8093075" y="3813810"/>
            <a:ext cx="462915" cy="678180"/>
          </a:xfrm>
          <a:prstGeom prst="curved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  <p:bldP spid="3" grpId="0" bldLvl="0" animBg="1"/>
      <p:bldP spid="5" grpId="0" bldLvl="0" animBg="1"/>
      <p:bldP spid="10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animBg="1"/>
      <p:bldP spid="10" grpId="1" animBg="1"/>
      <p:bldP spid="6" grpId="0" bldLvl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265430" y="186690"/>
            <a:ext cx="1912620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Thinking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6085" y="3959225"/>
            <a:ext cx="6257290" cy="829945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Never </a:t>
            </a: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in all of San Francisco’s history were her people </a:t>
            </a:r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so kind as </a:t>
            </a: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on this night of terror.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39495" y="2954020"/>
            <a:ext cx="1475740" cy="8299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Partial Inversion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6085" y="1948180"/>
            <a:ext cx="6256655" cy="829945"/>
          </a:xfrm>
          <a:prstGeom prst="rect">
            <a:avLst/>
          </a:prstGeom>
          <a:noFill/>
          <a:ln w="12700" cmpd="sng">
            <a:solidFill>
              <a:schemeClr val="accent6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Never </a:t>
            </a: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before in history </a:t>
            </a:r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has </a:t>
            </a: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a city </a:t>
            </a:r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been </a:t>
            </a: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so completely destroyed.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左右箭头 10"/>
          <p:cNvSpPr/>
          <p:nvPr/>
        </p:nvSpPr>
        <p:spPr>
          <a:xfrm rot="5400000">
            <a:off x="2449830" y="3185795"/>
            <a:ext cx="1076325" cy="365760"/>
          </a:xfrm>
          <a:prstGeom prst="leftRigh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26085" y="872490"/>
            <a:ext cx="6063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b="1">
                <a:solidFill>
                  <a:schemeClr val="tx1"/>
                </a:solidFill>
                <a:cs typeface="+mn-ea"/>
                <a:sym typeface="+mn-lt"/>
              </a:rPr>
              <a:t>What message was conveyed by the author?</a:t>
            </a:r>
            <a:endParaRPr lang="en-US" altLang="zh-CN" sz="2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07080" y="3077210"/>
            <a:ext cx="147574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contrast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25220" y="1339215"/>
            <a:ext cx="2444115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Positive attitude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99890" y="1370965"/>
            <a:ext cx="916305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Hope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/>
      <p:bldP spid="10" grpId="0" bldLvl="0" animBg="1"/>
      <p:bldP spid="11" grpId="0" bldLvl="0" animBg="1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265430" y="186690"/>
            <a:ext cx="768921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Reflecting: What have we learnt? </a:t>
            </a:r>
            <a:endParaRPr lang="en-US" altLang="zh-CN" sz="3200" b="1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8640" y="770255"/>
            <a:ext cx="81667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Theme: </a:t>
            </a:r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In time of disaster, people should  u______ and show the wisdom to stay p_______ and rebuild for a bright future. </a:t>
            </a:r>
            <a:endParaRPr lang="en-US" altLang="zh-CN" sz="2400" b="1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10605" y="770255"/>
            <a:ext cx="8604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unify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92450" y="1139825"/>
            <a:ext cx="11817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positive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aphicFrame>
        <p:nvGraphicFramePr>
          <p:cNvPr id="18" name="表格 17"/>
          <p:cNvGraphicFramePr/>
          <p:nvPr>
            <p:custDataLst>
              <p:tags r:id="rId1"/>
            </p:custDataLst>
          </p:nvPr>
        </p:nvGraphicFramePr>
        <p:xfrm>
          <a:off x="265430" y="2099310"/>
          <a:ext cx="8702675" cy="3259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9410"/>
                <a:gridCol w="2502535"/>
                <a:gridCol w="3300730"/>
              </a:tblGrid>
              <a:tr h="5810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1">
                          <a:latin typeface="Times New Roman Regular" panose="02020603050405020304" charset="0"/>
                          <a:ea typeface="Calibri" panose="020F0502020204030204" charset="0"/>
                          <a:cs typeface="Times New Roman Regular" panose="02020603050405020304" charset="0"/>
                        </a:rPr>
                        <a:t>What</a:t>
                      </a:r>
                      <a:endParaRPr lang="en-US" altLang="en-US" sz="2400" b="1">
                        <a:latin typeface="Times New Roman Regular" panose="02020603050405020304" charset="0"/>
                        <a:ea typeface="Calibri" panose="020F05020202040302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How</a:t>
                      </a:r>
                      <a:endParaRPr lang="en-US" altLang="en-US" sz="2400" b="1">
                        <a:latin typeface="Times New Roman Regular" panose="02020603050405020304" charset="0"/>
                        <a:ea typeface="Calibri" panose="020F05020202040302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endParaRPr lang="en-US" altLang="en-US" sz="2400" b="1">
                        <a:latin typeface="Times New Roman Regular" panose="02020603050405020304" charset="0"/>
                        <a:ea typeface="Calibri" panose="020F05020202040302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4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altLang="zh-CN" sz="2400" b="1">
                        <a:latin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altLang="zh-CN" sz="2400" b="1">
                        <a:latin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548323" y="3141980"/>
            <a:ext cx="19259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destructive fires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9408" y="3971925"/>
            <a:ext cx="24758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people in the disaster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72841" y="2874010"/>
            <a:ext cx="12407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repetition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57296" y="3285490"/>
            <a:ext cx="1071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contrast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72523" y="3745230"/>
            <a:ext cx="13963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parallelism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9788" y="4246880"/>
            <a:ext cx="19818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partial inversion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88481" y="2099310"/>
            <a:ext cx="7048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Regular" panose="02020603050405020304" charset="0"/>
                <a:ea typeface="Calibri" panose="020F0502020204030204" charset="0"/>
                <a:cs typeface="Times New Roman Regular" panose="02020603050405020304" charset="0"/>
                <a:sym typeface="+mn-ea"/>
              </a:rPr>
              <a:t>Why</a:t>
            </a:r>
            <a:endParaRPr lang="en-US" altLang="en-US" sz="2000" b="1">
              <a:latin typeface="Times New Roman Regular" panose="02020603050405020304" charset="0"/>
              <a:ea typeface="Calibri" panose="020F05020202040302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01766" y="2195195"/>
            <a:ext cx="1452880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solidFill>
                  <a:srgbClr val="FF0000"/>
                </a:solidFill>
                <a:latin typeface="Times New Roman Regular" panose="02020603050405020304" charset="0"/>
                <a:ea typeface="Calibri" panose="020F0502020204030204" charset="0"/>
                <a:cs typeface="Times New Roman Regular" panose="02020603050405020304" charset="0"/>
                <a:sym typeface="+mn-ea"/>
              </a:rPr>
              <a:t>significance</a:t>
            </a:r>
            <a:endParaRPr lang="en-US" altLang="en-US" sz="2000" b="1">
              <a:solidFill>
                <a:srgbClr val="FF0000"/>
              </a:solidFill>
              <a:latin typeface="Times New Roman Regular" panose="02020603050405020304" charset="0"/>
              <a:ea typeface="Calibri" panose="020F05020202040302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48351" y="2856230"/>
            <a:ext cx="30416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zh-CN" sz="20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To impress readers deeply</a:t>
            </a:r>
            <a:endParaRPr lang="en-US" altLang="zh-CN" sz="2000" b="1" dirty="0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26456" y="3517265"/>
            <a:ext cx="2885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000" b="1" dirty="0" smtClean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  <a:sym typeface="+mn-ea"/>
              </a:rPr>
              <a:t>To present vivid pictures</a:t>
            </a:r>
            <a:endParaRPr lang="en-US" altLang="zh-CN" sz="2000" b="1" dirty="0" smtClean="0"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72176" y="4246880"/>
            <a:ext cx="27863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zh-CN" sz="20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To show strong emotion</a:t>
            </a:r>
            <a:endParaRPr lang="en-US" altLang="zh-CN" sz="2000" b="1" dirty="0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64598" y="2150110"/>
            <a:ext cx="1156335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solidFill>
                  <a:srgbClr val="FF0000"/>
                </a:solidFill>
                <a:latin typeface="Times New Roman Regular" panose="02020603050405020304" charset="0"/>
                <a:ea typeface="Calibri" panose="020F0502020204030204" charset="0"/>
                <a:cs typeface="Times New Roman Regular" panose="02020603050405020304" charset="0"/>
                <a:sym typeface="+mn-ea"/>
              </a:rPr>
              <a:t>language</a:t>
            </a:r>
            <a:endParaRPr lang="en-US" altLang="en-US" sz="2000" b="1">
              <a:solidFill>
                <a:srgbClr val="FF0000"/>
              </a:solidFill>
              <a:latin typeface="Times New Roman Regular" panose="02020603050405020304" charset="0"/>
              <a:ea typeface="Calibri" panose="020F05020202040302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21436" y="2171700"/>
            <a:ext cx="986790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solidFill>
                  <a:srgbClr val="FF0000"/>
                </a:solidFill>
                <a:latin typeface="Times New Roman Regular" panose="02020603050405020304" charset="0"/>
                <a:ea typeface="Calibri" panose="020F0502020204030204" charset="0"/>
                <a:cs typeface="Times New Roman Regular" panose="02020603050405020304" charset="0"/>
                <a:sym typeface="+mn-ea"/>
              </a:rPr>
              <a:t>content</a:t>
            </a:r>
            <a:endParaRPr lang="en-US" altLang="en-US" sz="2000" b="1">
              <a:solidFill>
                <a:srgbClr val="FF0000"/>
              </a:solidFill>
              <a:latin typeface="Times New Roman Regular" panose="02020603050405020304" charset="0"/>
              <a:ea typeface="Calibri" panose="020F0502020204030204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9" grpId="0"/>
      <p:bldP spid="20" grpId="0"/>
      <p:bldP spid="21" grpId="0"/>
      <p:bldP spid="2" grpId="0"/>
      <p:bldP spid="3" grpId="0"/>
      <p:bldP spid="4" grpId="0"/>
      <p:bldP spid="5" grpId="0"/>
      <p:bldP spid="10" grpId="0"/>
      <p:bldP spid="11" grpId="0" bldLvl="0" animBg="1"/>
      <p:bldP spid="12" grpId="0"/>
      <p:bldP spid="13" grpId="0"/>
      <p:bldP spid="15" grpId="0"/>
      <p:bldP spid="16" grpId="0" bldLvl="0" animBg="1"/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5430" y="186690"/>
            <a:ext cx="2716530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Assignment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5430" y="699770"/>
            <a:ext cx="8587105" cy="11988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       The 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flood 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that hit Longquan on June 20, 2022 caused 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great damage to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 the city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…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0" y="1939290"/>
            <a:ext cx="9144000" cy="3789045"/>
            <a:chOff x="0" y="3053"/>
            <a:chExt cx="14928" cy="5990"/>
          </a:xfrm>
        </p:grpSpPr>
        <p:pic>
          <p:nvPicPr>
            <p:cNvPr id="2" name="图片 1" descr="IMG_557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3079"/>
              <a:ext cx="5340" cy="3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0" y="3053"/>
              <a:ext cx="4069" cy="3052"/>
            </a:xfrm>
            <a:prstGeom prst="rect">
              <a:avLst/>
            </a:prstGeom>
          </p:spPr>
        </p:pic>
        <p:pic>
          <p:nvPicPr>
            <p:cNvPr id="14" name="图片 13" descr="截屏2022-10-16 11.21.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6" y="3080"/>
              <a:ext cx="5329" cy="2999"/>
            </a:xfrm>
            <a:prstGeom prst="rect">
              <a:avLst/>
            </a:prstGeom>
          </p:spPr>
        </p:pic>
        <p:pic>
          <p:nvPicPr>
            <p:cNvPr id="23" name="图片 22" descr="截屏2022-10-16 11.24.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037"/>
              <a:ext cx="3877" cy="2963"/>
            </a:xfrm>
            <a:prstGeom prst="rect">
              <a:avLst/>
            </a:prstGeom>
          </p:spPr>
        </p:pic>
        <p:pic>
          <p:nvPicPr>
            <p:cNvPr id="24" name="图片 23" descr="截屏2022-10-16 11.24.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7" y="6083"/>
              <a:ext cx="3622" cy="2917"/>
            </a:xfrm>
            <a:prstGeom prst="rect">
              <a:avLst/>
            </a:prstGeom>
          </p:spPr>
        </p:pic>
        <p:pic>
          <p:nvPicPr>
            <p:cNvPr id="25" name="图片 24" descr="截屏2022-10-16 11.25.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72" y="6079"/>
              <a:ext cx="4056" cy="2964"/>
            </a:xfrm>
            <a:prstGeom prst="rect">
              <a:avLst/>
            </a:prstGeom>
          </p:spPr>
        </p:pic>
        <p:pic>
          <p:nvPicPr>
            <p:cNvPr id="26" name="图片 25" descr="截屏2022-10-16 11.26.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3" y="6105"/>
              <a:ext cx="5182" cy="291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5430" y="186690"/>
            <a:ext cx="254571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Assignment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5430" y="753745"/>
            <a:ext cx="8587105" cy="11988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      If you are an 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eyewitness 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of the flood, write a short report of 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floods 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and try to use 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the figure of speech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 learnt in this class.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aphicFrame>
        <p:nvGraphicFramePr>
          <p:cNvPr id="18" name="表格 17"/>
          <p:cNvGraphicFramePr/>
          <p:nvPr>
            <p:custDataLst>
              <p:tags r:id="rId1"/>
            </p:custDataLst>
          </p:nvPr>
        </p:nvGraphicFramePr>
        <p:xfrm>
          <a:off x="265430" y="2099310"/>
          <a:ext cx="8702675" cy="3259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9410"/>
                <a:gridCol w="2502535"/>
                <a:gridCol w="3300730"/>
              </a:tblGrid>
              <a:tr h="5810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1">
                          <a:latin typeface="Times New Roman Regular" panose="02020603050405020304" charset="0"/>
                          <a:ea typeface="Calibri" panose="020F0502020204030204" charset="0"/>
                          <a:cs typeface="Times New Roman Regular" panose="02020603050405020304" charset="0"/>
                        </a:rPr>
                        <a:t>What</a:t>
                      </a:r>
                      <a:endParaRPr lang="en-US" altLang="en-US" sz="2400" b="1">
                        <a:latin typeface="Times New Roman Regular" panose="02020603050405020304" charset="0"/>
                        <a:ea typeface="Calibri" panose="020F05020202040302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How</a:t>
                      </a:r>
                      <a:endParaRPr lang="en-US" altLang="en-US" sz="2400" b="1">
                        <a:latin typeface="Times New Roman Regular" panose="02020603050405020304" charset="0"/>
                        <a:ea typeface="Calibri" panose="020F05020202040302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endParaRPr lang="en-US" altLang="en-US" sz="2400" b="1">
                        <a:latin typeface="Times New Roman Regular" panose="02020603050405020304" charset="0"/>
                        <a:ea typeface="Calibri" panose="020F05020202040302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84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altLang="zh-CN" sz="2400" b="1">
                        <a:latin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altLang="zh-CN" sz="2400" b="1">
                        <a:latin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1">
                          <a:latin typeface="Times New Roman Regular" panose="02020603050405020304" charset="0"/>
                        </a:rPr>
                        <a:t> </a:t>
                      </a:r>
                      <a:endParaRPr lang="en-US" sz="2400" b="1">
                        <a:latin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517208" y="3272790"/>
            <a:ext cx="20948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solidFill>
                  <a:srgbClr val="080DDE"/>
                </a:solidFill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destructive floods</a:t>
            </a:r>
            <a:endParaRPr lang="en-US" altLang="en-US" sz="2000" b="1">
              <a:solidFill>
                <a:srgbClr val="080DDE"/>
              </a:solidFill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9408" y="3971925"/>
            <a:ext cx="24758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solidFill>
                  <a:srgbClr val="080DDE"/>
                </a:solidFill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people in the disaster</a:t>
            </a:r>
            <a:endParaRPr lang="en-US" altLang="en-US" sz="2000" b="1">
              <a:solidFill>
                <a:srgbClr val="080DDE"/>
              </a:solidFill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72841" y="2874010"/>
            <a:ext cx="12407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repetition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57296" y="3359150"/>
            <a:ext cx="1071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contrast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72523" y="3844290"/>
            <a:ext cx="13963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parallelism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79788" y="4433570"/>
            <a:ext cx="19818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partial inversion</a:t>
            </a:r>
            <a:endParaRPr lang="en-US" altLang="en-US" sz="2000" b="1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82081" y="2185035"/>
            <a:ext cx="1452880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solidFill>
                  <a:srgbClr val="FF0000"/>
                </a:solidFill>
                <a:latin typeface="Times New Roman Regular" panose="02020603050405020304" charset="0"/>
                <a:ea typeface="Calibri" panose="020F0502020204030204" charset="0"/>
                <a:cs typeface="Times New Roman Regular" panose="02020603050405020304" charset="0"/>
                <a:sym typeface="+mn-ea"/>
              </a:rPr>
              <a:t>significance</a:t>
            </a:r>
            <a:endParaRPr lang="en-US" altLang="en-US" sz="2000" b="1">
              <a:solidFill>
                <a:srgbClr val="FF0000"/>
              </a:solidFill>
              <a:latin typeface="Times New Roman Regular" panose="02020603050405020304" charset="0"/>
              <a:ea typeface="Calibri" panose="020F05020202040302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48351" y="2856230"/>
            <a:ext cx="30416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zh-CN" sz="20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To impress readers deeply</a:t>
            </a:r>
            <a:endParaRPr lang="en-US" altLang="zh-CN" sz="2000" b="1" dirty="0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26456" y="3517265"/>
            <a:ext cx="2885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000" b="1" dirty="0" smtClean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  <a:sym typeface="+mn-ea"/>
              </a:rPr>
              <a:t>To present vivid pictures</a:t>
            </a:r>
            <a:endParaRPr lang="en-US" altLang="zh-CN" sz="2000" b="1" dirty="0" smtClean="0"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72176" y="4246880"/>
            <a:ext cx="27863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617220"/>
            <a:r>
              <a:rPr lang="en-US" altLang="zh-CN" sz="20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To show strong emotion</a:t>
            </a:r>
            <a:endParaRPr lang="en-US" altLang="zh-CN" sz="2000" b="1" dirty="0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64598" y="2150110"/>
            <a:ext cx="1156335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solidFill>
                  <a:srgbClr val="FF0000"/>
                </a:solidFill>
                <a:latin typeface="Times New Roman Regular" panose="02020603050405020304" charset="0"/>
                <a:ea typeface="Calibri" panose="020F0502020204030204" charset="0"/>
                <a:cs typeface="Times New Roman Regular" panose="02020603050405020304" charset="0"/>
                <a:sym typeface="+mn-ea"/>
              </a:rPr>
              <a:t>language</a:t>
            </a:r>
            <a:endParaRPr lang="en-US" altLang="en-US" sz="2000" b="1">
              <a:solidFill>
                <a:srgbClr val="FF0000"/>
              </a:solidFill>
              <a:latin typeface="Times New Roman Regular" panose="02020603050405020304" charset="0"/>
              <a:ea typeface="Calibri" panose="020F05020202040302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21436" y="2171700"/>
            <a:ext cx="986790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 defTabSz="617220"/>
            <a:r>
              <a:rPr lang="en-US" altLang="en-US" sz="2000" b="1">
                <a:solidFill>
                  <a:srgbClr val="FF0000"/>
                </a:solidFill>
                <a:latin typeface="Times New Roman Regular" panose="02020603050405020304" charset="0"/>
                <a:ea typeface="Calibri" panose="020F0502020204030204" charset="0"/>
                <a:cs typeface="Times New Roman Regular" panose="02020603050405020304" charset="0"/>
                <a:sym typeface="+mn-ea"/>
              </a:rPr>
              <a:t>content</a:t>
            </a:r>
            <a:endParaRPr lang="en-US" altLang="en-US" sz="2000" b="1">
              <a:solidFill>
                <a:srgbClr val="FF0000"/>
              </a:solidFill>
              <a:latin typeface="Times New Roman Regular" panose="02020603050405020304" charset="0"/>
              <a:ea typeface="Calibri" panose="020F0502020204030204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1" grpId="0" bldLvl="0" animBg="1"/>
      <p:bldP spid="20" grpId="0"/>
      <p:bldP spid="21" grpId="0"/>
      <p:bldP spid="3" grpId="0"/>
      <p:bldP spid="4" grpId="0"/>
      <p:bldP spid="7" grpId="0"/>
      <p:bldP spid="8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265430" y="186690"/>
            <a:ext cx="2225040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Checklist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6910" y="1254125"/>
            <a:ext cx="752094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1. Is the text well-organised?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2. Does the writer use numbers, contrast, repetition and  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    partical inversion to show destructiveness?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3. Are there any grammar or spelling errors?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4. Is the handwriting easy to read? 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ransition>
    <p:checke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6875" y="656590"/>
            <a:ext cx="80276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b="1"/>
              <a:t>Learning objectives:</a:t>
            </a:r>
            <a:endParaRPr lang="en-US" altLang="zh-CN" b="1"/>
          </a:p>
          <a:p>
            <a:pPr>
              <a:lnSpc>
                <a:spcPct val="200000"/>
              </a:lnSpc>
            </a:pPr>
            <a:r>
              <a:rPr b="1"/>
              <a:t>1. 学生通过快速阅读，运用语篇衔接手段中的词汇衔接(词汇复现和同现关系)，获取文本话题；</a:t>
            </a:r>
            <a:endParaRPr b="1"/>
          </a:p>
          <a:p>
            <a:pPr>
              <a:lnSpc>
                <a:spcPct val="200000"/>
              </a:lnSpc>
            </a:pPr>
            <a:r>
              <a:rPr b="1"/>
              <a:t>2. 学生基于问题链的探究，通过自主阅读，了解大火对城市造成的破坏以及灾难中人们的</a:t>
            </a:r>
            <a:r>
              <a:rPr lang="zh-CN" b="1"/>
              <a:t>表现</a:t>
            </a:r>
            <a:r>
              <a:rPr b="1"/>
              <a:t>，感悟写作手法及表意手段，挖掘语篇主题意义；</a:t>
            </a:r>
            <a:endParaRPr b="1"/>
          </a:p>
          <a:p>
            <a:pPr>
              <a:lnSpc>
                <a:spcPct val="200000"/>
              </a:lnSpc>
            </a:pPr>
            <a:r>
              <a:rPr b="1"/>
              <a:t>3. 课后学生能运用本堂所学的写作手法报道龙泉的洪涝灾害，培养语言表达能力及批判性思维能力。</a:t>
            </a:r>
            <a:endParaRPr b="1"/>
          </a:p>
        </p:txBody>
      </p:sp>
    </p:spTree>
  </p:cSld>
  <p:clrMapOvr>
    <a:masterClrMapping/>
  </p:clrMapOvr>
  <p:transition>
    <p:checke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我的影片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44000" cy="5143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86435" y="-10160"/>
            <a:ext cx="7821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What event does the the video show?</a:t>
            </a:r>
            <a:endParaRPr lang="en-US" altLang="zh-CN" sz="32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0095" y="-10160"/>
            <a:ext cx="7821930" cy="5835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32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The 1906 earthquake in San Francisco </a:t>
            </a:r>
            <a:endParaRPr lang="en-US" altLang="zh-CN" sz="32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5780" y="4136390"/>
            <a:ext cx="5323205" cy="1383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about </a:t>
            </a:r>
            <a:r>
              <a:rPr lang="zh-CN" altLang="en-US" sz="28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3,000</a:t>
            </a:r>
            <a:r>
              <a:rPr lang="zh-CN" altLang="en-US" sz="2800" b="1">
                <a:latin typeface="Times New Roman Bold" panose="02020603050405020304" charset="0"/>
                <a:cs typeface="Times New Roman Bold" panose="02020603050405020304" charset="0"/>
              </a:rPr>
              <a:t> people</a:t>
            </a:r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 were killed;</a:t>
            </a:r>
            <a:endParaRPr lang="en-US" altLang="zh-CN" sz="28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28,000</a:t>
            </a:r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 buildings were destroyed</a:t>
            </a:r>
            <a:endParaRPr lang="en-US" altLang="zh-CN" sz="28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2225" y="0"/>
            <a:ext cx="38665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Unit 4 Natural Disasters</a:t>
            </a:r>
            <a:endParaRPr lang="en-US" altLang="zh-CN" sz="28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9715" y="725170"/>
            <a:ext cx="270827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Eyewitness</a:t>
            </a:r>
            <a:endParaRPr lang="en-US" altLang="zh-CN" sz="40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5" name="图片 4" descr="截屏2022-10-11 19.04.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" y="3533775"/>
            <a:ext cx="8950325" cy="2181225"/>
          </a:xfrm>
          <a:prstGeom prst="rect">
            <a:avLst/>
          </a:prstGeom>
        </p:spPr>
      </p:pic>
      <p:pic>
        <p:nvPicPr>
          <p:cNvPr id="6" name="图片 5" descr="截屏2022-10-11 19.04.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060" y="-10160"/>
            <a:ext cx="2679700" cy="2133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5600" y="1591945"/>
            <a:ext cx="50184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zh-CN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a</a:t>
            </a:r>
            <a:r>
              <a:rPr lang="zh-CN" altLang="en-US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person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 </a:t>
            </a:r>
            <a:r>
              <a:rPr lang="en-US" altLang="zh-CN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who</a:t>
            </a:r>
            <a:r>
              <a:rPr lang="zh-CN" altLang="en-US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 </a:t>
            </a:r>
            <a:r>
              <a:rPr lang="en-US" altLang="zh-CN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has</a:t>
            </a:r>
            <a:r>
              <a:rPr lang="zh-CN" altLang="en-US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 </a:t>
            </a:r>
            <a:r>
              <a:rPr lang="en-US" altLang="zh-CN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______________a</a:t>
            </a:r>
            <a:r>
              <a:rPr lang="zh-CN" altLang="en-US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 </a:t>
            </a:r>
            <a:r>
              <a:rPr lang="en-US" altLang="zh-CN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crime, accident and can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describe</a:t>
            </a:r>
            <a:r>
              <a:rPr lang="en-US" altLang="zh-CN" sz="2400" b="1" dirty="0" smtClean="0"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 it afterwards. </a:t>
            </a:r>
            <a:endParaRPr lang="en-US" sz="2400" b="1" dirty="0"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42565" y="1591945"/>
            <a:ext cx="213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 smtClean="0">
                <a:solidFill>
                  <a:srgbClr val="FF0000"/>
                </a:solidFill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</a:rPr>
              <a:t>seen/witnessed</a:t>
            </a:r>
            <a:endParaRPr lang="en-US" sz="2400" b="1" dirty="0" smtClean="0">
              <a:solidFill>
                <a:srgbClr val="FF0000"/>
              </a:solidFill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截屏2022-10-11 13.44.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3863340"/>
            <a:ext cx="9099550" cy="1851660"/>
          </a:xfrm>
          <a:prstGeom prst="rect">
            <a:avLst/>
          </a:prstGeom>
        </p:spPr>
      </p:pic>
      <p:pic>
        <p:nvPicPr>
          <p:cNvPr id="4" name="图片 3" descr="截屏2022-10-11 13.46.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681990"/>
            <a:ext cx="2056130" cy="2634615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225" y="0"/>
            <a:ext cx="31851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Reading for writing</a:t>
            </a:r>
            <a:endParaRPr lang="en-US" altLang="zh-CN" sz="28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80005" y="1074420"/>
            <a:ext cx="6263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Times New Roman Bold" panose="02020603050405020304" charset="0"/>
                <a:cs typeface="Times New Roman Bold" panose="02020603050405020304" charset="0"/>
              </a:rPr>
              <a:t>The Story of an Eyewitness</a:t>
            </a:r>
            <a:endParaRPr lang="en-US" altLang="zh-CN" sz="4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48150" y="2037715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Jack London</a:t>
            </a:r>
            <a:endParaRPr lang="en-US" altLang="zh-CN" sz="28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50610" y="3316605"/>
            <a:ext cx="25101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Jingning High School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r>
              <a:rPr lang="en-US" altLang="zh-CN" sz="2000" b="1">
                <a:latin typeface="Times New Roman Bold" panose="02020603050405020304" charset="0"/>
                <a:cs typeface="Times New Roman Bold" panose="02020603050405020304" charset="0"/>
              </a:rPr>
              <a:t>       Mao Liqin</a:t>
            </a:r>
            <a:endParaRPr lang="en-US" altLang="zh-CN" sz="20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535" y="3380105"/>
            <a:ext cx="32232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</a:t>
            </a:r>
            <a:r>
              <a:rPr lang="en-US" altLang="zh-CN" sz="24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famous </a:t>
            </a:r>
            <a:r>
              <a:rPr lang="zh-CN" altLang="en-US" sz="24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American </a:t>
            </a:r>
            <a:r>
              <a:rPr lang="en-US" altLang="zh-CN" sz="24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novelist and</a:t>
            </a:r>
            <a:r>
              <a:rPr lang="zh-CN" altLang="en-US" sz="2400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journalist</a:t>
            </a:r>
            <a:endParaRPr lang="zh-CN" altLang="en-US" sz="2400" b="1">
              <a:solidFill>
                <a:srgbClr val="C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3030" y="3747770"/>
            <a:ext cx="3199130" cy="461645"/>
            <a:chOff x="178" y="5902"/>
            <a:chExt cx="5038" cy="727"/>
          </a:xfrm>
        </p:grpSpPr>
        <p:sp>
          <p:nvSpPr>
            <p:cNvPr id="3" name="椭圆 2"/>
            <p:cNvSpPr/>
            <p:nvPr/>
          </p:nvSpPr>
          <p:spPr>
            <a:xfrm>
              <a:off x="178" y="5902"/>
              <a:ext cx="1954" cy="693"/>
            </a:xfrm>
            <a:prstGeom prst="ellipse">
              <a:avLst/>
            </a:prstGeom>
            <a:noFill/>
            <a:ln>
              <a:solidFill>
                <a:srgbClr val="080D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2846" y="5937"/>
              <a:ext cx="2371" cy="693"/>
            </a:xfrm>
            <a:prstGeom prst="ellipse">
              <a:avLst/>
            </a:prstGeom>
            <a:noFill/>
            <a:ln>
              <a:solidFill>
                <a:srgbClr val="080D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449445" y="2559685"/>
            <a:ext cx="13569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cs typeface="+mn-ea"/>
                <a:sym typeface="+mn-lt"/>
              </a:rPr>
              <a:t>What?</a:t>
            </a:r>
            <a:endParaRPr lang="en-US" altLang="zh-CN" sz="32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84700" y="3416300"/>
            <a:ext cx="1198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cs typeface="+mn-ea"/>
                <a:sym typeface="+mn-lt"/>
              </a:rPr>
              <a:t>How?</a:t>
            </a:r>
            <a:endParaRPr lang="en-US" altLang="zh-CN" sz="32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84700" y="4352290"/>
            <a:ext cx="12217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cs typeface="+mn-ea"/>
                <a:sym typeface="+mn-lt"/>
              </a:rPr>
              <a:t>Why?</a:t>
            </a:r>
            <a:endParaRPr lang="en-US" altLang="zh-CN" sz="3200" b="1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2-10-11 19.31.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8345" y="0"/>
            <a:ext cx="5880100" cy="5715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31715" y="915035"/>
            <a:ext cx="10617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earthquake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7920" y="1743710"/>
            <a:ext cx="16827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                                  the </a:t>
            </a:r>
            <a:endParaRPr lang="en-US" altLang="zh-CN" sz="10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44975" y="3807460"/>
            <a:ext cx="10617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the  </a:t>
            </a: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earthquake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42080" y="3751580"/>
            <a:ext cx="25107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en-US" altLang="zh-CN" sz="100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the </a:t>
            </a:r>
            <a:endParaRPr lang="en-US" altLang="zh-CN" sz="100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89475" y="4182745"/>
            <a:ext cx="782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                            </a:t>
            </a: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fires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97655" y="4514850"/>
            <a:ext cx="10617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 quake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90235" y="4709160"/>
            <a:ext cx="782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fires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72225" y="1677670"/>
            <a:ext cx="8756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                                                                </a:t>
            </a:r>
            <a:endParaRPr lang="en-US" altLang="zh-CN" sz="10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the disaster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35925" y="3849370"/>
            <a:ext cx="782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fires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65315" y="4371340"/>
            <a:ext cx="782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fires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915275" y="3124200"/>
            <a:ext cx="7829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080D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                            </a:t>
            </a:r>
            <a:endParaRPr lang="en-US" altLang="zh-CN" sz="1000">
              <a:solidFill>
                <a:srgbClr val="080D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213725" y="3646170"/>
            <a:ext cx="7829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080D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 </a:t>
            </a:r>
            <a:r>
              <a:rPr lang="en-US" altLang="zh-CN" sz="1000">
                <a:solidFill>
                  <a:srgbClr val="080DDE"/>
                </a:solidFill>
                <a:latin typeface="Times New Roman Bold" panose="02020603050405020304" charset="0"/>
                <a:cs typeface="Times New Roman Bold" panose="02020603050405020304" charset="0"/>
              </a:rPr>
              <a:t>o</a:t>
            </a:r>
            <a:r>
              <a:rPr lang="en-US" altLang="zh-CN" sz="1000">
                <a:solidFill>
                  <a:srgbClr val="080D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000">
                <a:solidFill>
                  <a:srgbClr val="080DDE"/>
                </a:solidFill>
                <a:latin typeface="Times New Roman Bold" panose="02020603050405020304" charset="0"/>
                <a:cs typeface="Times New Roman Bold" panose="02020603050405020304" charset="0"/>
              </a:rPr>
              <a:t>                             </a:t>
            </a:r>
            <a:endParaRPr lang="en-US" altLang="zh-CN" sz="1000">
              <a:solidFill>
                <a:srgbClr val="080DDE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42710" y="3818890"/>
            <a:ext cx="10623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080D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thousands who                </a:t>
            </a:r>
            <a:endParaRPr lang="en-US" altLang="zh-CN" sz="1000">
              <a:solidFill>
                <a:srgbClr val="080D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319770" y="3992880"/>
            <a:ext cx="10623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080D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endParaRPr lang="en-US" altLang="zh-CN" sz="1000">
              <a:solidFill>
                <a:srgbClr val="080D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176770" y="4356735"/>
            <a:ext cx="10623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080D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           </a:t>
            </a:r>
            <a:endParaRPr lang="en-US" altLang="zh-CN" sz="1000">
              <a:solidFill>
                <a:srgbClr val="080D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34530" y="5046980"/>
            <a:ext cx="10623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080D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survivors          </a:t>
            </a:r>
            <a:endParaRPr lang="en-US" altLang="zh-CN" sz="1000">
              <a:solidFill>
                <a:srgbClr val="080D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873365" y="5220970"/>
            <a:ext cx="10623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080D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lang="en-US" altLang="zh-CN" sz="1000">
              <a:solidFill>
                <a:srgbClr val="080D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364990" y="662940"/>
            <a:ext cx="4273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80DDE"/>
                </a:solidFill>
                <a:latin typeface="黑体" panose="02010609060101010101" charset="-122"/>
                <a:ea typeface="黑体" panose="02010609060101010101" charset="-122"/>
              </a:rPr>
              <a:t>①</a:t>
            </a:r>
            <a:endParaRPr lang="zh-CN" altLang="en-US">
              <a:solidFill>
                <a:srgbClr val="080DDE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664585" y="358457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080DDE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②</a:t>
            </a:r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6243955" y="136525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080DDE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③</a:t>
            </a:r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6219190" y="286829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080DDE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④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8425" y="110490"/>
            <a:ext cx="2960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b="1">
                <a:solidFill>
                  <a:srgbClr val="FF0000"/>
                </a:solidFill>
                <a:cs typeface="+mn-ea"/>
                <a:sym typeface="+mn-lt"/>
              </a:rPr>
              <a:t>What </a:t>
            </a:r>
            <a:r>
              <a:rPr lang="en-US" altLang="zh-CN" sz="2400" b="1">
                <a:solidFill>
                  <a:schemeClr val="tx1"/>
                </a:solidFill>
                <a:cs typeface="+mn-ea"/>
                <a:sym typeface="+mn-lt"/>
              </a:rPr>
              <a:t>was described?</a:t>
            </a:r>
            <a:endParaRPr lang="en-US" altLang="zh-CN" sz="2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0" y="4182745"/>
            <a:ext cx="3366135" cy="11988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Reading tip:</a:t>
            </a:r>
            <a:endParaRPr lang="en-US" altLang="zh-CN" b="1">
              <a:solidFill>
                <a:schemeClr val="tx1"/>
              </a:solidFill>
              <a:cs typeface="+mn-ea"/>
              <a:sym typeface="+mn-lt"/>
            </a:endParaRPr>
          </a:p>
          <a:p>
            <a:pPr algn="l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Find out </a:t>
            </a:r>
            <a:r>
              <a:rPr lang="en-US" altLang="zh-CN" b="1">
                <a:solidFill>
                  <a:srgbClr val="FF0000"/>
                </a:solidFill>
                <a:cs typeface="+mn-ea"/>
                <a:sym typeface="+mn-lt"/>
              </a:rPr>
              <a:t>the repeated key words </a:t>
            </a:r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or </a:t>
            </a:r>
            <a:r>
              <a:rPr lang="en-US" altLang="zh-CN" b="1">
                <a:solidFill>
                  <a:srgbClr val="FF0000"/>
                </a:solidFill>
                <a:cs typeface="+mn-ea"/>
                <a:sym typeface="+mn-lt"/>
              </a:rPr>
              <a:t>pronouns </a:t>
            </a:r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which are usually the </a:t>
            </a:r>
            <a:r>
              <a:rPr lang="en-US" altLang="zh-CN" b="1">
                <a:solidFill>
                  <a:srgbClr val="FF0000"/>
                </a:solidFill>
                <a:cs typeface="+mn-ea"/>
                <a:sym typeface="+mn-lt"/>
              </a:rPr>
              <a:t>topic </a:t>
            </a:r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of that paragraph.</a:t>
            </a:r>
            <a:endParaRPr lang="en-US" altLang="zh-CN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935220" y="4359275"/>
            <a:ext cx="782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the smoke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3941445" y="4892675"/>
            <a:ext cx="875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firefighters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7535545" y="1855470"/>
            <a:ext cx="875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No wind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6807200" y="2202815"/>
            <a:ext cx="9296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strong winds</a:t>
            </a:r>
            <a:endParaRPr lang="en-US" altLang="zh-CN" sz="1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爆炸形 1 72"/>
          <p:cNvSpPr/>
          <p:nvPr/>
        </p:nvSpPr>
        <p:spPr>
          <a:xfrm>
            <a:off x="304800" y="810260"/>
            <a:ext cx="2548255" cy="1071245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disaster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+mn-ea"/>
              <a:sym typeface="+mn-lt"/>
            </a:endParaRPr>
          </a:p>
        </p:txBody>
      </p:sp>
      <p:sp>
        <p:nvSpPr>
          <p:cNvPr id="4" name="爆炸形 1 3"/>
          <p:cNvSpPr/>
          <p:nvPr/>
        </p:nvSpPr>
        <p:spPr>
          <a:xfrm>
            <a:off x="396240" y="2358390"/>
            <a:ext cx="2364740" cy="1010920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people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7" grpId="0"/>
      <p:bldP spid="18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22" grpId="0" bldLvl="0" animBg="1"/>
      <p:bldP spid="69" grpId="0"/>
      <p:bldP spid="70" grpId="0"/>
      <p:bldP spid="71" grpId="0"/>
      <p:bldP spid="72" grpId="0"/>
      <p:bldP spid="73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截屏2022-10-14 14.13.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9380" y="224790"/>
            <a:ext cx="5092700" cy="48387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151880" y="342581"/>
            <a:ext cx="2718811" cy="3150779"/>
            <a:chOff x="7335" y="1203"/>
            <a:chExt cx="2689" cy="3020"/>
          </a:xfrm>
        </p:grpSpPr>
        <p:grpSp>
          <p:nvGrpSpPr>
            <p:cNvPr id="17" name="组合 16"/>
            <p:cNvGrpSpPr/>
            <p:nvPr/>
          </p:nvGrpSpPr>
          <p:grpSpPr>
            <a:xfrm>
              <a:off x="7335" y="1203"/>
              <a:ext cx="2689" cy="3020"/>
              <a:chOff x="7306" y="1217"/>
              <a:chExt cx="2689" cy="302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317" y="1217"/>
                <a:ext cx="0" cy="3016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7329" y="4237"/>
                <a:ext cx="1113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组合 19"/>
              <p:cNvGrpSpPr/>
              <p:nvPr/>
            </p:nvGrpSpPr>
            <p:grpSpPr>
              <a:xfrm rot="0">
                <a:off x="7306" y="1238"/>
                <a:ext cx="2689" cy="2737"/>
                <a:chOff x="7306" y="1238"/>
                <a:chExt cx="2689" cy="2737"/>
              </a:xfrm>
            </p:grpSpPr>
            <p:cxnSp>
              <p:nvCxnSpPr>
                <p:cNvPr id="21" name="直接连接符 20"/>
                <p:cNvCxnSpPr/>
                <p:nvPr/>
              </p:nvCxnSpPr>
              <p:spPr>
                <a:xfrm>
                  <a:off x="8425" y="3945"/>
                  <a:ext cx="1570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7306" y="1238"/>
                  <a:ext cx="2689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9978" y="1248"/>
                  <a:ext cx="0" cy="2727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5" name="直接连接符 24"/>
            <p:cNvCxnSpPr/>
            <p:nvPr/>
          </p:nvCxnSpPr>
          <p:spPr>
            <a:xfrm>
              <a:off x="8454" y="3914"/>
              <a:ext cx="0" cy="300"/>
            </a:xfrm>
            <a:prstGeom prst="line">
              <a:avLst/>
            </a:prstGeom>
            <a:ln w="19050" cmpd="sng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椭圆 25"/>
          <p:cNvSpPr/>
          <p:nvPr/>
        </p:nvSpPr>
        <p:spPr>
          <a:xfrm>
            <a:off x="8215630" y="2051685"/>
            <a:ext cx="311785" cy="3130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1021080" y="1449705"/>
            <a:ext cx="152590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800" b="1">
                <a:solidFill>
                  <a:srgbClr val="080DDE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numbers</a:t>
            </a:r>
            <a:endParaRPr lang="en-US" altLang="zh-CN" sz="2800" b="1">
              <a:solidFill>
                <a:srgbClr val="080DDE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3" name="爆炸形 1 72"/>
          <p:cNvSpPr/>
          <p:nvPr/>
        </p:nvSpPr>
        <p:spPr>
          <a:xfrm>
            <a:off x="580644" y="2383878"/>
            <a:ext cx="2569111" cy="117763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contrast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603050405020304" charset="0"/>
              <a:cs typeface="+mn-ea"/>
              <a:sym typeface="+mn-l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66700" y="4094480"/>
            <a:ext cx="41833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 dirty="0" smtClean="0">
                <a:solidFill>
                  <a:srgbClr val="FF0000"/>
                </a:solidFill>
                <a:latin typeface="Times New Roman Bold" panose="02020603050405020304" charset="0"/>
                <a:ea typeface="Calibri" panose="020F0502020204030204" charset="0"/>
                <a:cs typeface="Times New Roman Bold" panose="02020603050405020304" charset="0"/>
                <a:sym typeface="+mn-ea"/>
              </a:rPr>
              <a:t>Fires are more destructive</a:t>
            </a:r>
            <a:endParaRPr lang="en-US" altLang="zh-CN" sz="2800" b="1" dirty="0" smtClean="0">
              <a:solidFill>
                <a:srgbClr val="FF0000"/>
              </a:solidFill>
              <a:latin typeface="Times New Roman Bold" panose="02020603050405020304" charset="0"/>
              <a:ea typeface="Calibri" panose="020F05020202040302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805930" y="1449705"/>
            <a:ext cx="1936115" cy="602615"/>
            <a:chOff x="10621" y="2745"/>
            <a:chExt cx="3049" cy="949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12502" y="2745"/>
              <a:ext cx="1169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0672" y="3236"/>
              <a:ext cx="2999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621" y="3694"/>
              <a:ext cx="932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6440170" y="2871470"/>
            <a:ext cx="2302510" cy="290830"/>
            <a:chOff x="10621" y="3236"/>
            <a:chExt cx="3185" cy="458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0845" y="3236"/>
              <a:ext cx="2961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0621" y="3694"/>
              <a:ext cx="1622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22225" y="0"/>
            <a:ext cx="51269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Which disaster was more </a:t>
            </a:r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destructive</a:t>
            </a:r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, 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the earthquake or the fire? 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400" b="1">
                <a:latin typeface="Times New Roman Bold" panose="02020603050405020304" charset="0"/>
                <a:cs typeface="Times New Roman Bold" panose="02020603050405020304" charset="0"/>
              </a:rPr>
              <a:t>Why?</a:t>
            </a:r>
            <a:endParaRPr lang="en-US" altLang="zh-CN" sz="2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69" grpId="0"/>
      <p:bldP spid="73" grpId="0" bldLvl="0" animBg="1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2-10-11 19.31.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880100" cy="5715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80100" y="0"/>
            <a:ext cx="266192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FF0000"/>
                </a:solidFill>
                <a:cs typeface="+mn-ea"/>
                <a:sym typeface="+mn-lt"/>
              </a:rPr>
              <a:t>How</a:t>
            </a:r>
            <a:r>
              <a:rPr lang="en-US" altLang="zh-CN" sz="2800" b="1">
                <a:solidFill>
                  <a:srgbClr val="080DDE"/>
                </a:solidFill>
                <a:cs typeface="+mn-ea"/>
                <a:sym typeface="+mn-lt"/>
              </a:rPr>
              <a:t> destructive</a:t>
            </a:r>
            <a:endParaRPr lang="en-US" altLang="zh-CN" sz="2800" b="1">
              <a:solidFill>
                <a:srgbClr val="080DDE"/>
              </a:solidFill>
              <a:cs typeface="+mn-ea"/>
              <a:sym typeface="+mn-lt"/>
            </a:endParaRPr>
          </a:p>
          <a:p>
            <a:pPr algn="l"/>
            <a:r>
              <a:rPr lang="en-US" altLang="zh-CN" sz="2800" b="1">
                <a:solidFill>
                  <a:srgbClr val="080DDE"/>
                </a:solidFill>
                <a:cs typeface="+mn-ea"/>
                <a:sym typeface="+mn-lt"/>
              </a:rPr>
              <a:t>was it?</a:t>
            </a:r>
            <a:endParaRPr lang="en-US" altLang="zh-CN" sz="2800" b="1">
              <a:solidFill>
                <a:srgbClr val="080DDE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80100" y="1120140"/>
            <a:ext cx="3171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b="1">
                <a:solidFill>
                  <a:schemeClr val="tx1"/>
                </a:solidFill>
                <a:cs typeface="+mn-ea"/>
                <a:sym typeface="+mn-lt"/>
              </a:rPr>
              <a:t>Reading tip:</a:t>
            </a:r>
            <a:endParaRPr lang="en-US" altLang="zh-CN" sz="2400" b="1">
              <a:solidFill>
                <a:schemeClr val="tx1"/>
              </a:solidFill>
              <a:cs typeface="+mn-ea"/>
              <a:sym typeface="+mn-lt"/>
            </a:endParaRPr>
          </a:p>
          <a:p>
            <a:pPr algn="ctr"/>
            <a:r>
              <a:rPr lang="en-US" altLang="zh-CN" sz="2400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Try to find the language that impress you deeply.</a:t>
            </a:r>
            <a:endParaRPr lang="zh-CN" altLang="en-US" sz="2400" b="1" dirty="0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332865" y="3052445"/>
            <a:ext cx="989965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803910" y="3052445"/>
            <a:ext cx="2217420" cy="537845"/>
            <a:chOff x="6366" y="4807"/>
            <a:chExt cx="3492" cy="84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6437" y="5109"/>
              <a:ext cx="3388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042" y="4807"/>
              <a:ext cx="816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410" y="5377"/>
              <a:ext cx="3330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366" y="5654"/>
              <a:ext cx="325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椭圆 42"/>
          <p:cNvSpPr/>
          <p:nvPr/>
        </p:nvSpPr>
        <p:spPr>
          <a:xfrm>
            <a:off x="2025650" y="2868295"/>
            <a:ext cx="426720" cy="2552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683260" y="3414395"/>
            <a:ext cx="426720" cy="2552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3241675" y="1099185"/>
            <a:ext cx="2165350" cy="383540"/>
            <a:chOff x="10272" y="1714"/>
            <a:chExt cx="3410" cy="604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11316" y="1714"/>
              <a:ext cx="2366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0272" y="2004"/>
              <a:ext cx="3263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10324" y="2318"/>
              <a:ext cx="1890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3274695" y="1708150"/>
            <a:ext cx="2038350" cy="171450"/>
            <a:chOff x="10324" y="2673"/>
            <a:chExt cx="3210" cy="270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0324" y="2673"/>
              <a:ext cx="3211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10324" y="2943"/>
              <a:ext cx="1348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椭圆 44"/>
          <p:cNvSpPr/>
          <p:nvPr/>
        </p:nvSpPr>
        <p:spPr>
          <a:xfrm>
            <a:off x="4541520" y="1099185"/>
            <a:ext cx="426720" cy="2552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3851910" y="1688465"/>
            <a:ext cx="426720" cy="2552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55015" y="2690495"/>
            <a:ext cx="2245360" cy="365125"/>
            <a:chOff x="1189" y="4237"/>
            <a:chExt cx="3536" cy="575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3387" y="4237"/>
              <a:ext cx="1338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726" y="4515"/>
              <a:ext cx="2999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89" y="4812"/>
              <a:ext cx="826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6179820" y="259207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rgbClr val="080DDE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Partial Inversion</a:t>
            </a:r>
            <a:endParaRPr lang="zh-CN" altLang="en-US" sz="2400" b="1">
              <a:solidFill>
                <a:srgbClr val="080DDE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79820" y="331152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400" b="1">
                <a:solidFill>
                  <a:srgbClr val="080DDE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R</a:t>
            </a:r>
            <a:r>
              <a:rPr lang="zh-CN" altLang="en-US" sz="2400" b="1">
                <a:solidFill>
                  <a:srgbClr val="080DDE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epetition</a:t>
            </a:r>
            <a:endParaRPr lang="zh-CN" altLang="en-US" sz="2400" b="1">
              <a:solidFill>
                <a:srgbClr val="080DDE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7605" y="4169410"/>
            <a:ext cx="258762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cs typeface="+mn-ea"/>
                <a:sym typeface="+mn-lt"/>
              </a:rPr>
              <a:t>Why </a:t>
            </a:r>
            <a:r>
              <a:rPr lang="en-US" altLang="zh-CN" sz="3200" b="1">
                <a:solidFill>
                  <a:srgbClr val="080DDE"/>
                </a:solidFill>
                <a:cs typeface="+mn-ea"/>
                <a:sym typeface="+mn-lt"/>
              </a:rPr>
              <a:t>was it so</a:t>
            </a:r>
            <a:endParaRPr lang="en-US" altLang="zh-CN" sz="3200" b="1">
              <a:solidFill>
                <a:srgbClr val="080DDE"/>
              </a:solidFill>
              <a:cs typeface="+mn-ea"/>
              <a:sym typeface="+mn-lt"/>
            </a:endParaRPr>
          </a:p>
          <a:p>
            <a:pPr algn="l"/>
            <a:r>
              <a:rPr lang="en-US" altLang="zh-CN" sz="3200" b="1">
                <a:solidFill>
                  <a:srgbClr val="080DDE"/>
                </a:solidFill>
                <a:cs typeface="+mn-ea"/>
                <a:sym typeface="+mn-lt"/>
              </a:rPr>
              <a:t>destructive?</a:t>
            </a:r>
            <a:endParaRPr lang="en-US" altLang="zh-CN" sz="3200" b="1">
              <a:solidFill>
                <a:srgbClr val="080DD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3" grpId="0" bldLvl="0" animBg="1"/>
      <p:bldP spid="44" grpId="0" bldLvl="0" animBg="1"/>
      <p:bldP spid="45" grpId="0" bldLvl="0" animBg="1"/>
      <p:bldP spid="46" grpId="0" bldLvl="0" animBg="1"/>
      <p:bldP spid="10" grpId="0"/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2-10-11 19.31.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880100" cy="5715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723265" y="934085"/>
            <a:ext cx="4674235" cy="4660265"/>
            <a:chOff x="1139" y="1471"/>
            <a:chExt cx="7361" cy="7339"/>
          </a:xfrm>
        </p:grpSpPr>
        <p:grpSp>
          <p:nvGrpSpPr>
            <p:cNvPr id="9" name="组合 8"/>
            <p:cNvGrpSpPr/>
            <p:nvPr/>
          </p:nvGrpSpPr>
          <p:grpSpPr>
            <a:xfrm>
              <a:off x="1139" y="7947"/>
              <a:ext cx="3570" cy="575"/>
              <a:chOff x="1189" y="4237"/>
              <a:chExt cx="3570" cy="575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1777" y="4237"/>
                <a:ext cx="2982" cy="0"/>
              </a:xfrm>
              <a:prstGeom prst="line">
                <a:avLst/>
              </a:prstGeom>
              <a:ln w="19050" cmpd="sng">
                <a:solidFill>
                  <a:srgbClr val="080DDE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320" y="4524"/>
                <a:ext cx="3371" cy="0"/>
              </a:xfrm>
              <a:prstGeom prst="line">
                <a:avLst/>
              </a:prstGeom>
              <a:ln w="19050" cmpd="sng">
                <a:solidFill>
                  <a:srgbClr val="080DDE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189" y="4812"/>
                <a:ext cx="3536" cy="0"/>
              </a:xfrm>
              <a:prstGeom prst="line">
                <a:avLst/>
              </a:prstGeom>
              <a:ln w="19050" cmpd="sng">
                <a:solidFill>
                  <a:srgbClr val="080DDE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直接连接符 14"/>
            <p:cNvCxnSpPr/>
            <p:nvPr/>
          </p:nvCxnSpPr>
          <p:spPr>
            <a:xfrm>
              <a:off x="1205" y="8810"/>
              <a:ext cx="3538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5130" y="1471"/>
              <a:ext cx="3371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5114" y="1743"/>
              <a:ext cx="968" cy="0"/>
            </a:xfrm>
            <a:prstGeom prst="line">
              <a:avLst/>
            </a:prstGeom>
            <a:ln w="19050" cmpd="sng">
              <a:solidFill>
                <a:srgbClr val="080DD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1025525" y="4843780"/>
            <a:ext cx="802640" cy="2374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466215" y="5243195"/>
            <a:ext cx="802005" cy="204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4209415" y="729615"/>
            <a:ext cx="866775" cy="204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112510" y="176339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800" b="1">
                <a:solidFill>
                  <a:srgbClr val="080DDE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R</a:t>
            </a:r>
            <a:r>
              <a:rPr lang="zh-CN" altLang="en-US" sz="2800" b="1">
                <a:solidFill>
                  <a:srgbClr val="080DDE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epetition</a:t>
            </a:r>
            <a:endParaRPr lang="zh-CN" altLang="en-US" sz="2800" b="1">
              <a:solidFill>
                <a:srgbClr val="080DDE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2" name="燕尾形箭头 31"/>
          <p:cNvSpPr/>
          <p:nvPr/>
        </p:nvSpPr>
        <p:spPr>
          <a:xfrm rot="5400000">
            <a:off x="6984365" y="2673985"/>
            <a:ext cx="796290" cy="300990"/>
          </a:xfrm>
          <a:prstGeom prst="notchedRightArrow">
            <a:avLst/>
          </a:prstGeom>
          <a:noFill/>
          <a:ln w="12700" cmpd="sng">
            <a:solidFill>
              <a:srgbClr val="080DD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83960" y="3363595"/>
            <a:ext cx="2368550" cy="5219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 b="1">
                <a:solidFill>
                  <a:srgbClr val="080DDE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Helpless</a:t>
            </a:r>
            <a:endParaRPr lang="en-US" sz="2800" b="1">
              <a:solidFill>
                <a:srgbClr val="080DDE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112510" y="137795"/>
            <a:ext cx="258762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cs typeface="+mn-ea"/>
                <a:sym typeface="+mn-lt"/>
              </a:rPr>
              <a:t>Why </a:t>
            </a:r>
            <a:r>
              <a:rPr lang="en-US" altLang="zh-CN" sz="3200" b="1">
                <a:solidFill>
                  <a:srgbClr val="080DDE"/>
                </a:solidFill>
                <a:cs typeface="+mn-ea"/>
                <a:sym typeface="+mn-lt"/>
              </a:rPr>
              <a:t>was it so</a:t>
            </a:r>
            <a:endParaRPr lang="en-US" altLang="zh-CN" sz="3200" b="1">
              <a:solidFill>
                <a:srgbClr val="080DDE"/>
              </a:solidFill>
              <a:cs typeface="+mn-ea"/>
              <a:sym typeface="+mn-lt"/>
            </a:endParaRPr>
          </a:p>
          <a:p>
            <a:pPr algn="l"/>
            <a:r>
              <a:rPr lang="en-US" altLang="zh-CN" sz="3200" b="1">
                <a:solidFill>
                  <a:srgbClr val="080DDE"/>
                </a:solidFill>
                <a:cs typeface="+mn-ea"/>
                <a:sym typeface="+mn-lt"/>
              </a:rPr>
              <a:t>destructive?</a:t>
            </a:r>
            <a:endParaRPr lang="en-US" altLang="zh-CN" sz="3200" b="1">
              <a:solidFill>
                <a:srgbClr val="080DD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8" grpId="0" bldLvl="0" animBg="1"/>
      <p:bldP spid="30" grpId="0" bldLvl="0" animBg="1"/>
      <p:bldP spid="31" grpId="0"/>
      <p:bldP spid="32" grpId="0" bldLvl="0" animBg="1"/>
      <p:bldP spid="33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UNIT_TABLE_BEAUTIFY" val="smartTable{2a5425df-0dd3-4d36-841f-449328f35c0a}"/>
  <p:tag name="TABLE_ENDDRAG_ORIGIN_RECT" val="685*256"/>
  <p:tag name="TABLE_ENDDRAG_RECT" val="20*165*685*256"/>
</p:tagLst>
</file>

<file path=ppt/tags/tag3.xml><?xml version="1.0" encoding="utf-8"?>
<p:tagLst xmlns:p="http://schemas.openxmlformats.org/presentationml/2006/main">
  <p:tag name="KSO_WM_UNIT_TABLE_BEAUTIFY" val="smartTable{2a5425df-0dd3-4d36-841f-449328f35c0a}"/>
  <p:tag name="TABLE_ENDDRAG_ORIGIN_RECT" val="685*256"/>
  <p:tag name="TABLE_ENDDRAG_RECT" val="20*165*685*256"/>
</p:tagLst>
</file>

<file path=ppt/theme/theme1.xml><?xml version="1.0" encoding="utf-8"?>
<a:theme xmlns:a="http://schemas.openxmlformats.org/drawingml/2006/main" name="英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cukwcfi">
      <a:majorFont>
        <a:latin typeface="Times New Roman"/>
        <a:ea typeface="SimSun"/>
        <a:cs typeface="Arial"/>
      </a:majorFont>
      <a:minorFont>
        <a:latin typeface="Times New Roman"/>
        <a:ea typeface="SimSu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</a:spPr>
      <a:bodyPr rtlCol="0" anchor="ctr"/>
      <a:lstStyle>
        <a:defPPr algn="ctr">
          <a:defRPr lang="en-US" altLang="zh-CN" sz="2800" b="1">
            <a:solidFill>
              <a:srgbClr val="FF0000"/>
            </a:solidFill>
            <a:effectLst>
              <a:outerShdw blurRad="38100" dist="19050" dir="2700000" algn="tl" rotWithShape="0">
                <a:schemeClr val="dk1">
                  <a:alpha val="40000"/>
                  <a:alpha val="40000"/>
                </a:schemeClr>
              </a:outerShdw>
            </a:effectLst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4062</Words>
  <Application>WPS 演示</Application>
  <PresentationFormat>全屏显示(16:10)</PresentationFormat>
  <Paragraphs>302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楷体</vt:lpstr>
      <vt:lpstr>Times New Roman</vt:lpstr>
      <vt:lpstr>Calibri Light</vt:lpstr>
      <vt:lpstr>Times New Roman Bold</vt:lpstr>
      <vt:lpstr>Calibri</vt:lpstr>
      <vt:lpstr>黑体</vt:lpstr>
      <vt:lpstr>Times New Roman Regular</vt:lpstr>
      <vt:lpstr>微软雅黑</vt:lpstr>
      <vt:lpstr>Arial Unicode MS</vt:lpstr>
      <vt:lpstr>HelveticaNeue</vt:lpstr>
      <vt:lpstr>Corbel</vt:lpstr>
      <vt:lpstr>华文新魏</vt:lpstr>
      <vt:lpstr>英语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24147</cp:lastModifiedBy>
  <cp:revision>341</cp:revision>
  <cp:lastPrinted>2022-11-16T14:49:00Z</cp:lastPrinted>
  <dcterms:created xsi:type="dcterms:W3CDTF">2022-11-16T14:49:00Z</dcterms:created>
  <dcterms:modified xsi:type="dcterms:W3CDTF">2022-11-22T08:56:24Z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B566C7EBF6920B3004364463BF0279BA</vt:lpwstr>
  </property>
  <property fmtid="{D5CDD505-2E9C-101B-9397-08002B2CF9AE}" pid="7" name="KSOProductBuildVer">
    <vt:lpwstr>2052-11.8.2.8411</vt:lpwstr>
  </property>
</Properties>
</file>