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334" r:id="rId3"/>
    <p:sldId id="264" r:id="rId4"/>
    <p:sldId id="270" r:id="rId5"/>
    <p:sldId id="271" r:id="rId6"/>
    <p:sldId id="311" r:id="rId8"/>
    <p:sldId id="310" r:id="rId9"/>
    <p:sldId id="273" r:id="rId10"/>
    <p:sldId id="272" r:id="rId11"/>
    <p:sldId id="278" r:id="rId12"/>
    <p:sldId id="277" r:id="rId13"/>
    <p:sldId id="276" r:id="rId14"/>
    <p:sldId id="285" r:id="rId15"/>
    <p:sldId id="287" r:id="rId16"/>
    <p:sldId id="282" r:id="rId17"/>
    <p:sldId id="289" r:id="rId18"/>
    <p:sldId id="290" r:id="rId19"/>
    <p:sldId id="291" r:id="rId20"/>
    <p:sldId id="288" r:id="rId21"/>
    <p:sldId id="298" r:id="rId22"/>
    <p:sldId id="299" r:id="rId23"/>
    <p:sldId id="300" r:id="rId24"/>
    <p:sldId id="302" r:id="rId25"/>
    <p:sldId id="297" r:id="rId26"/>
    <p:sldId id="301" r:id="rId27"/>
    <p:sldId id="304" r:id="rId28"/>
    <p:sldId id="307" r:id="rId29"/>
    <p:sldId id="269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9680D"/>
    <a:srgbClr val="E742ED"/>
    <a:srgbClr val="BBD1DD"/>
    <a:srgbClr val="FFFFFF"/>
    <a:srgbClr val="286B95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8" autoAdjust="0"/>
    <p:restoredTop sz="82685" autoAdjust="0"/>
  </p:normalViewPr>
  <p:slideViewPr>
    <p:cSldViewPr snapToGrid="0">
      <p:cViewPr varScale="1">
        <p:scale>
          <a:sx n="55" d="100"/>
          <a:sy n="55" d="100"/>
        </p:scale>
        <p:origin x="576" y="48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29"/>
    </p:cViewPr>
  </p:sorter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66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65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1.jpeg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78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77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85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01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4" Type="http://schemas.openxmlformats.org/officeDocument/2006/relationships/tags" Target="../tags/tag107.xml"/><Relationship Id="rId13" Type="http://schemas.openxmlformats.org/officeDocument/2006/relationships/tags" Target="../tags/tag106.xml"/><Relationship Id="rId12" Type="http://schemas.openxmlformats.org/officeDocument/2006/relationships/tags" Target="../tags/tag105.xml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10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4" Type="http://schemas.openxmlformats.org/officeDocument/2006/relationships/tags" Target="../tags/tag116.xml"/><Relationship Id="rId13" Type="http://schemas.openxmlformats.org/officeDocument/2006/relationships/tags" Target="../tags/tag115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19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tags" Target="../tags/tag123.xml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7.png"/><Relationship Id="rId6" Type="http://schemas.openxmlformats.org/officeDocument/2006/relationships/tags" Target="../tags/tag130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3" Type="http://schemas.openxmlformats.org/officeDocument/2006/relationships/tags" Target="../tags/tag135.xml"/><Relationship Id="rId12" Type="http://schemas.openxmlformats.org/officeDocument/2006/relationships/tags" Target="../tags/tag134.xml"/><Relationship Id="rId11" Type="http://schemas.openxmlformats.org/officeDocument/2006/relationships/tags" Target="../tags/tag133.xml"/><Relationship Id="rId10" Type="http://schemas.openxmlformats.org/officeDocument/2006/relationships/tags" Target="../tags/tag13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0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9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image" Target="file:///C:\Users\1V994W2\PycharmProjects\PPT_Background_Generation/pic_temp/pic_half_down.png" TargetMode="External"/><Relationship Id="rId6" Type="http://schemas.openxmlformats.org/officeDocument/2006/relationships/image" Target="../media/image5.png"/><Relationship Id="rId5" Type="http://schemas.openxmlformats.org/officeDocument/2006/relationships/tags" Target="../tags/tag17.xml"/><Relationship Id="rId4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6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5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4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33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2.xml"/><Relationship Id="rId15" Type="http://schemas.openxmlformats.org/officeDocument/2006/relationships/tags" Target="../tags/tag4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image" Target="file:///C:\Users\1V994W2\PycharmProjects\PPT_Background_Generation/pic_temp/pic_half_right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51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50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59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58.xml"/><Relationship Id="rId12" Type="http://schemas.openxmlformats.org/officeDocument/2006/relationships/tags" Target="../tags/tag64.xml"/><Relationship Id="rId11" Type="http://schemas.openxmlformats.org/officeDocument/2006/relationships/tags" Target="../tags/tag63.xml"/><Relationship Id="rId10" Type="http://schemas.openxmlformats.org/officeDocument/2006/relationships/tags" Target="../tags/tag6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8"/>
            </p:custDataLst>
          </p:nvPr>
        </p:nvSpPr>
        <p:spPr>
          <a:xfrm>
            <a:off x="762318" y="4207510"/>
            <a:ext cx="2135505" cy="408940"/>
          </a:xfrm>
          <a:prstGeom prst="rect">
            <a:avLst/>
          </a:prstGeom>
        </p:spPr>
        <p:txBody>
          <a:bodyPr vert="horz" wrap="square" lIns="90170" tIns="46990" rIns="90170" bIns="46990" anchor="t" anchorCtr="0">
            <a:normAutofit/>
          </a:bodyPr>
          <a:lstStyle>
            <a:lvl1pPr marL="342900" marR="0" indent="-34290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9"/>
            </p:custDataLst>
          </p:nvPr>
        </p:nvSpPr>
        <p:spPr>
          <a:xfrm>
            <a:off x="2978468" y="4207510"/>
            <a:ext cx="2135505" cy="408940"/>
          </a:xfrm>
          <a:prstGeom prst="rect">
            <a:avLst/>
          </a:prstGeom>
        </p:spPr>
        <p:txBody>
          <a:bodyPr vert="horz" wrap="square" lIns="90170" tIns="46990" rIns="90170" bIns="46990" anchor="t" anchorCtr="0">
            <a:normAutofit/>
          </a:bodyPr>
          <a:lstStyle>
            <a:lvl1pPr marL="342900" marR="0" indent="-342900" algn="r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10"/>
            </p:custDataLst>
          </p:nvPr>
        </p:nvSpPr>
        <p:spPr>
          <a:xfrm>
            <a:off x="762635" y="2241550"/>
            <a:ext cx="4825365" cy="1014095"/>
          </a:xfrm>
        </p:spPr>
        <p:txBody>
          <a:bodyPr vert="horz" wrap="square" lIns="90170" tIns="46990" rIns="90170" bIns="0"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60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762635" y="3566795"/>
            <a:ext cx="4351655" cy="420370"/>
          </a:xfrm>
        </p:spPr>
        <p:txBody>
          <a:bodyPr vert="horz" wrap="square" lIns="90170" tIns="46990" rIns="90170" bIns="4699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452571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52571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8"/>
            </p:custDataLst>
          </p:nvPr>
        </p:nvSpPr>
        <p:spPr>
          <a:xfrm>
            <a:off x="1147445" y="3834130"/>
            <a:ext cx="4359910" cy="468630"/>
          </a:xfrm>
        </p:spPr>
        <p:txBody>
          <a:bodyPr vert="horz" wrap="square" lIns="90170" tIns="46990" rIns="90170" bIns="46990" anchor="t" anchorCtr="0">
            <a:normAutofit/>
          </a:bodyPr>
          <a:lstStyle>
            <a:lvl1pPr marL="457200" marR="0" indent="-457200" algn="l" rtl="0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2000"/>
              <a:buFont typeface="Arial" panose="020B0604020202020204" pitchFamily="34" charset="0"/>
              <a:buNone/>
            </a:pPr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9"/>
            </p:custDataLst>
          </p:nvPr>
        </p:nvSpPr>
        <p:spPr>
          <a:xfrm>
            <a:off x="1147128" y="2555558"/>
            <a:ext cx="4359910" cy="1172210"/>
          </a:xfrm>
        </p:spPr>
        <p:txBody>
          <a:bodyPr vert="horz" wrap="square" lIns="90170" tIns="46990" rIns="90170" bIns="46990"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70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452571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525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0"/>
            <a:ext cx="10852237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452571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525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525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452571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525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452571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525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405430"/>
            <a:ext cx="720090" cy="452571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5430"/>
            <a:ext cx="720090" cy="4525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797" y="5839716"/>
            <a:ext cx="1620202" cy="1018284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9716"/>
            <a:ext cx="1620202" cy="101828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452571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525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5716016"/>
            <a:ext cx="4064000" cy="1141984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0"/>
            <a:ext cx="4064000" cy="114198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11"/>
            </p:custDataLst>
          </p:nvPr>
        </p:nvSpPr>
        <p:spPr>
          <a:xfrm>
            <a:off x="5292408" y="2750185"/>
            <a:ext cx="4549140" cy="13569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5446078" y="2804161"/>
            <a:ext cx="4241800" cy="714375"/>
          </a:xfrm>
        </p:spPr>
        <p:txBody>
          <a:bodyPr vert="horz" wrap="square" lIns="90170" tIns="46990" rIns="90170" bIns="4699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ts val="3600"/>
              <a:buNone/>
              <a:defRPr sz="3600" b="0" spc="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13"/>
            </p:custDataLst>
          </p:nvPr>
        </p:nvSpPr>
        <p:spPr>
          <a:xfrm>
            <a:off x="5446395" y="3602355"/>
            <a:ext cx="4241800" cy="423545"/>
          </a:xfrm>
        </p:spPr>
        <p:txBody>
          <a:bodyPr vert="horz" wrap="square" lIns="90170" tIns="46990" rIns="90170" bIns="4699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452571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525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452571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525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555" y="1397000"/>
            <a:ext cx="3612445" cy="4064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0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452571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525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452571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52571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image" Target="../media/image8.png"/><Relationship Id="rId24" Type="http://schemas.openxmlformats.org/officeDocument/2006/relationships/tags" Target="../tags/tag141.xml"/><Relationship Id="rId23" Type="http://schemas.openxmlformats.org/officeDocument/2006/relationships/tags" Target="../tags/tag140.xml"/><Relationship Id="rId22" Type="http://schemas.openxmlformats.org/officeDocument/2006/relationships/tags" Target="../tags/tag139.xml"/><Relationship Id="rId21" Type="http://schemas.openxmlformats.org/officeDocument/2006/relationships/tags" Target="../tags/tag138.xml"/><Relationship Id="rId20" Type="http://schemas.openxmlformats.org/officeDocument/2006/relationships/tags" Target="../tags/tag137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36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image" Target="../media/image20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15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image" Target="../media/image20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161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image" Target="../media/image20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164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8.xml"/><Relationship Id="rId4" Type="http://schemas.openxmlformats.org/officeDocument/2006/relationships/image" Target="../media/image20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167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70.xml"/><Relationship Id="rId4" Type="http://schemas.openxmlformats.org/officeDocument/2006/relationships/image" Target="../media/image20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169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72.xml"/><Relationship Id="rId4" Type="http://schemas.openxmlformats.org/officeDocument/2006/relationships/image" Target="../media/image20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171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74.xml"/><Relationship Id="rId4" Type="http://schemas.openxmlformats.org/officeDocument/2006/relationships/image" Target="../media/image20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1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6.xml"/><Relationship Id="rId1" Type="http://schemas.openxmlformats.org/officeDocument/2006/relationships/tags" Target="../tags/tag17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0.xml"/><Relationship Id="rId1" Type="http://schemas.openxmlformats.org/officeDocument/2006/relationships/tags" Target="../tags/tag1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2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2.xml"/><Relationship Id="rId4" Type="http://schemas.openxmlformats.org/officeDocument/2006/relationships/image" Target="../media/image2.sv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81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4.xml"/><Relationship Id="rId4" Type="http://schemas.openxmlformats.org/officeDocument/2006/relationships/image" Target="../media/image2.svg"/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tags" Target="../tags/tag183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6.xml"/><Relationship Id="rId4" Type="http://schemas.openxmlformats.org/officeDocument/2006/relationships/image" Target="../media/image2.svg"/><Relationship Id="rId3" Type="http://schemas.openxmlformats.org/officeDocument/2006/relationships/image" Target="../media/image24.png"/><Relationship Id="rId2" Type="http://schemas.openxmlformats.org/officeDocument/2006/relationships/tags" Target="../tags/tag185.xml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88.xml"/><Relationship Id="rId2" Type="http://schemas.openxmlformats.org/officeDocument/2006/relationships/image" Target="../media/image23.png"/><Relationship Id="rId1" Type="http://schemas.openxmlformats.org/officeDocument/2006/relationships/tags" Target="../tags/tag187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90.xml"/><Relationship Id="rId2" Type="http://schemas.openxmlformats.org/officeDocument/2006/relationships/image" Target="../media/image25.png"/><Relationship Id="rId1" Type="http://schemas.openxmlformats.org/officeDocument/2006/relationships/tags" Target="../tags/tag189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44.xml"/><Relationship Id="rId2" Type="http://schemas.openxmlformats.org/officeDocument/2006/relationships/image" Target="../media/image10.png"/><Relationship Id="rId1" Type="http://schemas.openxmlformats.org/officeDocument/2006/relationships/tags" Target="../tags/tag14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46.xml"/><Relationship Id="rId1" Type="http://schemas.openxmlformats.org/officeDocument/2006/relationships/tags" Target="../tags/tag14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48.xml"/><Relationship Id="rId1" Type="http://schemas.openxmlformats.org/officeDocument/2006/relationships/tags" Target="../tags/tag147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0.xml"/><Relationship Id="rId4" Type="http://schemas.openxmlformats.org/officeDocument/2006/relationships/image" Target="../media/image19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149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55.xml"/><Relationship Id="rId7" Type="http://schemas.openxmlformats.org/officeDocument/2006/relationships/image" Target="../media/image1.sv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15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57.xml"/><Relationship Id="rId7" Type="http://schemas.openxmlformats.org/officeDocument/2006/relationships/image" Target="../media/image1.sv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1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33985"/>
            <a:ext cx="5027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While-Listening </a:t>
            </a:r>
            <a:endParaRPr lang="en-US" altLang="zh-CN" sz="360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2135" y="925195"/>
            <a:ext cx="11806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32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What important </a:t>
            </a:r>
            <a:r>
              <a:rPr lang="en-US" altLang="zh-CN" sz="32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factors</a:t>
            </a:r>
            <a:r>
              <a:rPr lang="en-US" altLang="zh-CN" sz="32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are included in these reports?</a:t>
            </a:r>
            <a:endParaRPr lang="en-US" altLang="zh-CN" sz="3200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Listening and Speaki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956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3420" y="241300"/>
            <a:ext cx="683895" cy="683895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5"/>
            </p:custDataLst>
          </p:nvPr>
        </p:nvGraphicFramePr>
        <p:xfrm>
          <a:off x="661035" y="2133600"/>
          <a:ext cx="10869885" cy="3771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5885"/>
                <a:gridCol w="1440000"/>
                <a:gridCol w="1440000"/>
                <a:gridCol w="1440000"/>
                <a:gridCol w="2592000"/>
                <a:gridCol w="2592000"/>
              </a:tblGrid>
              <a:tr h="10287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Calibri" panose="020F0502020204030204" charset="0"/>
                          <a:cs typeface="Calibri" panose="020F0502020204030204" charset="0"/>
                        </a:rPr>
                        <a:t>Reports</a:t>
                      </a:r>
                      <a:endParaRPr lang="en-US" altLang="zh-CN" sz="28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rgbClr val="286B95"/>
                          </a:solidFill>
                          <a:highlight>
                            <a:srgbClr val="FFFF00"/>
                          </a:highlight>
                          <a:latin typeface="Calibri" panose="020F0502020204030204" charset="0"/>
                          <a:cs typeface="Calibri" panose="020F0502020204030204" charset="0"/>
                        </a:rPr>
                        <a:t>Time</a:t>
                      </a:r>
                      <a:endParaRPr lang="en-US" altLang="zh-CN" sz="2800">
                        <a:solidFill>
                          <a:srgbClr val="286B95"/>
                        </a:solidFill>
                        <a:highlight>
                          <a:srgbClr val="FFFF00"/>
                        </a:highlight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rgbClr val="286B95"/>
                          </a:solidFill>
                          <a:highlight>
                            <a:srgbClr val="FFFF00"/>
                          </a:highlight>
                          <a:latin typeface="Calibri" panose="020F0502020204030204" charset="0"/>
                          <a:cs typeface="Calibri" panose="020F0502020204030204" charset="0"/>
                        </a:rPr>
                        <a:t>Place</a:t>
                      </a:r>
                      <a:endParaRPr lang="en-US" altLang="zh-CN" sz="2800">
                        <a:solidFill>
                          <a:srgbClr val="286B95"/>
                        </a:solidFill>
                        <a:highlight>
                          <a:srgbClr val="FFFF00"/>
                        </a:highlight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rgbClr val="286B95"/>
                          </a:solidFill>
                          <a:highlight>
                            <a:srgbClr val="FFFF00"/>
                          </a:highlight>
                          <a:latin typeface="Calibri" panose="020F0502020204030204" charset="0"/>
                          <a:cs typeface="Calibri" panose="020F0502020204030204" charset="0"/>
                        </a:rPr>
                        <a:t>Disaster</a:t>
                      </a:r>
                      <a:endParaRPr lang="en-US" altLang="zh-CN" sz="2800">
                        <a:solidFill>
                          <a:srgbClr val="286B95"/>
                        </a:solidFill>
                        <a:highlight>
                          <a:srgbClr val="FFFF00"/>
                        </a:highlight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rgbClr val="286B95"/>
                          </a:solidFill>
                          <a:highlight>
                            <a:srgbClr val="FFFF00"/>
                          </a:highlight>
                          <a:latin typeface="Calibri" panose="020F0502020204030204" charset="0"/>
                          <a:cs typeface="Calibri" panose="020F0502020204030204" charset="0"/>
                        </a:rPr>
                        <a:t>Damage</a:t>
                      </a:r>
                      <a:endParaRPr lang="en-US" altLang="zh-CN" sz="2800">
                        <a:solidFill>
                          <a:srgbClr val="286B95"/>
                        </a:solidFill>
                        <a:highlight>
                          <a:srgbClr val="FFFF00"/>
                        </a:highlight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rgbClr val="286B95"/>
                          </a:solidFill>
                          <a:highlight>
                            <a:srgbClr val="FFFF00"/>
                          </a:highlight>
                          <a:latin typeface="Calibri" panose="020F0502020204030204" charset="0"/>
                          <a:cs typeface="Calibri" panose="020F0502020204030204" charset="0"/>
                        </a:rPr>
                        <a:t>Rescue</a:t>
                      </a:r>
                      <a:endParaRPr lang="en-US" altLang="zh-CN" sz="2800">
                        <a:solidFill>
                          <a:srgbClr val="286B95"/>
                        </a:solidFill>
                        <a:highlight>
                          <a:srgbClr val="FFFF00"/>
                        </a:highlight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</a:tr>
              <a:tr h="2743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4183380" y="1403985"/>
            <a:ext cx="4584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286B95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Content</a:t>
            </a:r>
            <a:r>
              <a:rPr lang="en-US" altLang="zh-CN" sz="3200" b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3200">
                <a:solidFill>
                  <a:srgbClr val="286B95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of News Report</a:t>
            </a:r>
            <a:endParaRPr lang="en-US" altLang="zh-CN" sz="3200">
              <a:solidFill>
                <a:srgbClr val="286B95"/>
              </a:solidFill>
              <a:highlight>
                <a:srgbClr val="FFFF00"/>
              </a:highligh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76145" y="2355850"/>
            <a:ext cx="10668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649345" y="2355850"/>
            <a:ext cx="10668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957445" y="2355850"/>
            <a:ext cx="13208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773545" y="2355850"/>
            <a:ext cx="17780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338945" y="2355850"/>
            <a:ext cx="17272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1"/>
      <p:bldP spid="6" grpId="0"/>
      <p:bldP spid="6" grpId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33985"/>
            <a:ext cx="5027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While-Listening </a:t>
            </a:r>
            <a:endParaRPr lang="en-US" altLang="zh-CN" sz="360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2135" y="925195"/>
            <a:ext cx="11806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320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Listen again and fill in the form</a:t>
            </a:r>
            <a:endParaRPr lang="en-US" altLang="zh-CN" sz="3200">
              <a:solidFill>
                <a:srgbClr val="0070C0"/>
              </a:solidFill>
              <a:highlight>
                <a:srgbClr val="FFFF00"/>
              </a:highlight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Listening and Speaki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956.000000" end="67125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3420" y="241300"/>
            <a:ext cx="683895" cy="68389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3498850" y="241300"/>
            <a:ext cx="62287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i="1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---- Listen for details</a:t>
            </a:r>
            <a:endParaRPr lang="en-US" altLang="zh-CN" sz="2800" i="1">
              <a:solidFill>
                <a:srgbClr val="0070C0"/>
              </a:solidFill>
              <a:uFillTx/>
              <a:latin typeface="Calibri" panose="020F0502020204030204" charset="0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5"/>
            </p:custDataLst>
          </p:nvPr>
        </p:nvGraphicFramePr>
        <p:xfrm>
          <a:off x="204470" y="1508760"/>
          <a:ext cx="11783695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350"/>
                <a:gridCol w="1021080"/>
                <a:gridCol w="1477645"/>
                <a:gridCol w="1376680"/>
                <a:gridCol w="3430270"/>
                <a:gridCol w="3074670"/>
              </a:tblGrid>
              <a:tr h="10287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Calibri" panose="020F0502020204030204" charset="0"/>
                          <a:cs typeface="Calibri" panose="020F0502020204030204" charset="0"/>
                        </a:rPr>
                        <a:t>Reports</a:t>
                      </a:r>
                      <a:endParaRPr lang="en-US" altLang="zh-CN" sz="28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Calibri" panose="020F0502020204030204" charset="0"/>
                          <a:cs typeface="Calibri" panose="020F0502020204030204" charset="0"/>
                        </a:rPr>
                        <a:t>Time</a:t>
                      </a:r>
                      <a:endParaRPr lang="en-US" altLang="zh-CN" sz="28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Calibri" panose="020F0502020204030204" charset="0"/>
                          <a:cs typeface="Calibri" panose="020F0502020204030204" charset="0"/>
                        </a:rPr>
                        <a:t>Place</a:t>
                      </a:r>
                      <a:endParaRPr lang="en-US" altLang="zh-CN" sz="28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Calibri" panose="020F0502020204030204" charset="0"/>
                          <a:cs typeface="Calibri" panose="020F0502020204030204" charset="0"/>
                        </a:rPr>
                        <a:t>Disaster</a:t>
                      </a:r>
                      <a:endParaRPr lang="en-US" altLang="zh-CN" sz="28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Calibri" panose="020F0502020204030204" charset="0"/>
                          <a:cs typeface="Calibri" panose="020F0502020204030204" charset="0"/>
                        </a:rPr>
                        <a:t>Damage</a:t>
                      </a:r>
                      <a:endParaRPr lang="en-US" altLang="zh-CN" sz="28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Calibri" panose="020F0502020204030204" charset="0"/>
                          <a:cs typeface="Calibri" panose="020F0502020204030204" charset="0"/>
                        </a:rPr>
                        <a:t>Rescue</a:t>
                      </a:r>
                      <a:endParaRPr lang="en-US" altLang="zh-CN" sz="28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</a:tr>
              <a:tr h="1798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latin typeface="Calibri" panose="020F0502020204030204" charset="0"/>
                          <a:cs typeface="Calibri" panose="020F0502020204030204" charset="0"/>
                        </a:rPr>
                        <a:t>News report 1</a:t>
                      </a:r>
                      <a:endParaRPr lang="en-US" altLang="zh-CN" sz="2800" b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00B05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16 April</a:t>
                      </a:r>
                      <a:endParaRPr lang="en-US" altLang="zh-CN" sz="2800" b="1">
                        <a:solidFill>
                          <a:srgbClr val="00B05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F9680D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Ecuador</a:t>
                      </a:r>
                      <a:endParaRPr lang="en-US" altLang="zh-CN" sz="2800" b="1">
                        <a:solidFill>
                          <a:srgbClr val="F9680D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______</a:t>
                      </a:r>
                      <a:endParaRPr lang="en-US" altLang="zh-CN" sz="2800" b="1">
                        <a:solidFill>
                          <a:srgbClr val="FF000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The disaster </a:t>
                      </a:r>
                      <a:r>
                        <a:rPr lang="en-US" altLang="zh-CN" sz="2800" b="1">
                          <a:solidFill>
                            <a:srgbClr val="0070C0"/>
                          </a:solidFill>
                          <a:highlight>
                            <a:srgbClr val="FFFF00"/>
                          </a:highlight>
                          <a:latin typeface="Calibri" panose="020F0502020204030204" charset="0"/>
                          <a:cs typeface="Calibri" panose="020F0502020204030204" charset="0"/>
                        </a:rPr>
                        <a:t>damaged </a:t>
                      </a:r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____________. About 230 people _________ and more than 1,500 ________.</a:t>
                      </a:r>
                      <a:endParaRPr lang="en-US" altLang="zh-CN" sz="2800" b="1">
                        <a:solidFill>
                          <a:srgbClr val="0070C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800" b="1">
                          <a:solidFill>
                            <a:srgbClr val="E742ED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________ and _______________ </a:t>
                      </a:r>
                      <a:r>
                        <a:rPr lang="en-US" altLang="zh-CN" sz="2800" b="1">
                          <a:solidFill>
                            <a:srgbClr val="E742ED"/>
                          </a:solidFill>
                          <a:highlight>
                            <a:srgbClr val="FFFF00"/>
                          </a:highlight>
                          <a:latin typeface="Calibri" panose="020F0502020204030204" charset="0"/>
                          <a:cs typeface="Calibri" panose="020F0502020204030204" charset="0"/>
                        </a:rPr>
                        <a:t>are helping</a:t>
                      </a:r>
                      <a:r>
                        <a:rPr lang="en-US" altLang="zh-CN" sz="2800" b="1">
                          <a:solidFill>
                            <a:srgbClr val="E742ED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the survivors.</a:t>
                      </a:r>
                      <a:endParaRPr lang="en-US" altLang="zh-CN" sz="2800" b="1">
                        <a:solidFill>
                          <a:srgbClr val="E742ED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</a:tr>
              <a:tr h="1798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News report 2</a:t>
                      </a:r>
                      <a:endParaRPr lang="en-US" altLang="zh-CN" sz="28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00B050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____</a:t>
                      </a:r>
                      <a:endParaRPr lang="en-US" altLang="zh-CN" sz="2800" b="1">
                        <a:solidFill>
                          <a:srgbClr val="00B05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F9680D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______</a:t>
                      </a:r>
                      <a:endParaRPr lang="en-US" altLang="zh-CN" sz="2800" b="1">
                        <a:solidFill>
                          <a:srgbClr val="F9680D"/>
                        </a:solidFill>
                        <a:latin typeface="Calibri" panose="020F0502020204030204" charset="0"/>
                        <a:cs typeface="Calibri" panose="020F0502020204030204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floods</a:t>
                      </a:r>
                      <a:endParaRPr lang="en-US" altLang="zh-CN" sz="2800" b="1">
                        <a:solidFill>
                          <a:srgbClr val="FF000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_______________ </a:t>
                      </a:r>
                      <a:r>
                        <a:rPr lang="en-US" altLang="zh-CN" sz="2800" b="1">
                          <a:solidFill>
                            <a:srgbClr val="0070C0"/>
                          </a:solidFill>
                          <a:highlight>
                            <a:srgbClr val="FFFF00"/>
                          </a:highlight>
                          <a:latin typeface="Calibri" panose="020F0502020204030204" charset="0"/>
                          <a:cs typeface="Calibri" panose="020F0502020204030204" charset="0"/>
                        </a:rPr>
                        <a:t>have been destroyed</a:t>
                      </a:r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, but no one ___________.</a:t>
                      </a:r>
                      <a:endParaRPr lang="en-US" altLang="zh-CN" sz="2800" b="1">
                        <a:solidFill>
                          <a:srgbClr val="0070C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800" b="1">
                          <a:solidFill>
                            <a:srgbClr val="E742ED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_______ and _____ </a:t>
                      </a:r>
                      <a:r>
                        <a:rPr lang="en-US" altLang="zh-CN" sz="2800" b="1">
                          <a:solidFill>
                            <a:srgbClr val="E742ED"/>
                          </a:solidFill>
                          <a:highlight>
                            <a:srgbClr val="FFFF00"/>
                          </a:highlight>
                          <a:latin typeface="Calibri" panose="020F0502020204030204" charset="0"/>
                          <a:cs typeface="Calibri" panose="020F0502020204030204" charset="0"/>
                        </a:rPr>
                        <a:t>are working</a:t>
                      </a:r>
                      <a:r>
                        <a:rPr lang="en-US" altLang="zh-CN" sz="2800" b="1">
                          <a:solidFill>
                            <a:srgbClr val="E742ED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day and night. They </a:t>
                      </a:r>
                      <a:r>
                        <a:rPr lang="en-US" altLang="zh-CN" sz="2800" b="1">
                          <a:solidFill>
                            <a:srgbClr val="E742ED"/>
                          </a:solidFill>
                          <a:highlight>
                            <a:srgbClr val="FFFF00"/>
                          </a:highlight>
                          <a:latin typeface="Calibri" panose="020F0502020204030204" charset="0"/>
                          <a:cs typeface="Calibri" panose="020F0502020204030204" charset="0"/>
                        </a:rPr>
                        <a:t>are also bringing</a:t>
                      </a:r>
                      <a:r>
                        <a:rPr lang="en-US" altLang="zh-CN" sz="2800" b="1">
                          <a:solidFill>
                            <a:srgbClr val="E742ED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_____. </a:t>
                      </a:r>
                      <a:endParaRPr lang="en-US" altLang="zh-CN" sz="2800" b="1">
                        <a:solidFill>
                          <a:srgbClr val="E742ED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6953250" y="844550"/>
            <a:ext cx="4584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286B95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Tenses</a:t>
            </a:r>
            <a:r>
              <a:rPr lang="en-US" altLang="zh-CN" sz="3200" b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3200">
                <a:solidFill>
                  <a:srgbClr val="286B95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in News Reports</a:t>
            </a:r>
            <a:endParaRPr lang="en-US" altLang="zh-CN" sz="3200">
              <a:solidFill>
                <a:srgbClr val="286B95"/>
              </a:solidFill>
              <a:highlight>
                <a:srgbClr val="FFFF00"/>
              </a:highligh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12870" y="3370580"/>
            <a:ext cx="172148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200" b="1">
                <a:solidFill>
                  <a:schemeClr val="accent6"/>
                </a:solidFill>
                <a:highlight>
                  <a:srgbClr val="00FFFF"/>
                </a:highlight>
              </a:rPr>
              <a:t>earthquake</a:t>
            </a:r>
            <a:endParaRPr lang="en-US" altLang="zh-CN" sz="2200" b="1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59095" y="2940685"/>
            <a:ext cx="231076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200" b="1">
                <a:solidFill>
                  <a:schemeClr val="accent6"/>
                </a:solidFill>
                <a:highlight>
                  <a:srgbClr val="00FFFF"/>
                </a:highlight>
              </a:rPr>
              <a:t>many buildings</a:t>
            </a:r>
            <a:endParaRPr lang="en-US" altLang="zh-CN" sz="2200" b="1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00015" y="3800475"/>
            <a:ext cx="231076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200" b="1">
                <a:solidFill>
                  <a:schemeClr val="accent6"/>
                </a:solidFill>
                <a:highlight>
                  <a:srgbClr val="00FFFF"/>
                </a:highlight>
              </a:rPr>
              <a:t>were killed</a:t>
            </a:r>
            <a:endParaRPr lang="en-US" altLang="zh-CN" sz="2200" b="1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28790" y="4301490"/>
            <a:ext cx="231076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200" b="1">
                <a:solidFill>
                  <a:schemeClr val="accent6"/>
                </a:solidFill>
                <a:highlight>
                  <a:srgbClr val="00FFFF"/>
                </a:highlight>
              </a:rPr>
              <a:t>were injured</a:t>
            </a:r>
            <a:endParaRPr lang="en-US" altLang="zh-CN" sz="2200" b="1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42655" y="2722880"/>
            <a:ext cx="231076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200" b="1">
                <a:solidFill>
                  <a:schemeClr val="accent6"/>
                </a:solidFill>
                <a:highlight>
                  <a:srgbClr val="00FFFF"/>
                </a:highlight>
              </a:rPr>
              <a:t>Volunteers</a:t>
            </a:r>
            <a:endParaRPr lang="en-US" altLang="zh-CN" sz="2200" b="1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39555" y="3214370"/>
            <a:ext cx="231076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200" b="1">
                <a:solidFill>
                  <a:schemeClr val="accent6"/>
                </a:solidFill>
                <a:highlight>
                  <a:srgbClr val="00FFFF"/>
                </a:highlight>
              </a:rPr>
              <a:t>rescue workers</a:t>
            </a:r>
            <a:endParaRPr lang="en-US" altLang="zh-CN" sz="2200" b="1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77340" y="5153660"/>
            <a:ext cx="11214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200" b="1">
                <a:solidFill>
                  <a:schemeClr val="accent6"/>
                </a:solidFill>
                <a:highlight>
                  <a:srgbClr val="00FFFF"/>
                </a:highlight>
              </a:rPr>
              <a:t>27 March</a:t>
            </a:r>
            <a:endParaRPr lang="en-US" altLang="zh-CN" sz="2200" b="1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505075" y="5142865"/>
            <a:ext cx="17221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200" b="1">
                <a:solidFill>
                  <a:schemeClr val="accent6"/>
                </a:solidFill>
                <a:highlight>
                  <a:srgbClr val="00FFFF"/>
                </a:highlight>
              </a:rPr>
              <a:t>central China</a:t>
            </a:r>
            <a:endParaRPr lang="en-US" altLang="zh-CN" sz="2200" b="1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20030" y="4773295"/>
            <a:ext cx="295465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200" b="1">
                <a:solidFill>
                  <a:schemeClr val="accent6"/>
                </a:solidFill>
                <a:highlight>
                  <a:srgbClr val="00FFFF"/>
                </a:highlight>
              </a:rPr>
              <a:t>Homes and lands</a:t>
            </a:r>
            <a:endParaRPr lang="en-US" altLang="zh-CN" sz="2200" b="1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418455" y="6047740"/>
            <a:ext cx="231076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200" b="1">
                <a:solidFill>
                  <a:schemeClr val="accent6"/>
                </a:solidFill>
                <a:highlight>
                  <a:srgbClr val="00FFFF"/>
                </a:highlight>
              </a:rPr>
              <a:t>has been killed</a:t>
            </a:r>
            <a:endParaRPr lang="en-US" altLang="zh-CN" sz="2200" b="1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484870" y="4501515"/>
            <a:ext cx="23107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200" b="1">
                <a:solidFill>
                  <a:schemeClr val="accent6"/>
                </a:solidFill>
                <a:highlight>
                  <a:srgbClr val="00FFFF"/>
                </a:highlight>
              </a:rPr>
              <a:t>Rescue workers</a:t>
            </a:r>
            <a:endParaRPr lang="en-US" altLang="zh-CN" sz="2200" b="1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297795" y="4763770"/>
            <a:ext cx="231076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200" b="1">
                <a:solidFill>
                  <a:schemeClr val="accent6"/>
                </a:solidFill>
                <a:highlight>
                  <a:srgbClr val="00FFFF"/>
                </a:highlight>
              </a:rPr>
              <a:t>soldiers</a:t>
            </a:r>
            <a:endParaRPr lang="en-US" altLang="zh-CN" sz="2200" b="1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80090" y="6069330"/>
            <a:ext cx="11652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200" b="1">
                <a:solidFill>
                  <a:schemeClr val="accent6"/>
                </a:solidFill>
                <a:highlight>
                  <a:srgbClr val="00FFFF"/>
                </a:highlight>
              </a:rPr>
              <a:t>food &amp; water</a:t>
            </a:r>
            <a:endParaRPr lang="en-US" altLang="zh-CN" sz="2200" b="1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1"/>
      <p:bldP spid="6" grpId="0"/>
      <p:bldP spid="6" grpId="1"/>
      <p:bldP spid="7" grpId="0"/>
      <p:bldP spid="7" grpId="1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33985"/>
            <a:ext cx="5027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While-Listening </a:t>
            </a:r>
            <a:endParaRPr lang="en-US" altLang="zh-CN" sz="360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2135" y="925195"/>
            <a:ext cx="11806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320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Listen again and fill in the form</a:t>
            </a:r>
            <a:endParaRPr lang="en-US" altLang="zh-CN" sz="3200">
              <a:solidFill>
                <a:srgbClr val="0070C0"/>
              </a:solidFill>
              <a:highlight>
                <a:srgbClr val="FFFF00"/>
              </a:highlight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Listening and Speaki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0968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3420" y="241300"/>
            <a:ext cx="683895" cy="68389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3498850" y="241300"/>
            <a:ext cx="5072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i="1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---- Listen for details</a:t>
            </a:r>
            <a:endParaRPr lang="en-US" altLang="zh-CN" sz="2800" i="1">
              <a:solidFill>
                <a:srgbClr val="0070C0"/>
              </a:solidFill>
              <a:uFillTx/>
              <a:latin typeface="Calibri" panose="020F0502020204030204" charset="0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5"/>
            </p:custDataLst>
          </p:nvPr>
        </p:nvGraphicFramePr>
        <p:xfrm>
          <a:off x="204470" y="1508760"/>
          <a:ext cx="11783695" cy="4625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350"/>
                <a:gridCol w="957580"/>
                <a:gridCol w="1668145"/>
                <a:gridCol w="1427480"/>
                <a:gridCol w="3836670"/>
                <a:gridCol w="2490470"/>
              </a:tblGrid>
              <a:tr h="10287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Calibri" panose="020F0502020204030204" charset="0"/>
                          <a:cs typeface="Calibri" panose="020F0502020204030204" charset="0"/>
                        </a:rPr>
                        <a:t>Reports</a:t>
                      </a:r>
                      <a:endParaRPr lang="en-US" altLang="zh-CN" sz="28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Calibri" panose="020F0502020204030204" charset="0"/>
                          <a:cs typeface="Calibri" panose="020F0502020204030204" charset="0"/>
                        </a:rPr>
                        <a:t>Time</a:t>
                      </a:r>
                      <a:endParaRPr lang="en-US" altLang="zh-CN" sz="28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Calibri" panose="020F0502020204030204" charset="0"/>
                          <a:cs typeface="Calibri" panose="020F0502020204030204" charset="0"/>
                        </a:rPr>
                        <a:t>Place</a:t>
                      </a:r>
                      <a:endParaRPr lang="en-US" altLang="zh-CN" sz="28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Calibri" panose="020F0502020204030204" charset="0"/>
                          <a:cs typeface="Calibri" panose="020F0502020204030204" charset="0"/>
                        </a:rPr>
                        <a:t>Disaster</a:t>
                      </a:r>
                      <a:endParaRPr lang="en-US" altLang="zh-CN" sz="28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Calibri" panose="020F0502020204030204" charset="0"/>
                          <a:cs typeface="Calibri" panose="020F0502020204030204" charset="0"/>
                        </a:rPr>
                        <a:t>Damage</a:t>
                      </a:r>
                      <a:endParaRPr lang="en-US" altLang="zh-CN" sz="28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Calibri" panose="020F0502020204030204" charset="0"/>
                          <a:cs typeface="Calibri" panose="020F0502020204030204" charset="0"/>
                        </a:rPr>
                        <a:t>Rescue</a:t>
                      </a:r>
                      <a:endParaRPr lang="en-US" altLang="zh-CN" sz="28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</a:tr>
              <a:tr h="1798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latin typeface="Calibri" panose="020F0502020204030204" charset="0"/>
                          <a:cs typeface="Calibri" panose="020F0502020204030204" charset="0"/>
                        </a:rPr>
                        <a:t>News report 3</a:t>
                      </a:r>
                      <a:endParaRPr lang="en-US" altLang="zh-CN" sz="2800" b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00B05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____</a:t>
                      </a:r>
                      <a:endParaRPr lang="en-US" altLang="zh-CN" sz="2800" b="1">
                        <a:solidFill>
                          <a:srgbClr val="00B05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F9680D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southern Memphis</a:t>
                      </a:r>
                      <a:endParaRPr lang="en-US" altLang="zh-CN" sz="2800" b="1">
                        <a:solidFill>
                          <a:srgbClr val="F9680D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______</a:t>
                      </a:r>
                      <a:endParaRPr lang="en-US" altLang="zh-CN" sz="2800" b="1">
                        <a:solidFill>
                          <a:srgbClr val="FF000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__________ </a:t>
                      </a:r>
                      <a:r>
                        <a:rPr lang="en-US" altLang="zh-CN" sz="2800" b="1">
                          <a:solidFill>
                            <a:srgbClr val="0070C0"/>
                          </a:solidFill>
                          <a:highlight>
                            <a:srgbClr val="FFFF00"/>
                          </a:highlight>
                          <a:latin typeface="Calibri" panose="020F0502020204030204" charset="0"/>
                          <a:cs typeface="Calibri" panose="020F0502020204030204" charset="0"/>
                        </a:rPr>
                        <a:t>were destroyed</a:t>
                      </a:r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and at least ______ person </a:t>
                      </a:r>
                      <a:r>
                        <a:rPr lang="en-US" altLang="zh-CN" sz="2800" b="1">
                          <a:solidFill>
                            <a:srgbClr val="0070C0"/>
                          </a:solidFill>
                          <a:highlight>
                            <a:srgbClr val="FFFF00"/>
                          </a:highlight>
                          <a:latin typeface="Calibri" panose="020F0502020204030204" charset="0"/>
                          <a:cs typeface="Calibri" panose="020F0502020204030204" charset="0"/>
                        </a:rPr>
                        <a:t>has died</a:t>
                      </a:r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.</a:t>
                      </a:r>
                      <a:endParaRPr lang="en-US" altLang="zh-CN" sz="2800" b="1">
                        <a:solidFill>
                          <a:srgbClr val="0070C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800" b="1">
                          <a:solidFill>
                            <a:srgbClr val="E742ED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The police </a:t>
                      </a:r>
                      <a:r>
                        <a:rPr lang="en-US" altLang="zh-CN" sz="2800" b="1">
                          <a:solidFill>
                            <a:srgbClr val="E742ED"/>
                          </a:solidFill>
                          <a:highlight>
                            <a:srgbClr val="FFFF00"/>
                          </a:highlight>
                          <a:latin typeface="Calibri" panose="020F0502020204030204" charset="0"/>
                          <a:cs typeface="Calibri" panose="020F0502020204030204" charset="0"/>
                        </a:rPr>
                        <a:t>advise</a:t>
                      </a:r>
                      <a:r>
                        <a:rPr lang="en-US" altLang="zh-CN" sz="2800" b="1">
                          <a:solidFill>
                            <a:srgbClr val="E742ED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____________.</a:t>
                      </a:r>
                      <a:endParaRPr lang="en-US" altLang="zh-CN" sz="2800" b="1">
                        <a:solidFill>
                          <a:srgbClr val="E742ED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</a:tr>
              <a:tr h="1798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News report 4</a:t>
                      </a:r>
                      <a:endParaRPr lang="en-US" altLang="zh-CN" sz="28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00B050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____</a:t>
                      </a:r>
                      <a:endParaRPr lang="en-US" altLang="zh-CN" sz="2800" b="1">
                        <a:solidFill>
                          <a:srgbClr val="00B05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F9680D"/>
                          </a:solidFill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______</a:t>
                      </a:r>
                      <a:endParaRPr lang="en-US" altLang="zh-CN" sz="2800" b="1">
                        <a:solidFill>
                          <a:srgbClr val="F9680D"/>
                        </a:solidFill>
                        <a:latin typeface="Calibri" panose="020F0502020204030204" charset="0"/>
                        <a:cs typeface="Calibri" panose="020F0502020204030204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______</a:t>
                      </a:r>
                      <a:endParaRPr lang="en-US" altLang="zh-CN" sz="2800" b="1">
                        <a:solidFill>
                          <a:srgbClr val="FF000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________ </a:t>
                      </a:r>
                      <a:r>
                        <a:rPr lang="en-US" altLang="zh-CN" sz="2800" b="1">
                          <a:solidFill>
                            <a:srgbClr val="0070C0"/>
                          </a:solidFill>
                          <a:highlight>
                            <a:srgbClr val="FFFF00"/>
                          </a:highlight>
                          <a:latin typeface="Calibri" panose="020F0502020204030204" charset="0"/>
                          <a:cs typeface="Calibri" panose="020F0502020204030204" charset="0"/>
                        </a:rPr>
                        <a:t>was injured</a:t>
                      </a:r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. A library, a supermarket, and ___________ </a:t>
                      </a:r>
                      <a:r>
                        <a:rPr lang="en-US" altLang="zh-CN" sz="2800" b="1">
                          <a:solidFill>
                            <a:srgbClr val="0070C0"/>
                          </a:solidFill>
                          <a:highlight>
                            <a:srgbClr val="FFFF00"/>
                          </a:highlight>
                          <a:latin typeface="Calibri" panose="020F0502020204030204" charset="0"/>
                          <a:cs typeface="Calibri" panose="020F0502020204030204" charset="0"/>
                        </a:rPr>
                        <a:t>were damaged</a:t>
                      </a:r>
                      <a:r>
                        <a:rPr lang="en-US" altLang="zh-CN" sz="2800" b="1">
                          <a:solidFill>
                            <a:srgbClr val="0070C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.</a:t>
                      </a:r>
                      <a:endParaRPr lang="en-US" altLang="zh-CN" sz="2800" b="1">
                        <a:solidFill>
                          <a:srgbClr val="0070C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800" b="1">
                        <a:solidFill>
                          <a:srgbClr val="E742ED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6953250" y="844550"/>
            <a:ext cx="4584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286B95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Tenses</a:t>
            </a:r>
            <a:r>
              <a:rPr lang="en-US" altLang="zh-CN" sz="3200" b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3200">
                <a:solidFill>
                  <a:srgbClr val="286B95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in News Reports</a:t>
            </a:r>
            <a:endParaRPr lang="en-US" altLang="zh-CN" sz="3200">
              <a:solidFill>
                <a:srgbClr val="286B95"/>
              </a:solidFill>
              <a:highlight>
                <a:srgbClr val="FFFF00"/>
              </a:highlight>
              <a:latin typeface="Calibri" panose="020F0502020204030204" charset="0"/>
              <a:cs typeface="Calibri" panose="020F050202020403020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9846945" y="4768850"/>
            <a:ext cx="1600200" cy="1041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429385" y="3082925"/>
            <a:ext cx="12515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200" b="1">
                <a:solidFill>
                  <a:schemeClr val="accent6"/>
                </a:solidFill>
                <a:highlight>
                  <a:srgbClr val="00FFFF"/>
                </a:highlight>
              </a:rPr>
              <a:t>12 August</a:t>
            </a:r>
            <a:endParaRPr lang="en-US" altLang="zh-CN" sz="2200" b="1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24605" y="3213735"/>
            <a:ext cx="231076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200" b="1">
                <a:solidFill>
                  <a:schemeClr val="accent6"/>
                </a:solidFill>
                <a:highlight>
                  <a:srgbClr val="00FFFF"/>
                </a:highlight>
              </a:rPr>
              <a:t>tornado</a:t>
            </a:r>
            <a:endParaRPr lang="en-US" altLang="zh-CN" sz="2200" b="1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87670" y="2759710"/>
            <a:ext cx="231076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200" b="1">
                <a:solidFill>
                  <a:schemeClr val="accent6"/>
                </a:solidFill>
                <a:highlight>
                  <a:srgbClr val="00FFFF"/>
                </a:highlight>
              </a:rPr>
              <a:t>Four homes</a:t>
            </a:r>
            <a:endParaRPr lang="en-US" altLang="zh-CN" sz="2200" b="1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67630" y="3615690"/>
            <a:ext cx="231076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200" b="1">
                <a:solidFill>
                  <a:schemeClr val="accent6"/>
                </a:solidFill>
                <a:highlight>
                  <a:srgbClr val="00FFFF"/>
                </a:highlight>
              </a:rPr>
              <a:t>one </a:t>
            </a:r>
            <a:endParaRPr lang="en-US" altLang="zh-CN" sz="2200" b="1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309735" y="3626485"/>
            <a:ext cx="274701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200" b="1">
                <a:solidFill>
                  <a:schemeClr val="accent6"/>
                </a:solidFill>
                <a:highlight>
                  <a:srgbClr val="00FFFF"/>
                </a:highlight>
              </a:rPr>
              <a:t>avoiding the area</a:t>
            </a:r>
            <a:endParaRPr lang="en-US" altLang="zh-CN" sz="2200" b="1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12900" y="4671695"/>
            <a:ext cx="9340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200" b="1">
                <a:solidFill>
                  <a:schemeClr val="accent6"/>
                </a:solidFill>
                <a:highlight>
                  <a:srgbClr val="00FFFF"/>
                </a:highlight>
              </a:rPr>
              <a:t>21 July</a:t>
            </a:r>
            <a:endParaRPr lang="en-US" altLang="zh-CN" sz="2200" b="1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841625" y="5006340"/>
            <a:ext cx="119634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200" b="1">
                <a:solidFill>
                  <a:schemeClr val="accent6"/>
                </a:solidFill>
                <a:highlight>
                  <a:srgbClr val="00FFFF"/>
                </a:highlight>
              </a:rPr>
              <a:t>Seoul</a:t>
            </a:r>
            <a:endParaRPr lang="en-US" altLang="zh-CN" sz="2200" b="1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35450" y="4998720"/>
            <a:ext cx="145859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200" b="1">
                <a:solidFill>
                  <a:schemeClr val="accent6"/>
                </a:solidFill>
                <a:highlight>
                  <a:srgbClr val="00FFFF"/>
                </a:highlight>
              </a:rPr>
              <a:t>landslide</a:t>
            </a:r>
            <a:endParaRPr lang="en-US" altLang="zh-CN" sz="2200" b="1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732145" y="4371975"/>
            <a:ext cx="145859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200" b="1">
                <a:solidFill>
                  <a:schemeClr val="accent6"/>
                </a:solidFill>
                <a:highlight>
                  <a:srgbClr val="00FFFF"/>
                </a:highlight>
              </a:rPr>
              <a:t>No one</a:t>
            </a:r>
            <a:endParaRPr lang="en-US" altLang="zh-CN" sz="2200" b="1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59855" y="5218430"/>
            <a:ext cx="187261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200" b="1">
                <a:solidFill>
                  <a:schemeClr val="accent6"/>
                </a:solidFill>
                <a:highlight>
                  <a:srgbClr val="00FFFF"/>
                </a:highlight>
              </a:rPr>
              <a:t>several cars</a:t>
            </a:r>
            <a:endParaRPr lang="en-US" altLang="zh-CN" sz="2200" b="1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1"/>
      <p:bldP spid="6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33985"/>
            <a:ext cx="5027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Post-Listening </a:t>
            </a:r>
            <a:endParaRPr lang="en-US" altLang="zh-CN" sz="360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498850" y="241300"/>
            <a:ext cx="68637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i="1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Activity1: Read like news reporters</a:t>
            </a:r>
            <a:endParaRPr lang="en-US" altLang="zh-CN" sz="2800" i="1">
              <a:solidFill>
                <a:srgbClr val="0070C0"/>
              </a:solidFill>
              <a:uFillTx/>
              <a:latin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1650" y="1471930"/>
            <a:ext cx="1103566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3600" dirty="0">
                <a:latin typeface="Calibri" panose="020F0502020204030204" charset="0"/>
                <a:cs typeface="Calibri" panose="020F0502020204030204" charset="0"/>
                <a:sym typeface="+mn-ea"/>
              </a:rPr>
              <a:t>   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3600" dirty="0">
                <a:solidFill>
                  <a:schemeClr val="tx1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Good morning, it's </a:t>
            </a:r>
            <a:r>
              <a:rPr lang="en-US" altLang="zh-CN" sz="3600" b="1" dirty="0">
                <a:solidFill>
                  <a:srgbClr val="00B050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17 April</a:t>
            </a:r>
            <a:r>
              <a:rPr lang="en-US" altLang="zh-CN" sz="3600" dirty="0">
                <a:solidFill>
                  <a:schemeClr val="tx1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. A strong </a:t>
            </a:r>
            <a:r>
              <a:rPr lang="en-US" altLang="zh-CN" sz="3600" b="1" dirty="0">
                <a:solidFill>
                  <a:srgbClr val="FF0000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earthquake</a:t>
            </a:r>
            <a:r>
              <a:rPr lang="en-US" altLang="zh-CN" sz="3600" dirty="0">
                <a:solidFill>
                  <a:schemeClr val="tx1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36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hit</a:t>
            </a:r>
            <a:r>
              <a:rPr lang="en-US" altLang="zh-CN" sz="3600" dirty="0">
                <a:solidFill>
                  <a:schemeClr val="tx1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3600" b="1" dirty="0">
                <a:solidFill>
                  <a:srgbClr val="F9680D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Ecuador</a:t>
            </a:r>
            <a:r>
              <a:rPr lang="en-US" altLang="zh-CN" sz="3600" dirty="0">
                <a:solidFill>
                  <a:schemeClr val="tx1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3600" b="1" dirty="0">
                <a:solidFill>
                  <a:srgbClr val="00B050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yesterday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. </a:t>
            </a:r>
            <a:r>
              <a:rPr lang="en-US" altLang="zh-CN" sz="3600" b="1" dirty="0">
                <a:solidFill>
                  <a:srgbClr val="0070C0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The 7.8-magnitude earthquake </a:t>
            </a:r>
            <a:r>
              <a:rPr lang="en-US" altLang="zh-CN" sz="3600" b="1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damaged</a:t>
            </a:r>
            <a:r>
              <a:rPr lang="en-US" altLang="zh-CN" sz="3600" b="1" dirty="0">
                <a:solidFill>
                  <a:srgbClr val="0070C0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 many buildings</a:t>
            </a:r>
            <a:r>
              <a:rPr lang="en-US" altLang="zh-CN" sz="3600" dirty="0">
                <a:solidFill>
                  <a:schemeClr val="tx1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, and early reports </a:t>
            </a:r>
            <a:r>
              <a:rPr lang="en-US" altLang="zh-CN" sz="36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said</a:t>
            </a:r>
            <a:r>
              <a:rPr lang="en-US" altLang="zh-CN" sz="3600" dirty="0">
                <a:solidFill>
                  <a:schemeClr val="tx1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 that </a:t>
            </a:r>
            <a:r>
              <a:rPr lang="en-US" altLang="zh-CN" sz="3600" b="1" dirty="0">
                <a:solidFill>
                  <a:srgbClr val="0070C0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about 230 people </a:t>
            </a:r>
            <a:r>
              <a:rPr lang="en-US" altLang="zh-CN" sz="3600" b="1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were killed</a:t>
            </a:r>
            <a:r>
              <a:rPr lang="en-US" altLang="zh-CN" sz="3600" b="1" dirty="0">
                <a:solidFill>
                  <a:srgbClr val="0070C0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 and more than 1,500 </a:t>
            </a:r>
            <a:r>
              <a:rPr lang="en-US" altLang="zh-CN" sz="3600" b="1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were injured</a:t>
            </a:r>
            <a:r>
              <a:rPr lang="en-US" altLang="zh-CN" sz="3600" dirty="0">
                <a:solidFill>
                  <a:schemeClr val="tx1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. </a:t>
            </a:r>
            <a:r>
              <a:rPr lang="en-US" altLang="zh-CN" sz="3600" b="1" dirty="0">
                <a:solidFill>
                  <a:srgbClr val="E742ED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Volunteers and rescue workers </a:t>
            </a:r>
            <a:r>
              <a:rPr lang="en-US" altLang="zh-CN" sz="3600" b="1" dirty="0">
                <a:solidFill>
                  <a:srgbClr val="E742ED"/>
                </a:solidFill>
                <a:effectLst/>
                <a:highlight>
                  <a:srgbClr val="FFFF00"/>
                </a:highlight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are helping</a:t>
            </a:r>
            <a:r>
              <a:rPr lang="en-US" altLang="zh-CN" sz="3600" b="1" dirty="0">
                <a:solidFill>
                  <a:srgbClr val="E742ED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 the survivors.</a:t>
            </a:r>
            <a:endParaRPr lang="en-US" altLang="zh-CN" sz="3600" b="1" dirty="0">
              <a:solidFill>
                <a:srgbClr val="E742ED"/>
              </a:solidFill>
              <a:effectLst/>
              <a:latin typeface="Calibri" panose="020F0502020204030204" charset="0"/>
              <a:ea typeface="Segoe UI Black" panose="020B0A02040204020203" pitchFamily="3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1650" y="888365"/>
            <a:ext cx="2730500" cy="5835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News Report 1</a:t>
            </a:r>
            <a:endParaRPr lang="en-US" altLang="zh-CN" sz="320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30475" y="2990850"/>
            <a:ext cx="3238500" cy="584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066540" y="3676650"/>
            <a:ext cx="2223135" cy="584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0438765" y="3676650"/>
            <a:ext cx="1098550" cy="584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01650" y="4362450"/>
            <a:ext cx="1511300" cy="584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212340" y="4362450"/>
            <a:ext cx="6122035" cy="584200"/>
          </a:xfrm>
          <a:prstGeom prst="rect">
            <a:avLst/>
          </a:prstGeom>
          <a:solidFill>
            <a:schemeClr val="bg1"/>
          </a:solidFill>
          <a:ln>
            <a:solidFill>
              <a:srgbClr val="E742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Listening and Speaki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956.000000" end="67125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3420" y="241300"/>
            <a:ext cx="683895" cy="6838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bldLvl="0" animBg="1"/>
      <p:bldP spid="8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4" grpId="0" bldLvl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33985"/>
            <a:ext cx="5027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Post-Listening </a:t>
            </a:r>
            <a:endParaRPr lang="en-US" altLang="zh-CN" sz="360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498850" y="241300"/>
            <a:ext cx="68637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i="1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Activity1: Read like news reporters</a:t>
            </a:r>
            <a:endParaRPr lang="en-US" altLang="zh-CN" sz="2800" i="1">
              <a:solidFill>
                <a:srgbClr val="0070C0"/>
              </a:solidFill>
              <a:uFillTx/>
              <a:latin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370" y="1290955"/>
            <a:ext cx="11586210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3600" dirty="0">
                <a:latin typeface="Calibri" panose="020F0502020204030204" charset="0"/>
                <a:cs typeface="Calibri" panose="020F0502020204030204" charset="0"/>
                <a:sym typeface="+mn-ea"/>
              </a:rPr>
              <a:t>     Good evening. Today is </a:t>
            </a:r>
            <a:r>
              <a:rPr lang="en-US" altLang="zh-CN" sz="3600" b="1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27 March</a:t>
            </a:r>
            <a:r>
              <a:rPr lang="en-US" altLang="zh-CN" sz="3600" dirty="0">
                <a:latin typeface="Calibri" panose="020F0502020204030204" charset="0"/>
                <a:cs typeface="Calibri" panose="020F0502020204030204" charset="0"/>
                <a:sym typeface="+mn-ea"/>
              </a:rPr>
              <a:t>. More news about the 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floods</a:t>
            </a:r>
            <a:r>
              <a:rPr lang="en-US" altLang="zh-CN" sz="3600" dirty="0">
                <a:latin typeface="Calibri" panose="020F0502020204030204" charset="0"/>
                <a:cs typeface="Calibri" panose="020F0502020204030204" charset="0"/>
                <a:sym typeface="+mn-ea"/>
              </a:rPr>
              <a:t> in </a:t>
            </a:r>
            <a:r>
              <a:rPr lang="en-US" altLang="zh-CN" sz="3600" b="1" dirty="0">
                <a:solidFill>
                  <a:srgbClr val="F9680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central China</a:t>
            </a:r>
            <a:r>
              <a:rPr lang="en-US" altLang="zh-CN" sz="3600" dirty="0">
                <a:latin typeface="Calibri" panose="020F0502020204030204" charset="0"/>
                <a:cs typeface="Calibri" panose="020F0502020204030204" charset="0"/>
                <a:sym typeface="+mn-ea"/>
              </a:rPr>
              <a:t>. </a:t>
            </a:r>
            <a:r>
              <a:rPr lang="en-US" altLang="zh-CN" sz="3600" b="1" dirty="0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government </a:t>
            </a:r>
            <a:r>
              <a:rPr lang="en-US" altLang="zh-CN" sz="3600" b="1" dirty="0">
                <a:solidFill>
                  <a:srgbClr val="E742ED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is helping</a:t>
            </a:r>
            <a:r>
              <a:rPr lang="en-US" altLang="zh-CN" sz="3600" b="1" dirty="0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more than 12,000 people in Hunan and Jiangxi get away from the rising water. 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Homes and land </a:t>
            </a:r>
            <a:r>
              <a:rPr lang="en-US" altLang="zh-CN" sz="36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have been destroyed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, but no one </a:t>
            </a:r>
            <a:r>
              <a:rPr lang="en-US" altLang="zh-CN" sz="36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has been killed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.</a:t>
            </a:r>
            <a:r>
              <a:rPr lang="en-US" altLang="zh-CN" sz="3600" dirty="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3600" b="1" dirty="0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Rescue workers and soldiers </a:t>
            </a:r>
            <a:r>
              <a:rPr lang="en-US" altLang="zh-CN" sz="3600" b="1" dirty="0">
                <a:solidFill>
                  <a:srgbClr val="E742ED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are working </a:t>
            </a:r>
            <a:r>
              <a:rPr lang="en-US" altLang="zh-CN" sz="3600" b="1" dirty="0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day and night to make sure that people are safe. They</a:t>
            </a:r>
            <a:r>
              <a:rPr lang="en-US" altLang="zh-CN" sz="3600" b="1" dirty="0">
                <a:solidFill>
                  <a:srgbClr val="E742ED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 are also bringing</a:t>
            </a:r>
            <a:r>
              <a:rPr lang="en-US" altLang="zh-CN" sz="3600" b="1" dirty="0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food and water to those whose homes were lost in the disaster.</a:t>
            </a:r>
            <a:endParaRPr lang="en-US" altLang="zh-CN" sz="3600" b="1" dirty="0">
              <a:solidFill>
                <a:srgbClr val="E742ED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1650" y="888365"/>
            <a:ext cx="2730500" cy="5835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News Report 2</a:t>
            </a:r>
            <a:endParaRPr lang="en-US" altLang="zh-CN" sz="320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86075" y="3475355"/>
            <a:ext cx="3238500" cy="584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Listening and Speaki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956.000000" end="67125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3420" y="241300"/>
            <a:ext cx="683895" cy="68389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325880" y="4173855"/>
            <a:ext cx="3238500" cy="584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4881880" y="4173855"/>
            <a:ext cx="6096000" cy="584200"/>
          </a:xfrm>
          <a:prstGeom prst="rect">
            <a:avLst/>
          </a:prstGeom>
          <a:solidFill>
            <a:schemeClr val="bg1"/>
          </a:solidFill>
          <a:ln>
            <a:solidFill>
              <a:srgbClr val="E742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148580" y="5532755"/>
            <a:ext cx="3251200" cy="584200"/>
          </a:xfrm>
          <a:prstGeom prst="rect">
            <a:avLst/>
          </a:prstGeom>
          <a:solidFill>
            <a:schemeClr val="bg1"/>
          </a:solidFill>
          <a:ln>
            <a:solidFill>
              <a:srgbClr val="E742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459095" y="1417955"/>
            <a:ext cx="1922780" cy="5842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2220595" y="2091055"/>
            <a:ext cx="2660650" cy="584200"/>
          </a:xfrm>
          <a:prstGeom prst="rect">
            <a:avLst/>
          </a:prstGeom>
          <a:solidFill>
            <a:schemeClr val="bg1"/>
          </a:solidFill>
          <a:ln>
            <a:solidFill>
              <a:srgbClr val="F968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bldLvl="0" animBg="1"/>
      <p:bldP spid="8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33985"/>
            <a:ext cx="5027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Post-Listening </a:t>
            </a:r>
            <a:endParaRPr lang="en-US" altLang="zh-CN" sz="360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498850" y="241300"/>
            <a:ext cx="68637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i="1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Activity1: Read like news reporters</a:t>
            </a:r>
            <a:endParaRPr lang="en-US" altLang="zh-CN" sz="2800" i="1">
              <a:solidFill>
                <a:srgbClr val="0070C0"/>
              </a:solidFill>
              <a:uFillTx/>
              <a:latin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1650" y="1471930"/>
            <a:ext cx="11035665" cy="3553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3600" dirty="0">
                <a:latin typeface="Calibri" panose="020F0502020204030204" charset="0"/>
                <a:cs typeface="Calibri" panose="020F0502020204030204" charset="0"/>
                <a:sym typeface="+mn-ea"/>
              </a:rPr>
              <a:t>    Breaking news, </a:t>
            </a:r>
            <a:r>
              <a:rPr lang="en-US" altLang="zh-CN" sz="3600" b="1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Saturday 12 August</a:t>
            </a:r>
            <a:r>
              <a:rPr lang="en-US" altLang="zh-CN" sz="3600" dirty="0">
                <a:latin typeface="Calibri" panose="020F0502020204030204" charset="0"/>
                <a:cs typeface="Calibri" panose="020F0502020204030204" charset="0"/>
                <a:sym typeface="+mn-ea"/>
              </a:rPr>
              <a:t>. 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 tornado</a:t>
            </a:r>
            <a:r>
              <a:rPr lang="en-US" altLang="zh-CN" sz="3600" dirty="0">
                <a:latin typeface="Calibri" panose="020F0502020204030204" charset="0"/>
                <a:cs typeface="Calibri" panose="020F0502020204030204" charset="0"/>
                <a:sym typeface="+mn-ea"/>
              </a:rPr>
              <a:t> was just seen in </a:t>
            </a:r>
            <a:r>
              <a:rPr lang="en-US" altLang="zh-CN" sz="3600" b="1" dirty="0">
                <a:solidFill>
                  <a:srgbClr val="F9680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southern Memphis</a:t>
            </a:r>
            <a:r>
              <a:rPr lang="en-US" altLang="zh-CN" sz="3600" dirty="0">
                <a:latin typeface="Calibri" panose="020F0502020204030204" charset="0"/>
                <a:cs typeface="Calibri" panose="020F0502020204030204" charset="0"/>
                <a:sym typeface="+mn-ea"/>
              </a:rPr>
              <a:t>. Eyewitnesses said that at 9:25 a.m., 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tornado </a:t>
            </a:r>
            <a:r>
              <a:rPr lang="en-US" altLang="zh-CN" sz="36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destroyed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four homes</a:t>
            </a:r>
            <a:r>
              <a:rPr lang="en-US" altLang="zh-CN" sz="3600" dirty="0">
                <a:latin typeface="Calibri" panose="020F0502020204030204" charset="0"/>
                <a:cs typeface="Calibri" panose="020F0502020204030204" charset="0"/>
                <a:sym typeface="+mn-ea"/>
              </a:rPr>
              <a:t>. A police officer tells us that 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at least one person </a:t>
            </a:r>
            <a:r>
              <a:rPr lang="en-US" altLang="zh-CN" sz="36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has died</a:t>
            </a:r>
            <a:r>
              <a:rPr lang="en-US" altLang="zh-CN" sz="3600" dirty="0">
                <a:latin typeface="Calibri" panose="020F0502020204030204" charset="0"/>
                <a:cs typeface="Calibri" panose="020F0502020204030204" charset="0"/>
                <a:sym typeface="+mn-ea"/>
              </a:rPr>
              <a:t>. More tornados are possible, and </a:t>
            </a:r>
            <a:r>
              <a:rPr lang="en-US" altLang="zh-CN" sz="3600" b="1" dirty="0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police </a:t>
            </a:r>
            <a:r>
              <a:rPr lang="en-US" altLang="zh-CN" sz="3600" b="1" dirty="0">
                <a:solidFill>
                  <a:srgbClr val="E742ED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advise</a:t>
            </a:r>
            <a:r>
              <a:rPr lang="en-US" altLang="zh-CN" sz="3600" b="1" dirty="0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avoiding the area</a:t>
            </a:r>
            <a:r>
              <a:rPr lang="en-US" altLang="zh-CN" sz="3600" dirty="0">
                <a:latin typeface="Calibri" panose="020F0502020204030204" charset="0"/>
                <a:cs typeface="Calibri" panose="020F0502020204030204" charset="0"/>
                <a:sym typeface="+mn-ea"/>
              </a:rPr>
              <a:t>.</a:t>
            </a:r>
            <a:endParaRPr lang="en-US" altLang="zh-CN" sz="3600" dirty="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1650" y="888365"/>
            <a:ext cx="2730500" cy="5835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News Report 3</a:t>
            </a:r>
            <a:endParaRPr lang="en-US" altLang="zh-CN" sz="320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52240" y="1601470"/>
            <a:ext cx="3670300" cy="5842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Listening and Speaki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0968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3420" y="241300"/>
            <a:ext cx="683895" cy="6838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901305" y="1601470"/>
            <a:ext cx="2007235" cy="5842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110605" y="2973070"/>
            <a:ext cx="2273935" cy="584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421505" y="3658870"/>
            <a:ext cx="2273935" cy="584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793740" y="4344670"/>
            <a:ext cx="4568825" cy="584200"/>
          </a:xfrm>
          <a:prstGeom prst="rect">
            <a:avLst/>
          </a:prstGeom>
          <a:solidFill>
            <a:schemeClr val="bg1"/>
          </a:solidFill>
          <a:ln>
            <a:solidFill>
              <a:srgbClr val="E742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ldLvl="0" animBg="1"/>
      <p:bldP spid="8" grpId="1" animBg="1"/>
      <p:bldP spid="5" grpId="0" bldLvl="0" animBg="1"/>
      <p:bldP spid="5" grpId="1" animBg="1"/>
      <p:bldP spid="6" grpId="0" bldLvl="0" animBg="1"/>
      <p:bldP spid="6" grpId="1" animBg="1"/>
      <p:bldP spid="9" grpId="0" bldLvl="0" animBg="1"/>
      <p:bldP spid="9" grpId="1" animBg="1"/>
      <p:bldP spid="16" grpId="0" bldLvl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33985"/>
            <a:ext cx="5027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Post-Listening </a:t>
            </a:r>
            <a:endParaRPr lang="en-US" altLang="zh-CN" sz="360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498850" y="241300"/>
            <a:ext cx="68637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i="1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Activity1: Read like news reporters</a:t>
            </a:r>
            <a:endParaRPr lang="en-US" altLang="zh-CN" sz="2800" i="1">
              <a:solidFill>
                <a:srgbClr val="0070C0"/>
              </a:solidFill>
              <a:uFillTx/>
              <a:latin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1650" y="1471930"/>
            <a:ext cx="1103566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3600" dirty="0">
                <a:latin typeface="Calibri" panose="020F0502020204030204" charset="0"/>
                <a:cs typeface="Calibri" panose="020F0502020204030204" charset="0"/>
                <a:sym typeface="+mn-ea"/>
              </a:rPr>
              <a:t>    And in </a:t>
            </a:r>
            <a:r>
              <a:rPr lang="en-US" altLang="zh-CN" sz="3600" b="1" dirty="0">
                <a:solidFill>
                  <a:srgbClr val="F9680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Seoul</a:t>
            </a:r>
            <a:r>
              <a:rPr lang="en-US" altLang="zh-CN" sz="3600" dirty="0">
                <a:latin typeface="Calibri" panose="020F0502020204030204" charset="0"/>
                <a:cs typeface="Calibri" panose="020F0502020204030204" charset="0"/>
                <a:sym typeface="+mn-ea"/>
              </a:rPr>
              <a:t>, 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 landslide</a:t>
            </a:r>
            <a:r>
              <a:rPr lang="en-US" altLang="zh-CN" sz="3600" dirty="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damaged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a library and a supermarket in a southern neighbourhood</a:t>
            </a:r>
            <a:r>
              <a:rPr lang="en-US" altLang="zh-CN" sz="3600" dirty="0">
                <a:latin typeface="Calibri" panose="020F0502020204030204" charset="0"/>
                <a:cs typeface="Calibri" panose="020F0502020204030204" charset="0"/>
                <a:sym typeface="+mn-ea"/>
              </a:rPr>
              <a:t>. The landslide </a:t>
            </a:r>
            <a:r>
              <a:rPr lang="en-US" altLang="zh-CN" sz="3600" dirty="0"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was caused</a:t>
            </a:r>
            <a:r>
              <a:rPr lang="en-US" altLang="zh-CN" sz="3600" dirty="0">
                <a:latin typeface="Calibri" panose="020F0502020204030204" charset="0"/>
                <a:cs typeface="Calibri" panose="020F0502020204030204" charset="0"/>
                <a:sym typeface="+mn-ea"/>
              </a:rPr>
              <a:t> by the heavy rain that has fallen in Seoul over the past week. According to the police, 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no one</a:t>
            </a:r>
            <a:r>
              <a:rPr lang="en-US" altLang="zh-CN" sz="36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 was injured 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in the landslide</a:t>
            </a:r>
            <a:r>
              <a:rPr lang="en-US" altLang="zh-CN" sz="3600" dirty="0">
                <a:latin typeface="Calibri" panose="020F0502020204030204" charset="0"/>
                <a:cs typeface="Calibri" panose="020F0502020204030204" charset="0"/>
                <a:sym typeface="+mn-ea"/>
              </a:rPr>
              <a:t>, but 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several cars </a:t>
            </a:r>
            <a:r>
              <a:rPr lang="en-US" altLang="zh-CN" sz="36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were damaged</a:t>
            </a:r>
            <a:r>
              <a:rPr lang="en-US" altLang="zh-CN" sz="3600" dirty="0">
                <a:latin typeface="Calibri" panose="020F0502020204030204" charset="0"/>
                <a:cs typeface="Calibri" panose="020F0502020204030204" charset="0"/>
                <a:sym typeface="+mn-ea"/>
              </a:rPr>
              <a:t>. Those are the top news for today, </a:t>
            </a:r>
            <a:r>
              <a:rPr lang="en-US" altLang="zh-CN" sz="3600" b="1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Wednesday 21 July</a:t>
            </a:r>
            <a:r>
              <a:rPr lang="en-US" altLang="zh-CN" sz="3600" dirty="0">
                <a:latin typeface="Calibri" panose="020F0502020204030204" charset="0"/>
                <a:cs typeface="Calibri" panose="020F0502020204030204" charset="0"/>
                <a:sym typeface="+mn-ea"/>
              </a:rPr>
              <a:t>.</a:t>
            </a:r>
            <a:endParaRPr lang="en-US" altLang="zh-CN" sz="3600" dirty="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1650" y="888365"/>
            <a:ext cx="2730500" cy="5835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News Report 4</a:t>
            </a:r>
            <a:endParaRPr lang="en-US" altLang="zh-CN" sz="320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15540" y="1581150"/>
            <a:ext cx="1195070" cy="584200"/>
          </a:xfrm>
          <a:prstGeom prst="rect">
            <a:avLst/>
          </a:prstGeom>
          <a:solidFill>
            <a:schemeClr val="bg1"/>
          </a:solidFill>
          <a:ln>
            <a:solidFill>
              <a:srgbClr val="F968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Listening and Speaki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0968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3420" y="241300"/>
            <a:ext cx="683895" cy="68389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876040" y="1581150"/>
            <a:ext cx="2312670" cy="5842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007475" y="3689350"/>
            <a:ext cx="1456690" cy="584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061075" y="4362450"/>
            <a:ext cx="2282190" cy="584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886575" y="5048250"/>
            <a:ext cx="3576955" cy="5842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ldLvl="0" animBg="1"/>
      <p:bldP spid="8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4" grpId="0" bldLvl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33985"/>
            <a:ext cx="5027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Post-Listening </a:t>
            </a:r>
            <a:endParaRPr lang="en-US" altLang="zh-CN" sz="360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23895" y="195580"/>
            <a:ext cx="11806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3200" b="1" i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Brief Summary:</a:t>
            </a:r>
            <a:r>
              <a:rPr lang="en-US" altLang="zh-CN" sz="3200" i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How to </a:t>
            </a:r>
            <a:r>
              <a:rPr lang="en-US" altLang="zh-CN" sz="3200" b="1" i="1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report</a:t>
            </a:r>
            <a:r>
              <a:rPr lang="en-US" altLang="zh-CN" sz="3200" i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natural disasters?</a:t>
            </a:r>
            <a:endParaRPr lang="en-US" altLang="zh-CN" sz="3200" i="1">
              <a:solidFill>
                <a:srgbClr val="0070C0"/>
              </a:solidFill>
              <a:highlight>
                <a:srgbClr val="FFFF00"/>
              </a:highligh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3235" y="861060"/>
            <a:ext cx="1587500" cy="5219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Content</a:t>
            </a:r>
            <a:endParaRPr lang="en-US" altLang="zh-CN" sz="2800" b="1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3235" y="1534160"/>
            <a:ext cx="1118235" cy="5835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Time</a:t>
            </a:r>
            <a:endParaRPr lang="en-US" altLang="zh-CN" sz="3200" b="1">
              <a:solidFill>
                <a:srgbClr val="00B05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09115" y="1534160"/>
            <a:ext cx="1118235" cy="583565"/>
          </a:xfrm>
          <a:prstGeom prst="rect">
            <a:avLst/>
          </a:prstGeom>
          <a:noFill/>
          <a:ln>
            <a:solidFill>
              <a:srgbClr val="F9680D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F9680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Place</a:t>
            </a:r>
            <a:endParaRPr lang="en-US" altLang="zh-CN" sz="3200" b="1">
              <a:solidFill>
                <a:srgbClr val="F9680D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34995" y="1534160"/>
            <a:ext cx="1714500" cy="5835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Disaster</a:t>
            </a:r>
            <a:endParaRPr lang="en-US" altLang="zh-CN" sz="32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3235" y="2568575"/>
            <a:ext cx="1714500" cy="5835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Damage</a:t>
            </a:r>
            <a:endParaRPr lang="en-US" altLang="zh-CN" sz="3200" b="1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3235" y="3641090"/>
            <a:ext cx="1714500" cy="583565"/>
          </a:xfrm>
          <a:prstGeom prst="rect">
            <a:avLst/>
          </a:prstGeom>
          <a:noFill/>
          <a:ln>
            <a:solidFill>
              <a:srgbClr val="E742ED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Rescue</a:t>
            </a:r>
            <a:endParaRPr lang="en-US" altLang="zh-CN" sz="3200" b="1">
              <a:solidFill>
                <a:srgbClr val="E742ED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83235" y="4713605"/>
            <a:ext cx="2793365" cy="5219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Other Features</a:t>
            </a:r>
            <a:endParaRPr lang="en-US" altLang="zh-CN" sz="2800" b="1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80940" y="1405255"/>
            <a:ext cx="661670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286B95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Simple Past </a:t>
            </a:r>
            <a:endParaRPr lang="en-US" altLang="zh-CN" sz="2800" b="1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en-US" altLang="zh-CN" sz="2400" i="1">
                <a:latin typeface="Calibri" panose="020F0502020204030204" charset="0"/>
                <a:cs typeface="Calibri" panose="020F0502020204030204" charset="0"/>
                <a:sym typeface="+mn-ea"/>
              </a:rPr>
              <a:t>(Eg: </a:t>
            </a:r>
            <a:r>
              <a:rPr lang="en-US" altLang="zh-CN" sz="2400" i="1" dirty="0"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A strong </a:t>
            </a:r>
            <a:r>
              <a:rPr lang="en-US" altLang="zh-CN" sz="24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earthquake</a:t>
            </a:r>
            <a:r>
              <a:rPr lang="en-US" altLang="zh-CN" sz="2400" i="1" dirty="0"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2400" i="1" dirty="0">
                <a:effectLst/>
                <a:highlight>
                  <a:srgbClr val="FFFF00"/>
                </a:highlight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hit</a:t>
            </a:r>
            <a:r>
              <a:rPr lang="en-US" altLang="zh-CN" sz="2400" i="1" dirty="0"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2400" b="1" i="1" dirty="0">
                <a:solidFill>
                  <a:srgbClr val="F9680D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Ecuador </a:t>
            </a:r>
            <a:r>
              <a:rPr lang="en-US" altLang="zh-CN" sz="2400" b="1" i="1" dirty="0">
                <a:solidFill>
                  <a:srgbClr val="00B050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yesterday.</a:t>
            </a:r>
            <a:r>
              <a:rPr lang="en-US" altLang="zh-CN" sz="2400" b="1" i="1" dirty="0">
                <a:solidFill>
                  <a:schemeClr val="tx1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2400" i="1" dirty="0">
                <a:solidFill>
                  <a:schemeClr val="tx1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)</a:t>
            </a:r>
            <a:endParaRPr lang="en-US" altLang="zh-CN" sz="2400" i="1" dirty="0">
              <a:solidFill>
                <a:schemeClr val="tx1"/>
              </a:solidFill>
              <a:effectLst/>
              <a:latin typeface="Calibri" panose="020F0502020204030204" charset="0"/>
              <a:ea typeface="Segoe UI Black" panose="020B0A02040204020203" pitchFamily="34" charset="0"/>
              <a:cs typeface="Calibri" panose="020F050202020403020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14575" y="2385695"/>
            <a:ext cx="1009650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286B95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Simple Past/Present Perfect </a:t>
            </a:r>
            <a:endParaRPr lang="en-US" altLang="zh-CN" sz="2800" b="1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en-US" altLang="zh-CN" sz="2400" i="1">
                <a:latin typeface="Calibri" panose="020F0502020204030204" charset="0"/>
                <a:cs typeface="Calibri" panose="020F0502020204030204" charset="0"/>
                <a:sym typeface="+mn-ea"/>
              </a:rPr>
              <a:t>(Eg: ... </a:t>
            </a:r>
            <a:r>
              <a:rPr lang="en-US" altLang="zh-CN" sz="2400" b="1" i="1" dirty="0">
                <a:solidFill>
                  <a:srgbClr val="0070C0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about 230 people </a:t>
            </a:r>
            <a:r>
              <a:rPr lang="en-US" altLang="zh-CN" sz="2400" b="1" i="1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were killed.</a:t>
            </a:r>
            <a:r>
              <a:rPr lang="en-US" altLang="zh-CN" sz="2400" b="1" i="1" dirty="0">
                <a:solidFill>
                  <a:srgbClr val="0070C0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/ </a:t>
            </a:r>
            <a:r>
              <a:rPr lang="en-US" altLang="zh-CN" sz="24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Homes and land </a:t>
            </a:r>
            <a:r>
              <a:rPr lang="en-US" altLang="zh-CN" sz="2400" b="1" i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have been destroyed.</a:t>
            </a:r>
            <a:r>
              <a:rPr lang="en-US" altLang="zh-CN" sz="2400" b="1" i="1" dirty="0">
                <a:solidFill>
                  <a:srgbClr val="0070C0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2400" i="1" dirty="0">
                <a:solidFill>
                  <a:schemeClr val="tx1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)</a:t>
            </a:r>
            <a:endParaRPr lang="en-US" altLang="zh-CN" sz="2400" i="1" dirty="0">
              <a:solidFill>
                <a:schemeClr val="tx1"/>
              </a:solidFill>
              <a:effectLst/>
              <a:latin typeface="Calibri" panose="020F0502020204030204" charset="0"/>
              <a:ea typeface="Segoe UI Black" panose="020B0A02040204020203" pitchFamily="34" charset="0"/>
              <a:cs typeface="Calibri" panose="020F0502020204030204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314575" y="3472815"/>
            <a:ext cx="917575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rgbClr val="286B95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Present Continuous</a:t>
            </a:r>
            <a:r>
              <a:rPr lang="en-US" altLang="zh-CN" sz="2800" b="1">
                <a:solidFill>
                  <a:srgbClr val="286B95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endParaRPr lang="en-US" altLang="zh-CN" sz="2800" b="1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en-US" altLang="zh-CN" sz="2400" i="1">
                <a:latin typeface="Calibri" panose="020F0502020204030204" charset="0"/>
                <a:cs typeface="Calibri" panose="020F0502020204030204" charset="0"/>
                <a:sym typeface="+mn-ea"/>
              </a:rPr>
              <a:t>(Eg: </a:t>
            </a:r>
            <a:r>
              <a:rPr lang="en-US" altLang="zh-CN" sz="2400" b="1" i="1" dirty="0">
                <a:solidFill>
                  <a:srgbClr val="E742ED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Rescue workers and soldiers </a:t>
            </a:r>
            <a:r>
              <a:rPr lang="en-US" altLang="zh-CN" sz="2400" b="1" i="1" dirty="0">
                <a:solidFill>
                  <a:srgbClr val="E742ED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are working</a:t>
            </a:r>
            <a:r>
              <a:rPr lang="en-US" altLang="zh-CN" sz="2400" b="1" i="1" dirty="0">
                <a:solidFill>
                  <a:srgbClr val="E742ED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 day and night.</a:t>
            </a:r>
            <a:r>
              <a:rPr lang="en-US" altLang="zh-CN" sz="2400" b="1" i="1" dirty="0">
                <a:solidFill>
                  <a:srgbClr val="0070C0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2400" i="1" dirty="0">
                <a:solidFill>
                  <a:schemeClr val="tx1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)</a:t>
            </a:r>
            <a:endParaRPr lang="en-US" altLang="zh-CN" sz="2400" i="1" dirty="0">
              <a:solidFill>
                <a:schemeClr val="tx1"/>
              </a:solidFill>
              <a:effectLst/>
              <a:latin typeface="Calibri" panose="020F0502020204030204" charset="0"/>
              <a:ea typeface="Segoe UI Black" panose="020B0A02040204020203" pitchFamily="34" charset="0"/>
              <a:cs typeface="Calibri" panose="020F050202020403020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057140" y="861060"/>
            <a:ext cx="1587500" cy="5219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Tense</a:t>
            </a:r>
            <a:endParaRPr lang="en-US" altLang="zh-CN" sz="2800" b="1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31800" y="5321300"/>
            <a:ext cx="106419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Greetings:</a:t>
            </a:r>
            <a:r>
              <a:rPr lang="en-US" altLang="zh-CN" sz="3200" i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Good morning/ Good evening/ Breaking news ...</a:t>
            </a:r>
            <a:endParaRPr lang="en-US" altLang="zh-CN" sz="3200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Concise/Specific/Objective</a:t>
            </a:r>
            <a:endParaRPr lang="en-US" altLang="zh-CN" sz="3200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9" grpId="0" animBg="1"/>
      <p:bldP spid="1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33985"/>
            <a:ext cx="5027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Post-Listening </a:t>
            </a:r>
            <a:endParaRPr lang="en-US" altLang="zh-CN" sz="360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283585" y="241300"/>
            <a:ext cx="89084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i="1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Activity2 P49: Prepare in groups &amp;  </a:t>
            </a:r>
            <a:r>
              <a:rPr lang="en-US" altLang="zh-CN" sz="2800" b="1" i="1">
                <a:solidFill>
                  <a:srgbClr val="0070C0"/>
                </a:solidFill>
                <a:highlight>
                  <a:srgbClr val="FFFF00"/>
                </a:highlight>
                <a:uFillTx/>
                <a:latin typeface="Calibri" panose="020F0502020204030204" charset="0"/>
                <a:sym typeface="+mn-ea"/>
              </a:rPr>
              <a:t>Report</a:t>
            </a:r>
            <a:r>
              <a:rPr lang="en-US" altLang="zh-CN" sz="2800" i="1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 natural disasters</a:t>
            </a:r>
            <a:endParaRPr lang="en-US" altLang="zh-CN" sz="2800" i="1">
              <a:solidFill>
                <a:srgbClr val="0070C0"/>
              </a:solidFill>
              <a:uFillTx/>
              <a:latin typeface="Calibri" panose="020F0502020204030204" charset="0"/>
              <a:sym typeface="+mn-ea"/>
            </a:endParaRPr>
          </a:p>
        </p:txBody>
      </p:sp>
      <p:sp>
        <p:nvSpPr>
          <p:cNvPr id="39956" name="文本框 77"/>
          <p:cNvSpPr txBox="1">
            <a:spLocks noChangeArrowheads="1"/>
          </p:cNvSpPr>
          <p:nvPr/>
        </p:nvSpPr>
        <p:spPr bwMode="auto">
          <a:xfrm>
            <a:off x="431800" y="2197100"/>
            <a:ext cx="3673475" cy="439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4330" indent="-35433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8191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227455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35125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226695" indent="-226695" defTabSz="914400">
              <a:buFont typeface="Arial" panose="020B0604020202020204" pitchFamily="34" charset="0"/>
              <a:buChar char="•"/>
              <a:tabLst>
                <a:tab pos="268605" algn="l"/>
              </a:tabLst>
            </a:pPr>
            <a:r>
              <a:rPr lang="en-US" altLang="zh-CN" sz="2800" b="1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</a:rPr>
              <a:t>14:28 Monday, 12 May</a:t>
            </a:r>
            <a:endParaRPr lang="en-US" altLang="zh-CN" sz="2800" b="1" dirty="0">
              <a:solidFill>
                <a:srgbClr val="00B05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26695" indent="-226695" defTabSz="914400">
              <a:buFont typeface="Arial" panose="020B0604020202020204" pitchFamily="34" charset="0"/>
              <a:buChar char="•"/>
              <a:tabLst>
                <a:tab pos="268605" algn="l"/>
              </a:tabLst>
            </a:pPr>
            <a:r>
              <a:rPr lang="en-US" altLang="zh-CN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Magnitude 7.8 (8.0)</a:t>
            </a:r>
            <a:endParaRPr lang="en-US" altLang="zh-CN" sz="28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26695" indent="-226695" defTabSz="914400">
              <a:buFont typeface="Arial" panose="020B0604020202020204" pitchFamily="34" charset="0"/>
              <a:buChar char="•"/>
              <a:tabLst>
                <a:tab pos="268605" algn="l"/>
              </a:tabLst>
            </a:pPr>
            <a:r>
              <a:rPr lang="en-US" altLang="zh-CN" sz="28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At least 8,500 killed (by 13 May)</a:t>
            </a:r>
            <a:endParaRPr lang="en-US" altLang="zh-CN" sz="2800" b="1" dirty="0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26695" indent="-226695" defTabSz="914400">
              <a:buFont typeface="Arial" panose="020B0604020202020204" pitchFamily="34" charset="0"/>
              <a:buChar char="•"/>
              <a:tabLst>
                <a:tab pos="268605" algn="l"/>
              </a:tabLst>
            </a:pPr>
            <a:r>
              <a:rPr lang="en-US" altLang="zh-CN" sz="2800" b="1" dirty="0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</a:rPr>
              <a:t>Rescue workers (medical teams, </a:t>
            </a:r>
            <a:r>
              <a:rPr lang="en-US" altLang="zh-CN" sz="2800" b="1" dirty="0" err="1">
                <a:solidFill>
                  <a:srgbClr val="E742ED"/>
                </a:solidFill>
                <a:highlight>
                  <a:srgbClr val="00FFFF"/>
                </a:highlight>
                <a:latin typeface="Calibri" panose="020F0502020204030204" charset="0"/>
                <a:cs typeface="Calibri" panose="020F0502020204030204" charset="0"/>
              </a:rPr>
              <a:t>troops</a:t>
            </a:r>
            <a:r>
              <a:rPr lang="en-US" altLang="zh-CN" sz="2800" b="1" dirty="0" err="1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</a:rPr>
              <a:t>,volunteers</a:t>
            </a:r>
            <a:r>
              <a:rPr lang="en-US" altLang="zh-CN" sz="2800" b="1" dirty="0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</a:rPr>
              <a:t>, etc.) organized quickly</a:t>
            </a:r>
            <a:endParaRPr lang="en-US" altLang="zh-CN" sz="2800" b="1" dirty="0">
              <a:solidFill>
                <a:srgbClr val="E742ED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715" y="1039495"/>
            <a:ext cx="3319780" cy="10147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Earthquake</a:t>
            </a:r>
            <a:endParaRPr lang="en-US" altLang="zh-CN" sz="32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2800" b="1">
                <a:solidFill>
                  <a:srgbClr val="F9680D"/>
                </a:solidFill>
                <a:latin typeface="Calibri" panose="020F0502020204030204" charset="0"/>
                <a:cs typeface="Calibri" panose="020F0502020204030204" charset="0"/>
              </a:rPr>
              <a:t>Wenchuan, China</a:t>
            </a:r>
            <a:endParaRPr lang="en-US" altLang="zh-CN" sz="2800" b="1">
              <a:solidFill>
                <a:srgbClr val="F9680D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文本框 77"/>
          <p:cNvSpPr txBox="1">
            <a:spLocks noChangeArrowheads="1"/>
          </p:cNvSpPr>
          <p:nvPr/>
        </p:nvSpPr>
        <p:spPr bwMode="auto">
          <a:xfrm>
            <a:off x="4132580" y="2197100"/>
            <a:ext cx="4017010" cy="396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4330" indent="-35433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8191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227455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35125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226695" indent="-226695" defTabSz="914400">
              <a:buFont typeface="Arial" panose="020B0604020202020204" pitchFamily="34" charset="0"/>
              <a:buChar char="•"/>
              <a:tabLst>
                <a:tab pos="268605" algn="l"/>
              </a:tabLst>
            </a:pPr>
            <a:r>
              <a:rPr lang="en-US" altLang="zh-CN" sz="2800" b="1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Began on 1 May</a:t>
            </a:r>
            <a:endParaRPr lang="en-US" altLang="zh-CN" sz="2800" b="1" dirty="0">
              <a:solidFill>
                <a:srgbClr val="00B05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26695" indent="-226695" defTabSz="914400">
              <a:buFont typeface="Arial" panose="020B0604020202020204" pitchFamily="34" charset="0"/>
              <a:buChar char="•"/>
              <a:tabLst>
                <a:tab pos="268605" algn="l"/>
              </a:tabLst>
            </a:pPr>
            <a:r>
              <a:rPr lang="en-US" altLang="zh-CN" sz="28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2,400 homes destroyed</a:t>
            </a:r>
            <a:endParaRPr lang="en-US" altLang="zh-CN" sz="2800" b="1" dirty="0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26695" indent="-226695" defTabSz="914400">
              <a:buFont typeface="Arial" panose="020B0604020202020204" pitchFamily="34" charset="0"/>
              <a:buChar char="•"/>
              <a:tabLst>
                <a:tab pos="268605" algn="l"/>
              </a:tabLst>
            </a:pPr>
            <a:r>
              <a:rPr lang="en-US" altLang="zh-CN" sz="2800" b="1" dirty="0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Almost 88,000 people </a:t>
            </a:r>
            <a:r>
              <a:rPr lang="en-US" altLang="zh-CN" sz="2800" b="1" dirty="0">
                <a:solidFill>
                  <a:srgbClr val="E742ED"/>
                </a:solidFill>
                <a:highlight>
                  <a:srgbClr val="00FFFF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evacuated</a:t>
            </a:r>
            <a:endParaRPr lang="en-US" altLang="zh-CN" sz="2800" b="1" dirty="0">
              <a:solidFill>
                <a:srgbClr val="E742ED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26695" indent="-226695" defTabSz="914400">
              <a:buFont typeface="Arial" panose="020B0604020202020204" pitchFamily="34" charset="0"/>
              <a:buChar char="•"/>
              <a:tabLst>
                <a:tab pos="268605" algn="l"/>
              </a:tabLst>
            </a:pPr>
            <a:r>
              <a:rPr lang="en-US" altLang="zh-CN" sz="2800" b="1" dirty="0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Hundreds of firefighters arrived</a:t>
            </a:r>
            <a:endParaRPr lang="en-US" altLang="zh-CN" sz="2800" b="1" dirty="0">
              <a:solidFill>
                <a:srgbClr val="E742ED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26695" indent="-226695" defTabSz="914400">
              <a:buFont typeface="Arial" panose="020B0604020202020204" pitchFamily="34" charset="0"/>
              <a:buChar char="•"/>
              <a:tabLst>
                <a:tab pos="268605" algn="l"/>
              </a:tabLst>
            </a:pPr>
            <a:r>
              <a:rPr lang="en-US" altLang="zh-CN" sz="2800" b="1" dirty="0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Planes, helicopters used to fight the fire</a:t>
            </a:r>
            <a:endParaRPr lang="en-US" altLang="zh-CN" sz="2800" b="1" dirty="0">
              <a:solidFill>
                <a:srgbClr val="E742ED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26695" indent="-226695" defTabSz="914400">
              <a:buFont typeface="Arial" panose="020B0604020202020204" pitchFamily="34" charset="0"/>
              <a:buChar char="•"/>
              <a:tabLst>
                <a:tab pos="268605" algn="l"/>
              </a:tabLst>
            </a:pPr>
            <a:r>
              <a:rPr lang="en-US" altLang="zh-CN" sz="28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No deaths, no injures</a:t>
            </a:r>
            <a:endParaRPr lang="en-US" altLang="zh-CN" sz="2800" b="1" dirty="0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41470" y="1039495"/>
            <a:ext cx="3763645" cy="10147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Wildfire </a:t>
            </a:r>
            <a:endParaRPr lang="en-US" altLang="zh-CN" sz="32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2800" b="1">
                <a:solidFill>
                  <a:srgbClr val="F9680D"/>
                </a:solidFill>
                <a:latin typeface="Calibri" panose="020F0502020204030204" charset="0"/>
                <a:cs typeface="Calibri" panose="020F0502020204030204" charset="0"/>
              </a:rPr>
              <a:t>Alberta, Canada</a:t>
            </a:r>
            <a:endParaRPr lang="en-US" altLang="zh-CN" sz="2800" b="1">
              <a:solidFill>
                <a:srgbClr val="F9680D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2" name="文本框 77"/>
          <p:cNvSpPr txBox="1">
            <a:spLocks noChangeArrowheads="1"/>
          </p:cNvSpPr>
          <p:nvPr/>
        </p:nvSpPr>
        <p:spPr bwMode="auto">
          <a:xfrm>
            <a:off x="8303895" y="2197100"/>
            <a:ext cx="3582670" cy="353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4330" indent="-35433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8191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227455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35125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226695" indent="-226695" defTabSz="914400">
              <a:buFont typeface="Arial" panose="020B0604020202020204" pitchFamily="34" charset="0"/>
              <a:buChar char="•"/>
              <a:tabLst>
                <a:tab pos="268605" algn="l"/>
              </a:tabLst>
            </a:pPr>
            <a:r>
              <a:rPr lang="en-US" altLang="zh-CN" sz="2800" b="1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Began in May</a:t>
            </a:r>
            <a:endParaRPr lang="en-US" altLang="zh-CN" sz="2800" b="1" dirty="0">
              <a:solidFill>
                <a:srgbClr val="00B05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26695" indent="-226695" defTabSz="914400">
              <a:buFont typeface="Arial" panose="020B0604020202020204" pitchFamily="34" charset="0"/>
              <a:buChar char="•"/>
              <a:tabLst>
                <a:tab pos="268605" algn="l"/>
              </a:tabLst>
            </a:pPr>
            <a:r>
              <a:rPr lang="en-US" altLang="zh-CN" sz="28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82 killed, 500,000 </a:t>
            </a:r>
            <a:r>
              <a:rPr lang="en-US" altLang="zh-CN" sz="2800" b="1" dirty="0">
                <a:solidFill>
                  <a:srgbClr val="0070C0"/>
                </a:solidFill>
                <a:highlight>
                  <a:srgbClr val="00FFFF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affected</a:t>
            </a:r>
            <a:endParaRPr lang="en-US" altLang="zh-CN" sz="2800" b="1" dirty="0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26695" indent="-226695" defTabSz="914400">
              <a:buFont typeface="Arial" panose="020B0604020202020204" pitchFamily="34" charset="0"/>
              <a:buChar char="•"/>
              <a:tabLst>
                <a:tab pos="268605" algn="l"/>
              </a:tabLst>
            </a:pPr>
            <a:r>
              <a:rPr lang="en-US" altLang="zh-CN" sz="2800" b="1" dirty="0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Rescue teams provide food and water</a:t>
            </a:r>
            <a:endParaRPr lang="en-US" altLang="zh-CN" sz="2800" b="1" dirty="0">
              <a:solidFill>
                <a:srgbClr val="E742ED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26695" indent="-226695" defTabSz="914400">
              <a:buFont typeface="Arial" panose="020B0604020202020204" pitchFamily="34" charset="0"/>
              <a:buChar char="•"/>
              <a:tabLst>
                <a:tab pos="268605" algn="l"/>
              </a:tabLst>
            </a:pPr>
            <a:r>
              <a:rPr lang="en-US" altLang="zh-CN" sz="2800" b="1" dirty="0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Shelters set up by the government</a:t>
            </a:r>
            <a:endParaRPr lang="en-US" altLang="zh-CN" sz="2800" b="1" dirty="0">
              <a:solidFill>
                <a:srgbClr val="E742ED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213090" y="1039495"/>
            <a:ext cx="3763645" cy="10147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Flood</a:t>
            </a:r>
            <a:endParaRPr lang="en-US" altLang="zh-CN" sz="32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2800" b="1">
                <a:solidFill>
                  <a:srgbClr val="F9680D"/>
                </a:solidFill>
                <a:latin typeface="Calibri" panose="020F0502020204030204" charset="0"/>
                <a:cs typeface="Calibri" panose="020F0502020204030204" charset="0"/>
              </a:rPr>
              <a:t>Colombo, Sri Lanka</a:t>
            </a:r>
            <a:endParaRPr lang="en-US" altLang="zh-CN" sz="2800" b="1">
              <a:solidFill>
                <a:srgbClr val="F9680D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33985"/>
            <a:ext cx="5027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Post-Listening </a:t>
            </a:r>
            <a:endParaRPr lang="en-US" altLang="zh-CN" sz="360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23895" y="195580"/>
            <a:ext cx="11806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3200" b="1" i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Marking Criteria:</a:t>
            </a:r>
            <a:r>
              <a:rPr lang="en-US" altLang="zh-CN" sz="3200" i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3200" b="1" i="1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Report</a:t>
            </a:r>
            <a:r>
              <a:rPr lang="en-US" altLang="zh-CN" sz="3200" i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natural disasters</a:t>
            </a:r>
            <a:endParaRPr lang="en-US" altLang="zh-CN" sz="3200" i="1">
              <a:solidFill>
                <a:srgbClr val="0070C0"/>
              </a:solidFill>
              <a:highlight>
                <a:srgbClr val="FFFF00"/>
              </a:highligh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3235" y="861060"/>
            <a:ext cx="1587500" cy="5219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Content</a:t>
            </a:r>
            <a:endParaRPr lang="en-US" altLang="zh-CN" sz="2800" b="1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3235" y="1534160"/>
            <a:ext cx="1118235" cy="5835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Time</a:t>
            </a:r>
            <a:endParaRPr lang="en-US" altLang="zh-CN" sz="3200" b="1">
              <a:solidFill>
                <a:srgbClr val="00B05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09115" y="1534160"/>
            <a:ext cx="1118235" cy="583565"/>
          </a:xfrm>
          <a:prstGeom prst="rect">
            <a:avLst/>
          </a:prstGeom>
          <a:noFill/>
          <a:ln>
            <a:solidFill>
              <a:srgbClr val="F9680D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F9680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Place</a:t>
            </a:r>
            <a:endParaRPr lang="en-US" altLang="zh-CN" sz="3200" b="1">
              <a:solidFill>
                <a:srgbClr val="F9680D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34995" y="1534160"/>
            <a:ext cx="1714500" cy="5835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Disaster</a:t>
            </a:r>
            <a:endParaRPr lang="en-US" altLang="zh-CN" sz="32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3235" y="2568575"/>
            <a:ext cx="1714500" cy="5835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Damage</a:t>
            </a:r>
            <a:endParaRPr lang="en-US" altLang="zh-CN" sz="3200" b="1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3235" y="3641090"/>
            <a:ext cx="1714500" cy="583565"/>
          </a:xfrm>
          <a:prstGeom prst="rect">
            <a:avLst/>
          </a:prstGeom>
          <a:noFill/>
          <a:ln>
            <a:solidFill>
              <a:srgbClr val="E742ED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Rescue</a:t>
            </a:r>
            <a:endParaRPr lang="en-US" altLang="zh-CN" sz="3200" b="1">
              <a:solidFill>
                <a:srgbClr val="E742ED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83235" y="4713605"/>
            <a:ext cx="2793365" cy="5219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Other Features</a:t>
            </a:r>
            <a:endParaRPr lang="en-US" altLang="zh-CN" sz="2800" b="1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80940" y="1405255"/>
            <a:ext cx="661670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286B95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Simple Past </a:t>
            </a:r>
            <a:endParaRPr lang="en-US" altLang="zh-CN" sz="2800" b="1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en-US" altLang="zh-CN" sz="2400" i="1">
                <a:latin typeface="Calibri" panose="020F0502020204030204" charset="0"/>
                <a:cs typeface="Calibri" panose="020F0502020204030204" charset="0"/>
                <a:sym typeface="+mn-ea"/>
              </a:rPr>
              <a:t>(Eg: </a:t>
            </a:r>
            <a:r>
              <a:rPr lang="en-US" altLang="zh-CN" sz="2400" i="1" dirty="0"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A strong </a:t>
            </a:r>
            <a:r>
              <a:rPr lang="en-US" altLang="zh-CN" sz="24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earthquake</a:t>
            </a:r>
            <a:r>
              <a:rPr lang="en-US" altLang="zh-CN" sz="2400" i="1" dirty="0"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2400" i="1" dirty="0">
                <a:effectLst/>
                <a:highlight>
                  <a:srgbClr val="FFFF00"/>
                </a:highlight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hit</a:t>
            </a:r>
            <a:r>
              <a:rPr lang="en-US" altLang="zh-CN" sz="2400" i="1" dirty="0"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2400" b="1" i="1" dirty="0">
                <a:solidFill>
                  <a:srgbClr val="F9680D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Ecuador </a:t>
            </a:r>
            <a:r>
              <a:rPr lang="en-US" altLang="zh-CN" sz="2400" b="1" i="1" dirty="0">
                <a:solidFill>
                  <a:srgbClr val="00B050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yesterday.</a:t>
            </a:r>
            <a:r>
              <a:rPr lang="en-US" altLang="zh-CN" sz="2400" b="1" i="1" dirty="0">
                <a:solidFill>
                  <a:schemeClr val="tx1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2400" i="1" dirty="0">
                <a:solidFill>
                  <a:schemeClr val="tx1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)</a:t>
            </a:r>
            <a:endParaRPr lang="en-US" altLang="zh-CN" sz="2400" i="1" dirty="0">
              <a:solidFill>
                <a:schemeClr val="tx1"/>
              </a:solidFill>
              <a:effectLst/>
              <a:latin typeface="Calibri" panose="020F0502020204030204" charset="0"/>
              <a:ea typeface="Segoe UI Black" panose="020B0A02040204020203" pitchFamily="34" charset="0"/>
              <a:cs typeface="Calibri" panose="020F050202020403020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14575" y="2385695"/>
            <a:ext cx="1009650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286B95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Simple Past/Present Perfect </a:t>
            </a:r>
            <a:endParaRPr lang="en-US" altLang="zh-CN" sz="2800" b="1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en-US" altLang="zh-CN" sz="2400" i="1">
                <a:latin typeface="Calibri" panose="020F0502020204030204" charset="0"/>
                <a:cs typeface="Calibri" panose="020F0502020204030204" charset="0"/>
                <a:sym typeface="+mn-ea"/>
              </a:rPr>
              <a:t>(Eg: ... </a:t>
            </a:r>
            <a:r>
              <a:rPr lang="en-US" altLang="zh-CN" sz="2400" b="1" i="1" dirty="0">
                <a:solidFill>
                  <a:srgbClr val="0070C0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about 230 people </a:t>
            </a:r>
            <a:r>
              <a:rPr lang="en-US" altLang="zh-CN" sz="2400" b="1" i="1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were killed.</a:t>
            </a:r>
            <a:r>
              <a:rPr lang="en-US" altLang="zh-CN" sz="2400" b="1" i="1" dirty="0">
                <a:solidFill>
                  <a:srgbClr val="0070C0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/ </a:t>
            </a:r>
            <a:r>
              <a:rPr lang="en-US" altLang="zh-CN" sz="24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Homes and land </a:t>
            </a:r>
            <a:r>
              <a:rPr lang="en-US" altLang="zh-CN" sz="2400" b="1" i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have been destroyed.</a:t>
            </a:r>
            <a:r>
              <a:rPr lang="en-US" altLang="zh-CN" sz="2400" b="1" i="1" dirty="0">
                <a:solidFill>
                  <a:srgbClr val="0070C0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2400" i="1" dirty="0">
                <a:solidFill>
                  <a:schemeClr val="tx1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)</a:t>
            </a:r>
            <a:endParaRPr lang="en-US" altLang="zh-CN" sz="2400" i="1" dirty="0">
              <a:solidFill>
                <a:schemeClr val="tx1"/>
              </a:solidFill>
              <a:effectLst/>
              <a:latin typeface="Calibri" panose="020F0502020204030204" charset="0"/>
              <a:ea typeface="Segoe UI Black" panose="020B0A02040204020203" pitchFamily="34" charset="0"/>
              <a:cs typeface="Calibri" panose="020F0502020204030204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314575" y="3472815"/>
            <a:ext cx="917575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rgbClr val="286B95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Present Continuous</a:t>
            </a:r>
            <a:r>
              <a:rPr lang="en-US" altLang="zh-CN" sz="2800" b="1">
                <a:solidFill>
                  <a:srgbClr val="286B95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endParaRPr lang="en-US" altLang="zh-CN" sz="2800" b="1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r>
              <a:rPr lang="en-US" altLang="zh-CN" sz="2400" i="1">
                <a:latin typeface="Calibri" panose="020F0502020204030204" charset="0"/>
                <a:cs typeface="Calibri" panose="020F0502020204030204" charset="0"/>
                <a:sym typeface="+mn-ea"/>
              </a:rPr>
              <a:t>(Eg: </a:t>
            </a:r>
            <a:r>
              <a:rPr lang="en-US" altLang="zh-CN" sz="2400" b="1" i="1" dirty="0">
                <a:solidFill>
                  <a:srgbClr val="E742ED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Rescue workers and soldiers </a:t>
            </a:r>
            <a:r>
              <a:rPr lang="en-US" altLang="zh-CN" sz="2400" b="1" i="1" dirty="0">
                <a:solidFill>
                  <a:srgbClr val="E742ED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are working</a:t>
            </a:r>
            <a:r>
              <a:rPr lang="en-US" altLang="zh-CN" sz="2400" b="1" i="1" dirty="0">
                <a:solidFill>
                  <a:srgbClr val="E742ED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charset="0"/>
                <a:cs typeface="Calibri" panose="020F0502020204030204" charset="0"/>
                <a:sym typeface="+mn-ea"/>
              </a:rPr>
              <a:t> day and night.</a:t>
            </a:r>
            <a:r>
              <a:rPr lang="en-US" altLang="zh-CN" sz="2400" b="1" i="1" dirty="0">
                <a:solidFill>
                  <a:srgbClr val="0070C0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2400" i="1" dirty="0">
                <a:solidFill>
                  <a:schemeClr val="tx1"/>
                </a:solidFill>
                <a:effectLst/>
                <a:latin typeface="Calibri" panose="020F0502020204030204" charset="0"/>
                <a:ea typeface="Segoe UI Black" panose="020B0A02040204020203" pitchFamily="34" charset="0"/>
                <a:cs typeface="Calibri" panose="020F0502020204030204" charset="0"/>
                <a:sym typeface="+mn-ea"/>
              </a:rPr>
              <a:t>)</a:t>
            </a:r>
            <a:endParaRPr lang="en-US" altLang="zh-CN" sz="2400" i="1" dirty="0">
              <a:solidFill>
                <a:schemeClr val="tx1"/>
              </a:solidFill>
              <a:effectLst/>
              <a:latin typeface="Calibri" panose="020F0502020204030204" charset="0"/>
              <a:ea typeface="Segoe UI Black" panose="020B0A02040204020203" pitchFamily="34" charset="0"/>
              <a:cs typeface="Calibri" panose="020F050202020403020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057140" y="861060"/>
            <a:ext cx="1587500" cy="5219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Tense</a:t>
            </a:r>
            <a:endParaRPr lang="en-US" altLang="zh-CN" sz="2800" b="1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31800" y="5321300"/>
            <a:ext cx="106419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Greetings:</a:t>
            </a:r>
            <a:r>
              <a:rPr lang="en-US" altLang="zh-CN" sz="3200" i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Good morning/ Good evening/ Breaking news ...</a:t>
            </a:r>
            <a:endParaRPr lang="en-US" altLang="zh-CN" sz="3200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Concise/Specific/Objective</a:t>
            </a:r>
            <a:endParaRPr lang="en-US" altLang="zh-CN" sz="3200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282825" y="857250"/>
            <a:ext cx="1612265" cy="52197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>
                <a:solidFill>
                  <a:srgbClr val="FF0000"/>
                </a:solidFill>
              </a:rPr>
              <a:t>5 points</a:t>
            </a:r>
            <a:endParaRPr lang="en-US" altLang="zh-CN" sz="2800" b="1" i="1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829425" y="869950"/>
            <a:ext cx="1612265" cy="52197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>
                <a:solidFill>
                  <a:srgbClr val="FF0000"/>
                </a:solidFill>
              </a:rPr>
              <a:t>3 points</a:t>
            </a:r>
            <a:endParaRPr lang="en-US" altLang="zh-CN" sz="2800" b="1" i="1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44875" y="4713605"/>
            <a:ext cx="1612265" cy="52197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>
                <a:solidFill>
                  <a:srgbClr val="FF0000"/>
                </a:solidFill>
              </a:rPr>
              <a:t>2 points</a:t>
            </a:r>
            <a:endParaRPr lang="en-US" altLang="zh-CN" sz="2800" b="1" i="1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27355" y="2352040"/>
            <a:ext cx="11337290" cy="215328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B1U4 Natural Disasters</a:t>
            </a:r>
            <a:endParaRPr lang="en-US" altLang="zh-CN" sz="5400" dirty="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ctr">
              <a:lnSpc>
                <a:spcPct val="200000"/>
              </a:lnSpc>
            </a:pPr>
            <a:r>
              <a:rPr lang="en-US" altLang="zh-CN" sz="40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—— Opening Page &amp; Listening and Speaking</a:t>
            </a:r>
            <a:endParaRPr lang="en-US" altLang="zh-CN" sz="4000" dirty="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39350" y="4804410"/>
            <a:ext cx="17252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>
                <a:solidFill>
                  <a:schemeClr val="bg1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Shang Jie</a:t>
            </a:r>
            <a:endParaRPr lang="en-US" altLang="zh-CN" sz="2800" i="1">
              <a:solidFill>
                <a:schemeClr val="bg1">
                  <a:lumMod val="50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33985"/>
            <a:ext cx="5027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Post-Listening </a:t>
            </a:r>
            <a:endParaRPr lang="en-US" altLang="zh-CN" sz="360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283585" y="241300"/>
            <a:ext cx="89084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i="1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Activity2 P49: Prepare in groups &amp;  </a:t>
            </a:r>
            <a:r>
              <a:rPr lang="en-US" altLang="zh-CN" sz="2800" b="1" i="1">
                <a:solidFill>
                  <a:srgbClr val="0070C0"/>
                </a:solidFill>
                <a:highlight>
                  <a:srgbClr val="FFFF00"/>
                </a:highlight>
                <a:uFillTx/>
                <a:latin typeface="Calibri" panose="020F0502020204030204" charset="0"/>
                <a:sym typeface="+mn-ea"/>
              </a:rPr>
              <a:t>Report</a:t>
            </a:r>
            <a:r>
              <a:rPr lang="en-US" altLang="zh-CN" sz="2800" i="1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 natural disasters</a:t>
            </a:r>
            <a:endParaRPr lang="en-US" altLang="zh-CN" sz="2800" i="1">
              <a:solidFill>
                <a:srgbClr val="0070C0"/>
              </a:solidFill>
              <a:uFillTx/>
              <a:latin typeface="Calibri" panose="020F05020202040302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" y="1703705"/>
            <a:ext cx="4806315" cy="34505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1650" y="5386070"/>
            <a:ext cx="3319780" cy="10147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Earthquake</a:t>
            </a:r>
            <a:endParaRPr lang="en-US" altLang="zh-CN" sz="32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2800" b="1">
                <a:solidFill>
                  <a:srgbClr val="F9680D"/>
                </a:solidFill>
                <a:latin typeface="Calibri" panose="020F0502020204030204" charset="0"/>
                <a:cs typeface="Calibri" panose="020F0502020204030204" charset="0"/>
              </a:rPr>
              <a:t>Wenchuan, China</a:t>
            </a:r>
            <a:endParaRPr lang="en-US" altLang="zh-CN" sz="2800" b="1">
              <a:solidFill>
                <a:srgbClr val="F9680D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1650" y="888365"/>
            <a:ext cx="2730500" cy="5835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Reporting Time</a:t>
            </a:r>
            <a:endParaRPr lang="en-US" altLang="zh-CN" sz="320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图片 4" descr="templates\docerresourceshop\icons\\343435383034383b343532353734343bc3bdcce5b2c9b7c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40000" flipH="1">
            <a:off x="10375900" y="5061585"/>
            <a:ext cx="1441450" cy="15354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33985"/>
            <a:ext cx="5027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Post-Listening </a:t>
            </a:r>
            <a:endParaRPr lang="en-US" altLang="zh-CN" sz="360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" y="1703705"/>
            <a:ext cx="4806315" cy="347281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3283585" y="241300"/>
            <a:ext cx="89084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i="1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Activity2 P49: Prepare in groups &amp;  </a:t>
            </a:r>
            <a:r>
              <a:rPr lang="en-US" altLang="zh-CN" sz="2800" b="1" i="1">
                <a:solidFill>
                  <a:srgbClr val="0070C0"/>
                </a:solidFill>
                <a:highlight>
                  <a:srgbClr val="FFFF00"/>
                </a:highlight>
                <a:uFillTx/>
                <a:latin typeface="Calibri" panose="020F0502020204030204" charset="0"/>
                <a:sym typeface="+mn-ea"/>
              </a:rPr>
              <a:t>Report</a:t>
            </a:r>
            <a:r>
              <a:rPr lang="en-US" altLang="zh-CN" sz="2800" i="1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 natural disasters</a:t>
            </a:r>
            <a:endParaRPr lang="en-US" altLang="zh-CN" sz="2800" i="1">
              <a:solidFill>
                <a:srgbClr val="0070C0"/>
              </a:solidFill>
              <a:uFillTx/>
              <a:latin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1650" y="888365"/>
            <a:ext cx="2730500" cy="5835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Reporting Time</a:t>
            </a:r>
            <a:endParaRPr lang="en-US" altLang="zh-CN" sz="320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1650" y="5386070"/>
            <a:ext cx="3763645" cy="10147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Wildfire </a:t>
            </a:r>
            <a:endParaRPr lang="en-US" altLang="zh-CN" sz="32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2800" b="1">
                <a:solidFill>
                  <a:srgbClr val="F9680D"/>
                </a:solidFill>
                <a:latin typeface="Calibri" panose="020F0502020204030204" charset="0"/>
                <a:cs typeface="Calibri" panose="020F0502020204030204" charset="0"/>
              </a:rPr>
              <a:t>Alberta, Canada</a:t>
            </a:r>
            <a:endParaRPr lang="en-US" altLang="zh-CN" sz="2800" b="1">
              <a:solidFill>
                <a:srgbClr val="F9680D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图片 4" descr="templates\docerresourceshop\icons\\343435383034383b343532353734343bc3bdcce5b2c9b7c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40000" flipH="1">
            <a:off x="10375900" y="5061585"/>
            <a:ext cx="1441450" cy="15354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090" y="1703705"/>
            <a:ext cx="4821555" cy="3444240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33985"/>
            <a:ext cx="5027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Post-Listening </a:t>
            </a:r>
            <a:endParaRPr lang="en-US" altLang="zh-CN" sz="360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283585" y="241300"/>
            <a:ext cx="89084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i="1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Activity2 P49: Prepare in groups &amp;  </a:t>
            </a:r>
            <a:r>
              <a:rPr lang="en-US" altLang="zh-CN" sz="2800" b="1" i="1">
                <a:solidFill>
                  <a:srgbClr val="0070C0"/>
                </a:solidFill>
                <a:highlight>
                  <a:srgbClr val="FFFF00"/>
                </a:highlight>
                <a:uFillTx/>
                <a:latin typeface="Calibri" panose="020F0502020204030204" charset="0"/>
                <a:sym typeface="+mn-ea"/>
              </a:rPr>
              <a:t>Report</a:t>
            </a:r>
            <a:r>
              <a:rPr lang="en-US" altLang="zh-CN" sz="2800" i="1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 natural disasters</a:t>
            </a:r>
            <a:endParaRPr lang="en-US" altLang="zh-CN" sz="2800" i="1">
              <a:solidFill>
                <a:srgbClr val="0070C0"/>
              </a:solidFill>
              <a:uFillTx/>
              <a:latin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1650" y="888365"/>
            <a:ext cx="2730500" cy="5835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Reporting Time</a:t>
            </a:r>
            <a:endParaRPr lang="en-US" altLang="zh-CN" sz="320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1650" y="5408295"/>
            <a:ext cx="3763645" cy="10147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Flood</a:t>
            </a:r>
            <a:endParaRPr lang="en-US" altLang="zh-CN" sz="32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2800" b="1">
                <a:solidFill>
                  <a:srgbClr val="F9680D"/>
                </a:solidFill>
                <a:latin typeface="Calibri" panose="020F0502020204030204" charset="0"/>
                <a:cs typeface="Calibri" panose="020F0502020204030204" charset="0"/>
              </a:rPr>
              <a:t>Colombo, Sri Lanka</a:t>
            </a:r>
            <a:endParaRPr lang="en-US" altLang="zh-CN" sz="2800" b="1">
              <a:solidFill>
                <a:srgbClr val="F9680D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图片 4" descr="templates\docerresourceshop\icons\\343435383034383b343532353734343bc3bdcce5b2c9b7c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40000" flipH="1">
            <a:off x="10375900" y="5061585"/>
            <a:ext cx="1441450" cy="15354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33985"/>
            <a:ext cx="5027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Post-Listening </a:t>
            </a:r>
            <a:endParaRPr lang="en-US" altLang="zh-CN" sz="360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283585" y="241300"/>
            <a:ext cx="89084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i="1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Activity2 P49: Prepare in groups &amp;  </a:t>
            </a:r>
            <a:r>
              <a:rPr lang="en-US" altLang="zh-CN" sz="2800" b="1" i="1">
                <a:solidFill>
                  <a:srgbClr val="0070C0"/>
                </a:solidFill>
                <a:highlight>
                  <a:srgbClr val="FFFF00"/>
                </a:highlight>
                <a:uFillTx/>
                <a:latin typeface="Calibri" panose="020F0502020204030204" charset="0"/>
                <a:sym typeface="+mn-ea"/>
              </a:rPr>
              <a:t>Report</a:t>
            </a:r>
            <a:r>
              <a:rPr lang="en-US" altLang="zh-CN" sz="2800" i="1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 natural disasters</a:t>
            </a:r>
            <a:endParaRPr lang="en-US" altLang="zh-CN" sz="2800" i="1">
              <a:solidFill>
                <a:srgbClr val="0070C0"/>
              </a:solidFill>
              <a:uFillTx/>
              <a:latin typeface="Calibri" panose="020F05020202040302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" y="1703705"/>
            <a:ext cx="4806315" cy="34505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1650" y="5386070"/>
            <a:ext cx="3319780" cy="10147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Earthquake</a:t>
            </a:r>
            <a:endParaRPr lang="en-US" altLang="zh-CN" sz="32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2800" b="1">
                <a:solidFill>
                  <a:srgbClr val="F9680D"/>
                </a:solidFill>
                <a:latin typeface="Calibri" panose="020F0502020204030204" charset="0"/>
                <a:cs typeface="Calibri" panose="020F0502020204030204" charset="0"/>
              </a:rPr>
              <a:t>Wenchuan, China</a:t>
            </a:r>
            <a:endParaRPr lang="en-US" altLang="zh-CN" sz="2800" b="1">
              <a:solidFill>
                <a:srgbClr val="F9680D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1650" y="888365"/>
            <a:ext cx="2730500" cy="5835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Sample</a:t>
            </a:r>
            <a:endParaRPr lang="en-US" altLang="zh-CN" sz="320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89600" y="1273810"/>
            <a:ext cx="6399530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3200">
                <a:latin typeface="Calibri" panose="020F0502020204030204" charset="0"/>
                <a:cs typeface="Calibri" panose="020F0502020204030204" charset="0"/>
              </a:rPr>
              <a:t>Good morning. Today is </a:t>
            </a:r>
            <a:r>
              <a:rPr lang="zh-CN" altLang="en-US" sz="3200" b="1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</a:rPr>
              <a:t>13 May</a:t>
            </a:r>
            <a:r>
              <a:rPr lang="zh-CN" altLang="en-US" sz="3200">
                <a:latin typeface="Calibri" panose="020F0502020204030204" charset="0"/>
                <a:cs typeface="Calibri" panose="020F0502020204030204" charset="0"/>
              </a:rPr>
              <a:t>.</a:t>
            </a:r>
            <a:r>
              <a:rPr lang="en-US" altLang="zh-CN" sz="320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3200">
                <a:latin typeface="Calibri" panose="020F0502020204030204" charset="0"/>
                <a:cs typeface="Calibri" panose="020F0502020204030204" charset="0"/>
              </a:rPr>
              <a:t>A huge </a:t>
            </a:r>
            <a:r>
              <a:rPr lang="zh-CN" altLang="en-US" sz="32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earthquake</a:t>
            </a:r>
            <a:r>
              <a:rPr lang="zh-CN" altLang="en-US" sz="3200">
                <a:latin typeface="Calibri" panose="020F0502020204030204" charset="0"/>
                <a:cs typeface="Calibri" panose="020F0502020204030204" charset="0"/>
              </a:rPr>
              <a:t> hit </a:t>
            </a:r>
            <a:r>
              <a:rPr lang="zh-CN" altLang="en-US" sz="3200" b="1">
                <a:solidFill>
                  <a:srgbClr val="F9680D"/>
                </a:solidFill>
                <a:latin typeface="Calibri" panose="020F0502020204030204" charset="0"/>
                <a:cs typeface="Calibri" panose="020F0502020204030204" charset="0"/>
              </a:rPr>
              <a:t>Wenchuan,</a:t>
            </a:r>
            <a:r>
              <a:rPr lang="en-US" altLang="zh-CN" sz="3200" b="1">
                <a:solidFill>
                  <a:srgbClr val="F9680D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3200" b="1">
                <a:solidFill>
                  <a:srgbClr val="F9680D"/>
                </a:solidFill>
                <a:latin typeface="Calibri" panose="020F0502020204030204" charset="0"/>
                <a:cs typeface="Calibri" panose="020F0502020204030204" charset="0"/>
              </a:rPr>
              <a:t>China </a:t>
            </a:r>
            <a:r>
              <a:rPr lang="zh-CN" altLang="en-US" sz="3200">
                <a:latin typeface="Calibri" panose="020F0502020204030204" charset="0"/>
                <a:cs typeface="Calibri" panose="020F0502020204030204" charset="0"/>
              </a:rPr>
              <a:t>yesterday.</a:t>
            </a:r>
            <a:r>
              <a:rPr lang="zh-CN" altLang="en-US" sz="3200" b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It has killed at least</a:t>
            </a:r>
            <a:r>
              <a:rPr lang="en-US" altLang="zh-CN" sz="3200" b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3200" b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8,500 people by no</a:t>
            </a:r>
            <a:r>
              <a:rPr lang="en-US" altLang="zh-CN" sz="3200" b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w.</a:t>
            </a:r>
            <a:r>
              <a:rPr lang="en-US" altLang="zh-CN" sz="320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3200">
                <a:latin typeface="Calibri" panose="020F0502020204030204" charset="0"/>
                <a:cs typeface="Calibri" panose="020F0502020204030204" charset="0"/>
              </a:rPr>
              <a:t>The earthquake</a:t>
            </a:r>
            <a:r>
              <a:rPr lang="en-US" altLang="zh-CN" sz="320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3200">
                <a:latin typeface="Calibri" panose="020F0502020204030204" charset="0"/>
                <a:cs typeface="Calibri" panose="020F0502020204030204" charset="0"/>
              </a:rPr>
              <a:t>measured 7.8 on the Richter scale.</a:t>
            </a:r>
            <a:r>
              <a:rPr lang="en-US" altLang="zh-CN" sz="320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3200" b="1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</a:rPr>
              <a:t>Injured survivors have been moved to</a:t>
            </a:r>
            <a:r>
              <a:rPr lang="en-US" altLang="zh-CN" sz="3200" b="1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3200" b="1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</a:rPr>
              <a:t>safety by rescue workers</a:t>
            </a:r>
            <a:r>
              <a:rPr lang="zh-CN" altLang="en-US" sz="3200">
                <a:latin typeface="Calibri" panose="020F0502020204030204" charset="0"/>
                <a:cs typeface="Calibri" panose="020F0502020204030204" charset="0"/>
              </a:rPr>
              <a:t>, including</a:t>
            </a:r>
            <a:r>
              <a:rPr lang="en-US" altLang="zh-CN" sz="320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3200">
                <a:latin typeface="Calibri" panose="020F0502020204030204" charset="0"/>
                <a:cs typeface="Calibri" panose="020F0502020204030204" charset="0"/>
              </a:rPr>
              <a:t>medical workers, troops, and</a:t>
            </a:r>
            <a:r>
              <a:rPr lang="en-US" altLang="zh-CN" sz="320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3200">
                <a:latin typeface="Calibri" panose="020F0502020204030204" charset="0"/>
                <a:cs typeface="Calibri" panose="020F0502020204030204" charset="0"/>
              </a:rPr>
              <a:t>volunteers, who organised quickly.</a:t>
            </a:r>
            <a:endParaRPr lang="zh-CN" altLang="en-US" sz="3200">
              <a:latin typeface="Calibri" panose="020F0502020204030204" charset="0"/>
              <a:cs typeface="Calibri" panose="020F0502020204030204" charset="0"/>
            </a:endParaRPr>
          </a:p>
        </p:txBody>
      </p:sp>
    </p:spTree>
    <p:custDataLst>
      <p:tags r:id="rId3"/>
    </p:custData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33985"/>
            <a:ext cx="5027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Post-Listening </a:t>
            </a:r>
            <a:endParaRPr lang="en-US" altLang="zh-CN" sz="360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" y="1703705"/>
            <a:ext cx="4806315" cy="347281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3283585" y="241300"/>
            <a:ext cx="89084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i="1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Activity2 P49: Prepare in groups &amp;  </a:t>
            </a:r>
            <a:r>
              <a:rPr lang="en-US" altLang="zh-CN" sz="2800" b="1" i="1">
                <a:solidFill>
                  <a:srgbClr val="0070C0"/>
                </a:solidFill>
                <a:highlight>
                  <a:srgbClr val="FFFF00"/>
                </a:highlight>
                <a:uFillTx/>
                <a:latin typeface="Calibri" panose="020F0502020204030204" charset="0"/>
                <a:sym typeface="+mn-ea"/>
              </a:rPr>
              <a:t>Report</a:t>
            </a:r>
            <a:r>
              <a:rPr lang="en-US" altLang="zh-CN" sz="2800" i="1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 natural disasters</a:t>
            </a:r>
            <a:endParaRPr lang="en-US" altLang="zh-CN" sz="2800" i="1">
              <a:solidFill>
                <a:srgbClr val="0070C0"/>
              </a:solidFill>
              <a:uFillTx/>
              <a:latin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1650" y="888365"/>
            <a:ext cx="2730500" cy="5835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Sample</a:t>
            </a:r>
            <a:endParaRPr lang="en-US" altLang="zh-CN" sz="320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1650" y="5386070"/>
            <a:ext cx="3763645" cy="10147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Wildfire </a:t>
            </a:r>
            <a:endParaRPr lang="en-US" altLang="zh-CN" sz="32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2800" b="1">
                <a:solidFill>
                  <a:srgbClr val="F9680D"/>
                </a:solidFill>
                <a:latin typeface="Calibri" panose="020F0502020204030204" charset="0"/>
                <a:cs typeface="Calibri" panose="020F0502020204030204" charset="0"/>
              </a:rPr>
              <a:t>Alberta, Canada</a:t>
            </a:r>
            <a:endParaRPr lang="en-US" altLang="zh-CN" sz="2800" b="1">
              <a:solidFill>
                <a:srgbClr val="F9680D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89600" y="1273810"/>
            <a:ext cx="6399530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sz="3200">
                <a:latin typeface="Calibri" panose="020F0502020204030204" charset="0"/>
                <a:cs typeface="Calibri" panose="020F0502020204030204" charset="0"/>
              </a:rPr>
              <a:t>A </a:t>
            </a:r>
            <a:r>
              <a:rPr sz="32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wildfire</a:t>
            </a:r>
            <a:r>
              <a:rPr sz="3200">
                <a:latin typeface="Calibri" panose="020F0502020204030204" charset="0"/>
                <a:cs typeface="Calibri" panose="020F0502020204030204" charset="0"/>
              </a:rPr>
              <a:t> which began on </a:t>
            </a:r>
            <a:r>
              <a:rPr sz="3200" b="1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</a:rPr>
              <a:t>1 May</a:t>
            </a:r>
            <a:endParaRPr sz="3200">
              <a:latin typeface="Calibri" panose="020F0502020204030204" charset="0"/>
              <a:cs typeface="Calibri" panose="020F0502020204030204" charset="0"/>
            </a:endParaRPr>
          </a:p>
          <a:p>
            <a:pPr algn="l"/>
            <a:r>
              <a:rPr sz="3200">
                <a:latin typeface="Calibri" panose="020F0502020204030204" charset="0"/>
                <a:cs typeface="Calibri" panose="020F0502020204030204" charset="0"/>
              </a:rPr>
              <a:t>in </a:t>
            </a:r>
            <a:r>
              <a:rPr sz="3200" b="1">
                <a:solidFill>
                  <a:srgbClr val="F9680D"/>
                </a:solidFill>
                <a:latin typeface="Calibri" panose="020F0502020204030204" charset="0"/>
                <a:cs typeface="Calibri" panose="020F0502020204030204" charset="0"/>
              </a:rPr>
              <a:t>Alberta, Canada</a:t>
            </a:r>
            <a:r>
              <a:rPr sz="3200">
                <a:latin typeface="Calibri" panose="020F0502020204030204" charset="0"/>
                <a:cs typeface="Calibri" panose="020F0502020204030204" charset="0"/>
              </a:rPr>
              <a:t>, </a:t>
            </a:r>
            <a:r>
              <a:rPr sz="3200" b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has destroyed</a:t>
            </a:r>
            <a:endParaRPr sz="3200" b="1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l"/>
            <a:r>
              <a:rPr sz="3200" b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2,400 homes</a:t>
            </a:r>
            <a:r>
              <a:rPr sz="3200">
                <a:latin typeface="Calibri" panose="020F0502020204030204" charset="0"/>
                <a:cs typeface="Calibri" panose="020F0502020204030204" charset="0"/>
              </a:rPr>
              <a:t>. </a:t>
            </a:r>
            <a:r>
              <a:rPr sz="3200" b="1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</a:rPr>
              <a:t>Almost 88,000 people</a:t>
            </a:r>
            <a:endParaRPr sz="3200" b="1">
              <a:solidFill>
                <a:srgbClr val="E742ED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l"/>
            <a:r>
              <a:rPr sz="3200" b="1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</a:rPr>
              <a:t>have been evacuated. Hundreds of</a:t>
            </a:r>
            <a:endParaRPr sz="3200" b="1">
              <a:solidFill>
                <a:srgbClr val="E742ED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l"/>
            <a:r>
              <a:rPr sz="3200" b="1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</a:rPr>
              <a:t>firefighters along with planes and</a:t>
            </a:r>
            <a:endParaRPr sz="3200" b="1">
              <a:solidFill>
                <a:srgbClr val="E742ED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l"/>
            <a:r>
              <a:rPr sz="3200" b="1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</a:rPr>
              <a:t>helicopters have arrived to help fight</a:t>
            </a:r>
            <a:endParaRPr sz="3200" b="1">
              <a:solidFill>
                <a:srgbClr val="E742ED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l"/>
            <a:r>
              <a:rPr sz="3200" b="1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</a:rPr>
              <a:t>the fire.</a:t>
            </a:r>
            <a:r>
              <a:rPr sz="3200">
                <a:latin typeface="Calibri" panose="020F0502020204030204" charset="0"/>
                <a:cs typeface="Calibri" panose="020F0502020204030204" charset="0"/>
              </a:rPr>
              <a:t> Luckily, </a:t>
            </a:r>
            <a:r>
              <a:rPr sz="3200" b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there have been no</a:t>
            </a:r>
            <a:endParaRPr sz="3200" b="1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l"/>
            <a:r>
              <a:rPr sz="3200" b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deaths or injuries.</a:t>
            </a:r>
            <a:endParaRPr sz="3200" b="1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custDataLst>
      <p:tags r:id="rId3"/>
    </p:custData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090" y="1703705"/>
            <a:ext cx="4821555" cy="3444240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33985"/>
            <a:ext cx="5027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Post-Listening </a:t>
            </a:r>
            <a:endParaRPr lang="en-US" altLang="zh-CN" sz="360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283585" y="241300"/>
            <a:ext cx="89084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i="1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Activity2 P49: Prepare in groups &amp;  </a:t>
            </a:r>
            <a:r>
              <a:rPr lang="en-US" altLang="zh-CN" sz="2800" b="1" i="1">
                <a:solidFill>
                  <a:srgbClr val="0070C0"/>
                </a:solidFill>
                <a:highlight>
                  <a:srgbClr val="FFFF00"/>
                </a:highlight>
                <a:uFillTx/>
                <a:latin typeface="Calibri" panose="020F0502020204030204" charset="0"/>
                <a:sym typeface="+mn-ea"/>
              </a:rPr>
              <a:t>Report</a:t>
            </a:r>
            <a:r>
              <a:rPr lang="en-US" altLang="zh-CN" sz="2800" i="1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 natural disasters</a:t>
            </a:r>
            <a:endParaRPr lang="en-US" altLang="zh-CN" sz="2800" i="1">
              <a:solidFill>
                <a:srgbClr val="0070C0"/>
              </a:solidFill>
              <a:uFillTx/>
              <a:latin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1650" y="888365"/>
            <a:ext cx="2730500" cy="5835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Sample</a:t>
            </a:r>
            <a:endParaRPr lang="en-US" altLang="zh-CN" sz="320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1650" y="5408295"/>
            <a:ext cx="3763645" cy="10147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Flood</a:t>
            </a:r>
            <a:endParaRPr lang="en-US" altLang="zh-CN" sz="32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2800" b="1">
                <a:solidFill>
                  <a:srgbClr val="F9680D"/>
                </a:solidFill>
                <a:latin typeface="Calibri" panose="020F0502020204030204" charset="0"/>
                <a:cs typeface="Calibri" panose="020F0502020204030204" charset="0"/>
              </a:rPr>
              <a:t>Colombo, Sri Lanka</a:t>
            </a:r>
            <a:endParaRPr lang="en-US" altLang="zh-CN" sz="2800" b="1">
              <a:solidFill>
                <a:srgbClr val="F9680D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89600" y="1273810"/>
            <a:ext cx="6399530" cy="3538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sz="3200">
                <a:latin typeface="Calibri" panose="020F0502020204030204" charset="0"/>
                <a:cs typeface="Calibri" panose="020F0502020204030204" charset="0"/>
              </a:rPr>
              <a:t>A </a:t>
            </a:r>
            <a:r>
              <a:rPr sz="32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flood</a:t>
            </a:r>
            <a:r>
              <a:rPr sz="3200">
                <a:latin typeface="Calibri" panose="020F0502020204030204" charset="0"/>
                <a:cs typeface="Calibri" panose="020F0502020204030204" charset="0"/>
              </a:rPr>
              <a:t> in </a:t>
            </a:r>
            <a:r>
              <a:rPr sz="3200" b="1">
                <a:solidFill>
                  <a:srgbClr val="F9680D"/>
                </a:solidFill>
                <a:latin typeface="Calibri" panose="020F0502020204030204" charset="0"/>
                <a:cs typeface="Calibri" panose="020F0502020204030204" charset="0"/>
              </a:rPr>
              <a:t>Colombo, Sri Lanka</a:t>
            </a:r>
            <a:r>
              <a:rPr sz="3200">
                <a:latin typeface="Calibri" panose="020F0502020204030204" charset="0"/>
                <a:cs typeface="Calibri" panose="020F0502020204030204" charset="0"/>
              </a:rPr>
              <a:t>, </a:t>
            </a:r>
            <a:r>
              <a:rPr sz="3200" b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has</a:t>
            </a:r>
            <a:endParaRPr sz="3200" b="1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l"/>
            <a:r>
              <a:rPr sz="3200" b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killed 82 people</a:t>
            </a:r>
            <a:r>
              <a:rPr sz="3200">
                <a:latin typeface="Calibri" panose="020F0502020204030204" charset="0"/>
                <a:cs typeface="Calibri" panose="020F0502020204030204" charset="0"/>
              </a:rPr>
              <a:t>. The flood, which</a:t>
            </a:r>
            <a:endParaRPr sz="3200">
              <a:latin typeface="Calibri" panose="020F0502020204030204" charset="0"/>
              <a:cs typeface="Calibri" panose="020F0502020204030204" charset="0"/>
            </a:endParaRPr>
          </a:p>
          <a:p>
            <a:pPr algn="l"/>
            <a:r>
              <a:rPr sz="3200">
                <a:latin typeface="Calibri" panose="020F0502020204030204" charset="0"/>
                <a:cs typeface="Calibri" panose="020F0502020204030204" charset="0"/>
              </a:rPr>
              <a:t>began in </a:t>
            </a:r>
            <a:r>
              <a:rPr sz="3200" b="1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</a:rPr>
              <a:t>May</a:t>
            </a:r>
            <a:r>
              <a:rPr sz="3200">
                <a:latin typeface="Calibri" panose="020F0502020204030204" charset="0"/>
                <a:cs typeface="Calibri" panose="020F0502020204030204" charset="0"/>
              </a:rPr>
              <a:t>, </a:t>
            </a:r>
            <a:r>
              <a:rPr sz="3200" b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has affected nearly</a:t>
            </a:r>
            <a:endParaRPr sz="3200" b="1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l"/>
            <a:r>
              <a:rPr sz="3200" b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500,000 people</a:t>
            </a:r>
            <a:r>
              <a:rPr sz="3200">
                <a:latin typeface="Calibri" panose="020F0502020204030204" charset="0"/>
                <a:cs typeface="Calibri" panose="020F0502020204030204" charset="0"/>
              </a:rPr>
              <a:t>. </a:t>
            </a:r>
            <a:r>
              <a:rPr sz="3200" b="1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</a:rPr>
              <a:t>Rescue teams</a:t>
            </a:r>
            <a:endParaRPr sz="3200" b="1">
              <a:solidFill>
                <a:srgbClr val="E742ED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l"/>
            <a:r>
              <a:rPr sz="3200" b="1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</a:rPr>
              <a:t>are providing food and water, and</a:t>
            </a:r>
            <a:endParaRPr sz="3200" b="1">
              <a:solidFill>
                <a:srgbClr val="E742ED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l"/>
            <a:r>
              <a:rPr sz="3200" b="1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</a:rPr>
              <a:t>shelters have been set up by the</a:t>
            </a:r>
            <a:endParaRPr sz="3200" b="1">
              <a:solidFill>
                <a:srgbClr val="E742ED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l"/>
            <a:r>
              <a:rPr sz="3200" b="1">
                <a:solidFill>
                  <a:srgbClr val="E742ED"/>
                </a:solidFill>
                <a:latin typeface="Calibri" panose="020F0502020204030204" charset="0"/>
                <a:cs typeface="Calibri" panose="020F0502020204030204" charset="0"/>
              </a:rPr>
              <a:t>government.</a:t>
            </a:r>
            <a:endParaRPr sz="3200" b="1">
              <a:solidFill>
                <a:srgbClr val="E742ED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custDataLst>
      <p:tags r:id="rId3"/>
    </p:custData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33985"/>
            <a:ext cx="5027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Post-Listening </a:t>
            </a:r>
            <a:endParaRPr lang="en-US" altLang="zh-CN" sz="360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283585" y="241300"/>
            <a:ext cx="89084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i="1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Homework</a:t>
            </a:r>
            <a:endParaRPr lang="en-US" altLang="zh-CN" sz="2800" i="1">
              <a:solidFill>
                <a:srgbClr val="0070C0"/>
              </a:solidFill>
              <a:uFillTx/>
              <a:latin typeface="Calibri" panose="020F05020202040302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2135" y="925195"/>
            <a:ext cx="70891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320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Work in pairs &amp; finish the KWL form</a:t>
            </a:r>
            <a:endParaRPr lang="en-US" altLang="zh-CN" sz="3200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419100" y="1508760"/>
          <a:ext cx="11353800" cy="2958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7050"/>
                <a:gridCol w="2762250"/>
                <a:gridCol w="2762250"/>
                <a:gridCol w="2762250"/>
              </a:tblGrid>
              <a:tr h="12211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800" b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latin typeface="Calibri" panose="020F0502020204030204" charset="0"/>
                          <a:cs typeface="Calibri" panose="020F0502020204030204" charset="0"/>
                        </a:rPr>
                        <a:t>What do you already </a:t>
                      </a:r>
                      <a:r>
                        <a:rPr lang="en-US" altLang="zh-CN" sz="28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charset="0"/>
                          <a:cs typeface="Calibri" panose="020F0502020204030204" charset="0"/>
                        </a:rPr>
                        <a:t>know</a:t>
                      </a:r>
                      <a:r>
                        <a:rPr lang="en-US" altLang="zh-CN" sz="2800" b="1">
                          <a:latin typeface="Calibri" panose="020F0502020204030204" charset="0"/>
                          <a:cs typeface="Calibri" panose="020F0502020204030204" charset="0"/>
                        </a:rPr>
                        <a:t>?</a:t>
                      </a:r>
                      <a:endParaRPr lang="en-US" altLang="zh-CN" sz="2800" b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latin typeface="Calibri" panose="020F0502020204030204" charset="0"/>
                          <a:cs typeface="Calibri" panose="020F0502020204030204" charset="0"/>
                        </a:rPr>
                        <a:t>What do you </a:t>
                      </a:r>
                      <a:r>
                        <a:rPr lang="en-US" altLang="zh-CN" sz="28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charset="0"/>
                          <a:cs typeface="Calibri" panose="020F0502020204030204" charset="0"/>
                        </a:rPr>
                        <a:t>want</a:t>
                      </a:r>
                      <a:r>
                        <a:rPr lang="en-US" altLang="zh-CN" sz="2800" b="1">
                          <a:latin typeface="Calibri" panose="020F0502020204030204" charset="0"/>
                          <a:cs typeface="Calibri" panose="020F0502020204030204" charset="0"/>
                        </a:rPr>
                        <a:t> to know?</a:t>
                      </a:r>
                      <a:endParaRPr lang="en-US" altLang="zh-CN" sz="2800" b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latin typeface="Calibri" panose="020F0502020204030204" charset="0"/>
                          <a:cs typeface="Calibri" panose="020F0502020204030204" charset="0"/>
                        </a:rPr>
                        <a:t>What have you </a:t>
                      </a:r>
                      <a:r>
                        <a:rPr lang="en-US" altLang="zh-CN" sz="28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charset="0"/>
                          <a:cs typeface="Calibri" panose="020F0502020204030204" charset="0"/>
                        </a:rPr>
                        <a:t>learnt</a:t>
                      </a:r>
                      <a:r>
                        <a:rPr lang="en-US" altLang="zh-CN" sz="2800" b="1">
                          <a:latin typeface="Calibri" panose="020F0502020204030204" charset="0"/>
                          <a:cs typeface="Calibri" panose="020F0502020204030204" charset="0"/>
                        </a:rPr>
                        <a:t>?</a:t>
                      </a:r>
                      <a:endParaRPr lang="en-US" altLang="zh-CN" sz="2800" b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</a:tr>
              <a:tr h="1730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600" b="1">
                          <a:latin typeface="Calibri" panose="020F0502020204030204" charset="0"/>
                          <a:cs typeface="Calibri" panose="020F0502020204030204" charset="0"/>
                        </a:rPr>
                        <a:t>Natural Disasters </a:t>
                      </a:r>
                      <a:endParaRPr lang="en-US" altLang="zh-CN" sz="3600" b="1">
                        <a:latin typeface="Calibri" panose="020F0502020204030204" charset="0"/>
                        <a:cs typeface="Calibri" panose="020F05020202040302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3600" b="1">
                          <a:highlight>
                            <a:srgbClr val="FFFF00"/>
                          </a:highlight>
                          <a:latin typeface="Calibri" panose="020F0502020204030204" charset="0"/>
                          <a:cs typeface="Calibri" panose="020F0502020204030204" charset="0"/>
                        </a:rPr>
                        <a:t>News Reports</a:t>
                      </a:r>
                      <a:endParaRPr lang="en-US" altLang="zh-CN" sz="3600" b="1">
                        <a:highlight>
                          <a:srgbClr val="FFFF00"/>
                        </a:highlight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6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6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6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572135" y="4806315"/>
            <a:ext cx="1113663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320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Read the article from China Daily &amp; Make a short news report </a:t>
            </a:r>
            <a:r>
              <a:rPr lang="en-US" altLang="zh-CN" sz="2400" i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Typhoon damages crops in Guangdong https://www.chinadaily.com.cn/a/202207/04/WS62c2aa16a310fd2b29e6a443.html</a:t>
            </a:r>
            <a:endParaRPr lang="en-US" altLang="zh-CN" sz="2400" i="1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  <p:bldP spid="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16"/>
          <p:cNvCxnSpPr/>
          <p:nvPr>
            <p:custDataLst>
              <p:tags r:id="rId1"/>
            </p:custDataLst>
          </p:nvPr>
        </p:nvCxnSpPr>
        <p:spPr>
          <a:xfrm flipV="1">
            <a:off x="842963" y="2720658"/>
            <a:ext cx="0" cy="15240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idx="13"/>
            <p:custDataLst>
              <p:tags r:id="rId2"/>
            </p:custDataLst>
          </p:nvPr>
        </p:nvSpPr>
        <p:spPr>
          <a:xfrm>
            <a:off x="0" y="5767070"/>
            <a:ext cx="5842635" cy="1172210"/>
          </a:xfrm>
        </p:spPr>
        <p:txBody>
          <a:bodyPr/>
          <a:lstStyle/>
          <a:p>
            <a:pPr algn="ctr"/>
            <a:r>
              <a:rPr lang="en-US" altLang="zh-CN" sz="3200"/>
              <a:t>THANK YOU</a:t>
            </a:r>
            <a:endParaRPr lang="en-US" altLang="zh-CN" sz="3200"/>
          </a:p>
        </p:txBody>
      </p:sp>
      <p:sp>
        <p:nvSpPr>
          <p:cNvPr id="2" name="文本框 1"/>
          <p:cNvSpPr txBox="1"/>
          <p:nvPr/>
        </p:nvSpPr>
        <p:spPr>
          <a:xfrm>
            <a:off x="184150" y="1844675"/>
            <a:ext cx="650240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Live to Tell: </a:t>
            </a:r>
            <a:endParaRPr lang="en-US" altLang="zh-CN" sz="4800" b="1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48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Raising Awareness, Reducing Mortality.</a:t>
            </a:r>
            <a:endParaRPr lang="en-US" altLang="zh-CN" sz="4800" b="1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r"/>
            <a:r>
              <a:rPr lang="en-US" altLang="zh-CN" sz="280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---- United Nations International Strategy for Disaster Reduction (2016)</a:t>
            </a:r>
            <a:endParaRPr lang="en-US" altLang="zh-CN" sz="280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33985"/>
            <a:ext cx="3738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Opening Page P47</a:t>
            </a:r>
            <a:endParaRPr lang="en-US" altLang="zh-CN" sz="360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t="2174" r="2862"/>
          <a:stretch>
            <a:fillRect/>
          </a:stretch>
        </p:blipFill>
        <p:spPr>
          <a:xfrm>
            <a:off x="497840" y="861060"/>
            <a:ext cx="5404485" cy="58712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07735" y="687705"/>
            <a:ext cx="664845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tabLst>
                <a:tab pos="268605" algn="l"/>
              </a:tabLst>
            </a:pPr>
            <a:r>
              <a:rPr lang="en-US" altLang="zh-CN" sz="3600" i="1" dirty="0">
                <a:solidFill>
                  <a:srgbClr val="286B95"/>
                </a:solidFill>
                <a:uFillTx/>
                <a:latin typeface="Calibri" panose="020F0502020204030204" charset="0"/>
              </a:rPr>
              <a:t>    </a:t>
            </a:r>
            <a:r>
              <a:rPr lang="en-US" altLang="zh-CN" sz="3600" b="1" i="1" dirty="0">
                <a:solidFill>
                  <a:srgbClr val="0070C0"/>
                </a:solidFill>
                <a:uFillTx/>
                <a:latin typeface="Calibri" panose="020F0502020204030204" charset="0"/>
              </a:rPr>
              <a:t>Look &amp; Discuss:</a:t>
            </a:r>
            <a:endParaRPr lang="en-US" altLang="zh-CN" sz="3600" i="1" dirty="0">
              <a:solidFill>
                <a:srgbClr val="0070C0"/>
              </a:solidFill>
              <a:uFillTx/>
              <a:latin typeface="Calibri" panose="020F0502020204030204" charset="0"/>
            </a:endParaRP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altLang="zh-CN" sz="3600" i="1" dirty="0">
                <a:solidFill>
                  <a:srgbClr val="0070C0"/>
                </a:solidFill>
                <a:uFillTx/>
                <a:latin typeface="Calibri" panose="020F0502020204030204" charset="0"/>
              </a:rPr>
              <a:t>What’s going on in this photo?</a:t>
            </a:r>
            <a:endParaRPr lang="en-US" altLang="zh-CN" sz="3600" i="1" dirty="0">
              <a:solidFill>
                <a:srgbClr val="0070C0"/>
              </a:solidFill>
              <a:uFillTx/>
              <a:latin typeface="Calibri" panose="020F0502020204030204" charset="0"/>
            </a:endParaRP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altLang="zh-CN" sz="3600" i="1" dirty="0">
              <a:solidFill>
                <a:srgbClr val="0070C0"/>
              </a:solidFill>
              <a:uFillTx/>
              <a:latin typeface="Calibri" panose="020F0502020204030204" charset="0"/>
            </a:endParaRP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altLang="zh-CN" sz="3600" i="1" dirty="0">
              <a:solidFill>
                <a:srgbClr val="0070C0"/>
              </a:solidFill>
              <a:uFillTx/>
              <a:latin typeface="Calibri" panose="020F0502020204030204" charset="0"/>
            </a:endParaRP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altLang="zh-CN" sz="3600" i="1" dirty="0">
              <a:solidFill>
                <a:srgbClr val="0070C0"/>
              </a:solidFill>
              <a:uFillTx/>
              <a:latin typeface="Calibri" panose="020F0502020204030204" charset="0"/>
            </a:endParaRP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altLang="zh-CN" sz="3600" i="1" dirty="0">
              <a:solidFill>
                <a:srgbClr val="0070C0"/>
              </a:solidFill>
              <a:uFillTx/>
              <a:latin typeface="Calibri" panose="020F0502020204030204" charset="0"/>
            </a:endParaRPr>
          </a:p>
          <a:p>
            <a:pPr indent="0">
              <a:buFont typeface="Arial" panose="020B0604020202020204" pitchFamily="34" charset="0"/>
              <a:buNone/>
            </a:pPr>
            <a:endParaRPr lang="en-US" altLang="zh-CN" sz="3600" i="1" dirty="0">
              <a:solidFill>
                <a:srgbClr val="0070C0"/>
              </a:solidFill>
              <a:uFillTx/>
              <a:latin typeface="Calibri" panose="020F0502020204030204" charset="0"/>
            </a:endParaRP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altLang="zh-CN" sz="3600" i="1" dirty="0">
                <a:solidFill>
                  <a:srgbClr val="0070C0"/>
                </a:solidFill>
                <a:uFillTx/>
                <a:latin typeface="Calibri" panose="020F0502020204030204" charset="0"/>
              </a:rPr>
              <a:t>What kind of </a:t>
            </a:r>
            <a:r>
              <a:rPr lang="en-US" altLang="zh-CN" sz="3600" i="1" dirty="0">
                <a:solidFill>
                  <a:srgbClr val="0070C0"/>
                </a:solidFill>
                <a:highlight>
                  <a:srgbClr val="FFFF00"/>
                </a:highlight>
                <a:uFillTx/>
                <a:latin typeface="Calibri" panose="020F0502020204030204" charset="0"/>
              </a:rPr>
              <a:t>natural disasters</a:t>
            </a:r>
            <a:r>
              <a:rPr lang="en-US" altLang="zh-CN" sz="3600" i="1" dirty="0">
                <a:solidFill>
                  <a:srgbClr val="0070C0"/>
                </a:solidFill>
                <a:uFillTx/>
                <a:latin typeface="Calibri" panose="020F0502020204030204" charset="0"/>
              </a:rPr>
              <a:t> can you think of?</a:t>
            </a:r>
            <a:endParaRPr lang="en-US" altLang="zh-CN" sz="3600" i="1" dirty="0">
              <a:solidFill>
                <a:srgbClr val="0070C0"/>
              </a:solidFill>
              <a:uFillTx/>
              <a:latin typeface="Calibri" panose="020F050202020403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30925" y="1886585"/>
            <a:ext cx="590677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A disaster </a:t>
            </a:r>
            <a:r>
              <a:rPr lang="en-US" altLang="zh-CN" sz="320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rescue operation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:</a:t>
            </a:r>
            <a:endParaRPr lang="en-US" altLang="zh-CN" sz="320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32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A team of soldiers are rescuing </a:t>
            </a:r>
            <a:r>
              <a:rPr lang="en-US" altLang="zh-CN" sz="320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an injured survivor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from the </a:t>
            </a:r>
            <a:r>
              <a:rPr lang="en-US" altLang="zh-CN" sz="320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ruins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of a </a:t>
            </a:r>
            <a:r>
              <a:rPr lang="en-US" altLang="zh-CN" sz="320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collapsed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building.</a:t>
            </a:r>
            <a:endParaRPr lang="en-US" altLang="zh-CN" sz="320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33985"/>
            <a:ext cx="2926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Pre-listening</a:t>
            </a:r>
            <a:endParaRPr lang="en-US" altLang="zh-CN" sz="360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62934" y="161290"/>
            <a:ext cx="902906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3200" i="1" dirty="0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Look &amp; </a:t>
            </a:r>
            <a:r>
              <a:rPr lang="en-US" altLang="zh-CN" sz="3200" i="1" dirty="0">
                <a:solidFill>
                  <a:srgbClr val="0070C0"/>
                </a:solidFill>
                <a:latin typeface="Calibri" panose="020F0502020204030204" charset="0"/>
                <a:sym typeface="+mn-ea"/>
              </a:rPr>
              <a:t>G</a:t>
            </a:r>
            <a:r>
              <a:rPr lang="en-US" altLang="zh-CN" sz="3200" i="1" dirty="0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ive the names of the </a:t>
            </a:r>
            <a:r>
              <a:rPr lang="en-US" altLang="zh-CN" sz="3200" i="1" dirty="0">
                <a:solidFill>
                  <a:srgbClr val="0070C0"/>
                </a:solidFill>
                <a:highlight>
                  <a:srgbClr val="FFFF00"/>
                </a:highlight>
                <a:uFillTx/>
                <a:latin typeface="Calibri" panose="020F0502020204030204" charset="0"/>
              </a:rPr>
              <a:t>natural disasters</a:t>
            </a:r>
            <a:r>
              <a:rPr lang="en-US" altLang="zh-CN" sz="3200" i="1" dirty="0">
                <a:solidFill>
                  <a:srgbClr val="0070C0"/>
                </a:solidFill>
                <a:uFillTx/>
                <a:latin typeface="Calibri" panose="020F0502020204030204" charset="0"/>
              </a:rPr>
              <a:t> </a:t>
            </a:r>
            <a:endParaRPr lang="en-US" altLang="zh-CN" sz="3200" i="1" dirty="0">
              <a:solidFill>
                <a:srgbClr val="0070C0"/>
              </a:solidFill>
              <a:uFillTx/>
              <a:latin typeface="Calibri" panose="020F050202020403020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lum bright="-12000" contrast="12000"/>
          </a:blip>
          <a:stretch>
            <a:fillRect/>
          </a:stretch>
        </p:blipFill>
        <p:spPr>
          <a:xfrm>
            <a:off x="3357880" y="858520"/>
            <a:ext cx="2642870" cy="1767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-12000" contrast="12000"/>
          </a:blip>
          <a:stretch>
            <a:fillRect/>
          </a:stretch>
        </p:blipFill>
        <p:spPr>
          <a:xfrm>
            <a:off x="544830" y="882015"/>
            <a:ext cx="2607310" cy="17443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lum bright="-6000"/>
          </a:blip>
          <a:stretch>
            <a:fillRect/>
          </a:stretch>
        </p:blipFill>
        <p:spPr>
          <a:xfrm>
            <a:off x="3373120" y="3472180"/>
            <a:ext cx="2609215" cy="179197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44830" y="2611120"/>
            <a:ext cx="2607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atin typeface="Calibri" panose="020F0502020204030204" charset="0"/>
                <a:cs typeface="Calibri" panose="020F0502020204030204" charset="0"/>
                <a:sym typeface="+mn-ea"/>
              </a:rPr>
              <a:t>earthquake</a:t>
            </a:r>
            <a:endParaRPr lang="en-US" altLang="zh-CN" sz="4000" b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375660" y="2611120"/>
            <a:ext cx="2607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atin typeface="Calibri" panose="020F0502020204030204" charset="0"/>
                <a:cs typeface="Calibri" panose="020F0502020204030204" charset="0"/>
                <a:sym typeface="+mn-ea"/>
              </a:rPr>
              <a:t>tornado</a:t>
            </a:r>
            <a:endParaRPr lang="en-US" altLang="zh-CN" sz="4000" b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lum bright="-12000" contrast="12000"/>
          </a:blip>
          <a:stretch>
            <a:fillRect/>
          </a:stretch>
        </p:blipFill>
        <p:spPr>
          <a:xfrm>
            <a:off x="6192520" y="882650"/>
            <a:ext cx="2607945" cy="172783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192520" y="2611120"/>
            <a:ext cx="2607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atin typeface="Calibri" panose="020F0502020204030204" charset="0"/>
                <a:cs typeface="Calibri" panose="020F0502020204030204" charset="0"/>
                <a:sym typeface="+mn-ea"/>
              </a:rPr>
              <a:t>wildfire</a:t>
            </a:r>
            <a:endParaRPr lang="en-US" altLang="zh-CN" sz="4000" b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lum bright="-12000" contrast="12000"/>
          </a:blip>
          <a:stretch>
            <a:fillRect/>
          </a:stretch>
        </p:blipFill>
        <p:spPr>
          <a:xfrm>
            <a:off x="8992235" y="882650"/>
            <a:ext cx="2585085" cy="174371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8958580" y="2611120"/>
            <a:ext cx="2607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atin typeface="Calibri" panose="020F0502020204030204" charset="0"/>
                <a:cs typeface="Calibri" panose="020F0502020204030204" charset="0"/>
                <a:sym typeface="+mn-ea"/>
              </a:rPr>
              <a:t>drought</a:t>
            </a:r>
            <a:endParaRPr lang="en-US" altLang="zh-CN" sz="4000" b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" y="3472815"/>
            <a:ext cx="2603500" cy="176276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44830" y="5294630"/>
            <a:ext cx="2607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atin typeface="Calibri" panose="020F0502020204030204" charset="0"/>
                <a:cs typeface="Calibri" panose="020F0502020204030204" charset="0"/>
                <a:sym typeface="+mn-ea"/>
              </a:rPr>
              <a:t>landslide</a:t>
            </a:r>
            <a:endParaRPr lang="en-US" altLang="zh-CN" sz="4000" b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373120" y="5294630"/>
            <a:ext cx="2607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atin typeface="Calibri" panose="020F0502020204030204" charset="0"/>
                <a:cs typeface="Calibri" panose="020F0502020204030204" charset="0"/>
                <a:sym typeface="+mn-ea"/>
              </a:rPr>
              <a:t>tsunami</a:t>
            </a:r>
            <a:endParaRPr lang="en-US" altLang="zh-CN" sz="4000" b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8">
            <a:lum bright="-6000" contrast="-18000"/>
          </a:blip>
          <a:stretch>
            <a:fillRect/>
          </a:stretch>
        </p:blipFill>
        <p:spPr>
          <a:xfrm>
            <a:off x="6203315" y="3496310"/>
            <a:ext cx="2599055" cy="176720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6201410" y="5294630"/>
            <a:ext cx="2607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atin typeface="Calibri" panose="020F0502020204030204" charset="0"/>
                <a:cs typeface="Calibri" panose="020F0502020204030204" charset="0"/>
                <a:sym typeface="+mn-ea"/>
              </a:rPr>
              <a:t>flood</a:t>
            </a:r>
            <a:endParaRPr lang="en-US" altLang="zh-CN" sz="4000" b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lum bright="12000"/>
          </a:blip>
          <a:stretch>
            <a:fillRect/>
          </a:stretch>
        </p:blipFill>
        <p:spPr>
          <a:xfrm>
            <a:off x="8980170" y="3524885"/>
            <a:ext cx="2605405" cy="173926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8982710" y="5294630"/>
            <a:ext cx="26073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atin typeface="Calibri" panose="020F0502020204030204" charset="0"/>
                <a:cs typeface="Calibri" panose="020F0502020204030204" charset="0"/>
                <a:sym typeface="+mn-ea"/>
              </a:rPr>
              <a:t>volcanic eruption</a:t>
            </a:r>
            <a:endParaRPr lang="en-US" altLang="zh-CN" sz="4000" b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9" grpId="0"/>
      <p:bldP spid="19" grpId="1"/>
      <p:bldP spid="21" grpId="0"/>
      <p:bldP spid="21" grpId="1"/>
      <p:bldP spid="23" grpId="0"/>
      <p:bldP spid="23" grpId="1"/>
      <p:bldP spid="24" grpId="0"/>
      <p:bldP spid="24" grpId="1"/>
      <p:bldP spid="26" grpId="0"/>
      <p:bldP spid="26" grpId="1"/>
      <p:bldP spid="28" grpId="0"/>
      <p:bldP spid="2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33985"/>
            <a:ext cx="2926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Pre-listening</a:t>
            </a:r>
            <a:endParaRPr lang="en-US" altLang="zh-CN" sz="360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62934" y="161290"/>
            <a:ext cx="902906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3200" i="1" dirty="0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Look &amp; </a:t>
            </a:r>
            <a:r>
              <a:rPr lang="en-US" altLang="zh-CN" sz="3200" i="1" dirty="0">
                <a:solidFill>
                  <a:srgbClr val="0070C0"/>
                </a:solidFill>
                <a:latin typeface="Calibri" panose="020F0502020204030204" charset="0"/>
                <a:sym typeface="+mn-ea"/>
              </a:rPr>
              <a:t>G</a:t>
            </a:r>
            <a:r>
              <a:rPr lang="en-US" altLang="zh-CN" sz="3200" i="1" dirty="0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ive the names of the </a:t>
            </a:r>
            <a:r>
              <a:rPr lang="en-US" altLang="zh-CN" sz="3200" i="1" dirty="0">
                <a:solidFill>
                  <a:srgbClr val="0070C0"/>
                </a:solidFill>
                <a:highlight>
                  <a:srgbClr val="FFFF00"/>
                </a:highlight>
                <a:uFillTx/>
                <a:latin typeface="Calibri" panose="020F0502020204030204" charset="0"/>
              </a:rPr>
              <a:t>natural disasters</a:t>
            </a:r>
            <a:r>
              <a:rPr lang="en-US" altLang="zh-CN" sz="3200" i="1" dirty="0">
                <a:solidFill>
                  <a:srgbClr val="0070C0"/>
                </a:solidFill>
                <a:uFillTx/>
                <a:latin typeface="Calibri" panose="020F0502020204030204" charset="0"/>
              </a:rPr>
              <a:t> </a:t>
            </a:r>
            <a:endParaRPr lang="en-US" altLang="zh-CN" sz="3200" i="1" dirty="0">
              <a:solidFill>
                <a:srgbClr val="0070C0"/>
              </a:solidFill>
              <a:uFillTx/>
              <a:latin typeface="Calibri" panose="020F050202020403020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lum bright="-12000" contrast="12000"/>
          </a:blip>
          <a:stretch>
            <a:fillRect/>
          </a:stretch>
        </p:blipFill>
        <p:spPr>
          <a:xfrm>
            <a:off x="3357880" y="858520"/>
            <a:ext cx="2642870" cy="1767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-12000" contrast="12000"/>
          </a:blip>
          <a:stretch>
            <a:fillRect/>
          </a:stretch>
        </p:blipFill>
        <p:spPr>
          <a:xfrm>
            <a:off x="544830" y="882015"/>
            <a:ext cx="2607310" cy="17443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lum bright="-6000"/>
          </a:blip>
          <a:stretch>
            <a:fillRect/>
          </a:stretch>
        </p:blipFill>
        <p:spPr>
          <a:xfrm>
            <a:off x="3373120" y="3472180"/>
            <a:ext cx="2609215" cy="179197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44830" y="2611120"/>
            <a:ext cx="2607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atin typeface="Calibri" panose="020F0502020204030204" charset="0"/>
                <a:cs typeface="Calibri" panose="020F0502020204030204" charset="0"/>
                <a:sym typeface="+mn-ea"/>
              </a:rPr>
              <a:t>earthquake</a:t>
            </a:r>
            <a:endParaRPr lang="en-US" altLang="zh-CN" sz="4000" b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375660" y="2611120"/>
            <a:ext cx="2607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atin typeface="Calibri" panose="020F0502020204030204" charset="0"/>
                <a:cs typeface="Calibri" panose="020F0502020204030204" charset="0"/>
                <a:sym typeface="+mn-ea"/>
              </a:rPr>
              <a:t>tornado</a:t>
            </a:r>
            <a:endParaRPr lang="en-US" altLang="zh-CN" sz="4000" b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lum bright="-12000" contrast="12000"/>
          </a:blip>
          <a:stretch>
            <a:fillRect/>
          </a:stretch>
        </p:blipFill>
        <p:spPr>
          <a:xfrm>
            <a:off x="6192520" y="882650"/>
            <a:ext cx="2607945" cy="172783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192520" y="2611120"/>
            <a:ext cx="2607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atin typeface="Calibri" panose="020F0502020204030204" charset="0"/>
                <a:cs typeface="Calibri" panose="020F0502020204030204" charset="0"/>
                <a:sym typeface="+mn-ea"/>
              </a:rPr>
              <a:t>wildfire</a:t>
            </a:r>
            <a:endParaRPr lang="en-US" altLang="zh-CN" sz="4000" b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lum bright="-12000" contrast="12000"/>
          </a:blip>
          <a:stretch>
            <a:fillRect/>
          </a:stretch>
        </p:blipFill>
        <p:spPr>
          <a:xfrm>
            <a:off x="8992235" y="882650"/>
            <a:ext cx="2585085" cy="174371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8958580" y="2611120"/>
            <a:ext cx="2607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atin typeface="Calibri" panose="020F0502020204030204" charset="0"/>
                <a:cs typeface="Calibri" panose="020F0502020204030204" charset="0"/>
                <a:sym typeface="+mn-ea"/>
              </a:rPr>
              <a:t>drought</a:t>
            </a:r>
            <a:endParaRPr lang="en-US" altLang="zh-CN" sz="4000" b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" y="3472815"/>
            <a:ext cx="2603500" cy="176276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44830" y="5294630"/>
            <a:ext cx="2607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atin typeface="Calibri" panose="020F0502020204030204" charset="0"/>
                <a:cs typeface="Calibri" panose="020F0502020204030204" charset="0"/>
                <a:sym typeface="+mn-ea"/>
              </a:rPr>
              <a:t>landslide</a:t>
            </a:r>
            <a:endParaRPr lang="en-US" altLang="zh-CN" sz="4000" b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373120" y="5294630"/>
            <a:ext cx="2607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atin typeface="Calibri" panose="020F0502020204030204" charset="0"/>
                <a:cs typeface="Calibri" panose="020F0502020204030204" charset="0"/>
                <a:sym typeface="+mn-ea"/>
              </a:rPr>
              <a:t>tsunami</a:t>
            </a:r>
            <a:endParaRPr lang="en-US" altLang="zh-CN" sz="4000" b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8">
            <a:lum bright="-6000" contrast="-18000"/>
          </a:blip>
          <a:stretch>
            <a:fillRect/>
          </a:stretch>
        </p:blipFill>
        <p:spPr>
          <a:xfrm>
            <a:off x="6203315" y="3496310"/>
            <a:ext cx="2599055" cy="176720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6201410" y="5294630"/>
            <a:ext cx="2607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atin typeface="Calibri" panose="020F0502020204030204" charset="0"/>
                <a:cs typeface="Calibri" panose="020F0502020204030204" charset="0"/>
                <a:sym typeface="+mn-ea"/>
              </a:rPr>
              <a:t>flood</a:t>
            </a:r>
            <a:endParaRPr lang="en-US" altLang="zh-CN" sz="4000" b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lum bright="12000"/>
          </a:blip>
          <a:stretch>
            <a:fillRect/>
          </a:stretch>
        </p:blipFill>
        <p:spPr>
          <a:xfrm>
            <a:off x="8980170" y="3524885"/>
            <a:ext cx="2605405" cy="173926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8982710" y="5294630"/>
            <a:ext cx="26073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atin typeface="Calibri" panose="020F0502020204030204" charset="0"/>
                <a:cs typeface="Calibri" panose="020F0502020204030204" charset="0"/>
                <a:sym typeface="+mn-ea"/>
              </a:rPr>
              <a:t>volcanic eruption</a:t>
            </a:r>
            <a:endParaRPr lang="en-US" altLang="zh-CN" sz="4000" b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8640" y="3232150"/>
            <a:ext cx="11017250" cy="10147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70C0"/>
                </a:solidFill>
                <a:latin typeface="Comic Sans MS" panose="030F0702030302020204" charset="0"/>
                <a:cs typeface="Comic Sans MS" panose="030F0702030302020204" charset="0"/>
              </a:rPr>
              <a:t>To give more details about natural disasters to the public, we need …</a:t>
            </a:r>
            <a:endParaRPr lang="en-US" altLang="zh-CN" sz="2400" dirty="0">
              <a:solidFill>
                <a:srgbClr val="0070C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News Reports</a:t>
            </a:r>
            <a:r>
              <a:rPr lang="en-US" altLang="zh-CN" sz="24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!</a:t>
            </a:r>
            <a:endParaRPr lang="en-US" altLang="zh-CN" sz="2400" dirty="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  <p:bldP spid="17" grpId="1"/>
      <p:bldP spid="19" grpId="1"/>
      <p:bldP spid="21" grpId="1"/>
      <p:bldP spid="23" grpId="1"/>
      <p:bldP spid="24" grpId="1"/>
      <p:bldP spid="26" grpId="1"/>
      <p:bldP spid="28" grpId="1"/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54533"/>
            <a:ext cx="2926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Pre-listening</a:t>
            </a:r>
            <a:endParaRPr lang="en-US" altLang="zh-CN" sz="3600" dirty="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62935" y="161290"/>
            <a:ext cx="80695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3200" i="1" dirty="0">
                <a:solidFill>
                  <a:srgbClr val="0070C0"/>
                </a:solidFill>
                <a:latin typeface="Calibri" panose="020F0502020204030204" charset="0"/>
                <a:sym typeface="+mn-ea"/>
              </a:rPr>
              <a:t>Watch &amp; Think: How to</a:t>
            </a:r>
            <a:r>
              <a:rPr lang="en-US" altLang="zh-CN" sz="3200" b="1" i="1" dirty="0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 </a:t>
            </a:r>
            <a:r>
              <a:rPr lang="en-US" altLang="zh-CN" sz="3200" b="1" i="1" dirty="0">
                <a:solidFill>
                  <a:srgbClr val="0070C0"/>
                </a:solidFill>
                <a:highlight>
                  <a:srgbClr val="FFFF00"/>
                </a:highlight>
                <a:uFillTx/>
                <a:latin typeface="Calibri" panose="020F0502020204030204" charset="0"/>
                <a:sym typeface="+mn-ea"/>
              </a:rPr>
              <a:t>report </a:t>
            </a:r>
            <a:r>
              <a:rPr lang="en-US" altLang="zh-CN" sz="3200" i="1" dirty="0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natural disasters?</a:t>
            </a:r>
            <a:endParaRPr lang="en-US" altLang="zh-CN" sz="3200" i="1" dirty="0">
              <a:solidFill>
                <a:srgbClr val="0070C0"/>
              </a:solidFill>
              <a:uFillTx/>
              <a:latin typeface="Calibri" panose="020F0502020204030204" charset="0"/>
              <a:sym typeface="+mn-ea"/>
            </a:endParaRPr>
          </a:p>
        </p:txBody>
      </p:sp>
      <p:pic>
        <p:nvPicPr>
          <p:cNvPr id="7" name="11月11日_20221111_10242015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720" y="799465"/>
            <a:ext cx="10368280" cy="57397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54533"/>
            <a:ext cx="2926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Pre-listening</a:t>
            </a:r>
            <a:endParaRPr lang="en-US" altLang="zh-CN" sz="3600" dirty="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2135" y="925195"/>
            <a:ext cx="7260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320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Discuss in pairs &amp; Fill in the KWL form</a:t>
            </a:r>
            <a:endParaRPr lang="en-US" altLang="zh-CN" sz="3200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2"/>
            </p:custDataLst>
          </p:nvPr>
        </p:nvGraphicFramePr>
        <p:xfrm>
          <a:off x="419735" y="1671955"/>
          <a:ext cx="11353800" cy="4520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7050"/>
                <a:gridCol w="2762250"/>
                <a:gridCol w="2762250"/>
                <a:gridCol w="2762250"/>
              </a:tblGrid>
              <a:tr h="12211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800" b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latin typeface="Calibri" panose="020F0502020204030204" charset="0"/>
                          <a:cs typeface="Calibri" panose="020F0502020204030204" charset="0"/>
                        </a:rPr>
                        <a:t>What do you already </a:t>
                      </a:r>
                      <a:r>
                        <a:rPr lang="en-US" altLang="zh-CN" sz="28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charset="0"/>
                          <a:cs typeface="Calibri" panose="020F0502020204030204" charset="0"/>
                        </a:rPr>
                        <a:t>know</a:t>
                      </a:r>
                      <a:r>
                        <a:rPr lang="en-US" altLang="zh-CN" sz="2800" b="1">
                          <a:latin typeface="Calibri" panose="020F0502020204030204" charset="0"/>
                          <a:cs typeface="Calibri" panose="020F0502020204030204" charset="0"/>
                        </a:rPr>
                        <a:t>?</a:t>
                      </a:r>
                      <a:endParaRPr lang="en-US" altLang="zh-CN" sz="2800" b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latin typeface="Calibri" panose="020F0502020204030204" charset="0"/>
                          <a:cs typeface="Calibri" panose="020F0502020204030204" charset="0"/>
                        </a:rPr>
                        <a:t>What do you </a:t>
                      </a:r>
                      <a:r>
                        <a:rPr lang="en-US" altLang="zh-CN" sz="28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charset="0"/>
                          <a:cs typeface="Calibri" panose="020F0502020204030204" charset="0"/>
                        </a:rPr>
                        <a:t>want</a:t>
                      </a:r>
                      <a:r>
                        <a:rPr lang="en-US" altLang="zh-CN" sz="2800" b="1">
                          <a:latin typeface="Calibri" panose="020F0502020204030204" charset="0"/>
                          <a:cs typeface="Calibri" panose="020F0502020204030204" charset="0"/>
                        </a:rPr>
                        <a:t> to know?</a:t>
                      </a:r>
                      <a:endParaRPr lang="en-US" altLang="zh-CN" sz="2800" b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latin typeface="Calibri" panose="020F0502020204030204" charset="0"/>
                          <a:cs typeface="Calibri" panose="020F0502020204030204" charset="0"/>
                        </a:rPr>
                        <a:t>What have you </a:t>
                      </a:r>
                      <a:r>
                        <a:rPr lang="en-US" altLang="zh-CN" sz="28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charset="0"/>
                          <a:cs typeface="Calibri" panose="020F0502020204030204" charset="0"/>
                        </a:rPr>
                        <a:t>learnt</a:t>
                      </a:r>
                      <a:r>
                        <a:rPr lang="en-US" altLang="zh-CN" sz="2800" b="1">
                          <a:latin typeface="Calibri" panose="020F0502020204030204" charset="0"/>
                          <a:cs typeface="Calibri" panose="020F0502020204030204" charset="0"/>
                        </a:rPr>
                        <a:t>?</a:t>
                      </a:r>
                      <a:endParaRPr lang="en-US" altLang="zh-CN" sz="2800" b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</a:tr>
              <a:tr h="32994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600" b="1">
                          <a:latin typeface="Calibri" panose="020F0502020204030204" charset="0"/>
                          <a:cs typeface="Calibri" panose="020F0502020204030204" charset="0"/>
                        </a:rPr>
                        <a:t>Natural Disasters </a:t>
                      </a:r>
                      <a:endParaRPr lang="en-US" altLang="zh-CN" sz="3600" b="1">
                        <a:latin typeface="Calibri" panose="020F0502020204030204" charset="0"/>
                        <a:cs typeface="Calibri" panose="020F05020202040302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3600" b="1">
                          <a:highlight>
                            <a:srgbClr val="FFFF00"/>
                          </a:highlight>
                          <a:latin typeface="Calibri" panose="020F0502020204030204" charset="0"/>
                          <a:cs typeface="Calibri" panose="020F0502020204030204" charset="0"/>
                        </a:rPr>
                        <a:t>News Reports</a:t>
                      </a:r>
                      <a:endParaRPr lang="en-US" altLang="zh-CN" sz="3600" b="1">
                        <a:highlight>
                          <a:srgbClr val="FFFF00"/>
                        </a:highlight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6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6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60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3584575" y="3155950"/>
            <a:ext cx="26720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>
                <a:solidFill>
                  <a:srgbClr val="FF0000"/>
                </a:solidFill>
              </a:rPr>
              <a:t>Name of disasters; ...</a:t>
            </a:r>
            <a:endParaRPr lang="en-US" altLang="zh-CN" sz="3200" i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36030" y="3155950"/>
            <a:ext cx="267208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>
                <a:solidFill>
                  <a:srgbClr val="FF0000"/>
                </a:solidFill>
              </a:rPr>
              <a:t>What should be included in the news report?</a:t>
            </a:r>
            <a:endParaRPr lang="en-US" altLang="zh-CN" sz="2800" i="1">
              <a:solidFill>
                <a:srgbClr val="FF0000"/>
              </a:solidFill>
            </a:endParaRPr>
          </a:p>
          <a:p>
            <a:r>
              <a:rPr lang="en-US" altLang="zh-CN" sz="2800" i="1">
                <a:solidFill>
                  <a:srgbClr val="FF0000"/>
                </a:solidFill>
              </a:rPr>
              <a:t>...</a:t>
            </a:r>
            <a:endParaRPr lang="en-US" altLang="zh-CN" sz="2800" i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62935" y="161290"/>
            <a:ext cx="80695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3200" i="1" dirty="0">
                <a:solidFill>
                  <a:srgbClr val="0070C0"/>
                </a:solidFill>
                <a:latin typeface="Calibri" panose="020F0502020204030204" charset="0"/>
                <a:sym typeface="+mn-ea"/>
              </a:rPr>
              <a:t>Watch &amp; Think: How to</a:t>
            </a:r>
            <a:r>
              <a:rPr lang="en-US" altLang="zh-CN" sz="3200" b="1" i="1" dirty="0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 </a:t>
            </a:r>
            <a:r>
              <a:rPr lang="en-US" altLang="zh-CN" sz="3200" b="1" i="1" dirty="0">
                <a:solidFill>
                  <a:srgbClr val="0070C0"/>
                </a:solidFill>
                <a:highlight>
                  <a:srgbClr val="FFFF00"/>
                </a:highlight>
                <a:uFillTx/>
                <a:latin typeface="Calibri" panose="020F0502020204030204" charset="0"/>
                <a:sym typeface="+mn-ea"/>
              </a:rPr>
              <a:t>report </a:t>
            </a:r>
            <a:r>
              <a:rPr lang="en-US" altLang="zh-CN" sz="3200" i="1" dirty="0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natural disasters?</a:t>
            </a:r>
            <a:endParaRPr lang="en-US" altLang="zh-CN" sz="3200" i="1" dirty="0">
              <a:solidFill>
                <a:srgbClr val="0070C0"/>
              </a:solidFill>
              <a:uFillTx/>
              <a:latin typeface="Calibri" panose="020F05020202040302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/>
      <p:bldP spid="3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33985"/>
            <a:ext cx="5027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While-Listening P48 Ex2</a:t>
            </a:r>
            <a:endParaRPr lang="en-US" altLang="zh-CN" sz="360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2135" y="925195"/>
            <a:ext cx="11806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320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Listen to the news report and tick the disasters that you hear</a:t>
            </a:r>
            <a:endParaRPr lang="en-US" altLang="zh-CN" sz="3200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Listening and Speaki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956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3420" y="241300"/>
            <a:ext cx="683895" cy="683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925" y="1508760"/>
            <a:ext cx="9098915" cy="4799965"/>
          </a:xfrm>
          <a:prstGeom prst="rect">
            <a:avLst/>
          </a:prstGeom>
        </p:spPr>
      </p:pic>
      <p:pic>
        <p:nvPicPr>
          <p:cNvPr id="7" name="图片 6" descr="templates\docerresourceshop\icons\\303b343132373834343bd5fdc8b7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7600" y="988695"/>
            <a:ext cx="685800" cy="685800"/>
          </a:xfrm>
          <a:prstGeom prst="rect">
            <a:avLst/>
          </a:prstGeom>
        </p:spPr>
      </p:pic>
      <p:pic>
        <p:nvPicPr>
          <p:cNvPr id="17" name="图片 16" descr="templates\docerresourceshop\icons\\303b343132373834343bd5fdc8b7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09800" y="3108960"/>
            <a:ext cx="508635" cy="50863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148715" y="2549525"/>
            <a:ext cx="2527935" cy="52197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News Report 1</a:t>
            </a:r>
            <a:endParaRPr lang="en-US" altLang="zh-CN" sz="28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19" name="图片 18" descr="templates\docerresourceshop\icons\\303b343132373834343bd5fdc8b7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83400" y="5318760"/>
            <a:ext cx="508635" cy="50863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860415" y="4695825"/>
            <a:ext cx="2527935" cy="52197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News Report 2</a:t>
            </a:r>
            <a:endParaRPr lang="en-US" altLang="zh-CN" sz="28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21" name="图片 20" descr="templates\docerresourceshop\icons\\303b343132373834343bd5fdc8b7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2650" y="3172460"/>
            <a:ext cx="508635" cy="50863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656965" y="2549525"/>
            <a:ext cx="2414270" cy="52197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News Report 3</a:t>
            </a:r>
            <a:endParaRPr lang="en-US" altLang="zh-CN" sz="28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23" name="图片 22" descr="templates\docerresourceshop\icons\\303b343132373834343bd5fdc8b7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67610" y="5318760"/>
            <a:ext cx="508635" cy="50863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419225" y="4695825"/>
            <a:ext cx="2414270" cy="52197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News Report 4</a:t>
            </a:r>
            <a:endParaRPr lang="en-US" altLang="zh-CN" sz="28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073650" y="231775"/>
            <a:ext cx="80695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i="1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---- Listen for gist</a:t>
            </a:r>
            <a:endParaRPr lang="en-US" altLang="zh-CN" sz="2800" i="1">
              <a:solidFill>
                <a:srgbClr val="0070C0"/>
              </a:solidFill>
              <a:uFillTx/>
              <a:latin typeface="Calibri" panose="020F0502020204030204" charset="0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1"/>
      <p:bldP spid="18" grpId="0" bldLvl="0" animBg="1"/>
      <p:bldP spid="18" grpId="1"/>
      <p:bldP spid="20" grpId="0" bldLvl="0" animBg="1"/>
      <p:bldP spid="20" grpId="1"/>
      <p:bldP spid="22" grpId="0" bldLvl="0" animBg="1"/>
      <p:bldP spid="22" grpId="1"/>
      <p:bldP spid="24" grpId="0" bldLvl="0" animBg="1"/>
      <p:bldP spid="2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31445" y="133350"/>
            <a:ext cx="161925" cy="6457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0" y="133985"/>
            <a:ext cx="5027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While-Listening P48 Ex2</a:t>
            </a:r>
            <a:endParaRPr lang="en-US" altLang="zh-CN" sz="360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2135" y="925195"/>
            <a:ext cx="11806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320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Listen to the news report and tick the disasters that you hear</a:t>
            </a:r>
            <a:endParaRPr lang="en-US" altLang="zh-CN" sz="3200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Listening and Speaki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956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3420" y="241300"/>
            <a:ext cx="683895" cy="683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925" y="1508760"/>
            <a:ext cx="9098915" cy="4799965"/>
          </a:xfrm>
          <a:prstGeom prst="rect">
            <a:avLst/>
          </a:prstGeom>
        </p:spPr>
      </p:pic>
      <p:pic>
        <p:nvPicPr>
          <p:cNvPr id="7" name="图片 6" descr="templates\docerresourceshop\icons\\303b343132373834343bd5fdc8b7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7600" y="988695"/>
            <a:ext cx="685800" cy="685800"/>
          </a:xfrm>
          <a:prstGeom prst="rect">
            <a:avLst/>
          </a:prstGeom>
        </p:spPr>
      </p:pic>
      <p:pic>
        <p:nvPicPr>
          <p:cNvPr id="17" name="图片 16" descr="templates\docerresourceshop\icons\\303b343132373834343bd5fdc8b7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09800" y="3108960"/>
            <a:ext cx="508635" cy="50863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148715" y="2549525"/>
            <a:ext cx="2527935" cy="52197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News Report 1</a:t>
            </a:r>
            <a:endParaRPr lang="en-US" altLang="zh-CN" sz="28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19" name="图片 18" descr="templates\docerresourceshop\icons\\303b343132373834343bd5fdc8b7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83400" y="5318760"/>
            <a:ext cx="508635" cy="50863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860415" y="4695825"/>
            <a:ext cx="2527935" cy="52197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News Report 2</a:t>
            </a:r>
            <a:endParaRPr lang="en-US" altLang="zh-CN" sz="28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21" name="图片 20" descr="templates\docerresourceshop\icons\\303b343132373834343bd5fdc8b7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2650" y="3172460"/>
            <a:ext cx="508635" cy="50863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656965" y="2549525"/>
            <a:ext cx="2414270" cy="52197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News Report 3</a:t>
            </a:r>
            <a:endParaRPr lang="en-US" altLang="zh-CN" sz="28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23" name="图片 22" descr="templates\docerresourceshop\icons\\303b343132373834343bd5fdc8b7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67610" y="5318760"/>
            <a:ext cx="508635" cy="50863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419225" y="4695825"/>
            <a:ext cx="2414270" cy="52197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News Report 4</a:t>
            </a:r>
            <a:endParaRPr lang="en-US" altLang="zh-CN" sz="28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3055" y="3700780"/>
            <a:ext cx="11337290" cy="645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Q: What important </a:t>
            </a:r>
            <a:r>
              <a:rPr lang="en-US" altLang="zh-CN" sz="36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factors</a:t>
            </a:r>
            <a:r>
              <a:rPr lang="en-US" altLang="zh-CN" sz="3600">
                <a:solidFill>
                  <a:srgbClr val="286B95"/>
                </a:solidFill>
                <a:latin typeface="Calibri" panose="020F0502020204030204" charset="0"/>
                <a:cs typeface="Calibri" panose="020F0502020204030204" charset="0"/>
              </a:rPr>
              <a:t> are included in these reports?</a:t>
            </a:r>
            <a:endParaRPr lang="en-US" altLang="zh-CN" sz="3600">
              <a:solidFill>
                <a:srgbClr val="286B95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073650" y="231775"/>
            <a:ext cx="80695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i="1">
                <a:solidFill>
                  <a:srgbClr val="0070C0"/>
                </a:solidFill>
                <a:uFillTx/>
                <a:latin typeface="Calibri" panose="020F0502020204030204" charset="0"/>
                <a:sym typeface="+mn-ea"/>
              </a:rPr>
              <a:t>---- Listen for gist</a:t>
            </a:r>
            <a:endParaRPr lang="en-US" altLang="zh-CN" sz="2800" i="1">
              <a:solidFill>
                <a:srgbClr val="0070C0"/>
              </a:solidFill>
              <a:uFillTx/>
              <a:latin typeface="Calibri" panose="020F0502020204030204" charset="0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1"/>
      <p:bldP spid="18" grpId="1"/>
      <p:bldP spid="20" grpId="1"/>
      <p:bldP spid="22" grpId="1"/>
      <p:bldP spid="24" grpId="1"/>
    </p:bldLst>
  </p:timing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8.xml><?xml version="1.0" encoding="utf-8"?>
<p:tagLst xmlns:p="http://schemas.openxmlformats.org/presentationml/2006/main">
  <p:tag name="KSO_WM_UNIT_TYPE" val="i"/>
  <p:tag name="KSO_WM_UNIT_SUBTYPE" val="h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7.xml><?xml version="1.0" encoding="utf-8"?>
<p:tagLst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8.xml><?xml version="1.0" encoding="utf-8"?>
<p:tagLst xmlns:p="http://schemas.openxmlformats.org/presentationml/2006/main">
  <p:tag name="KSO_WM_UNIT_TYPE" val="i"/>
  <p:tag name="KSO_WM_UNIT_SUBTYPE" val="h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6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4446"/>
</p:tagLst>
</file>

<file path=ppt/tags/tag137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4446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204446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2、16、17、22、25、26、27、28、29、32、35、40、43、44"/>
</p:tagLst>
</file>

<file path=ppt/tags/tag142.xml><?xml version="1.0" encoding="utf-8"?>
<p:tagLst xmlns:p="http://schemas.openxmlformats.org/presentationml/2006/main">
  <p:tag name="KSO_WM_BEAUTIFY_FLAG" val="#wm#"/>
  <p:tag name="KSO_WM_TEMPLATE_SUBCATEGORY" val="0"/>
  <p:tag name="KSO_WM_SLIDE_ITEM_CNT" val="0"/>
  <p:tag name="KSO_WM_SLIDE_INDEX" val="1"/>
  <p:tag name="KSO_WM_TAG_VERSION" val="1.0"/>
  <p:tag name="KSO_WM_SLIDE_LAYOUT" val="a_b"/>
  <p:tag name="KSO_WM_SLIDE_LAYOUT_CNT" val="1_3"/>
  <p:tag name="KSO_WM_SLIDE_TYPE" val="title"/>
  <p:tag name="KSO_WM_SLIDE_SUBTYPE" val="pureTxt"/>
  <p:tag name="KSO_WM_TEMPLATE_MASTER_TYPE" val="1"/>
  <p:tag name="KSO_WM_TEMPLATE_COLOR_TYPE" val="1"/>
  <p:tag name="KSO_WM_TEMPLATE_CATEGORY" val="custom"/>
  <p:tag name="KSO_WM_TEMPLATE_INDEX" val="20204446"/>
  <p:tag name="KSO_WM_SLIDE_ID" val="custom20204446_1"/>
  <p:tag name="KSO_WM_TEMPLATE_MASTER_THUMB_INDEX" val="12"/>
  <p:tag name="KSO_WM_TEMPLATE_THUMBS_INDEX" val="1、4、7、9、12、16、17、22、25、26、27、28、29、32、35、40、43、44"/>
</p:tagLst>
</file>

<file path=ppt/tags/tag143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45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47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49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51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52.xml><?xml version="1.0" encoding="utf-8"?>
<p:tagLst xmlns:p="http://schemas.openxmlformats.org/presentationml/2006/main">
  <p:tag name="KSO_WM_UNIT_TABLE_BEAUTIFY" val="smartTable{13d537dc-1bc4-47cb-a2e5-f8226b9f540b}"/>
  <p:tag name="TABLE_ENDDRAG_ORIGIN_RECT" val="870*350"/>
  <p:tag name="TABLE_ENDDRAG_RECT" val="40*143*870*350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54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56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58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59.xml><?xml version="1.0" encoding="utf-8"?>
<p:tagLst xmlns:p="http://schemas.openxmlformats.org/presentationml/2006/main">
  <p:tag name="KSO_WM_UNIT_TABLE_BEAUTIFY" val="smartTable{c3ac0024-2308-4204-ad52-b5f4fbdc1f2a}"/>
  <p:tag name="TABLE_ENDDRAG_ORIGIN_RECT" val="829*162"/>
  <p:tag name="TABLE_ENDDRAG_RECT" val="53*142*829*16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61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62.xml><?xml version="1.0" encoding="utf-8"?>
<p:tagLst xmlns:p="http://schemas.openxmlformats.org/presentationml/2006/main">
  <p:tag name="KSO_WM_UNIT_TABLE_BEAUTIFY" val="smartTable{c3ac0024-2308-4204-ad52-b5f4fbdc1f2a}"/>
  <p:tag name="TABLE_ENDDRAG_ORIGIN_RECT" val="829*162"/>
  <p:tag name="TABLE_ENDDRAG_RECT" val="53*142*829*162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64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65.xml><?xml version="1.0" encoding="utf-8"?>
<p:tagLst xmlns:p="http://schemas.openxmlformats.org/presentationml/2006/main">
  <p:tag name="KSO_WM_UNIT_TABLE_BEAUTIFY" val="smartTable{c3ac0024-2308-4204-ad52-b5f4fbdc1f2a}"/>
  <p:tag name="TABLE_ENDDRAG_ORIGIN_RECT" val="829*162"/>
  <p:tag name="TABLE_ENDDRAG_RECT" val="53*142*829*162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67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69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71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72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73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74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75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77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78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79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81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82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83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84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85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86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87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88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89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91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92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93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7*i*1"/>
  <p:tag name="KSO_WM_UNIT_TYPE" val="i"/>
  <p:tag name="KSO_WM_UNIT_INDEX" val="1"/>
</p:tagLst>
</file>

<file path=ppt/tags/tag194.xml><?xml version="1.0" encoding="utf-8"?>
<p:tagLst xmlns:p="http://schemas.openxmlformats.org/presentationml/2006/main">
  <p:tag name="KSO_WM_UNIT_TABLE_BEAUTIFY" val="smartTable{13d537dc-1bc4-47cb-a2e5-f8226b9f540b}"/>
  <p:tag name="TABLE_ENDDRAG_ORIGIN_RECT" val="870*350"/>
  <p:tag name="TABLE_ENDDRAG_RECT" val="40*143*870*350"/>
</p:tagLst>
</file>

<file path=ppt/tags/tag195.xml><?xml version="1.0" encoding="utf-8"?>
<p:tagLst xmlns:p="http://schemas.openxmlformats.org/presentationml/2006/main">
  <p:tag name="KSO_WM_BEAUTIFY_FLAG" val="#wm#"/>
  <p:tag name="KSO_WM_TEMPLATE_CATEGORY" val="custom"/>
  <p:tag name="KSO_WM_TEMPLATE_INDEX" val="20204446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446"/>
  <p:tag name="KSO_WM_UNIT_ID" val="custom20204446_44*i*1"/>
  <p:tag name="KSO_WM_UNIT_TYPE" val="i"/>
  <p:tag name="KSO_WM_UNIT_INDEX" val="1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1"/>
  <p:tag name="KSO_WM_UNIT_VALUE" val="10"/>
  <p:tag name="KSO_WM_UNIT_TYPE" val="a"/>
  <p:tag name="KSO_WM_UNIT_INDEX" val="1"/>
  <p:tag name="KSO_WM_UNIT_PRESET_TEXT" val="谢谢聆听"/>
  <p:tag name="KSO_WM_TEMPLATE_CATEGORY" val="custom"/>
  <p:tag name="KSO_WM_TEMPLATE_INDEX" val="20204446"/>
  <p:tag name="KSO_WM_UNIT_ID" val="custom20204446_44*a*1"/>
  <p:tag name="KSO_WM_UNIT_ISNUMDGMTITLE" val="0"/>
</p:tagLst>
</file>

<file path=ppt/tags/tag198.xml><?xml version="1.0" encoding="utf-8"?>
<p:tagLst xmlns:p="http://schemas.openxmlformats.org/presentationml/2006/main">
  <p:tag name="KSO_WM_BEAUTIFY_FLAG" val="#wm#"/>
  <p:tag name="KSO_WM_TEMPLATE_SUBCATEGORY" val="0"/>
  <p:tag name="KSO_WM_SLIDE_TYPE" val="endPage"/>
  <p:tag name="KSO_WM_SLIDE_SUBTYPE" val="pureTxt"/>
  <p:tag name="KSO_WM_SLIDE_ITEM_CNT" val="0"/>
  <p:tag name="KSO_WM_SLIDE_INDEX" val="44"/>
  <p:tag name="KSO_WM_TAG_VERSION" val="1.0"/>
  <p:tag name="KSO_WM_SLIDE_LAYOUT" val="a_b"/>
  <p:tag name="KSO_WM_SLIDE_LAYOUT_CNT" val="1_1"/>
  <p:tag name="KSO_WM_TEMPLATE_MASTER_TYPE" val="1"/>
  <p:tag name="KSO_WM_TEMPLATE_COLOR_TYPE" val="1"/>
  <p:tag name="KSO_WM_TEMPLATE_CATEGORY" val="custom"/>
  <p:tag name="KSO_WM_TEMPLATE_INDEX" val="20204446"/>
  <p:tag name="KSO_WM_SLIDE_ID" val="custom20204446_44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3.xml><?xml version="1.0" encoding="utf-8"?>
<p:tagLst xmlns:p="http://schemas.openxmlformats.org/presentationml/2006/main">
  <p:tag name="KSO_WM_UNIT_TYPE" val="i"/>
  <p:tag name="KSO_WM_UNIT_SUBTYPE" val="h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1.xml><?xml version="1.0" encoding="utf-8"?>
<p:tagLst xmlns:p="http://schemas.openxmlformats.org/presentationml/2006/main">
  <p:tag name="KSO_WM_UNIT_TYPE" val="i"/>
  <p:tag name="KSO_WM_UNIT_SUBTYPE" val="h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9.xml><?xml version="1.0" encoding="utf-8"?>
<p:tagLst xmlns:p="http://schemas.openxmlformats.org/presentationml/2006/main">
  <p:tag name="KSO_WM_UNIT_TYPE" val="i"/>
  <p:tag name="KSO_WM_UNIT_SUBTYPE" val="h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WPS主题色">
      <a:dk1>
        <a:srgbClr val="000000"/>
      </a:dk1>
      <a:lt1>
        <a:srgbClr val="FFFFFF"/>
      </a:lt1>
      <a:dk2>
        <a:srgbClr val="EAEDEF"/>
      </a:dk2>
      <a:lt2>
        <a:srgbClr val="FBFCFC"/>
      </a:lt2>
      <a:accent1>
        <a:srgbClr val="286C95"/>
      </a:accent1>
      <a:accent2>
        <a:srgbClr val="196B64"/>
      </a:accent2>
      <a:accent3>
        <a:srgbClr val="2D6033"/>
      </a:accent3>
      <a:accent4>
        <a:srgbClr val="564D1A"/>
      </a:accent4>
      <a:accent5>
        <a:srgbClr val="85371B"/>
      </a:accent5>
      <a:accent6>
        <a:srgbClr val="94283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7551</Words>
  <Application>WPS 演示</Application>
  <PresentationFormat>宽屏</PresentationFormat>
  <Paragraphs>501</Paragraphs>
  <Slides>27</Slides>
  <Notes>5</Notes>
  <HiddenSlides>3</HiddenSlides>
  <MMClips>9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汉仪旗黑-85S</vt:lpstr>
      <vt:lpstr>黑体</vt:lpstr>
      <vt:lpstr>Comic Sans MS</vt:lpstr>
      <vt:lpstr>Calibri</vt:lpstr>
      <vt:lpstr>Wingdings</vt:lpstr>
      <vt:lpstr>Arial Unicode MS</vt:lpstr>
      <vt:lpstr>Segoe UI Black</vt:lpstr>
      <vt:lpstr>等线</vt:lpstr>
      <vt:lpstr>Times New Roman</vt:lpstr>
      <vt:lpstr>HelveticaNeue</vt:lpstr>
      <vt:lpstr>Corbel</vt:lpstr>
      <vt:lpstr>华文新魏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Louisa</dc:creator>
  <cp:lastModifiedBy>24147</cp:lastModifiedBy>
  <cp:revision>176</cp:revision>
  <dcterms:created xsi:type="dcterms:W3CDTF">2019-06-19T02:08:00Z</dcterms:created>
  <dcterms:modified xsi:type="dcterms:W3CDTF">2022-11-30T07:18:45Z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51FC3FB842104C25AB869CE8EEC0B313</vt:lpwstr>
  </property>
</Properties>
</file>